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8" r:id="rId5"/>
    <p:sldMasterId id="2147483686" r:id="rId6"/>
    <p:sldMasterId id="2147483696" r:id="rId7"/>
    <p:sldMasterId id="2147483706" r:id="rId8"/>
    <p:sldMasterId id="2147483714" r:id="rId9"/>
    <p:sldMasterId id="2147483722" r:id="rId10"/>
    <p:sldMasterId id="2147483725" r:id="rId11"/>
  </p:sldMasterIdLst>
  <p:notesMasterIdLst>
    <p:notesMasterId r:id="rId56"/>
  </p:notesMasterIdLst>
  <p:sldIdLst>
    <p:sldId id="258" r:id="rId12"/>
    <p:sldId id="299" r:id="rId13"/>
    <p:sldId id="301" r:id="rId14"/>
    <p:sldId id="302" r:id="rId15"/>
    <p:sldId id="327" r:id="rId16"/>
    <p:sldId id="328" r:id="rId17"/>
    <p:sldId id="303" r:id="rId18"/>
    <p:sldId id="304" r:id="rId19"/>
    <p:sldId id="305" r:id="rId20"/>
    <p:sldId id="308" r:id="rId21"/>
    <p:sldId id="310" r:id="rId22"/>
    <p:sldId id="313" r:id="rId23"/>
    <p:sldId id="315" r:id="rId24"/>
    <p:sldId id="316" r:id="rId25"/>
    <p:sldId id="318" r:id="rId26"/>
    <p:sldId id="319" r:id="rId27"/>
    <p:sldId id="320" r:id="rId28"/>
    <p:sldId id="329" r:id="rId29"/>
    <p:sldId id="321" r:id="rId30"/>
    <p:sldId id="322" r:id="rId31"/>
    <p:sldId id="260" r:id="rId32"/>
    <p:sldId id="261" r:id="rId33"/>
    <p:sldId id="262" r:id="rId34"/>
    <p:sldId id="263" r:id="rId35"/>
    <p:sldId id="264" r:id="rId36"/>
    <p:sldId id="323" r:id="rId37"/>
    <p:sldId id="324" r:id="rId38"/>
    <p:sldId id="330" r:id="rId39"/>
    <p:sldId id="266" r:id="rId40"/>
    <p:sldId id="268" r:id="rId41"/>
    <p:sldId id="269" r:id="rId42"/>
    <p:sldId id="334" r:id="rId43"/>
    <p:sldId id="335" r:id="rId44"/>
    <p:sldId id="325" r:id="rId45"/>
    <p:sldId id="270" r:id="rId46"/>
    <p:sldId id="274" r:id="rId47"/>
    <p:sldId id="290" r:id="rId48"/>
    <p:sldId id="291" r:id="rId49"/>
    <p:sldId id="292" r:id="rId50"/>
    <p:sldId id="294" r:id="rId51"/>
    <p:sldId id="331" r:id="rId52"/>
    <p:sldId id="298" r:id="rId53"/>
    <p:sldId id="332" r:id="rId54"/>
    <p:sldId id="333"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199" autoAdjust="0"/>
  </p:normalViewPr>
  <p:slideViewPr>
    <p:cSldViewPr>
      <p:cViewPr varScale="1">
        <p:scale>
          <a:sx n="59" d="100"/>
          <a:sy n="59" d="100"/>
        </p:scale>
        <p:origin x="1002" y="60"/>
      </p:cViewPr>
      <p:guideLst>
        <p:guide orient="horz" pos="2160"/>
        <p:guide pos="2880"/>
      </p:guideLst>
    </p:cSldViewPr>
  </p:slideViewPr>
  <p:notesTextViewPr>
    <p:cViewPr>
      <p:scale>
        <a:sx n="1" d="1"/>
        <a:sy n="1" d="1"/>
      </p:scale>
      <p:origin x="0" y="0"/>
    </p:cViewPr>
  </p:notesTextViewPr>
  <p:sorterViewPr>
    <p:cViewPr>
      <p:scale>
        <a:sx n="110" d="100"/>
        <a:sy n="11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openxmlformats.org/officeDocument/2006/relationships/slide" Target="slides/slide4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presProps" Target="presProps.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notesMaster" Target="notesMasters/notesMaster1.xml"/><Relationship Id="rId8" Type="http://schemas.openxmlformats.org/officeDocument/2006/relationships/slideMaster" Target="slideMasters/slideMaster5.xml"/><Relationship Id="rId51" Type="http://schemas.openxmlformats.org/officeDocument/2006/relationships/slide" Target="slides/slide40.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How do you go about being an effective leader?</a:t>
            </a:r>
          </a:p>
          <a:p>
            <a:pPr marL="0" indent="0">
              <a:buFont typeface="Arial" panose="020B0604020202020204" pitchFamily="34" charset="0"/>
              <a:buNone/>
            </a:pPr>
            <a:r>
              <a:rPr lang="en-US" altLang="en-US" b="0" dirty="0"/>
              <a:t>Author and educator Warren Bennis provides a short-course answer distilled from years of study and experience</a:t>
            </a:r>
          </a:p>
          <a:p>
            <a:pPr marL="171450" indent="-171450">
              <a:buFont typeface="Arial" panose="020B0604020202020204" pitchFamily="34" charset="0"/>
              <a:buChar char="•"/>
            </a:pPr>
            <a:r>
              <a:rPr lang="en-US" altLang="en-US" b="0" dirty="0"/>
              <a:t>Be yourself.</a:t>
            </a:r>
          </a:p>
          <a:p>
            <a:pPr marL="171450" indent="-171450">
              <a:buFont typeface="Arial" panose="020B0604020202020204" pitchFamily="34" charset="0"/>
              <a:buChar char="•"/>
            </a:pPr>
            <a:r>
              <a:rPr lang="en-US" altLang="en-US" b="0" dirty="0"/>
              <a:t>Figure out what you are good at.</a:t>
            </a:r>
          </a:p>
          <a:p>
            <a:pPr marL="171450" indent="-171450">
              <a:buFont typeface="Arial" panose="020B0604020202020204" pitchFamily="34" charset="0"/>
              <a:buChar char="•"/>
            </a:pPr>
            <a:r>
              <a:rPr lang="en-US" altLang="en-US" b="0" dirty="0"/>
              <a:t>Hire only good people who care.</a:t>
            </a:r>
          </a:p>
          <a:p>
            <a:pPr marL="171450" indent="-171450">
              <a:buFont typeface="Arial" panose="020B0604020202020204" pitchFamily="34" charset="0"/>
              <a:buChar char="•"/>
            </a:pPr>
            <a:r>
              <a:rPr lang="en-US" altLang="en-US" b="0" dirty="0"/>
              <a:t>Treat people the way you want to be treated.</a:t>
            </a:r>
          </a:p>
          <a:p>
            <a:pPr marL="171450" indent="-171450">
              <a:buFont typeface="Arial" panose="020B0604020202020204" pitchFamily="34" charset="0"/>
              <a:buChar char="•"/>
            </a:pPr>
            <a:r>
              <a:rPr lang="en-US" altLang="en-US" b="0" dirty="0"/>
              <a:t>Focus on one or two critical objectives.</a:t>
            </a:r>
          </a:p>
          <a:p>
            <a:pPr marL="171450" indent="-171450">
              <a:buFont typeface="Arial" panose="020B0604020202020204" pitchFamily="34" charset="0"/>
              <a:buChar char="•"/>
            </a:pPr>
            <a:r>
              <a:rPr lang="en-US" altLang="en-US" b="0" dirty="0"/>
              <a:t>Ask your co-workers how to get there.</a:t>
            </a:r>
          </a:p>
          <a:p>
            <a:pPr marL="171450" indent="-171450">
              <a:buFont typeface="Arial" panose="020B0604020202020204" pitchFamily="34" charset="0"/>
              <a:buChar char="•"/>
            </a:pPr>
            <a:r>
              <a:rPr lang="en-US" altLang="en-US" b="0" dirty="0"/>
              <a:t>Listen well.</a:t>
            </a:r>
          </a:p>
          <a:p>
            <a:pPr marL="171450" indent="-171450">
              <a:buFont typeface="Arial" panose="020B0604020202020204" pitchFamily="34" charset="0"/>
              <a:buChar char="•"/>
            </a:pPr>
            <a:r>
              <a:rPr lang="en-US" altLang="en-US" b="0" dirty="0"/>
              <a:t>Call the play.</a:t>
            </a:r>
          </a:p>
          <a:p>
            <a:pPr marL="171450" indent="-171450">
              <a:buFont typeface="Arial" panose="020B0604020202020204" pitchFamily="34" charset="0"/>
              <a:buChar char="•"/>
            </a:pPr>
            <a:r>
              <a:rPr lang="en-US" altLang="en-US" b="0" dirty="0"/>
              <a:t>Get out of their way.</a:t>
            </a:r>
          </a:p>
          <a:p>
            <a:pPr marL="171450" indent="-171450">
              <a:buFont typeface="Arial" panose="020B0604020202020204" pitchFamily="34" charset="0"/>
              <a:buChar char="•"/>
            </a:pPr>
            <a:r>
              <a:rPr lang="en-US" altLang="en-US" b="0" dirty="0"/>
              <a:t>Cheer them on.</a:t>
            </a:r>
          </a:p>
          <a:p>
            <a:pPr marL="171450" indent="-171450">
              <a:buFont typeface="Arial" panose="020B0604020202020204" pitchFamily="34" charset="0"/>
              <a:buChar char="•"/>
            </a:pPr>
            <a:r>
              <a:rPr lang="en-US" altLang="en-US" b="0" dirty="0"/>
              <a:t>Count the gains.</a:t>
            </a:r>
          </a:p>
          <a:p>
            <a:pPr marL="171450" indent="-171450">
              <a:buFont typeface="Arial" panose="020B0604020202020204" pitchFamily="34" charset="0"/>
              <a:buChar char="•"/>
            </a:pPr>
            <a:r>
              <a:rPr lang="en-US" altLang="en-US" b="0" dirty="0"/>
              <a:t>Start right now.</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F74680A7-1CBB-4EF3-A2D2-2BC3307B158A}" type="slidenum">
              <a:rPr lang="en-US" altLang="en-US" sz="1200" b="0" smtClean="0">
                <a:solidFill>
                  <a:schemeClr val="tx1"/>
                </a:solidFill>
              </a:rPr>
              <a:pPr eaLnBrk="1" hangingPunct="1"/>
              <a:t>3</a:t>
            </a:fld>
            <a:endParaRPr lang="en-US" altLang="en-US" sz="1200" b="0" dirty="0">
              <a:solidFill>
                <a:schemeClr val="tx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form of workplace abuse is sexual harassment.</a:t>
            </a:r>
          </a:p>
          <a:p>
            <a:r>
              <a:rPr lang="en-US" dirty="0"/>
              <a:t>When it occurs, both the people who are harassed and the reputation of the organization are damaged.</a:t>
            </a:r>
          </a:p>
        </p:txBody>
      </p:sp>
      <p:sp>
        <p:nvSpPr>
          <p:cNvPr id="4" name="Slide Number Placeholder 3"/>
          <p:cNvSpPr>
            <a:spLocks noGrp="1"/>
          </p:cNvSpPr>
          <p:nvPr>
            <p:ph type="sldNum" sz="quarter" idx="10"/>
          </p:nvPr>
        </p:nvSpPr>
        <p:spPr/>
        <p:txBody>
          <a:bodyPr/>
          <a:lstStyle/>
          <a:p>
            <a:fld id="{0F69B7A3-8BA4-48EE-BBE5-4362A407AD73}" type="slidenum">
              <a:rPr lang="en-US" smtClean="0"/>
              <a:pPr/>
              <a:t>32</a:t>
            </a:fld>
            <a:endParaRPr lang="en-US" dirty="0"/>
          </a:p>
        </p:txBody>
      </p:sp>
    </p:spTree>
    <p:extLst>
      <p:ext uri="{BB962C8B-B14F-4D97-AF65-F5344CB8AC3E}">
        <p14:creationId xmlns:p14="http://schemas.microsoft.com/office/powerpoint/2010/main" val="125214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20000"/>
              </a:spcBef>
              <a:buClr>
                <a:srgbClr val="FFAA01"/>
              </a:buClr>
            </a:pPr>
            <a:r>
              <a:rPr lang="en-US" altLang="en-US" sz="1800" dirty="0">
                <a:solidFill>
                  <a:srgbClr val="201E50"/>
                </a:solidFill>
              </a:rPr>
              <a:t>By using one or more of these techniques, costs go down, work quality goes up, and work life improves.</a:t>
            </a:r>
          </a:p>
          <a:p>
            <a:endParaRPr lang="en-US" altLang="en-US" dirty="0"/>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79253653-B32B-4164-ADB6-AD0A49E40849}" type="slidenum">
              <a:rPr lang="en-US" altLang="en-US" sz="1200" b="0" smtClean="0">
                <a:solidFill>
                  <a:schemeClr val="tx1"/>
                </a:solidFill>
              </a:rPr>
              <a:pPr eaLnBrk="1" hangingPunct="1"/>
              <a:t>10</a:t>
            </a:fld>
            <a:endParaRPr lang="en-US" altLang="en-US" sz="1200" b="0" dirty="0">
              <a:solidFill>
                <a:schemeClr val="tx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When challenged by something we are good at, we become absorbed in the activity and lose track of self and time</a:t>
            </a:r>
          </a:p>
          <a:p>
            <a:r>
              <a:rPr lang="en-US" altLang="en-US" b="0" dirty="0"/>
              <a:t>When s</a:t>
            </a:r>
            <a:r>
              <a:rPr lang="en-US" altLang="en-US" dirty="0"/>
              <a:t>tates of anxiety, boredom, and apathy are avoided and flow is experienced</a:t>
            </a:r>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8C701133-26B5-4DA2-B9E2-15B43F55821F}" type="slidenum">
              <a:rPr lang="en-US" altLang="en-US" sz="1200" b="0" smtClean="0">
                <a:solidFill>
                  <a:schemeClr val="tx1"/>
                </a:solidFill>
              </a:rPr>
              <a:pPr eaLnBrk="1" hangingPunct="1"/>
              <a:t>15</a:t>
            </a:fld>
            <a:endParaRPr lang="en-US" altLang="en-US" sz="1200" b="0" dirty="0">
              <a:solidFill>
                <a:schemeClr val="tx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i="0" u="none" strike="noStrike" kern="1200" baseline="0" dirty="0">
                <a:solidFill>
                  <a:schemeClr val="tx1"/>
                </a:solidFill>
                <a:latin typeface="+mn-lt"/>
                <a:ea typeface="+mn-ea"/>
                <a:cs typeface="+mn-cs"/>
              </a:rPr>
              <a:t>Intrinsic factors are the following:</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Variety and challenge, including the use of different skills and talents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Opportunity for decision making, including task identity and autonomy</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Feedback and learning, including evaluation and suggestions from users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Mutual respect and support, including responsive listening and teamwork</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Wholeness and meaning, including tasks of social and personal significance</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Room to grow, including development of new knowledge and skills</a:t>
            </a:r>
            <a:endParaRPr lang="en-US" altLang="en-US" b="0" dirty="0"/>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D842649A-7357-4631-84FA-A3616A4617AC}" type="slidenum">
              <a:rPr lang="en-US" altLang="en-US" sz="1200" b="0" smtClean="0">
                <a:solidFill>
                  <a:schemeClr val="tx1"/>
                </a:solidFill>
              </a:rPr>
              <a:pPr eaLnBrk="1" hangingPunct="1"/>
              <a:t>19</a:t>
            </a:fld>
            <a:endParaRPr lang="en-US" altLang="en-US" sz="1200" b="0" dirty="0">
              <a:solidFill>
                <a:schemeClr val="tx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good job also includes extrinsic conditions of employment:</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Fair and adequate pay</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Job security</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Benefits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Safety</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Health</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Due process</a:t>
            </a:r>
            <a:endParaRPr lang="en-US" b="0"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20</a:t>
            </a:fld>
            <a:endParaRPr lang="en-US" dirty="0"/>
          </a:p>
        </p:txBody>
      </p:sp>
    </p:spTree>
    <p:extLst>
      <p:ext uri="{BB962C8B-B14F-4D97-AF65-F5344CB8AC3E}">
        <p14:creationId xmlns:p14="http://schemas.microsoft.com/office/powerpoint/2010/main" val="958442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most common cause of supervisory failure is poor human relations</a:t>
            </a:r>
          </a:p>
          <a:p>
            <a:endParaRPr lang="en-US" altLang="en-US" dirty="0"/>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892D4294-5A73-4316-B025-ECEF790A2857}" type="slidenum">
              <a:rPr lang="en-US" altLang="en-US" sz="1200" b="0" smtClean="0">
                <a:solidFill>
                  <a:schemeClr val="tx1"/>
                </a:solidFill>
              </a:rPr>
              <a:pPr eaLnBrk="1" hangingPunct="1"/>
              <a:t>24</a:t>
            </a:fld>
            <a:endParaRPr lang="en-US" altLang="en-US" sz="1200" b="0" dirty="0">
              <a:solidFill>
                <a:schemeClr val="tx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IN" sz="1200" kern="1200" dirty="0">
                <a:solidFill>
                  <a:schemeClr val="tx1"/>
                </a:solidFill>
                <a:effectLst/>
                <a:latin typeface="+mn-lt"/>
                <a:ea typeface="+mn-ea"/>
                <a:cs typeface="+mn-cs"/>
              </a:rPr>
              <a:t>The quality of human relations</a:t>
            </a:r>
            <a:r>
              <a:rPr lang="en-US" altLang="en-US" dirty="0"/>
              <a:t> reflects members’ and leaders’ views of the nature and value of humanity</a:t>
            </a:r>
          </a:p>
          <a:p>
            <a:endParaRPr lang="en-US" altLang="en-US" dirty="0"/>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4FAC8A59-CC9D-443E-BFC5-0D3817400ACD}" type="slidenum">
              <a:rPr lang="en-US" altLang="en-US" sz="1200" b="0" smtClean="0">
                <a:solidFill>
                  <a:schemeClr val="tx1"/>
                </a:solidFill>
              </a:rPr>
              <a:pPr eaLnBrk="1" hangingPunct="1"/>
              <a:t>25</a:t>
            </a:fld>
            <a:endParaRPr lang="en-US" altLang="en-US" sz="1200" b="0" dirty="0">
              <a:solidFill>
                <a:schemeClr val="tx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Warning signs include reve</a:t>
            </a:r>
            <a:r>
              <a:rPr lang="en-US" sz="1200" b="0" i="0" u="none" strike="noStrike" kern="1200" baseline="0" dirty="0">
                <a:solidFill>
                  <a:schemeClr val="tx1"/>
                </a:solidFill>
                <a:latin typeface="+mn-lt"/>
                <a:ea typeface="+mn-ea"/>
                <a:cs typeface="+mn-cs"/>
              </a:rPr>
              <a:t>aling weapons, threatening co-workers, and talking about attacks. </a:t>
            </a:r>
            <a:endParaRPr lang="en-US" altLang="en-US" dirty="0"/>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309E77AC-6A9C-4347-A4FA-B076A8E50712}" type="slidenum">
              <a:rPr lang="en-US" altLang="en-US" sz="1200" b="0" smtClean="0">
                <a:solidFill>
                  <a:schemeClr val="tx1"/>
                </a:solidFill>
              </a:rPr>
              <a:pPr eaLnBrk="1" hangingPunct="1"/>
              <a:t>29</a:t>
            </a:fld>
            <a:endParaRPr lang="en-US" altLang="en-US" sz="1200" b="0" dirty="0">
              <a:solidFill>
                <a:schemeClr val="tx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It is essential to establish a work climate where people treat each other as ladies and gentlemen.</a:t>
            </a:r>
          </a:p>
          <a:p>
            <a:endParaRPr lang="en-US" altLang="en-US" dirty="0"/>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AFDF61F0-4E5C-410D-8C0E-16C13BD11E6C}" type="slidenum">
              <a:rPr lang="en-US" altLang="en-US" sz="1200" b="0" smtClean="0">
                <a:solidFill>
                  <a:schemeClr val="tx1"/>
                </a:solidFill>
              </a:rPr>
              <a:pPr eaLnBrk="1" hangingPunct="1"/>
              <a:t>31</a:t>
            </a:fld>
            <a:endParaRPr lang="en-US" altLang="en-US" sz="1200" b="0" dirty="0">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01035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10849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136072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823195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40978967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657589513"/>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0086016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034508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15800989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 y="0"/>
            <a:ext cx="9174480" cy="6858000"/>
          </a:xfrm>
          <a:prstGeom prst="rect">
            <a:avLst/>
          </a:prstGeom>
        </p:spPr>
      </p:pic>
      <p:sp>
        <p:nvSpPr>
          <p:cNvPr id="2" name="Title 1"/>
          <p:cNvSpPr>
            <a:spLocks noGrp="1"/>
          </p:cNvSpPr>
          <p:nvPr>
            <p:ph type="ctrTitle"/>
          </p:nvPr>
        </p:nvSpPr>
        <p:spPr>
          <a:xfrm>
            <a:off x="381000" y="914400"/>
            <a:ext cx="3962400" cy="274320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381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 2015 by McGraw-Hill </a:t>
            </a:r>
            <a:r>
              <a:rPr lang="en-US"/>
              <a:t>Education. This </a:t>
            </a:r>
            <a:r>
              <a:rPr lang="en-US" dirty="0"/>
              <a:t>is proprietary material solely for authorized instructor use. Not authorized for sale or distribution in any </a:t>
            </a:r>
            <a:r>
              <a:rPr lang="en-US"/>
              <a:t>manner. This </a:t>
            </a:r>
            <a:r>
              <a:rPr lang="en-US" dirty="0"/>
              <a:t>document may not be copied, scanned, duplicated, forwarded, distributed, or posted on a website, in whole or </a:t>
            </a:r>
            <a:r>
              <a:rPr lang="en-US"/>
              <a:t>part. </a:t>
            </a:r>
            <a:endParaRPr lang="en-US" dirty="0"/>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00600" y="685800"/>
            <a:ext cx="3893535" cy="4953000"/>
          </a:xfrm>
          <a:prstGeom prst="rect">
            <a:avLst/>
          </a:prstGeom>
        </p:spPr>
      </p:pic>
    </p:spTree>
    <p:extLst>
      <p:ext uri="{BB962C8B-B14F-4D97-AF65-F5344CB8AC3E}">
        <p14:creationId xmlns:p14="http://schemas.microsoft.com/office/powerpoint/2010/main" val="17398870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76400"/>
            <a:ext cx="82296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dirty="0"/>
              <a:t>© 2015 by McGraw-Hill </a:t>
            </a:r>
            <a:r>
              <a:rPr lang="en-US"/>
              <a:t>Education. This </a:t>
            </a:r>
            <a:r>
              <a:rPr lang="en-US" dirty="0"/>
              <a:t>is proprietary material solely for authorized instructor use. Not authorized for sale or distribution in any </a:t>
            </a:r>
            <a:r>
              <a:rPr lang="en-US"/>
              <a:t>manner. This </a:t>
            </a:r>
            <a:r>
              <a:rPr lang="en-US" dirty="0"/>
              <a:t>document may not be copied, scanned, duplicated, forwarded, distributed, or posted on a website, in whole or </a:t>
            </a:r>
            <a:r>
              <a:rPr lang="en-US"/>
              <a:t>part. </a:t>
            </a:r>
            <a:endParaRPr lang="en-US" dirty="0"/>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2739030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3365683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6400"/>
            <a:ext cx="4038600" cy="4724400"/>
          </a:xfrm>
        </p:spPr>
        <p:txBody>
          <a:bodyPr/>
          <a:lstStyle>
            <a:lvl1pPr marL="404813" indent="-404813">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6400"/>
            <a:ext cx="4038600" cy="4724400"/>
          </a:xfrm>
        </p:spPr>
        <p:txBody>
          <a:bodyPr/>
          <a:lstStyle>
            <a:lvl1pPr marL="400050" indent="-40005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US" dirty="0"/>
              <a:t>© 2015 by McGraw-Hill </a:t>
            </a:r>
            <a:r>
              <a:rPr lang="en-US"/>
              <a:t>Education. This </a:t>
            </a:r>
            <a:r>
              <a:rPr lang="en-US" dirty="0"/>
              <a:t>is proprietary material solely for authorized instructor use. Not authorized for sale or distribution in any </a:t>
            </a:r>
            <a:r>
              <a:rPr lang="en-US"/>
              <a:t>manner. This </a:t>
            </a:r>
            <a:r>
              <a:rPr lang="en-US" dirty="0"/>
              <a:t>document may not be copied, scanned, duplicated, forwarded, distributed, or posted on a website, in whole or </a:t>
            </a:r>
            <a:r>
              <a:rPr lang="en-US"/>
              <a:t>part. </a:t>
            </a:r>
            <a:endParaRPr lang="en-US" dirty="0"/>
          </a:p>
        </p:txBody>
      </p:sp>
      <p:sp>
        <p:nvSpPr>
          <p:cNvPr id="7" name="Slide Number Placeholder 6"/>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8792270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 2015 by McGraw-Hill </a:t>
            </a:r>
            <a:r>
              <a:rPr lang="en-US"/>
              <a:t>Education. This </a:t>
            </a:r>
            <a:r>
              <a:rPr lang="en-US" dirty="0"/>
              <a:t>is proprietary material solely for authorized instructor use. Not authorized for sale or distribution in any </a:t>
            </a:r>
            <a:r>
              <a:rPr lang="en-US"/>
              <a:t>manner. This </a:t>
            </a:r>
            <a:r>
              <a:rPr lang="en-US" dirty="0"/>
              <a:t>document may not be copied, scanned, duplicated, forwarded, distributed, or posted on a website, in whole or </a:t>
            </a:r>
            <a:r>
              <a:rPr lang="en-US"/>
              <a:t>part. </a:t>
            </a:r>
            <a:endParaRPr lang="en-US" dirty="0"/>
          </a:p>
        </p:txBody>
      </p:sp>
      <p:sp>
        <p:nvSpPr>
          <p:cNvPr id="5" name="Slide Number Placeholder 4"/>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38799065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100256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519380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2299457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378910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307913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616423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116282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53681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1120309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968305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111931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5190660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193925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99799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2847164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833027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02042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01204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58459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08435422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687511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7666131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640886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147660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6648895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614220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46251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3207189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1992532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56907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90397980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5343367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332321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0828012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9877315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73831819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41977572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62626798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6578974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573406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953278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93910380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9173878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44231102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22701203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467040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303130925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3663640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0638524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4118148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9DEA191B-D3CE-4E18-BC5B-6E4CE4D49595}"/>
              </a:ext>
            </a:extLst>
          </p:cNvPr>
          <p:cNvSpPr/>
          <p:nvPr userDrawn="1"/>
        </p:nvSpPr>
        <p:spPr>
          <a:xfrm>
            <a:off x="-1600200" y="6705600"/>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3350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5.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6.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654230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729" r:id="rId18"/>
    <p:sldLayoutId id="2147483730" r:id="rId19"/>
    <p:sldLayoutId id="2147483731" r:id="rId20"/>
    <p:sldLayoutId id="2147483732"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93468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5707035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53332954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328739500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520773069"/>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4192778250"/>
      </p:ext>
    </p:extLst>
  </p:cSld>
  <p:clrMap bg1="lt1" tx1="dk1" bg2="lt2" tx2="dk2" accent1="accent1" accent2="accent2" accent3="accent3" accent4="accent4" accent5="accent5" accent6="accent6" hlink="hlink" folHlink="folHlink"/>
  <p:sldLayoutIdLst>
    <p:sldLayoutId id="2147483723" r:id="rId1"/>
    <p:sldLayoutId id="2147483724"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451869222"/>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nvPr>
        </p:nvSpPr>
        <p:spPr>
          <a:xfrm>
            <a:off x="-110967" y="2281428"/>
            <a:ext cx="5105400" cy="914400"/>
          </a:xfrm>
        </p:spPr>
        <p:txBody>
          <a:bodyPr>
            <a:normAutofit/>
          </a:bodyPr>
          <a:lstStyle/>
          <a:p>
            <a:r>
              <a:rPr lang="en-US" altLang="en-US" dirty="0">
                <a:solidFill>
                  <a:schemeClr val="tx1"/>
                </a:solidFill>
              </a:rPr>
              <a:t>Chapter 10</a:t>
            </a:r>
          </a:p>
        </p:txBody>
      </p:sp>
      <p:sp>
        <p:nvSpPr>
          <p:cNvPr id="9219" name="Text Placeholder 2"/>
          <p:cNvSpPr>
            <a:spLocks noGrp="1"/>
          </p:cNvSpPr>
          <p:nvPr>
            <p:ph type="body" sz="quarter" idx="10"/>
          </p:nvPr>
        </p:nvSpPr>
        <p:spPr>
          <a:xfrm>
            <a:off x="-12359" y="3429001"/>
            <a:ext cx="5105400" cy="1371600"/>
          </a:xfrm>
        </p:spPr>
        <p:txBody>
          <a:bodyPr/>
          <a:lstStyle/>
          <a:p>
            <a:pPr algn="ctr"/>
            <a:r>
              <a:rPr lang="en-US" sz="3600" dirty="0"/>
              <a:t>Effective Leadership and Human Relations</a:t>
            </a:r>
            <a:endParaRPr lang="en-US" altLang="en-US" sz="3600" dirty="0"/>
          </a:p>
        </p:txBody>
      </p:sp>
      <p:sp>
        <p:nvSpPr>
          <p:cNvPr id="7" name="Content placeholder 1">
            <a:extLst>
              <a:ext uri="{FF2B5EF4-FFF2-40B4-BE49-F238E27FC236}">
                <a16:creationId xmlns:a16="http://schemas.microsoft.com/office/drawing/2014/main" id="{EDA1D7FF-7330-416A-A8A6-C0FE09A7037D}"/>
              </a:ext>
            </a:extLst>
          </p:cNvPr>
          <p:cNvSpPr/>
          <p:nvPr/>
        </p:nvSpPr>
        <p:spPr>
          <a:xfrm>
            <a:off x="192374" y="6657599"/>
            <a:ext cx="9220200" cy="261610"/>
          </a:xfrm>
          <a:prstGeom prst="rect">
            <a:avLst/>
          </a:prstGeom>
        </p:spPr>
        <p:txBody>
          <a:bodyPr wrap="square">
            <a:spAutoFit/>
          </a:bodyPr>
          <a:lstStyle/>
          <a:p>
            <a:pPr marL="0" lvl="2" indent="0" algn="l">
              <a:spcAft>
                <a:spcPts val="0"/>
              </a:spcAft>
              <a:buFont typeface="Wingdings" panose="05000000000000000000" pitchFamily="2" charset="2"/>
              <a:buNone/>
            </a:pP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r>
              <a:rPr lang="en-US" sz="800" dirty="0">
                <a:effectLst/>
                <a:latin typeface="Calibri" panose="020F0502020204030204" pitchFamily="34" charset="0"/>
                <a:ea typeface="Times New Roman" panose="02020603050405020304" pitchFamily="18" charset="0"/>
                <a:cs typeface="Calibri" panose="020F0502020204030204" pitchFamily="34" charset="0"/>
              </a:rPr>
              <a:t>McGraw-Hill Education. All rights reserved. Authorized only for instructor use in the classroom. No reproduction or further distribution permitted without the prior written consent of McGraw-Hill Education.</a:t>
            </a: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8220E877-0FAB-426D-965E-C627DD3DD2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30456" y="719328"/>
            <a:ext cx="3875800" cy="4953000"/>
          </a:xfrm>
          <a:prstGeom prst="rect">
            <a:avLst/>
          </a:prstGeom>
        </p:spPr>
      </p:pic>
    </p:spTree>
    <p:extLst>
      <p:ext uri="{BB962C8B-B14F-4D97-AF65-F5344CB8AC3E}">
        <p14:creationId xmlns:p14="http://schemas.microsoft.com/office/powerpoint/2010/main" val="10115735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F9AAB9A-52E7-48BB-A1B6-52D47FE3E0CA}"/>
              </a:ext>
            </a:extLst>
          </p:cNvPr>
          <p:cNvSpPr>
            <a:spLocks noGrp="1"/>
          </p:cNvSpPr>
          <p:nvPr>
            <p:ph type="title"/>
          </p:nvPr>
        </p:nvSpPr>
        <p:spPr/>
        <p:txBody>
          <a:bodyPr/>
          <a:lstStyle/>
          <a:p>
            <a:r>
              <a:rPr lang="en-US" altLang="en-US" dirty="0"/>
              <a:t>Raising </a:t>
            </a:r>
            <a:r>
              <a:rPr lang="en-US" altLang="en-US"/>
              <a:t>Employee Morale</a:t>
            </a:r>
            <a:endParaRPr lang="en-US" dirty="0"/>
          </a:p>
        </p:txBody>
      </p:sp>
      <p:sp>
        <p:nvSpPr>
          <p:cNvPr id="6" name="Content Placeholder 5">
            <a:extLst>
              <a:ext uri="{FF2B5EF4-FFF2-40B4-BE49-F238E27FC236}">
                <a16:creationId xmlns:a16="http://schemas.microsoft.com/office/drawing/2014/main" id="{5EBCF4FC-F374-40E9-86A6-A71277081DAF}"/>
              </a:ext>
            </a:extLst>
          </p:cNvPr>
          <p:cNvSpPr>
            <a:spLocks noGrp="1"/>
          </p:cNvSpPr>
          <p:nvPr>
            <p:ph idx="1"/>
          </p:nvPr>
        </p:nvSpPr>
        <p:spPr/>
        <p:txBody>
          <a:bodyPr/>
          <a:lstStyle/>
          <a:p>
            <a:pPr marL="0" indent="0">
              <a:buFontTx/>
              <a:buNone/>
            </a:pPr>
            <a:r>
              <a:rPr lang="en-US" altLang="en-US" dirty="0"/>
              <a:t>Areas that have positive effects on employee satisfaction and job performance</a:t>
            </a:r>
            <a:endParaRPr lang="en-US" altLang="en-US" sz="800" dirty="0"/>
          </a:p>
          <a:p>
            <a:r>
              <a:rPr lang="en-US" altLang="en-US" sz="2200" dirty="0"/>
              <a:t>Pay and reward systems </a:t>
            </a:r>
          </a:p>
          <a:p>
            <a:r>
              <a:rPr lang="en-US" altLang="en-US" sz="2200" dirty="0"/>
              <a:t>Job autonomy and discretion </a:t>
            </a:r>
          </a:p>
          <a:p>
            <a:r>
              <a:rPr lang="en-US" altLang="en-US" sz="2200" dirty="0"/>
              <a:t>Support services and training </a:t>
            </a:r>
            <a:endParaRPr lang="en-US" sz="2200" dirty="0"/>
          </a:p>
          <a:p>
            <a:r>
              <a:rPr lang="en-US" sz="2200" dirty="0"/>
              <a:t>Organizational structure </a:t>
            </a:r>
          </a:p>
          <a:p>
            <a:r>
              <a:rPr lang="en-US" sz="2200" dirty="0"/>
              <a:t>Technical and physical aspects </a:t>
            </a:r>
          </a:p>
          <a:p>
            <a:r>
              <a:rPr lang="en-US" sz="2200" dirty="0"/>
              <a:t>Task assignments </a:t>
            </a:r>
          </a:p>
          <a:p>
            <a:r>
              <a:rPr lang="en-US" sz="2200" dirty="0"/>
              <a:t>Information and feedback </a:t>
            </a:r>
          </a:p>
          <a:p>
            <a:r>
              <a:rPr lang="en-US" sz="2200" dirty="0"/>
              <a:t>Interpersonal and group processes </a:t>
            </a:r>
            <a:endParaRPr lang="en-US" altLang="en-US" sz="2200" dirty="0"/>
          </a:p>
          <a:p>
            <a:pPr marL="0" indent="0">
              <a:buNone/>
            </a:pPr>
            <a:endParaRPr lang="en-US" dirty="0"/>
          </a:p>
        </p:txBody>
      </p:sp>
    </p:spTree>
    <p:extLst>
      <p:ext uri="{BB962C8B-B14F-4D97-AF65-F5344CB8AC3E}">
        <p14:creationId xmlns:p14="http://schemas.microsoft.com/office/powerpoint/2010/main" val="2132460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The Measurement of Morale</a:t>
            </a:r>
          </a:p>
        </p:txBody>
      </p:sp>
      <p:sp>
        <p:nvSpPr>
          <p:cNvPr id="20483" name="Content Placeholder 2"/>
          <p:cNvSpPr>
            <a:spLocks noGrp="1"/>
          </p:cNvSpPr>
          <p:nvPr>
            <p:ph idx="1"/>
          </p:nvPr>
        </p:nvSpPr>
        <p:spPr/>
        <p:txBody>
          <a:bodyPr/>
          <a:lstStyle/>
          <a:p>
            <a:pPr>
              <a:buFontTx/>
              <a:buNone/>
            </a:pPr>
            <a:r>
              <a:rPr lang="en-US" altLang="en-US" dirty="0"/>
              <a:t>High morale is described as:</a:t>
            </a:r>
          </a:p>
          <a:p>
            <a:pPr>
              <a:buFontTx/>
              <a:buNone/>
            </a:pPr>
            <a:endParaRPr lang="en-US" altLang="en-US" sz="800" dirty="0"/>
          </a:p>
          <a:p>
            <a:r>
              <a:rPr lang="en-US" altLang="en-US" dirty="0"/>
              <a:t>Having pride in what you do</a:t>
            </a:r>
          </a:p>
          <a:p>
            <a:r>
              <a:rPr lang="en-US" altLang="en-US" dirty="0"/>
              <a:t>Enjoying the people you are working with</a:t>
            </a:r>
          </a:p>
          <a:p>
            <a:r>
              <a:rPr lang="en-US" altLang="en-US" dirty="0"/>
              <a:t>Trusting the people you work for</a:t>
            </a:r>
          </a:p>
          <a:p>
            <a:r>
              <a:rPr lang="en-US" altLang="en-US" dirty="0"/>
              <a:t>Gaining economic rewards</a:t>
            </a:r>
          </a:p>
          <a:p>
            <a:endParaRPr lang="en-US" altLang="en-US" dirty="0"/>
          </a:p>
        </p:txBody>
      </p:sp>
    </p:spTree>
    <p:extLst>
      <p:ext uri="{BB962C8B-B14F-4D97-AF65-F5344CB8AC3E}">
        <p14:creationId xmlns:p14="http://schemas.microsoft.com/office/powerpoint/2010/main" val="37366534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a:bodyPr>
          <a:lstStyle/>
          <a:p>
            <a:r>
              <a:rPr lang="en-US" altLang="en-US" sz="2800" dirty="0"/>
              <a:t>Employee Morale and the Role of Management</a:t>
            </a:r>
          </a:p>
        </p:txBody>
      </p:sp>
      <p:sp>
        <p:nvSpPr>
          <p:cNvPr id="23555" name="Content Placeholder 2"/>
          <p:cNvSpPr>
            <a:spLocks noGrp="1"/>
          </p:cNvSpPr>
          <p:nvPr>
            <p:ph idx="1"/>
          </p:nvPr>
        </p:nvSpPr>
        <p:spPr/>
        <p:txBody>
          <a:bodyPr/>
          <a:lstStyle/>
          <a:p>
            <a:r>
              <a:rPr lang="en-US" altLang="en-US" dirty="0"/>
              <a:t>Managing morale is the task of management</a:t>
            </a:r>
          </a:p>
          <a:p>
            <a:r>
              <a:rPr lang="en-US" altLang="en-US" dirty="0"/>
              <a:t>Meeting this responsibility requires a willingness to listen to employees and the ability to read between the lines of what they say and do</a:t>
            </a:r>
          </a:p>
          <a:p>
            <a:r>
              <a:rPr lang="en-US" altLang="en-US" dirty="0"/>
              <a:t>Morale of each person should be considered individually</a:t>
            </a:r>
          </a:p>
        </p:txBody>
      </p:sp>
    </p:spTree>
    <p:extLst>
      <p:ext uri="{BB962C8B-B14F-4D97-AF65-F5344CB8AC3E}">
        <p14:creationId xmlns:p14="http://schemas.microsoft.com/office/powerpoint/2010/main" val="24311949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19BD365-BE81-4233-8490-C0D84542076B}"/>
              </a:ext>
            </a:extLst>
          </p:cNvPr>
          <p:cNvSpPr>
            <a:spLocks noGrp="1"/>
          </p:cNvSpPr>
          <p:nvPr>
            <p:ph type="title"/>
          </p:nvPr>
        </p:nvSpPr>
        <p:spPr/>
        <p:txBody>
          <a:bodyPr/>
          <a:lstStyle/>
          <a:p>
            <a:r>
              <a:rPr lang="en-US" altLang="en-US" dirty="0"/>
              <a:t>Practical Leadership Tips, 1</a:t>
            </a:r>
            <a:endParaRPr lang="en-US" dirty="0"/>
          </a:p>
        </p:txBody>
      </p:sp>
      <p:sp>
        <p:nvSpPr>
          <p:cNvPr id="7" name="Content Placeholder 6">
            <a:extLst>
              <a:ext uri="{FF2B5EF4-FFF2-40B4-BE49-F238E27FC236}">
                <a16:creationId xmlns:a16="http://schemas.microsoft.com/office/drawing/2014/main" id="{A46DDA88-3266-42DA-B7B2-0AAB7089F3BE}"/>
              </a:ext>
            </a:extLst>
          </p:cNvPr>
          <p:cNvSpPr>
            <a:spLocks noGrp="1"/>
          </p:cNvSpPr>
          <p:nvPr>
            <p:ph idx="1"/>
          </p:nvPr>
        </p:nvSpPr>
        <p:spPr/>
        <p:txBody>
          <a:bodyPr/>
          <a:lstStyle/>
          <a:p>
            <a:pPr>
              <a:buFontTx/>
              <a:buNone/>
            </a:pPr>
            <a:r>
              <a:rPr lang="en-US" altLang="en-US" dirty="0"/>
              <a:t>Leadership must manage morale by making sure that people:</a:t>
            </a:r>
          </a:p>
          <a:p>
            <a:pPr>
              <a:buFontTx/>
              <a:buNone/>
            </a:pPr>
            <a:endParaRPr lang="en-US" altLang="en-US" sz="800" dirty="0"/>
          </a:p>
          <a:p>
            <a:pPr>
              <a:buFont typeface="Arial" panose="020B0604020202020204" pitchFamily="34" charset="0"/>
              <a:buChar char="•"/>
            </a:pPr>
            <a:r>
              <a:rPr lang="en-US" altLang="en-US" sz="2200" dirty="0"/>
              <a:t>Feel they have the opportunity to do what they do best every day</a:t>
            </a:r>
          </a:p>
          <a:p>
            <a:pPr>
              <a:buFont typeface="Arial" panose="020B0604020202020204" pitchFamily="34" charset="0"/>
              <a:buChar char="•"/>
            </a:pPr>
            <a:r>
              <a:rPr lang="en-US" altLang="en-US" sz="2200" dirty="0"/>
              <a:t>Believe that their opinions count</a:t>
            </a:r>
          </a:p>
          <a:p>
            <a:pPr>
              <a:buFont typeface="Arial" panose="020B0604020202020204" pitchFamily="34" charset="0"/>
              <a:buChar char="•"/>
            </a:pPr>
            <a:r>
              <a:rPr lang="en-US" altLang="en-US" sz="2200" dirty="0"/>
              <a:t>Sense their fellow employees are committed to doing high-quality work</a:t>
            </a:r>
          </a:p>
          <a:p>
            <a:pPr>
              <a:buFont typeface="Arial" panose="020B0604020202020204" pitchFamily="34" charset="0"/>
              <a:buChar char="•"/>
            </a:pPr>
            <a:r>
              <a:rPr lang="en-US" altLang="en-US" sz="2200" dirty="0"/>
              <a:t>Have made a connection between their work and the company’s mission </a:t>
            </a:r>
          </a:p>
          <a:p>
            <a:pPr marL="457200" lvl="1" indent="0">
              <a:buNone/>
            </a:pPr>
            <a:endParaRPr lang="en-US" altLang="en-US" dirty="0"/>
          </a:p>
          <a:p>
            <a:pPr marL="0" indent="0">
              <a:buNone/>
            </a:pPr>
            <a:endParaRPr lang="en-US" dirty="0"/>
          </a:p>
        </p:txBody>
      </p:sp>
    </p:spTree>
    <p:extLst>
      <p:ext uri="{BB962C8B-B14F-4D97-AF65-F5344CB8AC3E}">
        <p14:creationId xmlns:p14="http://schemas.microsoft.com/office/powerpoint/2010/main" val="2400517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5C4B4-0BF7-442F-83A5-D39B033D551B}"/>
              </a:ext>
            </a:extLst>
          </p:cNvPr>
          <p:cNvSpPr>
            <a:spLocks noGrp="1"/>
          </p:cNvSpPr>
          <p:nvPr>
            <p:ph type="title"/>
          </p:nvPr>
        </p:nvSpPr>
        <p:spPr/>
        <p:txBody>
          <a:bodyPr/>
          <a:lstStyle/>
          <a:p>
            <a:r>
              <a:rPr lang="en-US" altLang="en-US" dirty="0"/>
              <a:t>Practical Leadership Tips, 2</a:t>
            </a:r>
            <a:r>
              <a:rPr lang="en-US" altLang="en-US" sz="3200" dirty="0"/>
              <a:t> </a:t>
            </a:r>
            <a:endParaRPr lang="en-US" dirty="0"/>
          </a:p>
        </p:txBody>
      </p:sp>
      <p:sp>
        <p:nvSpPr>
          <p:cNvPr id="4" name="Content Placeholder 3">
            <a:extLst>
              <a:ext uri="{FF2B5EF4-FFF2-40B4-BE49-F238E27FC236}">
                <a16:creationId xmlns:a16="http://schemas.microsoft.com/office/drawing/2014/main" id="{AA645B38-FD8B-4312-9D60-548B26609491}"/>
              </a:ext>
            </a:extLst>
          </p:cNvPr>
          <p:cNvSpPr>
            <a:spLocks noGrp="1"/>
          </p:cNvSpPr>
          <p:nvPr>
            <p:ph idx="1"/>
          </p:nvPr>
        </p:nvSpPr>
        <p:spPr/>
        <p:txBody>
          <a:bodyPr/>
          <a:lstStyle/>
          <a:p>
            <a:r>
              <a:rPr lang="en-US" altLang="en-US" dirty="0"/>
              <a:t>Be predictable </a:t>
            </a:r>
          </a:p>
          <a:p>
            <a:r>
              <a:rPr lang="en-US" altLang="en-US" dirty="0"/>
              <a:t>Be understanding </a:t>
            </a:r>
          </a:p>
          <a:p>
            <a:r>
              <a:rPr lang="en-US" altLang="en-US" dirty="0"/>
              <a:t>Be enthusiastic </a:t>
            </a:r>
          </a:p>
          <a:p>
            <a:r>
              <a:rPr lang="en-US" altLang="en-US" dirty="0"/>
              <a:t>Set the example </a:t>
            </a:r>
          </a:p>
          <a:p>
            <a:r>
              <a:rPr lang="en-US" altLang="en-US" dirty="0"/>
              <a:t>Show support</a:t>
            </a:r>
          </a:p>
          <a:p>
            <a:r>
              <a:rPr lang="en-US" altLang="en-US" dirty="0"/>
              <a:t>Get out of the office </a:t>
            </a:r>
          </a:p>
          <a:p>
            <a:r>
              <a:rPr lang="en-US" altLang="en-US" dirty="0"/>
              <a:t>Keep promises </a:t>
            </a:r>
          </a:p>
          <a:p>
            <a:r>
              <a:rPr lang="en-US" altLang="en-US" dirty="0"/>
              <a:t>Praise generously</a:t>
            </a:r>
          </a:p>
          <a:p>
            <a:r>
              <a:rPr lang="en-US" altLang="en-US" dirty="0"/>
              <a:t>Hold your fire </a:t>
            </a:r>
          </a:p>
          <a:p>
            <a:r>
              <a:rPr lang="en-US" altLang="en-US" dirty="0"/>
              <a:t>Be fair</a:t>
            </a:r>
          </a:p>
          <a:p>
            <a:pPr marL="0" indent="0">
              <a:buNone/>
            </a:pPr>
            <a:r>
              <a:rPr lang="en-US" altLang="en-US" dirty="0"/>
              <a:t> </a:t>
            </a:r>
          </a:p>
          <a:p>
            <a:pPr marL="0" indent="0">
              <a:buNone/>
            </a:pPr>
            <a:endParaRPr lang="en-US" dirty="0"/>
          </a:p>
        </p:txBody>
      </p:sp>
    </p:spTree>
    <p:extLst>
      <p:ext uri="{BB962C8B-B14F-4D97-AF65-F5344CB8AC3E}">
        <p14:creationId xmlns:p14="http://schemas.microsoft.com/office/powerpoint/2010/main" val="2329665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A2959-F301-4C96-B969-82D7114D329E}"/>
              </a:ext>
            </a:extLst>
          </p:cNvPr>
          <p:cNvSpPr>
            <a:spLocks noGrp="1"/>
          </p:cNvSpPr>
          <p:nvPr>
            <p:ph type="title"/>
          </p:nvPr>
        </p:nvSpPr>
        <p:spPr/>
        <p:txBody>
          <a:bodyPr/>
          <a:lstStyle/>
          <a:p>
            <a:r>
              <a:rPr lang="en-US" altLang="en-US" dirty="0"/>
              <a:t>Psychological Health and Flow</a:t>
            </a:r>
            <a:r>
              <a:rPr lang="en-US" altLang="en-US" sz="3200" dirty="0"/>
              <a:t> </a:t>
            </a:r>
            <a:endParaRPr lang="en-US" dirty="0"/>
          </a:p>
        </p:txBody>
      </p:sp>
      <p:sp>
        <p:nvSpPr>
          <p:cNvPr id="3" name="Content Placeholder 2">
            <a:extLst>
              <a:ext uri="{FF2B5EF4-FFF2-40B4-BE49-F238E27FC236}">
                <a16:creationId xmlns:a16="http://schemas.microsoft.com/office/drawing/2014/main" id="{2CEE956B-8CD3-4F7A-A487-F6129D3EA0D3}"/>
              </a:ext>
            </a:extLst>
          </p:cNvPr>
          <p:cNvSpPr>
            <a:spLocks noGrp="1"/>
          </p:cNvSpPr>
          <p:nvPr>
            <p:ph idx="1"/>
          </p:nvPr>
        </p:nvSpPr>
        <p:spPr/>
        <p:txBody>
          <a:bodyPr/>
          <a:lstStyle/>
          <a:p>
            <a:pPr marL="0" indent="0">
              <a:buNone/>
            </a:pPr>
            <a:r>
              <a:rPr lang="en-US" altLang="en-US" dirty="0"/>
              <a:t>Flow is the confluence of challenge and skill </a:t>
            </a:r>
          </a:p>
          <a:p>
            <a:r>
              <a:rPr lang="en-US" altLang="en-US" sz="2200" dirty="0"/>
              <a:t>Term was coined by Mihaly Csikszentmihalyi at the University of Chicago </a:t>
            </a:r>
            <a:r>
              <a:rPr lang="en-US" sz="2200" dirty="0"/>
              <a:t>after studying artists who could spend hours working with enormous concentration</a:t>
            </a:r>
          </a:p>
          <a:p>
            <a:pPr lvl="1">
              <a:buFont typeface="Arial" panose="020B0604020202020204" pitchFamily="34" charset="0"/>
              <a:buChar char="•"/>
            </a:pPr>
            <a:r>
              <a:rPr lang="en-US" dirty="0"/>
              <a:t>The artists, immersed in a challenging project and exhibiting high levels of skill, worked as if nothing else mattered</a:t>
            </a:r>
            <a:endParaRPr lang="en-US" altLang="en-US" sz="1800" dirty="0"/>
          </a:p>
          <a:p>
            <a:pPr marL="0" indent="0">
              <a:buNone/>
            </a:pPr>
            <a:endParaRPr lang="en-US" altLang="en-US" dirty="0"/>
          </a:p>
          <a:p>
            <a:pPr marL="0" indent="0">
              <a:buNone/>
            </a:pPr>
            <a:endParaRPr lang="en-US" dirty="0"/>
          </a:p>
        </p:txBody>
      </p:sp>
    </p:spTree>
    <p:extLst>
      <p:ext uri="{BB962C8B-B14F-4D97-AF65-F5344CB8AC3E}">
        <p14:creationId xmlns:p14="http://schemas.microsoft.com/office/powerpoint/2010/main" val="4060710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1EB7A7D-F2D6-478A-B1DF-AF1D13A7F535}"/>
              </a:ext>
            </a:extLst>
          </p:cNvPr>
          <p:cNvSpPr>
            <a:spLocks noGrp="1"/>
          </p:cNvSpPr>
          <p:nvPr>
            <p:ph type="title"/>
          </p:nvPr>
        </p:nvSpPr>
        <p:spPr/>
        <p:txBody>
          <a:bodyPr/>
          <a:lstStyle/>
          <a:p>
            <a:r>
              <a:rPr lang="en-US" altLang="en-US" dirty="0"/>
              <a:t>Figure 10.3: The Experience of Flow </a:t>
            </a:r>
            <a:endParaRPr lang="en-US" dirty="0"/>
          </a:p>
        </p:txBody>
      </p:sp>
      <p:pic>
        <p:nvPicPr>
          <p:cNvPr id="3" name="Picture 2" descr="The image depicts the experience of flow.">
            <a:extLst>
              <a:ext uri="{FF2B5EF4-FFF2-40B4-BE49-F238E27FC236}">
                <a16:creationId xmlns:a16="http://schemas.microsoft.com/office/drawing/2014/main" id="{CE872C34-4C5D-47CA-A751-9EF1ECAA58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6984" y="999106"/>
            <a:ext cx="5690032" cy="4859788"/>
          </a:xfrm>
          <a:prstGeom prst="rect">
            <a:avLst/>
          </a:prstGeom>
        </p:spPr>
      </p:pic>
      <p:sp>
        <p:nvSpPr>
          <p:cNvPr id="6" name="Content Placeholder 5">
            <a:extLst>
              <a:ext uri="{FF2B5EF4-FFF2-40B4-BE49-F238E27FC236}">
                <a16:creationId xmlns:a16="http://schemas.microsoft.com/office/drawing/2014/main" id="{EE1D54F2-E5F6-4AB8-B7D4-678201EBA888}"/>
              </a:ext>
            </a:extLst>
          </p:cNvPr>
          <p:cNvSpPr>
            <a:spLocks noGrp="1"/>
          </p:cNvSpPr>
          <p:nvPr>
            <p:ph idx="1"/>
          </p:nvPr>
        </p:nvSpPr>
        <p:spPr>
          <a:xfrm>
            <a:off x="2667000" y="5858894"/>
            <a:ext cx="3810000" cy="313306"/>
          </a:xfrm>
        </p:spPr>
        <p:txBody>
          <a:bodyPr/>
          <a:lstStyle/>
          <a:p>
            <a:pPr marL="0" indent="0" algn="r">
              <a:buNone/>
            </a:pPr>
            <a:r>
              <a:rPr lang="en-US" sz="1200" dirty="0">
                <a:hlinkClick r:id="rId3" action="ppaction://hlinksldjump"/>
              </a:rPr>
              <a:t>Jump to: Figure </a:t>
            </a:r>
            <a:r>
              <a:rPr lang="en-US" altLang="en-US" sz="1200" dirty="0">
                <a:hlinkClick r:id="rId3" action="ppaction://hlinksldjump"/>
              </a:rPr>
              <a:t>10.3: The Experience of Flow, Appendix</a:t>
            </a:r>
            <a:endParaRPr lang="en-US" sz="1200" dirty="0"/>
          </a:p>
        </p:txBody>
      </p:sp>
    </p:spTree>
    <p:extLst>
      <p:ext uri="{BB962C8B-B14F-4D97-AF65-F5344CB8AC3E}">
        <p14:creationId xmlns:p14="http://schemas.microsoft.com/office/powerpoint/2010/main" val="11546961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BB8B18-312B-4387-B39E-408AF70C7C88}"/>
              </a:ext>
            </a:extLst>
          </p:cNvPr>
          <p:cNvSpPr>
            <a:spLocks noGrp="1"/>
          </p:cNvSpPr>
          <p:nvPr>
            <p:ph type="title"/>
          </p:nvPr>
        </p:nvSpPr>
        <p:spPr/>
        <p:txBody>
          <a:bodyPr/>
          <a:lstStyle/>
          <a:p>
            <a:r>
              <a:rPr lang="en-US" altLang="en-US" dirty="0"/>
              <a:t>Dimensions of Flow</a:t>
            </a:r>
            <a:endParaRPr lang="en-US" dirty="0"/>
          </a:p>
        </p:txBody>
      </p:sp>
      <p:sp>
        <p:nvSpPr>
          <p:cNvPr id="2" name="Content Placeholder 1">
            <a:extLst>
              <a:ext uri="{FF2B5EF4-FFF2-40B4-BE49-F238E27FC236}">
                <a16:creationId xmlns:a16="http://schemas.microsoft.com/office/drawing/2014/main" id="{E283D012-1EF3-4A94-9952-5175DFBEFCED}"/>
              </a:ext>
            </a:extLst>
          </p:cNvPr>
          <p:cNvSpPr>
            <a:spLocks noGrp="1"/>
          </p:cNvSpPr>
          <p:nvPr>
            <p:ph idx="1"/>
          </p:nvPr>
        </p:nvSpPr>
        <p:spPr/>
        <p:txBody>
          <a:bodyPr/>
          <a:lstStyle/>
          <a:p>
            <a:r>
              <a:rPr lang="en-US" altLang="en-US" dirty="0"/>
              <a:t>Clear and present purpose distinctly known </a:t>
            </a:r>
          </a:p>
          <a:p>
            <a:r>
              <a:rPr lang="en-US" altLang="en-US" dirty="0"/>
              <a:t>Immediate feedback on how well one is doing </a:t>
            </a:r>
          </a:p>
          <a:p>
            <a:r>
              <a:rPr lang="en-US" altLang="en-US" dirty="0"/>
              <a:t>Supreme concentration on the task at hand </a:t>
            </a:r>
          </a:p>
          <a:p>
            <a:r>
              <a:rPr lang="en-US" altLang="en-US" dirty="0"/>
              <a:t>Sense of growth and of being part of some greater endeavor </a:t>
            </a:r>
          </a:p>
          <a:p>
            <a:r>
              <a:rPr lang="en-US" altLang="en-US" dirty="0"/>
              <a:t>Altered sense of time that seems to go faster </a:t>
            </a:r>
          </a:p>
          <a:p>
            <a:pPr lvl="2"/>
            <a:endParaRPr lang="en-US" altLang="en-US" sz="1600" dirty="0"/>
          </a:p>
          <a:p>
            <a:pPr lvl="2"/>
            <a:endParaRPr lang="en-US" altLang="en-US" sz="1600" dirty="0"/>
          </a:p>
          <a:p>
            <a:pPr marL="0" indent="0">
              <a:buNone/>
            </a:pPr>
            <a:endParaRPr lang="en-US" sz="2000" dirty="0"/>
          </a:p>
        </p:txBody>
      </p:sp>
    </p:spTree>
    <p:extLst>
      <p:ext uri="{BB962C8B-B14F-4D97-AF65-F5344CB8AC3E}">
        <p14:creationId xmlns:p14="http://schemas.microsoft.com/office/powerpoint/2010/main" val="2863717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5A9FC-C3F0-4323-B1D7-A0D05632F15C}"/>
              </a:ext>
            </a:extLst>
          </p:cNvPr>
          <p:cNvSpPr>
            <a:spLocks noGrp="1"/>
          </p:cNvSpPr>
          <p:nvPr>
            <p:ph type="title"/>
          </p:nvPr>
        </p:nvSpPr>
        <p:spPr/>
        <p:txBody>
          <a:bodyPr/>
          <a:lstStyle/>
          <a:p>
            <a:r>
              <a:rPr lang="en-US" altLang="en-US" dirty="0"/>
              <a:t>Job Design and Work Satisfaction</a:t>
            </a:r>
            <a:endParaRPr lang="en-US" dirty="0"/>
          </a:p>
        </p:txBody>
      </p:sp>
      <p:sp>
        <p:nvSpPr>
          <p:cNvPr id="3" name="Content Placeholder 2">
            <a:extLst>
              <a:ext uri="{FF2B5EF4-FFF2-40B4-BE49-F238E27FC236}">
                <a16:creationId xmlns:a16="http://schemas.microsoft.com/office/drawing/2014/main" id="{C3D8B492-6992-4F90-ACF8-97084C45F42A}"/>
              </a:ext>
            </a:extLst>
          </p:cNvPr>
          <p:cNvSpPr>
            <a:spLocks noGrp="1"/>
          </p:cNvSpPr>
          <p:nvPr>
            <p:ph idx="1"/>
          </p:nvPr>
        </p:nvSpPr>
        <p:spPr/>
        <p:txBody>
          <a:bodyPr/>
          <a:lstStyle/>
          <a:p>
            <a:pPr marL="0" indent="0">
              <a:buNone/>
            </a:pPr>
            <a:r>
              <a:rPr lang="en-US" dirty="0"/>
              <a:t>Job design is positively associated with:</a:t>
            </a:r>
          </a:p>
          <a:p>
            <a:pPr marL="0" indent="0">
              <a:buNone/>
            </a:pPr>
            <a:endParaRPr lang="en-US" sz="800" dirty="0"/>
          </a:p>
          <a:p>
            <a:r>
              <a:rPr lang="en-US" sz="2200" dirty="0"/>
              <a:t>Employee performance</a:t>
            </a:r>
          </a:p>
          <a:p>
            <a:r>
              <a:rPr lang="en-US" sz="2200" dirty="0"/>
              <a:t>Job satisfaction</a:t>
            </a:r>
          </a:p>
          <a:p>
            <a:r>
              <a:rPr lang="en-US" sz="2200" dirty="0"/>
              <a:t>Organizational commitment</a:t>
            </a:r>
          </a:p>
          <a:p>
            <a:r>
              <a:rPr lang="en-US" sz="2200" dirty="0"/>
              <a:t>Employee retention</a:t>
            </a:r>
          </a:p>
          <a:p>
            <a:pPr marL="0" indent="0">
              <a:buNone/>
            </a:pPr>
            <a:endParaRPr lang="en-US" sz="1200" dirty="0"/>
          </a:p>
          <a:p>
            <a:pPr marL="0" indent="0">
              <a:buNone/>
            </a:pPr>
            <a:r>
              <a:rPr lang="en-US" dirty="0"/>
              <a:t>Good jobs are the basis of prosperity, happiness, and human development </a:t>
            </a:r>
          </a:p>
        </p:txBody>
      </p:sp>
    </p:spTree>
    <p:extLst>
      <p:ext uri="{BB962C8B-B14F-4D97-AF65-F5344CB8AC3E}">
        <p14:creationId xmlns:p14="http://schemas.microsoft.com/office/powerpoint/2010/main" val="29291672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926480-BEF2-48E4-B019-5A890F015927}"/>
              </a:ext>
            </a:extLst>
          </p:cNvPr>
          <p:cNvSpPr>
            <a:spLocks noGrp="1"/>
          </p:cNvSpPr>
          <p:nvPr>
            <p:ph type="title"/>
          </p:nvPr>
        </p:nvSpPr>
        <p:spPr/>
        <p:txBody>
          <a:bodyPr/>
          <a:lstStyle/>
          <a:p>
            <a:r>
              <a:rPr lang="en-US" altLang="en-US" sz="3200" dirty="0"/>
              <a:t>Intrinsic Factors That Constitute a Good Job</a:t>
            </a:r>
            <a:endParaRPr lang="en-US" sz="3200" dirty="0"/>
          </a:p>
        </p:txBody>
      </p:sp>
      <p:sp>
        <p:nvSpPr>
          <p:cNvPr id="2" name="Content Placeholder 1">
            <a:extLst>
              <a:ext uri="{FF2B5EF4-FFF2-40B4-BE49-F238E27FC236}">
                <a16:creationId xmlns:a16="http://schemas.microsoft.com/office/drawing/2014/main" id="{99BC15BB-03CE-4EB6-B6D4-E6A67442DF8D}"/>
              </a:ext>
            </a:extLst>
          </p:cNvPr>
          <p:cNvSpPr>
            <a:spLocks noGrp="1"/>
          </p:cNvSpPr>
          <p:nvPr>
            <p:ph idx="1"/>
          </p:nvPr>
        </p:nvSpPr>
        <p:spPr/>
        <p:txBody>
          <a:bodyPr/>
          <a:lstStyle/>
          <a:p>
            <a:r>
              <a:rPr lang="en-US" altLang="en-US" dirty="0"/>
              <a:t>Variety and challenge</a:t>
            </a:r>
          </a:p>
          <a:p>
            <a:r>
              <a:rPr lang="en-US" altLang="en-US" dirty="0"/>
              <a:t>Opportunity for decision making</a:t>
            </a:r>
          </a:p>
          <a:p>
            <a:r>
              <a:rPr lang="en-US" altLang="en-US" dirty="0"/>
              <a:t>Feedback and learning </a:t>
            </a:r>
          </a:p>
          <a:p>
            <a:r>
              <a:rPr lang="en-US" altLang="en-US" dirty="0"/>
              <a:t>Mutual respect and support</a:t>
            </a:r>
          </a:p>
          <a:p>
            <a:r>
              <a:rPr lang="en-US" altLang="en-US" dirty="0"/>
              <a:t>Wholeness and meaning </a:t>
            </a:r>
          </a:p>
          <a:p>
            <a:r>
              <a:rPr lang="en-US" altLang="en-US" dirty="0"/>
              <a:t>Room to grow</a:t>
            </a:r>
            <a:r>
              <a:rPr lang="en-US" altLang="en-US" i="1" dirty="0"/>
              <a:t> </a:t>
            </a:r>
          </a:p>
          <a:p>
            <a:pPr marL="0" indent="0">
              <a:buNone/>
            </a:pPr>
            <a:endParaRPr lang="en-US" dirty="0"/>
          </a:p>
        </p:txBody>
      </p:sp>
    </p:spTree>
    <p:extLst>
      <p:ext uri="{BB962C8B-B14F-4D97-AF65-F5344CB8AC3E}">
        <p14:creationId xmlns:p14="http://schemas.microsoft.com/office/powerpoint/2010/main" val="156957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5F45465-7A4F-4F89-A419-36920298F406}"/>
              </a:ext>
            </a:extLst>
          </p:cNvPr>
          <p:cNvSpPr>
            <a:spLocks noGrp="1"/>
          </p:cNvSpPr>
          <p:nvPr>
            <p:ph type="title"/>
          </p:nvPr>
        </p:nvSpPr>
        <p:spPr/>
        <p:txBody>
          <a:bodyPr/>
          <a:lstStyle/>
          <a:p>
            <a:r>
              <a:rPr lang="en-US" altLang="en-US" dirty="0"/>
              <a:t>Learning Objectives</a:t>
            </a:r>
            <a:endParaRPr lang="en-US" dirty="0"/>
          </a:p>
        </p:txBody>
      </p:sp>
      <p:sp>
        <p:nvSpPr>
          <p:cNvPr id="7" name="Content Placeholder 6">
            <a:extLst>
              <a:ext uri="{FF2B5EF4-FFF2-40B4-BE49-F238E27FC236}">
                <a16:creationId xmlns:a16="http://schemas.microsoft.com/office/drawing/2014/main" id="{4E036227-25D4-43AB-A040-E859878BCE7F}"/>
              </a:ext>
            </a:extLst>
          </p:cNvPr>
          <p:cNvSpPr>
            <a:spLocks noGrp="1"/>
          </p:cNvSpPr>
          <p:nvPr>
            <p:ph idx="1"/>
          </p:nvPr>
        </p:nvSpPr>
        <p:spPr/>
        <p:txBody>
          <a:bodyPr/>
          <a:lstStyle/>
          <a:p>
            <a:r>
              <a:rPr lang="en-US" altLang="en-US" dirty="0"/>
              <a:t>Apply the principles and practices of effective leadership</a:t>
            </a:r>
          </a:p>
          <a:p>
            <a:r>
              <a:rPr lang="en-US" altLang="en-US" dirty="0"/>
              <a:t>Develop a high-morale, high-performance workforce</a:t>
            </a:r>
          </a:p>
          <a:p>
            <a:r>
              <a:rPr lang="en-US" altLang="en-US" dirty="0"/>
              <a:t>Understand the importance of good human relations in the work setting</a:t>
            </a:r>
          </a:p>
          <a:p>
            <a:r>
              <a:rPr lang="en-US" altLang="en-US" dirty="0"/>
              <a:t>Demonstrate the art of effective listening</a:t>
            </a:r>
          </a:p>
          <a:p>
            <a:r>
              <a:rPr lang="en-US" altLang="en-US" dirty="0"/>
              <a:t>Identify the elements of an enlightened workplace</a:t>
            </a:r>
          </a:p>
          <a:p>
            <a:pPr marL="0" indent="0">
              <a:buNone/>
            </a:pPr>
            <a:endParaRPr lang="en-US" altLang="en-US" dirty="0"/>
          </a:p>
          <a:p>
            <a:pPr marL="0" indent="0">
              <a:buNone/>
            </a:pPr>
            <a:endParaRPr lang="en-US" dirty="0"/>
          </a:p>
        </p:txBody>
      </p:sp>
    </p:spTree>
    <p:extLst>
      <p:ext uri="{BB962C8B-B14F-4D97-AF65-F5344CB8AC3E}">
        <p14:creationId xmlns:p14="http://schemas.microsoft.com/office/powerpoint/2010/main" val="17670190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BD072-D6D4-4FB0-9853-22EF276F0429}"/>
              </a:ext>
            </a:extLst>
          </p:cNvPr>
          <p:cNvSpPr>
            <a:spLocks noGrp="1"/>
          </p:cNvSpPr>
          <p:nvPr>
            <p:ph type="title"/>
          </p:nvPr>
        </p:nvSpPr>
        <p:spPr/>
        <p:txBody>
          <a:bodyPr/>
          <a:lstStyle/>
          <a:p>
            <a:r>
              <a:rPr lang="en-US" altLang="en-US" sz="3200" dirty="0"/>
              <a:t>Extrinsic Factors That Constitute a Good Job</a:t>
            </a:r>
            <a:endParaRPr lang="en-US" sz="3200" dirty="0"/>
          </a:p>
        </p:txBody>
      </p:sp>
      <p:sp>
        <p:nvSpPr>
          <p:cNvPr id="4" name="Content Placeholder 3">
            <a:extLst>
              <a:ext uri="{FF2B5EF4-FFF2-40B4-BE49-F238E27FC236}">
                <a16:creationId xmlns:a16="http://schemas.microsoft.com/office/drawing/2014/main" id="{89167629-9DFD-4B86-A0A9-CFB90CDCFEE1}"/>
              </a:ext>
            </a:extLst>
          </p:cNvPr>
          <p:cNvSpPr>
            <a:spLocks noGrp="1"/>
          </p:cNvSpPr>
          <p:nvPr>
            <p:ph idx="1"/>
          </p:nvPr>
        </p:nvSpPr>
        <p:spPr/>
        <p:txBody>
          <a:bodyPr/>
          <a:lstStyle/>
          <a:p>
            <a:r>
              <a:rPr lang="en-US" altLang="en-US" dirty="0"/>
              <a:t>Fair and adequate pay </a:t>
            </a:r>
          </a:p>
          <a:p>
            <a:r>
              <a:rPr lang="en-US" altLang="en-US" dirty="0"/>
              <a:t>Job security </a:t>
            </a:r>
          </a:p>
          <a:p>
            <a:r>
              <a:rPr lang="en-US" altLang="en-US" dirty="0"/>
              <a:t>Benefits </a:t>
            </a:r>
          </a:p>
          <a:p>
            <a:r>
              <a:rPr lang="en-US" altLang="en-US" dirty="0"/>
              <a:t>Safety </a:t>
            </a:r>
          </a:p>
          <a:p>
            <a:r>
              <a:rPr lang="en-US" altLang="en-US" dirty="0"/>
              <a:t>Health </a:t>
            </a:r>
          </a:p>
          <a:p>
            <a:r>
              <a:rPr lang="en-US" altLang="en-US" dirty="0"/>
              <a:t>Due process</a:t>
            </a:r>
            <a:r>
              <a:rPr lang="en-US" altLang="en-US" i="1" dirty="0"/>
              <a:t> </a:t>
            </a:r>
          </a:p>
        </p:txBody>
      </p:sp>
    </p:spTree>
    <p:extLst>
      <p:ext uri="{BB962C8B-B14F-4D97-AF65-F5344CB8AC3E}">
        <p14:creationId xmlns:p14="http://schemas.microsoft.com/office/powerpoint/2010/main" val="17863856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E90CB-247A-4D03-8FE0-A30E7F067600}"/>
              </a:ext>
            </a:extLst>
          </p:cNvPr>
          <p:cNvSpPr>
            <a:spLocks noGrp="1"/>
          </p:cNvSpPr>
          <p:nvPr>
            <p:ph type="title"/>
          </p:nvPr>
        </p:nvSpPr>
        <p:spPr/>
        <p:txBody>
          <a:bodyPr/>
          <a:lstStyle/>
          <a:p>
            <a:r>
              <a:rPr lang="en-US" altLang="en-US" dirty="0"/>
              <a:t>Human Relations in the Workplace, 1</a:t>
            </a:r>
            <a:r>
              <a:rPr lang="en-US" altLang="en-US" sz="3200" dirty="0"/>
              <a:t> </a:t>
            </a:r>
            <a:endParaRPr lang="en-US" dirty="0"/>
          </a:p>
        </p:txBody>
      </p:sp>
      <p:sp>
        <p:nvSpPr>
          <p:cNvPr id="3" name="Content Placeholder 2">
            <a:extLst>
              <a:ext uri="{FF2B5EF4-FFF2-40B4-BE49-F238E27FC236}">
                <a16:creationId xmlns:a16="http://schemas.microsoft.com/office/drawing/2014/main" id="{E4F6D495-2811-4B42-93C1-F78D0EFDAA20}"/>
              </a:ext>
            </a:extLst>
          </p:cNvPr>
          <p:cNvSpPr>
            <a:spLocks noGrp="1"/>
          </p:cNvSpPr>
          <p:nvPr>
            <p:ph idx="1"/>
          </p:nvPr>
        </p:nvSpPr>
        <p:spPr>
          <a:xfrm>
            <a:off x="457200" y="990600"/>
            <a:ext cx="8229600" cy="5562600"/>
          </a:xfrm>
        </p:spPr>
        <p:txBody>
          <a:bodyPr/>
          <a:lstStyle/>
          <a:p>
            <a:pPr marL="0" indent="0">
              <a:buNone/>
            </a:pPr>
            <a:r>
              <a:rPr lang="en-US" altLang="en-US" dirty="0"/>
              <a:t>The first empirical evidence of the importance of human relations in the workplace was provided by studies conducted at Western Electric’s Hawthorne plant </a:t>
            </a:r>
          </a:p>
          <a:p>
            <a:pPr marL="0" indent="0">
              <a:buNone/>
            </a:pPr>
            <a:endParaRPr lang="en-US" altLang="en-US" sz="800" dirty="0"/>
          </a:p>
          <a:p>
            <a:pPr marL="0" indent="0">
              <a:buNone/>
            </a:pPr>
            <a:r>
              <a:rPr lang="en-US" altLang="en-US" dirty="0"/>
              <a:t>Purpose</a:t>
            </a:r>
          </a:p>
          <a:p>
            <a:r>
              <a:rPr lang="en-US" altLang="en-US" sz="2200" dirty="0"/>
              <a:t>To identify the effects of working conditions on employee performance </a:t>
            </a:r>
          </a:p>
          <a:p>
            <a:pPr marL="0" indent="0">
              <a:buNone/>
            </a:pPr>
            <a:endParaRPr lang="en-US" altLang="en-US" sz="800" dirty="0"/>
          </a:p>
          <a:p>
            <a:pPr marL="0" indent="0">
              <a:buNone/>
            </a:pPr>
            <a:r>
              <a:rPr lang="en-US" altLang="en-US" dirty="0"/>
              <a:t>Result</a:t>
            </a:r>
          </a:p>
          <a:p>
            <a:r>
              <a:rPr lang="en-US" altLang="en-US" sz="2200" dirty="0"/>
              <a:t>Demonstrated the role of human relations in employee recognition and management support</a:t>
            </a:r>
          </a:p>
          <a:p>
            <a:pPr marL="0" indent="0">
              <a:buNone/>
            </a:pPr>
            <a:endParaRPr lang="en-US" dirty="0"/>
          </a:p>
        </p:txBody>
      </p:sp>
    </p:spTree>
    <p:extLst>
      <p:ext uri="{BB962C8B-B14F-4D97-AF65-F5344CB8AC3E}">
        <p14:creationId xmlns:p14="http://schemas.microsoft.com/office/powerpoint/2010/main" val="17050348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C47E8-6FE8-4B52-B92C-193DA3D8FCEE}"/>
              </a:ext>
            </a:extLst>
          </p:cNvPr>
          <p:cNvSpPr>
            <a:spLocks noGrp="1"/>
          </p:cNvSpPr>
          <p:nvPr>
            <p:ph type="title"/>
          </p:nvPr>
        </p:nvSpPr>
        <p:spPr/>
        <p:txBody>
          <a:bodyPr/>
          <a:lstStyle/>
          <a:p>
            <a:r>
              <a:rPr lang="en-US" altLang="en-US" dirty="0"/>
              <a:t>Human Relations in the Workplace, 2</a:t>
            </a:r>
            <a:r>
              <a:rPr lang="en-US" altLang="en-US" sz="3200" dirty="0"/>
              <a:t> </a:t>
            </a:r>
            <a:endParaRPr lang="en-US" dirty="0"/>
          </a:p>
        </p:txBody>
      </p:sp>
      <p:sp>
        <p:nvSpPr>
          <p:cNvPr id="3" name="Content Placeholder 2">
            <a:extLst>
              <a:ext uri="{FF2B5EF4-FFF2-40B4-BE49-F238E27FC236}">
                <a16:creationId xmlns:a16="http://schemas.microsoft.com/office/drawing/2014/main" id="{FBE3E776-2B0A-4451-8F24-243F019DC7CC}"/>
              </a:ext>
            </a:extLst>
          </p:cNvPr>
          <p:cNvSpPr>
            <a:spLocks noGrp="1"/>
          </p:cNvSpPr>
          <p:nvPr>
            <p:ph idx="1"/>
          </p:nvPr>
        </p:nvSpPr>
        <p:spPr/>
        <p:txBody>
          <a:bodyPr/>
          <a:lstStyle/>
          <a:p>
            <a:pPr marL="0" indent="0">
              <a:buNone/>
            </a:pPr>
            <a:r>
              <a:rPr lang="en-US" altLang="en-US" dirty="0"/>
              <a:t>The Hawthorne studies followed a period that was marked by:</a:t>
            </a:r>
          </a:p>
          <a:p>
            <a:pPr marL="0" indent="0">
              <a:buNone/>
            </a:pPr>
            <a:endParaRPr lang="en-US" altLang="en-US" sz="800" dirty="0"/>
          </a:p>
          <a:p>
            <a:r>
              <a:rPr lang="en-US" altLang="en-US" dirty="0"/>
              <a:t>Massive industrialization </a:t>
            </a:r>
          </a:p>
          <a:p>
            <a:r>
              <a:rPr lang="en-US" altLang="en-US" dirty="0"/>
              <a:t>Worker exploitation</a:t>
            </a:r>
          </a:p>
          <a:p>
            <a:r>
              <a:rPr lang="en-US" altLang="en-US" dirty="0"/>
              <a:t>The use of scientific management to improve employee efficiency</a:t>
            </a:r>
          </a:p>
          <a:p>
            <a:pPr marL="457200" lvl="1" indent="0">
              <a:buNone/>
            </a:pPr>
            <a:endParaRPr lang="en-US" altLang="en-US" sz="1050" dirty="0"/>
          </a:p>
          <a:p>
            <a:pPr marL="0" indent="0">
              <a:buNone/>
            </a:pPr>
            <a:endParaRPr lang="en-US" dirty="0"/>
          </a:p>
        </p:txBody>
      </p:sp>
    </p:spTree>
    <p:extLst>
      <p:ext uri="{BB962C8B-B14F-4D97-AF65-F5344CB8AC3E}">
        <p14:creationId xmlns:p14="http://schemas.microsoft.com/office/powerpoint/2010/main" val="13906604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B8E867-B364-4EB6-930B-6AC734E9F1DB}"/>
              </a:ext>
            </a:extLst>
          </p:cNvPr>
          <p:cNvSpPr>
            <a:spLocks noGrp="1"/>
          </p:cNvSpPr>
          <p:nvPr>
            <p:ph type="title"/>
          </p:nvPr>
        </p:nvSpPr>
        <p:spPr/>
        <p:txBody>
          <a:bodyPr/>
          <a:lstStyle/>
          <a:p>
            <a:r>
              <a:rPr lang="en-US" altLang="en-US" dirty="0"/>
              <a:t>Hawthorne Studies</a:t>
            </a:r>
            <a:endParaRPr lang="en-US" dirty="0"/>
          </a:p>
        </p:txBody>
      </p:sp>
      <p:sp>
        <p:nvSpPr>
          <p:cNvPr id="2" name="Content Placeholder 1">
            <a:extLst>
              <a:ext uri="{FF2B5EF4-FFF2-40B4-BE49-F238E27FC236}">
                <a16:creationId xmlns:a16="http://schemas.microsoft.com/office/drawing/2014/main" id="{8603622D-C07F-4F90-805A-0F4B52D6D4C0}"/>
              </a:ext>
            </a:extLst>
          </p:cNvPr>
          <p:cNvSpPr>
            <a:spLocks noGrp="1"/>
          </p:cNvSpPr>
          <p:nvPr>
            <p:ph idx="1"/>
          </p:nvPr>
        </p:nvSpPr>
        <p:spPr/>
        <p:txBody>
          <a:bodyPr/>
          <a:lstStyle/>
          <a:p>
            <a:pPr marL="0" indent="0">
              <a:buNone/>
            </a:pPr>
            <a:r>
              <a:rPr lang="en-US" altLang="en-US" dirty="0"/>
              <a:t>Findings</a:t>
            </a:r>
          </a:p>
          <a:p>
            <a:pPr>
              <a:buFont typeface="Arial" panose="020B0604020202020204" pitchFamily="34" charset="0"/>
              <a:buChar char="•"/>
            </a:pPr>
            <a:r>
              <a:rPr lang="en-US" altLang="en-US" sz="2200" dirty="0"/>
              <a:t>Productivity is affected by human relationships </a:t>
            </a:r>
          </a:p>
          <a:p>
            <a:pPr>
              <a:buFont typeface="Arial" panose="020B0604020202020204" pitchFamily="34" charset="0"/>
              <a:buChar char="•"/>
            </a:pPr>
            <a:r>
              <a:rPr lang="en-US" altLang="en-US" sz="2200" dirty="0"/>
              <a:t>Supportive leadership style and the amount of attention toward employees have positive influence on productivity</a:t>
            </a:r>
          </a:p>
          <a:p>
            <a:pPr>
              <a:buFont typeface="Arial" panose="020B0604020202020204" pitchFamily="34" charset="0"/>
              <a:buChar char="•"/>
            </a:pPr>
            <a:r>
              <a:rPr lang="en-US" altLang="en-US" sz="2200" dirty="0"/>
              <a:t>Workers tend to set their own standards or norms for acceptable behavior and output </a:t>
            </a:r>
          </a:p>
          <a:p>
            <a:pPr marL="0" indent="0">
              <a:buNone/>
            </a:pPr>
            <a:endParaRPr lang="en-US" altLang="en-US" sz="1200" dirty="0"/>
          </a:p>
          <a:p>
            <a:pPr marL="0" indent="0">
              <a:buNone/>
            </a:pPr>
            <a:r>
              <a:rPr lang="en-US" dirty="0"/>
              <a:t>Industrial community realized that:</a:t>
            </a:r>
          </a:p>
          <a:p>
            <a:pPr marL="0" indent="0">
              <a:buNone/>
            </a:pPr>
            <a:endParaRPr lang="en-US" sz="800" dirty="0"/>
          </a:p>
          <a:p>
            <a:r>
              <a:rPr lang="en-US" sz="2200" dirty="0"/>
              <a:t>Workers must be treated as more than machines</a:t>
            </a:r>
          </a:p>
          <a:p>
            <a:r>
              <a:rPr lang="en-US" sz="2200" dirty="0"/>
              <a:t>Humanism in the workplace is good for both people and business</a:t>
            </a:r>
            <a:endParaRPr lang="en-US" altLang="en-US" sz="2200" dirty="0"/>
          </a:p>
          <a:p>
            <a:r>
              <a:rPr lang="en-US" sz="2200" dirty="0"/>
              <a:t>Worker alienation must be prevented</a:t>
            </a:r>
            <a:endParaRPr lang="en-US" altLang="en-US" sz="2200" dirty="0"/>
          </a:p>
          <a:p>
            <a:pPr marL="0" indent="0">
              <a:buNone/>
            </a:pPr>
            <a:endParaRPr lang="en-US" altLang="en-US" dirty="0"/>
          </a:p>
          <a:p>
            <a:pPr marL="0" indent="0">
              <a:buNone/>
            </a:pPr>
            <a:endParaRPr lang="en-US" dirty="0"/>
          </a:p>
        </p:txBody>
      </p:sp>
    </p:spTree>
    <p:extLst>
      <p:ext uri="{BB962C8B-B14F-4D97-AF65-F5344CB8AC3E}">
        <p14:creationId xmlns:p14="http://schemas.microsoft.com/office/powerpoint/2010/main" val="1759021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3EFDC-A8FC-4660-9C9B-B1E99342E578}"/>
              </a:ext>
            </a:extLst>
          </p:cNvPr>
          <p:cNvSpPr>
            <a:spLocks noGrp="1"/>
          </p:cNvSpPr>
          <p:nvPr>
            <p:ph type="title"/>
          </p:nvPr>
        </p:nvSpPr>
        <p:spPr/>
        <p:txBody>
          <a:bodyPr/>
          <a:lstStyle/>
          <a:p>
            <a:r>
              <a:rPr lang="en-US" altLang="en-US" dirty="0"/>
              <a:t>Importance of Human Relations</a:t>
            </a:r>
            <a:endParaRPr lang="en-US" dirty="0"/>
          </a:p>
        </p:txBody>
      </p:sp>
      <p:sp>
        <p:nvSpPr>
          <p:cNvPr id="3" name="Content Placeholder 2">
            <a:extLst>
              <a:ext uri="{FF2B5EF4-FFF2-40B4-BE49-F238E27FC236}">
                <a16:creationId xmlns:a16="http://schemas.microsoft.com/office/drawing/2014/main" id="{AF529DA3-4C10-4D14-9DEB-D2128D39C2A1}"/>
              </a:ext>
            </a:extLst>
          </p:cNvPr>
          <p:cNvSpPr>
            <a:spLocks noGrp="1"/>
          </p:cNvSpPr>
          <p:nvPr>
            <p:ph idx="1"/>
          </p:nvPr>
        </p:nvSpPr>
        <p:spPr/>
        <p:txBody>
          <a:bodyPr/>
          <a:lstStyle/>
          <a:p>
            <a:pPr>
              <a:buFont typeface="Arial" panose="020B0604020202020204" pitchFamily="34" charset="0"/>
              <a:buChar char="•"/>
            </a:pPr>
            <a:r>
              <a:rPr lang="en-US" altLang="en-US" dirty="0"/>
              <a:t>Many people are in service occupations, where success depends on how well the customer is served</a:t>
            </a:r>
          </a:p>
          <a:p>
            <a:pPr>
              <a:buFont typeface="Arial" panose="020B0604020202020204" pitchFamily="34" charset="0"/>
              <a:buChar char="•"/>
            </a:pPr>
            <a:r>
              <a:rPr lang="en-US" altLang="en-US" dirty="0"/>
              <a:t>To build superior work teams, people need greater competence in human relations skills</a:t>
            </a:r>
          </a:p>
          <a:p>
            <a:pPr>
              <a:buFont typeface="Arial" panose="020B0604020202020204" pitchFamily="34" charset="0"/>
              <a:buChar char="•"/>
            </a:pPr>
            <a:r>
              <a:rPr lang="en-US" dirty="0"/>
              <a:t>Modern workforce is composed of a varied </a:t>
            </a:r>
            <a:r>
              <a:rPr lang="en-US" altLang="en-US" dirty="0"/>
              <a:t>mix of personalities and cultures </a:t>
            </a:r>
          </a:p>
          <a:p>
            <a:pPr marL="0" indent="0">
              <a:buNone/>
            </a:pPr>
            <a:endParaRPr lang="en-US" dirty="0"/>
          </a:p>
        </p:txBody>
      </p:sp>
    </p:spTree>
    <p:extLst>
      <p:ext uri="{BB962C8B-B14F-4D97-AF65-F5344CB8AC3E}">
        <p14:creationId xmlns:p14="http://schemas.microsoft.com/office/powerpoint/2010/main" val="3991751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CF9DA-9353-4443-A3C6-48A7071B7CE9}"/>
              </a:ext>
            </a:extLst>
          </p:cNvPr>
          <p:cNvSpPr>
            <a:spLocks noGrp="1"/>
          </p:cNvSpPr>
          <p:nvPr>
            <p:ph type="title"/>
          </p:nvPr>
        </p:nvSpPr>
        <p:spPr/>
        <p:txBody>
          <a:bodyPr/>
          <a:lstStyle/>
          <a:p>
            <a:r>
              <a:rPr lang="en-US" altLang="en-US" dirty="0"/>
              <a:t>Basic Beliefs about People</a:t>
            </a:r>
            <a:r>
              <a:rPr lang="en-US" altLang="en-US" sz="3200" dirty="0"/>
              <a:t> </a:t>
            </a:r>
            <a:endParaRPr lang="en-US" dirty="0"/>
          </a:p>
        </p:txBody>
      </p:sp>
      <p:sp>
        <p:nvSpPr>
          <p:cNvPr id="3" name="Content Placeholder 2">
            <a:extLst>
              <a:ext uri="{FF2B5EF4-FFF2-40B4-BE49-F238E27FC236}">
                <a16:creationId xmlns:a16="http://schemas.microsoft.com/office/drawing/2014/main" id="{4CAF5DE5-D7CE-4CEE-AC37-86EC7E620FC9}"/>
              </a:ext>
            </a:extLst>
          </p:cNvPr>
          <p:cNvSpPr>
            <a:spLocks noGrp="1"/>
          </p:cNvSpPr>
          <p:nvPr>
            <p:ph idx="1"/>
          </p:nvPr>
        </p:nvSpPr>
        <p:spPr/>
        <p:txBody>
          <a:bodyPr/>
          <a:lstStyle/>
          <a:p>
            <a:pPr marL="0" indent="0">
              <a:buNone/>
            </a:pPr>
            <a:r>
              <a:rPr lang="en-US" altLang="en-US" dirty="0"/>
              <a:t>Human nature: People are viewed as good or bad </a:t>
            </a:r>
          </a:p>
          <a:p>
            <a:r>
              <a:rPr lang="en-US" altLang="en-US" sz="2200" dirty="0"/>
              <a:t>Positive view: Misbehavior is a reactive response</a:t>
            </a:r>
          </a:p>
          <a:p>
            <a:r>
              <a:rPr lang="en-US" altLang="en-US" sz="2200" dirty="0"/>
              <a:t>Negative view: Misbehavior is caused by something within the person </a:t>
            </a:r>
          </a:p>
          <a:p>
            <a:pPr marL="0" indent="0">
              <a:buNone/>
            </a:pPr>
            <a:endParaRPr lang="en-US" altLang="en-US" sz="1200" dirty="0"/>
          </a:p>
          <a:p>
            <a:pPr marL="0" indent="0">
              <a:buNone/>
            </a:pPr>
            <a:r>
              <a:rPr lang="en-US" altLang="en-US" dirty="0"/>
              <a:t>Human value: People are viewed as either ends in themselves or means to ends</a:t>
            </a:r>
          </a:p>
          <a:p>
            <a:r>
              <a:rPr lang="en-US" altLang="en-US" sz="2200" dirty="0"/>
              <a:t>Using people as ends: People are allowed to set their own purposes and choose for themselves</a:t>
            </a:r>
          </a:p>
          <a:p>
            <a:pPr lvl="1">
              <a:buFont typeface="Arial" panose="020B0604020202020204" pitchFamily="34" charset="0"/>
              <a:buChar char="•"/>
            </a:pPr>
            <a:r>
              <a:rPr lang="en-US" altLang="en-US" sz="1800" dirty="0"/>
              <a:t>Humanistic view</a:t>
            </a:r>
          </a:p>
          <a:p>
            <a:r>
              <a:rPr lang="en-US" altLang="en-US" sz="2200" dirty="0"/>
              <a:t>Using people as means: People have limited choices and are used primarily as instruments for our own purposes</a:t>
            </a:r>
          </a:p>
          <a:p>
            <a:pPr marL="0" indent="0">
              <a:buNone/>
            </a:pPr>
            <a:endParaRPr lang="en-US" dirty="0"/>
          </a:p>
        </p:txBody>
      </p:sp>
    </p:spTree>
    <p:extLst>
      <p:ext uri="{BB962C8B-B14F-4D97-AF65-F5344CB8AC3E}">
        <p14:creationId xmlns:p14="http://schemas.microsoft.com/office/powerpoint/2010/main" val="5198871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A5B4237-E62B-4367-87B0-2E05260979DB}"/>
              </a:ext>
            </a:extLst>
          </p:cNvPr>
          <p:cNvSpPr>
            <a:spLocks noGrp="1"/>
          </p:cNvSpPr>
          <p:nvPr>
            <p:ph type="title"/>
          </p:nvPr>
        </p:nvSpPr>
        <p:spPr/>
        <p:txBody>
          <a:bodyPr/>
          <a:lstStyle/>
          <a:p>
            <a:r>
              <a:rPr lang="en-US" dirty="0"/>
              <a:t>Effective Human Relationships, 1</a:t>
            </a:r>
          </a:p>
        </p:txBody>
      </p:sp>
      <p:sp>
        <p:nvSpPr>
          <p:cNvPr id="9" name="Content Placeholder 8"/>
          <p:cNvSpPr>
            <a:spLocks noGrp="1"/>
          </p:cNvSpPr>
          <p:nvPr>
            <p:ph idx="1"/>
          </p:nvPr>
        </p:nvSpPr>
        <p:spPr/>
        <p:txBody>
          <a:bodyPr/>
          <a:lstStyle/>
          <a:p>
            <a:pPr marL="0" indent="0">
              <a:buNone/>
            </a:pPr>
            <a:r>
              <a:rPr lang="en-US" dirty="0"/>
              <a:t>Goal: To maximize the well-being of all people involved</a:t>
            </a:r>
          </a:p>
          <a:p>
            <a:pPr marL="0" indent="0">
              <a:buNone/>
            </a:pPr>
            <a:endParaRPr lang="en-US" sz="1200" dirty="0"/>
          </a:p>
          <a:p>
            <a:pPr marL="0" indent="0">
              <a:buNone/>
            </a:pPr>
            <a:r>
              <a:rPr lang="en-US" dirty="0"/>
              <a:t>Ways to attain good human relations</a:t>
            </a:r>
            <a:endParaRPr lang="en-US" sz="800" dirty="0"/>
          </a:p>
          <a:p>
            <a:pPr>
              <a:buFont typeface="Arial" panose="020B0604020202020204" pitchFamily="34" charset="0"/>
              <a:buChar char="•"/>
            </a:pPr>
            <a:r>
              <a:rPr lang="en-US" sz="2200" dirty="0"/>
              <a:t>Agreeing upon goals</a:t>
            </a:r>
          </a:p>
          <a:p>
            <a:pPr>
              <a:buFont typeface="Arial" panose="020B0604020202020204" pitchFamily="34" charset="0"/>
              <a:buChar char="•"/>
            </a:pPr>
            <a:r>
              <a:rPr lang="en-US" sz="2200" dirty="0"/>
              <a:t>Being on the lookout for competitive behavior</a:t>
            </a:r>
          </a:p>
          <a:p>
            <a:pPr>
              <a:buFont typeface="Arial" panose="020B0604020202020204" pitchFamily="34" charset="0"/>
              <a:buChar char="•"/>
            </a:pPr>
            <a:r>
              <a:rPr lang="en-US" sz="2200" dirty="0"/>
              <a:t>Listening to understand</a:t>
            </a:r>
          </a:p>
          <a:p>
            <a:pPr>
              <a:buFont typeface="Arial" panose="020B0604020202020204" pitchFamily="34" charset="0"/>
              <a:buChar char="•"/>
            </a:pPr>
            <a:r>
              <a:rPr lang="en-US" sz="2200" dirty="0"/>
              <a:t>Avoiding absolute statements</a:t>
            </a:r>
          </a:p>
          <a:p>
            <a:pPr>
              <a:buFont typeface="Arial" panose="020B0604020202020204" pitchFamily="34" charset="0"/>
              <a:buChar char="•"/>
            </a:pPr>
            <a:r>
              <a:rPr lang="en-US" sz="2200" dirty="0"/>
              <a:t>Admitting mistakes</a:t>
            </a:r>
          </a:p>
          <a:p>
            <a:pPr>
              <a:buFont typeface="Arial" panose="020B0604020202020204" pitchFamily="34" charset="0"/>
              <a:buChar char="•"/>
            </a:pPr>
            <a:r>
              <a:rPr lang="en-US" sz="2200" dirty="0"/>
              <a:t>Involving people</a:t>
            </a:r>
          </a:p>
          <a:p>
            <a:pPr>
              <a:buFont typeface="Arial" panose="020B0604020202020204" pitchFamily="34" charset="0"/>
              <a:buChar char="•"/>
            </a:pPr>
            <a:r>
              <a:rPr lang="en-US" sz="2200" dirty="0"/>
              <a:t>Using decision making by consensus</a:t>
            </a:r>
          </a:p>
          <a:p>
            <a:pPr marL="0" indent="0">
              <a:buNone/>
            </a:pPr>
            <a:endParaRPr lang="en-US" sz="2200" dirty="0"/>
          </a:p>
        </p:txBody>
      </p:sp>
    </p:spTree>
    <p:extLst>
      <p:ext uri="{BB962C8B-B14F-4D97-AF65-F5344CB8AC3E}">
        <p14:creationId xmlns:p14="http://schemas.microsoft.com/office/powerpoint/2010/main" val="31045428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Effective Human Relationships, 2</a:t>
            </a:r>
          </a:p>
        </p:txBody>
      </p:sp>
      <p:sp>
        <p:nvSpPr>
          <p:cNvPr id="3" name="Content Placeholder 2"/>
          <p:cNvSpPr>
            <a:spLocks noGrp="1"/>
          </p:cNvSpPr>
          <p:nvPr>
            <p:ph idx="1"/>
          </p:nvPr>
        </p:nvSpPr>
        <p:spPr/>
        <p:txBody>
          <a:bodyPr/>
          <a:lstStyle/>
          <a:p>
            <a:pPr>
              <a:buFont typeface="Arial" panose="020B0604020202020204" pitchFamily="34" charset="0"/>
              <a:buChar char="•"/>
            </a:pPr>
            <a:r>
              <a:rPr lang="en-US" sz="2200" dirty="0"/>
              <a:t>Living up to agreements</a:t>
            </a:r>
          </a:p>
          <a:p>
            <a:pPr>
              <a:buFont typeface="Arial" panose="020B0604020202020204" pitchFamily="34" charset="0"/>
              <a:buChar char="•"/>
            </a:pPr>
            <a:r>
              <a:rPr lang="en-US" sz="2200" dirty="0"/>
              <a:t>Drawing a continuum line</a:t>
            </a:r>
          </a:p>
          <a:p>
            <a:pPr>
              <a:buFont typeface="Arial" panose="020B0604020202020204" pitchFamily="34" charset="0"/>
              <a:buChar char="•"/>
            </a:pPr>
            <a:r>
              <a:rPr lang="en-US" sz="2200" dirty="0"/>
              <a:t>Being alert to selling or winning strategies</a:t>
            </a:r>
          </a:p>
          <a:p>
            <a:pPr>
              <a:buFont typeface="Arial" panose="020B0604020202020204" pitchFamily="34" charset="0"/>
              <a:buChar char="•"/>
            </a:pPr>
            <a:r>
              <a:rPr lang="en-US" sz="2200" dirty="0"/>
              <a:t>Respecting differences</a:t>
            </a:r>
          </a:p>
          <a:p>
            <a:pPr>
              <a:buFont typeface="Arial" panose="020B0604020202020204" pitchFamily="34" charset="0"/>
              <a:buChar char="•"/>
            </a:pPr>
            <a:r>
              <a:rPr lang="en-US" sz="2200" dirty="0"/>
              <a:t>Thinking positive</a:t>
            </a:r>
          </a:p>
        </p:txBody>
      </p:sp>
    </p:spTree>
    <p:extLst>
      <p:ext uri="{BB962C8B-B14F-4D97-AF65-F5344CB8AC3E}">
        <p14:creationId xmlns:p14="http://schemas.microsoft.com/office/powerpoint/2010/main" val="41875422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A4426-444D-4F3A-9A7F-27317B0E6CAA}"/>
              </a:ext>
            </a:extLst>
          </p:cNvPr>
          <p:cNvSpPr>
            <a:spLocks noGrp="1"/>
          </p:cNvSpPr>
          <p:nvPr>
            <p:ph type="title"/>
          </p:nvPr>
        </p:nvSpPr>
        <p:spPr/>
        <p:txBody>
          <a:bodyPr/>
          <a:lstStyle/>
          <a:p>
            <a:r>
              <a:rPr lang="en-US" dirty="0"/>
              <a:t>Principles for Good Human Relations </a:t>
            </a:r>
          </a:p>
        </p:txBody>
      </p:sp>
      <p:sp>
        <p:nvSpPr>
          <p:cNvPr id="3" name="Content Placeholder 2">
            <a:extLst>
              <a:ext uri="{FF2B5EF4-FFF2-40B4-BE49-F238E27FC236}">
                <a16:creationId xmlns:a16="http://schemas.microsoft.com/office/drawing/2014/main" id="{D020EDED-697A-4824-BDCE-62CF5DA488F3}"/>
              </a:ext>
            </a:extLst>
          </p:cNvPr>
          <p:cNvSpPr>
            <a:spLocks noGrp="1"/>
          </p:cNvSpPr>
          <p:nvPr>
            <p:ph idx="1"/>
          </p:nvPr>
        </p:nvSpPr>
        <p:spPr/>
        <p:txBody>
          <a:bodyPr/>
          <a:lstStyle/>
          <a:p>
            <a:r>
              <a:rPr lang="en-US" dirty="0"/>
              <a:t>Help people feel important</a:t>
            </a:r>
          </a:p>
          <a:p>
            <a:r>
              <a:rPr lang="en-US" dirty="0"/>
              <a:t>Avoid arguments</a:t>
            </a:r>
          </a:p>
          <a:p>
            <a:r>
              <a:rPr lang="en-US" dirty="0"/>
              <a:t>Do not complaining</a:t>
            </a:r>
          </a:p>
          <a:p>
            <a:r>
              <a:rPr lang="en-US" dirty="0"/>
              <a:t>Show interest in others </a:t>
            </a:r>
          </a:p>
          <a:p>
            <a:r>
              <a:rPr lang="en-US" dirty="0"/>
              <a:t>Remember people’s names </a:t>
            </a:r>
          </a:p>
        </p:txBody>
      </p:sp>
    </p:spTree>
    <p:extLst>
      <p:ext uri="{BB962C8B-B14F-4D97-AF65-F5344CB8AC3E}">
        <p14:creationId xmlns:p14="http://schemas.microsoft.com/office/powerpoint/2010/main" val="37815642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5313A-9AB4-4BAB-B68F-F01AC95BB813}"/>
              </a:ext>
            </a:extLst>
          </p:cNvPr>
          <p:cNvSpPr>
            <a:spLocks noGrp="1"/>
          </p:cNvSpPr>
          <p:nvPr>
            <p:ph type="title"/>
          </p:nvPr>
        </p:nvSpPr>
        <p:spPr/>
        <p:txBody>
          <a:bodyPr/>
          <a:lstStyle/>
          <a:p>
            <a:r>
              <a:rPr lang="en-US" altLang="en-US" dirty="0"/>
              <a:t>Abuse and Physical Violence, 1</a:t>
            </a:r>
            <a:r>
              <a:rPr lang="en-US" altLang="en-US" sz="3200" dirty="0"/>
              <a:t> </a:t>
            </a:r>
            <a:endParaRPr lang="en-US" dirty="0"/>
          </a:p>
        </p:txBody>
      </p:sp>
      <p:sp>
        <p:nvSpPr>
          <p:cNvPr id="7" name="Content Placeholder 6">
            <a:extLst>
              <a:ext uri="{FF2B5EF4-FFF2-40B4-BE49-F238E27FC236}">
                <a16:creationId xmlns:a16="http://schemas.microsoft.com/office/drawing/2014/main" id="{85449C31-A4CB-440E-A424-356349430661}"/>
              </a:ext>
            </a:extLst>
          </p:cNvPr>
          <p:cNvSpPr>
            <a:spLocks noGrp="1"/>
          </p:cNvSpPr>
          <p:nvPr>
            <p:ph idx="1"/>
          </p:nvPr>
        </p:nvSpPr>
        <p:spPr/>
        <p:txBody>
          <a:bodyPr/>
          <a:lstStyle/>
          <a:p>
            <a:pPr marL="0" indent="0">
              <a:buNone/>
            </a:pPr>
            <a:r>
              <a:rPr lang="en-US" altLang="en-US" dirty="0"/>
              <a:t>Bullying behavior and physical violence have become an important human relations issue</a:t>
            </a:r>
            <a:endParaRPr lang="en-US" altLang="en-US" sz="800" dirty="0"/>
          </a:p>
          <a:p>
            <a:r>
              <a:rPr lang="en-US" altLang="en-US" sz="2200" dirty="0"/>
              <a:t>Men commit nearly 75 percent of the incidents </a:t>
            </a:r>
          </a:p>
          <a:p>
            <a:r>
              <a:rPr lang="en-US" altLang="en-US" sz="2200" dirty="0"/>
              <a:t>Women commit nearly a quarter of all threats and attacks</a:t>
            </a:r>
          </a:p>
          <a:p>
            <a:r>
              <a:rPr lang="en-US" altLang="en-US" sz="2200" dirty="0"/>
              <a:t>Offenders often demonstrate clear warning signs </a:t>
            </a:r>
          </a:p>
          <a:p>
            <a:r>
              <a:rPr lang="en-US" altLang="en-US" sz="2200" dirty="0"/>
              <a:t>Employers often ignore, downplay, or misjudge the seriousness of the threat</a:t>
            </a:r>
          </a:p>
          <a:p>
            <a:pPr marL="0" indent="0">
              <a:buNone/>
            </a:pPr>
            <a:endParaRPr lang="en-US" altLang="en-US" sz="1200" dirty="0"/>
          </a:p>
          <a:p>
            <a:pPr marL="0" indent="0">
              <a:buNone/>
            </a:pPr>
            <a:endParaRPr lang="en-US" altLang="en-US" dirty="0"/>
          </a:p>
          <a:p>
            <a:pPr marL="0" indent="0">
              <a:buNone/>
            </a:pPr>
            <a:endParaRPr lang="en-US" dirty="0"/>
          </a:p>
        </p:txBody>
      </p:sp>
    </p:spTree>
    <p:extLst>
      <p:ext uri="{BB962C8B-B14F-4D97-AF65-F5344CB8AC3E}">
        <p14:creationId xmlns:p14="http://schemas.microsoft.com/office/powerpoint/2010/main" val="2771126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127A878-1D68-4D16-8EA1-48B4D91BCFFD}"/>
              </a:ext>
            </a:extLst>
          </p:cNvPr>
          <p:cNvSpPr>
            <a:spLocks noGrp="1"/>
          </p:cNvSpPr>
          <p:nvPr>
            <p:ph type="title"/>
          </p:nvPr>
        </p:nvSpPr>
        <p:spPr/>
        <p:txBody>
          <a:bodyPr/>
          <a:lstStyle/>
          <a:p>
            <a:r>
              <a:rPr lang="en-US" altLang="en-US" dirty="0"/>
              <a:t>Effective Leadership</a:t>
            </a:r>
            <a:r>
              <a:rPr lang="en-US" altLang="en-US" sz="3200" dirty="0"/>
              <a:t> </a:t>
            </a:r>
            <a:endParaRPr lang="en-US" dirty="0"/>
          </a:p>
        </p:txBody>
      </p:sp>
      <p:sp>
        <p:nvSpPr>
          <p:cNvPr id="7" name="Content Placeholder 6">
            <a:extLst>
              <a:ext uri="{FF2B5EF4-FFF2-40B4-BE49-F238E27FC236}">
                <a16:creationId xmlns:a16="http://schemas.microsoft.com/office/drawing/2014/main" id="{DE9134D7-DECE-400E-A6AA-9CE69B4F9D71}"/>
              </a:ext>
            </a:extLst>
          </p:cNvPr>
          <p:cNvSpPr>
            <a:spLocks noGrp="1"/>
          </p:cNvSpPr>
          <p:nvPr>
            <p:ph idx="1"/>
          </p:nvPr>
        </p:nvSpPr>
        <p:spPr/>
        <p:txBody>
          <a:bodyPr/>
          <a:lstStyle/>
          <a:p>
            <a:pPr>
              <a:lnSpc>
                <a:spcPct val="90000"/>
              </a:lnSpc>
            </a:pPr>
            <a:r>
              <a:rPr lang="en-US" altLang="en-US" dirty="0"/>
              <a:t>Being yourself</a:t>
            </a:r>
          </a:p>
          <a:p>
            <a:pPr>
              <a:lnSpc>
                <a:spcPct val="90000"/>
              </a:lnSpc>
            </a:pPr>
            <a:r>
              <a:rPr lang="en-US" altLang="en-US" dirty="0"/>
              <a:t>Figuring out what you are good at</a:t>
            </a:r>
          </a:p>
          <a:p>
            <a:pPr>
              <a:lnSpc>
                <a:spcPct val="90000"/>
              </a:lnSpc>
            </a:pPr>
            <a:r>
              <a:rPr lang="en-US" altLang="en-US" dirty="0"/>
              <a:t>Hiring only good people who care</a:t>
            </a:r>
          </a:p>
          <a:p>
            <a:pPr>
              <a:lnSpc>
                <a:spcPct val="90000"/>
              </a:lnSpc>
            </a:pPr>
            <a:r>
              <a:rPr lang="en-US" altLang="en-US" dirty="0"/>
              <a:t>Treating people the way one wants to be treated </a:t>
            </a:r>
          </a:p>
          <a:p>
            <a:pPr>
              <a:lnSpc>
                <a:spcPct val="90000"/>
              </a:lnSpc>
            </a:pPr>
            <a:r>
              <a:rPr lang="en-US" altLang="en-US" dirty="0"/>
              <a:t>Focusing on one or two critical objectives </a:t>
            </a:r>
          </a:p>
          <a:p>
            <a:pPr>
              <a:lnSpc>
                <a:spcPct val="90000"/>
              </a:lnSpc>
            </a:pPr>
            <a:r>
              <a:rPr lang="en-US" altLang="en-US" dirty="0"/>
              <a:t>Listening well</a:t>
            </a:r>
          </a:p>
          <a:p>
            <a:pPr marL="0" indent="0">
              <a:buNone/>
            </a:pPr>
            <a:endParaRPr lang="en-US" dirty="0"/>
          </a:p>
        </p:txBody>
      </p:sp>
    </p:spTree>
    <p:extLst>
      <p:ext uri="{BB962C8B-B14F-4D97-AF65-F5344CB8AC3E}">
        <p14:creationId xmlns:p14="http://schemas.microsoft.com/office/powerpoint/2010/main" val="24993395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Abuse and Physical Violence, 2</a:t>
            </a:r>
            <a:r>
              <a:rPr lang="en-US" altLang="en-US" sz="3200" dirty="0"/>
              <a:t> </a:t>
            </a:r>
            <a:endParaRPr lang="en-US" altLang="en-US" dirty="0"/>
          </a:p>
        </p:txBody>
      </p:sp>
      <p:sp>
        <p:nvSpPr>
          <p:cNvPr id="19459" name="Content Placeholder 2"/>
          <p:cNvSpPr>
            <a:spLocks noGrp="1"/>
          </p:cNvSpPr>
          <p:nvPr>
            <p:ph idx="1"/>
          </p:nvPr>
        </p:nvSpPr>
        <p:spPr/>
        <p:txBody>
          <a:bodyPr/>
          <a:lstStyle/>
          <a:p>
            <a:pPr marL="0" indent="0">
              <a:buNone/>
            </a:pPr>
            <a:r>
              <a:rPr lang="en-US" altLang="en-US" dirty="0"/>
              <a:t>Antisocial behavior can be influenced by the behavior of co-workers</a:t>
            </a:r>
          </a:p>
          <a:p>
            <a:r>
              <a:rPr lang="en-US" altLang="en-US" sz="2200" dirty="0"/>
              <a:t>Work groups can condone harmful behaviors, such as use of profanity, sexual abuse, property damage, and threating or bullying</a:t>
            </a:r>
          </a:p>
          <a:p>
            <a:pPr>
              <a:buFontTx/>
              <a:buNone/>
            </a:pPr>
            <a:endParaRPr lang="en-US" altLang="en-US" sz="1200" b="1" dirty="0"/>
          </a:p>
          <a:p>
            <a:pPr>
              <a:buFontTx/>
              <a:buNone/>
            </a:pPr>
            <a:r>
              <a:rPr lang="en-US" altLang="en-US" dirty="0"/>
              <a:t>Ways to deal with inappropriate behavior</a:t>
            </a:r>
            <a:endParaRPr lang="en-US" altLang="en-US" sz="800" dirty="0"/>
          </a:p>
          <a:p>
            <a:r>
              <a:rPr lang="en-US" altLang="en-US" sz="2200" dirty="0"/>
              <a:t>Codes of conduct</a:t>
            </a:r>
          </a:p>
          <a:p>
            <a:r>
              <a:rPr lang="en-US" altLang="en-US" sz="2200" dirty="0"/>
              <a:t>Disciplinary action</a:t>
            </a:r>
          </a:p>
          <a:p>
            <a:r>
              <a:rPr lang="en-US" altLang="en-US" sz="2200" dirty="0"/>
              <a:t>Offender counseling</a:t>
            </a:r>
          </a:p>
          <a:p>
            <a:r>
              <a:rPr lang="en-US" altLang="en-US" sz="2200" dirty="0"/>
              <a:t>Supervisory training</a:t>
            </a:r>
          </a:p>
        </p:txBody>
      </p:sp>
    </p:spTree>
    <p:extLst>
      <p:ext uri="{BB962C8B-B14F-4D97-AF65-F5344CB8AC3E}">
        <p14:creationId xmlns:p14="http://schemas.microsoft.com/office/powerpoint/2010/main" val="983737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61E49-986E-4EBD-9F97-B015DECDC965}"/>
              </a:ext>
            </a:extLst>
          </p:cNvPr>
          <p:cNvSpPr>
            <a:spLocks noGrp="1"/>
          </p:cNvSpPr>
          <p:nvPr>
            <p:ph type="title"/>
          </p:nvPr>
        </p:nvSpPr>
        <p:spPr/>
        <p:txBody>
          <a:bodyPr/>
          <a:lstStyle/>
          <a:p>
            <a:r>
              <a:rPr lang="en-US" altLang="en-US" dirty="0"/>
              <a:t>Abuse and Physical Violence</a:t>
            </a:r>
            <a:r>
              <a:rPr lang="en-US" altLang="en-US" sz="3200" dirty="0"/>
              <a:t>, 3</a:t>
            </a:r>
            <a:endParaRPr lang="en-US" dirty="0"/>
          </a:p>
        </p:txBody>
      </p:sp>
      <p:sp>
        <p:nvSpPr>
          <p:cNvPr id="3" name="Content Placeholder 2">
            <a:extLst>
              <a:ext uri="{FF2B5EF4-FFF2-40B4-BE49-F238E27FC236}">
                <a16:creationId xmlns:a16="http://schemas.microsoft.com/office/drawing/2014/main" id="{B395F39D-A9CD-49E8-A7A1-AE67D4A6E393}"/>
              </a:ext>
            </a:extLst>
          </p:cNvPr>
          <p:cNvSpPr>
            <a:spLocks noGrp="1"/>
          </p:cNvSpPr>
          <p:nvPr>
            <p:ph idx="1"/>
          </p:nvPr>
        </p:nvSpPr>
        <p:spPr/>
        <p:txBody>
          <a:bodyPr/>
          <a:lstStyle/>
          <a:p>
            <a:pPr>
              <a:buFontTx/>
              <a:buNone/>
            </a:pPr>
            <a:r>
              <a:rPr lang="en-US" altLang="en-US" dirty="0"/>
              <a:t>Role of the leader in preventing bullying</a:t>
            </a:r>
          </a:p>
          <a:p>
            <a:r>
              <a:rPr lang="en-US" altLang="en-US" sz="2200" dirty="0"/>
              <a:t>Establishing a civil work climate and a no-violence code</a:t>
            </a:r>
          </a:p>
          <a:p>
            <a:r>
              <a:rPr lang="en-US" altLang="en-US" sz="2200" dirty="0"/>
              <a:t>Taking disciplinary action quickly and effectively</a:t>
            </a:r>
          </a:p>
          <a:p>
            <a:r>
              <a:rPr lang="en-US" altLang="en-US" sz="2200" dirty="0"/>
              <a:t>Modeling restraint and avoiding being a verbal or physical aggressor </a:t>
            </a:r>
          </a:p>
          <a:p>
            <a:pPr marL="0" indent="0">
              <a:buNone/>
            </a:pPr>
            <a:endParaRPr lang="en-US" dirty="0"/>
          </a:p>
        </p:txBody>
      </p:sp>
    </p:spTree>
    <p:extLst>
      <p:ext uri="{BB962C8B-B14F-4D97-AF65-F5344CB8AC3E}">
        <p14:creationId xmlns:p14="http://schemas.microsoft.com/office/powerpoint/2010/main" val="10629962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2D555-F416-4833-959C-18CA0D80B9A9}"/>
              </a:ext>
            </a:extLst>
          </p:cNvPr>
          <p:cNvSpPr>
            <a:spLocks noGrp="1"/>
          </p:cNvSpPr>
          <p:nvPr>
            <p:ph type="title"/>
          </p:nvPr>
        </p:nvSpPr>
        <p:spPr/>
        <p:txBody>
          <a:bodyPr/>
          <a:lstStyle/>
          <a:p>
            <a:r>
              <a:rPr lang="en-US" dirty="0"/>
              <a:t>Forms of Sexual Harassment</a:t>
            </a:r>
          </a:p>
        </p:txBody>
      </p:sp>
      <p:sp>
        <p:nvSpPr>
          <p:cNvPr id="3" name="Content Placeholder 2">
            <a:extLst>
              <a:ext uri="{FF2B5EF4-FFF2-40B4-BE49-F238E27FC236}">
                <a16:creationId xmlns:a16="http://schemas.microsoft.com/office/drawing/2014/main" id="{B26DC583-4ACF-4C4F-AEDC-E305C6B25AF8}"/>
              </a:ext>
            </a:extLst>
          </p:cNvPr>
          <p:cNvSpPr>
            <a:spLocks noGrp="1"/>
          </p:cNvSpPr>
          <p:nvPr>
            <p:ph idx="1"/>
          </p:nvPr>
        </p:nvSpPr>
        <p:spPr/>
        <p:txBody>
          <a:bodyPr/>
          <a:lstStyle/>
          <a:p>
            <a:r>
              <a:rPr lang="en-US" dirty="0"/>
              <a:t>Quid pro quo sexual harassment: Asking for or forcing an employee to perform sexual favors in exchange for receiving some reward or for avoiding negative treatment</a:t>
            </a:r>
          </a:p>
          <a:p>
            <a:r>
              <a:rPr lang="en-US" dirty="0"/>
              <a:t>Hostile work environment sexual harassment: Making the work environment offensive by making sexually oriented remarks about someone’s personal appearance</a:t>
            </a:r>
          </a:p>
          <a:p>
            <a:endParaRPr lang="en-US" dirty="0"/>
          </a:p>
        </p:txBody>
      </p:sp>
    </p:spTree>
    <p:extLst>
      <p:ext uri="{BB962C8B-B14F-4D97-AF65-F5344CB8AC3E}">
        <p14:creationId xmlns:p14="http://schemas.microsoft.com/office/powerpoint/2010/main" val="16100202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2D555-F416-4833-959C-18CA0D80B9A9}"/>
              </a:ext>
            </a:extLst>
          </p:cNvPr>
          <p:cNvSpPr>
            <a:spLocks noGrp="1"/>
          </p:cNvSpPr>
          <p:nvPr>
            <p:ph type="title"/>
          </p:nvPr>
        </p:nvSpPr>
        <p:spPr/>
        <p:txBody>
          <a:bodyPr/>
          <a:lstStyle/>
          <a:p>
            <a:r>
              <a:rPr lang="en-US" dirty="0"/>
              <a:t>Actions to Prevent Sexual Harassment </a:t>
            </a:r>
          </a:p>
        </p:txBody>
      </p:sp>
      <p:sp>
        <p:nvSpPr>
          <p:cNvPr id="3" name="Content Placeholder 2">
            <a:extLst>
              <a:ext uri="{FF2B5EF4-FFF2-40B4-BE49-F238E27FC236}">
                <a16:creationId xmlns:a16="http://schemas.microsoft.com/office/drawing/2014/main" id="{B26DC583-4ACF-4C4F-AEDC-E305C6B25AF8}"/>
              </a:ext>
            </a:extLst>
          </p:cNvPr>
          <p:cNvSpPr>
            <a:spLocks noGrp="1"/>
          </p:cNvSpPr>
          <p:nvPr>
            <p:ph idx="1"/>
          </p:nvPr>
        </p:nvSpPr>
        <p:spPr/>
        <p:txBody>
          <a:bodyPr/>
          <a:lstStyle/>
          <a:p>
            <a:r>
              <a:rPr lang="en-US" dirty="0"/>
              <a:t>Modeling appropriate conduct by treating ladies and gentleman like ladies and gentleman</a:t>
            </a:r>
          </a:p>
          <a:p>
            <a:r>
              <a:rPr lang="en-US" dirty="0"/>
              <a:t>Clearly communicating a sexual harassment policy that prohibits both quid pro quo and hostile work environment sexual harassment</a:t>
            </a:r>
          </a:p>
          <a:p>
            <a:r>
              <a:rPr lang="en-US" dirty="0"/>
              <a:t>Using a fair procedure to investigate charges of sexual harassment managed by a neutral third party</a:t>
            </a:r>
          </a:p>
          <a:p>
            <a:r>
              <a:rPr lang="en-US" dirty="0"/>
              <a:t>Taking corrective action as soon as possible if sexual harassment has taken place</a:t>
            </a:r>
          </a:p>
          <a:p>
            <a:r>
              <a:rPr lang="en-US" dirty="0"/>
              <a:t>Providing sexual harassment education for all employees</a:t>
            </a:r>
          </a:p>
        </p:txBody>
      </p:sp>
    </p:spTree>
    <p:extLst>
      <p:ext uri="{BB962C8B-B14F-4D97-AF65-F5344CB8AC3E}">
        <p14:creationId xmlns:p14="http://schemas.microsoft.com/office/powerpoint/2010/main" val="5207904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D40D8C-6FB8-40A9-B8CE-31BEDDCA0B46}"/>
              </a:ext>
            </a:extLst>
          </p:cNvPr>
          <p:cNvSpPr>
            <a:spLocks noGrp="1"/>
          </p:cNvSpPr>
          <p:nvPr>
            <p:ph type="title"/>
          </p:nvPr>
        </p:nvSpPr>
        <p:spPr/>
        <p:txBody>
          <a:bodyPr/>
          <a:lstStyle/>
          <a:p>
            <a:r>
              <a:rPr lang="en-US" dirty="0"/>
              <a:t>Guidelines for Handling Complaints</a:t>
            </a:r>
          </a:p>
        </p:txBody>
      </p:sp>
      <p:sp>
        <p:nvSpPr>
          <p:cNvPr id="9" name="Content Placeholder 8"/>
          <p:cNvSpPr>
            <a:spLocks noGrp="1"/>
          </p:cNvSpPr>
          <p:nvPr>
            <p:ph idx="1"/>
          </p:nvPr>
        </p:nvSpPr>
        <p:spPr/>
        <p:txBody>
          <a:bodyPr>
            <a:normAutofit/>
          </a:bodyPr>
          <a:lstStyle/>
          <a:p>
            <a:r>
              <a:rPr lang="en-US" dirty="0"/>
              <a:t>Keep cool, calm, and collected</a:t>
            </a:r>
          </a:p>
          <a:p>
            <a:r>
              <a:rPr lang="en-US" dirty="0"/>
              <a:t>Listen patiently without interrupting</a:t>
            </a:r>
          </a:p>
          <a:p>
            <a:r>
              <a:rPr lang="en-US" dirty="0"/>
              <a:t>Accept and acknowledging the person’s point of view</a:t>
            </a:r>
          </a:p>
          <a:p>
            <a:r>
              <a:rPr lang="en-US" dirty="0"/>
              <a:t>Ask questions to fully understand the problem and to fully understand what the person wants</a:t>
            </a:r>
          </a:p>
          <a:p>
            <a:r>
              <a:rPr lang="en-US" dirty="0"/>
              <a:t>Discuss possible solutions</a:t>
            </a:r>
          </a:p>
          <a:p>
            <a:r>
              <a:rPr lang="en-US" dirty="0"/>
              <a:t>Reach closure</a:t>
            </a:r>
          </a:p>
          <a:p>
            <a:r>
              <a:rPr lang="en-US" dirty="0"/>
              <a:t>Thank the person genuinely for speaking up</a:t>
            </a:r>
          </a:p>
          <a:p>
            <a:r>
              <a:rPr lang="en-US" dirty="0"/>
              <a:t>Follow through</a:t>
            </a:r>
          </a:p>
        </p:txBody>
      </p:sp>
    </p:spTree>
    <p:extLst>
      <p:ext uri="{BB962C8B-B14F-4D97-AF65-F5344CB8AC3E}">
        <p14:creationId xmlns:p14="http://schemas.microsoft.com/office/powerpoint/2010/main" val="21355723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2F132-9BD4-466A-BEC5-87FE9AF2BC61}"/>
              </a:ext>
            </a:extLst>
          </p:cNvPr>
          <p:cNvSpPr>
            <a:spLocks noGrp="1"/>
          </p:cNvSpPr>
          <p:nvPr>
            <p:ph type="title"/>
          </p:nvPr>
        </p:nvSpPr>
        <p:spPr/>
        <p:txBody>
          <a:bodyPr/>
          <a:lstStyle/>
          <a:p>
            <a:r>
              <a:rPr lang="en-US" altLang="en-US" dirty="0"/>
              <a:t>Trust and Respect in Human Relations, 1</a:t>
            </a:r>
            <a:r>
              <a:rPr lang="en-US" altLang="en-US" sz="3200" dirty="0"/>
              <a:t> </a:t>
            </a:r>
            <a:endParaRPr lang="en-US" dirty="0"/>
          </a:p>
        </p:txBody>
      </p:sp>
      <p:sp>
        <p:nvSpPr>
          <p:cNvPr id="3" name="Content Placeholder 2">
            <a:extLst>
              <a:ext uri="{FF2B5EF4-FFF2-40B4-BE49-F238E27FC236}">
                <a16:creationId xmlns:a16="http://schemas.microsoft.com/office/drawing/2014/main" id="{BDEDB593-225A-45B6-94DB-77AE9B933B8C}"/>
              </a:ext>
            </a:extLst>
          </p:cNvPr>
          <p:cNvSpPr>
            <a:spLocks noGrp="1"/>
          </p:cNvSpPr>
          <p:nvPr>
            <p:ph idx="1"/>
          </p:nvPr>
        </p:nvSpPr>
        <p:spPr>
          <a:xfrm>
            <a:off x="457200" y="990600"/>
            <a:ext cx="8229600" cy="5562600"/>
          </a:xfrm>
        </p:spPr>
        <p:txBody>
          <a:bodyPr/>
          <a:lstStyle/>
          <a:p>
            <a:pPr marL="0" indent="0">
              <a:buNone/>
            </a:pPr>
            <a:r>
              <a:rPr lang="en-US" altLang="en-US" dirty="0"/>
              <a:t>People have greater satisfaction and produce more when:</a:t>
            </a:r>
          </a:p>
          <a:p>
            <a:pPr marL="0" indent="0">
              <a:buNone/>
            </a:pPr>
            <a:endParaRPr lang="en-US" altLang="en-US" sz="800" dirty="0"/>
          </a:p>
          <a:p>
            <a:r>
              <a:rPr lang="en-US" altLang="en-US" sz="2200" dirty="0"/>
              <a:t>They are involved in their work</a:t>
            </a:r>
          </a:p>
          <a:p>
            <a:r>
              <a:rPr lang="en-US" altLang="en-US" sz="2200" dirty="0"/>
              <a:t>They feel they are doing something important</a:t>
            </a:r>
          </a:p>
          <a:p>
            <a:r>
              <a:rPr lang="en-US" altLang="en-US" sz="2200" dirty="0"/>
              <a:t>Their work is appreciated</a:t>
            </a:r>
          </a:p>
          <a:p>
            <a:pPr marL="0" indent="0">
              <a:buNone/>
            </a:pPr>
            <a:endParaRPr lang="en-US" altLang="en-US" sz="1200" dirty="0"/>
          </a:p>
          <a:p>
            <a:pPr marL="0" indent="0">
              <a:buNone/>
            </a:pPr>
            <a:r>
              <a:rPr lang="en-US" altLang="en-US" dirty="0"/>
              <a:t>Rules for good relationships</a:t>
            </a:r>
            <a:endParaRPr lang="en-US" altLang="en-US" sz="800" dirty="0"/>
          </a:p>
          <a:p>
            <a:pPr>
              <a:buClr>
                <a:schemeClr val="tx1"/>
              </a:buClr>
              <a:buFont typeface="Arial" panose="020B0604020202020204" pitchFamily="34" charset="0"/>
              <a:buChar char="•"/>
            </a:pPr>
            <a:r>
              <a:rPr lang="en-US" altLang="en-US" sz="2200" b="1" dirty="0">
                <a:solidFill>
                  <a:srgbClr val="C00000"/>
                </a:solidFill>
              </a:rPr>
              <a:t>Trust</a:t>
            </a:r>
            <a:r>
              <a:rPr lang="en-US" altLang="en-US" sz="2200" dirty="0"/>
              <a:t>: Openness in sharing ideas and feelings</a:t>
            </a:r>
          </a:p>
          <a:p>
            <a:pPr lvl="1">
              <a:buFont typeface="Arial" panose="020B0604020202020204" pitchFamily="34" charset="0"/>
              <a:buChar char="•"/>
            </a:pPr>
            <a:r>
              <a:rPr lang="en-US" altLang="en-US" dirty="0"/>
              <a:t>Showing respect by listening in a responsive manner</a:t>
            </a:r>
          </a:p>
          <a:p>
            <a:pPr>
              <a:buClr>
                <a:schemeClr val="tx1"/>
              </a:buClr>
              <a:buFont typeface="Arial" panose="020B0604020202020204" pitchFamily="34" charset="0"/>
              <a:buChar char="•"/>
            </a:pPr>
            <a:r>
              <a:rPr lang="en-US" altLang="en-US" sz="2200" b="1" dirty="0">
                <a:solidFill>
                  <a:srgbClr val="C00000"/>
                </a:solidFill>
              </a:rPr>
              <a:t>Respect</a:t>
            </a:r>
            <a:r>
              <a:rPr lang="en-US" altLang="en-US" sz="2200" dirty="0"/>
              <a:t>: Willingness to listen to ideas and feelings</a:t>
            </a:r>
          </a:p>
          <a:p>
            <a:pPr lvl="1">
              <a:buFont typeface="Arial" panose="020B0604020202020204" pitchFamily="34" charset="0"/>
              <a:buChar char="•"/>
            </a:pPr>
            <a:r>
              <a:rPr lang="en-US" altLang="en-US" dirty="0"/>
              <a:t>Showing trust by expressing oneself honestly and openly</a:t>
            </a:r>
          </a:p>
        </p:txBody>
      </p:sp>
    </p:spTree>
    <p:extLst>
      <p:ext uri="{BB962C8B-B14F-4D97-AF65-F5344CB8AC3E}">
        <p14:creationId xmlns:p14="http://schemas.microsoft.com/office/powerpoint/2010/main" val="38705441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The Art of Listening</a:t>
            </a:r>
          </a:p>
        </p:txBody>
      </p:sp>
      <p:sp>
        <p:nvSpPr>
          <p:cNvPr id="25603" name="Content Placeholder 2"/>
          <p:cNvSpPr>
            <a:spLocks noGrp="1"/>
          </p:cNvSpPr>
          <p:nvPr>
            <p:ph idx="1"/>
          </p:nvPr>
        </p:nvSpPr>
        <p:spPr/>
        <p:txBody>
          <a:bodyPr/>
          <a:lstStyle/>
          <a:p>
            <a:pPr>
              <a:buFont typeface="Arial" panose="020B0604020202020204" pitchFamily="34" charset="0"/>
              <a:buChar char="•"/>
            </a:pPr>
            <a:r>
              <a:rPr lang="en-US" altLang="en-US" dirty="0"/>
              <a:t>Capitalize on thought speed</a:t>
            </a:r>
          </a:p>
          <a:p>
            <a:pPr>
              <a:buFont typeface="Arial" panose="020B0604020202020204" pitchFamily="34" charset="0"/>
              <a:buChar char="•"/>
            </a:pPr>
            <a:r>
              <a:rPr lang="en-US" altLang="en-US" dirty="0"/>
              <a:t>Listen for ideas</a:t>
            </a:r>
          </a:p>
          <a:p>
            <a:pPr>
              <a:buFont typeface="Arial" panose="020B0604020202020204" pitchFamily="34" charset="0"/>
              <a:buChar char="•"/>
            </a:pPr>
            <a:r>
              <a:rPr lang="en-US" altLang="en-US" dirty="0"/>
              <a:t>Reduce emotional deaf spots</a:t>
            </a:r>
          </a:p>
          <a:p>
            <a:pPr>
              <a:buFont typeface="Arial" panose="020B0604020202020204" pitchFamily="34" charset="0"/>
              <a:buChar char="•"/>
            </a:pPr>
            <a:r>
              <a:rPr lang="en-US" altLang="en-US" dirty="0"/>
              <a:t>Find an area of interest</a:t>
            </a:r>
          </a:p>
          <a:p>
            <a:pPr>
              <a:buFont typeface="Arial" panose="020B0604020202020204" pitchFamily="34" charset="0"/>
              <a:buChar char="•"/>
            </a:pPr>
            <a:r>
              <a:rPr lang="en-US" altLang="en-US" dirty="0"/>
              <a:t>Judge content and not delivery</a:t>
            </a:r>
          </a:p>
          <a:p>
            <a:pPr>
              <a:buFont typeface="Arial" panose="020B0604020202020204" pitchFamily="34" charset="0"/>
              <a:buChar char="•"/>
            </a:pPr>
            <a:r>
              <a:rPr lang="en-US" altLang="en-US" dirty="0"/>
              <a:t>Hold your fire</a:t>
            </a:r>
          </a:p>
          <a:p>
            <a:pPr>
              <a:buFont typeface="Arial" panose="020B0604020202020204" pitchFamily="34" charset="0"/>
              <a:buChar char="•"/>
            </a:pPr>
            <a:r>
              <a:rPr lang="en-US" altLang="en-US" dirty="0"/>
              <a:t>Work at listening</a:t>
            </a:r>
          </a:p>
          <a:p>
            <a:pPr>
              <a:buFont typeface="Arial" panose="020B0604020202020204" pitchFamily="34" charset="0"/>
              <a:buChar char="•"/>
            </a:pPr>
            <a:r>
              <a:rPr lang="en-US" altLang="en-US" dirty="0"/>
              <a:t>Resist distractions and hearing what is said</a:t>
            </a:r>
          </a:p>
          <a:p>
            <a:pPr>
              <a:buFont typeface="Arial" panose="020B0604020202020204" pitchFamily="34" charset="0"/>
              <a:buChar char="•"/>
            </a:pPr>
            <a:r>
              <a:rPr lang="en-US" altLang="en-US" dirty="0"/>
              <a:t>Challenge oneself</a:t>
            </a:r>
          </a:p>
          <a:p>
            <a:pPr marL="0" indent="0">
              <a:buNone/>
            </a:pPr>
            <a:endParaRPr lang="en-US" altLang="en-US" dirty="0"/>
          </a:p>
        </p:txBody>
      </p:sp>
    </p:spTree>
    <p:extLst>
      <p:ext uri="{BB962C8B-B14F-4D97-AF65-F5344CB8AC3E}">
        <p14:creationId xmlns:p14="http://schemas.microsoft.com/office/powerpoint/2010/main" val="40047538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22778-3739-4C18-8F92-ACF7D26940C0}"/>
              </a:ext>
            </a:extLst>
          </p:cNvPr>
          <p:cNvSpPr>
            <a:spLocks noGrp="1"/>
          </p:cNvSpPr>
          <p:nvPr>
            <p:ph type="title"/>
          </p:nvPr>
        </p:nvSpPr>
        <p:spPr/>
        <p:txBody>
          <a:bodyPr/>
          <a:lstStyle/>
          <a:p>
            <a:r>
              <a:rPr lang="en-US" altLang="en-US" dirty="0"/>
              <a:t>The Enlightened Workplace, 1</a:t>
            </a:r>
            <a:endParaRPr lang="en-US" dirty="0"/>
          </a:p>
        </p:txBody>
      </p:sp>
      <p:sp>
        <p:nvSpPr>
          <p:cNvPr id="3" name="Content Placeholder 2">
            <a:extLst>
              <a:ext uri="{FF2B5EF4-FFF2-40B4-BE49-F238E27FC236}">
                <a16:creationId xmlns:a16="http://schemas.microsoft.com/office/drawing/2014/main" id="{973BA0F3-8655-4AED-BC5E-8B8B465B3E1A}"/>
              </a:ext>
            </a:extLst>
          </p:cNvPr>
          <p:cNvSpPr>
            <a:spLocks noGrp="1"/>
          </p:cNvSpPr>
          <p:nvPr>
            <p:ph idx="1"/>
          </p:nvPr>
        </p:nvSpPr>
        <p:spPr/>
        <p:txBody>
          <a:bodyPr/>
          <a:lstStyle/>
          <a:p>
            <a:pPr marL="0" indent="0">
              <a:buNone/>
            </a:pPr>
            <a:r>
              <a:rPr lang="en-US" altLang="en-US" dirty="0"/>
              <a:t>Theory X propositions</a:t>
            </a:r>
          </a:p>
          <a:p>
            <a:r>
              <a:rPr lang="en-US" altLang="en-US" sz="2200" dirty="0"/>
              <a:t>Management is responsible for organizing the elements of productive enterprise in the interest of economic ends</a:t>
            </a:r>
          </a:p>
          <a:p>
            <a:r>
              <a:rPr lang="en-US" altLang="en-US" sz="2200" dirty="0"/>
              <a:t>With respect to people, this is a process of directing, motivating, controlling, and modifying the behavior of people to fit the needs of the organization</a:t>
            </a:r>
          </a:p>
          <a:p>
            <a:r>
              <a:rPr lang="en-US" altLang="en-US" sz="2200" dirty="0"/>
              <a:t>Without active intervention by management, people would be passive or resistant to organizational needs</a:t>
            </a:r>
          </a:p>
          <a:p>
            <a:pPr marL="0" indent="0">
              <a:buNone/>
            </a:pPr>
            <a:endParaRPr lang="en-US" altLang="en-US" dirty="0"/>
          </a:p>
          <a:p>
            <a:pPr marL="0" indent="0">
              <a:buNone/>
            </a:pPr>
            <a:endParaRPr lang="en-US" dirty="0"/>
          </a:p>
        </p:txBody>
      </p:sp>
    </p:spTree>
    <p:extLst>
      <p:ext uri="{BB962C8B-B14F-4D97-AF65-F5344CB8AC3E}">
        <p14:creationId xmlns:p14="http://schemas.microsoft.com/office/powerpoint/2010/main" val="20701380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B9F0ED-EDEE-4CE5-8A2D-F85F9A55B44E}"/>
              </a:ext>
            </a:extLst>
          </p:cNvPr>
          <p:cNvSpPr>
            <a:spLocks noGrp="1"/>
          </p:cNvSpPr>
          <p:nvPr>
            <p:ph type="title"/>
          </p:nvPr>
        </p:nvSpPr>
        <p:spPr/>
        <p:txBody>
          <a:bodyPr/>
          <a:lstStyle/>
          <a:p>
            <a:r>
              <a:rPr lang="en-US" altLang="en-US" dirty="0"/>
              <a:t>The Enlightened Workplace, 2</a:t>
            </a:r>
            <a:r>
              <a:rPr lang="en-US" altLang="en-US" sz="3200" dirty="0"/>
              <a:t> </a:t>
            </a:r>
            <a:endParaRPr lang="en-US" dirty="0"/>
          </a:p>
        </p:txBody>
      </p:sp>
      <p:sp>
        <p:nvSpPr>
          <p:cNvPr id="2" name="Content Placeholder 1">
            <a:extLst>
              <a:ext uri="{FF2B5EF4-FFF2-40B4-BE49-F238E27FC236}">
                <a16:creationId xmlns:a16="http://schemas.microsoft.com/office/drawing/2014/main" id="{C4E357DF-B132-4463-8673-DEEAB9F872FA}"/>
              </a:ext>
            </a:extLst>
          </p:cNvPr>
          <p:cNvSpPr>
            <a:spLocks noGrp="1"/>
          </p:cNvSpPr>
          <p:nvPr>
            <p:ph idx="1"/>
          </p:nvPr>
        </p:nvSpPr>
        <p:spPr/>
        <p:txBody>
          <a:bodyPr/>
          <a:lstStyle/>
          <a:p>
            <a:pPr marL="0" indent="0">
              <a:buNone/>
            </a:pPr>
            <a:r>
              <a:rPr lang="en-US" altLang="en-US" dirty="0"/>
              <a:t>According to theory X, an average person:</a:t>
            </a:r>
          </a:p>
          <a:p>
            <a:pPr marL="0" indent="0">
              <a:buNone/>
            </a:pPr>
            <a:endParaRPr lang="en-US" altLang="en-US" sz="800" dirty="0"/>
          </a:p>
          <a:p>
            <a:r>
              <a:rPr lang="en-US" altLang="en-US" sz="2200" dirty="0"/>
              <a:t>Works as little as possible</a:t>
            </a:r>
          </a:p>
          <a:p>
            <a:r>
              <a:rPr lang="en-US" altLang="en-US" sz="2200" dirty="0"/>
              <a:t>Lacks ambition, dislikes responsibility, and prefers to be led</a:t>
            </a:r>
          </a:p>
          <a:p>
            <a:r>
              <a:rPr lang="en-US" altLang="en-US" sz="2200" dirty="0"/>
              <a:t>Is self-centered and indifferent to organizational needs</a:t>
            </a:r>
          </a:p>
          <a:p>
            <a:r>
              <a:rPr lang="en-US" altLang="en-US" sz="2200" dirty="0"/>
              <a:t>Is resistant to change</a:t>
            </a:r>
          </a:p>
          <a:p>
            <a:r>
              <a:rPr lang="en-US" altLang="en-US" sz="2200" dirty="0"/>
              <a:t>Is gullible, not very bright, and the ready dupe of the charlatan and the demagogue</a:t>
            </a:r>
          </a:p>
          <a:p>
            <a:endParaRPr lang="en-US" altLang="en-US" sz="2200" dirty="0"/>
          </a:p>
          <a:p>
            <a:pPr marL="0" indent="0">
              <a:buNone/>
            </a:pPr>
            <a:endParaRPr lang="en-US" dirty="0"/>
          </a:p>
        </p:txBody>
      </p:sp>
    </p:spTree>
    <p:extLst>
      <p:ext uri="{BB962C8B-B14F-4D97-AF65-F5344CB8AC3E}">
        <p14:creationId xmlns:p14="http://schemas.microsoft.com/office/powerpoint/2010/main" val="16599695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1D8C4-EF12-4C8E-8A6C-D9C3AE14F36D}"/>
              </a:ext>
            </a:extLst>
          </p:cNvPr>
          <p:cNvSpPr>
            <a:spLocks noGrp="1"/>
          </p:cNvSpPr>
          <p:nvPr>
            <p:ph type="title"/>
          </p:nvPr>
        </p:nvSpPr>
        <p:spPr/>
        <p:txBody>
          <a:bodyPr/>
          <a:lstStyle/>
          <a:p>
            <a:r>
              <a:rPr lang="en-US" altLang="en-US" dirty="0"/>
              <a:t>The Enlightened Workplace</a:t>
            </a:r>
            <a:r>
              <a:rPr lang="en-US" altLang="en-US" sz="3200" dirty="0"/>
              <a:t>, 3</a:t>
            </a:r>
            <a:endParaRPr lang="en-US" dirty="0"/>
          </a:p>
        </p:txBody>
      </p:sp>
      <p:sp>
        <p:nvSpPr>
          <p:cNvPr id="3" name="Content Placeholder 2">
            <a:extLst>
              <a:ext uri="{FF2B5EF4-FFF2-40B4-BE49-F238E27FC236}">
                <a16:creationId xmlns:a16="http://schemas.microsoft.com/office/drawing/2014/main" id="{52F8F5F4-B236-4AF2-B225-E52C5CAE41C7}"/>
              </a:ext>
            </a:extLst>
          </p:cNvPr>
          <p:cNvSpPr>
            <a:spLocks noGrp="1"/>
          </p:cNvSpPr>
          <p:nvPr>
            <p:ph idx="1"/>
          </p:nvPr>
        </p:nvSpPr>
        <p:spPr/>
        <p:txBody>
          <a:bodyPr/>
          <a:lstStyle/>
          <a:p>
            <a:pPr marL="0" indent="0">
              <a:buNone/>
            </a:pPr>
            <a:r>
              <a:rPr lang="en-US" altLang="en-US" dirty="0"/>
              <a:t>Dimensions of theory Y</a:t>
            </a:r>
          </a:p>
          <a:p>
            <a:r>
              <a:rPr lang="en-US" altLang="en-US" sz="2200" dirty="0"/>
              <a:t>Management is responsible for organizing the elements of productive enterprise</a:t>
            </a:r>
          </a:p>
          <a:p>
            <a:r>
              <a:rPr lang="en-US" altLang="en-US" sz="2200" dirty="0"/>
              <a:t>People are not by nature passive or resistant to organizational needs</a:t>
            </a:r>
          </a:p>
          <a:p>
            <a:r>
              <a:rPr lang="en-US" altLang="en-US" sz="2200" dirty="0"/>
              <a:t>Motivation, development potential, capacity for assuming responsibility, and readiness to pursue organization goals are present in all people</a:t>
            </a:r>
          </a:p>
          <a:p>
            <a:pPr lvl="1">
              <a:buFont typeface="Arial" panose="020B0604020202020204" pitchFamily="34" charset="0"/>
              <a:buChar char="•"/>
            </a:pPr>
            <a:r>
              <a:rPr lang="en-US" altLang="en-US" dirty="0"/>
              <a:t>Management must help people recognize and develop human characteristics</a:t>
            </a:r>
          </a:p>
          <a:p>
            <a:r>
              <a:rPr lang="en-US" altLang="en-US" sz="2200" dirty="0"/>
              <a:t>Management must arrange organizational conditions and methods so that people can achieve their own goals by directing effort toward organizational objectives</a:t>
            </a:r>
          </a:p>
          <a:p>
            <a:pPr marL="0" indent="0">
              <a:buNone/>
            </a:pPr>
            <a:endParaRPr lang="en-US" altLang="en-US" sz="2200" dirty="0"/>
          </a:p>
          <a:p>
            <a:pPr marL="0" indent="0">
              <a:buNone/>
            </a:pPr>
            <a:endParaRPr lang="en-US" dirty="0"/>
          </a:p>
        </p:txBody>
      </p:sp>
    </p:spTree>
    <p:extLst>
      <p:ext uri="{BB962C8B-B14F-4D97-AF65-F5344CB8AC3E}">
        <p14:creationId xmlns:p14="http://schemas.microsoft.com/office/powerpoint/2010/main" val="381811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a:t>Drucker’s Conclusions about Leadership</a:t>
            </a:r>
          </a:p>
        </p:txBody>
      </p:sp>
      <p:sp>
        <p:nvSpPr>
          <p:cNvPr id="12291" name="Content Placeholder 2"/>
          <p:cNvSpPr>
            <a:spLocks noGrp="1"/>
          </p:cNvSpPr>
          <p:nvPr>
            <p:ph idx="1"/>
          </p:nvPr>
        </p:nvSpPr>
        <p:spPr/>
        <p:txBody>
          <a:bodyPr/>
          <a:lstStyle/>
          <a:p>
            <a:pPr>
              <a:buFont typeface="Arial" panose="020B0604020202020204" pitchFamily="34" charset="0"/>
              <a:buChar char="•"/>
            </a:pPr>
            <a:r>
              <a:rPr lang="en-US" altLang="en-US" dirty="0"/>
              <a:t>Effective leadership can be learned</a:t>
            </a:r>
          </a:p>
          <a:p>
            <a:pPr>
              <a:buFont typeface="Arial" panose="020B0604020202020204" pitchFamily="34" charset="0"/>
              <a:buChar char="•"/>
            </a:pPr>
            <a:r>
              <a:rPr lang="en-US" altLang="en-US" dirty="0"/>
              <a:t>Trust is the glue that binds followers and leaders</a:t>
            </a:r>
          </a:p>
          <a:p>
            <a:pPr>
              <a:buFont typeface="Arial" panose="020B0604020202020204" pitchFamily="34" charset="0"/>
              <a:buChar char="•"/>
            </a:pPr>
            <a:r>
              <a:rPr lang="en-US" altLang="en-US" dirty="0"/>
              <a:t>Leadership is not rank, privilege, or title; it is responsibility</a:t>
            </a:r>
          </a:p>
          <a:p>
            <a:pPr>
              <a:buFont typeface="Arial" panose="020B0604020202020204" pitchFamily="34" charset="0"/>
              <a:buChar char="•"/>
            </a:pPr>
            <a:r>
              <a:rPr lang="en-US" altLang="en-US" dirty="0"/>
              <a:t>Leadership is not popularity, style, or personality; it is results</a:t>
            </a:r>
          </a:p>
        </p:txBody>
      </p:sp>
    </p:spTree>
    <p:extLst>
      <p:ext uri="{BB962C8B-B14F-4D97-AF65-F5344CB8AC3E}">
        <p14:creationId xmlns:p14="http://schemas.microsoft.com/office/powerpoint/2010/main" val="10781526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F6DA47-5C73-4D25-B987-500D95043FC1}"/>
              </a:ext>
            </a:extLst>
          </p:cNvPr>
          <p:cNvSpPr>
            <a:spLocks noGrp="1"/>
          </p:cNvSpPr>
          <p:nvPr>
            <p:ph type="title"/>
          </p:nvPr>
        </p:nvSpPr>
        <p:spPr/>
        <p:txBody>
          <a:bodyPr/>
          <a:lstStyle/>
          <a:p>
            <a:r>
              <a:rPr lang="en-US" altLang="en-US" dirty="0"/>
              <a:t>McGregor’s Message</a:t>
            </a:r>
          </a:p>
        </p:txBody>
      </p:sp>
      <p:sp>
        <p:nvSpPr>
          <p:cNvPr id="3" name="Content Placeholder 2">
            <a:extLst>
              <a:ext uri="{FF2B5EF4-FFF2-40B4-BE49-F238E27FC236}">
                <a16:creationId xmlns:a16="http://schemas.microsoft.com/office/drawing/2014/main" id="{50A2373E-4DCD-4C04-97D8-3FF8D3DF8EAD}"/>
              </a:ext>
            </a:extLst>
          </p:cNvPr>
          <p:cNvSpPr>
            <a:spLocks noGrp="1"/>
          </p:cNvSpPr>
          <p:nvPr>
            <p:ph idx="1"/>
          </p:nvPr>
        </p:nvSpPr>
        <p:spPr/>
        <p:txBody>
          <a:bodyPr/>
          <a:lstStyle/>
          <a:p>
            <a:r>
              <a:rPr lang="en-US" altLang="en-US" sz="2200" dirty="0"/>
              <a:t>People react to their perceptions and assumptions of the world</a:t>
            </a:r>
          </a:p>
          <a:p>
            <a:r>
              <a:rPr lang="en-US" altLang="en-US" sz="2200" dirty="0"/>
              <a:t>Emphasis on the human potential for growth, elevation of the individual, and articulation of a leadership approach that undergirds all types and forms of organization</a:t>
            </a:r>
          </a:p>
          <a:p>
            <a:r>
              <a:rPr lang="en-US" altLang="en-US" sz="2200" dirty="0"/>
              <a:t>Identification of leadership strategies to create enlightened workplaces </a:t>
            </a:r>
          </a:p>
          <a:p>
            <a:pPr marL="0" indent="0">
              <a:buNone/>
            </a:pPr>
            <a:endParaRPr lang="en-US" sz="1200" dirty="0"/>
          </a:p>
          <a:p>
            <a:pPr marL="0" indent="0">
              <a:buNone/>
            </a:pPr>
            <a:endParaRPr lang="en-US" sz="800" dirty="0"/>
          </a:p>
        </p:txBody>
      </p:sp>
    </p:spTree>
    <p:extLst>
      <p:ext uri="{BB962C8B-B14F-4D97-AF65-F5344CB8AC3E}">
        <p14:creationId xmlns:p14="http://schemas.microsoft.com/office/powerpoint/2010/main" val="2418329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B827D-FD61-4DEC-BC09-F2AEA2CF3E8B}"/>
              </a:ext>
            </a:extLst>
          </p:cNvPr>
          <p:cNvSpPr>
            <a:spLocks noGrp="1"/>
          </p:cNvSpPr>
          <p:nvPr>
            <p:ph type="title"/>
          </p:nvPr>
        </p:nvSpPr>
        <p:spPr/>
        <p:txBody>
          <a:bodyPr/>
          <a:lstStyle/>
          <a:p>
            <a:r>
              <a:rPr lang="en-US" altLang="en-US" dirty="0"/>
              <a:t>McGregor’s Prescriptions</a:t>
            </a:r>
            <a:endParaRPr lang="en-US" dirty="0"/>
          </a:p>
        </p:txBody>
      </p:sp>
      <p:sp>
        <p:nvSpPr>
          <p:cNvPr id="3" name="Content Placeholder 2">
            <a:extLst>
              <a:ext uri="{FF2B5EF4-FFF2-40B4-BE49-F238E27FC236}">
                <a16:creationId xmlns:a16="http://schemas.microsoft.com/office/drawing/2014/main" id="{F018AFB7-06B7-4CB9-8440-8F4167157102}"/>
              </a:ext>
            </a:extLst>
          </p:cNvPr>
          <p:cNvSpPr>
            <a:spLocks noGrp="1"/>
          </p:cNvSpPr>
          <p:nvPr>
            <p:ph idx="1"/>
          </p:nvPr>
        </p:nvSpPr>
        <p:spPr/>
        <p:txBody>
          <a:bodyPr/>
          <a:lstStyle/>
          <a:p>
            <a:r>
              <a:rPr lang="en-US" dirty="0"/>
              <a:t>Practice of inclusion versus exclusion</a:t>
            </a:r>
          </a:p>
          <a:p>
            <a:r>
              <a:rPr lang="en-US" dirty="0"/>
              <a:t>Mutual satisfaction of individual needs and group goals</a:t>
            </a:r>
          </a:p>
          <a:p>
            <a:r>
              <a:rPr lang="en-US" dirty="0"/>
              <a:t>Leadership influence that relies on openness, honesty, and working through differences</a:t>
            </a:r>
          </a:p>
          <a:p>
            <a:r>
              <a:rPr lang="en-US" dirty="0"/>
              <a:t>Conception of humanity that is optimistic and argues for humanistic treatment of people </a:t>
            </a:r>
          </a:p>
          <a:p>
            <a:r>
              <a:rPr lang="en-US" dirty="0"/>
              <a:t>Concern for human dignity, worth, and growth </a:t>
            </a:r>
          </a:p>
          <a:p>
            <a:r>
              <a:rPr lang="en-US" dirty="0"/>
              <a:t>Belief that human goodness is innate and that one’s full potential can best be achieved in a healthy climate </a:t>
            </a:r>
          </a:p>
          <a:p>
            <a:r>
              <a:rPr lang="en-US" dirty="0"/>
              <a:t>Importance of free individuals to have courage to act and accept responsibility </a:t>
            </a:r>
          </a:p>
          <a:p>
            <a:pPr marL="0" indent="0">
              <a:buNone/>
            </a:pPr>
            <a:endParaRPr lang="en-US" dirty="0"/>
          </a:p>
        </p:txBody>
      </p:sp>
    </p:spTree>
    <p:extLst>
      <p:ext uri="{BB962C8B-B14F-4D97-AF65-F5344CB8AC3E}">
        <p14:creationId xmlns:p14="http://schemas.microsoft.com/office/powerpoint/2010/main" val="37723177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normAutofit fontScale="90000"/>
          </a:bodyPr>
          <a:lstStyle/>
          <a:p>
            <a:r>
              <a:rPr lang="en-US" altLang="en-US" dirty="0"/>
              <a:t>	Ways to Preserving the Human Moment at Work</a:t>
            </a:r>
          </a:p>
        </p:txBody>
      </p:sp>
      <p:sp>
        <p:nvSpPr>
          <p:cNvPr id="50179" name="Content Placeholder 2"/>
          <p:cNvSpPr>
            <a:spLocks noGrp="1"/>
          </p:cNvSpPr>
          <p:nvPr>
            <p:ph idx="1"/>
          </p:nvPr>
        </p:nvSpPr>
        <p:spPr/>
        <p:txBody>
          <a:bodyPr/>
          <a:lstStyle/>
          <a:p>
            <a:pPr>
              <a:buFont typeface="Arial" panose="020B0604020202020204" pitchFamily="34" charset="0"/>
              <a:buChar char="•"/>
            </a:pPr>
            <a:r>
              <a:rPr lang="en-US" altLang="en-US" dirty="0"/>
              <a:t>Maintaining high standards of written and spoken communication</a:t>
            </a:r>
          </a:p>
          <a:p>
            <a:pPr>
              <a:buFont typeface="Arial" panose="020B0604020202020204" pitchFamily="34" charset="0"/>
              <a:buChar char="•"/>
            </a:pPr>
            <a:r>
              <a:rPr lang="en-US" altLang="en-US" dirty="0"/>
              <a:t>Engaging in as much face time as possible</a:t>
            </a:r>
          </a:p>
          <a:p>
            <a:pPr>
              <a:buFont typeface="Arial" panose="020B0604020202020204" pitchFamily="34" charset="0"/>
              <a:buChar char="•"/>
            </a:pPr>
            <a:r>
              <a:rPr lang="en-US" altLang="en-US" dirty="0"/>
              <a:t>Not hiding behind technology</a:t>
            </a:r>
          </a:p>
          <a:p>
            <a:pPr>
              <a:buFont typeface="Arial" panose="020B0604020202020204" pitchFamily="34" charset="0"/>
              <a:buChar char="•"/>
            </a:pPr>
            <a:r>
              <a:rPr lang="en-US" altLang="en-US" dirty="0"/>
              <a:t>Not using sarcastic or belligerent statements</a:t>
            </a:r>
          </a:p>
        </p:txBody>
      </p:sp>
    </p:spTree>
    <p:extLst>
      <p:ext uri="{BB962C8B-B14F-4D97-AF65-F5344CB8AC3E}">
        <p14:creationId xmlns:p14="http://schemas.microsoft.com/office/powerpoint/2010/main" val="28107145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8C0698-2DC9-42A1-BA4E-A47523F6BB40}"/>
              </a:ext>
            </a:extLst>
          </p:cNvPr>
          <p:cNvSpPr>
            <a:spLocks noGrp="1"/>
          </p:cNvSpPr>
          <p:nvPr>
            <p:ph type="ctrTitle"/>
          </p:nvPr>
        </p:nvSpPr>
        <p:spPr/>
        <p:txBody>
          <a:bodyPr/>
          <a:lstStyle/>
          <a:p>
            <a:r>
              <a:rPr lang="en-US" dirty="0"/>
              <a:t>APPENDIX</a:t>
            </a:r>
          </a:p>
        </p:txBody>
      </p:sp>
    </p:spTree>
    <p:extLst>
      <p:ext uri="{BB962C8B-B14F-4D97-AF65-F5344CB8AC3E}">
        <p14:creationId xmlns:p14="http://schemas.microsoft.com/office/powerpoint/2010/main" val="32478617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A1A5D-E72F-4162-AA19-DE0E61DD1FA8}"/>
              </a:ext>
            </a:extLst>
          </p:cNvPr>
          <p:cNvSpPr>
            <a:spLocks noGrp="1"/>
          </p:cNvSpPr>
          <p:nvPr>
            <p:ph type="title"/>
          </p:nvPr>
        </p:nvSpPr>
        <p:spPr/>
        <p:txBody>
          <a:bodyPr/>
          <a:lstStyle/>
          <a:p>
            <a:r>
              <a:rPr lang="en-US" altLang="en-US" sz="3200" dirty="0"/>
              <a:t>Figure 10.3: The Experience of Flow, Appendix</a:t>
            </a:r>
            <a:endParaRPr lang="en-US" sz="3200" dirty="0"/>
          </a:p>
        </p:txBody>
      </p:sp>
      <p:sp>
        <p:nvSpPr>
          <p:cNvPr id="3" name="Content Placeholder 2">
            <a:extLst>
              <a:ext uri="{FF2B5EF4-FFF2-40B4-BE49-F238E27FC236}">
                <a16:creationId xmlns:a16="http://schemas.microsoft.com/office/drawing/2014/main" id="{701BE88C-221C-4C38-BD0B-E9E7C094577B}"/>
              </a:ext>
            </a:extLst>
          </p:cNvPr>
          <p:cNvSpPr>
            <a:spLocks noGrp="1"/>
          </p:cNvSpPr>
          <p:nvPr>
            <p:ph idx="1"/>
          </p:nvPr>
        </p:nvSpPr>
        <p:spPr/>
        <p:txBody>
          <a:bodyPr/>
          <a:lstStyle/>
          <a:p>
            <a:pPr marL="0" indent="0">
              <a:buNone/>
            </a:pPr>
            <a:r>
              <a:rPr lang="en-US" dirty="0"/>
              <a:t>A vertical line and a horizontal line intersect at the center. The vertical axis is labeled high challenge at one end and low challenge at the other. The horizontal axis is labeled low skill at one end and high skill at the other.</a:t>
            </a:r>
          </a:p>
          <a:p>
            <a:pPr marL="0" indent="0">
              <a:buNone/>
            </a:pPr>
            <a:r>
              <a:rPr lang="en-US" dirty="0"/>
              <a:t>The intersection of lines divides the area into four quadrants. In a clockwise direction, the four quadrants are labeled flow, boredom, apathy, and anxiety. </a:t>
            </a:r>
            <a:endParaRPr lang="en-IN" dirty="0"/>
          </a:p>
          <a:p>
            <a:pPr marL="0" indent="0">
              <a:buNone/>
            </a:pPr>
            <a:r>
              <a:rPr lang="en-US" dirty="0"/>
              <a:t>In the quadrant labeled flow, an arrow extends diagonally to show that flow increases in the presence of high challenge and high skill.</a:t>
            </a:r>
          </a:p>
        </p:txBody>
      </p:sp>
      <p:sp>
        <p:nvSpPr>
          <p:cNvPr id="4" name="Content Placeholder 2">
            <a:extLst>
              <a:ext uri="{FF2B5EF4-FFF2-40B4-BE49-F238E27FC236}">
                <a16:creationId xmlns:a16="http://schemas.microsoft.com/office/drawing/2014/main" id="{F64C1EBD-A860-4CA1-80A2-EC4B51BC449A}"/>
              </a:ext>
            </a:extLst>
          </p:cNvPr>
          <p:cNvSpPr txBox="1">
            <a:spLocks/>
          </p:cNvSpPr>
          <p:nvPr/>
        </p:nvSpPr>
        <p:spPr>
          <a:xfrm>
            <a:off x="609600" y="5867400"/>
            <a:ext cx="8229600" cy="8382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Figure </a:t>
            </a:r>
            <a:r>
              <a:rPr lang="en-US" altLang="en-US" sz="1200" dirty="0">
                <a:hlinkClick r:id="rId2" action="ppaction://hlinksldjump"/>
              </a:rPr>
              <a:t>10.3: The Experience of Flow</a:t>
            </a:r>
            <a:r>
              <a:rPr lang="en-US" sz="1200" dirty="0">
                <a:hlinkClick r:id="rId2" action="ppaction://hlinksldjump"/>
              </a:rPr>
              <a:t> </a:t>
            </a:r>
            <a:endParaRPr lang="en-US" sz="1200" dirty="0"/>
          </a:p>
        </p:txBody>
      </p:sp>
    </p:spTree>
    <p:extLst>
      <p:ext uri="{BB962C8B-B14F-4D97-AF65-F5344CB8AC3E}">
        <p14:creationId xmlns:p14="http://schemas.microsoft.com/office/powerpoint/2010/main" val="21038368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F8276-C43B-4AE6-B6C7-465EC9F93B29}"/>
              </a:ext>
            </a:extLst>
          </p:cNvPr>
          <p:cNvSpPr>
            <a:spLocks noGrp="1"/>
          </p:cNvSpPr>
          <p:nvPr>
            <p:ph type="title"/>
          </p:nvPr>
        </p:nvSpPr>
        <p:spPr/>
        <p:txBody>
          <a:bodyPr/>
          <a:lstStyle/>
          <a:p>
            <a:r>
              <a:rPr lang="en-US" altLang="en-US" sz="3200" dirty="0"/>
              <a:t>	Drucker’s Advice for Leadership Effectiveness, 1</a:t>
            </a:r>
            <a:endParaRPr lang="en-US" sz="3200" dirty="0"/>
          </a:p>
        </p:txBody>
      </p:sp>
      <p:sp>
        <p:nvSpPr>
          <p:cNvPr id="3" name="Content Placeholder 2">
            <a:extLst>
              <a:ext uri="{FF2B5EF4-FFF2-40B4-BE49-F238E27FC236}">
                <a16:creationId xmlns:a16="http://schemas.microsoft.com/office/drawing/2014/main" id="{D0E5888A-0286-4B64-9EBF-C1CB210F2289}"/>
              </a:ext>
            </a:extLst>
          </p:cNvPr>
          <p:cNvSpPr>
            <a:spLocks noGrp="1"/>
          </p:cNvSpPr>
          <p:nvPr>
            <p:ph idx="1"/>
          </p:nvPr>
        </p:nvSpPr>
        <p:spPr/>
        <p:txBody>
          <a:bodyPr/>
          <a:lstStyle/>
          <a:p>
            <a:r>
              <a:rPr lang="en-US" dirty="0"/>
              <a:t>Determine what needs to be done</a:t>
            </a:r>
          </a:p>
          <a:p>
            <a:r>
              <a:rPr lang="en-US" dirty="0"/>
              <a:t>Determine the right thing to do for the welfare of the entire organization</a:t>
            </a:r>
          </a:p>
          <a:p>
            <a:r>
              <a:rPr lang="en-US" dirty="0"/>
              <a:t>Develop action plans that specify desired results, probable restraints, future revisions, check-in points, and implications for how one should spend one’s time </a:t>
            </a:r>
          </a:p>
          <a:p>
            <a:r>
              <a:rPr lang="en-US" dirty="0"/>
              <a:t>Take responsibility for decisions </a:t>
            </a:r>
          </a:p>
          <a:p>
            <a:r>
              <a:rPr lang="en-US" dirty="0"/>
              <a:t>Take responsibility for communicating action plans, and give people the information they need to get the job done</a:t>
            </a:r>
          </a:p>
        </p:txBody>
      </p:sp>
    </p:spTree>
    <p:extLst>
      <p:ext uri="{BB962C8B-B14F-4D97-AF65-F5344CB8AC3E}">
        <p14:creationId xmlns:p14="http://schemas.microsoft.com/office/powerpoint/2010/main" val="25985784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F8276-C43B-4AE6-B6C7-465EC9F93B29}"/>
              </a:ext>
            </a:extLst>
          </p:cNvPr>
          <p:cNvSpPr>
            <a:spLocks noGrp="1"/>
          </p:cNvSpPr>
          <p:nvPr>
            <p:ph type="title"/>
          </p:nvPr>
        </p:nvSpPr>
        <p:spPr/>
        <p:txBody>
          <a:bodyPr/>
          <a:lstStyle/>
          <a:p>
            <a:r>
              <a:rPr lang="en-US" altLang="en-US" sz="3200" dirty="0"/>
              <a:t>	Drucker’s Advice for Leadership Effectiveness, 2</a:t>
            </a:r>
            <a:endParaRPr lang="en-US" sz="3200" dirty="0"/>
          </a:p>
        </p:txBody>
      </p:sp>
      <p:sp>
        <p:nvSpPr>
          <p:cNvPr id="3" name="Content Placeholder 2">
            <a:extLst>
              <a:ext uri="{FF2B5EF4-FFF2-40B4-BE49-F238E27FC236}">
                <a16:creationId xmlns:a16="http://schemas.microsoft.com/office/drawing/2014/main" id="{D0E5888A-0286-4B64-9EBF-C1CB210F2289}"/>
              </a:ext>
            </a:extLst>
          </p:cNvPr>
          <p:cNvSpPr>
            <a:spLocks noGrp="1"/>
          </p:cNvSpPr>
          <p:nvPr>
            <p:ph idx="1"/>
          </p:nvPr>
        </p:nvSpPr>
        <p:spPr/>
        <p:txBody>
          <a:bodyPr/>
          <a:lstStyle/>
          <a:p>
            <a:r>
              <a:rPr lang="en-US" dirty="0"/>
              <a:t>Focus on opportunities rather than problems, and treat change as an opportunity rather than as a threat </a:t>
            </a:r>
          </a:p>
          <a:p>
            <a:r>
              <a:rPr lang="en-US" dirty="0"/>
              <a:t>Run productive meetings: Different types of meetings require different forms of preparation and different results </a:t>
            </a:r>
          </a:p>
          <a:p>
            <a:r>
              <a:rPr lang="en-US" dirty="0"/>
              <a:t>Consider the needs and opportunities of the organization before thinking of your own opportunities and needs</a:t>
            </a:r>
          </a:p>
          <a:p>
            <a:r>
              <a:rPr lang="en-US" dirty="0"/>
              <a:t>Listen first and speak last</a:t>
            </a:r>
          </a:p>
        </p:txBody>
      </p:sp>
    </p:spTree>
    <p:extLst>
      <p:ext uri="{BB962C8B-B14F-4D97-AF65-F5344CB8AC3E}">
        <p14:creationId xmlns:p14="http://schemas.microsoft.com/office/powerpoint/2010/main" val="19451900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496BD80-CB38-4126-8683-3948D6EAF27E}"/>
              </a:ext>
            </a:extLst>
          </p:cNvPr>
          <p:cNvSpPr>
            <a:spLocks noGrp="1"/>
          </p:cNvSpPr>
          <p:nvPr>
            <p:ph type="title"/>
          </p:nvPr>
        </p:nvSpPr>
        <p:spPr/>
        <p:txBody>
          <a:bodyPr/>
          <a:lstStyle/>
          <a:p>
            <a:r>
              <a:rPr lang="en-US" altLang="en-US" dirty="0"/>
              <a:t>Work Morale, 1 </a:t>
            </a:r>
            <a:endParaRPr lang="en-US" dirty="0"/>
          </a:p>
        </p:txBody>
      </p:sp>
      <p:sp>
        <p:nvSpPr>
          <p:cNvPr id="7" name="Content Placeholder 6">
            <a:extLst>
              <a:ext uri="{FF2B5EF4-FFF2-40B4-BE49-F238E27FC236}">
                <a16:creationId xmlns:a16="http://schemas.microsoft.com/office/drawing/2014/main" id="{CDBC14A7-4989-4538-AE79-61071867D93C}"/>
              </a:ext>
            </a:extLst>
          </p:cNvPr>
          <p:cNvSpPr>
            <a:spLocks noGrp="1"/>
          </p:cNvSpPr>
          <p:nvPr>
            <p:ph idx="1"/>
          </p:nvPr>
        </p:nvSpPr>
        <p:spPr/>
        <p:txBody>
          <a:bodyPr/>
          <a:lstStyle/>
          <a:p>
            <a:r>
              <a:rPr lang="en-US" altLang="en-US" dirty="0"/>
              <a:t>Importance of morale is recognized by all great leaders </a:t>
            </a:r>
          </a:p>
          <a:p>
            <a:r>
              <a:rPr lang="en-US" dirty="0"/>
              <a:t>Employee morale positively affects organizational commitment, job performance, organizational citizenship behavior, and retention</a:t>
            </a:r>
          </a:p>
        </p:txBody>
      </p:sp>
    </p:spTree>
    <p:extLst>
      <p:ext uri="{BB962C8B-B14F-4D97-AF65-F5344CB8AC3E}">
        <p14:creationId xmlns:p14="http://schemas.microsoft.com/office/powerpoint/2010/main" val="23260295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D745711-9E22-44CC-9253-A8B717860612}"/>
              </a:ext>
            </a:extLst>
          </p:cNvPr>
          <p:cNvSpPr>
            <a:spLocks noGrp="1"/>
          </p:cNvSpPr>
          <p:nvPr>
            <p:ph type="title"/>
          </p:nvPr>
        </p:nvSpPr>
        <p:spPr/>
        <p:txBody>
          <a:bodyPr/>
          <a:lstStyle/>
          <a:p>
            <a:r>
              <a:rPr lang="en-US" altLang="en-US" dirty="0"/>
              <a:t>Work Morale, 2</a:t>
            </a:r>
            <a:endParaRPr lang="en-US" dirty="0"/>
          </a:p>
        </p:txBody>
      </p:sp>
      <p:sp>
        <p:nvSpPr>
          <p:cNvPr id="6" name="Content Placeholder 5">
            <a:extLst>
              <a:ext uri="{FF2B5EF4-FFF2-40B4-BE49-F238E27FC236}">
                <a16:creationId xmlns:a16="http://schemas.microsoft.com/office/drawing/2014/main" id="{42B58305-44AC-4B74-B74E-8B88EC473197}"/>
              </a:ext>
            </a:extLst>
          </p:cNvPr>
          <p:cNvSpPr>
            <a:spLocks noGrp="1"/>
          </p:cNvSpPr>
          <p:nvPr>
            <p:ph idx="1"/>
          </p:nvPr>
        </p:nvSpPr>
        <p:spPr/>
        <p:txBody>
          <a:bodyPr/>
          <a:lstStyle/>
          <a:p>
            <a:pPr marL="0" indent="0">
              <a:buFontTx/>
              <a:buNone/>
            </a:pPr>
            <a:r>
              <a:rPr lang="en-US" altLang="en-US" dirty="0"/>
              <a:t>A person’s morale can be diagnosed by the percentage of time spent on the job in the following three states:</a:t>
            </a:r>
          </a:p>
          <a:p>
            <a:pPr marL="0" indent="0">
              <a:buFontTx/>
              <a:buNone/>
            </a:pPr>
            <a:endParaRPr lang="en-US" altLang="en-US" sz="800" dirty="0"/>
          </a:p>
          <a:p>
            <a:r>
              <a:rPr lang="en-US" altLang="en-US" sz="2200" dirty="0"/>
              <a:t>Work: Drudgery</a:t>
            </a:r>
          </a:p>
          <a:p>
            <a:pPr lvl="1">
              <a:buFont typeface="Arial" panose="020B0604020202020204" pitchFamily="34" charset="0"/>
              <a:buChar char="•"/>
            </a:pPr>
            <a:r>
              <a:rPr lang="en-US" altLang="en-US" dirty="0"/>
              <a:t>If less than 20 percent of the job is enjoyable, the person’s interest, commitment, and performance will go down </a:t>
            </a:r>
          </a:p>
          <a:p>
            <a:r>
              <a:rPr lang="en-US" altLang="en-US" sz="2200" dirty="0"/>
              <a:t>Play: Enjoyable, uplifting activities</a:t>
            </a:r>
          </a:p>
          <a:p>
            <a:r>
              <a:rPr lang="en-US" altLang="en-US" sz="2200" dirty="0"/>
              <a:t>Hell: Pain and torture</a:t>
            </a:r>
          </a:p>
          <a:p>
            <a:pPr lvl="1">
              <a:buFont typeface="Arial" panose="020B0604020202020204" pitchFamily="34" charset="0"/>
              <a:buChar char="•"/>
            </a:pPr>
            <a:r>
              <a:rPr lang="en-US" altLang="en-US" dirty="0"/>
              <a:t>If more than 20 percent of the job is hell, attitude, performance, relationships, and health will be affected </a:t>
            </a:r>
          </a:p>
          <a:p>
            <a:pPr marL="0" indent="0">
              <a:buNone/>
            </a:pPr>
            <a:endParaRPr lang="en-US" altLang="en-US" sz="1200" dirty="0"/>
          </a:p>
          <a:p>
            <a:endParaRPr lang="en-US" altLang="en-US" dirty="0"/>
          </a:p>
          <a:p>
            <a:pPr marL="0" indent="0">
              <a:buNone/>
            </a:pPr>
            <a:endParaRPr lang="en-US" dirty="0"/>
          </a:p>
        </p:txBody>
      </p:sp>
    </p:spTree>
    <p:extLst>
      <p:ext uri="{BB962C8B-B14F-4D97-AF65-F5344CB8AC3E}">
        <p14:creationId xmlns:p14="http://schemas.microsoft.com/office/powerpoint/2010/main" val="36398581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E99D5F6-01A7-4CAE-9B8F-A328B627CC6F}"/>
              </a:ext>
            </a:extLst>
          </p:cNvPr>
          <p:cNvSpPr>
            <a:spLocks noGrp="1"/>
          </p:cNvSpPr>
          <p:nvPr>
            <p:ph type="title"/>
          </p:nvPr>
        </p:nvSpPr>
        <p:spPr/>
        <p:txBody>
          <a:bodyPr/>
          <a:lstStyle/>
          <a:p>
            <a:r>
              <a:rPr lang="en-US" altLang="en-US" dirty="0"/>
              <a:t>Work Morale, 3</a:t>
            </a:r>
            <a:r>
              <a:rPr lang="en-US" altLang="en-US" sz="3200" dirty="0"/>
              <a:t> </a:t>
            </a:r>
            <a:endParaRPr lang="en-US" dirty="0"/>
          </a:p>
        </p:txBody>
      </p:sp>
      <p:sp>
        <p:nvSpPr>
          <p:cNvPr id="7" name="Content Placeholder 6">
            <a:extLst>
              <a:ext uri="{FF2B5EF4-FFF2-40B4-BE49-F238E27FC236}">
                <a16:creationId xmlns:a16="http://schemas.microsoft.com/office/drawing/2014/main" id="{449A7A26-005D-4DA6-81A1-B83E60A4178F}"/>
              </a:ext>
            </a:extLst>
          </p:cNvPr>
          <p:cNvSpPr>
            <a:spLocks noGrp="1"/>
          </p:cNvSpPr>
          <p:nvPr>
            <p:ph idx="1"/>
          </p:nvPr>
        </p:nvSpPr>
        <p:spPr/>
        <p:txBody>
          <a:bodyPr/>
          <a:lstStyle/>
          <a:p>
            <a:r>
              <a:rPr lang="en-US" altLang="en-US" dirty="0"/>
              <a:t>Acceptable drudgery quotient depends on the work ethic one has developed</a:t>
            </a:r>
          </a:p>
          <a:p>
            <a:r>
              <a:rPr lang="en-US" altLang="en-US" dirty="0"/>
              <a:t>Single best way to achieve high morale is to get the right person into the right job in the first place </a:t>
            </a:r>
          </a:p>
          <a:p>
            <a:r>
              <a:rPr lang="en-US" altLang="en-US" dirty="0"/>
              <a:t>Career counseling can help</a:t>
            </a:r>
          </a:p>
          <a:p>
            <a:endParaRPr lang="en-US" altLang="en-US" dirty="0"/>
          </a:p>
          <a:p>
            <a:pPr marL="0" indent="0">
              <a:buNone/>
            </a:pPr>
            <a:endParaRPr lang="en-US" dirty="0"/>
          </a:p>
        </p:txBody>
      </p:sp>
    </p:spTree>
    <p:extLst>
      <p:ext uri="{BB962C8B-B14F-4D97-AF65-F5344CB8AC3E}">
        <p14:creationId xmlns:p14="http://schemas.microsoft.com/office/powerpoint/2010/main" val="3992628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Custom 33">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F3BBA4-13BC-4574-9BD6-473ACFB3FDE7}">
  <ds:schemaRef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3b891efd-a537-4e57-a9a6-7bde74ae8a20"/>
    <ds:schemaRef ds:uri="http://purl.org/dc/elements/1.1/"/>
    <ds:schemaRef ds:uri="http://schemas.microsoft.com/office/2006/metadata/properties"/>
    <ds:schemaRef ds:uri="aa4f5ada-9d1d-46d6-b705-f2cf90d05a91"/>
    <ds:schemaRef ds:uri="http://www.w3.org/XML/1998/namespace"/>
  </ds:schemaRefs>
</ds:datastoreItem>
</file>

<file path=customXml/itemProps2.xml><?xml version="1.0" encoding="utf-8"?>
<ds:datastoreItem xmlns:ds="http://schemas.openxmlformats.org/officeDocument/2006/customXml" ds:itemID="{5F8AC433-5C0B-44C9-A840-D148680ACC5C}">
  <ds:schemaRefs>
    <ds:schemaRef ds:uri="http://schemas.microsoft.com/sharepoint/v3/contenttype/forms"/>
  </ds:schemaRefs>
</ds:datastoreItem>
</file>

<file path=customXml/itemProps3.xml><?xml version="1.0" encoding="utf-8"?>
<ds:datastoreItem xmlns:ds="http://schemas.openxmlformats.org/officeDocument/2006/customXml" ds:itemID="{24EA7EC7-D415-41B5-A49A-58CC48DC61AE}"/>
</file>

<file path=docProps/app.xml><?xml version="1.0" encoding="utf-8"?>
<Properties xmlns="http://schemas.openxmlformats.org/officeDocument/2006/extended-properties" xmlns:vt="http://schemas.openxmlformats.org/officeDocument/2006/docPropsVTypes">
  <TotalTime>960</TotalTime>
  <Words>2470</Words>
  <Application>Microsoft Office PowerPoint</Application>
  <PresentationFormat>On-screen Show (4:3)</PresentationFormat>
  <Paragraphs>336</Paragraphs>
  <Slides>44</Slides>
  <Notes>10</Notes>
  <HiddenSlides>2</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44</vt:i4>
      </vt:variant>
    </vt:vector>
  </HeadingPairs>
  <TitlesOfParts>
    <vt:vector size="59"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10</vt:lpstr>
      <vt:lpstr>Learning Objectives</vt:lpstr>
      <vt:lpstr>Effective Leadership </vt:lpstr>
      <vt:lpstr>Drucker’s Conclusions about Leadership</vt:lpstr>
      <vt:lpstr> Drucker’s Advice for Leadership Effectiveness, 1</vt:lpstr>
      <vt:lpstr> Drucker’s Advice for Leadership Effectiveness, 2</vt:lpstr>
      <vt:lpstr>Work Morale, 1 </vt:lpstr>
      <vt:lpstr>Work Morale, 2</vt:lpstr>
      <vt:lpstr>Work Morale, 3 </vt:lpstr>
      <vt:lpstr>Raising Employee Morale</vt:lpstr>
      <vt:lpstr>The Measurement of Morale</vt:lpstr>
      <vt:lpstr>Employee Morale and the Role of Management</vt:lpstr>
      <vt:lpstr>Practical Leadership Tips, 1</vt:lpstr>
      <vt:lpstr>Practical Leadership Tips, 2 </vt:lpstr>
      <vt:lpstr>Psychological Health and Flow </vt:lpstr>
      <vt:lpstr>Figure 10.3: The Experience of Flow </vt:lpstr>
      <vt:lpstr>Dimensions of Flow</vt:lpstr>
      <vt:lpstr>Job Design and Work Satisfaction</vt:lpstr>
      <vt:lpstr>Intrinsic Factors That Constitute a Good Job</vt:lpstr>
      <vt:lpstr>Extrinsic Factors That Constitute a Good Job</vt:lpstr>
      <vt:lpstr>Human Relations in the Workplace, 1 </vt:lpstr>
      <vt:lpstr>Human Relations in the Workplace, 2 </vt:lpstr>
      <vt:lpstr>Hawthorne Studies</vt:lpstr>
      <vt:lpstr>Importance of Human Relations</vt:lpstr>
      <vt:lpstr>Basic Beliefs about People </vt:lpstr>
      <vt:lpstr>Effective Human Relationships, 1</vt:lpstr>
      <vt:lpstr>Effective Human Relationships, 2</vt:lpstr>
      <vt:lpstr>Principles for Good Human Relations </vt:lpstr>
      <vt:lpstr>Abuse and Physical Violence, 1 </vt:lpstr>
      <vt:lpstr>Abuse and Physical Violence, 2 </vt:lpstr>
      <vt:lpstr>Abuse and Physical Violence, 3</vt:lpstr>
      <vt:lpstr>Forms of Sexual Harassment</vt:lpstr>
      <vt:lpstr>Actions to Prevent Sexual Harassment </vt:lpstr>
      <vt:lpstr>Guidelines for Handling Complaints</vt:lpstr>
      <vt:lpstr>Trust and Respect in Human Relations, 1 </vt:lpstr>
      <vt:lpstr>The Art of Listening</vt:lpstr>
      <vt:lpstr>The Enlightened Workplace, 1</vt:lpstr>
      <vt:lpstr>The Enlightened Workplace, 2 </vt:lpstr>
      <vt:lpstr>The Enlightened Workplace, 3</vt:lpstr>
      <vt:lpstr>McGregor’s Message</vt:lpstr>
      <vt:lpstr>McGregor’s Prescriptions</vt:lpstr>
      <vt:lpstr> Ways to Preserving the Human Moment at Work</vt:lpstr>
      <vt:lpstr>APPENDIX</vt:lpstr>
      <vt:lpstr>Figure 10.3: The Experience of Flow, Appendix</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Suchitra Krishna</cp:lastModifiedBy>
  <cp:revision>91</cp:revision>
  <dcterms:created xsi:type="dcterms:W3CDTF">2013-09-21T18:43:04Z</dcterms:created>
  <dcterms:modified xsi:type="dcterms:W3CDTF">2018-02-21T05:41:21Z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