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7.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 id="2147483686" r:id="rId6"/>
    <p:sldMasterId id="2147483696" r:id="rId7"/>
    <p:sldMasterId id="2147483706" r:id="rId8"/>
    <p:sldMasterId id="2147483714" r:id="rId9"/>
    <p:sldMasterId id="2147483722" r:id="rId10"/>
    <p:sldMasterId id="2147483725" r:id="rId11"/>
  </p:sldMasterIdLst>
  <p:notesMasterIdLst>
    <p:notesMasterId r:id="rId63"/>
  </p:notesMasterIdLst>
  <p:sldIdLst>
    <p:sldId id="256" r:id="rId12"/>
    <p:sldId id="311" r:id="rId13"/>
    <p:sldId id="257" r:id="rId14"/>
    <p:sldId id="258" r:id="rId15"/>
    <p:sldId id="260" r:id="rId16"/>
    <p:sldId id="261" r:id="rId17"/>
    <p:sldId id="262" r:id="rId18"/>
    <p:sldId id="263" r:id="rId19"/>
    <p:sldId id="265" r:id="rId20"/>
    <p:sldId id="312" r:id="rId21"/>
    <p:sldId id="267" r:id="rId22"/>
    <p:sldId id="313" r:id="rId23"/>
    <p:sldId id="268" r:id="rId24"/>
    <p:sldId id="269" r:id="rId25"/>
    <p:sldId id="271" r:id="rId26"/>
    <p:sldId id="314" r:id="rId27"/>
    <p:sldId id="279" r:id="rId28"/>
    <p:sldId id="277" r:id="rId29"/>
    <p:sldId id="278" r:id="rId30"/>
    <p:sldId id="280" r:id="rId31"/>
    <p:sldId id="282" r:id="rId32"/>
    <p:sldId id="284" r:id="rId33"/>
    <p:sldId id="285" r:id="rId34"/>
    <p:sldId id="286" r:id="rId35"/>
    <p:sldId id="288" r:id="rId36"/>
    <p:sldId id="289" r:id="rId37"/>
    <p:sldId id="290" r:id="rId38"/>
    <p:sldId id="291" r:id="rId39"/>
    <p:sldId id="292" r:id="rId40"/>
    <p:sldId id="315" r:id="rId41"/>
    <p:sldId id="316" r:id="rId42"/>
    <p:sldId id="296" r:id="rId43"/>
    <p:sldId id="298" r:id="rId44"/>
    <p:sldId id="299" r:id="rId45"/>
    <p:sldId id="304" r:id="rId46"/>
    <p:sldId id="305" r:id="rId47"/>
    <p:sldId id="306" r:id="rId48"/>
    <p:sldId id="307" r:id="rId49"/>
    <p:sldId id="309" r:id="rId50"/>
    <p:sldId id="310" r:id="rId51"/>
    <p:sldId id="317" r:id="rId52"/>
    <p:sldId id="318" r:id="rId53"/>
    <p:sldId id="319" r:id="rId54"/>
    <p:sldId id="320" r:id="rId55"/>
    <p:sldId id="321" r:id="rId56"/>
    <p:sldId id="322" r:id="rId57"/>
    <p:sldId id="323" r:id="rId58"/>
    <p:sldId id="324" r:id="rId59"/>
    <p:sldId id="325" r:id="rId60"/>
    <p:sldId id="326" r:id="rId61"/>
    <p:sldId id="327"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1D7B659-1EED-4FEF-BED8-0AAF3A8F2B6A}">
          <p14:sldIdLst>
            <p14:sldId id="256"/>
            <p14:sldId id="311"/>
            <p14:sldId id="257"/>
            <p14:sldId id="258"/>
            <p14:sldId id="260"/>
            <p14:sldId id="261"/>
            <p14:sldId id="262"/>
            <p14:sldId id="263"/>
            <p14:sldId id="265"/>
            <p14:sldId id="312"/>
            <p14:sldId id="267"/>
            <p14:sldId id="313"/>
            <p14:sldId id="268"/>
            <p14:sldId id="269"/>
            <p14:sldId id="271"/>
            <p14:sldId id="314"/>
            <p14:sldId id="279"/>
            <p14:sldId id="277"/>
            <p14:sldId id="278"/>
            <p14:sldId id="280"/>
            <p14:sldId id="282"/>
            <p14:sldId id="284"/>
            <p14:sldId id="285"/>
            <p14:sldId id="286"/>
            <p14:sldId id="288"/>
            <p14:sldId id="289"/>
            <p14:sldId id="290"/>
            <p14:sldId id="291"/>
            <p14:sldId id="292"/>
            <p14:sldId id="315"/>
            <p14:sldId id="316"/>
            <p14:sldId id="296"/>
            <p14:sldId id="298"/>
            <p14:sldId id="299"/>
            <p14:sldId id="304"/>
            <p14:sldId id="305"/>
            <p14:sldId id="306"/>
            <p14:sldId id="307"/>
            <p14:sldId id="309"/>
            <p14:sldId id="310"/>
            <p14:sldId id="317"/>
            <p14:sldId id="318"/>
            <p14:sldId id="319"/>
            <p14:sldId id="320"/>
            <p14:sldId id="321"/>
            <p14:sldId id="322"/>
            <p14:sldId id="323"/>
            <p14:sldId id="324"/>
            <p14:sldId id="325"/>
            <p14:sldId id="326"/>
            <p14:sldId id="32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058" autoAdjust="0"/>
  </p:normalViewPr>
  <p:slideViewPr>
    <p:cSldViewPr>
      <p:cViewPr varScale="1">
        <p:scale>
          <a:sx n="47" d="100"/>
          <a:sy n="47" d="100"/>
        </p:scale>
        <p:origin x="1332" y="48"/>
      </p:cViewPr>
      <p:guideLst>
        <p:guide orient="horz" pos="2160"/>
        <p:guide pos="2880"/>
      </p:guideLst>
    </p:cSldViewPr>
  </p:slideViewPr>
  <p:notesTextViewPr>
    <p:cViewPr>
      <p:scale>
        <a:sx n="1" d="1"/>
        <a:sy n="1" d="1"/>
      </p:scale>
      <p:origin x="0" y="0"/>
    </p:cViewPr>
  </p:notesTextViewPr>
  <p:sorterViewPr>
    <p:cViewPr>
      <p:scale>
        <a:sx n="100" d="100"/>
        <a:sy n="100" d="100"/>
      </p:scale>
      <p:origin x="0" y="496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61" Type="http://schemas.openxmlformats.org/officeDocument/2006/relationships/slide" Target="slides/slide50.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tableStyles" Target="tableStyle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Everyone must work together to achieve success. The leader must unleash and channel the power of people. </a:t>
            </a:r>
          </a:p>
          <a:p>
            <a:endParaRPr lang="en-US" altLang="en-US" b="0" dirty="0"/>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BAD45A9C-E7A2-46FB-B765-8855DCC69E8A}" type="slidenum">
              <a:rPr lang="en-US" altLang="en-US" sz="1200" b="0" smtClean="0">
                <a:solidFill>
                  <a:schemeClr val="tx1"/>
                </a:solidFill>
              </a:rPr>
              <a:pPr eaLnBrk="1" hangingPunct="1"/>
              <a:t>5</a:t>
            </a:fld>
            <a:endParaRPr lang="en-US" altLang="en-US" sz="1200" b="0" dirty="0">
              <a:solidFill>
                <a:schemeClr val="tx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40</a:t>
            </a:fld>
            <a:endParaRPr lang="en-US" dirty="0"/>
          </a:p>
        </p:txBody>
      </p:sp>
    </p:spTree>
    <p:extLst>
      <p:ext uri="{BB962C8B-B14F-4D97-AF65-F5344CB8AC3E}">
        <p14:creationId xmlns:p14="http://schemas.microsoft.com/office/powerpoint/2010/main" val="742351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b="0" dirty="0"/>
              <a:t>Welch’s leadership influenced G E’s performance.</a:t>
            </a:r>
          </a:p>
          <a:p>
            <a:pPr marL="171450" lvl="0" indent="-171450">
              <a:lnSpc>
                <a:spcPct val="80000"/>
              </a:lnSpc>
              <a:buFont typeface="Arial" panose="020B0604020202020204" pitchFamily="34" charset="0"/>
              <a:buChar char="•"/>
            </a:pPr>
            <a:r>
              <a:rPr lang="en-US" altLang="en-US" i="0" dirty="0"/>
              <a:t>He established a new mission: To be the world’s most valuable company.</a:t>
            </a:r>
          </a:p>
          <a:p>
            <a:pPr marL="171450" lvl="0" indent="-171450">
              <a:lnSpc>
                <a:spcPct val="80000"/>
              </a:lnSpc>
              <a:buFont typeface="Arial" panose="020B0604020202020204" pitchFamily="34" charset="0"/>
              <a:buChar char="•"/>
            </a:pPr>
            <a:r>
              <a:rPr lang="en-US" altLang="en-US" dirty="0"/>
              <a:t>Every G E business must be number one or two in its industry.</a:t>
            </a:r>
          </a:p>
          <a:p>
            <a:pPr marL="171450" lvl="0" indent="-171450">
              <a:lnSpc>
                <a:spcPct val="80000"/>
              </a:lnSpc>
              <a:buFont typeface="Arial" panose="020B0604020202020204" pitchFamily="34" charset="0"/>
              <a:buChar char="•"/>
            </a:pPr>
            <a:r>
              <a:rPr lang="en-US" altLang="en-US" dirty="0"/>
              <a:t>He held leaders accountable to the four E’s of leadership.</a:t>
            </a:r>
          </a:p>
          <a:p>
            <a:pPr marL="628650" lvl="1" indent="-171450">
              <a:lnSpc>
                <a:spcPct val="80000"/>
              </a:lnSpc>
              <a:spcAft>
                <a:spcPct val="10000"/>
              </a:spcAft>
              <a:buFont typeface="Arial" panose="020B0604020202020204" pitchFamily="34" charset="0"/>
              <a:buChar char="•"/>
            </a:pPr>
            <a:r>
              <a:rPr lang="en-US" altLang="en-US" dirty="0"/>
              <a:t>High personal </a:t>
            </a:r>
            <a:r>
              <a:rPr lang="en-US" altLang="en-US" b="1" i="0" dirty="0"/>
              <a:t>energy</a:t>
            </a:r>
          </a:p>
          <a:p>
            <a:pPr marL="628650" lvl="1" indent="-171450">
              <a:lnSpc>
                <a:spcPct val="80000"/>
              </a:lnSpc>
              <a:spcAft>
                <a:spcPct val="10000"/>
              </a:spcAft>
              <a:buFont typeface="Arial" panose="020B0604020202020204" pitchFamily="34" charset="0"/>
              <a:buChar char="•"/>
            </a:pPr>
            <a:r>
              <a:rPr lang="en-US" altLang="en-US" dirty="0"/>
              <a:t>The ability to </a:t>
            </a:r>
            <a:r>
              <a:rPr lang="en-US" altLang="en-US" b="1" i="0" dirty="0"/>
              <a:t>energize</a:t>
            </a:r>
            <a:r>
              <a:rPr lang="en-US" altLang="en-US" i="1" dirty="0"/>
              <a:t> </a:t>
            </a:r>
            <a:r>
              <a:rPr lang="en-US" altLang="en-US" dirty="0"/>
              <a:t>others</a:t>
            </a:r>
          </a:p>
          <a:p>
            <a:pPr marL="628650" lvl="1" indent="-171450">
              <a:lnSpc>
                <a:spcPct val="80000"/>
              </a:lnSpc>
              <a:spcAft>
                <a:spcPct val="10000"/>
              </a:spcAft>
              <a:buFont typeface="Arial" panose="020B0604020202020204" pitchFamily="34" charset="0"/>
              <a:buChar char="•"/>
            </a:pPr>
            <a:r>
              <a:rPr lang="en-US" altLang="en-US" i="0" dirty="0"/>
              <a:t>The</a:t>
            </a:r>
            <a:r>
              <a:rPr lang="en-US" altLang="en-US" i="1" dirty="0"/>
              <a:t> </a:t>
            </a:r>
            <a:r>
              <a:rPr lang="en-US" altLang="en-US" b="1" i="0" dirty="0"/>
              <a:t>edge</a:t>
            </a:r>
            <a:r>
              <a:rPr lang="en-US" altLang="en-US" dirty="0"/>
              <a:t> to make tough decisions</a:t>
            </a:r>
          </a:p>
          <a:p>
            <a:pPr marL="628650" lvl="1" indent="-171450">
              <a:lnSpc>
                <a:spcPct val="80000"/>
              </a:lnSpc>
              <a:spcAft>
                <a:spcPct val="10000"/>
              </a:spcAft>
              <a:buFont typeface="Arial" panose="020B0604020202020204" pitchFamily="34" charset="0"/>
              <a:buChar char="•"/>
            </a:pPr>
            <a:r>
              <a:rPr lang="en-US" altLang="en-US" dirty="0"/>
              <a:t>The ability to </a:t>
            </a:r>
            <a:r>
              <a:rPr lang="en-US" altLang="en-US" b="1" i="0" dirty="0"/>
              <a:t>execute</a:t>
            </a:r>
            <a:r>
              <a:rPr lang="en-US" altLang="en-US" i="1" dirty="0"/>
              <a:t> </a:t>
            </a:r>
            <a:r>
              <a:rPr lang="en-US" altLang="en-US" dirty="0"/>
              <a:t>strategy</a:t>
            </a: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DF7DC45A-773D-4B23-9EC1-B12DE6A8E2C2}" type="slidenum">
              <a:rPr lang="en-US" altLang="en-US" sz="1200" b="0" smtClean="0">
                <a:solidFill>
                  <a:schemeClr val="tx1"/>
                </a:solidFill>
              </a:rPr>
              <a:pPr eaLnBrk="1" hangingPunct="1"/>
              <a:t>7</a:t>
            </a:fld>
            <a:endParaRPr lang="en-US" altLang="en-US" sz="1200" b="0" dirty="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Welch reformed practices and culture that determined how the company worked</a:t>
            </a:r>
          </a:p>
          <a:p>
            <a:pPr marL="171450" lvl="0" indent="-171450">
              <a:buFont typeface="Arial" panose="020B0604020202020204" pitchFamily="34" charset="0"/>
              <a:buChar char="•"/>
            </a:pPr>
            <a:r>
              <a:rPr lang="en-US" altLang="en-US" i="0" dirty="0"/>
              <a:t>Wiped out bureaucratic management</a:t>
            </a:r>
          </a:p>
          <a:p>
            <a:pPr marL="171450" lvl="0" indent="-171450">
              <a:buFont typeface="Arial" panose="020B0604020202020204" pitchFamily="34" charset="0"/>
              <a:buChar char="•"/>
            </a:pPr>
            <a:r>
              <a:rPr lang="en-US" altLang="en-US" i="0" dirty="0"/>
              <a:t>Launched the workout process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Employees and bosses made decisions together.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80 percent of answers were required immediately.</a:t>
            </a:r>
          </a:p>
          <a:p>
            <a:pPr marL="628650" lvl="1" indent="-171450">
              <a:buFont typeface="Arial" panose="020B0604020202020204" pitchFamily="34" charset="0"/>
              <a:buChar char="•"/>
            </a:pPr>
            <a:r>
              <a:rPr lang="en-US" altLang="en-US" dirty="0"/>
              <a:t>People were taught that they had a right to speak up and be taken seriously.</a:t>
            </a:r>
          </a:p>
          <a:p>
            <a:pPr marL="171450" lvl="0" indent="-171450">
              <a:buFont typeface="Arial" panose="020B0604020202020204" pitchFamily="34" charset="0"/>
              <a:buChar char="•"/>
            </a:pPr>
            <a:r>
              <a:rPr lang="en-US" altLang="en-US" dirty="0"/>
              <a:t>Spread ideas across the company </a:t>
            </a:r>
          </a:p>
          <a:p>
            <a:pPr marL="171450" lvl="0" indent="-171450">
              <a:buFont typeface="Arial" panose="020B0604020202020204" pitchFamily="34" charset="0"/>
              <a:buChar char="•"/>
            </a:pPr>
            <a:r>
              <a:rPr lang="en-US" altLang="en-US" dirty="0"/>
              <a:t>Rewarded those with good ideas and those who implemented them</a:t>
            </a:r>
          </a:p>
          <a:p>
            <a:pPr marL="171450" lvl="0" indent="-171450">
              <a:buFont typeface="Arial" panose="020B0604020202020204" pitchFamily="34" charset="0"/>
              <a:buChar char="•"/>
            </a:pPr>
            <a:r>
              <a:rPr lang="en-US" altLang="en-US" dirty="0"/>
              <a:t>Borrowed ideas from other companies</a:t>
            </a:r>
          </a:p>
          <a:p>
            <a:endParaRPr lang="en-US" altLang="en-US" dirty="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4954A30A-CD89-4D54-91A5-3EEDB66D6ED0}" type="slidenum">
              <a:rPr lang="en-US" altLang="en-US" sz="1200" b="0" smtClean="0">
                <a:solidFill>
                  <a:schemeClr val="tx1"/>
                </a:solidFill>
              </a:rPr>
              <a:pPr eaLnBrk="1" hangingPunct="1"/>
              <a:t>8</a:t>
            </a:fld>
            <a:endParaRPr lang="en-US" altLang="en-US" sz="1200" b="0" dirty="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b="0" dirty="0"/>
              <a:t>Welch implemented Six Sigma at G E.</a:t>
            </a:r>
          </a:p>
          <a:p>
            <a:pPr marL="171450" lvl="0" indent="-171450">
              <a:lnSpc>
                <a:spcPct val="90000"/>
              </a:lnSpc>
              <a:buFont typeface="Arial" panose="020B0604020202020204" pitchFamily="34" charset="0"/>
              <a:buChar char="•"/>
            </a:pPr>
            <a:r>
              <a:rPr lang="en-US" altLang="en-US" dirty="0"/>
              <a:t>Goal of 99.99 percent quality production outcome</a:t>
            </a:r>
          </a:p>
          <a:p>
            <a:pPr marL="171450" lvl="0" indent="-171450">
              <a:lnSpc>
                <a:spcPct val="90000"/>
              </a:lnSpc>
              <a:buFont typeface="Arial" panose="020B0604020202020204" pitchFamily="34" charset="0"/>
              <a:buChar char="•"/>
            </a:pPr>
            <a:r>
              <a:rPr lang="en-US" altLang="en-US" dirty="0"/>
              <a:t>Managers set stretch goals that were the highest they thought achievable</a:t>
            </a: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133E96A5-BD24-4197-8A4A-604F6569492C}" type="slidenum">
              <a:rPr lang="en-US" altLang="en-US" sz="1200" b="0" smtClean="0">
                <a:solidFill>
                  <a:schemeClr val="tx1"/>
                </a:solidFill>
              </a:rPr>
              <a:pPr eaLnBrk="1" hangingPunct="1"/>
              <a:t>9</a:t>
            </a:fld>
            <a:endParaRPr lang="en-US" altLang="en-US" sz="1200" b="0" dirty="0">
              <a:solidFill>
                <a:schemeClr val="tx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b="0" dirty="0"/>
              <a:t>Robert Cole, influential author and educator, identifies five principles of leadership that empower people.</a:t>
            </a:r>
          </a:p>
          <a:p>
            <a:pPr>
              <a:defRPr/>
            </a:pPr>
            <a:r>
              <a:rPr lang="en-US" b="0" dirty="0"/>
              <a:t>Implicit in these principles is the assumption that broad participation in the decision-making process is necessary for success.</a:t>
            </a:r>
          </a:p>
          <a:p>
            <a:pPr marL="171450" indent="-171450">
              <a:buFont typeface="Arial" panose="020B0604020202020204" pitchFamily="34" charset="0"/>
              <a:buChar char="•"/>
              <a:defRPr/>
            </a:pPr>
            <a:r>
              <a:rPr lang="en-US" b="0" i="0" dirty="0"/>
              <a:t>Trust in people</a:t>
            </a:r>
          </a:p>
          <a:p>
            <a:pPr marL="628650" lvl="1" indent="-171450">
              <a:buFont typeface="Arial" panose="020B0604020202020204" pitchFamily="34" charset="0"/>
              <a:buChar char="•"/>
              <a:defRPr/>
            </a:pPr>
            <a:r>
              <a:rPr lang="en-US" b="0" i="0" dirty="0"/>
              <a:t>Assume they will work to implement organizational goals if given a chance</a:t>
            </a:r>
          </a:p>
          <a:p>
            <a:pPr marL="171450" indent="-171450">
              <a:buFont typeface="Arial" panose="020B0604020202020204" pitchFamily="34" charset="0"/>
              <a:buChar char="•"/>
              <a:defRPr/>
            </a:pPr>
            <a:r>
              <a:rPr lang="en-US" b="0" i="0" dirty="0"/>
              <a:t>Invest in people</a:t>
            </a:r>
          </a:p>
          <a:p>
            <a:pPr marL="628650" lvl="1" indent="-171450">
              <a:buFont typeface="Arial" panose="020B0604020202020204" pitchFamily="34" charset="0"/>
              <a:buChar char="•"/>
              <a:defRPr/>
            </a:pPr>
            <a:r>
              <a:rPr lang="en-US" b="0" i="0" dirty="0"/>
              <a:t>View people as the organization’s most important resource, which, if cultivated, will yield positive returns</a:t>
            </a:r>
          </a:p>
          <a:p>
            <a:pPr marL="171450" indent="-171450">
              <a:buFont typeface="Arial" panose="020B0604020202020204" pitchFamily="34" charset="0"/>
              <a:buChar char="•"/>
              <a:defRPr/>
            </a:pPr>
            <a:r>
              <a:rPr lang="en-US" b="0" i="0" dirty="0"/>
              <a:t>Recognize accomplishments</a:t>
            </a:r>
          </a:p>
          <a:p>
            <a:pPr marL="628650" lvl="1" indent="-171450">
              <a:buFont typeface="Arial" panose="020B0604020202020204" pitchFamily="34" charset="0"/>
              <a:buChar char="•"/>
              <a:defRPr/>
            </a:pPr>
            <a:r>
              <a:rPr lang="en-US" b="0" i="0" dirty="0"/>
              <a:t>Symbolic rewards are extremely important; show people that they are valued</a:t>
            </a:r>
          </a:p>
          <a:p>
            <a:pPr marL="171450" indent="-171450">
              <a:buFont typeface="Arial" panose="020B0604020202020204" pitchFamily="34" charset="0"/>
              <a:buChar char="•"/>
              <a:defRPr/>
            </a:pPr>
            <a:r>
              <a:rPr lang="en-US" b="0" i="0" dirty="0"/>
              <a:t>Decentralize decision making</a:t>
            </a:r>
          </a:p>
          <a:p>
            <a:pPr marL="628650" lvl="1" indent="-171450">
              <a:buFont typeface="Arial" panose="020B0604020202020204" pitchFamily="34" charset="0"/>
              <a:buChar char="•"/>
              <a:defRPr/>
            </a:pPr>
            <a:r>
              <a:rPr lang="en-US" b="0" i="0" dirty="0"/>
              <a:t>Put responsibility for making decisions where the information is and as close to the customer as possible</a:t>
            </a:r>
          </a:p>
          <a:p>
            <a:pPr marL="171450" indent="-171450">
              <a:buFont typeface="Arial" panose="020B0604020202020204" pitchFamily="34" charset="0"/>
              <a:buChar char="•"/>
              <a:defRPr/>
            </a:pPr>
            <a:r>
              <a:rPr lang="en-US" b="0" i="0" dirty="0"/>
              <a:t>View work as a cooperative effort</a:t>
            </a:r>
          </a:p>
          <a:p>
            <a:pPr marL="628650" lvl="1" indent="-171450">
              <a:buFont typeface="Arial" panose="020B0604020202020204" pitchFamily="34" charset="0"/>
              <a:buChar char="•"/>
              <a:defRPr/>
            </a:pPr>
            <a:r>
              <a:rPr lang="en-US" b="0" i="0" dirty="0"/>
              <a:t>Model and reinforce the idea that by working together, people accomplish more</a:t>
            </a: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4CB009D-F930-49F9-8715-84511A6D6A61}" type="slidenum">
              <a:rPr lang="en-US" altLang="en-US" sz="1200" b="0" smtClean="0">
                <a:solidFill>
                  <a:schemeClr val="tx1"/>
                </a:solidFill>
              </a:rPr>
              <a:pPr eaLnBrk="1" hangingPunct="1"/>
              <a:t>10</a:t>
            </a:fld>
            <a:endParaRPr lang="en-US" altLang="en-US" sz="1200" b="0" dirty="0">
              <a:solidFill>
                <a:schemeClr val="tx1"/>
              </a:solidFill>
            </a:endParaRPr>
          </a:p>
        </p:txBody>
      </p:sp>
    </p:spTree>
    <p:extLst>
      <p:ext uri="{BB962C8B-B14F-4D97-AF65-F5344CB8AC3E}">
        <p14:creationId xmlns:p14="http://schemas.microsoft.com/office/powerpoint/2010/main" val="196000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The influence of W. Edwards Deming was critical in the quality movement. </a:t>
            </a:r>
          </a:p>
          <a:p>
            <a:pPr marL="171450" lvl="0" indent="-171450">
              <a:buFont typeface="Arial" panose="020B0604020202020204" pitchFamily="34" charset="0"/>
              <a:buChar char="•"/>
            </a:pPr>
            <a:r>
              <a:rPr lang="en-US" altLang="en-US" b="0" dirty="0"/>
              <a:t>He was recruited to help prepare a census in 1947 and took an interest in restructuring the Japanese economy.</a:t>
            </a:r>
          </a:p>
          <a:p>
            <a:pPr marL="171450" lvl="0" indent="-171450">
              <a:buFont typeface="Arial" panose="020B0604020202020204" pitchFamily="34" charset="0"/>
              <a:buChar char="•"/>
            </a:pPr>
            <a:r>
              <a:rPr lang="en-US" altLang="en-US" b="0" dirty="0"/>
              <a:t>He presented “The Virtues of Quality Control as a Manufacturing Philosophy” to Japanese Union of Scientist and Engineers.</a:t>
            </a:r>
          </a:p>
          <a:p>
            <a:pPr marL="628650" lvl="1" indent="-171450">
              <a:buFont typeface="Arial" panose="020B0604020202020204" pitchFamily="34" charset="0"/>
              <a:buChar char="•"/>
            </a:pPr>
            <a:r>
              <a:rPr lang="en-US" altLang="en-US" b="0" dirty="0"/>
              <a:t>The Japanese applied his ideas, and he became a folk hero.</a:t>
            </a:r>
          </a:p>
          <a:p>
            <a:pPr lvl="0"/>
            <a:endParaRPr lang="en-US" altLang="en-US" b="0" dirty="0"/>
          </a:p>
          <a:p>
            <a:r>
              <a:rPr lang="en-US" altLang="en-US" b="0" dirty="0"/>
              <a:t>The Deming Prize has been awarded for outstanding achievement in quality control since 1951.</a:t>
            </a: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69F61A0-39EE-45B0-8948-1725D107DF57}" type="slidenum">
              <a:rPr lang="en-US" altLang="en-US" sz="1200" b="0" smtClean="0">
                <a:solidFill>
                  <a:schemeClr val="tx1"/>
                </a:solidFill>
              </a:rPr>
              <a:pPr eaLnBrk="1" hangingPunct="1"/>
              <a:t>22</a:t>
            </a:fld>
            <a:endParaRPr lang="en-US" altLang="en-US" sz="1200" b="0" dirty="0">
              <a:solidFill>
                <a:schemeClr val="tx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Deming produced a simple flow diagram to illustrate his concept of a quality system</a:t>
            </a:r>
          </a:p>
          <a:p>
            <a:pPr marL="171450" indent="-171450">
              <a:buFont typeface="Arial" panose="020B0604020202020204" pitchFamily="34" charset="0"/>
              <a:buChar char="•"/>
            </a:pPr>
            <a:r>
              <a:rPr lang="en-US" altLang="en-US" b="0" dirty="0"/>
              <a:t>The diagram is found in almost every Japanese corporation today</a:t>
            </a:r>
          </a:p>
          <a:p>
            <a:endParaRPr lang="en-US" altLang="en-US" b="0" dirty="0"/>
          </a:p>
          <a:p>
            <a:r>
              <a:rPr lang="en-US" altLang="en-US" b="0" dirty="0"/>
              <a:t>Deming taught:</a:t>
            </a:r>
          </a:p>
          <a:p>
            <a:pPr marL="171450" lvl="0" indent="-171450">
              <a:buFont typeface="Arial" panose="020B0604020202020204" pitchFamily="34" charset="0"/>
              <a:buChar char="•"/>
            </a:pPr>
            <a:r>
              <a:rPr lang="en-US" altLang="en-US" b="0" dirty="0"/>
              <a:t>The more quality that is built in anything, the less it costs over time</a:t>
            </a:r>
          </a:p>
          <a:p>
            <a:pPr marL="171450" lvl="0" indent="-171450">
              <a:buFont typeface="Arial" panose="020B0604020202020204" pitchFamily="34" charset="0"/>
              <a:buChar char="•"/>
            </a:pPr>
            <a:r>
              <a:rPr lang="en-US" altLang="en-US" b="0" dirty="0"/>
              <a:t>Importance of design a good system and process</a:t>
            </a:r>
          </a:p>
          <a:p>
            <a:pPr marL="628650" lvl="1" indent="-171450">
              <a:buFont typeface="Arial" panose="020B0604020202020204" pitchFamily="34" charset="0"/>
              <a:buChar char="•"/>
            </a:pPr>
            <a:r>
              <a:rPr lang="en-US" altLang="en-US" b="0" dirty="0"/>
              <a:t>To demonstrate the idea, he developed the </a:t>
            </a:r>
            <a:r>
              <a:rPr lang="en-US" altLang="en-US" b="0" i="0" dirty="0"/>
              <a:t>“Red Bead Experiment.”</a:t>
            </a: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B50ECD11-1157-40D0-BE21-9926079BBE0D}" type="slidenum">
              <a:rPr lang="en-US" altLang="en-US" sz="1200" b="0" smtClean="0">
                <a:solidFill>
                  <a:schemeClr val="tx1"/>
                </a:solidFill>
              </a:rPr>
              <a:pPr eaLnBrk="1" hangingPunct="1"/>
              <a:t>24</a:t>
            </a:fld>
            <a:endParaRPr lang="en-US" altLang="en-US" sz="1200" b="0" dirty="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Deming thought quality could be improved by acting on the basis of hard data.</a:t>
            </a:r>
          </a:p>
          <a:p>
            <a:r>
              <a:rPr lang="en-US" sz="1200" b="0" i="0" u="none" strike="noStrike" kern="1200" baseline="0" dirty="0">
                <a:solidFill>
                  <a:schemeClr val="tx1"/>
                </a:solidFill>
                <a:latin typeface="+mn-lt"/>
                <a:ea typeface="+mn-ea"/>
                <a:cs typeface="+mn-cs"/>
              </a:rPr>
              <a:t>The process for doing this is the PDCA cycle</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 plan-do-check-act cycle using reliable data for continuous improvement.</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Step 1: </a:t>
            </a:r>
            <a:r>
              <a:rPr lang="en-US" sz="1200" b="1" i="0" u="none" strike="noStrike" kern="1200" baseline="0" dirty="0">
                <a:solidFill>
                  <a:schemeClr val="tx1"/>
                </a:solidFill>
                <a:latin typeface="+mn-lt"/>
                <a:ea typeface="+mn-ea"/>
                <a:cs typeface="+mn-cs"/>
              </a:rPr>
              <a:t>Plan </a:t>
            </a:r>
            <a:r>
              <a:rPr lang="en-US" sz="1200" b="0" i="0" u="none" strike="noStrike" kern="1200" baseline="0" dirty="0">
                <a:solidFill>
                  <a:schemeClr val="tx1"/>
                </a:solidFill>
                <a:latin typeface="+mn-lt"/>
                <a:ea typeface="+mn-ea"/>
                <a:cs typeface="+mn-cs"/>
              </a:rPr>
              <a:t>desired change based on empirical data.; make pilot test, if necessary.</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Step 2: </a:t>
            </a:r>
            <a:r>
              <a:rPr lang="en-US" sz="1200" b="1" i="0" u="none" strike="noStrike" kern="1200" baseline="0" dirty="0">
                <a:solidFill>
                  <a:schemeClr val="tx1"/>
                </a:solidFill>
                <a:latin typeface="+mn-lt"/>
                <a:ea typeface="+mn-ea"/>
                <a:cs typeface="+mn-cs"/>
              </a:rPr>
              <a:t>Do </a:t>
            </a:r>
            <a:r>
              <a:rPr lang="en-US" sz="1200" b="0" i="0" u="none" strike="noStrike" kern="1200" baseline="0" dirty="0">
                <a:solidFill>
                  <a:schemeClr val="tx1"/>
                </a:solidFill>
                <a:latin typeface="+mn-lt"/>
                <a:ea typeface="+mn-ea"/>
                <a:cs typeface="+mn-cs"/>
              </a:rPr>
              <a:t>implement the change, or make a small-scale test.</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Step 3: </a:t>
            </a:r>
            <a:r>
              <a:rPr lang="en-US" sz="1200" b="1" i="0" u="none" strike="noStrike" kern="1200" baseline="0" dirty="0">
                <a:solidFill>
                  <a:schemeClr val="tx1"/>
                </a:solidFill>
                <a:latin typeface="+mn-lt"/>
                <a:ea typeface="+mn-ea"/>
                <a:cs typeface="+mn-cs"/>
              </a:rPr>
              <a:t>Check </a:t>
            </a:r>
            <a:r>
              <a:rPr lang="en-US" sz="1200" b="0" i="0" u="none" strike="noStrike" kern="1200" baseline="0" dirty="0">
                <a:solidFill>
                  <a:schemeClr val="tx1"/>
                </a:solidFill>
                <a:latin typeface="+mn-lt"/>
                <a:ea typeface="+mn-ea"/>
                <a:cs typeface="+mn-cs"/>
              </a:rPr>
              <a:t>what happened after the change occurred, or during the test.</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Step 4: </a:t>
            </a:r>
            <a:r>
              <a:rPr lang="en-US" sz="1200" b="1" i="0" u="none" strike="noStrike" kern="1200" baseline="0" dirty="0">
                <a:solidFill>
                  <a:schemeClr val="tx1"/>
                </a:solidFill>
                <a:latin typeface="+mn-lt"/>
                <a:ea typeface="+mn-ea"/>
                <a:cs typeface="+mn-cs"/>
              </a:rPr>
              <a:t>Act </a:t>
            </a:r>
            <a:r>
              <a:rPr lang="en-US" sz="1200" b="0" i="0" u="none" strike="noStrike" kern="1200" baseline="0" dirty="0">
                <a:solidFill>
                  <a:schemeClr val="tx1"/>
                </a:solidFill>
                <a:latin typeface="+mn-lt"/>
                <a:ea typeface="+mn-ea"/>
                <a:cs typeface="+mn-cs"/>
              </a:rPr>
              <a:t>on lessons learned after study of result; determine if predictions can be made as basis for new methods.</a:t>
            </a:r>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25</a:t>
            </a:fld>
            <a:endParaRPr lang="en-US" dirty="0"/>
          </a:p>
        </p:txBody>
      </p:sp>
    </p:spTree>
    <p:extLst>
      <p:ext uri="{BB962C8B-B14F-4D97-AF65-F5344CB8AC3E}">
        <p14:creationId xmlns:p14="http://schemas.microsoft.com/office/powerpoint/2010/main" val="4235015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Common features that contributed to improved performance</a:t>
            </a:r>
          </a:p>
          <a:p>
            <a:pPr marL="171450" lvl="0" indent="-171450">
              <a:buFont typeface="Arial" panose="020B0604020202020204" pitchFamily="34" charset="0"/>
              <a:buChar char="•"/>
            </a:pPr>
            <a:r>
              <a:rPr lang="en-US" altLang="en-US" dirty="0"/>
              <a:t>Meeting customer needs became a first priority.</a:t>
            </a:r>
          </a:p>
          <a:p>
            <a:pPr marL="171450" lvl="0" indent="-171450">
              <a:buFont typeface="Arial" panose="020B0604020202020204" pitchFamily="34" charset="0"/>
              <a:buChar char="•"/>
            </a:pPr>
            <a:r>
              <a:rPr lang="en-US" altLang="en-US" dirty="0"/>
              <a:t>Senior management built values into company operations.</a:t>
            </a:r>
          </a:p>
          <a:p>
            <a:pPr marL="171450" lvl="0" indent="-171450">
              <a:buFont typeface="Arial" panose="020B0604020202020204" pitchFamily="34" charset="0"/>
              <a:buChar char="•"/>
            </a:pPr>
            <a:r>
              <a:rPr lang="en-US" altLang="en-US" dirty="0"/>
              <a:t>All employees were trained, empowered, and involved in improving quality and reducing costs.</a:t>
            </a:r>
          </a:p>
          <a:p>
            <a:pPr marL="171450" lvl="0" indent="-171450">
              <a:buFont typeface="Arial" panose="020B0604020202020204" pitchFamily="34" charset="0"/>
              <a:buChar char="•"/>
            </a:pPr>
            <a:r>
              <a:rPr lang="en-US" altLang="en-US" dirty="0"/>
              <a:t>Systematic processes were integrated throughout the organization to foster continuous improvement.</a:t>
            </a:r>
          </a:p>
          <a:p>
            <a:endParaRPr lang="en-US" altLang="en-US" dirty="0"/>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8488FC5E-3842-4930-B5F3-790AAC1FBA3B}" type="slidenum">
              <a:rPr lang="en-US" altLang="en-US" sz="1200" b="0" smtClean="0">
                <a:solidFill>
                  <a:schemeClr val="tx1"/>
                </a:solidFill>
              </a:rPr>
              <a:pPr eaLnBrk="1" hangingPunct="1"/>
              <a:t>38</a:t>
            </a:fld>
            <a:endParaRPr lang="en-US" altLang="en-US" sz="1200" b="0" dirty="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4095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73058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663847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246259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795013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650608522"/>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4535753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59027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635082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00600" y="685800"/>
            <a:ext cx="3893535" cy="4953000"/>
          </a:xfrm>
          <a:prstGeom prst="rect">
            <a:avLst/>
          </a:prstGeom>
        </p:spPr>
      </p:pic>
    </p:spTree>
    <p:extLst>
      <p:ext uri="{BB962C8B-B14F-4D97-AF65-F5344CB8AC3E}">
        <p14:creationId xmlns:p14="http://schemas.microsoft.com/office/powerpoint/2010/main" val="12733851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2562101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4705652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5" name="Slide Number Placeholder 4"/>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12451983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85944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168991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977017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934366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44962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70910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58312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73744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89285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9170842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367635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807179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495640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560011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042891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300432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18421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288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289229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82781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551208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914981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687835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512867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474602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689532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4150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7474328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186623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2109199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13546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2519125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8074380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2866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662207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076809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786740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445041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566129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28901993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2214568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281805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80258290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7815239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9728426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4086649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240612310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2615761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432941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2087728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8B34EB46-6AD0-4230-BCF5-4614B0945F06}"/>
              </a:ext>
            </a:extLst>
          </p:cNvPr>
          <p:cNvSpPr/>
          <p:nvPr userDrawn="1"/>
        </p:nvSpPr>
        <p:spPr>
          <a:xfrm>
            <a:off x="-152400" y="6705600"/>
            <a:ext cx="1524000" cy="215444"/>
          </a:xfrm>
          <a:prstGeom prst="rect">
            <a:avLst/>
          </a:prstGeom>
        </p:spPr>
        <p:txBody>
          <a:bodyPr wrap="square">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06558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5.gif"/><Relationship Id="rId4" Type="http://schemas.openxmlformats.org/officeDocument/2006/relationships/slideLayout" Target="../slideLayouts/slideLayout2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4.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4"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slideLayout" Target="../slideLayouts/slideLayout63.xml"/><Relationship Id="rId1" Type="http://schemas.openxmlformats.org/officeDocument/2006/relationships/slideLayout" Target="../slideLayouts/slideLayout62.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5232395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729" r:id="rId18"/>
    <p:sldLayoutId id="2147483730" r:id="rId19"/>
    <p:sldLayoutId id="2147483731" r:id="rId20"/>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9508678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80730240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04329573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3217863198"/>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8229689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145219414"/>
      </p:ext>
    </p:extLst>
  </p:cSld>
  <p:clrMap bg1="lt1" tx1="dk1" bg2="lt2" tx2="dk2" accent1="accent1" accent2="accent2" accent3="accent3" accent4="accent4" accent5="accent5" accent6="accent6" hlink="hlink" folHlink="folHlink"/>
  <p:sldLayoutIdLst>
    <p:sldLayoutId id="2147483723" r:id="rId1"/>
    <p:sldLayoutId id="2147483724"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575016852"/>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5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4928" y="2438400"/>
            <a:ext cx="5105400" cy="609600"/>
          </a:xfrm>
        </p:spPr>
        <p:txBody>
          <a:bodyPr/>
          <a:lstStyle/>
          <a:p>
            <a:r>
              <a:rPr lang="en-US" dirty="0">
                <a:solidFill>
                  <a:schemeClr val="tx1"/>
                </a:solidFill>
              </a:rPr>
              <a:t>Chapter 9</a:t>
            </a:r>
          </a:p>
        </p:txBody>
      </p:sp>
      <p:sp>
        <p:nvSpPr>
          <p:cNvPr id="3" name="Subtitle 2"/>
          <p:cNvSpPr>
            <a:spLocks noGrp="1"/>
          </p:cNvSpPr>
          <p:nvPr>
            <p:ph type="body" sz="quarter" idx="10"/>
          </p:nvPr>
        </p:nvSpPr>
        <p:spPr>
          <a:xfrm>
            <a:off x="-152400" y="3429000"/>
            <a:ext cx="5105400" cy="1371600"/>
          </a:xfrm>
        </p:spPr>
        <p:txBody>
          <a:bodyPr/>
          <a:lstStyle/>
          <a:p>
            <a:pPr algn="ctr"/>
            <a:r>
              <a:rPr lang="en-US" sz="3200" dirty="0"/>
              <a:t>Empowerment in the</a:t>
            </a:r>
            <a:br>
              <a:rPr lang="en-US" sz="3200" dirty="0"/>
            </a:br>
            <a:r>
              <a:rPr lang="en-US" sz="3200" dirty="0"/>
              <a:t>Workplace and the</a:t>
            </a:r>
            <a:br>
              <a:rPr lang="en-US" sz="3200" dirty="0"/>
            </a:br>
            <a:r>
              <a:rPr lang="en-US" sz="3200" dirty="0"/>
              <a:t>Quality Imperative</a:t>
            </a:r>
          </a:p>
        </p:txBody>
      </p:sp>
      <p:sp>
        <p:nvSpPr>
          <p:cNvPr id="7" name="Content placeholder 1">
            <a:extLst>
              <a:ext uri="{FF2B5EF4-FFF2-40B4-BE49-F238E27FC236}">
                <a16:creationId xmlns:a16="http://schemas.microsoft.com/office/drawing/2014/main" id="{32C67C43-0C7E-4FD3-9827-334F0AC3F6AE}"/>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8220E877-0FAB-426D-965E-C627DD3DD2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0600" y="685800"/>
            <a:ext cx="3875800" cy="49530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6560D7-354C-4425-93BC-DDBD4937F7DD}"/>
              </a:ext>
            </a:extLst>
          </p:cNvPr>
          <p:cNvSpPr>
            <a:spLocks noGrp="1"/>
          </p:cNvSpPr>
          <p:nvPr>
            <p:ph type="title"/>
          </p:nvPr>
        </p:nvSpPr>
        <p:spPr/>
        <p:txBody>
          <a:bodyPr/>
          <a:lstStyle/>
          <a:p>
            <a:r>
              <a:rPr lang="en-US" altLang="en-US" dirty="0"/>
              <a:t>Principles of an Empowered Workplace</a:t>
            </a:r>
            <a:endParaRPr lang="en-US" dirty="0"/>
          </a:p>
        </p:txBody>
      </p:sp>
      <p:sp>
        <p:nvSpPr>
          <p:cNvPr id="2" name="Content Placeholder 1">
            <a:extLst>
              <a:ext uri="{FF2B5EF4-FFF2-40B4-BE49-F238E27FC236}">
                <a16:creationId xmlns:a16="http://schemas.microsoft.com/office/drawing/2014/main" id="{CA1F3D28-4A10-44AC-BD51-C632908BF07B}"/>
              </a:ext>
            </a:extLst>
          </p:cNvPr>
          <p:cNvSpPr>
            <a:spLocks noGrp="1"/>
          </p:cNvSpPr>
          <p:nvPr>
            <p:ph idx="1"/>
          </p:nvPr>
        </p:nvSpPr>
        <p:spPr/>
        <p:txBody>
          <a:bodyPr/>
          <a:lstStyle/>
          <a:p>
            <a:r>
              <a:rPr lang="en-US" dirty="0"/>
              <a:t>Trust in people</a:t>
            </a:r>
          </a:p>
          <a:p>
            <a:r>
              <a:rPr lang="en-US" dirty="0"/>
              <a:t>Invest in people</a:t>
            </a:r>
          </a:p>
          <a:p>
            <a:r>
              <a:rPr lang="en-US" dirty="0"/>
              <a:t>Recognize accomplishments</a:t>
            </a:r>
          </a:p>
          <a:p>
            <a:r>
              <a:rPr lang="en-US" dirty="0"/>
              <a:t>Decentralize decision making</a:t>
            </a:r>
          </a:p>
          <a:p>
            <a:r>
              <a:rPr lang="en-US" dirty="0"/>
              <a:t>View work as a cooperative effort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5347711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6F920A-9B0E-4248-B78B-CDD73F831C9B}"/>
              </a:ext>
            </a:extLst>
          </p:cNvPr>
          <p:cNvSpPr>
            <a:spLocks noGrp="1"/>
          </p:cNvSpPr>
          <p:nvPr>
            <p:ph type="title"/>
          </p:nvPr>
        </p:nvSpPr>
        <p:spPr/>
        <p:txBody>
          <a:bodyPr/>
          <a:lstStyle/>
          <a:p>
            <a:r>
              <a:rPr lang="en-US" altLang="en-US" sz="3200" dirty="0"/>
              <a:t>Characteristics of an Empowered Workplace</a:t>
            </a:r>
            <a:endParaRPr lang="en-US" sz="3200" dirty="0"/>
          </a:p>
        </p:txBody>
      </p:sp>
      <p:sp>
        <p:nvSpPr>
          <p:cNvPr id="4" name="Content Placeholder 3">
            <a:extLst>
              <a:ext uri="{FF2B5EF4-FFF2-40B4-BE49-F238E27FC236}">
                <a16:creationId xmlns:a16="http://schemas.microsoft.com/office/drawing/2014/main" id="{DEE3993A-E4EF-48E6-81B6-537C3FAC353D}"/>
              </a:ext>
            </a:extLst>
          </p:cNvPr>
          <p:cNvSpPr>
            <a:spLocks noGrp="1"/>
          </p:cNvSpPr>
          <p:nvPr>
            <p:ph idx="1"/>
          </p:nvPr>
        </p:nvSpPr>
        <p:spPr/>
        <p:txBody>
          <a:bodyPr/>
          <a:lstStyle/>
          <a:p>
            <a:pPr marL="0" indent="0">
              <a:buNone/>
            </a:pPr>
            <a:r>
              <a:rPr lang="en-US" altLang="en-US" dirty="0"/>
              <a:t>People experience feelings of ownership in empowered organizations</a:t>
            </a:r>
            <a:endParaRPr lang="en-US" altLang="en-US" sz="800" dirty="0"/>
          </a:p>
          <a:p>
            <a:r>
              <a:rPr lang="en-US" altLang="en-US" sz="2200" dirty="0"/>
              <a:t>People will do everything possible to create success</a:t>
            </a:r>
          </a:p>
          <a:p>
            <a:r>
              <a:rPr lang="en-US" altLang="en-US" sz="2200" dirty="0"/>
              <a:t>Individuals’ egos and abilities are invested in the organization</a:t>
            </a:r>
          </a:p>
          <a:p>
            <a:r>
              <a:rPr lang="en-US" altLang="en-US" sz="2200" dirty="0"/>
              <a:t>Victory for both the person and the organization is the result</a:t>
            </a:r>
          </a:p>
          <a:p>
            <a:pPr lvl="1">
              <a:buFontTx/>
              <a:buNone/>
            </a:pPr>
            <a:endParaRPr lang="en-US" altLang="en-US" dirty="0"/>
          </a:p>
          <a:p>
            <a:pPr marL="0" indent="0">
              <a:buNone/>
            </a:pPr>
            <a:endParaRPr lang="en-US" dirty="0"/>
          </a:p>
        </p:txBody>
      </p:sp>
    </p:spTree>
    <p:extLst>
      <p:ext uri="{BB962C8B-B14F-4D97-AF65-F5344CB8AC3E}">
        <p14:creationId xmlns:p14="http://schemas.microsoft.com/office/powerpoint/2010/main" val="11572572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5BA92E3-732F-44E9-9A8B-D072DD641A2C}"/>
              </a:ext>
            </a:extLst>
          </p:cNvPr>
          <p:cNvSpPr>
            <a:spLocks noGrp="1"/>
          </p:cNvSpPr>
          <p:nvPr>
            <p:ph type="title"/>
          </p:nvPr>
        </p:nvSpPr>
        <p:spPr/>
        <p:txBody>
          <a:bodyPr/>
          <a:lstStyle/>
          <a:p>
            <a:r>
              <a:rPr lang="en-US" altLang="en-US" dirty="0"/>
              <a:t>Table 9.1: Workplace Empowerment, 1</a:t>
            </a:r>
            <a:r>
              <a:rPr lang="en-US" altLang="en-US" sz="3200" dirty="0"/>
              <a:t> </a:t>
            </a:r>
            <a:endParaRPr lang="en-US" dirty="0"/>
          </a:p>
        </p:txBody>
      </p:sp>
      <p:graphicFrame>
        <p:nvGraphicFramePr>
          <p:cNvPr id="8" name="Table 7">
            <a:extLst>
              <a:ext uri="{FF2B5EF4-FFF2-40B4-BE49-F238E27FC236}">
                <a16:creationId xmlns:a16="http://schemas.microsoft.com/office/drawing/2014/main" id="{1BD211DC-DB8F-4449-B1A2-78B0AD6A93B9}"/>
              </a:ext>
            </a:extLst>
          </p:cNvPr>
          <p:cNvGraphicFramePr>
            <a:graphicFrameLocks noGrp="1"/>
          </p:cNvGraphicFramePr>
          <p:nvPr>
            <p:extLst>
              <p:ext uri="{D42A27DB-BD31-4B8C-83A1-F6EECF244321}">
                <p14:modId xmlns:p14="http://schemas.microsoft.com/office/powerpoint/2010/main" val="990369542"/>
              </p:ext>
            </p:extLst>
          </p:nvPr>
        </p:nvGraphicFramePr>
        <p:xfrm>
          <a:off x="228600" y="1125855"/>
          <a:ext cx="8686800" cy="4606290"/>
        </p:xfrm>
        <a:graphic>
          <a:graphicData uri="http://schemas.openxmlformats.org/drawingml/2006/table">
            <a:tbl>
              <a:tblPr firstRow="1" bandRow="1">
                <a:tableStyleId>{8799B23B-EC83-4686-B30A-512413B5E67A}</a:tableStyleId>
              </a:tblPr>
              <a:tblGrid>
                <a:gridCol w="2133600">
                  <a:extLst>
                    <a:ext uri="{9D8B030D-6E8A-4147-A177-3AD203B41FA5}">
                      <a16:colId xmlns:a16="http://schemas.microsoft.com/office/drawing/2014/main" val="1454236958"/>
                    </a:ext>
                  </a:extLst>
                </a:gridCol>
                <a:gridCol w="2362200">
                  <a:extLst>
                    <a:ext uri="{9D8B030D-6E8A-4147-A177-3AD203B41FA5}">
                      <a16:colId xmlns:a16="http://schemas.microsoft.com/office/drawing/2014/main" val="3199489498"/>
                    </a:ext>
                  </a:extLst>
                </a:gridCol>
                <a:gridCol w="2019300">
                  <a:extLst>
                    <a:ext uri="{9D8B030D-6E8A-4147-A177-3AD203B41FA5}">
                      <a16:colId xmlns:a16="http://schemas.microsoft.com/office/drawing/2014/main" val="3834101006"/>
                    </a:ext>
                  </a:extLst>
                </a:gridCol>
                <a:gridCol w="2171700">
                  <a:extLst>
                    <a:ext uri="{9D8B030D-6E8A-4147-A177-3AD203B41FA5}">
                      <a16:colId xmlns:a16="http://schemas.microsoft.com/office/drawing/2014/main" val="565541420"/>
                    </a:ext>
                  </a:extLst>
                </a:gridCol>
              </a:tblGrid>
              <a:tr h="657225">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Process</a:t>
                      </a:r>
                      <a:r>
                        <a:rPr lang="en-US" sz="1800" b="0" i="0" u="none" strike="noStrike" kern="1200" baseline="0" dirty="0">
                          <a:solidFill>
                            <a:schemeClr val="bg1"/>
                          </a:solidFill>
                          <a:latin typeface="+mn-lt"/>
                          <a:ea typeface="+mn-ea"/>
                          <a:cs typeface="+mn-cs"/>
                        </a:rPr>
                        <a:t>	</a:t>
                      </a:r>
                      <a:endParaRPr lang="en-US" dirty="0">
                        <a:solidFill>
                          <a:schemeClr val="bg1"/>
                        </a:solidFill>
                      </a:endParaRP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Unempowered</a:t>
                      </a:r>
                      <a:r>
                        <a:rPr lang="en-US" sz="1800" b="0" i="0" u="none" strike="noStrike" kern="1200" baseline="0" dirty="0">
                          <a:solidFill>
                            <a:schemeClr val="bg1"/>
                          </a:solidFill>
                          <a:latin typeface="+mn-lt"/>
                          <a:ea typeface="+mn-ea"/>
                          <a:cs typeface="+mn-cs"/>
                        </a:rPr>
                        <a:t>	</a:t>
                      </a:r>
                      <a:endParaRPr lang="en-US" dirty="0">
                        <a:solidFill>
                          <a:schemeClr val="bg1"/>
                        </a:solidFill>
                      </a:endParaRP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Out of Control</a:t>
                      </a:r>
                      <a:r>
                        <a:rPr lang="en-US" sz="1800" b="0" i="0" u="none" strike="noStrike" kern="1200" baseline="0" dirty="0">
                          <a:solidFill>
                            <a:schemeClr val="bg1"/>
                          </a:solidFill>
                          <a:latin typeface="+mn-lt"/>
                          <a:ea typeface="+mn-ea"/>
                          <a:cs typeface="+mn-cs"/>
                        </a:rPr>
                        <a:t>		</a:t>
                      </a:r>
                    </a:p>
                    <a:p>
                      <a:pPr algn="ctr"/>
                      <a:endParaRPr lang="en-US" dirty="0">
                        <a:solidFill>
                          <a:schemeClr val="bg1"/>
                        </a:solidFill>
                      </a:endParaRPr>
                    </a:p>
                  </a:txBody>
                  <a:tcPr>
                    <a:solidFill>
                      <a:srgbClr val="C30C20"/>
                    </a:solidFill>
                  </a:tcPr>
                </a:tc>
                <a:tc>
                  <a:txBody>
                    <a:bodyPr/>
                    <a:lstStyle/>
                    <a:p>
                      <a:pPr algn="ctr"/>
                      <a:r>
                        <a:rPr lang="en-US" sz="1800" b="1" i="0" u="none" strike="noStrike" kern="1200" baseline="0" dirty="0">
                          <a:solidFill>
                            <a:schemeClr val="bg1"/>
                          </a:solidFill>
                          <a:latin typeface="+mn-lt"/>
                          <a:ea typeface="+mn-ea"/>
                          <a:cs typeface="+mn-cs"/>
                        </a:rPr>
                        <a:t>Empowered</a:t>
                      </a:r>
                      <a:endParaRPr lang="en-US" dirty="0">
                        <a:solidFill>
                          <a:schemeClr val="bg1"/>
                        </a:solidFill>
                      </a:endParaRPr>
                    </a:p>
                  </a:txBody>
                  <a:tcPr>
                    <a:solidFill>
                      <a:srgbClr val="C30C20"/>
                    </a:solidFill>
                  </a:tcPr>
                </a:tc>
                <a:extLst>
                  <a:ext uri="{0D108BD9-81ED-4DB2-BD59-A6C34878D82A}">
                    <a16:rowId xmlns:a16="http://schemas.microsoft.com/office/drawing/2014/main" val="1495613978"/>
                  </a:ext>
                </a:extLst>
              </a:tr>
              <a:tr h="6572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Decision making	</a:t>
                      </a:r>
                    </a:p>
                    <a:p>
                      <a:endParaRPr lang="en-US" b="0"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Check with leader on all decisions</a:t>
                      </a:r>
                      <a:endParaRPr lang="en-US"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Check with nobody on decisions</a:t>
                      </a:r>
                      <a:endParaRPr lang="en-US"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Check with those affected on decisions</a:t>
                      </a:r>
                      <a:endParaRPr lang="en-US" dirty="0"/>
                    </a:p>
                  </a:txBody>
                  <a:tcPr>
                    <a:noFill/>
                  </a:tcPr>
                </a:tc>
                <a:extLst>
                  <a:ext uri="{0D108BD9-81ED-4DB2-BD59-A6C34878D82A}">
                    <a16:rowId xmlns:a16="http://schemas.microsoft.com/office/drawing/2014/main" val="1745777772"/>
                  </a:ext>
                </a:extLst>
              </a:tr>
              <a:tr h="6572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Performance planning	</a:t>
                      </a:r>
                    </a:p>
                    <a:p>
                      <a:endParaRPr lang="en-US" b="0"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Leader writes performance plan and reviews with subordinates</a:t>
                      </a:r>
                      <a:endParaRPr lang="en-US"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There is no performance plan</a:t>
                      </a:r>
                      <a:endParaRPr lang="en-US"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Subordinate writes performance plan and reviews with leader</a:t>
                      </a:r>
                      <a:endParaRPr lang="en-US" dirty="0"/>
                    </a:p>
                  </a:txBody>
                  <a:tcPr>
                    <a:noFill/>
                  </a:tcPr>
                </a:tc>
                <a:extLst>
                  <a:ext uri="{0D108BD9-81ED-4DB2-BD59-A6C34878D82A}">
                    <a16:rowId xmlns:a16="http://schemas.microsoft.com/office/drawing/2014/main" val="3974361203"/>
                  </a:ext>
                </a:extLst>
              </a:tr>
              <a:tr h="6572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Policy making 	</a:t>
                      </a:r>
                      <a:endParaRPr lang="en-US" b="0"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Leader decides policy</a:t>
                      </a:r>
                      <a:endParaRPr lang="en-US"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People ignore policy	</a:t>
                      </a:r>
                      <a:endParaRPr lang="en-US"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Work with those responsible to develop policy</a:t>
                      </a:r>
                    </a:p>
                  </a:txBody>
                  <a:tcPr>
                    <a:noFill/>
                  </a:tcPr>
                </a:tc>
                <a:extLst>
                  <a:ext uri="{0D108BD9-81ED-4DB2-BD59-A6C34878D82A}">
                    <a16:rowId xmlns:a16="http://schemas.microsoft.com/office/drawing/2014/main" val="3892112822"/>
                  </a:ext>
                </a:extLst>
              </a:tr>
              <a:tr h="6572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Problem solving	</a:t>
                      </a:r>
                    </a:p>
                    <a:p>
                      <a:endParaRPr lang="en-US" b="0"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Wait for them to fix problems</a:t>
                      </a:r>
                      <a:endParaRPr lang="en-US"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Bypass “system” to work around problems</a:t>
                      </a:r>
                      <a:endParaRPr lang="en-US"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Find out who “they” are and work together to fix problems</a:t>
                      </a:r>
                      <a:endParaRPr lang="en-US" dirty="0"/>
                    </a:p>
                  </a:txBody>
                  <a:tcPr>
                    <a:noFill/>
                  </a:tcPr>
                </a:tc>
                <a:extLst>
                  <a:ext uri="{0D108BD9-81ED-4DB2-BD59-A6C34878D82A}">
                    <a16:rowId xmlns:a16="http://schemas.microsoft.com/office/drawing/2014/main" val="3374019643"/>
                  </a:ext>
                </a:extLst>
              </a:tr>
            </a:tbl>
          </a:graphicData>
        </a:graphic>
      </p:graphicFrame>
    </p:spTree>
    <p:extLst>
      <p:ext uri="{BB962C8B-B14F-4D97-AF65-F5344CB8AC3E}">
        <p14:creationId xmlns:p14="http://schemas.microsoft.com/office/powerpoint/2010/main" val="4013008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5BA92E3-732F-44E9-9A8B-D072DD641A2C}"/>
              </a:ext>
            </a:extLst>
          </p:cNvPr>
          <p:cNvSpPr>
            <a:spLocks noGrp="1"/>
          </p:cNvSpPr>
          <p:nvPr>
            <p:ph type="title"/>
          </p:nvPr>
        </p:nvSpPr>
        <p:spPr/>
        <p:txBody>
          <a:bodyPr/>
          <a:lstStyle/>
          <a:p>
            <a:r>
              <a:rPr lang="en-US" altLang="en-US" dirty="0"/>
              <a:t>Table 9.1: Workplace Empowerment, 2</a:t>
            </a:r>
            <a:r>
              <a:rPr lang="en-US" altLang="en-US" sz="3200" dirty="0"/>
              <a:t> </a:t>
            </a:r>
            <a:endParaRPr lang="en-US" dirty="0"/>
          </a:p>
        </p:txBody>
      </p:sp>
      <p:graphicFrame>
        <p:nvGraphicFramePr>
          <p:cNvPr id="8" name="Table 7">
            <a:extLst>
              <a:ext uri="{FF2B5EF4-FFF2-40B4-BE49-F238E27FC236}">
                <a16:creationId xmlns:a16="http://schemas.microsoft.com/office/drawing/2014/main" id="{1BD211DC-DB8F-4449-B1A2-78B0AD6A93B9}"/>
              </a:ext>
            </a:extLst>
          </p:cNvPr>
          <p:cNvGraphicFramePr>
            <a:graphicFrameLocks noGrp="1"/>
          </p:cNvGraphicFramePr>
          <p:nvPr>
            <p:extLst>
              <p:ext uri="{D42A27DB-BD31-4B8C-83A1-F6EECF244321}">
                <p14:modId xmlns:p14="http://schemas.microsoft.com/office/powerpoint/2010/main" val="2115078766"/>
              </p:ext>
            </p:extLst>
          </p:nvPr>
        </p:nvGraphicFramePr>
        <p:xfrm>
          <a:off x="228600" y="1180147"/>
          <a:ext cx="8686800" cy="4497705"/>
        </p:xfrm>
        <a:graphic>
          <a:graphicData uri="http://schemas.openxmlformats.org/drawingml/2006/table">
            <a:tbl>
              <a:tblPr firstRow="1" bandRow="1">
                <a:tableStyleId>{8799B23B-EC83-4686-B30A-512413B5E67A}</a:tableStyleId>
              </a:tblPr>
              <a:tblGrid>
                <a:gridCol w="2171700">
                  <a:extLst>
                    <a:ext uri="{9D8B030D-6E8A-4147-A177-3AD203B41FA5}">
                      <a16:colId xmlns:a16="http://schemas.microsoft.com/office/drawing/2014/main" val="1454236958"/>
                    </a:ext>
                  </a:extLst>
                </a:gridCol>
                <a:gridCol w="2171700">
                  <a:extLst>
                    <a:ext uri="{9D8B030D-6E8A-4147-A177-3AD203B41FA5}">
                      <a16:colId xmlns:a16="http://schemas.microsoft.com/office/drawing/2014/main" val="3199489498"/>
                    </a:ext>
                  </a:extLst>
                </a:gridCol>
                <a:gridCol w="2171700">
                  <a:extLst>
                    <a:ext uri="{9D8B030D-6E8A-4147-A177-3AD203B41FA5}">
                      <a16:colId xmlns:a16="http://schemas.microsoft.com/office/drawing/2014/main" val="3834101006"/>
                    </a:ext>
                  </a:extLst>
                </a:gridCol>
                <a:gridCol w="2171700">
                  <a:extLst>
                    <a:ext uri="{9D8B030D-6E8A-4147-A177-3AD203B41FA5}">
                      <a16:colId xmlns:a16="http://schemas.microsoft.com/office/drawing/2014/main" val="565541420"/>
                    </a:ext>
                  </a:extLst>
                </a:gridCol>
              </a:tblGrid>
              <a:tr h="657225">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Process</a:t>
                      </a:r>
                      <a:r>
                        <a:rPr lang="en-US" sz="1800" b="0" i="0" u="none" strike="noStrike" kern="1200" baseline="0" dirty="0">
                          <a:solidFill>
                            <a:schemeClr val="bg1"/>
                          </a:solidFill>
                          <a:latin typeface="+mn-lt"/>
                          <a:ea typeface="+mn-ea"/>
                          <a:cs typeface="+mn-cs"/>
                        </a:rPr>
                        <a:t>	</a:t>
                      </a:r>
                      <a:endParaRPr lang="en-US" dirty="0">
                        <a:solidFill>
                          <a:schemeClr val="bg1"/>
                        </a:solidFill>
                      </a:endParaRP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Unempowered</a:t>
                      </a:r>
                      <a:r>
                        <a:rPr lang="en-US" sz="1800" b="0" i="0" u="none" strike="noStrike" kern="1200" baseline="0" dirty="0">
                          <a:solidFill>
                            <a:schemeClr val="bg1"/>
                          </a:solidFill>
                          <a:latin typeface="+mn-lt"/>
                          <a:ea typeface="+mn-ea"/>
                          <a:cs typeface="+mn-cs"/>
                        </a:rPr>
                        <a:t>	</a:t>
                      </a:r>
                      <a:endParaRPr lang="en-US" dirty="0">
                        <a:solidFill>
                          <a:schemeClr val="bg1"/>
                        </a:solidFill>
                      </a:endParaRPr>
                    </a:p>
                  </a:txBody>
                  <a:tcPr>
                    <a:solidFill>
                      <a:srgbClr val="C30C2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bg1"/>
                          </a:solidFill>
                          <a:latin typeface="+mn-lt"/>
                          <a:ea typeface="+mn-ea"/>
                          <a:cs typeface="+mn-cs"/>
                        </a:rPr>
                        <a:t>Out of Control</a:t>
                      </a:r>
                      <a:r>
                        <a:rPr lang="en-US" sz="1800" b="0" i="0" u="none" strike="noStrike" kern="1200" baseline="0" dirty="0">
                          <a:solidFill>
                            <a:schemeClr val="bg1"/>
                          </a:solidFill>
                          <a:latin typeface="+mn-lt"/>
                          <a:ea typeface="+mn-ea"/>
                          <a:cs typeface="+mn-cs"/>
                        </a:rPr>
                        <a:t>		</a:t>
                      </a:r>
                    </a:p>
                    <a:p>
                      <a:pPr algn="ctr"/>
                      <a:endParaRPr lang="en-US" dirty="0">
                        <a:solidFill>
                          <a:schemeClr val="bg1"/>
                        </a:solidFill>
                      </a:endParaRPr>
                    </a:p>
                  </a:txBody>
                  <a:tcPr>
                    <a:solidFill>
                      <a:srgbClr val="C30C20"/>
                    </a:solidFill>
                  </a:tcPr>
                </a:tc>
                <a:tc>
                  <a:txBody>
                    <a:bodyPr/>
                    <a:lstStyle/>
                    <a:p>
                      <a:pPr algn="ctr"/>
                      <a:r>
                        <a:rPr lang="en-US" sz="1800" b="1" i="0" u="none" strike="noStrike" kern="1200" baseline="0" dirty="0">
                          <a:solidFill>
                            <a:schemeClr val="bg1"/>
                          </a:solidFill>
                          <a:latin typeface="+mn-lt"/>
                          <a:ea typeface="+mn-ea"/>
                          <a:cs typeface="+mn-cs"/>
                        </a:rPr>
                        <a:t>Empowered</a:t>
                      </a:r>
                      <a:endParaRPr lang="en-US" dirty="0">
                        <a:solidFill>
                          <a:schemeClr val="bg1"/>
                        </a:solidFill>
                      </a:endParaRPr>
                    </a:p>
                  </a:txBody>
                  <a:tcPr>
                    <a:solidFill>
                      <a:srgbClr val="C30C20"/>
                    </a:solidFill>
                  </a:tcPr>
                </a:tc>
                <a:extLst>
                  <a:ext uri="{0D108BD9-81ED-4DB2-BD59-A6C34878D82A}">
                    <a16:rowId xmlns:a16="http://schemas.microsoft.com/office/drawing/2014/main" val="1495613978"/>
                  </a:ext>
                </a:extLst>
              </a:tr>
              <a:tr h="6572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Taking initiative	</a:t>
                      </a:r>
                    </a:p>
                    <a:p>
                      <a:endParaRPr lang="en-US" b="0"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Never volunteer for anything; wait to be asked or assigned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Many people work on the same thing without communicating	</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Recognize what needs to be done; inform leader and others affected; start action to improve</a:t>
                      </a:r>
                    </a:p>
                  </a:txBody>
                  <a:tcPr>
                    <a:noFill/>
                  </a:tcPr>
                </a:tc>
                <a:extLst>
                  <a:ext uri="{0D108BD9-81ED-4DB2-BD59-A6C34878D82A}">
                    <a16:rowId xmlns:a16="http://schemas.microsoft.com/office/drawing/2014/main" val="233205515"/>
                  </a:ext>
                </a:extLst>
              </a:tr>
              <a:tr h="6572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Defining roles	</a:t>
                      </a:r>
                    </a:p>
                    <a:p>
                      <a:endParaRPr lang="en-US" b="0"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Roles and responsibilities are defined by leader</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Roles and responsibilities are conflicting and unclear</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Work together to define roles and responsibilities</a:t>
                      </a:r>
                    </a:p>
                  </a:txBody>
                  <a:tcPr>
                    <a:noFill/>
                  </a:tcPr>
                </a:tc>
                <a:extLst>
                  <a:ext uri="{0D108BD9-81ED-4DB2-BD59-A6C34878D82A}">
                    <a16:rowId xmlns:a16="http://schemas.microsoft.com/office/drawing/2014/main" val="4064407901"/>
                  </a:ext>
                </a:extLst>
              </a:tr>
              <a:tr h="6572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Setting standards	</a:t>
                      </a:r>
                    </a:p>
                    <a:p>
                      <a:endParaRPr lang="en-US" b="0" dirty="0"/>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Perform to standards determined by others</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There is no concern with standards</a:t>
                      </a:r>
                    </a:p>
                  </a:txBody>
                  <a:tcPr>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Work together to determine standards of employee effectiveness</a:t>
                      </a:r>
                    </a:p>
                  </a:txBody>
                  <a:tcPr>
                    <a:noFill/>
                  </a:tcPr>
                </a:tc>
                <a:extLst>
                  <a:ext uri="{0D108BD9-81ED-4DB2-BD59-A6C34878D82A}">
                    <a16:rowId xmlns:a16="http://schemas.microsoft.com/office/drawing/2014/main" val="375243358"/>
                  </a:ext>
                </a:extLst>
              </a:tr>
            </a:tbl>
          </a:graphicData>
        </a:graphic>
      </p:graphicFrame>
    </p:spTree>
    <p:extLst>
      <p:ext uri="{BB962C8B-B14F-4D97-AF65-F5344CB8AC3E}">
        <p14:creationId xmlns:p14="http://schemas.microsoft.com/office/powerpoint/2010/main" val="14971853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5DB4DD-1BAE-4D83-9C8F-8234AECE5444}"/>
              </a:ext>
            </a:extLst>
          </p:cNvPr>
          <p:cNvSpPr>
            <a:spLocks noGrp="1"/>
          </p:cNvSpPr>
          <p:nvPr>
            <p:ph type="title"/>
          </p:nvPr>
        </p:nvSpPr>
        <p:spPr/>
        <p:txBody>
          <a:bodyPr/>
          <a:lstStyle/>
          <a:p>
            <a:r>
              <a:rPr lang="en-US" altLang="en-US" dirty="0"/>
              <a:t>Importance of Communication</a:t>
            </a:r>
            <a:r>
              <a:rPr lang="en-US" altLang="en-US" sz="3200" dirty="0"/>
              <a:t> </a:t>
            </a:r>
            <a:endParaRPr lang="en-US" dirty="0"/>
          </a:p>
        </p:txBody>
      </p:sp>
      <p:sp>
        <p:nvSpPr>
          <p:cNvPr id="5" name="Content Placeholder 4">
            <a:extLst>
              <a:ext uri="{FF2B5EF4-FFF2-40B4-BE49-F238E27FC236}">
                <a16:creationId xmlns:a16="http://schemas.microsoft.com/office/drawing/2014/main" id="{BE0AE3F2-3122-4BDF-A922-E0F45A7D1BF5}"/>
              </a:ext>
            </a:extLst>
          </p:cNvPr>
          <p:cNvSpPr>
            <a:spLocks noGrp="1"/>
          </p:cNvSpPr>
          <p:nvPr>
            <p:ph idx="1"/>
          </p:nvPr>
        </p:nvSpPr>
        <p:spPr/>
        <p:txBody>
          <a:bodyPr/>
          <a:lstStyle/>
          <a:p>
            <a:pPr marL="0" indent="0">
              <a:buNone/>
            </a:pPr>
            <a:r>
              <a:rPr lang="en-US" altLang="en-US" dirty="0"/>
              <a:t>Leaders tailor their communication according to the audience</a:t>
            </a:r>
          </a:p>
          <a:p>
            <a:r>
              <a:rPr lang="en-US" altLang="en-US" sz="2200" dirty="0"/>
              <a:t>Either visual or verbal communication </a:t>
            </a:r>
          </a:p>
          <a:p>
            <a:pPr marL="0" indent="0">
              <a:buNone/>
            </a:pPr>
            <a:endParaRPr lang="en-US" altLang="en-US" sz="1200" dirty="0"/>
          </a:p>
          <a:p>
            <a:pPr marL="0" indent="0">
              <a:buNone/>
            </a:pPr>
            <a:r>
              <a:rPr lang="en-US" altLang="en-US" dirty="0"/>
              <a:t>Most preferred sources</a:t>
            </a:r>
            <a:endParaRPr lang="en-US" altLang="en-US" sz="800" dirty="0"/>
          </a:p>
          <a:p>
            <a:r>
              <a:rPr lang="en-US" altLang="en-US" sz="2200" dirty="0"/>
              <a:t>Immediate supervisor</a:t>
            </a:r>
          </a:p>
          <a:p>
            <a:r>
              <a:rPr lang="en-US" altLang="en-US" sz="2200" dirty="0"/>
              <a:t>Small group meetings</a:t>
            </a:r>
          </a:p>
          <a:p>
            <a:r>
              <a:rPr lang="en-US" altLang="en-US" sz="2200" dirty="0"/>
              <a:t>Top executives</a:t>
            </a:r>
          </a:p>
          <a:p>
            <a:r>
              <a:rPr lang="en-US" altLang="en-US" sz="2200" dirty="0"/>
              <a:t>Policy handbook</a:t>
            </a:r>
          </a:p>
          <a:p>
            <a:r>
              <a:rPr lang="en-US" altLang="en-US" sz="2200" dirty="0"/>
              <a:t>Orientation programs</a:t>
            </a:r>
          </a:p>
          <a:p>
            <a:r>
              <a:rPr lang="en-US" altLang="en-US" sz="2200" dirty="0"/>
              <a:t>Member newsletters</a:t>
            </a:r>
          </a:p>
          <a:p>
            <a:pPr marL="0" indent="0">
              <a:buNone/>
            </a:pPr>
            <a:endParaRPr lang="en-US" dirty="0"/>
          </a:p>
        </p:txBody>
      </p:sp>
    </p:spTree>
    <p:extLst>
      <p:ext uri="{BB962C8B-B14F-4D97-AF65-F5344CB8AC3E}">
        <p14:creationId xmlns:p14="http://schemas.microsoft.com/office/powerpoint/2010/main" val="3646890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964B08D-3814-45E8-BFBB-9FE4A400A810}"/>
              </a:ext>
            </a:extLst>
          </p:cNvPr>
          <p:cNvSpPr>
            <a:spLocks noGrp="1"/>
          </p:cNvSpPr>
          <p:nvPr>
            <p:ph type="title"/>
          </p:nvPr>
        </p:nvSpPr>
        <p:spPr/>
        <p:txBody>
          <a:bodyPr/>
          <a:lstStyle/>
          <a:p>
            <a:r>
              <a:rPr lang="en-US" altLang="en-US" dirty="0"/>
              <a:t>Filling the Need to Know Gap, 1</a:t>
            </a:r>
            <a:r>
              <a:rPr lang="en-US" altLang="en-US" sz="3200" dirty="0"/>
              <a:t> </a:t>
            </a:r>
            <a:endParaRPr lang="en-US" dirty="0"/>
          </a:p>
        </p:txBody>
      </p:sp>
      <p:sp>
        <p:nvSpPr>
          <p:cNvPr id="6" name="Content Placeholder 5">
            <a:extLst>
              <a:ext uri="{FF2B5EF4-FFF2-40B4-BE49-F238E27FC236}">
                <a16:creationId xmlns:a16="http://schemas.microsoft.com/office/drawing/2014/main" id="{0CBD19B9-4C23-4C7C-A5E7-40CE03696CBB}"/>
              </a:ext>
            </a:extLst>
          </p:cNvPr>
          <p:cNvSpPr>
            <a:spLocks noGrp="1"/>
          </p:cNvSpPr>
          <p:nvPr>
            <p:ph idx="1"/>
          </p:nvPr>
        </p:nvSpPr>
        <p:spPr/>
        <p:txBody>
          <a:bodyPr/>
          <a:lstStyle/>
          <a:p>
            <a:pPr>
              <a:buFontTx/>
              <a:buNone/>
            </a:pPr>
            <a:r>
              <a:rPr lang="en-US" altLang="en-US" dirty="0"/>
              <a:t>Employees have three “needs to know”</a:t>
            </a:r>
          </a:p>
          <a:p>
            <a:r>
              <a:rPr lang="en-US" altLang="en-US" sz="2200" dirty="0"/>
              <a:t>Grand plan: Purpose, values, and strategies for success</a:t>
            </a:r>
          </a:p>
          <a:p>
            <a:r>
              <a:rPr lang="en-US" altLang="en-US" sz="2200" dirty="0"/>
              <a:t>What is expected of them personally, and why</a:t>
            </a:r>
          </a:p>
          <a:p>
            <a:r>
              <a:rPr lang="en-US" altLang="en-US" sz="2200" dirty="0"/>
              <a:t>Feedback on individual performance and recognition for their efforts </a:t>
            </a:r>
          </a:p>
          <a:p>
            <a:pPr marL="0" indent="0">
              <a:buNone/>
            </a:pPr>
            <a:endParaRPr lang="en-US" altLang="en-US" sz="1200" dirty="0"/>
          </a:p>
          <a:p>
            <a:pPr marL="0" indent="0">
              <a:buNone/>
            </a:pPr>
            <a:r>
              <a:rPr lang="en-US" altLang="en-US" dirty="0"/>
              <a:t>Top-to-bottom process is required to be effective</a:t>
            </a:r>
          </a:p>
          <a:p>
            <a:r>
              <a:rPr lang="en-US" altLang="en-US" sz="2200" dirty="0"/>
              <a:t>Messages must be clearly communicated and understood by every individual</a:t>
            </a:r>
          </a:p>
          <a:p>
            <a:r>
              <a:rPr lang="en-US" altLang="en-US" sz="2200" dirty="0"/>
              <a:t>Leaders must be held accountable for this task </a:t>
            </a:r>
          </a:p>
          <a:p>
            <a:pPr marL="0" indent="0">
              <a:buNone/>
            </a:pPr>
            <a:endParaRPr lang="en-US" altLang="en-US" sz="2200" dirty="0"/>
          </a:p>
          <a:p>
            <a:pPr marL="0" indent="0">
              <a:buNone/>
            </a:pPr>
            <a:endParaRPr lang="en-US" dirty="0"/>
          </a:p>
        </p:txBody>
      </p:sp>
    </p:spTree>
    <p:extLst>
      <p:ext uri="{BB962C8B-B14F-4D97-AF65-F5344CB8AC3E}">
        <p14:creationId xmlns:p14="http://schemas.microsoft.com/office/powerpoint/2010/main" val="1429961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9C68D-59FA-43CC-AB9E-D30992F6F1D1}"/>
              </a:ext>
            </a:extLst>
          </p:cNvPr>
          <p:cNvSpPr>
            <a:spLocks noGrp="1"/>
          </p:cNvSpPr>
          <p:nvPr>
            <p:ph type="title"/>
          </p:nvPr>
        </p:nvSpPr>
        <p:spPr/>
        <p:txBody>
          <a:bodyPr/>
          <a:lstStyle/>
          <a:p>
            <a:r>
              <a:rPr lang="en-US" sz="3200" dirty="0"/>
              <a:t>Communication Problems and Solutions </a:t>
            </a:r>
          </a:p>
        </p:txBody>
      </p:sp>
      <p:sp>
        <p:nvSpPr>
          <p:cNvPr id="3" name="Content Placeholder 2">
            <a:extLst>
              <a:ext uri="{FF2B5EF4-FFF2-40B4-BE49-F238E27FC236}">
                <a16:creationId xmlns:a16="http://schemas.microsoft.com/office/drawing/2014/main" id="{D54B1B76-2827-4DA2-A70D-4483B041F864}"/>
              </a:ext>
            </a:extLst>
          </p:cNvPr>
          <p:cNvSpPr>
            <a:spLocks noGrp="1"/>
          </p:cNvSpPr>
          <p:nvPr>
            <p:ph idx="1"/>
          </p:nvPr>
        </p:nvSpPr>
        <p:spPr/>
        <p:txBody>
          <a:bodyPr/>
          <a:lstStyle/>
          <a:p>
            <a:pPr marL="0" indent="0">
              <a:buNone/>
            </a:pPr>
            <a:r>
              <a:rPr lang="en-US" dirty="0"/>
              <a:t>Rules to be followed when planning, conducting, and using meetings effectively</a:t>
            </a:r>
          </a:p>
          <a:p>
            <a:r>
              <a:rPr lang="en-US" sz="2200" dirty="0"/>
              <a:t>Have a meeting only if a meeting is needed</a:t>
            </a:r>
          </a:p>
          <a:p>
            <a:r>
              <a:rPr lang="en-US" sz="2200" dirty="0"/>
              <a:t>Decide the objectives and making an agenda </a:t>
            </a:r>
          </a:p>
          <a:p>
            <a:r>
              <a:rPr lang="en-US" sz="2200" dirty="0"/>
              <a:t>Invite the participants and providing pertinent materials in advance</a:t>
            </a:r>
          </a:p>
          <a:p>
            <a:r>
              <a:rPr lang="en-US" sz="2200" dirty="0"/>
              <a:t>Pick a time and place that are convenient and conducive to productive work</a:t>
            </a:r>
          </a:p>
          <a:p>
            <a:r>
              <a:rPr lang="en-US" sz="2200" dirty="0"/>
              <a:t>Encourage active participation by everyone present</a:t>
            </a:r>
          </a:p>
          <a:p>
            <a:r>
              <a:rPr lang="en-US" sz="2200" dirty="0"/>
              <a:t>Agree upon action steps and responsibilities</a:t>
            </a:r>
          </a:p>
          <a:p>
            <a:r>
              <a:rPr lang="en-US" sz="2200" dirty="0"/>
              <a:t>Write and distributing minutes of the meeting</a:t>
            </a:r>
          </a:p>
        </p:txBody>
      </p:sp>
    </p:spTree>
    <p:extLst>
      <p:ext uri="{BB962C8B-B14F-4D97-AF65-F5344CB8AC3E}">
        <p14:creationId xmlns:p14="http://schemas.microsoft.com/office/powerpoint/2010/main" val="3283034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 Problems</a:t>
            </a:r>
          </a:p>
        </p:txBody>
      </p:sp>
      <p:sp>
        <p:nvSpPr>
          <p:cNvPr id="3" name="Content Placeholder 2">
            <a:extLst>
              <a:ext uri="{FF2B5EF4-FFF2-40B4-BE49-F238E27FC236}">
                <a16:creationId xmlns:a16="http://schemas.microsoft.com/office/drawing/2014/main" id="{D6FEF770-745F-4BC2-AD3A-47A0830D9EB5}"/>
              </a:ext>
            </a:extLst>
          </p:cNvPr>
          <p:cNvSpPr>
            <a:spLocks noGrp="1"/>
          </p:cNvSpPr>
          <p:nvPr>
            <p:ph idx="1"/>
          </p:nvPr>
        </p:nvSpPr>
        <p:spPr/>
        <p:txBody>
          <a:bodyPr/>
          <a:lstStyle/>
          <a:p>
            <a:r>
              <a:rPr lang="en-US" dirty="0"/>
              <a:t>Distance</a:t>
            </a:r>
          </a:p>
          <a:p>
            <a:r>
              <a:rPr lang="en-US" dirty="0"/>
              <a:t>Distortion</a:t>
            </a:r>
          </a:p>
          <a:p>
            <a:r>
              <a:rPr lang="en-US" dirty="0"/>
              <a:t>Fear</a:t>
            </a:r>
          </a:p>
          <a:p>
            <a:r>
              <a:rPr lang="en-US" dirty="0"/>
              <a:t>Trust</a:t>
            </a:r>
          </a:p>
          <a:p>
            <a:r>
              <a:rPr lang="en-US" dirty="0"/>
              <a:t>Size</a:t>
            </a:r>
          </a:p>
          <a:p>
            <a:r>
              <a:rPr lang="en-US" dirty="0"/>
              <a:t>Complexes</a:t>
            </a:r>
          </a:p>
          <a:p>
            <a:r>
              <a:rPr lang="en-US" dirty="0"/>
              <a:t>Structure</a:t>
            </a:r>
          </a:p>
          <a:p>
            <a:r>
              <a:rPr lang="en-US" dirty="0"/>
              <a:t>Conflict</a:t>
            </a:r>
          </a:p>
          <a:p>
            <a:pPr marL="0" indent="0">
              <a:buNone/>
            </a:pPr>
            <a:endParaRPr lang="en-US" dirty="0"/>
          </a:p>
          <a:p>
            <a:endParaRPr lang="en-US" dirty="0"/>
          </a:p>
        </p:txBody>
      </p:sp>
    </p:spTree>
    <p:extLst>
      <p:ext uri="{BB962C8B-B14F-4D97-AF65-F5344CB8AC3E}">
        <p14:creationId xmlns:p14="http://schemas.microsoft.com/office/powerpoint/2010/main" val="31060571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AEE609-1FA8-4C6A-83E9-D34703940FD0}"/>
              </a:ext>
            </a:extLst>
          </p:cNvPr>
          <p:cNvSpPr>
            <a:spLocks noGrp="1"/>
          </p:cNvSpPr>
          <p:nvPr>
            <p:ph type="title"/>
          </p:nvPr>
        </p:nvSpPr>
        <p:spPr/>
        <p:txBody>
          <a:bodyPr/>
          <a:lstStyle/>
          <a:p>
            <a:r>
              <a:rPr lang="en-US" altLang="en-US" dirty="0"/>
              <a:t>Leadership Challenge, 1</a:t>
            </a:r>
            <a:r>
              <a:rPr lang="en-US" altLang="en-US" sz="3200" dirty="0"/>
              <a:t> </a:t>
            </a:r>
            <a:endParaRPr lang="en-US" dirty="0"/>
          </a:p>
        </p:txBody>
      </p:sp>
      <p:sp>
        <p:nvSpPr>
          <p:cNvPr id="4" name="Content Placeholder 3">
            <a:extLst>
              <a:ext uri="{FF2B5EF4-FFF2-40B4-BE49-F238E27FC236}">
                <a16:creationId xmlns:a16="http://schemas.microsoft.com/office/drawing/2014/main" id="{1FCBCA0D-E9FF-473E-8BE3-34F0DAE36CB4}"/>
              </a:ext>
            </a:extLst>
          </p:cNvPr>
          <p:cNvSpPr>
            <a:spLocks noGrp="1"/>
          </p:cNvSpPr>
          <p:nvPr>
            <p:ph idx="1"/>
          </p:nvPr>
        </p:nvSpPr>
        <p:spPr/>
        <p:txBody>
          <a:bodyPr/>
          <a:lstStyle/>
          <a:p>
            <a:pPr marL="0" indent="0">
              <a:buNone/>
            </a:pPr>
            <a:r>
              <a:rPr lang="en-US" altLang="en-US" dirty="0"/>
              <a:t>Ren McPherson, past president of Dana Corporation, states:</a:t>
            </a:r>
          </a:p>
          <a:p>
            <a:pPr marL="0" indent="0">
              <a:buNone/>
            </a:pPr>
            <a:endParaRPr lang="en-US" altLang="en-US" sz="800" dirty="0"/>
          </a:p>
          <a:p>
            <a:r>
              <a:rPr lang="en-US" altLang="en-US" sz="2200" dirty="0"/>
              <a:t>People are our most important asset</a:t>
            </a:r>
          </a:p>
          <a:p>
            <a:r>
              <a:rPr lang="en-US" altLang="en-US" sz="2200" dirty="0"/>
              <a:t>Human side counts</a:t>
            </a:r>
          </a:p>
          <a:p>
            <a:r>
              <a:rPr lang="en-US" altLang="en-US" sz="2200" dirty="0"/>
              <a:t>Character and actions of leaders are the number one factor</a:t>
            </a:r>
          </a:p>
          <a:p>
            <a:pPr marL="0" indent="0">
              <a:buNone/>
            </a:pPr>
            <a:endParaRPr lang="en-US" dirty="0"/>
          </a:p>
        </p:txBody>
      </p:sp>
    </p:spTree>
    <p:extLst>
      <p:ext uri="{BB962C8B-B14F-4D97-AF65-F5344CB8AC3E}">
        <p14:creationId xmlns:p14="http://schemas.microsoft.com/office/powerpoint/2010/main" val="2138138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Leadership Challenge, 2</a:t>
            </a:r>
            <a:r>
              <a:rPr lang="en-US" altLang="en-US" sz="3200" dirty="0"/>
              <a:t> </a:t>
            </a:r>
            <a:endParaRPr lang="en-US" altLang="en-US" dirty="0"/>
          </a:p>
        </p:txBody>
      </p:sp>
      <p:sp>
        <p:nvSpPr>
          <p:cNvPr id="30723" name="Content Placeholder 2"/>
          <p:cNvSpPr>
            <a:spLocks noGrp="1"/>
          </p:cNvSpPr>
          <p:nvPr>
            <p:ph idx="1"/>
          </p:nvPr>
        </p:nvSpPr>
        <p:spPr/>
        <p:txBody>
          <a:bodyPr/>
          <a:lstStyle/>
          <a:p>
            <a:pPr>
              <a:buFontTx/>
              <a:buNone/>
            </a:pPr>
            <a:r>
              <a:rPr lang="en-US" altLang="en-US" dirty="0"/>
              <a:t>Colin Powell’s rules for leadership</a:t>
            </a:r>
          </a:p>
          <a:p>
            <a:r>
              <a:rPr lang="en-US" altLang="en-US" sz="2200" dirty="0"/>
              <a:t>Have a vision</a:t>
            </a:r>
          </a:p>
          <a:p>
            <a:r>
              <a:rPr lang="en-US" altLang="en-US" sz="2200" dirty="0"/>
              <a:t>Be demanding</a:t>
            </a:r>
          </a:p>
          <a:p>
            <a:r>
              <a:rPr lang="en-US" altLang="en-US" sz="2200" dirty="0"/>
              <a:t>Check small things</a:t>
            </a:r>
          </a:p>
          <a:p>
            <a:r>
              <a:rPr lang="en-US" altLang="en-US" sz="2200" dirty="0"/>
              <a:t>Share credit</a:t>
            </a:r>
          </a:p>
          <a:p>
            <a:r>
              <a:rPr lang="en-US" altLang="en-US" sz="2200" dirty="0"/>
              <a:t>Be calm and kind</a:t>
            </a:r>
          </a:p>
          <a:p>
            <a:r>
              <a:rPr lang="en-US" altLang="en-US" sz="2200" dirty="0"/>
              <a:t>Fix what you break</a:t>
            </a:r>
          </a:p>
          <a:p>
            <a:r>
              <a:rPr lang="en-US" altLang="en-US" sz="2200" dirty="0"/>
              <a:t>Remember that perpetual optimism is a force multiplier</a:t>
            </a:r>
          </a:p>
        </p:txBody>
      </p:sp>
    </p:spTree>
    <p:extLst>
      <p:ext uri="{BB962C8B-B14F-4D97-AF65-F5344CB8AC3E}">
        <p14:creationId xmlns:p14="http://schemas.microsoft.com/office/powerpoint/2010/main" val="5955337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F6EE99-15F5-4F35-94F5-49BB1F208825}"/>
              </a:ext>
            </a:extLst>
          </p:cNvPr>
          <p:cNvSpPr>
            <a:spLocks noGrp="1"/>
          </p:cNvSpPr>
          <p:nvPr>
            <p:ph type="title"/>
          </p:nvPr>
        </p:nvSpPr>
        <p:spPr/>
        <p:txBody>
          <a:bodyPr/>
          <a:lstStyle/>
          <a:p>
            <a:r>
              <a:rPr lang="en-US" dirty="0"/>
              <a:t>Learning Objectives</a:t>
            </a:r>
          </a:p>
        </p:txBody>
      </p:sp>
      <p:sp>
        <p:nvSpPr>
          <p:cNvPr id="5" name="Content Placeholder 4">
            <a:extLst>
              <a:ext uri="{FF2B5EF4-FFF2-40B4-BE49-F238E27FC236}">
                <a16:creationId xmlns:a16="http://schemas.microsoft.com/office/drawing/2014/main" id="{1E6C9215-E102-4BBA-8711-B156B3EA688A}"/>
              </a:ext>
            </a:extLst>
          </p:cNvPr>
          <p:cNvSpPr>
            <a:spLocks noGrp="1"/>
          </p:cNvSpPr>
          <p:nvPr>
            <p:ph idx="1"/>
          </p:nvPr>
        </p:nvSpPr>
        <p:spPr/>
        <p:txBody>
          <a:bodyPr/>
          <a:lstStyle/>
          <a:p>
            <a:r>
              <a:rPr lang="en-US" altLang="en-US" dirty="0"/>
              <a:t>Identify practical steps a leader can take to empower others and develop a high-performance workplace</a:t>
            </a:r>
          </a:p>
          <a:p>
            <a:r>
              <a:rPr lang="en-US" altLang="en-US" dirty="0"/>
              <a:t>Know the historical roots of the quality movement</a:t>
            </a:r>
          </a:p>
          <a:p>
            <a:r>
              <a:rPr lang="en-US" altLang="en-US" dirty="0"/>
              <a:t>Improve performance through quality initiatives</a:t>
            </a:r>
          </a:p>
          <a:p>
            <a:pPr marL="0" indent="0">
              <a:buNone/>
            </a:pPr>
            <a:endParaRPr lang="en-US" dirty="0"/>
          </a:p>
        </p:txBody>
      </p:sp>
    </p:spTree>
    <p:extLst>
      <p:ext uri="{BB962C8B-B14F-4D97-AF65-F5344CB8AC3E}">
        <p14:creationId xmlns:p14="http://schemas.microsoft.com/office/powerpoint/2010/main" val="283761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3115D7-7FA9-427F-905A-9121769AB63B}"/>
              </a:ext>
            </a:extLst>
          </p:cNvPr>
          <p:cNvSpPr>
            <a:spLocks noGrp="1"/>
          </p:cNvSpPr>
          <p:nvPr>
            <p:ph type="title"/>
          </p:nvPr>
        </p:nvSpPr>
        <p:spPr/>
        <p:txBody>
          <a:bodyPr/>
          <a:lstStyle/>
          <a:p>
            <a:r>
              <a:rPr lang="en-US" altLang="en-US" dirty="0"/>
              <a:t>Quality Movement, 1</a:t>
            </a:r>
            <a:endParaRPr lang="en-US" dirty="0"/>
          </a:p>
        </p:txBody>
      </p:sp>
      <p:sp>
        <p:nvSpPr>
          <p:cNvPr id="4" name="Content Placeholder 3">
            <a:extLst>
              <a:ext uri="{FF2B5EF4-FFF2-40B4-BE49-F238E27FC236}">
                <a16:creationId xmlns:a16="http://schemas.microsoft.com/office/drawing/2014/main" id="{C862BA38-9502-44FB-AA36-02876BCAB683}"/>
              </a:ext>
            </a:extLst>
          </p:cNvPr>
          <p:cNvSpPr>
            <a:spLocks noGrp="1"/>
          </p:cNvSpPr>
          <p:nvPr>
            <p:ph idx="1"/>
          </p:nvPr>
        </p:nvSpPr>
        <p:spPr/>
        <p:txBody>
          <a:bodyPr/>
          <a:lstStyle/>
          <a:p>
            <a:pPr marL="0" indent="0">
              <a:buNone/>
            </a:pPr>
            <a:r>
              <a:rPr lang="en-US" altLang="en-US" dirty="0"/>
              <a:t>The quality challenge is faced by most companies struggling to compete in a global marketplace</a:t>
            </a:r>
          </a:p>
          <a:p>
            <a:r>
              <a:rPr lang="en-US" altLang="en-US" sz="2200" dirty="0"/>
              <a:t>Consumers demand quality products and services</a:t>
            </a:r>
          </a:p>
          <a:p>
            <a:r>
              <a:rPr lang="en-US" altLang="en-US" sz="2200" dirty="0"/>
              <a:t>Providing quality requires a talented, committed, and empowered workforce</a:t>
            </a:r>
          </a:p>
        </p:txBody>
      </p:sp>
    </p:spTree>
    <p:extLst>
      <p:ext uri="{BB962C8B-B14F-4D97-AF65-F5344CB8AC3E}">
        <p14:creationId xmlns:p14="http://schemas.microsoft.com/office/powerpoint/2010/main" val="2059504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4F4FE-3B59-44C7-9704-5EB29AF70662}"/>
              </a:ext>
            </a:extLst>
          </p:cNvPr>
          <p:cNvSpPr>
            <a:spLocks noGrp="1"/>
          </p:cNvSpPr>
          <p:nvPr>
            <p:ph type="title"/>
          </p:nvPr>
        </p:nvSpPr>
        <p:spPr/>
        <p:txBody>
          <a:bodyPr/>
          <a:lstStyle/>
          <a:p>
            <a:r>
              <a:rPr lang="en-US" altLang="en-US" dirty="0"/>
              <a:t>Quality Movement, 2</a:t>
            </a:r>
            <a:r>
              <a:rPr lang="en-US" altLang="en-US" sz="3200" dirty="0"/>
              <a:t> </a:t>
            </a:r>
            <a:endParaRPr lang="en-US" dirty="0"/>
          </a:p>
        </p:txBody>
      </p:sp>
      <p:sp>
        <p:nvSpPr>
          <p:cNvPr id="3" name="Content Placeholder 2">
            <a:extLst>
              <a:ext uri="{FF2B5EF4-FFF2-40B4-BE49-F238E27FC236}">
                <a16:creationId xmlns:a16="http://schemas.microsoft.com/office/drawing/2014/main" id="{8934DB85-4D0A-4726-A04C-4E8E63C0B476}"/>
              </a:ext>
            </a:extLst>
          </p:cNvPr>
          <p:cNvSpPr>
            <a:spLocks noGrp="1"/>
          </p:cNvSpPr>
          <p:nvPr>
            <p:ph idx="1"/>
          </p:nvPr>
        </p:nvSpPr>
        <p:spPr/>
        <p:txBody>
          <a:bodyPr/>
          <a:lstStyle/>
          <a:p>
            <a:pPr marL="0" indent="0">
              <a:buNone/>
            </a:pPr>
            <a:r>
              <a:rPr lang="en-US" altLang="en-US" dirty="0"/>
              <a:t>Cooperative form of doing business</a:t>
            </a:r>
          </a:p>
          <a:p>
            <a:pPr marL="0" indent="0">
              <a:buNone/>
            </a:pPr>
            <a:endParaRPr lang="en-US" altLang="en-US" sz="1200" dirty="0"/>
          </a:p>
          <a:p>
            <a:pPr>
              <a:buFontTx/>
              <a:buNone/>
            </a:pPr>
            <a:r>
              <a:rPr lang="en-US" altLang="en-US" dirty="0"/>
              <a:t>Essential ingredients</a:t>
            </a:r>
            <a:endParaRPr lang="en-US" altLang="en-US" sz="800" dirty="0"/>
          </a:p>
          <a:p>
            <a:r>
              <a:rPr lang="en-US" altLang="en-US" sz="2200" dirty="0"/>
              <a:t>Participative leadership </a:t>
            </a:r>
          </a:p>
          <a:p>
            <a:r>
              <a:rPr lang="en-US" altLang="en-US" sz="2200" dirty="0"/>
              <a:t>Continuous process improvement </a:t>
            </a:r>
          </a:p>
          <a:p>
            <a:r>
              <a:rPr lang="en-US" altLang="en-US" sz="2200" dirty="0"/>
              <a:t>Use of groups </a:t>
            </a:r>
          </a:p>
          <a:p>
            <a:pPr marL="0" indent="0">
              <a:buNone/>
            </a:pPr>
            <a:endParaRPr lang="en-US" altLang="en-US" sz="1200" dirty="0"/>
          </a:p>
          <a:p>
            <a:pPr marL="0" indent="0">
              <a:buNone/>
            </a:pPr>
            <a:r>
              <a:rPr lang="en-US" altLang="en-US" dirty="0"/>
              <a:t>Philosophy: People closest to the work have the experience and knowledge to come up with the best solutions to work-related problems</a:t>
            </a:r>
          </a:p>
          <a:p>
            <a:pPr marL="0" indent="0">
              <a:buNone/>
            </a:pPr>
            <a:endParaRPr lang="en-US" altLang="en-US" sz="2200" dirty="0"/>
          </a:p>
          <a:p>
            <a:pPr marL="0" indent="0">
              <a:buNone/>
            </a:pPr>
            <a:endParaRPr lang="en-US" dirty="0"/>
          </a:p>
        </p:txBody>
      </p:sp>
    </p:spTree>
    <p:extLst>
      <p:ext uri="{BB962C8B-B14F-4D97-AF65-F5344CB8AC3E}">
        <p14:creationId xmlns:p14="http://schemas.microsoft.com/office/powerpoint/2010/main" val="21767942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61753-81CF-4CD3-AD7E-0E8D2D6A6580}"/>
              </a:ext>
            </a:extLst>
          </p:cNvPr>
          <p:cNvSpPr>
            <a:spLocks noGrp="1"/>
          </p:cNvSpPr>
          <p:nvPr>
            <p:ph type="title"/>
          </p:nvPr>
        </p:nvSpPr>
        <p:spPr/>
        <p:txBody>
          <a:bodyPr/>
          <a:lstStyle/>
          <a:p>
            <a:r>
              <a:rPr lang="en-US" altLang="en-US" dirty="0"/>
              <a:t>W. Edwards Deming, 1 </a:t>
            </a:r>
            <a:endParaRPr lang="en-US" dirty="0"/>
          </a:p>
        </p:txBody>
      </p:sp>
      <p:sp>
        <p:nvSpPr>
          <p:cNvPr id="3" name="Content Placeholder 2">
            <a:extLst>
              <a:ext uri="{FF2B5EF4-FFF2-40B4-BE49-F238E27FC236}">
                <a16:creationId xmlns:a16="http://schemas.microsoft.com/office/drawing/2014/main" id="{8DE3B7FF-F10B-4B63-8773-CAF708E1DB1E}"/>
              </a:ext>
            </a:extLst>
          </p:cNvPr>
          <p:cNvSpPr>
            <a:spLocks noGrp="1"/>
          </p:cNvSpPr>
          <p:nvPr>
            <p:ph idx="1"/>
          </p:nvPr>
        </p:nvSpPr>
        <p:spPr/>
        <p:txBody>
          <a:bodyPr/>
          <a:lstStyle/>
          <a:p>
            <a:pPr marL="0" indent="0">
              <a:buNone/>
            </a:pPr>
            <a:r>
              <a:rPr lang="en-US" altLang="en-US" dirty="0"/>
              <a:t>Influenced the quality movement </a:t>
            </a:r>
          </a:p>
          <a:p>
            <a:pPr marL="0" indent="0">
              <a:buNone/>
            </a:pPr>
            <a:endParaRPr lang="en-US" altLang="en-US" sz="2000" dirty="0"/>
          </a:p>
          <a:p>
            <a:pPr marL="0" indent="0">
              <a:buNone/>
            </a:pPr>
            <a:r>
              <a:rPr lang="en-US" altLang="en-US" dirty="0"/>
              <a:t>Was recruited by American authorities in Japan to help prepare a census in 1947</a:t>
            </a:r>
          </a:p>
          <a:p>
            <a:pPr marL="0" indent="0">
              <a:buNone/>
            </a:pPr>
            <a:endParaRPr lang="en-US" altLang="en-US" sz="2000" dirty="0"/>
          </a:p>
          <a:p>
            <a:pPr marL="0" indent="0">
              <a:buNone/>
            </a:pPr>
            <a:r>
              <a:rPr lang="en-US" altLang="en-US" dirty="0"/>
              <a:t>Took an interest in restructuring the Japanese economy </a:t>
            </a:r>
          </a:p>
          <a:p>
            <a:r>
              <a:rPr lang="en-US" altLang="en-US" sz="2200" dirty="0"/>
              <a:t>The Japanese applied his ideas, and he became a legend</a:t>
            </a:r>
          </a:p>
          <a:p>
            <a:pPr marL="0" indent="0">
              <a:buNone/>
            </a:pPr>
            <a:endParaRPr lang="en-US" dirty="0"/>
          </a:p>
        </p:txBody>
      </p:sp>
    </p:spTree>
    <p:extLst>
      <p:ext uri="{BB962C8B-B14F-4D97-AF65-F5344CB8AC3E}">
        <p14:creationId xmlns:p14="http://schemas.microsoft.com/office/powerpoint/2010/main" val="27351538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3BAEC-674D-4870-9228-ABFD9E82EFBC}"/>
              </a:ext>
            </a:extLst>
          </p:cNvPr>
          <p:cNvSpPr>
            <a:spLocks noGrp="1"/>
          </p:cNvSpPr>
          <p:nvPr>
            <p:ph type="title"/>
          </p:nvPr>
        </p:nvSpPr>
        <p:spPr/>
        <p:txBody>
          <a:bodyPr/>
          <a:lstStyle/>
          <a:p>
            <a:r>
              <a:rPr lang="en-US" altLang="en-US" dirty="0"/>
              <a:t>W. Edwards Deming, 2</a:t>
            </a:r>
            <a:r>
              <a:rPr lang="en-US" altLang="en-US" sz="3200" dirty="0"/>
              <a:t> </a:t>
            </a:r>
            <a:endParaRPr lang="en-US" dirty="0"/>
          </a:p>
        </p:txBody>
      </p:sp>
      <p:sp>
        <p:nvSpPr>
          <p:cNvPr id="3" name="Content Placeholder 2">
            <a:extLst>
              <a:ext uri="{FF2B5EF4-FFF2-40B4-BE49-F238E27FC236}">
                <a16:creationId xmlns:a16="http://schemas.microsoft.com/office/drawing/2014/main" id="{16E687B6-783B-497F-AAF6-5824FCD49C5D}"/>
              </a:ext>
            </a:extLst>
          </p:cNvPr>
          <p:cNvSpPr>
            <a:spLocks noGrp="1"/>
          </p:cNvSpPr>
          <p:nvPr>
            <p:ph idx="1"/>
          </p:nvPr>
        </p:nvSpPr>
        <p:spPr/>
        <p:txBody>
          <a:bodyPr/>
          <a:lstStyle/>
          <a:p>
            <a:pPr marL="0" indent="0">
              <a:buNone/>
            </a:pPr>
            <a:r>
              <a:rPr lang="en-US" altLang="en-US" dirty="0"/>
              <a:t>Results of Deming’s influence</a:t>
            </a:r>
            <a:endParaRPr lang="en-US" altLang="en-US" sz="800" dirty="0"/>
          </a:p>
          <a:p>
            <a:r>
              <a:rPr lang="en-US" altLang="en-US" sz="2200" dirty="0"/>
              <a:t>People at the production level were taught the statistical techniques of quality control</a:t>
            </a:r>
          </a:p>
          <a:p>
            <a:r>
              <a:rPr lang="en-US" altLang="en-US" sz="2200" dirty="0"/>
              <a:t>People were then delegated tasks and the power to organize their work so that product quality could be improved</a:t>
            </a:r>
          </a:p>
          <a:p>
            <a:r>
              <a:rPr lang="en-US" altLang="en-US" sz="2200" dirty="0"/>
              <a:t>Management was convinced of the necessity of personal involvement and commitment to quality</a:t>
            </a:r>
          </a:p>
          <a:p>
            <a:pPr marL="0" indent="0">
              <a:buNone/>
            </a:pPr>
            <a:endParaRPr lang="en-US" dirty="0"/>
          </a:p>
        </p:txBody>
      </p:sp>
    </p:spTree>
    <p:extLst>
      <p:ext uri="{BB962C8B-B14F-4D97-AF65-F5344CB8AC3E}">
        <p14:creationId xmlns:p14="http://schemas.microsoft.com/office/powerpoint/2010/main" val="8338234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B5D52-39A8-4255-BC7E-35B023E4C658}"/>
              </a:ext>
            </a:extLst>
          </p:cNvPr>
          <p:cNvSpPr>
            <a:spLocks noGrp="1"/>
          </p:cNvSpPr>
          <p:nvPr>
            <p:ph type="title"/>
          </p:nvPr>
        </p:nvSpPr>
        <p:spPr/>
        <p:txBody>
          <a:bodyPr/>
          <a:lstStyle/>
          <a:p>
            <a:r>
              <a:rPr lang="en-US" altLang="en-US" dirty="0"/>
              <a:t>W. Edwards Deming, 3</a:t>
            </a:r>
            <a:r>
              <a:rPr lang="en-US" altLang="en-US" sz="3200" dirty="0"/>
              <a:t> </a:t>
            </a:r>
            <a:endParaRPr lang="en-US" dirty="0"/>
          </a:p>
        </p:txBody>
      </p:sp>
      <p:sp>
        <p:nvSpPr>
          <p:cNvPr id="3" name="Content Placeholder 2">
            <a:extLst>
              <a:ext uri="{FF2B5EF4-FFF2-40B4-BE49-F238E27FC236}">
                <a16:creationId xmlns:a16="http://schemas.microsoft.com/office/drawing/2014/main" id="{41269FDC-BA9C-468D-8E66-93A2426C4228}"/>
              </a:ext>
            </a:extLst>
          </p:cNvPr>
          <p:cNvSpPr>
            <a:spLocks noGrp="1"/>
          </p:cNvSpPr>
          <p:nvPr>
            <p:ph idx="1"/>
          </p:nvPr>
        </p:nvSpPr>
        <p:spPr/>
        <p:txBody>
          <a:bodyPr/>
          <a:lstStyle/>
          <a:p>
            <a:pPr marL="0" indent="0">
              <a:buNone/>
            </a:pPr>
            <a:r>
              <a:rPr lang="en-US" altLang="en-US" dirty="0"/>
              <a:t>Deming taught:</a:t>
            </a:r>
          </a:p>
          <a:p>
            <a:pPr marL="0" indent="0">
              <a:buNone/>
            </a:pPr>
            <a:endParaRPr lang="en-US" altLang="en-US" sz="800" dirty="0"/>
          </a:p>
          <a:p>
            <a:r>
              <a:rPr lang="en-US" altLang="en-US" sz="2200" dirty="0"/>
              <a:t>The more quality that is built in anything, the less it costs over time</a:t>
            </a:r>
          </a:p>
          <a:p>
            <a:r>
              <a:rPr lang="en-US" altLang="en-US" sz="2200" dirty="0"/>
              <a:t>Importance of designing a good system and process </a:t>
            </a:r>
          </a:p>
          <a:p>
            <a:pPr lvl="2">
              <a:buFontTx/>
              <a:buNone/>
            </a:pPr>
            <a:endParaRPr lang="en-US" altLang="en-US" i="1" dirty="0"/>
          </a:p>
          <a:p>
            <a:pPr marL="0" indent="0">
              <a:buNone/>
            </a:pPr>
            <a:endParaRPr lang="en-US" dirty="0"/>
          </a:p>
        </p:txBody>
      </p:sp>
    </p:spTree>
    <p:extLst>
      <p:ext uri="{BB962C8B-B14F-4D97-AF65-F5344CB8AC3E}">
        <p14:creationId xmlns:p14="http://schemas.microsoft.com/office/powerpoint/2010/main" val="3283255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8C7CA7-B360-4FD7-BF22-34840B658EDA}"/>
              </a:ext>
            </a:extLst>
          </p:cNvPr>
          <p:cNvSpPr>
            <a:spLocks noGrp="1"/>
          </p:cNvSpPr>
          <p:nvPr>
            <p:ph type="title"/>
          </p:nvPr>
        </p:nvSpPr>
        <p:spPr/>
        <p:txBody>
          <a:bodyPr/>
          <a:lstStyle/>
          <a:p>
            <a:r>
              <a:rPr lang="en-US" altLang="en-US" dirty="0"/>
              <a:t>Figure 9.1: The Deming Chain Reaction</a:t>
            </a:r>
            <a:r>
              <a:rPr lang="en-US" altLang="en-US" sz="3200" dirty="0"/>
              <a:t> </a:t>
            </a:r>
            <a:endParaRPr lang="en-US" dirty="0"/>
          </a:p>
        </p:txBody>
      </p:sp>
      <p:pic>
        <p:nvPicPr>
          <p:cNvPr id="7" name="Picture 6" descr="The figure depicts a flowchart on improving quality and its benefits. ">
            <a:extLst>
              <a:ext uri="{FF2B5EF4-FFF2-40B4-BE49-F238E27FC236}">
                <a16:creationId xmlns:a16="http://schemas.microsoft.com/office/drawing/2014/main" id="{27797873-12E4-4335-8ABB-855CD99F2E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487" y="1371600"/>
            <a:ext cx="7557025" cy="3732904"/>
          </a:xfrm>
          <a:prstGeom prst="rect">
            <a:avLst/>
          </a:prstGeom>
        </p:spPr>
      </p:pic>
      <p:sp>
        <p:nvSpPr>
          <p:cNvPr id="8" name="Content Placeholder 7">
            <a:extLst>
              <a:ext uri="{FF2B5EF4-FFF2-40B4-BE49-F238E27FC236}">
                <a16:creationId xmlns:a16="http://schemas.microsoft.com/office/drawing/2014/main" id="{DB630029-57E9-4384-A07D-A24304D4C3FF}"/>
              </a:ext>
            </a:extLst>
          </p:cNvPr>
          <p:cNvSpPr>
            <a:spLocks noGrp="1"/>
          </p:cNvSpPr>
          <p:nvPr>
            <p:ph idx="1"/>
          </p:nvPr>
        </p:nvSpPr>
        <p:spPr>
          <a:xfrm>
            <a:off x="2590800" y="5343331"/>
            <a:ext cx="3962400" cy="305696"/>
          </a:xfrm>
        </p:spPr>
        <p:txBody>
          <a:bodyPr/>
          <a:lstStyle/>
          <a:p>
            <a:pPr marL="0" indent="0" algn="r">
              <a:buNone/>
            </a:pPr>
            <a:r>
              <a:rPr lang="en-US" sz="1200" dirty="0">
                <a:hlinkClick r:id="rId4" action="ppaction://hlinksldjump"/>
              </a:rPr>
              <a:t>Jump to </a:t>
            </a:r>
            <a:r>
              <a:rPr lang="en-US" altLang="en-US" sz="1200" dirty="0">
                <a:hlinkClick r:id="rId4" action="ppaction://hlinksldjump"/>
              </a:rPr>
              <a:t>Figure 9.1: The Deming Chain Reaction, Appendix</a:t>
            </a:r>
            <a:endParaRPr lang="en-US" sz="1200" dirty="0"/>
          </a:p>
        </p:txBody>
      </p:sp>
    </p:spTree>
    <p:extLst>
      <p:ext uri="{BB962C8B-B14F-4D97-AF65-F5344CB8AC3E}">
        <p14:creationId xmlns:p14="http://schemas.microsoft.com/office/powerpoint/2010/main" val="1678183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D7C88-14A6-4856-B321-35F71EE3F6E2}"/>
              </a:ext>
            </a:extLst>
          </p:cNvPr>
          <p:cNvSpPr>
            <a:spLocks noGrp="1"/>
          </p:cNvSpPr>
          <p:nvPr>
            <p:ph type="title"/>
          </p:nvPr>
        </p:nvSpPr>
        <p:spPr/>
        <p:txBody>
          <a:bodyPr/>
          <a:lstStyle/>
          <a:p>
            <a:r>
              <a:rPr lang="en-US" altLang="en-US" sz="3200" dirty="0"/>
              <a:t>Deming’s Points for a Successful Workplace, 1</a:t>
            </a:r>
            <a:endParaRPr lang="en-US" sz="3200" dirty="0"/>
          </a:p>
        </p:txBody>
      </p:sp>
      <p:sp>
        <p:nvSpPr>
          <p:cNvPr id="3" name="Content Placeholder 2">
            <a:extLst>
              <a:ext uri="{FF2B5EF4-FFF2-40B4-BE49-F238E27FC236}">
                <a16:creationId xmlns:a16="http://schemas.microsoft.com/office/drawing/2014/main" id="{8295FC3E-C95F-4E79-B5ED-AE3DCC362E4F}"/>
              </a:ext>
            </a:extLst>
          </p:cNvPr>
          <p:cNvSpPr>
            <a:spLocks noGrp="1"/>
          </p:cNvSpPr>
          <p:nvPr>
            <p:ph idx="1"/>
          </p:nvPr>
        </p:nvSpPr>
        <p:spPr/>
        <p:txBody>
          <a:bodyPr/>
          <a:lstStyle/>
          <a:p>
            <a:pPr>
              <a:buFont typeface="Arial" panose="020B0604020202020204" pitchFamily="34" charset="0"/>
              <a:buChar char="•"/>
            </a:pPr>
            <a:r>
              <a:rPr lang="en-US" altLang="en-US" dirty="0"/>
              <a:t>Create consistency and continuity of purpose </a:t>
            </a:r>
          </a:p>
          <a:p>
            <a:pPr>
              <a:buFont typeface="Arial" panose="020B0604020202020204" pitchFamily="34" charset="0"/>
              <a:buChar char="•"/>
            </a:pPr>
            <a:r>
              <a:rPr lang="en-US" altLang="en-US" dirty="0"/>
              <a:t>Sett high standards </a:t>
            </a:r>
          </a:p>
          <a:p>
            <a:pPr>
              <a:buFont typeface="Arial" panose="020B0604020202020204" pitchFamily="34" charset="0"/>
              <a:buChar char="•"/>
            </a:pPr>
            <a:r>
              <a:rPr lang="en-US" altLang="en-US" dirty="0"/>
              <a:t>Eliminate dependence on mass inspection for quality </a:t>
            </a:r>
          </a:p>
          <a:p>
            <a:pPr>
              <a:buFont typeface="Arial" panose="020B0604020202020204" pitchFamily="34" charset="0"/>
              <a:buChar char="•"/>
            </a:pPr>
            <a:r>
              <a:rPr lang="en-US" altLang="en-US" dirty="0"/>
              <a:t>Reduce the number of suppliers </a:t>
            </a:r>
          </a:p>
          <a:p>
            <a:pPr>
              <a:buFont typeface="Arial" panose="020B0604020202020204" pitchFamily="34" charset="0"/>
              <a:buChar char="•"/>
            </a:pPr>
            <a:r>
              <a:rPr lang="en-US" altLang="en-US" dirty="0"/>
              <a:t>Recognize that the two sources of quality problems are faulty systems and the production worker</a:t>
            </a:r>
          </a:p>
          <a:p>
            <a:pPr>
              <a:buFont typeface="Arial" panose="020B0604020202020204" pitchFamily="34" charset="0"/>
              <a:buChar char="•"/>
            </a:pPr>
            <a:r>
              <a:rPr lang="en-US" altLang="en-US" dirty="0"/>
              <a:t>Improve job training</a:t>
            </a:r>
          </a:p>
          <a:p>
            <a:pPr>
              <a:buFont typeface="Arial" panose="020B0604020202020204" pitchFamily="34" charset="0"/>
              <a:buChar char="•"/>
            </a:pPr>
            <a:r>
              <a:rPr lang="en-US" altLang="en-US" dirty="0"/>
              <a:t>Provide a higher level of supervision </a:t>
            </a:r>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31632938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sz="3200" dirty="0"/>
              <a:t>Deming’s Points for a Successful Workplace, 2</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altLang="en-US" dirty="0"/>
              <a:t>Break down barriers between departments </a:t>
            </a:r>
          </a:p>
          <a:p>
            <a:pPr>
              <a:buFont typeface="Arial" panose="020B0604020202020204" pitchFamily="34" charset="0"/>
              <a:buChar char="•"/>
            </a:pPr>
            <a:r>
              <a:rPr lang="en-US" altLang="en-US" dirty="0"/>
              <a:t>Stamp out fear by encouraging open, two-way communication</a:t>
            </a:r>
          </a:p>
          <a:p>
            <a:pPr>
              <a:buFont typeface="Arial" panose="020B0604020202020204" pitchFamily="34" charset="0"/>
              <a:buChar char="•"/>
            </a:pPr>
            <a:r>
              <a:rPr lang="en-US" altLang="en-US" dirty="0"/>
              <a:t>Abolish numerical goals and slogans</a:t>
            </a:r>
          </a:p>
          <a:p>
            <a:pPr>
              <a:buFont typeface="Arial" panose="020B0604020202020204" pitchFamily="34" charset="0"/>
              <a:buChar char="•"/>
            </a:pPr>
            <a:r>
              <a:rPr lang="en-US" altLang="en-US" dirty="0"/>
              <a:t>Use statistical methods for continuous improvement of quality and productivity</a:t>
            </a:r>
          </a:p>
          <a:p>
            <a:pPr>
              <a:buFont typeface="Arial" panose="020B0604020202020204" pitchFamily="34" charset="0"/>
              <a:buChar char="•"/>
            </a:pPr>
            <a:r>
              <a:rPr lang="en-US" altLang="en-US" dirty="0"/>
              <a:t>Remove barriers to pride of work </a:t>
            </a:r>
          </a:p>
          <a:p>
            <a:pPr>
              <a:buFont typeface="Arial" panose="020B0604020202020204" pitchFamily="34" charset="0"/>
              <a:buChar char="•"/>
            </a:pPr>
            <a:r>
              <a:rPr lang="en-US" altLang="en-US" dirty="0"/>
              <a:t>Institute a program of education and training </a:t>
            </a:r>
          </a:p>
          <a:p>
            <a:pPr>
              <a:buFont typeface="Arial" panose="020B0604020202020204" pitchFamily="34" charset="0"/>
              <a:buChar char="•"/>
            </a:pPr>
            <a:r>
              <a:rPr lang="en-US" altLang="en-US" dirty="0"/>
              <a:t>Define management’s commitment to quality and productivity </a:t>
            </a:r>
          </a:p>
          <a:p>
            <a:pPr marL="514350" indent="-514350">
              <a:buFontTx/>
              <a:buAutoNum type="arabicPeriod" startAt="8"/>
            </a:pPr>
            <a:endParaRPr lang="en-US" altLang="en-US" dirty="0"/>
          </a:p>
          <a:p>
            <a:pPr marL="514350" indent="-514350"/>
            <a:endParaRPr lang="en-US" altLang="en-US" dirty="0"/>
          </a:p>
        </p:txBody>
      </p:sp>
    </p:spTree>
    <p:extLst>
      <p:ext uri="{BB962C8B-B14F-4D97-AF65-F5344CB8AC3E}">
        <p14:creationId xmlns:p14="http://schemas.microsoft.com/office/powerpoint/2010/main" val="4177379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D7202-B8FC-4649-9708-A69D90758697}"/>
              </a:ext>
            </a:extLst>
          </p:cNvPr>
          <p:cNvSpPr>
            <a:spLocks noGrp="1"/>
          </p:cNvSpPr>
          <p:nvPr>
            <p:ph type="title"/>
          </p:nvPr>
        </p:nvSpPr>
        <p:spPr/>
        <p:txBody>
          <a:bodyPr/>
          <a:lstStyle/>
          <a:p>
            <a:r>
              <a:rPr lang="en-US" altLang="en-US" sz="3200" dirty="0"/>
              <a:t>Philosophical Roots of the Quality Movement </a:t>
            </a:r>
            <a:endParaRPr lang="en-US" sz="3200" dirty="0"/>
          </a:p>
        </p:txBody>
      </p:sp>
      <p:sp>
        <p:nvSpPr>
          <p:cNvPr id="3" name="Content Placeholder 2">
            <a:extLst>
              <a:ext uri="{FF2B5EF4-FFF2-40B4-BE49-F238E27FC236}">
                <a16:creationId xmlns:a16="http://schemas.microsoft.com/office/drawing/2014/main" id="{0E506513-BF54-48FB-B367-6AF4A7BBAEC7}"/>
              </a:ext>
            </a:extLst>
          </p:cNvPr>
          <p:cNvSpPr>
            <a:spLocks noGrp="1"/>
          </p:cNvSpPr>
          <p:nvPr>
            <p:ph idx="1"/>
          </p:nvPr>
        </p:nvSpPr>
        <p:spPr/>
        <p:txBody>
          <a:bodyPr/>
          <a:lstStyle/>
          <a:p>
            <a:pPr marL="0" indent="0">
              <a:buNone/>
            </a:pPr>
            <a:r>
              <a:rPr lang="en-US" altLang="en-US" dirty="0"/>
              <a:t>Frederick Winslow Taylor wrote the book </a:t>
            </a:r>
            <a:r>
              <a:rPr lang="en-US" altLang="en-US" i="1" dirty="0"/>
              <a:t>Principles of Scientific Management</a:t>
            </a:r>
            <a:endParaRPr lang="en-US" altLang="en-US" sz="800" i="1" dirty="0"/>
          </a:p>
          <a:p>
            <a:r>
              <a:rPr lang="en-US" altLang="en-US" sz="2200" dirty="0"/>
              <a:t>Recognized as the father of modern management and industrial engineering discipline </a:t>
            </a:r>
          </a:p>
          <a:p>
            <a:r>
              <a:rPr lang="en-US" altLang="en-US" sz="2200" dirty="0"/>
              <a:t>Developed the first monetary incentive system </a:t>
            </a:r>
          </a:p>
          <a:p>
            <a:pPr lvl="1">
              <a:buFont typeface="Arial" panose="020B0604020202020204" pitchFamily="34" charset="0"/>
              <a:buChar char="•"/>
            </a:pPr>
            <a:r>
              <a:rPr lang="en-US" altLang="en-US" dirty="0"/>
              <a:t>His principles and incentive system became the basis for a worldwide scientific management movement </a:t>
            </a:r>
          </a:p>
          <a:p>
            <a:pPr marL="0" indent="0">
              <a:buNone/>
            </a:pPr>
            <a:endParaRPr lang="en-US" dirty="0"/>
          </a:p>
        </p:txBody>
      </p:sp>
    </p:spTree>
    <p:extLst>
      <p:ext uri="{BB962C8B-B14F-4D97-AF65-F5344CB8AC3E}">
        <p14:creationId xmlns:p14="http://schemas.microsoft.com/office/powerpoint/2010/main" val="2942927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36C61-C571-473B-A61F-6AFA4EE41C1D}"/>
              </a:ext>
            </a:extLst>
          </p:cNvPr>
          <p:cNvSpPr>
            <a:spLocks noGrp="1"/>
          </p:cNvSpPr>
          <p:nvPr>
            <p:ph type="title"/>
          </p:nvPr>
        </p:nvSpPr>
        <p:spPr/>
        <p:txBody>
          <a:bodyPr/>
          <a:lstStyle/>
          <a:p>
            <a:r>
              <a:rPr lang="en-US" altLang="en-US" sz="3200" dirty="0"/>
              <a:t>	 Principles in Scientific Management Philosophy</a:t>
            </a:r>
            <a:endParaRPr lang="en-US" sz="3200" dirty="0"/>
          </a:p>
        </p:txBody>
      </p:sp>
      <p:sp>
        <p:nvSpPr>
          <p:cNvPr id="3" name="Content Placeholder 2">
            <a:extLst>
              <a:ext uri="{FF2B5EF4-FFF2-40B4-BE49-F238E27FC236}">
                <a16:creationId xmlns:a16="http://schemas.microsoft.com/office/drawing/2014/main" id="{A1E6B34C-5307-4A84-AC47-EEFBBED63DB9}"/>
              </a:ext>
            </a:extLst>
          </p:cNvPr>
          <p:cNvSpPr>
            <a:spLocks noGrp="1"/>
          </p:cNvSpPr>
          <p:nvPr>
            <p:ph idx="1"/>
          </p:nvPr>
        </p:nvSpPr>
        <p:spPr/>
        <p:txBody>
          <a:bodyPr/>
          <a:lstStyle/>
          <a:p>
            <a:pPr>
              <a:buFont typeface="Arial" panose="020B0604020202020204" pitchFamily="34" charset="0"/>
              <a:buChar char="•"/>
            </a:pPr>
            <a:r>
              <a:rPr lang="en-US" altLang="en-US" dirty="0"/>
              <a:t>Develop a science for each element of a job that replaces the old rule-of-thumb method</a:t>
            </a:r>
          </a:p>
          <a:p>
            <a:pPr>
              <a:buFont typeface="Arial" panose="020B0604020202020204" pitchFamily="34" charset="0"/>
              <a:buChar char="•"/>
            </a:pPr>
            <a:r>
              <a:rPr lang="en-US" altLang="en-US" dirty="0"/>
              <a:t>Select, train, teach, and develop employees scientifically</a:t>
            </a:r>
          </a:p>
          <a:p>
            <a:pPr>
              <a:buFont typeface="Arial" panose="020B0604020202020204" pitchFamily="34" charset="0"/>
              <a:buChar char="•"/>
            </a:pPr>
            <a:r>
              <a:rPr lang="en-US" altLang="en-US" dirty="0"/>
              <a:t>Cooperate heartily with employees to ensure that all work is done according to the principles of science </a:t>
            </a:r>
          </a:p>
          <a:p>
            <a:pPr>
              <a:buFont typeface="Arial" panose="020B0604020202020204" pitchFamily="34" charset="0"/>
              <a:buChar char="•"/>
            </a:pPr>
            <a:r>
              <a:rPr lang="en-US" altLang="en-US" dirty="0"/>
              <a:t>Divide work and responsibility between management and employees </a:t>
            </a:r>
          </a:p>
          <a:p>
            <a:pPr marL="0" indent="0">
              <a:buNone/>
            </a:pPr>
            <a:endParaRPr lang="en-US" dirty="0"/>
          </a:p>
        </p:txBody>
      </p:sp>
    </p:spTree>
    <p:extLst>
      <p:ext uri="{BB962C8B-B14F-4D97-AF65-F5344CB8AC3E}">
        <p14:creationId xmlns:p14="http://schemas.microsoft.com/office/powerpoint/2010/main" val="36236243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A0D4709-A944-462C-80D6-293809DC34F8}"/>
              </a:ext>
            </a:extLst>
          </p:cNvPr>
          <p:cNvSpPr>
            <a:spLocks noGrp="1"/>
          </p:cNvSpPr>
          <p:nvPr>
            <p:ph type="title"/>
          </p:nvPr>
        </p:nvSpPr>
        <p:spPr/>
        <p:txBody>
          <a:bodyPr/>
          <a:lstStyle/>
          <a:p>
            <a:r>
              <a:rPr lang="en-US" altLang="en-US" dirty="0"/>
              <a:t>Empowerment in the Workplace </a:t>
            </a:r>
            <a:endParaRPr lang="en-US" dirty="0"/>
          </a:p>
        </p:txBody>
      </p:sp>
      <p:sp>
        <p:nvSpPr>
          <p:cNvPr id="5" name="Content Placeholder 4">
            <a:extLst>
              <a:ext uri="{FF2B5EF4-FFF2-40B4-BE49-F238E27FC236}">
                <a16:creationId xmlns:a16="http://schemas.microsoft.com/office/drawing/2014/main" id="{37BF3BA4-D4B5-4828-88FF-E9A6D65E8E4F}"/>
              </a:ext>
            </a:extLst>
          </p:cNvPr>
          <p:cNvSpPr>
            <a:spLocks noGrp="1"/>
          </p:cNvSpPr>
          <p:nvPr>
            <p:ph idx="1"/>
          </p:nvPr>
        </p:nvSpPr>
        <p:spPr/>
        <p:txBody>
          <a:bodyPr/>
          <a:lstStyle/>
          <a:p>
            <a:pPr marL="0" indent="0">
              <a:buNone/>
            </a:pPr>
            <a:r>
              <a:rPr lang="en-US" altLang="en-US" dirty="0"/>
              <a:t>Empowerment: Expansion of employee knowledge, tasks, and decision-making responsibilities</a:t>
            </a:r>
          </a:p>
          <a:p>
            <a:pPr marL="0" indent="0">
              <a:buNone/>
            </a:pPr>
            <a:endParaRPr lang="en-US" altLang="en-US" dirty="0"/>
          </a:p>
          <a:p>
            <a:pPr marL="0" indent="0">
              <a:buNone/>
            </a:pPr>
            <a:r>
              <a:rPr lang="en-US" altLang="en-US" dirty="0"/>
              <a:t>Employee participation has a positive impact on business success</a:t>
            </a:r>
          </a:p>
          <a:p>
            <a:r>
              <a:rPr lang="en-US" altLang="en-US" sz="2200" dirty="0"/>
              <a:t>Seldom negative or neutral</a:t>
            </a:r>
          </a:p>
          <a:p>
            <a:pPr marL="0" indent="0">
              <a:buNone/>
            </a:pPr>
            <a:endParaRPr lang="en-US" altLang="en-US" dirty="0"/>
          </a:p>
          <a:p>
            <a:pPr marL="0" indent="0">
              <a:buNone/>
            </a:pPr>
            <a:r>
              <a:rPr lang="en-US" altLang="en-US" dirty="0"/>
              <a:t>Ownership of stock and participation motivates employees to work harder</a:t>
            </a:r>
            <a:endParaRPr lang="en-US" dirty="0"/>
          </a:p>
        </p:txBody>
      </p:sp>
    </p:spTree>
    <p:extLst>
      <p:ext uri="{BB962C8B-B14F-4D97-AF65-F5344CB8AC3E}">
        <p14:creationId xmlns:p14="http://schemas.microsoft.com/office/powerpoint/2010/main" val="3261220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653E0-0F59-475B-AFBC-1BEFF82831D7}"/>
              </a:ext>
            </a:extLst>
          </p:cNvPr>
          <p:cNvSpPr>
            <a:spLocks noGrp="1"/>
          </p:cNvSpPr>
          <p:nvPr>
            <p:ph type="title"/>
          </p:nvPr>
        </p:nvSpPr>
        <p:spPr/>
        <p:txBody>
          <a:bodyPr/>
          <a:lstStyle/>
          <a:p>
            <a:r>
              <a:rPr lang="en-US" dirty="0"/>
              <a:t>Human Relations School</a:t>
            </a:r>
          </a:p>
        </p:txBody>
      </p:sp>
      <p:sp>
        <p:nvSpPr>
          <p:cNvPr id="3" name="Content Placeholder 2">
            <a:extLst>
              <a:ext uri="{FF2B5EF4-FFF2-40B4-BE49-F238E27FC236}">
                <a16:creationId xmlns:a16="http://schemas.microsoft.com/office/drawing/2014/main" id="{EBA35000-EC54-41D2-B93E-A41EF668BF64}"/>
              </a:ext>
            </a:extLst>
          </p:cNvPr>
          <p:cNvSpPr>
            <a:spLocks noGrp="1"/>
          </p:cNvSpPr>
          <p:nvPr>
            <p:ph idx="1"/>
          </p:nvPr>
        </p:nvSpPr>
        <p:spPr/>
        <p:txBody>
          <a:bodyPr/>
          <a:lstStyle/>
          <a:p>
            <a:pPr marL="0" indent="0">
              <a:buNone/>
            </a:pPr>
            <a:r>
              <a:rPr lang="en-US" dirty="0"/>
              <a:t>Researchers from Harvard University conducted a series of studies at the Hawthorne Plant of the Western Electric Company in a suburb of Chicago</a:t>
            </a:r>
          </a:p>
          <a:p>
            <a:pPr marL="0" indent="0">
              <a:buNone/>
            </a:pPr>
            <a:endParaRPr lang="en-US" dirty="0"/>
          </a:p>
          <a:p>
            <a:pPr marL="0" indent="0">
              <a:buNone/>
            </a:pPr>
            <a:r>
              <a:rPr lang="en-US" dirty="0"/>
              <a:t>The Harvard team wanted to determine how environmental conditions affected employee productivity</a:t>
            </a:r>
          </a:p>
          <a:p>
            <a:r>
              <a:rPr lang="en-US" sz="2200" dirty="0"/>
              <a:t>Discovered that social factors and group norms influenced productivity and motivation more than physical conditions, money, discipline, and job security combined </a:t>
            </a:r>
          </a:p>
          <a:p>
            <a:endParaRPr lang="en-US" dirty="0"/>
          </a:p>
        </p:txBody>
      </p:sp>
    </p:spTree>
    <p:extLst>
      <p:ext uri="{BB962C8B-B14F-4D97-AF65-F5344CB8AC3E}">
        <p14:creationId xmlns:p14="http://schemas.microsoft.com/office/powerpoint/2010/main" val="3431585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35BDD-24A8-492E-B946-7087AE7D74A6}"/>
              </a:ext>
            </a:extLst>
          </p:cNvPr>
          <p:cNvSpPr>
            <a:spLocks noGrp="1"/>
          </p:cNvSpPr>
          <p:nvPr>
            <p:ph type="title"/>
          </p:nvPr>
        </p:nvSpPr>
        <p:spPr/>
        <p:txBody>
          <a:bodyPr/>
          <a:lstStyle/>
          <a:p>
            <a:r>
              <a:rPr lang="en-US" dirty="0"/>
              <a:t>Human Relations Pioneer</a:t>
            </a:r>
          </a:p>
        </p:txBody>
      </p:sp>
      <p:sp>
        <p:nvSpPr>
          <p:cNvPr id="3" name="Content Placeholder 2">
            <a:extLst>
              <a:ext uri="{FF2B5EF4-FFF2-40B4-BE49-F238E27FC236}">
                <a16:creationId xmlns:a16="http://schemas.microsoft.com/office/drawing/2014/main" id="{11F2185C-F3A5-4760-B481-3FB676CCBF19}"/>
              </a:ext>
            </a:extLst>
          </p:cNvPr>
          <p:cNvSpPr>
            <a:spLocks noGrp="1"/>
          </p:cNvSpPr>
          <p:nvPr>
            <p:ph idx="1"/>
          </p:nvPr>
        </p:nvSpPr>
        <p:spPr/>
        <p:txBody>
          <a:bodyPr/>
          <a:lstStyle/>
          <a:p>
            <a:pPr marL="0" indent="0">
              <a:buNone/>
            </a:pPr>
            <a:r>
              <a:rPr lang="en-US" dirty="0"/>
              <a:t>William Procter</a:t>
            </a:r>
          </a:p>
          <a:p>
            <a:r>
              <a:rPr lang="en-US" sz="2200" dirty="0"/>
              <a:t>Believed that increasing workers’ psychological commitment would increase productivity</a:t>
            </a:r>
          </a:p>
          <a:p>
            <a:r>
              <a:rPr lang="en-US" sz="2200" dirty="0"/>
              <a:t>Implemented a stock purchase plan where one dollar of an employee’s investment in a P and G stock would be matched by four dollars’ worth of stock by the company</a:t>
            </a:r>
          </a:p>
          <a:p>
            <a:r>
              <a:rPr lang="en-US" sz="2200" dirty="0"/>
              <a:t>Resolved some key issues for labor that paid off in worker loyalty, improved productivity, and an increasing corporate reputation for caring and integrity</a:t>
            </a:r>
          </a:p>
        </p:txBody>
      </p:sp>
    </p:spTree>
    <p:extLst>
      <p:ext uri="{BB962C8B-B14F-4D97-AF65-F5344CB8AC3E}">
        <p14:creationId xmlns:p14="http://schemas.microsoft.com/office/powerpoint/2010/main" val="1963998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95625-140D-4BE7-A7F8-AF99CF86C3BC}"/>
              </a:ext>
            </a:extLst>
          </p:cNvPr>
          <p:cNvSpPr>
            <a:spLocks noGrp="1"/>
          </p:cNvSpPr>
          <p:nvPr>
            <p:ph type="title"/>
          </p:nvPr>
        </p:nvSpPr>
        <p:spPr/>
        <p:txBody>
          <a:bodyPr/>
          <a:lstStyle/>
          <a:p>
            <a:r>
              <a:rPr lang="en-US" sz="3200" dirty="0"/>
              <a:t>Experiments in Participative Management, 1</a:t>
            </a:r>
          </a:p>
        </p:txBody>
      </p:sp>
      <p:sp>
        <p:nvSpPr>
          <p:cNvPr id="3" name="Content Placeholder 2">
            <a:extLst>
              <a:ext uri="{FF2B5EF4-FFF2-40B4-BE49-F238E27FC236}">
                <a16:creationId xmlns:a16="http://schemas.microsoft.com/office/drawing/2014/main" id="{8841FE33-57FE-406C-840D-46F7216587D7}"/>
              </a:ext>
            </a:extLst>
          </p:cNvPr>
          <p:cNvSpPr>
            <a:spLocks noGrp="1"/>
          </p:cNvSpPr>
          <p:nvPr>
            <p:ph idx="1"/>
          </p:nvPr>
        </p:nvSpPr>
        <p:spPr/>
        <p:txBody>
          <a:bodyPr/>
          <a:lstStyle/>
          <a:p>
            <a:r>
              <a:rPr lang="en-US" altLang="en-US" dirty="0"/>
              <a:t>Texas Instruments: Used work simplification training to solve manufacturing problems and improve productivity </a:t>
            </a:r>
          </a:p>
          <a:p>
            <a:pPr>
              <a:spcBef>
                <a:spcPct val="50000"/>
              </a:spcBef>
            </a:pPr>
            <a:r>
              <a:rPr lang="en-US" altLang="en-US" dirty="0"/>
              <a:t>A T and T: Used job enrichment programs to increase motivation and employee output</a:t>
            </a:r>
          </a:p>
          <a:p>
            <a:r>
              <a:rPr lang="en-US" dirty="0"/>
              <a:t>General Foods: Used a team concept in which workers were classified into skill categories</a:t>
            </a:r>
          </a:p>
          <a:p>
            <a:r>
              <a:rPr lang="en-US" dirty="0"/>
              <a:t>Proctor and Gamble: Used the concept of group work</a:t>
            </a:r>
          </a:p>
        </p:txBody>
      </p:sp>
    </p:spTree>
    <p:extLst>
      <p:ext uri="{BB962C8B-B14F-4D97-AF65-F5344CB8AC3E}">
        <p14:creationId xmlns:p14="http://schemas.microsoft.com/office/powerpoint/2010/main" val="4271344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EF879A5-B10D-4C13-92BA-143FCE8D8652}"/>
              </a:ext>
            </a:extLst>
          </p:cNvPr>
          <p:cNvSpPr>
            <a:spLocks noGrp="1"/>
          </p:cNvSpPr>
          <p:nvPr>
            <p:ph type="title"/>
          </p:nvPr>
        </p:nvSpPr>
        <p:spPr/>
        <p:txBody>
          <a:bodyPr/>
          <a:lstStyle/>
          <a:p>
            <a:r>
              <a:rPr lang="en-US" sz="3200" dirty="0"/>
              <a:t>Experiments in Participative Management, 2</a:t>
            </a:r>
          </a:p>
        </p:txBody>
      </p:sp>
      <p:sp>
        <p:nvSpPr>
          <p:cNvPr id="4" name="Content Placeholder 3">
            <a:extLst>
              <a:ext uri="{FF2B5EF4-FFF2-40B4-BE49-F238E27FC236}">
                <a16:creationId xmlns:a16="http://schemas.microsoft.com/office/drawing/2014/main" id="{F77D0A3D-302E-4D91-B0E1-2E2DD08552F1}"/>
              </a:ext>
            </a:extLst>
          </p:cNvPr>
          <p:cNvSpPr>
            <a:spLocks noGrp="1"/>
          </p:cNvSpPr>
          <p:nvPr>
            <p:ph idx="1"/>
          </p:nvPr>
        </p:nvSpPr>
        <p:spPr/>
        <p:txBody>
          <a:bodyPr/>
          <a:lstStyle/>
          <a:p>
            <a:pPr marL="0" indent="0">
              <a:buNone/>
            </a:pPr>
            <a:r>
              <a:rPr lang="en-US" altLang="en-US" dirty="0"/>
              <a:t>Factors common to successful experiments</a:t>
            </a:r>
            <a:endParaRPr lang="en-US" altLang="en-US" sz="800" dirty="0"/>
          </a:p>
          <a:p>
            <a:r>
              <a:rPr lang="en-US" altLang="en-US" sz="2200" dirty="0"/>
              <a:t>Management attitudes toward workers were positive</a:t>
            </a:r>
          </a:p>
          <a:p>
            <a:pPr lvl="1">
              <a:buFont typeface="Arial" panose="020B0604020202020204" pitchFamily="34" charset="0"/>
              <a:buChar char="•"/>
            </a:pPr>
            <a:r>
              <a:rPr lang="en-US" altLang="en-US" dirty="0"/>
              <a:t>Employees were viewed as important assets </a:t>
            </a:r>
          </a:p>
          <a:p>
            <a:r>
              <a:rPr lang="en-US" altLang="en-US" sz="2200" dirty="0"/>
              <a:t>Workers were given increased scope and control </a:t>
            </a:r>
          </a:p>
          <a:p>
            <a:r>
              <a:rPr lang="en-US" altLang="en-US" sz="2200" dirty="0"/>
              <a:t>Workers felt the projects were important and doable </a:t>
            </a:r>
          </a:p>
          <a:p>
            <a:r>
              <a:rPr lang="en-US" altLang="en-US" sz="2200" dirty="0"/>
              <a:t>Training in human relations, problem-solving, and decision-making skills was provided</a:t>
            </a:r>
          </a:p>
          <a:p>
            <a:r>
              <a:rPr lang="en-US" altLang="en-US" sz="2200" dirty="0"/>
              <a:t>Opportunities for advancement were provided </a:t>
            </a:r>
          </a:p>
          <a:p>
            <a:r>
              <a:rPr lang="en-US" altLang="en-US" sz="2200" dirty="0"/>
              <a:t>Productivity and morale increased </a:t>
            </a:r>
          </a:p>
        </p:txBody>
      </p:sp>
    </p:spTree>
    <p:extLst>
      <p:ext uri="{BB962C8B-B14F-4D97-AF65-F5344CB8AC3E}">
        <p14:creationId xmlns:p14="http://schemas.microsoft.com/office/powerpoint/2010/main" val="1221863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7EBCF-C3E6-40A2-8D26-6E86F0BA6885}"/>
              </a:ext>
            </a:extLst>
          </p:cNvPr>
          <p:cNvSpPr>
            <a:spLocks noGrp="1"/>
          </p:cNvSpPr>
          <p:nvPr>
            <p:ph type="title"/>
          </p:nvPr>
        </p:nvSpPr>
        <p:spPr/>
        <p:txBody>
          <a:bodyPr/>
          <a:lstStyle/>
          <a:p>
            <a:r>
              <a:rPr lang="en-US" altLang="en-US" dirty="0"/>
              <a:t>Quality Synthesis</a:t>
            </a:r>
            <a:r>
              <a:rPr lang="en-US" altLang="en-US" sz="3200" dirty="0"/>
              <a:t> </a:t>
            </a:r>
            <a:endParaRPr lang="en-US" dirty="0"/>
          </a:p>
        </p:txBody>
      </p:sp>
      <p:sp>
        <p:nvSpPr>
          <p:cNvPr id="8" name="Content Placeholder 7">
            <a:extLst>
              <a:ext uri="{FF2B5EF4-FFF2-40B4-BE49-F238E27FC236}">
                <a16:creationId xmlns:a16="http://schemas.microsoft.com/office/drawing/2014/main" id="{3D12F0B2-023A-499C-AD43-FBCDC0C39D77}"/>
              </a:ext>
            </a:extLst>
          </p:cNvPr>
          <p:cNvSpPr>
            <a:spLocks noGrp="1"/>
          </p:cNvSpPr>
          <p:nvPr>
            <p:ph idx="1"/>
          </p:nvPr>
        </p:nvSpPr>
        <p:spPr/>
        <p:txBody>
          <a:bodyPr/>
          <a:lstStyle/>
          <a:p>
            <a:pPr marL="0" indent="0">
              <a:buNone/>
            </a:pPr>
            <a:r>
              <a:rPr lang="en-US" altLang="en-US" dirty="0"/>
              <a:t>Classicist and behaviorist </a:t>
            </a:r>
            <a:r>
              <a:rPr lang="en-US" dirty="0"/>
              <a:t>views </a:t>
            </a:r>
            <a:endParaRPr lang="en-US" altLang="en-US" dirty="0"/>
          </a:p>
          <a:p>
            <a:r>
              <a:rPr lang="en-US" altLang="en-US" sz="2200" dirty="0"/>
              <a:t>No single best way to manage in a complex environment </a:t>
            </a:r>
          </a:p>
          <a:p>
            <a:r>
              <a:rPr lang="en-US" altLang="en-US" sz="2200" dirty="0"/>
              <a:t>Some good in both points of view </a:t>
            </a:r>
          </a:p>
          <a:p>
            <a:pPr marL="0" indent="0">
              <a:buNone/>
            </a:pPr>
            <a:endParaRPr lang="en-US" altLang="en-US" sz="2200" dirty="0"/>
          </a:p>
          <a:p>
            <a:pPr marL="0" indent="0">
              <a:buNone/>
            </a:pPr>
            <a:r>
              <a:rPr lang="en-US" altLang="en-US" dirty="0"/>
              <a:t>Leadership philosophies behind quality improvement and continuous quality improvement are based on scientific management and human relations</a:t>
            </a:r>
          </a:p>
          <a:p>
            <a:r>
              <a:rPr lang="en-US" altLang="en-US" sz="2200" dirty="0"/>
              <a:t>Balance between the two helps account for acceptance by a broad spectrum of managers </a:t>
            </a:r>
          </a:p>
          <a:p>
            <a:pPr marL="0" indent="0">
              <a:buNone/>
            </a:pPr>
            <a:endParaRPr lang="en-US" altLang="en-US" sz="2200" dirty="0"/>
          </a:p>
        </p:txBody>
      </p:sp>
    </p:spTree>
    <p:extLst>
      <p:ext uri="{BB962C8B-B14F-4D97-AF65-F5344CB8AC3E}">
        <p14:creationId xmlns:p14="http://schemas.microsoft.com/office/powerpoint/2010/main" val="1017697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4F5C12C-4A4F-4404-AE6C-5E348FB87801}"/>
              </a:ext>
            </a:extLst>
          </p:cNvPr>
          <p:cNvSpPr>
            <a:spLocks noGrp="1"/>
          </p:cNvSpPr>
          <p:nvPr>
            <p:ph type="title"/>
          </p:nvPr>
        </p:nvSpPr>
        <p:spPr/>
        <p:txBody>
          <a:bodyPr/>
          <a:lstStyle/>
          <a:p>
            <a:r>
              <a:rPr lang="en-US" altLang="en-US" dirty="0"/>
              <a:t>Figure 9.2: Quality Synthesis</a:t>
            </a:r>
            <a:endParaRPr lang="en-US" dirty="0"/>
          </a:p>
        </p:txBody>
      </p:sp>
      <p:pic>
        <p:nvPicPr>
          <p:cNvPr id="4" name="Picture 3" descr="The figure depicts quality synthesis. ">
            <a:extLst>
              <a:ext uri="{FF2B5EF4-FFF2-40B4-BE49-F238E27FC236}">
                <a16:creationId xmlns:a16="http://schemas.microsoft.com/office/drawing/2014/main" id="{90FDCF40-9695-4A66-882E-29D0F753E0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989" y="1121003"/>
            <a:ext cx="6870023" cy="4615995"/>
          </a:xfrm>
          <a:prstGeom prst="rect">
            <a:avLst/>
          </a:prstGeom>
        </p:spPr>
      </p:pic>
      <p:sp>
        <p:nvSpPr>
          <p:cNvPr id="8" name="Content Placeholder 7">
            <a:extLst>
              <a:ext uri="{FF2B5EF4-FFF2-40B4-BE49-F238E27FC236}">
                <a16:creationId xmlns:a16="http://schemas.microsoft.com/office/drawing/2014/main" id="{6145CFE7-A32F-4744-BED6-36E3B0990663}"/>
              </a:ext>
            </a:extLst>
          </p:cNvPr>
          <p:cNvSpPr>
            <a:spLocks noGrp="1"/>
          </p:cNvSpPr>
          <p:nvPr>
            <p:ph idx="1"/>
          </p:nvPr>
        </p:nvSpPr>
        <p:spPr>
          <a:xfrm>
            <a:off x="2971800" y="5905501"/>
            <a:ext cx="3200400" cy="228599"/>
          </a:xfrm>
        </p:spPr>
        <p:txBody>
          <a:bodyPr/>
          <a:lstStyle/>
          <a:p>
            <a:pPr marL="0" indent="0" algn="r">
              <a:buNone/>
            </a:pPr>
            <a:r>
              <a:rPr lang="en-US" sz="1200" dirty="0">
                <a:hlinkClick r:id="rId3" action="ppaction://hlinksldjump"/>
              </a:rPr>
              <a:t>Jump to: </a:t>
            </a:r>
            <a:r>
              <a:rPr lang="en-US" altLang="en-US" sz="1200" dirty="0">
                <a:hlinkClick r:id="rId3" action="ppaction://hlinksldjump"/>
              </a:rPr>
              <a:t>Figure 9.2: Quality Synthesis, Appendix</a:t>
            </a:r>
            <a:endParaRPr lang="en-US" sz="1200" dirty="0"/>
          </a:p>
        </p:txBody>
      </p:sp>
    </p:spTree>
    <p:extLst>
      <p:ext uri="{BB962C8B-B14F-4D97-AF65-F5344CB8AC3E}">
        <p14:creationId xmlns:p14="http://schemas.microsoft.com/office/powerpoint/2010/main" val="64860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45707-5590-4805-975F-66E347721E4D}"/>
              </a:ext>
            </a:extLst>
          </p:cNvPr>
          <p:cNvSpPr>
            <a:spLocks noGrp="1"/>
          </p:cNvSpPr>
          <p:nvPr>
            <p:ph type="title"/>
          </p:nvPr>
        </p:nvSpPr>
        <p:spPr/>
        <p:txBody>
          <a:bodyPr/>
          <a:lstStyle/>
          <a:p>
            <a:r>
              <a:rPr lang="en-US" sz="2800" dirty="0"/>
              <a:t>Improving Performance through Quality Initiatives, 1</a:t>
            </a:r>
          </a:p>
        </p:txBody>
      </p:sp>
      <p:sp>
        <p:nvSpPr>
          <p:cNvPr id="3" name="Content Placeholder 2">
            <a:extLst>
              <a:ext uri="{FF2B5EF4-FFF2-40B4-BE49-F238E27FC236}">
                <a16:creationId xmlns:a16="http://schemas.microsoft.com/office/drawing/2014/main" id="{3A20CA32-D8B2-44B8-B127-39A334D2F058}"/>
              </a:ext>
            </a:extLst>
          </p:cNvPr>
          <p:cNvSpPr>
            <a:spLocks noGrp="1"/>
          </p:cNvSpPr>
          <p:nvPr>
            <p:ph idx="1"/>
          </p:nvPr>
        </p:nvSpPr>
        <p:spPr/>
        <p:txBody>
          <a:bodyPr/>
          <a:lstStyle/>
          <a:p>
            <a:r>
              <a:rPr lang="en-US" altLang="en-US" dirty="0"/>
              <a:t>Traditional view: Systematic final inspection is referred to as inspecting in quality</a:t>
            </a:r>
          </a:p>
          <a:p>
            <a:r>
              <a:rPr lang="en-US" altLang="en-US" dirty="0"/>
              <a:t>Total quality management model: Prevention-based strategies are known as building in quality </a:t>
            </a:r>
          </a:p>
          <a:p>
            <a:r>
              <a:rPr lang="en-US" altLang="en-US" dirty="0"/>
              <a:t>Many companies prefer the total quality management model over the traditional view</a:t>
            </a:r>
          </a:p>
          <a:p>
            <a:pPr marL="0" indent="0">
              <a:buNone/>
            </a:pPr>
            <a:endParaRPr lang="en-US" dirty="0"/>
          </a:p>
        </p:txBody>
      </p:sp>
    </p:spTree>
    <p:extLst>
      <p:ext uri="{BB962C8B-B14F-4D97-AF65-F5344CB8AC3E}">
        <p14:creationId xmlns:p14="http://schemas.microsoft.com/office/powerpoint/2010/main" val="537582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F8A8A-E98C-4FC4-AE18-C583C3A5D12C}"/>
              </a:ext>
            </a:extLst>
          </p:cNvPr>
          <p:cNvSpPr>
            <a:spLocks noGrp="1"/>
          </p:cNvSpPr>
          <p:nvPr>
            <p:ph type="title"/>
          </p:nvPr>
        </p:nvSpPr>
        <p:spPr/>
        <p:txBody>
          <a:bodyPr/>
          <a:lstStyle/>
          <a:p>
            <a:r>
              <a:rPr lang="en-US" sz="2800" dirty="0"/>
              <a:t>Improving Performance through Quality Initiatives, 2</a:t>
            </a:r>
          </a:p>
        </p:txBody>
      </p:sp>
      <p:sp>
        <p:nvSpPr>
          <p:cNvPr id="3" name="Content Placeholder 2">
            <a:extLst>
              <a:ext uri="{FF2B5EF4-FFF2-40B4-BE49-F238E27FC236}">
                <a16:creationId xmlns:a16="http://schemas.microsoft.com/office/drawing/2014/main" id="{9C60139E-1A38-4702-BE30-BB9AAFC2B462}"/>
              </a:ext>
            </a:extLst>
          </p:cNvPr>
          <p:cNvSpPr>
            <a:spLocks noGrp="1"/>
          </p:cNvSpPr>
          <p:nvPr>
            <p:ph idx="1"/>
          </p:nvPr>
        </p:nvSpPr>
        <p:spPr/>
        <p:txBody>
          <a:bodyPr/>
          <a:lstStyle/>
          <a:p>
            <a:pPr marL="0" indent="0">
              <a:buNone/>
            </a:pPr>
            <a:r>
              <a:rPr lang="en-US" altLang="en-US" dirty="0"/>
              <a:t>Companies that adopted total quality management practices achieved:</a:t>
            </a:r>
          </a:p>
          <a:p>
            <a:pPr marL="0" indent="0">
              <a:buNone/>
            </a:pPr>
            <a:endParaRPr lang="en-US" altLang="en-US" sz="800" dirty="0"/>
          </a:p>
          <a:p>
            <a:r>
              <a:rPr lang="en-US" altLang="en-US" sz="2200" dirty="0"/>
              <a:t>Overall improvement in business productivity</a:t>
            </a:r>
          </a:p>
          <a:p>
            <a:r>
              <a:rPr lang="en-US" altLang="en-US" sz="2200" dirty="0"/>
              <a:t>Better employee relations</a:t>
            </a:r>
          </a:p>
          <a:p>
            <a:r>
              <a:rPr lang="en-US" altLang="en-US" sz="2200" dirty="0"/>
              <a:t>Higher productivity</a:t>
            </a:r>
          </a:p>
          <a:p>
            <a:r>
              <a:rPr lang="en-US" altLang="en-US" sz="2200" dirty="0"/>
              <a:t>Greater customer satisfaction</a:t>
            </a:r>
          </a:p>
          <a:p>
            <a:r>
              <a:rPr lang="en-US" altLang="en-US" sz="2200" dirty="0"/>
              <a:t>Increased market share</a:t>
            </a:r>
          </a:p>
          <a:p>
            <a:r>
              <a:rPr lang="en-US" altLang="en-US" sz="2200" dirty="0"/>
              <a:t>Improved profitability</a:t>
            </a:r>
          </a:p>
          <a:p>
            <a:pPr marL="914400" lvl="2" indent="0">
              <a:buNone/>
            </a:pPr>
            <a:endParaRPr lang="en-US" altLang="en-US" dirty="0"/>
          </a:p>
        </p:txBody>
      </p:sp>
    </p:spTree>
    <p:extLst>
      <p:ext uri="{BB962C8B-B14F-4D97-AF65-F5344CB8AC3E}">
        <p14:creationId xmlns:p14="http://schemas.microsoft.com/office/powerpoint/2010/main" val="77412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077A0-95FE-4924-887B-1B7CB22F4EA3}"/>
              </a:ext>
            </a:extLst>
          </p:cNvPr>
          <p:cNvSpPr>
            <a:spLocks noGrp="1"/>
          </p:cNvSpPr>
          <p:nvPr>
            <p:ph type="title"/>
          </p:nvPr>
        </p:nvSpPr>
        <p:spPr/>
        <p:txBody>
          <a:bodyPr/>
          <a:lstStyle/>
          <a:p>
            <a:r>
              <a:rPr lang="en-US" sz="2800" dirty="0"/>
              <a:t>Improving Performance through Quality Initiatives, 3</a:t>
            </a:r>
          </a:p>
        </p:txBody>
      </p:sp>
      <p:sp>
        <p:nvSpPr>
          <p:cNvPr id="3" name="Content Placeholder 2">
            <a:extLst>
              <a:ext uri="{FF2B5EF4-FFF2-40B4-BE49-F238E27FC236}">
                <a16:creationId xmlns:a16="http://schemas.microsoft.com/office/drawing/2014/main" id="{DA61B288-7DEB-4A1C-9FC2-1B9099FFA981}"/>
              </a:ext>
            </a:extLst>
          </p:cNvPr>
          <p:cNvSpPr>
            <a:spLocks noGrp="1"/>
          </p:cNvSpPr>
          <p:nvPr>
            <p:ph idx="1"/>
          </p:nvPr>
        </p:nvSpPr>
        <p:spPr>
          <a:xfrm>
            <a:off x="457200" y="990600"/>
            <a:ext cx="8229600" cy="5562600"/>
          </a:xfrm>
        </p:spPr>
        <p:txBody>
          <a:bodyPr>
            <a:noAutofit/>
          </a:bodyPr>
          <a:lstStyle/>
          <a:p>
            <a:pPr marL="0" indent="0">
              <a:buNone/>
            </a:pPr>
            <a:r>
              <a:rPr lang="en-US" altLang="en-US" dirty="0"/>
              <a:t>Total quality management practices worked for different kinds of companies </a:t>
            </a:r>
          </a:p>
          <a:p>
            <a:r>
              <a:rPr lang="en-US" altLang="en-US" sz="2200" dirty="0"/>
              <a:t>Results showed in an average of two and a half years </a:t>
            </a:r>
          </a:p>
          <a:p>
            <a:pPr marL="0" indent="0">
              <a:buNone/>
            </a:pPr>
            <a:endParaRPr lang="en-US" altLang="en-US" sz="1200" dirty="0"/>
          </a:p>
          <a:p>
            <a:pPr marL="0" indent="0">
              <a:buNone/>
            </a:pPr>
            <a:r>
              <a:rPr lang="en-US" altLang="en-US" dirty="0"/>
              <a:t>Common features that contributed to improved performance</a:t>
            </a:r>
            <a:endParaRPr lang="en-US" altLang="en-US" sz="800" dirty="0"/>
          </a:p>
          <a:p>
            <a:r>
              <a:rPr lang="en-US" altLang="en-US" sz="2200" dirty="0"/>
              <a:t>Meeting customer needs became a first priority</a:t>
            </a:r>
          </a:p>
          <a:p>
            <a:r>
              <a:rPr lang="en-US" altLang="en-US" sz="2200" dirty="0"/>
              <a:t>Senior management built values into company operations</a:t>
            </a:r>
          </a:p>
          <a:p>
            <a:r>
              <a:rPr lang="en-US" altLang="en-US" sz="2200" dirty="0"/>
              <a:t>All employees were trained, empowered, and involved in improving quality and reducing costs</a:t>
            </a:r>
          </a:p>
          <a:p>
            <a:r>
              <a:rPr lang="en-US" altLang="en-US" sz="2200" dirty="0"/>
              <a:t>Systematic processes were integrated throughout the organization to foster continuous improvement</a:t>
            </a:r>
          </a:p>
          <a:p>
            <a:pPr marL="0" indent="0">
              <a:buNone/>
            </a:pPr>
            <a:endParaRPr lang="en-US" dirty="0"/>
          </a:p>
        </p:txBody>
      </p:sp>
    </p:spTree>
    <p:extLst>
      <p:ext uri="{BB962C8B-B14F-4D97-AF65-F5344CB8AC3E}">
        <p14:creationId xmlns:p14="http://schemas.microsoft.com/office/powerpoint/2010/main" val="41232413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0B7-FCE5-4B05-883D-53BC4BA6FA95}"/>
              </a:ext>
            </a:extLst>
          </p:cNvPr>
          <p:cNvSpPr>
            <a:spLocks noGrp="1"/>
          </p:cNvSpPr>
          <p:nvPr>
            <p:ph type="title"/>
          </p:nvPr>
        </p:nvSpPr>
        <p:spPr/>
        <p:txBody>
          <a:bodyPr/>
          <a:lstStyle/>
          <a:p>
            <a:r>
              <a:rPr lang="en-US" sz="2800" dirty="0"/>
              <a:t>Improving Performance through Quality Initiatives, 4</a:t>
            </a:r>
          </a:p>
        </p:txBody>
      </p:sp>
      <p:sp>
        <p:nvSpPr>
          <p:cNvPr id="3" name="Content Placeholder 2">
            <a:extLst>
              <a:ext uri="{FF2B5EF4-FFF2-40B4-BE49-F238E27FC236}">
                <a16:creationId xmlns:a16="http://schemas.microsoft.com/office/drawing/2014/main" id="{06EEEE5D-263B-4995-B0CC-F2897D2BF043}"/>
              </a:ext>
            </a:extLst>
          </p:cNvPr>
          <p:cNvSpPr>
            <a:spLocks noGrp="1"/>
          </p:cNvSpPr>
          <p:nvPr>
            <p:ph idx="1"/>
          </p:nvPr>
        </p:nvSpPr>
        <p:spPr/>
        <p:txBody>
          <a:bodyPr/>
          <a:lstStyle/>
          <a:p>
            <a:pPr marL="0" indent="0">
              <a:buNone/>
            </a:pPr>
            <a:r>
              <a:rPr lang="en-US" altLang="en-US" dirty="0"/>
              <a:t>Specific findings revealed companies in the United States an improve performance through quality efforts</a:t>
            </a:r>
          </a:p>
          <a:p>
            <a:pPr>
              <a:buFont typeface="Arial" panose="020B0604020202020204" pitchFamily="34" charset="0"/>
              <a:buChar char="•"/>
            </a:pPr>
            <a:r>
              <a:rPr lang="en-US" altLang="en-US" sz="2200" dirty="0"/>
              <a:t>Better employee relations</a:t>
            </a:r>
          </a:p>
          <a:p>
            <a:pPr>
              <a:buFont typeface="Arial" panose="020B0604020202020204" pitchFamily="34" charset="0"/>
              <a:buChar char="•"/>
            </a:pPr>
            <a:r>
              <a:rPr lang="en-US" altLang="en-US" sz="2200" dirty="0"/>
              <a:t>Improved quality and lower cost </a:t>
            </a:r>
          </a:p>
          <a:p>
            <a:pPr>
              <a:buFont typeface="Arial" panose="020B0604020202020204" pitchFamily="34" charset="0"/>
              <a:buChar char="•"/>
            </a:pPr>
            <a:r>
              <a:rPr lang="en-US" altLang="en-US" sz="2200" dirty="0"/>
              <a:t>Greater customer satisfaction</a:t>
            </a:r>
          </a:p>
          <a:p>
            <a:pPr marL="0" indent="0">
              <a:buNone/>
            </a:pPr>
            <a:endParaRPr lang="en-US" dirty="0"/>
          </a:p>
        </p:txBody>
      </p:sp>
    </p:spTree>
    <p:extLst>
      <p:ext uri="{BB962C8B-B14F-4D97-AF65-F5344CB8AC3E}">
        <p14:creationId xmlns:p14="http://schemas.microsoft.com/office/powerpoint/2010/main" val="1729616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E621C3-8B79-4B8A-9EA5-A0ED82E2992C}"/>
              </a:ext>
            </a:extLst>
          </p:cNvPr>
          <p:cNvSpPr>
            <a:spLocks noGrp="1"/>
          </p:cNvSpPr>
          <p:nvPr>
            <p:ph type="title"/>
          </p:nvPr>
        </p:nvSpPr>
        <p:spPr/>
        <p:txBody>
          <a:bodyPr/>
          <a:lstStyle/>
          <a:p>
            <a:r>
              <a:rPr lang="en-US" altLang="en-US" sz="3000" dirty="0"/>
              <a:t>	  Questions That Diagnose the Need for Empowerment</a:t>
            </a:r>
            <a:endParaRPr lang="en-US" sz="3000" dirty="0"/>
          </a:p>
        </p:txBody>
      </p:sp>
      <p:sp>
        <p:nvSpPr>
          <p:cNvPr id="5" name="Content Placeholder 4">
            <a:extLst>
              <a:ext uri="{FF2B5EF4-FFF2-40B4-BE49-F238E27FC236}">
                <a16:creationId xmlns:a16="http://schemas.microsoft.com/office/drawing/2014/main" id="{F8A28389-AA19-40C1-9870-26140345B172}"/>
              </a:ext>
            </a:extLst>
          </p:cNvPr>
          <p:cNvSpPr>
            <a:spLocks noGrp="1"/>
          </p:cNvSpPr>
          <p:nvPr>
            <p:ph idx="1"/>
          </p:nvPr>
        </p:nvSpPr>
        <p:spPr/>
        <p:txBody>
          <a:bodyPr/>
          <a:lstStyle/>
          <a:p>
            <a:r>
              <a:rPr lang="en-US" altLang="en-US" dirty="0"/>
              <a:t>Do people seem uninterested in their work?</a:t>
            </a:r>
          </a:p>
          <a:p>
            <a:r>
              <a:rPr lang="en-US" altLang="en-US" dirty="0"/>
              <a:t>Are absenteeism or turnover rates too high?</a:t>
            </a:r>
          </a:p>
          <a:p>
            <a:r>
              <a:rPr lang="en-US" altLang="en-US" dirty="0"/>
              <a:t>Do people lack loyalty and team spirit?</a:t>
            </a:r>
          </a:p>
          <a:p>
            <a:r>
              <a:rPr lang="en-US" altLang="en-US" dirty="0"/>
              <a:t>Is there a lack of communication among individuals and groups?</a:t>
            </a:r>
          </a:p>
          <a:p>
            <a:r>
              <a:rPr lang="en-US" altLang="en-US" dirty="0"/>
              <a:t>Is there a low level of pride?</a:t>
            </a:r>
          </a:p>
          <a:p>
            <a:r>
              <a:rPr lang="en-US" altLang="en-US" dirty="0"/>
              <a:t>Are costs too high because of waste and inefficiency?</a:t>
            </a:r>
          </a:p>
          <a:p>
            <a:r>
              <a:rPr lang="en-US" altLang="en-US" dirty="0"/>
              <a:t>Does the quality of product or service need improvement?</a:t>
            </a:r>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1087809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ACBA9-5198-40FB-8D58-E4521FDD6050}"/>
              </a:ext>
            </a:extLst>
          </p:cNvPr>
          <p:cNvSpPr>
            <a:spLocks noGrp="1"/>
          </p:cNvSpPr>
          <p:nvPr>
            <p:ph type="title"/>
          </p:nvPr>
        </p:nvSpPr>
        <p:spPr/>
        <p:txBody>
          <a:bodyPr/>
          <a:lstStyle/>
          <a:p>
            <a:r>
              <a:rPr lang="en-US" sz="2800" dirty="0"/>
              <a:t>Improving Performance through Quality Initiatives, 5</a:t>
            </a:r>
          </a:p>
        </p:txBody>
      </p:sp>
      <p:sp>
        <p:nvSpPr>
          <p:cNvPr id="3" name="Content Placeholder 2">
            <a:extLst>
              <a:ext uri="{FF2B5EF4-FFF2-40B4-BE49-F238E27FC236}">
                <a16:creationId xmlns:a16="http://schemas.microsoft.com/office/drawing/2014/main" id="{1B42DB46-16A7-4788-9520-8D87A156125E}"/>
              </a:ext>
            </a:extLst>
          </p:cNvPr>
          <p:cNvSpPr>
            <a:spLocks noGrp="1"/>
          </p:cNvSpPr>
          <p:nvPr>
            <p:ph idx="1"/>
          </p:nvPr>
        </p:nvSpPr>
        <p:spPr/>
        <p:txBody>
          <a:bodyPr/>
          <a:lstStyle/>
          <a:p>
            <a:pPr marL="0" indent="0">
              <a:buNone/>
            </a:pPr>
            <a:r>
              <a:rPr lang="en-US" altLang="en-US" dirty="0"/>
              <a:t>Financial benefits of improving quality</a:t>
            </a:r>
            <a:endParaRPr lang="en-US" altLang="en-US" sz="800" dirty="0"/>
          </a:p>
          <a:p>
            <a:r>
              <a:rPr lang="en-US" altLang="en-US" sz="2200" dirty="0"/>
              <a:t>According to the </a:t>
            </a:r>
            <a:r>
              <a:rPr lang="en-US" altLang="en-US" sz="2200" i="1" dirty="0"/>
              <a:t>BusinessWeek</a:t>
            </a:r>
            <a:r>
              <a:rPr lang="en-US" altLang="en-US" sz="2200" dirty="0"/>
              <a:t>, T Q M award-winners posted 37 percent higher sales growth and 44 percent larger stock prices</a:t>
            </a:r>
          </a:p>
          <a:p>
            <a:r>
              <a:rPr lang="en-US" altLang="en-US" sz="2200" dirty="0"/>
              <a:t>Implicit in the value system of the quality movement is this saying “If you always do what you have always done, you will always get what you have always gotten”</a:t>
            </a:r>
          </a:p>
          <a:p>
            <a:pPr marL="0" indent="0">
              <a:buNone/>
            </a:pPr>
            <a:endParaRPr lang="en-US" altLang="en-US" sz="2200" dirty="0"/>
          </a:p>
          <a:p>
            <a:pPr marL="0" indent="0">
              <a:buNone/>
            </a:pPr>
            <a:endParaRPr lang="en-US" dirty="0"/>
          </a:p>
        </p:txBody>
      </p:sp>
    </p:spTree>
    <p:extLst>
      <p:ext uri="{BB962C8B-B14F-4D97-AF65-F5344CB8AC3E}">
        <p14:creationId xmlns:p14="http://schemas.microsoft.com/office/powerpoint/2010/main" val="1352115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7F8E9D-3877-415A-BD74-8D7E1BC2A1CD}"/>
              </a:ext>
            </a:extLst>
          </p:cNvPr>
          <p:cNvSpPr>
            <a:spLocks noGrp="1"/>
          </p:cNvSpPr>
          <p:nvPr>
            <p:ph type="title"/>
          </p:nvPr>
        </p:nvSpPr>
        <p:spPr/>
        <p:txBody>
          <a:bodyPr/>
          <a:lstStyle/>
          <a:p>
            <a:r>
              <a:rPr lang="en-US" dirty="0"/>
              <a:t>Continuous Improvement Today, 1 </a:t>
            </a:r>
          </a:p>
        </p:txBody>
      </p:sp>
      <p:sp>
        <p:nvSpPr>
          <p:cNvPr id="3" name="Content Placeholder 2">
            <a:extLst>
              <a:ext uri="{FF2B5EF4-FFF2-40B4-BE49-F238E27FC236}">
                <a16:creationId xmlns:a16="http://schemas.microsoft.com/office/drawing/2014/main" id="{2C64A322-457D-47ED-B0A5-9BD1D9E1FF67}"/>
              </a:ext>
            </a:extLst>
          </p:cNvPr>
          <p:cNvSpPr>
            <a:spLocks noGrp="1"/>
          </p:cNvSpPr>
          <p:nvPr>
            <p:ph idx="1"/>
          </p:nvPr>
        </p:nvSpPr>
        <p:spPr/>
        <p:txBody>
          <a:bodyPr/>
          <a:lstStyle/>
          <a:p>
            <a:pPr marL="0" indent="0">
              <a:buNone/>
            </a:pPr>
            <a:r>
              <a:rPr lang="en-US" dirty="0"/>
              <a:t>Six Sigma Quality: Statistical tools to analyze the cause of product defects in an approach</a:t>
            </a:r>
          </a:p>
          <a:p>
            <a:pPr marL="0" indent="0">
              <a:buNone/>
            </a:pPr>
            <a:endParaRPr lang="en-US" sz="1200" dirty="0"/>
          </a:p>
          <a:p>
            <a:pPr marL="0" indent="0">
              <a:buNone/>
            </a:pPr>
            <a:r>
              <a:rPr lang="en-US" dirty="0"/>
              <a:t>Lean manufacturing: Approach to improving business performance to achieve quality, flexibility, and cost effectiveness</a:t>
            </a:r>
          </a:p>
          <a:p>
            <a:r>
              <a:rPr lang="en-US" sz="2200" dirty="0"/>
              <a:t>Emphasizes the use of:</a:t>
            </a:r>
          </a:p>
          <a:p>
            <a:pPr marL="0" indent="0">
              <a:buNone/>
            </a:pPr>
            <a:endParaRPr lang="en-US" sz="800" dirty="0"/>
          </a:p>
          <a:p>
            <a:pPr lvl="1">
              <a:buFont typeface="Arial" panose="020B0604020202020204" pitchFamily="34" charset="0"/>
              <a:buChar char="•"/>
            </a:pPr>
            <a:r>
              <a:rPr lang="en-US" dirty="0"/>
              <a:t>Accurate data</a:t>
            </a:r>
          </a:p>
          <a:p>
            <a:pPr lvl="1">
              <a:buFont typeface="Arial" panose="020B0604020202020204" pitchFamily="34" charset="0"/>
              <a:buChar char="•"/>
            </a:pPr>
            <a:r>
              <a:rPr lang="en-US" dirty="0"/>
              <a:t>Insightful analysis</a:t>
            </a:r>
          </a:p>
          <a:p>
            <a:pPr lvl="1">
              <a:buFont typeface="Arial" panose="020B0604020202020204" pitchFamily="34" charset="0"/>
              <a:buChar char="•"/>
            </a:pPr>
            <a:r>
              <a:rPr lang="en-US" dirty="0"/>
              <a:t>Creative thinking</a:t>
            </a:r>
          </a:p>
          <a:p>
            <a:pPr lvl="1">
              <a:buFont typeface="Arial" panose="020B0604020202020204" pitchFamily="34" charset="0"/>
              <a:buChar char="•"/>
            </a:pPr>
            <a:r>
              <a:rPr lang="en-US" dirty="0"/>
              <a:t>Reliable measurement of important inputs and outputs</a:t>
            </a:r>
          </a:p>
          <a:p>
            <a:pPr lvl="1">
              <a:buFont typeface="Arial" panose="020B0604020202020204" pitchFamily="34" charset="0"/>
              <a:buChar char="•"/>
            </a:pPr>
            <a:r>
              <a:rPr lang="en-US" dirty="0"/>
              <a:t>Workforce discipline</a:t>
            </a:r>
          </a:p>
          <a:p>
            <a:endParaRPr lang="en-US" dirty="0"/>
          </a:p>
        </p:txBody>
      </p:sp>
    </p:spTree>
    <p:extLst>
      <p:ext uri="{BB962C8B-B14F-4D97-AF65-F5344CB8AC3E}">
        <p14:creationId xmlns:p14="http://schemas.microsoft.com/office/powerpoint/2010/main" val="14888454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BACB1-3872-4A49-B324-C545992DF4C7}"/>
              </a:ext>
            </a:extLst>
          </p:cNvPr>
          <p:cNvSpPr>
            <a:spLocks noGrp="1"/>
          </p:cNvSpPr>
          <p:nvPr>
            <p:ph type="title"/>
          </p:nvPr>
        </p:nvSpPr>
        <p:spPr/>
        <p:txBody>
          <a:bodyPr/>
          <a:lstStyle/>
          <a:p>
            <a:r>
              <a:rPr lang="en-US" dirty="0"/>
              <a:t>Continuous Improvement Today, 2</a:t>
            </a:r>
          </a:p>
        </p:txBody>
      </p:sp>
      <p:sp>
        <p:nvSpPr>
          <p:cNvPr id="3" name="Content Placeholder 2">
            <a:extLst>
              <a:ext uri="{FF2B5EF4-FFF2-40B4-BE49-F238E27FC236}">
                <a16:creationId xmlns:a16="http://schemas.microsoft.com/office/drawing/2014/main" id="{6B84D22F-A054-4983-A582-3DB188CB54EE}"/>
              </a:ext>
            </a:extLst>
          </p:cNvPr>
          <p:cNvSpPr>
            <a:spLocks noGrp="1"/>
          </p:cNvSpPr>
          <p:nvPr>
            <p:ph idx="1"/>
          </p:nvPr>
        </p:nvSpPr>
        <p:spPr/>
        <p:txBody>
          <a:bodyPr/>
          <a:lstStyle/>
          <a:p>
            <a:pPr marL="0" indent="0">
              <a:buNone/>
            </a:pPr>
            <a:r>
              <a:rPr lang="en-US" dirty="0"/>
              <a:t>Checklist procedures: Well conceived, communicated, and executed</a:t>
            </a:r>
          </a:p>
          <a:p>
            <a:pPr marL="0" indent="0">
              <a:buNone/>
            </a:pPr>
            <a:endParaRPr lang="en-US" sz="1200" dirty="0"/>
          </a:p>
          <a:p>
            <a:pPr marL="0" indent="0">
              <a:buNone/>
            </a:pPr>
            <a:r>
              <a:rPr lang="en-US" dirty="0"/>
              <a:t>I S O standards: Series of voluntary quality standards developed by the International Organization of Standardization</a:t>
            </a:r>
          </a:p>
          <a:p>
            <a:r>
              <a:rPr lang="en-US" sz="2200" dirty="0"/>
              <a:t>Purpose is to promote worldwide prosperity, industrial, and commercial standards</a:t>
            </a:r>
          </a:p>
          <a:p>
            <a:endParaRPr lang="en-US" dirty="0"/>
          </a:p>
        </p:txBody>
      </p:sp>
    </p:spTree>
    <p:extLst>
      <p:ext uri="{BB962C8B-B14F-4D97-AF65-F5344CB8AC3E}">
        <p14:creationId xmlns:p14="http://schemas.microsoft.com/office/powerpoint/2010/main" val="40548431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22869-4631-4D23-A97B-1FBBD2D348CC}"/>
              </a:ext>
            </a:extLst>
          </p:cNvPr>
          <p:cNvSpPr>
            <a:spLocks noGrp="1"/>
          </p:cNvSpPr>
          <p:nvPr>
            <p:ph type="title"/>
          </p:nvPr>
        </p:nvSpPr>
        <p:spPr/>
        <p:txBody>
          <a:bodyPr/>
          <a:lstStyle/>
          <a:p>
            <a:r>
              <a:rPr lang="en-US" dirty="0"/>
              <a:t>Continuous Improvement Today, 3</a:t>
            </a:r>
          </a:p>
        </p:txBody>
      </p:sp>
      <p:sp>
        <p:nvSpPr>
          <p:cNvPr id="3" name="Content Placeholder 2">
            <a:extLst>
              <a:ext uri="{FF2B5EF4-FFF2-40B4-BE49-F238E27FC236}">
                <a16:creationId xmlns:a16="http://schemas.microsoft.com/office/drawing/2014/main" id="{75345B1B-2FBF-4D65-B4DA-8DE206FB6EAC}"/>
              </a:ext>
            </a:extLst>
          </p:cNvPr>
          <p:cNvSpPr>
            <a:spLocks noGrp="1"/>
          </p:cNvSpPr>
          <p:nvPr>
            <p:ph idx="1"/>
          </p:nvPr>
        </p:nvSpPr>
        <p:spPr/>
        <p:txBody>
          <a:bodyPr/>
          <a:lstStyle/>
          <a:p>
            <a:pPr marL="0" indent="0">
              <a:buNone/>
            </a:pPr>
            <a:r>
              <a:rPr lang="en-US" dirty="0"/>
              <a:t>I S O standards of performance are set in eight areas</a:t>
            </a:r>
          </a:p>
          <a:p>
            <a:r>
              <a:rPr lang="en-US" sz="2200" dirty="0"/>
              <a:t>Customer focus</a:t>
            </a:r>
          </a:p>
          <a:p>
            <a:r>
              <a:rPr lang="en-US" sz="2200" dirty="0"/>
              <a:t>Leadership</a:t>
            </a:r>
          </a:p>
          <a:p>
            <a:r>
              <a:rPr lang="en-US" sz="2200" dirty="0"/>
              <a:t>Involvement of people</a:t>
            </a:r>
          </a:p>
          <a:p>
            <a:r>
              <a:rPr lang="en-US" sz="2200" dirty="0"/>
              <a:t>Process approach to work</a:t>
            </a:r>
          </a:p>
          <a:p>
            <a:r>
              <a:rPr lang="en-US" sz="2200" dirty="0"/>
              <a:t>System approach to management </a:t>
            </a:r>
          </a:p>
          <a:p>
            <a:r>
              <a:rPr lang="en-US" sz="2200" dirty="0"/>
              <a:t>Continual improvement</a:t>
            </a:r>
          </a:p>
          <a:p>
            <a:r>
              <a:rPr lang="en-US" sz="2200" dirty="0"/>
              <a:t>Factual approach to decision making</a:t>
            </a:r>
          </a:p>
          <a:p>
            <a:r>
              <a:rPr lang="en-US" sz="2200" dirty="0"/>
              <a:t>Mutually beneficial supplier relationships</a:t>
            </a:r>
          </a:p>
          <a:p>
            <a:endParaRPr lang="en-US" dirty="0"/>
          </a:p>
          <a:p>
            <a:pPr marL="0" indent="0">
              <a:buNone/>
            </a:pPr>
            <a:endParaRPr lang="en-US" dirty="0"/>
          </a:p>
        </p:txBody>
      </p:sp>
    </p:spTree>
    <p:extLst>
      <p:ext uri="{BB962C8B-B14F-4D97-AF65-F5344CB8AC3E}">
        <p14:creationId xmlns:p14="http://schemas.microsoft.com/office/powerpoint/2010/main" val="4083337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8CF83-9A68-49D3-A6A9-F94A5CE8AA78}"/>
              </a:ext>
            </a:extLst>
          </p:cNvPr>
          <p:cNvSpPr>
            <a:spLocks noGrp="1"/>
          </p:cNvSpPr>
          <p:nvPr>
            <p:ph type="title"/>
          </p:nvPr>
        </p:nvSpPr>
        <p:spPr/>
        <p:txBody>
          <a:bodyPr/>
          <a:lstStyle/>
          <a:p>
            <a:r>
              <a:rPr lang="en-US" dirty="0"/>
              <a:t>Continuous Improvement Today, 4</a:t>
            </a:r>
          </a:p>
        </p:txBody>
      </p:sp>
      <p:sp>
        <p:nvSpPr>
          <p:cNvPr id="3" name="Content Placeholder 2">
            <a:extLst>
              <a:ext uri="{FF2B5EF4-FFF2-40B4-BE49-F238E27FC236}">
                <a16:creationId xmlns:a16="http://schemas.microsoft.com/office/drawing/2014/main" id="{A6ED0155-8D8A-4007-A2A0-9989C233F70E}"/>
              </a:ext>
            </a:extLst>
          </p:cNvPr>
          <p:cNvSpPr>
            <a:spLocks noGrp="1"/>
          </p:cNvSpPr>
          <p:nvPr>
            <p:ph idx="1"/>
          </p:nvPr>
        </p:nvSpPr>
        <p:spPr/>
        <p:txBody>
          <a:bodyPr/>
          <a:lstStyle/>
          <a:p>
            <a:pPr marL="0" indent="0">
              <a:buNone/>
            </a:pPr>
            <a:r>
              <a:rPr lang="en-US" dirty="0"/>
              <a:t>I S O 1401 identifies standards for environmental performance</a:t>
            </a:r>
          </a:p>
          <a:p>
            <a:r>
              <a:rPr lang="en-US" sz="2200" dirty="0"/>
              <a:t>Includes the management of pollution, efficient use of raw materials, and reduction of the firm’s impact on the environment</a:t>
            </a:r>
          </a:p>
          <a:p>
            <a:pPr marL="0" indent="0">
              <a:buNone/>
            </a:pPr>
            <a:endParaRPr lang="en-US" sz="1200" dirty="0"/>
          </a:p>
          <a:p>
            <a:pPr marL="0" indent="0">
              <a:buNone/>
            </a:pPr>
            <a:r>
              <a:rPr lang="en-US" dirty="0"/>
              <a:t>Challenge to leaders and organizations</a:t>
            </a:r>
          </a:p>
          <a:p>
            <a:r>
              <a:rPr lang="en-US" sz="2200" dirty="0"/>
              <a:t>Maintaining predictability and reliability of current products and services while fostering innovation and creativity</a:t>
            </a:r>
          </a:p>
          <a:p>
            <a:pPr marL="0" indent="0">
              <a:buNone/>
            </a:pPr>
            <a:endParaRPr lang="en-US" sz="1200" dirty="0"/>
          </a:p>
          <a:p>
            <a:pPr marL="0" indent="0">
              <a:buNone/>
            </a:pPr>
            <a:r>
              <a:rPr lang="en-US" dirty="0"/>
              <a:t>Current success and future survival require mastering both ends of the quality spectrum</a:t>
            </a:r>
          </a:p>
        </p:txBody>
      </p:sp>
    </p:spTree>
    <p:extLst>
      <p:ext uri="{BB962C8B-B14F-4D97-AF65-F5344CB8AC3E}">
        <p14:creationId xmlns:p14="http://schemas.microsoft.com/office/powerpoint/2010/main" val="833511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2AD64-CF01-4842-BE63-340DA528EB77}"/>
              </a:ext>
            </a:extLst>
          </p:cNvPr>
          <p:cNvSpPr>
            <a:spLocks noGrp="1"/>
          </p:cNvSpPr>
          <p:nvPr>
            <p:ph type="title"/>
          </p:nvPr>
        </p:nvSpPr>
        <p:spPr/>
        <p:txBody>
          <a:bodyPr/>
          <a:lstStyle/>
          <a:p>
            <a:r>
              <a:rPr lang="en-US" sz="3000" dirty="0"/>
              <a:t>		Criteria for Malcolm Baldrige National Quality Award, 1</a:t>
            </a:r>
          </a:p>
        </p:txBody>
      </p:sp>
      <p:sp>
        <p:nvSpPr>
          <p:cNvPr id="3" name="Content Placeholder 2">
            <a:extLst>
              <a:ext uri="{FF2B5EF4-FFF2-40B4-BE49-F238E27FC236}">
                <a16:creationId xmlns:a16="http://schemas.microsoft.com/office/drawing/2014/main" id="{1BA12FA8-19ED-445A-AA67-565CE48AABCA}"/>
              </a:ext>
            </a:extLst>
          </p:cNvPr>
          <p:cNvSpPr>
            <a:spLocks noGrp="1"/>
          </p:cNvSpPr>
          <p:nvPr>
            <p:ph idx="1"/>
          </p:nvPr>
        </p:nvSpPr>
        <p:spPr/>
        <p:txBody>
          <a:bodyPr/>
          <a:lstStyle/>
          <a:p>
            <a:r>
              <a:rPr lang="en-US" dirty="0"/>
              <a:t>Quality is defined by the customer</a:t>
            </a:r>
          </a:p>
          <a:p>
            <a:r>
              <a:rPr lang="en-US" dirty="0"/>
              <a:t>Senior leadership creates clear quality values and builds it into the way the organization operates </a:t>
            </a:r>
          </a:p>
          <a:p>
            <a:r>
              <a:rPr lang="en-US" dirty="0"/>
              <a:t>Well-designed and well-executed systems and processes result in quality excellence </a:t>
            </a:r>
          </a:p>
          <a:p>
            <a:r>
              <a:rPr lang="en-US" dirty="0"/>
              <a:t>Continuous quality improvement is part of the management of all systems and processes</a:t>
            </a:r>
          </a:p>
          <a:p>
            <a:r>
              <a:rPr lang="en-US" dirty="0"/>
              <a:t>Goals and strategic and operational plans are developed to achieve quality leadership</a:t>
            </a:r>
          </a:p>
          <a:p>
            <a:pPr marL="0" indent="0">
              <a:buNone/>
            </a:pPr>
            <a:endParaRPr lang="en-US" dirty="0"/>
          </a:p>
        </p:txBody>
      </p:sp>
    </p:spTree>
    <p:extLst>
      <p:ext uri="{BB962C8B-B14F-4D97-AF65-F5344CB8AC3E}">
        <p14:creationId xmlns:p14="http://schemas.microsoft.com/office/powerpoint/2010/main" val="2342907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2AD64-CF01-4842-BE63-340DA528EB77}"/>
              </a:ext>
            </a:extLst>
          </p:cNvPr>
          <p:cNvSpPr>
            <a:spLocks noGrp="1"/>
          </p:cNvSpPr>
          <p:nvPr>
            <p:ph type="title"/>
          </p:nvPr>
        </p:nvSpPr>
        <p:spPr/>
        <p:txBody>
          <a:bodyPr/>
          <a:lstStyle/>
          <a:p>
            <a:r>
              <a:rPr lang="en-US" sz="3000" dirty="0"/>
              <a:t>		Criteria for Malcolm Baldrige National Quality Award, 1</a:t>
            </a:r>
          </a:p>
        </p:txBody>
      </p:sp>
      <p:sp>
        <p:nvSpPr>
          <p:cNvPr id="3" name="Content Placeholder 2">
            <a:extLst>
              <a:ext uri="{FF2B5EF4-FFF2-40B4-BE49-F238E27FC236}">
                <a16:creationId xmlns:a16="http://schemas.microsoft.com/office/drawing/2014/main" id="{1BA12FA8-19ED-445A-AA67-565CE48AABCA}"/>
              </a:ext>
            </a:extLst>
          </p:cNvPr>
          <p:cNvSpPr>
            <a:spLocks noGrp="1"/>
          </p:cNvSpPr>
          <p:nvPr>
            <p:ph idx="1"/>
          </p:nvPr>
        </p:nvSpPr>
        <p:spPr/>
        <p:txBody>
          <a:bodyPr/>
          <a:lstStyle/>
          <a:p>
            <a:r>
              <a:rPr lang="en-US" dirty="0"/>
              <a:t>Quality improvement includes shortening the response time of all operations and processes of the organization</a:t>
            </a:r>
          </a:p>
          <a:p>
            <a:r>
              <a:rPr lang="en-US" dirty="0"/>
              <a:t>Operations and decisions of the organization are based on facts and data</a:t>
            </a:r>
          </a:p>
          <a:p>
            <a:r>
              <a:rPr lang="en-US" dirty="0"/>
              <a:t>All employees are suitably trained and involved in quality activities</a:t>
            </a:r>
          </a:p>
          <a:p>
            <a:r>
              <a:rPr lang="en-US" dirty="0"/>
              <a:t>Design quality and defect and error prevention are major elements of the quality system</a:t>
            </a:r>
          </a:p>
          <a:p>
            <a:r>
              <a:rPr lang="en-US" dirty="0"/>
              <a:t>Quality requirements are communicated to suppliers, and the organization works to elevate supplier quality performance</a:t>
            </a:r>
          </a:p>
        </p:txBody>
      </p:sp>
    </p:spTree>
    <p:extLst>
      <p:ext uri="{BB962C8B-B14F-4D97-AF65-F5344CB8AC3E}">
        <p14:creationId xmlns:p14="http://schemas.microsoft.com/office/powerpoint/2010/main" val="158918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F00EF-B854-49E7-8D41-40EB12B92740}"/>
              </a:ext>
            </a:extLst>
          </p:cNvPr>
          <p:cNvSpPr>
            <a:spLocks noGrp="1"/>
          </p:cNvSpPr>
          <p:nvPr>
            <p:ph type="title"/>
          </p:nvPr>
        </p:nvSpPr>
        <p:spPr/>
        <p:txBody>
          <a:bodyPr/>
          <a:lstStyle/>
          <a:p>
            <a:r>
              <a:rPr lang="en-US" sz="3200" dirty="0"/>
              <a:t>Baldrige Criteria for Performance Excellence</a:t>
            </a:r>
          </a:p>
        </p:txBody>
      </p:sp>
      <p:sp>
        <p:nvSpPr>
          <p:cNvPr id="3" name="Content Placeholder 2">
            <a:extLst>
              <a:ext uri="{FF2B5EF4-FFF2-40B4-BE49-F238E27FC236}">
                <a16:creationId xmlns:a16="http://schemas.microsoft.com/office/drawing/2014/main" id="{CE35EED1-91E6-43AB-8FDC-B51B0DFFE804}"/>
              </a:ext>
            </a:extLst>
          </p:cNvPr>
          <p:cNvSpPr>
            <a:spLocks noGrp="1"/>
          </p:cNvSpPr>
          <p:nvPr>
            <p:ph idx="1"/>
          </p:nvPr>
        </p:nvSpPr>
        <p:spPr/>
        <p:txBody>
          <a:bodyPr/>
          <a:lstStyle/>
          <a:p>
            <a:r>
              <a:rPr lang="en-US" dirty="0"/>
              <a:t>Leadership</a:t>
            </a:r>
          </a:p>
          <a:p>
            <a:r>
              <a:rPr lang="en-US" dirty="0"/>
              <a:t>Strategic planning</a:t>
            </a:r>
          </a:p>
          <a:p>
            <a:r>
              <a:rPr lang="en-US" dirty="0"/>
              <a:t>Customer and market focus</a:t>
            </a:r>
          </a:p>
          <a:p>
            <a:r>
              <a:rPr lang="en-US" dirty="0"/>
              <a:t>Measurement, analysis, and knowledge management</a:t>
            </a:r>
          </a:p>
          <a:p>
            <a:r>
              <a:rPr lang="en-US" dirty="0"/>
              <a:t>Human resource focus</a:t>
            </a:r>
          </a:p>
          <a:p>
            <a:r>
              <a:rPr lang="en-US" dirty="0"/>
              <a:t>Process management</a:t>
            </a:r>
          </a:p>
          <a:p>
            <a:r>
              <a:rPr lang="en-US" dirty="0"/>
              <a:t>Business or organizational performance results</a:t>
            </a:r>
          </a:p>
        </p:txBody>
      </p:sp>
    </p:spTree>
    <p:extLst>
      <p:ext uri="{BB962C8B-B14F-4D97-AF65-F5344CB8AC3E}">
        <p14:creationId xmlns:p14="http://schemas.microsoft.com/office/powerpoint/2010/main" val="3759557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F00EF-B854-49E7-8D41-40EB12B92740}"/>
              </a:ext>
            </a:extLst>
          </p:cNvPr>
          <p:cNvSpPr>
            <a:spLocks noGrp="1"/>
          </p:cNvSpPr>
          <p:nvPr>
            <p:ph type="title"/>
          </p:nvPr>
        </p:nvSpPr>
        <p:spPr/>
        <p:txBody>
          <a:bodyPr/>
          <a:lstStyle/>
          <a:p>
            <a:r>
              <a:rPr lang="en-US" sz="3200" dirty="0"/>
              <a:t>Malcolm Baldrige National Quality Award</a:t>
            </a:r>
          </a:p>
        </p:txBody>
      </p:sp>
      <p:sp>
        <p:nvSpPr>
          <p:cNvPr id="3" name="Content Placeholder 2">
            <a:extLst>
              <a:ext uri="{FF2B5EF4-FFF2-40B4-BE49-F238E27FC236}">
                <a16:creationId xmlns:a16="http://schemas.microsoft.com/office/drawing/2014/main" id="{CE35EED1-91E6-43AB-8FDC-B51B0DFFE804}"/>
              </a:ext>
            </a:extLst>
          </p:cNvPr>
          <p:cNvSpPr>
            <a:spLocks noGrp="1"/>
          </p:cNvSpPr>
          <p:nvPr>
            <p:ph idx="1"/>
          </p:nvPr>
        </p:nvSpPr>
        <p:spPr/>
        <p:txBody>
          <a:bodyPr/>
          <a:lstStyle/>
          <a:p>
            <a:pPr marL="0" indent="0">
              <a:buNone/>
            </a:pPr>
            <a:r>
              <a:rPr lang="en-US" dirty="0"/>
              <a:t>Guidelines for improving performance with three Baldrige excellence frameworks</a:t>
            </a:r>
            <a:endParaRPr lang="en-US" sz="800" dirty="0"/>
          </a:p>
          <a:p>
            <a:r>
              <a:rPr lang="en-US" sz="2200" dirty="0"/>
              <a:t>Education</a:t>
            </a:r>
          </a:p>
          <a:p>
            <a:r>
              <a:rPr lang="en-US" sz="2200" dirty="0"/>
              <a:t>Healthcare</a:t>
            </a:r>
          </a:p>
          <a:p>
            <a:r>
              <a:rPr lang="en-US" sz="2200" dirty="0"/>
              <a:t>Manufacturing, service, small business, and nonprofit or government </a:t>
            </a:r>
          </a:p>
        </p:txBody>
      </p:sp>
    </p:spTree>
    <p:extLst>
      <p:ext uri="{BB962C8B-B14F-4D97-AF65-F5344CB8AC3E}">
        <p14:creationId xmlns:p14="http://schemas.microsoft.com/office/powerpoint/2010/main" val="2778150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2D26199-4E62-4267-BAC8-0349530F6426}"/>
              </a:ext>
            </a:extLst>
          </p:cNvPr>
          <p:cNvSpPr>
            <a:spLocks noGrp="1"/>
          </p:cNvSpPr>
          <p:nvPr>
            <p:ph type="ctrTitle"/>
          </p:nvPr>
        </p:nvSpPr>
        <p:spPr/>
        <p:txBody>
          <a:bodyPr/>
          <a:lstStyle/>
          <a:p>
            <a:r>
              <a:rPr lang="en-US" dirty="0"/>
              <a:t>APPENDICES</a:t>
            </a:r>
          </a:p>
        </p:txBody>
      </p:sp>
    </p:spTree>
    <p:extLst>
      <p:ext uri="{BB962C8B-B14F-4D97-AF65-F5344CB8AC3E}">
        <p14:creationId xmlns:p14="http://schemas.microsoft.com/office/powerpoint/2010/main" val="4142560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4EBCCF-DC17-4396-9F1E-924A653F198A}"/>
              </a:ext>
            </a:extLst>
          </p:cNvPr>
          <p:cNvSpPr>
            <a:spLocks noGrp="1"/>
          </p:cNvSpPr>
          <p:nvPr>
            <p:ph type="title"/>
          </p:nvPr>
        </p:nvSpPr>
        <p:spPr/>
        <p:txBody>
          <a:bodyPr/>
          <a:lstStyle/>
          <a:p>
            <a:r>
              <a:rPr lang="en-US" altLang="en-US" dirty="0"/>
              <a:t>Empowerment in the Workplace, 1</a:t>
            </a:r>
            <a:r>
              <a:rPr lang="en-US" altLang="en-US" sz="3200" dirty="0"/>
              <a:t> </a:t>
            </a:r>
            <a:endParaRPr lang="en-US" dirty="0"/>
          </a:p>
        </p:txBody>
      </p:sp>
      <p:sp>
        <p:nvSpPr>
          <p:cNvPr id="4" name="Content Placeholder 3">
            <a:extLst>
              <a:ext uri="{FF2B5EF4-FFF2-40B4-BE49-F238E27FC236}">
                <a16:creationId xmlns:a16="http://schemas.microsoft.com/office/drawing/2014/main" id="{AE027960-0A7E-4F1E-8654-793D1C0924E0}"/>
              </a:ext>
            </a:extLst>
          </p:cNvPr>
          <p:cNvSpPr>
            <a:spLocks noGrp="1"/>
          </p:cNvSpPr>
          <p:nvPr>
            <p:ph idx="1"/>
          </p:nvPr>
        </p:nvSpPr>
        <p:spPr/>
        <p:txBody>
          <a:bodyPr/>
          <a:lstStyle/>
          <a:p>
            <a:pPr marL="0" indent="0">
              <a:buNone/>
            </a:pPr>
            <a:r>
              <a:rPr lang="en-US" altLang="en-US" dirty="0"/>
              <a:t>Empowerment is generated by efforts to improve performance</a:t>
            </a:r>
          </a:p>
          <a:p>
            <a:pPr marL="0" indent="0">
              <a:buNone/>
            </a:pPr>
            <a:endParaRPr lang="en-US" altLang="en-US" sz="1200" dirty="0"/>
          </a:p>
          <a:p>
            <a:pPr marL="0" indent="0">
              <a:buNone/>
            </a:pPr>
            <a:r>
              <a:rPr lang="en-US" dirty="0"/>
              <a:t>Companies forced to compete in an increasingly global economy find that the path to success is long and winding </a:t>
            </a:r>
          </a:p>
          <a:p>
            <a:pPr>
              <a:buFont typeface="Arial" panose="020B0604020202020204" pitchFamily="34" charset="0"/>
              <a:buChar char="•"/>
            </a:pPr>
            <a:r>
              <a:rPr lang="en-US" altLang="en-US" sz="2200" dirty="0"/>
              <a:t>Strength of the management overcomes larger obstacles</a:t>
            </a:r>
          </a:p>
          <a:p>
            <a:pPr>
              <a:buFont typeface="Arial" panose="020B0604020202020204" pitchFamily="34" charset="0"/>
              <a:buChar char="•"/>
            </a:pPr>
            <a:r>
              <a:rPr lang="en-US" altLang="en-US" sz="2200" dirty="0"/>
              <a:t>Attention and effort of employees overcome smaller obstacles </a:t>
            </a:r>
          </a:p>
          <a:p>
            <a:pPr marL="0" indent="0">
              <a:buNone/>
            </a:pPr>
            <a:endParaRPr lang="en-US" dirty="0"/>
          </a:p>
        </p:txBody>
      </p:sp>
    </p:spTree>
    <p:extLst>
      <p:ext uri="{BB962C8B-B14F-4D97-AF65-F5344CB8AC3E}">
        <p14:creationId xmlns:p14="http://schemas.microsoft.com/office/powerpoint/2010/main" val="773985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C6B3F-DA25-44D4-9959-8FEDDDB7B6A1}"/>
              </a:ext>
            </a:extLst>
          </p:cNvPr>
          <p:cNvSpPr>
            <a:spLocks noGrp="1"/>
          </p:cNvSpPr>
          <p:nvPr>
            <p:ph type="title"/>
          </p:nvPr>
        </p:nvSpPr>
        <p:spPr/>
        <p:txBody>
          <a:bodyPr/>
          <a:lstStyle/>
          <a:p>
            <a:r>
              <a:rPr lang="en-US" altLang="en-US" sz="2800" dirty="0"/>
              <a:t>Figure 9.1: The Deming Chain Reaction</a:t>
            </a:r>
            <a:r>
              <a:rPr lang="en-US" altLang="en-US" sz="2400" dirty="0"/>
              <a:t>, </a:t>
            </a:r>
            <a:r>
              <a:rPr lang="en-US" altLang="en-US" sz="2800" dirty="0"/>
              <a:t>Appendix</a:t>
            </a:r>
            <a:endParaRPr lang="en-US" sz="2800" dirty="0"/>
          </a:p>
        </p:txBody>
      </p:sp>
      <p:sp>
        <p:nvSpPr>
          <p:cNvPr id="3" name="Content Placeholder 2">
            <a:extLst>
              <a:ext uri="{FF2B5EF4-FFF2-40B4-BE49-F238E27FC236}">
                <a16:creationId xmlns:a16="http://schemas.microsoft.com/office/drawing/2014/main" id="{A6E3C534-2228-41B2-8A6D-FE5E85FC4A9D}"/>
              </a:ext>
            </a:extLst>
          </p:cNvPr>
          <p:cNvSpPr>
            <a:spLocks noGrp="1"/>
          </p:cNvSpPr>
          <p:nvPr>
            <p:ph idx="1"/>
          </p:nvPr>
        </p:nvSpPr>
        <p:spPr/>
        <p:txBody>
          <a:bodyPr/>
          <a:lstStyle/>
          <a:p>
            <a:pPr marL="0" indent="0">
              <a:buNone/>
            </a:pPr>
            <a:r>
              <a:rPr lang="en-US" dirty="0"/>
              <a:t>There are six boxes with arrows that point from one box to the next. </a:t>
            </a:r>
            <a:endParaRPr lang="en-IN" dirty="0"/>
          </a:p>
          <a:p>
            <a:pPr marL="0" indent="0">
              <a:buNone/>
            </a:pPr>
            <a:r>
              <a:rPr lang="en-US" dirty="0"/>
              <a:t>The first box reads begin by improving quality. The second box reads costs decrease because of less rework, fewer mistakes, fewer delays and snags, and better use of time and materials. The third box reads productivity improves. The fourth box reads the firm captures the market with better quality and lower prices. The fifth box reads the firm stays in business, and the sixth box reads the firm provides jobs and more jobs.</a:t>
            </a:r>
          </a:p>
        </p:txBody>
      </p:sp>
      <p:sp>
        <p:nvSpPr>
          <p:cNvPr id="4" name="Content Placeholder 2">
            <a:extLst>
              <a:ext uri="{FF2B5EF4-FFF2-40B4-BE49-F238E27FC236}">
                <a16:creationId xmlns:a16="http://schemas.microsoft.com/office/drawing/2014/main" id="{5FB73BA7-1994-4245-8891-6FB4DB13E12D}"/>
              </a:ext>
            </a:extLst>
          </p:cNvPr>
          <p:cNvSpPr txBox="1">
            <a:spLocks/>
          </p:cNvSpPr>
          <p:nvPr/>
        </p:nvSpPr>
        <p:spPr>
          <a:xfrm>
            <a:off x="5257800" y="5715000"/>
            <a:ext cx="3581400" cy="457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IN" sz="1200" dirty="0">
                <a:hlinkClick r:id="rId2" action="ppaction://hlinksldjump"/>
              </a:rPr>
              <a:t>Jump back to </a:t>
            </a:r>
            <a:r>
              <a:rPr lang="en-US" altLang="en-US" sz="1200" dirty="0">
                <a:hlinkClick r:id="rId2" action="ppaction://hlinksldjump"/>
              </a:rPr>
              <a:t>Figure 9.1: The Deming Chain Reaction</a:t>
            </a:r>
            <a:endParaRPr lang="en-IN" sz="1200" dirty="0"/>
          </a:p>
        </p:txBody>
      </p:sp>
    </p:spTree>
    <p:extLst>
      <p:ext uri="{BB962C8B-B14F-4D97-AF65-F5344CB8AC3E}">
        <p14:creationId xmlns:p14="http://schemas.microsoft.com/office/powerpoint/2010/main" val="25206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DA056-8CB9-48C7-9EC2-FBDF335EE96E}"/>
              </a:ext>
            </a:extLst>
          </p:cNvPr>
          <p:cNvSpPr>
            <a:spLocks noGrp="1"/>
          </p:cNvSpPr>
          <p:nvPr>
            <p:ph type="title"/>
          </p:nvPr>
        </p:nvSpPr>
        <p:spPr/>
        <p:txBody>
          <a:bodyPr/>
          <a:lstStyle/>
          <a:p>
            <a:r>
              <a:rPr lang="en-US" altLang="en-US" dirty="0"/>
              <a:t>Figure 9.2: Quality Synthesis, Appendix</a:t>
            </a:r>
            <a:endParaRPr lang="en-US" dirty="0"/>
          </a:p>
        </p:txBody>
      </p:sp>
      <p:sp>
        <p:nvSpPr>
          <p:cNvPr id="3" name="Content Placeholder 2">
            <a:extLst>
              <a:ext uri="{FF2B5EF4-FFF2-40B4-BE49-F238E27FC236}">
                <a16:creationId xmlns:a16="http://schemas.microsoft.com/office/drawing/2014/main" id="{0DA28CD5-5C47-4BFC-9798-074513760994}"/>
              </a:ext>
            </a:extLst>
          </p:cNvPr>
          <p:cNvSpPr>
            <a:spLocks noGrp="1"/>
          </p:cNvSpPr>
          <p:nvPr>
            <p:ph idx="1"/>
          </p:nvPr>
        </p:nvSpPr>
        <p:spPr/>
        <p:txBody>
          <a:bodyPr/>
          <a:lstStyle/>
          <a:p>
            <a:pPr marL="0" indent="0">
              <a:buNone/>
            </a:pPr>
            <a:r>
              <a:rPr lang="en-US" sz="2200" dirty="0"/>
              <a:t>The figure is presented in the shape of a V with the hard orientation on the left arm of the V and the soft orientation on the right arm of the V. </a:t>
            </a:r>
            <a:endParaRPr lang="en-IN" sz="2200" dirty="0"/>
          </a:p>
          <a:p>
            <a:pPr marL="0" indent="0">
              <a:buNone/>
            </a:pPr>
            <a:r>
              <a:rPr lang="en-US" sz="2200" dirty="0"/>
              <a:t>On each arm, there are content boxes. There are arrows that extend from one content box and point to another content box below. </a:t>
            </a:r>
            <a:endParaRPr lang="en-IN" sz="2200" dirty="0"/>
          </a:p>
          <a:p>
            <a:pPr marL="0" indent="0">
              <a:buNone/>
            </a:pPr>
            <a:r>
              <a:rPr lang="en-US" sz="2200" dirty="0"/>
              <a:t>The first box on the left reads Frederick Taylor, the second reads classical theorists, and the third reads quantitative methods. </a:t>
            </a:r>
            <a:endParaRPr lang="en-IN" sz="2200" dirty="0"/>
          </a:p>
          <a:p>
            <a:pPr marL="0" indent="0">
              <a:buNone/>
            </a:pPr>
            <a:r>
              <a:rPr lang="en-US" sz="2200" dirty="0"/>
              <a:t>The first box on the right reads Elton Mayo, the second reads human relations, and the third reads behavioral science. </a:t>
            </a:r>
            <a:endParaRPr lang="en-IN" sz="2200" dirty="0"/>
          </a:p>
          <a:p>
            <a:pPr marL="0" indent="0">
              <a:buNone/>
            </a:pPr>
            <a:r>
              <a:rPr lang="en-US" sz="2200" dirty="0"/>
              <a:t>Both arms meet at the last box, which is labeled quality synthesis to show that both orientations are used in quality synthesis</a:t>
            </a:r>
            <a:r>
              <a:rPr lang="en-US" sz="2200"/>
              <a:t>. </a:t>
            </a:r>
            <a:endParaRPr lang="en-IN" sz="2200" dirty="0"/>
          </a:p>
        </p:txBody>
      </p:sp>
      <p:sp>
        <p:nvSpPr>
          <p:cNvPr id="4" name="Content Placeholder 2">
            <a:extLst>
              <a:ext uri="{FF2B5EF4-FFF2-40B4-BE49-F238E27FC236}">
                <a16:creationId xmlns:a16="http://schemas.microsoft.com/office/drawing/2014/main" id="{B8818D52-24C3-4A9E-BACD-BA61138AA0D7}"/>
              </a:ext>
            </a:extLst>
          </p:cNvPr>
          <p:cNvSpPr txBox="1">
            <a:spLocks/>
          </p:cNvSpPr>
          <p:nvPr/>
        </p:nvSpPr>
        <p:spPr>
          <a:xfrm>
            <a:off x="5867400" y="5867400"/>
            <a:ext cx="29718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a:t>
            </a:r>
            <a:r>
              <a:rPr lang="en-US" altLang="en-US" sz="1200" dirty="0">
                <a:hlinkClick r:id="rId2" action="ppaction://hlinksldjump"/>
              </a:rPr>
              <a:t>Figure 9.2 Quality Synthesis</a:t>
            </a:r>
            <a:r>
              <a:rPr lang="en-US" sz="1200" dirty="0">
                <a:hlinkClick r:id="rId2" action="ppaction://hlinksldjump"/>
              </a:rPr>
              <a:t> </a:t>
            </a:r>
            <a:endParaRPr lang="en-US" sz="1200" dirty="0"/>
          </a:p>
        </p:txBody>
      </p:sp>
    </p:spTree>
    <p:extLst>
      <p:ext uri="{BB962C8B-B14F-4D97-AF65-F5344CB8AC3E}">
        <p14:creationId xmlns:p14="http://schemas.microsoft.com/office/powerpoint/2010/main" val="3637965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1DF3C8-F688-49DC-9F8F-D688C28BBDD6}"/>
              </a:ext>
            </a:extLst>
          </p:cNvPr>
          <p:cNvSpPr>
            <a:spLocks noGrp="1"/>
          </p:cNvSpPr>
          <p:nvPr>
            <p:ph type="title"/>
          </p:nvPr>
        </p:nvSpPr>
        <p:spPr/>
        <p:txBody>
          <a:bodyPr/>
          <a:lstStyle/>
          <a:p>
            <a:r>
              <a:rPr lang="en-US" altLang="en-US" dirty="0"/>
              <a:t>Empowerment in the Workplace, 2</a:t>
            </a:r>
            <a:r>
              <a:rPr lang="en-US" altLang="en-US" sz="3200" dirty="0"/>
              <a:t> </a:t>
            </a:r>
            <a:endParaRPr lang="en-US" dirty="0"/>
          </a:p>
        </p:txBody>
      </p:sp>
      <p:sp>
        <p:nvSpPr>
          <p:cNvPr id="5" name="Content Placeholder 4">
            <a:extLst>
              <a:ext uri="{FF2B5EF4-FFF2-40B4-BE49-F238E27FC236}">
                <a16:creationId xmlns:a16="http://schemas.microsoft.com/office/drawing/2014/main" id="{B1B7A204-260A-46F7-A318-CC272534CE99}"/>
              </a:ext>
            </a:extLst>
          </p:cNvPr>
          <p:cNvSpPr>
            <a:spLocks noGrp="1"/>
          </p:cNvSpPr>
          <p:nvPr>
            <p:ph idx="1"/>
          </p:nvPr>
        </p:nvSpPr>
        <p:spPr/>
        <p:txBody>
          <a:bodyPr/>
          <a:lstStyle/>
          <a:p>
            <a:pPr marL="0" indent="0">
              <a:buNone/>
            </a:pPr>
            <a:r>
              <a:rPr lang="en-US" altLang="en-US" dirty="0"/>
              <a:t>Jack Welch, former CEO of General Electric, says his job entails:</a:t>
            </a:r>
          </a:p>
          <a:p>
            <a:pPr marL="0" indent="0">
              <a:buNone/>
            </a:pPr>
            <a:endParaRPr lang="en-US" altLang="en-US" sz="800" i="1" dirty="0"/>
          </a:p>
          <a:p>
            <a:r>
              <a:rPr lang="en-US" altLang="en-US" sz="2200" dirty="0"/>
              <a:t>Choosing the right people</a:t>
            </a:r>
          </a:p>
          <a:p>
            <a:r>
              <a:rPr lang="en-US" altLang="en-US" sz="2200" dirty="0"/>
              <a:t>Allocating the right money</a:t>
            </a:r>
          </a:p>
          <a:p>
            <a:r>
              <a:rPr lang="en-US" altLang="en-US" sz="2200" dirty="0"/>
              <a:t>Quickly transmitting ideas from one group to another </a:t>
            </a:r>
          </a:p>
          <a:p>
            <a:pPr marL="0" indent="0">
              <a:buNone/>
            </a:pPr>
            <a:endParaRPr lang="en-US" altLang="en-US" sz="1200" dirty="0"/>
          </a:p>
          <a:p>
            <a:pPr marL="0" indent="0">
              <a:buNone/>
            </a:pPr>
            <a:r>
              <a:rPr lang="en-US" altLang="en-US" dirty="0"/>
              <a:t>He was a communicator and facilitator for the work of others</a:t>
            </a:r>
          </a:p>
          <a:p>
            <a:pPr marL="457200" lvl="1" indent="0">
              <a:buNone/>
            </a:pPr>
            <a:endParaRPr lang="en-US" altLang="en-US" dirty="0"/>
          </a:p>
          <a:p>
            <a:pPr marL="914400" lvl="2" indent="0">
              <a:buNone/>
            </a:pPr>
            <a:endParaRPr lang="en-US" altLang="en-US" dirty="0"/>
          </a:p>
          <a:p>
            <a:pPr marL="0" indent="0">
              <a:buNone/>
            </a:pPr>
            <a:endParaRPr lang="en-US" dirty="0"/>
          </a:p>
        </p:txBody>
      </p:sp>
    </p:spTree>
    <p:extLst>
      <p:ext uri="{BB962C8B-B14F-4D97-AF65-F5344CB8AC3E}">
        <p14:creationId xmlns:p14="http://schemas.microsoft.com/office/powerpoint/2010/main" val="604487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DFD0A9-FF24-4FC6-9D01-1A30383A2821}"/>
              </a:ext>
            </a:extLst>
          </p:cNvPr>
          <p:cNvSpPr>
            <a:spLocks noGrp="1"/>
          </p:cNvSpPr>
          <p:nvPr>
            <p:ph type="title"/>
          </p:nvPr>
        </p:nvSpPr>
        <p:spPr/>
        <p:txBody>
          <a:bodyPr/>
          <a:lstStyle/>
          <a:p>
            <a:r>
              <a:rPr lang="en-US" altLang="en-US" dirty="0"/>
              <a:t>Empowerment in the Workplace, 3</a:t>
            </a:r>
            <a:endParaRPr lang="en-US" dirty="0"/>
          </a:p>
        </p:txBody>
      </p:sp>
      <p:sp>
        <p:nvSpPr>
          <p:cNvPr id="5" name="Content Placeholder 4">
            <a:extLst>
              <a:ext uri="{FF2B5EF4-FFF2-40B4-BE49-F238E27FC236}">
                <a16:creationId xmlns:a16="http://schemas.microsoft.com/office/drawing/2014/main" id="{9A4453C6-A923-4A70-8727-22414835E72C}"/>
              </a:ext>
            </a:extLst>
          </p:cNvPr>
          <p:cNvSpPr>
            <a:spLocks noGrp="1"/>
          </p:cNvSpPr>
          <p:nvPr>
            <p:ph idx="1"/>
          </p:nvPr>
        </p:nvSpPr>
        <p:spPr/>
        <p:txBody>
          <a:bodyPr/>
          <a:lstStyle/>
          <a:p>
            <a:pPr marL="0" indent="0">
              <a:lnSpc>
                <a:spcPct val="80000"/>
              </a:lnSpc>
              <a:buNone/>
            </a:pPr>
            <a:r>
              <a:rPr lang="en-US" altLang="en-US" dirty="0"/>
              <a:t>Welch held leaders accountable to the four E’s of leadership</a:t>
            </a:r>
            <a:endParaRPr lang="en-US" altLang="en-US" sz="1200" dirty="0"/>
          </a:p>
          <a:p>
            <a:pPr>
              <a:lnSpc>
                <a:spcPct val="80000"/>
              </a:lnSpc>
            </a:pPr>
            <a:r>
              <a:rPr lang="en-US" altLang="en-US" sz="2200" dirty="0"/>
              <a:t>High personal energy</a:t>
            </a:r>
          </a:p>
          <a:p>
            <a:pPr>
              <a:lnSpc>
                <a:spcPct val="80000"/>
              </a:lnSpc>
            </a:pPr>
            <a:r>
              <a:rPr lang="en-US" altLang="en-US" sz="2200" dirty="0"/>
              <a:t>Ability to energize others</a:t>
            </a:r>
          </a:p>
          <a:p>
            <a:pPr>
              <a:lnSpc>
                <a:spcPct val="80000"/>
              </a:lnSpc>
            </a:pPr>
            <a:r>
              <a:rPr lang="en-US" altLang="en-US" sz="2200" dirty="0"/>
              <a:t>Edge to make tough decisions</a:t>
            </a:r>
          </a:p>
          <a:p>
            <a:pPr>
              <a:lnSpc>
                <a:spcPct val="80000"/>
              </a:lnSpc>
            </a:pPr>
            <a:r>
              <a:rPr lang="en-US" altLang="en-US" sz="2200" dirty="0"/>
              <a:t>Ability to execute strategy	</a:t>
            </a:r>
          </a:p>
          <a:p>
            <a:pPr marL="0" indent="0">
              <a:buNone/>
            </a:pPr>
            <a:endParaRPr lang="en-US" dirty="0"/>
          </a:p>
        </p:txBody>
      </p:sp>
    </p:spTree>
    <p:extLst>
      <p:ext uri="{BB962C8B-B14F-4D97-AF65-F5344CB8AC3E}">
        <p14:creationId xmlns:p14="http://schemas.microsoft.com/office/powerpoint/2010/main" val="2098804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4C5A3F-D3AD-48CF-AE1C-43767FD17538}"/>
              </a:ext>
            </a:extLst>
          </p:cNvPr>
          <p:cNvSpPr>
            <a:spLocks noGrp="1"/>
          </p:cNvSpPr>
          <p:nvPr>
            <p:ph type="title"/>
          </p:nvPr>
        </p:nvSpPr>
        <p:spPr/>
        <p:txBody>
          <a:bodyPr/>
          <a:lstStyle/>
          <a:p>
            <a:r>
              <a:rPr lang="en-US" altLang="en-US" dirty="0"/>
              <a:t>Empowerment in the Workplace, 4</a:t>
            </a:r>
            <a:endParaRPr lang="en-US" dirty="0"/>
          </a:p>
        </p:txBody>
      </p:sp>
      <p:sp>
        <p:nvSpPr>
          <p:cNvPr id="5" name="Content Placeholder 4">
            <a:extLst>
              <a:ext uri="{FF2B5EF4-FFF2-40B4-BE49-F238E27FC236}">
                <a16:creationId xmlns:a16="http://schemas.microsoft.com/office/drawing/2014/main" id="{F4FD1D8F-3A6C-4BF0-9116-D861DA615E43}"/>
              </a:ext>
            </a:extLst>
          </p:cNvPr>
          <p:cNvSpPr>
            <a:spLocks noGrp="1"/>
          </p:cNvSpPr>
          <p:nvPr>
            <p:ph idx="1"/>
          </p:nvPr>
        </p:nvSpPr>
        <p:spPr/>
        <p:txBody>
          <a:bodyPr/>
          <a:lstStyle/>
          <a:p>
            <a:pPr marL="0" indent="0">
              <a:buNone/>
            </a:pPr>
            <a:r>
              <a:rPr lang="en-US" altLang="en-US" dirty="0"/>
              <a:t>Welch reformed the practices and culture that determined how the company worked</a:t>
            </a:r>
            <a:endParaRPr lang="en-US" altLang="en-US" sz="800" dirty="0"/>
          </a:p>
          <a:p>
            <a:r>
              <a:rPr lang="en-US" altLang="en-US" sz="2200" dirty="0"/>
              <a:t>Wiped out bureaucratic management</a:t>
            </a:r>
          </a:p>
          <a:p>
            <a:r>
              <a:rPr lang="en-US" altLang="en-US" sz="2200" dirty="0"/>
              <a:t>Launched the workout</a:t>
            </a:r>
            <a:r>
              <a:rPr lang="en-US" altLang="en-US" sz="2200" i="1" dirty="0"/>
              <a:t> </a:t>
            </a:r>
            <a:r>
              <a:rPr lang="en-US" altLang="en-US" sz="2200" dirty="0"/>
              <a:t>process</a:t>
            </a:r>
          </a:p>
          <a:p>
            <a:r>
              <a:rPr lang="en-US" altLang="en-US" sz="2200" dirty="0"/>
              <a:t>Spread ideas across the company </a:t>
            </a:r>
          </a:p>
          <a:p>
            <a:r>
              <a:rPr lang="en-US" altLang="en-US" sz="2200" dirty="0"/>
              <a:t>Rewarded those with good ideas and those who implemented them</a:t>
            </a:r>
          </a:p>
          <a:p>
            <a:r>
              <a:rPr lang="en-US" altLang="en-US" sz="2200" dirty="0"/>
              <a:t>Borrowed ideas from other companies</a:t>
            </a:r>
          </a:p>
          <a:p>
            <a:pPr lvl="1">
              <a:buFontTx/>
              <a:buNone/>
            </a:pPr>
            <a:endParaRPr lang="en-US" altLang="en-US" dirty="0"/>
          </a:p>
        </p:txBody>
      </p:sp>
    </p:spTree>
    <p:extLst>
      <p:ext uri="{BB962C8B-B14F-4D97-AF65-F5344CB8AC3E}">
        <p14:creationId xmlns:p14="http://schemas.microsoft.com/office/powerpoint/2010/main" val="4022188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DFF73A-CE1B-4816-B051-1950ED824EDE}"/>
              </a:ext>
            </a:extLst>
          </p:cNvPr>
          <p:cNvSpPr>
            <a:spLocks noGrp="1"/>
          </p:cNvSpPr>
          <p:nvPr>
            <p:ph type="title"/>
          </p:nvPr>
        </p:nvSpPr>
        <p:spPr/>
        <p:txBody>
          <a:bodyPr/>
          <a:lstStyle/>
          <a:p>
            <a:r>
              <a:rPr lang="en-US" altLang="en-US" dirty="0"/>
              <a:t>Empowerment in the Workplace, 5 </a:t>
            </a:r>
            <a:endParaRPr lang="en-US" dirty="0"/>
          </a:p>
        </p:txBody>
      </p:sp>
      <p:sp>
        <p:nvSpPr>
          <p:cNvPr id="4" name="Content Placeholder 3">
            <a:extLst>
              <a:ext uri="{FF2B5EF4-FFF2-40B4-BE49-F238E27FC236}">
                <a16:creationId xmlns:a16="http://schemas.microsoft.com/office/drawing/2014/main" id="{921F4394-771B-4B12-A958-D570CBA44466}"/>
              </a:ext>
            </a:extLst>
          </p:cNvPr>
          <p:cNvSpPr>
            <a:spLocks noGrp="1"/>
          </p:cNvSpPr>
          <p:nvPr>
            <p:ph idx="1"/>
          </p:nvPr>
        </p:nvSpPr>
        <p:spPr/>
        <p:txBody>
          <a:bodyPr/>
          <a:lstStyle/>
          <a:p>
            <a:pPr marL="0" indent="0">
              <a:lnSpc>
                <a:spcPct val="90000"/>
              </a:lnSpc>
              <a:spcBef>
                <a:spcPct val="50000"/>
              </a:spcBef>
              <a:buNone/>
            </a:pPr>
            <a:r>
              <a:rPr lang="en-US" altLang="en-US" dirty="0"/>
              <a:t>Welch’s behind- the-scenes people practices</a:t>
            </a:r>
            <a:endParaRPr lang="en-US" altLang="en-US" sz="800" dirty="0"/>
          </a:p>
          <a:p>
            <a:pPr>
              <a:lnSpc>
                <a:spcPct val="90000"/>
              </a:lnSpc>
            </a:pPr>
            <a:r>
              <a:rPr lang="en-US" altLang="en-US" sz="2200" dirty="0"/>
              <a:t>Conversations were candid, not scripted</a:t>
            </a:r>
          </a:p>
          <a:p>
            <a:pPr>
              <a:lnSpc>
                <a:spcPct val="90000"/>
              </a:lnSpc>
            </a:pPr>
            <a:r>
              <a:rPr lang="en-US" altLang="en-US" sz="2200" dirty="0"/>
              <a:t>Arguments and shouting</a:t>
            </a:r>
          </a:p>
          <a:p>
            <a:pPr>
              <a:lnSpc>
                <a:spcPct val="90000"/>
              </a:lnSpc>
            </a:pPr>
            <a:r>
              <a:rPr lang="en-US" altLang="en-US" sz="2200" dirty="0"/>
              <a:t>Managers forced to think on the spot</a:t>
            </a:r>
          </a:p>
          <a:p>
            <a:pPr>
              <a:lnSpc>
                <a:spcPct val="90000"/>
              </a:lnSpc>
            </a:pPr>
            <a:r>
              <a:rPr lang="en-US" altLang="en-US" sz="2200" dirty="0"/>
              <a:t>Written follow-ups to conversations </a:t>
            </a:r>
          </a:p>
          <a:p>
            <a:pPr lvl="1">
              <a:lnSpc>
                <a:spcPct val="90000"/>
              </a:lnSpc>
            </a:pPr>
            <a:endParaRPr lang="en-US" altLang="en-US" sz="2400" dirty="0"/>
          </a:p>
          <a:p>
            <a:pPr marL="0" indent="0">
              <a:buNone/>
            </a:pPr>
            <a:endParaRPr lang="en-US" dirty="0"/>
          </a:p>
        </p:txBody>
      </p:sp>
    </p:spTree>
    <p:extLst>
      <p:ext uri="{BB962C8B-B14F-4D97-AF65-F5344CB8AC3E}">
        <p14:creationId xmlns:p14="http://schemas.microsoft.com/office/powerpoint/2010/main" val="2162838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32">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F820CA1-F9BC-4FF9-87A2-99B9FECA8EFD}">
  <ds:schemaRefs>
    <ds:schemaRef ds:uri="http://schemas.microsoft.com/office/2006/metadata/properties"/>
    <ds:schemaRef ds:uri="http://schemas.microsoft.com/office/infopath/2007/PartnerControls"/>
    <ds:schemaRef ds:uri="aa4f5ada-9d1d-46d6-b705-f2cf90d05a91"/>
  </ds:schemaRefs>
</ds:datastoreItem>
</file>

<file path=customXml/itemProps2.xml><?xml version="1.0" encoding="utf-8"?>
<ds:datastoreItem xmlns:ds="http://schemas.openxmlformats.org/officeDocument/2006/customXml" ds:itemID="{FC3D501A-A704-4684-849C-0DD655E73A33}">
  <ds:schemaRefs>
    <ds:schemaRef ds:uri="http://schemas.microsoft.com/sharepoint/v3/contenttype/forms"/>
  </ds:schemaRefs>
</ds:datastoreItem>
</file>

<file path=customXml/itemProps3.xml><?xml version="1.0" encoding="utf-8"?>
<ds:datastoreItem xmlns:ds="http://schemas.openxmlformats.org/officeDocument/2006/customXml" ds:itemID="{D657B2C5-B012-461B-B285-E993F3195810}"/>
</file>

<file path=docProps/app.xml><?xml version="1.0" encoding="utf-8"?>
<Properties xmlns="http://schemas.openxmlformats.org/officeDocument/2006/extended-properties" xmlns:vt="http://schemas.openxmlformats.org/officeDocument/2006/docPropsVTypes">
  <TotalTime>2696</TotalTime>
  <Words>3162</Words>
  <Application>Microsoft Office PowerPoint</Application>
  <PresentationFormat>On-screen Show (4:3)</PresentationFormat>
  <Paragraphs>418</Paragraphs>
  <Slides>51</Slides>
  <Notes>10</Notes>
  <HiddenSlides>3</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51</vt:i4>
      </vt:variant>
    </vt:vector>
  </HeadingPairs>
  <TitlesOfParts>
    <vt:vector size="66"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9</vt:lpstr>
      <vt:lpstr>Learning Objectives</vt:lpstr>
      <vt:lpstr>Empowerment in the Workplace </vt:lpstr>
      <vt:lpstr>   Questions That Diagnose the Need for Empowerment</vt:lpstr>
      <vt:lpstr>Empowerment in the Workplace, 1 </vt:lpstr>
      <vt:lpstr>Empowerment in the Workplace, 2 </vt:lpstr>
      <vt:lpstr>Empowerment in the Workplace, 3</vt:lpstr>
      <vt:lpstr>Empowerment in the Workplace, 4</vt:lpstr>
      <vt:lpstr>Empowerment in the Workplace, 5 </vt:lpstr>
      <vt:lpstr>Principles of an Empowered Workplace</vt:lpstr>
      <vt:lpstr>Characteristics of an Empowered Workplace</vt:lpstr>
      <vt:lpstr>Table 9.1: Workplace Empowerment, 1 </vt:lpstr>
      <vt:lpstr>Table 9.1: Workplace Empowerment, 2 </vt:lpstr>
      <vt:lpstr>Importance of Communication </vt:lpstr>
      <vt:lpstr>Filling the Need to Know Gap, 1 </vt:lpstr>
      <vt:lpstr>Communication Problems and Solutions </vt:lpstr>
      <vt:lpstr>Communication Problems</vt:lpstr>
      <vt:lpstr>Leadership Challenge, 1 </vt:lpstr>
      <vt:lpstr>Leadership Challenge, 2 </vt:lpstr>
      <vt:lpstr>Quality Movement, 1</vt:lpstr>
      <vt:lpstr>Quality Movement, 2 </vt:lpstr>
      <vt:lpstr>W. Edwards Deming, 1 </vt:lpstr>
      <vt:lpstr>W. Edwards Deming, 2 </vt:lpstr>
      <vt:lpstr>W. Edwards Deming, 3 </vt:lpstr>
      <vt:lpstr>Figure 9.1: The Deming Chain Reaction </vt:lpstr>
      <vt:lpstr>Deming’s Points for a Successful Workplace, 1</vt:lpstr>
      <vt:lpstr>Deming’s Points for a Successful Workplace, 2</vt:lpstr>
      <vt:lpstr>Philosophical Roots of the Quality Movement </vt:lpstr>
      <vt:lpstr>  Principles in Scientific Management Philosophy</vt:lpstr>
      <vt:lpstr>Human Relations School</vt:lpstr>
      <vt:lpstr>Human Relations Pioneer</vt:lpstr>
      <vt:lpstr>Experiments in Participative Management, 1</vt:lpstr>
      <vt:lpstr>Experiments in Participative Management, 2</vt:lpstr>
      <vt:lpstr>Quality Synthesis </vt:lpstr>
      <vt:lpstr>Figure 9.2: Quality Synthesis</vt:lpstr>
      <vt:lpstr>Improving Performance through Quality Initiatives, 1</vt:lpstr>
      <vt:lpstr>Improving Performance through Quality Initiatives, 2</vt:lpstr>
      <vt:lpstr>Improving Performance through Quality Initiatives, 3</vt:lpstr>
      <vt:lpstr>Improving Performance through Quality Initiatives, 4</vt:lpstr>
      <vt:lpstr>Improving Performance through Quality Initiatives, 5</vt:lpstr>
      <vt:lpstr>Continuous Improvement Today, 1 </vt:lpstr>
      <vt:lpstr>Continuous Improvement Today, 2</vt:lpstr>
      <vt:lpstr>Continuous Improvement Today, 3</vt:lpstr>
      <vt:lpstr>Continuous Improvement Today, 4</vt:lpstr>
      <vt:lpstr>  Criteria for Malcolm Baldrige National Quality Award, 1</vt:lpstr>
      <vt:lpstr>  Criteria for Malcolm Baldrige National Quality Award, 1</vt:lpstr>
      <vt:lpstr>Baldrige Criteria for Performance Excellence</vt:lpstr>
      <vt:lpstr>Malcolm Baldrige National Quality Award</vt:lpstr>
      <vt:lpstr>APPENDICES</vt:lpstr>
      <vt:lpstr>Figure 9.1: The Deming Chain Reaction, Appendix</vt:lpstr>
      <vt:lpstr>Figure 9.2: Quality Synthesis, Appendix</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Suchitra Krishna</cp:lastModifiedBy>
  <cp:revision>92</cp:revision>
  <dcterms:created xsi:type="dcterms:W3CDTF">2013-09-21T18:43:04Z</dcterms:created>
  <dcterms:modified xsi:type="dcterms:W3CDTF">2018-02-21T05:40:46Z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