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 id="2147483686" r:id="rId6"/>
    <p:sldMasterId id="2147483696" r:id="rId7"/>
    <p:sldMasterId id="2147483706" r:id="rId8"/>
    <p:sldMasterId id="2147483714" r:id="rId9"/>
    <p:sldMasterId id="2147483722" r:id="rId10"/>
    <p:sldMasterId id="2147483725" r:id="rId11"/>
  </p:sldMasterIdLst>
  <p:notesMasterIdLst>
    <p:notesMasterId r:id="rId53"/>
  </p:notesMasterIdLst>
  <p:sldIdLst>
    <p:sldId id="256" r:id="rId12"/>
    <p:sldId id="257" r:id="rId13"/>
    <p:sldId id="258" r:id="rId14"/>
    <p:sldId id="261" r:id="rId15"/>
    <p:sldId id="262" r:id="rId16"/>
    <p:sldId id="263" r:id="rId17"/>
    <p:sldId id="264" r:id="rId18"/>
    <p:sldId id="265" r:id="rId19"/>
    <p:sldId id="266" r:id="rId20"/>
    <p:sldId id="268" r:id="rId21"/>
    <p:sldId id="270" r:id="rId22"/>
    <p:sldId id="305" r:id="rId23"/>
    <p:sldId id="271" r:id="rId24"/>
    <p:sldId id="274" r:id="rId25"/>
    <p:sldId id="276" r:id="rId26"/>
    <p:sldId id="292" r:id="rId27"/>
    <p:sldId id="293" r:id="rId28"/>
    <p:sldId id="277" r:id="rId29"/>
    <p:sldId id="278" r:id="rId30"/>
    <p:sldId id="280" r:id="rId31"/>
    <p:sldId id="279" r:id="rId32"/>
    <p:sldId id="281" r:id="rId33"/>
    <p:sldId id="282" r:id="rId34"/>
    <p:sldId id="294" r:id="rId35"/>
    <p:sldId id="283" r:id="rId36"/>
    <p:sldId id="284" r:id="rId37"/>
    <p:sldId id="285" r:id="rId38"/>
    <p:sldId id="286" r:id="rId39"/>
    <p:sldId id="295" r:id="rId40"/>
    <p:sldId id="287" r:id="rId41"/>
    <p:sldId id="296" r:id="rId42"/>
    <p:sldId id="297" r:id="rId43"/>
    <p:sldId id="289" r:id="rId44"/>
    <p:sldId id="291" r:id="rId45"/>
    <p:sldId id="298" r:id="rId46"/>
    <p:sldId id="300" r:id="rId47"/>
    <p:sldId id="302" r:id="rId48"/>
    <p:sldId id="301" r:id="rId49"/>
    <p:sldId id="299" r:id="rId50"/>
    <p:sldId id="303" r:id="rId51"/>
    <p:sldId id="304"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97" autoAdjust="0"/>
    <p:restoredTop sz="59369" autoAdjust="0"/>
  </p:normalViewPr>
  <p:slideViewPr>
    <p:cSldViewPr>
      <p:cViewPr varScale="1">
        <p:scale>
          <a:sx n="68" d="100"/>
          <a:sy n="68" d="100"/>
        </p:scale>
        <p:origin x="702" y="54"/>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A successful manager: </a:t>
            </a:r>
          </a:p>
          <a:p>
            <a:pPr marL="171450" indent="-171450">
              <a:buFont typeface="Arial" panose="020B0604020202020204" pitchFamily="34" charset="0"/>
              <a:buChar char="•"/>
            </a:pPr>
            <a:r>
              <a:rPr lang="en-US" altLang="en-US" b="0" dirty="0"/>
              <a:t>Acknowledges the employees’ power to achieve their own and organizational goals.</a:t>
            </a:r>
          </a:p>
          <a:p>
            <a:pPr marL="171450" indent="-171450">
              <a:buFont typeface="Arial" panose="020B0604020202020204" pitchFamily="34" charset="0"/>
              <a:buChar char="•"/>
            </a:pPr>
            <a:r>
              <a:rPr lang="en-US" altLang="en-US" dirty="0"/>
              <a:t>Has the consent of those being governed.</a:t>
            </a:r>
          </a:p>
          <a:p>
            <a:endParaRPr lang="en-US" altLang="en-US" dirty="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1C075243-D217-4C6F-8DB4-83235DE29B1C}" type="slidenum">
              <a:rPr lang="en-US" altLang="en-US" sz="1200" b="0" smtClean="0">
                <a:solidFill>
                  <a:schemeClr val="tx1"/>
                </a:solidFill>
              </a:rPr>
              <a:pPr eaLnBrk="1" hangingPunct="1"/>
              <a:t>10</a:t>
            </a:fld>
            <a:endParaRPr lang="en-US" altLang="en-US" sz="1200" b="0" dirty="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r>
              <a:rPr lang="en-US" b="0" dirty="0"/>
              <a:t>To achieve an empowered workplace:</a:t>
            </a:r>
          </a:p>
          <a:p>
            <a:pPr marL="171450" lvl="0" indent="-171450">
              <a:buFont typeface="Arial" panose="020B0604020202020204" pitchFamily="34" charset="0"/>
              <a:buChar char="•"/>
              <a:defRPr/>
            </a:pPr>
            <a:r>
              <a:rPr lang="en-US" dirty="0"/>
              <a:t>Participative leaders must adopt the philosophy of the Japanese Union of Scientists and Engineers.</a:t>
            </a:r>
          </a:p>
          <a:p>
            <a:pPr marL="171450" lvl="0" indent="-171450">
              <a:buFont typeface="Arial" panose="020B0604020202020204" pitchFamily="34" charset="0"/>
              <a:buChar char="•"/>
              <a:defRPr/>
            </a:pPr>
            <a:r>
              <a:rPr lang="en-US" dirty="0"/>
              <a:t>Workers should be treated as human individuals.</a:t>
            </a:r>
          </a:p>
          <a:p>
            <a:pPr marL="628650" lvl="1" indent="-171450">
              <a:buFont typeface="Arial" panose="020B0604020202020204" pitchFamily="34" charset="0"/>
              <a:buChar char="•"/>
              <a:defRPr/>
            </a:pPr>
            <a:r>
              <a:rPr lang="en-US" dirty="0"/>
              <a:t>Without due consideration, companies will lose workers.</a:t>
            </a:r>
          </a:p>
          <a:p>
            <a:pPr marL="0" lvl="0" indent="0">
              <a:buFont typeface="Arial" panose="020B0604020202020204" pitchFamily="34" charset="0"/>
              <a:buNone/>
              <a:defRPr/>
            </a:pPr>
            <a:r>
              <a:rPr lang="en-US" dirty="0"/>
              <a:t>It is more desirable to work in a pleasant environment. </a:t>
            </a:r>
          </a:p>
          <a:p>
            <a:pPr marL="0" lvl="0" indent="0">
              <a:buFont typeface="Arial" panose="020B0604020202020204" pitchFamily="34" charset="0"/>
              <a:buNone/>
              <a:defRPr/>
            </a:pPr>
            <a:r>
              <a:rPr lang="en-US" dirty="0"/>
              <a:t>A mechanized factory still requires control by a workshop of people.</a:t>
            </a:r>
          </a:p>
          <a:p>
            <a:pPr lvl="2">
              <a:defRPr/>
            </a:pPr>
            <a:endParaRPr lang="en-US" dirty="0"/>
          </a:p>
          <a:p>
            <a:pPr>
              <a:defRPr/>
            </a:pPr>
            <a:r>
              <a:rPr lang="en-US" b="0" dirty="0"/>
              <a:t>Example of Participative Leadership: Jack Stack, open-book management.</a:t>
            </a:r>
          </a:p>
          <a:p>
            <a:pPr marL="171450" lvl="0" indent="-171450">
              <a:buFont typeface="Arial" panose="020B0604020202020204" pitchFamily="34" charset="0"/>
              <a:buChar char="•"/>
              <a:defRPr/>
            </a:pPr>
            <a:r>
              <a:rPr lang="en-US" dirty="0"/>
              <a:t>Open-book management involves:</a:t>
            </a:r>
          </a:p>
          <a:p>
            <a:pPr marL="914400" lvl="1" indent="-457200">
              <a:buFont typeface="Arial" panose="020B0604020202020204" pitchFamily="34" charset="0"/>
              <a:buChar char="•"/>
              <a:defRPr/>
            </a:pPr>
            <a:r>
              <a:rPr lang="en-US" sz="2900" dirty="0"/>
              <a:t>Sharing financial information with employees.</a:t>
            </a:r>
          </a:p>
          <a:p>
            <a:pPr marL="914400" lvl="1" indent="-457200">
              <a:buFont typeface="Arial" panose="020B0604020202020204" pitchFamily="34" charset="0"/>
              <a:buChar char="•"/>
              <a:defRPr/>
            </a:pPr>
            <a:r>
              <a:rPr lang="en-US" sz="2900" dirty="0"/>
              <a:t>Encouraging them to recommend ideas that improve financial results.</a:t>
            </a:r>
          </a:p>
          <a:p>
            <a:pPr lvl="0">
              <a:defRPr/>
            </a:pPr>
            <a:endParaRPr lang="en-US" sz="2900" dirty="0"/>
          </a:p>
          <a:p>
            <a:pPr>
              <a:defRPr/>
            </a:pPr>
            <a:r>
              <a:rPr lang="en-US" b="0" dirty="0"/>
              <a:t>According to management authors Warren Bennis and Philip Slater identify t</a:t>
            </a:r>
            <a:r>
              <a:rPr lang="en-US" dirty="0"/>
              <a:t>he shift toward participative leadership is necessary for organizations to survive chronic change.</a:t>
            </a:r>
          </a:p>
          <a:p>
            <a:pPr marL="171450" lvl="0" indent="-171450">
              <a:buFont typeface="Arial" panose="020B0604020202020204" pitchFamily="34" charset="0"/>
              <a:buChar char="•"/>
              <a:defRPr/>
            </a:pPr>
            <a:r>
              <a:rPr lang="en-US" dirty="0"/>
              <a:t>Participative leadership is </a:t>
            </a:r>
            <a:r>
              <a:rPr lang="en-US" b="1" i="0" dirty="0"/>
              <a:t>democratic</a:t>
            </a:r>
            <a:r>
              <a:rPr lang="en-US" b="0" i="0" dirty="0"/>
              <a:t>.</a:t>
            </a:r>
          </a:p>
          <a:p>
            <a:pPr lvl="2">
              <a:defRPr/>
            </a:pPr>
            <a:endParaRPr lang="en-US" dirty="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EA412610-89E6-45A2-960B-2749B14CE5BD}" type="slidenum">
              <a:rPr lang="en-US" altLang="en-US" sz="1200" b="0" smtClean="0">
                <a:solidFill>
                  <a:schemeClr val="tx1"/>
                </a:solidFill>
              </a:rPr>
              <a:pPr eaLnBrk="1" hangingPunct="1"/>
              <a:t>18</a:t>
            </a:fld>
            <a:endParaRPr lang="en-US" altLang="en-US" sz="1200" b="0" dirty="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Abraham Lincoln once said, “</a:t>
            </a:r>
            <a:r>
              <a:rPr lang="en-US" altLang="en-US" dirty="0"/>
              <a:t>Nearly everyone can stand adversity, but if you want to test a person’s true character, give him power.”</a:t>
            </a:r>
          </a:p>
          <a:p>
            <a:endParaRPr lang="en-US" altLang="en-US" b="1" dirty="0"/>
          </a:p>
          <a:p>
            <a:r>
              <a:rPr lang="en-US" altLang="en-US" b="0" dirty="0"/>
              <a:t>T. S. Elliot wrote, “Half of the harm that is done in this world is caused by people who have power and want to feel important. They do not mean to do harm; they are simply absorbed in the useless struggle to think well of themselves.”</a:t>
            </a:r>
          </a:p>
          <a:p>
            <a:endParaRPr lang="en-US" altLang="en-US" dirty="0"/>
          </a:p>
          <a:p>
            <a:r>
              <a:rPr lang="en-US" altLang="en-US" b="0" dirty="0"/>
              <a:t>The idea of not abusing leadership power is very old. </a:t>
            </a:r>
            <a:r>
              <a:rPr lang="en-US" altLang="en-US" dirty="0"/>
              <a:t>Lao-tzu, the founder of Taoism, had three things that he prized: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050" dirty="0"/>
              <a:t>Gentleness: Be gentle and you can be bold.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050" dirty="0"/>
              <a:t>Frugality: Be frugal and you can be liberal.</a:t>
            </a:r>
          </a:p>
          <a:p>
            <a:pPr marL="171450" lvl="0" indent="-171450">
              <a:buFont typeface="Arial" panose="020B0604020202020204" pitchFamily="34" charset="0"/>
              <a:buChar char="•"/>
            </a:pPr>
            <a:r>
              <a:rPr lang="en-US" altLang="en-US" sz="1050" dirty="0"/>
              <a:t>Humility: Avoid putting yourself before others and you can become a leader.</a:t>
            </a:r>
            <a:endParaRPr lang="en-US" altLang="en-US" dirty="0"/>
          </a:p>
          <a:p>
            <a:endParaRPr lang="en-US" altLang="en-US" dirty="0"/>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A9659BE-19C6-4B2B-B00E-0F3459513AA1}" type="slidenum">
              <a:rPr lang="en-US" altLang="en-US" sz="1200" b="0" smtClean="0">
                <a:solidFill>
                  <a:schemeClr val="tx1"/>
                </a:solidFill>
              </a:rPr>
              <a:pPr eaLnBrk="1" hangingPunct="1"/>
              <a:t>22</a:t>
            </a:fld>
            <a:endParaRPr lang="en-US" altLang="en-US" sz="1200" b="0" dirty="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How can leaders avoid the abuse of psychological size and develop the two-way communication that is necessary for both employee morale and job performance?</a:t>
            </a:r>
          </a:p>
          <a:p>
            <a:r>
              <a:rPr lang="en-US" altLang="en-US" dirty="0"/>
              <a:t>First, they must recognize the factors that contribute to psychological bigness. </a:t>
            </a:r>
          </a:p>
          <a:p>
            <a:pPr marL="171450" indent="-171450">
              <a:buFont typeface="Arial" panose="020B0604020202020204" pitchFamily="34" charset="0"/>
              <a:buChar char="•"/>
            </a:pPr>
            <a:r>
              <a:rPr lang="en-US" altLang="en-US" dirty="0"/>
              <a:t>High-status position</a:t>
            </a:r>
          </a:p>
          <a:p>
            <a:pPr marL="171450" indent="-171450">
              <a:buFont typeface="Arial" panose="020B0604020202020204" pitchFamily="34" charset="0"/>
              <a:buChar char="•"/>
            </a:pPr>
            <a:r>
              <a:rPr lang="en-US" altLang="en-US" dirty="0"/>
              <a:t>Use of terminal statements so that no disagreement is possible</a:t>
            </a:r>
          </a:p>
          <a:p>
            <a:pPr marL="171450" indent="-171450">
              <a:buFont typeface="Arial" panose="020B0604020202020204" pitchFamily="34" charset="0"/>
              <a:buChar char="•"/>
            </a:pPr>
            <a:r>
              <a:rPr lang="en-US" altLang="en-US" dirty="0"/>
              <a:t>Formal, distant manner</a:t>
            </a:r>
          </a:p>
          <a:p>
            <a:pPr marL="171450" indent="-171450">
              <a:buFont typeface="Arial" panose="020B0604020202020204" pitchFamily="34" charset="0"/>
              <a:buChar char="•"/>
            </a:pPr>
            <a:r>
              <a:rPr lang="en-US" altLang="en-US" dirty="0"/>
              <a:t>Know-it-all, superior attitude</a:t>
            </a:r>
          </a:p>
          <a:p>
            <a:pPr marL="171450" indent="-171450">
              <a:buFont typeface="Arial" panose="020B0604020202020204" pitchFamily="34" charset="0"/>
              <a:buChar char="•"/>
            </a:pPr>
            <a:r>
              <a:rPr lang="en-US" altLang="en-US" dirty="0"/>
              <a:t>Commanding physical appearance</a:t>
            </a:r>
          </a:p>
          <a:p>
            <a:pPr marL="171450" indent="-171450">
              <a:buFont typeface="Arial" panose="020B0604020202020204" pitchFamily="34" charset="0"/>
              <a:buChar char="•"/>
            </a:pPr>
            <a:r>
              <a:rPr lang="en-US" altLang="en-US" dirty="0"/>
              <a:t>Power to make decisions</a:t>
            </a:r>
          </a:p>
          <a:p>
            <a:pPr marL="171450" indent="-171450">
              <a:buFont typeface="Arial" panose="020B0604020202020204" pitchFamily="34" charset="0"/>
              <a:buChar char="•"/>
            </a:pPr>
            <a:r>
              <a:rPr lang="en-US" altLang="en-US" dirty="0"/>
              <a:t>Use of sarcasm and ridicule</a:t>
            </a:r>
          </a:p>
          <a:p>
            <a:pPr marL="171450" indent="-171450">
              <a:buFont typeface="Arial" panose="020B0604020202020204" pitchFamily="34" charset="0"/>
              <a:buChar char="•"/>
            </a:pPr>
            <a:r>
              <a:rPr lang="en-US" altLang="en-US" dirty="0"/>
              <a:t>Job competence</a:t>
            </a:r>
          </a:p>
          <a:p>
            <a:pPr marL="171450" indent="-171450">
              <a:buFont typeface="Arial" panose="020B0604020202020204" pitchFamily="34" charset="0"/>
              <a:buChar char="•"/>
            </a:pPr>
            <a:r>
              <a:rPr lang="en-US" altLang="en-US" dirty="0"/>
              <a:t>Cruel and punishing remarks</a:t>
            </a:r>
          </a:p>
          <a:p>
            <a:pPr marL="171450" indent="-171450">
              <a:buFont typeface="Arial" panose="020B0604020202020204" pitchFamily="34" charset="0"/>
              <a:buChar char="•"/>
            </a:pPr>
            <a:r>
              <a:rPr lang="en-US" altLang="en-US" dirty="0"/>
              <a:t>Ability to express oneself</a:t>
            </a:r>
          </a:p>
          <a:p>
            <a:pPr marL="171450" indent="-171450">
              <a:buFont typeface="Arial" panose="020B0604020202020204" pitchFamily="34" charset="0"/>
              <a:buChar char="•"/>
            </a:pPr>
            <a:r>
              <a:rPr lang="en-US" altLang="en-US" dirty="0"/>
              <a:t>Interrupting and shouting at others</a:t>
            </a:r>
          </a:p>
          <a:p>
            <a:pPr marL="171450" indent="-171450">
              <a:buFont typeface="Arial" panose="020B0604020202020204" pitchFamily="34" charset="0"/>
              <a:buChar char="•"/>
            </a:pPr>
            <a:r>
              <a:rPr lang="en-US" altLang="en-US" dirty="0"/>
              <a:t>Public criticism</a:t>
            </a: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9DBCAFA-B3E1-45B4-A5AE-45A27FEC8675}" type="slidenum">
              <a:rPr lang="en-US" altLang="en-US" sz="1200" b="0" smtClean="0">
                <a:solidFill>
                  <a:schemeClr val="tx1"/>
                </a:solidFill>
              </a:rPr>
              <a:pPr eaLnBrk="1" hangingPunct="1"/>
              <a:t>28</a:t>
            </a:fld>
            <a:endParaRPr lang="en-US" altLang="en-US" sz="1200" b="0" dirty="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How can leaders avoid the abuse of psychological size and develop the two-way communication that is necessary for both employee morale and job performance?</a:t>
            </a:r>
          </a:p>
          <a:p>
            <a:r>
              <a:rPr lang="en-US" altLang="en-US" dirty="0"/>
              <a:t>First, they must recognize the factors that contribute to psychological bigness.</a:t>
            </a:r>
          </a:p>
          <a:p>
            <a:pPr marL="171450" indent="-171450">
              <a:buFont typeface="Arial" panose="020B0604020202020204" pitchFamily="34" charset="0"/>
              <a:buChar char="•"/>
            </a:pPr>
            <a:r>
              <a:rPr lang="en-US" altLang="en-US" dirty="0"/>
              <a:t>High-status position</a:t>
            </a:r>
          </a:p>
          <a:p>
            <a:pPr marL="171450" indent="-171450">
              <a:buFont typeface="Arial" panose="020B0604020202020204" pitchFamily="34" charset="0"/>
              <a:buChar char="•"/>
            </a:pPr>
            <a:r>
              <a:rPr lang="en-US" altLang="en-US" dirty="0"/>
              <a:t>Use of terminal statements so that no disagreement is possible</a:t>
            </a:r>
          </a:p>
          <a:p>
            <a:pPr marL="171450" indent="-171450">
              <a:buFont typeface="Arial" panose="020B0604020202020204" pitchFamily="34" charset="0"/>
              <a:buChar char="•"/>
            </a:pPr>
            <a:r>
              <a:rPr lang="en-US" altLang="en-US" dirty="0"/>
              <a:t>Formal, distant manner</a:t>
            </a:r>
          </a:p>
          <a:p>
            <a:pPr marL="171450" indent="-171450">
              <a:buFont typeface="Arial" panose="020B0604020202020204" pitchFamily="34" charset="0"/>
              <a:buChar char="•"/>
            </a:pPr>
            <a:r>
              <a:rPr lang="en-US" altLang="en-US" dirty="0"/>
              <a:t>Know-it-all, superior attitude</a:t>
            </a:r>
          </a:p>
          <a:p>
            <a:pPr marL="171450" indent="-171450">
              <a:buFont typeface="Arial" panose="020B0604020202020204" pitchFamily="34" charset="0"/>
              <a:buChar char="•"/>
            </a:pPr>
            <a:r>
              <a:rPr lang="en-US" altLang="en-US" dirty="0"/>
              <a:t>Commanding physical appearance</a:t>
            </a:r>
          </a:p>
          <a:p>
            <a:pPr marL="171450" indent="-171450">
              <a:buFont typeface="Arial" panose="020B0604020202020204" pitchFamily="34" charset="0"/>
              <a:buChar char="•"/>
            </a:pPr>
            <a:r>
              <a:rPr lang="en-US" altLang="en-US" dirty="0"/>
              <a:t>Power to make decisions</a:t>
            </a:r>
          </a:p>
          <a:p>
            <a:pPr marL="171450" indent="-171450">
              <a:buFont typeface="Arial" panose="020B0604020202020204" pitchFamily="34" charset="0"/>
              <a:buChar char="•"/>
            </a:pPr>
            <a:r>
              <a:rPr lang="en-US" altLang="en-US" dirty="0"/>
              <a:t>Use of sarcasm and ridicule</a:t>
            </a:r>
          </a:p>
          <a:p>
            <a:pPr marL="171450" indent="-171450">
              <a:buFont typeface="Arial" panose="020B0604020202020204" pitchFamily="34" charset="0"/>
              <a:buChar char="•"/>
            </a:pPr>
            <a:r>
              <a:rPr lang="en-US" altLang="en-US" dirty="0"/>
              <a:t>Job competence</a:t>
            </a:r>
          </a:p>
          <a:p>
            <a:pPr marL="171450" indent="-171450">
              <a:buFont typeface="Arial" panose="020B0604020202020204" pitchFamily="34" charset="0"/>
              <a:buChar char="•"/>
            </a:pPr>
            <a:r>
              <a:rPr lang="en-US" altLang="en-US" dirty="0"/>
              <a:t>Cruel and punishing remarks</a:t>
            </a:r>
          </a:p>
          <a:p>
            <a:pPr marL="171450" indent="-171450">
              <a:buFont typeface="Arial" panose="020B0604020202020204" pitchFamily="34" charset="0"/>
              <a:buChar char="•"/>
            </a:pPr>
            <a:r>
              <a:rPr lang="en-US" altLang="en-US" dirty="0"/>
              <a:t>Ability to express oneself</a:t>
            </a:r>
          </a:p>
          <a:p>
            <a:pPr marL="171450" indent="-171450">
              <a:buFont typeface="Arial" panose="020B0604020202020204" pitchFamily="34" charset="0"/>
              <a:buChar char="•"/>
            </a:pPr>
            <a:r>
              <a:rPr lang="en-US" altLang="en-US" dirty="0"/>
              <a:t>Interrupting and shouting at others</a:t>
            </a:r>
          </a:p>
          <a:p>
            <a:pPr marL="171450" indent="-171450">
              <a:buFont typeface="Arial" panose="020B0604020202020204" pitchFamily="34" charset="0"/>
              <a:buChar char="•"/>
            </a:pPr>
            <a:r>
              <a:rPr lang="en-US" altLang="en-US" dirty="0"/>
              <a:t>Public criticism</a:t>
            </a: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9DBCAFA-B3E1-45B4-A5AE-45A27FEC8675}" type="slidenum">
              <a:rPr lang="en-US" altLang="en-US" sz="1200" b="0" smtClean="0">
                <a:solidFill>
                  <a:schemeClr val="tx1"/>
                </a:solidFill>
              </a:rPr>
              <a:pPr eaLnBrk="1" hangingPunct="1"/>
              <a:t>29</a:t>
            </a:fld>
            <a:endParaRPr lang="en-US" altLang="en-US" sz="1200" b="0" dirty="0">
              <a:solidFill>
                <a:schemeClr val="tx1"/>
              </a:solidFill>
            </a:endParaRPr>
          </a:p>
        </p:txBody>
      </p:sp>
    </p:spTree>
    <p:extLst>
      <p:ext uri="{BB962C8B-B14F-4D97-AF65-F5344CB8AC3E}">
        <p14:creationId xmlns:p14="http://schemas.microsoft.com/office/powerpoint/2010/main" val="2310746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33</a:t>
            </a:fld>
            <a:endParaRPr lang="en-US" dirty="0"/>
          </a:p>
        </p:txBody>
      </p:sp>
    </p:spTree>
    <p:extLst>
      <p:ext uri="{BB962C8B-B14F-4D97-AF65-F5344CB8AC3E}">
        <p14:creationId xmlns:p14="http://schemas.microsoft.com/office/powerpoint/2010/main" val="533942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8687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70883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15602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035084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517958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99384048"/>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2226517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360943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815919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4862820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601006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852064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6206841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09737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572789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73238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610774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264083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489426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904572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2457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66026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870650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106681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089626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756913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370661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566532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01948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45900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63246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81546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67141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631164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458595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515541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395361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891133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389358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8237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748687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637838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736111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72164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008170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566230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897035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5544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373114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8921357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832368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9269138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1496427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289900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3421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441375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5709741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3707312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49308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638928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785882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190504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1147450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230DB693-007F-481F-BF77-6B3F57A30B25}"/>
              </a:ext>
            </a:extLst>
          </p:cNvPr>
          <p:cNvSpPr/>
          <p:nvPr userDrawn="1"/>
        </p:nvSpPr>
        <p:spPr>
          <a:xfrm>
            <a:off x="-1524000" y="6691745"/>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18357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4.gif"/><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1883250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729" r:id="rId18"/>
    <p:sldLayoutId id="2147483730" r:id="rId19"/>
    <p:sldLayoutId id="2147483731" r:id="rId2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5161286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12463193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24844584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62845329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83548337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787814679"/>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26997099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891150"/>
            <a:ext cx="5105400" cy="609600"/>
          </a:xfrm>
        </p:spPr>
        <p:txBody>
          <a:bodyPr/>
          <a:lstStyle/>
          <a:p>
            <a:r>
              <a:rPr lang="en-US" dirty="0"/>
              <a:t>Leadership Authority</a:t>
            </a:r>
          </a:p>
        </p:txBody>
      </p:sp>
      <p:sp>
        <p:nvSpPr>
          <p:cNvPr id="3" name="Subtitle 2"/>
          <p:cNvSpPr>
            <a:spLocks noGrp="1"/>
          </p:cNvSpPr>
          <p:nvPr>
            <p:ph type="body" sz="quarter" idx="10"/>
          </p:nvPr>
        </p:nvSpPr>
        <p:spPr>
          <a:xfrm>
            <a:off x="0" y="2067300"/>
            <a:ext cx="5105400" cy="685800"/>
          </a:xfrm>
        </p:spPr>
        <p:txBody>
          <a:bodyPr/>
          <a:lstStyle/>
          <a:p>
            <a:pPr algn="ctr">
              <a:spcBef>
                <a:spcPct val="0"/>
              </a:spcBef>
            </a:pPr>
            <a:r>
              <a:rPr lang="en-US" sz="3200" dirty="0">
                <a:solidFill>
                  <a:schemeClr val="tx1"/>
                </a:solidFill>
                <a:latin typeface="+mj-lt"/>
                <a:ea typeface="+mj-ea"/>
                <a:cs typeface="+mj-cs"/>
              </a:rPr>
              <a:t>Chapter 8</a:t>
            </a:r>
          </a:p>
        </p:txBody>
      </p:sp>
      <p:sp>
        <p:nvSpPr>
          <p:cNvPr id="6" name="Content placeholder 1">
            <a:extLst>
              <a:ext uri="{FF2B5EF4-FFF2-40B4-BE49-F238E27FC236}">
                <a16:creationId xmlns:a16="http://schemas.microsoft.com/office/drawing/2014/main" id="{4523CEF7-55CF-46C7-839E-7B2F7AB059D7}"/>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685800"/>
            <a:ext cx="3875800"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13B3E1-D19D-424E-AA5F-067622E4DC88}"/>
              </a:ext>
            </a:extLst>
          </p:cNvPr>
          <p:cNvSpPr>
            <a:spLocks noGrp="1"/>
          </p:cNvSpPr>
          <p:nvPr>
            <p:ph type="title"/>
          </p:nvPr>
        </p:nvSpPr>
        <p:spPr/>
        <p:txBody>
          <a:bodyPr/>
          <a:lstStyle/>
          <a:p>
            <a:r>
              <a:rPr lang="en-US" altLang="en-US" dirty="0"/>
              <a:t>Top-Down and Bottom-Up Views</a:t>
            </a:r>
            <a:r>
              <a:rPr lang="en-US" altLang="en-US" sz="3200" dirty="0"/>
              <a:t> </a:t>
            </a:r>
            <a:endParaRPr lang="en-US" dirty="0"/>
          </a:p>
        </p:txBody>
      </p:sp>
      <p:sp>
        <p:nvSpPr>
          <p:cNvPr id="5" name="Content Placeholder 4">
            <a:extLst>
              <a:ext uri="{FF2B5EF4-FFF2-40B4-BE49-F238E27FC236}">
                <a16:creationId xmlns:a16="http://schemas.microsoft.com/office/drawing/2014/main" id="{A2647230-4B90-4BB6-9EFB-0814479A5E4E}"/>
              </a:ext>
            </a:extLst>
          </p:cNvPr>
          <p:cNvSpPr>
            <a:spLocks noGrp="1"/>
          </p:cNvSpPr>
          <p:nvPr>
            <p:ph idx="1"/>
          </p:nvPr>
        </p:nvSpPr>
        <p:spPr/>
        <p:txBody>
          <a:bodyPr/>
          <a:lstStyle/>
          <a:p>
            <a:pPr marL="0" indent="0">
              <a:buNone/>
            </a:pPr>
            <a:r>
              <a:rPr lang="en-US" altLang="en-US" dirty="0"/>
              <a:t>By accepting employment, employees acknowledge:</a:t>
            </a:r>
          </a:p>
          <a:p>
            <a:pPr marL="0" indent="0">
              <a:buNone/>
            </a:pPr>
            <a:endParaRPr lang="en-US" altLang="en-US" sz="800" dirty="0"/>
          </a:p>
          <a:p>
            <a:r>
              <a:rPr lang="en-US" altLang="en-US" sz="2200" dirty="0"/>
              <a:t>Authority of owners and managers to make decisions and give orders</a:t>
            </a:r>
          </a:p>
          <a:p>
            <a:r>
              <a:rPr lang="en-US" altLang="en-US" sz="2200" dirty="0"/>
              <a:t>Their duty to comply and obey</a:t>
            </a:r>
          </a:p>
          <a:p>
            <a:endParaRPr lang="en-US" altLang="en-US" sz="2200" b="1" dirty="0"/>
          </a:p>
          <a:p>
            <a:pPr marL="0" indent="0">
              <a:buNone/>
            </a:pPr>
            <a:r>
              <a:rPr lang="en-US" altLang="en-US" b="1" dirty="0">
                <a:solidFill>
                  <a:srgbClr val="C30C20"/>
                </a:solidFill>
              </a:rPr>
              <a:t>Servant</a:t>
            </a:r>
            <a:r>
              <a:rPr lang="en-US" altLang="en-US" dirty="0">
                <a:solidFill>
                  <a:srgbClr val="C30C20"/>
                </a:solidFill>
              </a:rPr>
              <a:t> </a:t>
            </a:r>
            <a:r>
              <a:rPr lang="en-US" altLang="en-US" b="1" dirty="0">
                <a:solidFill>
                  <a:srgbClr val="C30C20"/>
                </a:solidFill>
              </a:rPr>
              <a:t>leadership</a:t>
            </a:r>
            <a:r>
              <a:rPr lang="en-US" altLang="en-US" dirty="0">
                <a:solidFill>
                  <a:srgbClr val="C30C20"/>
                </a:solidFill>
              </a:rPr>
              <a:t> </a:t>
            </a:r>
            <a:r>
              <a:rPr lang="en-US" altLang="en-US" dirty="0"/>
              <a:t>approach</a:t>
            </a:r>
            <a:endParaRPr lang="en-US" altLang="en-US" sz="800" dirty="0"/>
          </a:p>
          <a:p>
            <a:r>
              <a:rPr lang="en-US" altLang="en-US" sz="2200" dirty="0"/>
              <a:t>Recognizes both the top-down and bottom-down views </a:t>
            </a:r>
          </a:p>
          <a:p>
            <a:r>
              <a:rPr lang="en-US" altLang="en-US" sz="2200" dirty="0"/>
              <a:t>Addresses the interdependent nature of the leadership-follower condition</a:t>
            </a:r>
          </a:p>
          <a:p>
            <a:pPr marL="0" indent="0">
              <a:buNone/>
            </a:pPr>
            <a:endParaRPr lang="en-US" altLang="en-US" sz="2200" b="1" dirty="0"/>
          </a:p>
          <a:p>
            <a:pPr marL="0" indent="0">
              <a:buNone/>
            </a:pPr>
            <a:endParaRPr lang="en-US" dirty="0"/>
          </a:p>
        </p:txBody>
      </p:sp>
    </p:spTree>
    <p:extLst>
      <p:ext uri="{BB962C8B-B14F-4D97-AF65-F5344CB8AC3E}">
        <p14:creationId xmlns:p14="http://schemas.microsoft.com/office/powerpoint/2010/main" val="5416308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E61880-886D-4F07-A062-226C3344E650}"/>
              </a:ext>
            </a:extLst>
          </p:cNvPr>
          <p:cNvSpPr>
            <a:spLocks noGrp="1"/>
          </p:cNvSpPr>
          <p:nvPr>
            <p:ph type="title"/>
          </p:nvPr>
        </p:nvSpPr>
        <p:spPr/>
        <p:txBody>
          <a:bodyPr/>
          <a:lstStyle/>
          <a:p>
            <a:r>
              <a:rPr lang="en-US" altLang="en-US" dirty="0"/>
              <a:t>Servant Leadership</a:t>
            </a:r>
            <a:r>
              <a:rPr lang="en-US" altLang="en-US" sz="3200" dirty="0"/>
              <a:t>, 1</a:t>
            </a:r>
            <a:endParaRPr lang="en-US" dirty="0"/>
          </a:p>
        </p:txBody>
      </p:sp>
      <p:sp>
        <p:nvSpPr>
          <p:cNvPr id="5" name="Content Placeholder 4">
            <a:extLst>
              <a:ext uri="{FF2B5EF4-FFF2-40B4-BE49-F238E27FC236}">
                <a16:creationId xmlns:a16="http://schemas.microsoft.com/office/drawing/2014/main" id="{CCE47A9A-6710-4CDD-BDD0-55112AFB66AE}"/>
              </a:ext>
            </a:extLst>
          </p:cNvPr>
          <p:cNvSpPr>
            <a:spLocks noGrp="1"/>
          </p:cNvSpPr>
          <p:nvPr>
            <p:ph idx="1"/>
          </p:nvPr>
        </p:nvSpPr>
        <p:spPr/>
        <p:txBody>
          <a:bodyPr/>
          <a:lstStyle/>
          <a:p>
            <a:pPr marL="0" indent="0">
              <a:buNone/>
            </a:pPr>
            <a:r>
              <a:rPr lang="en-US" altLang="en-US" dirty="0"/>
              <a:t>Calling to serve</a:t>
            </a:r>
          </a:p>
          <a:p>
            <a:r>
              <a:rPr lang="en-US" altLang="en-US" sz="2200" dirty="0"/>
              <a:t>Caring for and wanting to help others</a:t>
            </a:r>
          </a:p>
          <a:p>
            <a:r>
              <a:rPr lang="en-US" altLang="en-US" sz="2200" dirty="0"/>
              <a:t>Conscious choice causes one to aspire to lead</a:t>
            </a:r>
          </a:p>
          <a:p>
            <a:r>
              <a:rPr lang="en-US" altLang="en-US" sz="2200" dirty="0"/>
              <a:t>Trust is given to leaders who work for the common good</a:t>
            </a:r>
          </a:p>
          <a:p>
            <a:pPr lvl="1">
              <a:buFont typeface="Arial" panose="020B0604020202020204" pitchFamily="34" charset="0"/>
              <a:buChar char="•"/>
            </a:pPr>
            <a:r>
              <a:rPr lang="en-US" altLang="en-US" dirty="0"/>
              <a:t>People do not trust the self-server </a:t>
            </a:r>
          </a:p>
          <a:p>
            <a:r>
              <a:rPr lang="en-US" altLang="en-US" sz="2200" dirty="0"/>
              <a:t>People choose to follow and work with servant leaders </a:t>
            </a:r>
          </a:p>
        </p:txBody>
      </p:sp>
    </p:spTree>
    <p:extLst>
      <p:ext uri="{BB962C8B-B14F-4D97-AF65-F5344CB8AC3E}">
        <p14:creationId xmlns:p14="http://schemas.microsoft.com/office/powerpoint/2010/main" val="3380200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E61880-886D-4F07-A062-226C3344E650}"/>
              </a:ext>
            </a:extLst>
          </p:cNvPr>
          <p:cNvSpPr>
            <a:spLocks noGrp="1"/>
          </p:cNvSpPr>
          <p:nvPr>
            <p:ph type="title"/>
          </p:nvPr>
        </p:nvSpPr>
        <p:spPr/>
        <p:txBody>
          <a:bodyPr/>
          <a:lstStyle/>
          <a:p>
            <a:r>
              <a:rPr lang="en-US" altLang="en-US" dirty="0"/>
              <a:t>Servant Leadership, 2</a:t>
            </a:r>
            <a:r>
              <a:rPr lang="en-US" altLang="en-US" sz="3200" dirty="0"/>
              <a:t> </a:t>
            </a:r>
            <a:endParaRPr lang="en-US" dirty="0"/>
          </a:p>
        </p:txBody>
      </p:sp>
      <p:sp>
        <p:nvSpPr>
          <p:cNvPr id="5" name="Content Placeholder 4">
            <a:extLst>
              <a:ext uri="{FF2B5EF4-FFF2-40B4-BE49-F238E27FC236}">
                <a16:creationId xmlns:a16="http://schemas.microsoft.com/office/drawing/2014/main" id="{CCE47A9A-6710-4CDD-BDD0-55112AFB66AE}"/>
              </a:ext>
            </a:extLst>
          </p:cNvPr>
          <p:cNvSpPr>
            <a:spLocks noGrp="1"/>
          </p:cNvSpPr>
          <p:nvPr>
            <p:ph idx="1"/>
          </p:nvPr>
        </p:nvSpPr>
        <p:spPr/>
        <p:txBody>
          <a:bodyPr/>
          <a:lstStyle/>
          <a:p>
            <a:pPr marL="0" indent="0">
              <a:buNone/>
            </a:pPr>
            <a:r>
              <a:rPr lang="en-US" altLang="en-US" dirty="0"/>
              <a:t>Involves generosity orientation that fulfills the value of giving</a:t>
            </a:r>
          </a:p>
          <a:p>
            <a:pPr marL="0" indent="0">
              <a:buNone/>
            </a:pPr>
            <a:r>
              <a:rPr lang="en-US" altLang="en-US" dirty="0"/>
              <a:t>Encourages trust, listening, and ethical use of power and empowerment </a:t>
            </a:r>
          </a:p>
          <a:p>
            <a:pPr marL="0" indent="0">
              <a:buNone/>
            </a:pPr>
            <a:r>
              <a:rPr lang="en-US" altLang="en-US" dirty="0"/>
              <a:t>Uses the upside-down pyramid approach</a:t>
            </a:r>
            <a:endParaRPr lang="en-US" altLang="en-US" sz="2200" dirty="0"/>
          </a:p>
          <a:p>
            <a:pPr marL="0" indent="0">
              <a:buNone/>
            </a:pPr>
            <a:endParaRPr lang="en-US" dirty="0"/>
          </a:p>
        </p:txBody>
      </p:sp>
    </p:spTree>
    <p:extLst>
      <p:ext uri="{BB962C8B-B14F-4D97-AF65-F5344CB8AC3E}">
        <p14:creationId xmlns:p14="http://schemas.microsoft.com/office/powerpoint/2010/main" val="2373535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C7350F-CF52-4E16-9C60-1F6741C103A2}"/>
              </a:ext>
            </a:extLst>
          </p:cNvPr>
          <p:cNvSpPr>
            <a:spLocks noGrp="1"/>
          </p:cNvSpPr>
          <p:nvPr>
            <p:ph type="title"/>
          </p:nvPr>
        </p:nvSpPr>
        <p:spPr/>
        <p:txBody>
          <a:bodyPr/>
          <a:lstStyle/>
          <a:p>
            <a:r>
              <a:rPr lang="en-US" altLang="en-US" dirty="0"/>
              <a:t>Access, Communication, and Support, 1</a:t>
            </a:r>
            <a:endParaRPr lang="en-US" dirty="0"/>
          </a:p>
        </p:txBody>
      </p:sp>
      <p:sp>
        <p:nvSpPr>
          <p:cNvPr id="6" name="Content Placeholder 5">
            <a:extLst>
              <a:ext uri="{FF2B5EF4-FFF2-40B4-BE49-F238E27FC236}">
                <a16:creationId xmlns:a16="http://schemas.microsoft.com/office/drawing/2014/main" id="{CEB15BF7-177A-44A1-AB77-1DDE992A9102}"/>
              </a:ext>
            </a:extLst>
          </p:cNvPr>
          <p:cNvSpPr>
            <a:spLocks noGrp="1"/>
          </p:cNvSpPr>
          <p:nvPr>
            <p:ph idx="1"/>
          </p:nvPr>
        </p:nvSpPr>
        <p:spPr/>
        <p:txBody>
          <a:bodyPr/>
          <a:lstStyle/>
          <a:p>
            <a:pPr>
              <a:buFontTx/>
              <a:buNone/>
            </a:pPr>
            <a:r>
              <a:rPr lang="en-US" altLang="en-US" dirty="0"/>
              <a:t>Ways in which commitment of servant leaders is shown</a:t>
            </a:r>
            <a:endParaRPr lang="en-US" altLang="en-US" sz="800" dirty="0"/>
          </a:p>
          <a:p>
            <a:r>
              <a:rPr lang="en-US" altLang="en-US" sz="2200" dirty="0"/>
              <a:t>Access: Being available</a:t>
            </a:r>
          </a:p>
          <a:p>
            <a:pPr lvl="1">
              <a:buFont typeface="Arial" panose="020B0604020202020204" pitchFamily="34" charset="0"/>
              <a:buChar char="•"/>
            </a:pPr>
            <a:r>
              <a:rPr lang="en-US" altLang="en-US" dirty="0"/>
              <a:t>People need to be able to read their leaders’ faces and need contact and support from them</a:t>
            </a:r>
            <a:endParaRPr lang="en-US" altLang="en-US" sz="800" dirty="0"/>
          </a:p>
          <a:p>
            <a:r>
              <a:rPr lang="en-US" altLang="en-US" sz="2200" dirty="0"/>
              <a:t>Communication: Listening effectively </a:t>
            </a:r>
          </a:p>
          <a:p>
            <a:pPr lvl="1">
              <a:buFont typeface="Arial" panose="020B0604020202020204" pitchFamily="34" charset="0"/>
              <a:buChar char="•"/>
            </a:pPr>
            <a:r>
              <a:rPr lang="en-US" dirty="0"/>
              <a:t>Meetings</a:t>
            </a:r>
          </a:p>
          <a:p>
            <a:pPr marL="966788" lvl="2">
              <a:buFont typeface="Arial" panose="020B0604020202020204" pitchFamily="34" charset="0"/>
              <a:buChar char="•"/>
            </a:pPr>
            <a:r>
              <a:rPr lang="en-US" sz="2000" dirty="0"/>
              <a:t>Provide valuable opportunities to share information, lay out the work, anticipate problems, and gather momentum </a:t>
            </a:r>
          </a:p>
          <a:p>
            <a:pPr marL="966788" lvl="2">
              <a:buFont typeface="Arial" panose="020B0604020202020204" pitchFamily="34" charset="0"/>
              <a:buChar char="•"/>
            </a:pPr>
            <a:r>
              <a:rPr lang="en-US" sz="2000" dirty="0"/>
              <a:t>Reinforce a sense of cooperative helpfulness and mutual support </a:t>
            </a:r>
          </a:p>
          <a:p>
            <a:pPr marL="966788" lvl="2">
              <a:buFont typeface="Arial" panose="020B0604020202020204" pitchFamily="34" charset="0"/>
              <a:buChar char="•"/>
            </a:pPr>
            <a:r>
              <a:rPr lang="en-US" sz="2000" dirty="0"/>
              <a:t>Serve as an opportunity to close the communication loop and ensure that people receive information and hear the leader’s message </a:t>
            </a:r>
          </a:p>
          <a:p>
            <a:pPr marL="457200" lvl="1" indent="0">
              <a:buNone/>
            </a:pPr>
            <a:endParaRPr lang="en-US" altLang="en-US" sz="800" dirty="0"/>
          </a:p>
          <a:p>
            <a:pPr marL="0" indent="0">
              <a:buNone/>
            </a:pPr>
            <a:endParaRPr lang="en-US" dirty="0"/>
          </a:p>
        </p:txBody>
      </p:sp>
    </p:spTree>
    <p:extLst>
      <p:ext uri="{BB962C8B-B14F-4D97-AF65-F5344CB8AC3E}">
        <p14:creationId xmlns:p14="http://schemas.microsoft.com/office/powerpoint/2010/main" val="376279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71D46E-E122-4054-A216-16DABE4F64E0}"/>
              </a:ext>
            </a:extLst>
          </p:cNvPr>
          <p:cNvSpPr>
            <a:spLocks noGrp="1"/>
          </p:cNvSpPr>
          <p:nvPr>
            <p:ph type="title"/>
          </p:nvPr>
        </p:nvSpPr>
        <p:spPr/>
        <p:txBody>
          <a:bodyPr/>
          <a:lstStyle/>
          <a:p>
            <a:r>
              <a:rPr lang="en-US" altLang="en-US" dirty="0"/>
              <a:t>Access, Communication, and Support, 2</a:t>
            </a:r>
            <a:endParaRPr lang="en-US" dirty="0"/>
          </a:p>
        </p:txBody>
      </p:sp>
      <p:sp>
        <p:nvSpPr>
          <p:cNvPr id="5" name="Content Placeholder 4">
            <a:extLst>
              <a:ext uri="{FF2B5EF4-FFF2-40B4-BE49-F238E27FC236}">
                <a16:creationId xmlns:a16="http://schemas.microsoft.com/office/drawing/2014/main" id="{7FC83927-79CA-4DF6-AAA7-70338B0C52DF}"/>
              </a:ext>
            </a:extLst>
          </p:cNvPr>
          <p:cNvSpPr>
            <a:spLocks noGrp="1"/>
          </p:cNvSpPr>
          <p:nvPr>
            <p:ph idx="1"/>
          </p:nvPr>
        </p:nvSpPr>
        <p:spPr/>
        <p:txBody>
          <a:bodyPr/>
          <a:lstStyle/>
          <a:p>
            <a:r>
              <a:rPr lang="en-US" altLang="en-US" sz="2200" dirty="0"/>
              <a:t>Support: Providing guidance </a:t>
            </a:r>
          </a:p>
          <a:p>
            <a:pPr lvl="1">
              <a:buFont typeface="Arial" panose="020B0604020202020204" pitchFamily="34" charset="0"/>
              <a:buChar char="•"/>
            </a:pPr>
            <a:r>
              <a:rPr lang="en-US" altLang="en-US" dirty="0"/>
              <a:t>People benefit from support in the form of feedback</a:t>
            </a:r>
          </a:p>
          <a:p>
            <a:pPr lvl="1">
              <a:buFont typeface="Arial" panose="020B0604020202020204" pitchFamily="34" charset="0"/>
              <a:buChar char="•"/>
            </a:pPr>
            <a:r>
              <a:rPr lang="en-US" altLang="en-US" dirty="0"/>
              <a:t>Leaders know that praise without support is an empty gesture</a:t>
            </a:r>
          </a:p>
          <a:p>
            <a:pPr marL="0" indent="0">
              <a:buNone/>
            </a:pPr>
            <a:endParaRPr lang="en-US" dirty="0"/>
          </a:p>
        </p:txBody>
      </p:sp>
    </p:spTree>
    <p:extLst>
      <p:ext uri="{BB962C8B-B14F-4D97-AF65-F5344CB8AC3E}">
        <p14:creationId xmlns:p14="http://schemas.microsoft.com/office/powerpoint/2010/main" val="1759490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7178DD8-DAD0-4A94-A17A-D9612B35DA53}"/>
              </a:ext>
            </a:extLst>
          </p:cNvPr>
          <p:cNvSpPr>
            <a:spLocks noGrp="1"/>
          </p:cNvSpPr>
          <p:nvPr>
            <p:ph type="title"/>
          </p:nvPr>
        </p:nvSpPr>
        <p:spPr/>
        <p:txBody>
          <a:bodyPr/>
          <a:lstStyle/>
          <a:p>
            <a:r>
              <a:rPr lang="en-US" altLang="en-US" sz="2800" dirty="0"/>
              <a:t>Figure 8.3: The Upside-Down Pyramid Approach</a:t>
            </a:r>
            <a:endParaRPr lang="en-US" sz="2800" dirty="0"/>
          </a:p>
        </p:txBody>
      </p:sp>
      <p:pic>
        <p:nvPicPr>
          <p:cNvPr id="7" name="Picture 6" descr="The figure depicts the upside-down pyramid approach.">
            <a:extLst>
              <a:ext uri="{FF2B5EF4-FFF2-40B4-BE49-F238E27FC236}">
                <a16:creationId xmlns:a16="http://schemas.microsoft.com/office/drawing/2014/main" id="{21D209CD-C5FA-4BF3-91C8-800C0E2457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89" y="1147238"/>
            <a:ext cx="6870023" cy="4563525"/>
          </a:xfrm>
          <a:prstGeom prst="rect">
            <a:avLst/>
          </a:prstGeom>
        </p:spPr>
      </p:pic>
      <p:sp>
        <p:nvSpPr>
          <p:cNvPr id="3" name="Content Placeholder 2">
            <a:extLst>
              <a:ext uri="{FF2B5EF4-FFF2-40B4-BE49-F238E27FC236}">
                <a16:creationId xmlns:a16="http://schemas.microsoft.com/office/drawing/2014/main" id="{68D3418D-DE9E-44BD-8DC5-01D79E1E8500}"/>
              </a:ext>
            </a:extLst>
          </p:cNvPr>
          <p:cNvSpPr>
            <a:spLocks noGrp="1"/>
          </p:cNvSpPr>
          <p:nvPr>
            <p:ph idx="1"/>
          </p:nvPr>
        </p:nvSpPr>
        <p:spPr>
          <a:xfrm>
            <a:off x="2324100" y="5867401"/>
            <a:ext cx="4495800" cy="304800"/>
          </a:xfrm>
        </p:spPr>
        <p:txBody>
          <a:bodyPr/>
          <a:lstStyle/>
          <a:p>
            <a:pPr marL="0" indent="0" algn="r">
              <a:buNone/>
            </a:pPr>
            <a:r>
              <a:rPr lang="en-US" sz="1200" dirty="0">
                <a:hlinkClick r:id="rId3" action="ppaction://hlinksldjump"/>
              </a:rPr>
              <a:t>Jump to: </a:t>
            </a:r>
            <a:r>
              <a:rPr lang="en-US" altLang="en-US" sz="1200" dirty="0">
                <a:hlinkClick r:id="rId3" action="ppaction://hlinksldjump"/>
              </a:rPr>
              <a:t>Figure 8.3: The Upside-Down Pyramid Approach, Appendix</a:t>
            </a:r>
            <a:endParaRPr lang="en-US" sz="1200" dirty="0"/>
          </a:p>
        </p:txBody>
      </p:sp>
    </p:spTree>
    <p:extLst>
      <p:ext uri="{BB962C8B-B14F-4D97-AF65-F5344CB8AC3E}">
        <p14:creationId xmlns:p14="http://schemas.microsoft.com/office/powerpoint/2010/main" val="2797894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Authentic Leaders</a:t>
            </a:r>
          </a:p>
        </p:txBody>
      </p:sp>
      <p:sp>
        <p:nvSpPr>
          <p:cNvPr id="9" name="Content Placeholder 8"/>
          <p:cNvSpPr>
            <a:spLocks noGrp="1"/>
          </p:cNvSpPr>
          <p:nvPr>
            <p:ph idx="1"/>
          </p:nvPr>
        </p:nvSpPr>
        <p:spPr/>
        <p:txBody>
          <a:bodyPr/>
          <a:lstStyle/>
          <a:p>
            <a:r>
              <a:rPr lang="en-US" dirty="0"/>
              <a:t>Have a genuine desire to serve others </a:t>
            </a:r>
          </a:p>
          <a:p>
            <a:r>
              <a:rPr lang="en-US" dirty="0"/>
              <a:t>Lead from core values</a:t>
            </a:r>
          </a:p>
          <a:p>
            <a:r>
              <a:rPr lang="en-US" dirty="0"/>
              <a:t>Have courage and self-discipline</a:t>
            </a:r>
          </a:p>
          <a:p>
            <a:r>
              <a:rPr lang="en-US" dirty="0"/>
              <a:t>Establish trusting relationships</a:t>
            </a:r>
          </a:p>
          <a:p>
            <a:r>
              <a:rPr lang="en-US" dirty="0"/>
              <a:t>Are purpose driven</a:t>
            </a:r>
          </a:p>
          <a:p>
            <a:r>
              <a:rPr lang="en-US" dirty="0"/>
              <a:t>Behave as they do because of personal conviction </a:t>
            </a:r>
          </a:p>
        </p:txBody>
      </p:sp>
    </p:spTree>
    <p:extLst>
      <p:ext uri="{BB962C8B-B14F-4D97-AF65-F5344CB8AC3E}">
        <p14:creationId xmlns:p14="http://schemas.microsoft.com/office/powerpoint/2010/main" val="2293287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3EC9E-4A14-48A3-B197-6848677FB95E}"/>
              </a:ext>
            </a:extLst>
          </p:cNvPr>
          <p:cNvSpPr>
            <a:spLocks noGrp="1"/>
          </p:cNvSpPr>
          <p:nvPr>
            <p:ph type="title"/>
          </p:nvPr>
        </p:nvSpPr>
        <p:spPr/>
        <p:txBody>
          <a:bodyPr/>
          <a:lstStyle/>
          <a:p>
            <a:r>
              <a:rPr lang="en-US" dirty="0"/>
              <a:t>Military Leaders</a:t>
            </a:r>
          </a:p>
        </p:txBody>
      </p:sp>
      <p:sp>
        <p:nvSpPr>
          <p:cNvPr id="3" name="Content Placeholder 2">
            <a:extLst>
              <a:ext uri="{FF2B5EF4-FFF2-40B4-BE49-F238E27FC236}">
                <a16:creationId xmlns:a16="http://schemas.microsoft.com/office/drawing/2014/main" id="{3A88669B-1A1B-4880-912B-F8E98108AD88}"/>
              </a:ext>
            </a:extLst>
          </p:cNvPr>
          <p:cNvSpPr>
            <a:spLocks noGrp="1"/>
          </p:cNvSpPr>
          <p:nvPr>
            <p:ph idx="1"/>
          </p:nvPr>
        </p:nvSpPr>
        <p:spPr/>
        <p:txBody>
          <a:bodyPr/>
          <a:lstStyle/>
          <a:p>
            <a:r>
              <a:rPr lang="en-US" dirty="0"/>
              <a:t>Focus on the well-being and development of their sailors, airmen, marines, and coast guards</a:t>
            </a:r>
          </a:p>
          <a:p>
            <a:r>
              <a:rPr lang="en-US" dirty="0"/>
              <a:t>Put the needs of their subordinates above the needs of their own</a:t>
            </a:r>
          </a:p>
          <a:p>
            <a:r>
              <a:rPr lang="en-US" dirty="0"/>
              <a:t>Lead by principle </a:t>
            </a:r>
          </a:p>
        </p:txBody>
      </p:sp>
    </p:spTree>
    <p:extLst>
      <p:ext uri="{BB962C8B-B14F-4D97-AF65-F5344CB8AC3E}">
        <p14:creationId xmlns:p14="http://schemas.microsoft.com/office/powerpoint/2010/main" val="1838520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14F04-84BE-4B97-A73B-C6A982E04792}"/>
              </a:ext>
            </a:extLst>
          </p:cNvPr>
          <p:cNvSpPr>
            <a:spLocks noGrp="1"/>
          </p:cNvSpPr>
          <p:nvPr>
            <p:ph type="title"/>
          </p:nvPr>
        </p:nvSpPr>
        <p:spPr/>
        <p:txBody>
          <a:bodyPr/>
          <a:lstStyle/>
          <a:p>
            <a:r>
              <a:rPr lang="en-US" altLang="en-US" dirty="0"/>
              <a:t>Participative Leadership, 1</a:t>
            </a:r>
            <a:endParaRPr lang="en-US" dirty="0"/>
          </a:p>
        </p:txBody>
      </p:sp>
      <p:sp>
        <p:nvSpPr>
          <p:cNvPr id="3" name="Content Placeholder 2">
            <a:extLst>
              <a:ext uri="{FF2B5EF4-FFF2-40B4-BE49-F238E27FC236}">
                <a16:creationId xmlns:a16="http://schemas.microsoft.com/office/drawing/2014/main" id="{EEB7A1EA-1A3D-487C-8800-6E0E6BDD11FD}"/>
              </a:ext>
            </a:extLst>
          </p:cNvPr>
          <p:cNvSpPr>
            <a:spLocks noGrp="1"/>
          </p:cNvSpPr>
          <p:nvPr>
            <p:ph idx="1"/>
          </p:nvPr>
        </p:nvSpPr>
        <p:spPr/>
        <p:txBody>
          <a:bodyPr/>
          <a:lstStyle/>
          <a:p>
            <a:pPr marL="0" indent="0">
              <a:buNone/>
            </a:pPr>
            <a:r>
              <a:rPr lang="en-US" altLang="en-US" dirty="0"/>
              <a:t>Begins with involving people</a:t>
            </a:r>
          </a:p>
          <a:p>
            <a:pPr>
              <a:buFont typeface="Arial" panose="020B0604020202020204" pitchFamily="34" charset="0"/>
              <a:buChar char="•"/>
            </a:pPr>
            <a:r>
              <a:rPr lang="en-US" altLang="en-US" sz="2200" dirty="0"/>
              <a:t>Understanding the views and interests of all those affected by the decisions made</a:t>
            </a:r>
          </a:p>
          <a:p>
            <a:pPr marL="0" indent="0">
              <a:buNone/>
            </a:pPr>
            <a:endParaRPr lang="en-US" altLang="en-US" sz="2000" dirty="0"/>
          </a:p>
          <a:p>
            <a:pPr marL="0" indent="0">
              <a:buNone/>
            </a:pPr>
            <a:r>
              <a:rPr lang="en-US" altLang="en-US" dirty="0"/>
              <a:t>Taps the constructive power of people</a:t>
            </a:r>
          </a:p>
          <a:p>
            <a:pPr marL="0" indent="0">
              <a:buNone/>
            </a:pPr>
            <a:endParaRPr lang="en-US" altLang="en-US" sz="2000" dirty="0"/>
          </a:p>
          <a:p>
            <a:pPr marL="0" indent="0">
              <a:buNone/>
            </a:pPr>
            <a:r>
              <a:rPr lang="en-US" altLang="en-US" dirty="0"/>
              <a:t>Creates a humanistic and productive workplace</a:t>
            </a:r>
          </a:p>
          <a:p>
            <a:pPr marL="0" indent="0">
              <a:buNone/>
            </a:pPr>
            <a:endParaRPr lang="en-US" altLang="en-US" sz="2000" dirty="0"/>
          </a:p>
          <a:p>
            <a:pPr marL="457200" lvl="1" indent="0">
              <a:buNone/>
            </a:pPr>
            <a:endParaRPr lang="en-US" altLang="en-US" dirty="0"/>
          </a:p>
          <a:p>
            <a:pPr marL="0" indent="0">
              <a:buNone/>
            </a:pPr>
            <a:endParaRPr lang="en-US" dirty="0"/>
          </a:p>
        </p:txBody>
      </p:sp>
    </p:spTree>
    <p:extLst>
      <p:ext uri="{BB962C8B-B14F-4D97-AF65-F5344CB8AC3E}">
        <p14:creationId xmlns:p14="http://schemas.microsoft.com/office/powerpoint/2010/main" val="535739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8C813-EC83-4F94-B76E-AAD8E4D49CBE}"/>
              </a:ext>
            </a:extLst>
          </p:cNvPr>
          <p:cNvSpPr>
            <a:spLocks noGrp="1"/>
          </p:cNvSpPr>
          <p:nvPr>
            <p:ph type="title"/>
          </p:nvPr>
        </p:nvSpPr>
        <p:spPr/>
        <p:txBody>
          <a:bodyPr/>
          <a:lstStyle/>
          <a:p>
            <a:r>
              <a:rPr lang="en-US" altLang="en-US" dirty="0"/>
              <a:t>	Participative Leadership System of Beliefs </a:t>
            </a:r>
            <a:endParaRPr lang="en-US" dirty="0"/>
          </a:p>
        </p:txBody>
      </p:sp>
      <p:sp>
        <p:nvSpPr>
          <p:cNvPr id="3" name="Content Placeholder 2">
            <a:extLst>
              <a:ext uri="{FF2B5EF4-FFF2-40B4-BE49-F238E27FC236}">
                <a16:creationId xmlns:a16="http://schemas.microsoft.com/office/drawing/2014/main" id="{57E1B068-E535-4386-B915-56E70BC5FCBA}"/>
              </a:ext>
            </a:extLst>
          </p:cNvPr>
          <p:cNvSpPr>
            <a:spLocks noGrp="1"/>
          </p:cNvSpPr>
          <p:nvPr>
            <p:ph idx="1"/>
          </p:nvPr>
        </p:nvSpPr>
        <p:spPr/>
        <p:txBody>
          <a:bodyPr/>
          <a:lstStyle/>
          <a:p>
            <a:r>
              <a:rPr lang="en-US" altLang="en-US" dirty="0"/>
              <a:t>Full and free communication, regardless of rank or power </a:t>
            </a:r>
          </a:p>
          <a:p>
            <a:r>
              <a:rPr lang="en-US" altLang="en-US" dirty="0"/>
              <a:t>Reliance on consensus to manage conflict </a:t>
            </a:r>
          </a:p>
          <a:p>
            <a:r>
              <a:rPr lang="en-US" altLang="en-US" dirty="0"/>
              <a:t>Influence based on technical competence and knowledge</a:t>
            </a:r>
          </a:p>
          <a:p>
            <a:r>
              <a:rPr lang="en-US" altLang="en-US" dirty="0"/>
              <a:t>Atmosphere that permits and encourages emotional expression and task-oriented acts</a:t>
            </a:r>
          </a:p>
          <a:p>
            <a:r>
              <a:rPr lang="en-US" altLang="en-US" dirty="0"/>
              <a:t>Acceptance of the inevitability of conflict between the organization and individuals and a willingness to cope with it rationally</a:t>
            </a:r>
          </a:p>
          <a:p>
            <a:pPr marL="0" indent="0">
              <a:buNone/>
            </a:pPr>
            <a:endParaRPr lang="en-US" dirty="0"/>
          </a:p>
        </p:txBody>
      </p:sp>
    </p:spTree>
    <p:extLst>
      <p:ext uri="{BB962C8B-B14F-4D97-AF65-F5344CB8AC3E}">
        <p14:creationId xmlns:p14="http://schemas.microsoft.com/office/powerpoint/2010/main" val="696735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B73056-C837-46FB-962D-B223105CEB00}"/>
              </a:ext>
            </a:extLst>
          </p:cNvPr>
          <p:cNvSpPr>
            <a:spLocks noGrp="1"/>
          </p:cNvSpPr>
          <p:nvPr>
            <p:ph type="title"/>
          </p:nvPr>
        </p:nvSpPr>
        <p:spPr/>
        <p:txBody>
          <a:bodyPr/>
          <a:lstStyle/>
          <a:p>
            <a:r>
              <a:rPr lang="en-US" altLang="en-US" dirty="0"/>
              <a:t>Learning Objectives</a:t>
            </a:r>
            <a:endParaRPr lang="en-US" dirty="0"/>
          </a:p>
        </p:txBody>
      </p:sp>
      <p:sp>
        <p:nvSpPr>
          <p:cNvPr id="3" name="Content Placeholder 2">
            <a:extLst>
              <a:ext uri="{FF2B5EF4-FFF2-40B4-BE49-F238E27FC236}">
                <a16:creationId xmlns:a16="http://schemas.microsoft.com/office/drawing/2014/main" id="{04E9DB20-89A5-4BB9-A1C6-361A3A5BD056}"/>
              </a:ext>
            </a:extLst>
          </p:cNvPr>
          <p:cNvSpPr>
            <a:spLocks noGrp="1"/>
          </p:cNvSpPr>
          <p:nvPr>
            <p:ph idx="1"/>
          </p:nvPr>
        </p:nvSpPr>
        <p:spPr/>
        <p:txBody>
          <a:bodyPr/>
          <a:lstStyle/>
          <a:p>
            <a:r>
              <a:rPr lang="en-US" altLang="en-US" dirty="0"/>
              <a:t>Describe the philosophy and practice of participative leadership</a:t>
            </a:r>
          </a:p>
          <a:p>
            <a:r>
              <a:rPr lang="en-US" altLang="en-US" dirty="0"/>
              <a:t>Understand leadership as a calling to serve</a:t>
            </a:r>
          </a:p>
          <a:p>
            <a:r>
              <a:rPr lang="en-US" altLang="en-US" dirty="0"/>
              <a:t>Know the sources and types of leadership power</a:t>
            </a:r>
          </a:p>
          <a:p>
            <a:r>
              <a:rPr lang="en-US" altLang="en-US" dirty="0"/>
              <a:t>Communicate effectively for leadership power</a:t>
            </a:r>
          </a:p>
          <a:p>
            <a:pPr marL="0" indent="0">
              <a:buNone/>
            </a:pPr>
            <a:endParaRPr lang="en-US" dirty="0"/>
          </a:p>
        </p:txBody>
      </p:sp>
    </p:spTree>
    <p:extLst>
      <p:ext uri="{BB962C8B-B14F-4D97-AF65-F5344CB8AC3E}">
        <p14:creationId xmlns:p14="http://schemas.microsoft.com/office/powerpoint/2010/main" val="37957775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3C804-2C09-4600-9D4B-C84FBAA2C641}"/>
              </a:ext>
            </a:extLst>
          </p:cNvPr>
          <p:cNvSpPr>
            <a:spLocks noGrp="1"/>
          </p:cNvSpPr>
          <p:nvPr>
            <p:ph type="title"/>
          </p:nvPr>
        </p:nvSpPr>
        <p:spPr/>
        <p:txBody>
          <a:bodyPr/>
          <a:lstStyle/>
          <a:p>
            <a:r>
              <a:rPr lang="en-US" dirty="0"/>
              <a:t>Figure 8.4: Continuum of Empowerment</a:t>
            </a:r>
          </a:p>
        </p:txBody>
      </p:sp>
      <p:pic>
        <p:nvPicPr>
          <p:cNvPr id="6" name="Picture 5" descr="The figure depicts the continuum of empowerment. ">
            <a:extLst>
              <a:ext uri="{FF2B5EF4-FFF2-40B4-BE49-F238E27FC236}">
                <a16:creationId xmlns:a16="http://schemas.microsoft.com/office/drawing/2014/main" id="{694E77D7-E9AC-4D51-AFF7-693E549F8E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88" y="1066800"/>
            <a:ext cx="6870023" cy="4928079"/>
          </a:xfrm>
          <a:prstGeom prst="rect">
            <a:avLst/>
          </a:prstGeom>
        </p:spPr>
      </p:pic>
      <p:sp>
        <p:nvSpPr>
          <p:cNvPr id="9" name="Content Placeholder 8">
            <a:extLst>
              <a:ext uri="{FF2B5EF4-FFF2-40B4-BE49-F238E27FC236}">
                <a16:creationId xmlns:a16="http://schemas.microsoft.com/office/drawing/2014/main" id="{577DCF4A-C406-41AC-BD29-8405CBEA8D96}"/>
              </a:ext>
            </a:extLst>
          </p:cNvPr>
          <p:cNvSpPr>
            <a:spLocks noGrp="1"/>
          </p:cNvSpPr>
          <p:nvPr>
            <p:ph idx="1"/>
          </p:nvPr>
        </p:nvSpPr>
        <p:spPr>
          <a:xfrm>
            <a:off x="2667000" y="5914292"/>
            <a:ext cx="4114800" cy="279879"/>
          </a:xfrm>
        </p:spPr>
        <p:txBody>
          <a:bodyPr/>
          <a:lstStyle/>
          <a:p>
            <a:pPr marL="0" indent="0" algn="r">
              <a:buNone/>
            </a:pPr>
            <a:r>
              <a:rPr lang="en-US" sz="1200" dirty="0">
                <a:hlinkClick r:id="rId3" action="ppaction://hlinksldjump"/>
              </a:rPr>
              <a:t>Jump to: Figure 8.4: Continuum of Empowerment, Appendix</a:t>
            </a:r>
            <a:endParaRPr lang="en-US" sz="1200" dirty="0"/>
          </a:p>
        </p:txBody>
      </p:sp>
    </p:spTree>
    <p:extLst>
      <p:ext uri="{BB962C8B-B14F-4D97-AF65-F5344CB8AC3E}">
        <p14:creationId xmlns:p14="http://schemas.microsoft.com/office/powerpoint/2010/main" val="18235260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2590C-A50F-4CE9-AB84-24841DB7263A}"/>
              </a:ext>
            </a:extLst>
          </p:cNvPr>
          <p:cNvSpPr>
            <a:spLocks noGrp="1"/>
          </p:cNvSpPr>
          <p:nvPr>
            <p:ph type="title"/>
          </p:nvPr>
        </p:nvSpPr>
        <p:spPr/>
        <p:txBody>
          <a:bodyPr/>
          <a:lstStyle/>
          <a:p>
            <a:r>
              <a:rPr lang="en-US" altLang="en-US" dirty="0"/>
              <a:t>Continuum of Empowerment</a:t>
            </a:r>
            <a:endParaRPr lang="en-US" dirty="0"/>
          </a:p>
        </p:txBody>
      </p:sp>
      <p:sp>
        <p:nvSpPr>
          <p:cNvPr id="3" name="Content Placeholder 2">
            <a:extLst>
              <a:ext uri="{FF2B5EF4-FFF2-40B4-BE49-F238E27FC236}">
                <a16:creationId xmlns:a16="http://schemas.microsoft.com/office/drawing/2014/main" id="{838F8E09-234B-4D79-BB1F-E1B177F5FDFA}"/>
              </a:ext>
            </a:extLst>
          </p:cNvPr>
          <p:cNvSpPr>
            <a:spLocks noGrp="1"/>
          </p:cNvSpPr>
          <p:nvPr>
            <p:ph idx="1"/>
          </p:nvPr>
        </p:nvSpPr>
        <p:spPr/>
        <p:txBody>
          <a:bodyPr/>
          <a:lstStyle/>
          <a:p>
            <a:r>
              <a:rPr lang="en-US" altLang="en-US" dirty="0"/>
              <a:t>Work systems and techniques for employee participation are arranged along a continuum</a:t>
            </a:r>
          </a:p>
          <a:p>
            <a:r>
              <a:rPr lang="en-US" altLang="en-US" dirty="0"/>
              <a:t>Employees on the left have less power and involvement in decision-making</a:t>
            </a:r>
          </a:p>
          <a:p>
            <a:r>
              <a:rPr lang="en-US" altLang="en-US" dirty="0"/>
              <a:t>Employees on the right are more involved, yet not so participative that owners and managers fear loss of power and ownership</a:t>
            </a:r>
          </a:p>
        </p:txBody>
      </p:sp>
    </p:spTree>
    <p:extLst>
      <p:ext uri="{BB962C8B-B14F-4D97-AF65-F5344CB8AC3E}">
        <p14:creationId xmlns:p14="http://schemas.microsoft.com/office/powerpoint/2010/main" val="2053451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45C48-3D10-481D-979D-A3DABB774B54}"/>
              </a:ext>
            </a:extLst>
          </p:cNvPr>
          <p:cNvSpPr>
            <a:spLocks noGrp="1"/>
          </p:cNvSpPr>
          <p:nvPr>
            <p:ph type="title"/>
          </p:nvPr>
        </p:nvSpPr>
        <p:spPr/>
        <p:txBody>
          <a:bodyPr/>
          <a:lstStyle/>
          <a:p>
            <a:r>
              <a:rPr lang="en-US" altLang="en-US" dirty="0"/>
              <a:t>Negative Consequences and Power</a:t>
            </a:r>
            <a:r>
              <a:rPr lang="en-US" altLang="en-US" sz="3200" dirty="0"/>
              <a:t> </a:t>
            </a:r>
            <a:endParaRPr lang="en-US" dirty="0"/>
          </a:p>
        </p:txBody>
      </p:sp>
      <p:sp>
        <p:nvSpPr>
          <p:cNvPr id="3" name="Content Placeholder 2">
            <a:extLst>
              <a:ext uri="{FF2B5EF4-FFF2-40B4-BE49-F238E27FC236}">
                <a16:creationId xmlns:a16="http://schemas.microsoft.com/office/drawing/2014/main" id="{1BCFB2F8-497D-4ECF-B0B6-D61322028364}"/>
              </a:ext>
            </a:extLst>
          </p:cNvPr>
          <p:cNvSpPr>
            <a:spLocks noGrp="1"/>
          </p:cNvSpPr>
          <p:nvPr>
            <p:ph idx="1"/>
          </p:nvPr>
        </p:nvSpPr>
        <p:spPr/>
        <p:txBody>
          <a:bodyPr/>
          <a:lstStyle/>
          <a:p>
            <a:pPr marL="0" indent="0">
              <a:buNone/>
            </a:pPr>
            <a:r>
              <a:rPr lang="en-US" altLang="en-US" dirty="0"/>
              <a:t>There was a dramatic performance difference in a study of two Intensive Care Units</a:t>
            </a:r>
          </a:p>
          <a:p>
            <a:r>
              <a:rPr lang="en-US" altLang="en-US" sz="2200" dirty="0"/>
              <a:t>First group unquestioningly followed the lead of an autocratic physician in charge</a:t>
            </a:r>
          </a:p>
          <a:p>
            <a:r>
              <a:rPr lang="en-US" altLang="en-US" sz="2200" dirty="0"/>
              <a:t>Second group functioned as a team of colleagues, all of whom could make suggestions</a:t>
            </a:r>
          </a:p>
          <a:p>
            <a:r>
              <a:rPr lang="en-US" altLang="en-US" sz="2200" dirty="0"/>
              <a:t>Autocratic group had higher turnover, lower efficiency, and twice the rate of patient deaths</a:t>
            </a:r>
          </a:p>
          <a:p>
            <a:pPr marL="0" indent="0">
              <a:buNone/>
            </a:pPr>
            <a:endParaRPr lang="en-US" dirty="0"/>
          </a:p>
        </p:txBody>
      </p:sp>
    </p:spTree>
    <p:extLst>
      <p:ext uri="{BB962C8B-B14F-4D97-AF65-F5344CB8AC3E}">
        <p14:creationId xmlns:p14="http://schemas.microsoft.com/office/powerpoint/2010/main" val="471856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Table 8.1: Sources and Types of Power, 1</a:t>
            </a:r>
          </a:p>
        </p:txBody>
      </p:sp>
      <p:graphicFrame>
        <p:nvGraphicFramePr>
          <p:cNvPr id="2" name="Table 1">
            <a:extLst>
              <a:ext uri="{FF2B5EF4-FFF2-40B4-BE49-F238E27FC236}">
                <a16:creationId xmlns:a16="http://schemas.microsoft.com/office/drawing/2014/main" id="{028C6F35-0F79-4979-B712-F2616A7E5812}"/>
              </a:ext>
            </a:extLst>
          </p:cNvPr>
          <p:cNvGraphicFramePr>
            <a:graphicFrameLocks noGrp="1"/>
          </p:cNvGraphicFramePr>
          <p:nvPr>
            <p:extLst>
              <p:ext uri="{D42A27DB-BD31-4B8C-83A1-F6EECF244321}">
                <p14:modId xmlns:p14="http://schemas.microsoft.com/office/powerpoint/2010/main" val="4069782581"/>
              </p:ext>
            </p:extLst>
          </p:nvPr>
        </p:nvGraphicFramePr>
        <p:xfrm>
          <a:off x="228600" y="1397000"/>
          <a:ext cx="8686800" cy="3738880"/>
        </p:xfrm>
        <a:graphic>
          <a:graphicData uri="http://schemas.openxmlformats.org/drawingml/2006/table">
            <a:tbl>
              <a:tblPr firstRow="1" bandRow="1">
                <a:tableStyleId>{8799B23B-EC83-4686-B30A-512413B5E67A}</a:tableStyleId>
              </a:tblPr>
              <a:tblGrid>
                <a:gridCol w="4343400">
                  <a:extLst>
                    <a:ext uri="{9D8B030D-6E8A-4147-A177-3AD203B41FA5}">
                      <a16:colId xmlns:a16="http://schemas.microsoft.com/office/drawing/2014/main" val="1460777912"/>
                    </a:ext>
                  </a:extLst>
                </a:gridCol>
                <a:gridCol w="4343400">
                  <a:extLst>
                    <a:ext uri="{9D8B030D-6E8A-4147-A177-3AD203B41FA5}">
                      <a16:colId xmlns:a16="http://schemas.microsoft.com/office/drawing/2014/main" val="524336356"/>
                    </a:ext>
                  </a:extLst>
                </a:gridCol>
              </a:tblGrid>
              <a:tr h="431800">
                <a:tc>
                  <a:txBody>
                    <a:bodyPr/>
                    <a:lstStyle/>
                    <a:p>
                      <a:pPr algn="ctr"/>
                      <a:r>
                        <a:rPr lang="en-US" sz="1800" b="1" i="0" u="none" strike="noStrike" kern="1200" baseline="0" dirty="0">
                          <a:solidFill>
                            <a:schemeClr val="bg1"/>
                          </a:solidFill>
                          <a:latin typeface="+mn-lt"/>
                          <a:ea typeface="+mn-ea"/>
                          <a:cs typeface="+mn-cs"/>
                        </a:rPr>
                        <a:t>Power of the Position</a:t>
                      </a:r>
                      <a:endParaRPr lang="en-US" sz="1800" b="0" i="0" u="none" strike="noStrike" kern="1200" baseline="0" dirty="0">
                        <a:solidFill>
                          <a:schemeClr val="bg1"/>
                        </a:solidFill>
                        <a:latin typeface="+mn-lt"/>
                        <a:ea typeface="+mn-ea"/>
                        <a:cs typeface="+mn-cs"/>
                      </a:endParaRPr>
                    </a:p>
                  </a:txBody>
                  <a:tcPr>
                    <a:solidFill>
                      <a:srgbClr val="C30C20"/>
                    </a:solidFill>
                  </a:tcPr>
                </a:tc>
                <a:tc>
                  <a:txBody>
                    <a:bodyPr/>
                    <a:lstStyle/>
                    <a:p>
                      <a:pPr algn="ctr"/>
                      <a:r>
                        <a:rPr lang="en-US" sz="1800" b="1" i="0" u="none" strike="noStrike" kern="1200" baseline="0" dirty="0">
                          <a:solidFill>
                            <a:schemeClr val="bg1"/>
                          </a:solidFill>
                          <a:latin typeface="+mn-lt"/>
                          <a:ea typeface="+mn-ea"/>
                          <a:cs typeface="+mn-cs"/>
                        </a:rPr>
                        <a:t>Power of the Person</a:t>
                      </a:r>
                      <a:endParaRPr lang="en-US" sz="1800" b="0" i="0" u="none" strike="noStrike" kern="1200" baseline="0" dirty="0">
                        <a:solidFill>
                          <a:schemeClr val="bg1"/>
                        </a:solidFill>
                        <a:latin typeface="+mn-lt"/>
                        <a:ea typeface="+mn-ea"/>
                        <a:cs typeface="+mn-cs"/>
                      </a:endParaRPr>
                    </a:p>
                  </a:txBody>
                  <a:tcPr>
                    <a:solidFill>
                      <a:srgbClr val="C30C20"/>
                    </a:solidFill>
                  </a:tcPr>
                </a:tc>
                <a:extLst>
                  <a:ext uri="{0D108BD9-81ED-4DB2-BD59-A6C34878D82A}">
                    <a16:rowId xmlns:a16="http://schemas.microsoft.com/office/drawing/2014/main" val="1013527977"/>
                  </a:ext>
                </a:extLst>
              </a:tr>
              <a:tr h="381000">
                <a:tc>
                  <a:txBody>
                    <a:bodyPr/>
                    <a:lstStyle/>
                    <a:p>
                      <a:r>
                        <a:rPr lang="en-US" sz="1800" b="0" i="0" u="none" strike="noStrike" kern="1200" baseline="0" dirty="0">
                          <a:solidFill>
                            <a:schemeClr val="tx1"/>
                          </a:solidFill>
                          <a:latin typeface="+mn-lt"/>
                          <a:ea typeface="+mn-ea"/>
                          <a:cs typeface="+mn-cs"/>
                        </a:rPr>
                        <a:t>Based on what leaders can offer to others.</a:t>
                      </a:r>
                    </a:p>
                  </a:txBody>
                  <a:tcPr>
                    <a:noFill/>
                  </a:tcPr>
                </a:tc>
                <a:tc>
                  <a:txBody>
                    <a:bodyPr/>
                    <a:lstStyle/>
                    <a:p>
                      <a:r>
                        <a:rPr lang="en-US" sz="1800" b="0" i="0" u="none" strike="noStrike" kern="1200" baseline="0" dirty="0">
                          <a:solidFill>
                            <a:schemeClr val="tx1"/>
                          </a:solidFill>
                          <a:latin typeface="+mn-lt"/>
                          <a:ea typeface="+mn-ea"/>
                          <a:cs typeface="+mn-cs"/>
                        </a:rPr>
                        <a:t>Based on how leaders are viewed by others. </a:t>
                      </a:r>
                    </a:p>
                  </a:txBody>
                  <a:tcPr>
                    <a:noFill/>
                  </a:tcPr>
                </a:tc>
                <a:extLst>
                  <a:ext uri="{0D108BD9-81ED-4DB2-BD59-A6C34878D82A}">
                    <a16:rowId xmlns:a16="http://schemas.microsoft.com/office/drawing/2014/main" val="638594563"/>
                  </a:ext>
                </a:extLst>
              </a:tr>
              <a:tr h="719667">
                <a:tc>
                  <a:txBody>
                    <a:bodyPr/>
                    <a:lstStyle/>
                    <a:p>
                      <a:r>
                        <a:rPr lang="en-US" sz="1800" b="0" i="0" u="none" strike="noStrike" kern="1200" baseline="0" dirty="0">
                          <a:solidFill>
                            <a:schemeClr val="tx1"/>
                          </a:solidFill>
                          <a:latin typeface="+mn-lt"/>
                          <a:ea typeface="+mn-ea"/>
                          <a:cs typeface="+mn-cs"/>
                        </a:rPr>
                        <a:t>Reward power is the power of resources and awards. It’s the capacity to offer something of value as a means of influencing others.</a:t>
                      </a:r>
                    </a:p>
                  </a:txBody>
                  <a:tcPr>
                    <a:noFill/>
                  </a:tcPr>
                </a:tc>
                <a:tc>
                  <a:txBody>
                    <a:bodyPr/>
                    <a:lstStyle/>
                    <a:p>
                      <a:r>
                        <a:rPr lang="en-US" sz="1800" b="0" i="0" u="none" strike="noStrike" kern="1200" baseline="0" dirty="0">
                          <a:solidFill>
                            <a:schemeClr val="tx1"/>
                          </a:solidFill>
                          <a:latin typeface="+mn-lt"/>
                          <a:ea typeface="+mn-ea"/>
                          <a:cs typeface="+mn-cs"/>
                        </a:rPr>
                        <a:t>Expert power is the capacity to influence others because of expertise, specialized knowledge, good judgment, or skill. </a:t>
                      </a:r>
                    </a:p>
                  </a:txBody>
                  <a:tcPr>
                    <a:noFill/>
                  </a:tcPr>
                </a:tc>
                <a:extLst>
                  <a:ext uri="{0D108BD9-81ED-4DB2-BD59-A6C34878D82A}">
                    <a16:rowId xmlns:a16="http://schemas.microsoft.com/office/drawing/2014/main" val="4100545245"/>
                  </a:ext>
                </a:extLst>
              </a:tr>
              <a:tr h="719667">
                <a:tc>
                  <a:txBody>
                    <a:bodyPr/>
                    <a:lstStyle/>
                    <a:p>
                      <a:r>
                        <a:rPr lang="en-US" sz="1800" b="0" i="0" u="none" strike="noStrike" kern="1200" baseline="0" dirty="0">
                          <a:solidFill>
                            <a:schemeClr val="tx1"/>
                          </a:solidFill>
                          <a:latin typeface="+mn-lt"/>
                          <a:ea typeface="+mn-ea"/>
                          <a:cs typeface="+mn-cs"/>
                        </a:rPr>
                        <a:t>Coercive power is the capacity to punish as a means of influencing others. Coercive power is leadership by intimidation. It operates primarily on the principles of fear. 	</a:t>
                      </a:r>
                    </a:p>
                  </a:txBody>
                  <a:tcPr>
                    <a:noFill/>
                  </a:tcPr>
                </a:tc>
                <a:tc>
                  <a:txBody>
                    <a:bodyPr/>
                    <a:lstStyle/>
                    <a:p>
                      <a:r>
                        <a:rPr lang="en-US" sz="1800" b="0" i="0" u="none" strike="noStrike" kern="1200" baseline="0" dirty="0">
                          <a:solidFill>
                            <a:schemeClr val="tx1"/>
                          </a:solidFill>
                          <a:latin typeface="+mn-lt"/>
                          <a:ea typeface="+mn-ea"/>
                          <a:cs typeface="+mn-cs"/>
                        </a:rPr>
                        <a:t>Referent power is the power of relationships. It is the capacity to influence others because of their desire to identify with the leader. Unselfish motives and virtuous character raise the trust and respect of followers. Being admired as a role model brings referent power to the leader. 	</a:t>
                      </a:r>
                    </a:p>
                  </a:txBody>
                  <a:tcPr>
                    <a:noFill/>
                  </a:tcPr>
                </a:tc>
                <a:extLst>
                  <a:ext uri="{0D108BD9-81ED-4DB2-BD59-A6C34878D82A}">
                    <a16:rowId xmlns:a16="http://schemas.microsoft.com/office/drawing/2014/main" val="3478059099"/>
                  </a:ext>
                </a:extLst>
              </a:tr>
            </a:tbl>
          </a:graphicData>
        </a:graphic>
      </p:graphicFrame>
    </p:spTree>
    <p:extLst>
      <p:ext uri="{BB962C8B-B14F-4D97-AF65-F5344CB8AC3E}">
        <p14:creationId xmlns:p14="http://schemas.microsoft.com/office/powerpoint/2010/main" val="3150870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Table 8.1: Sources and Types of Power, 2</a:t>
            </a:r>
          </a:p>
        </p:txBody>
      </p:sp>
      <p:graphicFrame>
        <p:nvGraphicFramePr>
          <p:cNvPr id="2" name="Table 1">
            <a:extLst>
              <a:ext uri="{FF2B5EF4-FFF2-40B4-BE49-F238E27FC236}">
                <a16:creationId xmlns:a16="http://schemas.microsoft.com/office/drawing/2014/main" id="{028C6F35-0F79-4979-B712-F2616A7E5812}"/>
              </a:ext>
            </a:extLst>
          </p:cNvPr>
          <p:cNvGraphicFramePr>
            <a:graphicFrameLocks noGrp="1"/>
          </p:cNvGraphicFramePr>
          <p:nvPr>
            <p:extLst>
              <p:ext uri="{D42A27DB-BD31-4B8C-83A1-F6EECF244321}">
                <p14:modId xmlns:p14="http://schemas.microsoft.com/office/powerpoint/2010/main" val="1873405420"/>
              </p:ext>
            </p:extLst>
          </p:nvPr>
        </p:nvGraphicFramePr>
        <p:xfrm>
          <a:off x="228600" y="1397000"/>
          <a:ext cx="8686800" cy="3632200"/>
        </p:xfrm>
        <a:graphic>
          <a:graphicData uri="http://schemas.openxmlformats.org/drawingml/2006/table">
            <a:tbl>
              <a:tblPr firstRow="1" bandRow="1">
                <a:tableStyleId>{8799B23B-EC83-4686-B30A-512413B5E67A}</a:tableStyleId>
              </a:tblPr>
              <a:tblGrid>
                <a:gridCol w="4343400">
                  <a:extLst>
                    <a:ext uri="{9D8B030D-6E8A-4147-A177-3AD203B41FA5}">
                      <a16:colId xmlns:a16="http://schemas.microsoft.com/office/drawing/2014/main" val="1460777912"/>
                    </a:ext>
                  </a:extLst>
                </a:gridCol>
                <a:gridCol w="4343400">
                  <a:extLst>
                    <a:ext uri="{9D8B030D-6E8A-4147-A177-3AD203B41FA5}">
                      <a16:colId xmlns:a16="http://schemas.microsoft.com/office/drawing/2014/main" val="524336356"/>
                    </a:ext>
                  </a:extLst>
                </a:gridCol>
              </a:tblGrid>
              <a:tr h="431800">
                <a:tc>
                  <a:txBody>
                    <a:bodyPr/>
                    <a:lstStyle/>
                    <a:p>
                      <a:pPr algn="ctr"/>
                      <a:r>
                        <a:rPr lang="en-US" sz="1800" b="1" i="0" u="none" strike="noStrike" kern="1200" baseline="0" dirty="0">
                          <a:solidFill>
                            <a:schemeClr val="bg1"/>
                          </a:solidFill>
                          <a:latin typeface="+mn-lt"/>
                          <a:ea typeface="+mn-ea"/>
                          <a:cs typeface="+mn-cs"/>
                        </a:rPr>
                        <a:t>Power of the Position</a:t>
                      </a:r>
                      <a:endParaRPr lang="en-US" sz="1800" b="0" i="0" u="none" strike="noStrike" kern="1200" baseline="0" dirty="0">
                        <a:solidFill>
                          <a:schemeClr val="bg1"/>
                        </a:solidFill>
                        <a:latin typeface="+mn-lt"/>
                        <a:ea typeface="+mn-ea"/>
                        <a:cs typeface="+mn-cs"/>
                      </a:endParaRPr>
                    </a:p>
                  </a:txBody>
                  <a:tcPr>
                    <a:solidFill>
                      <a:srgbClr val="C30C20"/>
                    </a:solidFill>
                  </a:tcPr>
                </a:tc>
                <a:tc>
                  <a:txBody>
                    <a:bodyPr/>
                    <a:lstStyle/>
                    <a:p>
                      <a:pPr algn="ctr"/>
                      <a:r>
                        <a:rPr lang="en-US" sz="1800" b="1" i="0" u="none" strike="noStrike" kern="1200" baseline="0" dirty="0">
                          <a:solidFill>
                            <a:schemeClr val="bg1"/>
                          </a:solidFill>
                          <a:latin typeface="+mn-lt"/>
                          <a:ea typeface="+mn-ea"/>
                          <a:cs typeface="+mn-cs"/>
                        </a:rPr>
                        <a:t>Power of the Person</a:t>
                      </a:r>
                      <a:endParaRPr lang="en-US" sz="1800" b="0" i="0" u="none" strike="noStrike" kern="1200" baseline="0" dirty="0">
                        <a:solidFill>
                          <a:schemeClr val="bg1"/>
                        </a:solidFill>
                        <a:latin typeface="+mn-lt"/>
                        <a:ea typeface="+mn-ea"/>
                        <a:cs typeface="+mn-cs"/>
                      </a:endParaRPr>
                    </a:p>
                  </a:txBody>
                  <a:tcPr>
                    <a:solidFill>
                      <a:srgbClr val="C30C20"/>
                    </a:solidFill>
                  </a:tcPr>
                </a:tc>
                <a:extLst>
                  <a:ext uri="{0D108BD9-81ED-4DB2-BD59-A6C34878D82A}">
                    <a16:rowId xmlns:a16="http://schemas.microsoft.com/office/drawing/2014/main" val="1013527977"/>
                  </a:ext>
                </a:extLst>
              </a:tr>
              <a:tr h="762000">
                <a:tc>
                  <a:txBody>
                    <a:bodyPr/>
                    <a:lstStyle/>
                    <a:p>
                      <a:r>
                        <a:rPr lang="en-US" sz="1800" b="0" i="0" u="none" strike="noStrike" kern="1200" baseline="0" dirty="0">
                          <a:solidFill>
                            <a:schemeClr val="tx1"/>
                          </a:solidFill>
                          <a:latin typeface="+mn-lt"/>
                          <a:ea typeface="+mn-ea"/>
                          <a:cs typeface="+mn-cs"/>
                        </a:rPr>
                        <a:t>Legitimate power is the capacity to influence others by virtue of formal authority or the rights of office.</a:t>
                      </a:r>
                    </a:p>
                  </a:txBody>
                  <a:tcPr>
                    <a:noFill/>
                  </a:tcPr>
                </a:tc>
                <a:tc>
                  <a:txBody>
                    <a:bodyPr/>
                    <a:lstStyle/>
                    <a:p>
                      <a:r>
                        <a:rPr lang="en-US" sz="1800" b="0" i="0" u="none" strike="noStrike" kern="1200" baseline="0" dirty="0">
                          <a:solidFill>
                            <a:schemeClr val="tx1"/>
                          </a:solidFill>
                          <a:latin typeface="+mn-lt"/>
                          <a:ea typeface="+mn-ea"/>
                          <a:cs typeface="+mn-cs"/>
                        </a:rPr>
                        <a:t>Rational power is the capacity to influence others because of well-developed reasoning and problem-solving ability. Intelligence, logic and the mastery of rhetoric increase rational power. </a:t>
                      </a:r>
                    </a:p>
                  </a:txBody>
                  <a:tcPr>
                    <a:noFill/>
                  </a:tcPr>
                </a:tc>
                <a:extLst>
                  <a:ext uri="{0D108BD9-81ED-4DB2-BD59-A6C34878D82A}">
                    <a16:rowId xmlns:a16="http://schemas.microsoft.com/office/drawing/2014/main" val="638594563"/>
                  </a:ext>
                </a:extLst>
              </a:tr>
              <a:tr h="719667">
                <a:tc>
                  <a:txBody>
                    <a:bodyPr/>
                    <a:lstStyle/>
                    <a:p>
                      <a:r>
                        <a:rPr lang="en-US" sz="1800" b="0" i="0" u="none" strike="noStrike" kern="1200" baseline="0" dirty="0">
                          <a:solidFill>
                            <a:schemeClr val="tx1"/>
                          </a:solidFill>
                          <a:latin typeface="+mn-lt"/>
                          <a:ea typeface="+mn-ea"/>
                          <a:cs typeface="+mn-cs"/>
                        </a:rPr>
                        <a:t>Information power comes from having access to data and news of importance to others. Keepers of standards, rules, regulations, and arcane facts have information power. </a:t>
                      </a:r>
                    </a:p>
                  </a:txBody>
                  <a:tcPr>
                    <a:noFill/>
                  </a:tcPr>
                </a:tc>
                <a:tc>
                  <a:txBody>
                    <a:bodyPr/>
                    <a:lstStyle/>
                    <a:p>
                      <a:r>
                        <a:rPr lang="en-US" sz="1800" b="0" i="0" u="none" strike="noStrike" kern="1200" baseline="0" dirty="0">
                          <a:solidFill>
                            <a:schemeClr val="tx1"/>
                          </a:solidFill>
                          <a:latin typeface="+mn-lt"/>
                          <a:ea typeface="+mn-ea"/>
                          <a:cs typeface="+mn-cs"/>
                        </a:rPr>
                        <a:t>Charisma power is the ability to motivate and inspire others by force of personal traits, including optimism, sense of adventure, and commitment to a cause. Charisma power transforms people to achieve superior performance. 	</a:t>
                      </a:r>
                    </a:p>
                  </a:txBody>
                  <a:tcPr>
                    <a:noFill/>
                  </a:tcPr>
                </a:tc>
                <a:extLst>
                  <a:ext uri="{0D108BD9-81ED-4DB2-BD59-A6C34878D82A}">
                    <a16:rowId xmlns:a16="http://schemas.microsoft.com/office/drawing/2014/main" val="4100545245"/>
                  </a:ext>
                </a:extLst>
              </a:tr>
            </a:tbl>
          </a:graphicData>
        </a:graphic>
      </p:graphicFrame>
    </p:spTree>
    <p:extLst>
      <p:ext uri="{BB962C8B-B14F-4D97-AF65-F5344CB8AC3E}">
        <p14:creationId xmlns:p14="http://schemas.microsoft.com/office/powerpoint/2010/main" val="2706149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C8112-532B-4F7F-A7D9-66A64A30CD01}"/>
              </a:ext>
            </a:extLst>
          </p:cNvPr>
          <p:cNvSpPr>
            <a:spLocks noGrp="1"/>
          </p:cNvSpPr>
          <p:nvPr>
            <p:ph type="title"/>
          </p:nvPr>
        </p:nvSpPr>
        <p:spPr/>
        <p:txBody>
          <a:bodyPr/>
          <a:lstStyle/>
          <a:p>
            <a:r>
              <a:rPr lang="en-US" altLang="en-US" dirty="0"/>
              <a:t>Psychological Size</a:t>
            </a:r>
            <a:endParaRPr lang="en-US" dirty="0"/>
          </a:p>
        </p:txBody>
      </p:sp>
      <p:sp>
        <p:nvSpPr>
          <p:cNvPr id="3" name="Content Placeholder 2">
            <a:extLst>
              <a:ext uri="{FF2B5EF4-FFF2-40B4-BE49-F238E27FC236}">
                <a16:creationId xmlns:a16="http://schemas.microsoft.com/office/drawing/2014/main" id="{B822D05A-3D8E-43E6-A258-1F6E89FD9461}"/>
              </a:ext>
            </a:extLst>
          </p:cNvPr>
          <p:cNvSpPr>
            <a:spLocks noGrp="1"/>
          </p:cNvSpPr>
          <p:nvPr>
            <p:ph idx="1"/>
          </p:nvPr>
        </p:nvSpPr>
        <p:spPr/>
        <p:txBody>
          <a:bodyPr/>
          <a:lstStyle/>
          <a:p>
            <a:pPr marL="0" indent="0">
              <a:buNone/>
            </a:pPr>
            <a:r>
              <a:rPr lang="en-US" altLang="en-US" dirty="0"/>
              <a:t>Has relevance for people in authority positions</a:t>
            </a:r>
          </a:p>
          <a:p>
            <a:r>
              <a:rPr lang="en-US" altLang="en-US" sz="2200" dirty="0"/>
              <a:t>Power can influence the communication process</a:t>
            </a:r>
          </a:p>
          <a:p>
            <a:r>
              <a:rPr lang="en-US" altLang="en-US" sz="2200" dirty="0"/>
              <a:t>Employees are in a weaker position and depend on the leader </a:t>
            </a:r>
          </a:p>
          <a:p>
            <a:r>
              <a:rPr lang="en-US" altLang="en-US" sz="2200" dirty="0"/>
              <a:t>Relationships can be affected</a:t>
            </a:r>
          </a:p>
          <a:p>
            <a:r>
              <a:rPr lang="en-US" altLang="en-US" sz="2200" dirty="0"/>
              <a:t>People may fear a leader’s power and inhibit their behavior</a:t>
            </a:r>
          </a:p>
        </p:txBody>
      </p:sp>
    </p:spTree>
    <p:extLst>
      <p:ext uri="{BB962C8B-B14F-4D97-AF65-F5344CB8AC3E}">
        <p14:creationId xmlns:p14="http://schemas.microsoft.com/office/powerpoint/2010/main" val="1618168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6C39AF0-B4D4-48C7-81E8-FF8324F451F1}"/>
              </a:ext>
            </a:extLst>
          </p:cNvPr>
          <p:cNvSpPr>
            <a:spLocks noGrp="1"/>
          </p:cNvSpPr>
          <p:nvPr>
            <p:ph type="title"/>
          </p:nvPr>
        </p:nvSpPr>
        <p:spPr/>
        <p:txBody>
          <a:bodyPr/>
          <a:lstStyle/>
          <a:p>
            <a:r>
              <a:rPr lang="en-US" altLang="en-US" dirty="0"/>
              <a:t>Figure 8.5: Abuse of Psychological Size </a:t>
            </a:r>
            <a:endParaRPr lang="en-US" dirty="0"/>
          </a:p>
        </p:txBody>
      </p:sp>
      <p:pic>
        <p:nvPicPr>
          <p:cNvPr id="5" name="Picture 4" descr="The figure depicts the abuse of psychological power. ">
            <a:extLst>
              <a:ext uri="{FF2B5EF4-FFF2-40B4-BE49-F238E27FC236}">
                <a16:creationId xmlns:a16="http://schemas.microsoft.com/office/drawing/2014/main" id="{E3C7610C-9287-41BF-8D4C-3B09518916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6568" y="1207640"/>
            <a:ext cx="6310864" cy="4225006"/>
          </a:xfrm>
          <a:prstGeom prst="rect">
            <a:avLst/>
          </a:prstGeom>
        </p:spPr>
      </p:pic>
      <p:sp>
        <p:nvSpPr>
          <p:cNvPr id="8" name="Content Placeholder 7">
            <a:extLst>
              <a:ext uri="{FF2B5EF4-FFF2-40B4-BE49-F238E27FC236}">
                <a16:creationId xmlns:a16="http://schemas.microsoft.com/office/drawing/2014/main" id="{BA165CCE-DE8F-42AB-9F8D-22716413BE0B}"/>
              </a:ext>
            </a:extLst>
          </p:cNvPr>
          <p:cNvSpPr>
            <a:spLocks noGrp="1"/>
          </p:cNvSpPr>
          <p:nvPr>
            <p:ph idx="1"/>
          </p:nvPr>
        </p:nvSpPr>
        <p:spPr>
          <a:xfrm>
            <a:off x="2628900" y="5763986"/>
            <a:ext cx="3886200" cy="293914"/>
          </a:xfrm>
        </p:spPr>
        <p:txBody>
          <a:bodyPr/>
          <a:lstStyle/>
          <a:p>
            <a:pPr marL="0" indent="0" algn="r">
              <a:buNone/>
            </a:pPr>
            <a:r>
              <a:rPr lang="en-US" sz="1200" dirty="0">
                <a:hlinkClick r:id="rId3" action="ppaction://hlinksldjump"/>
              </a:rPr>
              <a:t>Jump to: </a:t>
            </a:r>
            <a:r>
              <a:rPr lang="en-US" altLang="en-US" sz="1200" dirty="0">
                <a:hlinkClick r:id="rId3" action="ppaction://hlinksldjump"/>
              </a:rPr>
              <a:t>Figure 8.5: Abuse of Psychological Size, Appendix</a:t>
            </a:r>
            <a:endParaRPr lang="en-US" sz="1200" dirty="0"/>
          </a:p>
        </p:txBody>
      </p:sp>
    </p:spTree>
    <p:extLst>
      <p:ext uri="{BB962C8B-B14F-4D97-AF65-F5344CB8AC3E}">
        <p14:creationId xmlns:p14="http://schemas.microsoft.com/office/powerpoint/2010/main" val="3595967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29360-C0AE-479C-BAF4-57D06F1A757E}"/>
              </a:ext>
            </a:extLst>
          </p:cNvPr>
          <p:cNvSpPr>
            <a:spLocks noGrp="1"/>
          </p:cNvSpPr>
          <p:nvPr>
            <p:ph type="title"/>
          </p:nvPr>
        </p:nvSpPr>
        <p:spPr/>
        <p:txBody>
          <a:bodyPr/>
          <a:lstStyle/>
          <a:p>
            <a:r>
              <a:rPr lang="en-US" altLang="en-US" sz="3200" dirty="0"/>
              <a:t>	 Problems with One-Way Communication</a:t>
            </a:r>
            <a:endParaRPr lang="en-US" sz="3200" dirty="0"/>
          </a:p>
        </p:txBody>
      </p:sp>
      <p:sp>
        <p:nvSpPr>
          <p:cNvPr id="3" name="Content Placeholder 2"/>
          <p:cNvSpPr>
            <a:spLocks noGrp="1"/>
          </p:cNvSpPr>
          <p:nvPr>
            <p:ph idx="1"/>
          </p:nvPr>
        </p:nvSpPr>
        <p:spPr/>
        <p:txBody>
          <a:bodyPr/>
          <a:lstStyle/>
          <a:p>
            <a:pPr marL="0" indent="0">
              <a:buNone/>
            </a:pPr>
            <a:r>
              <a:rPr lang="en-US" dirty="0"/>
              <a:t>People may be reluctant to say or do anything that might offend the powerful figure</a:t>
            </a:r>
          </a:p>
          <a:p>
            <a:pPr marL="0" indent="0">
              <a:buNone/>
            </a:pPr>
            <a:endParaRPr lang="en-US" sz="1200" dirty="0"/>
          </a:p>
          <a:p>
            <a:pPr marL="0" indent="0">
              <a:buNone/>
            </a:pPr>
            <a:r>
              <a:rPr lang="en-US" dirty="0"/>
              <a:t>People may become dependent on the leader to make all the decisions</a:t>
            </a:r>
          </a:p>
          <a:p>
            <a:r>
              <a:rPr lang="en-US" sz="2200" dirty="0"/>
              <a:t>People are unwilling to risk making a mistake and being criticized </a:t>
            </a:r>
          </a:p>
          <a:p>
            <a:pPr marL="0" indent="0">
              <a:buNone/>
            </a:pPr>
            <a:endParaRPr lang="en-US" sz="1200" dirty="0"/>
          </a:p>
          <a:p>
            <a:pPr marL="0" indent="0">
              <a:buNone/>
            </a:pPr>
            <a:r>
              <a:rPr lang="en-US" dirty="0"/>
              <a:t>People may become resentful of the leader</a:t>
            </a:r>
          </a:p>
          <a:p>
            <a:r>
              <a:rPr lang="en-US" sz="2200" dirty="0"/>
              <a:t>Leader is seen as autocratic or arrogant </a:t>
            </a:r>
          </a:p>
        </p:txBody>
      </p:sp>
    </p:spTree>
    <p:extLst>
      <p:ext uri="{BB962C8B-B14F-4D97-AF65-F5344CB8AC3E}">
        <p14:creationId xmlns:p14="http://schemas.microsoft.com/office/powerpoint/2010/main" val="1343368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ED1227C-06D8-455B-925C-5A064E62D8AC}"/>
              </a:ext>
            </a:extLst>
          </p:cNvPr>
          <p:cNvSpPr>
            <a:spLocks noGrp="1"/>
          </p:cNvSpPr>
          <p:nvPr>
            <p:ph type="title"/>
          </p:nvPr>
        </p:nvSpPr>
        <p:spPr/>
        <p:txBody>
          <a:bodyPr/>
          <a:lstStyle/>
          <a:p>
            <a:r>
              <a:rPr lang="en-US" altLang="en-US" dirty="0"/>
              <a:t>Factors of Psychological Bigness, 1</a:t>
            </a:r>
            <a:endParaRPr lang="en-US" dirty="0"/>
          </a:p>
        </p:txBody>
      </p:sp>
      <p:sp>
        <p:nvSpPr>
          <p:cNvPr id="5" name="Content Placeholder 4">
            <a:extLst>
              <a:ext uri="{FF2B5EF4-FFF2-40B4-BE49-F238E27FC236}">
                <a16:creationId xmlns:a16="http://schemas.microsoft.com/office/drawing/2014/main" id="{04648A0A-7FE5-4606-8CA6-51A488383673}"/>
              </a:ext>
            </a:extLst>
          </p:cNvPr>
          <p:cNvSpPr>
            <a:spLocks noGrp="1"/>
          </p:cNvSpPr>
          <p:nvPr>
            <p:ph idx="1"/>
          </p:nvPr>
        </p:nvSpPr>
        <p:spPr/>
        <p:txBody>
          <a:bodyPr/>
          <a:lstStyle/>
          <a:p>
            <a:pPr marL="0" indent="0">
              <a:buNone/>
            </a:pPr>
            <a:r>
              <a:rPr lang="en-US" dirty="0"/>
              <a:t>Positive factors</a:t>
            </a:r>
            <a:endParaRPr lang="en-US" sz="800" dirty="0"/>
          </a:p>
          <a:p>
            <a:pPr>
              <a:buFont typeface="Arial" panose="020B0604020202020204" pitchFamily="34" charset="0"/>
              <a:buChar char="•"/>
            </a:pPr>
            <a:r>
              <a:rPr lang="en-US" sz="2200" dirty="0"/>
              <a:t>Job competence</a:t>
            </a:r>
          </a:p>
          <a:p>
            <a:pPr>
              <a:buFont typeface="Arial" panose="020B0604020202020204" pitchFamily="34" charset="0"/>
              <a:buChar char="•"/>
            </a:pPr>
            <a:r>
              <a:rPr lang="en-US" sz="2200" dirty="0"/>
              <a:t>Ability to express oneself</a:t>
            </a:r>
          </a:p>
          <a:p>
            <a:pPr marL="0" indent="0">
              <a:buNone/>
            </a:pPr>
            <a:endParaRPr lang="en-US" sz="1200" dirty="0"/>
          </a:p>
          <a:p>
            <a:pPr marL="0" indent="0">
              <a:buNone/>
            </a:pPr>
            <a:r>
              <a:rPr lang="en-US" dirty="0"/>
              <a:t>Unchangeable factors</a:t>
            </a:r>
            <a:endParaRPr lang="en-US" sz="800" dirty="0"/>
          </a:p>
          <a:p>
            <a:r>
              <a:rPr lang="en-US" sz="2200" dirty="0"/>
              <a:t>High-status position</a:t>
            </a:r>
          </a:p>
          <a:p>
            <a:r>
              <a:rPr lang="en-US" sz="2200" dirty="0"/>
              <a:t>Commanding physical appearance</a:t>
            </a:r>
          </a:p>
          <a:p>
            <a:r>
              <a:rPr lang="en-US" sz="2000" dirty="0"/>
              <a:t>Power to make decisions</a:t>
            </a:r>
          </a:p>
          <a:p>
            <a:pPr marL="0" indent="0">
              <a:buNone/>
            </a:pPr>
            <a:endParaRPr lang="en-US" sz="2200" dirty="0"/>
          </a:p>
        </p:txBody>
      </p:sp>
    </p:spTree>
    <p:extLst>
      <p:ext uri="{BB962C8B-B14F-4D97-AF65-F5344CB8AC3E}">
        <p14:creationId xmlns:p14="http://schemas.microsoft.com/office/powerpoint/2010/main" val="3914190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ED1227C-06D8-455B-925C-5A064E62D8AC}"/>
              </a:ext>
            </a:extLst>
          </p:cNvPr>
          <p:cNvSpPr>
            <a:spLocks noGrp="1"/>
          </p:cNvSpPr>
          <p:nvPr>
            <p:ph type="title"/>
          </p:nvPr>
        </p:nvSpPr>
        <p:spPr/>
        <p:txBody>
          <a:bodyPr/>
          <a:lstStyle/>
          <a:p>
            <a:r>
              <a:rPr lang="en-US" altLang="en-US" dirty="0"/>
              <a:t>Factors of Psychological Bigness, 2</a:t>
            </a:r>
            <a:endParaRPr lang="en-US" dirty="0"/>
          </a:p>
        </p:txBody>
      </p:sp>
      <p:sp>
        <p:nvSpPr>
          <p:cNvPr id="5" name="Content Placeholder 4">
            <a:extLst>
              <a:ext uri="{FF2B5EF4-FFF2-40B4-BE49-F238E27FC236}">
                <a16:creationId xmlns:a16="http://schemas.microsoft.com/office/drawing/2014/main" id="{04648A0A-7FE5-4606-8CA6-51A488383673}"/>
              </a:ext>
            </a:extLst>
          </p:cNvPr>
          <p:cNvSpPr>
            <a:spLocks noGrp="1"/>
          </p:cNvSpPr>
          <p:nvPr>
            <p:ph idx="1"/>
          </p:nvPr>
        </p:nvSpPr>
        <p:spPr/>
        <p:txBody>
          <a:bodyPr/>
          <a:lstStyle/>
          <a:p>
            <a:pPr marL="0" indent="0">
              <a:buNone/>
            </a:pPr>
            <a:r>
              <a:rPr lang="en-US" dirty="0"/>
              <a:t>Negative factors</a:t>
            </a:r>
            <a:endParaRPr lang="en-US" sz="800" dirty="0"/>
          </a:p>
          <a:p>
            <a:r>
              <a:rPr lang="en-US" sz="2200" dirty="0"/>
              <a:t>Use of sarcasm and ridicule</a:t>
            </a:r>
          </a:p>
          <a:p>
            <a:r>
              <a:rPr lang="en-US" sz="2200" dirty="0"/>
              <a:t>Use of terminal statements</a:t>
            </a:r>
          </a:p>
          <a:p>
            <a:r>
              <a:rPr lang="en-US" sz="2200" dirty="0"/>
              <a:t>Formal, distant manner</a:t>
            </a:r>
          </a:p>
          <a:p>
            <a:r>
              <a:rPr lang="en-US" sz="2200" dirty="0"/>
              <a:t>Cruel and punishing remarks</a:t>
            </a:r>
          </a:p>
          <a:p>
            <a:r>
              <a:rPr lang="en-US" sz="2200" dirty="0"/>
              <a:t>Know-it-all, superior attitude</a:t>
            </a:r>
          </a:p>
          <a:p>
            <a:r>
              <a:rPr lang="en-US" sz="2200" dirty="0"/>
              <a:t>Interrupting and shouting at others</a:t>
            </a:r>
          </a:p>
          <a:p>
            <a:r>
              <a:rPr lang="en-US" sz="2200" dirty="0"/>
              <a:t>Public criticism</a:t>
            </a:r>
          </a:p>
        </p:txBody>
      </p:sp>
    </p:spTree>
    <p:extLst>
      <p:ext uri="{BB962C8B-B14F-4D97-AF65-F5344CB8AC3E}">
        <p14:creationId xmlns:p14="http://schemas.microsoft.com/office/powerpoint/2010/main" val="2077552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83866E-F612-4ECC-9C0E-E523D275DEA2}"/>
              </a:ext>
            </a:extLst>
          </p:cNvPr>
          <p:cNvSpPr>
            <a:spLocks noGrp="1"/>
          </p:cNvSpPr>
          <p:nvPr>
            <p:ph type="title"/>
          </p:nvPr>
        </p:nvSpPr>
        <p:spPr/>
        <p:txBody>
          <a:bodyPr/>
          <a:lstStyle/>
          <a:p>
            <a:r>
              <a:rPr lang="en-US" altLang="en-US" dirty="0"/>
              <a:t>Views on Leadership Authority </a:t>
            </a:r>
            <a:endParaRPr lang="en-US" dirty="0"/>
          </a:p>
        </p:txBody>
      </p:sp>
      <p:sp>
        <p:nvSpPr>
          <p:cNvPr id="3" name="Content Placeholder 2">
            <a:extLst>
              <a:ext uri="{FF2B5EF4-FFF2-40B4-BE49-F238E27FC236}">
                <a16:creationId xmlns:a16="http://schemas.microsoft.com/office/drawing/2014/main" id="{1B938462-9C83-45A9-B0F5-28916AFC8222}"/>
              </a:ext>
            </a:extLst>
          </p:cNvPr>
          <p:cNvSpPr>
            <a:spLocks noGrp="1"/>
          </p:cNvSpPr>
          <p:nvPr>
            <p:ph idx="1"/>
          </p:nvPr>
        </p:nvSpPr>
        <p:spPr/>
        <p:txBody>
          <a:bodyPr/>
          <a:lstStyle/>
          <a:p>
            <a:pPr marL="0" indent="0">
              <a:buNone/>
            </a:pPr>
            <a:r>
              <a:rPr lang="en-US" altLang="en-US" dirty="0"/>
              <a:t>Top-down</a:t>
            </a:r>
            <a:endParaRPr lang="en-US" altLang="en-US" sz="800" dirty="0"/>
          </a:p>
          <a:p>
            <a:pPr>
              <a:buFont typeface="Arial" panose="020B0604020202020204" pitchFamily="34" charset="0"/>
              <a:buChar char="•"/>
            </a:pPr>
            <a:r>
              <a:rPr lang="en-US" altLang="en-US" sz="2200" dirty="0"/>
              <a:t>Leadership authority is based on position in a social hierarchy </a:t>
            </a:r>
          </a:p>
          <a:p>
            <a:pPr>
              <a:buFont typeface="Arial" panose="020B0604020202020204" pitchFamily="34" charset="0"/>
              <a:buChar char="•"/>
            </a:pPr>
            <a:r>
              <a:rPr lang="en-US" altLang="en-US" sz="2200" dirty="0"/>
              <a:t>Power flows from the highest level to the lowest</a:t>
            </a:r>
          </a:p>
          <a:p>
            <a:pPr marL="0" indent="0">
              <a:buNone/>
            </a:pPr>
            <a:endParaRPr lang="en-US" altLang="en-US" sz="1200" dirty="0"/>
          </a:p>
          <a:p>
            <a:pPr marL="0" indent="0">
              <a:buNone/>
            </a:pPr>
            <a:r>
              <a:rPr lang="en-US" altLang="en-US" dirty="0"/>
              <a:t>Bottom-up</a:t>
            </a:r>
          </a:p>
          <a:p>
            <a:pPr marL="342900" lvl="1" indent="-342900">
              <a:buFont typeface="Arial" panose="020B0604020202020204" pitchFamily="34" charset="0"/>
              <a:buChar char="•"/>
            </a:pPr>
            <a:r>
              <a:rPr lang="en-US" altLang="en-US" sz="2200" dirty="0"/>
              <a:t>In an organizational pyramid, workers support managers and supervisors who in turn support executives </a:t>
            </a:r>
          </a:p>
          <a:p>
            <a:pPr marL="742950" lvl="2" indent="-342900">
              <a:buFont typeface="Arial" panose="020B0604020202020204" pitchFamily="34" charset="0"/>
              <a:buChar char="•"/>
            </a:pPr>
            <a:r>
              <a:rPr lang="en-US" altLang="en-US" sz="2000" dirty="0"/>
              <a:t>Pyramid serves as the basis of most classical organizational structures</a:t>
            </a:r>
            <a:endParaRPr lang="en-US" altLang="en-US" dirty="0"/>
          </a:p>
          <a:p>
            <a:pPr marL="0" indent="0">
              <a:buNone/>
            </a:pPr>
            <a:endParaRPr lang="en-US" altLang="en-US" sz="2200" dirty="0"/>
          </a:p>
        </p:txBody>
      </p:sp>
    </p:spTree>
    <p:extLst>
      <p:ext uri="{BB962C8B-B14F-4D97-AF65-F5344CB8AC3E}">
        <p14:creationId xmlns:p14="http://schemas.microsoft.com/office/powerpoint/2010/main" val="964211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6816-5D08-4D52-A72C-E8EC980CCCB6}"/>
              </a:ext>
            </a:extLst>
          </p:cNvPr>
          <p:cNvSpPr>
            <a:spLocks noGrp="1"/>
          </p:cNvSpPr>
          <p:nvPr>
            <p:ph type="title"/>
          </p:nvPr>
        </p:nvSpPr>
        <p:spPr/>
        <p:txBody>
          <a:bodyPr/>
          <a:lstStyle/>
          <a:p>
            <a:r>
              <a:rPr lang="en-US" sz="3200" dirty="0"/>
              <a:t>Figure 8.6: Effective Use of Psychological Size</a:t>
            </a:r>
          </a:p>
        </p:txBody>
      </p:sp>
      <p:pic>
        <p:nvPicPr>
          <p:cNvPr id="6" name="Picture 5" descr="The figure depicts the effective use of psychological size. ">
            <a:extLst>
              <a:ext uri="{FF2B5EF4-FFF2-40B4-BE49-F238E27FC236}">
                <a16:creationId xmlns:a16="http://schemas.microsoft.com/office/drawing/2014/main" id="{519DEA44-3019-4756-BB9D-1A1AC09E93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233" y="1267503"/>
            <a:ext cx="6577533" cy="4322993"/>
          </a:xfrm>
          <a:prstGeom prst="rect">
            <a:avLst/>
          </a:prstGeom>
        </p:spPr>
      </p:pic>
      <p:sp>
        <p:nvSpPr>
          <p:cNvPr id="7" name="Content Placeholder 6">
            <a:extLst>
              <a:ext uri="{FF2B5EF4-FFF2-40B4-BE49-F238E27FC236}">
                <a16:creationId xmlns:a16="http://schemas.microsoft.com/office/drawing/2014/main" id="{A8650496-B238-410F-BC63-2BE242DBCDED}"/>
              </a:ext>
            </a:extLst>
          </p:cNvPr>
          <p:cNvSpPr>
            <a:spLocks noGrp="1"/>
          </p:cNvSpPr>
          <p:nvPr>
            <p:ph idx="1"/>
          </p:nvPr>
        </p:nvSpPr>
        <p:spPr>
          <a:xfrm>
            <a:off x="2476500" y="5829299"/>
            <a:ext cx="4191000" cy="381000"/>
          </a:xfrm>
        </p:spPr>
        <p:txBody>
          <a:bodyPr/>
          <a:lstStyle/>
          <a:p>
            <a:pPr marL="0" indent="0" algn="r">
              <a:buNone/>
            </a:pPr>
            <a:r>
              <a:rPr lang="en-US" sz="1200" dirty="0">
                <a:hlinkClick r:id="rId3" action="ppaction://hlinksldjump"/>
              </a:rPr>
              <a:t>Jump to: Figure 8.6: Effective Use of Psychological Size, Appendix</a:t>
            </a:r>
            <a:endParaRPr lang="en-US" sz="1200" dirty="0"/>
          </a:p>
        </p:txBody>
      </p:sp>
    </p:spTree>
    <p:extLst>
      <p:ext uri="{BB962C8B-B14F-4D97-AF65-F5344CB8AC3E}">
        <p14:creationId xmlns:p14="http://schemas.microsoft.com/office/powerpoint/2010/main" val="658663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2E131-D564-4909-BF4B-6D0A988B41EE}"/>
              </a:ext>
            </a:extLst>
          </p:cNvPr>
          <p:cNvSpPr>
            <a:spLocks noGrp="1"/>
          </p:cNvSpPr>
          <p:nvPr>
            <p:ph type="title"/>
          </p:nvPr>
        </p:nvSpPr>
        <p:spPr/>
        <p:txBody>
          <a:bodyPr/>
          <a:lstStyle/>
          <a:p>
            <a:r>
              <a:rPr lang="en-US" dirty="0"/>
              <a:t>Equalizing Psychological Size</a:t>
            </a:r>
          </a:p>
        </p:txBody>
      </p:sp>
      <p:sp>
        <p:nvSpPr>
          <p:cNvPr id="3" name="Content Placeholder 2">
            <a:extLst>
              <a:ext uri="{FF2B5EF4-FFF2-40B4-BE49-F238E27FC236}">
                <a16:creationId xmlns:a16="http://schemas.microsoft.com/office/drawing/2014/main" id="{50E6B282-DE4E-4BB6-8B11-D4E6C019E91B}"/>
              </a:ext>
            </a:extLst>
          </p:cNvPr>
          <p:cNvSpPr>
            <a:spLocks noGrp="1"/>
          </p:cNvSpPr>
          <p:nvPr>
            <p:ph idx="1"/>
          </p:nvPr>
        </p:nvSpPr>
        <p:spPr/>
        <p:txBody>
          <a:bodyPr/>
          <a:lstStyle/>
          <a:p>
            <a:r>
              <a:rPr lang="en-US" dirty="0"/>
              <a:t>Increasing the psychological size of their subordinates </a:t>
            </a:r>
          </a:p>
          <a:p>
            <a:r>
              <a:rPr lang="en-US" dirty="0"/>
              <a:t>Showing genuine interest in people</a:t>
            </a:r>
          </a:p>
          <a:p>
            <a:r>
              <a:rPr lang="en-US" dirty="0"/>
              <a:t>Listening sincerely to make people feel important</a:t>
            </a:r>
          </a:p>
          <a:p>
            <a:r>
              <a:rPr lang="en-US" dirty="0"/>
              <a:t>Giving people a project that they can grow into to build pride and commitment and increase productivity</a:t>
            </a:r>
          </a:p>
          <a:p>
            <a:pPr marL="0" indent="0">
              <a:buNone/>
            </a:pPr>
            <a:endParaRPr lang="en-US" sz="1200" dirty="0"/>
          </a:p>
          <a:p>
            <a:pPr marL="0" indent="0">
              <a:buNone/>
            </a:pPr>
            <a:endParaRPr lang="en-US" dirty="0"/>
          </a:p>
          <a:p>
            <a:endParaRPr lang="en-US" dirty="0"/>
          </a:p>
        </p:txBody>
      </p:sp>
    </p:spTree>
    <p:extLst>
      <p:ext uri="{BB962C8B-B14F-4D97-AF65-F5344CB8AC3E}">
        <p14:creationId xmlns:p14="http://schemas.microsoft.com/office/powerpoint/2010/main" val="2513206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F632E-B071-4CC7-BF55-78D402C652C1}"/>
              </a:ext>
            </a:extLst>
          </p:cNvPr>
          <p:cNvSpPr>
            <a:spLocks noGrp="1"/>
          </p:cNvSpPr>
          <p:nvPr>
            <p:ph type="title"/>
          </p:nvPr>
        </p:nvSpPr>
        <p:spPr/>
        <p:txBody>
          <a:bodyPr/>
          <a:lstStyle/>
          <a:p>
            <a:r>
              <a:rPr lang="en-US" dirty="0"/>
              <a:t>Developing Two-Way communication</a:t>
            </a:r>
            <a:br>
              <a:rPr lang="en-US" dirty="0"/>
            </a:br>
            <a:endParaRPr lang="en-US" dirty="0"/>
          </a:p>
        </p:txBody>
      </p:sp>
      <p:sp>
        <p:nvSpPr>
          <p:cNvPr id="3" name="Content Placeholder 2">
            <a:extLst>
              <a:ext uri="{FF2B5EF4-FFF2-40B4-BE49-F238E27FC236}">
                <a16:creationId xmlns:a16="http://schemas.microsoft.com/office/drawing/2014/main" id="{C93E48CC-E34B-4F25-8DDD-0CF830F322CC}"/>
              </a:ext>
            </a:extLst>
          </p:cNvPr>
          <p:cNvSpPr>
            <a:spLocks noGrp="1"/>
          </p:cNvSpPr>
          <p:nvPr>
            <p:ph idx="1"/>
          </p:nvPr>
        </p:nvSpPr>
        <p:spPr/>
        <p:txBody>
          <a:bodyPr/>
          <a:lstStyle/>
          <a:p>
            <a:r>
              <a:rPr lang="en-US" dirty="0"/>
              <a:t>Being approachable </a:t>
            </a:r>
          </a:p>
          <a:p>
            <a:r>
              <a:rPr lang="en-US" dirty="0"/>
              <a:t>Modeling an open and honest style of communication</a:t>
            </a:r>
          </a:p>
          <a:p>
            <a:r>
              <a:rPr lang="en-US" dirty="0"/>
              <a:t>Being patient</a:t>
            </a:r>
          </a:p>
          <a:p>
            <a:r>
              <a:rPr lang="en-US" dirty="0"/>
              <a:t>Drawing people out without constantly evaluating their mistakes </a:t>
            </a:r>
          </a:p>
        </p:txBody>
      </p:sp>
    </p:spTree>
    <p:extLst>
      <p:ext uri="{BB962C8B-B14F-4D97-AF65-F5344CB8AC3E}">
        <p14:creationId xmlns:p14="http://schemas.microsoft.com/office/powerpoint/2010/main" val="4270521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022BC-34A9-4901-BF21-2B7C4A81540C}"/>
              </a:ext>
            </a:extLst>
          </p:cNvPr>
          <p:cNvSpPr>
            <a:spLocks noGrp="1"/>
          </p:cNvSpPr>
          <p:nvPr>
            <p:ph type="title"/>
          </p:nvPr>
        </p:nvSpPr>
        <p:spPr/>
        <p:txBody>
          <a:bodyPr/>
          <a:lstStyle/>
          <a:p>
            <a:r>
              <a:rPr lang="en-US" altLang="en-US" dirty="0"/>
              <a:t>	Guidelines for Two-Way Communication, 1 </a:t>
            </a:r>
            <a:endParaRPr lang="en-US" dirty="0"/>
          </a:p>
        </p:txBody>
      </p:sp>
      <p:sp>
        <p:nvSpPr>
          <p:cNvPr id="3" name="Content Placeholder 2">
            <a:extLst>
              <a:ext uri="{FF2B5EF4-FFF2-40B4-BE49-F238E27FC236}">
                <a16:creationId xmlns:a16="http://schemas.microsoft.com/office/drawing/2014/main" id="{5981BD6F-5F91-4B39-A270-D3F2D6D05CAC}"/>
              </a:ext>
            </a:extLst>
          </p:cNvPr>
          <p:cNvSpPr>
            <a:spLocks noGrp="1"/>
          </p:cNvSpPr>
          <p:nvPr>
            <p:ph idx="1"/>
          </p:nvPr>
        </p:nvSpPr>
        <p:spPr/>
        <p:txBody>
          <a:bodyPr/>
          <a:lstStyle/>
          <a:p>
            <a:pPr>
              <a:spcBef>
                <a:spcPct val="10000"/>
              </a:spcBef>
            </a:pPr>
            <a:r>
              <a:rPr lang="en-US" altLang="en-US" dirty="0"/>
              <a:t>Stop talking </a:t>
            </a:r>
          </a:p>
          <a:p>
            <a:pPr>
              <a:spcBef>
                <a:spcPct val="10000"/>
              </a:spcBef>
            </a:pPr>
            <a:r>
              <a:rPr lang="en-US" altLang="en-US" dirty="0"/>
              <a:t>Put the talker at ease </a:t>
            </a:r>
          </a:p>
          <a:p>
            <a:pPr>
              <a:spcBef>
                <a:spcPct val="10000"/>
              </a:spcBef>
            </a:pPr>
            <a:r>
              <a:rPr lang="en-US" altLang="en-US" dirty="0"/>
              <a:t>Show that you want to listen and remove distractions</a:t>
            </a:r>
          </a:p>
          <a:p>
            <a:pPr>
              <a:spcBef>
                <a:spcPct val="10000"/>
              </a:spcBef>
            </a:pPr>
            <a:r>
              <a:rPr lang="en-US" altLang="en-US" dirty="0"/>
              <a:t>Empathize with the person </a:t>
            </a:r>
          </a:p>
          <a:p>
            <a:pPr>
              <a:spcBef>
                <a:spcPct val="10000"/>
              </a:spcBef>
            </a:pPr>
            <a:r>
              <a:rPr lang="en-US" altLang="en-US" dirty="0"/>
              <a:t>Be patient</a:t>
            </a:r>
          </a:p>
          <a:p>
            <a:pPr>
              <a:spcBef>
                <a:spcPct val="10000"/>
              </a:spcBef>
            </a:pPr>
            <a:r>
              <a:rPr lang="en-US" altLang="en-US" dirty="0"/>
              <a:t>Hold your temper</a:t>
            </a:r>
          </a:p>
          <a:p>
            <a:pPr>
              <a:spcBef>
                <a:spcPct val="10000"/>
              </a:spcBef>
            </a:pPr>
            <a:r>
              <a:rPr lang="en-US" altLang="en-US" dirty="0"/>
              <a:t>Go easy on argument and criticism</a:t>
            </a:r>
          </a:p>
          <a:p>
            <a:pPr>
              <a:spcBef>
                <a:spcPct val="10000"/>
              </a:spcBef>
            </a:pPr>
            <a:r>
              <a:rPr lang="en-US" altLang="en-US" dirty="0"/>
              <a:t>Ask questions</a:t>
            </a:r>
          </a:p>
          <a:p>
            <a:pPr>
              <a:spcBef>
                <a:spcPct val="10000"/>
              </a:spcBef>
            </a:pPr>
            <a:r>
              <a:rPr lang="en-US" altLang="en-US" dirty="0"/>
              <a:t>Encourage clarification</a:t>
            </a:r>
          </a:p>
          <a:p>
            <a:pPr>
              <a:spcBef>
                <a:spcPct val="10000"/>
              </a:spcBef>
            </a:pPr>
            <a:r>
              <a:rPr lang="en-US" altLang="en-US" dirty="0"/>
              <a:t>Stop talking</a:t>
            </a:r>
            <a:endParaRPr lang="en-US" altLang="en-US" i="1" dirty="0"/>
          </a:p>
          <a:p>
            <a:pPr marL="0" indent="0">
              <a:spcBef>
                <a:spcPct val="10000"/>
              </a:spcBef>
              <a:buNone/>
            </a:pPr>
            <a:endParaRPr lang="en-US" altLang="en-US" dirty="0"/>
          </a:p>
          <a:p>
            <a:pPr marL="0" indent="0">
              <a:buNone/>
            </a:pPr>
            <a:endParaRPr lang="en-US" dirty="0"/>
          </a:p>
        </p:txBody>
      </p:sp>
    </p:spTree>
    <p:extLst>
      <p:ext uri="{BB962C8B-B14F-4D97-AF65-F5344CB8AC3E}">
        <p14:creationId xmlns:p14="http://schemas.microsoft.com/office/powerpoint/2010/main" val="1302365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87EDB-917F-4524-BD30-23253D618ED7}"/>
              </a:ext>
            </a:extLst>
          </p:cNvPr>
          <p:cNvSpPr>
            <a:spLocks noGrp="1"/>
          </p:cNvSpPr>
          <p:nvPr>
            <p:ph type="title"/>
          </p:nvPr>
        </p:nvSpPr>
        <p:spPr/>
        <p:txBody>
          <a:bodyPr/>
          <a:lstStyle/>
          <a:p>
            <a:r>
              <a:rPr lang="en-US" altLang="en-US" dirty="0"/>
              <a:t>	Guidelines for Two-Way Communication, 2</a:t>
            </a:r>
            <a:r>
              <a:rPr lang="en-US" altLang="en-US" sz="3200" dirty="0"/>
              <a:t> </a:t>
            </a:r>
            <a:endParaRPr lang="en-US" dirty="0"/>
          </a:p>
        </p:txBody>
      </p:sp>
      <p:sp>
        <p:nvSpPr>
          <p:cNvPr id="3" name="Content Placeholder 2">
            <a:extLst>
              <a:ext uri="{FF2B5EF4-FFF2-40B4-BE49-F238E27FC236}">
                <a16:creationId xmlns:a16="http://schemas.microsoft.com/office/drawing/2014/main" id="{8D2E9DEB-9C34-4BFD-B45E-85222AB9230D}"/>
              </a:ext>
            </a:extLst>
          </p:cNvPr>
          <p:cNvSpPr>
            <a:spLocks noGrp="1"/>
          </p:cNvSpPr>
          <p:nvPr>
            <p:ph idx="1"/>
          </p:nvPr>
        </p:nvSpPr>
        <p:spPr/>
        <p:txBody>
          <a:bodyPr/>
          <a:lstStyle/>
          <a:p>
            <a:pPr marL="0" indent="0">
              <a:buNone/>
            </a:pPr>
            <a:r>
              <a:rPr lang="en-US" altLang="en-US" dirty="0"/>
              <a:t>Effective leaders understand that:</a:t>
            </a:r>
          </a:p>
          <a:p>
            <a:pPr marL="0" indent="0">
              <a:buNone/>
            </a:pPr>
            <a:endParaRPr lang="en-US" altLang="en-US" sz="800" dirty="0"/>
          </a:p>
          <a:p>
            <a:r>
              <a:rPr lang="en-US" altLang="en-US" sz="2200" dirty="0"/>
              <a:t>Use of psychological bigness and overbearance is effective for only a short time</a:t>
            </a:r>
          </a:p>
          <a:p>
            <a:r>
              <a:rPr lang="en-US" altLang="en-US" sz="2200" dirty="0"/>
              <a:t>Dissatisfaction causes employees to rebel or escape </a:t>
            </a:r>
          </a:p>
          <a:p>
            <a:pPr lvl="1"/>
            <a:endParaRPr lang="en-US" altLang="en-US" i="1" dirty="0"/>
          </a:p>
          <a:p>
            <a:pPr marL="0" indent="0">
              <a:buNone/>
            </a:pPr>
            <a:endParaRPr lang="en-US" dirty="0"/>
          </a:p>
        </p:txBody>
      </p:sp>
    </p:spTree>
    <p:extLst>
      <p:ext uri="{BB962C8B-B14F-4D97-AF65-F5344CB8AC3E}">
        <p14:creationId xmlns:p14="http://schemas.microsoft.com/office/powerpoint/2010/main" val="30102634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9BD077-61EC-4964-B5E6-3045F13AF2CB}"/>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29893276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C2660-577E-4997-8CDC-2BECEF50FD19}"/>
              </a:ext>
            </a:extLst>
          </p:cNvPr>
          <p:cNvSpPr>
            <a:spLocks noGrp="1"/>
          </p:cNvSpPr>
          <p:nvPr>
            <p:ph type="title"/>
          </p:nvPr>
        </p:nvSpPr>
        <p:spPr/>
        <p:txBody>
          <a:bodyPr/>
          <a:lstStyle/>
          <a:p>
            <a:r>
              <a:rPr lang="en-US" altLang="en-US" sz="2800" dirty="0"/>
              <a:t>	Figure 8.1: Classical Organizational Structure, Appendix</a:t>
            </a:r>
            <a:endParaRPr lang="en-US" sz="2800" dirty="0"/>
          </a:p>
        </p:txBody>
      </p:sp>
      <p:sp>
        <p:nvSpPr>
          <p:cNvPr id="3" name="Content Placeholder 2">
            <a:extLst>
              <a:ext uri="{FF2B5EF4-FFF2-40B4-BE49-F238E27FC236}">
                <a16:creationId xmlns:a16="http://schemas.microsoft.com/office/drawing/2014/main" id="{4AA9471A-B28B-46F0-9EF0-00641903AB0C}"/>
              </a:ext>
            </a:extLst>
          </p:cNvPr>
          <p:cNvSpPr>
            <a:spLocks noGrp="1"/>
          </p:cNvSpPr>
          <p:nvPr>
            <p:ph idx="1"/>
          </p:nvPr>
        </p:nvSpPr>
        <p:spPr/>
        <p:txBody>
          <a:bodyPr/>
          <a:lstStyle/>
          <a:p>
            <a:pPr marL="0" indent="0">
              <a:buNone/>
            </a:pPr>
            <a:r>
              <a:rPr lang="en-US" dirty="0"/>
              <a:t>It is presented in the form of a triangle. The left side of the triangle has an arrow pointing downward that is labeled flow of power. The right side has an arrow pointing upward that is labeled flow of support. </a:t>
            </a:r>
            <a:endParaRPr lang="en-IN" dirty="0"/>
          </a:p>
          <a:p>
            <a:pPr marL="0" indent="0">
              <a:buNone/>
            </a:pPr>
            <a:r>
              <a:rPr lang="en-US" dirty="0"/>
              <a:t>The triangle has three levels. From the bottom, the labels are frontline workers, managers and supervisors, and top executives.</a:t>
            </a:r>
          </a:p>
        </p:txBody>
      </p:sp>
      <p:sp>
        <p:nvSpPr>
          <p:cNvPr id="4" name="Content Placeholder 2">
            <a:extLst>
              <a:ext uri="{FF2B5EF4-FFF2-40B4-BE49-F238E27FC236}">
                <a16:creationId xmlns:a16="http://schemas.microsoft.com/office/drawing/2014/main" id="{399567B0-FB40-4AB1-98DC-CD2FD77950D5}"/>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t>
            </a:r>
            <a:r>
              <a:rPr lang="en-US" altLang="en-US" sz="1200" dirty="0">
                <a:hlinkClick r:id="rId2" action="ppaction://hlinksldjump"/>
              </a:rPr>
              <a:t>Figure 8.1: Classical Organizational Structure</a:t>
            </a:r>
            <a:r>
              <a:rPr lang="en-US" sz="1200" dirty="0">
                <a:hlinkClick r:id="rId2" action="ppaction://hlinksldjump"/>
              </a:rPr>
              <a:t> </a:t>
            </a:r>
            <a:endParaRPr lang="en-US" sz="1200" dirty="0"/>
          </a:p>
        </p:txBody>
      </p:sp>
    </p:spTree>
    <p:extLst>
      <p:ext uri="{BB962C8B-B14F-4D97-AF65-F5344CB8AC3E}">
        <p14:creationId xmlns:p14="http://schemas.microsoft.com/office/powerpoint/2010/main" val="1952311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99EA2-9506-47E3-8456-503D98F1E65F}"/>
              </a:ext>
            </a:extLst>
          </p:cNvPr>
          <p:cNvSpPr>
            <a:spLocks noGrp="1"/>
          </p:cNvSpPr>
          <p:nvPr>
            <p:ph type="title"/>
          </p:nvPr>
        </p:nvSpPr>
        <p:spPr/>
        <p:txBody>
          <a:bodyPr/>
          <a:lstStyle/>
          <a:p>
            <a:r>
              <a:rPr lang="en-US" altLang="en-US" sz="2800" dirty="0"/>
              <a:t>Figure 8.2: Classical Transfer of Authority, Appendix</a:t>
            </a:r>
            <a:endParaRPr lang="en-US" sz="2800" dirty="0"/>
          </a:p>
        </p:txBody>
      </p:sp>
      <p:sp>
        <p:nvSpPr>
          <p:cNvPr id="3" name="Content Placeholder 2">
            <a:extLst>
              <a:ext uri="{FF2B5EF4-FFF2-40B4-BE49-F238E27FC236}">
                <a16:creationId xmlns:a16="http://schemas.microsoft.com/office/drawing/2014/main" id="{408DE123-26C6-437F-955F-9E39450229BF}"/>
              </a:ext>
            </a:extLst>
          </p:cNvPr>
          <p:cNvSpPr>
            <a:spLocks noGrp="1"/>
          </p:cNvSpPr>
          <p:nvPr>
            <p:ph idx="1"/>
          </p:nvPr>
        </p:nvSpPr>
        <p:spPr/>
        <p:txBody>
          <a:bodyPr/>
          <a:lstStyle/>
          <a:p>
            <a:pPr marL="0" indent="0">
              <a:buNone/>
            </a:pPr>
            <a:r>
              <a:rPr lang="en-US" dirty="0"/>
              <a:t>There are three rows of rectangular boxes. The first two rows have three boxes each, and the third row has one box. An arrow from each box points to the next, denoting a process. </a:t>
            </a:r>
            <a:endParaRPr lang="en-IN" dirty="0"/>
          </a:p>
          <a:p>
            <a:pPr marL="0" indent="0">
              <a:buNone/>
            </a:pPr>
            <a:r>
              <a:rPr lang="en-US" dirty="0"/>
              <a:t>The first box is labeled U S Constitution, the second box is labeled right of property, the third box is labeled owners, the fourth box is labeled board of directors, the fifth box is labeled top executives, the sixth box is labeled managers and supervisors, and the seventh box is labeled frontline workers.</a:t>
            </a:r>
            <a:endParaRPr lang="en-IN" dirty="0"/>
          </a:p>
          <a:p>
            <a:pPr marL="0" indent="0">
              <a:buNone/>
            </a:pPr>
            <a:endParaRPr lang="en-US" dirty="0"/>
          </a:p>
        </p:txBody>
      </p:sp>
      <p:sp>
        <p:nvSpPr>
          <p:cNvPr id="4" name="Content Placeholder 2">
            <a:extLst>
              <a:ext uri="{FF2B5EF4-FFF2-40B4-BE49-F238E27FC236}">
                <a16:creationId xmlns:a16="http://schemas.microsoft.com/office/drawing/2014/main" id="{A7970964-FD38-4365-8E37-C125CF36143F}"/>
              </a:ext>
            </a:extLst>
          </p:cNvPr>
          <p:cNvSpPr txBox="1">
            <a:spLocks/>
          </p:cNvSpPr>
          <p:nvPr/>
        </p:nvSpPr>
        <p:spPr>
          <a:xfrm>
            <a:off x="609600" y="5867400"/>
            <a:ext cx="79248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t>
            </a:r>
            <a:r>
              <a:rPr lang="en-US" altLang="en-US" sz="1200" dirty="0">
                <a:hlinkClick r:id="rId2" action="ppaction://hlinksldjump"/>
              </a:rPr>
              <a:t>Figure 8.2: Classical Transfer of Authority, Appendix</a:t>
            </a:r>
            <a:r>
              <a:rPr lang="en-US" sz="1200" dirty="0">
                <a:hlinkClick r:id="rId2" action="ppaction://hlinksldjump"/>
              </a:rPr>
              <a:t> </a:t>
            </a:r>
            <a:endParaRPr lang="en-US" sz="1200" dirty="0"/>
          </a:p>
        </p:txBody>
      </p:sp>
    </p:spTree>
    <p:extLst>
      <p:ext uri="{BB962C8B-B14F-4D97-AF65-F5344CB8AC3E}">
        <p14:creationId xmlns:p14="http://schemas.microsoft.com/office/powerpoint/2010/main" val="3479673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81785-DE04-4258-8939-41405A7E5D82}"/>
              </a:ext>
            </a:extLst>
          </p:cNvPr>
          <p:cNvSpPr>
            <a:spLocks noGrp="1"/>
          </p:cNvSpPr>
          <p:nvPr>
            <p:ph type="title"/>
          </p:nvPr>
        </p:nvSpPr>
        <p:spPr/>
        <p:txBody>
          <a:bodyPr/>
          <a:lstStyle/>
          <a:p>
            <a:r>
              <a:rPr lang="en-US" altLang="en-US" sz="2800" dirty="0"/>
              <a:t>		Figure 8.3: The Upside-Down Pyramid Approach, Appendix</a:t>
            </a:r>
            <a:endParaRPr lang="en-US" sz="2800" dirty="0"/>
          </a:p>
        </p:txBody>
      </p:sp>
      <p:sp>
        <p:nvSpPr>
          <p:cNvPr id="3" name="Content Placeholder 2">
            <a:extLst>
              <a:ext uri="{FF2B5EF4-FFF2-40B4-BE49-F238E27FC236}">
                <a16:creationId xmlns:a16="http://schemas.microsoft.com/office/drawing/2014/main" id="{A4C82972-5158-4F1D-B134-3A0597D1B059}"/>
              </a:ext>
            </a:extLst>
          </p:cNvPr>
          <p:cNvSpPr>
            <a:spLocks noGrp="1"/>
          </p:cNvSpPr>
          <p:nvPr>
            <p:ph idx="1"/>
          </p:nvPr>
        </p:nvSpPr>
        <p:spPr/>
        <p:txBody>
          <a:bodyPr/>
          <a:lstStyle/>
          <a:p>
            <a:pPr marL="0" indent="0">
              <a:buNone/>
            </a:pPr>
            <a:r>
              <a:rPr lang="en-US" sz="1800" dirty="0"/>
              <a:t>It is presented in the form of an inverted triangle that is divided into four segments. </a:t>
            </a:r>
            <a:endParaRPr lang="en-IN" sz="1800" dirty="0"/>
          </a:p>
          <a:p>
            <a:pPr marL="0" indent="0">
              <a:buNone/>
            </a:pPr>
            <a:r>
              <a:rPr lang="en-US" sz="1800" dirty="0"/>
              <a:t>The header for the first segment from below is top executives. The content reads keep mission and strategies clear. Two arrows from this segment point to the segment above. Between the arrows, the word support is mentioned. </a:t>
            </a:r>
            <a:endParaRPr lang="en-IN" sz="1800" dirty="0"/>
          </a:p>
          <a:p>
            <a:pPr marL="0" indent="0">
              <a:buNone/>
            </a:pPr>
            <a:r>
              <a:rPr lang="en-US" sz="1800" dirty="0"/>
              <a:t>The header for the second segment is labeled managers and supervisors. The content reads help frontline workers do their jobs and solve problems. Two arrows from this segment point to the segment above. Between the arrows, the word support is mentioned. </a:t>
            </a:r>
            <a:endParaRPr lang="en-IN" sz="1800" dirty="0"/>
          </a:p>
          <a:p>
            <a:pPr marL="0" indent="0">
              <a:buNone/>
            </a:pPr>
            <a:r>
              <a:rPr lang="en-US" sz="1800" dirty="0"/>
              <a:t>The header for the third segment is labeled frontline workers. The content reads provide direct service affecting customer slash client satisfaction. Two arrows from this segment point to the segment above. Between the arrows, the word serve is mentioned. </a:t>
            </a:r>
            <a:endParaRPr lang="en-IN" sz="1800" dirty="0"/>
          </a:p>
          <a:p>
            <a:pPr marL="0" indent="0">
              <a:buNone/>
            </a:pPr>
            <a:r>
              <a:rPr lang="en-US" sz="1800" dirty="0"/>
              <a:t>The header for the fourth segment reads customers and clients. The content reads ultimate beneficiaries of the organization's efforts.</a:t>
            </a:r>
            <a:endParaRPr lang="en-IN" sz="1800" dirty="0"/>
          </a:p>
          <a:p>
            <a:pPr marL="0" indent="0">
              <a:buNone/>
            </a:pPr>
            <a:endParaRPr lang="en-US" sz="1800" dirty="0"/>
          </a:p>
        </p:txBody>
      </p:sp>
      <p:sp>
        <p:nvSpPr>
          <p:cNvPr id="4" name="Content Placeholder 2">
            <a:extLst>
              <a:ext uri="{FF2B5EF4-FFF2-40B4-BE49-F238E27FC236}">
                <a16:creationId xmlns:a16="http://schemas.microsoft.com/office/drawing/2014/main" id="{6E4915DA-EA4C-4C96-9667-8365A792BADE}"/>
              </a:ext>
            </a:extLst>
          </p:cNvPr>
          <p:cNvSpPr txBox="1">
            <a:spLocks/>
          </p:cNvSpPr>
          <p:nvPr/>
        </p:nvSpPr>
        <p:spPr>
          <a:xfrm>
            <a:off x="609600" y="5715000"/>
            <a:ext cx="8077200" cy="990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t>
            </a:r>
            <a:r>
              <a:rPr lang="en-US" altLang="en-US" sz="1200" dirty="0">
                <a:hlinkClick r:id="rId2" action="ppaction://hlinksldjump"/>
              </a:rPr>
              <a:t>Figure 8.3: The Upside-Down Pyramid Approach</a:t>
            </a:r>
            <a:r>
              <a:rPr lang="en-US" sz="1200" dirty="0">
                <a:hlinkClick r:id="rId2" action="ppaction://hlinksldjump"/>
              </a:rPr>
              <a:t> </a:t>
            </a:r>
            <a:endParaRPr lang="en-US" sz="1200" dirty="0"/>
          </a:p>
        </p:txBody>
      </p:sp>
    </p:spTree>
    <p:extLst>
      <p:ext uri="{BB962C8B-B14F-4D97-AF65-F5344CB8AC3E}">
        <p14:creationId xmlns:p14="http://schemas.microsoft.com/office/powerpoint/2010/main" val="3262349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EB7E3-948B-43C9-8FF8-48A6E5960F94}"/>
              </a:ext>
            </a:extLst>
          </p:cNvPr>
          <p:cNvSpPr>
            <a:spLocks noGrp="1"/>
          </p:cNvSpPr>
          <p:nvPr>
            <p:ph type="title"/>
          </p:nvPr>
        </p:nvSpPr>
        <p:spPr/>
        <p:txBody>
          <a:bodyPr/>
          <a:lstStyle/>
          <a:p>
            <a:r>
              <a:rPr lang="en-US" sz="2800" dirty="0"/>
              <a:t>Figure 8.4: Continuum of Empowerment, Appendix</a:t>
            </a:r>
          </a:p>
        </p:txBody>
      </p:sp>
      <p:sp>
        <p:nvSpPr>
          <p:cNvPr id="3" name="Content Placeholder 2">
            <a:extLst>
              <a:ext uri="{FF2B5EF4-FFF2-40B4-BE49-F238E27FC236}">
                <a16:creationId xmlns:a16="http://schemas.microsoft.com/office/drawing/2014/main" id="{6E712176-BAF6-4C4D-A04C-00C720555638}"/>
              </a:ext>
            </a:extLst>
          </p:cNvPr>
          <p:cNvSpPr>
            <a:spLocks noGrp="1"/>
          </p:cNvSpPr>
          <p:nvPr>
            <p:ph idx="1"/>
          </p:nvPr>
        </p:nvSpPr>
        <p:spPr/>
        <p:txBody>
          <a:bodyPr/>
          <a:lstStyle/>
          <a:p>
            <a:pPr marL="0" indent="0">
              <a:buNone/>
            </a:pPr>
            <a:r>
              <a:rPr lang="en-US" sz="1600" dirty="0"/>
              <a:t>There are thirteen events on either side of the continuum. On the top half of the continuum, the events are industrial sweatshops open parenthesis late 1800s closed parenthesis, collective bargaining; grievance procedure open parenthesis nineteen thirties closed parenthesis, job enrichment; employee opinion surveys open parenthesis nineteen sixties closed parenthesis, open parenthesis Swedish closed parenthesis industrial democracy open parenthesis nineteen seventies closed parenthesis, open parenthesis German closed parenthesis labor or management codetermination open parenthesis nineteen seventies closed parenthesis. On the bottom half of the continuum, the events are slavery open parenthesis pre-eighteen sixty six closed parenthesis, scientific management open parenthesis early nineteen hundreds closed parenthesis, suggestion box; safety meetings open parenthesis nineteen thirties slash nineteen forties closed parenthesis, human relations training open parenthesis nineteen forties slash fifties closed parenthesis, open parenthesis Japanese closed parenthesis quality circles open parenthesis nineteen fifties slash sixties closed parenthesis, open parenthesis American closed parenthesis quality improvement teams open parenthesis nineteen seventies slash eighties closed parenthesis, open parenthesis American closed parenthesis total quality management; self-directed work groups open parenthesis nineteen nineties slash two thousands closed parenthesis, and open parenthesis Israel closed parenthesis, Kibbutzim open parenthesis nineteen forties closed parenthesis</a:t>
            </a:r>
            <a:r>
              <a:rPr lang="en-IN" sz="1600" dirty="0"/>
              <a:t>.</a:t>
            </a:r>
          </a:p>
        </p:txBody>
      </p:sp>
      <p:sp>
        <p:nvSpPr>
          <p:cNvPr id="4" name="Content Placeholder 2">
            <a:extLst>
              <a:ext uri="{FF2B5EF4-FFF2-40B4-BE49-F238E27FC236}">
                <a16:creationId xmlns:a16="http://schemas.microsoft.com/office/drawing/2014/main" id="{243DCA5D-A65C-4D41-9E98-9FD512722A35}"/>
              </a:ext>
            </a:extLst>
          </p:cNvPr>
          <p:cNvSpPr txBox="1">
            <a:spLocks/>
          </p:cNvSpPr>
          <p:nvPr/>
        </p:nvSpPr>
        <p:spPr>
          <a:xfrm>
            <a:off x="609600" y="5867400"/>
            <a:ext cx="83058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400" dirty="0">
                <a:hlinkClick r:id="rId2" action="ppaction://hlinksldjump"/>
              </a:rPr>
              <a:t>Jump back to: Figure 8.4: Continuum of Empowerment</a:t>
            </a:r>
            <a:endParaRPr lang="en-IN" sz="1400" dirty="0"/>
          </a:p>
        </p:txBody>
      </p:sp>
    </p:spTree>
    <p:extLst>
      <p:ext uri="{BB962C8B-B14F-4D97-AF65-F5344CB8AC3E}">
        <p14:creationId xmlns:p14="http://schemas.microsoft.com/office/powerpoint/2010/main" val="1092961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5"/>
          <p:cNvSpPr>
            <a:spLocks noGrp="1"/>
          </p:cNvSpPr>
          <p:nvPr>
            <p:ph type="title"/>
          </p:nvPr>
        </p:nvSpPr>
        <p:spPr/>
        <p:txBody>
          <a:bodyPr/>
          <a:lstStyle/>
          <a:p>
            <a:r>
              <a:rPr lang="en-US" altLang="en-US" sz="3200" dirty="0"/>
              <a:t>Figure 8.1: Classical Organizational Structure</a:t>
            </a:r>
          </a:p>
        </p:txBody>
      </p:sp>
      <p:pic>
        <p:nvPicPr>
          <p:cNvPr id="5" name="Picture 4" descr="The figure depicts the classical organizational structure.">
            <a:extLst>
              <a:ext uri="{FF2B5EF4-FFF2-40B4-BE49-F238E27FC236}">
                <a16:creationId xmlns:a16="http://schemas.microsoft.com/office/drawing/2014/main" id="{257D457F-033C-45A3-A309-4C6565FFDF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9759" y="1109339"/>
            <a:ext cx="6144482" cy="4639322"/>
          </a:xfrm>
          <a:prstGeom prst="rect">
            <a:avLst/>
          </a:prstGeom>
        </p:spPr>
      </p:pic>
      <p:sp>
        <p:nvSpPr>
          <p:cNvPr id="2" name="Content Placeholder 1">
            <a:extLst>
              <a:ext uri="{FF2B5EF4-FFF2-40B4-BE49-F238E27FC236}">
                <a16:creationId xmlns:a16="http://schemas.microsoft.com/office/drawing/2014/main" id="{236BFCCD-8C78-46D4-A05C-0C31E487C5AA}"/>
              </a:ext>
            </a:extLst>
          </p:cNvPr>
          <p:cNvSpPr>
            <a:spLocks noGrp="1"/>
          </p:cNvSpPr>
          <p:nvPr>
            <p:ph idx="1"/>
          </p:nvPr>
        </p:nvSpPr>
        <p:spPr>
          <a:xfrm>
            <a:off x="2438400" y="5724927"/>
            <a:ext cx="4267200" cy="381001"/>
          </a:xfrm>
        </p:spPr>
        <p:txBody>
          <a:bodyPr/>
          <a:lstStyle/>
          <a:p>
            <a:pPr marL="0" indent="0" algn="r">
              <a:buNone/>
            </a:pPr>
            <a:r>
              <a:rPr lang="en-US" altLang="en-US" sz="1200" dirty="0">
                <a:hlinkClick r:id="rId3" action="ppaction://hlinksldjump"/>
              </a:rPr>
              <a:t>Jump to: Figure 8.1: Classical Organizational Structure, Appendix</a:t>
            </a:r>
            <a:endParaRPr lang="en-US" sz="1200" dirty="0"/>
          </a:p>
        </p:txBody>
      </p:sp>
    </p:spTree>
    <p:extLst>
      <p:ext uri="{BB962C8B-B14F-4D97-AF65-F5344CB8AC3E}">
        <p14:creationId xmlns:p14="http://schemas.microsoft.com/office/powerpoint/2010/main" val="1645771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72D0E-6A58-40A6-8DF4-2772959512F0}"/>
              </a:ext>
            </a:extLst>
          </p:cNvPr>
          <p:cNvSpPr>
            <a:spLocks noGrp="1"/>
          </p:cNvSpPr>
          <p:nvPr>
            <p:ph type="title"/>
          </p:nvPr>
        </p:nvSpPr>
        <p:spPr/>
        <p:txBody>
          <a:bodyPr/>
          <a:lstStyle/>
          <a:p>
            <a:r>
              <a:rPr lang="en-US" altLang="en-US" sz="2800" dirty="0"/>
              <a:t>Figure 8.5: Abuse of Psychological Size, Appendix</a:t>
            </a:r>
            <a:endParaRPr lang="en-US" sz="2800" dirty="0"/>
          </a:p>
        </p:txBody>
      </p:sp>
      <p:sp>
        <p:nvSpPr>
          <p:cNvPr id="3" name="Content Placeholder 2">
            <a:extLst>
              <a:ext uri="{FF2B5EF4-FFF2-40B4-BE49-F238E27FC236}">
                <a16:creationId xmlns:a16="http://schemas.microsoft.com/office/drawing/2014/main" id="{9A4D0181-7FD8-4BF3-A7BB-69D0947924DA}"/>
              </a:ext>
            </a:extLst>
          </p:cNvPr>
          <p:cNvSpPr>
            <a:spLocks noGrp="1"/>
          </p:cNvSpPr>
          <p:nvPr>
            <p:ph idx="1"/>
          </p:nvPr>
        </p:nvSpPr>
        <p:spPr/>
        <p:txBody>
          <a:bodyPr/>
          <a:lstStyle/>
          <a:p>
            <a:pPr marL="0" indent="0">
              <a:buNone/>
            </a:pPr>
            <a:r>
              <a:rPr lang="en-US" dirty="0"/>
              <a:t>It has a circle on top labeled leader. From this circle, four arrows point to four smaller circles below. All the arrows are labeled one-way communication. All four circles are labeled direct report. </a:t>
            </a:r>
          </a:p>
        </p:txBody>
      </p:sp>
      <p:sp>
        <p:nvSpPr>
          <p:cNvPr id="4" name="Content Placeholder 2">
            <a:extLst>
              <a:ext uri="{FF2B5EF4-FFF2-40B4-BE49-F238E27FC236}">
                <a16:creationId xmlns:a16="http://schemas.microsoft.com/office/drawing/2014/main" id="{73FC00D2-1296-422D-90E4-71DD5B23CF3E}"/>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t>
            </a:r>
            <a:r>
              <a:rPr lang="en-US" altLang="en-US" sz="1200" dirty="0">
                <a:hlinkClick r:id="rId2" action="ppaction://hlinksldjump"/>
              </a:rPr>
              <a:t>Figure 8.5: Abuse of Psychological Size</a:t>
            </a:r>
            <a:r>
              <a:rPr lang="en-US" sz="1200" dirty="0">
                <a:hlinkClick r:id="rId2" action="ppaction://hlinksldjump"/>
              </a:rPr>
              <a:t> </a:t>
            </a:r>
            <a:endParaRPr lang="en-US" sz="1200" dirty="0"/>
          </a:p>
        </p:txBody>
      </p:sp>
    </p:spTree>
    <p:extLst>
      <p:ext uri="{BB962C8B-B14F-4D97-AF65-F5344CB8AC3E}">
        <p14:creationId xmlns:p14="http://schemas.microsoft.com/office/powerpoint/2010/main" val="1292302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00FA1-34AA-4924-AC14-80D04E600F22}"/>
              </a:ext>
            </a:extLst>
          </p:cNvPr>
          <p:cNvSpPr>
            <a:spLocks noGrp="1"/>
          </p:cNvSpPr>
          <p:nvPr>
            <p:ph type="title"/>
          </p:nvPr>
        </p:nvSpPr>
        <p:spPr/>
        <p:txBody>
          <a:bodyPr/>
          <a:lstStyle/>
          <a:p>
            <a:r>
              <a:rPr lang="en-US" sz="3200" dirty="0"/>
              <a:t>Effective Use of Psychological Size, Appendix</a:t>
            </a:r>
          </a:p>
        </p:txBody>
      </p:sp>
      <p:sp>
        <p:nvSpPr>
          <p:cNvPr id="3" name="Content Placeholder 2">
            <a:extLst>
              <a:ext uri="{FF2B5EF4-FFF2-40B4-BE49-F238E27FC236}">
                <a16:creationId xmlns:a16="http://schemas.microsoft.com/office/drawing/2014/main" id="{C4F33876-A9F0-479F-8E0D-DC4ADBBCED9E}"/>
              </a:ext>
            </a:extLst>
          </p:cNvPr>
          <p:cNvSpPr>
            <a:spLocks noGrp="1"/>
          </p:cNvSpPr>
          <p:nvPr>
            <p:ph idx="1"/>
          </p:nvPr>
        </p:nvSpPr>
        <p:spPr/>
        <p:txBody>
          <a:bodyPr/>
          <a:lstStyle/>
          <a:p>
            <a:pPr marL="0" indent="0">
              <a:buNone/>
            </a:pPr>
            <a:r>
              <a:rPr lang="en-US" dirty="0"/>
              <a:t>It has a </a:t>
            </a:r>
            <a:r>
              <a:rPr lang="en-US"/>
              <a:t>circle on top labeled leader. </a:t>
            </a:r>
            <a:r>
              <a:rPr lang="en-US" dirty="0"/>
              <a:t>From this circle, four arrows point to four smaller circles below. All the arrows are labeled two-way communication. All four circles are labeled direct report.</a:t>
            </a:r>
            <a:endParaRPr lang="en-IN" dirty="0"/>
          </a:p>
          <a:p>
            <a:pPr marL="0" indent="0">
              <a:buNone/>
            </a:pPr>
            <a:endParaRPr lang="en-US" dirty="0"/>
          </a:p>
        </p:txBody>
      </p:sp>
      <p:sp>
        <p:nvSpPr>
          <p:cNvPr id="4" name="Content Placeholder 2">
            <a:extLst>
              <a:ext uri="{FF2B5EF4-FFF2-40B4-BE49-F238E27FC236}">
                <a16:creationId xmlns:a16="http://schemas.microsoft.com/office/drawing/2014/main" id="{8D8CBEDA-8534-4A02-9636-A799BC27ACE2}"/>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8.6: Effective Use of Psychological Size</a:t>
            </a:r>
            <a:endParaRPr lang="en-US" sz="1200" dirty="0"/>
          </a:p>
        </p:txBody>
      </p:sp>
    </p:spTree>
    <p:extLst>
      <p:ext uri="{BB962C8B-B14F-4D97-AF65-F5344CB8AC3E}">
        <p14:creationId xmlns:p14="http://schemas.microsoft.com/office/powerpoint/2010/main" val="671276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9C92B7-9008-4408-9EC0-997EA6F08481}"/>
              </a:ext>
            </a:extLst>
          </p:cNvPr>
          <p:cNvSpPr>
            <a:spLocks noGrp="1"/>
          </p:cNvSpPr>
          <p:nvPr>
            <p:ph type="title"/>
          </p:nvPr>
        </p:nvSpPr>
        <p:spPr/>
        <p:txBody>
          <a:bodyPr/>
          <a:lstStyle/>
          <a:p>
            <a:r>
              <a:rPr lang="en-US" altLang="en-US" dirty="0"/>
              <a:t>Top-Down View, 1</a:t>
            </a:r>
            <a:r>
              <a:rPr lang="en-US" altLang="en-US" sz="3200" dirty="0"/>
              <a:t> </a:t>
            </a:r>
            <a:endParaRPr lang="en-US" dirty="0"/>
          </a:p>
        </p:txBody>
      </p:sp>
      <p:sp>
        <p:nvSpPr>
          <p:cNvPr id="5" name="Content Placeholder 4">
            <a:extLst>
              <a:ext uri="{FF2B5EF4-FFF2-40B4-BE49-F238E27FC236}">
                <a16:creationId xmlns:a16="http://schemas.microsoft.com/office/drawing/2014/main" id="{51A3C4E8-3744-4439-94F7-2B3E7D46E418}"/>
              </a:ext>
            </a:extLst>
          </p:cNvPr>
          <p:cNvSpPr>
            <a:spLocks noGrp="1"/>
          </p:cNvSpPr>
          <p:nvPr>
            <p:ph idx="1"/>
          </p:nvPr>
        </p:nvSpPr>
        <p:spPr/>
        <p:txBody>
          <a:bodyPr/>
          <a:lstStyle/>
          <a:p>
            <a:pPr marL="0" indent="0">
              <a:buNone/>
            </a:pPr>
            <a:r>
              <a:rPr lang="en-US" altLang="en-US" dirty="0"/>
              <a:t>Traditional view of leadership in the United States</a:t>
            </a:r>
          </a:p>
          <a:p>
            <a:r>
              <a:rPr lang="en-US" altLang="en-US" sz="2200" dirty="0"/>
              <a:t>The right of authority is derived from the right of private property</a:t>
            </a:r>
          </a:p>
          <a:p>
            <a:r>
              <a:rPr lang="en-US" altLang="en-US" sz="2200" dirty="0"/>
              <a:t>Owners have the right to manage their affairs as they decide, as long as they do not violate the rights of others</a:t>
            </a:r>
          </a:p>
          <a:p>
            <a:pPr marL="0" indent="0">
              <a:buNone/>
            </a:pPr>
            <a:endParaRPr lang="en-US" dirty="0"/>
          </a:p>
        </p:txBody>
      </p:sp>
    </p:spTree>
    <p:extLst>
      <p:ext uri="{BB962C8B-B14F-4D97-AF65-F5344CB8AC3E}">
        <p14:creationId xmlns:p14="http://schemas.microsoft.com/office/powerpoint/2010/main" val="2742736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95A1ED-5EF3-4E30-BA62-8374145DE152}"/>
              </a:ext>
            </a:extLst>
          </p:cNvPr>
          <p:cNvSpPr>
            <a:spLocks noGrp="1"/>
          </p:cNvSpPr>
          <p:nvPr>
            <p:ph type="title"/>
          </p:nvPr>
        </p:nvSpPr>
        <p:spPr/>
        <p:txBody>
          <a:bodyPr/>
          <a:lstStyle/>
          <a:p>
            <a:r>
              <a:rPr lang="en-US" altLang="en-US" dirty="0"/>
              <a:t>Top-Down View, 2</a:t>
            </a:r>
            <a:r>
              <a:rPr lang="en-US" altLang="en-US" sz="3200" dirty="0"/>
              <a:t> </a:t>
            </a:r>
            <a:endParaRPr lang="en-US" dirty="0"/>
          </a:p>
        </p:txBody>
      </p:sp>
      <p:sp>
        <p:nvSpPr>
          <p:cNvPr id="5" name="Content Placeholder 4">
            <a:extLst>
              <a:ext uri="{FF2B5EF4-FFF2-40B4-BE49-F238E27FC236}">
                <a16:creationId xmlns:a16="http://schemas.microsoft.com/office/drawing/2014/main" id="{6FF3FFD2-543B-4AE6-B98E-567311D3334A}"/>
              </a:ext>
            </a:extLst>
          </p:cNvPr>
          <p:cNvSpPr>
            <a:spLocks noGrp="1"/>
          </p:cNvSpPr>
          <p:nvPr>
            <p:ph idx="1"/>
          </p:nvPr>
        </p:nvSpPr>
        <p:spPr/>
        <p:txBody>
          <a:bodyPr/>
          <a:lstStyle/>
          <a:p>
            <a:pPr marL="0" indent="0">
              <a:buNone/>
            </a:pPr>
            <a:r>
              <a:rPr lang="en-US" altLang="en-US" dirty="0"/>
              <a:t>Transfer of authority</a:t>
            </a:r>
            <a:endParaRPr lang="en-US" altLang="en-US" sz="800" dirty="0"/>
          </a:p>
          <a:p>
            <a:r>
              <a:rPr lang="en-US" altLang="en-US" sz="2200" dirty="0"/>
              <a:t>Owners transfer power to a board of directors </a:t>
            </a:r>
          </a:p>
          <a:p>
            <a:r>
              <a:rPr lang="en-US" altLang="en-US" sz="2200" dirty="0"/>
              <a:t>Board appoints executives to manage</a:t>
            </a:r>
          </a:p>
          <a:p>
            <a:r>
              <a:rPr lang="en-US" altLang="en-US" sz="2200" dirty="0"/>
              <a:t>Executives give authority to managers and supervisors </a:t>
            </a:r>
          </a:p>
          <a:p>
            <a:r>
              <a:rPr lang="en-US" altLang="en-US" sz="2200" dirty="0"/>
              <a:t>Managers and supervisors empower employees</a:t>
            </a:r>
          </a:p>
          <a:p>
            <a:pPr marL="0" indent="0">
              <a:buNone/>
            </a:pPr>
            <a:endParaRPr lang="en-US" dirty="0"/>
          </a:p>
        </p:txBody>
      </p:sp>
    </p:spTree>
    <p:extLst>
      <p:ext uri="{BB962C8B-B14F-4D97-AF65-F5344CB8AC3E}">
        <p14:creationId xmlns:p14="http://schemas.microsoft.com/office/powerpoint/2010/main" val="3672500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B1FB94D-00D3-46D1-8E6E-0F69E5760549}"/>
              </a:ext>
            </a:extLst>
          </p:cNvPr>
          <p:cNvSpPr>
            <a:spLocks noGrp="1"/>
          </p:cNvSpPr>
          <p:nvPr>
            <p:ph type="title"/>
          </p:nvPr>
        </p:nvSpPr>
        <p:spPr/>
        <p:txBody>
          <a:bodyPr/>
          <a:lstStyle/>
          <a:p>
            <a:r>
              <a:rPr lang="en-US" altLang="en-US" dirty="0"/>
              <a:t>Figure 8.2: Classical Transfer of Authority</a:t>
            </a:r>
            <a:endParaRPr lang="en-US" dirty="0"/>
          </a:p>
        </p:txBody>
      </p:sp>
      <p:pic>
        <p:nvPicPr>
          <p:cNvPr id="7" name="Picture 6" descr="The figure depicts the transfer of authority. It is presented in the form of a flowchart. ">
            <a:extLst>
              <a:ext uri="{FF2B5EF4-FFF2-40B4-BE49-F238E27FC236}">
                <a16:creationId xmlns:a16="http://schemas.microsoft.com/office/drawing/2014/main" id="{B54BED3B-C33C-44BD-A16F-B3F2F031BC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467" y="1252233"/>
            <a:ext cx="8345065" cy="4353533"/>
          </a:xfrm>
          <a:prstGeom prst="rect">
            <a:avLst/>
          </a:prstGeom>
        </p:spPr>
      </p:pic>
      <p:sp>
        <p:nvSpPr>
          <p:cNvPr id="2" name="Content Placeholder 1">
            <a:extLst>
              <a:ext uri="{FF2B5EF4-FFF2-40B4-BE49-F238E27FC236}">
                <a16:creationId xmlns:a16="http://schemas.microsoft.com/office/drawing/2014/main" id="{BB1EAF9C-BAD7-472C-9E32-0BC64B64DB55}"/>
              </a:ext>
            </a:extLst>
          </p:cNvPr>
          <p:cNvSpPr>
            <a:spLocks noGrp="1"/>
          </p:cNvSpPr>
          <p:nvPr>
            <p:ph idx="1"/>
          </p:nvPr>
        </p:nvSpPr>
        <p:spPr>
          <a:xfrm>
            <a:off x="457200" y="5867400"/>
            <a:ext cx="8229600" cy="685800"/>
          </a:xfrm>
        </p:spPr>
        <p:txBody>
          <a:bodyPr/>
          <a:lstStyle/>
          <a:p>
            <a:pPr marL="0" indent="0" algn="r">
              <a:buNone/>
            </a:pPr>
            <a:r>
              <a:rPr lang="en-US" sz="1200" dirty="0">
                <a:hlinkClick r:id="rId3" action="ppaction://hlinksldjump"/>
              </a:rPr>
              <a:t>Jump to: </a:t>
            </a:r>
            <a:r>
              <a:rPr lang="en-US" altLang="en-US" sz="1200" dirty="0">
                <a:hlinkClick r:id="rId3" action="ppaction://hlinksldjump"/>
              </a:rPr>
              <a:t>Figure 8.2: Classical Transfer of Authority, Appendix</a:t>
            </a:r>
            <a:endParaRPr lang="en-US" sz="1200" dirty="0"/>
          </a:p>
        </p:txBody>
      </p:sp>
    </p:spTree>
    <p:extLst>
      <p:ext uri="{BB962C8B-B14F-4D97-AF65-F5344CB8AC3E}">
        <p14:creationId xmlns:p14="http://schemas.microsoft.com/office/powerpoint/2010/main" val="109016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4150EA-CD86-4D24-BC1D-3E4DA29B966C}"/>
              </a:ext>
            </a:extLst>
          </p:cNvPr>
          <p:cNvSpPr>
            <a:spLocks noGrp="1"/>
          </p:cNvSpPr>
          <p:nvPr>
            <p:ph type="title"/>
          </p:nvPr>
        </p:nvSpPr>
        <p:spPr/>
        <p:txBody>
          <a:bodyPr/>
          <a:lstStyle/>
          <a:p>
            <a:r>
              <a:rPr lang="en-US" altLang="en-US" dirty="0"/>
              <a:t>Bottom-Up View</a:t>
            </a:r>
            <a:r>
              <a:rPr lang="en-US" altLang="en-US" sz="3200" dirty="0"/>
              <a:t>, 1</a:t>
            </a:r>
            <a:endParaRPr lang="en-US" dirty="0"/>
          </a:p>
        </p:txBody>
      </p:sp>
      <p:sp>
        <p:nvSpPr>
          <p:cNvPr id="4" name="Content Placeholder 3">
            <a:extLst>
              <a:ext uri="{FF2B5EF4-FFF2-40B4-BE49-F238E27FC236}">
                <a16:creationId xmlns:a16="http://schemas.microsoft.com/office/drawing/2014/main" id="{9381B400-7043-429B-849C-0795D37CF1A7}"/>
              </a:ext>
            </a:extLst>
          </p:cNvPr>
          <p:cNvSpPr>
            <a:spLocks noGrp="1"/>
          </p:cNvSpPr>
          <p:nvPr>
            <p:ph idx="1"/>
          </p:nvPr>
        </p:nvSpPr>
        <p:spPr/>
        <p:txBody>
          <a:bodyPr/>
          <a:lstStyle/>
          <a:p>
            <a:pPr marL="0" indent="0">
              <a:buNone/>
            </a:pPr>
            <a:r>
              <a:rPr lang="en-US" altLang="en-US" dirty="0"/>
              <a:t>First described by Chester Barnard of A T and T</a:t>
            </a:r>
          </a:p>
          <a:p>
            <a:r>
              <a:rPr lang="en-US" altLang="en-US" sz="2200" dirty="0"/>
              <a:t>Power flows from below because people can reject a directive by saying no</a:t>
            </a:r>
          </a:p>
          <a:p>
            <a:r>
              <a:rPr lang="en-US" altLang="en-US" sz="2200" dirty="0"/>
              <a:t>Saying yes or no affirms or denies the authority of others</a:t>
            </a:r>
          </a:p>
        </p:txBody>
      </p:sp>
    </p:spTree>
    <p:extLst>
      <p:ext uri="{BB962C8B-B14F-4D97-AF65-F5344CB8AC3E}">
        <p14:creationId xmlns:p14="http://schemas.microsoft.com/office/powerpoint/2010/main" val="2529036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5D34CF-1FB9-4A57-B78B-BC0F0C799DFF}"/>
              </a:ext>
            </a:extLst>
          </p:cNvPr>
          <p:cNvSpPr>
            <a:spLocks noGrp="1"/>
          </p:cNvSpPr>
          <p:nvPr>
            <p:ph type="title"/>
          </p:nvPr>
        </p:nvSpPr>
        <p:spPr/>
        <p:txBody>
          <a:bodyPr/>
          <a:lstStyle/>
          <a:p>
            <a:r>
              <a:rPr lang="en-US" altLang="en-US" dirty="0"/>
              <a:t>Bottom-Up View, 2</a:t>
            </a:r>
            <a:r>
              <a:rPr lang="en-US" altLang="en-US" sz="3200" dirty="0"/>
              <a:t> </a:t>
            </a:r>
            <a:endParaRPr lang="en-US" dirty="0"/>
          </a:p>
        </p:txBody>
      </p:sp>
      <p:sp>
        <p:nvSpPr>
          <p:cNvPr id="3" name="Content Placeholder 2">
            <a:extLst>
              <a:ext uri="{FF2B5EF4-FFF2-40B4-BE49-F238E27FC236}">
                <a16:creationId xmlns:a16="http://schemas.microsoft.com/office/drawing/2014/main" id="{DDCDD1C0-5B9B-44D4-B649-474CF834D50C}"/>
              </a:ext>
            </a:extLst>
          </p:cNvPr>
          <p:cNvSpPr>
            <a:spLocks noGrp="1"/>
          </p:cNvSpPr>
          <p:nvPr>
            <p:ph idx="1"/>
          </p:nvPr>
        </p:nvSpPr>
        <p:spPr/>
        <p:txBody>
          <a:bodyPr/>
          <a:lstStyle/>
          <a:p>
            <a:pPr marL="0" indent="0">
              <a:buNone/>
            </a:pPr>
            <a:r>
              <a:rPr lang="en-US" altLang="en-US" dirty="0"/>
              <a:t>Order will be accepted if four conditions are met</a:t>
            </a:r>
            <a:endParaRPr lang="en-US" altLang="en-US" sz="800" dirty="0"/>
          </a:p>
          <a:p>
            <a:r>
              <a:rPr lang="en-US" altLang="en-US" sz="2200" dirty="0"/>
              <a:t>One understands the order</a:t>
            </a:r>
          </a:p>
          <a:p>
            <a:r>
              <a:rPr lang="en-US" altLang="en-US" sz="2200" dirty="0"/>
              <a:t>One believes the order is consistent with the organization’s goals</a:t>
            </a:r>
          </a:p>
          <a:p>
            <a:r>
              <a:rPr lang="en-US" altLang="en-US" sz="2200" dirty="0"/>
              <a:t>One believes that the order is compatible with his or her interests</a:t>
            </a:r>
          </a:p>
          <a:p>
            <a:r>
              <a:rPr lang="en-US" altLang="en-US" sz="2200" dirty="0"/>
              <a:t>One is mentally and physically able to comply </a:t>
            </a:r>
          </a:p>
          <a:p>
            <a:pPr marL="0" indent="0">
              <a:buNone/>
            </a:pPr>
            <a:endParaRPr lang="en-US" dirty="0"/>
          </a:p>
          <a:p>
            <a:pPr marL="0" indent="0">
              <a:buNone/>
            </a:pPr>
            <a:r>
              <a:rPr lang="en-US" altLang="en-US" dirty="0"/>
              <a:t>Leaders must make sure that directives fall within their subordinates’ zones of acceptance </a:t>
            </a:r>
          </a:p>
          <a:p>
            <a:r>
              <a:rPr lang="en-US" altLang="en-US" dirty="0"/>
              <a:t>If not, orders may be met with resistance and hostility</a:t>
            </a:r>
          </a:p>
        </p:txBody>
      </p:sp>
    </p:spTree>
    <p:extLst>
      <p:ext uri="{BB962C8B-B14F-4D97-AF65-F5344CB8AC3E}">
        <p14:creationId xmlns:p14="http://schemas.microsoft.com/office/powerpoint/2010/main" val="1255931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31">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334759-26E3-4C69-9267-E5E4A2C488DF}">
  <ds:schemaRefs>
    <ds:schemaRef ds:uri="http://schemas.microsoft.com/office/2006/metadata/properties"/>
    <ds:schemaRef ds:uri="http://schemas.microsoft.com/office/infopath/2007/PartnerControls"/>
    <ds:schemaRef ds:uri="aa4f5ada-9d1d-46d6-b705-f2cf90d05a91"/>
  </ds:schemaRefs>
</ds:datastoreItem>
</file>

<file path=customXml/itemProps2.xml><?xml version="1.0" encoding="utf-8"?>
<ds:datastoreItem xmlns:ds="http://schemas.openxmlformats.org/officeDocument/2006/customXml" ds:itemID="{31B64C2D-7329-4D6A-9CD8-910A8FE6116C}">
  <ds:schemaRefs>
    <ds:schemaRef ds:uri="http://schemas.microsoft.com/sharepoint/v3/contenttype/forms"/>
  </ds:schemaRefs>
</ds:datastoreItem>
</file>

<file path=customXml/itemProps3.xml><?xml version="1.0" encoding="utf-8"?>
<ds:datastoreItem xmlns:ds="http://schemas.openxmlformats.org/officeDocument/2006/customXml" ds:itemID="{44FBC88B-02CC-485F-99F4-E72318EBC545}"/>
</file>

<file path=docProps/app.xml><?xml version="1.0" encoding="utf-8"?>
<Properties xmlns="http://schemas.openxmlformats.org/officeDocument/2006/extended-properties" xmlns:vt="http://schemas.openxmlformats.org/officeDocument/2006/docPropsVTypes">
  <TotalTime>961</TotalTime>
  <Words>2686</Words>
  <Application>Microsoft Office PowerPoint</Application>
  <PresentationFormat>On-screen Show (4:3)</PresentationFormat>
  <Paragraphs>277</Paragraphs>
  <Slides>41</Slides>
  <Notes>6</Notes>
  <HiddenSlides>7</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41</vt:i4>
      </vt:variant>
    </vt:vector>
  </HeadingPairs>
  <TitlesOfParts>
    <vt:vector size="56"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Leadership Authority</vt:lpstr>
      <vt:lpstr>Learning Objectives</vt:lpstr>
      <vt:lpstr>Views on Leadership Authority </vt:lpstr>
      <vt:lpstr>Figure 8.1: Classical Organizational Structure</vt:lpstr>
      <vt:lpstr>Top-Down View, 1 </vt:lpstr>
      <vt:lpstr>Top-Down View, 2 </vt:lpstr>
      <vt:lpstr>Figure 8.2: Classical Transfer of Authority</vt:lpstr>
      <vt:lpstr>Bottom-Up View, 1</vt:lpstr>
      <vt:lpstr>Bottom-Up View, 2 </vt:lpstr>
      <vt:lpstr>Top-Down and Bottom-Up Views </vt:lpstr>
      <vt:lpstr>Servant Leadership, 1</vt:lpstr>
      <vt:lpstr>Servant Leadership, 2 </vt:lpstr>
      <vt:lpstr>Access, Communication, and Support, 1</vt:lpstr>
      <vt:lpstr>Access, Communication, and Support, 2</vt:lpstr>
      <vt:lpstr>Figure 8.3: The Upside-Down Pyramid Approach</vt:lpstr>
      <vt:lpstr>Authentic Leaders</vt:lpstr>
      <vt:lpstr>Military Leaders</vt:lpstr>
      <vt:lpstr>Participative Leadership, 1</vt:lpstr>
      <vt:lpstr> Participative Leadership System of Beliefs </vt:lpstr>
      <vt:lpstr>Figure 8.4: Continuum of Empowerment</vt:lpstr>
      <vt:lpstr>Continuum of Empowerment</vt:lpstr>
      <vt:lpstr>Negative Consequences and Power </vt:lpstr>
      <vt:lpstr>Table 8.1: Sources and Types of Power, 1</vt:lpstr>
      <vt:lpstr>Table 8.1: Sources and Types of Power, 2</vt:lpstr>
      <vt:lpstr>Psychological Size</vt:lpstr>
      <vt:lpstr>Figure 8.5: Abuse of Psychological Size </vt:lpstr>
      <vt:lpstr>  Problems with One-Way Communication</vt:lpstr>
      <vt:lpstr>Factors of Psychological Bigness, 1</vt:lpstr>
      <vt:lpstr>Factors of Psychological Bigness, 2</vt:lpstr>
      <vt:lpstr>Figure 8.6: Effective Use of Psychological Size</vt:lpstr>
      <vt:lpstr>Equalizing Psychological Size</vt:lpstr>
      <vt:lpstr>Developing Two-Way communication </vt:lpstr>
      <vt:lpstr> Guidelines for Two-Way Communication, 1 </vt:lpstr>
      <vt:lpstr> Guidelines for Two-Way Communication, 2 </vt:lpstr>
      <vt:lpstr>APPENDICES</vt:lpstr>
      <vt:lpstr> Figure 8.1: Classical Organizational Structure, Appendix</vt:lpstr>
      <vt:lpstr>Figure 8.2: Classical Transfer of Authority, Appendix</vt:lpstr>
      <vt:lpstr>  Figure 8.3: The Upside-Down Pyramid Approach, Appendix</vt:lpstr>
      <vt:lpstr>Figure 8.4: Continuum of Empowerment, Appendix</vt:lpstr>
      <vt:lpstr>Figure 8.5: Abuse of Psychological Size, Appendix</vt:lpstr>
      <vt:lpstr>Effective Use of Psychological Size, Appendix</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81</cp:revision>
  <dcterms:created xsi:type="dcterms:W3CDTF">2013-09-21T18:43:04Z</dcterms:created>
  <dcterms:modified xsi:type="dcterms:W3CDTF">2018-02-21T05:40:14Z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