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9" r:id="rId5"/>
    <p:sldMasterId id="2147483687" r:id="rId6"/>
    <p:sldMasterId id="2147483697" r:id="rId7"/>
    <p:sldMasterId id="2147483707" r:id="rId8"/>
    <p:sldMasterId id="2147483715" r:id="rId9"/>
    <p:sldMasterId id="2147483723" r:id="rId10"/>
    <p:sldMasterId id="2147483726" r:id="rId11"/>
  </p:sldMasterIdLst>
  <p:notesMasterIdLst>
    <p:notesMasterId r:id="rId58"/>
  </p:notesMasterIdLst>
  <p:sldIdLst>
    <p:sldId id="256" r:id="rId12"/>
    <p:sldId id="310" r:id="rId13"/>
    <p:sldId id="257" r:id="rId14"/>
    <p:sldId id="258" r:id="rId15"/>
    <p:sldId id="312" r:id="rId16"/>
    <p:sldId id="260"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9" r:id="rId33"/>
    <p:sldId id="280" r:id="rId34"/>
    <p:sldId id="281" r:id="rId35"/>
    <p:sldId id="282" r:id="rId36"/>
    <p:sldId id="283" r:id="rId37"/>
    <p:sldId id="284" r:id="rId38"/>
    <p:sldId id="289" r:id="rId39"/>
    <p:sldId id="291" r:id="rId40"/>
    <p:sldId id="292" r:id="rId41"/>
    <p:sldId id="293" r:id="rId42"/>
    <p:sldId id="294" r:id="rId43"/>
    <p:sldId id="296" r:id="rId44"/>
    <p:sldId id="313" r:id="rId45"/>
    <p:sldId id="297" r:id="rId46"/>
    <p:sldId id="298" r:id="rId47"/>
    <p:sldId id="299" r:id="rId48"/>
    <p:sldId id="301" r:id="rId49"/>
    <p:sldId id="314" r:id="rId50"/>
    <p:sldId id="303" r:id="rId51"/>
    <p:sldId id="304" r:id="rId52"/>
    <p:sldId id="305" r:id="rId53"/>
    <p:sldId id="306" r:id="rId54"/>
    <p:sldId id="309" r:id="rId55"/>
    <p:sldId id="315" r:id="rId56"/>
    <p:sldId id="316"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ce Miriam D Monte" initials="GMDM" lastIdx="4" clrIdx="0">
    <p:extLst>
      <p:ext uri="{19B8F6BF-5375-455C-9EA6-DF929625EA0E}">
        <p15:presenceInfo xmlns:p15="http://schemas.microsoft.com/office/powerpoint/2012/main" userId="S-1-5-21-3361151005-2080053223-3394076701-19122" providerId="AD"/>
      </p:ext>
    </p:extLst>
  </p:cmAuthor>
  <p:cmAuthor id="2" name="Suchitra Krishna" initials="SK" lastIdx="1" clrIdx="1">
    <p:extLst>
      <p:ext uri="{19B8F6BF-5375-455C-9EA6-DF929625EA0E}">
        <p15:presenceInfo xmlns:p15="http://schemas.microsoft.com/office/powerpoint/2012/main" userId="Suchitra Krish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49" autoAdjust="0"/>
  </p:normalViewPr>
  <p:slideViewPr>
    <p:cSldViewPr>
      <p:cViewPr varScale="1">
        <p:scale>
          <a:sx n="64" d="100"/>
          <a:sy n="64" d="100"/>
        </p:scale>
        <p:origin x="148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Things that reduce the character and strength of the organization are:</a:t>
            </a:r>
          </a:p>
          <a:p>
            <a:pPr marL="171450" lvl="0" indent="-171450">
              <a:buFont typeface="Arial" panose="020B0604020202020204" pitchFamily="34" charset="0"/>
              <a:buChar char="•"/>
            </a:pPr>
            <a:r>
              <a:rPr lang="en-US" altLang="en-US" dirty="0"/>
              <a:t>Unclear values</a:t>
            </a:r>
          </a:p>
          <a:p>
            <a:pPr marL="171450" lvl="0" indent="-171450">
              <a:buFont typeface="Arial" panose="020B0604020202020204" pitchFamily="34" charset="0"/>
              <a:buChar char="•"/>
            </a:pPr>
            <a:r>
              <a:rPr lang="en-US" altLang="en-US" dirty="0"/>
              <a:t>Failure to enforce the values </a:t>
            </a:r>
          </a:p>
          <a:p>
            <a:pPr marL="171450" lvl="0" indent="-171450">
              <a:buFont typeface="Arial" panose="020B0604020202020204" pitchFamily="34" charset="0"/>
              <a:buChar char="•"/>
            </a:pPr>
            <a:r>
              <a:rPr lang="en-US" altLang="en-US" dirty="0"/>
              <a:t>Lack of agreement on core values </a:t>
            </a:r>
          </a:p>
          <a:p>
            <a:pPr marL="457200" lvl="1" indent="0">
              <a:buFont typeface="Arial" panose="020B0604020202020204" pitchFamily="34" charset="0"/>
              <a:buNone/>
            </a:pPr>
            <a:endParaRPr lang="en-US" altLang="en-US" dirty="0"/>
          </a:p>
          <a:p>
            <a:r>
              <a:rPr lang="en-US" altLang="en-US" b="0" dirty="0"/>
              <a:t>Author Leon Wieseltier writes, “The contemporary problem in American society is not that people believe in too little, it is that they believe in too much. Too much of what too many people believe is too easily acquired and too thoughtlessly held.”</a:t>
            </a:r>
            <a:endParaRPr lang="en-US" altLang="en-US" dirty="0"/>
          </a:p>
          <a:p>
            <a:endParaRPr lang="en-US" altLang="en-US"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8664583-75B9-48C2-A1E4-21129D2A17C8}" type="slidenum">
              <a:rPr lang="en-US" altLang="en-US" sz="1200" b="0" smtClean="0">
                <a:solidFill>
                  <a:schemeClr val="tx1"/>
                </a:solidFill>
              </a:rPr>
              <a:pPr eaLnBrk="1" hangingPunct="1"/>
              <a:t>3</a:t>
            </a:fld>
            <a:endParaRPr lang="en-US" altLang="en-US" sz="1200" b="0" dirty="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Two of the principle architects of this belief were </a:t>
            </a:r>
            <a:r>
              <a:rPr lang="en-US" altLang="en-US" dirty="0"/>
              <a:t>Jeremy Bentham and John Stuart Mill.</a:t>
            </a: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AB90FCC-0850-41C5-AF05-A3FEE46C246A}" type="slidenum">
              <a:rPr lang="en-US" altLang="en-US" sz="1200" b="0" smtClean="0">
                <a:solidFill>
                  <a:schemeClr val="tx1"/>
                </a:solidFill>
              </a:rPr>
              <a:pPr eaLnBrk="1" hangingPunct="1"/>
              <a:t>16</a:t>
            </a:fld>
            <a:endParaRPr lang="en-US" altLang="en-US" sz="1200" b="0" dirty="0">
              <a:solidFill>
                <a:schemeClr val="tx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Immanuel Kant, author of </a:t>
            </a:r>
            <a:r>
              <a:rPr lang="en-US" altLang="en-US" b="0" i="1" dirty="0"/>
              <a:t>Criticism of Practical Reason and Fundamental Principles of the Metaphysics of Morals, </a:t>
            </a:r>
            <a:r>
              <a:rPr lang="en-US" altLang="en-US" b="0" dirty="0"/>
              <a:t>believed:</a:t>
            </a:r>
          </a:p>
          <a:p>
            <a:pPr marL="171450" lvl="0" indent="-171450">
              <a:buFont typeface="Arial" panose="020B0604020202020204" pitchFamily="34" charset="0"/>
              <a:buChar char="•"/>
            </a:pPr>
            <a:r>
              <a:rPr lang="en-US" altLang="en-US" b="0" dirty="0"/>
              <a:t>People must choose the obligations that become their duty.</a:t>
            </a:r>
          </a:p>
          <a:p>
            <a:pPr marL="171450" lvl="0" indent="-171450">
              <a:buFont typeface="Arial" panose="020B0604020202020204" pitchFamily="34" charset="0"/>
              <a:buChar char="•"/>
            </a:pPr>
            <a:r>
              <a:rPr lang="en-US" altLang="en-US" b="0" dirty="0"/>
              <a:t>People must be responsible for their own actions.</a:t>
            </a:r>
          </a:p>
          <a:p>
            <a:pPr marL="171450" lvl="0" indent="-171450">
              <a:buFont typeface="Arial" panose="020B0604020202020204" pitchFamily="34" charset="0"/>
              <a:buChar char="•"/>
            </a:pPr>
            <a:r>
              <a:rPr lang="en-US" altLang="en-US" b="0" dirty="0"/>
              <a:t>A person with character will choose duty to conscience and will not succumb to base desires.</a:t>
            </a:r>
          </a:p>
          <a:p>
            <a:pPr marL="171450" lvl="0" indent="-171450">
              <a:buFont typeface="Arial" panose="020B0604020202020204" pitchFamily="34" charset="0"/>
              <a:buChar char="•"/>
            </a:pPr>
            <a:r>
              <a:rPr lang="en-US" altLang="en-US" b="0" dirty="0"/>
              <a:t>Acts from a good motive and sense of duty are good, regardless of the consequences.</a:t>
            </a:r>
          </a:p>
          <a:p>
            <a:pPr lvl="0"/>
            <a:endParaRPr lang="en-US" altLang="en-US" b="0" dirty="0"/>
          </a:p>
          <a:p>
            <a:r>
              <a:rPr lang="en-US" altLang="en-US" b="0" dirty="0"/>
              <a:t>This view greatly influenced Western civilization. </a:t>
            </a:r>
          </a:p>
          <a:p>
            <a:endParaRPr lang="en-US" altLang="en-US" b="0" dirty="0"/>
          </a:p>
          <a:p>
            <a:r>
              <a:rPr lang="en-US" altLang="en-US" b="0" dirty="0"/>
              <a:t>Personal conscience and duty are seen in the words of Israeli stateswoman Golda Meir.</a:t>
            </a:r>
          </a:p>
          <a:p>
            <a:pPr marL="171450" lvl="0" indent="-171450">
              <a:buFont typeface="Arial" panose="020B0604020202020204" pitchFamily="34" charset="0"/>
              <a:buChar char="•"/>
            </a:pPr>
            <a:r>
              <a:rPr lang="en-US" altLang="en-US" b="0" dirty="0"/>
              <a:t>“If I felt it was the right thing to do, I was for it, regardless of the possible outcome” </a:t>
            </a:r>
          </a:p>
          <a:p>
            <a:pPr lvl="0"/>
            <a:endParaRPr lang="en-US" altLang="en-US" b="0" dirty="0"/>
          </a:p>
          <a:p>
            <a:pPr>
              <a:spcBef>
                <a:spcPct val="50000"/>
              </a:spcBef>
            </a:pPr>
            <a:r>
              <a:rPr lang="en-US" altLang="en-US" b="0" dirty="0"/>
              <a:t>When faced with an ethical question, a person with character tries to sort right from wrong. Traditional definitions of </a:t>
            </a:r>
            <a:r>
              <a:rPr lang="en-US" altLang="en-US" b="0" i="0" dirty="0"/>
              <a:t>good</a:t>
            </a:r>
            <a:r>
              <a:rPr lang="en-US" altLang="en-US" b="0" dirty="0"/>
              <a:t> have guided Western culture. </a:t>
            </a:r>
            <a:endParaRPr lang="en-US" altLang="en-US" b="0" i="0" dirty="0"/>
          </a:p>
          <a:p>
            <a:pPr>
              <a:spcBef>
                <a:spcPct val="50000"/>
              </a:spcBef>
            </a:pPr>
            <a:r>
              <a:rPr lang="en-US" altLang="en-US" b="0" i="1" dirty="0"/>
              <a:t>“</a:t>
            </a:r>
            <a:r>
              <a:rPr lang="en-US" altLang="en-US" b="0" i="0" dirty="0"/>
              <a:t>People must stand for something, otherwise they will fall for anything.”</a:t>
            </a: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6AFE3D67-6DEF-4BD1-9138-2F6977AA3F07}" type="slidenum">
              <a:rPr lang="en-US" altLang="en-US" sz="1200" b="0" smtClean="0">
                <a:solidFill>
                  <a:schemeClr val="tx1"/>
                </a:solidFill>
              </a:rPr>
              <a:pPr eaLnBrk="1" hangingPunct="1"/>
              <a:t>18</a:t>
            </a:fld>
            <a:endParaRPr lang="en-US" altLang="en-US" sz="1200" b="0" dirty="0">
              <a:solidFill>
                <a:schemeClr val="tx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The Bible, Shakespeare, and Kelleher agree that:</a:t>
            </a:r>
          </a:p>
          <a:p>
            <a:pPr marL="171450" lvl="0" indent="-171450">
              <a:buFont typeface="Arial" panose="020B0604020202020204" pitchFamily="34" charset="0"/>
              <a:buChar char="•"/>
            </a:pPr>
            <a:r>
              <a:rPr lang="en-US" altLang="en-US" b="0" dirty="0"/>
              <a:t>Character begins with truth</a:t>
            </a:r>
          </a:p>
          <a:p>
            <a:pPr marL="171450" lvl="0" indent="-171450">
              <a:buFont typeface="Arial" panose="020B0604020202020204" pitchFamily="34" charset="0"/>
              <a:buChar char="•"/>
            </a:pPr>
            <a:r>
              <a:rPr lang="en-US" altLang="en-US" b="0" dirty="0"/>
              <a:t>Truth is inside the person</a:t>
            </a:r>
          </a:p>
          <a:p>
            <a:pPr marL="171450" lvl="0" indent="-171450">
              <a:buFont typeface="Arial" panose="020B0604020202020204" pitchFamily="34" charset="0"/>
              <a:buChar char="•"/>
            </a:pPr>
            <a:r>
              <a:rPr lang="en-US" altLang="en-US" b="0" dirty="0"/>
              <a:t>The leader must be true to his or her values </a:t>
            </a:r>
          </a:p>
          <a:p>
            <a:pPr lvl="0"/>
            <a:endParaRPr lang="en-US" altLang="en-US" b="0" dirty="0"/>
          </a:p>
          <a:p>
            <a:pPr>
              <a:spcBef>
                <a:spcPct val="50000"/>
              </a:spcBef>
            </a:pPr>
            <a:r>
              <a:rPr lang="en-US" altLang="en-US" b="0" dirty="0"/>
              <a:t>Thomas Jefferson wrote, “In matters of principle, stand like a rock. Character is what you are. It is different than reputation, which is from other people. True character is in you.”</a:t>
            </a:r>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3BE54E5B-2649-48FA-8A0B-886E9F58824D}" type="slidenum">
              <a:rPr lang="en-US" altLang="en-US" sz="1200" b="0" smtClean="0">
                <a:solidFill>
                  <a:schemeClr val="tx1"/>
                </a:solidFill>
              </a:rPr>
              <a:pPr eaLnBrk="1" hangingPunct="1"/>
              <a:t>19</a:t>
            </a:fld>
            <a:endParaRPr lang="en-US" altLang="en-US" sz="1200" b="0" dirty="0">
              <a:solidFill>
                <a:schemeClr val="tx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Axiology is a branch of philosophy dealing with values.</a:t>
            </a:r>
          </a:p>
          <a:p>
            <a:r>
              <a:rPr lang="en-US" altLang="en-US" dirty="0"/>
              <a:t>Ethics is applied axiology.</a:t>
            </a:r>
          </a:p>
          <a:p>
            <a:endParaRPr lang="en-US" altLang="en-US" dirty="0"/>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8C5F250-0C56-4307-8840-ED73E910B6BB}" type="slidenum">
              <a:rPr lang="en-US" altLang="en-US" sz="1200" b="0" smtClean="0">
                <a:solidFill>
                  <a:schemeClr val="tx1"/>
                </a:solidFill>
              </a:rPr>
              <a:pPr eaLnBrk="1" hangingPunct="1"/>
              <a:t>20</a:t>
            </a:fld>
            <a:endParaRPr lang="en-US" altLang="en-US" sz="1200" b="0" dirty="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b="0" dirty="0"/>
              <a:t>In Plato’s book </a:t>
            </a:r>
            <a:r>
              <a:rPr lang="en-US" b="0" i="1" dirty="0"/>
              <a:t>The Republic, </a:t>
            </a:r>
            <a:r>
              <a:rPr lang="en-US" b="0" dirty="0"/>
              <a:t>he retells the myth of Gyges and the invisible ring.</a:t>
            </a:r>
          </a:p>
          <a:p>
            <a:pPr marL="171450" indent="-171450">
              <a:buFont typeface="Arial" panose="020B0604020202020204" pitchFamily="34" charset="0"/>
              <a:buChar char="•"/>
              <a:defRPr/>
            </a:pPr>
            <a:r>
              <a:rPr lang="en-US" b="0" dirty="0"/>
              <a:t>A young shepherd finds a magic ring that makes one invisible; he uses the ring to eavesdrop, steal, and trespass and in a short time, he amasses wealth, kills the king, seduces the queen, and rules the land.</a:t>
            </a:r>
          </a:p>
          <a:p>
            <a:pPr marL="171450" indent="-171450">
              <a:buFont typeface="Arial" panose="020B0604020202020204" pitchFamily="34" charset="0"/>
              <a:buChar char="•"/>
              <a:defRPr/>
            </a:pPr>
            <a:r>
              <a:rPr lang="en-US" b="0" dirty="0"/>
              <a:t>Moral of the story</a:t>
            </a:r>
          </a:p>
          <a:p>
            <a:pPr marL="628650" lvl="2" indent="-171450" algn="l" defTabSz="914400" rtl="0" eaLnBrk="1" latinLnBrk="0" hangingPunct="1">
              <a:buFont typeface="Arial" panose="020B0604020202020204" pitchFamily="34" charset="0"/>
              <a:buChar char="•"/>
              <a:defRPr/>
            </a:pPr>
            <a:r>
              <a:rPr lang="en-US" sz="1200" b="0" kern="1200" dirty="0">
                <a:solidFill>
                  <a:schemeClr val="tx1"/>
                </a:solidFill>
                <a:latin typeface="+mn-lt"/>
                <a:ea typeface="+mn-ea"/>
                <a:cs typeface="+mn-cs"/>
              </a:rPr>
              <a:t>Given power without accountability, an individual may do deeds that are harmful to people.</a:t>
            </a:r>
          </a:p>
          <a:p>
            <a:pPr marL="628650" lvl="2" indent="-171450" algn="l" defTabSz="914400" rtl="0" eaLnBrk="1" latinLnBrk="0" hangingPunct="1">
              <a:buFont typeface="Arial" panose="020B0604020202020204" pitchFamily="34" charset="0"/>
              <a:buChar char="•"/>
              <a:defRPr/>
            </a:pPr>
            <a:r>
              <a:rPr lang="en-US" sz="1200" b="0" kern="1200" dirty="0">
                <a:solidFill>
                  <a:schemeClr val="tx1"/>
                </a:solidFill>
                <a:latin typeface="+mn-lt"/>
                <a:ea typeface="+mn-ea"/>
                <a:cs typeface="+mn-cs"/>
              </a:rPr>
              <a:t>People need values of a just society and the oversight of wise leaders to govern their actions.</a:t>
            </a:r>
          </a:p>
          <a:p>
            <a:pPr marL="171450" lvl="0" indent="-171450">
              <a:buFont typeface="Arial" panose="020B0604020202020204" pitchFamily="34" charset="0"/>
              <a:buChar char="•"/>
              <a:defRPr/>
            </a:pPr>
            <a:r>
              <a:rPr lang="en-US" b="0" dirty="0"/>
              <a:t>A republic is needed for the good of all individuals.</a:t>
            </a:r>
          </a:p>
          <a:p>
            <a:pPr lvl="0">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 leader with false or harmful values can be injurious to others hence, leaders need to be caring, good, and strong.</a:t>
            </a:r>
            <a:endParaRPr lang="en-US" sz="2400" b="0" dirty="0"/>
          </a:p>
          <a:p>
            <a:pPr lvl="0">
              <a:defRPr/>
            </a:pPr>
            <a:r>
              <a:rPr lang="en-US" b="0" dirty="0"/>
              <a:t>Examples: Hitler and Stalin.</a:t>
            </a:r>
          </a:p>
          <a:p>
            <a:pPr>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 Zulu Maxim: “We believe that a person is a person through other persons; my humanity is caught and bound inextricably in yours.”   </a:t>
            </a:r>
          </a:p>
          <a:p>
            <a:pPr>
              <a:defRPr/>
            </a:pPr>
            <a:endParaRPr lang="en-US" b="0" dirty="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3CE59B2A-AE6A-4912-B9D1-E03C827144AB}" type="slidenum">
              <a:rPr lang="en-US" altLang="en-US" sz="1200" b="0" smtClean="0">
                <a:solidFill>
                  <a:schemeClr val="tx1"/>
                </a:solidFill>
              </a:rPr>
              <a:pPr eaLnBrk="1" hangingPunct="1"/>
              <a:t>23</a:t>
            </a:fld>
            <a:endParaRPr lang="en-US" altLang="en-US" sz="1200" b="0" dirty="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b="0" dirty="0"/>
              <a:t>Warren Buffett’s order to senior managers when he took over the firm of Salomon was to instantaneously and directly report any legal violations or moral failures by employees.</a:t>
            </a:r>
          </a:p>
          <a:p>
            <a:pPr marL="171450" indent="-171450">
              <a:buFont typeface="Arial" panose="020B0604020202020204" pitchFamily="34" charset="0"/>
              <a:buChar char="•"/>
              <a:defRPr/>
            </a:pPr>
            <a:r>
              <a:rPr lang="en-US" b="0" dirty="0"/>
              <a:t>Buffet understood that </a:t>
            </a:r>
            <a:r>
              <a:rPr lang="en-US" sz="2700" b="0" dirty="0"/>
              <a:t>basic values are crucial for building trust.</a:t>
            </a:r>
          </a:p>
          <a:p>
            <a:pPr marL="0" lvl="1">
              <a:defRPr/>
            </a:pPr>
            <a:r>
              <a:rPr lang="en-US" sz="2700" b="0" dirty="0"/>
              <a:t>Honesty and responsibility are crucial for building trust, which is the bedrock of organizational survival and growth.</a:t>
            </a:r>
          </a:p>
          <a:p>
            <a:pPr>
              <a:defRPr/>
            </a:pPr>
            <a:endParaRPr lang="en-US" b="0" dirty="0"/>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62BC8241-17B2-40BA-A2ED-3C5F0A9300E2}" type="slidenum">
              <a:rPr lang="en-US" altLang="en-US" sz="1200" b="0" smtClean="0">
                <a:solidFill>
                  <a:schemeClr val="tx1"/>
                </a:solidFill>
              </a:rPr>
              <a:pPr eaLnBrk="1" hangingPunct="1"/>
              <a:t>25</a:t>
            </a:fld>
            <a:endParaRPr lang="en-US" altLang="en-US" sz="1200" b="0" dirty="0">
              <a:solidFill>
                <a:schemeClr val="tx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1. Honesty: Knowing oneself and being honest in all dealings with others.</a:t>
            </a:r>
          </a:p>
          <a:p>
            <a:r>
              <a:rPr lang="en-US" altLang="en-US" dirty="0"/>
              <a:t>2. Consideration: Doing unto others as you would have them do unto you.</a:t>
            </a:r>
          </a:p>
          <a:p>
            <a:r>
              <a:rPr lang="en-US" altLang="en-US" dirty="0"/>
              <a:t>3. Responsibility: Taking the attitude that life is what you make it and choosing to make a difference.</a:t>
            </a:r>
          </a:p>
          <a:p>
            <a:r>
              <a:rPr lang="en-US" altLang="en-US" dirty="0"/>
              <a:t>4. Persistence: Being determined; if at first you don’t succeed, try, try again.</a:t>
            </a:r>
          </a:p>
          <a:p>
            <a:r>
              <a:rPr lang="en-US" altLang="en-US" dirty="0"/>
              <a:t>5. Excellence: Living by the motto “Anything worth doing is worth doing well.”</a:t>
            </a:r>
          </a:p>
          <a:p>
            <a:r>
              <a:rPr lang="en-US" altLang="en-US" dirty="0"/>
              <a:t>6. Commitment: Viewing the great essentials of life as someone to love and something to do.</a:t>
            </a: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DF4B5245-7597-4458-9EBF-7A5D6CB1E1A8}" type="slidenum">
              <a:rPr lang="en-US" altLang="en-US" sz="1200" b="0" smtClean="0">
                <a:solidFill>
                  <a:schemeClr val="tx1"/>
                </a:solidFill>
              </a:rPr>
              <a:pPr eaLnBrk="1" hangingPunct="1"/>
              <a:t>26</a:t>
            </a:fld>
            <a:endParaRPr lang="en-US" altLang="en-US" sz="1200" b="0" dirty="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chemeClr val="tx1"/>
                </a:solidFill>
                <a:latin typeface="+mn-lt"/>
                <a:ea typeface="+mn-ea"/>
                <a:cs typeface="+mn-cs"/>
              </a:rPr>
              <a:t>The caring leader focuses on the welfare of:</a:t>
            </a:r>
          </a:p>
          <a:p>
            <a:pPr marL="171450" indent="-171450" algn="l" defTabSz="914400" rtl="0" eaLnBrk="1" latinLnBrk="0" hangingPunct="1">
              <a:buFont typeface="Arial" panose="020B0604020202020204" pitchFamily="34" charset="0"/>
              <a:buChar char="•"/>
            </a:pPr>
            <a:r>
              <a:rPr lang="en-US" sz="1200" b="0" i="0" u="none" strike="noStrike" kern="1200" baseline="0" dirty="0">
                <a:solidFill>
                  <a:schemeClr val="tx1"/>
                </a:solidFill>
                <a:latin typeface="+mn-lt"/>
                <a:ea typeface="+mn-ea"/>
                <a:cs typeface="+mn-cs"/>
              </a:rPr>
              <a:t>Customers: Anticipating their needs and providing state-of-the-art products.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Employees: Providing a healthy work environment, treating them with fairness, and helping them achieve their professional potential.</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Shareholders: Maintaining a strong growth rate and return on investment.</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Community: Exemplifying the highest standards of ethical behavior and contributing to the well-being of society.</a:t>
            </a:r>
            <a:endParaRPr lang="en-US" altLang="en-US" i="0" dirty="0"/>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2D9E17F-AD94-492D-8861-F8C6D30E8FEB}" type="slidenum">
              <a:rPr lang="en-US" altLang="en-US" sz="1200" b="0" smtClean="0">
                <a:solidFill>
                  <a:schemeClr val="tx1"/>
                </a:solidFill>
              </a:rPr>
              <a:pPr eaLnBrk="1" hangingPunct="1"/>
              <a:t>27</a:t>
            </a:fld>
            <a:endParaRPr lang="en-US" altLang="en-US" sz="1200" b="0" dirty="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i="0" dirty="0"/>
              <a:t>A comprehensive code of ethics for an organization includes guidelines in each of the following areas:</a:t>
            </a:r>
          </a:p>
          <a:p>
            <a:pPr marL="171450" indent="-171450">
              <a:buFont typeface="Arial" panose="020B0604020202020204" pitchFamily="34" charset="0"/>
              <a:buChar char="•"/>
              <a:defRPr/>
            </a:pPr>
            <a:r>
              <a:rPr lang="en-US" i="0" dirty="0"/>
              <a:t>Government relations: How does the organization pay its taxes and obey national and international law?</a:t>
            </a:r>
          </a:p>
          <a:p>
            <a:pPr marL="171450" indent="-171450">
              <a:buFont typeface="Arial" panose="020B0604020202020204" pitchFamily="34" charset="0"/>
              <a:buChar char="•"/>
              <a:defRPr/>
            </a:pPr>
            <a:r>
              <a:rPr lang="en-US" i="0" dirty="0"/>
              <a:t>Employee relations: How does the organization deal with employee welfare and grievances?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Business relations: How does the organization deal with suppliers and competitors?</a:t>
            </a:r>
          </a:p>
          <a:p>
            <a:pPr marL="171450" indent="-171450">
              <a:buFont typeface="Arial" panose="020B0604020202020204" pitchFamily="34" charset="0"/>
              <a:buChar char="•"/>
              <a:defRPr/>
            </a:pPr>
            <a:r>
              <a:rPr lang="en-US" i="0" dirty="0"/>
              <a:t>Production: What are the standards of quality for the organization’s products and services?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Consumer relations: How does the organization price and advertise its products and services?</a:t>
            </a:r>
          </a:p>
          <a:p>
            <a:pPr marL="171450" indent="-171450">
              <a:buFont typeface="Arial" panose="020B0604020202020204" pitchFamily="34" charset="0"/>
              <a:buChar char="•"/>
              <a:defRPr/>
            </a:pPr>
            <a:r>
              <a:rPr lang="en-US" i="0" dirty="0"/>
              <a:t>Community and environmental relations: What are the effects of the organization on its social and physical environment?</a:t>
            </a: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2A53AC0-49F8-4387-92DE-5E467220C2BC}" type="slidenum">
              <a:rPr lang="en-US" altLang="en-US" sz="1200" b="0" smtClean="0">
                <a:solidFill>
                  <a:schemeClr val="tx1"/>
                </a:solidFill>
              </a:rPr>
              <a:pPr eaLnBrk="1" hangingPunct="1"/>
              <a:t>32</a:t>
            </a:fld>
            <a:endParaRPr lang="en-US" altLang="en-US" sz="1200" b="0" dirty="0">
              <a:solidFill>
                <a:schemeClr val="tx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dirty="0"/>
              <a:t>In his influential book </a:t>
            </a:r>
            <a:r>
              <a:rPr lang="en-US" altLang="en-US" i="1" dirty="0"/>
              <a:t>Vanguard</a:t>
            </a:r>
            <a:r>
              <a:rPr lang="en-US" altLang="en-US" i="0" dirty="0"/>
              <a:t> </a:t>
            </a:r>
            <a:r>
              <a:rPr lang="en-US" altLang="en-US" i="1" dirty="0"/>
              <a:t>Management</a:t>
            </a:r>
            <a:r>
              <a:rPr lang="en-US" altLang="en-US" i="0" dirty="0"/>
              <a:t>, James O’Toole identifies the key characteristics of ethical and successful organizations:</a:t>
            </a:r>
          </a:p>
          <a:p>
            <a:pPr marL="171450" indent="-171450">
              <a:buFont typeface="Arial" panose="020B0604020202020204" pitchFamily="34" charset="0"/>
              <a:buChar char="•"/>
            </a:pPr>
            <a:r>
              <a:rPr lang="en-US" altLang="en-US" dirty="0"/>
              <a:t>They try to satisfy all their constituencies: customers, employees, owners, suppliers, dealers, communities, and governments; they subscribe to the utilitarian ideal: the greatest good for the greatest number.</a:t>
            </a:r>
          </a:p>
          <a:p>
            <a:pPr marL="171450" indent="-171450">
              <a:buFont typeface="Arial" panose="020B0604020202020204" pitchFamily="34" charset="0"/>
              <a:buChar char="•"/>
            </a:pPr>
            <a:r>
              <a:rPr lang="en-US" altLang="en-US" dirty="0"/>
              <a:t>They are dedicated to high and broad purposes; profit is viewed as an essential means to a higher end: human service and quality of life.</a:t>
            </a:r>
          </a:p>
          <a:p>
            <a:pPr marL="171450" indent="-171450">
              <a:buFont typeface="Arial" panose="020B0604020202020204" pitchFamily="34" charset="0"/>
              <a:buChar char="•"/>
            </a:pPr>
            <a:r>
              <a:rPr lang="en-US" altLang="en-US" dirty="0"/>
              <a:t>They are committed to learning, investing enormous resources and effort to remaining current and responsive to change; they view employee growth and development as a critical foundation of business success.</a:t>
            </a:r>
          </a:p>
          <a:p>
            <a:pPr marL="171450" indent="-171450">
              <a:buFont typeface="Arial" panose="020B0604020202020204" pitchFamily="34" charset="0"/>
              <a:buChar char="•"/>
            </a:pPr>
            <a:r>
              <a:rPr lang="en-US" altLang="en-US" dirty="0"/>
              <a:t>They try to be the best at whatever they do; their performance standards rise continually; excellence in product and service is an </a:t>
            </a:r>
            <a:r>
              <a:rPr lang="en-US" altLang="en-US" dirty="0" err="1"/>
              <a:t>organizationwide</a:t>
            </a:r>
            <a:r>
              <a:rPr lang="en-US" altLang="en-US" dirty="0"/>
              <a:t> commitment and source of pride.</a:t>
            </a: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74822B1-CD0B-449E-A888-C46CCF796CA6}" type="slidenum">
              <a:rPr lang="en-US" altLang="en-US" sz="1200" b="0" smtClean="0">
                <a:solidFill>
                  <a:schemeClr val="tx1"/>
                </a:solidFill>
              </a:rPr>
              <a:pPr eaLnBrk="1" hangingPunct="1"/>
              <a:t>33</a:t>
            </a:fld>
            <a:endParaRPr lang="en-US" altLang="en-US" sz="1200" b="0" dirty="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4</a:t>
            </a:fld>
            <a:endParaRPr lang="en-US" dirty="0"/>
          </a:p>
        </p:txBody>
      </p:sp>
    </p:spTree>
    <p:extLst>
      <p:ext uri="{BB962C8B-B14F-4D97-AF65-F5344CB8AC3E}">
        <p14:creationId xmlns:p14="http://schemas.microsoft.com/office/powerpoint/2010/main" val="1964261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dirty="0"/>
              <a:t>One executive believes high ethical standards and business success are positively related.</a:t>
            </a:r>
          </a:p>
          <a:p>
            <a:pPr>
              <a:lnSpc>
                <a:spcPct val="90000"/>
              </a:lnSpc>
            </a:pPr>
            <a:r>
              <a:rPr lang="en-US" altLang="en-US" dirty="0"/>
              <a:t>Another sees ethical commitment as a basis for building customer trust.</a:t>
            </a:r>
          </a:p>
          <a:p>
            <a:pPr>
              <a:lnSpc>
                <a:spcPct val="90000"/>
              </a:lnSpc>
            </a:pPr>
            <a:r>
              <a:rPr lang="en-US" altLang="en-US" dirty="0"/>
              <a:t>Another believes a reputation for integrity will help attract and keep the best employees.</a:t>
            </a:r>
          </a:p>
          <a:p>
            <a:pPr>
              <a:lnSpc>
                <a:spcPct val="90000"/>
              </a:lnSpc>
            </a:pPr>
            <a:r>
              <a:rPr lang="en-US" altLang="en-US" dirty="0"/>
              <a:t>Another wants his company to be a role model for society.</a:t>
            </a:r>
          </a:p>
          <a:p>
            <a:pPr>
              <a:lnSpc>
                <a:spcPct val="90000"/>
              </a:lnSpc>
            </a:pPr>
            <a:r>
              <a:rPr lang="en-US" altLang="en-US" dirty="0"/>
              <a:t>Another wants to avoid any conflict with the law.</a:t>
            </a:r>
          </a:p>
          <a:p>
            <a:pPr>
              <a:lnSpc>
                <a:spcPct val="90000"/>
              </a:lnSpc>
            </a:pPr>
            <a:r>
              <a:rPr lang="en-US" altLang="en-US" dirty="0"/>
              <a:t>Another answers succinctly and pragmatically, “60 Minutes.”</a:t>
            </a:r>
          </a:p>
          <a:p>
            <a:pPr>
              <a:lnSpc>
                <a:spcPct val="90000"/>
              </a:lnSpc>
            </a:pPr>
            <a:endParaRPr lang="en-US" altLang="en-US" dirty="0"/>
          </a:p>
          <a:p>
            <a:pPr>
              <a:lnSpc>
                <a:spcPct val="90000"/>
              </a:lnSpc>
            </a:pPr>
            <a:r>
              <a:rPr lang="en-US" altLang="en-US" b="0" dirty="0"/>
              <a:t>Misconduct threatens leaders at all levels of responsibility.</a:t>
            </a:r>
          </a:p>
          <a:p>
            <a:endParaRPr lang="en-US" altLang="en-US" dirty="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29B2D2E-7D4D-4D2C-8E23-9DEAD4592613}" type="slidenum">
              <a:rPr lang="en-US" altLang="en-US" sz="1200" b="0" smtClean="0">
                <a:solidFill>
                  <a:schemeClr val="tx1"/>
                </a:solidFill>
              </a:rPr>
              <a:pPr eaLnBrk="1" hangingPunct="1"/>
              <a:t>36</a:t>
            </a:fld>
            <a:endParaRPr lang="en-US" altLang="en-US" sz="1200" b="0" dirty="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37</a:t>
            </a:fld>
            <a:endParaRPr lang="en-US" dirty="0"/>
          </a:p>
        </p:txBody>
      </p:sp>
    </p:spTree>
    <p:extLst>
      <p:ext uri="{BB962C8B-B14F-4D97-AF65-F5344CB8AC3E}">
        <p14:creationId xmlns:p14="http://schemas.microsoft.com/office/powerpoint/2010/main" val="13807035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82CA9A3-7166-4107-9E71-85E164EBB52F}" type="slidenum">
              <a:rPr lang="en-US" altLang="en-US" sz="1200" b="0" smtClean="0">
                <a:solidFill>
                  <a:schemeClr val="tx1"/>
                </a:solidFill>
              </a:rPr>
              <a:pPr eaLnBrk="1" hangingPunct="1"/>
              <a:t>40</a:t>
            </a:fld>
            <a:endParaRPr lang="en-US" altLang="en-US" sz="1200" b="0" dirty="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In its highest form, character is based on a value system that is </a:t>
            </a:r>
            <a:r>
              <a:rPr lang="en-US" altLang="en-US" i="0" dirty="0"/>
              <a:t>known, cherished, stated, lived, and lived habitually.</a:t>
            </a:r>
          </a:p>
          <a:p>
            <a:r>
              <a:rPr lang="en-US" altLang="en-US" dirty="0"/>
              <a:t>The highest form of living by one’s values is caring to the point of personal sacrifice.</a:t>
            </a:r>
          </a:p>
          <a:p>
            <a:r>
              <a:rPr lang="en-US" altLang="en-US" b="0" dirty="0"/>
              <a:t>Character and leading by values require courage.</a:t>
            </a:r>
          </a:p>
          <a:p>
            <a:endParaRPr lang="en-US" altLang="en-US" b="0" dirty="0"/>
          </a:p>
          <a:p>
            <a:r>
              <a:rPr lang="en-US" altLang="en-US" b="0" dirty="0"/>
              <a:t>Philosopher-psychologist Rollo May explains the importance of courage as the foundation that underlies and gives reality to all other virtues and values. Without courage, our love pales into dependency and fidelity becomes conformism.</a:t>
            </a:r>
          </a:p>
          <a:p>
            <a:pPr lvl="0"/>
            <a:endParaRPr lang="en-US" altLang="en-US" b="0" dirty="0"/>
          </a:p>
          <a:p>
            <a:r>
              <a:rPr lang="en-US" altLang="en-US" b="0" dirty="0"/>
              <a:t>“Courage” comes from the French word coeur meaning “heart.” </a:t>
            </a:r>
            <a:r>
              <a:rPr lang="en-US" altLang="en-US" dirty="0"/>
              <a:t>It makes possible all the psychological virtues.</a:t>
            </a:r>
          </a:p>
          <a:p>
            <a:endParaRPr lang="en-US" altLang="en-US" dirty="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6268131-9C4F-4846-9848-85F689CD30CC}" type="slidenum">
              <a:rPr lang="en-US" altLang="en-US" sz="1200" b="0" smtClean="0">
                <a:solidFill>
                  <a:schemeClr val="tx1"/>
                </a:solidFill>
              </a:rPr>
              <a:pPr eaLnBrk="1" hangingPunct="1"/>
              <a:t>8</a:t>
            </a:fld>
            <a:endParaRPr lang="en-US" altLang="en-US" sz="1200" b="0" dirty="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English philosopher Alfred North Whitehead wrote, “We are in the world, not the world in us.”</a:t>
            </a:r>
          </a:p>
          <a:p>
            <a:r>
              <a:rPr lang="en-US" sz="1200" b="0" i="0" u="none" strike="noStrike" kern="1200" baseline="0" dirty="0">
                <a:solidFill>
                  <a:schemeClr val="tx1"/>
                </a:solidFill>
                <a:latin typeface="+mn-lt"/>
                <a:ea typeface="+mn-ea"/>
                <a:cs typeface="+mn-cs"/>
              </a:rPr>
              <a:t>While a concern for right and wrong may be universal to all people, w</a:t>
            </a:r>
            <a:r>
              <a:rPr lang="en-US" altLang="en-US" b="0" dirty="0"/>
              <a:t>hat is considered right and wrong depends on the universe and a person’s place in it. We are evolving creatures in an evolving world, and human ethics are changing as well.</a:t>
            </a:r>
          </a:p>
          <a:p>
            <a:r>
              <a:rPr lang="en-US" altLang="en-US" b="0" dirty="0"/>
              <a:t>“What </a:t>
            </a:r>
            <a:r>
              <a:rPr lang="en-US" altLang="en-US" b="0" i="0" dirty="0"/>
              <a:t>ought to be </a:t>
            </a:r>
            <a:r>
              <a:rPr lang="en-US" altLang="en-US" b="0" dirty="0"/>
              <a:t>has had different meanings in different times and circumstances.”</a:t>
            </a:r>
          </a:p>
          <a:p>
            <a:endParaRPr lang="en-US" altLang="en-US" b="0" dirty="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D8DE985-BC61-45F1-A803-75E1EED52F79}" type="slidenum">
              <a:rPr lang="en-US" altLang="en-US" sz="1200" b="0" smtClean="0">
                <a:solidFill>
                  <a:schemeClr val="tx1"/>
                </a:solidFill>
              </a:rPr>
              <a:pPr eaLnBrk="1" hangingPunct="1"/>
              <a:t>10</a:t>
            </a:fld>
            <a:endParaRPr lang="en-US" altLang="en-US" sz="1200" b="0" dirty="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According to Niccolo Machiavelli: </a:t>
            </a:r>
          </a:p>
          <a:p>
            <a:pPr marL="171450" indent="-171450">
              <a:buFont typeface="Arial" panose="020B0604020202020204" pitchFamily="34" charset="0"/>
              <a:buChar char="•"/>
            </a:pPr>
            <a:r>
              <a:rPr lang="en-US" altLang="en-US" b="0" dirty="0"/>
              <a:t>The best individuals adapt to market forces and become masters of manipulative relations.</a:t>
            </a:r>
          </a:p>
          <a:p>
            <a:pPr marL="171450" indent="-171450">
              <a:buFont typeface="Arial" panose="020B0604020202020204" pitchFamily="34" charset="0"/>
              <a:buChar char="•"/>
            </a:pPr>
            <a:r>
              <a:rPr lang="en-US" altLang="en-US" b="0" dirty="0"/>
              <a:t>Flattery, deceit, and murder may be necessary to win and retain power.</a:t>
            </a:r>
          </a:p>
          <a:p>
            <a:pPr marL="171450" lvl="0" indent="-171450">
              <a:buFont typeface="Arial" panose="020B0604020202020204" pitchFamily="34" charset="0"/>
              <a:buChar char="•"/>
            </a:pPr>
            <a:r>
              <a:rPr lang="en-US" altLang="en-US" b="0" dirty="0"/>
              <a:t>People should never cultivate private virtues that in public life would prove politically suicidal.</a:t>
            </a:r>
          </a:p>
          <a:p>
            <a:pPr marL="171450" lvl="0" indent="-171450">
              <a:buFont typeface="Arial" panose="020B0604020202020204" pitchFamily="34" charset="0"/>
              <a:buChar char="•"/>
            </a:pPr>
            <a:r>
              <a:rPr lang="en-US" altLang="en-US" b="0" dirty="0"/>
              <a:t>People should develop vices if helpful to one’s rule.</a:t>
            </a:r>
          </a:p>
          <a:p>
            <a:pPr marL="171450" lvl="0" indent="-171450">
              <a:buFont typeface="Arial" panose="020B0604020202020204" pitchFamily="34" charset="0"/>
              <a:buChar char="•"/>
            </a:pPr>
            <a:r>
              <a:rPr lang="en-US" altLang="en-US" b="0" i="0" dirty="0"/>
              <a:t>Ends justify means and might makes right. </a:t>
            </a:r>
          </a:p>
          <a:p>
            <a:endParaRPr lang="en-US" altLang="en-US" b="0" dirty="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5653BFF-D31A-4DB7-A0C9-879FE115FC5A}" type="slidenum">
              <a:rPr lang="en-US" altLang="en-US" sz="1200" b="0" smtClean="0">
                <a:solidFill>
                  <a:schemeClr val="tx1"/>
                </a:solidFill>
              </a:rPr>
              <a:pPr eaLnBrk="1" hangingPunct="1"/>
              <a:t>11</a:t>
            </a:fld>
            <a:endParaRPr lang="en-US" altLang="en-US" sz="1200" b="0" dirty="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0" dirty="0"/>
              <a:t>German philosopher Friedrich Nietzsche believed:</a:t>
            </a:r>
          </a:p>
          <a:p>
            <a:pPr marL="171450" indent="-171450">
              <a:lnSpc>
                <a:spcPct val="90000"/>
              </a:lnSpc>
              <a:buFont typeface="Arial" panose="020B0604020202020204" pitchFamily="34" charset="0"/>
              <a:buChar char="•"/>
            </a:pPr>
            <a:r>
              <a:rPr lang="en-US" altLang="en-US" b="0" dirty="0"/>
              <a:t>Human resoluteness, born of independent judgment, is the highest good.</a:t>
            </a:r>
          </a:p>
          <a:p>
            <a:pPr marL="171450" indent="-171450">
              <a:lnSpc>
                <a:spcPct val="90000"/>
              </a:lnSpc>
              <a:buFont typeface="Arial" panose="020B0604020202020204" pitchFamily="34" charset="0"/>
              <a:buChar char="•"/>
            </a:pPr>
            <a:r>
              <a:rPr lang="en-US" altLang="en-US" b="0" dirty="0"/>
              <a:t>Individuals should be independent in thought and strong in conviction.</a:t>
            </a:r>
          </a:p>
          <a:p>
            <a:pPr marL="171450" indent="-171450">
              <a:lnSpc>
                <a:spcPct val="90000"/>
              </a:lnSpc>
              <a:buFont typeface="Arial" panose="020B0604020202020204" pitchFamily="34" charset="0"/>
              <a:buChar char="•"/>
            </a:pPr>
            <a:r>
              <a:rPr lang="en-US" altLang="en-US" b="0" dirty="0"/>
              <a:t>Nature is filled with conflict spilling over into society.</a:t>
            </a:r>
          </a:p>
          <a:p>
            <a:pPr marL="171450" indent="-171450">
              <a:lnSpc>
                <a:spcPct val="90000"/>
              </a:lnSpc>
              <a:buFont typeface="Arial" panose="020B0604020202020204" pitchFamily="34" charset="0"/>
              <a:buChar char="•"/>
            </a:pPr>
            <a:r>
              <a:rPr lang="en-US" altLang="en-US" b="0" dirty="0"/>
              <a:t>The best humans exhibit </a:t>
            </a:r>
            <a:r>
              <a:rPr lang="en-US" altLang="en-US" b="0" i="0" dirty="0"/>
              <a:t>moral virtue, wisdom, justice, courage, and other ideals</a:t>
            </a:r>
            <a:r>
              <a:rPr lang="en-US" altLang="en-US" b="0" dirty="0"/>
              <a:t>, regardless of loss or gain.</a:t>
            </a:r>
          </a:p>
          <a:p>
            <a:endParaRPr lang="en-US" altLang="en-US" b="0" dirty="0"/>
          </a:p>
          <a:p>
            <a:r>
              <a:rPr lang="en-US" altLang="en-US" b="0" dirty="0"/>
              <a:t>German philosopher Marvin Heidegger pointed to the Greek ideal of nobility and taught that:</a:t>
            </a:r>
          </a:p>
          <a:p>
            <a:pPr marL="171450" lvl="0" indent="-171450">
              <a:buFont typeface="Arial" panose="020B0604020202020204" pitchFamily="34" charset="0"/>
              <a:buChar char="•"/>
            </a:pPr>
            <a:r>
              <a:rPr lang="en-US" altLang="en-US" b="0" dirty="0"/>
              <a:t>Adhering to personal principles rather than giving in to social pressure to conform is important.</a:t>
            </a:r>
          </a:p>
          <a:p>
            <a:pPr marL="171450" lvl="0" indent="-171450">
              <a:buFont typeface="Arial" panose="020B0604020202020204" pitchFamily="34" charset="0"/>
              <a:buChar char="•"/>
            </a:pPr>
            <a:r>
              <a:rPr lang="en-US" altLang="en-US" b="0" dirty="0"/>
              <a:t>Personal integrity is good, regardless of the results.</a:t>
            </a:r>
          </a:p>
          <a:p>
            <a:pPr marL="171450" lvl="0" indent="-171450">
              <a:buFont typeface="Arial" panose="020B0604020202020204" pitchFamily="34" charset="0"/>
              <a:buChar char="•"/>
            </a:pPr>
            <a:r>
              <a:rPr lang="en-US" altLang="en-US" b="0" dirty="0"/>
              <a:t>People must choose their lifestyle and commitments carefully.</a:t>
            </a:r>
          </a:p>
          <a:p>
            <a:endParaRPr lang="en-US" altLang="en-US" b="0" dirty="0"/>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BEC266A-BA8D-4FF7-9086-CB639C9CD720}" type="slidenum">
              <a:rPr lang="en-US" altLang="en-US" sz="1200" b="0" smtClean="0">
                <a:solidFill>
                  <a:schemeClr val="tx1"/>
                </a:solidFill>
              </a:rPr>
              <a:pPr eaLnBrk="1" hangingPunct="1"/>
              <a:t>12</a:t>
            </a:fld>
            <a:endParaRPr lang="en-US" altLang="en-US" sz="1200" b="0" dirty="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Frenchman Jean-Jacques Rousseau wrote:</a:t>
            </a:r>
          </a:p>
          <a:p>
            <a:pPr marL="171450" lvl="0" indent="-171450">
              <a:buFont typeface="Arial" panose="020B0604020202020204" pitchFamily="34" charset="0"/>
              <a:buChar char="•"/>
            </a:pPr>
            <a:r>
              <a:rPr lang="en-US" altLang="en-US" b="0" dirty="0"/>
              <a:t>Nature in essence is good, and because humanity is part of nature, human beings too are naturally good.</a:t>
            </a:r>
          </a:p>
          <a:p>
            <a:pPr marL="171450" lvl="0" indent="-171450">
              <a:buFont typeface="Arial" panose="020B0604020202020204" pitchFamily="34" charset="0"/>
              <a:buChar char="•"/>
            </a:pPr>
            <a:r>
              <a:rPr lang="en-US" altLang="en-US" b="0" dirty="0"/>
              <a:t>To achieve the highest good, one must strive to be purely natural.</a:t>
            </a:r>
          </a:p>
          <a:p>
            <a:pPr marL="171450" lvl="0" indent="-171450">
              <a:buFont typeface="Arial" panose="020B0604020202020204" pitchFamily="34" charset="0"/>
              <a:buChar char="•"/>
            </a:pPr>
            <a:r>
              <a:rPr lang="en-US" altLang="en-US" b="0" dirty="0"/>
              <a:t>Corruption comes only with civilization.</a:t>
            </a:r>
          </a:p>
          <a:p>
            <a:pPr marL="171450" lvl="0" indent="-171450">
              <a:buFont typeface="Arial" panose="020B0604020202020204" pitchFamily="34" charset="0"/>
              <a:buChar char="•"/>
            </a:pPr>
            <a:r>
              <a:rPr lang="en-US" altLang="en-US" b="0" dirty="0"/>
              <a:t>Children should be raised in a state of simplicity.</a:t>
            </a:r>
          </a:p>
          <a:p>
            <a:pPr lvl="0"/>
            <a:endParaRPr lang="en-US" altLang="en-US" b="0" dirty="0"/>
          </a:p>
          <a:p>
            <a:r>
              <a:rPr lang="en-US" altLang="en-US" b="0" dirty="0"/>
              <a:t>Writer–philosopher Henry David Thoreau wrote in a spirit of naturalness and simplicity in Walden.</a:t>
            </a:r>
          </a:p>
          <a:p>
            <a:r>
              <a:rPr lang="en-US" altLang="en-US" b="0" dirty="0"/>
              <a:t>In Economy from Walden, he wrote that most of the luxuries, and many of the so-called comforts of life, are not only dispensable but also positive hindrances to the elevation of humankind. In the same spirit, many people today resist technological changes, complex lifestyles, and artificial creations.</a:t>
            </a:r>
          </a:p>
          <a:p>
            <a:endParaRPr lang="en-US" altLang="en-US" b="0" dirty="0"/>
          </a:p>
          <a:p>
            <a:r>
              <a:rPr lang="en-US" altLang="en-US" b="0" dirty="0"/>
              <a:t>The French writer Vauvenargues summarizes the importance of naturalness: “Naturalness gets a better hearing than accuracy. It speaks the language of feeling, which is better than that of logic and rationality, because it is beautiful and appeals to everyone.</a:t>
            </a: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6EF3450-73C6-4AD1-9506-1FABCD7300C3}" type="slidenum">
              <a:rPr lang="en-US" altLang="en-US" sz="1200" b="0" smtClean="0">
                <a:solidFill>
                  <a:schemeClr val="tx1"/>
                </a:solidFill>
              </a:rPr>
              <a:pPr eaLnBrk="1" hangingPunct="1"/>
              <a:t>13</a:t>
            </a:fld>
            <a:endParaRPr lang="en-US" altLang="en-US" sz="1200" b="0" dirty="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sz="2400" b="0" dirty="0"/>
              <a:t>Religious leaders announce visions and make moral judgments, drawing on the authority of a supreme being.</a:t>
            </a:r>
          </a:p>
          <a:p>
            <a:pPr>
              <a:defRPr/>
            </a:pPr>
            <a:endParaRPr lang="en-US" sz="2400" b="0" dirty="0"/>
          </a:p>
          <a:p>
            <a:pPr lvl="0">
              <a:defRPr/>
            </a:pPr>
            <a:r>
              <a:rPr lang="en-US" sz="2400" b="0" dirty="0"/>
              <a:t>Muhammad decreed the five pillars of Islamic faith, which are as follows:</a:t>
            </a:r>
          </a:p>
          <a:p>
            <a:pPr marL="342900" indent="-342900">
              <a:buFont typeface="Arial" panose="020B0604020202020204" pitchFamily="34" charset="0"/>
              <a:buChar char="•"/>
            </a:pPr>
            <a:r>
              <a:rPr lang="en-US" sz="2500" b="0" dirty="0"/>
              <a:t>Repetition of the belief </a:t>
            </a:r>
            <a:r>
              <a:rPr lang="en-US" sz="1200" b="0" i="0" u="none" strike="noStrike" kern="1200" baseline="0" dirty="0">
                <a:solidFill>
                  <a:schemeClr val="tx1"/>
                </a:solidFill>
                <a:latin typeface="+mn-lt"/>
                <a:ea typeface="+mn-ea"/>
                <a:cs typeface="+mn-cs"/>
              </a:rPr>
              <a:t>“there is no god but Allah, and Muhammad is the prophet of Allah.” </a:t>
            </a:r>
            <a:endParaRPr lang="en-US" sz="2500" b="0" dirty="0"/>
          </a:p>
          <a:p>
            <a:pPr marL="342900" lvl="0" indent="-342900">
              <a:buFont typeface="Arial" panose="020B0604020202020204" pitchFamily="34" charset="0"/>
              <a:buChar char="•"/>
              <a:defRPr/>
            </a:pPr>
            <a:r>
              <a:rPr lang="en-US" sz="2500" b="0" dirty="0"/>
              <a:t>Prayer five times daily</a:t>
            </a:r>
          </a:p>
          <a:p>
            <a:pPr marL="342900" lvl="0" indent="-342900">
              <a:buFont typeface="Arial" panose="020B0604020202020204" pitchFamily="34" charset="0"/>
              <a:buChar char="•"/>
              <a:defRPr/>
            </a:pPr>
            <a:r>
              <a:rPr lang="en-US" sz="2500" b="0" dirty="0"/>
              <a:t>30-day fast of Ramadan </a:t>
            </a:r>
          </a:p>
          <a:p>
            <a:pPr marL="342900" lvl="0" indent="-342900">
              <a:buFont typeface="Arial" panose="020B0604020202020204" pitchFamily="34" charset="0"/>
              <a:buChar char="•"/>
              <a:defRPr/>
            </a:pPr>
            <a:r>
              <a:rPr lang="en-US" sz="2500" b="0" dirty="0"/>
              <a:t>Alms giving </a:t>
            </a:r>
          </a:p>
          <a:p>
            <a:pPr marL="342900" lvl="0" indent="-342900">
              <a:buFont typeface="Arial" panose="020B0604020202020204" pitchFamily="34" charset="0"/>
              <a:buChar char="•"/>
              <a:defRPr/>
            </a:pPr>
            <a:r>
              <a:rPr lang="en-US" sz="2500" b="0" dirty="0"/>
              <a:t>Pilgrimage to Mecca </a:t>
            </a:r>
          </a:p>
          <a:p>
            <a:pPr lvl="0">
              <a:defRPr/>
            </a:pPr>
            <a:endParaRPr lang="en-US" sz="2500" b="0" dirty="0"/>
          </a:p>
          <a:p>
            <a:pPr lvl="0">
              <a:spcBef>
                <a:spcPct val="50000"/>
              </a:spcBef>
              <a:defRPr/>
            </a:pPr>
            <a:r>
              <a:rPr lang="en-US" sz="2400" b="0" dirty="0"/>
              <a:t>These beliefs are held sacred by 1.6 billion Muslims today.</a:t>
            </a:r>
          </a:p>
          <a:p>
            <a:pPr lvl="0">
              <a:defRPr/>
            </a:pPr>
            <a:r>
              <a:rPr lang="en-US" sz="2500" b="0" dirty="0"/>
              <a:t>Nearly 3 billion adherents of other religions also define ethical good as the “will of God.”</a:t>
            </a:r>
          </a:p>
          <a:p>
            <a:pPr>
              <a:defRPr/>
            </a:pPr>
            <a:endParaRPr lang="en-US" b="0" dirty="0"/>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AB69FFF-B0EC-4669-A23B-46EBC95032F5}" type="slidenum">
              <a:rPr lang="en-US" altLang="en-US" sz="1200" b="0" smtClean="0">
                <a:solidFill>
                  <a:schemeClr val="tx1"/>
                </a:solidFill>
              </a:rPr>
              <a:pPr eaLnBrk="1" hangingPunct="1"/>
              <a:t>14</a:t>
            </a:fld>
            <a:endParaRPr lang="en-US" altLang="en-US" sz="1200" b="0" dirty="0">
              <a:solidFill>
                <a:schemeClr val="tx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In “</a:t>
            </a:r>
            <a:r>
              <a:rPr lang="en-US" altLang="en-US" b="0" i="0" dirty="0"/>
              <a:t>Reflections and Maxims,</a:t>
            </a:r>
            <a:r>
              <a:rPr lang="en-US" altLang="en-US" b="0" i="1" dirty="0"/>
              <a:t>” </a:t>
            </a:r>
            <a:r>
              <a:rPr lang="en-US" altLang="en-US" b="0" dirty="0"/>
              <a:t>Vauvenargues wrote:</a:t>
            </a:r>
          </a:p>
          <a:p>
            <a:pPr marL="171450" lvl="0" indent="-171450">
              <a:buFont typeface="Arial" panose="020B0604020202020204" pitchFamily="34" charset="0"/>
              <a:buChar char="•"/>
            </a:pPr>
            <a:r>
              <a:rPr lang="en-US" altLang="en-US" dirty="0"/>
              <a:t>We display indifference toward moral truth because we are determined to indulge our passions.</a:t>
            </a:r>
          </a:p>
          <a:p>
            <a:pPr marL="171450" lvl="0" indent="-171450">
              <a:buFont typeface="Arial" panose="020B0604020202020204" pitchFamily="34" charset="0"/>
              <a:buChar char="•"/>
            </a:pPr>
            <a:r>
              <a:rPr lang="en-US" altLang="en-US" dirty="0"/>
              <a:t>We do not hesitate to act in order to satisfy desire.</a:t>
            </a:r>
          </a:p>
          <a:p>
            <a:endParaRPr lang="en-US" altLang="en-US" dirty="0"/>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EF39FDDC-FBC2-48E2-83EE-ED407E4686EB}" type="slidenum">
              <a:rPr lang="en-US" altLang="en-US" sz="1200" b="0" smtClean="0">
                <a:solidFill>
                  <a:schemeClr val="tx1"/>
                </a:solidFill>
              </a:rPr>
              <a:pPr eaLnBrk="1" hangingPunct="1"/>
              <a:t>15</a:t>
            </a:fld>
            <a:endParaRPr lang="en-US" altLang="en-US" sz="1200" b="0" dirty="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78262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34976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86263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18304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921179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9515056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81578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054319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302022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3155652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363177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611307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8421746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6400"/>
            <a:ext cx="4038600" cy="4724400"/>
          </a:xfrm>
        </p:spPr>
        <p:txBody>
          <a:bodyPr/>
          <a:lstStyle>
            <a:lvl1pPr marL="461963" indent="-461963">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7" name="Slide Number Placeholder 6"/>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7484822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878494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089073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05496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184097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1515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419281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276815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836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703599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323147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007709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91553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18694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080889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574023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382152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06679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03224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40961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0965455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28851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00570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479062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499788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54586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89458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5539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82998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582439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30343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99687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082126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100207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387015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248374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794699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085321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467490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221706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8488025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35010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4606692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695609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8574476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3936523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5374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4544077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811021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061247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670657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1C13BF6D-982F-4D47-9029-80DA67B2963E}"/>
              </a:ext>
            </a:extLst>
          </p:cNvPr>
          <p:cNvSpPr/>
          <p:nvPr userDrawn="1"/>
        </p:nvSpPr>
        <p:spPr>
          <a:xfrm>
            <a:off x="-16002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83007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5.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49563167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730" r:id="rId18"/>
    <p:sldLayoutId id="2147483731" r:id="rId19"/>
    <p:sldLayoutId id="2147483732" r:id="rId20"/>
    <p:sldLayoutId id="2147483733"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0659059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50142277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17647740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89802040"/>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10436584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979216834"/>
      </p:ext>
    </p:extLst>
  </p:cSld>
  <p:clrMap bg1="lt1" tx1="dk1" bg2="lt2" tx2="dk2" accent1="accent1" accent2="accent2" accent3="accent3" accent4="accent4" accent5="accent5" accent6="accent6" hlink="hlink" folHlink="folHlink"/>
  <p:sldLayoutIdLst>
    <p:sldLayoutId id="2147483724" r:id="rId1"/>
    <p:sldLayoutId id="214748372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85987028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0866" y="2346704"/>
            <a:ext cx="5105400" cy="609600"/>
          </a:xfrm>
        </p:spPr>
        <p:txBody>
          <a:bodyPr>
            <a:normAutofit fontScale="90000"/>
          </a:bodyPr>
          <a:lstStyle/>
          <a:p>
            <a:r>
              <a:rPr lang="en-US" dirty="0">
                <a:solidFill>
                  <a:schemeClr val="tx1"/>
                </a:solidFill>
              </a:rPr>
              <a:t>Chapter 7</a:t>
            </a:r>
          </a:p>
        </p:txBody>
      </p:sp>
      <p:sp>
        <p:nvSpPr>
          <p:cNvPr id="3" name="Subtitle 2"/>
          <p:cNvSpPr>
            <a:spLocks noGrp="1"/>
          </p:cNvSpPr>
          <p:nvPr>
            <p:ph type="body" sz="quarter" idx="10"/>
          </p:nvPr>
        </p:nvSpPr>
        <p:spPr>
          <a:xfrm>
            <a:off x="-143933" y="3558797"/>
            <a:ext cx="5105400" cy="685800"/>
          </a:xfrm>
        </p:spPr>
        <p:txBody>
          <a:bodyPr/>
          <a:lstStyle/>
          <a:p>
            <a:pPr algn="ctr"/>
            <a:r>
              <a:rPr lang="en-US" sz="4000" dirty="0"/>
              <a:t>The Role of Values</a:t>
            </a:r>
            <a:br>
              <a:rPr lang="en-US" sz="4000" dirty="0"/>
            </a:br>
            <a:r>
              <a:rPr lang="en-US" sz="4000" dirty="0"/>
              <a:t>and Ethics at Work</a:t>
            </a:r>
          </a:p>
        </p:txBody>
      </p:sp>
      <p:sp>
        <p:nvSpPr>
          <p:cNvPr id="6" name="Content placeholder 1">
            <a:extLst>
              <a:ext uri="{FF2B5EF4-FFF2-40B4-BE49-F238E27FC236}">
                <a16:creationId xmlns:a16="http://schemas.microsoft.com/office/drawing/2014/main" id="{75D9D7AC-D6CD-48C8-ACF6-6A67DDDFBF3D}"/>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1435" y="714531"/>
            <a:ext cx="3875800"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4B9B031-45A3-4A99-B958-B6E50EC03708}"/>
              </a:ext>
            </a:extLst>
          </p:cNvPr>
          <p:cNvSpPr>
            <a:spLocks noGrp="1"/>
          </p:cNvSpPr>
          <p:nvPr>
            <p:ph type="title"/>
          </p:nvPr>
        </p:nvSpPr>
        <p:spPr/>
        <p:txBody>
          <a:bodyPr/>
          <a:lstStyle/>
          <a:p>
            <a:r>
              <a:rPr lang="en-US" altLang="en-US" dirty="0"/>
              <a:t>Traditional Definitions of Good</a:t>
            </a:r>
            <a:r>
              <a:rPr lang="en-US" altLang="en-US" sz="3200" dirty="0"/>
              <a:t> </a:t>
            </a:r>
            <a:endParaRPr lang="en-US" dirty="0"/>
          </a:p>
        </p:txBody>
      </p:sp>
      <p:sp>
        <p:nvSpPr>
          <p:cNvPr id="5" name="Content Placeholder 4">
            <a:extLst>
              <a:ext uri="{FF2B5EF4-FFF2-40B4-BE49-F238E27FC236}">
                <a16:creationId xmlns:a16="http://schemas.microsoft.com/office/drawing/2014/main" id="{2CC50EC6-AE74-4F89-BD50-20192BA47A53}"/>
              </a:ext>
            </a:extLst>
          </p:cNvPr>
          <p:cNvSpPr>
            <a:spLocks noGrp="1"/>
          </p:cNvSpPr>
          <p:nvPr>
            <p:ph idx="1"/>
          </p:nvPr>
        </p:nvSpPr>
        <p:spPr/>
        <p:txBody>
          <a:bodyPr/>
          <a:lstStyle/>
          <a:p>
            <a:pPr>
              <a:buFontTx/>
              <a:buNone/>
            </a:pPr>
            <a:r>
              <a:rPr lang="en-US" altLang="en-US" dirty="0"/>
              <a:t>Good and right have been defined in terms of:</a:t>
            </a:r>
          </a:p>
          <a:p>
            <a:pPr>
              <a:buFontTx/>
              <a:buNone/>
            </a:pPr>
            <a:endParaRPr lang="en-US" altLang="en-US" sz="800" dirty="0"/>
          </a:p>
          <a:p>
            <a:r>
              <a:rPr lang="en-US" altLang="en-US" sz="2200" dirty="0"/>
              <a:t>Power</a:t>
            </a:r>
          </a:p>
          <a:p>
            <a:r>
              <a:rPr lang="en-US" altLang="en-US" sz="2200" dirty="0"/>
              <a:t>Personal integrity</a:t>
            </a:r>
          </a:p>
          <a:p>
            <a:r>
              <a:rPr lang="en-US" altLang="en-US" sz="2200" dirty="0"/>
              <a:t>Natural simplicity</a:t>
            </a:r>
          </a:p>
          <a:p>
            <a:r>
              <a:rPr lang="en-US" altLang="en-US" sz="2200" dirty="0"/>
              <a:t>God’s will</a:t>
            </a:r>
          </a:p>
          <a:p>
            <a:r>
              <a:rPr lang="en-US" altLang="en-US" sz="2200" dirty="0"/>
              <a:t>Pleasure</a:t>
            </a:r>
          </a:p>
          <a:p>
            <a:r>
              <a:rPr lang="en-US" altLang="en-US" sz="2200" dirty="0"/>
              <a:t>Greatest good for the greatest number</a:t>
            </a:r>
          </a:p>
          <a:p>
            <a:r>
              <a:rPr lang="en-US" altLang="en-US" sz="2200" dirty="0"/>
              <a:t>Pragmatism </a:t>
            </a:r>
          </a:p>
          <a:p>
            <a:r>
              <a:rPr lang="en-US" altLang="en-US" sz="2200" dirty="0"/>
              <a:t>Duty and right action</a:t>
            </a:r>
          </a:p>
        </p:txBody>
      </p:sp>
    </p:spTree>
    <p:extLst>
      <p:ext uri="{BB962C8B-B14F-4D97-AF65-F5344CB8AC3E}">
        <p14:creationId xmlns:p14="http://schemas.microsoft.com/office/powerpoint/2010/main" val="432212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66CA1F-494B-4F6C-B43A-FBE0DBD1FF18}"/>
              </a:ext>
            </a:extLst>
          </p:cNvPr>
          <p:cNvSpPr>
            <a:spLocks noGrp="1"/>
          </p:cNvSpPr>
          <p:nvPr>
            <p:ph type="title"/>
          </p:nvPr>
        </p:nvSpPr>
        <p:spPr/>
        <p:txBody>
          <a:bodyPr/>
          <a:lstStyle/>
          <a:p>
            <a:r>
              <a:rPr lang="en-US" altLang="en-US" dirty="0"/>
              <a:t>Power </a:t>
            </a:r>
            <a:endParaRPr lang="en-US" dirty="0"/>
          </a:p>
        </p:txBody>
      </p:sp>
      <p:sp>
        <p:nvSpPr>
          <p:cNvPr id="5" name="Content Placeholder 4">
            <a:extLst>
              <a:ext uri="{FF2B5EF4-FFF2-40B4-BE49-F238E27FC236}">
                <a16:creationId xmlns:a16="http://schemas.microsoft.com/office/drawing/2014/main" id="{5F34D306-EA95-4D87-87CB-F0229F4720FC}"/>
              </a:ext>
            </a:extLst>
          </p:cNvPr>
          <p:cNvSpPr>
            <a:spLocks noGrp="1"/>
          </p:cNvSpPr>
          <p:nvPr>
            <p:ph idx="1"/>
          </p:nvPr>
        </p:nvSpPr>
        <p:spPr/>
        <p:txBody>
          <a:bodyPr/>
          <a:lstStyle/>
          <a:p>
            <a:pPr marL="0" indent="0">
              <a:buNone/>
            </a:pPr>
            <a:r>
              <a:rPr lang="en-US" altLang="en-US" dirty="0"/>
              <a:t>Niccolo Machiavelli believed:</a:t>
            </a:r>
          </a:p>
          <a:p>
            <a:pPr marL="0" indent="0">
              <a:buNone/>
            </a:pPr>
            <a:endParaRPr lang="en-US" altLang="en-US" sz="1050" dirty="0"/>
          </a:p>
          <a:p>
            <a:r>
              <a:rPr lang="en-US" altLang="en-US" sz="2200" dirty="0"/>
              <a:t>The best individuals adapt to market forces and become masters of manipulative relations </a:t>
            </a:r>
          </a:p>
          <a:p>
            <a:r>
              <a:rPr lang="en-US" altLang="en-US" sz="2200" dirty="0"/>
              <a:t>Flattery, deceit, and murder may be necessary to win and retain power</a:t>
            </a:r>
          </a:p>
          <a:p>
            <a:r>
              <a:rPr lang="en-US" altLang="en-US" sz="2200" dirty="0"/>
              <a:t>Ends justify means and might makes right</a:t>
            </a:r>
          </a:p>
          <a:p>
            <a:pPr lvl="1"/>
            <a:endParaRPr lang="en-US" altLang="en-US" i="1" dirty="0"/>
          </a:p>
          <a:p>
            <a:pPr marL="0" indent="0">
              <a:buNone/>
            </a:pPr>
            <a:endParaRPr lang="en-US" dirty="0"/>
          </a:p>
        </p:txBody>
      </p:sp>
    </p:spTree>
    <p:extLst>
      <p:ext uri="{BB962C8B-B14F-4D97-AF65-F5344CB8AC3E}">
        <p14:creationId xmlns:p14="http://schemas.microsoft.com/office/powerpoint/2010/main" val="343495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4BC663-FF41-40DB-B408-4D6AE0F6C0EA}"/>
              </a:ext>
            </a:extLst>
          </p:cNvPr>
          <p:cNvSpPr>
            <a:spLocks noGrp="1"/>
          </p:cNvSpPr>
          <p:nvPr>
            <p:ph type="title"/>
          </p:nvPr>
        </p:nvSpPr>
        <p:spPr/>
        <p:txBody>
          <a:bodyPr/>
          <a:lstStyle/>
          <a:p>
            <a:r>
              <a:rPr lang="en-US" altLang="en-US" dirty="0"/>
              <a:t>Personal Integrity</a:t>
            </a:r>
            <a:endParaRPr lang="en-US" dirty="0"/>
          </a:p>
        </p:txBody>
      </p:sp>
      <p:sp>
        <p:nvSpPr>
          <p:cNvPr id="5" name="Content Placeholder 4">
            <a:extLst>
              <a:ext uri="{FF2B5EF4-FFF2-40B4-BE49-F238E27FC236}">
                <a16:creationId xmlns:a16="http://schemas.microsoft.com/office/drawing/2014/main" id="{8C041285-970C-4277-8520-6ACE56F82845}"/>
              </a:ext>
            </a:extLst>
          </p:cNvPr>
          <p:cNvSpPr>
            <a:spLocks noGrp="1"/>
          </p:cNvSpPr>
          <p:nvPr>
            <p:ph idx="1"/>
          </p:nvPr>
        </p:nvSpPr>
        <p:spPr/>
        <p:txBody>
          <a:bodyPr/>
          <a:lstStyle/>
          <a:p>
            <a:pPr marL="0" indent="0">
              <a:lnSpc>
                <a:spcPct val="90000"/>
              </a:lnSpc>
              <a:buNone/>
            </a:pPr>
            <a:r>
              <a:rPr lang="en-US" altLang="en-US" dirty="0"/>
              <a:t>German philosopher Friedrich Nietzsche believed:</a:t>
            </a:r>
          </a:p>
          <a:p>
            <a:pPr marL="0" indent="0">
              <a:lnSpc>
                <a:spcPct val="90000"/>
              </a:lnSpc>
              <a:buNone/>
            </a:pPr>
            <a:endParaRPr lang="en-US" altLang="en-US" sz="800" dirty="0"/>
          </a:p>
          <a:p>
            <a:pPr>
              <a:lnSpc>
                <a:spcPct val="90000"/>
              </a:lnSpc>
            </a:pPr>
            <a:r>
              <a:rPr lang="en-US" altLang="en-US" sz="2200" dirty="0"/>
              <a:t>Human resoluteness, born of independent judgment, is the highest good</a:t>
            </a:r>
          </a:p>
          <a:p>
            <a:pPr>
              <a:lnSpc>
                <a:spcPct val="90000"/>
              </a:lnSpc>
            </a:pPr>
            <a:r>
              <a:rPr lang="en-US" altLang="en-US" sz="2200" dirty="0"/>
              <a:t>Individuals should be independent in thought and strong in conviction</a:t>
            </a:r>
          </a:p>
          <a:p>
            <a:pPr>
              <a:lnSpc>
                <a:spcPct val="90000"/>
              </a:lnSpc>
            </a:pPr>
            <a:r>
              <a:rPr lang="en-US" altLang="en-US" sz="2200" dirty="0"/>
              <a:t>The best humans exhibit moral virtue, such as wisdom, justice, courage, and other ideals, regardless of loss or gain</a:t>
            </a:r>
          </a:p>
          <a:p>
            <a:pPr marL="0" indent="0">
              <a:buNone/>
            </a:pPr>
            <a:endParaRPr lang="en-US" dirty="0"/>
          </a:p>
        </p:txBody>
      </p:sp>
    </p:spTree>
    <p:extLst>
      <p:ext uri="{BB962C8B-B14F-4D97-AF65-F5344CB8AC3E}">
        <p14:creationId xmlns:p14="http://schemas.microsoft.com/office/powerpoint/2010/main" val="39839822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AEEA-0F1C-41F9-91B1-76541331A4FD}"/>
              </a:ext>
            </a:extLst>
          </p:cNvPr>
          <p:cNvSpPr>
            <a:spLocks noGrp="1"/>
          </p:cNvSpPr>
          <p:nvPr>
            <p:ph type="title"/>
          </p:nvPr>
        </p:nvSpPr>
        <p:spPr/>
        <p:txBody>
          <a:bodyPr/>
          <a:lstStyle/>
          <a:p>
            <a:r>
              <a:rPr lang="en-US" altLang="en-US" dirty="0"/>
              <a:t>Natural Simplicity</a:t>
            </a:r>
            <a:r>
              <a:rPr lang="en-US" altLang="en-US" sz="3200" dirty="0"/>
              <a:t> </a:t>
            </a:r>
            <a:endParaRPr lang="en-US" dirty="0"/>
          </a:p>
        </p:txBody>
      </p:sp>
      <p:sp>
        <p:nvSpPr>
          <p:cNvPr id="3" name="Content Placeholder 2">
            <a:extLst>
              <a:ext uri="{FF2B5EF4-FFF2-40B4-BE49-F238E27FC236}">
                <a16:creationId xmlns:a16="http://schemas.microsoft.com/office/drawing/2014/main" id="{3891F43C-A49C-4752-99FA-48C1C5F07575}"/>
              </a:ext>
            </a:extLst>
          </p:cNvPr>
          <p:cNvSpPr>
            <a:spLocks noGrp="1"/>
          </p:cNvSpPr>
          <p:nvPr>
            <p:ph idx="1"/>
          </p:nvPr>
        </p:nvSpPr>
        <p:spPr/>
        <p:txBody>
          <a:bodyPr/>
          <a:lstStyle/>
          <a:p>
            <a:pPr marL="0" indent="0">
              <a:buNone/>
            </a:pPr>
            <a:r>
              <a:rPr lang="en-US" altLang="en-US" dirty="0"/>
              <a:t>Frenchman Jean-Jacques Rousseau believed:</a:t>
            </a:r>
          </a:p>
          <a:p>
            <a:pPr marL="0" indent="0">
              <a:buNone/>
            </a:pPr>
            <a:endParaRPr lang="en-US" altLang="en-US" sz="1600" dirty="0"/>
          </a:p>
          <a:p>
            <a:r>
              <a:rPr lang="en-US" altLang="en-US" sz="2200" dirty="0"/>
              <a:t>Nature in essence is good, so human beings too are naturally good</a:t>
            </a:r>
          </a:p>
          <a:p>
            <a:r>
              <a:rPr lang="en-US" altLang="en-US" sz="2200" dirty="0"/>
              <a:t>One must strive to be purely natural to achieve the highest good</a:t>
            </a:r>
          </a:p>
          <a:p>
            <a:r>
              <a:rPr lang="en-US" altLang="en-US" sz="2200" dirty="0"/>
              <a:t>Corruption comes only with civilization</a:t>
            </a:r>
          </a:p>
          <a:p>
            <a:r>
              <a:rPr lang="en-US" altLang="en-US" sz="2200" dirty="0"/>
              <a:t>Children should be raised in a state of simplicity</a:t>
            </a:r>
          </a:p>
          <a:p>
            <a:pPr lvl="1">
              <a:buFontTx/>
              <a:buNone/>
            </a:pPr>
            <a:endParaRPr lang="en-US" altLang="en-US" dirty="0"/>
          </a:p>
          <a:p>
            <a:pPr marL="0" indent="0">
              <a:buNone/>
            </a:pPr>
            <a:endParaRPr lang="en-US" dirty="0"/>
          </a:p>
        </p:txBody>
      </p:sp>
    </p:spTree>
    <p:extLst>
      <p:ext uri="{BB962C8B-B14F-4D97-AF65-F5344CB8AC3E}">
        <p14:creationId xmlns:p14="http://schemas.microsoft.com/office/powerpoint/2010/main" val="1861161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E941A-74BD-4B57-8327-0AF5CB7B3DB8}"/>
              </a:ext>
            </a:extLst>
          </p:cNvPr>
          <p:cNvSpPr>
            <a:spLocks noGrp="1"/>
          </p:cNvSpPr>
          <p:nvPr>
            <p:ph type="title"/>
          </p:nvPr>
        </p:nvSpPr>
        <p:spPr/>
        <p:txBody>
          <a:bodyPr/>
          <a:lstStyle/>
          <a:p>
            <a:r>
              <a:rPr lang="en-US" altLang="en-US" dirty="0"/>
              <a:t>God’s Will</a:t>
            </a:r>
            <a:endParaRPr lang="en-US" dirty="0"/>
          </a:p>
        </p:txBody>
      </p:sp>
      <p:sp>
        <p:nvSpPr>
          <p:cNvPr id="3" name="Content Placeholder 2">
            <a:extLst>
              <a:ext uri="{FF2B5EF4-FFF2-40B4-BE49-F238E27FC236}">
                <a16:creationId xmlns:a16="http://schemas.microsoft.com/office/drawing/2014/main" id="{5D76B72A-1CEA-4618-AC90-AE53C2482047}"/>
              </a:ext>
            </a:extLst>
          </p:cNvPr>
          <p:cNvSpPr>
            <a:spLocks noGrp="1"/>
          </p:cNvSpPr>
          <p:nvPr>
            <p:ph idx="1"/>
          </p:nvPr>
        </p:nvSpPr>
        <p:spPr/>
        <p:txBody>
          <a:bodyPr/>
          <a:lstStyle/>
          <a:p>
            <a:pPr marL="0" indent="0">
              <a:buNone/>
            </a:pPr>
            <a:r>
              <a:rPr lang="en-US" altLang="en-US" dirty="0"/>
              <a:t>Christianity</a:t>
            </a:r>
          </a:p>
          <a:p>
            <a:r>
              <a:rPr lang="en-US" altLang="en-US" sz="2200" dirty="0"/>
              <a:t>No other body of thought has been embraced by so many people nor has any been so influential in history </a:t>
            </a:r>
          </a:p>
          <a:p>
            <a:r>
              <a:rPr lang="en-US" altLang="en-US" sz="2200" dirty="0"/>
              <a:t>Core of Christian character is based on the life and teachings of Jesus of Nazareth </a:t>
            </a:r>
          </a:p>
          <a:p>
            <a:r>
              <a:rPr lang="en-US" altLang="en-US" sz="2200" dirty="0"/>
              <a:t>The ethic Jesus taught was to love God and to love humanity</a:t>
            </a:r>
          </a:p>
          <a:p>
            <a:pPr marL="0" indent="0">
              <a:buNone/>
            </a:pPr>
            <a:endParaRPr lang="en-US" altLang="en-US" sz="1200" dirty="0"/>
          </a:p>
          <a:p>
            <a:pPr marL="0" indent="0">
              <a:buNone/>
            </a:pPr>
            <a:r>
              <a:rPr lang="en-US" altLang="en-US" dirty="0"/>
              <a:t>Belief in love is the ethical ideal of millions of people</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348102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EF752-1191-4676-83E1-8A31CDFAF47C}"/>
              </a:ext>
            </a:extLst>
          </p:cNvPr>
          <p:cNvSpPr>
            <a:spLocks noGrp="1"/>
          </p:cNvSpPr>
          <p:nvPr>
            <p:ph type="title"/>
          </p:nvPr>
        </p:nvSpPr>
        <p:spPr/>
        <p:txBody>
          <a:bodyPr/>
          <a:lstStyle/>
          <a:p>
            <a:r>
              <a:rPr lang="en-US" altLang="en-US" dirty="0"/>
              <a:t>Pleasure </a:t>
            </a:r>
            <a:endParaRPr lang="en-US" dirty="0"/>
          </a:p>
        </p:txBody>
      </p:sp>
      <p:sp>
        <p:nvSpPr>
          <p:cNvPr id="3" name="Content Placeholder 2">
            <a:extLst>
              <a:ext uri="{FF2B5EF4-FFF2-40B4-BE49-F238E27FC236}">
                <a16:creationId xmlns:a16="http://schemas.microsoft.com/office/drawing/2014/main" id="{F3EDA681-194B-49D3-B001-56ECEC51719A}"/>
              </a:ext>
            </a:extLst>
          </p:cNvPr>
          <p:cNvSpPr>
            <a:spLocks noGrp="1"/>
          </p:cNvSpPr>
          <p:nvPr>
            <p:ph idx="1"/>
          </p:nvPr>
        </p:nvSpPr>
        <p:spPr/>
        <p:txBody>
          <a:bodyPr/>
          <a:lstStyle/>
          <a:p>
            <a:pPr marL="0" indent="0">
              <a:buNone/>
            </a:pPr>
            <a:r>
              <a:rPr lang="en-US" altLang="en-US" dirty="0"/>
              <a:t>The idea that pleasure is the highest state of goodness dates back to Aristippus, about 435 to 366 B C</a:t>
            </a:r>
          </a:p>
          <a:p>
            <a:r>
              <a:rPr lang="en-US" altLang="en-US" sz="2200" dirty="0"/>
              <a:t>Experiencing pleasure and avoiding pain should be human goals</a:t>
            </a:r>
          </a:p>
          <a:p>
            <a:r>
              <a:rPr lang="en-US" altLang="en-US" sz="2200" dirty="0"/>
              <a:t>Definite pleasure of the moment should not be postponed for uncertain pleasure of the future</a:t>
            </a:r>
          </a:p>
          <a:p>
            <a:pPr marL="0" indent="0">
              <a:buNone/>
            </a:pPr>
            <a:endParaRPr lang="en-US" dirty="0"/>
          </a:p>
        </p:txBody>
      </p:sp>
    </p:spTree>
    <p:extLst>
      <p:ext uri="{BB962C8B-B14F-4D97-AF65-F5344CB8AC3E}">
        <p14:creationId xmlns:p14="http://schemas.microsoft.com/office/powerpoint/2010/main" val="79572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B519B-5235-4D4A-99BA-AEFA7E7092F9}"/>
              </a:ext>
            </a:extLst>
          </p:cNvPr>
          <p:cNvSpPr>
            <a:spLocks noGrp="1"/>
          </p:cNvSpPr>
          <p:nvPr>
            <p:ph type="title"/>
          </p:nvPr>
        </p:nvSpPr>
        <p:spPr/>
        <p:txBody>
          <a:bodyPr/>
          <a:lstStyle/>
          <a:p>
            <a:r>
              <a:rPr lang="en-US" altLang="en-US" dirty="0"/>
              <a:t>Greatest Good for the Greatest Number</a:t>
            </a:r>
            <a:r>
              <a:rPr lang="en-US" altLang="en-US" sz="3200" dirty="0"/>
              <a:t> </a:t>
            </a:r>
            <a:endParaRPr lang="en-US" dirty="0"/>
          </a:p>
        </p:txBody>
      </p:sp>
      <p:sp>
        <p:nvSpPr>
          <p:cNvPr id="3" name="Content Placeholder 2">
            <a:extLst>
              <a:ext uri="{FF2B5EF4-FFF2-40B4-BE49-F238E27FC236}">
                <a16:creationId xmlns:a16="http://schemas.microsoft.com/office/drawing/2014/main" id="{A3478AF8-C4D6-41C2-82AC-9A6FBA9413A5}"/>
              </a:ext>
            </a:extLst>
          </p:cNvPr>
          <p:cNvSpPr>
            <a:spLocks noGrp="1"/>
          </p:cNvSpPr>
          <p:nvPr>
            <p:ph idx="1"/>
          </p:nvPr>
        </p:nvSpPr>
        <p:spPr/>
        <p:txBody>
          <a:bodyPr/>
          <a:lstStyle/>
          <a:p>
            <a:pPr marL="0" indent="0">
              <a:spcBef>
                <a:spcPct val="50000"/>
              </a:spcBef>
              <a:buNone/>
            </a:pPr>
            <a:r>
              <a:rPr lang="en-US" altLang="en-US" dirty="0"/>
              <a:t>Moral philosophy of utilitarianism:</a:t>
            </a:r>
          </a:p>
          <a:p>
            <a:pPr marL="0" indent="0">
              <a:spcBef>
                <a:spcPct val="50000"/>
              </a:spcBef>
              <a:buNone/>
            </a:pPr>
            <a:endParaRPr lang="en-US" altLang="en-US" sz="800" dirty="0"/>
          </a:p>
          <a:p>
            <a:r>
              <a:rPr lang="en-US" altLang="en-US" sz="2200" dirty="0"/>
              <a:t>Reflects the ethics of both American democracy and Marxist communism </a:t>
            </a:r>
          </a:p>
          <a:p>
            <a:r>
              <a:rPr lang="en-US" altLang="en-US" sz="2200" dirty="0"/>
              <a:t>Weighs the consequences of moral behavior by considering the interests of everyone involved</a:t>
            </a:r>
          </a:p>
          <a:p>
            <a:pPr marL="0" indent="0">
              <a:buNone/>
            </a:pPr>
            <a:endParaRPr lang="en-US" dirty="0"/>
          </a:p>
        </p:txBody>
      </p:sp>
    </p:spTree>
    <p:extLst>
      <p:ext uri="{BB962C8B-B14F-4D97-AF65-F5344CB8AC3E}">
        <p14:creationId xmlns:p14="http://schemas.microsoft.com/office/powerpoint/2010/main" val="2959388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Pragmatism</a:t>
            </a:r>
          </a:p>
        </p:txBody>
      </p:sp>
      <p:sp>
        <p:nvSpPr>
          <p:cNvPr id="27651" name="Content Placeholder 2"/>
          <p:cNvSpPr>
            <a:spLocks noGrp="1"/>
          </p:cNvSpPr>
          <p:nvPr>
            <p:ph idx="1"/>
          </p:nvPr>
        </p:nvSpPr>
        <p:spPr/>
        <p:txBody>
          <a:bodyPr/>
          <a:lstStyle/>
          <a:p>
            <a:r>
              <a:rPr lang="en-US" altLang="en-US" dirty="0"/>
              <a:t>What is true must be based on evidence</a:t>
            </a:r>
          </a:p>
          <a:p>
            <a:r>
              <a:rPr lang="en-US" altLang="en-US" dirty="0"/>
              <a:t>Philosophical beliefs should be evaluated in terms of the role they play in solving life’s practical problems</a:t>
            </a:r>
          </a:p>
          <a:p>
            <a:r>
              <a:rPr lang="en-US" altLang="en-US" dirty="0"/>
              <a:t>That which is good is that which works</a:t>
            </a:r>
          </a:p>
        </p:txBody>
      </p:sp>
    </p:spTree>
    <p:extLst>
      <p:ext uri="{BB962C8B-B14F-4D97-AF65-F5344CB8AC3E}">
        <p14:creationId xmlns:p14="http://schemas.microsoft.com/office/powerpoint/2010/main" val="2755683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97B9-5531-43F5-8ED2-5306429F59DF}"/>
              </a:ext>
            </a:extLst>
          </p:cNvPr>
          <p:cNvSpPr>
            <a:spLocks noGrp="1"/>
          </p:cNvSpPr>
          <p:nvPr>
            <p:ph type="title"/>
          </p:nvPr>
        </p:nvSpPr>
        <p:spPr/>
        <p:txBody>
          <a:bodyPr/>
          <a:lstStyle/>
          <a:p>
            <a:r>
              <a:rPr lang="en-US" altLang="en-US" dirty="0"/>
              <a:t>Duty and Right Action</a:t>
            </a:r>
            <a:r>
              <a:rPr lang="en-US" altLang="en-US" sz="3200" dirty="0"/>
              <a:t> </a:t>
            </a:r>
            <a:endParaRPr lang="en-US" dirty="0"/>
          </a:p>
        </p:txBody>
      </p:sp>
      <p:sp>
        <p:nvSpPr>
          <p:cNvPr id="3" name="Content Placeholder 2">
            <a:extLst>
              <a:ext uri="{FF2B5EF4-FFF2-40B4-BE49-F238E27FC236}">
                <a16:creationId xmlns:a16="http://schemas.microsoft.com/office/drawing/2014/main" id="{EADC2B9C-74C2-4880-9B3E-D26E6EB1322C}"/>
              </a:ext>
            </a:extLst>
          </p:cNvPr>
          <p:cNvSpPr>
            <a:spLocks noGrp="1"/>
          </p:cNvSpPr>
          <p:nvPr>
            <p:ph idx="1"/>
          </p:nvPr>
        </p:nvSpPr>
        <p:spPr/>
        <p:txBody>
          <a:bodyPr/>
          <a:lstStyle/>
          <a:p>
            <a:pPr marL="0" indent="0">
              <a:buNone/>
            </a:pPr>
            <a:r>
              <a:rPr lang="en-US" altLang="en-US" dirty="0"/>
              <a:t>Immanuel Kant believed:</a:t>
            </a:r>
          </a:p>
          <a:p>
            <a:pPr marL="0" indent="0">
              <a:buNone/>
            </a:pPr>
            <a:endParaRPr lang="en-US" altLang="en-US" sz="1400" dirty="0"/>
          </a:p>
          <a:p>
            <a:r>
              <a:rPr lang="en-US" altLang="en-US" sz="2200" dirty="0"/>
              <a:t>People must choose the obligations that become their duty</a:t>
            </a:r>
          </a:p>
          <a:p>
            <a:r>
              <a:rPr lang="en-US" altLang="en-US" sz="2200" dirty="0"/>
              <a:t>People must be responsible for their own actions </a:t>
            </a:r>
          </a:p>
          <a:p>
            <a:r>
              <a:rPr lang="en-US" altLang="en-US" sz="2200" dirty="0"/>
              <a:t>Person with character will choose duty to conscience and will not succumb to base desires</a:t>
            </a:r>
          </a:p>
          <a:p>
            <a:r>
              <a:rPr lang="en-US" sz="2200" dirty="0"/>
              <a:t>Acts from a good motive and a sense of duty are good regardless of the consequences </a:t>
            </a:r>
            <a:endParaRPr lang="en-US" altLang="en-US" sz="2200" dirty="0"/>
          </a:p>
          <a:p>
            <a:pPr marL="0" indent="0">
              <a:buNone/>
            </a:pPr>
            <a:endParaRPr lang="en-US" dirty="0"/>
          </a:p>
        </p:txBody>
      </p:sp>
    </p:spTree>
    <p:extLst>
      <p:ext uri="{BB962C8B-B14F-4D97-AF65-F5344CB8AC3E}">
        <p14:creationId xmlns:p14="http://schemas.microsoft.com/office/powerpoint/2010/main" val="911524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A5BBE-9AEA-4A50-9EAE-783112C89E14}"/>
              </a:ext>
            </a:extLst>
          </p:cNvPr>
          <p:cNvSpPr>
            <a:spLocks noGrp="1"/>
          </p:cNvSpPr>
          <p:nvPr>
            <p:ph type="title"/>
          </p:nvPr>
        </p:nvSpPr>
        <p:spPr/>
        <p:txBody>
          <a:bodyPr/>
          <a:lstStyle/>
          <a:p>
            <a:r>
              <a:rPr lang="en-US" altLang="en-US" dirty="0"/>
              <a:t>Honesty as a Leadership Value</a:t>
            </a:r>
            <a:r>
              <a:rPr lang="en-US" altLang="en-US" sz="3200" dirty="0"/>
              <a:t> </a:t>
            </a:r>
            <a:endParaRPr lang="en-US" dirty="0"/>
          </a:p>
        </p:txBody>
      </p:sp>
      <p:sp>
        <p:nvSpPr>
          <p:cNvPr id="3" name="Content Placeholder 2">
            <a:extLst>
              <a:ext uri="{FF2B5EF4-FFF2-40B4-BE49-F238E27FC236}">
                <a16:creationId xmlns:a16="http://schemas.microsoft.com/office/drawing/2014/main" id="{2D0FDDC0-7EDE-4E14-8C00-68436A595F8E}"/>
              </a:ext>
            </a:extLst>
          </p:cNvPr>
          <p:cNvSpPr>
            <a:spLocks noGrp="1"/>
          </p:cNvSpPr>
          <p:nvPr>
            <p:ph idx="1"/>
          </p:nvPr>
        </p:nvSpPr>
        <p:spPr/>
        <p:txBody>
          <a:bodyPr/>
          <a:lstStyle/>
          <a:p>
            <a:pPr marL="0" indent="0">
              <a:buNone/>
            </a:pPr>
            <a:r>
              <a:rPr lang="en-US" altLang="en-US" dirty="0"/>
              <a:t>Effective leaders hold truth as a central value and the foundation for other values </a:t>
            </a:r>
          </a:p>
          <a:p>
            <a:r>
              <a:rPr lang="en-US" altLang="en-US" sz="2200" dirty="0"/>
              <a:t>The Bible: Know the truth and it will set you free</a:t>
            </a:r>
          </a:p>
          <a:p>
            <a:r>
              <a:rPr lang="en-US" altLang="en-US" sz="2200" dirty="0"/>
              <a:t>Shakespeare:</a:t>
            </a:r>
            <a:r>
              <a:rPr lang="en-US" altLang="en-US" sz="2200" dirty="0">
                <a:cs typeface="Times New Roman" pitchFamily="18" charset="0"/>
              </a:rPr>
              <a:t> </a:t>
            </a:r>
            <a:r>
              <a:rPr lang="en-US" altLang="en-US" sz="2200" dirty="0"/>
              <a:t>To thine own self be true</a:t>
            </a:r>
          </a:p>
          <a:p>
            <a:r>
              <a:rPr lang="en-US" altLang="en-US" sz="2200" dirty="0"/>
              <a:t>Herb Kelleher, former CEO of Southwest Airlines:</a:t>
            </a:r>
            <a:r>
              <a:rPr lang="en-US" altLang="en-US" sz="2200" dirty="0">
                <a:cs typeface="Times New Roman" pitchFamily="18" charset="0"/>
              </a:rPr>
              <a:t> Be yourself</a:t>
            </a:r>
            <a:endParaRPr lang="en-US" altLang="en-US" sz="2200" dirty="0"/>
          </a:p>
          <a:p>
            <a:pPr marL="0" indent="0">
              <a:buNone/>
            </a:pPr>
            <a:endParaRPr lang="en-US" dirty="0"/>
          </a:p>
        </p:txBody>
      </p:sp>
    </p:spTree>
    <p:extLst>
      <p:ext uri="{BB962C8B-B14F-4D97-AF65-F5344CB8AC3E}">
        <p14:creationId xmlns:p14="http://schemas.microsoft.com/office/powerpoint/2010/main" val="2077229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710C71-58B2-4457-B3B1-3D9DCB0DAC6C}"/>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a16="http://schemas.microsoft.com/office/drawing/2014/main" id="{DD347E50-DC3A-4F53-AB59-31E9B9EB1F13}"/>
              </a:ext>
            </a:extLst>
          </p:cNvPr>
          <p:cNvSpPr>
            <a:spLocks noGrp="1"/>
          </p:cNvSpPr>
          <p:nvPr>
            <p:ph idx="1"/>
          </p:nvPr>
        </p:nvSpPr>
        <p:spPr/>
        <p:txBody>
          <a:bodyPr/>
          <a:lstStyle/>
          <a:p>
            <a:r>
              <a:rPr lang="en-US" altLang="en-US" dirty="0"/>
              <a:t>Understand why leadership by values is important</a:t>
            </a:r>
          </a:p>
          <a:p>
            <a:r>
              <a:rPr lang="en-US" dirty="0"/>
              <a:t>Understand the role of courage in character formation</a:t>
            </a:r>
            <a:endParaRPr lang="en-US" altLang="en-US" dirty="0"/>
          </a:p>
          <a:p>
            <a:r>
              <a:rPr lang="en-US" altLang="en-US" dirty="0"/>
              <a:t>Describe the values that guide you in moral dilemmas</a:t>
            </a:r>
          </a:p>
          <a:p>
            <a:r>
              <a:rPr lang="en-US" altLang="en-US" dirty="0"/>
              <a:t>Know the role of the leader in setting the moral tone and ethical climate of the workplace</a:t>
            </a:r>
          </a:p>
          <a:p>
            <a:pPr marL="0" indent="0">
              <a:buNone/>
            </a:pPr>
            <a:endParaRPr lang="en-US" dirty="0"/>
          </a:p>
        </p:txBody>
      </p:sp>
    </p:spTree>
    <p:extLst>
      <p:ext uri="{BB962C8B-B14F-4D97-AF65-F5344CB8AC3E}">
        <p14:creationId xmlns:p14="http://schemas.microsoft.com/office/powerpoint/2010/main" val="1874765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5DCF1-1ECA-424A-9B1A-B0B222C0B3D3}"/>
              </a:ext>
            </a:extLst>
          </p:cNvPr>
          <p:cNvSpPr>
            <a:spLocks noGrp="1"/>
          </p:cNvSpPr>
          <p:nvPr>
            <p:ph type="title"/>
          </p:nvPr>
        </p:nvSpPr>
        <p:spPr/>
        <p:txBody>
          <a:bodyPr/>
          <a:lstStyle/>
          <a:p>
            <a:r>
              <a:rPr lang="en-US" altLang="en-US" dirty="0"/>
              <a:t>Full-Swing Values, 1</a:t>
            </a:r>
            <a:r>
              <a:rPr lang="en-US" altLang="en-US" sz="3200" dirty="0"/>
              <a:t> </a:t>
            </a:r>
            <a:endParaRPr lang="en-US" dirty="0"/>
          </a:p>
        </p:txBody>
      </p:sp>
      <p:sp>
        <p:nvSpPr>
          <p:cNvPr id="3" name="Content Placeholder 2">
            <a:extLst>
              <a:ext uri="{FF2B5EF4-FFF2-40B4-BE49-F238E27FC236}">
                <a16:creationId xmlns:a16="http://schemas.microsoft.com/office/drawing/2014/main" id="{A230C1A3-7016-4D63-B05A-5F0C72361BCB}"/>
              </a:ext>
            </a:extLst>
          </p:cNvPr>
          <p:cNvSpPr>
            <a:spLocks noGrp="1"/>
          </p:cNvSpPr>
          <p:nvPr>
            <p:ph idx="1"/>
          </p:nvPr>
        </p:nvSpPr>
        <p:spPr/>
        <p:txBody>
          <a:bodyPr/>
          <a:lstStyle/>
          <a:p>
            <a:r>
              <a:rPr lang="en-US" altLang="en-US" dirty="0"/>
              <a:t>Used to assess the strength of one’s values</a:t>
            </a:r>
          </a:p>
          <a:p>
            <a:r>
              <a:rPr lang="en-US" altLang="en-US" dirty="0"/>
              <a:t>Important for people in leadership positions </a:t>
            </a:r>
          </a:p>
          <a:p>
            <a:r>
              <a:rPr lang="en-US" altLang="en-US" dirty="0"/>
              <a:t>Needed for questions of right and wrong and good and bad</a:t>
            </a:r>
          </a:p>
          <a:p>
            <a:pPr lvl="1">
              <a:buFontTx/>
              <a:buNone/>
            </a:pPr>
            <a:endParaRPr lang="en-US" altLang="en-US" b="1" dirty="0"/>
          </a:p>
          <a:p>
            <a:pPr marL="0" indent="0">
              <a:buNone/>
            </a:pPr>
            <a:endParaRPr lang="en-US" dirty="0"/>
          </a:p>
        </p:txBody>
      </p:sp>
    </p:spTree>
    <p:extLst>
      <p:ext uri="{BB962C8B-B14F-4D97-AF65-F5344CB8AC3E}">
        <p14:creationId xmlns:p14="http://schemas.microsoft.com/office/powerpoint/2010/main" val="6915294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238BBA4-923C-4DF2-987E-506D336536F5}"/>
              </a:ext>
            </a:extLst>
          </p:cNvPr>
          <p:cNvSpPr>
            <a:spLocks noGrp="1"/>
          </p:cNvSpPr>
          <p:nvPr>
            <p:ph type="title"/>
          </p:nvPr>
        </p:nvSpPr>
        <p:spPr/>
        <p:txBody>
          <a:bodyPr/>
          <a:lstStyle/>
          <a:p>
            <a:r>
              <a:rPr lang="en-US" altLang="en-US" dirty="0"/>
              <a:t>Full-Swing Values, 2 </a:t>
            </a:r>
            <a:endParaRPr lang="en-US" dirty="0"/>
          </a:p>
        </p:txBody>
      </p:sp>
      <p:sp>
        <p:nvSpPr>
          <p:cNvPr id="5" name="Content Placeholder 4">
            <a:extLst>
              <a:ext uri="{FF2B5EF4-FFF2-40B4-BE49-F238E27FC236}">
                <a16:creationId xmlns:a16="http://schemas.microsoft.com/office/drawing/2014/main" id="{9F23CA28-2DDB-48D3-BAB6-115657F537F0}"/>
              </a:ext>
            </a:extLst>
          </p:cNvPr>
          <p:cNvSpPr>
            <a:spLocks noGrp="1"/>
          </p:cNvSpPr>
          <p:nvPr>
            <p:ph idx="1"/>
          </p:nvPr>
        </p:nvSpPr>
        <p:spPr/>
        <p:txBody>
          <a:bodyPr/>
          <a:lstStyle/>
          <a:p>
            <a:pPr marL="0" indent="0">
              <a:buNone/>
            </a:pPr>
            <a:r>
              <a:rPr lang="en-US" altLang="en-US" dirty="0"/>
              <a:t>Comprises five points from beginning to end</a:t>
            </a:r>
          </a:p>
          <a:p>
            <a:pPr>
              <a:buFont typeface="Arial" panose="020B0604020202020204" pitchFamily="34" charset="0"/>
              <a:buChar char="•"/>
            </a:pPr>
            <a:r>
              <a:rPr lang="en-US" altLang="en-US" sz="2200" dirty="0"/>
              <a:t>Point 1: Know one’s values </a:t>
            </a:r>
          </a:p>
          <a:p>
            <a:pPr>
              <a:buFont typeface="Arial" panose="020B0604020202020204" pitchFamily="34" charset="0"/>
              <a:buChar char="•"/>
            </a:pPr>
            <a:r>
              <a:rPr lang="en-US" altLang="en-US" sz="2200" dirty="0"/>
              <a:t>Point 2: Cherish one’s values </a:t>
            </a:r>
          </a:p>
          <a:p>
            <a:pPr>
              <a:buFont typeface="Arial" panose="020B0604020202020204" pitchFamily="34" charset="0"/>
              <a:buChar char="•"/>
            </a:pPr>
            <a:r>
              <a:rPr lang="en-US" altLang="en-US" sz="2200" dirty="0"/>
              <a:t>Point 3: Declare one’s values </a:t>
            </a:r>
          </a:p>
          <a:p>
            <a:pPr>
              <a:buFont typeface="Arial" panose="020B0604020202020204" pitchFamily="34" charset="0"/>
              <a:buChar char="•"/>
            </a:pPr>
            <a:r>
              <a:rPr lang="en-US" altLang="en-US" sz="2200" dirty="0"/>
              <a:t>Point 4: Act on one’s values </a:t>
            </a:r>
          </a:p>
          <a:p>
            <a:pPr>
              <a:buFont typeface="Arial" panose="020B0604020202020204" pitchFamily="34" charset="0"/>
              <a:buChar char="•"/>
            </a:pPr>
            <a:r>
              <a:rPr lang="en-US" altLang="en-US" sz="2200" dirty="0"/>
              <a:t>Point 5: Act habitually on one’s values </a:t>
            </a:r>
            <a:endParaRPr lang="en-US" altLang="en-US" dirty="0"/>
          </a:p>
          <a:p>
            <a:pPr marL="0" indent="0">
              <a:buNone/>
            </a:pPr>
            <a:endParaRPr lang="en-US" dirty="0"/>
          </a:p>
        </p:txBody>
      </p:sp>
    </p:spTree>
    <p:extLst>
      <p:ext uri="{BB962C8B-B14F-4D97-AF65-F5344CB8AC3E}">
        <p14:creationId xmlns:p14="http://schemas.microsoft.com/office/powerpoint/2010/main" val="1308505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E594-5D2C-4D46-B4F0-471FC2F6B4F2}"/>
              </a:ext>
            </a:extLst>
          </p:cNvPr>
          <p:cNvSpPr>
            <a:spLocks noGrp="1"/>
          </p:cNvSpPr>
          <p:nvPr>
            <p:ph type="title"/>
          </p:nvPr>
        </p:nvSpPr>
        <p:spPr/>
        <p:txBody>
          <a:bodyPr/>
          <a:lstStyle/>
          <a:p>
            <a:r>
              <a:rPr lang="en-US" altLang="en-US" dirty="0"/>
              <a:t>Full-Swing Values, 3</a:t>
            </a:r>
            <a:endParaRPr lang="en-US" dirty="0"/>
          </a:p>
        </p:txBody>
      </p:sp>
      <p:sp>
        <p:nvSpPr>
          <p:cNvPr id="3" name="Content Placeholder 2">
            <a:extLst>
              <a:ext uri="{FF2B5EF4-FFF2-40B4-BE49-F238E27FC236}">
                <a16:creationId xmlns:a16="http://schemas.microsoft.com/office/drawing/2014/main" id="{72114EB6-F00E-4A8F-A43B-083624617FBA}"/>
              </a:ext>
            </a:extLst>
          </p:cNvPr>
          <p:cNvSpPr>
            <a:spLocks noGrp="1"/>
          </p:cNvSpPr>
          <p:nvPr>
            <p:ph idx="1"/>
          </p:nvPr>
        </p:nvSpPr>
        <p:spPr/>
        <p:txBody>
          <a:bodyPr/>
          <a:lstStyle/>
          <a:p>
            <a:pPr marL="0" indent="0">
              <a:buNone/>
            </a:pPr>
            <a:r>
              <a:rPr lang="en-US" altLang="en-US" dirty="0"/>
              <a:t>In every field, the highest level of leadership is full swing </a:t>
            </a:r>
          </a:p>
          <a:p>
            <a:r>
              <a:rPr lang="en-US" altLang="en-US" dirty="0"/>
              <a:t>Leaders are impelled to act because the act is deemed good</a:t>
            </a:r>
          </a:p>
          <a:p>
            <a:r>
              <a:rPr lang="en-US" altLang="en-US" dirty="0"/>
              <a:t>Conscience dictates that the act is the right thing to do</a:t>
            </a:r>
          </a:p>
          <a:p>
            <a:pPr marL="0" indent="0">
              <a:buNone/>
            </a:pPr>
            <a:endParaRPr lang="en-US" altLang="en-US" sz="1200" dirty="0"/>
          </a:p>
          <a:p>
            <a:pPr marL="0" indent="0">
              <a:buNone/>
            </a:pPr>
            <a:r>
              <a:rPr lang="en-US" altLang="en-US" dirty="0"/>
              <a:t>Integrity</a:t>
            </a:r>
            <a:r>
              <a:rPr lang="en-US" altLang="en-US" i="1" dirty="0"/>
              <a:t>: </a:t>
            </a:r>
            <a:r>
              <a:rPr lang="en-US" altLang="en-US" dirty="0"/>
              <a:t>Quality of doing the right thing for the right reason in the face of adversity and personal loss</a:t>
            </a:r>
            <a:endParaRPr lang="en-US" altLang="en-US" i="1" dirty="0"/>
          </a:p>
          <a:p>
            <a:pPr marL="0" indent="0">
              <a:buNone/>
            </a:pPr>
            <a:endParaRPr lang="en-US" dirty="0"/>
          </a:p>
        </p:txBody>
      </p:sp>
    </p:spTree>
    <p:extLst>
      <p:ext uri="{BB962C8B-B14F-4D97-AF65-F5344CB8AC3E}">
        <p14:creationId xmlns:p14="http://schemas.microsoft.com/office/powerpoint/2010/main" val="3579978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9679D-D444-431D-8092-AFFB112ABC6C}"/>
              </a:ext>
            </a:extLst>
          </p:cNvPr>
          <p:cNvSpPr>
            <a:spLocks noGrp="1"/>
          </p:cNvSpPr>
          <p:nvPr>
            <p:ph type="title"/>
          </p:nvPr>
        </p:nvSpPr>
        <p:spPr/>
        <p:txBody>
          <a:bodyPr/>
          <a:lstStyle/>
          <a:p>
            <a:r>
              <a:rPr lang="en-US" altLang="en-US" dirty="0"/>
              <a:t>Leadership and Values</a:t>
            </a:r>
            <a:r>
              <a:rPr lang="en-US" altLang="en-US" sz="3200" dirty="0"/>
              <a:t> </a:t>
            </a:r>
            <a:endParaRPr lang="en-US" dirty="0"/>
          </a:p>
        </p:txBody>
      </p:sp>
      <p:sp>
        <p:nvSpPr>
          <p:cNvPr id="3" name="Content Placeholder 2">
            <a:extLst>
              <a:ext uri="{FF2B5EF4-FFF2-40B4-BE49-F238E27FC236}">
                <a16:creationId xmlns:a16="http://schemas.microsoft.com/office/drawing/2014/main" id="{18531EC7-4860-4F14-A483-E7645A765578}"/>
              </a:ext>
            </a:extLst>
          </p:cNvPr>
          <p:cNvSpPr>
            <a:spLocks noGrp="1"/>
          </p:cNvSpPr>
          <p:nvPr>
            <p:ph idx="1"/>
          </p:nvPr>
        </p:nvSpPr>
        <p:spPr/>
        <p:txBody>
          <a:bodyPr/>
          <a:lstStyle/>
          <a:p>
            <a:pPr marL="0" indent="0">
              <a:buNone/>
            </a:pPr>
            <a:r>
              <a:rPr lang="en-US" altLang="en-US" dirty="0"/>
              <a:t>Culture shapes a leader’s values, which influences his or her actions</a:t>
            </a:r>
          </a:p>
          <a:p>
            <a:pPr marL="0" indent="0">
              <a:buNone/>
            </a:pPr>
            <a:endParaRPr lang="en-US" altLang="en-US" sz="1200" dirty="0"/>
          </a:p>
          <a:p>
            <a:pPr marL="0" indent="0">
              <a:buNone/>
            </a:pPr>
            <a:r>
              <a:rPr lang="en-US" altLang="en-US" dirty="0"/>
              <a:t>Concept of Ubuntu in African society represents a collection of values, including harmony, compassion, respect, human dignity, and collective unity</a:t>
            </a:r>
          </a:p>
          <a:p>
            <a:r>
              <a:rPr lang="en-US" altLang="en-US" sz="2200" dirty="0"/>
              <a:t>Each of us is human through the humanity of other humans</a:t>
            </a:r>
          </a:p>
          <a:p>
            <a:pPr marL="0" indent="0">
              <a:buNone/>
            </a:pPr>
            <a:endParaRPr lang="en-US" dirty="0"/>
          </a:p>
        </p:txBody>
      </p:sp>
    </p:spTree>
    <p:extLst>
      <p:ext uri="{BB962C8B-B14F-4D97-AF65-F5344CB8AC3E}">
        <p14:creationId xmlns:p14="http://schemas.microsoft.com/office/powerpoint/2010/main" val="3050592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52EE5-5B71-40C2-9A04-E147330962DE}"/>
              </a:ext>
            </a:extLst>
          </p:cNvPr>
          <p:cNvSpPr>
            <a:spLocks noGrp="1"/>
          </p:cNvSpPr>
          <p:nvPr>
            <p:ph type="title"/>
          </p:nvPr>
        </p:nvSpPr>
        <p:spPr/>
        <p:txBody>
          <a:bodyPr/>
          <a:lstStyle/>
          <a:p>
            <a:r>
              <a:rPr lang="en-US" sz="2800" dirty="0"/>
              <a:t>	How Leader Behavior Influences Employee Conduct and Organizational Reputation, 1</a:t>
            </a:r>
          </a:p>
        </p:txBody>
      </p:sp>
      <p:sp>
        <p:nvSpPr>
          <p:cNvPr id="3" name="Content Placeholder 2">
            <a:extLst>
              <a:ext uri="{FF2B5EF4-FFF2-40B4-BE49-F238E27FC236}">
                <a16:creationId xmlns:a16="http://schemas.microsoft.com/office/drawing/2014/main" id="{C2A09D51-F111-4295-9319-76CCC88F2337}"/>
              </a:ext>
            </a:extLst>
          </p:cNvPr>
          <p:cNvSpPr>
            <a:spLocks noGrp="1"/>
          </p:cNvSpPr>
          <p:nvPr>
            <p:ph idx="1"/>
          </p:nvPr>
        </p:nvSpPr>
        <p:spPr/>
        <p:txBody>
          <a:bodyPr/>
          <a:lstStyle/>
          <a:p>
            <a:pPr marL="0" indent="0">
              <a:buNone/>
            </a:pPr>
            <a:r>
              <a:rPr lang="en-US" altLang="en-US" dirty="0"/>
              <a:t>Leaders who are immoral and non-principled:</a:t>
            </a:r>
          </a:p>
          <a:p>
            <a:pPr marL="0" indent="0">
              <a:buNone/>
            </a:pPr>
            <a:endParaRPr lang="en-US" altLang="en-US" sz="800" dirty="0"/>
          </a:p>
          <a:p>
            <a:r>
              <a:rPr lang="en-US" altLang="en-US" sz="2200" dirty="0"/>
              <a:t>Are difficult to forgive </a:t>
            </a:r>
          </a:p>
          <a:p>
            <a:r>
              <a:rPr lang="en-US" altLang="en-US" sz="2200" dirty="0"/>
              <a:t>Lack moral authority</a:t>
            </a:r>
          </a:p>
          <a:p>
            <a:r>
              <a:rPr lang="en-US" altLang="en-US" sz="2200" dirty="0"/>
              <a:t>Are not trusted or respected</a:t>
            </a:r>
          </a:p>
          <a:p>
            <a:pPr marL="0" indent="0">
              <a:buNone/>
            </a:pPr>
            <a:endParaRPr lang="en-US" dirty="0"/>
          </a:p>
        </p:txBody>
      </p:sp>
    </p:spTree>
    <p:extLst>
      <p:ext uri="{BB962C8B-B14F-4D97-AF65-F5344CB8AC3E}">
        <p14:creationId xmlns:p14="http://schemas.microsoft.com/office/powerpoint/2010/main" val="2789200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555E6-3488-40C1-A80B-3EE5B31071B7}"/>
              </a:ext>
            </a:extLst>
          </p:cNvPr>
          <p:cNvSpPr>
            <a:spLocks noGrp="1"/>
          </p:cNvSpPr>
          <p:nvPr>
            <p:ph type="title"/>
          </p:nvPr>
        </p:nvSpPr>
        <p:spPr/>
        <p:txBody>
          <a:bodyPr/>
          <a:lstStyle/>
          <a:p>
            <a:r>
              <a:rPr lang="en-US" sz="2800" dirty="0"/>
              <a:t>	How Leader Behavior Influences Employee Conduct and Organizational Reputation, 2</a:t>
            </a:r>
          </a:p>
        </p:txBody>
      </p:sp>
      <p:sp>
        <p:nvSpPr>
          <p:cNvPr id="3" name="Content Placeholder 2">
            <a:extLst>
              <a:ext uri="{FF2B5EF4-FFF2-40B4-BE49-F238E27FC236}">
                <a16:creationId xmlns:a16="http://schemas.microsoft.com/office/drawing/2014/main" id="{FCF9530B-54FB-4FCD-8B86-8F1DF3BA26F9}"/>
              </a:ext>
            </a:extLst>
          </p:cNvPr>
          <p:cNvSpPr>
            <a:spLocks noGrp="1"/>
          </p:cNvSpPr>
          <p:nvPr>
            <p:ph idx="1"/>
          </p:nvPr>
        </p:nvSpPr>
        <p:spPr/>
        <p:txBody>
          <a:bodyPr/>
          <a:lstStyle/>
          <a:p>
            <a:pPr marL="0" indent="0">
              <a:buNone/>
            </a:pPr>
            <a:r>
              <a:rPr lang="en-US" altLang="en-US" dirty="0"/>
              <a:t>Leaders’ values determine the rightness and wrongness of what they do </a:t>
            </a:r>
          </a:p>
          <a:p>
            <a:r>
              <a:rPr lang="en-US" altLang="en-US" sz="2200" dirty="0"/>
              <a:t>Leader’s actions set the standard for people’s behavior toward one another and for performance on the job</a:t>
            </a:r>
          </a:p>
          <a:p>
            <a:r>
              <a:rPr lang="en-US" altLang="en-US" sz="2200" dirty="0"/>
              <a:t>Leaders who are honest, unselfish, and dedicated help the group succeed</a:t>
            </a:r>
          </a:p>
          <a:p>
            <a:pPr marL="0" indent="0">
              <a:buNone/>
            </a:pPr>
            <a:endParaRPr lang="en-US" dirty="0"/>
          </a:p>
        </p:txBody>
      </p:sp>
    </p:spTree>
    <p:extLst>
      <p:ext uri="{BB962C8B-B14F-4D97-AF65-F5344CB8AC3E}">
        <p14:creationId xmlns:p14="http://schemas.microsoft.com/office/powerpoint/2010/main" val="2644207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18BDB3-C627-45B3-A4BB-40DC68C62AF5}"/>
              </a:ext>
            </a:extLst>
          </p:cNvPr>
          <p:cNvSpPr>
            <a:spLocks noGrp="1"/>
          </p:cNvSpPr>
          <p:nvPr>
            <p:ph type="title"/>
          </p:nvPr>
        </p:nvSpPr>
        <p:spPr/>
        <p:txBody>
          <a:bodyPr/>
          <a:lstStyle/>
          <a:p>
            <a:r>
              <a:rPr lang="en-US" altLang="en-US" dirty="0"/>
              <a:t>Instrumental Values of Caring Leaders</a:t>
            </a:r>
            <a:endParaRPr lang="en-US" dirty="0"/>
          </a:p>
        </p:txBody>
      </p:sp>
      <p:sp>
        <p:nvSpPr>
          <p:cNvPr id="3" name="Content Placeholder 2">
            <a:extLst>
              <a:ext uri="{FF2B5EF4-FFF2-40B4-BE49-F238E27FC236}">
                <a16:creationId xmlns:a16="http://schemas.microsoft.com/office/drawing/2014/main" id="{8D44FAC5-968C-426D-9225-7CFA61D8400E}"/>
              </a:ext>
            </a:extLst>
          </p:cNvPr>
          <p:cNvSpPr>
            <a:spLocks noGrp="1"/>
          </p:cNvSpPr>
          <p:nvPr>
            <p:ph idx="1"/>
          </p:nvPr>
        </p:nvSpPr>
        <p:spPr/>
        <p:txBody>
          <a:bodyPr/>
          <a:lstStyle/>
          <a:p>
            <a:r>
              <a:rPr lang="en-US" dirty="0"/>
              <a:t>Honesty </a:t>
            </a:r>
          </a:p>
          <a:p>
            <a:r>
              <a:rPr lang="en-US" dirty="0"/>
              <a:t>Consideration</a:t>
            </a:r>
          </a:p>
          <a:p>
            <a:r>
              <a:rPr lang="en-US" dirty="0"/>
              <a:t>Responsibility </a:t>
            </a:r>
          </a:p>
          <a:p>
            <a:r>
              <a:rPr lang="en-US" dirty="0"/>
              <a:t>Persistence </a:t>
            </a:r>
          </a:p>
          <a:p>
            <a:r>
              <a:rPr lang="en-US" dirty="0"/>
              <a:t>Excellence </a:t>
            </a:r>
          </a:p>
          <a:p>
            <a:r>
              <a:rPr lang="en-US" dirty="0"/>
              <a:t>Commitment</a:t>
            </a:r>
          </a:p>
          <a:p>
            <a:pPr marL="0" indent="0">
              <a:buNone/>
            </a:pPr>
            <a:endParaRPr lang="en-US" dirty="0"/>
          </a:p>
        </p:txBody>
      </p:sp>
    </p:spTree>
    <p:extLst>
      <p:ext uri="{BB962C8B-B14F-4D97-AF65-F5344CB8AC3E}">
        <p14:creationId xmlns:p14="http://schemas.microsoft.com/office/powerpoint/2010/main" val="281538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35306-5BE7-43AE-8713-A667FA91D822}"/>
              </a:ext>
            </a:extLst>
          </p:cNvPr>
          <p:cNvSpPr>
            <a:spLocks noGrp="1"/>
          </p:cNvSpPr>
          <p:nvPr>
            <p:ph type="title"/>
          </p:nvPr>
        </p:nvSpPr>
        <p:spPr/>
        <p:txBody>
          <a:bodyPr/>
          <a:lstStyle/>
          <a:p>
            <a:r>
              <a:rPr lang="en-US" altLang="en-US" dirty="0"/>
              <a:t>How Leader Behavior Influences </a:t>
            </a:r>
            <a:endParaRPr lang="en-US" dirty="0"/>
          </a:p>
        </p:txBody>
      </p:sp>
      <p:sp>
        <p:nvSpPr>
          <p:cNvPr id="3" name="Content Placeholder 2">
            <a:extLst>
              <a:ext uri="{FF2B5EF4-FFF2-40B4-BE49-F238E27FC236}">
                <a16:creationId xmlns:a16="http://schemas.microsoft.com/office/drawing/2014/main" id="{68F50E3B-33AA-4A18-8A7B-E61FB65C4CF1}"/>
              </a:ext>
            </a:extLst>
          </p:cNvPr>
          <p:cNvSpPr>
            <a:spLocks noGrp="1"/>
          </p:cNvSpPr>
          <p:nvPr>
            <p:ph idx="1"/>
          </p:nvPr>
        </p:nvSpPr>
        <p:spPr/>
        <p:txBody>
          <a:bodyPr/>
          <a:lstStyle/>
          <a:p>
            <a:pPr>
              <a:buFontTx/>
              <a:buNone/>
            </a:pPr>
            <a:r>
              <a:rPr lang="en-US" altLang="en-US" dirty="0"/>
              <a:t>The caring leader focuses on the welfare of:</a:t>
            </a:r>
          </a:p>
          <a:p>
            <a:pPr>
              <a:buFontTx/>
              <a:buNone/>
            </a:pPr>
            <a:endParaRPr lang="en-US" altLang="en-US" sz="800" dirty="0"/>
          </a:p>
          <a:p>
            <a:r>
              <a:rPr lang="en-US" altLang="en-US" dirty="0"/>
              <a:t>Customers</a:t>
            </a:r>
          </a:p>
          <a:p>
            <a:r>
              <a:rPr lang="en-US" altLang="en-US" dirty="0"/>
              <a:t>Employees</a:t>
            </a:r>
          </a:p>
          <a:p>
            <a:r>
              <a:rPr lang="en-US" altLang="en-US" dirty="0"/>
              <a:t>Shareholders</a:t>
            </a:r>
          </a:p>
          <a:p>
            <a:r>
              <a:rPr lang="en-US" altLang="en-US" dirty="0"/>
              <a:t>Community </a:t>
            </a:r>
          </a:p>
          <a:p>
            <a:endParaRPr lang="en-US" dirty="0"/>
          </a:p>
        </p:txBody>
      </p:sp>
    </p:spTree>
    <p:extLst>
      <p:ext uri="{BB962C8B-B14F-4D97-AF65-F5344CB8AC3E}">
        <p14:creationId xmlns:p14="http://schemas.microsoft.com/office/powerpoint/2010/main" val="2162524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24AB1-1119-45F5-9354-407357EF4177}"/>
              </a:ext>
            </a:extLst>
          </p:cNvPr>
          <p:cNvSpPr>
            <a:spLocks noGrp="1"/>
          </p:cNvSpPr>
          <p:nvPr>
            <p:ph type="title"/>
          </p:nvPr>
        </p:nvSpPr>
        <p:spPr/>
        <p:txBody>
          <a:bodyPr/>
          <a:lstStyle/>
          <a:p>
            <a:r>
              <a:rPr lang="en-US" altLang="en-US" dirty="0"/>
              <a:t>Personal Values</a:t>
            </a:r>
            <a:r>
              <a:rPr lang="en-US" altLang="en-US" sz="3200" dirty="0"/>
              <a:t> </a:t>
            </a:r>
            <a:endParaRPr lang="en-US" dirty="0"/>
          </a:p>
        </p:txBody>
      </p:sp>
      <p:sp>
        <p:nvSpPr>
          <p:cNvPr id="3" name="Content Placeholder 2">
            <a:extLst>
              <a:ext uri="{FF2B5EF4-FFF2-40B4-BE49-F238E27FC236}">
                <a16:creationId xmlns:a16="http://schemas.microsoft.com/office/drawing/2014/main" id="{FFCDEE67-F200-488F-BDC1-3C2F1B9835BA}"/>
              </a:ext>
            </a:extLst>
          </p:cNvPr>
          <p:cNvSpPr>
            <a:spLocks noGrp="1"/>
          </p:cNvSpPr>
          <p:nvPr>
            <p:ph idx="1"/>
          </p:nvPr>
        </p:nvSpPr>
        <p:spPr/>
        <p:txBody>
          <a:bodyPr/>
          <a:lstStyle/>
          <a:p>
            <a:pPr marL="0" indent="0">
              <a:buNone/>
            </a:pPr>
            <a:r>
              <a:rPr lang="en-US" altLang="en-US" dirty="0"/>
              <a:t>Culture influences personal values </a:t>
            </a:r>
          </a:p>
          <a:p>
            <a:pPr marL="0" indent="0">
              <a:buNone/>
            </a:pPr>
            <a:endParaRPr lang="en-US" altLang="en-US" dirty="0"/>
          </a:p>
          <a:p>
            <a:pPr marL="0" indent="0">
              <a:buNone/>
            </a:pPr>
            <a:r>
              <a:rPr lang="en-US" altLang="en-US" dirty="0"/>
              <a:t>Questionnaire provides an overall value orientation</a:t>
            </a:r>
          </a:p>
          <a:p>
            <a:pPr marL="0" indent="0">
              <a:buNone/>
            </a:pPr>
            <a:endParaRPr lang="en-US" altLang="en-US" dirty="0"/>
          </a:p>
          <a:p>
            <a:pPr marL="0" indent="0">
              <a:buNone/>
            </a:pPr>
            <a:r>
              <a:rPr lang="en-US" altLang="en-US" dirty="0"/>
              <a:t>Person’s life allows maximum expression of personal values</a:t>
            </a:r>
          </a:p>
          <a:p>
            <a:pPr marL="0" indent="0">
              <a:buNone/>
            </a:pPr>
            <a:endParaRPr lang="en-US" altLang="en-US" dirty="0"/>
          </a:p>
          <a:p>
            <a:pPr marL="0" indent="0">
              <a:buNone/>
            </a:pPr>
            <a:r>
              <a:rPr lang="en-US" altLang="en-US" dirty="0"/>
              <a:t>Value systems are firm by the time most people reach adulthood</a:t>
            </a:r>
          </a:p>
          <a:p>
            <a:pPr marL="0" indent="0">
              <a:buNone/>
            </a:pPr>
            <a:endParaRPr lang="en-US" altLang="en-US" dirty="0"/>
          </a:p>
          <a:p>
            <a:pPr marL="0" indent="0">
              <a:buNone/>
            </a:pPr>
            <a:r>
              <a:rPr lang="en-US" altLang="en-US" dirty="0"/>
              <a:t>Different organizations reflect and endorse different values</a:t>
            </a:r>
          </a:p>
          <a:p>
            <a:r>
              <a:rPr lang="en-US" altLang="en-US" sz="2200" dirty="0"/>
              <a:t>Leaders must promote the value system</a:t>
            </a:r>
          </a:p>
          <a:p>
            <a:pPr marL="0" indent="0">
              <a:buNone/>
            </a:pPr>
            <a:r>
              <a:rPr lang="en-US" altLang="en-US" dirty="0"/>
              <a:t> </a:t>
            </a:r>
          </a:p>
          <a:p>
            <a:pPr marL="0" indent="0">
              <a:buNone/>
            </a:pPr>
            <a:endParaRPr lang="en-US" dirty="0"/>
          </a:p>
        </p:txBody>
      </p:sp>
    </p:spTree>
    <p:extLst>
      <p:ext uri="{BB962C8B-B14F-4D97-AF65-F5344CB8AC3E}">
        <p14:creationId xmlns:p14="http://schemas.microsoft.com/office/powerpoint/2010/main" val="237832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70B78-6167-41EA-B070-4DA48DFB978B}"/>
              </a:ext>
            </a:extLst>
          </p:cNvPr>
          <p:cNvSpPr>
            <a:spLocks noGrp="1"/>
          </p:cNvSpPr>
          <p:nvPr>
            <p:ph type="title"/>
          </p:nvPr>
        </p:nvSpPr>
        <p:spPr/>
        <p:txBody>
          <a:bodyPr/>
          <a:lstStyle/>
          <a:p>
            <a:r>
              <a:rPr lang="en-US" altLang="en-US" dirty="0"/>
              <a:t>Personal Values Questionnaire</a:t>
            </a:r>
            <a:r>
              <a:rPr lang="en-US" altLang="en-US" sz="3200" dirty="0"/>
              <a:t> </a:t>
            </a:r>
            <a:endParaRPr lang="en-US" dirty="0"/>
          </a:p>
        </p:txBody>
      </p:sp>
      <p:sp>
        <p:nvSpPr>
          <p:cNvPr id="3" name="Content Placeholder 2">
            <a:extLst>
              <a:ext uri="{FF2B5EF4-FFF2-40B4-BE49-F238E27FC236}">
                <a16:creationId xmlns:a16="http://schemas.microsoft.com/office/drawing/2014/main" id="{C059DA96-8222-41B8-A888-C5E54BC8FAD0}"/>
              </a:ext>
            </a:extLst>
          </p:cNvPr>
          <p:cNvSpPr>
            <a:spLocks noGrp="1"/>
          </p:cNvSpPr>
          <p:nvPr>
            <p:ph idx="1"/>
          </p:nvPr>
        </p:nvSpPr>
        <p:spPr/>
        <p:txBody>
          <a:bodyPr/>
          <a:lstStyle/>
          <a:p>
            <a:r>
              <a:rPr lang="en-US" altLang="en-US" dirty="0"/>
              <a:t>All values on the questionnaire are positive</a:t>
            </a:r>
          </a:p>
          <a:p>
            <a:r>
              <a:rPr lang="en-US" altLang="en-US" dirty="0"/>
              <a:t>Other important factors, such as aptitude, personal interests, temperament, or morality are not measured</a:t>
            </a:r>
          </a:p>
          <a:p>
            <a:r>
              <a:rPr lang="en-US" altLang="en-US" dirty="0"/>
              <a:t>Different values can enrich a group or organization  </a:t>
            </a:r>
          </a:p>
          <a:p>
            <a:pPr marL="0" indent="0">
              <a:buNone/>
            </a:pPr>
            <a:endParaRPr lang="en-US" dirty="0"/>
          </a:p>
        </p:txBody>
      </p:sp>
    </p:spTree>
    <p:extLst>
      <p:ext uri="{BB962C8B-B14F-4D97-AF65-F5344CB8AC3E}">
        <p14:creationId xmlns:p14="http://schemas.microsoft.com/office/powerpoint/2010/main" val="1897153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78203-55D0-41BC-80ED-4FBA5BE3DD9C}"/>
              </a:ext>
            </a:extLst>
          </p:cNvPr>
          <p:cNvSpPr>
            <a:spLocks noGrp="1"/>
          </p:cNvSpPr>
          <p:nvPr>
            <p:ph type="title"/>
          </p:nvPr>
        </p:nvSpPr>
        <p:spPr/>
        <p:txBody>
          <a:bodyPr/>
          <a:lstStyle/>
          <a:p>
            <a:r>
              <a:rPr lang="en-US" dirty="0"/>
              <a:t>Values and the Organization</a:t>
            </a:r>
            <a:r>
              <a:rPr lang="en-US" altLang="en-US" dirty="0"/>
              <a:t> </a:t>
            </a:r>
            <a:endParaRPr lang="en-US" dirty="0"/>
          </a:p>
        </p:txBody>
      </p:sp>
      <p:sp>
        <p:nvSpPr>
          <p:cNvPr id="4" name="Content Placeholder 3">
            <a:extLst>
              <a:ext uri="{FF2B5EF4-FFF2-40B4-BE49-F238E27FC236}">
                <a16:creationId xmlns:a16="http://schemas.microsoft.com/office/drawing/2014/main" id="{A3A8E10C-A98C-440C-A9F0-147785E8DB1C}"/>
              </a:ext>
            </a:extLst>
          </p:cNvPr>
          <p:cNvSpPr>
            <a:spLocks noGrp="1"/>
          </p:cNvSpPr>
          <p:nvPr>
            <p:ph idx="1"/>
          </p:nvPr>
        </p:nvSpPr>
        <p:spPr/>
        <p:txBody>
          <a:bodyPr/>
          <a:lstStyle/>
          <a:p>
            <a:pPr marL="0" indent="0">
              <a:buNone/>
            </a:pPr>
            <a:r>
              <a:rPr lang="en-US" altLang="en-US" dirty="0"/>
              <a:t>Values</a:t>
            </a:r>
            <a:endParaRPr lang="en-US" altLang="en-US" sz="800" dirty="0"/>
          </a:p>
          <a:p>
            <a:r>
              <a:rPr lang="en-US" altLang="en-US" sz="2200" dirty="0"/>
              <a:t>Can provide guidance for members who function as independent decision makers</a:t>
            </a:r>
          </a:p>
          <a:p>
            <a:r>
              <a:rPr lang="en-US" altLang="en-US" sz="2200" dirty="0"/>
              <a:t>Must enter into daily practices of the organization </a:t>
            </a:r>
          </a:p>
          <a:p>
            <a:r>
              <a:rPr lang="en-US" altLang="en-US" sz="2200" dirty="0"/>
              <a:t>Must reflect enduring commitments </a:t>
            </a:r>
          </a:p>
          <a:p>
            <a:pPr marL="0" indent="0">
              <a:buNone/>
            </a:pPr>
            <a:endParaRPr lang="en-US" altLang="en-US" sz="1200" dirty="0"/>
          </a:p>
          <a:p>
            <a:pPr marL="0" indent="0">
              <a:buNone/>
            </a:pPr>
            <a:r>
              <a:rPr lang="en-US" altLang="en-US" dirty="0"/>
              <a:t>Leaders must:</a:t>
            </a:r>
          </a:p>
          <a:p>
            <a:pPr marL="0" indent="0">
              <a:buNone/>
            </a:pPr>
            <a:endParaRPr lang="en-US" altLang="en-US" sz="800" b="1" dirty="0"/>
          </a:p>
          <a:p>
            <a:r>
              <a:rPr lang="en-US" altLang="en-US" sz="2200" dirty="0"/>
              <a:t>Examine their own value systems </a:t>
            </a:r>
          </a:p>
          <a:p>
            <a:r>
              <a:rPr lang="en-US" altLang="en-US" sz="2200" dirty="0"/>
              <a:t>Put good intentions into concrete actions that others can witness </a:t>
            </a:r>
          </a:p>
          <a:p>
            <a:endParaRPr lang="en-US" altLang="en-US" dirty="0"/>
          </a:p>
          <a:p>
            <a:pPr marL="0" indent="0">
              <a:buNone/>
            </a:pPr>
            <a:endParaRPr lang="en-US" dirty="0"/>
          </a:p>
        </p:txBody>
      </p:sp>
    </p:spTree>
    <p:extLst>
      <p:ext uri="{BB962C8B-B14F-4D97-AF65-F5344CB8AC3E}">
        <p14:creationId xmlns:p14="http://schemas.microsoft.com/office/powerpoint/2010/main" val="84929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descr="The image depicts a Venn diagram of values.">
            <a:extLst>
              <a:ext uri="{FF2B5EF4-FFF2-40B4-BE49-F238E27FC236}">
                <a16:creationId xmlns:a16="http://schemas.microsoft.com/office/drawing/2014/main" id="{33E4438F-5F8F-4B3B-A6EC-E62E4B2147B5}"/>
              </a:ext>
            </a:extLst>
          </p:cNvPr>
          <p:cNvSpPr>
            <a:spLocks noGrp="1"/>
          </p:cNvSpPr>
          <p:nvPr>
            <p:ph type="title"/>
          </p:nvPr>
        </p:nvSpPr>
        <p:spPr/>
        <p:txBody>
          <a:bodyPr/>
          <a:lstStyle/>
          <a:p>
            <a:r>
              <a:rPr lang="en-US" dirty="0"/>
              <a:t>	Figure 7.3: Core Values Are Points of Common Interest</a:t>
            </a:r>
          </a:p>
        </p:txBody>
      </p:sp>
      <p:pic>
        <p:nvPicPr>
          <p:cNvPr id="4" name="Picture 3" descr="The image depicts a Venn diagram of values.">
            <a:extLst>
              <a:ext uri="{FF2B5EF4-FFF2-40B4-BE49-F238E27FC236}">
                <a16:creationId xmlns:a16="http://schemas.microsoft.com/office/drawing/2014/main" id="{1F29EAA5-B833-438F-98C7-5011D04C78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0824" y="1524000"/>
            <a:ext cx="6842352" cy="4387408"/>
          </a:xfrm>
          <a:prstGeom prst="rect">
            <a:avLst/>
          </a:prstGeom>
        </p:spPr>
      </p:pic>
      <p:sp>
        <p:nvSpPr>
          <p:cNvPr id="7" name="Content Placeholder 6">
            <a:extLst>
              <a:ext uri="{FF2B5EF4-FFF2-40B4-BE49-F238E27FC236}">
                <a16:creationId xmlns:a16="http://schemas.microsoft.com/office/drawing/2014/main" id="{E4821363-D6B9-47E9-9D56-8A63644B21D4}"/>
              </a:ext>
            </a:extLst>
          </p:cNvPr>
          <p:cNvSpPr>
            <a:spLocks noGrp="1"/>
          </p:cNvSpPr>
          <p:nvPr>
            <p:ph idx="1"/>
          </p:nvPr>
        </p:nvSpPr>
        <p:spPr>
          <a:xfrm>
            <a:off x="2095500" y="5911408"/>
            <a:ext cx="4953000" cy="260792"/>
          </a:xfrm>
        </p:spPr>
        <p:txBody>
          <a:bodyPr/>
          <a:lstStyle/>
          <a:p>
            <a:pPr marL="0" indent="0" algn="r">
              <a:buNone/>
            </a:pPr>
            <a:r>
              <a:rPr lang="en-US" sz="1200" dirty="0">
                <a:hlinkClick r:id="rId3" action="ppaction://hlinksldjump"/>
              </a:rPr>
              <a:t>Jump to: Figure 7.3: Core Values Are Points of Common Interest, Appendix</a:t>
            </a:r>
            <a:endParaRPr lang="en-US" sz="1200" dirty="0"/>
          </a:p>
        </p:txBody>
      </p:sp>
    </p:spTree>
    <p:extLst>
      <p:ext uri="{BB962C8B-B14F-4D97-AF65-F5344CB8AC3E}">
        <p14:creationId xmlns:p14="http://schemas.microsoft.com/office/powerpoint/2010/main" val="115169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40497-E435-4165-BE08-6E5DBC29EEE3}"/>
              </a:ext>
            </a:extLst>
          </p:cNvPr>
          <p:cNvSpPr>
            <a:spLocks noGrp="1"/>
          </p:cNvSpPr>
          <p:nvPr>
            <p:ph type="title"/>
          </p:nvPr>
        </p:nvSpPr>
        <p:spPr/>
        <p:txBody>
          <a:bodyPr/>
          <a:lstStyle/>
          <a:p>
            <a:r>
              <a:rPr lang="en-US" dirty="0"/>
              <a:t>Organizational Ethics</a:t>
            </a:r>
          </a:p>
        </p:txBody>
      </p:sp>
      <p:sp>
        <p:nvSpPr>
          <p:cNvPr id="3" name="Content Placeholder 2">
            <a:extLst>
              <a:ext uri="{FF2B5EF4-FFF2-40B4-BE49-F238E27FC236}">
                <a16:creationId xmlns:a16="http://schemas.microsoft.com/office/drawing/2014/main" id="{3D577FAB-050B-429D-8D31-D60D0A3A8934}"/>
              </a:ext>
            </a:extLst>
          </p:cNvPr>
          <p:cNvSpPr>
            <a:spLocks noGrp="1"/>
          </p:cNvSpPr>
          <p:nvPr>
            <p:ph idx="1"/>
          </p:nvPr>
        </p:nvSpPr>
        <p:spPr/>
        <p:txBody>
          <a:bodyPr/>
          <a:lstStyle/>
          <a:p>
            <a:pPr marL="0" indent="0">
              <a:buNone/>
            </a:pPr>
            <a:r>
              <a:rPr lang="en-US" altLang="en-US" dirty="0"/>
              <a:t>The best work rules:</a:t>
            </a:r>
          </a:p>
          <a:p>
            <a:pPr marL="0" indent="0">
              <a:buNone/>
            </a:pPr>
            <a:endParaRPr lang="en-US" altLang="en-US" sz="800" dirty="0"/>
          </a:p>
          <a:p>
            <a:r>
              <a:rPr lang="en-US" altLang="en-US" sz="2200" dirty="0"/>
              <a:t>Reflect the ethical ideas of ownership </a:t>
            </a:r>
          </a:p>
          <a:p>
            <a:r>
              <a:rPr lang="en-US" altLang="en-US" sz="2200" dirty="0"/>
              <a:t>Are reviewed periodically</a:t>
            </a:r>
          </a:p>
          <a:p>
            <a:r>
              <a:rPr lang="en-US" altLang="en-US" sz="2200" dirty="0"/>
              <a:t>Are few in number </a:t>
            </a:r>
          </a:p>
          <a:p>
            <a:r>
              <a:rPr lang="en-US" altLang="en-US" sz="2200" dirty="0"/>
              <a:t>Are clearly stated </a:t>
            </a:r>
          </a:p>
          <a:p>
            <a:r>
              <a:rPr lang="en-US" altLang="en-US" sz="2200" dirty="0"/>
              <a:t>Are communicated to employees</a:t>
            </a:r>
          </a:p>
          <a:p>
            <a:r>
              <a:rPr lang="en-US" altLang="en-US" sz="2200" dirty="0"/>
              <a:t>Apply equally to all employees</a:t>
            </a:r>
          </a:p>
          <a:p>
            <a:endParaRPr lang="en-US" altLang="en-US" dirty="0"/>
          </a:p>
          <a:p>
            <a:pPr marL="0" indent="0">
              <a:buNone/>
            </a:pPr>
            <a:endParaRPr lang="en-US" dirty="0"/>
          </a:p>
        </p:txBody>
      </p:sp>
    </p:spTree>
    <p:extLst>
      <p:ext uri="{BB962C8B-B14F-4D97-AF65-F5344CB8AC3E}">
        <p14:creationId xmlns:p14="http://schemas.microsoft.com/office/powerpoint/2010/main" val="6524153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33BD71-A86A-4EF3-80BF-128EDF0DDA37}"/>
              </a:ext>
            </a:extLst>
          </p:cNvPr>
          <p:cNvSpPr>
            <a:spLocks noGrp="1"/>
          </p:cNvSpPr>
          <p:nvPr>
            <p:ph type="title"/>
          </p:nvPr>
        </p:nvSpPr>
        <p:spPr/>
        <p:txBody>
          <a:bodyPr/>
          <a:lstStyle/>
          <a:p>
            <a:r>
              <a:rPr lang="en-US" altLang="en-US" dirty="0"/>
              <a:t>Guidelines for Code of Ethics</a:t>
            </a:r>
            <a:endParaRPr lang="en-US" dirty="0"/>
          </a:p>
        </p:txBody>
      </p:sp>
      <p:sp>
        <p:nvSpPr>
          <p:cNvPr id="4" name="Content Placeholder 3">
            <a:extLst>
              <a:ext uri="{FF2B5EF4-FFF2-40B4-BE49-F238E27FC236}">
                <a16:creationId xmlns:a16="http://schemas.microsoft.com/office/drawing/2014/main" id="{8F1FDABA-EE77-4DCF-AA98-72F92C42C54D}"/>
              </a:ext>
            </a:extLst>
          </p:cNvPr>
          <p:cNvSpPr>
            <a:spLocks noGrp="1"/>
          </p:cNvSpPr>
          <p:nvPr>
            <p:ph idx="1"/>
          </p:nvPr>
        </p:nvSpPr>
        <p:spPr/>
        <p:txBody>
          <a:bodyPr/>
          <a:lstStyle/>
          <a:p>
            <a:pPr marL="0" indent="0">
              <a:buNone/>
            </a:pPr>
            <a:r>
              <a:rPr lang="en-US" altLang="en-US" dirty="0"/>
              <a:t>Comprehensive code of ethics includes guidelines in the following areas:</a:t>
            </a:r>
          </a:p>
          <a:p>
            <a:pPr marL="0" indent="0">
              <a:buNone/>
            </a:pPr>
            <a:endParaRPr lang="en-US" altLang="en-US" sz="800" dirty="0"/>
          </a:p>
          <a:p>
            <a:r>
              <a:rPr lang="en-US" altLang="en-US" sz="2200" dirty="0"/>
              <a:t>Government relations </a:t>
            </a:r>
          </a:p>
          <a:p>
            <a:r>
              <a:rPr lang="en-US" altLang="en-US" sz="2200" dirty="0"/>
              <a:t>Employee relations </a:t>
            </a:r>
          </a:p>
          <a:p>
            <a:r>
              <a:rPr lang="en-US" altLang="en-US" sz="2200" dirty="0"/>
              <a:t>Business relations </a:t>
            </a:r>
          </a:p>
          <a:p>
            <a:r>
              <a:rPr lang="en-US" altLang="en-US" sz="2200" dirty="0"/>
              <a:t>Production</a:t>
            </a:r>
          </a:p>
          <a:p>
            <a:r>
              <a:rPr lang="en-US" altLang="en-US" sz="2200" dirty="0"/>
              <a:t>Consumer relations </a:t>
            </a:r>
          </a:p>
          <a:p>
            <a:r>
              <a:rPr lang="en-US" altLang="en-US" sz="2200" dirty="0"/>
              <a:t>Community and environmental relations </a:t>
            </a:r>
          </a:p>
          <a:p>
            <a:endParaRPr lang="en-US" altLang="en-US" sz="2200" dirty="0"/>
          </a:p>
          <a:p>
            <a:pPr marL="0" indent="0">
              <a:buNone/>
            </a:pPr>
            <a:endParaRPr lang="en-US" dirty="0"/>
          </a:p>
        </p:txBody>
      </p:sp>
    </p:spTree>
    <p:extLst>
      <p:ext uri="{BB962C8B-B14F-4D97-AF65-F5344CB8AC3E}">
        <p14:creationId xmlns:p14="http://schemas.microsoft.com/office/powerpoint/2010/main" val="2425753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3F209-3BD9-442F-AB36-1C087B85EE96}"/>
              </a:ext>
            </a:extLst>
          </p:cNvPr>
          <p:cNvSpPr>
            <a:spLocks noGrp="1"/>
          </p:cNvSpPr>
          <p:nvPr>
            <p:ph type="title"/>
          </p:nvPr>
        </p:nvSpPr>
        <p:spPr/>
        <p:txBody>
          <a:bodyPr/>
          <a:lstStyle/>
          <a:p>
            <a:r>
              <a:rPr lang="en-US" altLang="en-US" sz="3200" dirty="0"/>
              <a:t>Key Characteristics of Ethical Organizations</a:t>
            </a:r>
            <a:endParaRPr lang="en-US" sz="3200" dirty="0"/>
          </a:p>
        </p:txBody>
      </p:sp>
      <p:sp>
        <p:nvSpPr>
          <p:cNvPr id="3" name="Content Placeholder 2">
            <a:extLst>
              <a:ext uri="{FF2B5EF4-FFF2-40B4-BE49-F238E27FC236}">
                <a16:creationId xmlns:a16="http://schemas.microsoft.com/office/drawing/2014/main" id="{BB446DBB-845D-415A-A941-87876F5A7E1C}"/>
              </a:ext>
            </a:extLst>
          </p:cNvPr>
          <p:cNvSpPr>
            <a:spLocks noGrp="1"/>
          </p:cNvSpPr>
          <p:nvPr>
            <p:ph idx="1"/>
          </p:nvPr>
        </p:nvSpPr>
        <p:spPr/>
        <p:txBody>
          <a:bodyPr/>
          <a:lstStyle/>
          <a:p>
            <a:r>
              <a:rPr lang="en-US" altLang="en-US" dirty="0"/>
              <a:t>Trying to satisfy all constituencies </a:t>
            </a:r>
          </a:p>
          <a:p>
            <a:r>
              <a:rPr lang="en-US" altLang="en-US" dirty="0"/>
              <a:t>Dedicated to high and broad purposes </a:t>
            </a:r>
          </a:p>
          <a:p>
            <a:r>
              <a:rPr lang="en-US" altLang="en-US" dirty="0"/>
              <a:t>Committed to learning, investing enormous resources and effort to remaining current and responsive to change</a:t>
            </a:r>
          </a:p>
          <a:p>
            <a:r>
              <a:rPr lang="en-US" altLang="en-US" dirty="0"/>
              <a:t>Trying to be the best at whatever they do </a:t>
            </a:r>
          </a:p>
          <a:p>
            <a:pPr marL="0" indent="0">
              <a:buNone/>
            </a:pPr>
            <a:endParaRPr lang="en-US" dirty="0"/>
          </a:p>
        </p:txBody>
      </p:sp>
    </p:spTree>
    <p:extLst>
      <p:ext uri="{BB962C8B-B14F-4D97-AF65-F5344CB8AC3E}">
        <p14:creationId xmlns:p14="http://schemas.microsoft.com/office/powerpoint/2010/main" val="3340055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F0D77-ECF0-4497-BFF5-5A14F30DF871}"/>
              </a:ext>
            </a:extLst>
          </p:cNvPr>
          <p:cNvSpPr>
            <a:spLocks noGrp="1"/>
          </p:cNvSpPr>
          <p:nvPr>
            <p:ph type="title"/>
          </p:nvPr>
        </p:nvSpPr>
        <p:spPr/>
        <p:txBody>
          <a:bodyPr/>
          <a:lstStyle/>
          <a:p>
            <a:r>
              <a:rPr lang="en-US" altLang="en-US" dirty="0"/>
              <a:t>Ethics at Work, 1</a:t>
            </a:r>
            <a:endParaRPr lang="en-US" dirty="0"/>
          </a:p>
        </p:txBody>
      </p:sp>
      <p:sp>
        <p:nvSpPr>
          <p:cNvPr id="3" name="Content Placeholder 2">
            <a:extLst>
              <a:ext uri="{FF2B5EF4-FFF2-40B4-BE49-F238E27FC236}">
                <a16:creationId xmlns:a16="http://schemas.microsoft.com/office/drawing/2014/main" id="{42A87529-B135-42EB-B237-A76AF33EDF07}"/>
              </a:ext>
            </a:extLst>
          </p:cNvPr>
          <p:cNvSpPr>
            <a:spLocks noGrp="1"/>
          </p:cNvSpPr>
          <p:nvPr>
            <p:ph idx="1"/>
          </p:nvPr>
        </p:nvSpPr>
        <p:spPr/>
        <p:txBody>
          <a:bodyPr/>
          <a:lstStyle/>
          <a:p>
            <a:pPr marL="0" indent="0">
              <a:buNone/>
            </a:pPr>
            <a:r>
              <a:rPr lang="en-US" dirty="0"/>
              <a:t>Organizations are creating the role of an ethics ombudsman to monitor ethical practices and procedures </a:t>
            </a:r>
          </a:p>
          <a:p>
            <a:pPr marL="0" indent="0">
              <a:buNone/>
            </a:pPr>
            <a:endParaRPr lang="en-US" sz="1200" dirty="0"/>
          </a:p>
          <a:p>
            <a:pPr marL="0" indent="0">
              <a:buNone/>
            </a:pPr>
            <a:r>
              <a:rPr lang="en-US" dirty="0"/>
              <a:t>The ethics ombudsman is responsible for:</a:t>
            </a:r>
          </a:p>
          <a:p>
            <a:pPr marL="0" indent="0">
              <a:buNone/>
            </a:pPr>
            <a:endParaRPr lang="en-US" sz="800" dirty="0"/>
          </a:p>
          <a:p>
            <a:r>
              <a:rPr lang="en-US" dirty="0"/>
              <a:t>Communicating ethical standards</a:t>
            </a:r>
          </a:p>
          <a:p>
            <a:r>
              <a:rPr lang="en-US" dirty="0"/>
              <a:t>Designing systems to monitor employee’s adherence to the standards</a:t>
            </a:r>
          </a:p>
          <a:p>
            <a:r>
              <a:rPr lang="en-US" dirty="0"/>
              <a:t>Teaching managers and employees how to respond to ethical dilemmas </a:t>
            </a:r>
            <a:endParaRPr lang="en-US" altLang="en-US" dirty="0"/>
          </a:p>
          <a:p>
            <a:endParaRPr lang="en-US" dirty="0"/>
          </a:p>
        </p:txBody>
      </p:sp>
    </p:spTree>
    <p:extLst>
      <p:ext uri="{BB962C8B-B14F-4D97-AF65-F5344CB8AC3E}">
        <p14:creationId xmlns:p14="http://schemas.microsoft.com/office/powerpoint/2010/main" val="3888331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480C5-9F49-4B73-B0B5-74D6B9A2CFCB}"/>
              </a:ext>
            </a:extLst>
          </p:cNvPr>
          <p:cNvSpPr>
            <a:spLocks noGrp="1"/>
          </p:cNvSpPr>
          <p:nvPr>
            <p:ph type="title"/>
          </p:nvPr>
        </p:nvSpPr>
        <p:spPr/>
        <p:txBody>
          <a:bodyPr/>
          <a:lstStyle/>
          <a:p>
            <a:r>
              <a:rPr lang="en-US" altLang="en-US" dirty="0"/>
              <a:t>Ethics at Work, 2</a:t>
            </a:r>
            <a:endParaRPr lang="en-US" dirty="0"/>
          </a:p>
        </p:txBody>
      </p:sp>
      <p:sp>
        <p:nvSpPr>
          <p:cNvPr id="3" name="Content Placeholder 2">
            <a:extLst>
              <a:ext uri="{FF2B5EF4-FFF2-40B4-BE49-F238E27FC236}">
                <a16:creationId xmlns:a16="http://schemas.microsoft.com/office/drawing/2014/main" id="{486043C4-CAE0-49CF-A92D-EF8FB11EE613}"/>
              </a:ext>
            </a:extLst>
          </p:cNvPr>
          <p:cNvSpPr>
            <a:spLocks noGrp="1"/>
          </p:cNvSpPr>
          <p:nvPr>
            <p:ph idx="1"/>
          </p:nvPr>
        </p:nvSpPr>
        <p:spPr/>
        <p:txBody>
          <a:bodyPr/>
          <a:lstStyle/>
          <a:p>
            <a:pPr marL="0" indent="0">
              <a:buNone/>
            </a:pPr>
            <a:r>
              <a:rPr lang="en-US" altLang="en-US" dirty="0"/>
              <a:t>Rotary International teaches leaders to test their actions against four basic questions</a:t>
            </a:r>
          </a:p>
          <a:p>
            <a:r>
              <a:rPr lang="en-US" altLang="en-US" sz="2200" dirty="0"/>
              <a:t>Is it the truth?</a:t>
            </a:r>
          </a:p>
          <a:p>
            <a:r>
              <a:rPr lang="en-US" altLang="en-US" sz="2200" dirty="0"/>
              <a:t>Is it fair to all concerned?</a:t>
            </a:r>
          </a:p>
          <a:p>
            <a:r>
              <a:rPr lang="en-US" altLang="en-US" sz="2200" dirty="0"/>
              <a:t>Will it build goodwill and better relationships?</a:t>
            </a:r>
          </a:p>
          <a:p>
            <a:r>
              <a:rPr lang="en-US" altLang="en-US" sz="2200" dirty="0"/>
              <a:t>Will it be beneficial to all concerned?</a:t>
            </a:r>
          </a:p>
          <a:p>
            <a:pPr lvl="1"/>
            <a:endParaRPr lang="en-US" altLang="en-US" dirty="0"/>
          </a:p>
          <a:p>
            <a:pPr marL="0" indent="0">
              <a:buNone/>
            </a:pPr>
            <a:endParaRPr lang="en-US" dirty="0"/>
          </a:p>
        </p:txBody>
      </p:sp>
    </p:spTree>
    <p:extLst>
      <p:ext uri="{BB962C8B-B14F-4D97-AF65-F5344CB8AC3E}">
        <p14:creationId xmlns:p14="http://schemas.microsoft.com/office/powerpoint/2010/main" val="1704429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8DB73E-654D-4B8E-9CEF-67BFFCA4764C}"/>
              </a:ext>
            </a:extLst>
          </p:cNvPr>
          <p:cNvSpPr>
            <a:spLocks noGrp="1"/>
          </p:cNvSpPr>
          <p:nvPr>
            <p:ph type="title"/>
          </p:nvPr>
        </p:nvSpPr>
        <p:spPr/>
        <p:txBody>
          <a:bodyPr/>
          <a:lstStyle/>
          <a:p>
            <a:r>
              <a:rPr lang="en-US" altLang="en-US" sz="3200" dirty="0"/>
              <a:t>Motives That Link Leaders and Ethics at Work</a:t>
            </a:r>
            <a:endParaRPr lang="en-US" sz="3200" dirty="0"/>
          </a:p>
        </p:txBody>
      </p:sp>
      <p:sp>
        <p:nvSpPr>
          <p:cNvPr id="2" name="Content Placeholder 1">
            <a:extLst>
              <a:ext uri="{FF2B5EF4-FFF2-40B4-BE49-F238E27FC236}">
                <a16:creationId xmlns:a16="http://schemas.microsoft.com/office/drawing/2014/main" id="{2D2C3F64-09B9-4DA5-BC62-B5917BEF63A2}"/>
              </a:ext>
            </a:extLst>
          </p:cNvPr>
          <p:cNvSpPr>
            <a:spLocks noGrp="1"/>
          </p:cNvSpPr>
          <p:nvPr>
            <p:ph idx="1"/>
          </p:nvPr>
        </p:nvSpPr>
        <p:spPr/>
        <p:txBody>
          <a:bodyPr/>
          <a:lstStyle/>
          <a:p>
            <a:r>
              <a:rPr lang="en-US" altLang="en-US" dirty="0"/>
              <a:t>High ethical standards and business success are positively related</a:t>
            </a:r>
          </a:p>
          <a:p>
            <a:r>
              <a:rPr lang="en-US" altLang="en-US" dirty="0"/>
              <a:t>Ethical commitment builds customer trust </a:t>
            </a:r>
          </a:p>
          <a:p>
            <a:r>
              <a:rPr lang="en-US" altLang="en-US" dirty="0"/>
              <a:t>Reputation for integrity attracts and keeps the best employees</a:t>
            </a:r>
          </a:p>
          <a:p>
            <a:r>
              <a:rPr lang="en-US" altLang="en-US" dirty="0"/>
              <a:t>Being a role model for society</a:t>
            </a:r>
          </a:p>
          <a:p>
            <a:r>
              <a:rPr lang="en-US" altLang="en-US" dirty="0"/>
              <a:t>Avoiding conflict with the law</a:t>
            </a:r>
          </a:p>
          <a:p>
            <a:pPr marL="0" indent="0">
              <a:buNone/>
            </a:pPr>
            <a:endParaRPr lang="en-US" dirty="0"/>
          </a:p>
        </p:txBody>
      </p:sp>
    </p:spTree>
    <p:extLst>
      <p:ext uri="{BB962C8B-B14F-4D97-AF65-F5344CB8AC3E}">
        <p14:creationId xmlns:p14="http://schemas.microsoft.com/office/powerpoint/2010/main" val="1974630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FF030-1382-4E43-BF06-D8C8FB462938}"/>
              </a:ext>
            </a:extLst>
          </p:cNvPr>
          <p:cNvSpPr>
            <a:spLocks noGrp="1"/>
          </p:cNvSpPr>
          <p:nvPr>
            <p:ph type="title"/>
          </p:nvPr>
        </p:nvSpPr>
        <p:spPr/>
        <p:txBody>
          <a:bodyPr/>
          <a:lstStyle/>
          <a:p>
            <a:r>
              <a:rPr lang="en-US" altLang="en-US" dirty="0"/>
              <a:t>	</a:t>
            </a:r>
            <a:r>
              <a:rPr lang="en-US" altLang="en-US" sz="3200" dirty="0"/>
              <a:t>Social and Economic Costs of Ethical Misconduct</a:t>
            </a:r>
            <a:endParaRPr lang="en-US" dirty="0"/>
          </a:p>
        </p:txBody>
      </p:sp>
      <p:sp>
        <p:nvSpPr>
          <p:cNvPr id="3" name="Content Placeholder 2">
            <a:extLst>
              <a:ext uri="{FF2B5EF4-FFF2-40B4-BE49-F238E27FC236}">
                <a16:creationId xmlns:a16="http://schemas.microsoft.com/office/drawing/2014/main" id="{6F4C5842-74EA-4B39-B406-799C26F402AD}"/>
              </a:ext>
            </a:extLst>
          </p:cNvPr>
          <p:cNvSpPr>
            <a:spLocks noGrp="1"/>
          </p:cNvSpPr>
          <p:nvPr>
            <p:ph idx="1"/>
          </p:nvPr>
        </p:nvSpPr>
        <p:spPr/>
        <p:txBody>
          <a:bodyPr/>
          <a:lstStyle/>
          <a:p>
            <a:r>
              <a:rPr lang="en-US" altLang="en-US" dirty="0"/>
              <a:t>Loss of customers and sales </a:t>
            </a:r>
          </a:p>
          <a:p>
            <a:r>
              <a:rPr lang="en-US" altLang="en-US" dirty="0"/>
              <a:t>Increased turnover and loss of good employees</a:t>
            </a:r>
          </a:p>
          <a:p>
            <a:r>
              <a:rPr lang="en-US" altLang="en-US" dirty="0"/>
              <a:t>Demoralized and cynical managers and workers</a:t>
            </a:r>
          </a:p>
          <a:p>
            <a:r>
              <a:rPr lang="en-US" altLang="en-US" dirty="0"/>
              <a:t>Loss of ownership equity </a:t>
            </a:r>
          </a:p>
          <a:p>
            <a:r>
              <a:rPr lang="en-US" altLang="en-US" dirty="0"/>
              <a:t>High operating costs</a:t>
            </a:r>
          </a:p>
          <a:p>
            <a:r>
              <a:rPr lang="en-US" altLang="en-US" dirty="0"/>
              <a:t>Legal expenses and possible fines, penalties, and settlement costs</a:t>
            </a:r>
          </a:p>
          <a:p>
            <a:r>
              <a:rPr lang="en-US" altLang="en-US" dirty="0"/>
              <a:t>High funding costs</a:t>
            </a:r>
          </a:p>
          <a:p>
            <a:r>
              <a:rPr lang="en-US" altLang="en-US" dirty="0"/>
              <a:t>Loss of public trust and goodwill</a:t>
            </a:r>
          </a:p>
          <a:p>
            <a:r>
              <a:rPr lang="en-US" altLang="en-US" dirty="0"/>
              <a:t>Loss of financial viability and ultimate failure of the enterprise</a:t>
            </a:r>
          </a:p>
          <a:p>
            <a:pPr marL="0" indent="0">
              <a:buNone/>
            </a:pPr>
            <a:endParaRPr lang="en-US" dirty="0"/>
          </a:p>
        </p:txBody>
      </p:sp>
    </p:spTree>
    <p:extLst>
      <p:ext uri="{BB962C8B-B14F-4D97-AF65-F5344CB8AC3E}">
        <p14:creationId xmlns:p14="http://schemas.microsoft.com/office/powerpoint/2010/main" val="50099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CCCA4-B807-4EC1-8DA3-3D2617CC8833}"/>
              </a:ext>
            </a:extLst>
          </p:cNvPr>
          <p:cNvSpPr>
            <a:spLocks noGrp="1"/>
          </p:cNvSpPr>
          <p:nvPr>
            <p:ph type="title"/>
          </p:nvPr>
        </p:nvSpPr>
        <p:spPr/>
        <p:txBody>
          <a:bodyPr/>
          <a:lstStyle/>
          <a:p>
            <a:r>
              <a:rPr lang="en-US" altLang="en-US" dirty="0"/>
              <a:t>Ethics at Work, 3</a:t>
            </a:r>
            <a:r>
              <a:rPr lang="en-US" altLang="en-US" sz="3200" dirty="0"/>
              <a:t> </a:t>
            </a:r>
            <a:endParaRPr lang="en-US" dirty="0"/>
          </a:p>
        </p:txBody>
      </p:sp>
      <p:sp>
        <p:nvSpPr>
          <p:cNvPr id="3" name="Content Placeholder 2">
            <a:extLst>
              <a:ext uri="{FF2B5EF4-FFF2-40B4-BE49-F238E27FC236}">
                <a16:creationId xmlns:a16="http://schemas.microsoft.com/office/drawing/2014/main" id="{6D79B453-7B6D-440E-9B70-2E1D29F37B61}"/>
              </a:ext>
            </a:extLst>
          </p:cNvPr>
          <p:cNvSpPr>
            <a:spLocks noGrp="1"/>
          </p:cNvSpPr>
          <p:nvPr>
            <p:ph idx="1"/>
          </p:nvPr>
        </p:nvSpPr>
        <p:spPr/>
        <p:txBody>
          <a:bodyPr/>
          <a:lstStyle/>
          <a:p>
            <a:pPr marL="0" indent="0">
              <a:buNone/>
            </a:pPr>
            <a:r>
              <a:rPr lang="en-US" altLang="en-US" dirty="0"/>
              <a:t>Leaders who believe ethics are based on principled leadership: </a:t>
            </a:r>
          </a:p>
          <a:p>
            <a:pPr marL="0" indent="0">
              <a:buNone/>
            </a:pPr>
            <a:endParaRPr lang="en-US" altLang="en-US" sz="800" dirty="0"/>
          </a:p>
          <a:p>
            <a:r>
              <a:rPr lang="en-US" altLang="en-US" sz="2200" dirty="0"/>
              <a:t>Adhere to high standards of moral reasoning</a:t>
            </a:r>
          </a:p>
          <a:p>
            <a:r>
              <a:rPr lang="en-US" altLang="en-US" sz="2200" dirty="0"/>
              <a:t>Value ideals such as truth, trust, and respect </a:t>
            </a:r>
          </a:p>
          <a:p>
            <a:r>
              <a:rPr lang="en-US" altLang="en-US" sz="2200" dirty="0"/>
              <a:t>Rarely discuss risk prevention and public opinion</a:t>
            </a:r>
          </a:p>
          <a:p>
            <a:r>
              <a:rPr lang="en-US" altLang="en-US" sz="2200" dirty="0"/>
              <a:t>Behave with responsibility and do what is right because</a:t>
            </a:r>
            <a:r>
              <a:rPr lang="en-US" altLang="en-US" sz="2200" i="1" dirty="0"/>
              <a:t> it is right</a:t>
            </a:r>
          </a:p>
          <a:p>
            <a:pPr lvl="1">
              <a:buFont typeface="Arial" panose="020B0604020202020204" pitchFamily="34" charset="0"/>
              <a:buChar char="•"/>
            </a:pPr>
            <a:r>
              <a:rPr lang="en-US" altLang="en-US" dirty="0"/>
              <a:t>Employees take pride in this kind of a company and engage in discretionary behavior beyond the defined requirements of the job</a:t>
            </a:r>
          </a:p>
          <a:p>
            <a:endParaRPr lang="en-US" altLang="en-US" sz="2200" dirty="0"/>
          </a:p>
          <a:p>
            <a:pPr marL="0" indent="0">
              <a:buNone/>
            </a:pPr>
            <a:endParaRPr lang="en-US" dirty="0"/>
          </a:p>
        </p:txBody>
      </p:sp>
    </p:spTree>
    <p:extLst>
      <p:ext uri="{BB962C8B-B14F-4D97-AF65-F5344CB8AC3E}">
        <p14:creationId xmlns:p14="http://schemas.microsoft.com/office/powerpoint/2010/main" val="140016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5F376-6310-429C-B7C0-E82C02689E97}"/>
              </a:ext>
            </a:extLst>
          </p:cNvPr>
          <p:cNvSpPr>
            <a:spLocks noGrp="1"/>
          </p:cNvSpPr>
          <p:nvPr>
            <p:ph type="title"/>
          </p:nvPr>
        </p:nvSpPr>
        <p:spPr/>
        <p:txBody>
          <a:bodyPr/>
          <a:lstStyle/>
          <a:p>
            <a:r>
              <a:rPr lang="en-US" dirty="0"/>
              <a:t>Business Ethics across Cultures </a:t>
            </a:r>
          </a:p>
        </p:txBody>
      </p:sp>
      <p:sp>
        <p:nvSpPr>
          <p:cNvPr id="3" name="Content Placeholder 2">
            <a:extLst>
              <a:ext uri="{FF2B5EF4-FFF2-40B4-BE49-F238E27FC236}">
                <a16:creationId xmlns:a16="http://schemas.microsoft.com/office/drawing/2014/main" id="{03A3D70D-C410-4708-9810-4A3CE2F808EF}"/>
              </a:ext>
            </a:extLst>
          </p:cNvPr>
          <p:cNvSpPr>
            <a:spLocks noGrp="1"/>
          </p:cNvSpPr>
          <p:nvPr>
            <p:ph idx="1"/>
          </p:nvPr>
        </p:nvSpPr>
        <p:spPr/>
        <p:txBody>
          <a:bodyPr/>
          <a:lstStyle/>
          <a:p>
            <a:pPr marL="0" indent="0">
              <a:buNone/>
            </a:pPr>
            <a:r>
              <a:rPr lang="en-US" dirty="0"/>
              <a:t>Different countries have different standards of ethical conduct</a:t>
            </a:r>
          </a:p>
          <a:p>
            <a:pPr marL="0" indent="0">
              <a:buNone/>
            </a:pPr>
            <a:endParaRPr lang="en-US" sz="1200" dirty="0"/>
          </a:p>
          <a:p>
            <a:pPr marL="0" indent="0">
              <a:buNone/>
            </a:pPr>
            <a:r>
              <a:rPr lang="en-US" dirty="0"/>
              <a:t>Paths of business ethics across cultures</a:t>
            </a:r>
            <a:endParaRPr lang="en-US" sz="800" dirty="0"/>
          </a:p>
          <a:p>
            <a:r>
              <a:rPr lang="en-US" sz="2200" dirty="0"/>
              <a:t>Adopting a global standard of ethical practice</a:t>
            </a:r>
          </a:p>
          <a:p>
            <a:r>
              <a:rPr lang="en-US" sz="2200" dirty="0"/>
              <a:t>Follow local practices </a:t>
            </a:r>
          </a:p>
          <a:p>
            <a:pPr marL="0" indent="0">
              <a:buNone/>
            </a:pPr>
            <a:endParaRPr lang="en-US" sz="1200" dirty="0"/>
          </a:p>
          <a:p>
            <a:pPr marL="0" indent="0">
              <a:buNone/>
            </a:pPr>
            <a:r>
              <a:rPr lang="en-US" dirty="0"/>
              <a:t>Unethical behavior tarnishes the reputation of the company </a:t>
            </a:r>
          </a:p>
          <a:p>
            <a:pPr marL="0" indent="0">
              <a:buNone/>
            </a:pPr>
            <a:endParaRPr lang="en-US" sz="1200" dirty="0"/>
          </a:p>
          <a:p>
            <a:pPr marL="0" indent="0">
              <a:buNone/>
            </a:pPr>
            <a:r>
              <a:rPr lang="en-US" dirty="0"/>
              <a:t>Bill George believes that good ethics and good business go together</a:t>
            </a:r>
          </a:p>
        </p:txBody>
      </p:sp>
    </p:spTree>
    <p:extLst>
      <p:ext uri="{BB962C8B-B14F-4D97-AF65-F5344CB8AC3E}">
        <p14:creationId xmlns:p14="http://schemas.microsoft.com/office/powerpoint/2010/main" val="566991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A72093-F537-47DD-B35D-9006EF214284}"/>
              </a:ext>
            </a:extLst>
          </p:cNvPr>
          <p:cNvSpPr>
            <a:spLocks noGrp="1"/>
          </p:cNvSpPr>
          <p:nvPr>
            <p:ph type="title"/>
          </p:nvPr>
        </p:nvSpPr>
        <p:spPr/>
        <p:txBody>
          <a:bodyPr/>
          <a:lstStyle/>
          <a:p>
            <a:r>
              <a:rPr lang="en-US" altLang="en-US" sz="2800" dirty="0"/>
              <a:t>	Ways to Know If an Organization Needs to Clarify or Reinforce Its Values</a:t>
            </a:r>
            <a:endParaRPr lang="en-US" sz="2800" dirty="0"/>
          </a:p>
        </p:txBody>
      </p:sp>
      <p:sp>
        <p:nvSpPr>
          <p:cNvPr id="5" name="Content Placeholder 4">
            <a:extLst>
              <a:ext uri="{FF2B5EF4-FFF2-40B4-BE49-F238E27FC236}">
                <a16:creationId xmlns:a16="http://schemas.microsoft.com/office/drawing/2014/main" id="{C51236B3-5A2F-4690-A4E7-582D3CFE222E}"/>
              </a:ext>
            </a:extLst>
          </p:cNvPr>
          <p:cNvSpPr>
            <a:spLocks noGrp="1"/>
          </p:cNvSpPr>
          <p:nvPr>
            <p:ph idx="1"/>
          </p:nvPr>
        </p:nvSpPr>
        <p:spPr/>
        <p:txBody>
          <a:bodyPr/>
          <a:lstStyle/>
          <a:p>
            <a:pPr marL="0" indent="0">
              <a:buNone/>
            </a:pPr>
            <a:r>
              <a:rPr lang="en-US" altLang="en-US" dirty="0"/>
              <a:t>Red flags</a:t>
            </a:r>
            <a:endParaRPr lang="en-US" altLang="en-US" sz="800" dirty="0"/>
          </a:p>
          <a:p>
            <a:r>
              <a:rPr lang="en-US" altLang="en-US" sz="2200" dirty="0"/>
              <a:t>Members lack understanding about how they should behave as they attempt to meet goals</a:t>
            </a:r>
          </a:p>
          <a:p>
            <a:r>
              <a:rPr lang="en-US" altLang="en-US" sz="2200" dirty="0"/>
              <a:t>Different individuals and groups have different value systems</a:t>
            </a:r>
          </a:p>
          <a:p>
            <a:r>
              <a:rPr lang="en-US" altLang="en-US" sz="2200" dirty="0"/>
              <a:t>Top leaders send mixed messages about what is important</a:t>
            </a:r>
          </a:p>
          <a:p>
            <a:r>
              <a:rPr lang="en-US" altLang="en-US" sz="2200" dirty="0"/>
              <a:t>Day-to-day life is disorganized</a:t>
            </a:r>
          </a:p>
          <a:p>
            <a:r>
              <a:rPr lang="en-US" altLang="en-US" sz="2200" dirty="0"/>
              <a:t>Members complain about the organization</a:t>
            </a:r>
          </a:p>
          <a:p>
            <a:r>
              <a:rPr lang="en-US" altLang="en-US" sz="2200" dirty="0"/>
              <a:t>Organization has values but does not practice them</a:t>
            </a:r>
          </a:p>
          <a:p>
            <a:pPr marL="0" indent="0">
              <a:buNone/>
            </a:pPr>
            <a:endParaRPr lang="en-US" dirty="0"/>
          </a:p>
        </p:txBody>
      </p:sp>
    </p:spTree>
    <p:extLst>
      <p:ext uri="{BB962C8B-B14F-4D97-AF65-F5344CB8AC3E}">
        <p14:creationId xmlns:p14="http://schemas.microsoft.com/office/powerpoint/2010/main" val="1024701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4E0D0-6118-4FED-975B-EA2D03BB17A6}"/>
              </a:ext>
            </a:extLst>
          </p:cNvPr>
          <p:cNvSpPr>
            <a:spLocks noGrp="1"/>
          </p:cNvSpPr>
          <p:nvPr>
            <p:ph type="title"/>
          </p:nvPr>
        </p:nvSpPr>
        <p:spPr/>
        <p:txBody>
          <a:bodyPr/>
          <a:lstStyle/>
          <a:p>
            <a:r>
              <a:rPr lang="en-US" altLang="en-US" dirty="0"/>
              <a:t>Ethical Climates of Organizations, 1 </a:t>
            </a:r>
            <a:endParaRPr lang="en-US" dirty="0"/>
          </a:p>
        </p:txBody>
      </p:sp>
      <p:sp>
        <p:nvSpPr>
          <p:cNvPr id="4" name="Content Placeholder 3">
            <a:extLst>
              <a:ext uri="{FF2B5EF4-FFF2-40B4-BE49-F238E27FC236}">
                <a16:creationId xmlns:a16="http://schemas.microsoft.com/office/drawing/2014/main" id="{EBA19AD2-7D33-41F2-97D3-2877060BE417}"/>
              </a:ext>
            </a:extLst>
          </p:cNvPr>
          <p:cNvSpPr>
            <a:spLocks noGrp="1"/>
          </p:cNvSpPr>
          <p:nvPr>
            <p:ph idx="1"/>
          </p:nvPr>
        </p:nvSpPr>
        <p:spPr/>
        <p:txBody>
          <a:bodyPr/>
          <a:lstStyle/>
          <a:p>
            <a:pPr marL="0" indent="0">
              <a:buNone/>
            </a:pPr>
            <a:r>
              <a:rPr lang="en-US" altLang="en-US" dirty="0"/>
              <a:t>Moral standards </a:t>
            </a:r>
            <a:r>
              <a:rPr lang="en-US" dirty="0"/>
              <a:t>that have been consistently and clearly communicated, embraced, and enforced in an organization </a:t>
            </a:r>
            <a:endParaRPr lang="en-US" altLang="en-US" dirty="0"/>
          </a:p>
          <a:p>
            <a:pPr marL="0" indent="0">
              <a:buNone/>
            </a:pPr>
            <a:endParaRPr lang="en-US" altLang="en-US" sz="1200" dirty="0"/>
          </a:p>
          <a:p>
            <a:pPr marL="0" indent="0">
              <a:buNone/>
            </a:pPr>
            <a:r>
              <a:rPr lang="en-US" altLang="en-US" dirty="0"/>
              <a:t>Ethical climates</a:t>
            </a:r>
          </a:p>
          <a:p>
            <a:r>
              <a:rPr lang="en-US" altLang="en-US" sz="2200" dirty="0"/>
              <a:t>Profit-maximizing </a:t>
            </a:r>
          </a:p>
          <a:p>
            <a:r>
              <a:rPr lang="en-US" altLang="en-US" sz="2200" dirty="0"/>
              <a:t>Trusteeship</a:t>
            </a:r>
          </a:p>
          <a:p>
            <a:r>
              <a:rPr lang="en-US" altLang="en-US" sz="2200" dirty="0"/>
              <a:t>Quality-of-life management </a:t>
            </a:r>
          </a:p>
          <a:p>
            <a:pPr marL="0" indent="0">
              <a:buNone/>
            </a:pPr>
            <a:endParaRPr lang="en-US" dirty="0"/>
          </a:p>
        </p:txBody>
      </p:sp>
    </p:spTree>
    <p:extLst>
      <p:ext uri="{BB962C8B-B14F-4D97-AF65-F5344CB8AC3E}">
        <p14:creationId xmlns:p14="http://schemas.microsoft.com/office/powerpoint/2010/main" val="3151201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D8B45-7498-4BA4-B416-D30FFAACB880}"/>
              </a:ext>
            </a:extLst>
          </p:cNvPr>
          <p:cNvSpPr>
            <a:spLocks noGrp="1"/>
          </p:cNvSpPr>
          <p:nvPr>
            <p:ph type="title"/>
          </p:nvPr>
        </p:nvSpPr>
        <p:spPr/>
        <p:txBody>
          <a:bodyPr/>
          <a:lstStyle/>
          <a:p>
            <a:r>
              <a:rPr lang="en-US" altLang="en-US" dirty="0"/>
              <a:t>Ethical Climates of Organizations, 2 </a:t>
            </a:r>
            <a:endParaRPr lang="en-US" dirty="0"/>
          </a:p>
        </p:txBody>
      </p:sp>
      <p:sp>
        <p:nvSpPr>
          <p:cNvPr id="3" name="Content Placeholder 2">
            <a:extLst>
              <a:ext uri="{FF2B5EF4-FFF2-40B4-BE49-F238E27FC236}">
                <a16:creationId xmlns:a16="http://schemas.microsoft.com/office/drawing/2014/main" id="{916F263B-09EA-4238-8EA0-7E6F4558ADEE}"/>
              </a:ext>
            </a:extLst>
          </p:cNvPr>
          <p:cNvSpPr>
            <a:spLocks noGrp="1"/>
          </p:cNvSpPr>
          <p:nvPr>
            <p:ph idx="1"/>
          </p:nvPr>
        </p:nvSpPr>
        <p:spPr/>
        <p:txBody>
          <a:bodyPr/>
          <a:lstStyle/>
          <a:p>
            <a:pPr marL="0" indent="0">
              <a:buNone/>
            </a:pPr>
            <a:r>
              <a:rPr lang="en-US" altLang="en-US" dirty="0"/>
              <a:t>Different ethical climates influence moral judgments and result in different experiences</a:t>
            </a:r>
          </a:p>
          <a:p>
            <a:r>
              <a:rPr lang="en-US" altLang="en-US" sz="2200" dirty="0"/>
              <a:t>What type of organization do you respect?</a:t>
            </a:r>
          </a:p>
          <a:p>
            <a:r>
              <a:rPr lang="en-US" altLang="en-US" sz="2200" dirty="0"/>
              <a:t>What type of organization do you have?</a:t>
            </a:r>
          </a:p>
          <a:p>
            <a:r>
              <a:rPr lang="en-US" altLang="en-US" sz="2200" dirty="0"/>
              <a:t>What can you do to influence the ethics of your organization? </a:t>
            </a:r>
          </a:p>
          <a:p>
            <a:pPr marL="0" indent="0">
              <a:buNone/>
            </a:pPr>
            <a:endParaRPr lang="en-US" altLang="en-US" dirty="0"/>
          </a:p>
          <a:p>
            <a:pPr marL="457200" lvl="1" indent="0">
              <a:buNone/>
            </a:pPr>
            <a:endParaRPr lang="en-US" altLang="en-US" dirty="0"/>
          </a:p>
          <a:p>
            <a:pPr lvl="1"/>
            <a:endParaRPr lang="en-US" altLang="en-US" dirty="0"/>
          </a:p>
          <a:p>
            <a:pPr marL="0" indent="0">
              <a:buNone/>
            </a:pPr>
            <a:endParaRPr lang="en-US" dirty="0"/>
          </a:p>
        </p:txBody>
      </p:sp>
    </p:spTree>
    <p:extLst>
      <p:ext uri="{BB962C8B-B14F-4D97-AF65-F5344CB8AC3E}">
        <p14:creationId xmlns:p14="http://schemas.microsoft.com/office/powerpoint/2010/main" val="1901745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8A26DC-220F-4CC3-BB07-5A829A18D03F}"/>
              </a:ext>
            </a:extLst>
          </p:cNvPr>
          <p:cNvSpPr>
            <a:spLocks noGrp="1"/>
          </p:cNvSpPr>
          <p:nvPr>
            <p:ph type="title"/>
          </p:nvPr>
        </p:nvSpPr>
        <p:spPr/>
        <p:txBody>
          <a:bodyPr/>
          <a:lstStyle/>
          <a:p>
            <a:r>
              <a:rPr lang="en-US" altLang="en-US" sz="2800" dirty="0"/>
              <a:t>	Interpretation of Exercise on Organizational Ethics, 1</a:t>
            </a:r>
            <a:endParaRPr lang="en-US" sz="2800" dirty="0"/>
          </a:p>
        </p:txBody>
      </p:sp>
      <p:sp>
        <p:nvSpPr>
          <p:cNvPr id="2" name="Content Placeholder 1">
            <a:extLst>
              <a:ext uri="{FF2B5EF4-FFF2-40B4-BE49-F238E27FC236}">
                <a16:creationId xmlns:a16="http://schemas.microsoft.com/office/drawing/2014/main" id="{E437129B-C231-49D5-8DFA-B8A8D81C9890}"/>
              </a:ext>
            </a:extLst>
          </p:cNvPr>
          <p:cNvSpPr>
            <a:spLocks noGrp="1"/>
          </p:cNvSpPr>
          <p:nvPr>
            <p:ph idx="1"/>
          </p:nvPr>
        </p:nvSpPr>
        <p:spPr/>
        <p:txBody>
          <a:bodyPr/>
          <a:lstStyle/>
          <a:p>
            <a:pPr marL="0" indent="0">
              <a:buNone/>
            </a:pPr>
            <a:r>
              <a:rPr lang="en-US" dirty="0"/>
              <a:t>Profit-maximizing, trusteeship, and quality-of-life management correspond with Kohlberg’s levels of morality I, II, and III </a:t>
            </a:r>
          </a:p>
          <a:p>
            <a:r>
              <a:rPr lang="en-US" altLang="en-US" dirty="0"/>
              <a:t>Profit-maximizing</a:t>
            </a:r>
            <a:endParaRPr lang="en-US" altLang="en-US" sz="800" dirty="0"/>
          </a:p>
          <a:p>
            <a:pPr lvl="1">
              <a:buFont typeface="Arial" panose="020B0604020202020204" pitchFamily="34" charset="0"/>
              <a:buChar char="•"/>
            </a:pPr>
            <a:r>
              <a:rPr lang="en-US" altLang="en-US" dirty="0"/>
              <a:t>Reflects preconventional morality: Level 1</a:t>
            </a:r>
          </a:p>
          <a:p>
            <a:pPr lvl="1">
              <a:buFont typeface="Arial" panose="020B0604020202020204" pitchFamily="34" charset="0"/>
              <a:buChar char="•"/>
            </a:pPr>
            <a:r>
              <a:rPr lang="en-US" altLang="en-US" dirty="0"/>
              <a:t>Focuses on self-gain and avoidance of punishment</a:t>
            </a:r>
          </a:p>
          <a:p>
            <a:r>
              <a:rPr lang="en-US" altLang="en-US" dirty="0"/>
              <a:t>Trusteeship</a:t>
            </a:r>
            <a:endParaRPr lang="en-US" altLang="en-US" sz="800" dirty="0"/>
          </a:p>
          <a:p>
            <a:pPr lvl="1">
              <a:buFont typeface="Arial" panose="020B0604020202020204" pitchFamily="34" charset="0"/>
              <a:buChar char="•"/>
            </a:pPr>
            <a:r>
              <a:rPr lang="en-US" altLang="en-US" dirty="0"/>
              <a:t>Reflects conventional morality: Level 2</a:t>
            </a:r>
          </a:p>
          <a:p>
            <a:pPr lvl="1">
              <a:buFont typeface="Arial" panose="020B0604020202020204" pitchFamily="34" charset="0"/>
              <a:buChar char="•"/>
            </a:pPr>
            <a:r>
              <a:rPr lang="en-US" altLang="en-US" dirty="0"/>
              <a:t>Conforms to the expectations of others and to satisfy higher authorities </a:t>
            </a:r>
          </a:p>
          <a:p>
            <a:pPr marL="0" indent="0">
              <a:buNone/>
            </a:pPr>
            <a:endParaRPr lang="en-US" dirty="0"/>
          </a:p>
        </p:txBody>
      </p:sp>
    </p:spTree>
    <p:extLst>
      <p:ext uri="{BB962C8B-B14F-4D97-AF65-F5344CB8AC3E}">
        <p14:creationId xmlns:p14="http://schemas.microsoft.com/office/powerpoint/2010/main" val="23168101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85775-981D-4CCE-A62B-663A9768380F}"/>
              </a:ext>
            </a:extLst>
          </p:cNvPr>
          <p:cNvSpPr>
            <a:spLocks noGrp="1"/>
          </p:cNvSpPr>
          <p:nvPr>
            <p:ph type="title"/>
          </p:nvPr>
        </p:nvSpPr>
        <p:spPr/>
        <p:txBody>
          <a:bodyPr/>
          <a:lstStyle/>
          <a:p>
            <a:r>
              <a:rPr lang="en-US" altLang="en-US" sz="2800" dirty="0"/>
              <a:t>	Interpretation of Exercise on Organizational Ethics, 2</a:t>
            </a:r>
            <a:endParaRPr lang="en-US" sz="2800" dirty="0"/>
          </a:p>
        </p:txBody>
      </p:sp>
      <p:sp>
        <p:nvSpPr>
          <p:cNvPr id="3" name="Content Placeholder 2">
            <a:extLst>
              <a:ext uri="{FF2B5EF4-FFF2-40B4-BE49-F238E27FC236}">
                <a16:creationId xmlns:a16="http://schemas.microsoft.com/office/drawing/2014/main" id="{7EA71B77-7542-43D6-9021-67C45399E984}"/>
              </a:ext>
            </a:extLst>
          </p:cNvPr>
          <p:cNvSpPr>
            <a:spLocks noGrp="1"/>
          </p:cNvSpPr>
          <p:nvPr>
            <p:ph idx="1"/>
          </p:nvPr>
        </p:nvSpPr>
        <p:spPr/>
        <p:txBody>
          <a:bodyPr/>
          <a:lstStyle/>
          <a:p>
            <a:r>
              <a:rPr lang="en-US" altLang="en-US" sz="2200" dirty="0"/>
              <a:t>Quality-of-life management</a:t>
            </a:r>
          </a:p>
          <a:p>
            <a:pPr lvl="1">
              <a:buFont typeface="Arial" panose="020B0604020202020204" pitchFamily="34" charset="0"/>
              <a:buChar char="•"/>
            </a:pPr>
            <a:r>
              <a:rPr lang="en-US" altLang="en-US" dirty="0"/>
              <a:t>Reflects post-conventional morality: Level 3</a:t>
            </a:r>
          </a:p>
          <a:p>
            <a:pPr lvl="1">
              <a:buFont typeface="Arial" panose="020B0604020202020204" pitchFamily="34" charset="0"/>
              <a:buChar char="•"/>
            </a:pPr>
            <a:r>
              <a:rPr lang="en-US" altLang="en-US" dirty="0"/>
              <a:t>To do what is right over self-interest and the influence of others </a:t>
            </a:r>
          </a:p>
          <a:p>
            <a:pPr lvl="1">
              <a:buFont typeface="Arial" panose="020B0604020202020204" pitchFamily="34" charset="0"/>
              <a:buChar char="•"/>
            </a:pPr>
            <a:r>
              <a:rPr lang="en-US" altLang="en-US" dirty="0"/>
              <a:t>Ethical conduct is based on the highest moral principles </a:t>
            </a:r>
          </a:p>
          <a:p>
            <a:pPr marL="0" indent="0">
              <a:buNone/>
            </a:pPr>
            <a:endParaRPr lang="en-US" dirty="0"/>
          </a:p>
        </p:txBody>
      </p:sp>
    </p:spTree>
    <p:extLst>
      <p:ext uri="{BB962C8B-B14F-4D97-AF65-F5344CB8AC3E}">
        <p14:creationId xmlns:p14="http://schemas.microsoft.com/office/powerpoint/2010/main" val="1114437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5C5E5-185D-4865-99A6-2D5790A6628A}"/>
              </a:ext>
            </a:extLst>
          </p:cNvPr>
          <p:cNvSpPr>
            <a:spLocks noGrp="1"/>
          </p:cNvSpPr>
          <p:nvPr>
            <p:ph type="title"/>
          </p:nvPr>
        </p:nvSpPr>
        <p:spPr/>
        <p:txBody>
          <a:bodyPr/>
          <a:lstStyle/>
          <a:p>
            <a:r>
              <a:rPr lang="en-US" altLang="en-US" dirty="0"/>
              <a:t>Ethical Climates of Organizations, 3</a:t>
            </a:r>
            <a:r>
              <a:rPr lang="en-US" altLang="en-US" sz="3200" dirty="0"/>
              <a:t> </a:t>
            </a:r>
            <a:endParaRPr lang="en-US" dirty="0"/>
          </a:p>
        </p:txBody>
      </p:sp>
      <p:sp>
        <p:nvSpPr>
          <p:cNvPr id="3" name="Content Placeholder 2">
            <a:extLst>
              <a:ext uri="{FF2B5EF4-FFF2-40B4-BE49-F238E27FC236}">
                <a16:creationId xmlns:a16="http://schemas.microsoft.com/office/drawing/2014/main" id="{F2FB52AD-EFE4-4E8B-923F-9A99A47BACB5}"/>
              </a:ext>
            </a:extLst>
          </p:cNvPr>
          <p:cNvSpPr>
            <a:spLocks noGrp="1"/>
          </p:cNvSpPr>
          <p:nvPr>
            <p:ph idx="1"/>
          </p:nvPr>
        </p:nvSpPr>
        <p:spPr/>
        <p:txBody>
          <a:bodyPr/>
          <a:lstStyle/>
          <a:p>
            <a:pPr marL="0" indent="0">
              <a:buNone/>
            </a:pPr>
            <a:r>
              <a:rPr lang="en-US" altLang="en-US" dirty="0"/>
              <a:t>Leaders:</a:t>
            </a:r>
          </a:p>
          <a:p>
            <a:pPr marL="0" indent="0">
              <a:buNone/>
            </a:pPr>
            <a:endParaRPr lang="en-US" altLang="en-US" sz="800" dirty="0"/>
          </a:p>
          <a:p>
            <a:r>
              <a:rPr lang="en-US" altLang="en-US" sz="2200" dirty="0"/>
              <a:t>Must model and reinforce values </a:t>
            </a:r>
          </a:p>
          <a:p>
            <a:r>
              <a:rPr lang="en-US" altLang="en-US" sz="2200" dirty="0"/>
              <a:t>Establish the moral tone and ethical climate </a:t>
            </a:r>
          </a:p>
          <a:p>
            <a:r>
              <a:rPr lang="en-US" altLang="en-US" sz="2200" dirty="0"/>
              <a:t>Attract and reward the best in both ethical conduct and business performance </a:t>
            </a:r>
          </a:p>
          <a:p>
            <a:endParaRPr lang="en-US" altLang="en-US" dirty="0"/>
          </a:p>
          <a:p>
            <a:pPr marL="0" indent="0">
              <a:buNone/>
            </a:pPr>
            <a:endParaRPr lang="en-US" dirty="0"/>
          </a:p>
        </p:txBody>
      </p:sp>
    </p:spTree>
    <p:extLst>
      <p:ext uri="{BB962C8B-B14F-4D97-AF65-F5344CB8AC3E}">
        <p14:creationId xmlns:p14="http://schemas.microsoft.com/office/powerpoint/2010/main" val="3160716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B7BAE7-A7DC-4758-A6B4-80AEFD7D3A36}"/>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1873658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21F35-4B4E-4199-808D-A21DC1F1B88A}"/>
              </a:ext>
            </a:extLst>
          </p:cNvPr>
          <p:cNvSpPr>
            <a:spLocks noGrp="1"/>
          </p:cNvSpPr>
          <p:nvPr>
            <p:ph type="title"/>
          </p:nvPr>
        </p:nvSpPr>
        <p:spPr/>
        <p:txBody>
          <a:bodyPr/>
          <a:lstStyle/>
          <a:p>
            <a:r>
              <a:rPr lang="en-US" sz="2800" dirty="0"/>
              <a:t>	Figure 7.3: Core Values Are Points of Common Interest, Appendix </a:t>
            </a:r>
          </a:p>
        </p:txBody>
      </p:sp>
      <p:sp>
        <p:nvSpPr>
          <p:cNvPr id="3" name="Content Placeholder 2">
            <a:extLst>
              <a:ext uri="{FF2B5EF4-FFF2-40B4-BE49-F238E27FC236}">
                <a16:creationId xmlns:a16="http://schemas.microsoft.com/office/drawing/2014/main" id="{D6C0A648-B94A-4680-A8FF-B042543A9B11}"/>
              </a:ext>
            </a:extLst>
          </p:cNvPr>
          <p:cNvSpPr>
            <a:spLocks noGrp="1"/>
          </p:cNvSpPr>
          <p:nvPr>
            <p:ph idx="1"/>
          </p:nvPr>
        </p:nvSpPr>
        <p:spPr>
          <a:xfrm>
            <a:off x="457200" y="990600"/>
            <a:ext cx="8229600" cy="5562600"/>
          </a:xfrm>
        </p:spPr>
        <p:txBody>
          <a:bodyPr/>
          <a:lstStyle/>
          <a:p>
            <a:pPr marL="0" indent="0">
              <a:buNone/>
            </a:pPr>
            <a:r>
              <a:rPr lang="en-US" dirty="0"/>
              <a:t>It is presented in the form of a rectangular box. The top-left corner is labeled values of person or group A. The top-right corner is labeled values of person or group B.</a:t>
            </a:r>
            <a:endParaRPr lang="en-IN" dirty="0"/>
          </a:p>
          <a:p>
            <a:pPr marL="0" indent="0">
              <a:buNone/>
            </a:pPr>
            <a:r>
              <a:rPr lang="en-US" dirty="0"/>
              <a:t>Below these labels, in the center is the Venn diagram. The circle on the left is labeled additional values, and the circle on the right is also labeled additional values. The intersection of the two circles is labeled core values.</a:t>
            </a:r>
          </a:p>
        </p:txBody>
      </p:sp>
      <p:sp>
        <p:nvSpPr>
          <p:cNvPr id="4" name="Content Placeholder 2">
            <a:extLst>
              <a:ext uri="{FF2B5EF4-FFF2-40B4-BE49-F238E27FC236}">
                <a16:creationId xmlns:a16="http://schemas.microsoft.com/office/drawing/2014/main" id="{B0821FB8-E9A1-4E3F-81A0-AEAD5EA96210}"/>
              </a:ext>
            </a:extLst>
          </p:cNvPr>
          <p:cNvSpPr txBox="1">
            <a:spLocks/>
          </p:cNvSpPr>
          <p:nvPr/>
        </p:nvSpPr>
        <p:spPr>
          <a:xfrm>
            <a:off x="762000" y="5867400"/>
            <a:ext cx="7924800" cy="1447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7.3: Core Values Are Points of Common Interest </a:t>
            </a:r>
            <a:endParaRPr lang="en-US" sz="1200" dirty="0"/>
          </a:p>
        </p:txBody>
      </p:sp>
    </p:spTree>
    <p:extLst>
      <p:ext uri="{BB962C8B-B14F-4D97-AF65-F5344CB8AC3E}">
        <p14:creationId xmlns:p14="http://schemas.microsoft.com/office/powerpoint/2010/main" val="5959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F242A-5416-4334-8906-3838BC0760EF}"/>
              </a:ext>
            </a:extLst>
          </p:cNvPr>
          <p:cNvSpPr>
            <a:spLocks noGrp="1"/>
          </p:cNvSpPr>
          <p:nvPr>
            <p:ph type="title"/>
          </p:nvPr>
        </p:nvSpPr>
        <p:spPr/>
        <p:txBody>
          <a:bodyPr/>
          <a:lstStyle/>
          <a:p>
            <a:r>
              <a:rPr lang="en-US" dirty="0"/>
              <a:t>Importance of Values</a:t>
            </a:r>
          </a:p>
        </p:txBody>
      </p:sp>
      <p:sp>
        <p:nvSpPr>
          <p:cNvPr id="3" name="Content Placeholder 2">
            <a:extLst>
              <a:ext uri="{FF2B5EF4-FFF2-40B4-BE49-F238E27FC236}">
                <a16:creationId xmlns:a16="http://schemas.microsoft.com/office/drawing/2014/main" id="{4920224C-3740-49B0-8D4F-A964AFA79047}"/>
              </a:ext>
            </a:extLst>
          </p:cNvPr>
          <p:cNvSpPr>
            <a:spLocks noGrp="1"/>
          </p:cNvSpPr>
          <p:nvPr>
            <p:ph idx="1"/>
          </p:nvPr>
        </p:nvSpPr>
        <p:spPr/>
        <p:txBody>
          <a:bodyPr/>
          <a:lstStyle/>
          <a:p>
            <a:r>
              <a:rPr lang="en-US" dirty="0"/>
              <a:t>Organization must have a sound set of values on which it premises all policies and actions to survive and achieve success</a:t>
            </a:r>
          </a:p>
          <a:p>
            <a:r>
              <a:rPr lang="en-US" dirty="0"/>
              <a:t>Leaders’ faithful adherence to values is an important factor in an organization’s success </a:t>
            </a:r>
          </a:p>
          <a:p>
            <a:r>
              <a:rPr lang="en-US" dirty="0"/>
              <a:t>Organization must have strong core values to meet challenges in a changing world</a:t>
            </a:r>
          </a:p>
        </p:txBody>
      </p:sp>
    </p:spTree>
    <p:extLst>
      <p:ext uri="{BB962C8B-B14F-4D97-AF65-F5344CB8AC3E}">
        <p14:creationId xmlns:p14="http://schemas.microsoft.com/office/powerpoint/2010/main" val="199259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28395B-F95F-4788-A22B-6E810C4A521E}"/>
              </a:ext>
            </a:extLst>
          </p:cNvPr>
          <p:cNvSpPr>
            <a:spLocks noGrp="1"/>
          </p:cNvSpPr>
          <p:nvPr>
            <p:ph type="title"/>
          </p:nvPr>
        </p:nvSpPr>
        <p:spPr/>
        <p:txBody>
          <a:bodyPr/>
          <a:lstStyle/>
          <a:p>
            <a:r>
              <a:rPr lang="en-US" altLang="en-US" dirty="0"/>
              <a:t>I B M Core Values</a:t>
            </a:r>
            <a:r>
              <a:rPr lang="en-US" altLang="en-US" sz="3200" dirty="0"/>
              <a:t> </a:t>
            </a:r>
            <a:endParaRPr lang="en-US" dirty="0"/>
          </a:p>
        </p:txBody>
      </p:sp>
      <p:sp>
        <p:nvSpPr>
          <p:cNvPr id="5" name="Content Placeholder 4">
            <a:extLst>
              <a:ext uri="{FF2B5EF4-FFF2-40B4-BE49-F238E27FC236}">
                <a16:creationId xmlns:a16="http://schemas.microsoft.com/office/drawing/2014/main" id="{538B6BD2-49BA-48FC-B50A-E5BB428499CA}"/>
              </a:ext>
            </a:extLst>
          </p:cNvPr>
          <p:cNvSpPr>
            <a:spLocks noGrp="1"/>
          </p:cNvSpPr>
          <p:nvPr>
            <p:ph idx="1"/>
          </p:nvPr>
        </p:nvSpPr>
        <p:spPr/>
        <p:txBody>
          <a:bodyPr/>
          <a:lstStyle/>
          <a:p>
            <a:r>
              <a:rPr lang="en-US" altLang="en-US" dirty="0"/>
              <a:t>Respecting the individual </a:t>
            </a:r>
          </a:p>
          <a:p>
            <a:r>
              <a:rPr lang="en-US" altLang="en-US" dirty="0"/>
              <a:t>Giving the best customer service </a:t>
            </a:r>
          </a:p>
          <a:p>
            <a:r>
              <a:rPr lang="en-US" altLang="en-US" dirty="0"/>
              <a:t>Performing every job with excellence </a:t>
            </a:r>
          </a:p>
          <a:p>
            <a:pPr marL="0" indent="0">
              <a:buNone/>
            </a:pPr>
            <a:endParaRPr lang="en-US" dirty="0"/>
          </a:p>
        </p:txBody>
      </p:sp>
    </p:spTree>
    <p:extLst>
      <p:ext uri="{BB962C8B-B14F-4D97-AF65-F5344CB8AC3E}">
        <p14:creationId xmlns:p14="http://schemas.microsoft.com/office/powerpoint/2010/main" val="1541354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D8B86A-A5C8-4874-AF1C-1CBAE304050D}"/>
              </a:ext>
            </a:extLst>
          </p:cNvPr>
          <p:cNvSpPr>
            <a:spLocks noGrp="1"/>
          </p:cNvSpPr>
          <p:nvPr>
            <p:ph type="title"/>
          </p:nvPr>
        </p:nvSpPr>
        <p:spPr/>
        <p:txBody>
          <a:bodyPr/>
          <a:lstStyle/>
          <a:p>
            <a:r>
              <a:rPr lang="en-US" altLang="en-US" dirty="0"/>
              <a:t>Values in the American Workplace</a:t>
            </a:r>
            <a:endParaRPr lang="en-US" dirty="0"/>
          </a:p>
        </p:txBody>
      </p:sp>
      <p:sp>
        <p:nvSpPr>
          <p:cNvPr id="4" name="Content Placeholder 3">
            <a:extLst>
              <a:ext uri="{FF2B5EF4-FFF2-40B4-BE49-F238E27FC236}">
                <a16:creationId xmlns:a16="http://schemas.microsoft.com/office/drawing/2014/main" id="{7DF8418C-1944-4DC9-AC59-3D11A7C5A820}"/>
              </a:ext>
            </a:extLst>
          </p:cNvPr>
          <p:cNvSpPr>
            <a:spLocks noGrp="1"/>
          </p:cNvSpPr>
          <p:nvPr>
            <p:ph idx="1"/>
          </p:nvPr>
        </p:nvSpPr>
        <p:spPr/>
        <p:txBody>
          <a:bodyPr/>
          <a:lstStyle/>
          <a:p>
            <a:pPr>
              <a:buClr>
                <a:schemeClr val="tx1"/>
              </a:buClr>
            </a:pPr>
            <a:r>
              <a:rPr lang="en-US" altLang="en-US" b="1" dirty="0">
                <a:solidFill>
                  <a:srgbClr val="C00000"/>
                </a:solidFill>
              </a:rPr>
              <a:t>Honesty</a:t>
            </a:r>
          </a:p>
          <a:p>
            <a:pPr>
              <a:buClr>
                <a:schemeClr val="tx1"/>
              </a:buClr>
            </a:pPr>
            <a:r>
              <a:rPr lang="en-US" altLang="en-US" b="1" dirty="0">
                <a:solidFill>
                  <a:srgbClr val="C00000"/>
                </a:solidFill>
              </a:rPr>
              <a:t>Respect</a:t>
            </a:r>
          </a:p>
          <a:p>
            <a:pPr>
              <a:buClr>
                <a:schemeClr val="tx1"/>
              </a:buClr>
            </a:pPr>
            <a:r>
              <a:rPr lang="en-US" altLang="en-US" b="1" dirty="0">
                <a:solidFill>
                  <a:srgbClr val="C00000"/>
                </a:solidFill>
              </a:rPr>
              <a:t>Service</a:t>
            </a:r>
          </a:p>
          <a:p>
            <a:pPr>
              <a:buClr>
                <a:schemeClr val="tx1"/>
              </a:buClr>
            </a:pPr>
            <a:r>
              <a:rPr lang="en-US" altLang="en-US" b="1" dirty="0">
                <a:solidFill>
                  <a:srgbClr val="C00000"/>
                </a:solidFill>
              </a:rPr>
              <a:t>Excellence </a:t>
            </a:r>
          </a:p>
          <a:p>
            <a:pPr>
              <a:buClr>
                <a:schemeClr val="tx1"/>
              </a:buClr>
            </a:pPr>
            <a:r>
              <a:rPr lang="en-US" altLang="en-US" b="1" dirty="0">
                <a:solidFill>
                  <a:srgbClr val="C00000"/>
                </a:solidFill>
              </a:rPr>
              <a:t>Integrity </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2031640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D9E604A-84E6-42DE-8E6D-8CF6ABFDBE27}"/>
              </a:ext>
            </a:extLst>
          </p:cNvPr>
          <p:cNvSpPr>
            <a:spLocks noGrp="1"/>
          </p:cNvSpPr>
          <p:nvPr>
            <p:ph type="title"/>
          </p:nvPr>
        </p:nvSpPr>
        <p:spPr/>
        <p:txBody>
          <a:bodyPr/>
          <a:lstStyle/>
          <a:p>
            <a:r>
              <a:rPr lang="en-US" altLang="en-US" dirty="0"/>
              <a:t>Values and the Importance of Courage, 1</a:t>
            </a:r>
            <a:endParaRPr lang="en-US" dirty="0"/>
          </a:p>
        </p:txBody>
      </p:sp>
      <p:sp>
        <p:nvSpPr>
          <p:cNvPr id="4" name="Content Placeholder 3">
            <a:extLst>
              <a:ext uri="{FF2B5EF4-FFF2-40B4-BE49-F238E27FC236}">
                <a16:creationId xmlns:a16="http://schemas.microsoft.com/office/drawing/2014/main" id="{A532A6EF-9D2A-4420-91F3-785A02501E8C}"/>
              </a:ext>
            </a:extLst>
          </p:cNvPr>
          <p:cNvSpPr>
            <a:spLocks noGrp="1"/>
          </p:cNvSpPr>
          <p:nvPr>
            <p:ph idx="1"/>
          </p:nvPr>
        </p:nvSpPr>
        <p:spPr/>
        <p:txBody>
          <a:bodyPr/>
          <a:lstStyle/>
          <a:p>
            <a:pPr marL="0" indent="0">
              <a:buNone/>
            </a:pPr>
            <a:r>
              <a:rPr lang="en-US" altLang="en-US" dirty="0"/>
              <a:t>When people define character:</a:t>
            </a:r>
          </a:p>
          <a:p>
            <a:pPr marL="0" indent="0">
              <a:buNone/>
            </a:pPr>
            <a:endParaRPr lang="en-US" altLang="en-US" sz="800" dirty="0"/>
          </a:p>
          <a:p>
            <a:r>
              <a:rPr lang="en-US" altLang="en-US" sz="2200" dirty="0"/>
              <a:t>What they say is important</a:t>
            </a:r>
          </a:p>
          <a:p>
            <a:r>
              <a:rPr lang="en-US" altLang="en-US" sz="2200" dirty="0"/>
              <a:t>What they do is more important</a:t>
            </a:r>
          </a:p>
          <a:p>
            <a:r>
              <a:rPr lang="en-US" altLang="en-US" sz="2200" dirty="0"/>
              <a:t>What they sacrifice for is the most important</a:t>
            </a:r>
          </a:p>
          <a:p>
            <a:pPr marL="0" indent="0">
              <a:buNone/>
            </a:pPr>
            <a:endParaRPr lang="en-US" altLang="en-US" sz="1200" dirty="0"/>
          </a:p>
          <a:p>
            <a:pPr marL="0" indent="0">
              <a:buNone/>
            </a:pPr>
            <a:r>
              <a:rPr lang="en-US" dirty="0"/>
              <a:t>Character is based on a value system that is known, cherished, stated, lived, and lived habitually </a:t>
            </a:r>
            <a:endParaRPr lang="en-US" altLang="en-US" sz="2200" dirty="0"/>
          </a:p>
          <a:p>
            <a:pPr marL="0" indent="0">
              <a:buNone/>
            </a:pPr>
            <a:endParaRPr lang="en-US" dirty="0"/>
          </a:p>
        </p:txBody>
      </p:sp>
    </p:spTree>
    <p:extLst>
      <p:ext uri="{BB962C8B-B14F-4D97-AF65-F5344CB8AC3E}">
        <p14:creationId xmlns:p14="http://schemas.microsoft.com/office/powerpoint/2010/main" val="2384148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0297EB-1C86-42FE-8355-9B4986BF7EB2}"/>
              </a:ext>
            </a:extLst>
          </p:cNvPr>
          <p:cNvSpPr>
            <a:spLocks noGrp="1"/>
          </p:cNvSpPr>
          <p:nvPr>
            <p:ph type="title"/>
          </p:nvPr>
        </p:nvSpPr>
        <p:spPr/>
        <p:txBody>
          <a:bodyPr/>
          <a:lstStyle/>
          <a:p>
            <a:r>
              <a:rPr lang="en-US" altLang="en-US" dirty="0"/>
              <a:t>Values and the Importance of Courage, 2</a:t>
            </a:r>
            <a:r>
              <a:rPr lang="en-US" altLang="en-US" sz="3200" dirty="0"/>
              <a:t> </a:t>
            </a:r>
            <a:endParaRPr lang="en-US" dirty="0"/>
          </a:p>
        </p:txBody>
      </p:sp>
      <p:sp>
        <p:nvSpPr>
          <p:cNvPr id="4" name="Content Placeholder 3">
            <a:extLst>
              <a:ext uri="{FF2B5EF4-FFF2-40B4-BE49-F238E27FC236}">
                <a16:creationId xmlns:a16="http://schemas.microsoft.com/office/drawing/2014/main" id="{CB3085FD-78D0-4813-A230-830D035E1225}"/>
              </a:ext>
            </a:extLst>
          </p:cNvPr>
          <p:cNvSpPr>
            <a:spLocks noGrp="1"/>
          </p:cNvSpPr>
          <p:nvPr>
            <p:ph idx="1"/>
          </p:nvPr>
        </p:nvSpPr>
        <p:spPr/>
        <p:txBody>
          <a:bodyPr/>
          <a:lstStyle/>
          <a:p>
            <a:pPr marL="0" indent="0">
              <a:buNone/>
            </a:pPr>
            <a:r>
              <a:rPr lang="en-US" altLang="en-US" dirty="0"/>
              <a:t>Leadership situations are characterized by ambiguity, uncertainty, and danger </a:t>
            </a:r>
          </a:p>
          <a:p>
            <a:r>
              <a:rPr lang="en-US" altLang="en-US" sz="2200" dirty="0"/>
              <a:t>Leaders must act despite these factors </a:t>
            </a:r>
          </a:p>
          <a:p>
            <a:pPr marL="0" indent="0">
              <a:buNone/>
            </a:pPr>
            <a:endParaRPr lang="en-US" sz="1200" dirty="0"/>
          </a:p>
          <a:p>
            <a:pPr marL="0" indent="0">
              <a:buNone/>
            </a:pPr>
            <a:r>
              <a:rPr lang="en-US" dirty="0"/>
              <a:t>Leadership requires courage to act and live by one’s convictions </a:t>
            </a:r>
          </a:p>
        </p:txBody>
      </p:sp>
    </p:spTree>
    <p:extLst>
      <p:ext uri="{BB962C8B-B14F-4D97-AF65-F5344CB8AC3E}">
        <p14:creationId xmlns:p14="http://schemas.microsoft.com/office/powerpoint/2010/main" val="1990324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3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609377-8154-496C-B096-D4B1AE63B732}">
  <ds:schemaRefs>
    <ds:schemaRef ds:uri="http://purl.org/dc/dcmitype/"/>
    <ds:schemaRef ds:uri="http://schemas.microsoft.com/office/infopath/2007/PartnerControls"/>
    <ds:schemaRef ds:uri="3b891efd-a537-4e57-a9a6-7bde74ae8a20"/>
    <ds:schemaRef ds:uri="http://purl.org/dc/elements/1.1/"/>
    <ds:schemaRef ds:uri="http://schemas.microsoft.com/office/2006/documentManagement/types"/>
    <ds:schemaRef ds:uri="http://purl.org/dc/terms/"/>
    <ds:schemaRef ds:uri="http://schemas.openxmlformats.org/package/2006/metadata/core-properties"/>
    <ds:schemaRef ds:uri="aa4f5ada-9d1d-46d6-b705-f2cf90d05a9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AFA3301B-808C-4447-8892-8138D9BBBB7F}"/>
</file>

<file path=customXml/itemProps3.xml><?xml version="1.0" encoding="utf-8"?>
<ds:datastoreItem xmlns:ds="http://schemas.openxmlformats.org/officeDocument/2006/customXml" ds:itemID="{E57AA116-1164-4D12-B0B8-D246BCB3E7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2681</TotalTime>
  <Words>3627</Words>
  <Application>Microsoft Office PowerPoint</Application>
  <PresentationFormat>On-screen Show (4:3)</PresentationFormat>
  <Paragraphs>433</Paragraphs>
  <Slides>46</Slides>
  <Notes>22</Notes>
  <HiddenSlides>2</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46</vt:i4>
      </vt:variant>
    </vt:vector>
  </HeadingPairs>
  <TitlesOfParts>
    <vt:vector size="61"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7</vt:lpstr>
      <vt:lpstr>Learning Objectives</vt:lpstr>
      <vt:lpstr>Values and the Organization </vt:lpstr>
      <vt:lpstr> Ways to Know If an Organization Needs to Clarify or Reinforce Its Values</vt:lpstr>
      <vt:lpstr>Importance of Values</vt:lpstr>
      <vt:lpstr>I B M Core Values </vt:lpstr>
      <vt:lpstr>Values in the American Workplace</vt:lpstr>
      <vt:lpstr>Values and the Importance of Courage, 1</vt:lpstr>
      <vt:lpstr>Values and the Importance of Courage, 2 </vt:lpstr>
      <vt:lpstr>Traditional Definitions of Good </vt:lpstr>
      <vt:lpstr>Power </vt:lpstr>
      <vt:lpstr>Personal Integrity</vt:lpstr>
      <vt:lpstr>Natural Simplicity </vt:lpstr>
      <vt:lpstr>God’s Will</vt:lpstr>
      <vt:lpstr>Pleasure </vt:lpstr>
      <vt:lpstr>Greatest Good for the Greatest Number </vt:lpstr>
      <vt:lpstr>Pragmatism</vt:lpstr>
      <vt:lpstr>Duty and Right Action </vt:lpstr>
      <vt:lpstr>Honesty as a Leadership Value </vt:lpstr>
      <vt:lpstr>Full-Swing Values, 1 </vt:lpstr>
      <vt:lpstr>Full-Swing Values, 2 </vt:lpstr>
      <vt:lpstr>Full-Swing Values, 3</vt:lpstr>
      <vt:lpstr>Leadership and Values </vt:lpstr>
      <vt:lpstr> How Leader Behavior Influences Employee Conduct and Organizational Reputation, 1</vt:lpstr>
      <vt:lpstr> How Leader Behavior Influences Employee Conduct and Organizational Reputation, 2</vt:lpstr>
      <vt:lpstr>Instrumental Values of Caring Leaders</vt:lpstr>
      <vt:lpstr>How Leader Behavior Influences </vt:lpstr>
      <vt:lpstr>Personal Values </vt:lpstr>
      <vt:lpstr>Personal Values Questionnaire </vt:lpstr>
      <vt:lpstr> Figure 7.3: Core Values Are Points of Common Interest</vt:lpstr>
      <vt:lpstr>Organizational Ethics</vt:lpstr>
      <vt:lpstr>Guidelines for Code of Ethics</vt:lpstr>
      <vt:lpstr>Key Characteristics of Ethical Organizations</vt:lpstr>
      <vt:lpstr>Ethics at Work, 1</vt:lpstr>
      <vt:lpstr>Ethics at Work, 2</vt:lpstr>
      <vt:lpstr>Motives That Link Leaders and Ethics at Work</vt:lpstr>
      <vt:lpstr> Social and Economic Costs of Ethical Misconduct</vt:lpstr>
      <vt:lpstr>Ethics at Work, 3 </vt:lpstr>
      <vt:lpstr>Business Ethics across Cultures </vt:lpstr>
      <vt:lpstr>Ethical Climates of Organizations, 1 </vt:lpstr>
      <vt:lpstr>Ethical Climates of Organizations, 2 </vt:lpstr>
      <vt:lpstr> Interpretation of Exercise on Organizational Ethics, 1</vt:lpstr>
      <vt:lpstr> Interpretation of Exercise on Organizational Ethics, 2</vt:lpstr>
      <vt:lpstr>Ethical Climates of Organizations, 3 </vt:lpstr>
      <vt:lpstr>APPENDIX</vt:lpstr>
      <vt:lpstr> Figure 7.3: Core Values Are Points of Common Interest, Appendix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112</cp:revision>
  <dcterms:created xsi:type="dcterms:W3CDTF">2013-09-21T18:43:04Z</dcterms:created>
  <dcterms:modified xsi:type="dcterms:W3CDTF">2018-02-21T05:39:21Z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