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7.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 id="2147483686" r:id="rId6"/>
    <p:sldMasterId id="2147483696" r:id="rId7"/>
    <p:sldMasterId id="2147483706" r:id="rId8"/>
    <p:sldMasterId id="2147483714" r:id="rId9"/>
    <p:sldMasterId id="2147483722" r:id="rId10"/>
    <p:sldMasterId id="2147483725" r:id="rId11"/>
  </p:sldMasterIdLst>
  <p:notesMasterIdLst>
    <p:notesMasterId r:id="rId37"/>
  </p:notes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84" r:id="rId29"/>
    <p:sldId id="286" r:id="rId30"/>
    <p:sldId id="274" r:id="rId31"/>
    <p:sldId id="276" r:id="rId32"/>
    <p:sldId id="285" r:id="rId33"/>
    <p:sldId id="277" r:id="rId34"/>
    <p:sldId id="280" r:id="rId35"/>
    <p:sldId id="281"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ace Miriam D Monte" initials="GMDM" lastIdx="2" clrIdx="0">
    <p:extLst>
      <p:ext uri="{19B8F6BF-5375-455C-9EA6-DF929625EA0E}">
        <p15:presenceInfo xmlns:p15="http://schemas.microsoft.com/office/powerpoint/2012/main" userId="S-1-5-21-3361151005-2080053223-3394076701-191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0C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53" autoAdjust="0"/>
    <p:restoredTop sz="88683" autoAdjust="0"/>
  </p:normalViewPr>
  <p:slideViewPr>
    <p:cSldViewPr>
      <p:cViewPr varScale="1">
        <p:scale>
          <a:sx n="60" d="100"/>
          <a:sy n="60" d="100"/>
        </p:scale>
        <p:origin x="954"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5F0F4F-7E6C-486C-8080-D3EE653B8BD2}" type="datetimeFigureOut">
              <a:rPr lang="en-US" smtClean="0"/>
              <a:pPr/>
              <a:t>2/21/2018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69B7A3-8BA4-48EE-BBE5-4362A407AD73}" type="slidenum">
              <a:rPr lang="en-US" smtClean="0"/>
              <a:pPr/>
              <a:t>‹#›</a:t>
            </a:fld>
            <a:endParaRPr lang="en-US" dirty="0"/>
          </a:p>
        </p:txBody>
      </p:sp>
    </p:spTree>
    <p:extLst>
      <p:ext uri="{BB962C8B-B14F-4D97-AF65-F5344CB8AC3E}">
        <p14:creationId xmlns:p14="http://schemas.microsoft.com/office/powerpoint/2010/main" val="314627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Derived from the Greek word </a:t>
            </a:r>
            <a:r>
              <a:rPr lang="en-US" altLang="en-US" b="0" i="1" dirty="0"/>
              <a:t>ethos, </a:t>
            </a:r>
            <a:r>
              <a:rPr lang="en-US" altLang="en-US" b="0" dirty="0"/>
              <a:t>meaning “dwelling place.” It r</a:t>
            </a:r>
            <a:r>
              <a:rPr lang="en-US" altLang="en-US" dirty="0"/>
              <a:t>efers to a person’s fundamental orientation toward life.</a:t>
            </a:r>
          </a:p>
          <a:p>
            <a:r>
              <a:rPr lang="en-US" altLang="en-US" dirty="0"/>
              <a:t>To Aristotle, it meant “an inner dwelling place” or what is now called inner character. The Latin translation is </a:t>
            </a:r>
            <a:r>
              <a:rPr lang="en-US" altLang="en-US" i="1" dirty="0"/>
              <a:t>“</a:t>
            </a:r>
            <a:r>
              <a:rPr lang="en-US" altLang="en-US" i="0" dirty="0"/>
              <a:t>mos</a:t>
            </a:r>
            <a:r>
              <a:rPr lang="en-US" altLang="en-US" i="1" dirty="0"/>
              <a:t>, </a:t>
            </a:r>
            <a:r>
              <a:rPr lang="en-US" altLang="en-US" i="0" dirty="0"/>
              <a:t>moris</a:t>
            </a:r>
            <a:r>
              <a:rPr lang="en-US" altLang="en-US" i="1" dirty="0"/>
              <a:t>,”</a:t>
            </a:r>
            <a:r>
              <a:rPr lang="en-US" altLang="en-US" dirty="0"/>
              <a:t> from which comes the English word </a:t>
            </a:r>
            <a:r>
              <a:rPr lang="en-US" altLang="en-US" i="1" dirty="0"/>
              <a:t>moral. </a:t>
            </a:r>
            <a:r>
              <a:rPr lang="en-US" altLang="en-US" dirty="0"/>
              <a:t>In Roman times, the emphasis shifted to overt behavior</a:t>
            </a:r>
            <a:r>
              <a:rPr lang="en-US" altLang="en-US" dirty="0">
                <a:cs typeface="Times New Roman" pitchFamily="18" charset="0"/>
              </a:rPr>
              <a:t> such as </a:t>
            </a:r>
            <a:r>
              <a:rPr lang="en-US" altLang="en-US" dirty="0"/>
              <a:t>acts, habits, and customs.</a:t>
            </a:r>
          </a:p>
          <a:p>
            <a:r>
              <a:rPr lang="en-US" altLang="en-US" dirty="0"/>
              <a:t>Today, ethics is viewed as an overall human concern.</a:t>
            </a:r>
          </a:p>
          <a:p>
            <a:endParaRPr lang="en-US" altLang="en-US" dirty="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157D5075-105D-487E-970F-7800EC4E956F}" type="slidenum">
              <a:rPr lang="en-US" altLang="en-US" sz="1200" b="0" smtClean="0">
                <a:solidFill>
                  <a:schemeClr val="tx1"/>
                </a:solidFill>
              </a:rPr>
              <a:pPr eaLnBrk="1" hangingPunct="1"/>
              <a:t>5</a:t>
            </a:fld>
            <a:endParaRPr lang="en-US" altLang="en-US" sz="1200" b="0" dirty="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The primary difference between secular and religious ethics is in how values are justified. </a:t>
            </a:r>
          </a:p>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8</a:t>
            </a:fld>
            <a:endParaRPr lang="en-US" dirty="0"/>
          </a:p>
        </p:txBody>
      </p:sp>
    </p:spTree>
    <p:extLst>
      <p:ext uri="{BB962C8B-B14F-4D97-AF65-F5344CB8AC3E}">
        <p14:creationId xmlns:p14="http://schemas.microsoft.com/office/powerpoint/2010/main" val="1990950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dirty="0"/>
              <a:t>Thomas Aquinas, a Christian philosopher, taught that all p</a:t>
            </a:r>
            <a:r>
              <a:rPr lang="en-US" altLang="en-US" dirty="0"/>
              <a:t>eople are endowed with the desire to be good. This inclination can be dormant or perverted, but it is present in all people and is impossible to destroy. Aquinas believe that to resist God is contrary to human nature and if we follow God we will fulfill our nature and be good. We will be moral and experience the greatest meaning of which we are capable.</a:t>
            </a:r>
          </a:p>
          <a:p>
            <a:endParaRPr lang="en-US" altLang="en-US" dirty="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F2CDEA22-290A-400F-A85B-7CD413E0B925}" type="slidenum">
              <a:rPr lang="en-US" altLang="en-US" sz="1200" b="0" smtClean="0">
                <a:solidFill>
                  <a:schemeClr val="tx1"/>
                </a:solidFill>
              </a:rPr>
              <a:pPr eaLnBrk="1" hangingPunct="1"/>
              <a:t>11</a:t>
            </a:fld>
            <a:endParaRPr lang="en-US" altLang="en-US" sz="1200" b="0" dirty="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i="0" dirty="0"/>
              <a:t>Distinguishing between what is and what ought to be separates people from other animals.</a:t>
            </a:r>
          </a:p>
          <a:p>
            <a:pPr lvl="1" algn="l"/>
            <a:endParaRPr lang="en-US" altLang="en-US" dirty="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0" b="1">
                <a:solidFill>
                  <a:srgbClr val="FFBC01"/>
                </a:solidFill>
                <a:latin typeface="Arial" charset="0"/>
              </a:defRPr>
            </a:lvl1pPr>
            <a:lvl2pPr marL="742950" indent="-285750" eaLnBrk="0" hangingPunct="0">
              <a:defRPr sz="20000" b="1">
                <a:solidFill>
                  <a:srgbClr val="FFBC01"/>
                </a:solidFill>
                <a:latin typeface="Arial" charset="0"/>
              </a:defRPr>
            </a:lvl2pPr>
            <a:lvl3pPr marL="1143000" indent="-228600" eaLnBrk="0" hangingPunct="0">
              <a:defRPr sz="20000" b="1">
                <a:solidFill>
                  <a:srgbClr val="FFBC01"/>
                </a:solidFill>
                <a:latin typeface="Arial" charset="0"/>
              </a:defRPr>
            </a:lvl3pPr>
            <a:lvl4pPr marL="1600200" indent="-228600" eaLnBrk="0" hangingPunct="0">
              <a:defRPr sz="20000" b="1">
                <a:solidFill>
                  <a:srgbClr val="FFBC01"/>
                </a:solidFill>
                <a:latin typeface="Arial" charset="0"/>
              </a:defRPr>
            </a:lvl4pPr>
            <a:lvl5pPr marL="2057400" indent="-228600" eaLnBrk="0" hangingPunct="0">
              <a:defRPr sz="20000" b="1">
                <a:solidFill>
                  <a:srgbClr val="FFBC01"/>
                </a:solidFill>
                <a:latin typeface="Arial" charset="0"/>
              </a:defRPr>
            </a:lvl5pPr>
            <a:lvl6pPr marL="2514600" indent="-228600" algn="ctr" eaLnBrk="0" fontAlgn="base" hangingPunct="0">
              <a:spcBef>
                <a:spcPct val="0"/>
              </a:spcBef>
              <a:spcAft>
                <a:spcPct val="0"/>
              </a:spcAft>
              <a:defRPr sz="20000" b="1">
                <a:solidFill>
                  <a:srgbClr val="FFBC01"/>
                </a:solidFill>
                <a:latin typeface="Arial" charset="0"/>
              </a:defRPr>
            </a:lvl6pPr>
            <a:lvl7pPr marL="2971800" indent="-228600" algn="ctr" eaLnBrk="0" fontAlgn="base" hangingPunct="0">
              <a:spcBef>
                <a:spcPct val="0"/>
              </a:spcBef>
              <a:spcAft>
                <a:spcPct val="0"/>
              </a:spcAft>
              <a:defRPr sz="20000" b="1">
                <a:solidFill>
                  <a:srgbClr val="FFBC01"/>
                </a:solidFill>
                <a:latin typeface="Arial" charset="0"/>
              </a:defRPr>
            </a:lvl7pPr>
            <a:lvl8pPr marL="3429000" indent="-228600" algn="ctr" eaLnBrk="0" fontAlgn="base" hangingPunct="0">
              <a:spcBef>
                <a:spcPct val="0"/>
              </a:spcBef>
              <a:spcAft>
                <a:spcPct val="0"/>
              </a:spcAft>
              <a:defRPr sz="20000" b="1">
                <a:solidFill>
                  <a:srgbClr val="FFBC01"/>
                </a:solidFill>
                <a:latin typeface="Arial" charset="0"/>
              </a:defRPr>
            </a:lvl8pPr>
            <a:lvl9pPr marL="3886200" indent="-228600" algn="ctr" eaLnBrk="0" fontAlgn="base" hangingPunct="0">
              <a:spcBef>
                <a:spcPct val="0"/>
              </a:spcBef>
              <a:spcAft>
                <a:spcPct val="0"/>
              </a:spcAft>
              <a:defRPr sz="20000" b="1">
                <a:solidFill>
                  <a:srgbClr val="FFBC01"/>
                </a:solidFill>
                <a:latin typeface="Arial" charset="0"/>
              </a:defRPr>
            </a:lvl9pPr>
          </a:lstStyle>
          <a:p>
            <a:pPr eaLnBrk="1" hangingPunct="1"/>
            <a:fld id="{C3D1FE90-1EEE-41A6-A608-22DBC856C18F}" type="slidenum">
              <a:rPr lang="en-US" altLang="en-US" sz="1200" b="0" smtClean="0">
                <a:solidFill>
                  <a:schemeClr val="tx1"/>
                </a:solidFill>
              </a:rPr>
              <a:pPr eaLnBrk="1" hangingPunct="1"/>
              <a:t>12</a:t>
            </a:fld>
            <a:endParaRPr lang="en-US" altLang="en-US" sz="1200" b="0" dirty="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69B7A3-8BA4-48EE-BBE5-4362A407AD73}" type="slidenum">
              <a:rPr lang="en-US" smtClean="0"/>
              <a:pPr/>
              <a:t>17</a:t>
            </a:fld>
            <a:endParaRPr lang="en-US" dirty="0"/>
          </a:p>
        </p:txBody>
      </p:sp>
    </p:spTree>
    <p:extLst>
      <p:ext uri="{BB962C8B-B14F-4D97-AF65-F5344CB8AC3E}">
        <p14:creationId xmlns:p14="http://schemas.microsoft.com/office/powerpoint/2010/main" val="4204822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6377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408893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1487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or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126"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1143001"/>
            <a:ext cx="8229600" cy="5410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8778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853085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lor_Title Only (Title can be hidden)">
    <p:spTree>
      <p:nvGrpSpPr>
        <p:cNvPr id="1" name=""/>
        <p:cNvGrpSpPr/>
        <p:nvPr/>
      </p:nvGrpSpPr>
      <p:grpSpPr>
        <a:xfrm>
          <a:off x="0" y="0"/>
          <a:ext cx="0" cy="0"/>
          <a:chOff x="0" y="0"/>
          <a:chExt cx="0" cy="0"/>
        </a:xfrm>
      </p:grpSpPr>
      <p:sp>
        <p:nvSpPr>
          <p:cNvPr id="4" name="Title 1"/>
          <p:cNvSpPr>
            <a:spLocks noGrp="1"/>
          </p:cNvSpPr>
          <p:nvPr>
            <p:ph type="title"/>
          </p:nvPr>
        </p:nvSpPr>
        <p:spPr>
          <a:xfrm>
            <a:off x="-20711" y="228600"/>
            <a:ext cx="9185423"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6"/>
          <p:cNvSpPr>
            <a:spLocks noGrp="1"/>
          </p:cNvSpPr>
          <p:nvPr>
            <p:ph type="body" sz="quarter" idx="10" hasCustomPrompt="1"/>
          </p:nvPr>
        </p:nvSpPr>
        <p:spPr>
          <a:xfrm>
            <a:off x="5867400" y="67056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4038949005"/>
      </p:ext>
    </p:extLst>
  </p:cSld>
  <p:clrMapOvr>
    <a:masterClrMapping/>
  </p:clrMapOvr>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6"/>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rgbClr val="6A6A6A"/>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3131408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575479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or_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0" hasCustomPrompt="1"/>
          </p:nvPr>
        </p:nvSpPr>
        <p:spPr>
          <a:xfrm>
            <a:off x="5867400" y="6553200"/>
            <a:ext cx="3276600" cy="152400"/>
          </a:xfrm>
          <a:prstGeom prst="rect">
            <a:avLst/>
          </a:prstGeom>
        </p:spPr>
        <p:txBody>
          <a:bodyPr anchor="ctr"/>
          <a:lstStyle>
            <a:lvl1pPr marL="0" indent="0" algn="r">
              <a:buNone/>
              <a:defRPr sz="800">
                <a:solidFill>
                  <a:schemeClr val="bg1"/>
                </a:solidFill>
              </a:defRPr>
            </a:lvl1pPr>
            <a:lvl2pPr marL="457200" indent="0">
              <a:buNone/>
              <a:defRPr sz="1100">
                <a:solidFill>
                  <a:schemeClr val="bg1"/>
                </a:solidFill>
              </a:defRPr>
            </a:lvl2pPr>
            <a:lvl3pPr marL="914400" indent="0">
              <a:buNone/>
              <a:defRPr sz="1050">
                <a:solidFill>
                  <a:schemeClr val="bg1"/>
                </a:solidFill>
              </a:defRPr>
            </a:lvl3pPr>
            <a:lvl4pPr marL="1371600" indent="0">
              <a:buNone/>
              <a:defRPr sz="1000">
                <a:solidFill>
                  <a:schemeClr val="bg1"/>
                </a:solidFill>
              </a:defRPr>
            </a:lvl4pPr>
            <a:lvl5pPr marL="1828800" indent="0">
              <a:buNone/>
              <a:defRPr sz="1000">
                <a:solidFill>
                  <a:schemeClr val="bg1"/>
                </a:solidFill>
              </a:defRPr>
            </a:lvl5pPr>
          </a:lstStyle>
          <a:p>
            <a:pPr lvl="0"/>
            <a:r>
              <a:rPr lang="en-US" dirty="0"/>
              <a:t>Insert Photo Credit Here</a:t>
            </a:r>
          </a:p>
        </p:txBody>
      </p:sp>
    </p:spTree>
    <p:extLst>
      <p:ext uri="{BB962C8B-B14F-4D97-AF65-F5344CB8AC3E}">
        <p14:creationId xmlns:p14="http://schemas.microsoft.com/office/powerpoint/2010/main" val="2732563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0" y="0"/>
            <a:ext cx="9174480" cy="6858000"/>
          </a:xfrm>
          <a:prstGeom prst="rect">
            <a:avLst/>
          </a:prstGeom>
        </p:spPr>
      </p:pic>
      <p:sp>
        <p:nvSpPr>
          <p:cNvPr id="2" name="Title 1"/>
          <p:cNvSpPr>
            <a:spLocks noGrp="1"/>
          </p:cNvSpPr>
          <p:nvPr>
            <p:ph type="ctrTitle"/>
          </p:nvPr>
        </p:nvSpPr>
        <p:spPr>
          <a:xfrm>
            <a:off x="381000" y="914400"/>
            <a:ext cx="3962400" cy="2743200"/>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81000" y="3886200"/>
            <a:ext cx="39624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27998340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76400"/>
            <a:ext cx="8229600" cy="4724400"/>
          </a:xfrm>
        </p:spPr>
        <p:txBody>
          <a:bodyPr/>
          <a:lstStyle>
            <a:lvl1pPr marL="457200" indent="-4572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15536" y="6492875"/>
            <a:ext cx="6949736" cy="365125"/>
          </a:xfrm>
        </p:spPr>
        <p:txBody>
          <a:bodyPr/>
          <a:lstStyle>
            <a:lvl1pPr>
              <a:defRPr sz="800">
                <a:latin typeface="Calibri" panose="020F0502020204030204" pitchFamily="34" charset="0"/>
              </a:defRPr>
            </a:lvl1pPr>
          </a:lstStyle>
          <a:p>
            <a:r>
              <a:rPr lang="en-US" dirty="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
        <p:nvSpPr>
          <p:cNvPr id="6" name="Slide Number Placeholder 5"/>
          <p:cNvSpPr>
            <a:spLocks noGrp="1"/>
          </p:cNvSpPr>
          <p:nvPr>
            <p:ph type="sldNum" sz="quarter" idx="12"/>
          </p:nvPr>
        </p:nvSpPr>
        <p:spPr/>
        <p:txBody>
          <a:bodyPr/>
          <a:lstStyle/>
          <a:p>
            <a:fld id="{CB97C226-3598-4059-80F1-2021D1EE2292}" type="slidenum">
              <a:rPr lang="en-US" smtClean="0"/>
              <a:pPr/>
              <a:t>‹#›</a:t>
            </a:fld>
            <a:endParaRPr lang="en-US" dirty="0"/>
          </a:p>
        </p:txBody>
      </p:sp>
    </p:spTree>
    <p:extLst>
      <p:ext uri="{BB962C8B-B14F-4D97-AF65-F5344CB8AC3E}">
        <p14:creationId xmlns:p14="http://schemas.microsoft.com/office/powerpoint/2010/main" val="379708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Box 8"/>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019252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271555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15115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63943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6024488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7035300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152326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477000"/>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26912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3579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697588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61707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7908853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521170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1555064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6786506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5761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8290097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040709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462189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8137422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Title 1"/>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941908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1" name="TextBox 10"/>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07894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8586418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5"/>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3"/>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3" name="TextBox 12"/>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723468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TextBox 8"/>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127700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3"/>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7382609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Text Placeholder 3"/>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0748532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Title 1"/>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8" name="TextBox 7"/>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338309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9257606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826153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20925553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223088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4407472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326936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15037517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734889"/>
            <a:ext cx="3048000" cy="123111"/>
          </a:xfrm>
          <a:prstGeom prst="rect">
            <a:avLst/>
          </a:prstGeom>
          <a:noFill/>
        </p:spPr>
        <p:txBody>
          <a:bodyPr wrap="square" lIns="0" tIns="0" rIns="45720" bIns="0" rtlCol="0">
            <a:spAutoFit/>
          </a:bodyPr>
          <a:lstStyle/>
          <a:p>
            <a:pPr algn="r"/>
            <a:r>
              <a:rPr lang="en-US" sz="800" dirty="0">
                <a:solidFill>
                  <a:srgbClr val="6A6A6A"/>
                </a:solidFill>
              </a:rPr>
              <a:t>Insert Photo Credit Here</a:t>
            </a:r>
          </a:p>
        </p:txBody>
      </p:sp>
    </p:spTree>
    <p:extLst>
      <p:ext uri="{BB962C8B-B14F-4D97-AF65-F5344CB8AC3E}">
        <p14:creationId xmlns:p14="http://schemas.microsoft.com/office/powerpoint/2010/main" val="99778433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206280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804709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2561780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Rectangle 7"/>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7527268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104038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TextBox 5"/>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19654474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TextBox 4"/>
          <p:cNvSpPr txBox="1"/>
          <p:nvPr userDrawn="1"/>
        </p:nvSpPr>
        <p:spPr>
          <a:xfrm>
            <a:off x="6096000" y="6679955"/>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3926992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94449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TextBox 5"/>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28471837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Title 1"/>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2"/>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5336030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ppendix_Title and Tex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7"/>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1681623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ppendix_2-up 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0"/>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Text Placeholder 3"/>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15" name="Text Placeholder 14"/>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1422068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ppendix_4-up_Comparison">
    <p:spTree>
      <p:nvGrpSpPr>
        <p:cNvPr id="1" name=""/>
        <p:cNvGrpSpPr/>
        <p:nvPr/>
      </p:nvGrpSpPr>
      <p:grpSpPr>
        <a:xfrm>
          <a:off x="0" y="0"/>
          <a:ext cx="0" cy="0"/>
          <a:chOff x="0" y="0"/>
          <a:chExt cx="0" cy="0"/>
        </a:xfrm>
      </p:grpSpPr>
      <p:sp>
        <p:nvSpPr>
          <p:cNvPr id="9" name="Title 1"/>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Text Placeholder 2"/>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Text Placeholder 6"/>
          <p:cNvSpPr>
            <a:spLocks noGrp="1"/>
          </p:cNvSpPr>
          <p:nvPr>
            <p:ph type="body" sz="quarter" idx="12"/>
          </p:nvPr>
        </p:nvSpPr>
        <p:spPr>
          <a:xfrm>
            <a:off x="457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0" name="Text Placeholder 6"/>
          <p:cNvSpPr>
            <a:spLocks noGrp="1"/>
          </p:cNvSpPr>
          <p:nvPr>
            <p:ph type="body" sz="quarter" idx="13"/>
          </p:nvPr>
        </p:nvSpPr>
        <p:spPr>
          <a:xfrm>
            <a:off x="4648200" y="37338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8" name="Text Placeholder 3"/>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20" name="Text Placeholder 19"/>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3" name="Text Placeholder 2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5" name="Text Placeholder 24"/>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
        <p:nvSpPr>
          <p:cNvPr id="27" name="Text Placeholder 26"/>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400"/>
            </a:lvl1pPr>
          </a:lstStyle>
          <a:p>
            <a:pPr lvl="0"/>
            <a:r>
              <a:rPr lang="en-US" dirty="0"/>
              <a:t>Click to edit Master text styles</a:t>
            </a:r>
          </a:p>
        </p:txBody>
      </p:sp>
    </p:spTree>
    <p:extLst>
      <p:ext uri="{BB962C8B-B14F-4D97-AF65-F5344CB8AC3E}">
        <p14:creationId xmlns:p14="http://schemas.microsoft.com/office/powerpoint/2010/main" val="3486538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TextBox 4"/>
          <p:cNvSpPr txBox="1"/>
          <p:nvPr userDrawn="1"/>
        </p:nvSpPr>
        <p:spPr>
          <a:xfrm>
            <a:off x="6096000" y="6430089"/>
            <a:ext cx="3048000" cy="123111"/>
          </a:xfrm>
          <a:prstGeom prst="rect">
            <a:avLst/>
          </a:prstGeom>
          <a:noFill/>
        </p:spPr>
        <p:txBody>
          <a:bodyPr wrap="square" lIns="0" tIns="0" rIns="45720" bIns="0" rtlCol="0">
            <a:spAutoFit/>
          </a:bodyPr>
          <a:lstStyle/>
          <a:p>
            <a:pPr algn="r"/>
            <a:r>
              <a:rPr lang="en-US" sz="800" dirty="0">
                <a:solidFill>
                  <a:schemeClr val="bg1"/>
                </a:solidFill>
              </a:rPr>
              <a:t>Insert Photo Credit Here</a:t>
            </a:r>
          </a:p>
        </p:txBody>
      </p:sp>
    </p:spTree>
    <p:extLst>
      <p:ext uri="{BB962C8B-B14F-4D97-AF65-F5344CB8AC3E}">
        <p14:creationId xmlns:p14="http://schemas.microsoft.com/office/powerpoint/2010/main" val="3669628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_Content with Left Side-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3"/>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2"/>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3"/>
          <p:cNvSpPr>
            <a:spLocks noGrp="1"/>
          </p:cNvSpPr>
          <p:nvPr>
            <p:ph type="body" sz="quarter" idx="11" hasCustomPrompt="1"/>
          </p:nvPr>
        </p:nvSpPr>
        <p:spPr>
          <a:xfrm>
            <a:off x="6096000" y="6705600"/>
            <a:ext cx="3048000" cy="152400"/>
          </a:xfrm>
          <a:prstGeom prst="rect">
            <a:avLst/>
          </a:prstGeom>
        </p:spPr>
        <p:txBody>
          <a:bodyPr/>
          <a:lstStyle>
            <a:lvl1pPr marL="0" indent="0" algn="r">
              <a:buNone/>
              <a:defRPr sz="800" baseline="0">
                <a:solidFill>
                  <a:srgbClr val="6A6A6A"/>
                </a:solidFill>
              </a:defRPr>
            </a:lvl1pPr>
          </a:lstStyle>
          <a:p>
            <a:pPr lvl="0"/>
            <a:r>
              <a:rPr lang="en-US" dirty="0"/>
              <a:t>Insert Photo Credit Here</a:t>
            </a:r>
          </a:p>
        </p:txBody>
      </p:sp>
      <p:sp>
        <p:nvSpPr>
          <p:cNvPr id="7" name="Text Placeholder 3"/>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Tree>
    <p:extLst>
      <p:ext uri="{BB962C8B-B14F-4D97-AF65-F5344CB8AC3E}">
        <p14:creationId xmlns:p14="http://schemas.microsoft.com/office/powerpoint/2010/main" val="2956152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Title and Content">
    <p:spTree>
      <p:nvGrpSpPr>
        <p:cNvPr id="1" name=""/>
        <p:cNvGrpSpPr/>
        <p:nvPr/>
      </p:nvGrpSpPr>
      <p:grpSpPr>
        <a:xfrm>
          <a:off x="0" y="0"/>
          <a:ext cx="0" cy="0"/>
          <a:chOff x="0" y="0"/>
          <a:chExt cx="0" cy="0"/>
        </a:xfrm>
      </p:grpSpPr>
      <p:sp>
        <p:nvSpPr>
          <p:cNvPr id="6" name="Title 1"/>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a:extLst>
              <a:ext uri="{FF2B5EF4-FFF2-40B4-BE49-F238E27FC236}">
                <a16:creationId xmlns:a16="http://schemas.microsoft.com/office/drawing/2014/main" id="{01379474-F368-4596-8730-78F5F6EAB3C1}"/>
              </a:ext>
            </a:extLst>
          </p:cNvPr>
          <p:cNvSpPr/>
          <p:nvPr userDrawn="1"/>
        </p:nvSpPr>
        <p:spPr>
          <a:xfrm>
            <a:off x="0" y="6705600"/>
            <a:ext cx="4572000" cy="215444"/>
          </a:xfrm>
          <a:prstGeom prst="rect">
            <a:avLst/>
          </a:prstGeom>
        </p:spPr>
        <p:txBody>
          <a:bodyPr>
            <a:spAutoFit/>
          </a:bodyPr>
          <a:lstStyle/>
          <a:p>
            <a:pPr marL="0" lvl="2" indent="0" algn="l">
              <a:spcAft>
                <a:spcPts val="0"/>
              </a:spcAft>
              <a:buFont typeface="Wingdings" panose="05000000000000000000" pitchFamily="2" charset="2"/>
              <a:buNone/>
            </a:pPr>
            <a:r>
              <a:rPr lang="en-US" sz="800" dirty="0">
                <a:effectLst/>
                <a:latin typeface="Calibri" panose="020F0502020204030204" pitchFamily="34" charset="0"/>
                <a:ea typeface="Times New Roman" panose="02020603050405020304" pitchFamily="18" charset="0"/>
                <a:cs typeface="Calibri" panose="020F0502020204030204" pitchFamily="34" charset="0"/>
              </a:rPr>
              <a:t>© McGraw-Hill Education</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7497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4.gif"/><Relationship Id="rId4" Type="http://schemas.openxmlformats.org/officeDocument/2006/relationships/slideLayout" Target="../slideLayouts/slideLayout23.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10" Type="http://schemas.openxmlformats.org/officeDocument/2006/relationships/theme" Target="../theme/theme3.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4.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slideLayout" Target="../slideLayouts/slideLayout62.xml"/><Relationship Id="rId1" Type="http://schemas.openxmlformats.org/officeDocument/2006/relationships/slideLayout" Target="../slideLayouts/slideLayout61.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ctangle 12"/>
          <p:cNvSpPr/>
          <p:nvPr/>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Picture 11" descr="Tagline: Because learning changes everythin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5468071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729" r:id="rId18"/>
    <p:sldLayoutId id="2147483730" r:id="rId1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Logo: McGraw-Hill Educatio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Picture 1" descr="Tag line: Because learning changes everyth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
        <p:nvSpPr>
          <p:cNvPr id="14" name="Text Placeholder 2" descr="©McGraw-Hill Education. All rights reserved. Authorized only for instructor use in the classroom.  No reproduction or further distribution permitted without the prior written consent of McGraw-Hill Education.&#10;"/>
          <p:cNvSpPr txBox="1">
            <a:spLocks/>
          </p:cNvSpPr>
          <p:nvPr/>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092695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405840881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Text Placeholder 2" descr="©McGraw-Hill Education&#10;"/>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0981972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TextBox 4" descr="©McGraw-Hill Education&#10;"/>
          <p:cNvSpPr txBox="1"/>
          <p:nvPr/>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157310131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TextBox 4"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295538478"/>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hf sldNum="0" hdr="0" ftr="0" dt="0"/>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TextBox 7" descr="©McGraw-Hill Education"/>
          <p:cNvSpPr txBox="1"/>
          <p:nvPr/>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3448580626"/>
      </p:ext>
    </p:extLst>
  </p:cSld>
  <p:clrMap bg1="lt1" tx1="dk1" bg2="lt2" tx2="dk2" accent1="accent1" accent2="accent2" accent3="accent3" accent4="accent4" accent5="accent5" accent6="accent6" hlink="hlink" folHlink="folHlink"/>
  <p:sldLayoutIdLst>
    <p:sldLayoutId id="2147483723" r:id="rId1"/>
    <p:sldLayoutId id="2147483724"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 Placeholder 2" descr="©McGraw-Hill Education"/>
          <p:cNvSpPr txBox="1">
            <a:spLocks/>
          </p:cNvSpPr>
          <p:nvPr/>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3872632024"/>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4820" y="2271901"/>
            <a:ext cx="5105400" cy="609600"/>
          </a:xfrm>
        </p:spPr>
        <p:txBody>
          <a:bodyPr/>
          <a:lstStyle/>
          <a:p>
            <a:r>
              <a:rPr lang="en-US" dirty="0">
                <a:solidFill>
                  <a:schemeClr val="tx1"/>
                </a:solidFill>
              </a:rPr>
              <a:t>Chapter 6</a:t>
            </a:r>
          </a:p>
        </p:txBody>
      </p:sp>
      <p:sp>
        <p:nvSpPr>
          <p:cNvPr id="3" name="Subtitle 2"/>
          <p:cNvSpPr>
            <a:spLocks noGrp="1"/>
          </p:cNvSpPr>
          <p:nvPr>
            <p:ph type="body" sz="quarter" idx="10"/>
          </p:nvPr>
        </p:nvSpPr>
        <p:spPr>
          <a:xfrm>
            <a:off x="-122420" y="3725860"/>
            <a:ext cx="5105400" cy="685800"/>
          </a:xfrm>
        </p:spPr>
        <p:txBody>
          <a:bodyPr/>
          <a:lstStyle/>
          <a:p>
            <a:pPr algn="ctr"/>
            <a:r>
              <a:rPr lang="en-US" sz="4400" dirty="0"/>
              <a:t>Leadership Ethics</a:t>
            </a:r>
          </a:p>
        </p:txBody>
      </p:sp>
      <p:sp>
        <p:nvSpPr>
          <p:cNvPr id="6" name="Content placeholder 1">
            <a:extLst>
              <a:ext uri="{FF2B5EF4-FFF2-40B4-BE49-F238E27FC236}">
                <a16:creationId xmlns:a16="http://schemas.microsoft.com/office/drawing/2014/main" id="{67418628-2F39-4708-AE29-B81B68E2B27A}"/>
              </a:ext>
            </a:extLst>
          </p:cNvPr>
          <p:cNvSpPr/>
          <p:nvPr/>
        </p:nvSpPr>
        <p:spPr>
          <a:xfrm>
            <a:off x="122420" y="6665539"/>
            <a:ext cx="9220200" cy="261610"/>
          </a:xfrm>
          <a:prstGeom prst="rect">
            <a:avLst/>
          </a:prstGeom>
        </p:spPr>
        <p:txBody>
          <a:bodyPr wrap="square">
            <a:spAutoFit/>
          </a:bodyPr>
          <a:lstStyle/>
          <a:p>
            <a:pPr marL="0" lvl="2" indent="0" algn="l">
              <a:spcAft>
                <a:spcPts val="0"/>
              </a:spcAft>
              <a:buFont typeface="Wingdings" panose="05000000000000000000" pitchFamily="2" charset="2"/>
              <a:buNone/>
            </a:pP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r>
              <a:rPr lang="en-US" sz="800" dirty="0">
                <a:effectLst/>
                <a:latin typeface="Calibri" panose="020F0502020204030204" pitchFamily="34" charset="0"/>
                <a:ea typeface="Times New Roman" panose="02020603050405020304" pitchFamily="18" charset="0"/>
                <a:cs typeface="Calibri" panose="020F0502020204030204" pitchFamily="34" charset="0"/>
              </a:rPr>
              <a:t>McGraw-Hill Education. All rights reserved. Authorized only for instructor use in the classroom. No reproduction or further distribution permitted without the prior written consent of McGraw-Hill Education.</a:t>
            </a:r>
            <a:r>
              <a:rPr lang="en-US" sz="1100" dirty="0">
                <a:effectLst/>
                <a:latin typeface="Calibri" panose="020F0502020204030204" pitchFamily="34" charset="0"/>
                <a:ea typeface="Times New Roman" panose="02020603050405020304" pitchFamily="18" charset="0"/>
                <a:cs typeface="Calibri" panose="020F0502020204030204" pitchFamily="34" charset="0"/>
              </a:rPr>
              <a:t>           </a:t>
            </a:r>
            <a:endParaRPr lang="en-IN" sz="1100" dirty="0">
              <a:effectLst/>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8220E877-0FAB-426D-965E-C627DD3DD2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2980" y="838200"/>
            <a:ext cx="3875800" cy="4953000"/>
          </a:xfrm>
          <a:prstGeom prst="rect">
            <a:avLst/>
          </a:prstGeom>
        </p:spPr>
      </p:pic>
    </p:spTree>
    <p:extLst>
      <p:ext uri="{BB962C8B-B14F-4D97-AF65-F5344CB8AC3E}">
        <p14:creationId xmlns:p14="http://schemas.microsoft.com/office/powerpoint/2010/main" val="301213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481975-6626-4FA3-BF4A-DF033913E6C2}"/>
              </a:ext>
            </a:extLst>
          </p:cNvPr>
          <p:cNvSpPr>
            <a:spLocks noGrp="1"/>
          </p:cNvSpPr>
          <p:nvPr>
            <p:ph type="title"/>
          </p:nvPr>
        </p:nvSpPr>
        <p:spPr/>
        <p:txBody>
          <a:bodyPr/>
          <a:lstStyle/>
          <a:p>
            <a:r>
              <a:rPr lang="en-US" altLang="en-US" dirty="0"/>
              <a:t>The Religious Tradition, 1</a:t>
            </a:r>
            <a:r>
              <a:rPr lang="en-US" altLang="en-US" sz="3200" dirty="0"/>
              <a:t> </a:t>
            </a:r>
            <a:endParaRPr lang="en-US" dirty="0"/>
          </a:p>
        </p:txBody>
      </p:sp>
      <p:sp>
        <p:nvSpPr>
          <p:cNvPr id="7" name="Content Placeholder 6">
            <a:extLst>
              <a:ext uri="{FF2B5EF4-FFF2-40B4-BE49-F238E27FC236}">
                <a16:creationId xmlns:a16="http://schemas.microsoft.com/office/drawing/2014/main" id="{AF75CA16-3407-4DAB-8F1E-32D943971217}"/>
              </a:ext>
            </a:extLst>
          </p:cNvPr>
          <p:cNvSpPr>
            <a:spLocks noGrp="1"/>
          </p:cNvSpPr>
          <p:nvPr>
            <p:ph idx="1"/>
          </p:nvPr>
        </p:nvSpPr>
        <p:spPr/>
        <p:txBody>
          <a:bodyPr/>
          <a:lstStyle/>
          <a:p>
            <a:pPr marL="0" indent="0">
              <a:buNone/>
            </a:pPr>
            <a:r>
              <a:rPr lang="en-US" altLang="en-US" dirty="0"/>
              <a:t>Saint Augustine had the greatest influence on Western religious thought than any other writer outside biblical scripture</a:t>
            </a:r>
          </a:p>
          <a:p>
            <a:r>
              <a:rPr lang="en-US" altLang="en-US" sz="2200" dirty="0"/>
              <a:t>The naturally evil inclinations of humanity can be overcome only by divine grace </a:t>
            </a:r>
          </a:p>
          <a:p>
            <a:r>
              <a:rPr lang="en-US" altLang="en-US" sz="2200" dirty="0"/>
              <a:t>If we are drawn to God through faith, we will overcome our immoral nature, and be reconciled in heaven </a:t>
            </a:r>
          </a:p>
          <a:p>
            <a:pPr marL="0" indent="0">
              <a:buNone/>
            </a:pPr>
            <a:endParaRPr lang="en-US" dirty="0"/>
          </a:p>
        </p:txBody>
      </p:sp>
    </p:spTree>
    <p:extLst>
      <p:ext uri="{BB962C8B-B14F-4D97-AF65-F5344CB8AC3E}">
        <p14:creationId xmlns:p14="http://schemas.microsoft.com/office/powerpoint/2010/main" val="1642645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A0D7513-06DA-4A29-B83E-5C777A2BFDFC}"/>
              </a:ext>
            </a:extLst>
          </p:cNvPr>
          <p:cNvSpPr>
            <a:spLocks noGrp="1"/>
          </p:cNvSpPr>
          <p:nvPr>
            <p:ph type="title"/>
          </p:nvPr>
        </p:nvSpPr>
        <p:spPr/>
        <p:txBody>
          <a:bodyPr/>
          <a:lstStyle/>
          <a:p>
            <a:r>
              <a:rPr lang="en-US" altLang="en-US" dirty="0"/>
              <a:t>The Religious Tradition, 2</a:t>
            </a:r>
            <a:r>
              <a:rPr lang="en-US" altLang="en-US" sz="3200" dirty="0"/>
              <a:t> </a:t>
            </a:r>
            <a:endParaRPr lang="en-US" dirty="0"/>
          </a:p>
        </p:txBody>
      </p:sp>
      <p:sp>
        <p:nvSpPr>
          <p:cNvPr id="7" name="Content Placeholder 6">
            <a:extLst>
              <a:ext uri="{FF2B5EF4-FFF2-40B4-BE49-F238E27FC236}">
                <a16:creationId xmlns:a16="http://schemas.microsoft.com/office/drawing/2014/main" id="{0CD1FDE3-94B6-4304-9955-449850AF515A}"/>
              </a:ext>
            </a:extLst>
          </p:cNvPr>
          <p:cNvSpPr>
            <a:spLocks noGrp="1"/>
          </p:cNvSpPr>
          <p:nvPr>
            <p:ph idx="1"/>
          </p:nvPr>
        </p:nvSpPr>
        <p:spPr/>
        <p:txBody>
          <a:bodyPr/>
          <a:lstStyle/>
          <a:p>
            <a:pPr marL="0" indent="0">
              <a:buNone/>
            </a:pPr>
            <a:r>
              <a:rPr lang="en-US" altLang="en-US" dirty="0"/>
              <a:t>Christian philosopher, Thomas Aquinas, believed that: </a:t>
            </a:r>
          </a:p>
          <a:p>
            <a:pPr marL="0" indent="0">
              <a:buNone/>
            </a:pPr>
            <a:endParaRPr lang="en-US" altLang="en-US" sz="800" b="1" dirty="0"/>
          </a:p>
          <a:p>
            <a:r>
              <a:rPr lang="en-US" altLang="en-US" sz="2200" dirty="0"/>
              <a:t>People are endowed with a natural desire to be good</a:t>
            </a:r>
          </a:p>
          <a:p>
            <a:pPr lvl="1">
              <a:buFont typeface="Arial" panose="020B0604020202020204" pitchFamily="34" charset="0"/>
              <a:buChar char="•"/>
            </a:pPr>
            <a:r>
              <a:rPr lang="en-US" altLang="en-US" dirty="0"/>
              <a:t>This desire is present in all people and is impossible to destroy</a:t>
            </a:r>
          </a:p>
          <a:p>
            <a:r>
              <a:rPr lang="en-US" altLang="en-US" sz="2200" dirty="0"/>
              <a:t>If individuals follow God, they will fulfill their nature and be good</a:t>
            </a:r>
          </a:p>
          <a:p>
            <a:r>
              <a:rPr lang="en-US" altLang="en-US" sz="2200" dirty="0"/>
              <a:t>People will be moral and experience the greatest meaning of which they are capable by acting out goodness in their day-to-day lives</a:t>
            </a:r>
          </a:p>
          <a:p>
            <a:pPr marL="0" indent="0">
              <a:buNone/>
            </a:pPr>
            <a:endParaRPr lang="en-US" dirty="0"/>
          </a:p>
        </p:txBody>
      </p:sp>
    </p:spTree>
    <p:extLst>
      <p:ext uri="{BB962C8B-B14F-4D97-AF65-F5344CB8AC3E}">
        <p14:creationId xmlns:p14="http://schemas.microsoft.com/office/powerpoint/2010/main" val="2530562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8FCD9B4-4BD6-44FC-952A-A1F37D4BA744}"/>
              </a:ext>
            </a:extLst>
          </p:cNvPr>
          <p:cNvSpPr>
            <a:spLocks noGrp="1"/>
          </p:cNvSpPr>
          <p:nvPr>
            <p:ph type="title"/>
          </p:nvPr>
        </p:nvSpPr>
        <p:spPr/>
        <p:txBody>
          <a:bodyPr/>
          <a:lstStyle/>
          <a:p>
            <a:r>
              <a:rPr lang="en-US" altLang="en-US" dirty="0"/>
              <a:t>Ethics, Humankind, and Other Animals</a:t>
            </a:r>
            <a:endParaRPr lang="en-US" dirty="0"/>
          </a:p>
        </p:txBody>
      </p:sp>
      <p:sp>
        <p:nvSpPr>
          <p:cNvPr id="8" name="Content Placeholder 7">
            <a:extLst>
              <a:ext uri="{FF2B5EF4-FFF2-40B4-BE49-F238E27FC236}">
                <a16:creationId xmlns:a16="http://schemas.microsoft.com/office/drawing/2014/main" id="{A81910AE-082C-4B30-A734-B465D17BF151}"/>
              </a:ext>
            </a:extLst>
          </p:cNvPr>
          <p:cNvSpPr>
            <a:spLocks noGrp="1"/>
          </p:cNvSpPr>
          <p:nvPr>
            <p:ph idx="1"/>
          </p:nvPr>
        </p:nvSpPr>
        <p:spPr/>
        <p:txBody>
          <a:bodyPr/>
          <a:lstStyle/>
          <a:p>
            <a:pPr marL="0" indent="0">
              <a:buNone/>
            </a:pPr>
            <a:r>
              <a:rPr lang="en-US" altLang="en-US" dirty="0"/>
              <a:t>Ethics is a concern unique to humankind</a:t>
            </a:r>
          </a:p>
          <a:p>
            <a:r>
              <a:rPr lang="en-US" altLang="en-US" sz="2200" dirty="0"/>
              <a:t>People combine emotion with knowledge and through abstract reasoning produce a moral conscience</a:t>
            </a:r>
          </a:p>
          <a:p>
            <a:r>
              <a:rPr lang="en-US" altLang="en-US" sz="2200" dirty="0"/>
              <a:t>Ideas of right and wrong have prehuman origins</a:t>
            </a:r>
          </a:p>
          <a:p>
            <a:r>
              <a:rPr lang="en-US" altLang="en-US" sz="2200" dirty="0"/>
              <a:t>Humans can distinguish between what is and what ought to be </a:t>
            </a:r>
          </a:p>
          <a:p>
            <a:pPr marL="0" indent="0">
              <a:buNone/>
            </a:pPr>
            <a:endParaRPr lang="en-US" altLang="en-US" sz="1200" dirty="0"/>
          </a:p>
          <a:p>
            <a:pPr marL="0" indent="0">
              <a:buNone/>
            </a:pPr>
            <a:r>
              <a:rPr lang="en-US" altLang="en-US" dirty="0"/>
              <a:t>Self-sacrifice, sympathy, and cooperation are seen in other species</a:t>
            </a:r>
          </a:p>
          <a:p>
            <a:pPr marL="0" indent="0">
              <a:buNone/>
            </a:pPr>
            <a:endParaRPr lang="en-US" dirty="0"/>
          </a:p>
        </p:txBody>
      </p:sp>
    </p:spTree>
    <p:extLst>
      <p:ext uri="{BB962C8B-B14F-4D97-AF65-F5344CB8AC3E}">
        <p14:creationId xmlns:p14="http://schemas.microsoft.com/office/powerpoint/2010/main" val="2803372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735B34-9D2F-4834-9D72-758607B36210}"/>
              </a:ext>
            </a:extLst>
          </p:cNvPr>
          <p:cNvSpPr>
            <a:spLocks noGrp="1"/>
          </p:cNvSpPr>
          <p:nvPr>
            <p:ph type="title"/>
          </p:nvPr>
        </p:nvSpPr>
        <p:spPr/>
        <p:txBody>
          <a:bodyPr/>
          <a:lstStyle/>
          <a:p>
            <a:r>
              <a:rPr lang="en-US" altLang="en-US" dirty="0"/>
              <a:t>Moral Development, 1</a:t>
            </a:r>
            <a:r>
              <a:rPr lang="en-US" altLang="en-US" sz="3200" dirty="0"/>
              <a:t> </a:t>
            </a:r>
            <a:endParaRPr lang="en-US" dirty="0"/>
          </a:p>
        </p:txBody>
      </p:sp>
      <p:sp>
        <p:nvSpPr>
          <p:cNvPr id="7" name="Content Placeholder 6">
            <a:extLst>
              <a:ext uri="{FF2B5EF4-FFF2-40B4-BE49-F238E27FC236}">
                <a16:creationId xmlns:a16="http://schemas.microsoft.com/office/drawing/2014/main" id="{03E9A95A-E362-4C6C-AB3E-AA649AECB002}"/>
              </a:ext>
            </a:extLst>
          </p:cNvPr>
          <p:cNvSpPr>
            <a:spLocks noGrp="1"/>
          </p:cNvSpPr>
          <p:nvPr>
            <p:ph idx="1"/>
          </p:nvPr>
        </p:nvSpPr>
        <p:spPr/>
        <p:txBody>
          <a:bodyPr/>
          <a:lstStyle/>
          <a:p>
            <a:pPr marL="0" indent="0">
              <a:buNone/>
            </a:pPr>
            <a:r>
              <a:rPr lang="en-US" altLang="en-US" dirty="0"/>
              <a:t>John Locke</a:t>
            </a:r>
          </a:p>
          <a:p>
            <a:r>
              <a:rPr lang="en-US" altLang="en-US" sz="2200" dirty="0"/>
              <a:t>Newborn child is a blank tablet on which a life script can be written </a:t>
            </a:r>
          </a:p>
          <a:p>
            <a:r>
              <a:rPr lang="en-US" altLang="en-US" sz="2200" dirty="0"/>
              <a:t>Experience and learning shape the content, structure, and direction of a person’s life</a:t>
            </a:r>
          </a:p>
          <a:p>
            <a:r>
              <a:rPr lang="en-US" altLang="en-US" sz="2200" dirty="0"/>
              <a:t>Infant’s ethics are amoral </a:t>
            </a:r>
          </a:p>
          <a:p>
            <a:pPr lvl="1">
              <a:buFont typeface="Arial" panose="020B0604020202020204" pitchFamily="34" charset="0"/>
              <a:buChar char="•"/>
            </a:pPr>
            <a:r>
              <a:rPr lang="en-US" altLang="en-US" dirty="0"/>
              <a:t>No concept of good and bad or right and wrong that is inborn</a:t>
            </a:r>
          </a:p>
          <a:p>
            <a:pPr marL="457200" lvl="1" indent="0">
              <a:buNone/>
            </a:pPr>
            <a:endParaRPr lang="en-US" altLang="en-US" dirty="0"/>
          </a:p>
          <a:p>
            <a:pPr lvl="1"/>
            <a:endParaRPr lang="en-US" altLang="en-US" dirty="0"/>
          </a:p>
          <a:p>
            <a:pPr marL="0" indent="0">
              <a:buNone/>
            </a:pPr>
            <a:endParaRPr lang="en-US" dirty="0"/>
          </a:p>
        </p:txBody>
      </p:sp>
    </p:spTree>
    <p:extLst>
      <p:ext uri="{BB962C8B-B14F-4D97-AF65-F5344CB8AC3E}">
        <p14:creationId xmlns:p14="http://schemas.microsoft.com/office/powerpoint/2010/main" val="2595310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F9D8DC5-D0D9-493B-BF9C-7031ABE9F6B5}"/>
              </a:ext>
            </a:extLst>
          </p:cNvPr>
          <p:cNvSpPr>
            <a:spLocks noGrp="1"/>
          </p:cNvSpPr>
          <p:nvPr>
            <p:ph type="title"/>
          </p:nvPr>
        </p:nvSpPr>
        <p:spPr/>
        <p:txBody>
          <a:bodyPr/>
          <a:lstStyle/>
          <a:p>
            <a:r>
              <a:rPr lang="en-US" altLang="en-US" dirty="0"/>
              <a:t>Moral Development, 2</a:t>
            </a:r>
            <a:r>
              <a:rPr lang="en-US" altLang="en-US" sz="3200" dirty="0"/>
              <a:t> </a:t>
            </a:r>
            <a:endParaRPr lang="en-US" dirty="0"/>
          </a:p>
        </p:txBody>
      </p:sp>
      <p:sp>
        <p:nvSpPr>
          <p:cNvPr id="7" name="Content Placeholder 6">
            <a:extLst>
              <a:ext uri="{FF2B5EF4-FFF2-40B4-BE49-F238E27FC236}">
                <a16:creationId xmlns:a16="http://schemas.microsoft.com/office/drawing/2014/main" id="{E3812E05-E316-4730-BD12-C6F4475DB6C2}"/>
              </a:ext>
            </a:extLst>
          </p:cNvPr>
          <p:cNvSpPr>
            <a:spLocks noGrp="1"/>
          </p:cNvSpPr>
          <p:nvPr>
            <p:ph idx="1"/>
          </p:nvPr>
        </p:nvSpPr>
        <p:spPr/>
        <p:txBody>
          <a:bodyPr/>
          <a:lstStyle/>
          <a:p>
            <a:pPr marL="0" indent="0">
              <a:buNone/>
            </a:pPr>
            <a:r>
              <a:rPr lang="en-US" altLang="en-US" dirty="0"/>
              <a:t>Babies are rewarded for certain things and punished for others</a:t>
            </a:r>
          </a:p>
          <a:p>
            <a:r>
              <a:rPr lang="en-US" altLang="en-US" sz="2200" dirty="0"/>
              <a:t>Understanding of good or bad develops</a:t>
            </a:r>
          </a:p>
          <a:p>
            <a:r>
              <a:rPr lang="en-US" altLang="en-US" sz="2200" dirty="0"/>
              <a:t>Social conscience begins and becomes the foundation for future moral development </a:t>
            </a:r>
          </a:p>
          <a:p>
            <a:pPr marL="0" indent="0">
              <a:buNone/>
            </a:pPr>
            <a:endParaRPr lang="en-US" altLang="en-US" sz="1200" dirty="0"/>
          </a:p>
          <a:p>
            <a:pPr marL="0" indent="0">
              <a:buNone/>
            </a:pPr>
            <a:r>
              <a:rPr lang="en-US" altLang="en-US" dirty="0"/>
              <a:t>Older community passes on ethics to young people</a:t>
            </a:r>
          </a:p>
          <a:p>
            <a:r>
              <a:rPr lang="en-US" altLang="en-US" sz="2200" dirty="0"/>
              <a:t>Words and actions of adults reinforce morality </a:t>
            </a:r>
          </a:p>
          <a:p>
            <a:r>
              <a:rPr lang="en-US" altLang="en-US" sz="2200" dirty="0"/>
              <a:t>Ben Franklin said, “Teach children obedience first, so that all other lessons will follow the easier”</a:t>
            </a:r>
          </a:p>
          <a:p>
            <a:pPr lvl="1">
              <a:buFont typeface="Arial" panose="020B0604020202020204" pitchFamily="34" charset="0"/>
              <a:buChar char="•"/>
            </a:pPr>
            <a:r>
              <a:rPr lang="en-US" altLang="en-US" dirty="0"/>
              <a:t>The spirit in which moral values are taught</a:t>
            </a:r>
          </a:p>
          <a:p>
            <a:pPr marL="457200" lvl="1" indent="0">
              <a:buNone/>
            </a:pPr>
            <a:endParaRPr lang="en-US" altLang="en-US" dirty="0"/>
          </a:p>
          <a:p>
            <a:pPr lvl="1"/>
            <a:endParaRPr lang="en-US" altLang="en-US" dirty="0"/>
          </a:p>
          <a:p>
            <a:pPr marL="0" indent="0">
              <a:buNone/>
            </a:pPr>
            <a:endParaRPr lang="en-US" dirty="0"/>
          </a:p>
        </p:txBody>
      </p:sp>
    </p:spTree>
    <p:extLst>
      <p:ext uri="{BB962C8B-B14F-4D97-AF65-F5344CB8AC3E}">
        <p14:creationId xmlns:p14="http://schemas.microsoft.com/office/powerpoint/2010/main" val="22823325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7A404C7-7B57-44F6-A9ED-EA704DBBAF26}"/>
              </a:ext>
            </a:extLst>
          </p:cNvPr>
          <p:cNvSpPr>
            <a:spLocks noGrp="1"/>
          </p:cNvSpPr>
          <p:nvPr>
            <p:ph type="title"/>
          </p:nvPr>
        </p:nvSpPr>
        <p:spPr/>
        <p:txBody>
          <a:bodyPr/>
          <a:lstStyle/>
          <a:p>
            <a:r>
              <a:rPr lang="en-US" altLang="en-US" dirty="0"/>
              <a:t>Moral Development, 3</a:t>
            </a:r>
            <a:r>
              <a:rPr lang="en-US" altLang="en-US" sz="3200" dirty="0"/>
              <a:t> </a:t>
            </a:r>
            <a:endParaRPr lang="en-US" dirty="0"/>
          </a:p>
        </p:txBody>
      </p:sp>
      <p:sp>
        <p:nvSpPr>
          <p:cNvPr id="8" name="Content Placeholder 7">
            <a:extLst>
              <a:ext uri="{FF2B5EF4-FFF2-40B4-BE49-F238E27FC236}">
                <a16:creationId xmlns:a16="http://schemas.microsoft.com/office/drawing/2014/main" id="{7FF427CB-FFA3-4398-ADBC-A12C0CA5B17A}"/>
              </a:ext>
            </a:extLst>
          </p:cNvPr>
          <p:cNvSpPr>
            <a:spLocks noGrp="1"/>
          </p:cNvSpPr>
          <p:nvPr>
            <p:ph idx="1"/>
          </p:nvPr>
        </p:nvSpPr>
        <p:spPr/>
        <p:txBody>
          <a:bodyPr/>
          <a:lstStyle/>
          <a:p>
            <a:pPr marL="0" indent="0">
              <a:buNone/>
            </a:pPr>
            <a:r>
              <a:rPr lang="en-US" altLang="en-US" dirty="0"/>
              <a:t>Heteronomy: Unifying factor in adult society</a:t>
            </a:r>
          </a:p>
          <a:p>
            <a:r>
              <a:rPr lang="en-US" altLang="en-US" sz="2200" dirty="0"/>
              <a:t>Rules as sacred external laws laid down by authorities</a:t>
            </a:r>
          </a:p>
          <a:p>
            <a:pPr marL="0" indent="0">
              <a:buNone/>
            </a:pPr>
            <a:endParaRPr lang="en-US" altLang="en-US" sz="1200" dirty="0"/>
          </a:p>
          <a:p>
            <a:pPr marL="0" indent="0">
              <a:buNone/>
            </a:pPr>
            <a:r>
              <a:rPr lang="en-US" altLang="en-US" dirty="0"/>
              <a:t>Every society has leaders who believe in certain moral ideals and believe that it is their task to imprint these ideals on succeeding generations</a:t>
            </a:r>
          </a:p>
          <a:p>
            <a:pPr marL="0" indent="0">
              <a:buNone/>
            </a:pPr>
            <a:endParaRPr lang="en-US" dirty="0"/>
          </a:p>
        </p:txBody>
      </p:sp>
    </p:spTree>
    <p:extLst>
      <p:ext uri="{BB962C8B-B14F-4D97-AF65-F5344CB8AC3E}">
        <p14:creationId xmlns:p14="http://schemas.microsoft.com/office/powerpoint/2010/main" val="1129427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CC6819D-CD5D-41A5-9071-1C1394D97F29}"/>
              </a:ext>
            </a:extLst>
          </p:cNvPr>
          <p:cNvSpPr>
            <a:spLocks noGrp="1"/>
          </p:cNvSpPr>
          <p:nvPr>
            <p:ph type="title"/>
          </p:nvPr>
        </p:nvSpPr>
        <p:spPr/>
        <p:txBody>
          <a:bodyPr/>
          <a:lstStyle/>
          <a:p>
            <a:r>
              <a:rPr lang="en-US" altLang="en-US" dirty="0"/>
              <a:t>Influences on Character Formation </a:t>
            </a:r>
            <a:endParaRPr lang="en-US" dirty="0"/>
          </a:p>
        </p:txBody>
      </p:sp>
      <p:sp>
        <p:nvSpPr>
          <p:cNvPr id="8" name="Content Placeholder 7">
            <a:extLst>
              <a:ext uri="{FF2B5EF4-FFF2-40B4-BE49-F238E27FC236}">
                <a16:creationId xmlns:a16="http://schemas.microsoft.com/office/drawing/2014/main" id="{D2F4FD4E-DBAA-4B6A-A626-BD704887F402}"/>
              </a:ext>
            </a:extLst>
          </p:cNvPr>
          <p:cNvSpPr>
            <a:spLocks noGrp="1"/>
          </p:cNvSpPr>
          <p:nvPr>
            <p:ph idx="1"/>
          </p:nvPr>
        </p:nvSpPr>
        <p:spPr/>
        <p:txBody>
          <a:bodyPr/>
          <a:lstStyle/>
          <a:p>
            <a:pPr>
              <a:buClr>
                <a:schemeClr val="tx1"/>
              </a:buClr>
            </a:pPr>
            <a:r>
              <a:rPr lang="en-US" altLang="en-US" b="1" dirty="0">
                <a:solidFill>
                  <a:srgbClr val="C30C20"/>
                </a:solidFill>
              </a:rPr>
              <a:t>Associations</a:t>
            </a:r>
            <a:r>
              <a:rPr lang="en-US" altLang="en-US" dirty="0"/>
              <a:t>:</a:t>
            </a:r>
            <a:r>
              <a:rPr lang="en-US" altLang="en-US" b="1" dirty="0"/>
              <a:t> </a:t>
            </a:r>
            <a:r>
              <a:rPr lang="en-US" altLang="en-US" dirty="0"/>
              <a:t>Family, friends, and role models shape our lives</a:t>
            </a:r>
          </a:p>
          <a:p>
            <a:pPr>
              <a:buClr>
                <a:schemeClr val="tx1"/>
              </a:buClr>
            </a:pPr>
            <a:r>
              <a:rPr lang="en-US" altLang="en-US" b="1" dirty="0">
                <a:solidFill>
                  <a:srgbClr val="C30C20"/>
                </a:solidFill>
              </a:rPr>
              <a:t>Books</a:t>
            </a:r>
            <a:r>
              <a:rPr lang="en-US" altLang="en-US" dirty="0"/>
              <a:t>: Media can poison or enlighten us</a:t>
            </a:r>
          </a:p>
          <a:p>
            <a:pPr>
              <a:buClr>
                <a:schemeClr val="tx1"/>
              </a:buClr>
            </a:pPr>
            <a:r>
              <a:rPr lang="en-US" altLang="en-US" b="1" dirty="0">
                <a:solidFill>
                  <a:srgbClr val="C30C20"/>
                </a:solidFill>
              </a:rPr>
              <a:t>Self-concept</a:t>
            </a:r>
            <a:r>
              <a:rPr lang="en-US" altLang="en-US" dirty="0"/>
              <a:t>:</a:t>
            </a:r>
            <a:r>
              <a:rPr lang="en-US" altLang="en-US" b="1" dirty="0"/>
              <a:t> </a:t>
            </a:r>
            <a:r>
              <a:rPr lang="en-US" altLang="en-US" dirty="0"/>
              <a:t>Primary motivation is preservation of the symbolic self</a:t>
            </a:r>
            <a:endParaRPr lang="en-US" altLang="en-US" b="1" dirty="0"/>
          </a:p>
          <a:p>
            <a:pPr marL="0" indent="0">
              <a:buNone/>
            </a:pPr>
            <a:endParaRPr lang="en-US" dirty="0"/>
          </a:p>
        </p:txBody>
      </p:sp>
    </p:spTree>
    <p:extLst>
      <p:ext uri="{BB962C8B-B14F-4D97-AF65-F5344CB8AC3E}">
        <p14:creationId xmlns:p14="http://schemas.microsoft.com/office/powerpoint/2010/main" val="4210883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20EF87-6C04-4F0B-BA07-6AC575A9EDC6}"/>
              </a:ext>
            </a:extLst>
          </p:cNvPr>
          <p:cNvSpPr>
            <a:spLocks noGrp="1"/>
          </p:cNvSpPr>
          <p:nvPr>
            <p:ph type="title"/>
          </p:nvPr>
        </p:nvSpPr>
        <p:spPr/>
        <p:txBody>
          <a:bodyPr/>
          <a:lstStyle/>
          <a:p>
            <a:r>
              <a:rPr lang="en-US" altLang="en-US" dirty="0"/>
              <a:t>Table 6.1: Levels of Morality, 1</a:t>
            </a:r>
            <a:r>
              <a:rPr lang="en-US" altLang="en-US" sz="3200" dirty="0"/>
              <a:t> </a:t>
            </a:r>
            <a:endParaRPr lang="en-US" dirty="0"/>
          </a:p>
        </p:txBody>
      </p:sp>
      <p:graphicFrame>
        <p:nvGraphicFramePr>
          <p:cNvPr id="11" name="Table 10">
            <a:extLst>
              <a:ext uri="{FF2B5EF4-FFF2-40B4-BE49-F238E27FC236}">
                <a16:creationId xmlns:a16="http://schemas.microsoft.com/office/drawing/2014/main" id="{D9AE5114-04CD-4AA1-BA27-FBF667F152D6}"/>
              </a:ext>
            </a:extLst>
          </p:cNvPr>
          <p:cNvGraphicFramePr>
            <a:graphicFrameLocks noGrp="1"/>
          </p:cNvGraphicFramePr>
          <p:nvPr>
            <p:extLst>
              <p:ext uri="{D42A27DB-BD31-4B8C-83A1-F6EECF244321}">
                <p14:modId xmlns:p14="http://schemas.microsoft.com/office/powerpoint/2010/main" val="1687581430"/>
              </p:ext>
            </p:extLst>
          </p:nvPr>
        </p:nvGraphicFramePr>
        <p:xfrm>
          <a:off x="457200" y="886326"/>
          <a:ext cx="8229600" cy="5278120"/>
        </p:xfrm>
        <a:graphic>
          <a:graphicData uri="http://schemas.openxmlformats.org/drawingml/2006/table">
            <a:tbl>
              <a:tblPr firstRow="1" bandRow="1">
                <a:tableStyleId>{8799B23B-EC83-4686-B30A-512413B5E67A}</a:tableStyleId>
              </a:tblPr>
              <a:tblGrid>
                <a:gridCol w="4165600">
                  <a:extLst>
                    <a:ext uri="{9D8B030D-6E8A-4147-A177-3AD203B41FA5}">
                      <a16:colId xmlns:a16="http://schemas.microsoft.com/office/drawing/2014/main" val="1038383767"/>
                    </a:ext>
                  </a:extLst>
                </a:gridCol>
                <a:gridCol w="4064000">
                  <a:extLst>
                    <a:ext uri="{9D8B030D-6E8A-4147-A177-3AD203B41FA5}">
                      <a16:colId xmlns:a16="http://schemas.microsoft.com/office/drawing/2014/main" val="2999242992"/>
                    </a:ext>
                  </a:extLst>
                </a:gridCol>
              </a:tblGrid>
              <a:tr h="431800">
                <a:tc>
                  <a:txBody>
                    <a:bodyPr/>
                    <a:lstStyle/>
                    <a:p>
                      <a:pPr algn="ctr"/>
                      <a:r>
                        <a:rPr lang="en-US" sz="1800" b="1" i="0" u="none" strike="noStrike" kern="1200" baseline="0" dirty="0">
                          <a:solidFill>
                            <a:schemeClr val="bg1"/>
                          </a:solidFill>
                          <a:latin typeface="+mn-lt"/>
                          <a:ea typeface="+mn-ea"/>
                          <a:cs typeface="+mn-cs"/>
                        </a:rPr>
                        <a:t>Level of Moral Development </a:t>
                      </a:r>
                      <a:endParaRPr lang="en-US" dirty="0">
                        <a:solidFill>
                          <a:schemeClr val="bg1"/>
                        </a:solidFill>
                      </a:endParaRPr>
                    </a:p>
                  </a:txBody>
                  <a:tcPr>
                    <a:solidFill>
                      <a:srgbClr val="C30C20"/>
                    </a:solidFill>
                  </a:tcPr>
                </a:tc>
                <a:tc>
                  <a:txBody>
                    <a:bodyPr/>
                    <a:lstStyle/>
                    <a:p>
                      <a:pPr algn="ctr"/>
                      <a:r>
                        <a:rPr lang="en-US" sz="1800" b="1" i="0" u="none" strike="noStrike" baseline="0" dirty="0">
                          <a:solidFill>
                            <a:schemeClr val="bg1"/>
                          </a:solidFill>
                        </a:rPr>
                        <a:t>Stage of Moral Development </a:t>
                      </a:r>
                      <a:endParaRPr lang="en-US" b="1" dirty="0">
                        <a:solidFill>
                          <a:schemeClr val="bg1"/>
                        </a:solidFill>
                      </a:endParaRPr>
                    </a:p>
                  </a:txBody>
                  <a:tcPr>
                    <a:solidFill>
                      <a:srgbClr val="C30C20"/>
                    </a:solidFill>
                  </a:tcPr>
                </a:tc>
                <a:extLst>
                  <a:ext uri="{0D108BD9-81ED-4DB2-BD59-A6C34878D82A}">
                    <a16:rowId xmlns:a16="http://schemas.microsoft.com/office/drawing/2014/main" val="1304815104"/>
                  </a:ext>
                </a:extLst>
              </a:tr>
              <a:tr h="1439333">
                <a:tc>
                  <a:txBody>
                    <a:bodyPr/>
                    <a:lstStyle/>
                    <a:p>
                      <a:r>
                        <a:rPr lang="en-US" dirty="0"/>
                        <a:t>Level 1: Preconventional morality. The individual is aware of cultural prescriptions of right and wrong behavior. Response is based on two things: Will I be harmed or helped? </a:t>
                      </a:r>
                    </a:p>
                  </a:txBody>
                  <a:tcPr>
                    <a:noFill/>
                  </a:tcPr>
                </a:tc>
                <a:tc>
                  <a:txBody>
                    <a:bodyPr/>
                    <a:lstStyle/>
                    <a:p>
                      <a:r>
                        <a:rPr lang="en-US" dirty="0"/>
                        <a:t>Stage 1: Physical consequences determine moral behavior. Avoidance of punishment and deference to power are characteristic of this stage.</a:t>
                      </a:r>
                    </a:p>
                    <a:p>
                      <a:r>
                        <a:rPr lang="en-US" dirty="0"/>
                        <a:t>Stage 2: Individual needs are the primary motives. Personal pleasure dictates the rightness and wrongness of behavior.</a:t>
                      </a:r>
                    </a:p>
                  </a:txBody>
                  <a:tcPr>
                    <a:noFill/>
                  </a:tcPr>
                </a:tc>
                <a:extLst>
                  <a:ext uri="{0D108BD9-81ED-4DB2-BD59-A6C34878D82A}">
                    <a16:rowId xmlns:a16="http://schemas.microsoft.com/office/drawing/2014/main" val="2919602554"/>
                  </a:ext>
                </a:extLst>
              </a:tr>
              <a:tr h="1439333">
                <a:tc>
                  <a:txBody>
                    <a:bodyPr/>
                    <a:lstStyle/>
                    <a:p>
                      <a:r>
                        <a:rPr lang="en-US" dirty="0"/>
                        <a:t>Level 2: Conventional morality. Morality is characterized by group conformity and allegiance to authority. The individual acts in order to meet the expectations of others and to please those in charge. </a:t>
                      </a:r>
                    </a:p>
                  </a:txBody>
                  <a:tcPr/>
                </a:tc>
                <a:tc>
                  <a:txBody>
                    <a:bodyPr/>
                    <a:lstStyle/>
                    <a:p>
                      <a:r>
                        <a:rPr lang="en-US" dirty="0"/>
                        <a:t>Stage 3: The approval of others is the major determinant of behavior at this stage, and the good person is viewed as the one who satisfies family, friends, and associates.  </a:t>
                      </a:r>
                    </a:p>
                    <a:p>
                      <a:r>
                        <a:rPr lang="en-US" dirty="0"/>
                        <a:t>Stage 4: Compliance with authority and upholding social order are primary ethical concerns at this stage. Right conduct is doing one’s duty as defined by those in authoritative positions. </a:t>
                      </a:r>
                    </a:p>
                  </a:txBody>
                  <a:tcPr/>
                </a:tc>
                <a:extLst>
                  <a:ext uri="{0D108BD9-81ED-4DB2-BD59-A6C34878D82A}">
                    <a16:rowId xmlns:a16="http://schemas.microsoft.com/office/drawing/2014/main" val="1486493310"/>
                  </a:ext>
                </a:extLst>
              </a:tr>
            </a:tbl>
          </a:graphicData>
        </a:graphic>
      </p:graphicFrame>
    </p:spTree>
    <p:extLst>
      <p:ext uri="{BB962C8B-B14F-4D97-AF65-F5344CB8AC3E}">
        <p14:creationId xmlns:p14="http://schemas.microsoft.com/office/powerpoint/2010/main" val="857652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20EF87-6C04-4F0B-BA07-6AC575A9EDC6}"/>
              </a:ext>
            </a:extLst>
          </p:cNvPr>
          <p:cNvSpPr>
            <a:spLocks noGrp="1"/>
          </p:cNvSpPr>
          <p:nvPr>
            <p:ph type="title"/>
          </p:nvPr>
        </p:nvSpPr>
        <p:spPr/>
        <p:txBody>
          <a:bodyPr/>
          <a:lstStyle/>
          <a:p>
            <a:r>
              <a:rPr lang="en-US" altLang="en-US" dirty="0"/>
              <a:t>Table 6.1: Levels of Morality, 2</a:t>
            </a:r>
            <a:r>
              <a:rPr lang="en-US" altLang="en-US" sz="3200" dirty="0"/>
              <a:t> </a:t>
            </a:r>
            <a:endParaRPr lang="en-US" dirty="0"/>
          </a:p>
        </p:txBody>
      </p:sp>
      <p:graphicFrame>
        <p:nvGraphicFramePr>
          <p:cNvPr id="11" name="Table 10">
            <a:extLst>
              <a:ext uri="{FF2B5EF4-FFF2-40B4-BE49-F238E27FC236}">
                <a16:creationId xmlns:a16="http://schemas.microsoft.com/office/drawing/2014/main" id="{D9AE5114-04CD-4AA1-BA27-FBF667F152D6}"/>
              </a:ext>
            </a:extLst>
          </p:cNvPr>
          <p:cNvGraphicFramePr>
            <a:graphicFrameLocks noGrp="1"/>
          </p:cNvGraphicFramePr>
          <p:nvPr>
            <p:extLst>
              <p:ext uri="{D42A27DB-BD31-4B8C-83A1-F6EECF244321}">
                <p14:modId xmlns:p14="http://schemas.microsoft.com/office/powerpoint/2010/main" val="2923604455"/>
              </p:ext>
            </p:extLst>
          </p:nvPr>
        </p:nvGraphicFramePr>
        <p:xfrm>
          <a:off x="457200" y="1066800"/>
          <a:ext cx="8229600" cy="4912360"/>
        </p:xfrm>
        <a:graphic>
          <a:graphicData uri="http://schemas.openxmlformats.org/drawingml/2006/table">
            <a:tbl>
              <a:tblPr firstRow="1" bandRow="1">
                <a:tableStyleId>{8799B23B-EC83-4686-B30A-512413B5E67A}</a:tableStyleId>
              </a:tblPr>
              <a:tblGrid>
                <a:gridCol w="4165600">
                  <a:extLst>
                    <a:ext uri="{9D8B030D-6E8A-4147-A177-3AD203B41FA5}">
                      <a16:colId xmlns:a16="http://schemas.microsoft.com/office/drawing/2014/main" val="1038383767"/>
                    </a:ext>
                  </a:extLst>
                </a:gridCol>
                <a:gridCol w="4064000">
                  <a:extLst>
                    <a:ext uri="{9D8B030D-6E8A-4147-A177-3AD203B41FA5}">
                      <a16:colId xmlns:a16="http://schemas.microsoft.com/office/drawing/2014/main" val="2999242992"/>
                    </a:ext>
                  </a:extLst>
                </a:gridCol>
              </a:tblGrid>
              <a:tr h="431800">
                <a:tc>
                  <a:txBody>
                    <a:bodyPr/>
                    <a:lstStyle/>
                    <a:p>
                      <a:pPr algn="ctr"/>
                      <a:r>
                        <a:rPr lang="en-US" sz="1800" b="1" i="0" u="none" strike="noStrike" kern="1200" baseline="0" dirty="0">
                          <a:solidFill>
                            <a:schemeClr val="bg1"/>
                          </a:solidFill>
                          <a:latin typeface="+mn-lt"/>
                          <a:ea typeface="+mn-ea"/>
                          <a:cs typeface="+mn-cs"/>
                        </a:rPr>
                        <a:t>Level of Moral Development </a:t>
                      </a:r>
                      <a:endParaRPr lang="en-US" dirty="0">
                        <a:solidFill>
                          <a:schemeClr val="bg1"/>
                        </a:solidFill>
                      </a:endParaRPr>
                    </a:p>
                  </a:txBody>
                  <a:tcPr>
                    <a:solidFill>
                      <a:srgbClr val="C30C20"/>
                    </a:solidFill>
                  </a:tcPr>
                </a:tc>
                <a:tc>
                  <a:txBody>
                    <a:bodyPr/>
                    <a:lstStyle/>
                    <a:p>
                      <a:pPr algn="ctr"/>
                      <a:r>
                        <a:rPr lang="en-US" sz="1800" b="1" i="0" u="none" strike="noStrike" baseline="0" dirty="0">
                          <a:solidFill>
                            <a:schemeClr val="bg1"/>
                          </a:solidFill>
                        </a:rPr>
                        <a:t>Stage of Moral Development </a:t>
                      </a:r>
                      <a:endParaRPr lang="en-US" b="1" dirty="0">
                        <a:solidFill>
                          <a:schemeClr val="bg1"/>
                        </a:solidFill>
                      </a:endParaRPr>
                    </a:p>
                  </a:txBody>
                  <a:tcPr>
                    <a:solidFill>
                      <a:srgbClr val="C30C20"/>
                    </a:solidFill>
                  </a:tcPr>
                </a:tc>
                <a:extLst>
                  <a:ext uri="{0D108BD9-81ED-4DB2-BD59-A6C34878D82A}">
                    <a16:rowId xmlns:a16="http://schemas.microsoft.com/office/drawing/2014/main" val="1304815104"/>
                  </a:ext>
                </a:extLst>
              </a:tr>
              <a:tr h="1447087">
                <a:tc>
                  <a:txBody>
                    <a:bodyPr/>
                    <a:lstStyle/>
                    <a:p>
                      <a:r>
                        <a:rPr lang="en-US" dirty="0"/>
                        <a:t>Level 3: </a:t>
                      </a:r>
                      <a:r>
                        <a:rPr lang="en-US" sz="1800" b="0" i="0" u="none" strike="noStrike" kern="1200" baseline="0" dirty="0">
                          <a:solidFill>
                            <a:schemeClr val="tx1"/>
                          </a:solidFill>
                          <a:latin typeface="+mn-lt"/>
                          <a:ea typeface="+mn-ea"/>
                          <a:cs typeface="+mn-cs"/>
                        </a:rPr>
                        <a:t>Postconventional morality. This is the most advanced level of moral development. At this level the individual is concerned with right and wrong conduct over and above self-interest, apart from the views of others, and without regard to authority figures. Ethical judgments are based on self-defined moral principles. </a:t>
                      </a:r>
                      <a:endParaRPr lang="en-US" dirty="0"/>
                    </a:p>
                  </a:txBody>
                  <a:tcPr>
                    <a:noFill/>
                  </a:tcPr>
                </a:tc>
                <a:tc>
                  <a:txBody>
                    <a:bodyPr/>
                    <a:lstStyle/>
                    <a:p>
                      <a:r>
                        <a:rPr lang="en-US" sz="1800" b="0" i="0" u="none" strike="noStrike" kern="1200" baseline="0" dirty="0">
                          <a:solidFill>
                            <a:schemeClr val="tx1"/>
                          </a:solidFill>
                          <a:latin typeface="+mn-lt"/>
                          <a:ea typeface="+mn-ea"/>
                          <a:cs typeface="+mn-cs"/>
                        </a:rPr>
                        <a:t>Stage 5</a:t>
                      </a:r>
                      <a:r>
                        <a:rPr lang="en-US" dirty="0"/>
                        <a:t>: </a:t>
                      </a:r>
                      <a:r>
                        <a:rPr lang="en-US" sz="1800" b="0" i="0" u="none" strike="noStrike" baseline="0" dirty="0"/>
                        <a:t>Social ethics are based on rational analysis, community discussion, and mutual consent. There is tolerance for individual views, but when there is conflict between individual and group interests, the majority rules. This stage represents the official morality of the U.S. Constitution. </a:t>
                      </a:r>
                      <a:endParaRPr lang="en-US" sz="1800" b="0" i="0" u="none" strike="noStrike" kern="1200" baseline="0" dirty="0">
                        <a:solidFill>
                          <a:schemeClr val="tx1"/>
                        </a:solidFill>
                        <a:latin typeface="+mn-lt"/>
                        <a:ea typeface="+mn-ea"/>
                        <a:cs typeface="+mn-cs"/>
                      </a:endParaRPr>
                    </a:p>
                    <a:p>
                      <a:r>
                        <a:rPr lang="en-US" sz="1800" b="0" i="0" u="none" strike="noStrike" kern="1200" baseline="0" dirty="0">
                          <a:solidFill>
                            <a:schemeClr val="tx1"/>
                          </a:solidFill>
                          <a:latin typeface="+mn-lt"/>
                          <a:ea typeface="+mn-ea"/>
                          <a:cs typeface="+mn-cs"/>
                        </a:rPr>
                        <a:t>Stage 6: At this stage, what is right and good is viewed as a matter of individual conscience, free choice, and personal responsibility for the consequences. Morality is seen as superseding the majority view or the prescriptions of authority; rather, it is based on personal conviction. </a:t>
                      </a:r>
                      <a:endParaRPr lang="en-US" u="none" dirty="0"/>
                    </a:p>
                  </a:txBody>
                  <a:tcPr>
                    <a:noFill/>
                  </a:tcPr>
                </a:tc>
                <a:extLst>
                  <a:ext uri="{0D108BD9-81ED-4DB2-BD59-A6C34878D82A}">
                    <a16:rowId xmlns:a16="http://schemas.microsoft.com/office/drawing/2014/main" val="2919602554"/>
                  </a:ext>
                </a:extLst>
              </a:tr>
            </a:tbl>
          </a:graphicData>
        </a:graphic>
      </p:graphicFrame>
    </p:spTree>
    <p:extLst>
      <p:ext uri="{BB962C8B-B14F-4D97-AF65-F5344CB8AC3E}">
        <p14:creationId xmlns:p14="http://schemas.microsoft.com/office/powerpoint/2010/main" val="2531756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E6D0E-DA1B-4CC8-AA17-335CFC01C5C6}"/>
              </a:ext>
            </a:extLst>
          </p:cNvPr>
          <p:cNvSpPr>
            <a:spLocks noGrp="1"/>
          </p:cNvSpPr>
          <p:nvPr>
            <p:ph type="title"/>
          </p:nvPr>
        </p:nvSpPr>
        <p:spPr/>
        <p:txBody>
          <a:bodyPr/>
          <a:lstStyle/>
          <a:p>
            <a:r>
              <a:rPr lang="en-US" altLang="en-US" dirty="0"/>
              <a:t>Levels of Morality, 1</a:t>
            </a:r>
            <a:endParaRPr lang="en-US" dirty="0"/>
          </a:p>
        </p:txBody>
      </p:sp>
      <p:sp>
        <p:nvSpPr>
          <p:cNvPr id="3" name="Content Placeholder 2">
            <a:extLst>
              <a:ext uri="{FF2B5EF4-FFF2-40B4-BE49-F238E27FC236}">
                <a16:creationId xmlns:a16="http://schemas.microsoft.com/office/drawing/2014/main" id="{83D419F2-3A54-478E-BC96-A4B6A60F20EB}"/>
              </a:ext>
            </a:extLst>
          </p:cNvPr>
          <p:cNvSpPr>
            <a:spLocks noGrp="1"/>
          </p:cNvSpPr>
          <p:nvPr>
            <p:ph idx="1"/>
          </p:nvPr>
        </p:nvSpPr>
        <p:spPr/>
        <p:txBody>
          <a:bodyPr/>
          <a:lstStyle/>
          <a:p>
            <a:pPr marL="0" indent="0">
              <a:buNone/>
            </a:pPr>
            <a:r>
              <a:rPr lang="en-US" altLang="en-US" dirty="0"/>
              <a:t>People go through the six stages of moral development at different rates</a:t>
            </a:r>
          </a:p>
          <a:p>
            <a:r>
              <a:rPr lang="en-US" altLang="en-US" sz="2200" dirty="0"/>
              <a:t>Some people never reach the principled morality of stages 5 and 6</a:t>
            </a:r>
          </a:p>
          <a:p>
            <a:r>
              <a:rPr lang="en-US" altLang="en-US" sz="2200" dirty="0"/>
              <a:t>People who remain at low levels of morality experience arrested developmental integrity</a:t>
            </a:r>
          </a:p>
        </p:txBody>
      </p:sp>
    </p:spTree>
    <p:extLst>
      <p:ext uri="{BB962C8B-B14F-4D97-AF65-F5344CB8AC3E}">
        <p14:creationId xmlns:p14="http://schemas.microsoft.com/office/powerpoint/2010/main" val="32523947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984183-2706-4924-8A86-E1DEBE62563B}"/>
              </a:ext>
            </a:extLst>
          </p:cNvPr>
          <p:cNvSpPr>
            <a:spLocks noGrp="1"/>
          </p:cNvSpPr>
          <p:nvPr>
            <p:ph type="title"/>
          </p:nvPr>
        </p:nvSpPr>
        <p:spPr/>
        <p:txBody>
          <a:bodyPr/>
          <a:lstStyle/>
          <a:p>
            <a:r>
              <a:rPr lang="en-US" altLang="en-US" dirty="0"/>
              <a:t>Learning Objectives</a:t>
            </a:r>
            <a:endParaRPr lang="en-US" dirty="0"/>
          </a:p>
        </p:txBody>
      </p:sp>
      <p:sp>
        <p:nvSpPr>
          <p:cNvPr id="7" name="Content Placeholder 6">
            <a:extLst>
              <a:ext uri="{FF2B5EF4-FFF2-40B4-BE49-F238E27FC236}">
                <a16:creationId xmlns:a16="http://schemas.microsoft.com/office/drawing/2014/main" id="{35F53A93-9C91-44A4-9D35-5A5E776A05F5}"/>
              </a:ext>
            </a:extLst>
          </p:cNvPr>
          <p:cNvSpPr>
            <a:spLocks noGrp="1"/>
          </p:cNvSpPr>
          <p:nvPr>
            <p:ph idx="1"/>
          </p:nvPr>
        </p:nvSpPr>
        <p:spPr/>
        <p:txBody>
          <a:bodyPr/>
          <a:lstStyle/>
          <a:p>
            <a:r>
              <a:rPr lang="en-US" altLang="en-US" dirty="0"/>
              <a:t>Know the importance of ethics at work</a:t>
            </a:r>
          </a:p>
          <a:p>
            <a:r>
              <a:rPr lang="en-US" altLang="en-US" dirty="0"/>
              <a:t>Identify the levels and stages of moral development</a:t>
            </a:r>
          </a:p>
          <a:p>
            <a:pPr marL="0" indent="0">
              <a:buNone/>
            </a:pPr>
            <a:endParaRPr lang="en-US" dirty="0"/>
          </a:p>
        </p:txBody>
      </p:sp>
    </p:spTree>
    <p:extLst>
      <p:ext uri="{BB962C8B-B14F-4D97-AF65-F5344CB8AC3E}">
        <p14:creationId xmlns:p14="http://schemas.microsoft.com/office/powerpoint/2010/main" val="1033282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E5A3706-D74B-45CE-9EA8-4526FF5E7229}"/>
              </a:ext>
            </a:extLst>
          </p:cNvPr>
          <p:cNvSpPr>
            <a:spLocks noGrp="1"/>
          </p:cNvSpPr>
          <p:nvPr>
            <p:ph type="title"/>
          </p:nvPr>
        </p:nvSpPr>
        <p:spPr/>
        <p:txBody>
          <a:bodyPr/>
          <a:lstStyle/>
          <a:p>
            <a:r>
              <a:rPr lang="en-US" altLang="en-US" dirty="0"/>
              <a:t>Levels of Morality, 2</a:t>
            </a:r>
            <a:endParaRPr lang="en-US" dirty="0"/>
          </a:p>
        </p:txBody>
      </p:sp>
      <p:sp>
        <p:nvSpPr>
          <p:cNvPr id="10" name="Content Placeholder 9">
            <a:extLst>
              <a:ext uri="{FF2B5EF4-FFF2-40B4-BE49-F238E27FC236}">
                <a16:creationId xmlns:a16="http://schemas.microsoft.com/office/drawing/2014/main" id="{FE5ECDC0-DFB9-4D2B-ADD6-BBCBB0D13C7E}"/>
              </a:ext>
            </a:extLst>
          </p:cNvPr>
          <p:cNvSpPr>
            <a:spLocks noGrp="1"/>
          </p:cNvSpPr>
          <p:nvPr>
            <p:ph idx="1"/>
          </p:nvPr>
        </p:nvSpPr>
        <p:spPr/>
        <p:txBody>
          <a:bodyPr/>
          <a:lstStyle/>
          <a:p>
            <a:pPr marL="0" indent="0">
              <a:buNone/>
            </a:pPr>
            <a:r>
              <a:rPr lang="en-US" altLang="en-US" dirty="0"/>
              <a:t>Egocentric orientation of stages 1 and 2 </a:t>
            </a:r>
          </a:p>
          <a:p>
            <a:r>
              <a:rPr lang="en-US" altLang="en-US" sz="2200" dirty="0"/>
              <a:t>Characteristic of preadolescent children </a:t>
            </a:r>
          </a:p>
          <a:p>
            <a:pPr marL="0" indent="0">
              <a:buNone/>
            </a:pPr>
            <a:endParaRPr lang="en-US" altLang="en-US" sz="1200" dirty="0"/>
          </a:p>
          <a:p>
            <a:pPr marL="0" indent="0">
              <a:buNone/>
            </a:pPr>
            <a:r>
              <a:rPr lang="en-US" altLang="en-US" dirty="0"/>
              <a:t>Community-oriented morality of stages 3 and 4</a:t>
            </a:r>
          </a:p>
          <a:p>
            <a:r>
              <a:rPr lang="en-US" altLang="en-US" sz="2200" dirty="0"/>
              <a:t>Common in teenagers and most adults</a:t>
            </a:r>
          </a:p>
          <a:p>
            <a:pPr marL="0" indent="0">
              <a:buNone/>
            </a:pPr>
            <a:endParaRPr lang="en-US" altLang="en-US" sz="1200" dirty="0"/>
          </a:p>
          <a:p>
            <a:pPr marL="0" indent="0">
              <a:buNone/>
            </a:pPr>
            <a:r>
              <a:rPr lang="en-US" altLang="en-US" dirty="0"/>
              <a:t>Self-direction and high principles of stages 5 and 6</a:t>
            </a:r>
          </a:p>
          <a:p>
            <a:r>
              <a:rPr lang="en-US" altLang="en-US" sz="2200" dirty="0"/>
              <a:t>Characteristic of only 20 percent of adults</a:t>
            </a:r>
          </a:p>
          <a:p>
            <a:pPr marL="0" indent="0">
              <a:buNone/>
            </a:pPr>
            <a:endParaRPr lang="en-US" altLang="en-US" sz="1200" dirty="0"/>
          </a:p>
          <a:p>
            <a:pPr marL="0" indent="0">
              <a:buNone/>
            </a:pPr>
            <a:r>
              <a:rPr lang="en-US" altLang="en-US" dirty="0"/>
              <a:t>Stage 6</a:t>
            </a:r>
          </a:p>
          <a:p>
            <a:r>
              <a:rPr lang="en-US" altLang="en-US" sz="2200" dirty="0"/>
              <a:t>Characteristic of only 5 to 10 percent of adults </a:t>
            </a:r>
          </a:p>
          <a:p>
            <a:endParaRPr lang="en-US" altLang="en-US" sz="2200" dirty="0"/>
          </a:p>
          <a:p>
            <a:endParaRPr lang="en-US" dirty="0"/>
          </a:p>
        </p:txBody>
      </p:sp>
    </p:spTree>
    <p:extLst>
      <p:ext uri="{BB962C8B-B14F-4D97-AF65-F5344CB8AC3E}">
        <p14:creationId xmlns:p14="http://schemas.microsoft.com/office/powerpoint/2010/main" val="417539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72FC056-3F98-40C2-B6C8-4A719543814C}"/>
              </a:ext>
            </a:extLst>
          </p:cNvPr>
          <p:cNvSpPr>
            <a:spLocks noGrp="1"/>
          </p:cNvSpPr>
          <p:nvPr>
            <p:ph type="title"/>
          </p:nvPr>
        </p:nvSpPr>
        <p:spPr/>
        <p:txBody>
          <a:bodyPr/>
          <a:lstStyle/>
          <a:p>
            <a:r>
              <a:rPr lang="en-US" altLang="en-US" dirty="0"/>
              <a:t>Levels of Morality in History</a:t>
            </a:r>
            <a:r>
              <a:rPr lang="en-US" altLang="en-US" sz="3200" dirty="0"/>
              <a:t> </a:t>
            </a:r>
            <a:endParaRPr lang="en-US" dirty="0"/>
          </a:p>
        </p:txBody>
      </p:sp>
      <p:sp>
        <p:nvSpPr>
          <p:cNvPr id="9" name="Content Placeholder 8">
            <a:extLst>
              <a:ext uri="{FF2B5EF4-FFF2-40B4-BE49-F238E27FC236}">
                <a16:creationId xmlns:a16="http://schemas.microsoft.com/office/drawing/2014/main" id="{9CB1162B-AA6B-42C1-A48A-113B07AF4B3F}"/>
              </a:ext>
            </a:extLst>
          </p:cNvPr>
          <p:cNvSpPr>
            <a:spLocks noGrp="1"/>
          </p:cNvSpPr>
          <p:nvPr>
            <p:ph idx="1"/>
          </p:nvPr>
        </p:nvSpPr>
        <p:spPr/>
        <p:txBody>
          <a:bodyPr/>
          <a:lstStyle/>
          <a:p>
            <a:pPr marL="0" indent="0">
              <a:buNone/>
            </a:pPr>
            <a:r>
              <a:rPr lang="en-US" altLang="en-US" dirty="0"/>
              <a:t>Level 2, stage 4 moral reasoning</a:t>
            </a:r>
            <a:endParaRPr lang="en-US" altLang="en-US" b="1" dirty="0"/>
          </a:p>
          <a:p>
            <a:r>
              <a:rPr lang="en-US" altLang="en-US" sz="2200" dirty="0"/>
              <a:t>Nazi death camps</a:t>
            </a:r>
            <a:r>
              <a:rPr lang="en-US" altLang="en-US" sz="2200" b="1" dirty="0"/>
              <a:t>: </a:t>
            </a:r>
            <a:r>
              <a:rPr lang="en-US" altLang="en-US" sz="2200" dirty="0"/>
              <a:t>Adolf Eichmann testified, “I carried out my orders”</a:t>
            </a:r>
          </a:p>
          <a:p>
            <a:pPr marL="0" indent="0">
              <a:buNone/>
            </a:pPr>
            <a:endParaRPr lang="en-US" altLang="en-US" sz="1200" dirty="0"/>
          </a:p>
          <a:p>
            <a:pPr marL="0" indent="0">
              <a:buNone/>
            </a:pPr>
            <a:r>
              <a:rPr lang="en-US" altLang="en-US" dirty="0"/>
              <a:t>Level 3, stage 6 morality </a:t>
            </a:r>
          </a:p>
          <a:p>
            <a:r>
              <a:rPr lang="en-US" altLang="en-US" sz="2200" dirty="0"/>
              <a:t>Civil disobedience</a:t>
            </a:r>
            <a:r>
              <a:rPr lang="en-US" altLang="en-US" sz="2200" b="1" dirty="0"/>
              <a:t>: </a:t>
            </a:r>
            <a:r>
              <a:rPr lang="en-US" altLang="en-US" sz="2200" dirty="0"/>
              <a:t>Mohandas Gandhi, the Indian spiritual and political leader, addressed a British court</a:t>
            </a:r>
          </a:p>
          <a:p>
            <a:r>
              <a:rPr lang="en-US" altLang="en-US" sz="2200" dirty="0"/>
              <a:t>Socrates refused to admit social wrong, committed suicide, and became a moral hero that inspired Western civilization </a:t>
            </a:r>
          </a:p>
          <a:p>
            <a:pPr lvl="1"/>
            <a:endParaRPr lang="en-US" altLang="en-US" dirty="0"/>
          </a:p>
          <a:p>
            <a:pPr lvl="1"/>
            <a:endParaRPr lang="en-US" altLang="en-US" dirty="0"/>
          </a:p>
          <a:p>
            <a:pPr marL="0" indent="0">
              <a:buNone/>
            </a:pPr>
            <a:endParaRPr lang="en-US" dirty="0"/>
          </a:p>
        </p:txBody>
      </p:sp>
    </p:spTree>
    <p:extLst>
      <p:ext uri="{BB962C8B-B14F-4D97-AF65-F5344CB8AC3E}">
        <p14:creationId xmlns:p14="http://schemas.microsoft.com/office/powerpoint/2010/main" val="1702297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82143-6066-4176-9ED2-BA020B536DC7}"/>
              </a:ext>
            </a:extLst>
          </p:cNvPr>
          <p:cNvSpPr>
            <a:spLocks noGrp="1"/>
          </p:cNvSpPr>
          <p:nvPr>
            <p:ph type="title"/>
          </p:nvPr>
        </p:nvSpPr>
        <p:spPr/>
        <p:txBody>
          <a:bodyPr/>
          <a:lstStyle/>
          <a:p>
            <a:r>
              <a:rPr lang="en-US" dirty="0"/>
              <a:t>Lessons in Obedience </a:t>
            </a:r>
          </a:p>
        </p:txBody>
      </p:sp>
      <p:sp>
        <p:nvSpPr>
          <p:cNvPr id="3" name="Content Placeholder 2">
            <a:extLst>
              <a:ext uri="{FF2B5EF4-FFF2-40B4-BE49-F238E27FC236}">
                <a16:creationId xmlns:a16="http://schemas.microsoft.com/office/drawing/2014/main" id="{5FE5879A-981A-4270-B498-B55B50DE7132}"/>
              </a:ext>
            </a:extLst>
          </p:cNvPr>
          <p:cNvSpPr>
            <a:spLocks noGrp="1"/>
          </p:cNvSpPr>
          <p:nvPr>
            <p:ph idx="1"/>
          </p:nvPr>
        </p:nvSpPr>
        <p:spPr/>
        <p:txBody>
          <a:bodyPr/>
          <a:lstStyle/>
          <a:p>
            <a:pPr marL="0" indent="0">
              <a:buNone/>
            </a:pPr>
            <a:r>
              <a:rPr lang="en-US" dirty="0"/>
              <a:t>Presence of authority can cause people to: </a:t>
            </a:r>
          </a:p>
          <a:p>
            <a:pPr marL="0" indent="0">
              <a:buNone/>
            </a:pPr>
            <a:endParaRPr lang="en-US" sz="1200" dirty="0"/>
          </a:p>
          <a:p>
            <a:r>
              <a:rPr lang="en-US" sz="2200" dirty="0"/>
              <a:t>Perform inhuman acts</a:t>
            </a:r>
          </a:p>
          <a:p>
            <a:r>
              <a:rPr lang="en-US" sz="2200" dirty="0"/>
              <a:t>Follow morally offensive orders</a:t>
            </a:r>
          </a:p>
          <a:p>
            <a:pPr marL="0" indent="0">
              <a:buNone/>
            </a:pPr>
            <a:endParaRPr lang="en-US" sz="2200" dirty="0"/>
          </a:p>
          <a:p>
            <a:pPr marL="0" indent="0">
              <a:buNone/>
            </a:pPr>
            <a:r>
              <a:rPr lang="en-US" dirty="0"/>
              <a:t>Influence of leaders can be so strong as to cause followers to sacrifice their lives for a cause </a:t>
            </a:r>
          </a:p>
        </p:txBody>
      </p:sp>
    </p:spTree>
    <p:extLst>
      <p:ext uri="{BB962C8B-B14F-4D97-AF65-F5344CB8AC3E}">
        <p14:creationId xmlns:p14="http://schemas.microsoft.com/office/powerpoint/2010/main" val="2813684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6364612-54DE-4C5C-A835-5BFFA4299582}"/>
              </a:ext>
            </a:extLst>
          </p:cNvPr>
          <p:cNvSpPr>
            <a:spLocks noGrp="1"/>
          </p:cNvSpPr>
          <p:nvPr>
            <p:ph type="title"/>
          </p:nvPr>
        </p:nvSpPr>
        <p:spPr/>
        <p:txBody>
          <a:bodyPr/>
          <a:lstStyle/>
          <a:p>
            <a:r>
              <a:rPr lang="en-US" altLang="en-US" dirty="0"/>
              <a:t>Virtue: Level 3, Stage 6 Morality</a:t>
            </a:r>
            <a:endParaRPr lang="en-US" dirty="0"/>
          </a:p>
        </p:txBody>
      </p:sp>
      <p:sp>
        <p:nvSpPr>
          <p:cNvPr id="26627" name="Content Placeholder 6"/>
          <p:cNvSpPr>
            <a:spLocks noGrp="1"/>
          </p:cNvSpPr>
          <p:nvPr>
            <p:ph idx="1"/>
          </p:nvPr>
        </p:nvSpPr>
        <p:spPr/>
        <p:txBody>
          <a:bodyPr/>
          <a:lstStyle/>
          <a:p>
            <a:pPr marL="0" indent="0">
              <a:buNone/>
            </a:pPr>
            <a:r>
              <a:rPr lang="en-US" altLang="en-US" dirty="0"/>
              <a:t>Moral evolution from preconventional ethics of level 1, stage 1 to postconventional</a:t>
            </a:r>
            <a:r>
              <a:rPr lang="en-US" altLang="en-US" dirty="0">
                <a:solidFill>
                  <a:schemeClr val="accent1">
                    <a:lumMod val="75000"/>
                  </a:schemeClr>
                </a:solidFill>
              </a:rPr>
              <a:t> </a:t>
            </a:r>
            <a:r>
              <a:rPr lang="en-US" altLang="en-US" dirty="0"/>
              <a:t>ethics of level 3, stage 6</a:t>
            </a:r>
          </a:p>
          <a:p>
            <a:pPr marL="0" indent="0">
              <a:buNone/>
            </a:pPr>
            <a:endParaRPr lang="en-US" altLang="en-US" dirty="0"/>
          </a:p>
          <a:p>
            <a:pPr marL="0" indent="0">
              <a:buNone/>
            </a:pPr>
            <a:r>
              <a:rPr lang="en-US" altLang="en-US" dirty="0"/>
              <a:t>People as individuals have become the basis of moral judgments</a:t>
            </a:r>
          </a:p>
          <a:p>
            <a:pPr marL="0" indent="0">
              <a:buNone/>
            </a:pPr>
            <a:endParaRPr lang="en-US" altLang="en-US" dirty="0"/>
          </a:p>
          <a:p>
            <a:pPr marL="0" indent="0">
              <a:buNone/>
            </a:pPr>
            <a:r>
              <a:rPr lang="en-US" altLang="en-US" dirty="0"/>
              <a:t>Personal principles: Orientation toward individual conscience</a:t>
            </a:r>
          </a:p>
          <a:p>
            <a:pPr marL="0" indent="0">
              <a:buNone/>
            </a:pPr>
            <a:endParaRPr lang="en-US" dirty="0"/>
          </a:p>
          <a:p>
            <a:pPr marL="0" indent="0">
              <a:buNone/>
            </a:pPr>
            <a:r>
              <a:rPr lang="en-US" dirty="0"/>
              <a:t>Person’s view of right and wrong depends on the meaning attached to personal existence</a:t>
            </a:r>
          </a:p>
          <a:p>
            <a:pPr>
              <a:buFont typeface="Arial" panose="020B0604020202020204" pitchFamily="34" charset="0"/>
              <a:buChar char="•"/>
            </a:pPr>
            <a:r>
              <a:rPr lang="en-US" sz="2200" dirty="0"/>
              <a:t>Meaning is based on self-discovered and self-accepted value </a:t>
            </a:r>
            <a:endParaRPr lang="en-US" altLang="en-US" sz="2200" dirty="0"/>
          </a:p>
        </p:txBody>
      </p:sp>
    </p:spTree>
    <p:extLst>
      <p:ext uri="{BB962C8B-B14F-4D97-AF65-F5344CB8AC3E}">
        <p14:creationId xmlns:p14="http://schemas.microsoft.com/office/powerpoint/2010/main" val="4268284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6F03961-4C8D-4C18-90C1-84D04DE00065}"/>
              </a:ext>
            </a:extLst>
          </p:cNvPr>
          <p:cNvSpPr>
            <a:spLocks noGrp="1"/>
          </p:cNvSpPr>
          <p:nvPr>
            <p:ph type="title"/>
          </p:nvPr>
        </p:nvSpPr>
        <p:spPr/>
        <p:txBody>
          <a:bodyPr/>
          <a:lstStyle/>
          <a:p>
            <a:r>
              <a:rPr lang="en-US" altLang="en-US" dirty="0"/>
              <a:t>Ethics and the Legal Department, 1</a:t>
            </a:r>
            <a:r>
              <a:rPr lang="en-US" altLang="en-US" sz="3200" dirty="0"/>
              <a:t> </a:t>
            </a:r>
            <a:endParaRPr lang="en-US" dirty="0"/>
          </a:p>
        </p:txBody>
      </p:sp>
      <p:sp>
        <p:nvSpPr>
          <p:cNvPr id="7" name="Content Placeholder 6">
            <a:extLst>
              <a:ext uri="{FF2B5EF4-FFF2-40B4-BE49-F238E27FC236}">
                <a16:creationId xmlns:a16="http://schemas.microsoft.com/office/drawing/2014/main" id="{C26EFF45-0296-4680-8D97-C8972C369545}"/>
              </a:ext>
            </a:extLst>
          </p:cNvPr>
          <p:cNvSpPr>
            <a:spLocks noGrp="1"/>
          </p:cNvSpPr>
          <p:nvPr>
            <p:ph idx="1"/>
          </p:nvPr>
        </p:nvSpPr>
        <p:spPr/>
        <p:txBody>
          <a:bodyPr/>
          <a:lstStyle/>
          <a:p>
            <a:pPr marL="0" indent="0">
              <a:buNone/>
            </a:pPr>
            <a:r>
              <a:rPr lang="en-US" altLang="en-US" dirty="0"/>
              <a:t>Ethical warning lights go off at different times</a:t>
            </a:r>
          </a:p>
          <a:p>
            <a:pPr marL="0" indent="0">
              <a:buNone/>
            </a:pPr>
            <a:endParaRPr lang="en-US" altLang="en-US" sz="1200" dirty="0"/>
          </a:p>
          <a:p>
            <a:pPr marL="0" indent="0">
              <a:buNone/>
            </a:pPr>
            <a:r>
              <a:rPr lang="en-US" altLang="en-US" dirty="0"/>
              <a:t>Knowing when an action may take one over the line is important</a:t>
            </a:r>
          </a:p>
          <a:p>
            <a:pPr marL="0" indent="0">
              <a:buNone/>
            </a:pPr>
            <a:endParaRPr lang="en-US" altLang="en-US" sz="1200" dirty="0"/>
          </a:p>
          <a:p>
            <a:pPr marL="0" indent="0">
              <a:buNone/>
            </a:pPr>
            <a:r>
              <a:rPr lang="en-US" altLang="en-US" dirty="0"/>
              <a:t>Individuals conscience should guide them </a:t>
            </a:r>
          </a:p>
          <a:p>
            <a:pPr marL="0" indent="0">
              <a:buNone/>
            </a:pPr>
            <a:endParaRPr lang="en-US" altLang="en-US" sz="1200" dirty="0"/>
          </a:p>
          <a:p>
            <a:pPr marL="0" indent="0">
              <a:buNone/>
            </a:pPr>
            <a:r>
              <a:rPr lang="en-US" altLang="en-US" dirty="0"/>
              <a:t>Ethics is the purview of the legal department </a:t>
            </a:r>
          </a:p>
          <a:p>
            <a:r>
              <a:rPr lang="en-US" altLang="en-US" sz="2200" dirty="0"/>
              <a:t>Being legal may or may not mean being moral </a:t>
            </a:r>
          </a:p>
          <a:p>
            <a:pPr marL="0" indent="0">
              <a:buNone/>
            </a:pPr>
            <a:endParaRPr lang="en-US" altLang="en-US" sz="1200" dirty="0"/>
          </a:p>
          <a:p>
            <a:pPr marL="0" indent="0">
              <a:buNone/>
            </a:pPr>
            <a:endParaRPr lang="en-US" altLang="en-US" dirty="0"/>
          </a:p>
        </p:txBody>
      </p:sp>
    </p:spTree>
    <p:extLst>
      <p:ext uri="{BB962C8B-B14F-4D97-AF65-F5344CB8AC3E}">
        <p14:creationId xmlns:p14="http://schemas.microsoft.com/office/powerpoint/2010/main" val="2346271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7750525-9439-41D7-92CC-7E25A21F942C}"/>
              </a:ext>
            </a:extLst>
          </p:cNvPr>
          <p:cNvSpPr>
            <a:spLocks noGrp="1"/>
          </p:cNvSpPr>
          <p:nvPr>
            <p:ph type="title"/>
          </p:nvPr>
        </p:nvSpPr>
        <p:spPr/>
        <p:txBody>
          <a:bodyPr/>
          <a:lstStyle/>
          <a:p>
            <a:r>
              <a:rPr lang="en-US" altLang="en-US" dirty="0"/>
              <a:t>Ethics and the Legal Department, 2 </a:t>
            </a:r>
            <a:endParaRPr lang="en-US" dirty="0"/>
          </a:p>
        </p:txBody>
      </p:sp>
      <p:sp>
        <p:nvSpPr>
          <p:cNvPr id="7" name="Content Placeholder 6">
            <a:extLst>
              <a:ext uri="{FF2B5EF4-FFF2-40B4-BE49-F238E27FC236}">
                <a16:creationId xmlns:a16="http://schemas.microsoft.com/office/drawing/2014/main" id="{B5AF18B6-21C6-431B-88C9-86C5D9A24FCC}"/>
              </a:ext>
            </a:extLst>
          </p:cNvPr>
          <p:cNvSpPr>
            <a:spLocks noGrp="1"/>
          </p:cNvSpPr>
          <p:nvPr>
            <p:ph idx="1"/>
          </p:nvPr>
        </p:nvSpPr>
        <p:spPr/>
        <p:txBody>
          <a:bodyPr/>
          <a:lstStyle/>
          <a:p>
            <a:r>
              <a:rPr lang="en-US" altLang="en-US" dirty="0"/>
              <a:t>Legality: Everything the law permits or doesn’t forbid</a:t>
            </a:r>
          </a:p>
          <a:p>
            <a:r>
              <a:rPr lang="en-US" altLang="en-US" dirty="0"/>
              <a:t>Morality: Older idea that predates legislated laws </a:t>
            </a:r>
          </a:p>
          <a:p>
            <a:r>
              <a:rPr lang="en-US" altLang="en-US" dirty="0"/>
              <a:t>People must do what the legal department advises, but they must never lose their moral compass</a:t>
            </a:r>
          </a:p>
          <a:p>
            <a:r>
              <a:rPr lang="en-US" altLang="en-US" dirty="0"/>
              <a:t>Basis of every professional code of ethics and moral society  is nonharm to sentient beings</a:t>
            </a:r>
          </a:p>
          <a:p>
            <a:pPr marL="0" indent="0">
              <a:buNone/>
            </a:pPr>
            <a:endParaRPr lang="en-US" altLang="en-US" dirty="0"/>
          </a:p>
          <a:p>
            <a:pPr marL="0" indent="0">
              <a:buNone/>
            </a:pPr>
            <a:endParaRPr lang="en-US" dirty="0"/>
          </a:p>
        </p:txBody>
      </p:sp>
    </p:spTree>
    <p:extLst>
      <p:ext uri="{BB962C8B-B14F-4D97-AF65-F5344CB8AC3E}">
        <p14:creationId xmlns:p14="http://schemas.microsoft.com/office/powerpoint/2010/main" val="3779093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4859236-595C-490D-98A7-D97DDFD88770}"/>
              </a:ext>
            </a:extLst>
          </p:cNvPr>
          <p:cNvSpPr>
            <a:spLocks noGrp="1"/>
          </p:cNvSpPr>
          <p:nvPr>
            <p:ph type="title"/>
          </p:nvPr>
        </p:nvSpPr>
        <p:spPr/>
        <p:txBody>
          <a:bodyPr/>
          <a:lstStyle/>
          <a:p>
            <a:r>
              <a:rPr lang="en-US" altLang="en-US" dirty="0"/>
              <a:t>Perspectives on Leadership Ethics</a:t>
            </a:r>
            <a:r>
              <a:rPr lang="en-US" altLang="en-US" sz="3200" dirty="0"/>
              <a:t> </a:t>
            </a:r>
            <a:endParaRPr lang="en-US" dirty="0"/>
          </a:p>
        </p:txBody>
      </p:sp>
      <p:sp>
        <p:nvSpPr>
          <p:cNvPr id="7" name="Content Placeholder 6">
            <a:extLst>
              <a:ext uri="{FF2B5EF4-FFF2-40B4-BE49-F238E27FC236}">
                <a16:creationId xmlns:a16="http://schemas.microsoft.com/office/drawing/2014/main" id="{7FF779EB-C6ED-4691-B642-F2E13D3A88EB}"/>
              </a:ext>
            </a:extLst>
          </p:cNvPr>
          <p:cNvSpPr>
            <a:spLocks noGrp="1"/>
          </p:cNvSpPr>
          <p:nvPr>
            <p:ph idx="1"/>
          </p:nvPr>
        </p:nvSpPr>
        <p:spPr/>
        <p:txBody>
          <a:bodyPr/>
          <a:lstStyle/>
          <a:p>
            <a:r>
              <a:rPr lang="en-US" altLang="en-US" dirty="0"/>
              <a:t>Heifetz’s theory: Leadership involves the use of authority to help followers uphold values in the workplace</a:t>
            </a:r>
          </a:p>
          <a:p>
            <a:r>
              <a:rPr lang="en-US" altLang="en-US" dirty="0"/>
              <a:t>Burns’s theory: Transformational leadership emphasizes the moral development of followers and maintenance of high standards of ethical conduct</a:t>
            </a:r>
          </a:p>
          <a:p>
            <a:r>
              <a:rPr lang="en-US" altLang="en-US" dirty="0"/>
              <a:t>Greenleaf’s approach: Leadership has strong ethical overtones, with the premise that true leadership is service to others</a:t>
            </a:r>
          </a:p>
        </p:txBody>
      </p:sp>
    </p:spTree>
    <p:extLst>
      <p:ext uri="{BB962C8B-B14F-4D97-AF65-F5344CB8AC3E}">
        <p14:creationId xmlns:p14="http://schemas.microsoft.com/office/powerpoint/2010/main" val="341344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34503DD-E1B4-4DB3-B372-01154442123A}"/>
              </a:ext>
            </a:extLst>
          </p:cNvPr>
          <p:cNvSpPr>
            <a:spLocks noGrp="1"/>
          </p:cNvSpPr>
          <p:nvPr>
            <p:ph type="title"/>
          </p:nvPr>
        </p:nvSpPr>
        <p:spPr/>
        <p:txBody>
          <a:bodyPr/>
          <a:lstStyle/>
          <a:p>
            <a:r>
              <a:rPr lang="en-US" altLang="en-US" dirty="0"/>
              <a:t>Ethics, 1</a:t>
            </a:r>
            <a:endParaRPr lang="en-US" dirty="0"/>
          </a:p>
        </p:txBody>
      </p:sp>
      <p:sp>
        <p:nvSpPr>
          <p:cNvPr id="7" name="Content Placeholder 6">
            <a:extLst>
              <a:ext uri="{FF2B5EF4-FFF2-40B4-BE49-F238E27FC236}">
                <a16:creationId xmlns:a16="http://schemas.microsoft.com/office/drawing/2014/main" id="{5A8BA479-B959-4B97-88AE-70586A0D463D}"/>
              </a:ext>
            </a:extLst>
          </p:cNvPr>
          <p:cNvSpPr>
            <a:spLocks noGrp="1"/>
          </p:cNvSpPr>
          <p:nvPr>
            <p:ph idx="1"/>
          </p:nvPr>
        </p:nvSpPr>
        <p:spPr/>
        <p:txBody>
          <a:bodyPr/>
          <a:lstStyle/>
          <a:p>
            <a:pPr marL="0" indent="0">
              <a:buNone/>
            </a:pPr>
            <a:r>
              <a:rPr lang="en-US" altLang="en-US" dirty="0"/>
              <a:t>Branch of philosophy concerned with the intent, means, and consequences of moral behavior</a:t>
            </a:r>
          </a:p>
          <a:p>
            <a:pPr marL="0" indent="0">
              <a:buNone/>
            </a:pPr>
            <a:endParaRPr lang="en-US" altLang="en-US" dirty="0"/>
          </a:p>
          <a:p>
            <a:pPr marL="0" indent="0">
              <a:buNone/>
            </a:pPr>
            <a:r>
              <a:rPr lang="en-US" altLang="en-US" dirty="0"/>
              <a:t>Study of </a:t>
            </a:r>
            <a:r>
              <a:rPr lang="en-US" altLang="en-US" b="1" dirty="0">
                <a:solidFill>
                  <a:srgbClr val="C30C20"/>
                </a:solidFill>
              </a:rPr>
              <a:t>moral judgments and right and wrong conduct</a:t>
            </a:r>
          </a:p>
          <a:p>
            <a:r>
              <a:rPr lang="en-US" altLang="en-US" sz="2200" dirty="0"/>
              <a:t>Moral judgments: Judgments about what is right or wrong, good or bad</a:t>
            </a:r>
          </a:p>
          <a:p>
            <a:pPr marL="0" indent="0">
              <a:buNone/>
            </a:pPr>
            <a:endParaRPr lang="en-US" dirty="0"/>
          </a:p>
        </p:txBody>
      </p:sp>
    </p:spTree>
    <p:extLst>
      <p:ext uri="{BB962C8B-B14F-4D97-AF65-F5344CB8AC3E}">
        <p14:creationId xmlns:p14="http://schemas.microsoft.com/office/powerpoint/2010/main" val="1228241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4AC3FD0-F1FA-410C-AAE8-214E00D0AA4E}"/>
              </a:ext>
            </a:extLst>
          </p:cNvPr>
          <p:cNvSpPr>
            <a:spLocks noGrp="1"/>
          </p:cNvSpPr>
          <p:nvPr>
            <p:ph type="title"/>
          </p:nvPr>
        </p:nvSpPr>
        <p:spPr/>
        <p:txBody>
          <a:bodyPr/>
          <a:lstStyle/>
          <a:p>
            <a:r>
              <a:rPr lang="en-US" altLang="en-US" dirty="0"/>
              <a:t>Ethics, 2</a:t>
            </a:r>
            <a:endParaRPr lang="en-US" dirty="0"/>
          </a:p>
        </p:txBody>
      </p:sp>
      <p:sp>
        <p:nvSpPr>
          <p:cNvPr id="7" name="Content Placeholder 6">
            <a:extLst>
              <a:ext uri="{FF2B5EF4-FFF2-40B4-BE49-F238E27FC236}">
                <a16:creationId xmlns:a16="http://schemas.microsoft.com/office/drawing/2014/main" id="{AB51420B-C04A-472B-8C0A-9C25F59654CA}"/>
              </a:ext>
            </a:extLst>
          </p:cNvPr>
          <p:cNvSpPr>
            <a:spLocks noGrp="1"/>
          </p:cNvSpPr>
          <p:nvPr>
            <p:ph idx="1"/>
          </p:nvPr>
        </p:nvSpPr>
        <p:spPr/>
        <p:txBody>
          <a:bodyPr/>
          <a:lstStyle/>
          <a:p>
            <a:pPr marL="0" indent="0">
              <a:buNone/>
            </a:pPr>
            <a:r>
              <a:rPr lang="en-US" altLang="en-US" dirty="0"/>
              <a:t>Refers to a person’s fundamental orientation toward life </a:t>
            </a:r>
          </a:p>
          <a:p>
            <a:pPr marL="0" indent="0">
              <a:buNone/>
            </a:pPr>
            <a:endParaRPr lang="en-US" altLang="en-US" dirty="0"/>
          </a:p>
          <a:p>
            <a:pPr marL="0" indent="0">
              <a:buNone/>
            </a:pPr>
            <a:r>
              <a:rPr lang="en-US" altLang="en-US" dirty="0"/>
              <a:t>Has been viewed as an overall human concern</a:t>
            </a:r>
          </a:p>
          <a:p>
            <a:r>
              <a:rPr lang="en-US" altLang="en-US" sz="2200" dirty="0"/>
              <a:t>In Roman times, emphasis shifted from internal character to overt behavior</a:t>
            </a:r>
            <a:r>
              <a:rPr lang="en-US" altLang="en-US" sz="2200" dirty="0">
                <a:cs typeface="Times New Roman" pitchFamily="18" charset="0"/>
              </a:rPr>
              <a:t> such as </a:t>
            </a:r>
            <a:r>
              <a:rPr lang="en-US" altLang="en-US" sz="2200" dirty="0"/>
              <a:t>acts, habits, and customs</a:t>
            </a:r>
          </a:p>
          <a:p>
            <a:pPr marL="0" indent="0">
              <a:buNone/>
            </a:pPr>
            <a:endParaRPr lang="en-US" dirty="0"/>
          </a:p>
        </p:txBody>
      </p:sp>
    </p:spTree>
    <p:extLst>
      <p:ext uri="{BB962C8B-B14F-4D97-AF65-F5344CB8AC3E}">
        <p14:creationId xmlns:p14="http://schemas.microsoft.com/office/powerpoint/2010/main" val="11857943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2F6FCA-7210-47AD-9DFE-828C1EEC360C}"/>
              </a:ext>
            </a:extLst>
          </p:cNvPr>
          <p:cNvSpPr>
            <a:spLocks noGrp="1"/>
          </p:cNvSpPr>
          <p:nvPr>
            <p:ph type="title"/>
          </p:nvPr>
        </p:nvSpPr>
        <p:spPr/>
        <p:txBody>
          <a:bodyPr/>
          <a:lstStyle/>
          <a:p>
            <a:r>
              <a:rPr lang="en-US" altLang="en-US" dirty="0"/>
              <a:t>No Easy Subject, 1</a:t>
            </a:r>
            <a:r>
              <a:rPr lang="en-US" altLang="en-US" sz="3200" dirty="0"/>
              <a:t> </a:t>
            </a:r>
            <a:endParaRPr lang="en-US" dirty="0"/>
          </a:p>
        </p:txBody>
      </p:sp>
      <p:sp>
        <p:nvSpPr>
          <p:cNvPr id="7" name="Content Placeholder 6">
            <a:extLst>
              <a:ext uri="{FF2B5EF4-FFF2-40B4-BE49-F238E27FC236}">
                <a16:creationId xmlns:a16="http://schemas.microsoft.com/office/drawing/2014/main" id="{CE3D9CA2-1CDC-4F2D-8516-328BBEBFE1DF}"/>
              </a:ext>
            </a:extLst>
          </p:cNvPr>
          <p:cNvSpPr>
            <a:spLocks noGrp="1"/>
          </p:cNvSpPr>
          <p:nvPr>
            <p:ph idx="1"/>
          </p:nvPr>
        </p:nvSpPr>
        <p:spPr/>
        <p:txBody>
          <a:bodyPr/>
          <a:lstStyle/>
          <a:p>
            <a:pPr marL="0" indent="0">
              <a:buNone/>
            </a:pPr>
            <a:r>
              <a:rPr lang="en-US" altLang="en-US" dirty="0"/>
              <a:t>Ethics is a difficult subject forcing people to think about moral issues with elusive answers</a:t>
            </a:r>
          </a:p>
          <a:p>
            <a:pPr marL="0" indent="0">
              <a:buNone/>
            </a:pPr>
            <a:endParaRPr lang="en-US" altLang="en-US" sz="1200" dirty="0"/>
          </a:p>
          <a:p>
            <a:pPr marL="0" indent="0">
              <a:buNone/>
            </a:pPr>
            <a:r>
              <a:rPr lang="en-US" altLang="en-US" dirty="0"/>
              <a:t>Current issues that people face</a:t>
            </a:r>
          </a:p>
          <a:p>
            <a:r>
              <a:rPr lang="en-US" altLang="en-US" dirty="0"/>
              <a:t>Conscious creation of new forms of life</a:t>
            </a:r>
          </a:p>
          <a:p>
            <a:r>
              <a:rPr lang="en-US" altLang="en-US" dirty="0"/>
              <a:t>Exploration and the use of outer space</a:t>
            </a:r>
          </a:p>
          <a:p>
            <a:r>
              <a:rPr lang="en-US" altLang="en-US" dirty="0"/>
              <a:t>Nuclear energy </a:t>
            </a:r>
          </a:p>
          <a:p>
            <a:r>
              <a:rPr lang="en-US" altLang="en-US" dirty="0"/>
              <a:t>Information technology </a:t>
            </a:r>
          </a:p>
          <a:p>
            <a:pPr marL="0" indent="0">
              <a:buNone/>
            </a:pPr>
            <a:endParaRPr lang="en-US" dirty="0"/>
          </a:p>
        </p:txBody>
      </p:sp>
    </p:spTree>
    <p:extLst>
      <p:ext uri="{BB962C8B-B14F-4D97-AF65-F5344CB8AC3E}">
        <p14:creationId xmlns:p14="http://schemas.microsoft.com/office/powerpoint/2010/main" val="23499310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B9AA3C-17E7-475B-B0D9-5C1BDC0D5A52}"/>
              </a:ext>
            </a:extLst>
          </p:cNvPr>
          <p:cNvSpPr>
            <a:spLocks noGrp="1"/>
          </p:cNvSpPr>
          <p:nvPr>
            <p:ph type="title"/>
          </p:nvPr>
        </p:nvSpPr>
        <p:spPr/>
        <p:txBody>
          <a:bodyPr/>
          <a:lstStyle/>
          <a:p>
            <a:r>
              <a:rPr lang="en-US" altLang="en-US" dirty="0"/>
              <a:t>No Easy Subject, 2</a:t>
            </a:r>
            <a:r>
              <a:rPr lang="en-US" altLang="en-US" sz="3200" dirty="0"/>
              <a:t> </a:t>
            </a:r>
            <a:endParaRPr lang="en-US" dirty="0"/>
          </a:p>
        </p:txBody>
      </p:sp>
      <p:sp>
        <p:nvSpPr>
          <p:cNvPr id="8" name="Content Placeholder 7">
            <a:extLst>
              <a:ext uri="{FF2B5EF4-FFF2-40B4-BE49-F238E27FC236}">
                <a16:creationId xmlns:a16="http://schemas.microsoft.com/office/drawing/2014/main" id="{0F4BA974-55F3-4106-880A-B30957FEECAE}"/>
              </a:ext>
            </a:extLst>
          </p:cNvPr>
          <p:cNvSpPr>
            <a:spLocks noGrp="1"/>
          </p:cNvSpPr>
          <p:nvPr>
            <p:ph idx="1"/>
          </p:nvPr>
        </p:nvSpPr>
        <p:spPr/>
        <p:txBody>
          <a:bodyPr/>
          <a:lstStyle/>
          <a:p>
            <a:pPr marL="0" indent="0">
              <a:buNone/>
            </a:pPr>
            <a:r>
              <a:rPr lang="en-US" altLang="en-US" dirty="0"/>
              <a:t>Ethical problems common to the workplace</a:t>
            </a:r>
            <a:endParaRPr lang="en-US" altLang="en-US" sz="800" b="1" dirty="0"/>
          </a:p>
          <a:p>
            <a:r>
              <a:rPr lang="en-US" altLang="en-US" sz="2200" dirty="0"/>
              <a:t>Quality</a:t>
            </a:r>
          </a:p>
          <a:p>
            <a:r>
              <a:rPr lang="en-US" altLang="en-US" sz="2200" dirty="0"/>
              <a:t>Safety</a:t>
            </a:r>
          </a:p>
          <a:p>
            <a:r>
              <a:rPr lang="en-US" altLang="en-US" sz="2200" dirty="0"/>
              <a:t>Property</a:t>
            </a:r>
          </a:p>
          <a:p>
            <a:r>
              <a:rPr lang="en-US" altLang="en-US" sz="2200" dirty="0"/>
              <a:t>Human relationships</a:t>
            </a:r>
          </a:p>
          <a:p>
            <a:pPr marL="0" indent="0">
              <a:buNone/>
            </a:pPr>
            <a:endParaRPr lang="en-US" altLang="en-US" sz="1200" dirty="0"/>
          </a:p>
          <a:p>
            <a:pPr marL="0" indent="0">
              <a:buNone/>
            </a:pPr>
            <a:r>
              <a:rPr lang="en-US" altLang="en-US" dirty="0"/>
              <a:t>Leaders must understand and make judgments on these subjects </a:t>
            </a:r>
          </a:p>
          <a:p>
            <a:pPr marL="0" indent="0">
              <a:buNone/>
            </a:pPr>
            <a:endParaRPr lang="en-US" dirty="0"/>
          </a:p>
        </p:txBody>
      </p:sp>
    </p:spTree>
    <p:extLst>
      <p:ext uri="{BB962C8B-B14F-4D97-AF65-F5344CB8AC3E}">
        <p14:creationId xmlns:p14="http://schemas.microsoft.com/office/powerpoint/2010/main" val="776818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CE997AD-9BBB-4DF4-AE69-93DF91A8BAB4}"/>
              </a:ext>
            </a:extLst>
          </p:cNvPr>
          <p:cNvSpPr>
            <a:spLocks noGrp="1"/>
          </p:cNvSpPr>
          <p:nvPr>
            <p:ph type="title"/>
          </p:nvPr>
        </p:nvSpPr>
        <p:spPr/>
        <p:txBody>
          <a:bodyPr/>
          <a:lstStyle/>
          <a:p>
            <a:r>
              <a:rPr lang="en-US" altLang="en-US" dirty="0"/>
              <a:t>Roots of Ethics</a:t>
            </a:r>
            <a:r>
              <a:rPr lang="en-US" altLang="en-US" sz="3200" dirty="0"/>
              <a:t> </a:t>
            </a:r>
            <a:endParaRPr lang="en-US" dirty="0"/>
          </a:p>
        </p:txBody>
      </p:sp>
      <p:sp>
        <p:nvSpPr>
          <p:cNvPr id="7" name="Content Placeholder 6">
            <a:extLst>
              <a:ext uri="{FF2B5EF4-FFF2-40B4-BE49-F238E27FC236}">
                <a16:creationId xmlns:a16="http://schemas.microsoft.com/office/drawing/2014/main" id="{68D33A2D-495C-4348-81E6-B9E7E9F6C260}"/>
              </a:ext>
            </a:extLst>
          </p:cNvPr>
          <p:cNvSpPr>
            <a:spLocks noGrp="1"/>
          </p:cNvSpPr>
          <p:nvPr>
            <p:ph idx="1"/>
          </p:nvPr>
        </p:nvSpPr>
        <p:spPr/>
        <p:txBody>
          <a:bodyPr/>
          <a:lstStyle/>
          <a:p>
            <a:pPr marL="0" indent="0">
              <a:buNone/>
            </a:pPr>
            <a:r>
              <a:rPr lang="en-US" altLang="en-US" dirty="0"/>
              <a:t>Secular ethics</a:t>
            </a:r>
          </a:p>
          <a:p>
            <a:r>
              <a:rPr lang="en-US" altLang="en-US" sz="2200" dirty="0"/>
              <a:t>Basis in the scientific understanding of the world</a:t>
            </a:r>
          </a:p>
          <a:p>
            <a:r>
              <a:rPr lang="en-US" altLang="en-US" sz="2200" dirty="0"/>
              <a:t>Reality, truth, and goodness do not depend on the existence of a god</a:t>
            </a:r>
          </a:p>
          <a:p>
            <a:pPr marL="0" indent="0">
              <a:buNone/>
            </a:pPr>
            <a:endParaRPr lang="en-US" altLang="en-US" sz="1200" b="1" dirty="0"/>
          </a:p>
          <a:p>
            <a:pPr marL="0" indent="0">
              <a:buNone/>
            </a:pPr>
            <a:r>
              <a:rPr lang="en-US" altLang="en-US" dirty="0"/>
              <a:t>Religious ethics</a:t>
            </a:r>
          </a:p>
          <a:p>
            <a:r>
              <a:rPr lang="en-US" altLang="en-US" sz="2200" dirty="0"/>
              <a:t>Based on a theistic understanding of the world</a:t>
            </a:r>
          </a:p>
          <a:p>
            <a:r>
              <a:rPr lang="en-US" altLang="en-US" sz="2200" dirty="0"/>
              <a:t>Reality, truth, and goodness are defined by God</a:t>
            </a:r>
          </a:p>
          <a:p>
            <a:pPr marL="0" indent="0">
              <a:buNone/>
            </a:pPr>
            <a:endParaRPr lang="en-US" altLang="en-US" sz="1200" dirty="0"/>
          </a:p>
          <a:p>
            <a:pPr marL="0" indent="0">
              <a:buNone/>
            </a:pPr>
            <a:endParaRPr lang="en-US" dirty="0"/>
          </a:p>
        </p:txBody>
      </p:sp>
    </p:spTree>
    <p:extLst>
      <p:ext uri="{BB962C8B-B14F-4D97-AF65-F5344CB8AC3E}">
        <p14:creationId xmlns:p14="http://schemas.microsoft.com/office/powerpoint/2010/main" val="3618005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F12FB28-0255-41AF-929F-19A949F29A4B}"/>
              </a:ext>
            </a:extLst>
          </p:cNvPr>
          <p:cNvSpPr>
            <a:spLocks noGrp="1"/>
          </p:cNvSpPr>
          <p:nvPr>
            <p:ph type="title"/>
          </p:nvPr>
        </p:nvSpPr>
        <p:spPr/>
        <p:txBody>
          <a:bodyPr/>
          <a:lstStyle/>
          <a:p>
            <a:r>
              <a:rPr lang="en-US" altLang="en-US" dirty="0"/>
              <a:t>The Secular Tradition</a:t>
            </a:r>
            <a:r>
              <a:rPr lang="en-US" altLang="en-US" sz="3200" dirty="0"/>
              <a:t> </a:t>
            </a:r>
            <a:endParaRPr lang="en-US" dirty="0"/>
          </a:p>
        </p:txBody>
      </p:sp>
      <p:sp>
        <p:nvSpPr>
          <p:cNvPr id="7" name="Content Placeholder 6">
            <a:extLst>
              <a:ext uri="{FF2B5EF4-FFF2-40B4-BE49-F238E27FC236}">
                <a16:creationId xmlns:a16="http://schemas.microsoft.com/office/drawing/2014/main" id="{3F50110E-EEBD-4499-8878-1299464060C6}"/>
              </a:ext>
            </a:extLst>
          </p:cNvPr>
          <p:cNvSpPr>
            <a:spLocks noGrp="1"/>
          </p:cNvSpPr>
          <p:nvPr>
            <p:ph idx="1"/>
          </p:nvPr>
        </p:nvSpPr>
        <p:spPr/>
        <p:txBody>
          <a:bodyPr/>
          <a:lstStyle/>
          <a:p>
            <a:pPr marL="0" indent="0">
              <a:buNone/>
            </a:pPr>
            <a:r>
              <a:rPr lang="en-US" altLang="en-US" dirty="0"/>
              <a:t>Aristotle shaped the ethics of Western civilization from a secular orientation</a:t>
            </a:r>
            <a:endParaRPr lang="en-US" altLang="en-US" sz="800" dirty="0"/>
          </a:p>
          <a:p>
            <a:r>
              <a:rPr lang="en-US" altLang="en-US" sz="2200" dirty="0"/>
              <a:t>Human beings are rational </a:t>
            </a:r>
          </a:p>
          <a:p>
            <a:r>
              <a:rPr lang="en-US" altLang="en-US" sz="2200" dirty="0"/>
              <a:t>Rationality is the most significant trait distinguishing humankind from other creatures </a:t>
            </a:r>
          </a:p>
          <a:p>
            <a:r>
              <a:rPr lang="en-US" altLang="en-US" sz="2200" dirty="0"/>
              <a:t>The good person is the one who lives most rationally and whose moral judgments and social conduct are born of contemplation and reason</a:t>
            </a:r>
            <a:endParaRPr lang="en-US" dirty="0"/>
          </a:p>
        </p:txBody>
      </p:sp>
    </p:spTree>
    <p:extLst>
      <p:ext uri="{BB962C8B-B14F-4D97-AF65-F5344CB8AC3E}">
        <p14:creationId xmlns:p14="http://schemas.microsoft.com/office/powerpoint/2010/main" val="2456807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MHHE_Accessible_PPT_Template-v3">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2DD69E-EC34-40B1-9E56-B151F9DCF8E3}"/>
</file>

<file path=customXml/itemProps2.xml><?xml version="1.0" encoding="utf-8"?>
<ds:datastoreItem xmlns:ds="http://schemas.openxmlformats.org/officeDocument/2006/customXml" ds:itemID="{3A9A8C92-A65F-4616-B05C-CF1E506FBC97}">
  <ds:schemaRefs>
    <ds:schemaRef ds:uri="http://schemas.microsoft.com/office/2006/metadata/properties"/>
    <ds:schemaRef ds:uri="http://schemas.microsoft.com/office/infopath/2007/PartnerControls"/>
    <ds:schemaRef ds:uri="aa4f5ada-9d1d-46d6-b705-f2cf90d05a91"/>
  </ds:schemaRefs>
</ds:datastoreItem>
</file>

<file path=customXml/itemProps3.xml><?xml version="1.0" encoding="utf-8"?>
<ds:datastoreItem xmlns:ds="http://schemas.openxmlformats.org/officeDocument/2006/customXml" ds:itemID="{902CD7F8-FE1C-4EFC-96BA-EDAE16F85C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651</TotalTime>
  <Words>1699</Words>
  <Application>Microsoft Office PowerPoint</Application>
  <PresentationFormat>On-screen Show (4:3)</PresentationFormat>
  <Paragraphs>173</Paragraphs>
  <Slides>25</Slides>
  <Notes>5</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25</vt:i4>
      </vt:variant>
    </vt:vector>
  </HeadingPairs>
  <TitlesOfParts>
    <vt:vector size="40" baseType="lpstr">
      <vt:lpstr>Arial</vt:lpstr>
      <vt:lpstr>ArumSans Bold</vt:lpstr>
      <vt:lpstr>ArumSans Regular</vt:lpstr>
      <vt:lpstr>Calibri</vt:lpstr>
      <vt:lpstr>Times New Roman</vt:lpstr>
      <vt:lpstr>Vectipede Rg</vt:lpstr>
      <vt:lpstr>Wingdings</vt:lpstr>
      <vt:lpstr>MHHE_Accessible_PPT_Template-v3</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Chapter 6</vt:lpstr>
      <vt:lpstr>Learning Objectives</vt:lpstr>
      <vt:lpstr>Perspectives on Leadership Ethics </vt:lpstr>
      <vt:lpstr>Ethics, 1</vt:lpstr>
      <vt:lpstr>Ethics, 2</vt:lpstr>
      <vt:lpstr>No Easy Subject, 1 </vt:lpstr>
      <vt:lpstr>No Easy Subject, 2 </vt:lpstr>
      <vt:lpstr>Roots of Ethics </vt:lpstr>
      <vt:lpstr>The Secular Tradition </vt:lpstr>
      <vt:lpstr>The Religious Tradition, 1 </vt:lpstr>
      <vt:lpstr>The Religious Tradition, 2 </vt:lpstr>
      <vt:lpstr>Ethics, Humankind, and Other Animals</vt:lpstr>
      <vt:lpstr>Moral Development, 1 </vt:lpstr>
      <vt:lpstr>Moral Development, 2 </vt:lpstr>
      <vt:lpstr>Moral Development, 3 </vt:lpstr>
      <vt:lpstr>Influences on Character Formation </vt:lpstr>
      <vt:lpstr>Table 6.1: Levels of Morality, 1 </vt:lpstr>
      <vt:lpstr>Table 6.1: Levels of Morality, 2 </vt:lpstr>
      <vt:lpstr>Levels of Morality, 1</vt:lpstr>
      <vt:lpstr>Levels of Morality, 2</vt:lpstr>
      <vt:lpstr>Levels of Morality in History </vt:lpstr>
      <vt:lpstr>Lessons in Obedience </vt:lpstr>
      <vt:lpstr>Virtue: Level 3, Stage 6 Morality</vt:lpstr>
      <vt:lpstr>Ethics and the Legal Department, 1 </vt:lpstr>
      <vt:lpstr>Ethics and the Legal Department, 2 </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Bcox</dc:creator>
  <cp:lastModifiedBy>Suchitra Krishna</cp:lastModifiedBy>
  <cp:revision>59</cp:revision>
  <dcterms:created xsi:type="dcterms:W3CDTF">2013-09-21T18:43:04Z</dcterms:created>
  <dcterms:modified xsi:type="dcterms:W3CDTF">2018-02-21T05:39:44Z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