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34"/>
  </p:notesMasterIdLst>
  <p:sldIdLst>
    <p:sldId id="286" r:id="rId5"/>
    <p:sldId id="287" r:id="rId6"/>
    <p:sldId id="257" r:id="rId7"/>
    <p:sldId id="258" r:id="rId8"/>
    <p:sldId id="259" r:id="rId9"/>
    <p:sldId id="291" r:id="rId10"/>
    <p:sldId id="261" r:id="rId11"/>
    <p:sldId id="263" r:id="rId12"/>
    <p:sldId id="264" r:id="rId13"/>
    <p:sldId id="265" r:id="rId14"/>
    <p:sldId id="266" r:id="rId15"/>
    <p:sldId id="267" r:id="rId16"/>
    <p:sldId id="269" r:id="rId17"/>
    <p:sldId id="270" r:id="rId18"/>
    <p:sldId id="272" r:id="rId19"/>
    <p:sldId id="274" r:id="rId20"/>
    <p:sldId id="275" r:id="rId21"/>
    <p:sldId id="276" r:id="rId22"/>
    <p:sldId id="278" r:id="rId23"/>
    <p:sldId id="280" r:id="rId24"/>
    <p:sldId id="281" r:id="rId25"/>
    <p:sldId id="282" r:id="rId26"/>
    <p:sldId id="283" r:id="rId27"/>
    <p:sldId id="284" r:id="rId28"/>
    <p:sldId id="292" r:id="rId29"/>
    <p:sldId id="285" r:id="rId30"/>
    <p:sldId id="293" r:id="rId31"/>
    <p:sldId id="289" r:id="rId32"/>
    <p:sldId id="290"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013" autoAdjust="0"/>
  </p:normalViewPr>
  <p:slideViewPr>
    <p:cSldViewPr>
      <p:cViewPr varScale="1">
        <p:scale>
          <a:sx n="59" d="100"/>
          <a:sy n="59" d="100"/>
        </p:scale>
        <p:origin x="1002" y="60"/>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Leaders:</a:t>
            </a:r>
          </a:p>
          <a:p>
            <a:pPr marL="171450" lvl="0" indent="-171450">
              <a:buFont typeface="Arial" panose="020B0604020202020204" pitchFamily="34" charset="0"/>
              <a:buChar char="•"/>
            </a:pPr>
            <a:r>
              <a:rPr lang="en-US" altLang="en-US" b="0" dirty="0"/>
              <a:t>Determine organizational </a:t>
            </a:r>
            <a:r>
              <a:rPr lang="en-US" altLang="en-US" dirty="0"/>
              <a:t>climate</a:t>
            </a:r>
          </a:p>
          <a:p>
            <a:pPr marL="171450" lvl="0" indent="-171450">
              <a:buFont typeface="Arial" panose="020B0604020202020204" pitchFamily="34" charset="0"/>
              <a:buChar char="•"/>
            </a:pPr>
            <a:r>
              <a:rPr lang="en-US" altLang="en-US" dirty="0"/>
              <a:t>Establish character and define norms of behaviors</a:t>
            </a:r>
          </a:p>
          <a:p>
            <a:endParaRPr lang="en-US" altLang="en-US" dirty="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C4B812AD-79F4-43FD-A81C-FE20559D5AA7}" type="slidenum">
              <a:rPr lang="en-US" altLang="en-US" sz="1200" b="0" smtClean="0">
                <a:solidFill>
                  <a:schemeClr val="tx1"/>
                </a:solidFill>
              </a:rPr>
              <a:pPr eaLnBrk="1" hangingPunct="1"/>
              <a:t>10</a:t>
            </a:fld>
            <a:endParaRPr lang="en-US" altLang="en-US" sz="1200" b="0" dirty="0">
              <a:solidFill>
                <a:schemeClr val="tx1"/>
              </a:solidFill>
            </a:endParaRPr>
          </a:p>
        </p:txBody>
      </p:sp>
    </p:spTree>
    <p:extLst>
      <p:ext uri="{BB962C8B-B14F-4D97-AF65-F5344CB8AC3E}">
        <p14:creationId xmlns:p14="http://schemas.microsoft.com/office/powerpoint/2010/main" val="3603690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dirty="0"/>
              <a:t>All organizations should adopt Pattern 4 leadership principles</a:t>
            </a:r>
          </a:p>
          <a:p>
            <a:pPr marL="171450" lvl="0" indent="-171450">
              <a:lnSpc>
                <a:spcPct val="90000"/>
              </a:lnSpc>
              <a:buFont typeface="Arial" panose="020B0604020202020204" pitchFamily="34" charset="0"/>
              <a:buChar char="•"/>
            </a:pPr>
            <a:r>
              <a:rPr lang="en-US" altLang="en-US" dirty="0"/>
              <a:t>Organizations in the United States are between Pattern 2 and Pattern 3</a:t>
            </a:r>
          </a:p>
          <a:p>
            <a:pPr marL="171450" lvl="0" indent="-171450">
              <a:lnSpc>
                <a:spcPct val="90000"/>
              </a:lnSpc>
              <a:buFont typeface="Arial" panose="020B0604020202020204" pitchFamily="34" charset="0"/>
              <a:buChar char="•"/>
            </a:pPr>
            <a:r>
              <a:rPr lang="en-US" altLang="en-US" dirty="0"/>
              <a:t>Shifting to Pattern 4 would improve employee morale and productivity</a:t>
            </a:r>
          </a:p>
          <a:p>
            <a:endParaRPr lang="en-US" altLang="en-US" dirty="0"/>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9AB4FB5B-D38A-49A7-B8BC-D09CC9CB8A3B}" type="slidenum">
              <a:rPr lang="en-US" altLang="en-US" sz="1200" b="0" smtClean="0">
                <a:solidFill>
                  <a:schemeClr val="tx1"/>
                </a:solidFill>
              </a:rPr>
              <a:pPr eaLnBrk="1" hangingPunct="1"/>
              <a:t>17</a:t>
            </a:fld>
            <a:endParaRPr lang="en-US" altLang="en-US" sz="1200" b="0" dirty="0">
              <a:solidFill>
                <a:schemeClr val="tx1"/>
              </a:solidFill>
            </a:endParaRPr>
          </a:p>
        </p:txBody>
      </p:sp>
    </p:spTree>
    <p:extLst>
      <p:ext uri="{BB962C8B-B14F-4D97-AF65-F5344CB8AC3E}">
        <p14:creationId xmlns:p14="http://schemas.microsoft.com/office/powerpoint/2010/main" val="4096726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209800"/>
            <a:ext cx="5715000" cy="19050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23622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30480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485055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64175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914400" y="6743971"/>
            <a:ext cx="2743200" cy="136617"/>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US" sz="2400" kern="1200" dirty="0">
                <a:solidFill>
                  <a:schemeClr val="tx1"/>
                </a:solidFill>
                <a:effectLst/>
                <a:latin typeface="+mn-lt"/>
                <a:ea typeface="+mn-ea"/>
                <a:cs typeface="+mn-cs"/>
              </a:rPr>
              <a:t>© McGraw-Hill Education</a:t>
            </a:r>
            <a:endParaRPr lang="en-US" sz="4000" kern="1200" dirty="0">
              <a:solidFill>
                <a:schemeClr val="tx1"/>
              </a:solidFill>
              <a:effectLst/>
              <a:latin typeface="+mn-lt"/>
              <a:ea typeface="+mn-ea"/>
              <a:cs typeface="+mn-cs"/>
            </a:endParaRPr>
          </a:p>
          <a:p>
            <a:pPr marL="0" indent="0">
              <a:buNone/>
            </a:pPr>
            <a:endParaRPr lang="en-US" sz="3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19639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53998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5750517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1411759725"/>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7504410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3150132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5235447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752600"/>
            <a:ext cx="8229600" cy="4572000"/>
          </a:xfrm>
          <a:prstGeom prst="rect">
            <a:avLst/>
          </a:prstGeom>
        </p:spPr>
        <p:txBody>
          <a:bodyPr/>
          <a:lstStyle>
            <a:lvl1pPr marL="457200" indent="-457200">
              <a:tabLs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469020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81000" y="1752600"/>
            <a:ext cx="4038600" cy="4602163"/>
          </a:xfrm>
          <a:prstGeom prst="rect">
            <a:avLst/>
          </a:prstGeom>
        </p:spPr>
        <p:txBody>
          <a:bodyPr/>
          <a:lstStyle>
            <a:lvl1pPr marL="404813" indent="-404813">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752600"/>
            <a:ext cx="4038600" cy="4572000"/>
          </a:xfrm>
          <a:prstGeom prst="rect">
            <a:avLst/>
          </a:prstGeom>
        </p:spPr>
        <p:txBody>
          <a:bodyPr/>
          <a:lstStyle>
            <a:lvl1pPr marL="400050" indent="-400050">
              <a:defRPr sz="3000"/>
            </a:lvl1pPr>
            <a:lvl2pPr>
              <a:defRPr sz="27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86756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10975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846481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04345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9753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407872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912950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4359732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80976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2"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914400" y="6757826"/>
            <a:ext cx="2743200" cy="136617"/>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US" sz="2400" kern="1200" dirty="0">
                <a:solidFill>
                  <a:schemeClr val="tx1"/>
                </a:solidFill>
                <a:effectLst/>
                <a:latin typeface="+mn-lt"/>
                <a:ea typeface="+mn-ea"/>
                <a:cs typeface="+mn-cs"/>
              </a:rPr>
              <a:t>© McGraw-Hill Education</a:t>
            </a:r>
            <a:endParaRPr lang="en-US" sz="4000" kern="1200" dirty="0">
              <a:solidFill>
                <a:schemeClr val="tx1"/>
              </a:solidFill>
              <a:effectLst/>
              <a:latin typeface="+mn-lt"/>
              <a:ea typeface="+mn-ea"/>
              <a:cs typeface="+mn-cs"/>
            </a:endParaRPr>
          </a:p>
          <a:p>
            <a:pPr marL="0" indent="0">
              <a:buNone/>
            </a:pPr>
            <a:endParaRPr lang="en-US" sz="3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707098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89505389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4.png"/><Relationship Id="rId1" Type="http://schemas.openxmlformats.org/officeDocument/2006/relationships/slideLayout" Target="../slideLayouts/slideLayout9.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28600" y="2362200"/>
            <a:ext cx="5029200" cy="1219200"/>
          </a:xfrm>
        </p:spPr>
        <p:txBody>
          <a:bodyPr/>
          <a:lstStyle/>
          <a:p>
            <a:r>
              <a:rPr lang="en-US" dirty="0"/>
              <a:t>Chapter 5</a:t>
            </a:r>
            <a:br>
              <a:rPr lang="en-US" dirty="0"/>
            </a:br>
            <a:r>
              <a:rPr lang="en-US" dirty="0"/>
              <a:t>Organizational Climate</a:t>
            </a:r>
            <a:br>
              <a:rPr lang="en-US" dirty="0"/>
            </a:br>
            <a:endParaRPr lang="en-US" dirty="0"/>
          </a:p>
        </p:txBody>
      </p:sp>
      <p:sp>
        <p:nvSpPr>
          <p:cNvPr id="6"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741948" y="6699987"/>
            <a:ext cx="9829800" cy="19811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2" indent="0">
              <a:buNone/>
            </a:pPr>
            <a:r>
              <a:rPr lang="en-IN" sz="800" dirty="0"/>
              <a:t>© McGraw-Hill Education. All rights reserved. Authorized only for instructor use in the classroom. No reproduction or further distribution permitted without the prior written consent of McGraw-Hill Education.</a:t>
            </a:r>
            <a:endParaRPr lang="en-US" sz="1000" kern="1200" dirty="0">
              <a:solidFill>
                <a:schemeClr val="tx1"/>
              </a:solidFill>
              <a:effectLst/>
              <a:latin typeface="+mn-lt"/>
              <a:ea typeface="+mn-ea"/>
              <a:cs typeface="+mn-cs"/>
            </a:endParaRPr>
          </a:p>
        </p:txBody>
      </p:sp>
      <p:pic>
        <p:nvPicPr>
          <p:cNvPr id="5" name="Picture 4">
            <a:extLst>
              <a:ext uri="{FF2B5EF4-FFF2-40B4-BE49-F238E27FC236}">
                <a16:creationId xmlns:a16="http://schemas.microsoft.com/office/drawing/2014/main" id="{8220E877-0FAB-426D-965E-C627DD3DD2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88587" y="919843"/>
            <a:ext cx="3875800" cy="4953000"/>
          </a:xfrm>
          <a:prstGeom prst="rect">
            <a:avLst/>
          </a:prstGeom>
        </p:spPr>
      </p:pic>
    </p:spTree>
    <p:extLst>
      <p:ext uri="{BB962C8B-B14F-4D97-AF65-F5344CB8AC3E}">
        <p14:creationId xmlns:p14="http://schemas.microsoft.com/office/powerpoint/2010/main" val="2686563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sz="4000" dirty="0"/>
              <a:t>Patterns of Leadership</a:t>
            </a:r>
            <a:r>
              <a:rPr lang="en-US" altLang="en-US" dirty="0"/>
              <a:t> </a:t>
            </a:r>
            <a:endParaRPr lang="en-US" sz="4000" dirty="0"/>
          </a:p>
        </p:txBody>
      </p:sp>
      <p:sp>
        <p:nvSpPr>
          <p:cNvPr id="5" name="Content Placeholder 4"/>
          <p:cNvSpPr>
            <a:spLocks noGrp="1"/>
          </p:cNvSpPr>
          <p:nvPr>
            <p:ph idx="1"/>
          </p:nvPr>
        </p:nvSpPr>
        <p:spPr/>
        <p:txBody>
          <a:bodyPr/>
          <a:lstStyle/>
          <a:p>
            <a:pPr marL="0" indent="0">
              <a:spcBef>
                <a:spcPct val="50000"/>
              </a:spcBef>
              <a:spcAft>
                <a:spcPts val="300"/>
              </a:spcAft>
              <a:buNone/>
            </a:pPr>
            <a:r>
              <a:rPr lang="en-US" altLang="en-US" dirty="0"/>
              <a:t>Rensis Likert identified the four patterns that correspond to the four types of organizational climate</a:t>
            </a:r>
          </a:p>
          <a:p>
            <a:pPr>
              <a:spcBef>
                <a:spcPct val="50000"/>
              </a:spcBef>
              <a:spcAft>
                <a:spcPts val="300"/>
              </a:spcAft>
            </a:pPr>
            <a:r>
              <a:rPr lang="en-IN" altLang="en-US" sz="2200" dirty="0"/>
              <a:t>Exploitive</a:t>
            </a:r>
          </a:p>
          <a:p>
            <a:pPr>
              <a:spcBef>
                <a:spcPct val="50000"/>
              </a:spcBef>
              <a:spcAft>
                <a:spcPts val="300"/>
              </a:spcAft>
            </a:pPr>
            <a:r>
              <a:rPr lang="en-IN" altLang="en-US" sz="2200" dirty="0"/>
              <a:t>Impoverished</a:t>
            </a:r>
          </a:p>
          <a:p>
            <a:pPr>
              <a:spcBef>
                <a:spcPct val="50000"/>
              </a:spcBef>
              <a:spcAft>
                <a:spcPts val="300"/>
              </a:spcAft>
            </a:pPr>
            <a:r>
              <a:rPr lang="en-IN" altLang="en-US" sz="2200" dirty="0"/>
              <a:t>Supportive</a:t>
            </a:r>
          </a:p>
          <a:p>
            <a:pPr>
              <a:spcBef>
                <a:spcPct val="50000"/>
              </a:spcBef>
              <a:spcAft>
                <a:spcPts val="300"/>
              </a:spcAft>
            </a:pPr>
            <a:r>
              <a:rPr lang="en-IN" altLang="en-US" sz="2200" dirty="0"/>
              <a:t>Enlightened</a:t>
            </a:r>
          </a:p>
          <a:p>
            <a:pPr marL="0" indent="0">
              <a:spcBef>
                <a:spcPct val="50000"/>
              </a:spcBef>
              <a:spcAft>
                <a:spcPts val="300"/>
              </a:spcAft>
              <a:buNone/>
            </a:pPr>
            <a:endParaRPr lang="en-US" altLang="en-US" sz="2200" dirty="0"/>
          </a:p>
          <a:p>
            <a:pPr marL="0" indent="0">
              <a:spcBef>
                <a:spcPct val="50000"/>
              </a:spcBef>
              <a:spcAft>
                <a:spcPts val="300"/>
              </a:spcAft>
              <a:buNone/>
            </a:pPr>
            <a:r>
              <a:rPr lang="en-US" altLang="en-US" dirty="0"/>
              <a:t>His conclusions were based on studies of leaders in different organizations, inside and outside of the United States</a:t>
            </a:r>
          </a:p>
          <a:p>
            <a:pPr>
              <a:spcAft>
                <a:spcPts val="300"/>
              </a:spcAft>
            </a:pPr>
            <a:endParaRPr lang="en-US" altLang="en-US" dirty="0"/>
          </a:p>
          <a:p>
            <a:pPr>
              <a:spcAft>
                <a:spcPts val="300"/>
              </a:spcAft>
            </a:pPr>
            <a:endParaRPr lang="en-US" dirty="0"/>
          </a:p>
        </p:txBody>
      </p:sp>
    </p:spTree>
    <p:extLst>
      <p:ext uri="{BB962C8B-B14F-4D97-AF65-F5344CB8AC3E}">
        <p14:creationId xmlns:p14="http://schemas.microsoft.com/office/powerpoint/2010/main" val="2389054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Pattern 1 Leadership: Exploitive</a:t>
            </a:r>
            <a:endParaRPr lang="en-US" dirty="0"/>
          </a:p>
        </p:txBody>
      </p:sp>
      <p:sp>
        <p:nvSpPr>
          <p:cNvPr id="4" name="Content Placeholder 3"/>
          <p:cNvSpPr>
            <a:spLocks noGrp="1"/>
          </p:cNvSpPr>
          <p:nvPr>
            <p:ph idx="1"/>
          </p:nvPr>
        </p:nvSpPr>
        <p:spPr/>
        <p:txBody>
          <a:bodyPr/>
          <a:lstStyle/>
          <a:p>
            <a:pPr marL="0" indent="0">
              <a:spcBef>
                <a:spcPts val="476"/>
              </a:spcBef>
              <a:spcAft>
                <a:spcPts val="300"/>
              </a:spcAft>
              <a:buNone/>
            </a:pPr>
            <a:r>
              <a:rPr lang="en-US" altLang="en-US" dirty="0"/>
              <a:t>Autocratic and hierarchical </a:t>
            </a:r>
          </a:p>
          <a:p>
            <a:pPr>
              <a:spcBef>
                <a:spcPts val="476"/>
              </a:spcBef>
              <a:spcAft>
                <a:spcPts val="300"/>
              </a:spcAft>
            </a:pPr>
            <a:r>
              <a:rPr lang="en-US" altLang="en-US" sz="2200" dirty="0"/>
              <a:t>Members:</a:t>
            </a:r>
          </a:p>
          <a:p>
            <a:pPr marL="0" indent="0">
              <a:spcBef>
                <a:spcPts val="476"/>
              </a:spcBef>
              <a:spcAft>
                <a:spcPts val="300"/>
              </a:spcAft>
              <a:buNone/>
            </a:pPr>
            <a:endParaRPr lang="en-US" altLang="en-US" sz="2200" dirty="0"/>
          </a:p>
          <a:p>
            <a:pPr lvl="1">
              <a:spcBef>
                <a:spcPts val="476"/>
              </a:spcBef>
              <a:spcAft>
                <a:spcPts val="300"/>
              </a:spcAft>
              <a:buFont typeface="Arial" panose="020B0604020202020204" pitchFamily="34" charset="0"/>
              <a:buChar char="•"/>
            </a:pPr>
            <a:r>
              <a:rPr lang="en-US" altLang="en-US" dirty="0"/>
              <a:t>Do not participate</a:t>
            </a:r>
          </a:p>
          <a:p>
            <a:pPr lvl="1">
              <a:spcBef>
                <a:spcPts val="476"/>
              </a:spcBef>
              <a:spcAft>
                <a:spcPts val="300"/>
              </a:spcAft>
              <a:buFont typeface="Arial" panose="020B0604020202020204" pitchFamily="34" charset="0"/>
              <a:buChar char="•"/>
            </a:pPr>
            <a:r>
              <a:rPr lang="en-US" altLang="en-US" dirty="0"/>
              <a:t>Are expected to comply</a:t>
            </a:r>
          </a:p>
          <a:p>
            <a:pPr lvl="1">
              <a:spcBef>
                <a:spcPts val="476"/>
              </a:spcBef>
              <a:spcAft>
                <a:spcPts val="300"/>
              </a:spcAft>
              <a:buFont typeface="Arial" panose="020B0604020202020204" pitchFamily="34" charset="0"/>
              <a:buChar char="•"/>
            </a:pPr>
            <a:r>
              <a:rPr lang="en-US" altLang="en-US" dirty="0"/>
              <a:t>Do not discuss problems with leaders</a:t>
            </a:r>
          </a:p>
          <a:p>
            <a:pPr>
              <a:spcBef>
                <a:spcPts val="476"/>
              </a:spcBef>
              <a:spcAft>
                <a:spcPts val="300"/>
              </a:spcAft>
            </a:pPr>
            <a:r>
              <a:rPr lang="en-US" altLang="en-US" sz="2200" dirty="0"/>
              <a:t>Leaders:</a:t>
            </a:r>
          </a:p>
          <a:p>
            <a:pPr marL="0" indent="0">
              <a:spcBef>
                <a:spcPts val="476"/>
              </a:spcBef>
              <a:spcAft>
                <a:spcPts val="300"/>
              </a:spcAft>
              <a:buNone/>
            </a:pPr>
            <a:endParaRPr lang="en-US" altLang="en-US" dirty="0"/>
          </a:p>
          <a:p>
            <a:pPr lvl="1">
              <a:spcBef>
                <a:spcPts val="476"/>
              </a:spcBef>
              <a:spcAft>
                <a:spcPts val="300"/>
              </a:spcAft>
              <a:buFont typeface="Arial" panose="020B0604020202020204" pitchFamily="34" charset="0"/>
              <a:buChar char="•"/>
            </a:pPr>
            <a:r>
              <a:rPr lang="en-US" altLang="en-US" dirty="0"/>
              <a:t>Make decisions</a:t>
            </a:r>
          </a:p>
          <a:p>
            <a:pPr lvl="1">
              <a:spcBef>
                <a:spcPts val="476"/>
              </a:spcBef>
              <a:spcAft>
                <a:spcPts val="300"/>
              </a:spcAft>
              <a:buFont typeface="Arial" panose="020B0604020202020204" pitchFamily="34" charset="0"/>
              <a:buChar char="•"/>
            </a:pPr>
            <a:r>
              <a:rPr lang="en-US" altLang="en-US" dirty="0"/>
              <a:t>Do not trust others</a:t>
            </a:r>
          </a:p>
          <a:p>
            <a:pPr marL="0" indent="0">
              <a:spcBef>
                <a:spcPts val="476"/>
              </a:spcBef>
              <a:spcAft>
                <a:spcPts val="300"/>
              </a:spcAft>
              <a:buNone/>
            </a:pPr>
            <a:endParaRPr lang="en-US" altLang="en-US" sz="2200" dirty="0"/>
          </a:p>
          <a:p>
            <a:pPr marL="0" indent="0">
              <a:spcBef>
                <a:spcPts val="476"/>
              </a:spcBef>
              <a:spcAft>
                <a:spcPts val="300"/>
              </a:spcAft>
              <a:buNone/>
            </a:pPr>
            <a:r>
              <a:rPr lang="en-US" altLang="en-US" dirty="0"/>
              <a:t>Pattern 1 organizations rarely survive</a:t>
            </a:r>
          </a:p>
          <a:p>
            <a:pPr>
              <a:spcBef>
                <a:spcPts val="476"/>
              </a:spcBef>
              <a:spcAft>
                <a:spcPts val="300"/>
              </a:spcAft>
            </a:pPr>
            <a:endParaRPr lang="en-US" altLang="en-US" dirty="0"/>
          </a:p>
          <a:p>
            <a:pPr>
              <a:spcBef>
                <a:spcPts val="476"/>
              </a:spcBef>
              <a:spcAft>
                <a:spcPts val="300"/>
              </a:spcAft>
            </a:pPr>
            <a:endParaRPr lang="en-US" dirty="0"/>
          </a:p>
        </p:txBody>
      </p:sp>
    </p:spTree>
    <p:extLst>
      <p:ext uri="{BB962C8B-B14F-4D97-AF65-F5344CB8AC3E}">
        <p14:creationId xmlns:p14="http://schemas.microsoft.com/office/powerpoint/2010/main" val="1178722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Pattern 2 Leadership: Impoverished</a:t>
            </a:r>
            <a:endParaRPr lang="en-US" dirty="0"/>
          </a:p>
        </p:txBody>
      </p:sp>
      <p:sp>
        <p:nvSpPr>
          <p:cNvPr id="5" name="Content Placeholder 4"/>
          <p:cNvSpPr>
            <a:spLocks noGrp="1"/>
          </p:cNvSpPr>
          <p:nvPr>
            <p:ph idx="1"/>
          </p:nvPr>
        </p:nvSpPr>
        <p:spPr>
          <a:xfrm>
            <a:off x="457200" y="990600"/>
            <a:ext cx="8229600" cy="5562600"/>
          </a:xfrm>
        </p:spPr>
        <p:txBody>
          <a:bodyPr/>
          <a:lstStyle/>
          <a:p>
            <a:pPr marL="0" indent="0">
              <a:buNone/>
            </a:pPr>
            <a:r>
              <a:rPr lang="en-US" altLang="en-US" dirty="0"/>
              <a:t>Not completely autocratic</a:t>
            </a:r>
          </a:p>
          <a:p>
            <a:r>
              <a:rPr lang="en-US" altLang="en-US" sz="2200" dirty="0"/>
              <a:t>Power remains at the top </a:t>
            </a:r>
          </a:p>
          <a:p>
            <a:r>
              <a:rPr lang="en-US" altLang="en-US" sz="2200" dirty="0"/>
              <a:t>Members sometimes participate in decision-making</a:t>
            </a:r>
          </a:p>
          <a:p>
            <a:pPr marL="0" indent="0">
              <a:buNone/>
            </a:pPr>
            <a:endParaRPr lang="en-IN" altLang="en-US" sz="2200" dirty="0"/>
          </a:p>
          <a:p>
            <a:pPr marL="0" indent="0">
              <a:buNone/>
            </a:pPr>
            <a:r>
              <a:rPr lang="en-IN" altLang="en-US" dirty="0"/>
              <a:t>Organizations fall into two categories</a:t>
            </a:r>
          </a:p>
          <a:p>
            <a:r>
              <a:rPr lang="en-US" altLang="en-US" sz="2200" dirty="0"/>
              <a:t>Successful: Benevolent autocracies in which leaders show concern for members</a:t>
            </a:r>
          </a:p>
          <a:p>
            <a:r>
              <a:rPr lang="en-US" altLang="en-US" sz="2200" dirty="0"/>
              <a:t>Failing: Autocracies without benevolence that do not consider the ideas of members</a:t>
            </a:r>
            <a:endParaRPr lang="en-US" dirty="0"/>
          </a:p>
        </p:txBody>
      </p:sp>
    </p:spTree>
    <p:extLst>
      <p:ext uri="{BB962C8B-B14F-4D97-AF65-F5344CB8AC3E}">
        <p14:creationId xmlns:p14="http://schemas.microsoft.com/office/powerpoint/2010/main" val="21844482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ltLang="en-US" dirty="0"/>
              <a:t>Pattern 3 Leadership: Supportive</a:t>
            </a:r>
            <a:endParaRPr lang="en-US" dirty="0"/>
          </a:p>
        </p:txBody>
      </p:sp>
      <p:sp>
        <p:nvSpPr>
          <p:cNvPr id="7" name="Content Placeholder 6"/>
          <p:cNvSpPr>
            <a:spLocks noGrp="1"/>
          </p:cNvSpPr>
          <p:nvPr>
            <p:ph idx="1"/>
          </p:nvPr>
        </p:nvSpPr>
        <p:spPr/>
        <p:txBody>
          <a:bodyPr/>
          <a:lstStyle/>
          <a:p>
            <a:pPr marL="0" indent="0">
              <a:spcBef>
                <a:spcPts val="276"/>
              </a:spcBef>
              <a:spcAft>
                <a:spcPts val="200"/>
              </a:spcAft>
              <a:buNone/>
            </a:pPr>
            <a:r>
              <a:rPr lang="en-US" altLang="en-US" dirty="0"/>
              <a:t>Leaders:</a:t>
            </a:r>
          </a:p>
          <a:p>
            <a:pPr marL="0" indent="0">
              <a:spcBef>
                <a:spcPts val="276"/>
              </a:spcBef>
              <a:spcAft>
                <a:spcPts val="200"/>
              </a:spcAft>
              <a:buNone/>
            </a:pPr>
            <a:endParaRPr lang="en-US" altLang="en-US" dirty="0"/>
          </a:p>
          <a:p>
            <a:pPr>
              <a:spcBef>
                <a:spcPts val="276"/>
              </a:spcBef>
              <a:spcAft>
                <a:spcPts val="200"/>
              </a:spcAft>
            </a:pPr>
            <a:r>
              <a:rPr lang="en-US" altLang="en-US" sz="2200" dirty="0"/>
              <a:t>Show interest and confidence in members</a:t>
            </a:r>
          </a:p>
          <a:p>
            <a:pPr>
              <a:spcBef>
                <a:spcPts val="276"/>
              </a:spcBef>
              <a:spcAft>
                <a:spcPts val="200"/>
              </a:spcAft>
            </a:pPr>
            <a:r>
              <a:rPr lang="en-US" altLang="en-US" sz="2200" dirty="0"/>
              <a:t>Have power</a:t>
            </a:r>
          </a:p>
          <a:p>
            <a:pPr>
              <a:spcBef>
                <a:spcPts val="276"/>
              </a:spcBef>
              <a:spcAft>
                <a:spcPts val="200"/>
              </a:spcAft>
            </a:pPr>
            <a:r>
              <a:rPr lang="en-US" altLang="en-US" sz="2200" dirty="0"/>
              <a:t>Facilitate good communication throughout the organization</a:t>
            </a:r>
          </a:p>
          <a:p>
            <a:pPr marL="0" indent="0">
              <a:spcBef>
                <a:spcPts val="276"/>
              </a:spcBef>
              <a:spcAft>
                <a:spcPts val="200"/>
              </a:spcAft>
              <a:buNone/>
            </a:pPr>
            <a:endParaRPr lang="en-US" altLang="en-US" sz="2200" dirty="0"/>
          </a:p>
          <a:p>
            <a:pPr marL="0" indent="0">
              <a:spcBef>
                <a:spcPts val="276"/>
              </a:spcBef>
              <a:spcAft>
                <a:spcPts val="200"/>
              </a:spcAft>
              <a:buNone/>
            </a:pPr>
            <a:r>
              <a:rPr lang="en-US" altLang="en-US" dirty="0"/>
              <a:t>Members:</a:t>
            </a:r>
          </a:p>
          <a:p>
            <a:pPr marL="0" indent="0">
              <a:spcBef>
                <a:spcPts val="276"/>
              </a:spcBef>
              <a:spcAft>
                <a:spcPts val="200"/>
              </a:spcAft>
              <a:buNone/>
            </a:pPr>
            <a:endParaRPr lang="en-US" altLang="en-US" dirty="0"/>
          </a:p>
          <a:p>
            <a:pPr>
              <a:spcBef>
                <a:spcPts val="276"/>
              </a:spcBef>
              <a:spcAft>
                <a:spcPts val="200"/>
              </a:spcAft>
            </a:pPr>
            <a:r>
              <a:rPr lang="en-US" altLang="en-US" sz="2200" dirty="0"/>
              <a:t>Understand the goals and want to achieve them</a:t>
            </a:r>
          </a:p>
          <a:p>
            <a:pPr>
              <a:spcBef>
                <a:spcPts val="276"/>
              </a:spcBef>
              <a:spcAft>
                <a:spcPts val="200"/>
              </a:spcAft>
            </a:pPr>
            <a:r>
              <a:rPr lang="en-US" altLang="en-US" sz="2200" dirty="0"/>
              <a:t>Discuss problems with leaders</a:t>
            </a:r>
          </a:p>
          <a:p>
            <a:pPr>
              <a:spcBef>
                <a:spcPts val="276"/>
              </a:spcBef>
              <a:spcAft>
                <a:spcPts val="200"/>
              </a:spcAft>
            </a:pPr>
            <a:endParaRPr lang="en-US" altLang="en-US" sz="2200" dirty="0"/>
          </a:p>
          <a:p>
            <a:pPr marL="0" indent="0">
              <a:spcBef>
                <a:spcPts val="276"/>
              </a:spcBef>
              <a:spcAft>
                <a:spcPts val="200"/>
              </a:spcAft>
              <a:buNone/>
            </a:pPr>
            <a:r>
              <a:rPr lang="en-US" altLang="en-US" dirty="0"/>
              <a:t>Member participation and involvement in decision-making activities are observed</a:t>
            </a:r>
          </a:p>
          <a:p>
            <a:pPr>
              <a:spcBef>
                <a:spcPts val="276"/>
              </a:spcBef>
              <a:spcAft>
                <a:spcPts val="200"/>
              </a:spcAft>
            </a:pPr>
            <a:endParaRPr lang="en-US" dirty="0"/>
          </a:p>
          <a:p>
            <a:pPr>
              <a:spcBef>
                <a:spcPts val="276"/>
              </a:spcBef>
              <a:spcAft>
                <a:spcPts val="200"/>
              </a:spcAft>
            </a:pPr>
            <a:endParaRPr lang="en-US" dirty="0"/>
          </a:p>
        </p:txBody>
      </p:sp>
    </p:spTree>
    <p:extLst>
      <p:ext uri="{BB962C8B-B14F-4D97-AF65-F5344CB8AC3E}">
        <p14:creationId xmlns:p14="http://schemas.microsoft.com/office/powerpoint/2010/main" val="30869149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Pattern 4 Leadership: Enlightened, 1</a:t>
            </a:r>
            <a:endParaRPr lang="en-US" dirty="0"/>
          </a:p>
        </p:txBody>
      </p:sp>
      <p:sp>
        <p:nvSpPr>
          <p:cNvPr id="4" name="Content Placeholder 3"/>
          <p:cNvSpPr>
            <a:spLocks noGrp="1"/>
          </p:cNvSpPr>
          <p:nvPr>
            <p:ph idx="1"/>
          </p:nvPr>
        </p:nvSpPr>
        <p:spPr/>
        <p:txBody>
          <a:bodyPr/>
          <a:lstStyle/>
          <a:p>
            <a:r>
              <a:rPr lang="en-US" altLang="en-US" dirty="0"/>
              <a:t>Leaders delegate power to the logical focus of interest and concern for a problem</a:t>
            </a:r>
          </a:p>
          <a:p>
            <a:r>
              <a:rPr lang="en-US" altLang="en-US" dirty="0"/>
              <a:t>People have the freedom to initiate, coordinate, and execute, to accomplish goals</a:t>
            </a:r>
          </a:p>
          <a:p>
            <a:r>
              <a:rPr lang="en-US" altLang="en-US" dirty="0"/>
              <a:t>Communication is open, honest, and uncensored</a:t>
            </a:r>
          </a:p>
          <a:p>
            <a:r>
              <a:rPr lang="en-US" altLang="en-US" dirty="0"/>
              <a:t>People are trusted</a:t>
            </a:r>
          </a:p>
          <a:p>
            <a:r>
              <a:rPr lang="en-US" altLang="en-US" dirty="0"/>
              <a:t>Satisfaction and productivity are high</a:t>
            </a:r>
          </a:p>
          <a:p>
            <a:endParaRPr lang="en-IN" altLang="en-US" dirty="0"/>
          </a:p>
          <a:p>
            <a:endParaRPr lang="en-US" altLang="en-US" dirty="0"/>
          </a:p>
          <a:p>
            <a:endParaRPr lang="en-US" altLang="en-US" b="1" dirty="0"/>
          </a:p>
          <a:p>
            <a:endParaRPr lang="en-US" altLang="en-US" dirty="0"/>
          </a:p>
          <a:p>
            <a:endParaRPr lang="en-US" dirty="0"/>
          </a:p>
        </p:txBody>
      </p:sp>
    </p:spTree>
    <p:extLst>
      <p:ext uri="{BB962C8B-B14F-4D97-AF65-F5344CB8AC3E}">
        <p14:creationId xmlns:p14="http://schemas.microsoft.com/office/powerpoint/2010/main" val="2102189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Pattern 4 Leadership: Enlightened, 2</a:t>
            </a:r>
            <a:endParaRPr lang="en-US" dirty="0"/>
          </a:p>
        </p:txBody>
      </p:sp>
      <p:sp>
        <p:nvSpPr>
          <p:cNvPr id="5" name="Content Placeholder 4"/>
          <p:cNvSpPr>
            <a:spLocks noGrp="1"/>
          </p:cNvSpPr>
          <p:nvPr>
            <p:ph idx="1"/>
          </p:nvPr>
        </p:nvSpPr>
        <p:spPr/>
        <p:txBody>
          <a:bodyPr/>
          <a:lstStyle/>
          <a:p>
            <a:pPr marL="0" indent="0">
              <a:spcAft>
                <a:spcPts val="300"/>
              </a:spcAft>
              <a:buNone/>
            </a:pPr>
            <a:r>
              <a:rPr lang="en-US" altLang="en-US" dirty="0"/>
              <a:t>Likert describes a Pattern 4 organization as w</a:t>
            </a:r>
            <a:r>
              <a:rPr lang="en-US" altLang="en-US" sz="2200" dirty="0"/>
              <a:t>ork groups with a high degree of loyalty and favorable attitudes </a:t>
            </a:r>
          </a:p>
          <a:p>
            <a:pPr>
              <a:spcAft>
                <a:spcPts val="300"/>
              </a:spcAft>
              <a:buFont typeface="Arial" panose="020B0604020202020204" pitchFamily="34" charset="0"/>
              <a:buChar char="•"/>
            </a:pPr>
            <a:r>
              <a:rPr lang="en-US" altLang="en-US" sz="2200" dirty="0"/>
              <a:t>Consideration for others and problem-solving skills </a:t>
            </a:r>
          </a:p>
          <a:p>
            <a:pPr>
              <a:spcAft>
                <a:spcPts val="300"/>
              </a:spcAft>
              <a:buFont typeface="Arial" panose="020B0604020202020204" pitchFamily="34" charset="0"/>
              <a:buChar char="•"/>
            </a:pPr>
            <a:r>
              <a:rPr lang="en-US" altLang="en-US" sz="2200" dirty="0"/>
              <a:t>Efficient and effective communication</a:t>
            </a:r>
          </a:p>
          <a:p>
            <a:pPr marL="0" indent="0">
              <a:spcAft>
                <a:spcPts val="300"/>
              </a:spcAft>
              <a:buNone/>
            </a:pPr>
            <a:endParaRPr lang="en-IN" altLang="en-US" dirty="0"/>
          </a:p>
          <a:p>
            <a:pPr marL="0" indent="0">
              <a:spcAft>
                <a:spcPts val="300"/>
              </a:spcAft>
              <a:buNone/>
            </a:pPr>
            <a:r>
              <a:rPr lang="en-US" altLang="en-US" dirty="0"/>
              <a:t>Effective system for interaction, problem solving, and organizational achievement</a:t>
            </a:r>
          </a:p>
          <a:p>
            <a:pPr marL="0" indent="0">
              <a:spcAft>
                <a:spcPts val="300"/>
              </a:spcAft>
              <a:buNone/>
            </a:pPr>
            <a:endParaRPr lang="en-US" altLang="en-US" dirty="0"/>
          </a:p>
          <a:p>
            <a:pPr marL="0" indent="0">
              <a:spcAft>
                <a:spcPts val="300"/>
              </a:spcAft>
              <a:buNone/>
            </a:pPr>
            <a:r>
              <a:rPr lang="en-US" altLang="en-US" dirty="0"/>
              <a:t>Technically competent and </a:t>
            </a:r>
            <a:r>
              <a:rPr lang="en-US" dirty="0"/>
              <a:t>maintain high performance goals</a:t>
            </a:r>
            <a:endParaRPr lang="en-US" altLang="en-US" dirty="0"/>
          </a:p>
        </p:txBody>
      </p:sp>
    </p:spTree>
    <p:extLst>
      <p:ext uri="{BB962C8B-B14F-4D97-AF65-F5344CB8AC3E}">
        <p14:creationId xmlns:p14="http://schemas.microsoft.com/office/powerpoint/2010/main" val="7922045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Pattern 4 Principles </a:t>
            </a:r>
            <a:endParaRPr lang="en-US" dirty="0"/>
          </a:p>
        </p:txBody>
      </p:sp>
      <p:sp>
        <p:nvSpPr>
          <p:cNvPr id="4" name="Content Placeholder 3"/>
          <p:cNvSpPr>
            <a:spLocks noGrp="1"/>
          </p:cNvSpPr>
          <p:nvPr>
            <p:ph idx="1"/>
          </p:nvPr>
        </p:nvSpPr>
        <p:spPr/>
        <p:txBody>
          <a:bodyPr/>
          <a:lstStyle/>
          <a:p>
            <a:r>
              <a:rPr lang="en-US" altLang="en-US" dirty="0"/>
              <a:t>View human resources as the organization’s greatest asset </a:t>
            </a:r>
          </a:p>
          <a:p>
            <a:r>
              <a:rPr lang="en-US" altLang="en-US" dirty="0"/>
              <a:t>Treat every individual with understanding, dignity, warmth, and support</a:t>
            </a:r>
          </a:p>
          <a:p>
            <a:r>
              <a:rPr lang="en-US" altLang="en-US" dirty="0"/>
              <a:t>Tap the constructive power of groups through visioning and team building</a:t>
            </a:r>
          </a:p>
          <a:p>
            <a:r>
              <a:rPr lang="en-US" altLang="en-US" dirty="0"/>
              <a:t>Set high performance goals at every level of the organization</a:t>
            </a:r>
          </a:p>
          <a:p>
            <a:endParaRPr lang="en-US" dirty="0"/>
          </a:p>
        </p:txBody>
      </p:sp>
    </p:spTree>
    <p:extLst>
      <p:ext uri="{BB962C8B-B14F-4D97-AF65-F5344CB8AC3E}">
        <p14:creationId xmlns:p14="http://schemas.microsoft.com/office/powerpoint/2010/main" val="12281123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Benefits of Pattern 4 Leadership</a:t>
            </a:r>
            <a:endParaRPr lang="en-US" dirty="0"/>
          </a:p>
        </p:txBody>
      </p:sp>
      <p:sp>
        <p:nvSpPr>
          <p:cNvPr id="5" name="Content Placeholder 4"/>
          <p:cNvSpPr>
            <a:spLocks noGrp="1"/>
          </p:cNvSpPr>
          <p:nvPr>
            <p:ph idx="1"/>
          </p:nvPr>
        </p:nvSpPr>
        <p:spPr/>
        <p:txBody>
          <a:bodyPr/>
          <a:lstStyle/>
          <a:p>
            <a:pPr>
              <a:lnSpc>
                <a:spcPct val="90000"/>
              </a:lnSpc>
            </a:pPr>
            <a:r>
              <a:rPr lang="en-US" altLang="en-US" dirty="0"/>
              <a:t>Performance effectiveness improves </a:t>
            </a:r>
          </a:p>
          <a:p>
            <a:pPr>
              <a:lnSpc>
                <a:spcPct val="90000"/>
              </a:lnSpc>
            </a:pPr>
            <a:r>
              <a:rPr lang="en-US" altLang="en-US" dirty="0"/>
              <a:t>Costs decrease</a:t>
            </a:r>
          </a:p>
          <a:p>
            <a:pPr>
              <a:lnSpc>
                <a:spcPct val="90000"/>
              </a:lnSpc>
            </a:pPr>
            <a:r>
              <a:rPr lang="en-US" altLang="en-US" dirty="0"/>
              <a:t>Satisfaction and health improve</a:t>
            </a:r>
          </a:p>
          <a:p>
            <a:pPr>
              <a:lnSpc>
                <a:spcPct val="90000"/>
              </a:lnSpc>
            </a:pPr>
            <a:r>
              <a:rPr lang="en-US" altLang="en-US" dirty="0"/>
              <a:t>Applicable to all sizes and types of organizations </a:t>
            </a:r>
          </a:p>
        </p:txBody>
      </p:sp>
    </p:spTree>
    <p:extLst>
      <p:ext uri="{BB962C8B-B14F-4D97-AF65-F5344CB8AC3E}">
        <p14:creationId xmlns:p14="http://schemas.microsoft.com/office/powerpoint/2010/main" val="11402210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Stories </a:t>
            </a:r>
            <a:endParaRPr lang="en-US" dirty="0"/>
          </a:p>
        </p:txBody>
      </p:sp>
      <p:sp>
        <p:nvSpPr>
          <p:cNvPr id="4" name="Content Placeholder 3"/>
          <p:cNvSpPr>
            <a:spLocks noGrp="1"/>
          </p:cNvSpPr>
          <p:nvPr>
            <p:ph idx="1"/>
          </p:nvPr>
        </p:nvSpPr>
        <p:spPr/>
        <p:txBody>
          <a:bodyPr/>
          <a:lstStyle/>
          <a:p>
            <a:pPr marL="0" indent="0">
              <a:spcBef>
                <a:spcPts val="276"/>
              </a:spcBef>
              <a:spcAft>
                <a:spcPts val="200"/>
              </a:spcAft>
              <a:buNone/>
            </a:pPr>
            <a:r>
              <a:rPr lang="en-US" altLang="en-US" dirty="0"/>
              <a:t>Can develop and reinforce a positive work climate </a:t>
            </a:r>
          </a:p>
          <a:p>
            <a:pPr marL="0" indent="0">
              <a:spcBef>
                <a:spcPts val="276"/>
              </a:spcBef>
              <a:spcAft>
                <a:spcPts val="200"/>
              </a:spcAft>
              <a:buNone/>
            </a:pPr>
            <a:endParaRPr lang="en-US" altLang="en-US" dirty="0"/>
          </a:p>
          <a:p>
            <a:pPr marL="0" indent="0">
              <a:spcBef>
                <a:spcPts val="276"/>
              </a:spcBef>
              <a:spcAft>
                <a:spcPts val="200"/>
              </a:spcAft>
              <a:buNone/>
            </a:pPr>
            <a:r>
              <a:rPr lang="en-US" altLang="en-US" dirty="0"/>
              <a:t>Prescribe the way things should or should not be done</a:t>
            </a:r>
          </a:p>
          <a:p>
            <a:pPr marL="0" indent="0">
              <a:spcBef>
                <a:spcPts val="276"/>
              </a:spcBef>
              <a:spcAft>
                <a:spcPts val="200"/>
              </a:spcAft>
              <a:buNone/>
            </a:pPr>
            <a:endParaRPr lang="en-US" altLang="en-US" dirty="0"/>
          </a:p>
          <a:p>
            <a:pPr marL="0" indent="0">
              <a:spcBef>
                <a:spcPts val="276"/>
              </a:spcBef>
              <a:spcAft>
                <a:spcPts val="200"/>
              </a:spcAft>
              <a:buNone/>
            </a:pPr>
            <a:r>
              <a:rPr lang="en-US" altLang="en-US" dirty="0"/>
              <a:t>Have great impact when describing real people and are known by employees throughout the organization </a:t>
            </a:r>
          </a:p>
          <a:p>
            <a:pPr marL="0" indent="0">
              <a:spcBef>
                <a:spcPts val="276"/>
              </a:spcBef>
              <a:spcAft>
                <a:spcPts val="200"/>
              </a:spcAft>
              <a:buNone/>
            </a:pPr>
            <a:endParaRPr lang="en-US" altLang="en-US" dirty="0"/>
          </a:p>
          <a:p>
            <a:pPr marL="0" indent="0">
              <a:spcBef>
                <a:spcPts val="276"/>
              </a:spcBef>
              <a:spcAft>
                <a:spcPts val="200"/>
              </a:spcAft>
              <a:buNone/>
            </a:pPr>
            <a:r>
              <a:rPr lang="en-US" altLang="en-US" dirty="0"/>
              <a:t>Example: Malice in Dallas</a:t>
            </a:r>
          </a:p>
          <a:p>
            <a:pPr>
              <a:spcBef>
                <a:spcPts val="276"/>
              </a:spcBef>
              <a:spcAft>
                <a:spcPts val="200"/>
              </a:spcAft>
              <a:buFont typeface="Arial" panose="020B0604020202020204" pitchFamily="34" charset="0"/>
              <a:buChar char="•"/>
            </a:pPr>
            <a:r>
              <a:rPr lang="en-US" altLang="en-US" sz="2200" dirty="0"/>
              <a:t>Southwest Airlines versus Stevens Aviation </a:t>
            </a:r>
          </a:p>
          <a:p>
            <a:pPr>
              <a:spcBef>
                <a:spcPts val="276"/>
              </a:spcBef>
              <a:spcAft>
                <a:spcPts val="200"/>
              </a:spcAft>
              <a:buFont typeface="Arial" panose="020B0604020202020204" pitchFamily="34" charset="0"/>
              <a:buChar char="•"/>
            </a:pPr>
            <a:r>
              <a:rPr lang="en-US" altLang="en-US" sz="2200" dirty="0"/>
              <a:t>Dispute over the ad campaign “Just Plane Smart” led to an arm wrestling match</a:t>
            </a:r>
          </a:p>
          <a:p>
            <a:pPr>
              <a:spcBef>
                <a:spcPts val="276"/>
              </a:spcBef>
              <a:spcAft>
                <a:spcPts val="200"/>
              </a:spcAft>
              <a:buFont typeface="Arial" panose="020B0604020202020204" pitchFamily="34" charset="0"/>
              <a:buChar char="•"/>
            </a:pPr>
            <a:r>
              <a:rPr lang="en-US" altLang="en-US" sz="2200" dirty="0"/>
              <a:t>All Southwest employees know the story, which communicates the values of the company </a:t>
            </a:r>
            <a:endParaRPr lang="en-US" altLang="en-US" dirty="0"/>
          </a:p>
          <a:p>
            <a:pPr lvl="1">
              <a:spcBef>
                <a:spcPts val="276"/>
              </a:spcBef>
              <a:spcAft>
                <a:spcPts val="200"/>
              </a:spcAft>
            </a:pPr>
            <a:endParaRPr lang="en-US" altLang="en-US" dirty="0"/>
          </a:p>
          <a:p>
            <a:pPr>
              <a:spcBef>
                <a:spcPts val="276"/>
              </a:spcBef>
              <a:spcAft>
                <a:spcPts val="200"/>
              </a:spcAft>
            </a:pPr>
            <a:endParaRPr lang="en-US" dirty="0"/>
          </a:p>
          <a:p>
            <a:pPr>
              <a:spcBef>
                <a:spcPts val="276"/>
              </a:spcBef>
              <a:spcAft>
                <a:spcPts val="200"/>
              </a:spcAft>
            </a:pPr>
            <a:endParaRPr lang="en-US" altLang="en-US" dirty="0"/>
          </a:p>
          <a:p>
            <a:pPr marL="457200" lvl="1" indent="0">
              <a:spcBef>
                <a:spcPts val="276"/>
              </a:spcBef>
              <a:spcAft>
                <a:spcPts val="200"/>
              </a:spcAft>
              <a:buNone/>
            </a:pPr>
            <a:endParaRPr lang="en-US" altLang="en-US" dirty="0"/>
          </a:p>
          <a:p>
            <a:pPr>
              <a:spcBef>
                <a:spcPts val="276"/>
              </a:spcBef>
              <a:spcAft>
                <a:spcPts val="200"/>
              </a:spcAft>
            </a:pPr>
            <a:endParaRPr lang="en-US" dirty="0"/>
          </a:p>
        </p:txBody>
      </p:sp>
    </p:spTree>
    <p:extLst>
      <p:ext uri="{BB962C8B-B14F-4D97-AF65-F5344CB8AC3E}">
        <p14:creationId xmlns:p14="http://schemas.microsoft.com/office/powerpoint/2010/main" val="1858172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Building Community in the Workplace </a:t>
            </a:r>
            <a:endParaRPr lang="en-US" dirty="0"/>
          </a:p>
        </p:txBody>
      </p:sp>
      <p:sp>
        <p:nvSpPr>
          <p:cNvPr id="4" name="Content Placeholder 3"/>
          <p:cNvSpPr>
            <a:spLocks noGrp="1"/>
          </p:cNvSpPr>
          <p:nvPr>
            <p:ph idx="1"/>
          </p:nvPr>
        </p:nvSpPr>
        <p:spPr/>
        <p:txBody>
          <a:bodyPr/>
          <a:lstStyle/>
          <a:p>
            <a:pPr marL="0" indent="0">
              <a:spcBef>
                <a:spcPts val="372"/>
              </a:spcBef>
              <a:spcAft>
                <a:spcPts val="300"/>
              </a:spcAft>
              <a:buNone/>
            </a:pPr>
            <a:r>
              <a:rPr lang="en-IN" dirty="0"/>
              <a:t>Community is experienced in two ways</a:t>
            </a:r>
          </a:p>
          <a:p>
            <a:pPr>
              <a:spcBef>
                <a:spcPts val="372"/>
              </a:spcBef>
              <a:spcAft>
                <a:spcPts val="300"/>
              </a:spcAft>
              <a:buClr>
                <a:schemeClr val="tx1"/>
              </a:buClr>
            </a:pPr>
            <a:r>
              <a:rPr lang="en-IN" altLang="en-US" sz="2200" b="1" dirty="0">
                <a:solidFill>
                  <a:srgbClr val="C00000"/>
                </a:solidFill>
              </a:rPr>
              <a:t>A group of people</a:t>
            </a:r>
          </a:p>
          <a:p>
            <a:pPr lvl="1">
              <a:spcBef>
                <a:spcPts val="372"/>
              </a:spcBef>
              <a:spcAft>
                <a:spcPts val="300"/>
              </a:spcAft>
              <a:buClr>
                <a:schemeClr val="tx1"/>
              </a:buClr>
              <a:buFont typeface="Arial" panose="020B0604020202020204" pitchFamily="34" charset="0"/>
              <a:buChar char="•"/>
            </a:pPr>
            <a:r>
              <a:rPr lang="en-IN" dirty="0"/>
              <a:t>Formed by bringing people together in place and time </a:t>
            </a:r>
            <a:endParaRPr lang="en-IN" altLang="en-US" dirty="0"/>
          </a:p>
          <a:p>
            <a:pPr>
              <a:spcBef>
                <a:spcPts val="372"/>
              </a:spcBef>
              <a:spcAft>
                <a:spcPts val="300"/>
              </a:spcAft>
              <a:buClr>
                <a:schemeClr val="tx1"/>
              </a:buClr>
            </a:pPr>
            <a:r>
              <a:rPr lang="en-IN" altLang="en-US" sz="2200" b="1" dirty="0">
                <a:solidFill>
                  <a:srgbClr val="C00000"/>
                </a:solidFill>
              </a:rPr>
              <a:t>A way of being</a:t>
            </a:r>
          </a:p>
          <a:p>
            <a:pPr lvl="1">
              <a:spcBef>
                <a:spcPts val="372"/>
              </a:spcBef>
              <a:spcAft>
                <a:spcPts val="300"/>
              </a:spcAft>
              <a:buClr>
                <a:schemeClr val="tx1"/>
              </a:buClr>
              <a:buFont typeface="Arial" panose="020B0604020202020204" pitchFamily="34" charset="0"/>
              <a:buChar char="•"/>
            </a:pPr>
            <a:r>
              <a:rPr lang="en-IN" dirty="0"/>
              <a:t>Created when barriers between people are let down </a:t>
            </a:r>
            <a:endParaRPr lang="en-IN" altLang="en-US" dirty="0"/>
          </a:p>
          <a:p>
            <a:pPr marL="0" indent="0">
              <a:spcBef>
                <a:spcPts val="372"/>
              </a:spcBef>
              <a:spcAft>
                <a:spcPts val="300"/>
              </a:spcAft>
              <a:buNone/>
            </a:pPr>
            <a:endParaRPr lang="en-US" altLang="en-US" dirty="0"/>
          </a:p>
          <a:p>
            <a:pPr marL="0" indent="0">
              <a:spcBef>
                <a:spcPts val="372"/>
              </a:spcBef>
              <a:spcAft>
                <a:spcPts val="300"/>
              </a:spcAft>
              <a:buNone/>
            </a:pPr>
            <a:r>
              <a:rPr lang="en-US" altLang="en-US" dirty="0"/>
              <a:t>Creative cooperation when dealing with others involves:</a:t>
            </a:r>
          </a:p>
          <a:p>
            <a:pPr marL="0" indent="0">
              <a:spcBef>
                <a:spcPts val="372"/>
              </a:spcBef>
              <a:spcAft>
                <a:spcPts val="300"/>
              </a:spcAft>
              <a:buNone/>
            </a:pPr>
            <a:endParaRPr lang="en-US" altLang="en-US" b="1" dirty="0"/>
          </a:p>
          <a:p>
            <a:pPr>
              <a:spcBef>
                <a:spcPts val="372"/>
              </a:spcBef>
              <a:spcAft>
                <a:spcPts val="300"/>
              </a:spcAft>
            </a:pPr>
            <a:r>
              <a:rPr lang="en-US" altLang="en-US" sz="2200" dirty="0"/>
              <a:t>Valuing differences</a:t>
            </a:r>
          </a:p>
          <a:p>
            <a:pPr>
              <a:spcBef>
                <a:spcPts val="372"/>
              </a:spcBef>
              <a:spcAft>
                <a:spcPts val="300"/>
              </a:spcAft>
            </a:pPr>
            <a:r>
              <a:rPr lang="en-US" altLang="en-US" sz="2200" dirty="0"/>
              <a:t>Building on strengths</a:t>
            </a:r>
          </a:p>
          <a:p>
            <a:pPr>
              <a:spcBef>
                <a:spcPts val="372"/>
              </a:spcBef>
              <a:spcAft>
                <a:spcPts val="300"/>
              </a:spcAft>
            </a:pPr>
            <a:r>
              <a:rPr lang="en-US" altLang="en-US" sz="2200" dirty="0"/>
              <a:t>Transcending individual limitations</a:t>
            </a:r>
          </a:p>
          <a:p>
            <a:pPr>
              <a:spcBef>
                <a:spcPts val="372"/>
              </a:spcBef>
              <a:spcAft>
                <a:spcPts val="300"/>
              </a:spcAft>
            </a:pPr>
            <a:r>
              <a:rPr lang="en-US" altLang="en-US" sz="2200" dirty="0"/>
              <a:t>Achieving the full potential of </a:t>
            </a:r>
            <a:r>
              <a:rPr lang="en-US" altLang="en-US" dirty="0"/>
              <a:t>community</a:t>
            </a:r>
            <a:r>
              <a:rPr lang="en-US" altLang="en-US" sz="2800" dirty="0"/>
              <a:t> </a:t>
            </a:r>
          </a:p>
          <a:p>
            <a:pPr>
              <a:spcBef>
                <a:spcPts val="372"/>
              </a:spcBef>
              <a:spcAft>
                <a:spcPts val="300"/>
              </a:spcAft>
            </a:pPr>
            <a:endParaRPr lang="en-US" altLang="en-US" sz="2200" dirty="0"/>
          </a:p>
          <a:p>
            <a:pPr lvl="1">
              <a:spcBef>
                <a:spcPts val="372"/>
              </a:spcBef>
              <a:spcAft>
                <a:spcPts val="300"/>
              </a:spcAft>
            </a:pPr>
            <a:endParaRPr lang="en-US" altLang="en-US" dirty="0"/>
          </a:p>
          <a:p>
            <a:pPr>
              <a:spcBef>
                <a:spcPts val="372"/>
              </a:spcBef>
              <a:spcAft>
                <a:spcPts val="300"/>
              </a:spcAft>
            </a:pPr>
            <a:endParaRPr lang="en-US" dirty="0"/>
          </a:p>
        </p:txBody>
      </p:sp>
    </p:spTree>
    <p:extLst>
      <p:ext uri="{BB962C8B-B14F-4D97-AF65-F5344CB8AC3E}">
        <p14:creationId xmlns:p14="http://schemas.microsoft.com/office/powerpoint/2010/main" val="1767275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Learning Objectives </a:t>
            </a:r>
            <a:endParaRPr lang="en-US" dirty="0"/>
          </a:p>
        </p:txBody>
      </p:sp>
      <p:sp>
        <p:nvSpPr>
          <p:cNvPr id="5" name="Content Placeholder 4"/>
          <p:cNvSpPr>
            <a:spLocks noGrp="1"/>
          </p:cNvSpPr>
          <p:nvPr>
            <p:ph idx="1"/>
          </p:nvPr>
        </p:nvSpPr>
        <p:spPr/>
        <p:txBody>
          <a:bodyPr/>
          <a:lstStyle/>
          <a:p>
            <a:pPr>
              <a:spcAft>
                <a:spcPts val="200"/>
              </a:spcAft>
            </a:pPr>
            <a:r>
              <a:rPr lang="en-US" dirty="0"/>
              <a:t>Understand the impact of organizational culture</a:t>
            </a:r>
          </a:p>
          <a:p>
            <a:pPr>
              <a:spcAft>
                <a:spcPts val="200"/>
              </a:spcAft>
            </a:pPr>
            <a:r>
              <a:rPr lang="en-US" dirty="0"/>
              <a:t>Describe an organizational climate that attracts and keeps good people</a:t>
            </a:r>
          </a:p>
          <a:p>
            <a:pPr>
              <a:spcAft>
                <a:spcPts val="200"/>
              </a:spcAft>
            </a:pPr>
            <a:r>
              <a:rPr lang="en-US" dirty="0"/>
              <a:t>Describe the elements of true community</a:t>
            </a:r>
          </a:p>
        </p:txBody>
      </p:sp>
    </p:spTree>
    <p:extLst>
      <p:ext uri="{BB962C8B-B14F-4D97-AF65-F5344CB8AC3E}">
        <p14:creationId xmlns:p14="http://schemas.microsoft.com/office/powerpoint/2010/main" val="13336832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Conditions for True Community, 1</a:t>
            </a:r>
            <a:endParaRPr lang="en-US" dirty="0"/>
          </a:p>
        </p:txBody>
      </p:sp>
      <p:sp>
        <p:nvSpPr>
          <p:cNvPr id="5" name="Content Placeholder 4"/>
          <p:cNvSpPr>
            <a:spLocks noGrp="1"/>
          </p:cNvSpPr>
          <p:nvPr>
            <p:ph idx="1"/>
          </p:nvPr>
        </p:nvSpPr>
        <p:spPr/>
        <p:txBody>
          <a:bodyPr/>
          <a:lstStyle/>
          <a:p>
            <a:pPr marL="0" indent="0">
              <a:buNone/>
            </a:pPr>
            <a:r>
              <a:rPr lang="en-US" altLang="en-US" dirty="0"/>
              <a:t>Shared vision</a:t>
            </a:r>
            <a:endParaRPr lang="en-US" altLang="en-US" dirty="0">
              <a:cs typeface="Times New Roman" pitchFamily="18" charset="0"/>
            </a:endParaRPr>
          </a:p>
          <a:p>
            <a:r>
              <a:rPr lang="en-US" altLang="en-US" sz="2200" dirty="0"/>
              <a:t>Positive and future-focused image provides direction </a:t>
            </a:r>
          </a:p>
          <a:p>
            <a:pPr marL="0" indent="0">
              <a:buNone/>
            </a:pPr>
            <a:endParaRPr lang="en-US" altLang="en-US" sz="2200" dirty="0"/>
          </a:p>
          <a:p>
            <a:pPr marL="0" indent="0">
              <a:buNone/>
            </a:pPr>
            <a:r>
              <a:rPr lang="en-US" altLang="en-US" dirty="0"/>
              <a:t>Wholeness incorporating diversity</a:t>
            </a:r>
            <a:endParaRPr lang="en-US" altLang="en-US" dirty="0">
              <a:cs typeface="Times New Roman" pitchFamily="18" charset="0"/>
            </a:endParaRPr>
          </a:p>
          <a:p>
            <a:r>
              <a:rPr lang="en-US" altLang="en-US" sz="2200" dirty="0"/>
              <a:t>Community must face and resolve differences </a:t>
            </a:r>
          </a:p>
          <a:p>
            <a:pPr marL="0" indent="0">
              <a:buNone/>
            </a:pPr>
            <a:endParaRPr lang="en-US" altLang="en-US" sz="2200" dirty="0"/>
          </a:p>
          <a:p>
            <a:pPr marL="0" indent="0">
              <a:buNone/>
            </a:pPr>
            <a:r>
              <a:rPr lang="en-US" altLang="en-US" dirty="0"/>
              <a:t>Shared culture</a:t>
            </a:r>
            <a:endParaRPr lang="en-US" altLang="en-US" dirty="0">
              <a:cs typeface="Times New Roman" pitchFamily="18" charset="0"/>
            </a:endParaRPr>
          </a:p>
          <a:p>
            <a:r>
              <a:rPr lang="en-US" altLang="en-US" sz="2200" dirty="0"/>
              <a:t>Norms of behavior and core values that are shared are symbols of group identity </a:t>
            </a:r>
          </a:p>
          <a:p>
            <a:pPr lvl="1"/>
            <a:endParaRPr lang="en-US" altLang="en-US" dirty="0"/>
          </a:p>
          <a:p>
            <a:endParaRPr lang="en-US" dirty="0"/>
          </a:p>
        </p:txBody>
      </p:sp>
    </p:spTree>
    <p:extLst>
      <p:ext uri="{BB962C8B-B14F-4D97-AF65-F5344CB8AC3E}">
        <p14:creationId xmlns:p14="http://schemas.microsoft.com/office/powerpoint/2010/main" val="812639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Conditions for True Community, 2</a:t>
            </a:r>
            <a:endParaRPr lang="en-US" dirty="0"/>
          </a:p>
        </p:txBody>
      </p:sp>
      <p:sp>
        <p:nvSpPr>
          <p:cNvPr id="5" name="Content Placeholder 4"/>
          <p:cNvSpPr>
            <a:spLocks noGrp="1"/>
          </p:cNvSpPr>
          <p:nvPr>
            <p:ph idx="1"/>
          </p:nvPr>
        </p:nvSpPr>
        <p:spPr/>
        <p:txBody>
          <a:bodyPr/>
          <a:lstStyle/>
          <a:p>
            <a:pPr marL="0" indent="0">
              <a:buNone/>
            </a:pPr>
            <a:r>
              <a:rPr lang="en-US" altLang="en-US" dirty="0"/>
              <a:t>Internal communications</a:t>
            </a:r>
          </a:p>
          <a:p>
            <a:r>
              <a:rPr lang="en-US" altLang="en-US" sz="2200" dirty="0"/>
              <a:t>People communicate freely, which is uncensored and flows in all directions</a:t>
            </a:r>
          </a:p>
          <a:p>
            <a:pPr marL="0" indent="0">
              <a:buNone/>
            </a:pPr>
            <a:endParaRPr lang="en-US" altLang="en-US" sz="2200" dirty="0"/>
          </a:p>
          <a:p>
            <a:pPr marL="0" indent="0">
              <a:buNone/>
            </a:pPr>
            <a:r>
              <a:rPr lang="en-US" altLang="en-US" dirty="0"/>
              <a:t>Consideration and trust</a:t>
            </a:r>
          </a:p>
          <a:p>
            <a:r>
              <a:rPr lang="en-US" altLang="en-US" sz="2200" dirty="0"/>
              <a:t>People are respected, valued, and treated humanely</a:t>
            </a:r>
          </a:p>
          <a:p>
            <a:pPr marL="0" indent="0">
              <a:buNone/>
            </a:pPr>
            <a:endParaRPr lang="en-US" altLang="en-US" sz="2200" dirty="0"/>
          </a:p>
          <a:p>
            <a:pPr marL="0" indent="0">
              <a:buNone/>
            </a:pPr>
            <a:r>
              <a:rPr lang="en-US" altLang="en-US" dirty="0"/>
              <a:t>Maintenance and government</a:t>
            </a:r>
          </a:p>
          <a:p>
            <a:r>
              <a:rPr lang="en-US" altLang="en-US" sz="2200" dirty="0"/>
              <a:t>Roles, responsibilities, and decision-making are conducive to achieving tasks</a:t>
            </a:r>
          </a:p>
          <a:p>
            <a:pPr lvl="1"/>
            <a:endParaRPr lang="en-US" altLang="en-US" dirty="0"/>
          </a:p>
          <a:p>
            <a:endParaRPr lang="en-US" dirty="0"/>
          </a:p>
        </p:txBody>
      </p:sp>
    </p:spTree>
    <p:extLst>
      <p:ext uri="{BB962C8B-B14F-4D97-AF65-F5344CB8AC3E}">
        <p14:creationId xmlns:p14="http://schemas.microsoft.com/office/powerpoint/2010/main" val="18826333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Conditions for True Community, 3</a:t>
            </a:r>
            <a:endParaRPr lang="en-US" dirty="0"/>
          </a:p>
        </p:txBody>
      </p:sp>
      <p:sp>
        <p:nvSpPr>
          <p:cNvPr id="5" name="Content Placeholder 4"/>
          <p:cNvSpPr>
            <a:spLocks noGrp="1"/>
          </p:cNvSpPr>
          <p:nvPr>
            <p:ph idx="1"/>
          </p:nvPr>
        </p:nvSpPr>
        <p:spPr/>
        <p:txBody>
          <a:bodyPr/>
          <a:lstStyle/>
          <a:p>
            <a:pPr marL="0" indent="0">
              <a:buNone/>
            </a:pPr>
            <a:r>
              <a:rPr lang="en-US" altLang="en-US" dirty="0"/>
              <a:t>Participation and shared leadership</a:t>
            </a:r>
            <a:endParaRPr lang="en-US" altLang="en-US" dirty="0">
              <a:cs typeface="Times New Roman" pitchFamily="18" charset="0"/>
            </a:endParaRPr>
          </a:p>
          <a:p>
            <a:r>
              <a:rPr lang="en-US" altLang="en-US" sz="2200" dirty="0"/>
              <a:t>Involvement of all individuals and o</a:t>
            </a:r>
            <a:r>
              <a:rPr lang="en-US" sz="2200" dirty="0"/>
              <a:t>pportunity to influence events and outcomes</a:t>
            </a:r>
          </a:p>
          <a:p>
            <a:pPr marL="0" indent="0">
              <a:buNone/>
            </a:pPr>
            <a:endParaRPr lang="en-US" altLang="en-US" sz="2200" b="1" dirty="0"/>
          </a:p>
          <a:p>
            <a:pPr marL="0" indent="0">
              <a:buNone/>
            </a:pPr>
            <a:r>
              <a:rPr lang="en-US" altLang="en-US" dirty="0"/>
              <a:t>Development of younger members</a:t>
            </a:r>
            <a:endParaRPr lang="en-US" altLang="en-US" dirty="0">
              <a:cs typeface="Times New Roman" pitchFamily="18" charset="0"/>
            </a:endParaRPr>
          </a:p>
          <a:p>
            <a:r>
              <a:rPr lang="en-US" altLang="en-US" sz="2200" dirty="0"/>
              <a:t>Mature members help young members develop knowledge, skills, and attitudes that reflect community values </a:t>
            </a:r>
          </a:p>
          <a:p>
            <a:pPr marL="0" indent="0">
              <a:buNone/>
            </a:pPr>
            <a:endParaRPr lang="en-US" altLang="en-US" sz="2200" dirty="0"/>
          </a:p>
          <a:p>
            <a:pPr>
              <a:buFontTx/>
              <a:buNone/>
            </a:pPr>
            <a:r>
              <a:rPr lang="en-US" altLang="en-US" dirty="0"/>
              <a:t> </a:t>
            </a:r>
          </a:p>
          <a:p>
            <a:endParaRPr lang="en-US" dirty="0"/>
          </a:p>
          <a:p>
            <a:endParaRPr lang="en-US" dirty="0"/>
          </a:p>
        </p:txBody>
      </p:sp>
    </p:spTree>
    <p:extLst>
      <p:ext uri="{BB962C8B-B14F-4D97-AF65-F5344CB8AC3E}">
        <p14:creationId xmlns:p14="http://schemas.microsoft.com/office/powerpoint/2010/main" val="26624005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Conditions for True Community, 4</a:t>
            </a:r>
            <a:endParaRPr lang="en-US" dirty="0"/>
          </a:p>
        </p:txBody>
      </p:sp>
      <p:sp>
        <p:nvSpPr>
          <p:cNvPr id="5" name="Content Placeholder 4"/>
          <p:cNvSpPr>
            <a:spLocks noGrp="1"/>
          </p:cNvSpPr>
          <p:nvPr>
            <p:ph idx="1"/>
          </p:nvPr>
        </p:nvSpPr>
        <p:spPr/>
        <p:txBody>
          <a:bodyPr/>
          <a:lstStyle/>
          <a:p>
            <a:pPr marL="0" indent="0">
              <a:spcBef>
                <a:spcPct val="50000"/>
              </a:spcBef>
              <a:buNone/>
            </a:pPr>
            <a:r>
              <a:rPr lang="en-US" altLang="en-US" dirty="0"/>
              <a:t>Affirmation</a:t>
            </a:r>
            <a:endParaRPr lang="en-US" altLang="en-US" dirty="0">
              <a:cs typeface="Times New Roman" pitchFamily="18" charset="0"/>
            </a:endParaRPr>
          </a:p>
          <a:p>
            <a:pPr>
              <a:spcBef>
                <a:spcPct val="50000"/>
              </a:spcBef>
            </a:pPr>
            <a:r>
              <a:rPr lang="en-US" altLang="en-US" sz="2200" dirty="0"/>
              <a:t>The community celebrates its beginnings, rewards its achievements, and takes pride in its challenges</a:t>
            </a:r>
          </a:p>
          <a:p>
            <a:pPr marL="0" indent="0">
              <a:spcBef>
                <a:spcPct val="50000"/>
              </a:spcBef>
              <a:buNone/>
            </a:pPr>
            <a:endParaRPr lang="en-US" altLang="en-US" dirty="0"/>
          </a:p>
          <a:p>
            <a:pPr marL="0" indent="0">
              <a:spcBef>
                <a:spcPct val="50000"/>
              </a:spcBef>
              <a:buNone/>
            </a:pPr>
            <a:r>
              <a:rPr lang="en-US" altLang="en-US" dirty="0"/>
              <a:t>Links with outside groups</a:t>
            </a:r>
            <a:endParaRPr lang="en-US" altLang="en-US" dirty="0">
              <a:cs typeface="Times New Roman" pitchFamily="18" charset="0"/>
            </a:endParaRPr>
          </a:p>
          <a:p>
            <a:pPr>
              <a:spcBef>
                <a:spcPct val="50000"/>
              </a:spcBef>
            </a:pPr>
            <a:r>
              <a:rPr lang="en-US" altLang="en-US" sz="2200" dirty="0"/>
              <a:t>Need to draw boundaries to accomplish tasks and community’s need to have fruitful alliances with external groups</a:t>
            </a:r>
          </a:p>
        </p:txBody>
      </p:sp>
    </p:spTree>
    <p:extLst>
      <p:ext uri="{BB962C8B-B14F-4D97-AF65-F5344CB8AC3E}">
        <p14:creationId xmlns:p14="http://schemas.microsoft.com/office/powerpoint/2010/main" val="379802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noAutofit/>
          </a:bodyPr>
          <a:lstStyle/>
          <a:p>
            <a:r>
              <a:rPr lang="en-IN" altLang="en-US" sz="2800" dirty="0"/>
              <a:t>  Dave Packard and Bill Hewett’s Organizational Policies</a:t>
            </a:r>
            <a:br>
              <a:rPr lang="en-IN" altLang="en-US" sz="2800" dirty="0"/>
            </a:br>
            <a:endParaRPr lang="en-US" altLang="en-US" sz="2800" dirty="0"/>
          </a:p>
        </p:txBody>
      </p:sp>
      <p:sp>
        <p:nvSpPr>
          <p:cNvPr id="33795" name="Content Placeholder 2"/>
          <p:cNvSpPr>
            <a:spLocks noGrp="1"/>
          </p:cNvSpPr>
          <p:nvPr>
            <p:ph idx="1"/>
          </p:nvPr>
        </p:nvSpPr>
        <p:spPr/>
        <p:txBody>
          <a:bodyPr/>
          <a:lstStyle/>
          <a:p>
            <a:r>
              <a:rPr lang="en-US" altLang="en-US" dirty="0"/>
              <a:t>Creation of a company that would attract like-minded people</a:t>
            </a:r>
          </a:p>
          <a:p>
            <a:r>
              <a:rPr lang="en-US" altLang="en-US" dirty="0"/>
              <a:t>Greatest innovation was managerial</a:t>
            </a:r>
          </a:p>
          <a:p>
            <a:r>
              <a:rPr lang="en-US" altLang="en-US" dirty="0"/>
              <a:t>Grant of bonuses to all employees when the company improved its productivity</a:t>
            </a:r>
          </a:p>
          <a:p>
            <a:r>
              <a:rPr lang="en-US" altLang="en-US" dirty="0"/>
              <a:t>Employees worked in open cubicles</a:t>
            </a:r>
          </a:p>
          <a:p>
            <a:r>
              <a:rPr lang="en-US" altLang="en-US" dirty="0"/>
              <a:t>Egalitarian, decentralized system that came to be known as “the H P Way”</a:t>
            </a:r>
          </a:p>
        </p:txBody>
      </p:sp>
    </p:spTree>
    <p:extLst>
      <p:ext uri="{BB962C8B-B14F-4D97-AF65-F5344CB8AC3E}">
        <p14:creationId xmlns:p14="http://schemas.microsoft.com/office/powerpoint/2010/main" val="42023884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08714-010B-4707-BB4F-9107E4220283}"/>
              </a:ext>
            </a:extLst>
          </p:cNvPr>
          <p:cNvSpPr>
            <a:spLocks noGrp="1"/>
          </p:cNvSpPr>
          <p:nvPr>
            <p:ph type="title"/>
          </p:nvPr>
        </p:nvSpPr>
        <p:spPr/>
        <p:txBody>
          <a:bodyPr/>
          <a:lstStyle/>
          <a:p>
            <a:r>
              <a:rPr lang="en-US" dirty="0"/>
              <a:t>The Struggle to Stay Flat and Fresh</a:t>
            </a:r>
          </a:p>
        </p:txBody>
      </p:sp>
      <p:sp>
        <p:nvSpPr>
          <p:cNvPr id="3" name="Content Placeholder 2">
            <a:extLst>
              <a:ext uri="{FF2B5EF4-FFF2-40B4-BE49-F238E27FC236}">
                <a16:creationId xmlns:a16="http://schemas.microsoft.com/office/drawing/2014/main" id="{60739760-67F4-488F-8644-EA6D33E0EC3B}"/>
              </a:ext>
            </a:extLst>
          </p:cNvPr>
          <p:cNvSpPr>
            <a:spLocks noGrp="1"/>
          </p:cNvSpPr>
          <p:nvPr>
            <p:ph idx="1"/>
          </p:nvPr>
        </p:nvSpPr>
        <p:spPr/>
        <p:txBody>
          <a:bodyPr/>
          <a:lstStyle/>
          <a:p>
            <a:pPr marL="0" indent="0">
              <a:buNone/>
            </a:pPr>
            <a:r>
              <a:rPr lang="en-US" dirty="0"/>
              <a:t>Key element of organizational culture and climate is structure</a:t>
            </a:r>
          </a:p>
          <a:p>
            <a:pPr marL="0" indent="0">
              <a:buNone/>
            </a:pPr>
            <a:endParaRPr lang="en-US" sz="1600" dirty="0"/>
          </a:p>
          <a:p>
            <a:pPr marL="0" indent="0">
              <a:buNone/>
            </a:pPr>
            <a:r>
              <a:rPr lang="en-US" dirty="0"/>
              <a:t>As organizations grow in size, there is a need for layers and divisions of responsibility</a:t>
            </a:r>
          </a:p>
          <a:p>
            <a:pPr marL="0" indent="0">
              <a:buNone/>
            </a:pPr>
            <a:endParaRPr lang="en-US" sz="1600" dirty="0"/>
          </a:p>
          <a:p>
            <a:pPr marL="0" indent="0">
              <a:buNone/>
            </a:pPr>
            <a:r>
              <a:rPr lang="en-US" dirty="0"/>
              <a:t>Mid-level leaders are needed to guide work activities, coach employees, and manage organizational growth</a:t>
            </a:r>
          </a:p>
          <a:p>
            <a:r>
              <a:rPr lang="en-US" sz="2200" dirty="0"/>
              <a:t>Sufficient resources must be allocated to perform these functions well</a:t>
            </a:r>
          </a:p>
          <a:p>
            <a:pPr marL="0" indent="0">
              <a:buNone/>
            </a:pPr>
            <a:endParaRPr lang="en-US" sz="1600" dirty="0"/>
          </a:p>
          <a:p>
            <a:pPr marL="0" indent="0">
              <a:buNone/>
            </a:pPr>
            <a:r>
              <a:rPr lang="en-US" dirty="0"/>
              <a:t>Too many layers of management correspond with reduction in creativity and performance</a:t>
            </a:r>
          </a:p>
        </p:txBody>
      </p:sp>
    </p:spTree>
    <p:extLst>
      <p:ext uri="{BB962C8B-B14F-4D97-AF65-F5344CB8AC3E}">
        <p14:creationId xmlns:p14="http://schemas.microsoft.com/office/powerpoint/2010/main" val="6147615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	Arguments for Being Organizationally Flat</a:t>
            </a:r>
          </a:p>
        </p:txBody>
      </p:sp>
      <p:sp>
        <p:nvSpPr>
          <p:cNvPr id="6" name="Content Placeholder 5"/>
          <p:cNvSpPr>
            <a:spLocks noGrp="1"/>
          </p:cNvSpPr>
          <p:nvPr>
            <p:ph idx="1"/>
          </p:nvPr>
        </p:nvSpPr>
        <p:spPr/>
        <p:txBody>
          <a:bodyPr/>
          <a:lstStyle/>
          <a:p>
            <a:pPr>
              <a:buFont typeface="Arial" panose="020B0604020202020204" pitchFamily="34" charset="0"/>
              <a:buChar char="•"/>
            </a:pPr>
            <a:r>
              <a:rPr lang="en-US" dirty="0"/>
              <a:t>Tall organizational structures have higher overhead costs</a:t>
            </a:r>
          </a:p>
          <a:p>
            <a:pPr>
              <a:buFont typeface="Arial" panose="020B0604020202020204" pitchFamily="34" charset="0"/>
              <a:buChar char="•"/>
            </a:pPr>
            <a:r>
              <a:rPr lang="en-US" dirty="0"/>
              <a:t>Layers of hierarchy tend to slow down the transmittal of information and the speed of response</a:t>
            </a:r>
          </a:p>
          <a:p>
            <a:pPr>
              <a:buFont typeface="Arial" panose="020B0604020202020204" pitchFamily="34" charset="0"/>
              <a:buChar char="•"/>
            </a:pPr>
            <a:r>
              <a:rPr lang="en-US" dirty="0"/>
              <a:t>Tall structures tend to undermine employee satisfaction and organizational commitment</a:t>
            </a:r>
          </a:p>
          <a:p>
            <a:pPr marL="0" indent="0">
              <a:buNone/>
            </a:pPr>
            <a:endParaRPr lang="en-US" dirty="0"/>
          </a:p>
        </p:txBody>
      </p:sp>
    </p:spTree>
    <p:extLst>
      <p:ext uri="{BB962C8B-B14F-4D97-AF65-F5344CB8AC3E}">
        <p14:creationId xmlns:p14="http://schemas.microsoft.com/office/powerpoint/2010/main" val="8706597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E7AD3-383A-4E29-BDA6-46DDED2FCC32}"/>
              </a:ext>
            </a:extLst>
          </p:cNvPr>
          <p:cNvSpPr>
            <a:spLocks noGrp="1"/>
          </p:cNvSpPr>
          <p:nvPr>
            <p:ph type="title"/>
          </p:nvPr>
        </p:nvSpPr>
        <p:spPr/>
        <p:txBody>
          <a:bodyPr/>
          <a:lstStyle/>
          <a:p>
            <a:r>
              <a:rPr lang="en-US" dirty="0"/>
              <a:t>Merging Cultures</a:t>
            </a:r>
          </a:p>
        </p:txBody>
      </p:sp>
      <p:sp>
        <p:nvSpPr>
          <p:cNvPr id="3" name="Content Placeholder 2">
            <a:extLst>
              <a:ext uri="{FF2B5EF4-FFF2-40B4-BE49-F238E27FC236}">
                <a16:creationId xmlns:a16="http://schemas.microsoft.com/office/drawing/2014/main" id="{B28E96C6-CB44-4622-A20B-91ADB9B4A9B6}"/>
              </a:ext>
            </a:extLst>
          </p:cNvPr>
          <p:cNvSpPr>
            <a:spLocks noGrp="1"/>
          </p:cNvSpPr>
          <p:nvPr>
            <p:ph idx="1"/>
          </p:nvPr>
        </p:nvSpPr>
        <p:spPr/>
        <p:txBody>
          <a:bodyPr/>
          <a:lstStyle/>
          <a:p>
            <a:pPr marL="0" indent="0">
              <a:buNone/>
            </a:pPr>
            <a:r>
              <a:rPr lang="en-US" dirty="0"/>
              <a:t>Culture is an important factor when organizations merge</a:t>
            </a:r>
          </a:p>
          <a:p>
            <a:pPr>
              <a:buFont typeface="Arial" panose="020B0604020202020204" pitchFamily="34" charset="0"/>
              <a:buChar char="•"/>
            </a:pPr>
            <a:r>
              <a:rPr lang="en-US" sz="2200" dirty="0"/>
              <a:t>Organizations should consider the integration of cultures before the deal</a:t>
            </a:r>
          </a:p>
          <a:p>
            <a:pPr marL="0" indent="0">
              <a:buNone/>
            </a:pPr>
            <a:endParaRPr lang="en-US" sz="1000" dirty="0"/>
          </a:p>
          <a:p>
            <a:pPr marL="0" indent="0">
              <a:buNone/>
            </a:pPr>
            <a:r>
              <a:rPr lang="en-US" dirty="0"/>
              <a:t>Ways to perform cultural due diligence for a successful merger</a:t>
            </a:r>
          </a:p>
          <a:p>
            <a:pPr>
              <a:buFont typeface="Arial" panose="020B0604020202020204" pitchFamily="34" charset="0"/>
              <a:buChar char="•"/>
            </a:pPr>
            <a:r>
              <a:rPr lang="en-US" sz="2200" dirty="0"/>
              <a:t>Talking to past members of the organizations</a:t>
            </a:r>
          </a:p>
          <a:p>
            <a:pPr>
              <a:buFont typeface="Arial" panose="020B0604020202020204" pitchFamily="34" charset="0"/>
              <a:buChar char="•"/>
            </a:pPr>
            <a:r>
              <a:rPr lang="en-US" sz="2200" dirty="0"/>
              <a:t>Interviewing common customers, suppliers, and industry analysts</a:t>
            </a:r>
          </a:p>
          <a:p>
            <a:pPr>
              <a:buFont typeface="Arial" panose="020B0604020202020204" pitchFamily="34" charset="0"/>
              <a:buChar char="•"/>
            </a:pPr>
            <a:r>
              <a:rPr lang="en-US" sz="2200" dirty="0"/>
              <a:t>Ensuring compatibility in the dimensions of organizational climate</a:t>
            </a:r>
          </a:p>
          <a:p>
            <a:pPr marL="742950" lvl="2" indent="-342900">
              <a:buFont typeface="Arial" panose="020B0604020202020204" pitchFamily="34" charset="0"/>
              <a:buChar char="•"/>
            </a:pPr>
            <a:r>
              <a:rPr lang="en-US" sz="2000" dirty="0"/>
              <a:t>Reward systems, standards of performance, leadership practices, feedback and controls, and attitudes toward innovation</a:t>
            </a:r>
          </a:p>
          <a:p>
            <a:pPr>
              <a:buFont typeface="Arial" panose="020B0604020202020204" pitchFamily="34" charset="0"/>
              <a:buChar char="•"/>
            </a:pPr>
            <a:endParaRPr lang="en-US" sz="2600" dirty="0"/>
          </a:p>
        </p:txBody>
      </p:sp>
    </p:spTree>
    <p:extLst>
      <p:ext uri="{BB962C8B-B14F-4D97-AF65-F5344CB8AC3E}">
        <p14:creationId xmlns:p14="http://schemas.microsoft.com/office/powerpoint/2010/main" val="3795116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ctrTitle"/>
          </p:nvPr>
        </p:nvSpPr>
        <p:spPr>
          <a:xfrm>
            <a:off x="3733800" y="3581400"/>
            <a:ext cx="5257800" cy="1524000"/>
          </a:xfrm>
        </p:spPr>
        <p:txBody>
          <a:bodyPr/>
          <a:lstStyle/>
          <a:p>
            <a:pPr algn="ctr"/>
            <a:r>
              <a:rPr lang="en-US" dirty="0"/>
              <a:t>APPENDIX</a:t>
            </a:r>
          </a:p>
        </p:txBody>
      </p:sp>
    </p:spTree>
    <p:extLst>
      <p:ext uri="{BB962C8B-B14F-4D97-AF65-F5344CB8AC3E}">
        <p14:creationId xmlns:p14="http://schemas.microsoft.com/office/powerpoint/2010/main" val="6692615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2800" dirty="0"/>
              <a:t>Figure 5.1: Extent to Which Leaders and Followers </a:t>
            </a:r>
            <a:br>
              <a:rPr lang="en-US" sz="2800" dirty="0"/>
            </a:br>
            <a:r>
              <a:rPr lang="en-US" sz="2800" dirty="0"/>
              <a:t>Agree on Organizational Conditions</a:t>
            </a:r>
            <a:r>
              <a:rPr lang="en-US" altLang="en-US" sz="2800" dirty="0"/>
              <a:t>, Appendix </a:t>
            </a:r>
            <a:endParaRPr lang="en-US" sz="2800" dirty="0"/>
          </a:p>
        </p:txBody>
      </p:sp>
      <p:sp>
        <p:nvSpPr>
          <p:cNvPr id="5" name="Content Placeholder 4"/>
          <p:cNvSpPr>
            <a:spLocks noGrp="1"/>
          </p:cNvSpPr>
          <p:nvPr>
            <p:ph idx="1"/>
          </p:nvPr>
        </p:nvSpPr>
        <p:spPr>
          <a:xfrm>
            <a:off x="457200" y="1143000"/>
            <a:ext cx="8229600" cy="5562600"/>
          </a:xfrm>
        </p:spPr>
        <p:txBody>
          <a:bodyPr/>
          <a:lstStyle/>
          <a:p>
            <a:pPr marL="0" indent="0">
              <a:buNone/>
            </a:pPr>
            <a:r>
              <a:rPr lang="en-IN" sz="1400" dirty="0"/>
              <a:t>The figure is in the form of a table with six rows and five columns. Row 1 contains the headers. In row 1, column 1 is </a:t>
            </a:r>
            <a:r>
              <a:rPr lang="en-IN" sz="1400" dirty="0" err="1"/>
              <a:t>labeled</a:t>
            </a:r>
            <a:r>
              <a:rPr lang="en-IN" sz="1400" dirty="0"/>
              <a:t> </a:t>
            </a:r>
            <a:r>
              <a:rPr lang="en-IN" sz="1400" dirty="0" err="1"/>
              <a:t>behavior</a:t>
            </a:r>
            <a:r>
              <a:rPr lang="en-IN" sz="1400" dirty="0"/>
              <a:t> and column 2 is labeled top staff self-evaluation. This label is followed by an asterisk. Column 3 is labeled first-line supervisor evaluation of top staff behaviour. Column 4 is labeled first-line supervisor self-evaluation and this label is followed by two asterisks. Column 5 is labeled employee evaluation of first-line supervisor behavior. In row 2, column 1 reads always tells subordinates in advance about changes that will affect them or their work, column 2 reads 70 percent, column 3 reads 27 percent, column 4 reads 40 percent, and column 5 reads 22 percent. In row 3, column 1 reads nearly always tells subordinates, column 2 reads 30 percent, column 3 reads 36 percent, column 4 reads 52 percent, and column 5 reads 25 percent. The figures in every column in row 2 and row 3 have been clubbed using a curly bracket. Each bracket is </a:t>
            </a:r>
            <a:r>
              <a:rPr lang="en-IN" sz="1400" dirty="0" err="1"/>
              <a:t>labeled</a:t>
            </a:r>
            <a:r>
              <a:rPr lang="en-IN" sz="1400" dirty="0"/>
              <a:t> with a percentage. In column 2, the bracket clubs 70 percent in row 2 and 30 percent in row 3. This bracket is labeled 100 percent. In column 3, the bracket clubs 27 percent in row 2 and 36 percent in row 3. This bracket is labeled 63 percent. In column 4, the bracket clubs 40 percent in row 2 and 52 percent in row 3. This bracket is labeled 92 percent. In column 5, the bracket clubs 22 percent in row 2 and 25 percent in row 3. This bracket is labeled 47 percent. In row 4, column 1 reads more often than not tells subordinates, column 2 is left blank, column 3 reads 18 percent, column 4 reads 2 percent, and column 5 reads 13 percent. In row 5, column 1 reads occasionally tells subordinates, column 2 is left blank, column 3 reads 15 percent, column 4 reads 5 percent, and column 5 reads 28 percent. In row 6, column 1 reads seldom tells subordinates, column 2 is left blank, column 3 reads 4 percent, column 4 reads 1 percent, and column 5 reads12 percent. There are two points below the table. The first point has one asterisk next to it and reads top staff rated themselves 37 percent higher than they were rated by subordinates. The second point has two asterisks next to it </a:t>
            </a:r>
            <a:r>
              <a:rPr lang="en-IN" sz="1400"/>
              <a:t>and reads </a:t>
            </a:r>
            <a:r>
              <a:rPr lang="en-IN" sz="1400" dirty="0"/>
              <a:t>first line supervisors rated themselves 45 percent higher than they were rated by subordinates.</a:t>
            </a:r>
            <a:endParaRPr lang="en-US" sz="1400" dirty="0"/>
          </a:p>
        </p:txBody>
      </p:sp>
      <p:sp>
        <p:nvSpPr>
          <p:cNvPr id="6" name="Text Placeholder 5"/>
          <p:cNvSpPr>
            <a:spLocks noGrp="1"/>
          </p:cNvSpPr>
          <p:nvPr>
            <p:ph type="body" sz="quarter" idx="4294967295"/>
          </p:nvPr>
        </p:nvSpPr>
        <p:spPr>
          <a:xfrm>
            <a:off x="3777916" y="5943600"/>
            <a:ext cx="5334000" cy="228600"/>
          </a:xfrm>
          <a:prstGeom prst="rect">
            <a:avLst/>
          </a:prstGeom>
        </p:spPr>
        <p:txBody>
          <a:bodyPr/>
          <a:lstStyle/>
          <a:p>
            <a:pPr marL="0" indent="0">
              <a:buNone/>
            </a:pPr>
            <a:r>
              <a:rPr lang="en-US" sz="1000" dirty="0">
                <a:solidFill>
                  <a:schemeClr val="tx1"/>
                </a:solidFill>
                <a:hlinkClick r:id="rId2" action="ppaction://hlinksldjump"/>
              </a:rPr>
              <a:t>Jump back to </a:t>
            </a:r>
            <a:r>
              <a:rPr lang="en-US" sz="1000" dirty="0">
                <a:hlinkClick r:id="rId2" action="ppaction://hlinksldjump"/>
              </a:rPr>
              <a:t>Figure 5.1: Extent to Which Leaders and Followers Agree on Organizational Conditions</a:t>
            </a:r>
            <a:endParaRPr lang="en-US" sz="1000" dirty="0">
              <a:solidFill>
                <a:schemeClr val="tx1"/>
              </a:solidFill>
              <a:hlinkClick r:id="rId3" action="ppaction://hlinksldjump"/>
            </a:endParaRPr>
          </a:p>
        </p:txBody>
      </p:sp>
    </p:spTree>
    <p:extLst>
      <p:ext uri="{BB962C8B-B14F-4D97-AF65-F5344CB8AC3E}">
        <p14:creationId xmlns:p14="http://schemas.microsoft.com/office/powerpoint/2010/main" val="33088576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Introduction </a:t>
            </a:r>
            <a:endParaRPr lang="en-US" dirty="0"/>
          </a:p>
        </p:txBody>
      </p:sp>
      <p:sp>
        <p:nvSpPr>
          <p:cNvPr id="5" name="Content Placeholder 4"/>
          <p:cNvSpPr>
            <a:spLocks noGrp="1"/>
          </p:cNvSpPr>
          <p:nvPr>
            <p:ph idx="1"/>
          </p:nvPr>
        </p:nvSpPr>
        <p:spPr/>
        <p:txBody>
          <a:bodyPr/>
          <a:lstStyle/>
          <a:p>
            <a:pPr marL="0" indent="0">
              <a:buNone/>
            </a:pPr>
            <a:r>
              <a:rPr lang="en-US" altLang="en-US" dirty="0"/>
              <a:t>Organizations resemble villages</a:t>
            </a:r>
          </a:p>
          <a:p>
            <a:r>
              <a:rPr lang="en-US" altLang="en-US" sz="2200" dirty="0"/>
              <a:t>Certain pace and style of working</a:t>
            </a:r>
          </a:p>
          <a:p>
            <a:r>
              <a:rPr lang="en-US" altLang="en-US" sz="2200" dirty="0"/>
              <a:t>Unspoken taboos</a:t>
            </a:r>
          </a:p>
          <a:p>
            <a:r>
              <a:rPr lang="en-US" altLang="en-US" sz="2200" dirty="0"/>
              <a:t>Social structures, pecking orders, and patterns of behavior based on community values</a:t>
            </a:r>
          </a:p>
          <a:p>
            <a:r>
              <a:rPr lang="en-US" altLang="en-US" sz="2200" dirty="0"/>
              <a:t>Habits govern dress, language, food, and the like</a:t>
            </a:r>
          </a:p>
          <a:p>
            <a:r>
              <a:rPr lang="en-US" altLang="en-US" sz="2200" dirty="0"/>
              <a:t>Norms of behavior govern the use of resources</a:t>
            </a:r>
          </a:p>
          <a:p>
            <a:endParaRPr lang="en-US" dirty="0"/>
          </a:p>
        </p:txBody>
      </p:sp>
    </p:spTree>
    <p:extLst>
      <p:ext uri="{BB962C8B-B14F-4D97-AF65-F5344CB8AC3E}">
        <p14:creationId xmlns:p14="http://schemas.microsoft.com/office/powerpoint/2010/main" val="40185596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Psychological Climate</a:t>
            </a:r>
            <a:endParaRPr lang="en-US" dirty="0"/>
          </a:p>
        </p:txBody>
      </p:sp>
      <p:sp>
        <p:nvSpPr>
          <p:cNvPr id="5" name="Content Placeholder 4"/>
          <p:cNvSpPr>
            <a:spLocks noGrp="1"/>
          </p:cNvSpPr>
          <p:nvPr>
            <p:ph idx="1"/>
          </p:nvPr>
        </p:nvSpPr>
        <p:spPr>
          <a:xfrm>
            <a:off x="457200" y="990600"/>
            <a:ext cx="8229600" cy="5562600"/>
          </a:xfrm>
        </p:spPr>
        <p:txBody>
          <a:bodyPr/>
          <a:lstStyle/>
          <a:p>
            <a:pPr>
              <a:buFontTx/>
              <a:buNone/>
            </a:pPr>
            <a:r>
              <a:rPr lang="en-US" altLang="en-US" dirty="0"/>
              <a:t>Key element in the life of the organizational village</a:t>
            </a:r>
          </a:p>
          <a:p>
            <a:pPr>
              <a:buFontTx/>
              <a:buNone/>
            </a:pPr>
            <a:endParaRPr lang="en-US" altLang="en-US" dirty="0"/>
          </a:p>
          <a:p>
            <a:pPr>
              <a:buFontTx/>
              <a:buNone/>
            </a:pPr>
            <a:r>
              <a:rPr lang="en-US" altLang="en-US" dirty="0"/>
              <a:t>Important dimensions</a:t>
            </a:r>
          </a:p>
          <a:p>
            <a:r>
              <a:rPr lang="en-US" altLang="en-US" sz="2200" dirty="0"/>
              <a:t>Reward system</a:t>
            </a:r>
          </a:p>
          <a:p>
            <a:r>
              <a:rPr lang="en-US" altLang="en-US" sz="2200" dirty="0"/>
              <a:t>Organizational clarity</a:t>
            </a:r>
          </a:p>
          <a:p>
            <a:r>
              <a:rPr lang="en-US" altLang="en-US" sz="2200" dirty="0"/>
              <a:t>Standards of performance</a:t>
            </a:r>
          </a:p>
          <a:p>
            <a:r>
              <a:rPr lang="en-US" altLang="en-US" sz="2200" dirty="0"/>
              <a:t>Warmth and support</a:t>
            </a:r>
          </a:p>
          <a:p>
            <a:r>
              <a:rPr lang="en-US" altLang="en-US" sz="2200" dirty="0"/>
              <a:t>Leadership practices </a:t>
            </a:r>
          </a:p>
          <a:p>
            <a:endParaRPr lang="en-US" altLang="en-US" dirty="0"/>
          </a:p>
          <a:p>
            <a:endParaRPr lang="en-US" dirty="0"/>
          </a:p>
        </p:txBody>
      </p:sp>
    </p:spTree>
    <p:extLst>
      <p:ext uri="{BB962C8B-B14F-4D97-AF65-F5344CB8AC3E}">
        <p14:creationId xmlns:p14="http://schemas.microsoft.com/office/powerpoint/2010/main" val="326411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Organizational Climate, 1</a:t>
            </a:r>
            <a:endParaRPr lang="en-US" dirty="0"/>
          </a:p>
        </p:txBody>
      </p:sp>
      <p:sp>
        <p:nvSpPr>
          <p:cNvPr id="4" name="Content Placeholder 3"/>
          <p:cNvSpPr>
            <a:spLocks noGrp="1"/>
          </p:cNvSpPr>
          <p:nvPr>
            <p:ph idx="1"/>
          </p:nvPr>
        </p:nvSpPr>
        <p:spPr/>
        <p:txBody>
          <a:bodyPr/>
          <a:lstStyle/>
          <a:p>
            <a:pPr>
              <a:spcAft>
                <a:spcPct val="40000"/>
              </a:spcAft>
            </a:pPr>
            <a:r>
              <a:rPr lang="en-US" altLang="en-US" dirty="0"/>
              <a:t>Psychologically healthy work environment brings out the best in employee and organizational well-being</a:t>
            </a:r>
          </a:p>
          <a:p>
            <a:pPr>
              <a:spcAft>
                <a:spcPct val="40000"/>
              </a:spcAft>
            </a:pPr>
            <a:r>
              <a:rPr lang="en-US" altLang="en-US" dirty="0"/>
              <a:t>Organizations are only as strong as the weakest link</a:t>
            </a:r>
          </a:p>
          <a:p>
            <a:r>
              <a:rPr lang="en-US" altLang="en-US" dirty="0"/>
              <a:t>Influences the quality of work and the quality of the work life of members</a:t>
            </a:r>
            <a:endParaRPr lang="en-US" dirty="0"/>
          </a:p>
        </p:txBody>
      </p:sp>
    </p:spTree>
    <p:extLst>
      <p:ext uri="{BB962C8B-B14F-4D97-AF65-F5344CB8AC3E}">
        <p14:creationId xmlns:p14="http://schemas.microsoft.com/office/powerpoint/2010/main" val="3053226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Organizational Climate, 2</a:t>
            </a:r>
            <a:endParaRPr lang="en-US" dirty="0"/>
          </a:p>
        </p:txBody>
      </p:sp>
      <p:sp>
        <p:nvSpPr>
          <p:cNvPr id="4" name="Content Placeholder 3"/>
          <p:cNvSpPr>
            <a:spLocks noGrp="1"/>
          </p:cNvSpPr>
          <p:nvPr>
            <p:ph idx="1"/>
          </p:nvPr>
        </p:nvSpPr>
        <p:spPr/>
        <p:txBody>
          <a:bodyPr/>
          <a:lstStyle/>
          <a:p>
            <a:pPr marL="0" indent="0">
              <a:buNone/>
            </a:pPr>
            <a:r>
              <a:rPr lang="en-US" altLang="en-US" dirty="0"/>
              <a:t>Example: Exploitive or impoverished hospital</a:t>
            </a:r>
          </a:p>
          <a:p>
            <a:pPr>
              <a:buFont typeface="Arial" panose="020B0604020202020204" pitchFamily="34" charset="0"/>
              <a:buChar char="•"/>
            </a:pPr>
            <a:r>
              <a:rPr lang="en-US" altLang="en-US" sz="2200" dirty="0"/>
              <a:t>The best workers leave</a:t>
            </a:r>
          </a:p>
          <a:p>
            <a:pPr>
              <a:buFont typeface="Arial" panose="020B0604020202020204" pitchFamily="34" charset="0"/>
              <a:buChar char="•"/>
            </a:pPr>
            <a:r>
              <a:rPr lang="en-US" altLang="en-US" sz="2200" dirty="0"/>
              <a:t>People who stay spend more time complaining than working</a:t>
            </a:r>
          </a:p>
          <a:p>
            <a:pPr>
              <a:buFont typeface="Arial" panose="020B0604020202020204" pitchFamily="34" charset="0"/>
              <a:buChar char="•"/>
            </a:pPr>
            <a:r>
              <a:rPr lang="en-US" altLang="en-US" sz="2200" dirty="0"/>
              <a:t>Result is unattended patients, poor housekeeping, and medical and clerical errors</a:t>
            </a:r>
          </a:p>
          <a:p>
            <a:r>
              <a:rPr lang="en-US" altLang="en-US" sz="2200" dirty="0"/>
              <a:t>Unnecessary mistakes are due to human factors: Untrained, unqualified, and uncommitted workers</a:t>
            </a:r>
          </a:p>
          <a:p>
            <a:endParaRPr lang="en-US" dirty="0"/>
          </a:p>
          <a:p>
            <a:endParaRPr lang="en-US" altLang="en-US" dirty="0"/>
          </a:p>
          <a:p>
            <a:endParaRPr lang="en-US" dirty="0"/>
          </a:p>
        </p:txBody>
      </p:sp>
    </p:spTree>
    <p:extLst>
      <p:ext uri="{BB962C8B-B14F-4D97-AF65-F5344CB8AC3E}">
        <p14:creationId xmlns:p14="http://schemas.microsoft.com/office/powerpoint/2010/main" val="11984594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Organizational Climate, 3</a:t>
            </a:r>
            <a:r>
              <a:rPr lang="en-US" altLang="en-US" sz="3200" dirty="0"/>
              <a:t> </a:t>
            </a:r>
            <a:endParaRPr lang="en-US" dirty="0"/>
          </a:p>
        </p:txBody>
      </p:sp>
      <p:sp>
        <p:nvSpPr>
          <p:cNvPr id="5" name="Content Placeholder 4"/>
          <p:cNvSpPr>
            <a:spLocks noGrp="1"/>
          </p:cNvSpPr>
          <p:nvPr>
            <p:ph idx="1"/>
          </p:nvPr>
        </p:nvSpPr>
        <p:spPr/>
        <p:txBody>
          <a:bodyPr/>
          <a:lstStyle/>
          <a:p>
            <a:pPr marL="0" indent="0">
              <a:spcBef>
                <a:spcPts val="376"/>
              </a:spcBef>
              <a:spcAft>
                <a:spcPts val="300"/>
              </a:spcAft>
              <a:buNone/>
            </a:pPr>
            <a:r>
              <a:rPr lang="en-US" altLang="en-US" dirty="0"/>
              <a:t>Example: Enlightened and supportive hospital </a:t>
            </a:r>
          </a:p>
          <a:p>
            <a:pPr>
              <a:spcBef>
                <a:spcPts val="376"/>
              </a:spcBef>
              <a:spcAft>
                <a:spcPts val="300"/>
              </a:spcAft>
            </a:pPr>
            <a:r>
              <a:rPr lang="en-US" altLang="en-US" sz="2200" dirty="0"/>
              <a:t>Standards of performance are high</a:t>
            </a:r>
          </a:p>
          <a:p>
            <a:pPr>
              <a:spcBef>
                <a:spcPts val="376"/>
              </a:spcBef>
              <a:spcAft>
                <a:spcPts val="300"/>
              </a:spcAft>
            </a:pPr>
            <a:r>
              <a:rPr lang="en-US" altLang="en-US" sz="2200" dirty="0"/>
              <a:t>Leadership is effective</a:t>
            </a:r>
          </a:p>
          <a:p>
            <a:pPr>
              <a:spcBef>
                <a:spcPts val="376"/>
              </a:spcBef>
              <a:spcAft>
                <a:spcPts val="300"/>
              </a:spcAft>
            </a:pPr>
            <a:r>
              <a:rPr lang="en-US" altLang="en-US" sz="2200" dirty="0"/>
              <a:t>Goals and responsibilities are clear</a:t>
            </a:r>
          </a:p>
          <a:p>
            <a:pPr>
              <a:spcBef>
                <a:spcPts val="376"/>
              </a:spcBef>
              <a:spcAft>
                <a:spcPts val="300"/>
              </a:spcAft>
            </a:pPr>
            <a:r>
              <a:rPr lang="en-US" altLang="en-US" sz="2200" dirty="0"/>
              <a:t>Support prevails</a:t>
            </a:r>
          </a:p>
          <a:p>
            <a:pPr>
              <a:spcBef>
                <a:spcPts val="376"/>
              </a:spcBef>
              <a:spcAft>
                <a:spcPts val="300"/>
              </a:spcAft>
            </a:pPr>
            <a:r>
              <a:rPr lang="en-US" altLang="en-US" sz="2200" dirty="0"/>
              <a:t>Reward system reinforces work</a:t>
            </a:r>
          </a:p>
          <a:p>
            <a:pPr marL="0" indent="0">
              <a:spcBef>
                <a:spcPts val="376"/>
              </a:spcBef>
              <a:spcAft>
                <a:spcPts val="300"/>
              </a:spcAft>
              <a:buNone/>
            </a:pPr>
            <a:endParaRPr lang="en-IN" altLang="en-US" sz="2200" dirty="0"/>
          </a:p>
          <a:p>
            <a:pPr marL="0" indent="0">
              <a:spcBef>
                <a:spcPts val="376"/>
              </a:spcBef>
              <a:spcAft>
                <a:spcPts val="300"/>
              </a:spcAft>
              <a:buNone/>
            </a:pPr>
            <a:r>
              <a:rPr lang="en-US" altLang="en-US" dirty="0"/>
              <a:t>Enlightened and supportive organizations are good investments because they:</a:t>
            </a:r>
          </a:p>
          <a:p>
            <a:pPr marL="0" indent="0">
              <a:spcBef>
                <a:spcPts val="376"/>
              </a:spcBef>
              <a:spcAft>
                <a:spcPts val="300"/>
              </a:spcAft>
              <a:buNone/>
            </a:pPr>
            <a:endParaRPr lang="en-US" altLang="en-US" dirty="0"/>
          </a:p>
          <a:p>
            <a:pPr>
              <a:spcBef>
                <a:spcPts val="376"/>
              </a:spcBef>
              <a:spcAft>
                <a:spcPts val="300"/>
              </a:spcAft>
            </a:pPr>
            <a:r>
              <a:rPr lang="en-US" altLang="en-US" sz="2200" dirty="0"/>
              <a:t>Attract excellent personnel</a:t>
            </a:r>
          </a:p>
          <a:p>
            <a:pPr>
              <a:spcBef>
                <a:spcPts val="376"/>
              </a:spcBef>
              <a:spcAft>
                <a:spcPts val="300"/>
              </a:spcAft>
            </a:pPr>
            <a:r>
              <a:rPr lang="en-US" altLang="en-US" sz="2200" dirty="0"/>
              <a:t>Outperform counterparts</a:t>
            </a:r>
          </a:p>
          <a:p>
            <a:pPr>
              <a:spcBef>
                <a:spcPts val="376"/>
              </a:spcBef>
              <a:spcAft>
                <a:spcPts val="300"/>
              </a:spcAft>
            </a:pPr>
            <a:endParaRPr lang="en-US" altLang="en-US" dirty="0"/>
          </a:p>
          <a:p>
            <a:pPr>
              <a:spcBef>
                <a:spcPts val="376"/>
              </a:spcBef>
              <a:spcAft>
                <a:spcPts val="300"/>
              </a:spcAft>
            </a:pPr>
            <a:endParaRPr lang="en-US" altLang="en-US" dirty="0"/>
          </a:p>
          <a:p>
            <a:pPr>
              <a:spcBef>
                <a:spcPts val="376"/>
              </a:spcBef>
              <a:spcAft>
                <a:spcPts val="300"/>
              </a:spcAft>
            </a:pPr>
            <a:endParaRPr lang="en-US" dirty="0"/>
          </a:p>
          <a:p>
            <a:pPr>
              <a:spcBef>
                <a:spcPts val="376"/>
              </a:spcBef>
              <a:spcAft>
                <a:spcPts val="300"/>
              </a:spcAft>
            </a:pPr>
            <a:endParaRPr lang="en-US" altLang="en-US" sz="2200" dirty="0"/>
          </a:p>
          <a:p>
            <a:pPr>
              <a:spcBef>
                <a:spcPts val="376"/>
              </a:spcBef>
              <a:spcAft>
                <a:spcPts val="300"/>
              </a:spcAft>
            </a:pPr>
            <a:endParaRPr lang="en-US" dirty="0"/>
          </a:p>
        </p:txBody>
      </p:sp>
    </p:spTree>
    <p:extLst>
      <p:ext uri="{BB962C8B-B14F-4D97-AF65-F5344CB8AC3E}">
        <p14:creationId xmlns:p14="http://schemas.microsoft.com/office/powerpoint/2010/main" val="2950458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ltLang="en-US" dirty="0"/>
              <a:t>Organizational Climate, 4</a:t>
            </a:r>
            <a:r>
              <a:rPr lang="en-US" altLang="en-US" sz="3200" dirty="0"/>
              <a:t> </a:t>
            </a:r>
            <a:endParaRPr lang="en-US" dirty="0"/>
          </a:p>
        </p:txBody>
      </p:sp>
      <p:sp>
        <p:nvSpPr>
          <p:cNvPr id="4" name="Content Placeholder 3"/>
          <p:cNvSpPr>
            <a:spLocks noGrp="1"/>
          </p:cNvSpPr>
          <p:nvPr>
            <p:ph idx="1"/>
          </p:nvPr>
        </p:nvSpPr>
        <p:spPr/>
        <p:txBody>
          <a:bodyPr/>
          <a:lstStyle/>
          <a:p>
            <a:pPr marL="0" indent="0">
              <a:spcBef>
                <a:spcPct val="50000"/>
              </a:spcBef>
              <a:buNone/>
            </a:pPr>
            <a:r>
              <a:rPr lang="en-US" altLang="en-US" dirty="0"/>
              <a:t>Organizations are composed of interdependent groups</a:t>
            </a:r>
          </a:p>
          <a:p>
            <a:r>
              <a:rPr lang="en-US" altLang="en-US" sz="2200" dirty="0"/>
              <a:t>Success depends on the conditions in each subgroup </a:t>
            </a:r>
          </a:p>
          <a:p>
            <a:r>
              <a:rPr lang="en-US" altLang="en-US" sz="2200" dirty="0"/>
              <a:t>Every unit should develop an enlightened and supportive climate </a:t>
            </a:r>
          </a:p>
          <a:p>
            <a:endParaRPr lang="en-US" altLang="en-US" dirty="0"/>
          </a:p>
          <a:p>
            <a:endParaRPr lang="en-US" altLang="en-US" dirty="0"/>
          </a:p>
          <a:p>
            <a:endParaRPr lang="en-US" dirty="0"/>
          </a:p>
        </p:txBody>
      </p:sp>
    </p:spTree>
    <p:extLst>
      <p:ext uri="{BB962C8B-B14F-4D97-AF65-F5344CB8AC3E}">
        <p14:creationId xmlns:p14="http://schemas.microsoft.com/office/powerpoint/2010/main" val="1902725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noAutofit/>
          </a:bodyPr>
          <a:lstStyle/>
          <a:p>
            <a:r>
              <a:rPr lang="en-US" sz="3200" dirty="0"/>
              <a:t>		Figure 5.1: Extent to Which Leaders and Followers Agree on Organizational Conditions</a:t>
            </a:r>
            <a:endParaRPr lang="en-US" altLang="en-US" sz="3200" dirty="0"/>
          </a:p>
        </p:txBody>
      </p:sp>
      <p:pic>
        <p:nvPicPr>
          <p:cNvPr id="4" name="Picture 3" descr="The figure depicts the extent to which leaders and followers agree on organizational conditi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6472" y="1524728"/>
            <a:ext cx="4831053" cy="4294909"/>
          </a:xfrm>
          <a:prstGeom prst="rect">
            <a:avLst/>
          </a:prstGeom>
        </p:spPr>
      </p:pic>
      <p:sp>
        <p:nvSpPr>
          <p:cNvPr id="9" name="Text Placeholder 5"/>
          <p:cNvSpPr txBox="1">
            <a:spLocks/>
          </p:cNvSpPr>
          <p:nvPr/>
        </p:nvSpPr>
        <p:spPr>
          <a:xfrm>
            <a:off x="1752599" y="5899847"/>
            <a:ext cx="5638800" cy="272717"/>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000" dirty="0">
                <a:hlinkClick r:id="rId3" action="ppaction://hlinksldjump"/>
              </a:rPr>
              <a:t>Jump to Figure 5.1: Extent to Which Leaders and Followers Agree on Organizational Conditions</a:t>
            </a:r>
            <a:r>
              <a:rPr lang="en-US" altLang="en-US" sz="1000" dirty="0">
                <a:hlinkClick r:id="rId3" action="ppaction://hlinksldjump"/>
              </a:rPr>
              <a:t>, Appendix </a:t>
            </a:r>
            <a:endParaRPr lang="en-US" sz="1000" dirty="0">
              <a:hlinkClick r:id="rId4" action="ppaction://hlinksldjump"/>
            </a:endParaRPr>
          </a:p>
        </p:txBody>
      </p:sp>
    </p:spTree>
    <p:extLst>
      <p:ext uri="{BB962C8B-B14F-4D97-AF65-F5344CB8AC3E}">
        <p14:creationId xmlns:p14="http://schemas.microsoft.com/office/powerpoint/2010/main" val="31186144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Custom 29">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000000"/>
      </a:hlink>
      <a:folHlink>
        <a:srgbClr val="C30C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2B26E3D-B9DD-4C0B-B5D9-08674FC48A98}">
  <ds:schemaRefs>
    <ds:schemaRef ds:uri="http://schemas.microsoft.com/office/2006/documentManagement/types"/>
    <ds:schemaRef ds:uri="http://schemas.openxmlformats.org/package/2006/metadata/core-properties"/>
    <ds:schemaRef ds:uri="http://purl.org/dc/dcmitype/"/>
    <ds:schemaRef ds:uri="aa4f5ada-9d1d-46d6-b705-f2cf90d05a91"/>
    <ds:schemaRef ds:uri="3b891efd-a537-4e57-a9a6-7bde74ae8a20"/>
    <ds:schemaRef ds:uri="http://purl.org/dc/elements/1.1/"/>
    <ds:schemaRef ds:uri="http://schemas.microsoft.com/office/2006/metadata/properties"/>
    <ds:schemaRef ds:uri="http://schemas.microsoft.com/office/infopath/2007/PartnerControls"/>
    <ds:schemaRef ds:uri="http://www.w3.org/XML/1998/namespace"/>
    <ds:schemaRef ds:uri="http://purl.org/dc/terms/"/>
  </ds:schemaRefs>
</ds:datastoreItem>
</file>

<file path=customXml/itemProps2.xml><?xml version="1.0" encoding="utf-8"?>
<ds:datastoreItem xmlns:ds="http://schemas.openxmlformats.org/officeDocument/2006/customXml" ds:itemID="{C189568A-E00E-4D4E-8A89-250C40B932C3}">
  <ds:schemaRefs>
    <ds:schemaRef ds:uri="http://schemas.microsoft.com/sharepoint/v3/contenttype/forms"/>
  </ds:schemaRefs>
</ds:datastoreItem>
</file>

<file path=customXml/itemProps3.xml><?xml version="1.0" encoding="utf-8"?>
<ds:datastoreItem xmlns:ds="http://schemas.openxmlformats.org/officeDocument/2006/customXml" ds:itemID="{5874F206-B182-4406-8513-B41061BEECEA}"/>
</file>

<file path=docProps/app.xml><?xml version="1.0" encoding="utf-8"?>
<Properties xmlns="http://schemas.openxmlformats.org/officeDocument/2006/extended-properties" xmlns:vt="http://schemas.openxmlformats.org/officeDocument/2006/docPropsVTypes">
  <Template/>
  <TotalTime>826</TotalTime>
  <Words>1719</Words>
  <Application>Microsoft Office PowerPoint</Application>
  <PresentationFormat>On-screen Show (4:3)</PresentationFormat>
  <Paragraphs>224</Paragraphs>
  <Slides>29</Slides>
  <Notes>2</Notes>
  <HiddenSlides>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ArumSans Bold</vt:lpstr>
      <vt:lpstr>ArumSans Regular</vt:lpstr>
      <vt:lpstr>Calibri</vt:lpstr>
      <vt:lpstr>Times New Roman</vt:lpstr>
      <vt:lpstr>MHHE_Accessible_PPT_Template-v3</vt:lpstr>
      <vt:lpstr>Chapter 5 Organizational Climate </vt:lpstr>
      <vt:lpstr>Learning Objectives </vt:lpstr>
      <vt:lpstr>Introduction </vt:lpstr>
      <vt:lpstr>Psychological Climate</vt:lpstr>
      <vt:lpstr>Organizational Climate, 1</vt:lpstr>
      <vt:lpstr>Organizational Climate, 2</vt:lpstr>
      <vt:lpstr>Organizational Climate, 3 </vt:lpstr>
      <vt:lpstr>Organizational Climate, 4 </vt:lpstr>
      <vt:lpstr>  Figure 5.1: Extent to Which Leaders and Followers Agree on Organizational Conditions</vt:lpstr>
      <vt:lpstr>Patterns of Leadership </vt:lpstr>
      <vt:lpstr>Pattern 1 Leadership: Exploitive</vt:lpstr>
      <vt:lpstr>Pattern 2 Leadership: Impoverished</vt:lpstr>
      <vt:lpstr>Pattern 3 Leadership: Supportive</vt:lpstr>
      <vt:lpstr>Pattern 4 Leadership: Enlightened, 1</vt:lpstr>
      <vt:lpstr>Pattern 4 Leadership: Enlightened, 2</vt:lpstr>
      <vt:lpstr>Pattern 4 Principles </vt:lpstr>
      <vt:lpstr>Benefits of Pattern 4 Leadership</vt:lpstr>
      <vt:lpstr>Stories </vt:lpstr>
      <vt:lpstr>Building Community in the Workplace </vt:lpstr>
      <vt:lpstr>Conditions for True Community, 1</vt:lpstr>
      <vt:lpstr>Conditions for True Community, 2</vt:lpstr>
      <vt:lpstr>Conditions for True Community, 3</vt:lpstr>
      <vt:lpstr>Conditions for True Community, 4</vt:lpstr>
      <vt:lpstr>  Dave Packard and Bill Hewett’s Organizational Policies </vt:lpstr>
      <vt:lpstr>The Struggle to Stay Flat and Fresh</vt:lpstr>
      <vt:lpstr> Arguments for Being Organizationally Flat</vt:lpstr>
      <vt:lpstr>Merging Cultures</vt:lpstr>
      <vt:lpstr>APPENDIX</vt:lpstr>
      <vt:lpstr>Figure 5.1: Extent to Which Leaders and Followers  Agree on Organizational Conditions, Appendix </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Suchitra Krishna</cp:lastModifiedBy>
  <cp:revision>55</cp:revision>
  <dcterms:created xsi:type="dcterms:W3CDTF">2013-09-21T18:43:04Z</dcterms:created>
  <dcterms:modified xsi:type="dcterms:W3CDTF">2018-02-21T05:38:53Z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