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1"/>
  </p:notesMasterIdLst>
  <p:sldIdLst>
    <p:sldId id="289" r:id="rId5"/>
    <p:sldId id="257" r:id="rId6"/>
    <p:sldId id="258" r:id="rId7"/>
    <p:sldId id="259" r:id="rId8"/>
    <p:sldId id="260" r:id="rId9"/>
    <p:sldId id="284" r:id="rId10"/>
    <p:sldId id="261" r:id="rId11"/>
    <p:sldId id="263" r:id="rId12"/>
    <p:sldId id="265" r:id="rId13"/>
    <p:sldId id="266" r:id="rId14"/>
    <p:sldId id="268" r:id="rId15"/>
    <p:sldId id="270" r:id="rId16"/>
    <p:sldId id="272" r:id="rId17"/>
    <p:sldId id="273" r:id="rId18"/>
    <p:sldId id="275" r:id="rId19"/>
    <p:sldId id="276" r:id="rId20"/>
    <p:sldId id="278" r:id="rId21"/>
    <p:sldId id="279" r:id="rId22"/>
    <p:sldId id="281" r:id="rId23"/>
    <p:sldId id="282" r:id="rId24"/>
    <p:sldId id="285" r:id="rId25"/>
    <p:sldId id="287" r:id="rId26"/>
    <p:sldId id="288" r:id="rId27"/>
    <p:sldId id="292" r:id="rId28"/>
    <p:sldId id="293" r:id="rId29"/>
    <p:sldId id="29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343" autoAdjust="0"/>
  </p:normalViewPr>
  <p:slideViewPr>
    <p:cSldViewPr>
      <p:cViewPr varScale="1">
        <p:scale>
          <a:sx n="58" d="100"/>
          <a:sy n="58" d="100"/>
        </p:scale>
        <p:origin x="1032" y="48"/>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notesViewPr>
    <p:cSldViewPr>
      <p:cViewPr varScale="1">
        <p:scale>
          <a:sx n="54" d="100"/>
          <a:sy n="54" d="100"/>
        </p:scale>
        <p:origin x="195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3</a:t>
            </a:fld>
            <a:endParaRPr lang="en-US" dirty="0"/>
          </a:p>
        </p:txBody>
      </p:sp>
    </p:spTree>
    <p:extLst>
      <p:ext uri="{BB962C8B-B14F-4D97-AF65-F5344CB8AC3E}">
        <p14:creationId xmlns:p14="http://schemas.microsoft.com/office/powerpoint/2010/main" val="1335118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28600" indent="-228600">
              <a:buFont typeface="+mj-lt"/>
              <a:buAutoNum type="arabicPeriod"/>
              <a:defRPr/>
            </a:pPr>
            <a:r>
              <a:rPr lang="en-US" dirty="0"/>
              <a:t>Central purpose or mission: Reason for existence</a:t>
            </a:r>
          </a:p>
          <a:p>
            <a:pPr marL="685800" lvl="1" indent="-228600">
              <a:buFont typeface="Arial" panose="020B0604020202020204" pitchFamily="34" charset="0"/>
              <a:buChar char="•"/>
              <a:defRPr/>
            </a:pPr>
            <a:r>
              <a:rPr lang="en-US" dirty="0"/>
              <a:t>Statement that provides focus and direction </a:t>
            </a:r>
          </a:p>
          <a:p>
            <a:pPr marL="685800" lvl="1" indent="-228600">
              <a:buFont typeface="Arial" panose="020B0604020202020204" pitchFamily="34" charset="0"/>
              <a:buChar char="•"/>
              <a:defRPr/>
            </a:pPr>
            <a:r>
              <a:rPr lang="en-US" dirty="0"/>
              <a:t>Answers “Why do we exist?”</a:t>
            </a:r>
          </a:p>
          <a:p>
            <a:pPr marL="228600" indent="-228600">
              <a:buFont typeface="+mj-lt"/>
              <a:buAutoNum type="arabicPeriod"/>
              <a:defRPr/>
            </a:pPr>
            <a:r>
              <a:rPr lang="en-US" dirty="0"/>
              <a:t>Broad goals to achieve the mission: Enduring intentions to act</a:t>
            </a:r>
          </a:p>
          <a:p>
            <a:pPr marL="685800" lvl="1" indent="-228600" algn="l" defTabSz="914400" rtl="0" eaLnBrk="1" latinLnBrk="0" hangingPunct="1">
              <a:buFont typeface="Arial" panose="020B0604020202020204" pitchFamily="34" charset="0"/>
              <a:buChar char="•"/>
              <a:defRPr/>
            </a:pPr>
            <a:r>
              <a:rPr lang="en-US" sz="1200" kern="1200" dirty="0">
                <a:solidFill>
                  <a:schemeClr val="tx1"/>
                </a:solidFill>
                <a:latin typeface="+mn-lt"/>
                <a:ea typeface="+mn-ea"/>
                <a:cs typeface="+mn-cs"/>
              </a:rPr>
              <a:t>Meeting process or functional accomplishments to achieve the mission</a:t>
            </a:r>
          </a:p>
          <a:p>
            <a:pPr marL="228600" indent="-228600">
              <a:buFont typeface="+mj-lt"/>
              <a:buAutoNum type="arabicPeriod"/>
              <a:defRPr/>
            </a:pPr>
            <a:r>
              <a:rPr lang="en-US" dirty="0"/>
              <a:t>Core values to measure the rightness or wrongness of behavior: Hills worth dying on</a:t>
            </a:r>
          </a:p>
          <a:p>
            <a:pPr marL="685800" lvl="1" indent="-228600" algn="l" defTabSz="914400" rtl="0" eaLnBrk="1" latinLnBrk="0" hangingPunct="1">
              <a:buFont typeface="Arial" panose="020B0604020202020204" pitchFamily="34" charset="0"/>
              <a:buChar char="•"/>
              <a:defRPr/>
            </a:pPr>
            <a:r>
              <a:rPr lang="en-US" sz="1200" kern="1200" dirty="0">
                <a:solidFill>
                  <a:schemeClr val="tx1"/>
                </a:solidFill>
                <a:latin typeface="+mn-lt"/>
                <a:ea typeface="+mn-ea"/>
                <a:cs typeface="+mn-cs"/>
              </a:rPr>
              <a:t>Sometimes called operating principles, core values that define the moral tone of the organization </a:t>
            </a:r>
          </a:p>
          <a:p>
            <a:pPr marL="533400" indent="-533400">
              <a:buFont typeface="+mj-lt"/>
              <a:buAutoNum type="arabicPeriod"/>
              <a:defRPr/>
            </a:pPr>
            <a:r>
              <a:rPr lang="en-US" dirty="0"/>
              <a:t>Stakeholders and what the attainment of the vision will mean to them: the human element</a:t>
            </a:r>
          </a:p>
          <a:p>
            <a:pPr marL="685800" lvl="1" indent="-228600" algn="l" defTabSz="914400" rtl="0" eaLnBrk="1" latinLnBrk="0" hangingPunct="1">
              <a:buFont typeface="Arial" panose="020B0604020202020204" pitchFamily="34" charset="0"/>
              <a:buChar char="•"/>
              <a:defRPr/>
            </a:pPr>
            <a:r>
              <a:rPr lang="en-US" sz="1200" kern="1200" dirty="0">
                <a:solidFill>
                  <a:schemeClr val="tx1"/>
                </a:solidFill>
                <a:latin typeface="+mn-lt"/>
                <a:ea typeface="+mn-ea"/>
                <a:cs typeface="+mn-cs"/>
              </a:rPr>
              <a:t>People affected by what the organization does or does not do</a:t>
            </a:r>
          </a:p>
          <a:p>
            <a:pPr marL="228600" indent="-228600">
              <a:buFont typeface="+mj-lt"/>
              <a:buAutoNum type="arabicPeriod"/>
            </a:pPr>
            <a:r>
              <a:rPr lang="en-US" altLang="en-US" i="0" dirty="0"/>
              <a:t>Analysis of the organization and its environment, including internal </a:t>
            </a:r>
            <a:r>
              <a:rPr lang="en-US" altLang="en-US" b="1" i="0" dirty="0"/>
              <a:t>S</a:t>
            </a:r>
            <a:r>
              <a:rPr lang="en-US" altLang="en-US" i="0" dirty="0"/>
              <a:t>trengths and </a:t>
            </a:r>
            <a:r>
              <a:rPr lang="en-US" altLang="en-US" b="1" i="0" dirty="0"/>
              <a:t>W</a:t>
            </a:r>
            <a:r>
              <a:rPr lang="en-US" altLang="en-US" i="0" dirty="0"/>
              <a:t>eaknesses, as well as external </a:t>
            </a:r>
            <a:r>
              <a:rPr lang="en-US" altLang="en-US" b="1" i="0" dirty="0"/>
              <a:t>O</a:t>
            </a:r>
            <a:r>
              <a:rPr lang="en-US" altLang="en-US" i="0" dirty="0"/>
              <a:t>pportunities and </a:t>
            </a:r>
            <a:r>
              <a:rPr lang="en-US" altLang="en-US" b="1" i="0" dirty="0"/>
              <a:t>T</a:t>
            </a:r>
            <a:r>
              <a:rPr lang="en-US" altLang="en-US" i="0" dirty="0"/>
              <a:t>hreats </a:t>
            </a:r>
          </a:p>
          <a:p>
            <a:pPr marL="685800" lvl="1" indent="-228600" algn="l" defTabSz="914400" rtl="0" eaLnBrk="1" latinLnBrk="0" hangingPunct="1">
              <a:buFont typeface="Arial" panose="020B0604020202020204" pitchFamily="34" charset="0"/>
              <a:buChar char="•"/>
              <a:defRPr/>
            </a:pPr>
            <a:r>
              <a:rPr lang="en-US" altLang="en-US" sz="1200" kern="1200" dirty="0">
                <a:solidFill>
                  <a:schemeClr val="tx1"/>
                </a:solidFill>
                <a:latin typeface="+mn-lt"/>
                <a:ea typeface="+mn-ea"/>
                <a:cs typeface="+mn-cs"/>
              </a:rPr>
              <a:t>SWOT assessment must be thorough and objective.</a:t>
            </a:r>
          </a:p>
          <a:p>
            <a:pPr marL="685800" lvl="1" indent="-228600" algn="l" defTabSz="914400" rtl="0" eaLnBrk="1" latinLnBrk="0" hangingPunct="1">
              <a:buFont typeface="Arial" panose="020B0604020202020204" pitchFamily="34" charset="0"/>
              <a:buChar char="•"/>
              <a:defRPr/>
            </a:pPr>
            <a:r>
              <a:rPr lang="en-US" altLang="en-US" sz="1200" kern="1200" dirty="0">
                <a:solidFill>
                  <a:schemeClr val="tx1"/>
                </a:solidFill>
                <a:latin typeface="+mn-lt"/>
                <a:ea typeface="+mn-ea"/>
                <a:cs typeface="+mn-cs"/>
              </a:rPr>
              <a:t>Unknown information and denied facts will hinder or destroy an organization. </a:t>
            </a:r>
          </a:p>
          <a:p>
            <a:pPr marL="990600" lvl="1" indent="-533400">
              <a:defRPr/>
            </a:pPr>
            <a:endParaRPr lang="en-US" dirty="0"/>
          </a:p>
          <a:p>
            <a:pPr>
              <a:defRPr/>
            </a:pPr>
            <a:endParaRPr lang="en-US" dirty="0"/>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F6631544-795D-4E63-AE20-7D39A845114E}" type="slidenum">
              <a:rPr lang="en-US" altLang="en-US" sz="1200" b="0" smtClean="0">
                <a:solidFill>
                  <a:schemeClr val="tx1"/>
                </a:solidFill>
              </a:rPr>
              <a:pPr eaLnBrk="1" hangingPunct="1"/>
              <a:t>12</a:t>
            </a:fld>
            <a:endParaRPr lang="en-US" altLang="en-US" sz="1200" b="0" dirty="0">
              <a:solidFill>
                <a:schemeClr val="tx1"/>
              </a:solidFill>
            </a:endParaRPr>
          </a:p>
        </p:txBody>
      </p:sp>
    </p:spTree>
    <p:extLst>
      <p:ext uri="{BB962C8B-B14F-4D97-AF65-F5344CB8AC3E}">
        <p14:creationId xmlns:p14="http://schemas.microsoft.com/office/powerpoint/2010/main" val="1100216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 typeface="+mj-lt"/>
              <a:buAutoNum type="arabicPeriod" startAt="6"/>
            </a:pPr>
            <a:r>
              <a:rPr lang="en-US" altLang="en-US" i="0" dirty="0"/>
              <a:t>Strategic initiatives: Critical success factors</a:t>
            </a:r>
            <a:endParaRPr lang="en-US" altLang="en-US" i="1" dirty="0"/>
          </a:p>
          <a:p>
            <a:pPr marL="628650" lvl="1" indent="-171450">
              <a:buFont typeface="Arial" panose="020B0604020202020204" pitchFamily="34" charset="0"/>
              <a:buChar char="•"/>
            </a:pPr>
            <a:r>
              <a:rPr lang="en-US" altLang="en-US" dirty="0"/>
              <a:t>Short-term, intermediate, and long-term objectives</a:t>
            </a:r>
          </a:p>
          <a:p>
            <a:pPr marL="628650" lvl="1" indent="-171450">
              <a:buFont typeface="Arial" panose="020B0604020202020204" pitchFamily="34" charset="0"/>
              <a:buChar char="•"/>
            </a:pPr>
            <a:r>
              <a:rPr lang="en-US" altLang="en-US" dirty="0"/>
              <a:t>Person, group-specific, or involve all members</a:t>
            </a:r>
          </a:p>
          <a:p>
            <a:pPr marL="628650" lvl="1" indent="-171450">
              <a:buFont typeface="Arial" panose="020B0604020202020204" pitchFamily="34" charset="0"/>
              <a:buChar char="•"/>
            </a:pPr>
            <a:r>
              <a:rPr lang="en-US" altLang="en-US" dirty="0"/>
              <a:t>Strategic, measurable, action-oriented, realistic, and timely</a:t>
            </a:r>
          </a:p>
          <a:p>
            <a:pPr marL="228600" indent="-228600" algn="l" defTabSz="914400" rtl="0" eaLnBrk="1" latinLnBrk="0" hangingPunct="1">
              <a:buFont typeface="+mj-lt"/>
              <a:buAutoNum type="arabicPeriod" startAt="6"/>
            </a:pPr>
            <a:r>
              <a:rPr lang="en-US" altLang="en-US" sz="1200" i="0" kern="1200" dirty="0">
                <a:solidFill>
                  <a:schemeClr val="tx1"/>
                </a:solidFill>
                <a:latin typeface="+mn-lt"/>
                <a:ea typeface="+mn-ea"/>
                <a:cs typeface="+mn-cs"/>
              </a:rPr>
              <a:t>Tactical plans and specific assignments to support strategic initiatives, broad goals, and attainment of the mission </a:t>
            </a:r>
          </a:p>
          <a:p>
            <a:pPr marL="628650" lvl="1" indent="-171450" algn="l" defTabSz="914400" rtl="0" eaLnBrk="1" latinLnBrk="0" hangingPunct="1">
              <a:buFont typeface="Arial" panose="020B0604020202020204" pitchFamily="34" charset="0"/>
              <a:buChar char="•"/>
            </a:pPr>
            <a:r>
              <a:rPr lang="en-US" altLang="en-US" sz="1200" kern="1200" dirty="0">
                <a:solidFill>
                  <a:schemeClr val="tx1"/>
                </a:solidFill>
                <a:latin typeface="+mn-lt"/>
                <a:ea typeface="+mn-ea"/>
                <a:cs typeface="+mn-cs"/>
              </a:rPr>
              <a:t>Serve as guides for units and members </a:t>
            </a:r>
          </a:p>
          <a:p>
            <a:pPr marL="628650" lvl="1" indent="-171450" algn="l" defTabSz="914400" rtl="0" eaLnBrk="1" latinLnBrk="0" hangingPunct="1">
              <a:buFont typeface="Arial" panose="020B0604020202020204" pitchFamily="34" charset="0"/>
              <a:buChar char="•"/>
            </a:pPr>
            <a:r>
              <a:rPr lang="en-US" altLang="en-US" sz="1200" kern="1200" dirty="0">
                <a:solidFill>
                  <a:schemeClr val="tx1"/>
                </a:solidFill>
                <a:latin typeface="+mn-lt"/>
                <a:ea typeface="+mn-ea"/>
                <a:cs typeface="+mn-cs"/>
              </a:rPr>
              <a:t>Constitute the work plan </a:t>
            </a: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F8E85FFD-69ED-479D-BA7E-D8DFB2ACC722}" type="slidenum">
              <a:rPr lang="en-US" altLang="en-US" sz="1200" b="0" smtClean="0">
                <a:solidFill>
                  <a:schemeClr val="tx1"/>
                </a:solidFill>
              </a:rPr>
              <a:pPr eaLnBrk="1" hangingPunct="1"/>
              <a:t>13</a:t>
            </a:fld>
            <a:endParaRPr lang="en-US" altLang="en-US" sz="1200" b="0" dirty="0">
              <a:solidFill>
                <a:schemeClr val="tx1"/>
              </a:solidFill>
            </a:endParaRPr>
          </a:p>
        </p:txBody>
      </p:sp>
    </p:spTree>
    <p:extLst>
      <p:ext uri="{BB962C8B-B14F-4D97-AF65-F5344CB8AC3E}">
        <p14:creationId xmlns:p14="http://schemas.microsoft.com/office/powerpoint/2010/main" val="970540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14</a:t>
            </a:fld>
            <a:endParaRPr lang="en-US" dirty="0"/>
          </a:p>
        </p:txBody>
      </p:sp>
    </p:spTree>
    <p:extLst>
      <p:ext uri="{BB962C8B-B14F-4D97-AF65-F5344CB8AC3E}">
        <p14:creationId xmlns:p14="http://schemas.microsoft.com/office/powerpoint/2010/main" val="3832144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15</a:t>
            </a:fld>
            <a:endParaRPr lang="en-US" dirty="0"/>
          </a:p>
        </p:txBody>
      </p:sp>
    </p:spTree>
    <p:extLst>
      <p:ext uri="{BB962C8B-B14F-4D97-AF65-F5344CB8AC3E}">
        <p14:creationId xmlns:p14="http://schemas.microsoft.com/office/powerpoint/2010/main" val="4015393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0" dirty="0"/>
              <a:t>Honor and live the vision as the organization’s constitution.</a:t>
            </a:r>
          </a:p>
          <a:p>
            <a:pPr marL="171450" lvl="0" indent="-171450">
              <a:buFont typeface="Arial" panose="020B0604020202020204" pitchFamily="34" charset="0"/>
              <a:buChar char="•"/>
            </a:pPr>
            <a:r>
              <a:rPr lang="en-US" altLang="en-US" i="0" dirty="0"/>
              <a:t>Values and principles should govern organizational culture and behavior.</a:t>
            </a:r>
          </a:p>
          <a:p>
            <a:r>
              <a:rPr lang="en-US" altLang="en-US" i="0" dirty="0"/>
              <a:t>Encourage new-member understanding and commitment through early introduction. </a:t>
            </a:r>
          </a:p>
          <a:p>
            <a:pPr marL="171450" lvl="0" indent="-171450" algn="l" defTabSz="914400" rtl="0" eaLnBrk="1" latinLnBrk="0" hangingPunct="1">
              <a:buFont typeface="Arial" panose="020B0604020202020204" pitchFamily="34" charset="0"/>
              <a:buChar char="•"/>
            </a:pPr>
            <a:r>
              <a:rPr lang="en-US" altLang="en-US" sz="1200" i="0" kern="1200" dirty="0">
                <a:solidFill>
                  <a:schemeClr val="tx1"/>
                </a:solidFill>
                <a:latin typeface="+mn-lt"/>
                <a:ea typeface="+mn-ea"/>
                <a:cs typeface="+mn-cs"/>
              </a:rPr>
              <a:t>People not involved in the development process can identify with the vision. </a:t>
            </a:r>
          </a:p>
          <a:p>
            <a:pPr marL="171450" lvl="0" indent="-171450" algn="l" defTabSz="914400" rtl="0" eaLnBrk="1" latinLnBrk="0" hangingPunct="1">
              <a:buFont typeface="Arial" panose="020B0604020202020204" pitchFamily="34" charset="0"/>
              <a:buChar char="•"/>
            </a:pPr>
            <a:r>
              <a:rPr lang="en-US" altLang="en-US" sz="1200" i="0" kern="1200" dirty="0">
                <a:solidFill>
                  <a:schemeClr val="tx1"/>
                </a:solidFill>
                <a:latin typeface="+mn-lt"/>
                <a:ea typeface="+mn-ea"/>
                <a:cs typeface="+mn-cs"/>
              </a:rPr>
              <a:t>The vision should be the centerpiece of orientation for new members. </a:t>
            </a:r>
          </a:p>
          <a:p>
            <a:pPr>
              <a:lnSpc>
                <a:spcPct val="90000"/>
              </a:lnSpc>
            </a:pPr>
            <a:r>
              <a:rPr lang="en-US" altLang="en-US" i="0" dirty="0"/>
              <a:t>Make it constantly visible. </a:t>
            </a:r>
          </a:p>
          <a:p>
            <a:pPr marL="171450" lvl="0" indent="-171450" algn="l" defTabSz="914400" rtl="0" eaLnBrk="1" latinLnBrk="0" hangingPunct="1">
              <a:lnSpc>
                <a:spcPct val="90000"/>
              </a:lnSpc>
              <a:buFont typeface="Arial" panose="020B0604020202020204" pitchFamily="34" charset="0"/>
              <a:buChar char="•"/>
            </a:pPr>
            <a:r>
              <a:rPr lang="en-US" altLang="en-US" sz="1200" i="0" kern="1200" dirty="0">
                <a:solidFill>
                  <a:schemeClr val="tx1"/>
                </a:solidFill>
                <a:latin typeface="+mn-lt"/>
                <a:ea typeface="+mn-ea"/>
                <a:cs typeface="+mn-cs"/>
              </a:rPr>
              <a:t>Publicize the vision to everyone.</a:t>
            </a:r>
          </a:p>
          <a:p>
            <a:pPr>
              <a:lnSpc>
                <a:spcPct val="90000"/>
              </a:lnSpc>
            </a:pPr>
            <a:r>
              <a:rPr lang="en-US" altLang="en-US" i="0" dirty="0"/>
              <a:t>Create integrity through alignment and congruency.</a:t>
            </a:r>
          </a:p>
          <a:p>
            <a:pPr marL="171450" lvl="0" indent="-171450" algn="l" defTabSz="914400" rtl="0" eaLnBrk="1" latinLnBrk="0" hangingPunct="1">
              <a:lnSpc>
                <a:spcPct val="90000"/>
              </a:lnSpc>
              <a:buFont typeface="Arial" panose="020B0604020202020204" pitchFamily="34" charset="0"/>
              <a:buChar char="•"/>
            </a:pPr>
            <a:r>
              <a:rPr lang="en-US" altLang="en-US" sz="1200" i="0" kern="1200" dirty="0">
                <a:solidFill>
                  <a:schemeClr val="tx1"/>
                </a:solidFill>
                <a:latin typeface="+mn-lt"/>
                <a:ea typeface="+mn-ea"/>
                <a:cs typeface="+mn-cs"/>
              </a:rPr>
              <a:t>Vision is used as a:</a:t>
            </a:r>
          </a:p>
          <a:p>
            <a:pPr marL="628650" lvl="1" indent="-171450">
              <a:lnSpc>
                <a:spcPct val="90000"/>
              </a:lnSpc>
              <a:buFont typeface="Arial" panose="020B0604020202020204" pitchFamily="34" charset="0"/>
              <a:buChar char="•"/>
            </a:pPr>
            <a:r>
              <a:rPr lang="en-US" altLang="en-US" i="0" dirty="0"/>
              <a:t>Leadership tool</a:t>
            </a:r>
          </a:p>
          <a:p>
            <a:pPr marL="628650" lvl="1" indent="-171450">
              <a:lnSpc>
                <a:spcPct val="90000"/>
              </a:lnSpc>
              <a:buFont typeface="Arial" panose="020B0604020202020204" pitchFamily="34" charset="0"/>
              <a:buChar char="•"/>
            </a:pPr>
            <a:r>
              <a:rPr lang="en-US" altLang="en-US" i="0" dirty="0"/>
              <a:t>Decision-making guide</a:t>
            </a:r>
          </a:p>
          <a:p>
            <a:pPr marL="628650" lvl="1" indent="-171450">
              <a:lnSpc>
                <a:spcPct val="90000"/>
              </a:lnSpc>
              <a:buFont typeface="Arial" panose="020B0604020202020204" pitchFamily="34" charset="0"/>
              <a:buChar char="•"/>
            </a:pPr>
            <a:r>
              <a:rPr lang="en-US" altLang="en-US" i="0" dirty="0"/>
              <a:t>Checkpoint</a:t>
            </a:r>
          </a:p>
          <a:p>
            <a:pPr marL="628650" lvl="1" indent="-171450">
              <a:lnSpc>
                <a:spcPct val="90000"/>
              </a:lnSpc>
              <a:buFont typeface="Arial" panose="020B0604020202020204" pitchFamily="34" charset="0"/>
              <a:buChar char="•"/>
            </a:pPr>
            <a:r>
              <a:rPr lang="en-US" altLang="en-US" i="0" dirty="0"/>
              <a:t>Means to track progress</a:t>
            </a:r>
          </a:p>
          <a:p>
            <a:r>
              <a:rPr lang="en-US" altLang="en-US" i="0" dirty="0"/>
              <a:t>Review the vision periodically, revising as appropriate to reflect changing conditions.</a:t>
            </a:r>
          </a:p>
          <a:p>
            <a:pPr marL="171450" lvl="0" indent="-171450">
              <a:spcAft>
                <a:spcPct val="50000"/>
              </a:spcAft>
              <a:buFont typeface="Arial" panose="020B0604020202020204" pitchFamily="34" charset="0"/>
              <a:buChar char="•"/>
            </a:pPr>
            <a:r>
              <a:rPr lang="en-US" altLang="en-US" i="0" dirty="0"/>
              <a:t>View the vision as a program with people as the programmers.</a:t>
            </a:r>
          </a:p>
          <a:p>
            <a:pPr lvl="1">
              <a:lnSpc>
                <a:spcPct val="90000"/>
              </a:lnSpc>
            </a:pPr>
            <a:endParaRPr lang="en-US" altLang="en-US" i="0" dirty="0"/>
          </a:p>
          <a:p>
            <a:endParaRPr lang="en-US" altLang="en-US" i="0" dirty="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002A74E1-DCE8-4BFC-A429-9C358A783CFE}" type="slidenum">
              <a:rPr lang="en-US" altLang="en-US" sz="1200" b="0" smtClean="0">
                <a:solidFill>
                  <a:schemeClr val="tx1"/>
                </a:solidFill>
              </a:rPr>
              <a:pPr eaLnBrk="1" hangingPunct="1"/>
              <a:t>16</a:t>
            </a:fld>
            <a:endParaRPr lang="en-US" altLang="en-US" sz="1200" b="0" dirty="0">
              <a:solidFill>
                <a:schemeClr val="tx1"/>
              </a:solidFill>
            </a:endParaRPr>
          </a:p>
        </p:txBody>
      </p:sp>
    </p:spTree>
    <p:extLst>
      <p:ext uri="{BB962C8B-B14F-4D97-AF65-F5344CB8AC3E}">
        <p14:creationId xmlns:p14="http://schemas.microsoft.com/office/powerpoint/2010/main" val="626341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17</a:t>
            </a:fld>
            <a:endParaRPr lang="en-US" dirty="0"/>
          </a:p>
        </p:txBody>
      </p:sp>
    </p:spTree>
    <p:extLst>
      <p:ext uri="{BB962C8B-B14F-4D97-AF65-F5344CB8AC3E}">
        <p14:creationId xmlns:p14="http://schemas.microsoft.com/office/powerpoint/2010/main" val="2622903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18</a:t>
            </a:fld>
            <a:endParaRPr lang="en-US" dirty="0"/>
          </a:p>
        </p:txBody>
      </p:sp>
    </p:spTree>
    <p:extLst>
      <p:ext uri="{BB962C8B-B14F-4D97-AF65-F5344CB8AC3E}">
        <p14:creationId xmlns:p14="http://schemas.microsoft.com/office/powerpoint/2010/main" val="3580816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19</a:t>
            </a:fld>
            <a:endParaRPr lang="en-US" dirty="0"/>
          </a:p>
        </p:txBody>
      </p:sp>
    </p:spTree>
    <p:extLst>
      <p:ext uri="{BB962C8B-B14F-4D97-AF65-F5344CB8AC3E}">
        <p14:creationId xmlns:p14="http://schemas.microsoft.com/office/powerpoint/2010/main" val="207357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0" dirty="0"/>
              <a:t>A vision must be developed by leaders, those individuals with the strength and influence to establish direction and mobilize the organization. </a:t>
            </a:r>
          </a:p>
          <a:p>
            <a:pPr marL="171450" lvl="0" indent="-171450">
              <a:buFont typeface="Arial" panose="020B0604020202020204" pitchFamily="34" charset="0"/>
              <a:buChar char="•"/>
            </a:pPr>
            <a:r>
              <a:rPr lang="en-US" altLang="en-US" i="0" dirty="0"/>
              <a:t>Leaders create clear and worthy images that motivate.</a:t>
            </a:r>
          </a:p>
          <a:p>
            <a:pPr marL="171450" lvl="0" indent="-171450">
              <a:buFont typeface="Arial" panose="020B0604020202020204" pitchFamily="34" charset="0"/>
              <a:buChar char="•"/>
            </a:pPr>
            <a:r>
              <a:rPr lang="en-US" altLang="en-US" i="0" dirty="0"/>
              <a:t>Leaders are committed to purpose and persistent.</a:t>
            </a:r>
          </a:p>
          <a:p>
            <a:pPr marL="171450" lvl="0" indent="-171450">
              <a:buFont typeface="Arial" panose="020B0604020202020204" pitchFamily="34" charset="0"/>
              <a:buChar char="•"/>
            </a:pPr>
            <a:r>
              <a:rPr lang="en-US" altLang="en-US" i="0" dirty="0"/>
              <a:t>Leaders have a vision that appeals to the common good and is believed passionately.</a:t>
            </a:r>
          </a:p>
          <a:p>
            <a:pPr marL="171450" lvl="0" indent="-171450">
              <a:buFont typeface="Arial" panose="020B0604020202020204" pitchFamily="34" charset="0"/>
              <a:buChar char="•"/>
            </a:pPr>
            <a:r>
              <a:rPr lang="en-US" altLang="en-US" i="0" dirty="0"/>
              <a:t>Leaders have a mission that motivates. </a:t>
            </a:r>
          </a:p>
          <a:p>
            <a:r>
              <a:rPr lang="en-US" altLang="en-US" i="0" dirty="0"/>
              <a:t>A vision must be communicated to followers and must be supported by them.</a:t>
            </a:r>
          </a:p>
          <a:p>
            <a:pPr marL="171450" lvl="0" indent="-171450">
              <a:buFont typeface="Arial" panose="020B0604020202020204" pitchFamily="34" charset="0"/>
              <a:buChar char="•"/>
            </a:pPr>
            <a:r>
              <a:rPr lang="en-US" altLang="en-US" i="0" dirty="0"/>
              <a:t>Leaders must let others see, hear, taste, and feel the vision.</a:t>
            </a:r>
          </a:p>
          <a:p>
            <a:pPr marL="171450" lvl="0" indent="-171450">
              <a:buFont typeface="Arial" panose="020B0604020202020204" pitchFamily="34" charset="0"/>
              <a:buChar char="•"/>
            </a:pPr>
            <a:r>
              <a:rPr lang="en-US" altLang="en-US" i="0" dirty="0"/>
              <a:t>The vision must be understood so it can be implemented.</a:t>
            </a:r>
          </a:p>
          <a:p>
            <a:pPr marL="171450" lvl="0" indent="-171450">
              <a:buFont typeface="Arial" panose="020B0604020202020204" pitchFamily="34" charset="0"/>
              <a:buChar char="•"/>
            </a:pPr>
            <a:r>
              <a:rPr lang="en-US" altLang="en-US" i="0" dirty="0"/>
              <a:t>The vision must be in harmony with the needs and nature of the people.</a:t>
            </a:r>
            <a:endParaRPr lang="en-IN" altLang="en-US" i="0" dirty="0"/>
          </a:p>
          <a:p>
            <a:r>
              <a:rPr lang="en-US" altLang="en-US" i="0" dirty="0"/>
              <a:t>A vision must be comprehensive and detailed, so that every member of the organization can understand his or her part in the whole.</a:t>
            </a:r>
          </a:p>
          <a:p>
            <a:pPr marL="171450" lvl="0" indent="-171450">
              <a:buFont typeface="Arial" panose="020B0604020202020204" pitchFamily="34" charset="0"/>
              <a:buChar char="•"/>
            </a:pPr>
            <a:r>
              <a:rPr lang="en-US" altLang="en-US" i="0" dirty="0"/>
              <a:t>Roles and responsibilities must be understood. </a:t>
            </a:r>
          </a:p>
          <a:p>
            <a:pPr marL="171450" lvl="0" indent="-171450">
              <a:buFont typeface="Arial" panose="020B0604020202020204" pitchFamily="34" charset="0"/>
              <a:buChar char="•"/>
            </a:pPr>
            <a:r>
              <a:rPr lang="en-US" altLang="en-US" i="0" dirty="0"/>
              <a:t>Everyone must know what is expected and the rewards that will accrue when the vision is achieved.</a:t>
            </a:r>
          </a:p>
          <a:p>
            <a:pPr marL="171450" lvl="0" indent="-171450">
              <a:buFont typeface="Arial" panose="020B0604020202020204" pitchFamily="34" charset="0"/>
              <a:buChar char="•"/>
            </a:pPr>
            <a:r>
              <a:rPr lang="en-US" altLang="en-US" i="0" dirty="0"/>
              <a:t>A major determinant of vision fulfillment is personal rewards versus personal efforts. </a:t>
            </a:r>
          </a:p>
          <a:p>
            <a:r>
              <a:rPr lang="en-US" altLang="en-US" i="0" dirty="0"/>
              <a:t>A vision must be uplifting and inspiring. </a:t>
            </a:r>
          </a:p>
          <a:p>
            <a:pPr marL="171450" lvl="0" indent="-171450">
              <a:buFont typeface="Arial" panose="020B0604020202020204" pitchFamily="34" charset="0"/>
              <a:buChar char="•"/>
            </a:pPr>
            <a:r>
              <a:rPr lang="en-US" altLang="en-US" i="0" dirty="0"/>
              <a:t>The vision must be meaningful and important to the members. </a:t>
            </a:r>
          </a:p>
          <a:p>
            <a:pPr marL="171450" lvl="0" indent="-171450">
              <a:buFont typeface="Arial" panose="020B0604020202020204" pitchFamily="34" charset="0"/>
              <a:buChar char="•"/>
            </a:pPr>
            <a:r>
              <a:rPr lang="en-US" altLang="en-US" i="0" dirty="0"/>
              <a:t>The members of an organization must try to achieve the organization’s fullest potential. </a:t>
            </a:r>
          </a:p>
          <a:p>
            <a:endParaRPr lang="en-US" altLang="en-US" i="0" dirty="0"/>
          </a:p>
          <a:p>
            <a:pPr lvl="1"/>
            <a:endParaRPr lang="en-US" altLang="en-US" i="0" dirty="0"/>
          </a:p>
          <a:p>
            <a:pPr lvl="1"/>
            <a:endParaRPr lang="en-US" altLang="en-US" i="0" dirty="0"/>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081483D2-702D-423F-B864-A2BE77FE2652}" type="slidenum">
              <a:rPr lang="en-US" altLang="en-US" sz="1200" b="0" smtClean="0">
                <a:solidFill>
                  <a:schemeClr val="tx1"/>
                </a:solidFill>
              </a:rPr>
              <a:pPr eaLnBrk="1" hangingPunct="1"/>
              <a:t>20</a:t>
            </a:fld>
            <a:endParaRPr lang="en-US" altLang="en-US" sz="1200" b="0" dirty="0">
              <a:solidFill>
                <a:schemeClr val="tx1"/>
              </a:solidFill>
            </a:endParaRPr>
          </a:p>
        </p:txBody>
      </p:sp>
    </p:spTree>
    <p:extLst>
      <p:ext uri="{BB962C8B-B14F-4D97-AF65-F5344CB8AC3E}">
        <p14:creationId xmlns:p14="http://schemas.microsoft.com/office/powerpoint/2010/main" val="42307100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21</a:t>
            </a:fld>
            <a:endParaRPr lang="en-US" dirty="0"/>
          </a:p>
        </p:txBody>
      </p:sp>
    </p:spTree>
    <p:extLst>
      <p:ext uri="{BB962C8B-B14F-4D97-AF65-F5344CB8AC3E}">
        <p14:creationId xmlns:p14="http://schemas.microsoft.com/office/powerpoint/2010/main" val="3798566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4</a:t>
            </a:fld>
            <a:endParaRPr lang="en-US" dirty="0"/>
          </a:p>
        </p:txBody>
      </p:sp>
    </p:spTree>
    <p:extLst>
      <p:ext uri="{BB962C8B-B14F-4D97-AF65-F5344CB8AC3E}">
        <p14:creationId xmlns:p14="http://schemas.microsoft.com/office/powerpoint/2010/main" val="1390694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22</a:t>
            </a:fld>
            <a:endParaRPr lang="en-US" dirty="0"/>
          </a:p>
        </p:txBody>
      </p:sp>
    </p:spTree>
    <p:extLst>
      <p:ext uri="{BB962C8B-B14F-4D97-AF65-F5344CB8AC3E}">
        <p14:creationId xmlns:p14="http://schemas.microsoft.com/office/powerpoint/2010/main" val="41418561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An individual will prefer one or two social motives over the others.</a:t>
            </a:r>
          </a:p>
          <a:p>
            <a:pPr marL="171450" lvl="0" indent="-171450">
              <a:buFont typeface="Arial" panose="020B0604020202020204" pitchFamily="34" charset="0"/>
              <a:buChar char="•"/>
            </a:pPr>
            <a:r>
              <a:rPr lang="en-US" altLang="en-US" dirty="0"/>
              <a:t>Preference depends on cultural values, personal traits, and experiences. </a:t>
            </a:r>
          </a:p>
          <a:p>
            <a:r>
              <a:rPr lang="en-US" altLang="en-US" dirty="0"/>
              <a:t>Leadership is exerted to satisfy one or a combination of the three motives, which are power, achievement, or affiliation.</a:t>
            </a:r>
          </a:p>
          <a:p>
            <a:endParaRPr lang="en-US" altLang="en-US" dirty="0"/>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B47AEB7C-94FC-4566-94AA-AB05CA229D96}" type="slidenum">
              <a:rPr lang="en-US" altLang="en-US" sz="1200" b="0" smtClean="0">
                <a:solidFill>
                  <a:schemeClr val="tx1"/>
                </a:solidFill>
              </a:rPr>
              <a:pPr eaLnBrk="1" hangingPunct="1"/>
              <a:t>23</a:t>
            </a:fld>
            <a:endParaRPr lang="en-US" altLang="en-US" sz="1200" b="0" dirty="0">
              <a:solidFill>
                <a:schemeClr val="tx1"/>
              </a:solidFill>
            </a:endParaRPr>
          </a:p>
        </p:txBody>
      </p:sp>
    </p:spTree>
    <p:extLst>
      <p:ext uri="{BB962C8B-B14F-4D97-AF65-F5344CB8AC3E}">
        <p14:creationId xmlns:p14="http://schemas.microsoft.com/office/powerpoint/2010/main" val="453995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0" lvl="1">
              <a:defRPr/>
            </a:pPr>
            <a:r>
              <a:rPr lang="en-US" dirty="0"/>
              <a:t>CEO of Johnson &amp; Johnson, James Burke, spent 40 percent of his time communicating and reinforcing his vision.</a:t>
            </a:r>
            <a:endParaRPr lang="en-US" b="1" dirty="0"/>
          </a:p>
          <a:p>
            <a:pPr>
              <a:defRPr/>
            </a:pPr>
            <a:r>
              <a:rPr lang="en-US" sz="1800" b="0" dirty="0"/>
              <a:t>Examples of powerful visions</a:t>
            </a:r>
          </a:p>
          <a:p>
            <a:pPr marL="171450" indent="-171450">
              <a:buFont typeface="Arial" panose="020B0604020202020204" pitchFamily="34" charset="0"/>
              <a:buChar char="•"/>
              <a:defRPr/>
            </a:pPr>
            <a:r>
              <a:rPr lang="en-US" b="0" dirty="0"/>
              <a:t>Johnson &amp; Johnson</a:t>
            </a:r>
          </a:p>
          <a:p>
            <a:pPr marL="628650" lvl="1" indent="-171450">
              <a:buFont typeface="Arial" panose="020B0604020202020204" pitchFamily="34" charset="0"/>
              <a:buChar char="•"/>
              <a:defRPr/>
            </a:pPr>
            <a:r>
              <a:rPr lang="en-US" b="0" dirty="0"/>
              <a:t>Employees’ first obligation is to the customer </a:t>
            </a:r>
          </a:p>
          <a:p>
            <a:pPr marL="171450" indent="-171450">
              <a:lnSpc>
                <a:spcPct val="75000"/>
              </a:lnSpc>
              <a:spcBef>
                <a:spcPct val="100000"/>
              </a:spcBef>
              <a:buFont typeface="Arial" panose="020B0604020202020204" pitchFamily="34" charset="0"/>
              <a:buChar char="•"/>
              <a:defRPr/>
            </a:pPr>
            <a:r>
              <a:rPr lang="en-US" b="0" dirty="0"/>
              <a:t>Collis Huntington, Newport News Shipbuilding and Dry Dock Co.</a:t>
            </a:r>
          </a:p>
          <a:p>
            <a:pPr marL="628650" lvl="1" indent="-171450">
              <a:buFont typeface="Arial" panose="020B0604020202020204" pitchFamily="34" charset="0"/>
              <a:buChar char="•"/>
              <a:defRPr/>
            </a:pPr>
            <a:r>
              <a:rPr lang="en-US" b="0" dirty="0"/>
              <a:t>We shall build good ships here. At a profit, if we can. At a loss, if we must. But always good ships. </a:t>
            </a:r>
          </a:p>
          <a:p>
            <a:pPr marL="171450" indent="-171450">
              <a:lnSpc>
                <a:spcPct val="75000"/>
              </a:lnSpc>
              <a:spcBef>
                <a:spcPct val="100000"/>
              </a:spcBef>
              <a:buFont typeface="Arial" panose="020B0604020202020204" pitchFamily="34" charset="0"/>
              <a:buChar char="•"/>
              <a:defRPr/>
            </a:pPr>
            <a:r>
              <a:rPr lang="en-US" b="0" dirty="0"/>
              <a:t>J. Paul Getty, oil magnate</a:t>
            </a:r>
          </a:p>
          <a:p>
            <a:pPr marL="628650" lvl="1" indent="-171450">
              <a:buFont typeface="Arial" panose="020B0604020202020204" pitchFamily="34" charset="0"/>
              <a:buChar char="•"/>
              <a:defRPr/>
            </a:pPr>
            <a:r>
              <a:rPr lang="en-US" b="0" dirty="0"/>
              <a:t>“Get up early, work hard, find oil.”</a:t>
            </a:r>
          </a:p>
          <a:p>
            <a:pPr>
              <a:defRPr/>
            </a:pPr>
            <a:endParaRPr lang="en-US" dirty="0"/>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5E6B660C-9CF4-4020-90C1-EC440162E039}" type="slidenum">
              <a:rPr lang="en-US" altLang="en-US" sz="1200" b="0" smtClean="0">
                <a:solidFill>
                  <a:schemeClr val="tx1"/>
                </a:solidFill>
              </a:rPr>
              <a:pPr eaLnBrk="1" hangingPunct="1"/>
              <a:t>5</a:t>
            </a:fld>
            <a:endParaRPr lang="en-US" altLang="en-US" sz="1200" b="0" dirty="0">
              <a:solidFill>
                <a:schemeClr val="tx1"/>
              </a:solidFill>
            </a:endParaRPr>
          </a:p>
        </p:txBody>
      </p:sp>
    </p:spTree>
    <p:extLst>
      <p:ext uri="{BB962C8B-B14F-4D97-AF65-F5344CB8AC3E}">
        <p14:creationId xmlns:p14="http://schemas.microsoft.com/office/powerpoint/2010/main" val="610221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6</a:t>
            </a:fld>
            <a:endParaRPr lang="en-US" dirty="0"/>
          </a:p>
        </p:txBody>
      </p:sp>
    </p:spTree>
    <p:extLst>
      <p:ext uri="{BB962C8B-B14F-4D97-AF65-F5344CB8AC3E}">
        <p14:creationId xmlns:p14="http://schemas.microsoft.com/office/powerpoint/2010/main" val="3143756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0" dirty="0"/>
              <a:t>The vision must be shared and supported.</a:t>
            </a:r>
          </a:p>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7</a:t>
            </a:fld>
            <a:endParaRPr lang="en-US" dirty="0"/>
          </a:p>
        </p:txBody>
      </p:sp>
    </p:spTree>
    <p:extLst>
      <p:ext uri="{BB962C8B-B14F-4D97-AF65-F5344CB8AC3E}">
        <p14:creationId xmlns:p14="http://schemas.microsoft.com/office/powerpoint/2010/main" val="2605576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Management author Warren Bennis states that leaders must have:</a:t>
            </a:r>
          </a:p>
          <a:p>
            <a:pPr marL="171450" lvl="0" indent="-171450">
              <a:buFont typeface="Arial" panose="020B0604020202020204" pitchFamily="34" charset="0"/>
              <a:buChar char="•"/>
            </a:pPr>
            <a:r>
              <a:rPr lang="en-US" altLang="en-US" dirty="0"/>
              <a:t>A positive and future-focused goal or vision </a:t>
            </a:r>
          </a:p>
          <a:p>
            <a:pPr marL="171450" lvl="0" indent="-171450">
              <a:buFont typeface="Arial" panose="020B0604020202020204" pitchFamily="34" charset="0"/>
              <a:buChar char="•"/>
            </a:pPr>
            <a:r>
              <a:rPr lang="en-US" altLang="en-US" dirty="0"/>
              <a:t>Clarity of purpose</a:t>
            </a:r>
          </a:p>
          <a:p>
            <a:pPr marL="171450" lvl="0" indent="-171450">
              <a:buFont typeface="Arial" panose="020B0604020202020204" pitchFamily="34" charset="0"/>
              <a:buChar char="•"/>
            </a:pPr>
            <a:r>
              <a:rPr lang="en-US" altLang="en-US" dirty="0"/>
              <a:t>Constancy of effort</a:t>
            </a:r>
          </a:p>
          <a:p>
            <a:r>
              <a:rPr lang="en-US" altLang="en-US" dirty="0"/>
              <a:t>Passion and authority come to leaders who know where they are going and have the dedication to succeed.</a:t>
            </a:r>
          </a:p>
          <a:p>
            <a:pPr marL="171450" lvl="0" indent="-171450">
              <a:buFont typeface="Arial" panose="020B0604020202020204" pitchFamily="34" charset="0"/>
              <a:buChar char="•"/>
            </a:pPr>
            <a:r>
              <a:rPr lang="en-US" altLang="en-US" dirty="0"/>
              <a:t>Passion and authority inspire others to follow.</a:t>
            </a:r>
          </a:p>
          <a:p>
            <a:endParaRPr lang="en-US" altLang="en-US" dirty="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EB836C36-A5EC-489C-BC7D-0368773184B2}" type="slidenum">
              <a:rPr lang="en-US" altLang="en-US" sz="1200" b="0" smtClean="0">
                <a:solidFill>
                  <a:schemeClr val="tx1"/>
                </a:solidFill>
              </a:rPr>
              <a:pPr eaLnBrk="1" hangingPunct="1"/>
              <a:t>8</a:t>
            </a:fld>
            <a:endParaRPr lang="en-US" altLang="en-US" sz="1200" b="0" dirty="0">
              <a:solidFill>
                <a:schemeClr val="tx1"/>
              </a:solidFill>
            </a:endParaRPr>
          </a:p>
        </p:txBody>
      </p:sp>
    </p:spTree>
    <p:extLst>
      <p:ext uri="{BB962C8B-B14F-4D97-AF65-F5344CB8AC3E}">
        <p14:creationId xmlns:p14="http://schemas.microsoft.com/office/powerpoint/2010/main" val="3840452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b="0" dirty="0"/>
              <a:t>Taking personal responsibility for initiating change</a:t>
            </a:r>
          </a:p>
          <a:p>
            <a:pPr marL="171450" lvl="0" indent="-171450">
              <a:buFont typeface="Arial" panose="020B0604020202020204" pitchFamily="34" charset="0"/>
              <a:buChar char="•"/>
              <a:defRPr/>
            </a:pPr>
            <a:r>
              <a:rPr lang="en-US" dirty="0"/>
              <a:t>Manage attention.</a:t>
            </a:r>
          </a:p>
          <a:p>
            <a:pPr marL="171450" lvl="0" indent="-171450">
              <a:buFont typeface="Arial" panose="020B0604020202020204" pitchFamily="34" charset="0"/>
              <a:buChar char="•"/>
              <a:defRPr/>
            </a:pPr>
            <a:r>
              <a:rPr lang="en-US" dirty="0"/>
              <a:t>Be personally involved and committed to making a difference.</a:t>
            </a:r>
          </a:p>
          <a:p>
            <a:pPr marL="171450" indent="-171450">
              <a:spcBef>
                <a:spcPct val="50000"/>
              </a:spcBef>
              <a:buFont typeface="Arial" panose="020B0604020202020204" pitchFamily="34" charset="0"/>
              <a:buChar char="•"/>
              <a:defRPr/>
            </a:pPr>
            <a:r>
              <a:rPr lang="en-US" dirty="0"/>
              <a:t>Have absolute </a:t>
            </a:r>
            <a:r>
              <a:rPr lang="en-US" b="0" i="0" dirty="0"/>
              <a:t>identity with your cause </a:t>
            </a:r>
            <a:r>
              <a:rPr lang="en-US" dirty="0"/>
              <a:t>for successful leadership. </a:t>
            </a:r>
            <a:endParaRPr lang="en-US" b="0" i="0" dirty="0"/>
          </a:p>
          <a:p>
            <a:pPr>
              <a:lnSpc>
                <a:spcPct val="90000"/>
              </a:lnSpc>
              <a:defRPr/>
            </a:pPr>
            <a:r>
              <a:rPr lang="en-US" b="0" dirty="0"/>
              <a:t>Creating a vision and strategy for the organization</a:t>
            </a:r>
          </a:p>
          <a:p>
            <a:pPr marL="171450" lvl="0" indent="-171450">
              <a:lnSpc>
                <a:spcPct val="90000"/>
              </a:lnSpc>
              <a:buFont typeface="Arial" panose="020B0604020202020204" pitchFamily="34" charset="0"/>
              <a:buChar char="•"/>
              <a:defRPr/>
            </a:pPr>
            <a:r>
              <a:rPr lang="en-US" b="0" dirty="0"/>
              <a:t>The vision and strategy must be:</a:t>
            </a:r>
          </a:p>
          <a:p>
            <a:pPr marL="628650" lvl="1" indent="-171450">
              <a:lnSpc>
                <a:spcPct val="90000"/>
              </a:lnSpc>
              <a:buFont typeface="Arial" panose="020B0604020202020204" pitchFamily="34" charset="0"/>
              <a:buChar char="•"/>
              <a:defRPr/>
            </a:pPr>
            <a:r>
              <a:rPr lang="en-US" dirty="0"/>
              <a:t>Leader-initiated </a:t>
            </a:r>
          </a:p>
          <a:p>
            <a:pPr marL="628650" lvl="1" indent="-171450">
              <a:lnSpc>
                <a:spcPct val="90000"/>
              </a:lnSpc>
              <a:buFont typeface="Arial" panose="020B0604020202020204" pitchFamily="34" charset="0"/>
              <a:buChar char="•"/>
              <a:defRPr/>
            </a:pPr>
            <a:r>
              <a:rPr lang="en-US" dirty="0"/>
              <a:t>Shared and supported by followers</a:t>
            </a:r>
          </a:p>
          <a:p>
            <a:pPr marL="628650" lvl="1" indent="-171450">
              <a:lnSpc>
                <a:spcPct val="90000"/>
              </a:lnSpc>
              <a:buFont typeface="Arial" panose="020B0604020202020204" pitchFamily="34" charset="0"/>
              <a:buChar char="•"/>
              <a:defRPr/>
            </a:pPr>
            <a:r>
              <a:rPr lang="en-US" dirty="0"/>
              <a:t>Comprehensive and detailed</a:t>
            </a:r>
          </a:p>
          <a:p>
            <a:pPr marL="628650" lvl="1" indent="-171450">
              <a:lnSpc>
                <a:spcPct val="90000"/>
              </a:lnSpc>
              <a:buFont typeface="Arial" panose="020B0604020202020204" pitchFamily="34" charset="0"/>
              <a:buChar char="•"/>
              <a:defRPr/>
            </a:pPr>
            <a:r>
              <a:rPr lang="en-US" dirty="0"/>
              <a:t>Worth doing </a:t>
            </a:r>
          </a:p>
          <a:p>
            <a:pPr marL="171450" lvl="0" indent="-171450">
              <a:lnSpc>
                <a:spcPct val="90000"/>
              </a:lnSpc>
              <a:buFont typeface="Arial" panose="020B0604020202020204" pitchFamily="34" charset="0"/>
              <a:buChar char="•"/>
              <a:defRPr/>
            </a:pPr>
            <a:r>
              <a:rPr lang="en-US" dirty="0"/>
              <a:t>Vision must be uplifting and inspiring for others.  </a:t>
            </a:r>
          </a:p>
          <a:p>
            <a:pPr marL="0" indent="0">
              <a:buFont typeface="Arial" panose="020B0604020202020204" pitchFamily="34" charset="0"/>
              <a:buNone/>
              <a:defRPr/>
            </a:pPr>
            <a:r>
              <a:rPr lang="en-US" b="0" dirty="0"/>
              <a:t>Trusting and supporting others </a:t>
            </a:r>
          </a:p>
          <a:p>
            <a:pPr marL="171450" lvl="0" indent="-171450">
              <a:buFont typeface="Arial" panose="020B0604020202020204" pitchFamily="34" charset="0"/>
              <a:buChar char="•"/>
              <a:defRPr/>
            </a:pPr>
            <a:r>
              <a:rPr lang="en-US" b="0" dirty="0"/>
              <a:t>Leaders must:</a:t>
            </a:r>
          </a:p>
          <a:p>
            <a:pPr marL="628650" lvl="1" indent="-171450">
              <a:buFont typeface="Arial" panose="020B0604020202020204" pitchFamily="34" charset="0"/>
              <a:buChar char="•"/>
              <a:defRPr/>
            </a:pPr>
            <a:r>
              <a:rPr lang="en-US" dirty="0"/>
              <a:t>Treat others with respect and dignity </a:t>
            </a:r>
          </a:p>
          <a:p>
            <a:pPr marL="628650" lvl="1" indent="-171450">
              <a:buFont typeface="Arial" panose="020B0604020202020204" pitchFamily="34" charset="0"/>
              <a:buChar char="•"/>
              <a:defRPr/>
            </a:pPr>
            <a:r>
              <a:rPr lang="en-US" dirty="0"/>
              <a:t>Expect the best work and personal responsibility </a:t>
            </a:r>
          </a:p>
          <a:p>
            <a:pPr marL="628650" lvl="1" indent="-171450">
              <a:buFont typeface="Arial" panose="020B0604020202020204" pitchFamily="34" charset="0"/>
              <a:buChar char="•"/>
              <a:defRPr/>
            </a:pPr>
            <a:r>
              <a:rPr lang="en-US" dirty="0"/>
              <a:t>Show appreciation for the work </a:t>
            </a:r>
          </a:p>
          <a:p>
            <a:pPr marL="171450" lvl="0" indent="-171450">
              <a:buFont typeface="Arial" panose="020B0604020202020204" pitchFamily="34" charset="0"/>
              <a:buChar char="•"/>
              <a:defRPr/>
            </a:pPr>
            <a:r>
              <a:rPr lang="en-US" b="0" dirty="0"/>
              <a:t>Empowerment principle: Combining individual incentive with group success</a:t>
            </a:r>
          </a:p>
          <a:p>
            <a:pPr>
              <a:defRPr/>
            </a:pPr>
            <a:endParaRPr lang="en-US" dirty="0"/>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8A770D1D-8CE3-4A5B-BF17-2959BAEFE99D}" type="slidenum">
              <a:rPr lang="en-US" altLang="en-US" sz="1200" b="0" smtClean="0">
                <a:solidFill>
                  <a:schemeClr val="tx1"/>
                </a:solidFill>
              </a:rPr>
              <a:pPr eaLnBrk="1" hangingPunct="1"/>
              <a:t>9</a:t>
            </a:fld>
            <a:endParaRPr lang="en-US" altLang="en-US" sz="1200" b="0" dirty="0">
              <a:solidFill>
                <a:schemeClr val="tx1"/>
              </a:solidFill>
            </a:endParaRPr>
          </a:p>
        </p:txBody>
      </p:sp>
    </p:spTree>
    <p:extLst>
      <p:ext uri="{BB962C8B-B14F-4D97-AF65-F5344CB8AC3E}">
        <p14:creationId xmlns:p14="http://schemas.microsoft.com/office/powerpoint/2010/main" val="694854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i="0" dirty="0"/>
              <a:t>Leadership is important from the board-room to the shop floor.</a:t>
            </a:r>
          </a:p>
          <a:p>
            <a:pPr marL="171450" lvl="0" indent="-171450">
              <a:buFont typeface="Arial" panose="020B0604020202020204" pitchFamily="34" charset="0"/>
              <a:buChar char="•"/>
            </a:pPr>
            <a:r>
              <a:rPr lang="en-US" altLang="en-US" b="0" i="0" dirty="0"/>
              <a:t>Without effective leadership employees and customers suffer.</a:t>
            </a:r>
          </a:p>
          <a:p>
            <a:pPr marL="0" lvl="0" indent="0">
              <a:buFont typeface="Arial" panose="020B0604020202020204" pitchFamily="34" charset="0"/>
              <a:buNone/>
            </a:pPr>
            <a:r>
              <a:rPr lang="en-US" altLang="en-US" b="0" i="0" dirty="0"/>
              <a:t>Positions and titles have little or no relationship to leadership performance.</a:t>
            </a:r>
          </a:p>
          <a:p>
            <a:pPr marL="171450" lvl="0" indent="-171450">
              <a:buFont typeface="Arial" panose="020B0604020202020204" pitchFamily="34" charset="0"/>
              <a:buChar char="•"/>
            </a:pPr>
            <a:r>
              <a:rPr lang="en-US" altLang="en-US" sz="1200" b="0" i="0" kern="1200" dirty="0">
                <a:solidFill>
                  <a:schemeClr val="tx1"/>
                </a:solidFill>
                <a:latin typeface="+mn-lt"/>
                <a:ea typeface="+mn-ea"/>
                <a:cs typeface="+mn-cs"/>
              </a:rPr>
              <a:t>Leaders must earn the trust and respect of subordinates. </a:t>
            </a:r>
          </a:p>
          <a:p>
            <a:r>
              <a:rPr lang="en-US" altLang="en-US" b="0" i="0" dirty="0"/>
              <a:t>Without leadership, organizations falter in times of change.</a:t>
            </a:r>
          </a:p>
          <a:p>
            <a:pPr marL="171450" lvl="0" indent="-171450">
              <a:buFont typeface="Arial" panose="020B0604020202020204" pitchFamily="34" charset="0"/>
              <a:buChar char="•"/>
            </a:pPr>
            <a:r>
              <a:rPr lang="en-US" altLang="en-US" b="0" i="0" dirty="0"/>
              <a:t>Organizations will be dormant or crash. </a:t>
            </a:r>
          </a:p>
          <a:p>
            <a:r>
              <a:rPr lang="en-US" altLang="en-US" b="0" i="0" dirty="0"/>
              <a:t>Organizational leadership involves interdependence more than individualism. </a:t>
            </a:r>
          </a:p>
          <a:p>
            <a:pPr marL="171450" lvl="0" indent="-171450">
              <a:buFont typeface="Arial" panose="020B0604020202020204" pitchFamily="34" charset="0"/>
              <a:buChar char="•"/>
            </a:pPr>
            <a:r>
              <a:rPr lang="en-US" altLang="en-US" b="0" i="0" dirty="0"/>
              <a:t>Relationship skills</a:t>
            </a:r>
          </a:p>
          <a:p>
            <a:pPr marL="171450" lvl="0" indent="-171450">
              <a:buFont typeface="Arial" panose="020B0604020202020204" pitchFamily="34" charset="0"/>
              <a:buChar char="•"/>
            </a:pPr>
            <a:r>
              <a:rPr lang="en-US" altLang="en-US" b="0" i="0" dirty="0"/>
              <a:t>Recognizing other’s contributions</a:t>
            </a:r>
          </a:p>
          <a:p>
            <a:pPr marL="171450" lvl="0" indent="-171450">
              <a:buFont typeface="Arial" panose="020B0604020202020204" pitchFamily="34" charset="0"/>
              <a:buChar char="•"/>
            </a:pPr>
            <a:r>
              <a:rPr lang="en-US" altLang="en-US" b="0" i="0" dirty="0"/>
              <a:t>Building enthusiasm for projects</a:t>
            </a:r>
          </a:p>
          <a:p>
            <a:r>
              <a:rPr lang="en-US" altLang="en-US" b="0" i="0" dirty="0"/>
              <a:t>Leaders inspire others to take on the tasks of leadership. </a:t>
            </a:r>
          </a:p>
          <a:p>
            <a:pPr marL="171450" lvl="0" indent="-171450">
              <a:buFont typeface="Arial" panose="020B0604020202020204" pitchFamily="34" charset="0"/>
              <a:buChar char="•"/>
            </a:pPr>
            <a:r>
              <a:rPr lang="en-US" altLang="en-US" b="0" i="0" dirty="0"/>
              <a:t>Others are given the power to make decisions, giving the leader time and energy to shape the organization.</a:t>
            </a:r>
          </a:p>
          <a:p>
            <a:pPr marL="0" lvl="0" indent="0">
              <a:buFont typeface="Arial" panose="020B0604020202020204" pitchFamily="34" charset="0"/>
              <a:buNone/>
            </a:pPr>
            <a:r>
              <a:rPr lang="en-US" altLang="en-US" b="0" i="0" dirty="0"/>
              <a:t>Leadership is contextual. </a:t>
            </a:r>
          </a:p>
          <a:p>
            <a:pPr marL="171450" lvl="0" indent="-171450">
              <a:buFont typeface="Arial" panose="020B0604020202020204" pitchFamily="34" charset="0"/>
              <a:buChar char="•"/>
            </a:pPr>
            <a:r>
              <a:rPr lang="en-US" altLang="en-US" b="0" i="0" dirty="0"/>
              <a:t>Understand forces and events.  </a:t>
            </a:r>
          </a:p>
          <a:p>
            <a:pPr marL="171450" lvl="0" indent="-171450">
              <a:buFont typeface="Arial" panose="020B0604020202020204" pitchFamily="34" charset="0"/>
              <a:buChar char="•"/>
            </a:pPr>
            <a:r>
              <a:rPr lang="en-US" altLang="en-US" b="0" i="0" dirty="0"/>
              <a:t>Assess strengths and weaknesses.</a:t>
            </a:r>
          </a:p>
          <a:p>
            <a:pPr marL="171450" lvl="0" indent="-171450">
              <a:buFont typeface="Arial" panose="020B0604020202020204" pitchFamily="34" charset="0"/>
              <a:buChar char="•"/>
            </a:pPr>
            <a:r>
              <a:rPr lang="en-US" altLang="en-US" b="0" i="0" dirty="0"/>
              <a:t>Develop a plan. </a:t>
            </a:r>
          </a:p>
          <a:p>
            <a:endParaRPr lang="en-US" altLang="en-US" b="0" i="0" dirty="0"/>
          </a:p>
          <a:p>
            <a:pPr lvl="1"/>
            <a:endParaRPr lang="en-US" altLang="en-US" b="0" i="0" dirty="0"/>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68754F16-1CF1-4E3D-B939-2165F89727EA}" type="slidenum">
              <a:rPr lang="en-US" altLang="en-US" sz="1200" b="0" smtClean="0">
                <a:solidFill>
                  <a:schemeClr val="tx1"/>
                </a:solidFill>
              </a:rPr>
              <a:pPr eaLnBrk="1" hangingPunct="1"/>
              <a:t>10</a:t>
            </a:fld>
            <a:endParaRPr lang="en-US" altLang="en-US" sz="1200" b="0" dirty="0">
              <a:solidFill>
                <a:schemeClr val="tx1"/>
              </a:solidFill>
            </a:endParaRPr>
          </a:p>
        </p:txBody>
      </p:sp>
    </p:spTree>
    <p:extLst>
      <p:ext uri="{BB962C8B-B14F-4D97-AF65-F5344CB8AC3E}">
        <p14:creationId xmlns:p14="http://schemas.microsoft.com/office/powerpoint/2010/main" val="153730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a:defRPr/>
            </a:pPr>
            <a:r>
              <a:rPr lang="en-US" b="0" dirty="0"/>
              <a:t>Ronald Lippitt is</a:t>
            </a:r>
            <a:r>
              <a:rPr lang="en-US" b="1" dirty="0"/>
              <a:t> </a:t>
            </a:r>
            <a:r>
              <a:rPr lang="en-US" dirty="0"/>
              <a:t>credited with the visioning concept.</a:t>
            </a:r>
          </a:p>
          <a:p>
            <a:pPr marL="171450" indent="-171450">
              <a:buFont typeface="Arial" panose="020B0604020202020204" pitchFamily="34" charset="0"/>
              <a:buChar char="•"/>
              <a:defRPr/>
            </a:pPr>
            <a:r>
              <a:rPr lang="en-US" b="0" dirty="0"/>
              <a:t>Referred to </a:t>
            </a:r>
            <a:r>
              <a:rPr lang="en-US" b="0" i="1" dirty="0"/>
              <a:t>“</a:t>
            </a:r>
            <a:r>
              <a:rPr lang="en-US" b="0" i="0" dirty="0"/>
              <a:t>images of potential</a:t>
            </a:r>
            <a:r>
              <a:rPr lang="en-US" b="0" i="1" dirty="0"/>
              <a:t>”</a:t>
            </a:r>
            <a:r>
              <a:rPr lang="en-US" b="0" dirty="0"/>
              <a:t> rather than to “problems” as points for change</a:t>
            </a:r>
          </a:p>
          <a:p>
            <a:pPr>
              <a:defRPr/>
            </a:pPr>
            <a:r>
              <a:rPr lang="en-US" b="0" dirty="0"/>
              <a:t>Stephen Covey</a:t>
            </a:r>
            <a:r>
              <a:rPr lang="en-US" dirty="0"/>
              <a:t>, management author, identified process, content, and application principles effective in creating a vision. </a:t>
            </a:r>
          </a:p>
          <a:p>
            <a:pPr marL="171450" indent="-171450">
              <a:buFont typeface="Arial" panose="020B0604020202020204" pitchFamily="34" charset="0"/>
              <a:buChar char="•"/>
              <a:defRPr/>
            </a:pPr>
            <a:r>
              <a:rPr lang="en-US" i="0" dirty="0"/>
              <a:t>Initiate and provide constant vigilance by leaders. </a:t>
            </a:r>
          </a:p>
          <a:p>
            <a:pPr marL="628650" lvl="1" indent="-171450">
              <a:buFont typeface="Arial" panose="020B0604020202020204" pitchFamily="34" charset="0"/>
              <a:buChar char="•"/>
              <a:defRPr/>
            </a:pPr>
            <a:r>
              <a:rPr lang="en-US" i="0" dirty="0"/>
              <a:t>Leaders begin the process, discuss the vision, and start drafting a document.  </a:t>
            </a:r>
          </a:p>
          <a:p>
            <a:pPr marL="171450" indent="-171450">
              <a:spcBef>
                <a:spcPct val="50000"/>
              </a:spcBef>
              <a:buFont typeface="Arial" panose="020B0604020202020204" pitchFamily="34" charset="0"/>
              <a:buChar char="•"/>
              <a:defRPr/>
            </a:pPr>
            <a:r>
              <a:rPr lang="en-US" i="0" dirty="0"/>
              <a:t>Be challenging yet realistic. </a:t>
            </a:r>
          </a:p>
          <a:p>
            <a:pPr marL="628650" lvl="1" indent="-171450">
              <a:buFont typeface="Arial" panose="020B0604020202020204" pitchFamily="34" charset="0"/>
              <a:buChar char="•"/>
              <a:defRPr/>
            </a:pPr>
            <a:r>
              <a:rPr lang="en-US" i="0" dirty="0"/>
              <a:t>Vision should stretch the abilities of the organization but not destroy the members.</a:t>
            </a:r>
          </a:p>
          <a:p>
            <a:pPr marL="171450" indent="-171450">
              <a:spcBef>
                <a:spcPct val="50000"/>
              </a:spcBef>
              <a:buFont typeface="Arial" panose="020B0604020202020204" pitchFamily="34" charset="0"/>
              <a:buChar char="•"/>
              <a:defRPr/>
            </a:pPr>
            <a:r>
              <a:rPr lang="en-US" i="0" dirty="0"/>
              <a:t>Seek significant early involvement by other members of the organization.</a:t>
            </a:r>
          </a:p>
          <a:p>
            <a:pPr marL="628650" lvl="1" indent="-171450">
              <a:buFont typeface="Arial" panose="020B0604020202020204" pitchFamily="34" charset="0"/>
              <a:buChar char="•"/>
              <a:defRPr/>
            </a:pPr>
            <a:r>
              <a:rPr lang="en-US" i="0" dirty="0"/>
              <a:t>Involves discussing, writing, and rewriting the vision</a:t>
            </a:r>
          </a:p>
          <a:p>
            <a:pPr marL="171450" indent="-171450">
              <a:buFont typeface="Arial" panose="020B0604020202020204" pitchFamily="34" charset="0"/>
              <a:buChar char="•"/>
              <a:defRPr/>
            </a:pPr>
            <a:r>
              <a:rPr lang="en-US" i="0" dirty="0"/>
              <a:t>Encourage widespread review and comment.</a:t>
            </a:r>
          </a:p>
          <a:p>
            <a:pPr marL="628650" lvl="1" indent="-171450">
              <a:buFont typeface="Arial" panose="020B0604020202020204" pitchFamily="34" charset="0"/>
              <a:buChar char="•"/>
              <a:defRPr/>
            </a:pPr>
            <a:r>
              <a:rPr lang="en-US" i="0" dirty="0"/>
              <a:t>Invite critical analysis.</a:t>
            </a:r>
          </a:p>
          <a:p>
            <a:pPr marL="628650" lvl="1" indent="-171450">
              <a:buFont typeface="Arial" panose="020B0604020202020204" pitchFamily="34" charset="0"/>
              <a:buChar char="•"/>
              <a:defRPr/>
            </a:pPr>
            <a:r>
              <a:rPr lang="en-US" i="0" dirty="0"/>
              <a:t>Be open and appreciate suggestions.</a:t>
            </a:r>
          </a:p>
          <a:p>
            <a:pPr marL="628650" lvl="1" indent="-171450">
              <a:buFont typeface="Arial" panose="020B0604020202020204" pitchFamily="34" charset="0"/>
              <a:buChar char="•"/>
              <a:defRPr/>
            </a:pPr>
            <a:r>
              <a:rPr lang="en-US" i="0" dirty="0"/>
              <a:t>Incorporate modifications.</a:t>
            </a:r>
          </a:p>
          <a:p>
            <a:pPr marL="628650" lvl="1" indent="-171450">
              <a:buFont typeface="Arial" panose="020B0604020202020204" pitchFamily="34" charset="0"/>
              <a:buChar char="•"/>
              <a:defRPr/>
            </a:pPr>
            <a:r>
              <a:rPr lang="en-US" i="0" dirty="0"/>
              <a:t>Involvement fosters commitment.</a:t>
            </a:r>
          </a:p>
          <a:p>
            <a:pPr marL="171450" indent="-171450">
              <a:buFont typeface="Arial" panose="020B0604020202020204" pitchFamily="34" charset="0"/>
              <a:buChar char="•"/>
            </a:pPr>
            <a:r>
              <a:rPr lang="en-US" altLang="en-US" i="0" dirty="0"/>
              <a:t>Keep communication flowing. </a:t>
            </a:r>
          </a:p>
          <a:p>
            <a:pPr marL="628650" lvl="1" indent="-171450">
              <a:buFont typeface="Arial" panose="020B0604020202020204" pitchFamily="34" charset="0"/>
              <a:buChar char="•"/>
            </a:pPr>
            <a:r>
              <a:rPr lang="en-US" altLang="en-US" i="0" dirty="0"/>
              <a:t>Report the progress.</a:t>
            </a:r>
          </a:p>
          <a:p>
            <a:pPr marL="628650" lvl="1" indent="-171450">
              <a:buFont typeface="Arial" panose="020B0604020202020204" pitchFamily="34" charset="0"/>
              <a:buChar char="•"/>
            </a:pPr>
            <a:r>
              <a:rPr lang="en-US" altLang="en-US" i="0" dirty="0"/>
              <a:t>Give acknowledgement and appreciation.</a:t>
            </a:r>
          </a:p>
          <a:p>
            <a:pPr marL="628650" lvl="1" indent="-171450">
              <a:buFont typeface="Arial" panose="020B0604020202020204" pitchFamily="34" charset="0"/>
              <a:buChar char="•"/>
            </a:pPr>
            <a:r>
              <a:rPr lang="en-US" altLang="en-US" i="0" dirty="0"/>
              <a:t>Report the adoption of elements.</a:t>
            </a:r>
          </a:p>
          <a:p>
            <a:pPr marL="628650" lvl="1" indent="-171450">
              <a:buFont typeface="Arial" panose="020B0604020202020204" pitchFamily="34" charset="0"/>
              <a:buChar char="•"/>
            </a:pPr>
            <a:r>
              <a:rPr lang="en-US" altLang="en-US" i="0" dirty="0"/>
              <a:t>Provide feedback for achievements.</a:t>
            </a:r>
          </a:p>
          <a:p>
            <a:pPr marL="171450" indent="-171450">
              <a:buFont typeface="Arial" panose="020B0604020202020204" pitchFamily="34" charset="0"/>
              <a:buChar char="•"/>
            </a:pPr>
            <a:r>
              <a:rPr lang="en-US" altLang="en-US" i="0" dirty="0"/>
              <a:t>Allow time for the process to work.</a:t>
            </a:r>
          </a:p>
          <a:p>
            <a:pPr marL="628650" lvl="1" indent="-171450">
              <a:buFont typeface="Arial" panose="020B0604020202020204" pitchFamily="34" charset="0"/>
              <a:buChar char="•"/>
            </a:pPr>
            <a:r>
              <a:rPr lang="en-US" altLang="en-US" i="0" dirty="0"/>
              <a:t>People need time to adjust to change.</a:t>
            </a:r>
          </a:p>
          <a:p>
            <a:pPr marL="628650" lvl="1" indent="-171450">
              <a:buFont typeface="Arial" panose="020B0604020202020204" pitchFamily="34" charset="0"/>
              <a:buChar char="•"/>
            </a:pPr>
            <a:r>
              <a:rPr lang="en-US" altLang="en-US" i="0" dirty="0"/>
              <a:t>Development may take longer than expected.</a:t>
            </a:r>
          </a:p>
          <a:p>
            <a:pPr marL="171450" indent="-171450">
              <a:buFont typeface="Arial" panose="020B0604020202020204" pitchFamily="34" charset="0"/>
              <a:buChar char="•"/>
            </a:pPr>
            <a:r>
              <a:rPr lang="en-US" altLang="en-US" i="0" dirty="0"/>
              <a:t>Demonstrate commitment, follow-through, and concurrent action by leaders. </a:t>
            </a:r>
          </a:p>
          <a:p>
            <a:pPr marL="628650" lvl="1" indent="-171450">
              <a:buFont typeface="Arial" panose="020B0604020202020204" pitchFamily="34" charset="0"/>
              <a:buChar char="•"/>
            </a:pPr>
            <a:r>
              <a:rPr lang="en-US" altLang="en-US" i="0" dirty="0"/>
              <a:t>Reality must match rhetoric.</a:t>
            </a:r>
          </a:p>
          <a:p>
            <a:pPr marL="171450" indent="-171450">
              <a:buFont typeface="Arial" panose="020B0604020202020204" pitchFamily="34" charset="0"/>
              <a:buChar char="•"/>
            </a:pPr>
            <a:r>
              <a:rPr lang="en-US" altLang="en-US" i="0" dirty="0"/>
              <a:t>Maintain harmony of subunits.</a:t>
            </a:r>
          </a:p>
          <a:p>
            <a:pPr marL="628650" lvl="1" indent="-171450">
              <a:buFont typeface="Arial" panose="020B0604020202020204" pitchFamily="34" charset="0"/>
              <a:buChar char="•"/>
            </a:pPr>
            <a:r>
              <a:rPr lang="en-US" altLang="en-US" i="0" dirty="0"/>
              <a:t>Vision statements should be in harmony with the organization’s vision.</a:t>
            </a:r>
          </a:p>
          <a:p>
            <a:pPr lvl="1">
              <a:defRPr/>
            </a:pPr>
            <a:endParaRPr lang="en-US" dirty="0"/>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796DAE2C-0FC4-46AD-89A2-1E0933E222FF}" type="slidenum">
              <a:rPr lang="en-US" altLang="en-US" sz="1200" b="0" smtClean="0">
                <a:solidFill>
                  <a:schemeClr val="tx1"/>
                </a:solidFill>
              </a:rPr>
              <a:pPr eaLnBrk="1" hangingPunct="1"/>
              <a:t>11</a:t>
            </a:fld>
            <a:endParaRPr lang="en-US" altLang="en-US" sz="1200" b="0" dirty="0">
              <a:solidFill>
                <a:schemeClr val="tx1"/>
              </a:solidFill>
            </a:endParaRPr>
          </a:p>
        </p:txBody>
      </p:sp>
    </p:spTree>
    <p:extLst>
      <p:ext uri="{BB962C8B-B14F-4D97-AF65-F5344CB8AC3E}">
        <p14:creationId xmlns:p14="http://schemas.microsoft.com/office/powerpoint/2010/main" val="78532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209800"/>
            <a:ext cx="5715000" cy="19050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23622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30480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34834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5373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914400" y="6730116"/>
            <a:ext cx="2743200" cy="136617"/>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US" sz="2400" kern="1200" dirty="0">
                <a:solidFill>
                  <a:schemeClr val="tx1"/>
                </a:solidFill>
                <a:effectLst/>
                <a:latin typeface="+mn-lt"/>
                <a:ea typeface="+mn-ea"/>
                <a:cs typeface="+mn-cs"/>
              </a:rPr>
              <a:t>© McGraw-Hill Education</a:t>
            </a:r>
            <a:endParaRPr lang="en-US" sz="4000" kern="1200" dirty="0">
              <a:solidFill>
                <a:schemeClr val="tx1"/>
              </a:solidFill>
              <a:effectLst/>
              <a:latin typeface="+mn-lt"/>
              <a:ea typeface="+mn-ea"/>
              <a:cs typeface="+mn-cs"/>
            </a:endParaRPr>
          </a:p>
          <a:p>
            <a:pPr marL="0" indent="0">
              <a:buNone/>
            </a:pPr>
            <a:endParaRPr lang="en-US" sz="3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970417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42985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9479369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348909921"/>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4221908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960565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979679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752600"/>
            <a:ext cx="8229600" cy="4572000"/>
          </a:xfrm>
          <a:prstGeom prst="rect">
            <a:avLst/>
          </a:prstGeom>
        </p:spPr>
        <p:txBody>
          <a:bodyPr/>
          <a:lstStyle>
            <a:lvl1pPr marL="457200" indent="-457200">
              <a:tabLs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89148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81000" y="1752600"/>
            <a:ext cx="4038600" cy="4602163"/>
          </a:xfrm>
          <a:prstGeom prst="rect">
            <a:avLst/>
          </a:prstGeom>
        </p:spPr>
        <p:txBody>
          <a:bodyPr/>
          <a:lstStyle>
            <a:lvl1pPr marL="404813" indent="-404813">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752600"/>
            <a:ext cx="4038600" cy="4572000"/>
          </a:xfrm>
          <a:prstGeom prst="rect">
            <a:avLst/>
          </a:prstGeom>
        </p:spPr>
        <p:txBody>
          <a:bodyPr/>
          <a:lstStyle>
            <a:lvl1pPr marL="400050" indent="-40005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66226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62846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088210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252307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79850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170519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72380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914627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53406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914400" y="6757826"/>
            <a:ext cx="2743200" cy="136617"/>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US" sz="2400" kern="1200" dirty="0">
                <a:solidFill>
                  <a:schemeClr val="tx1"/>
                </a:solidFill>
                <a:effectLst/>
                <a:latin typeface="+mn-lt"/>
                <a:ea typeface="+mn-ea"/>
                <a:cs typeface="+mn-cs"/>
              </a:rPr>
              <a:t>© McGraw-Hill Education</a:t>
            </a:r>
            <a:endParaRPr lang="en-US" sz="4000" kern="1200" dirty="0">
              <a:solidFill>
                <a:schemeClr val="tx1"/>
              </a:solidFill>
              <a:effectLst/>
              <a:latin typeface="+mn-lt"/>
              <a:ea typeface="+mn-ea"/>
              <a:cs typeface="+mn-cs"/>
            </a:endParaRPr>
          </a:p>
          <a:p>
            <a:pPr marL="0" indent="0">
              <a:buNone/>
            </a:pPr>
            <a:endParaRPr lang="en-US" sz="3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573641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20242901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slide" Target="slide4.xml"/><Relationship Id="rId4" Type="http://schemas.openxmlformats.org/officeDocument/2006/relationships/slide" Target="slide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5.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slide" Target="slide4.xml"/><Relationship Id="rId4" Type="http://schemas.openxmlformats.org/officeDocument/2006/relationships/slide" Target="slide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971800"/>
            <a:ext cx="5105400" cy="609600"/>
          </a:xfrm>
          <a:prstGeom prst="rect">
            <a:avLst/>
          </a:prstGeom>
          <a:effectLst>
            <a:outerShdw blurRad="50800" dist="38100" dir="5400000" algn="t" rotWithShape="0">
              <a:prstClr val="black">
                <a:alpha val="40000"/>
              </a:prstClr>
            </a:outerShdw>
          </a:effectLst>
        </p:spPr>
        <p:txBody>
          <a:bodyPr>
            <a:noAutofit/>
          </a:bodyPr>
          <a:lstStyle>
            <a:lvl1pPr algn="ctr" defTabSz="457200" rtl="0" eaLnBrk="1" latinLnBrk="0" hangingPunct="1">
              <a:spcBef>
                <a:spcPct val="0"/>
              </a:spcBef>
              <a:buNone/>
              <a:defRPr sz="3600" kern="1200">
                <a:solidFill>
                  <a:schemeClr val="bg1"/>
                </a:solidFill>
                <a:latin typeface="+mj-lt"/>
                <a:ea typeface="+mj-ea"/>
                <a:cs typeface="+mj-cs"/>
              </a:defRPr>
            </a:lvl1pPr>
          </a:lstStyle>
          <a:p>
            <a:r>
              <a:rPr lang="en-US" sz="3200" dirty="0"/>
              <a:t>The Importance of Vision and the Motive to Lead</a:t>
            </a:r>
            <a:endParaRPr lang="en-US" sz="3000" dirty="0"/>
          </a:p>
        </p:txBody>
      </p:sp>
      <p:sp>
        <p:nvSpPr>
          <p:cNvPr id="3" name="Title 2"/>
          <p:cNvSpPr>
            <a:spLocks noGrp="1"/>
          </p:cNvSpPr>
          <p:nvPr>
            <p:ph type="ctrTitle"/>
          </p:nvPr>
        </p:nvSpPr>
        <p:spPr/>
        <p:txBody>
          <a:bodyPr/>
          <a:lstStyle/>
          <a:p>
            <a:r>
              <a:rPr lang="en-US" dirty="0"/>
              <a:t>Chapter 4</a:t>
            </a:r>
            <a:br>
              <a:rPr lang="en-US" dirty="0"/>
            </a:br>
            <a:endParaRPr lang="en-US" dirty="0"/>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760685" y="6705599"/>
            <a:ext cx="9753600" cy="13690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IN" sz="800" dirty="0"/>
              <a:t>© McGraw-Hill Education. All rights reserved. Authorized only for instructor use in the classroom. No reproduction or further distribution permitted without the prior written consent of McGraw-Hill Education.</a:t>
            </a:r>
            <a:endParaRPr lang="en-US" sz="1000" kern="1200" dirty="0">
              <a:solidFill>
                <a:schemeClr val="tx1"/>
              </a:solidFill>
              <a:effectLst/>
              <a:latin typeface="+mn-lt"/>
              <a:ea typeface="+mn-ea"/>
              <a:cs typeface="+mn-cs"/>
            </a:endParaRPr>
          </a:p>
        </p:txBody>
      </p:sp>
      <p:pic>
        <p:nvPicPr>
          <p:cNvPr id="9" name="Picture 8">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6156" y="952500"/>
            <a:ext cx="3875800" cy="4953000"/>
          </a:xfrm>
          <a:prstGeom prst="rect">
            <a:avLst/>
          </a:prstGeom>
        </p:spPr>
      </p:pic>
    </p:spTree>
    <p:extLst>
      <p:ext uri="{BB962C8B-B14F-4D97-AF65-F5344CB8AC3E}">
        <p14:creationId xmlns:p14="http://schemas.microsoft.com/office/powerpoint/2010/main" val="718044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dirty="0"/>
              <a:t>Key Findings of the Forum Study </a:t>
            </a:r>
            <a:endParaRPr lang="en-US" dirty="0"/>
          </a:p>
        </p:txBody>
      </p:sp>
      <p:sp>
        <p:nvSpPr>
          <p:cNvPr id="7" name="Content Placeholder 6"/>
          <p:cNvSpPr>
            <a:spLocks noGrp="1"/>
          </p:cNvSpPr>
          <p:nvPr>
            <p:ph idx="1"/>
          </p:nvPr>
        </p:nvSpPr>
        <p:spPr/>
        <p:txBody>
          <a:bodyPr/>
          <a:lstStyle/>
          <a:p>
            <a:r>
              <a:rPr lang="en-US" altLang="en-US" dirty="0"/>
              <a:t>Leadership is important from the board room to the shop floor</a:t>
            </a:r>
          </a:p>
          <a:p>
            <a:r>
              <a:rPr lang="en-US" altLang="en-US" dirty="0"/>
              <a:t>Positions and titles have little or no relationship to leadership performance</a:t>
            </a:r>
          </a:p>
          <a:p>
            <a:r>
              <a:rPr lang="en-US" altLang="en-US" dirty="0"/>
              <a:t>Without leadership, organizations falter in times of change</a:t>
            </a:r>
          </a:p>
          <a:p>
            <a:r>
              <a:rPr lang="en-US" altLang="en-US" dirty="0"/>
              <a:t>Organizational leadership involves interdependence more than individualism </a:t>
            </a:r>
            <a:endParaRPr lang="en-US" altLang="en-US" i="1" dirty="0"/>
          </a:p>
          <a:p>
            <a:r>
              <a:rPr lang="en-US" altLang="en-US" dirty="0"/>
              <a:t>Leaders inspire others to take on the tasks of leadership </a:t>
            </a:r>
          </a:p>
          <a:p>
            <a:r>
              <a:rPr lang="en-US" altLang="en-US" dirty="0"/>
              <a:t>Leadership is contextual </a:t>
            </a:r>
          </a:p>
          <a:p>
            <a:pPr marL="0" indent="0">
              <a:buNone/>
            </a:pPr>
            <a:endParaRPr lang="en-US" altLang="en-US" dirty="0"/>
          </a:p>
          <a:p>
            <a:endParaRPr lang="en-US" dirty="0"/>
          </a:p>
          <a:p>
            <a:endParaRPr lang="en-US" dirty="0"/>
          </a:p>
        </p:txBody>
      </p:sp>
    </p:spTree>
    <p:extLst>
      <p:ext uri="{BB962C8B-B14F-4D97-AF65-F5344CB8AC3E}">
        <p14:creationId xmlns:p14="http://schemas.microsoft.com/office/powerpoint/2010/main" val="3697125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Visioning Process Principles </a:t>
            </a:r>
            <a:endParaRPr lang="en-US" dirty="0"/>
          </a:p>
        </p:txBody>
      </p:sp>
      <p:sp>
        <p:nvSpPr>
          <p:cNvPr id="5" name="Content Placeholder 4"/>
          <p:cNvSpPr>
            <a:spLocks noGrp="1"/>
          </p:cNvSpPr>
          <p:nvPr>
            <p:ph idx="1"/>
          </p:nvPr>
        </p:nvSpPr>
        <p:spPr/>
        <p:txBody>
          <a:bodyPr/>
          <a:lstStyle/>
          <a:p>
            <a:r>
              <a:rPr lang="en-US" altLang="en-US" dirty="0"/>
              <a:t>Initiate and provide constant vigilance by leaders </a:t>
            </a:r>
          </a:p>
          <a:p>
            <a:r>
              <a:rPr lang="en-US" altLang="en-US" dirty="0"/>
              <a:t>Be challenging, yet realistic </a:t>
            </a:r>
          </a:p>
          <a:p>
            <a:r>
              <a:rPr lang="en-US" altLang="en-US" dirty="0"/>
              <a:t>Seek significant early involvement by other members of the organization</a:t>
            </a:r>
          </a:p>
          <a:p>
            <a:r>
              <a:rPr lang="en-US" altLang="en-US" dirty="0"/>
              <a:t>Encourage widespread review and comment</a:t>
            </a:r>
          </a:p>
          <a:p>
            <a:r>
              <a:rPr lang="en-US" altLang="en-US" dirty="0"/>
              <a:t>Keep communication flowing</a:t>
            </a:r>
          </a:p>
          <a:p>
            <a:r>
              <a:rPr lang="en-US" altLang="en-US" dirty="0"/>
              <a:t>Allow time for the process to work</a:t>
            </a:r>
          </a:p>
          <a:p>
            <a:r>
              <a:rPr lang="en-US" altLang="en-US" dirty="0"/>
              <a:t>Demonstrate commitment, follow-through, and concurrent action by leaders </a:t>
            </a:r>
          </a:p>
          <a:p>
            <a:r>
              <a:rPr lang="en-US" altLang="en-US" dirty="0"/>
              <a:t>Maintain harmony of subunits  </a:t>
            </a:r>
          </a:p>
          <a:p>
            <a:pPr marL="0" indent="0">
              <a:buNone/>
            </a:pPr>
            <a:endParaRPr lang="en-US" altLang="en-US" dirty="0"/>
          </a:p>
          <a:p>
            <a:endParaRPr lang="en-US" altLang="en-US" dirty="0"/>
          </a:p>
          <a:p>
            <a:endParaRPr lang="en-US" dirty="0"/>
          </a:p>
        </p:txBody>
      </p:sp>
    </p:spTree>
    <p:extLst>
      <p:ext uri="{BB962C8B-B14F-4D97-AF65-F5344CB8AC3E}">
        <p14:creationId xmlns:p14="http://schemas.microsoft.com/office/powerpoint/2010/main" val="38913483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Key Elements of an Overall Vision, 1</a:t>
            </a:r>
            <a:endParaRPr lang="en-US" dirty="0"/>
          </a:p>
        </p:txBody>
      </p:sp>
      <p:sp>
        <p:nvSpPr>
          <p:cNvPr id="5" name="Content Placeholder 4"/>
          <p:cNvSpPr>
            <a:spLocks noGrp="1"/>
          </p:cNvSpPr>
          <p:nvPr>
            <p:ph idx="1"/>
          </p:nvPr>
        </p:nvSpPr>
        <p:spPr/>
        <p:txBody>
          <a:bodyPr/>
          <a:lstStyle/>
          <a:p>
            <a:pPr>
              <a:buFont typeface="Arial" panose="020B0604020202020204" pitchFamily="34" charset="0"/>
              <a:buChar char="•"/>
            </a:pPr>
            <a:r>
              <a:rPr lang="en-US" altLang="en-US" dirty="0"/>
              <a:t>Central purpose or mission </a:t>
            </a:r>
          </a:p>
          <a:p>
            <a:pPr>
              <a:buFont typeface="Arial" panose="020B0604020202020204" pitchFamily="34" charset="0"/>
              <a:buChar char="•"/>
            </a:pPr>
            <a:r>
              <a:rPr lang="en-US" altLang="en-US" dirty="0"/>
              <a:t>Broad goals to achieve the mission</a:t>
            </a:r>
          </a:p>
          <a:p>
            <a:pPr>
              <a:buFont typeface="Arial" panose="020B0604020202020204" pitchFamily="34" charset="0"/>
              <a:buChar char="•"/>
            </a:pPr>
            <a:r>
              <a:rPr lang="en-US" altLang="en-US" dirty="0"/>
              <a:t>Core values to measure the rightness or wrongness of behavior </a:t>
            </a:r>
          </a:p>
          <a:p>
            <a:pPr>
              <a:buFont typeface="Arial" panose="020B0604020202020204" pitchFamily="34" charset="0"/>
              <a:buChar char="•"/>
            </a:pPr>
            <a:r>
              <a:rPr lang="en-US" altLang="en-US" dirty="0"/>
              <a:t>Stakeholders and what the attainment of the vision will mean to them</a:t>
            </a:r>
          </a:p>
          <a:p>
            <a:r>
              <a:rPr lang="en-US" altLang="en-US" dirty="0"/>
              <a:t>Analysis of the organization and its environment, including internal Strengths and Weaknesses, as well as external Opportunities and Threats or </a:t>
            </a:r>
            <a:r>
              <a:rPr lang="en-US" altLang="en-US" b="1" dirty="0">
                <a:solidFill>
                  <a:srgbClr val="C30C20"/>
                </a:solidFill>
              </a:rPr>
              <a:t>SWOT</a:t>
            </a:r>
          </a:p>
          <a:p>
            <a:pPr marL="0" indent="0">
              <a:buNone/>
            </a:pPr>
            <a:endParaRPr lang="en-US" altLang="en-US" dirty="0"/>
          </a:p>
          <a:p>
            <a:pPr marL="0" indent="0">
              <a:buNone/>
            </a:pPr>
            <a:endParaRPr lang="en-US" altLang="en-US" i="1" dirty="0"/>
          </a:p>
          <a:p>
            <a:endParaRPr lang="en-US" dirty="0"/>
          </a:p>
          <a:p>
            <a:pPr>
              <a:buFont typeface="Arial" panose="020B0604020202020204" pitchFamily="34" charset="0"/>
              <a:buChar char="•"/>
            </a:pPr>
            <a:endParaRPr lang="en-US" dirty="0"/>
          </a:p>
        </p:txBody>
      </p:sp>
    </p:spTree>
    <p:extLst>
      <p:ext uri="{BB962C8B-B14F-4D97-AF65-F5344CB8AC3E}">
        <p14:creationId xmlns:p14="http://schemas.microsoft.com/office/powerpoint/2010/main" val="3407640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Key Elements of an Overall Vision, 2</a:t>
            </a:r>
            <a:endParaRPr lang="en-US" dirty="0"/>
          </a:p>
        </p:txBody>
      </p:sp>
      <p:sp>
        <p:nvSpPr>
          <p:cNvPr id="5" name="Content Placeholder 4"/>
          <p:cNvSpPr>
            <a:spLocks noGrp="1"/>
          </p:cNvSpPr>
          <p:nvPr>
            <p:ph idx="1"/>
          </p:nvPr>
        </p:nvSpPr>
        <p:spPr/>
        <p:txBody>
          <a:bodyPr/>
          <a:lstStyle/>
          <a:p>
            <a:r>
              <a:rPr lang="en-US" altLang="en-US" dirty="0"/>
              <a:t>Strategic initiatives or critical success factors</a:t>
            </a:r>
          </a:p>
          <a:p>
            <a:r>
              <a:rPr lang="en-US" altLang="en-US" dirty="0"/>
              <a:t>Tactical plans and specific assignments to support strategic initiatives, broad goals, and attainment of the mission </a:t>
            </a:r>
          </a:p>
          <a:p>
            <a:endParaRPr lang="en-US" dirty="0"/>
          </a:p>
        </p:txBody>
      </p:sp>
    </p:spTree>
    <p:extLst>
      <p:ext uri="{BB962C8B-B14F-4D97-AF65-F5344CB8AC3E}">
        <p14:creationId xmlns:p14="http://schemas.microsoft.com/office/powerpoint/2010/main" val="3645814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Visioning Content Principles</a:t>
            </a:r>
            <a:r>
              <a:rPr lang="en-US" altLang="en-US" sz="2800" dirty="0"/>
              <a:t> </a:t>
            </a:r>
            <a:endParaRPr lang="en-US" dirty="0"/>
          </a:p>
        </p:txBody>
      </p:sp>
      <p:sp>
        <p:nvSpPr>
          <p:cNvPr id="4" name="Content Placeholder 3"/>
          <p:cNvSpPr>
            <a:spLocks noGrp="1"/>
          </p:cNvSpPr>
          <p:nvPr>
            <p:ph idx="1"/>
          </p:nvPr>
        </p:nvSpPr>
        <p:spPr/>
        <p:txBody>
          <a:bodyPr/>
          <a:lstStyle/>
          <a:p>
            <a:pPr marL="0" indent="0">
              <a:spcAft>
                <a:spcPts val="200"/>
              </a:spcAft>
              <a:buNone/>
            </a:pPr>
            <a:r>
              <a:rPr lang="en-US" altLang="en-US" dirty="0"/>
              <a:t>Elements 1 </a:t>
            </a:r>
            <a:r>
              <a:rPr lang="en-US" altLang="en-US" dirty="0">
                <a:cs typeface="Times New Roman" pitchFamily="18" charset="0"/>
              </a:rPr>
              <a:t>through</a:t>
            </a:r>
            <a:r>
              <a:rPr lang="en-US" altLang="en-US" dirty="0"/>
              <a:t> 4: Provide general direction for the organization</a:t>
            </a:r>
          </a:p>
          <a:p>
            <a:pPr marL="0" indent="0">
              <a:spcBef>
                <a:spcPct val="50000"/>
              </a:spcBef>
              <a:spcAft>
                <a:spcPts val="200"/>
              </a:spcAft>
              <a:buNone/>
            </a:pPr>
            <a:r>
              <a:rPr lang="en-US" altLang="en-US" dirty="0"/>
              <a:t>Elements 5 and 6: Involve strategic planning</a:t>
            </a:r>
          </a:p>
          <a:p>
            <a:pPr marL="0" indent="0">
              <a:spcBef>
                <a:spcPct val="50000"/>
              </a:spcBef>
              <a:spcAft>
                <a:spcPts val="200"/>
              </a:spcAft>
              <a:buNone/>
            </a:pPr>
            <a:r>
              <a:rPr lang="en-US" altLang="en-US" dirty="0"/>
              <a:t>Element 7: Projects and activities that implement strategy</a:t>
            </a:r>
          </a:p>
          <a:p>
            <a:pPr marL="0" indent="0">
              <a:spcBef>
                <a:spcPct val="50000"/>
              </a:spcBef>
              <a:spcAft>
                <a:spcPts val="200"/>
              </a:spcAft>
              <a:buNone/>
            </a:pPr>
            <a:endParaRPr lang="en-US" altLang="en-US" dirty="0"/>
          </a:p>
          <a:p>
            <a:pPr marL="0" indent="0">
              <a:spcBef>
                <a:spcPct val="50000"/>
              </a:spcBef>
              <a:spcAft>
                <a:spcPts val="200"/>
              </a:spcAft>
              <a:buNone/>
            </a:pPr>
            <a:r>
              <a:rPr lang="en-IN" dirty="0"/>
              <a:t>An important goal in the SWOT analysis is to identify core competencies in the form of special strengths the organization has or does exceptionally well </a:t>
            </a:r>
            <a:endParaRPr lang="en-US" altLang="en-US" sz="2400" dirty="0"/>
          </a:p>
          <a:p>
            <a:pPr marL="0" indent="0">
              <a:spcAft>
                <a:spcPts val="200"/>
              </a:spcAft>
              <a:buNone/>
            </a:pPr>
            <a:endParaRPr lang="en-IN" dirty="0"/>
          </a:p>
          <a:p>
            <a:pPr marL="0" indent="0">
              <a:spcAft>
                <a:spcPts val="200"/>
              </a:spcAft>
              <a:buNone/>
            </a:pPr>
            <a:r>
              <a:rPr lang="en-IN" dirty="0"/>
              <a:t>Another goal is to identify opportunities in the environment that the organization can act upon</a:t>
            </a:r>
            <a:endParaRPr lang="en-US" dirty="0"/>
          </a:p>
        </p:txBody>
      </p:sp>
    </p:spTree>
    <p:extLst>
      <p:ext uri="{BB962C8B-B14F-4D97-AF65-F5344CB8AC3E}">
        <p14:creationId xmlns:p14="http://schemas.microsoft.com/office/powerpoint/2010/main" val="2233095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Figure 4.2: SWOT Analysis</a:t>
            </a:r>
          </a:p>
        </p:txBody>
      </p:sp>
      <p:pic>
        <p:nvPicPr>
          <p:cNvPr id="7" name="Picture 6" descr="This figure depicts a SWOT analysi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3340" y="821132"/>
            <a:ext cx="5777320" cy="5257800"/>
          </a:xfrm>
          <a:prstGeom prst="rect">
            <a:avLst/>
          </a:prstGeom>
        </p:spPr>
      </p:pic>
      <p:sp>
        <p:nvSpPr>
          <p:cNvPr id="10" name="Text Placeholder 5"/>
          <p:cNvSpPr txBox="1">
            <a:spLocks/>
          </p:cNvSpPr>
          <p:nvPr/>
        </p:nvSpPr>
        <p:spPr>
          <a:xfrm>
            <a:off x="3352800" y="5974597"/>
            <a:ext cx="3048000" cy="1524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4" action="ppaction://hlinksldjump"/>
              </a:rPr>
              <a:t>Jump to Figure 4.2: SWOT Analysis</a:t>
            </a:r>
            <a:r>
              <a:rPr lang="en-US" altLang="en-US" sz="1000" dirty="0">
                <a:hlinkClick r:id="rId4" action="ppaction://hlinksldjump"/>
              </a:rPr>
              <a:t>, Appendix </a:t>
            </a:r>
            <a:endParaRPr lang="en-US" sz="1000" dirty="0">
              <a:hlinkClick r:id="rId5" action="ppaction://hlinksldjump"/>
            </a:endParaRPr>
          </a:p>
        </p:txBody>
      </p:sp>
    </p:spTree>
    <p:extLst>
      <p:ext uri="{BB962C8B-B14F-4D97-AF65-F5344CB8AC3E}">
        <p14:creationId xmlns:p14="http://schemas.microsoft.com/office/powerpoint/2010/main" val="15609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Visioning Application Principles, 1 </a:t>
            </a:r>
            <a:endParaRPr lang="en-US" dirty="0"/>
          </a:p>
        </p:txBody>
      </p:sp>
      <p:sp>
        <p:nvSpPr>
          <p:cNvPr id="5" name="Content Placeholder 4"/>
          <p:cNvSpPr>
            <a:spLocks noGrp="1"/>
          </p:cNvSpPr>
          <p:nvPr>
            <p:ph idx="1"/>
          </p:nvPr>
        </p:nvSpPr>
        <p:spPr/>
        <p:txBody>
          <a:bodyPr/>
          <a:lstStyle/>
          <a:p>
            <a:pPr>
              <a:buFont typeface="Arial" panose="020B0604020202020204" pitchFamily="34" charset="0"/>
              <a:buChar char="•"/>
            </a:pPr>
            <a:r>
              <a:rPr lang="en-US" altLang="en-US" dirty="0"/>
              <a:t>Honor and live the vision as the organization’s constitution </a:t>
            </a:r>
          </a:p>
          <a:p>
            <a:pPr>
              <a:buFont typeface="Arial" panose="020B0604020202020204" pitchFamily="34" charset="0"/>
              <a:buChar char="•"/>
            </a:pPr>
            <a:r>
              <a:rPr lang="en-US" altLang="en-US" dirty="0"/>
              <a:t>Encourage new-member understanding and commitment through early introduction</a:t>
            </a:r>
          </a:p>
          <a:p>
            <a:pPr>
              <a:buFont typeface="Arial" panose="020B0604020202020204" pitchFamily="34" charset="0"/>
              <a:buChar char="•"/>
            </a:pPr>
            <a:r>
              <a:rPr lang="en-US" altLang="en-US" dirty="0"/>
              <a:t>Make it constantly visible </a:t>
            </a:r>
          </a:p>
          <a:p>
            <a:pPr>
              <a:buFont typeface="Arial" panose="020B0604020202020204" pitchFamily="34" charset="0"/>
              <a:buChar char="•"/>
            </a:pPr>
            <a:r>
              <a:rPr lang="en-US" altLang="en-US" dirty="0"/>
              <a:t>Create integrity through alignment and congruency</a:t>
            </a:r>
          </a:p>
          <a:p>
            <a:r>
              <a:rPr lang="en-US" altLang="en-US" dirty="0"/>
              <a:t>Reinforce employee behavior that supports the vision</a:t>
            </a:r>
          </a:p>
          <a:p>
            <a:r>
              <a:rPr lang="en-US" altLang="en-US" dirty="0"/>
              <a:t>Review the vision periodically, revising as appropriate to reflect changing conditions</a:t>
            </a:r>
          </a:p>
          <a:p>
            <a:pPr marL="514350" indent="-514350"/>
            <a:endParaRPr lang="en-US" altLang="en-US" dirty="0"/>
          </a:p>
          <a:p>
            <a:endParaRPr lang="en-US" dirty="0"/>
          </a:p>
          <a:p>
            <a:pPr>
              <a:buFont typeface="Arial" panose="020B0604020202020204" pitchFamily="34" charset="0"/>
              <a:buChar char="•"/>
            </a:pPr>
            <a:endParaRPr lang="en-US" altLang="en-US" dirty="0"/>
          </a:p>
          <a:p>
            <a:pPr>
              <a:buFont typeface="Arial" panose="020B0604020202020204" pitchFamily="34" charset="0"/>
              <a:buChar char="•"/>
            </a:pPr>
            <a:endParaRPr lang="en-US" dirty="0"/>
          </a:p>
        </p:txBody>
      </p:sp>
    </p:spTree>
    <p:extLst>
      <p:ext uri="{BB962C8B-B14F-4D97-AF65-F5344CB8AC3E}">
        <p14:creationId xmlns:p14="http://schemas.microsoft.com/office/powerpoint/2010/main" val="1825500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Visioning Application Principles, 2 </a:t>
            </a:r>
            <a:endParaRPr lang="en-US" dirty="0"/>
          </a:p>
        </p:txBody>
      </p:sp>
      <p:sp>
        <p:nvSpPr>
          <p:cNvPr id="5" name="Content Placeholder 4"/>
          <p:cNvSpPr>
            <a:spLocks noGrp="1"/>
          </p:cNvSpPr>
          <p:nvPr>
            <p:ph idx="1"/>
          </p:nvPr>
        </p:nvSpPr>
        <p:spPr/>
        <p:txBody>
          <a:bodyPr/>
          <a:lstStyle/>
          <a:p>
            <a:pPr marL="0" indent="0">
              <a:buNone/>
            </a:pPr>
            <a:r>
              <a:rPr lang="en-US" altLang="en-US" dirty="0"/>
              <a:t>To be effective, a vision must be tailored to each organization</a:t>
            </a:r>
          </a:p>
          <a:p>
            <a:r>
              <a:rPr lang="en-US" altLang="en-US" sz="2200" dirty="0"/>
              <a:t>Guidelines to achieve the objective are process, content, and application principles </a:t>
            </a:r>
          </a:p>
          <a:p>
            <a:r>
              <a:rPr lang="en-US" altLang="en-US" sz="2200" dirty="0"/>
              <a:t>Agreement on direction and commitment to succeed is required</a:t>
            </a:r>
          </a:p>
          <a:p>
            <a:pPr marL="0" indent="0">
              <a:buNone/>
            </a:pPr>
            <a:endParaRPr lang="en-US" dirty="0"/>
          </a:p>
        </p:txBody>
      </p:sp>
    </p:spTree>
    <p:extLst>
      <p:ext uri="{BB962C8B-B14F-4D97-AF65-F5344CB8AC3E}">
        <p14:creationId xmlns:p14="http://schemas.microsoft.com/office/powerpoint/2010/main" val="1544743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Importance of Alignment</a:t>
            </a:r>
            <a:r>
              <a:rPr lang="en-US" altLang="en-US" sz="2800" dirty="0"/>
              <a:t> </a:t>
            </a:r>
            <a:endParaRPr lang="en-US" dirty="0"/>
          </a:p>
        </p:txBody>
      </p:sp>
      <p:sp>
        <p:nvSpPr>
          <p:cNvPr id="5" name="Content Placeholder 4"/>
          <p:cNvSpPr>
            <a:spLocks noGrp="1"/>
          </p:cNvSpPr>
          <p:nvPr>
            <p:ph idx="1"/>
          </p:nvPr>
        </p:nvSpPr>
        <p:spPr/>
        <p:txBody>
          <a:bodyPr/>
          <a:lstStyle/>
          <a:p>
            <a:pPr marL="0" indent="0">
              <a:buNone/>
            </a:pPr>
            <a:r>
              <a:rPr lang="en-US" altLang="en-US" dirty="0"/>
              <a:t>Sam Walton of Walmart	</a:t>
            </a:r>
          </a:p>
          <a:p>
            <a:pPr>
              <a:buFont typeface="Arial" panose="020B0604020202020204" pitchFamily="34" charset="0"/>
              <a:buChar char="•"/>
            </a:pPr>
            <a:r>
              <a:rPr lang="en-US" altLang="en-US" sz="2200" dirty="0"/>
              <a:t>Aligned resources to support his stores</a:t>
            </a:r>
          </a:p>
          <a:p>
            <a:pPr marL="0" indent="0">
              <a:buNone/>
            </a:pPr>
            <a:r>
              <a:rPr lang="en-US" altLang="en-US" dirty="0"/>
              <a:t>Ray Kroc of McDonald’s</a:t>
            </a:r>
          </a:p>
          <a:p>
            <a:pPr marL="342900" lvl="1" indent="-342900">
              <a:buFont typeface="Arial" panose="020B0604020202020204" pitchFamily="34" charset="0"/>
              <a:buChar char="•"/>
            </a:pPr>
            <a:r>
              <a:rPr lang="en-US" altLang="en-US" sz="2200" dirty="0"/>
              <a:t>Aligned processes to deliver service, quality, value, and cleanliness</a:t>
            </a:r>
          </a:p>
          <a:p>
            <a:pPr marL="0" indent="0">
              <a:buNone/>
            </a:pPr>
            <a:endParaRPr lang="en-US" altLang="en-US" b="1" dirty="0"/>
          </a:p>
          <a:p>
            <a:pPr marL="0" indent="0">
              <a:buNone/>
            </a:pPr>
            <a:r>
              <a:rPr lang="en-US" altLang="en-US" dirty="0"/>
              <a:t>Attainment of a vision requires integrity through alignment and congruency</a:t>
            </a:r>
            <a:endParaRPr lang="en-US" altLang="en-US" i="1" dirty="0"/>
          </a:p>
          <a:p>
            <a:pPr marL="0" indent="0">
              <a:buNone/>
            </a:pPr>
            <a:endParaRPr lang="en-US" dirty="0"/>
          </a:p>
        </p:txBody>
      </p:sp>
    </p:spTree>
    <p:extLst>
      <p:ext uri="{BB962C8B-B14F-4D97-AF65-F5344CB8AC3E}">
        <p14:creationId xmlns:p14="http://schemas.microsoft.com/office/powerpoint/2010/main" val="3910384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en-US" dirty="0"/>
              <a:t>Why Create a Vision?</a:t>
            </a:r>
            <a:endParaRPr lang="en-US" dirty="0"/>
          </a:p>
        </p:txBody>
      </p:sp>
      <p:sp>
        <p:nvSpPr>
          <p:cNvPr id="6" name="Content Placeholder 5"/>
          <p:cNvSpPr>
            <a:spLocks noGrp="1"/>
          </p:cNvSpPr>
          <p:nvPr>
            <p:ph idx="1"/>
          </p:nvPr>
        </p:nvSpPr>
        <p:spPr/>
        <p:txBody>
          <a:bodyPr/>
          <a:lstStyle/>
          <a:p>
            <a:pPr>
              <a:buFont typeface="Arial" panose="020B0604020202020204" pitchFamily="34" charset="0"/>
              <a:buChar char="•"/>
            </a:pPr>
            <a:r>
              <a:rPr lang="en-US" altLang="en-US" dirty="0"/>
              <a:t>Significant vision precedes significant success</a:t>
            </a:r>
          </a:p>
          <a:p>
            <a:pPr>
              <a:buFont typeface="Arial" panose="020B0604020202020204" pitchFamily="34" charset="0"/>
              <a:buChar char="•"/>
            </a:pPr>
            <a:r>
              <a:rPr lang="en-US" altLang="en-US" dirty="0"/>
              <a:t>Image of the future is shared by leaders and followers</a:t>
            </a:r>
          </a:p>
          <a:p>
            <a:pPr>
              <a:buFont typeface="Arial" panose="020B0604020202020204" pitchFamily="34" charset="0"/>
              <a:buChar char="•"/>
            </a:pPr>
            <a:r>
              <a:rPr lang="en-US" altLang="en-US" dirty="0"/>
              <a:t>A nation with vision is enabled, and a nation without vision is at risk</a:t>
            </a:r>
          </a:p>
          <a:p>
            <a:pPr lvl="1"/>
            <a:endParaRPr lang="en-US" altLang="en-US" dirty="0"/>
          </a:p>
          <a:p>
            <a:pPr marL="0" indent="0">
              <a:buNone/>
            </a:pPr>
            <a:endParaRPr lang="en-US" dirty="0"/>
          </a:p>
        </p:txBody>
      </p:sp>
    </p:spTree>
    <p:extLst>
      <p:ext uri="{BB962C8B-B14F-4D97-AF65-F5344CB8AC3E}">
        <p14:creationId xmlns:p14="http://schemas.microsoft.com/office/powerpoint/2010/main" val="4278860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Learning Objectives </a:t>
            </a:r>
            <a:endParaRPr lang="en-US" dirty="0"/>
          </a:p>
        </p:txBody>
      </p:sp>
      <p:sp>
        <p:nvSpPr>
          <p:cNvPr id="5" name="Content Placeholder 4"/>
          <p:cNvSpPr>
            <a:spLocks noGrp="1"/>
          </p:cNvSpPr>
          <p:nvPr>
            <p:ph idx="1"/>
          </p:nvPr>
        </p:nvSpPr>
        <p:spPr/>
        <p:txBody>
          <a:bodyPr/>
          <a:lstStyle/>
          <a:p>
            <a:pPr marL="400050" indent="-400050">
              <a:spcBef>
                <a:spcPts val="176"/>
              </a:spcBef>
              <a:spcAft>
                <a:spcPts val="100"/>
              </a:spcAft>
            </a:pPr>
            <a:r>
              <a:rPr lang="en-US" altLang="en-US" dirty="0"/>
              <a:t>Know the role of vision for leadership success </a:t>
            </a:r>
          </a:p>
          <a:p>
            <a:pPr marL="400050" indent="-400050">
              <a:spcBef>
                <a:spcPts val="176"/>
              </a:spcBef>
              <a:spcAft>
                <a:spcPts val="100"/>
              </a:spcAft>
            </a:pPr>
            <a:r>
              <a:rPr lang="en-US" altLang="en-US" dirty="0"/>
              <a:t>Describe how a leader creates and implements a powerful vision</a:t>
            </a:r>
          </a:p>
          <a:p>
            <a:pPr marL="400050" indent="-400050">
              <a:spcBef>
                <a:spcPts val="176"/>
              </a:spcBef>
              <a:spcAft>
                <a:spcPts val="100"/>
              </a:spcAft>
            </a:pPr>
            <a:r>
              <a:rPr lang="en-US" dirty="0"/>
              <a:t>Understand the importance of alignment prioritization and execution</a:t>
            </a:r>
            <a:endParaRPr lang="en-US" altLang="en-US" dirty="0"/>
          </a:p>
          <a:p>
            <a:pPr marL="400050" indent="-400050">
              <a:spcBef>
                <a:spcPts val="176"/>
              </a:spcBef>
              <a:spcAft>
                <a:spcPts val="100"/>
              </a:spcAft>
            </a:pPr>
            <a:r>
              <a:rPr lang="en-US" altLang="en-US" dirty="0"/>
              <a:t>Know your motive for assuming the tasks of leadership</a:t>
            </a:r>
          </a:p>
        </p:txBody>
      </p:sp>
    </p:spTree>
    <p:extLst>
      <p:ext uri="{BB962C8B-B14F-4D97-AF65-F5344CB8AC3E}">
        <p14:creationId xmlns:p14="http://schemas.microsoft.com/office/powerpoint/2010/main" val="1611427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Requirements for an Effective Vision </a:t>
            </a:r>
            <a:endParaRPr lang="en-US" dirty="0"/>
          </a:p>
        </p:txBody>
      </p:sp>
      <p:sp>
        <p:nvSpPr>
          <p:cNvPr id="5" name="Content Placeholder 4"/>
          <p:cNvSpPr>
            <a:spLocks noGrp="1"/>
          </p:cNvSpPr>
          <p:nvPr>
            <p:ph idx="1"/>
          </p:nvPr>
        </p:nvSpPr>
        <p:spPr/>
        <p:txBody>
          <a:bodyPr/>
          <a:lstStyle/>
          <a:p>
            <a:pPr>
              <a:buClr>
                <a:schemeClr val="tx1"/>
              </a:buClr>
            </a:pPr>
            <a:r>
              <a:rPr lang="en-US" altLang="en-US" b="1" dirty="0">
                <a:solidFill>
                  <a:srgbClr val="C30C20"/>
                </a:solidFill>
              </a:rPr>
              <a:t>First</a:t>
            </a:r>
            <a:r>
              <a:rPr lang="en-US" altLang="en-US" dirty="0"/>
              <a:t>: Vision must be developed by leaders, those individuals with the strength and influence to establish direction and mobilize the organization</a:t>
            </a:r>
          </a:p>
          <a:p>
            <a:pPr>
              <a:buClr>
                <a:schemeClr val="tx1"/>
              </a:buClr>
            </a:pPr>
            <a:r>
              <a:rPr lang="en-US" altLang="en-US" b="1" dirty="0">
                <a:solidFill>
                  <a:srgbClr val="C30C20"/>
                </a:solidFill>
              </a:rPr>
              <a:t>Second</a:t>
            </a:r>
            <a:r>
              <a:rPr lang="en-US" altLang="en-US" dirty="0"/>
              <a:t>: Vision must be communicated to followers and must be supported by them</a:t>
            </a:r>
          </a:p>
          <a:p>
            <a:pPr>
              <a:buClr>
                <a:schemeClr val="tx1"/>
              </a:buClr>
            </a:pPr>
            <a:r>
              <a:rPr lang="en-US" altLang="en-US" b="1" dirty="0">
                <a:solidFill>
                  <a:srgbClr val="C30C20"/>
                </a:solidFill>
              </a:rPr>
              <a:t>Third</a:t>
            </a:r>
            <a:r>
              <a:rPr lang="en-US" altLang="en-US" dirty="0"/>
              <a:t>: Vision must be comprehensive and detailed, so that every member of the organization can understand his or her part in the whole</a:t>
            </a:r>
          </a:p>
          <a:p>
            <a:pPr>
              <a:buClr>
                <a:schemeClr val="tx1"/>
              </a:buClr>
            </a:pPr>
            <a:r>
              <a:rPr lang="en-US" altLang="en-US" b="1" dirty="0">
                <a:solidFill>
                  <a:srgbClr val="C30C20"/>
                </a:solidFill>
              </a:rPr>
              <a:t>Fourth</a:t>
            </a:r>
            <a:r>
              <a:rPr lang="en-US" altLang="en-US" dirty="0"/>
              <a:t>: Vision must be uplifting and inspiring </a:t>
            </a:r>
          </a:p>
          <a:p>
            <a:endParaRPr lang="en-US" altLang="en-US" dirty="0"/>
          </a:p>
          <a:p>
            <a:endParaRPr lang="en-US" dirty="0"/>
          </a:p>
          <a:p>
            <a:pPr marL="0" indent="0">
              <a:buNone/>
            </a:pPr>
            <a:endParaRPr lang="en-US" altLang="en-US" dirty="0"/>
          </a:p>
          <a:p>
            <a:endParaRPr lang="en-US" dirty="0"/>
          </a:p>
          <a:p>
            <a:endParaRPr lang="en-US" altLang="en-US" dirty="0"/>
          </a:p>
          <a:p>
            <a:endParaRPr lang="en-US" dirty="0"/>
          </a:p>
        </p:txBody>
      </p:sp>
    </p:spTree>
    <p:extLst>
      <p:ext uri="{BB962C8B-B14F-4D97-AF65-F5344CB8AC3E}">
        <p14:creationId xmlns:p14="http://schemas.microsoft.com/office/powerpoint/2010/main" val="8408912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Social Motives to Lead, 1</a:t>
            </a:r>
          </a:p>
        </p:txBody>
      </p:sp>
      <p:sp>
        <p:nvSpPr>
          <p:cNvPr id="5" name="Content Placeholder 4"/>
          <p:cNvSpPr>
            <a:spLocks noGrp="1"/>
          </p:cNvSpPr>
          <p:nvPr>
            <p:ph idx="1"/>
          </p:nvPr>
        </p:nvSpPr>
        <p:spPr/>
        <p:txBody>
          <a:bodyPr/>
          <a:lstStyle/>
          <a:p>
            <a:pPr>
              <a:buClr>
                <a:schemeClr val="tx1"/>
              </a:buClr>
            </a:pPr>
            <a:r>
              <a:rPr lang="en-US" altLang="en-US" b="1" dirty="0">
                <a:solidFill>
                  <a:srgbClr val="C30C20"/>
                </a:solidFill>
              </a:rPr>
              <a:t>Power</a:t>
            </a:r>
            <a:r>
              <a:rPr lang="en-US" altLang="en-US" dirty="0"/>
              <a:t>: Desire to influence, give orders, and carry them out</a:t>
            </a:r>
          </a:p>
          <a:p>
            <a:pPr>
              <a:buClr>
                <a:schemeClr val="tx1"/>
              </a:buClr>
            </a:pPr>
            <a:r>
              <a:rPr lang="en-US" altLang="en-US" b="1" dirty="0">
                <a:solidFill>
                  <a:srgbClr val="C30C20"/>
                </a:solidFill>
              </a:rPr>
              <a:t>Achievement</a:t>
            </a:r>
            <a:r>
              <a:rPr lang="en-US" altLang="en-US" dirty="0"/>
              <a:t>: Need to create and build something of value</a:t>
            </a:r>
          </a:p>
          <a:p>
            <a:pPr>
              <a:buClr>
                <a:schemeClr val="tx1"/>
              </a:buClr>
            </a:pPr>
            <a:r>
              <a:rPr lang="en-US" altLang="en-US" b="1" dirty="0">
                <a:solidFill>
                  <a:srgbClr val="C30C20"/>
                </a:solidFill>
              </a:rPr>
              <a:t>Affiliation</a:t>
            </a:r>
            <a:r>
              <a:rPr lang="en-US" altLang="en-US" dirty="0"/>
              <a:t>: Interest in helping others</a:t>
            </a:r>
          </a:p>
        </p:txBody>
      </p:sp>
    </p:spTree>
    <p:extLst>
      <p:ext uri="{BB962C8B-B14F-4D97-AF65-F5344CB8AC3E}">
        <p14:creationId xmlns:p14="http://schemas.microsoft.com/office/powerpoint/2010/main" val="989371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Social Motives to Lead, 2</a:t>
            </a:r>
            <a:endParaRPr lang="en-US" dirty="0"/>
          </a:p>
        </p:txBody>
      </p:sp>
      <p:sp>
        <p:nvSpPr>
          <p:cNvPr id="4" name="Content Placeholder 3"/>
          <p:cNvSpPr>
            <a:spLocks noGrp="1"/>
          </p:cNvSpPr>
          <p:nvPr>
            <p:ph idx="1"/>
          </p:nvPr>
        </p:nvSpPr>
        <p:spPr/>
        <p:txBody>
          <a:bodyPr/>
          <a:lstStyle/>
          <a:p>
            <a:r>
              <a:rPr lang="en-US" altLang="en-US" dirty="0"/>
              <a:t>Power-oriented: Leaders focus on organizing</a:t>
            </a:r>
          </a:p>
          <a:p>
            <a:r>
              <a:rPr lang="en-US" altLang="en-US" dirty="0"/>
              <a:t>Achievement-oriented: Leaders focus on creating</a:t>
            </a:r>
          </a:p>
          <a:p>
            <a:r>
              <a:rPr lang="en-US" altLang="en-US" dirty="0"/>
              <a:t>Affiliation: Leaders focus on human relations</a:t>
            </a:r>
          </a:p>
          <a:p>
            <a:pPr lvl="1"/>
            <a:endParaRPr lang="en-US" altLang="en-US" dirty="0"/>
          </a:p>
          <a:p>
            <a:endParaRPr lang="en-US" dirty="0"/>
          </a:p>
        </p:txBody>
      </p:sp>
    </p:spTree>
    <p:extLst>
      <p:ext uri="{BB962C8B-B14F-4D97-AF65-F5344CB8AC3E}">
        <p14:creationId xmlns:p14="http://schemas.microsoft.com/office/powerpoint/2010/main" val="3787007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Social Motives to Lead, 3</a:t>
            </a:r>
            <a:endParaRPr lang="en-US" dirty="0"/>
          </a:p>
        </p:txBody>
      </p:sp>
      <p:sp>
        <p:nvSpPr>
          <p:cNvPr id="5" name="Content Placeholder 4"/>
          <p:cNvSpPr>
            <a:spLocks noGrp="1"/>
          </p:cNvSpPr>
          <p:nvPr>
            <p:ph idx="1"/>
          </p:nvPr>
        </p:nvSpPr>
        <p:spPr/>
        <p:txBody>
          <a:bodyPr/>
          <a:lstStyle/>
          <a:p>
            <a:r>
              <a:rPr lang="en-US" altLang="en-US" dirty="0"/>
              <a:t>An individual will prefer one or two social motives over the others</a:t>
            </a:r>
          </a:p>
          <a:p>
            <a:r>
              <a:rPr lang="en-US" dirty="0"/>
              <a:t>People exert leadership to satisfy one or a combination of these three motives</a:t>
            </a:r>
          </a:p>
          <a:p>
            <a:r>
              <a:rPr lang="en-US" dirty="0"/>
              <a:t>As either leader or follower, a person will be most happy and productive in a situation that allows the expression of personal social motives</a:t>
            </a:r>
            <a:endParaRPr lang="en-US" altLang="en-US" dirty="0"/>
          </a:p>
          <a:p>
            <a:endParaRPr lang="en-US" altLang="en-US" dirty="0"/>
          </a:p>
        </p:txBody>
      </p:sp>
    </p:spTree>
    <p:extLst>
      <p:ext uri="{BB962C8B-B14F-4D97-AF65-F5344CB8AC3E}">
        <p14:creationId xmlns:p14="http://schemas.microsoft.com/office/powerpoint/2010/main" val="113965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Appendices</a:t>
            </a:r>
          </a:p>
        </p:txBody>
      </p:sp>
    </p:spTree>
    <p:extLst>
      <p:ext uri="{BB962C8B-B14F-4D97-AF65-F5344CB8AC3E}">
        <p14:creationId xmlns:p14="http://schemas.microsoft.com/office/powerpoint/2010/main" val="15496085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Figure 4.1: Organizational Success</a:t>
            </a:r>
            <a:r>
              <a:rPr lang="en-US" altLang="en-US" sz="3200" dirty="0"/>
              <a:t>, Appendix </a:t>
            </a:r>
            <a:endParaRPr lang="en-US" sz="3200" dirty="0"/>
          </a:p>
        </p:txBody>
      </p:sp>
      <p:sp>
        <p:nvSpPr>
          <p:cNvPr id="5" name="Content Placeholder 4"/>
          <p:cNvSpPr>
            <a:spLocks noGrp="1"/>
          </p:cNvSpPr>
          <p:nvPr>
            <p:ph idx="1"/>
          </p:nvPr>
        </p:nvSpPr>
        <p:spPr/>
        <p:txBody>
          <a:bodyPr/>
          <a:lstStyle/>
          <a:p>
            <a:pPr marL="0" indent="0">
              <a:buNone/>
            </a:pPr>
            <a:r>
              <a:rPr lang="en-US" sz="1500" dirty="0"/>
              <a:t>The figure contains labeled boxes arranged in six rows and six columns. </a:t>
            </a:r>
            <a:r>
              <a:rPr lang="en-IN" sz="1500" dirty="0"/>
              <a:t>Column six contains labels that are not enclosed in boxes. In each row, horizontal arrows are between the boxes to denote a process. In the first row, the first box is labeled vision, the second box is labeled skills, the third box is labeled incentives, the fourth is labeled resources, and the fifth is labeled action plan. The last arrow in this row extends from this box and points to the label in column six, which reads organizational success. In the second row, there are four boxes. The first column does not contain a box. The first box in this row is labeled skills, the second box is labeled incentives, the third box is labeled resources, and the fourth box is labeled action plan. The last arrow in this row extends from this box and points to the label in column six, which reads confusion. In the third row, there are four boxes. The first box in this row is </a:t>
            </a:r>
            <a:r>
              <a:rPr lang="en-IN" sz="1500" dirty="0" err="1"/>
              <a:t>labeled</a:t>
            </a:r>
            <a:r>
              <a:rPr lang="en-IN" sz="1500" dirty="0"/>
              <a:t> vision. The second column does not contain a box. The second box is labeled incentives, the third box is labeled resources, and the fourth box is labeled action plan. The last arrow in this row extends from this box and points to the label in column six, which reads anxiety. In the fourth row, there are four boxes. The first box in this row is </a:t>
            </a:r>
            <a:r>
              <a:rPr lang="en-IN" sz="1500" dirty="0" err="1"/>
              <a:t>labeled</a:t>
            </a:r>
            <a:r>
              <a:rPr lang="en-IN" sz="1500" dirty="0"/>
              <a:t> vision, and the second box is </a:t>
            </a:r>
            <a:r>
              <a:rPr lang="en-IN" sz="1500" dirty="0" err="1"/>
              <a:t>labeled</a:t>
            </a:r>
            <a:r>
              <a:rPr lang="en-IN" sz="1500" dirty="0"/>
              <a:t> skills. The third column does not contain a box. The third box is labeled resources, and the fourth box is labeled action plan. The last arrow in this row extends from this box and points to the label in column six, which reads gradual change. In the fifth row, there are four boxes. The first box in this row is labeled vision, the second box is labeled skills, and the third box is </a:t>
            </a:r>
            <a:r>
              <a:rPr lang="en-IN" sz="1500" dirty="0" err="1"/>
              <a:t>labeled</a:t>
            </a:r>
            <a:r>
              <a:rPr lang="en-IN" sz="1500" dirty="0"/>
              <a:t> incentives. The fourth column does not contain a box. The fourth box is labeled action plan. The last arrow in this row extends from this box and points to the label in column six, which reads frustration. In the sixth row, there are four boxes. The first box in this row is labeled vision, the second box is labeled skills, the third box is labeled incentives, and the fourth box is labeled resources. The fifth column does not contain a box. The last arrow in this row extends from the box that is </a:t>
            </a:r>
            <a:r>
              <a:rPr lang="en-IN" sz="1500" dirty="0" err="1"/>
              <a:t>labeled</a:t>
            </a:r>
            <a:r>
              <a:rPr lang="en-IN" sz="1500" dirty="0"/>
              <a:t> resources and points to the label in column six, which reads false starts.</a:t>
            </a:r>
            <a:endParaRPr lang="en-US" sz="1500" dirty="0"/>
          </a:p>
        </p:txBody>
      </p:sp>
      <p:sp>
        <p:nvSpPr>
          <p:cNvPr id="6" name="Text Placeholder 5"/>
          <p:cNvSpPr>
            <a:spLocks noGrp="1"/>
          </p:cNvSpPr>
          <p:nvPr>
            <p:ph type="body" sz="quarter" idx="4294967295"/>
          </p:nvPr>
        </p:nvSpPr>
        <p:spPr>
          <a:xfrm>
            <a:off x="6096000" y="6019800"/>
            <a:ext cx="3048000" cy="152400"/>
          </a:xfrm>
          <a:prstGeom prst="rect">
            <a:avLst/>
          </a:prstGeom>
        </p:spPr>
        <p:txBody>
          <a:bodyPr/>
          <a:lstStyle/>
          <a:p>
            <a:pPr marL="0" indent="0">
              <a:buNone/>
            </a:pPr>
            <a:r>
              <a:rPr lang="en-US" sz="1000" dirty="0">
                <a:solidFill>
                  <a:schemeClr val="tx1"/>
                </a:solidFill>
                <a:hlinkClick r:id="rId2" action="ppaction://hlinksldjump"/>
              </a:rPr>
              <a:t>Jump back to </a:t>
            </a:r>
            <a:r>
              <a:rPr lang="en-US" sz="1000" dirty="0">
                <a:hlinkClick r:id="rId2" action="ppaction://hlinksldjump"/>
              </a:rPr>
              <a:t>Figure 4.1: Organizational Success</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30341440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Figure 4.2: SWOT Analysis</a:t>
            </a:r>
            <a:r>
              <a:rPr lang="en-US" altLang="en-US" sz="3200" dirty="0"/>
              <a:t>, Appendix </a:t>
            </a:r>
            <a:endParaRPr lang="en-US" sz="3200" dirty="0"/>
          </a:p>
        </p:txBody>
      </p:sp>
      <p:sp>
        <p:nvSpPr>
          <p:cNvPr id="5" name="Content Placeholder 4"/>
          <p:cNvSpPr>
            <a:spLocks noGrp="1"/>
          </p:cNvSpPr>
          <p:nvPr>
            <p:ph idx="1"/>
          </p:nvPr>
        </p:nvSpPr>
        <p:spPr/>
        <p:txBody>
          <a:bodyPr/>
          <a:lstStyle/>
          <a:p>
            <a:pPr marL="0" indent="0">
              <a:buNone/>
            </a:pPr>
            <a:r>
              <a:rPr lang="en-US" sz="1600" dirty="0"/>
              <a:t>The figure contains four boxes that are placed in two rows and two columns. </a:t>
            </a:r>
            <a:r>
              <a:rPr lang="en-IN" sz="1600" dirty="0"/>
              <a:t>There is a label above the top row that reads internal assessment of the organization. Two arrows point downward on either side of this label. There is a label below the bottom row that reads external assessment of the organization. Two arrows point upward on either side of this label. The first box in the top row contains a label that reads what are our strengths? There are five bullet points beneath this label. The points read manufacturing efficiency, experienced workforce, market share, financial strength, and product or service reputation. Beneath this point, there is a blank with a question mark at the end of it. The second box in the top row contains a label that reads what are our weaknesses? There are five bullet points beneath this label. The points read outdated plant and equipment, inadequate research and development, obsolete technologies, ineffective management, and lack of communication or teamwork. Beneath this point, there is a blank with a question mark at the end of it. The first box in the bottom row contains a label that reads what are our opportunities? There are five bullet points beneath this label. The points read strong economy, weak market rivals, emerging technologies, possible new markets, and strategic alliances. Beneath this point, there is a blank with a question mark at the end of it. The second box in the bottom row contains a label that reads what are our threats? There are five bullet points beneath this label. The points read new competitors, shortage of resources, new regulations, substitute products, and new technology. Beneath this point, there is a blank with a question mark at the end of it. At the center of the space between the two rows, there is a label that reads SWOT analysis.</a:t>
            </a:r>
            <a:endParaRPr lang="en-US" sz="1600" dirty="0"/>
          </a:p>
        </p:txBody>
      </p:sp>
      <p:sp>
        <p:nvSpPr>
          <p:cNvPr id="6" name="Text Placeholder 5"/>
          <p:cNvSpPr>
            <a:spLocks noGrp="1"/>
          </p:cNvSpPr>
          <p:nvPr>
            <p:ph type="body" sz="quarter" idx="4294967295"/>
          </p:nvPr>
        </p:nvSpPr>
        <p:spPr>
          <a:xfrm>
            <a:off x="6096000" y="6019800"/>
            <a:ext cx="3048000" cy="152400"/>
          </a:xfrm>
          <a:prstGeom prst="rect">
            <a:avLst/>
          </a:prstGeom>
        </p:spPr>
        <p:txBody>
          <a:bodyPr/>
          <a:lstStyle/>
          <a:p>
            <a:pPr marL="0" indent="0">
              <a:buNone/>
            </a:pPr>
            <a:r>
              <a:rPr lang="en-US" sz="1000" dirty="0">
                <a:solidFill>
                  <a:schemeClr val="tx1"/>
                </a:solidFill>
                <a:hlinkClick r:id="rId2" action="ppaction://hlinksldjump"/>
              </a:rPr>
              <a:t>Jump back to </a:t>
            </a:r>
            <a:r>
              <a:rPr lang="en-US" sz="1000" dirty="0">
                <a:hlinkClick r:id="rId2" action="ppaction://hlinksldjump"/>
              </a:rPr>
              <a:t>Figure 4.2: SWOT Analysis</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3061437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altLang="en-US" dirty="0"/>
              <a:t>Vision, 1</a:t>
            </a:r>
            <a:endParaRPr lang="en-US" dirty="0"/>
          </a:p>
        </p:txBody>
      </p:sp>
      <p:sp>
        <p:nvSpPr>
          <p:cNvPr id="5" name="Content Placeholder 4"/>
          <p:cNvSpPr>
            <a:spLocks noGrp="1"/>
          </p:cNvSpPr>
          <p:nvPr>
            <p:ph idx="1"/>
          </p:nvPr>
        </p:nvSpPr>
        <p:spPr/>
        <p:txBody>
          <a:bodyPr/>
          <a:lstStyle/>
          <a:p>
            <a:r>
              <a:rPr lang="en-US" altLang="en-US" dirty="0"/>
              <a:t>When a leader wants to make a difference and strives to create a thing that never was before</a:t>
            </a:r>
          </a:p>
          <a:p>
            <a:r>
              <a:rPr lang="en-US" altLang="en-US" dirty="0"/>
              <a:t>The most important function of a leader is to develop a clear picture of the future and secure commitment to the ideal</a:t>
            </a:r>
          </a:p>
        </p:txBody>
      </p:sp>
    </p:spTree>
    <p:extLst>
      <p:ext uri="{BB962C8B-B14F-4D97-AF65-F5344CB8AC3E}">
        <p14:creationId xmlns:p14="http://schemas.microsoft.com/office/powerpoint/2010/main" val="16274969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Vision, 2</a:t>
            </a:r>
            <a:endParaRPr lang="en-US" dirty="0"/>
          </a:p>
        </p:txBody>
      </p:sp>
      <p:sp>
        <p:nvSpPr>
          <p:cNvPr id="4" name="Content Placeholder 3"/>
          <p:cNvSpPr>
            <a:spLocks noGrp="1"/>
          </p:cNvSpPr>
          <p:nvPr>
            <p:ph idx="1"/>
          </p:nvPr>
        </p:nvSpPr>
        <p:spPr/>
        <p:txBody>
          <a:bodyPr/>
          <a:lstStyle/>
          <a:p>
            <a:pPr>
              <a:buFontTx/>
              <a:buNone/>
            </a:pPr>
            <a:r>
              <a:rPr lang="en-US" altLang="en-US" dirty="0"/>
              <a:t>Henry Ford’s leadership began with a vision</a:t>
            </a:r>
          </a:p>
          <a:p>
            <a:r>
              <a:rPr lang="en-US" altLang="en-US" sz="2200" dirty="0"/>
              <a:t>His </a:t>
            </a:r>
            <a:r>
              <a:rPr lang="en-US" altLang="en-US" sz="2200" b="1" dirty="0">
                <a:solidFill>
                  <a:srgbClr val="C30C20"/>
                </a:solidFill>
              </a:rPr>
              <a:t>strategy</a:t>
            </a:r>
            <a:r>
              <a:rPr lang="en-US" altLang="en-US" sz="2200" dirty="0"/>
              <a:t> for success</a:t>
            </a:r>
          </a:p>
          <a:p>
            <a:pPr lvl="1">
              <a:buFont typeface="Arial" panose="020B0604020202020204" pitchFamily="34" charset="0"/>
              <a:buChar char="•"/>
            </a:pPr>
            <a:r>
              <a:rPr lang="en-US" altLang="en-US" dirty="0"/>
              <a:t>A moving assembly line</a:t>
            </a:r>
          </a:p>
          <a:p>
            <a:pPr lvl="1">
              <a:buFont typeface="Arial" panose="020B0604020202020204" pitchFamily="34" charset="0"/>
              <a:buChar char="•"/>
            </a:pPr>
            <a:r>
              <a:rPr lang="en-US" altLang="en-US" dirty="0"/>
              <a:t>Paying workers fair wages</a:t>
            </a:r>
          </a:p>
          <a:p>
            <a:pPr lvl="1">
              <a:buFont typeface="Arial" panose="020B0604020202020204" pitchFamily="34" charset="0"/>
              <a:buChar char="•"/>
            </a:pPr>
            <a:r>
              <a:rPr lang="en-US" altLang="en-US" dirty="0"/>
              <a:t>Vertical integration</a:t>
            </a:r>
          </a:p>
        </p:txBody>
      </p:sp>
    </p:spTree>
    <p:extLst>
      <p:ext uri="{BB962C8B-B14F-4D97-AF65-F5344CB8AC3E}">
        <p14:creationId xmlns:p14="http://schemas.microsoft.com/office/powerpoint/2010/main" val="762007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Vision, 3</a:t>
            </a:r>
            <a:endParaRPr lang="en-US" dirty="0"/>
          </a:p>
        </p:txBody>
      </p:sp>
      <p:sp>
        <p:nvSpPr>
          <p:cNvPr id="4" name="Content Placeholder 3"/>
          <p:cNvSpPr>
            <a:spLocks noGrp="1"/>
          </p:cNvSpPr>
          <p:nvPr>
            <p:ph idx="1"/>
          </p:nvPr>
        </p:nvSpPr>
        <p:spPr/>
        <p:txBody>
          <a:bodyPr/>
          <a:lstStyle/>
          <a:p>
            <a:pPr>
              <a:buFontTx/>
              <a:buNone/>
            </a:pPr>
            <a:r>
              <a:rPr lang="en-US" altLang="en-US" dirty="0"/>
              <a:t>Leaders: </a:t>
            </a:r>
          </a:p>
          <a:p>
            <a:pPr>
              <a:buFontTx/>
              <a:buNone/>
            </a:pPr>
            <a:endParaRPr lang="en-US" altLang="en-US" b="1" dirty="0"/>
          </a:p>
          <a:p>
            <a:r>
              <a:rPr lang="en-US" altLang="en-US" sz="2200" dirty="0"/>
              <a:t>Must have intensity, </a:t>
            </a:r>
            <a:r>
              <a:rPr lang="en-US" altLang="en-US" sz="2200" b="1" dirty="0">
                <a:solidFill>
                  <a:schemeClr val="bg2"/>
                </a:solidFill>
              </a:rPr>
              <a:t>stamina</a:t>
            </a:r>
            <a:r>
              <a:rPr lang="en-US" altLang="en-US" sz="2200" dirty="0"/>
              <a:t>, energy, and vitality</a:t>
            </a:r>
          </a:p>
          <a:p>
            <a:r>
              <a:rPr lang="en-US" altLang="en-US" sz="2200" dirty="0"/>
              <a:t>Have deep convictions and passion </a:t>
            </a:r>
          </a:p>
          <a:p>
            <a:r>
              <a:rPr lang="en-US" altLang="en-US" sz="2200" dirty="0"/>
              <a:t>Are seen as animators</a:t>
            </a:r>
            <a:r>
              <a:rPr lang="en-US" altLang="en-US" sz="2200" i="1" dirty="0"/>
              <a:t> </a:t>
            </a:r>
            <a:endParaRPr lang="en-US" altLang="en-US" sz="2200" dirty="0"/>
          </a:p>
          <a:p>
            <a:pPr>
              <a:buFontTx/>
              <a:buNone/>
            </a:pPr>
            <a:endParaRPr lang="en-US" altLang="en-US" dirty="0"/>
          </a:p>
          <a:p>
            <a:endParaRPr lang="en-US" dirty="0"/>
          </a:p>
        </p:txBody>
      </p:sp>
    </p:spTree>
    <p:extLst>
      <p:ext uri="{BB962C8B-B14F-4D97-AF65-F5344CB8AC3E}">
        <p14:creationId xmlns:p14="http://schemas.microsoft.com/office/powerpoint/2010/main" val="42202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4.1: Organizational Success</a:t>
            </a:r>
          </a:p>
        </p:txBody>
      </p:sp>
      <p:pic>
        <p:nvPicPr>
          <p:cNvPr id="6" name="Picture 5" descr="This figure depicts organizational succes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678" y="1042654"/>
            <a:ext cx="8192643" cy="4772691"/>
          </a:xfrm>
          <a:prstGeom prst="rect">
            <a:avLst/>
          </a:prstGeom>
        </p:spPr>
      </p:pic>
      <p:sp>
        <p:nvSpPr>
          <p:cNvPr id="9" name="Text Placeholder 5"/>
          <p:cNvSpPr txBox="1">
            <a:spLocks/>
          </p:cNvSpPr>
          <p:nvPr/>
        </p:nvSpPr>
        <p:spPr>
          <a:xfrm>
            <a:off x="3047999" y="5943599"/>
            <a:ext cx="3048000" cy="1524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4" action="ppaction://hlinksldjump"/>
              </a:rPr>
              <a:t>Jump to Figure 4.1: Organizational Success</a:t>
            </a:r>
            <a:r>
              <a:rPr lang="en-US" altLang="en-US" sz="1000" dirty="0">
                <a:hlinkClick r:id="rId4" action="ppaction://hlinksldjump"/>
              </a:rPr>
              <a:t>, Appendix </a:t>
            </a:r>
            <a:endParaRPr lang="en-US" sz="1000" dirty="0">
              <a:hlinkClick r:id="rId5" action="ppaction://hlinksldjump"/>
            </a:endParaRPr>
          </a:p>
        </p:txBody>
      </p:sp>
    </p:spTree>
    <p:extLst>
      <p:ext uri="{BB962C8B-B14F-4D97-AF65-F5344CB8AC3E}">
        <p14:creationId xmlns:p14="http://schemas.microsoft.com/office/powerpoint/2010/main" val="2913719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dirty="0"/>
              <a:t>Vision as an Ideal </a:t>
            </a:r>
            <a:endParaRPr lang="en-US" dirty="0"/>
          </a:p>
        </p:txBody>
      </p:sp>
      <p:sp>
        <p:nvSpPr>
          <p:cNvPr id="7" name="Content Placeholder 6"/>
          <p:cNvSpPr>
            <a:spLocks noGrp="1"/>
          </p:cNvSpPr>
          <p:nvPr>
            <p:ph idx="1"/>
          </p:nvPr>
        </p:nvSpPr>
        <p:spPr/>
        <p:txBody>
          <a:bodyPr/>
          <a:lstStyle/>
          <a:p>
            <a:pPr marL="0" indent="0">
              <a:spcBef>
                <a:spcPts val="376"/>
              </a:spcBef>
              <a:spcAft>
                <a:spcPts val="600"/>
              </a:spcAft>
              <a:buNone/>
            </a:pPr>
            <a:r>
              <a:rPr lang="en-US" altLang="en-US" dirty="0"/>
              <a:t>Suggests future orientation</a:t>
            </a:r>
          </a:p>
          <a:p>
            <a:pPr marL="0" indent="0">
              <a:spcBef>
                <a:spcPts val="376"/>
              </a:spcBef>
              <a:spcAft>
                <a:spcPts val="600"/>
              </a:spcAft>
              <a:buNone/>
            </a:pPr>
            <a:endParaRPr lang="en-US" altLang="en-US" sz="2000" dirty="0"/>
          </a:p>
          <a:p>
            <a:pPr marL="0" indent="0">
              <a:spcBef>
                <a:spcPts val="376"/>
              </a:spcBef>
              <a:spcAft>
                <a:spcPts val="600"/>
              </a:spcAft>
              <a:buNone/>
            </a:pPr>
            <a:r>
              <a:rPr lang="en-US" altLang="en-US" dirty="0"/>
              <a:t>Implies a standard of excellence </a:t>
            </a:r>
          </a:p>
          <a:p>
            <a:pPr marL="0" indent="0">
              <a:spcBef>
                <a:spcPts val="376"/>
              </a:spcBef>
              <a:spcAft>
                <a:spcPts val="600"/>
              </a:spcAft>
              <a:buNone/>
            </a:pPr>
            <a:endParaRPr lang="en-US" altLang="en-US" sz="2000" dirty="0"/>
          </a:p>
          <a:p>
            <a:pPr marL="0" indent="0">
              <a:spcBef>
                <a:spcPts val="376"/>
              </a:spcBef>
              <a:spcAft>
                <a:spcPts val="600"/>
              </a:spcAft>
              <a:buNone/>
            </a:pPr>
            <a:r>
              <a:rPr lang="en-US" altLang="en-US" dirty="0"/>
              <a:t>Has the quality of uniqueness and is an image of what could and should be</a:t>
            </a:r>
          </a:p>
          <a:p>
            <a:pPr marL="0" indent="0">
              <a:spcBef>
                <a:spcPts val="376"/>
              </a:spcBef>
              <a:spcAft>
                <a:spcPts val="600"/>
              </a:spcAft>
              <a:buNone/>
            </a:pPr>
            <a:endParaRPr lang="en-IN" altLang="en-US" sz="2000" dirty="0"/>
          </a:p>
          <a:p>
            <a:pPr marL="0" indent="0">
              <a:spcBef>
                <a:spcPts val="376"/>
              </a:spcBef>
              <a:spcAft>
                <a:spcPts val="600"/>
              </a:spcAft>
              <a:buFontTx/>
              <a:buNone/>
            </a:pPr>
            <a:r>
              <a:rPr lang="en-US" altLang="en-US" dirty="0"/>
              <a:t>Leaders must ask a few questions to test his or her vision</a:t>
            </a:r>
          </a:p>
          <a:p>
            <a:pPr>
              <a:spcBef>
                <a:spcPts val="376"/>
              </a:spcBef>
              <a:spcAft>
                <a:spcPts val="600"/>
              </a:spcAft>
            </a:pPr>
            <a:r>
              <a:rPr lang="en-US" altLang="en-US" sz="2200" dirty="0"/>
              <a:t>Is this the right direction? </a:t>
            </a:r>
          </a:p>
          <a:p>
            <a:pPr>
              <a:spcBef>
                <a:spcPts val="376"/>
              </a:spcBef>
              <a:spcAft>
                <a:spcPts val="600"/>
              </a:spcAft>
            </a:pPr>
            <a:r>
              <a:rPr lang="en-US" altLang="en-US" sz="2200" dirty="0"/>
              <a:t>Are these the right goals? </a:t>
            </a:r>
          </a:p>
          <a:p>
            <a:pPr>
              <a:spcBef>
                <a:spcPts val="376"/>
              </a:spcBef>
              <a:spcAft>
                <a:spcPts val="600"/>
              </a:spcAft>
            </a:pPr>
            <a:r>
              <a:rPr lang="en-US" altLang="en-US" sz="2200" dirty="0"/>
              <a:t>Is this the right time?</a:t>
            </a:r>
          </a:p>
          <a:p>
            <a:pPr>
              <a:spcBef>
                <a:spcPts val="376"/>
              </a:spcBef>
              <a:spcAft>
                <a:spcPts val="600"/>
              </a:spcAft>
            </a:pPr>
            <a:endParaRPr lang="en-US" dirty="0"/>
          </a:p>
          <a:p>
            <a:pPr>
              <a:spcBef>
                <a:spcPts val="376"/>
              </a:spcBef>
              <a:spcAft>
                <a:spcPts val="600"/>
              </a:spcAft>
            </a:pPr>
            <a:endParaRPr lang="en-US" altLang="en-US" dirty="0"/>
          </a:p>
          <a:p>
            <a:pPr>
              <a:spcBef>
                <a:spcPts val="376"/>
              </a:spcBef>
              <a:spcAft>
                <a:spcPts val="600"/>
              </a:spcAft>
            </a:pPr>
            <a:endParaRPr lang="en-US" dirty="0"/>
          </a:p>
          <a:p>
            <a:pPr>
              <a:spcBef>
                <a:spcPts val="376"/>
              </a:spcBef>
              <a:spcAft>
                <a:spcPts val="600"/>
              </a:spcAft>
            </a:pPr>
            <a:endParaRPr lang="en-US" dirty="0"/>
          </a:p>
        </p:txBody>
      </p:sp>
    </p:spTree>
    <p:extLst>
      <p:ext uri="{BB962C8B-B14F-4D97-AF65-F5344CB8AC3E}">
        <p14:creationId xmlns:p14="http://schemas.microsoft.com/office/powerpoint/2010/main" val="295760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Leader as Visionary and Motivator, 1</a:t>
            </a:r>
            <a:r>
              <a:rPr lang="en-US" altLang="en-US" sz="2800" dirty="0"/>
              <a:t> </a:t>
            </a:r>
            <a:endParaRPr lang="en-US" dirty="0"/>
          </a:p>
        </p:txBody>
      </p:sp>
      <p:sp>
        <p:nvSpPr>
          <p:cNvPr id="3" name="Content Placeholder 2"/>
          <p:cNvSpPr>
            <a:spLocks noGrp="1"/>
          </p:cNvSpPr>
          <p:nvPr>
            <p:ph idx="1"/>
          </p:nvPr>
        </p:nvSpPr>
        <p:spPr/>
        <p:txBody>
          <a:bodyPr/>
          <a:lstStyle/>
          <a:p>
            <a:pPr>
              <a:spcBef>
                <a:spcPts val="276"/>
              </a:spcBef>
              <a:spcAft>
                <a:spcPts val="200"/>
              </a:spcAft>
              <a:buFontTx/>
              <a:buNone/>
            </a:pPr>
            <a:r>
              <a:rPr lang="en-US" altLang="en-US" dirty="0"/>
              <a:t>Leaders must have:</a:t>
            </a:r>
          </a:p>
          <a:p>
            <a:pPr>
              <a:spcBef>
                <a:spcPts val="276"/>
              </a:spcBef>
              <a:spcAft>
                <a:spcPts val="200"/>
              </a:spcAft>
              <a:buFontTx/>
              <a:buNone/>
            </a:pPr>
            <a:endParaRPr lang="en-US" altLang="en-US" dirty="0"/>
          </a:p>
          <a:p>
            <a:pPr>
              <a:spcBef>
                <a:spcPts val="276"/>
              </a:spcBef>
              <a:spcAft>
                <a:spcPts val="200"/>
              </a:spcAft>
            </a:pPr>
            <a:r>
              <a:rPr lang="en-US" altLang="en-US" sz="2200" dirty="0"/>
              <a:t>Positive and future-focused goal or vision </a:t>
            </a:r>
          </a:p>
          <a:p>
            <a:pPr>
              <a:spcBef>
                <a:spcPts val="276"/>
              </a:spcBef>
              <a:spcAft>
                <a:spcPts val="200"/>
              </a:spcAft>
            </a:pPr>
            <a:r>
              <a:rPr lang="en-US" altLang="en-US" sz="2200" dirty="0"/>
              <a:t>Clarity of purpose </a:t>
            </a:r>
          </a:p>
          <a:p>
            <a:pPr>
              <a:spcBef>
                <a:spcPts val="276"/>
              </a:spcBef>
              <a:spcAft>
                <a:spcPts val="200"/>
              </a:spcAft>
            </a:pPr>
            <a:r>
              <a:rPr lang="en-US" altLang="en-US" sz="2200" dirty="0"/>
              <a:t>Constancy of effort</a:t>
            </a:r>
          </a:p>
          <a:p>
            <a:pPr marL="0" indent="0">
              <a:spcBef>
                <a:spcPts val="276"/>
              </a:spcBef>
              <a:spcAft>
                <a:spcPts val="200"/>
              </a:spcAft>
              <a:buNone/>
            </a:pPr>
            <a:endParaRPr lang="en-IN" altLang="en-US" sz="2200" dirty="0"/>
          </a:p>
          <a:p>
            <a:pPr marL="0" indent="0">
              <a:spcBef>
                <a:spcPts val="276"/>
              </a:spcBef>
              <a:spcAft>
                <a:spcPts val="200"/>
              </a:spcAft>
              <a:buNone/>
            </a:pPr>
            <a:r>
              <a:rPr lang="en-IN" dirty="0"/>
              <a:t>Noel Tichy and Mary DeVanna found that successful leaders use the following steps to help employees adapt to change:</a:t>
            </a:r>
          </a:p>
          <a:p>
            <a:pPr marL="0" indent="0">
              <a:spcBef>
                <a:spcPts val="276"/>
              </a:spcBef>
              <a:spcAft>
                <a:spcPts val="200"/>
              </a:spcAft>
              <a:buNone/>
            </a:pPr>
            <a:endParaRPr lang="en-US" altLang="en-US" b="1" dirty="0"/>
          </a:p>
          <a:p>
            <a:pPr>
              <a:spcBef>
                <a:spcPts val="276"/>
              </a:spcBef>
              <a:spcAft>
                <a:spcPts val="200"/>
              </a:spcAft>
              <a:buFont typeface="Arial" panose="020B0604020202020204" pitchFamily="34" charset="0"/>
              <a:buChar char="•"/>
            </a:pPr>
            <a:r>
              <a:rPr lang="en-US" altLang="en-US" sz="2200" dirty="0"/>
              <a:t>Act 1: Recognize the need for change</a:t>
            </a:r>
          </a:p>
          <a:p>
            <a:pPr>
              <a:spcBef>
                <a:spcPts val="276"/>
              </a:spcBef>
              <a:spcAft>
                <a:spcPts val="200"/>
              </a:spcAft>
              <a:buFont typeface="Arial" panose="020B0604020202020204" pitchFamily="34" charset="0"/>
              <a:buChar char="•"/>
            </a:pPr>
            <a:r>
              <a:rPr lang="en-US" altLang="en-US" sz="2200" dirty="0"/>
              <a:t>Act 2: Create a clear and positive vision </a:t>
            </a:r>
          </a:p>
          <a:p>
            <a:pPr>
              <a:spcBef>
                <a:spcPts val="276"/>
              </a:spcBef>
              <a:spcAft>
                <a:spcPts val="200"/>
              </a:spcAft>
              <a:buFont typeface="Arial" panose="020B0604020202020204" pitchFamily="34" charset="0"/>
              <a:buChar char="•"/>
            </a:pPr>
            <a:r>
              <a:rPr lang="en-US" altLang="en-US" sz="2200" dirty="0"/>
              <a:t>Act 3: Institute empowering structures and processes</a:t>
            </a:r>
            <a:endParaRPr lang="en-US" dirty="0"/>
          </a:p>
          <a:p>
            <a:pPr>
              <a:spcBef>
                <a:spcPts val="276"/>
              </a:spcBef>
              <a:spcAft>
                <a:spcPts val="200"/>
              </a:spcAft>
            </a:pPr>
            <a:endParaRPr lang="en-US" altLang="en-US" sz="2200" dirty="0"/>
          </a:p>
          <a:p>
            <a:pPr marL="0" indent="0">
              <a:spcBef>
                <a:spcPts val="276"/>
              </a:spcBef>
              <a:spcAft>
                <a:spcPts val="200"/>
              </a:spcAft>
              <a:buNone/>
            </a:pPr>
            <a:endParaRPr lang="en-IN" altLang="en-US" sz="2200" dirty="0"/>
          </a:p>
          <a:p>
            <a:pPr marL="0" indent="0">
              <a:spcBef>
                <a:spcPts val="276"/>
              </a:spcBef>
              <a:spcAft>
                <a:spcPts val="200"/>
              </a:spcAft>
              <a:buNone/>
            </a:pPr>
            <a:endParaRPr lang="en-US" dirty="0"/>
          </a:p>
          <a:p>
            <a:pPr lvl="1">
              <a:spcBef>
                <a:spcPts val="276"/>
              </a:spcBef>
              <a:spcAft>
                <a:spcPts val="200"/>
              </a:spcAft>
            </a:pPr>
            <a:endParaRPr lang="en-US" altLang="en-US" dirty="0"/>
          </a:p>
          <a:p>
            <a:pPr lvl="1">
              <a:spcBef>
                <a:spcPts val="276"/>
              </a:spcBef>
              <a:spcAft>
                <a:spcPts val="200"/>
              </a:spcAft>
            </a:pPr>
            <a:endParaRPr lang="en-US" altLang="en-US" dirty="0"/>
          </a:p>
          <a:p>
            <a:pPr>
              <a:spcBef>
                <a:spcPts val="276"/>
              </a:spcBef>
              <a:spcAft>
                <a:spcPts val="200"/>
              </a:spcAft>
            </a:pPr>
            <a:endParaRPr lang="en-US" altLang="en-US" dirty="0"/>
          </a:p>
          <a:p>
            <a:pPr>
              <a:spcBef>
                <a:spcPts val="276"/>
              </a:spcBef>
              <a:spcAft>
                <a:spcPts val="200"/>
              </a:spcAft>
            </a:pPr>
            <a:endParaRPr lang="en-US" dirty="0"/>
          </a:p>
          <a:p>
            <a:pPr marL="0" indent="0">
              <a:spcBef>
                <a:spcPts val="276"/>
              </a:spcBef>
              <a:spcAft>
                <a:spcPts val="200"/>
              </a:spcAft>
              <a:buNone/>
            </a:pPr>
            <a:endParaRPr lang="en-IN" altLang="en-US" sz="2200" dirty="0"/>
          </a:p>
          <a:p>
            <a:pPr marL="0" indent="0">
              <a:spcBef>
                <a:spcPts val="276"/>
              </a:spcBef>
              <a:spcAft>
                <a:spcPts val="200"/>
              </a:spcAft>
              <a:buNone/>
            </a:pPr>
            <a:endParaRPr lang="en-US" dirty="0"/>
          </a:p>
        </p:txBody>
      </p:sp>
    </p:spTree>
    <p:extLst>
      <p:ext uri="{BB962C8B-B14F-4D97-AF65-F5344CB8AC3E}">
        <p14:creationId xmlns:p14="http://schemas.microsoft.com/office/powerpoint/2010/main" val="2683404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dirty="0"/>
              <a:t>Leader as Visionary and Motivator, 2</a:t>
            </a:r>
            <a:r>
              <a:rPr lang="en-US" altLang="en-US" sz="2800" dirty="0"/>
              <a:t> </a:t>
            </a:r>
            <a:endParaRPr lang="en-US" dirty="0"/>
          </a:p>
        </p:txBody>
      </p:sp>
      <p:sp>
        <p:nvSpPr>
          <p:cNvPr id="7" name="Content Placeholder 6"/>
          <p:cNvSpPr>
            <a:spLocks noGrp="1"/>
          </p:cNvSpPr>
          <p:nvPr>
            <p:ph idx="1"/>
          </p:nvPr>
        </p:nvSpPr>
        <p:spPr/>
        <p:txBody>
          <a:bodyPr/>
          <a:lstStyle/>
          <a:p>
            <a:pPr marL="0" indent="0">
              <a:buFontTx/>
              <a:buNone/>
            </a:pPr>
            <a:r>
              <a:rPr lang="en-US" altLang="en-US" dirty="0"/>
              <a:t>In a major study, the Forum Corporation identified the leadership characteristics needed for change</a:t>
            </a:r>
          </a:p>
          <a:p>
            <a:pPr>
              <a:buFont typeface="Arial" panose="020B0604020202020204" pitchFamily="34" charset="0"/>
              <a:buChar char="•"/>
            </a:pPr>
            <a:r>
              <a:rPr lang="en-US" altLang="en-US" sz="2200" dirty="0"/>
              <a:t>Taking personal responsibility for initiating change</a:t>
            </a:r>
          </a:p>
          <a:p>
            <a:pPr>
              <a:buFont typeface="Arial" panose="020B0604020202020204" pitchFamily="34" charset="0"/>
              <a:buChar char="•"/>
            </a:pPr>
            <a:r>
              <a:rPr lang="en-US" altLang="en-US" sz="2200" dirty="0"/>
              <a:t>Creating a vision and strategy for the organization</a:t>
            </a:r>
          </a:p>
          <a:p>
            <a:pPr>
              <a:buFont typeface="Arial" panose="020B0604020202020204" pitchFamily="34" charset="0"/>
              <a:buChar char="•"/>
            </a:pPr>
            <a:r>
              <a:rPr lang="en-US" altLang="en-US" sz="2200" dirty="0"/>
              <a:t>Trusting and supporting others</a:t>
            </a:r>
          </a:p>
          <a:p>
            <a:endParaRPr lang="en-US" dirty="0"/>
          </a:p>
          <a:p>
            <a:endParaRPr lang="en-US" dirty="0"/>
          </a:p>
        </p:txBody>
      </p:sp>
    </p:spTree>
    <p:extLst>
      <p:ext uri="{BB962C8B-B14F-4D97-AF65-F5344CB8AC3E}">
        <p14:creationId xmlns:p14="http://schemas.microsoft.com/office/powerpoint/2010/main" val="33350941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29">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F9BFF70-7CCA-4D4B-8425-6E8C3E64CF90}"/>
</file>

<file path=customXml/itemProps2.xml><?xml version="1.0" encoding="utf-8"?>
<ds:datastoreItem xmlns:ds="http://schemas.openxmlformats.org/officeDocument/2006/customXml" ds:itemID="{5D4A870B-1049-4C31-A78D-BDC6A678B17E}">
  <ds:schemaRefs>
    <ds:schemaRef ds:uri="http://schemas.microsoft.com/sharepoint/v3/contenttype/forms"/>
  </ds:schemaRefs>
</ds:datastoreItem>
</file>

<file path=customXml/itemProps3.xml><?xml version="1.0" encoding="utf-8"?>
<ds:datastoreItem xmlns:ds="http://schemas.openxmlformats.org/officeDocument/2006/customXml" ds:itemID="{ECCC0D9B-090A-4F9C-BA36-C86C1ACA3E7A}">
  <ds:schemaRefs>
    <ds:schemaRef ds:uri="3b891efd-a537-4e57-a9a6-7bde74ae8a20"/>
    <ds:schemaRef ds:uri="http://purl.org/dc/elements/1.1/"/>
    <ds:schemaRef ds:uri="http://schemas.microsoft.com/office/2006/metadata/properties"/>
    <ds:schemaRef ds:uri="aa4f5ada-9d1d-46d6-b705-f2cf90d05a91"/>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874</TotalTime>
  <Words>3008</Words>
  <Application>Microsoft Office PowerPoint</Application>
  <PresentationFormat>On-screen Show (4:3)</PresentationFormat>
  <Paragraphs>302</Paragraphs>
  <Slides>26</Slides>
  <Notes>21</Notes>
  <HiddenSlides>3</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ArumSans Bold</vt:lpstr>
      <vt:lpstr>ArumSans Regular</vt:lpstr>
      <vt:lpstr>Calibri</vt:lpstr>
      <vt:lpstr>Times New Roman</vt:lpstr>
      <vt:lpstr>MHHE_Accessible_PPT_Template-v3</vt:lpstr>
      <vt:lpstr>Chapter 4 </vt:lpstr>
      <vt:lpstr>Learning Objectives </vt:lpstr>
      <vt:lpstr>Vision, 1</vt:lpstr>
      <vt:lpstr>Vision, 2</vt:lpstr>
      <vt:lpstr>Vision, 3</vt:lpstr>
      <vt:lpstr>Figure 4.1: Organizational Success</vt:lpstr>
      <vt:lpstr>Vision as an Ideal </vt:lpstr>
      <vt:lpstr>Leader as Visionary and Motivator, 1 </vt:lpstr>
      <vt:lpstr>Leader as Visionary and Motivator, 2 </vt:lpstr>
      <vt:lpstr>Key Findings of the Forum Study </vt:lpstr>
      <vt:lpstr>Visioning Process Principles </vt:lpstr>
      <vt:lpstr>Key Elements of an Overall Vision, 1</vt:lpstr>
      <vt:lpstr>Key Elements of an Overall Vision, 2</vt:lpstr>
      <vt:lpstr>Visioning Content Principles </vt:lpstr>
      <vt:lpstr>Figure 4.2: SWOT Analysis</vt:lpstr>
      <vt:lpstr>Visioning Application Principles, 1 </vt:lpstr>
      <vt:lpstr>Visioning Application Principles, 2 </vt:lpstr>
      <vt:lpstr>Importance of Alignment </vt:lpstr>
      <vt:lpstr>Why Create a Vision?</vt:lpstr>
      <vt:lpstr>Requirements for an Effective Vision </vt:lpstr>
      <vt:lpstr>Social Motives to Lead, 1</vt:lpstr>
      <vt:lpstr>Social Motives to Lead, 2</vt:lpstr>
      <vt:lpstr>Social Motives to Lead, 3</vt:lpstr>
      <vt:lpstr>Appendices</vt:lpstr>
      <vt:lpstr>Figure 4.1: Organizational Success, Appendix </vt:lpstr>
      <vt:lpstr>Figure 4.2: SWOT Analysis, Appendix </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61</cp:revision>
  <dcterms:created xsi:type="dcterms:W3CDTF">2013-09-21T18:43:04Z</dcterms:created>
  <dcterms:modified xsi:type="dcterms:W3CDTF">2018-02-21T05:38:27Z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