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48"/>
  </p:notesMasterIdLst>
  <p:sldIdLst>
    <p:sldId id="320" r:id="rId5"/>
    <p:sldId id="328" r:id="rId6"/>
    <p:sldId id="258" r:id="rId7"/>
    <p:sldId id="259" r:id="rId8"/>
    <p:sldId id="261" r:id="rId9"/>
    <p:sldId id="263" r:id="rId10"/>
    <p:sldId id="264" r:id="rId11"/>
    <p:sldId id="266" r:id="rId12"/>
    <p:sldId id="267" r:id="rId13"/>
    <p:sldId id="268" r:id="rId14"/>
    <p:sldId id="269" r:id="rId15"/>
    <p:sldId id="270" r:id="rId16"/>
    <p:sldId id="272" r:id="rId17"/>
    <p:sldId id="274" r:id="rId18"/>
    <p:sldId id="276" r:id="rId19"/>
    <p:sldId id="278" r:id="rId20"/>
    <p:sldId id="280" r:id="rId21"/>
    <p:sldId id="321" r:id="rId22"/>
    <p:sldId id="282" r:id="rId23"/>
    <p:sldId id="291" r:id="rId24"/>
    <p:sldId id="289" r:id="rId25"/>
    <p:sldId id="290" r:id="rId26"/>
    <p:sldId id="284" r:id="rId27"/>
    <p:sldId id="285" r:id="rId28"/>
    <p:sldId id="286" r:id="rId29"/>
    <p:sldId id="288" r:id="rId30"/>
    <p:sldId id="292" r:id="rId31"/>
    <p:sldId id="317" r:id="rId32"/>
    <p:sldId id="308" r:id="rId33"/>
    <p:sldId id="309" r:id="rId34"/>
    <p:sldId id="310" r:id="rId35"/>
    <p:sldId id="311" r:id="rId36"/>
    <p:sldId id="313" r:id="rId37"/>
    <p:sldId id="314" r:id="rId38"/>
    <p:sldId id="315" r:id="rId39"/>
    <p:sldId id="316" r:id="rId40"/>
    <p:sldId id="319" r:id="rId41"/>
    <p:sldId id="322" r:id="rId42"/>
    <p:sldId id="323" r:id="rId43"/>
    <p:sldId id="324" r:id="rId44"/>
    <p:sldId id="325" r:id="rId45"/>
    <p:sldId id="326" r:id="rId46"/>
    <p:sldId id="327"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55" autoAdjust="0"/>
    <p:restoredTop sz="90353" autoAdjust="0"/>
  </p:normalViewPr>
  <p:slideViewPr>
    <p:cSldViewPr>
      <p:cViewPr varScale="1">
        <p:scale>
          <a:sx n="61" d="100"/>
          <a:sy n="61" d="100"/>
        </p:scale>
        <p:origin x="960"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A5AE32-2E8A-467F-B980-E35CBF1F5904}"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7A96D8CC-AC8A-4951-9F06-EBD7E0B19E8D}">
      <dgm:prSet phldrT="[Text]"/>
      <dgm:spPr>
        <a:solidFill>
          <a:srgbClr val="C30C20"/>
        </a:solidFill>
        <a:ln>
          <a:solidFill>
            <a:srgbClr val="C30C20"/>
          </a:solidFill>
        </a:ln>
      </dgm:spPr>
      <dgm:t>
        <a:bodyPr/>
        <a:lstStyle/>
        <a:p>
          <a:r>
            <a:rPr lang="en-IN" dirty="0"/>
            <a:t>Vision</a:t>
          </a:r>
          <a:endParaRPr lang="en-US" dirty="0"/>
        </a:p>
      </dgm:t>
      <dgm:extLst>
        <a:ext uri="{E40237B7-FDA0-4F09-8148-C483321AD2D9}">
          <dgm14:cNvPr xmlns:dgm14="http://schemas.microsoft.com/office/drawing/2010/diagram" id="0" name="" descr="In Row 1, column 1 contains a box labeled vision, column 2 contains a box labeled ability, and column 3 contains a box labeled enthusiasm. In row 2, column 1 contains a box labeled stability column 2 contains a box labeled concerned for others, and column 3 contains a box labeled self confidence. In row 3, column 1 contains a box labeled persistence, column 2 contains a box labeled vitality, and column 3 contains a box labeled charisma. Row 4 contains only one box in the second column. It is labeled integrity."/>
        </a:ext>
      </dgm:extLst>
    </dgm:pt>
    <dgm:pt modelId="{2EE5B89A-7EAB-4683-A7AA-7F4C09845AC5}" type="parTrans" cxnId="{8E914AFC-5D6D-4CA6-A9F1-AC4602C168A2}">
      <dgm:prSet/>
      <dgm:spPr/>
      <dgm:t>
        <a:bodyPr/>
        <a:lstStyle/>
        <a:p>
          <a:endParaRPr lang="en-US"/>
        </a:p>
      </dgm:t>
    </dgm:pt>
    <dgm:pt modelId="{3121F9F4-B2F5-4549-86B1-4D5BD7C83840}" type="sibTrans" cxnId="{8E914AFC-5D6D-4CA6-A9F1-AC4602C168A2}">
      <dgm:prSet/>
      <dgm:spPr/>
      <dgm:t>
        <a:bodyPr/>
        <a:lstStyle/>
        <a:p>
          <a:endParaRPr lang="en-US"/>
        </a:p>
      </dgm:t>
    </dgm:pt>
    <dgm:pt modelId="{B064D1DD-A3C0-40B5-AA9E-31A04B9DD471}">
      <dgm:prSet phldrT="[Text]"/>
      <dgm:spPr>
        <a:solidFill>
          <a:srgbClr val="C30C20"/>
        </a:solidFill>
        <a:ln>
          <a:solidFill>
            <a:srgbClr val="C30C20"/>
          </a:solidFill>
        </a:ln>
      </dgm:spPr>
      <dgm:t>
        <a:bodyPr/>
        <a:lstStyle/>
        <a:p>
          <a:r>
            <a:rPr lang="en-IN" dirty="0"/>
            <a:t>Ability	</a:t>
          </a:r>
          <a:endParaRPr lang="en-US" dirty="0"/>
        </a:p>
      </dgm:t>
      <dgm:extLst>
        <a:ext uri="{E40237B7-FDA0-4F09-8148-C483321AD2D9}">
          <dgm14:cNvPr xmlns:dgm14="http://schemas.microsoft.com/office/drawing/2010/diagram" id="0" name="" descr="In Row 1, column 1 contains a box labeled vision, column 2 contains a box labeled ability, and column 3 contains a box labeled enthusiasm. In row 2, column 1 contains a box labeled stability column 2 contains a box labeled concerned for others, and column 3 contains a box labeled self confidence. In row 3, column 1 contains a box labeled persistence, column 2 contains a box labeled vitality, and column 3 contains a box labeled charisma. Row 4 contains only one box in the second column. It is labeled integrity."/>
        </a:ext>
      </dgm:extLst>
    </dgm:pt>
    <dgm:pt modelId="{FEE0E85D-9F22-45F9-8870-C859E68EB2C0}" type="parTrans" cxnId="{98267890-A128-4232-A707-741007FB6F1B}">
      <dgm:prSet/>
      <dgm:spPr/>
      <dgm:t>
        <a:bodyPr/>
        <a:lstStyle/>
        <a:p>
          <a:endParaRPr lang="en-US"/>
        </a:p>
      </dgm:t>
    </dgm:pt>
    <dgm:pt modelId="{CFF6A567-2D8B-4F95-9D8C-83C513C46B71}" type="sibTrans" cxnId="{98267890-A128-4232-A707-741007FB6F1B}">
      <dgm:prSet/>
      <dgm:spPr/>
      <dgm:t>
        <a:bodyPr/>
        <a:lstStyle/>
        <a:p>
          <a:endParaRPr lang="en-US"/>
        </a:p>
      </dgm:t>
    </dgm:pt>
    <dgm:pt modelId="{C6E6E01D-78F3-4E1F-BCA1-EB01C159ED8E}">
      <dgm:prSet phldrT="[Text]"/>
      <dgm:spPr>
        <a:solidFill>
          <a:srgbClr val="C30C20"/>
        </a:solidFill>
        <a:ln>
          <a:solidFill>
            <a:srgbClr val="C30C20"/>
          </a:solidFill>
        </a:ln>
      </dgm:spPr>
      <dgm:t>
        <a:bodyPr/>
        <a:lstStyle/>
        <a:p>
          <a:r>
            <a:rPr lang="en-IN" dirty="0"/>
            <a:t>Persistence</a:t>
          </a:r>
          <a:endParaRPr lang="en-US" dirty="0"/>
        </a:p>
      </dgm:t>
      <dgm:extLst>
        <a:ext uri="{E40237B7-FDA0-4F09-8148-C483321AD2D9}">
          <dgm14:cNvPr xmlns:dgm14="http://schemas.microsoft.com/office/drawing/2010/diagram" id="0" name="" descr="In Row 1, column 1 contains a box labeled vision, column 2 contains a box labeled ability, and column 3 contains a box labeled enthusiasm. In row 2, column 1 contains a box labeled stability column 2 contains a box labeled concerned for others, and column 3 contains a box labeled self confidence. In row 3, column 1 contains a box labeled persistence, column 2 contains a box labeled vitality, and column 3 contains a box labeled charisma. Row 4 contains only one box in the second column. It is labeled integrity."/>
        </a:ext>
      </dgm:extLst>
    </dgm:pt>
    <dgm:pt modelId="{42609A9B-7A7F-4DCC-ADA8-545556784E15}" type="parTrans" cxnId="{4137D67C-2CD5-44E4-B6A9-50841E150F09}">
      <dgm:prSet/>
      <dgm:spPr/>
      <dgm:t>
        <a:bodyPr/>
        <a:lstStyle/>
        <a:p>
          <a:endParaRPr lang="en-US"/>
        </a:p>
      </dgm:t>
    </dgm:pt>
    <dgm:pt modelId="{148E4A27-E7B4-43B5-8B81-1513A2BBD713}" type="sibTrans" cxnId="{4137D67C-2CD5-44E4-B6A9-50841E150F09}">
      <dgm:prSet/>
      <dgm:spPr/>
      <dgm:t>
        <a:bodyPr/>
        <a:lstStyle/>
        <a:p>
          <a:endParaRPr lang="en-US"/>
        </a:p>
      </dgm:t>
    </dgm:pt>
    <dgm:pt modelId="{2EE9BB0F-30BF-4884-98D2-2180C0D5F8BD}">
      <dgm:prSet phldrT="[Text]"/>
      <dgm:spPr>
        <a:solidFill>
          <a:srgbClr val="C30C20"/>
        </a:solidFill>
        <a:ln>
          <a:solidFill>
            <a:srgbClr val="C30C20"/>
          </a:solidFill>
        </a:ln>
      </dgm:spPr>
      <dgm:t>
        <a:bodyPr/>
        <a:lstStyle/>
        <a:p>
          <a:r>
            <a:rPr lang="en-IN" dirty="0"/>
            <a:t>Enthusiasm</a:t>
          </a:r>
          <a:endParaRPr lang="en-US" dirty="0"/>
        </a:p>
      </dgm:t>
      <dgm:extLst>
        <a:ext uri="{E40237B7-FDA0-4F09-8148-C483321AD2D9}">
          <dgm14:cNvPr xmlns:dgm14="http://schemas.microsoft.com/office/drawing/2010/diagram" id="0" name="" descr="In Row 1, column 1 contains a box labeled vision, column 2 contains a box labeled ability, and column 3 contains a box labeled enthusiasm. In row 2, column 1 contains a box labeled stability column 2 contains a box labeled concerned for others, and column 3 contains a box labeled self confidence. In row 3, column 1 contains a box labeled persistence, column 2 contains a box labeled vitality, and column 3 contains a box labeled charisma. Row 4 contains only one box in the second column. It is labeled integrity."/>
        </a:ext>
      </dgm:extLst>
    </dgm:pt>
    <dgm:pt modelId="{5B19CC82-45E6-476B-98FE-73D5D9D3A1B0}" type="parTrans" cxnId="{CFA409A6-DD3D-4709-8B66-8D5D22FDA2CC}">
      <dgm:prSet/>
      <dgm:spPr/>
      <dgm:t>
        <a:bodyPr/>
        <a:lstStyle/>
        <a:p>
          <a:endParaRPr lang="en-US"/>
        </a:p>
      </dgm:t>
    </dgm:pt>
    <dgm:pt modelId="{44B2C14D-CA6D-44B9-BA3B-1EE790882FE3}" type="sibTrans" cxnId="{CFA409A6-DD3D-4709-8B66-8D5D22FDA2CC}">
      <dgm:prSet/>
      <dgm:spPr/>
      <dgm:t>
        <a:bodyPr/>
        <a:lstStyle/>
        <a:p>
          <a:endParaRPr lang="en-US"/>
        </a:p>
      </dgm:t>
    </dgm:pt>
    <dgm:pt modelId="{D44BA01F-6892-4671-A33F-ECEE85657002}">
      <dgm:prSet phldrT="[Text]"/>
      <dgm:spPr>
        <a:solidFill>
          <a:srgbClr val="C30C20"/>
        </a:solidFill>
      </dgm:spPr>
      <dgm:t>
        <a:bodyPr/>
        <a:lstStyle/>
        <a:p>
          <a:r>
            <a:rPr lang="en-IN" dirty="0"/>
            <a:t>Self-confidence</a:t>
          </a:r>
          <a:endParaRPr lang="en-US" dirty="0"/>
        </a:p>
      </dgm:t>
      <dgm:extLst>
        <a:ext uri="{E40237B7-FDA0-4F09-8148-C483321AD2D9}">
          <dgm14:cNvPr xmlns:dgm14="http://schemas.microsoft.com/office/drawing/2010/diagram" id="0" name="" descr="In Row 1, column 1 contains a box labeled vision, column 2 contains a box labeled ability, and column 3 contains a box labeled enthusiasm. In row 2, column 1 contains a box labeled stability column 2 contains a box labeled concerned for others, and column 3 contains a box labeled self confidence. In row 3, column 1 contains a box labeled persistence, column 2 contains a box labeled vitality, and column 3 contains a box labeled charisma. Row 4 contains only one box in the second column. It is labeled integrity."/>
        </a:ext>
      </dgm:extLst>
    </dgm:pt>
    <dgm:pt modelId="{AB63FE4B-AFEA-4675-BDD3-4A6BEC5C8860}" type="parTrans" cxnId="{AFA7C2F7-C851-4A88-9B92-F8C280FCD3EF}">
      <dgm:prSet/>
      <dgm:spPr/>
      <dgm:t>
        <a:bodyPr/>
        <a:lstStyle/>
        <a:p>
          <a:endParaRPr lang="en-US"/>
        </a:p>
      </dgm:t>
    </dgm:pt>
    <dgm:pt modelId="{CC21DF93-896F-4B80-A8CF-03E1DA081FDF}" type="sibTrans" cxnId="{AFA7C2F7-C851-4A88-9B92-F8C280FCD3EF}">
      <dgm:prSet/>
      <dgm:spPr/>
      <dgm:t>
        <a:bodyPr/>
        <a:lstStyle/>
        <a:p>
          <a:endParaRPr lang="en-US"/>
        </a:p>
      </dgm:t>
    </dgm:pt>
    <dgm:pt modelId="{3750AF48-851E-45CE-AE63-4366EE2FE525}">
      <dgm:prSet phldrT="[Text]"/>
      <dgm:spPr>
        <a:solidFill>
          <a:srgbClr val="C30C20"/>
        </a:solidFill>
        <a:ln>
          <a:solidFill>
            <a:srgbClr val="C30C20"/>
          </a:solidFill>
        </a:ln>
      </dgm:spPr>
      <dgm:t>
        <a:bodyPr/>
        <a:lstStyle/>
        <a:p>
          <a:r>
            <a:rPr lang="en-IN" dirty="0"/>
            <a:t>Concern for others</a:t>
          </a:r>
          <a:endParaRPr lang="en-US" dirty="0"/>
        </a:p>
      </dgm:t>
      <dgm:extLst>
        <a:ext uri="{E40237B7-FDA0-4F09-8148-C483321AD2D9}">
          <dgm14:cNvPr xmlns:dgm14="http://schemas.microsoft.com/office/drawing/2010/diagram" id="0" name="" descr="In Row 1, column 1 contains a box labeled vision, column 2 contains a box labeled ability, and column 3 contains a box labeled enthusiasm. In row 2, column 1 contains a box labeled stability column 2 contains a box labeled concerned for others, and column 3 contains a box labeled self confidence. In row 3, column 1 contains a box labeled persistence, column 2 contains a box labeled vitality, and column 3 contains a box labeled charisma. Row 4 contains only one box in the second column. It is labeled integrity."/>
        </a:ext>
      </dgm:extLst>
    </dgm:pt>
    <dgm:pt modelId="{451AE971-0707-496B-AFD0-8A6189FFE2EE}" type="parTrans" cxnId="{4A3CE421-158B-4E12-965F-F7A7FB5B0BF3}">
      <dgm:prSet/>
      <dgm:spPr/>
      <dgm:t>
        <a:bodyPr/>
        <a:lstStyle/>
        <a:p>
          <a:endParaRPr lang="en-US"/>
        </a:p>
      </dgm:t>
    </dgm:pt>
    <dgm:pt modelId="{A5FCBED7-9876-4DFE-AC27-F82AC6E55A6F}" type="sibTrans" cxnId="{4A3CE421-158B-4E12-965F-F7A7FB5B0BF3}">
      <dgm:prSet/>
      <dgm:spPr/>
      <dgm:t>
        <a:bodyPr/>
        <a:lstStyle/>
        <a:p>
          <a:endParaRPr lang="en-US"/>
        </a:p>
      </dgm:t>
    </dgm:pt>
    <dgm:pt modelId="{BD61F68E-A4D1-4FF2-9937-724AEE001097}">
      <dgm:prSet phldrT="[Text]"/>
      <dgm:spPr>
        <a:solidFill>
          <a:srgbClr val="C30C20"/>
        </a:solidFill>
        <a:ln>
          <a:solidFill>
            <a:srgbClr val="C30C20"/>
          </a:solidFill>
        </a:ln>
      </dgm:spPr>
      <dgm:t>
        <a:bodyPr/>
        <a:lstStyle/>
        <a:p>
          <a:r>
            <a:rPr lang="en-IN" dirty="0"/>
            <a:t>Stability	</a:t>
          </a:r>
          <a:endParaRPr lang="en-US" dirty="0"/>
        </a:p>
      </dgm:t>
      <dgm:extLst>
        <a:ext uri="{E40237B7-FDA0-4F09-8148-C483321AD2D9}">
          <dgm14:cNvPr xmlns:dgm14="http://schemas.microsoft.com/office/drawing/2010/diagram" id="0" name="" descr="In Row 1, column 1 contains a box labeled vision, column 2 contains a box labeled ability, and column 3 contains a box labeled enthusiasm. In row 2, column 1 contains a box labeled stability column 2 contains a box labeled concerned for others, and column 3 contains a box labeled self confidence. In row 3, column 1 contains a box labeled persistence, column 2 contains a box labeled vitality, and column 3 contains a box labeled charisma. Row 4 contains only one box in the second column. It is labeled integrity."/>
        </a:ext>
      </dgm:extLst>
    </dgm:pt>
    <dgm:pt modelId="{C010A5D6-33F0-4CD9-AAEA-4A743A16C311}" type="parTrans" cxnId="{080AEFC9-0230-4A80-90F1-407F6EAD7AA9}">
      <dgm:prSet/>
      <dgm:spPr/>
      <dgm:t>
        <a:bodyPr/>
        <a:lstStyle/>
        <a:p>
          <a:endParaRPr lang="en-US"/>
        </a:p>
      </dgm:t>
    </dgm:pt>
    <dgm:pt modelId="{AB6ED201-C1B0-41FA-9C28-5C16B429C698}" type="sibTrans" cxnId="{080AEFC9-0230-4A80-90F1-407F6EAD7AA9}">
      <dgm:prSet/>
      <dgm:spPr/>
      <dgm:t>
        <a:bodyPr/>
        <a:lstStyle/>
        <a:p>
          <a:endParaRPr lang="en-US"/>
        </a:p>
      </dgm:t>
    </dgm:pt>
    <dgm:pt modelId="{F0D0EBB9-E7B6-4474-A2DC-2E029A7CB18A}">
      <dgm:prSet phldrT="[Text]"/>
      <dgm:spPr>
        <a:solidFill>
          <a:srgbClr val="C30C20"/>
        </a:solidFill>
        <a:ln>
          <a:solidFill>
            <a:srgbClr val="C30C20"/>
          </a:solidFill>
        </a:ln>
      </dgm:spPr>
      <dgm:t>
        <a:bodyPr/>
        <a:lstStyle/>
        <a:p>
          <a:r>
            <a:rPr lang="en-IN" dirty="0"/>
            <a:t>Vitality</a:t>
          </a:r>
          <a:endParaRPr lang="en-US" dirty="0"/>
        </a:p>
      </dgm:t>
      <dgm:extLst>
        <a:ext uri="{E40237B7-FDA0-4F09-8148-C483321AD2D9}">
          <dgm14:cNvPr xmlns:dgm14="http://schemas.microsoft.com/office/drawing/2010/diagram" id="0" name="" descr="In Row 1, column 1 contains a box labeled vision, column 2 contains a box labeled ability, and column 3 contains a box labeled enthusiasm. In row 2, column 1 contains a box labeled stability column 2 contains a box labeled concerned for others, and column 3 contains a box labeled self confidence. In row 3, column 1 contains a box labeled persistence, column 2 contains a box labeled vitality, and column 3 contains a box labeled charisma. Row 4 contains only one box in the second column. It is labeled integrity."/>
        </a:ext>
      </dgm:extLst>
    </dgm:pt>
    <dgm:pt modelId="{09F5539F-D072-4C09-B9E7-853A09B3FF3D}" type="parTrans" cxnId="{CE2A9408-3FCE-4560-AE5E-98D3912B80A9}">
      <dgm:prSet/>
      <dgm:spPr/>
      <dgm:t>
        <a:bodyPr/>
        <a:lstStyle/>
        <a:p>
          <a:endParaRPr lang="en-US"/>
        </a:p>
      </dgm:t>
    </dgm:pt>
    <dgm:pt modelId="{440C0AA2-59CA-4DEE-AE81-94832EB0C2B0}" type="sibTrans" cxnId="{CE2A9408-3FCE-4560-AE5E-98D3912B80A9}">
      <dgm:prSet/>
      <dgm:spPr/>
      <dgm:t>
        <a:bodyPr/>
        <a:lstStyle/>
        <a:p>
          <a:endParaRPr lang="en-US"/>
        </a:p>
      </dgm:t>
    </dgm:pt>
    <dgm:pt modelId="{9D887BD1-48BB-4CCA-8B6A-E194CA168194}">
      <dgm:prSet phldrT="[Text]"/>
      <dgm:spPr>
        <a:solidFill>
          <a:srgbClr val="C30C20"/>
        </a:solidFill>
      </dgm:spPr>
      <dgm:t>
        <a:bodyPr/>
        <a:lstStyle/>
        <a:p>
          <a:r>
            <a:rPr lang="en-IN" dirty="0"/>
            <a:t>Integrity</a:t>
          </a:r>
          <a:endParaRPr lang="en-US" dirty="0"/>
        </a:p>
      </dgm:t>
      <dgm:extLst>
        <a:ext uri="{E40237B7-FDA0-4F09-8148-C483321AD2D9}">
          <dgm14:cNvPr xmlns:dgm14="http://schemas.microsoft.com/office/drawing/2010/diagram" id="0" name="" descr="In Row 1, column 1 contains a box labeled vision, column 2 contains a box labeled ability, and column 3 contains a box labeled enthusiasm. In row 2, column 1 contains a box labeled stability column 2 contains a box labeled concerned for others, and column 3 contains a box labeled self confidence. In row 3, column 1 contains a box labeled persistence, column 2 contains a box labeled vitality, and column 3 contains a box labeled charisma. Row 4 contains only one box in the second column. It is labeled integrity."/>
        </a:ext>
      </dgm:extLst>
    </dgm:pt>
    <dgm:pt modelId="{1A35EAA2-B5C7-41ED-8262-370A6E61FA93}" type="parTrans" cxnId="{670037EE-93BE-4D77-BE04-8F77B9F0474C}">
      <dgm:prSet/>
      <dgm:spPr/>
      <dgm:t>
        <a:bodyPr/>
        <a:lstStyle/>
        <a:p>
          <a:endParaRPr lang="en-US"/>
        </a:p>
      </dgm:t>
    </dgm:pt>
    <dgm:pt modelId="{49A776CC-4552-412F-B107-5341B996B865}" type="sibTrans" cxnId="{670037EE-93BE-4D77-BE04-8F77B9F0474C}">
      <dgm:prSet/>
      <dgm:spPr/>
      <dgm:t>
        <a:bodyPr/>
        <a:lstStyle/>
        <a:p>
          <a:endParaRPr lang="en-US"/>
        </a:p>
      </dgm:t>
    </dgm:pt>
    <dgm:pt modelId="{5141EC30-930D-4F73-BB9B-2DD637F9254C}">
      <dgm:prSet phldrT="[Text]"/>
      <dgm:spPr>
        <a:solidFill>
          <a:srgbClr val="C30C20"/>
        </a:solidFill>
        <a:ln>
          <a:solidFill>
            <a:srgbClr val="C30C20"/>
          </a:solidFill>
        </a:ln>
      </dgm:spPr>
      <dgm:t>
        <a:bodyPr/>
        <a:lstStyle/>
        <a:p>
          <a:r>
            <a:rPr lang="en-IN" dirty="0"/>
            <a:t>Charisma</a:t>
          </a:r>
          <a:endParaRPr lang="en-US" dirty="0"/>
        </a:p>
      </dgm:t>
      <dgm:extLst>
        <a:ext uri="{E40237B7-FDA0-4F09-8148-C483321AD2D9}">
          <dgm14:cNvPr xmlns:dgm14="http://schemas.microsoft.com/office/drawing/2010/diagram" id="0" name="" descr="In Row 1, column 1 contains a box labeled vision, column 2 contains a box labeled ability, and column 3 contains a box labeled enthusiasm. In row 2, column 1 contains a box labeled stability column 2 contains a box labeled concerned for others, and column 3 contains a box labeled self confidence. In row 3, column 1 contains a box labeled persistence, column 2 contains a box labeled vitality, and column 3 contains a box labeled charisma. Row 4 contains only one box in the second column. It is labeled integrity."/>
        </a:ext>
      </dgm:extLst>
    </dgm:pt>
    <dgm:pt modelId="{626F8CEC-5455-44F6-A59F-3A170E6FBAB2}" type="parTrans" cxnId="{FD52C23D-9E91-4C6B-83EA-AFA1F421DDBC}">
      <dgm:prSet/>
      <dgm:spPr/>
      <dgm:t>
        <a:bodyPr/>
        <a:lstStyle/>
        <a:p>
          <a:endParaRPr lang="en-US"/>
        </a:p>
      </dgm:t>
    </dgm:pt>
    <dgm:pt modelId="{EA3E2C70-58A6-4036-8ADF-05F65D1259F9}" type="sibTrans" cxnId="{FD52C23D-9E91-4C6B-83EA-AFA1F421DDBC}">
      <dgm:prSet/>
      <dgm:spPr/>
      <dgm:t>
        <a:bodyPr/>
        <a:lstStyle/>
        <a:p>
          <a:endParaRPr lang="en-US"/>
        </a:p>
      </dgm:t>
    </dgm:pt>
    <dgm:pt modelId="{85EDC5DB-42A5-48DE-B4F1-734445B3F9C5}" type="pres">
      <dgm:prSet presAssocID="{F6A5AE32-2E8A-467F-B980-E35CBF1F5904}" presName="diagram" presStyleCnt="0">
        <dgm:presLayoutVars>
          <dgm:dir/>
          <dgm:resizeHandles val="exact"/>
        </dgm:presLayoutVars>
      </dgm:prSet>
      <dgm:spPr/>
    </dgm:pt>
    <dgm:pt modelId="{50C6D001-9CCB-46F1-81DA-46F631FCF3DE}" type="pres">
      <dgm:prSet presAssocID="{7A96D8CC-AC8A-4951-9F06-EBD7E0B19E8D}" presName="node" presStyleLbl="node1" presStyleIdx="0" presStyleCnt="10" custLinFactNeighborX="-5696" custLinFactNeighborY="-288">
        <dgm:presLayoutVars>
          <dgm:bulletEnabled val="1"/>
        </dgm:presLayoutVars>
      </dgm:prSet>
      <dgm:spPr/>
    </dgm:pt>
    <dgm:pt modelId="{C5CBEF3F-9CEC-4D3E-916F-15B267A2F5B0}" type="pres">
      <dgm:prSet presAssocID="{3121F9F4-B2F5-4549-86B1-4D5BD7C83840}" presName="sibTrans" presStyleCnt="0"/>
      <dgm:spPr/>
    </dgm:pt>
    <dgm:pt modelId="{9E0F84E7-742E-44F8-9CA1-B5136294F2C3}" type="pres">
      <dgm:prSet presAssocID="{B064D1DD-A3C0-40B5-AA9E-31A04B9DD471}" presName="node" presStyleLbl="node1" presStyleIdx="1" presStyleCnt="10" custLinFactNeighborX="0" custLinFactNeighborY="-44638">
        <dgm:presLayoutVars>
          <dgm:bulletEnabled val="1"/>
        </dgm:presLayoutVars>
      </dgm:prSet>
      <dgm:spPr/>
    </dgm:pt>
    <dgm:pt modelId="{55D238A2-27DA-44D1-9D30-C43F062DC3B5}" type="pres">
      <dgm:prSet presAssocID="{CFF6A567-2D8B-4F95-9D8C-83C513C46B71}" presName="sibTrans" presStyleCnt="0"/>
      <dgm:spPr/>
    </dgm:pt>
    <dgm:pt modelId="{97B0FD9A-9A60-418C-9CE4-3779F05AC38A}" type="pres">
      <dgm:prSet presAssocID="{3750AF48-851E-45CE-AE63-4366EE2FE525}" presName="node" presStyleLbl="node1" presStyleIdx="2" presStyleCnt="10" custLinFactX="-10000" custLinFactY="12497" custLinFactNeighborX="-100000" custLinFactNeighborY="100000">
        <dgm:presLayoutVars>
          <dgm:bulletEnabled val="1"/>
        </dgm:presLayoutVars>
      </dgm:prSet>
      <dgm:spPr/>
    </dgm:pt>
    <dgm:pt modelId="{C4834737-5C48-4ACC-8488-C115CA21A390}" type="pres">
      <dgm:prSet presAssocID="{A5FCBED7-9876-4DFE-AC27-F82AC6E55A6F}" presName="sibTrans" presStyleCnt="0"/>
      <dgm:spPr/>
    </dgm:pt>
    <dgm:pt modelId="{E609A30A-9C69-40AB-AD05-1DBE5A7D8550}" type="pres">
      <dgm:prSet presAssocID="{C6E6E01D-78F3-4E1F-BCA1-EB01C159ED8E}" presName="node" presStyleLbl="node1" presStyleIdx="3" presStyleCnt="10" custLinFactY="17344" custLinFactNeighborX="-5696" custLinFactNeighborY="100000">
        <dgm:presLayoutVars>
          <dgm:bulletEnabled val="1"/>
        </dgm:presLayoutVars>
      </dgm:prSet>
      <dgm:spPr/>
    </dgm:pt>
    <dgm:pt modelId="{E5AC5E5B-12AD-490B-B86D-1C40DA8DE089}" type="pres">
      <dgm:prSet presAssocID="{148E4A27-E7B4-43B5-8B81-1513A2BBD713}" presName="sibTrans" presStyleCnt="0"/>
      <dgm:spPr/>
    </dgm:pt>
    <dgm:pt modelId="{6ECC9822-4952-4980-BA29-1AC42704CDD3}" type="pres">
      <dgm:prSet presAssocID="{2EE9BB0F-30BF-4884-98D2-2180C0D5F8BD}" presName="node" presStyleLbl="node1" presStyleIdx="4" presStyleCnt="10" custLinFactX="100000" custLinFactY="-64014" custLinFactNeighborX="115000" custLinFactNeighborY="-100000">
        <dgm:presLayoutVars>
          <dgm:bulletEnabled val="1"/>
        </dgm:presLayoutVars>
      </dgm:prSet>
      <dgm:spPr/>
    </dgm:pt>
    <dgm:pt modelId="{2BC41000-5EB2-4044-AB8E-D52A86CCF720}" type="pres">
      <dgm:prSet presAssocID="{44B2C14D-CA6D-44B9-BA3B-1EE790882FE3}" presName="sibTrans" presStyleCnt="0"/>
      <dgm:spPr/>
    </dgm:pt>
    <dgm:pt modelId="{FF4D83CF-B1D2-4063-BDBC-79D51B26072C}" type="pres">
      <dgm:prSet presAssocID="{D44BA01F-6892-4671-A33F-ECEE85657002}" presName="node" presStyleLbl="node1" presStyleIdx="5" presStyleCnt="10" custLinFactNeighborX="5696" custLinFactNeighborY="-4170">
        <dgm:presLayoutVars>
          <dgm:bulletEnabled val="1"/>
        </dgm:presLayoutVars>
      </dgm:prSet>
      <dgm:spPr/>
    </dgm:pt>
    <dgm:pt modelId="{76115018-6100-417A-851F-798A8A35F7FA}" type="pres">
      <dgm:prSet presAssocID="{CC21DF93-896F-4B80-A8CF-03E1DA081FDF}" presName="sibTrans" presStyleCnt="0"/>
      <dgm:spPr/>
    </dgm:pt>
    <dgm:pt modelId="{616CA6D6-9674-4A1B-BB26-3BE905EAACFC}" type="pres">
      <dgm:prSet presAssocID="{BD61F68E-A4D1-4FF2-9937-724AEE001097}" presName="node" presStyleLbl="node1" presStyleIdx="6" presStyleCnt="10" custLinFactY="-17339" custLinFactNeighborX="-5696" custLinFactNeighborY="-100000">
        <dgm:presLayoutVars>
          <dgm:bulletEnabled val="1"/>
        </dgm:presLayoutVars>
      </dgm:prSet>
      <dgm:spPr/>
    </dgm:pt>
    <dgm:pt modelId="{A481DECF-C2E5-49E8-8612-B046E450153F}" type="pres">
      <dgm:prSet presAssocID="{AB6ED201-C1B0-41FA-9C28-5C16B429C698}" presName="sibTrans" presStyleCnt="0"/>
      <dgm:spPr/>
    </dgm:pt>
    <dgm:pt modelId="{03B83A9B-5520-40A8-891C-A1FFD222B918}" type="pres">
      <dgm:prSet presAssocID="{F0D0EBB9-E7B6-4474-A2DC-2E029A7CB18A}" presName="node" presStyleLbl="node1" presStyleIdx="7" presStyleCnt="10" custLinFactNeighborX="2325" custLinFactNeighborY="-1066">
        <dgm:presLayoutVars>
          <dgm:bulletEnabled val="1"/>
        </dgm:presLayoutVars>
      </dgm:prSet>
      <dgm:spPr/>
    </dgm:pt>
    <dgm:pt modelId="{B9528379-8AB2-41A7-B377-8F63A7563A16}" type="pres">
      <dgm:prSet presAssocID="{440C0AA2-59CA-4DEE-AE81-94832EB0C2B0}" presName="sibTrans" presStyleCnt="0"/>
      <dgm:spPr/>
    </dgm:pt>
    <dgm:pt modelId="{8E1380C3-4A8E-481D-AA74-2A829E94F125}" type="pres">
      <dgm:prSet presAssocID="{5141EC30-930D-4F73-BB9B-2DD637F9254C}" presName="node" presStyleLbl="node1" presStyleIdx="8" presStyleCnt="10" custLinFactNeighborX="5696" custLinFactNeighborY="-1066">
        <dgm:presLayoutVars>
          <dgm:bulletEnabled val="1"/>
        </dgm:presLayoutVars>
      </dgm:prSet>
      <dgm:spPr/>
    </dgm:pt>
    <dgm:pt modelId="{546FD577-B33D-40F7-9CE3-FE9EBDD22502}" type="pres">
      <dgm:prSet presAssocID="{EA3E2C70-58A6-4036-8ADF-05F65D1259F9}" presName="sibTrans" presStyleCnt="0"/>
      <dgm:spPr/>
    </dgm:pt>
    <dgm:pt modelId="{BAC45704-2DC1-4887-AED7-62B8CE94B582}" type="pres">
      <dgm:prSet presAssocID="{9D887BD1-48BB-4CCA-8B6A-E194CA168194}" presName="node" presStyleLbl="node1" presStyleIdx="9" presStyleCnt="10" custLinFactNeighborX="-3747" custLinFactNeighborY="-2079">
        <dgm:presLayoutVars>
          <dgm:bulletEnabled val="1"/>
        </dgm:presLayoutVars>
      </dgm:prSet>
      <dgm:spPr/>
    </dgm:pt>
  </dgm:ptLst>
  <dgm:cxnLst>
    <dgm:cxn modelId="{5345E701-A6A3-4D3A-A1BC-0021676E1560}" type="presOf" srcId="{7A96D8CC-AC8A-4951-9F06-EBD7E0B19E8D}" destId="{50C6D001-9CCB-46F1-81DA-46F631FCF3DE}" srcOrd="0" destOrd="0" presId="urn:microsoft.com/office/officeart/2005/8/layout/default"/>
    <dgm:cxn modelId="{CE2A9408-3FCE-4560-AE5E-98D3912B80A9}" srcId="{F6A5AE32-2E8A-467F-B980-E35CBF1F5904}" destId="{F0D0EBB9-E7B6-4474-A2DC-2E029A7CB18A}" srcOrd="7" destOrd="0" parTransId="{09F5539F-D072-4C09-B9E7-853A09B3FF3D}" sibTransId="{440C0AA2-59CA-4DEE-AE81-94832EB0C2B0}"/>
    <dgm:cxn modelId="{4A3CE421-158B-4E12-965F-F7A7FB5B0BF3}" srcId="{F6A5AE32-2E8A-467F-B980-E35CBF1F5904}" destId="{3750AF48-851E-45CE-AE63-4366EE2FE525}" srcOrd="2" destOrd="0" parTransId="{451AE971-0707-496B-AFD0-8A6189FFE2EE}" sibTransId="{A5FCBED7-9876-4DFE-AC27-F82AC6E55A6F}"/>
    <dgm:cxn modelId="{9C37D428-22AA-4211-AC70-BA1B5F3781E8}" type="presOf" srcId="{F6A5AE32-2E8A-467F-B980-E35CBF1F5904}" destId="{85EDC5DB-42A5-48DE-B4F1-734445B3F9C5}" srcOrd="0" destOrd="0" presId="urn:microsoft.com/office/officeart/2005/8/layout/default"/>
    <dgm:cxn modelId="{FD52C23D-9E91-4C6B-83EA-AFA1F421DDBC}" srcId="{F6A5AE32-2E8A-467F-B980-E35CBF1F5904}" destId="{5141EC30-930D-4F73-BB9B-2DD637F9254C}" srcOrd="8" destOrd="0" parTransId="{626F8CEC-5455-44F6-A59F-3A170E6FBAB2}" sibTransId="{EA3E2C70-58A6-4036-8ADF-05F65D1259F9}"/>
    <dgm:cxn modelId="{D145E140-CD62-4F8E-977D-83F1D48B61C9}" type="presOf" srcId="{5141EC30-930D-4F73-BB9B-2DD637F9254C}" destId="{8E1380C3-4A8E-481D-AA74-2A829E94F125}" srcOrd="0" destOrd="0" presId="urn:microsoft.com/office/officeart/2005/8/layout/default"/>
    <dgm:cxn modelId="{D5EE3147-3377-42C9-BB50-7992AED4BDFD}" type="presOf" srcId="{B064D1DD-A3C0-40B5-AA9E-31A04B9DD471}" destId="{9E0F84E7-742E-44F8-9CA1-B5136294F2C3}" srcOrd="0" destOrd="0" presId="urn:microsoft.com/office/officeart/2005/8/layout/default"/>
    <dgm:cxn modelId="{300CDE7A-D9FF-4872-A4C9-D3AD8B09D534}" type="presOf" srcId="{2EE9BB0F-30BF-4884-98D2-2180C0D5F8BD}" destId="{6ECC9822-4952-4980-BA29-1AC42704CDD3}" srcOrd="0" destOrd="0" presId="urn:microsoft.com/office/officeart/2005/8/layout/default"/>
    <dgm:cxn modelId="{D818E27A-E75F-4DE9-BCBE-1A0EC2CD0831}" type="presOf" srcId="{3750AF48-851E-45CE-AE63-4366EE2FE525}" destId="{97B0FD9A-9A60-418C-9CE4-3779F05AC38A}" srcOrd="0" destOrd="0" presId="urn:microsoft.com/office/officeart/2005/8/layout/default"/>
    <dgm:cxn modelId="{4137D67C-2CD5-44E4-B6A9-50841E150F09}" srcId="{F6A5AE32-2E8A-467F-B980-E35CBF1F5904}" destId="{C6E6E01D-78F3-4E1F-BCA1-EB01C159ED8E}" srcOrd="3" destOrd="0" parTransId="{42609A9B-7A7F-4DCC-ADA8-545556784E15}" sibTransId="{148E4A27-E7B4-43B5-8B81-1513A2BBD713}"/>
    <dgm:cxn modelId="{5BEAC580-B33E-4DF6-AE2F-EF195A947A85}" type="presOf" srcId="{BD61F68E-A4D1-4FF2-9937-724AEE001097}" destId="{616CA6D6-9674-4A1B-BB26-3BE905EAACFC}" srcOrd="0" destOrd="0" presId="urn:microsoft.com/office/officeart/2005/8/layout/default"/>
    <dgm:cxn modelId="{98267890-A128-4232-A707-741007FB6F1B}" srcId="{F6A5AE32-2E8A-467F-B980-E35CBF1F5904}" destId="{B064D1DD-A3C0-40B5-AA9E-31A04B9DD471}" srcOrd="1" destOrd="0" parTransId="{FEE0E85D-9F22-45F9-8870-C859E68EB2C0}" sibTransId="{CFF6A567-2D8B-4F95-9D8C-83C513C46B71}"/>
    <dgm:cxn modelId="{FF02ED99-594C-448E-ABA0-6DE2B9A80BF4}" type="presOf" srcId="{F0D0EBB9-E7B6-4474-A2DC-2E029A7CB18A}" destId="{03B83A9B-5520-40A8-891C-A1FFD222B918}" srcOrd="0" destOrd="0" presId="urn:microsoft.com/office/officeart/2005/8/layout/default"/>
    <dgm:cxn modelId="{CFA409A6-DD3D-4709-8B66-8D5D22FDA2CC}" srcId="{F6A5AE32-2E8A-467F-B980-E35CBF1F5904}" destId="{2EE9BB0F-30BF-4884-98D2-2180C0D5F8BD}" srcOrd="4" destOrd="0" parTransId="{5B19CC82-45E6-476B-98FE-73D5D9D3A1B0}" sibTransId="{44B2C14D-CA6D-44B9-BA3B-1EE790882FE3}"/>
    <dgm:cxn modelId="{CDE8D4AA-4E0E-4B5B-8954-29DFD6A20017}" type="presOf" srcId="{9D887BD1-48BB-4CCA-8B6A-E194CA168194}" destId="{BAC45704-2DC1-4887-AED7-62B8CE94B582}" srcOrd="0" destOrd="0" presId="urn:microsoft.com/office/officeart/2005/8/layout/default"/>
    <dgm:cxn modelId="{D3493DC6-D2C7-4513-9547-2D162BDE734F}" type="presOf" srcId="{C6E6E01D-78F3-4E1F-BCA1-EB01C159ED8E}" destId="{E609A30A-9C69-40AB-AD05-1DBE5A7D8550}" srcOrd="0" destOrd="0" presId="urn:microsoft.com/office/officeart/2005/8/layout/default"/>
    <dgm:cxn modelId="{080AEFC9-0230-4A80-90F1-407F6EAD7AA9}" srcId="{F6A5AE32-2E8A-467F-B980-E35CBF1F5904}" destId="{BD61F68E-A4D1-4FF2-9937-724AEE001097}" srcOrd="6" destOrd="0" parTransId="{C010A5D6-33F0-4CD9-AAEA-4A743A16C311}" sibTransId="{AB6ED201-C1B0-41FA-9C28-5C16B429C698}"/>
    <dgm:cxn modelId="{670037EE-93BE-4D77-BE04-8F77B9F0474C}" srcId="{F6A5AE32-2E8A-467F-B980-E35CBF1F5904}" destId="{9D887BD1-48BB-4CCA-8B6A-E194CA168194}" srcOrd="9" destOrd="0" parTransId="{1A35EAA2-B5C7-41ED-8262-370A6E61FA93}" sibTransId="{49A776CC-4552-412F-B107-5341B996B865}"/>
    <dgm:cxn modelId="{AFA7C2F7-C851-4A88-9B92-F8C280FCD3EF}" srcId="{F6A5AE32-2E8A-467F-B980-E35CBF1F5904}" destId="{D44BA01F-6892-4671-A33F-ECEE85657002}" srcOrd="5" destOrd="0" parTransId="{AB63FE4B-AFEA-4675-BDD3-4A6BEC5C8860}" sibTransId="{CC21DF93-896F-4B80-A8CF-03E1DA081FDF}"/>
    <dgm:cxn modelId="{8E914AFC-5D6D-4CA6-A9F1-AC4602C168A2}" srcId="{F6A5AE32-2E8A-467F-B980-E35CBF1F5904}" destId="{7A96D8CC-AC8A-4951-9F06-EBD7E0B19E8D}" srcOrd="0" destOrd="0" parTransId="{2EE5B89A-7EAB-4683-A7AA-7F4C09845AC5}" sibTransId="{3121F9F4-B2F5-4549-86B1-4D5BD7C83840}"/>
    <dgm:cxn modelId="{838F92FD-E133-4524-BF11-BCC9B155A981}" type="presOf" srcId="{D44BA01F-6892-4671-A33F-ECEE85657002}" destId="{FF4D83CF-B1D2-4063-BDBC-79D51B26072C}" srcOrd="0" destOrd="0" presId="urn:microsoft.com/office/officeart/2005/8/layout/default"/>
    <dgm:cxn modelId="{A818EE6E-2B00-41F7-8B85-76A339AF1F03}" type="presParOf" srcId="{85EDC5DB-42A5-48DE-B4F1-734445B3F9C5}" destId="{50C6D001-9CCB-46F1-81DA-46F631FCF3DE}" srcOrd="0" destOrd="0" presId="urn:microsoft.com/office/officeart/2005/8/layout/default"/>
    <dgm:cxn modelId="{CE5A0684-0CB4-4135-97F6-D1013A53BFCD}" type="presParOf" srcId="{85EDC5DB-42A5-48DE-B4F1-734445B3F9C5}" destId="{C5CBEF3F-9CEC-4D3E-916F-15B267A2F5B0}" srcOrd="1" destOrd="0" presId="urn:microsoft.com/office/officeart/2005/8/layout/default"/>
    <dgm:cxn modelId="{7AA5BF3C-7086-4746-B5A4-8730974F2E64}" type="presParOf" srcId="{85EDC5DB-42A5-48DE-B4F1-734445B3F9C5}" destId="{9E0F84E7-742E-44F8-9CA1-B5136294F2C3}" srcOrd="2" destOrd="0" presId="urn:microsoft.com/office/officeart/2005/8/layout/default"/>
    <dgm:cxn modelId="{DC3D079E-4E60-4DA9-8428-4821F7AEC431}" type="presParOf" srcId="{85EDC5DB-42A5-48DE-B4F1-734445B3F9C5}" destId="{55D238A2-27DA-44D1-9D30-C43F062DC3B5}" srcOrd="3" destOrd="0" presId="urn:microsoft.com/office/officeart/2005/8/layout/default"/>
    <dgm:cxn modelId="{0A4A6E28-FED8-4574-A109-A25EC79CF451}" type="presParOf" srcId="{85EDC5DB-42A5-48DE-B4F1-734445B3F9C5}" destId="{97B0FD9A-9A60-418C-9CE4-3779F05AC38A}" srcOrd="4" destOrd="0" presId="urn:microsoft.com/office/officeart/2005/8/layout/default"/>
    <dgm:cxn modelId="{179F87CD-3C1D-4F7B-821A-E01599C26DA9}" type="presParOf" srcId="{85EDC5DB-42A5-48DE-B4F1-734445B3F9C5}" destId="{C4834737-5C48-4ACC-8488-C115CA21A390}" srcOrd="5" destOrd="0" presId="urn:microsoft.com/office/officeart/2005/8/layout/default"/>
    <dgm:cxn modelId="{69AD50E0-B95C-4056-85F3-1AAD79004A41}" type="presParOf" srcId="{85EDC5DB-42A5-48DE-B4F1-734445B3F9C5}" destId="{E609A30A-9C69-40AB-AD05-1DBE5A7D8550}" srcOrd="6" destOrd="0" presId="urn:microsoft.com/office/officeart/2005/8/layout/default"/>
    <dgm:cxn modelId="{46569224-EFDB-4F4A-B7E6-C7DAE4540912}" type="presParOf" srcId="{85EDC5DB-42A5-48DE-B4F1-734445B3F9C5}" destId="{E5AC5E5B-12AD-490B-B86D-1C40DA8DE089}" srcOrd="7" destOrd="0" presId="urn:microsoft.com/office/officeart/2005/8/layout/default"/>
    <dgm:cxn modelId="{47D72443-7D93-45A1-82ED-310C164AE8AD}" type="presParOf" srcId="{85EDC5DB-42A5-48DE-B4F1-734445B3F9C5}" destId="{6ECC9822-4952-4980-BA29-1AC42704CDD3}" srcOrd="8" destOrd="0" presId="urn:microsoft.com/office/officeart/2005/8/layout/default"/>
    <dgm:cxn modelId="{71A6897A-2704-45FC-A857-82DADF9BCF2F}" type="presParOf" srcId="{85EDC5DB-42A5-48DE-B4F1-734445B3F9C5}" destId="{2BC41000-5EB2-4044-AB8E-D52A86CCF720}" srcOrd="9" destOrd="0" presId="urn:microsoft.com/office/officeart/2005/8/layout/default"/>
    <dgm:cxn modelId="{4385BB60-8C4A-4266-870B-FB42FF7276A3}" type="presParOf" srcId="{85EDC5DB-42A5-48DE-B4F1-734445B3F9C5}" destId="{FF4D83CF-B1D2-4063-BDBC-79D51B26072C}" srcOrd="10" destOrd="0" presId="urn:microsoft.com/office/officeart/2005/8/layout/default"/>
    <dgm:cxn modelId="{21ACF926-4F5F-48C9-8790-EB3889415183}" type="presParOf" srcId="{85EDC5DB-42A5-48DE-B4F1-734445B3F9C5}" destId="{76115018-6100-417A-851F-798A8A35F7FA}" srcOrd="11" destOrd="0" presId="urn:microsoft.com/office/officeart/2005/8/layout/default"/>
    <dgm:cxn modelId="{54DD307D-0AB4-429E-AEC8-EA3FAE1C5C42}" type="presParOf" srcId="{85EDC5DB-42A5-48DE-B4F1-734445B3F9C5}" destId="{616CA6D6-9674-4A1B-BB26-3BE905EAACFC}" srcOrd="12" destOrd="0" presId="urn:microsoft.com/office/officeart/2005/8/layout/default"/>
    <dgm:cxn modelId="{725CE3BD-B30C-4B7E-86C4-36B89A4D96EE}" type="presParOf" srcId="{85EDC5DB-42A5-48DE-B4F1-734445B3F9C5}" destId="{A481DECF-C2E5-49E8-8612-B046E450153F}" srcOrd="13" destOrd="0" presId="urn:microsoft.com/office/officeart/2005/8/layout/default"/>
    <dgm:cxn modelId="{0F034885-1B01-474B-A72D-798A44D594B7}" type="presParOf" srcId="{85EDC5DB-42A5-48DE-B4F1-734445B3F9C5}" destId="{03B83A9B-5520-40A8-891C-A1FFD222B918}" srcOrd="14" destOrd="0" presId="urn:microsoft.com/office/officeart/2005/8/layout/default"/>
    <dgm:cxn modelId="{33D3CFB2-2D40-4B1F-B080-449AB90A56B0}" type="presParOf" srcId="{85EDC5DB-42A5-48DE-B4F1-734445B3F9C5}" destId="{B9528379-8AB2-41A7-B377-8F63A7563A16}" srcOrd="15" destOrd="0" presId="urn:microsoft.com/office/officeart/2005/8/layout/default"/>
    <dgm:cxn modelId="{F6186CEB-24DD-4825-8553-3F8F84200705}" type="presParOf" srcId="{85EDC5DB-42A5-48DE-B4F1-734445B3F9C5}" destId="{8E1380C3-4A8E-481D-AA74-2A829E94F125}" srcOrd="16" destOrd="0" presId="urn:microsoft.com/office/officeart/2005/8/layout/default"/>
    <dgm:cxn modelId="{345A8EED-0A02-4177-AEEF-3E3CF8124364}" type="presParOf" srcId="{85EDC5DB-42A5-48DE-B4F1-734445B3F9C5}" destId="{546FD577-B33D-40F7-9CE3-FE9EBDD22502}" srcOrd="17" destOrd="0" presId="urn:microsoft.com/office/officeart/2005/8/layout/default"/>
    <dgm:cxn modelId="{4DEE2CFD-C61A-4EB7-B68F-09067F375EF5}" type="presParOf" srcId="{85EDC5DB-42A5-48DE-B4F1-734445B3F9C5}" destId="{BAC45704-2DC1-4887-AED7-62B8CE94B582}" srcOrd="1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C6D001-9CCB-46F1-81DA-46F631FCF3DE}">
      <dsp:nvSpPr>
        <dsp:cNvPr id="0" name=""/>
        <dsp:cNvSpPr/>
      </dsp:nvSpPr>
      <dsp:spPr>
        <a:xfrm>
          <a:off x="0" y="1"/>
          <a:ext cx="1747539" cy="1048523"/>
        </a:xfrm>
        <a:prstGeom prst="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IN" sz="2600" kern="1200" dirty="0"/>
            <a:t>Vision</a:t>
          </a:r>
          <a:endParaRPr lang="en-US" sz="2600" kern="1200" dirty="0"/>
        </a:p>
      </dsp:txBody>
      <dsp:txXfrm>
        <a:off x="0" y="1"/>
        <a:ext cx="1747539" cy="1048523"/>
      </dsp:txXfrm>
    </dsp:sp>
    <dsp:sp modelId="{9E0F84E7-742E-44F8-9CA1-B5136294F2C3}">
      <dsp:nvSpPr>
        <dsp:cNvPr id="0" name=""/>
        <dsp:cNvSpPr/>
      </dsp:nvSpPr>
      <dsp:spPr>
        <a:xfrm>
          <a:off x="2021830" y="0"/>
          <a:ext cx="1747539" cy="1048523"/>
        </a:xfrm>
        <a:prstGeom prst="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IN" sz="2600" kern="1200" dirty="0"/>
            <a:t>Ability	</a:t>
          </a:r>
          <a:endParaRPr lang="en-US" sz="2600" kern="1200" dirty="0"/>
        </a:p>
      </dsp:txBody>
      <dsp:txXfrm>
        <a:off x="2021830" y="0"/>
        <a:ext cx="1747539" cy="1048523"/>
      </dsp:txXfrm>
    </dsp:sp>
    <dsp:sp modelId="{97B0FD9A-9A60-418C-9CE4-3779F05AC38A}">
      <dsp:nvSpPr>
        <dsp:cNvPr id="0" name=""/>
        <dsp:cNvSpPr/>
      </dsp:nvSpPr>
      <dsp:spPr>
        <a:xfrm>
          <a:off x="2021830" y="1182579"/>
          <a:ext cx="1747539" cy="1048523"/>
        </a:xfrm>
        <a:prstGeom prst="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IN" sz="2600" kern="1200" dirty="0"/>
            <a:t>Concern for others</a:t>
          </a:r>
          <a:endParaRPr lang="en-US" sz="2600" kern="1200" dirty="0"/>
        </a:p>
      </dsp:txBody>
      <dsp:txXfrm>
        <a:off x="2021830" y="1182579"/>
        <a:ext cx="1747539" cy="1048523"/>
      </dsp:txXfrm>
    </dsp:sp>
    <dsp:sp modelId="{E609A30A-9C69-40AB-AD05-1DBE5A7D8550}">
      <dsp:nvSpPr>
        <dsp:cNvPr id="0" name=""/>
        <dsp:cNvSpPr/>
      </dsp:nvSpPr>
      <dsp:spPr>
        <a:xfrm>
          <a:off x="0" y="2456678"/>
          <a:ext cx="1747539" cy="1048523"/>
        </a:xfrm>
        <a:prstGeom prst="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IN" sz="2600" kern="1200" dirty="0"/>
            <a:t>Persistence</a:t>
          </a:r>
          <a:endParaRPr lang="en-US" sz="2600" kern="1200" dirty="0"/>
        </a:p>
      </dsp:txBody>
      <dsp:txXfrm>
        <a:off x="0" y="2456678"/>
        <a:ext cx="1747539" cy="1048523"/>
      </dsp:txXfrm>
    </dsp:sp>
    <dsp:sp modelId="{6ECC9822-4952-4980-BA29-1AC42704CDD3}">
      <dsp:nvSpPr>
        <dsp:cNvPr id="0" name=""/>
        <dsp:cNvSpPr/>
      </dsp:nvSpPr>
      <dsp:spPr>
        <a:xfrm>
          <a:off x="4043660" y="0"/>
          <a:ext cx="1747539" cy="1048523"/>
        </a:xfrm>
        <a:prstGeom prst="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IN" sz="2600" kern="1200" dirty="0"/>
            <a:t>Enthusiasm</a:t>
          </a:r>
          <a:endParaRPr lang="en-US" sz="2600" kern="1200" dirty="0"/>
        </a:p>
      </dsp:txBody>
      <dsp:txXfrm>
        <a:off x="4043660" y="0"/>
        <a:ext cx="1747539" cy="1048523"/>
      </dsp:txXfrm>
    </dsp:sp>
    <dsp:sp modelId="{FF4D83CF-B1D2-4063-BDBC-79D51B26072C}">
      <dsp:nvSpPr>
        <dsp:cNvPr id="0" name=""/>
        <dsp:cNvSpPr/>
      </dsp:nvSpPr>
      <dsp:spPr>
        <a:xfrm>
          <a:off x="4043660" y="1182575"/>
          <a:ext cx="1747539" cy="1048523"/>
        </a:xfrm>
        <a:prstGeom prst="rect">
          <a:avLst/>
        </a:prstGeom>
        <a:solidFill>
          <a:srgbClr val="C30C2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IN" sz="2600" kern="1200" dirty="0"/>
            <a:t>Self-confidence</a:t>
          </a:r>
          <a:endParaRPr lang="en-US" sz="2600" kern="1200" dirty="0"/>
        </a:p>
      </dsp:txBody>
      <dsp:txXfrm>
        <a:off x="4043660" y="1182575"/>
        <a:ext cx="1747539" cy="1048523"/>
      </dsp:txXfrm>
    </dsp:sp>
    <dsp:sp modelId="{616CA6D6-9674-4A1B-BB26-3BE905EAACFC}">
      <dsp:nvSpPr>
        <dsp:cNvPr id="0" name=""/>
        <dsp:cNvSpPr/>
      </dsp:nvSpPr>
      <dsp:spPr>
        <a:xfrm>
          <a:off x="0" y="1219249"/>
          <a:ext cx="1747539" cy="1048523"/>
        </a:xfrm>
        <a:prstGeom prst="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IN" sz="2600" kern="1200" dirty="0"/>
            <a:t>Stability	</a:t>
          </a:r>
          <a:endParaRPr lang="en-US" sz="2600" kern="1200" dirty="0"/>
        </a:p>
      </dsp:txBody>
      <dsp:txXfrm>
        <a:off x="0" y="1219249"/>
        <a:ext cx="1747539" cy="1048523"/>
      </dsp:txXfrm>
    </dsp:sp>
    <dsp:sp modelId="{03B83A9B-5520-40A8-891C-A1FFD222B918}">
      <dsp:nvSpPr>
        <dsp:cNvPr id="0" name=""/>
        <dsp:cNvSpPr/>
      </dsp:nvSpPr>
      <dsp:spPr>
        <a:xfrm>
          <a:off x="2062460" y="2438399"/>
          <a:ext cx="1747539" cy="1048523"/>
        </a:xfrm>
        <a:prstGeom prst="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IN" sz="2600" kern="1200" dirty="0"/>
            <a:t>Vitality</a:t>
          </a:r>
          <a:endParaRPr lang="en-US" sz="2600" kern="1200" dirty="0"/>
        </a:p>
      </dsp:txBody>
      <dsp:txXfrm>
        <a:off x="2062460" y="2438399"/>
        <a:ext cx="1747539" cy="1048523"/>
      </dsp:txXfrm>
    </dsp:sp>
    <dsp:sp modelId="{8E1380C3-4A8E-481D-AA74-2A829E94F125}">
      <dsp:nvSpPr>
        <dsp:cNvPr id="0" name=""/>
        <dsp:cNvSpPr/>
      </dsp:nvSpPr>
      <dsp:spPr>
        <a:xfrm>
          <a:off x="4043660" y="2438399"/>
          <a:ext cx="1747539" cy="1048523"/>
        </a:xfrm>
        <a:prstGeom prst="rect">
          <a:avLst/>
        </a:prstGeom>
        <a:solidFill>
          <a:srgbClr val="C30C20"/>
        </a:solidFill>
        <a:ln w="25400" cap="flat" cmpd="sng" algn="ctr">
          <a:solidFill>
            <a:srgbClr val="C30C2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IN" sz="2600" kern="1200" dirty="0"/>
            <a:t>Charisma</a:t>
          </a:r>
          <a:endParaRPr lang="en-US" sz="2600" kern="1200" dirty="0"/>
        </a:p>
      </dsp:txBody>
      <dsp:txXfrm>
        <a:off x="4043660" y="2438399"/>
        <a:ext cx="1747539" cy="1048523"/>
      </dsp:txXfrm>
    </dsp:sp>
    <dsp:sp modelId="{BAC45704-2DC1-4887-AED7-62B8CE94B582}">
      <dsp:nvSpPr>
        <dsp:cNvPr id="0" name=""/>
        <dsp:cNvSpPr/>
      </dsp:nvSpPr>
      <dsp:spPr>
        <a:xfrm>
          <a:off x="1956349" y="3651056"/>
          <a:ext cx="1747539" cy="1048523"/>
        </a:xfrm>
        <a:prstGeom prst="rect">
          <a:avLst/>
        </a:prstGeom>
        <a:solidFill>
          <a:srgbClr val="C30C2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IN" sz="2600" kern="1200" dirty="0"/>
            <a:t>Integrity</a:t>
          </a:r>
          <a:endParaRPr lang="en-US" sz="2600" kern="1200" dirty="0"/>
        </a:p>
      </dsp:txBody>
      <dsp:txXfrm>
        <a:off x="1956349" y="3651056"/>
        <a:ext cx="1747539" cy="104852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B953AB6E-FE4D-4A7B-B2A1-B4AA180EE605}" type="slidenum">
              <a:rPr lang="en-US" altLang="en-US" sz="1200" b="0" smtClean="0">
                <a:solidFill>
                  <a:schemeClr val="tx1"/>
                </a:solidFill>
              </a:rPr>
              <a:pPr eaLnBrk="1" hangingPunct="1"/>
              <a:t>4</a:t>
            </a:fld>
            <a:endParaRPr lang="en-US" altLang="en-US" sz="1200" b="0" dirty="0">
              <a:solidFill>
                <a:schemeClr val="tx1"/>
              </a:solidFill>
            </a:endParaRPr>
          </a:p>
        </p:txBody>
      </p:sp>
    </p:spTree>
    <p:extLst>
      <p:ext uri="{BB962C8B-B14F-4D97-AF65-F5344CB8AC3E}">
        <p14:creationId xmlns:p14="http://schemas.microsoft.com/office/powerpoint/2010/main" val="1898829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2"/>
            <a:r>
              <a:rPr lang="en-US" altLang="en-US" dirty="0"/>
              <a:t>When the interests of others are put first, loyalty is built.</a:t>
            </a:r>
          </a:p>
          <a:p>
            <a:endParaRPr lang="en-US" altLang="en-US" dirty="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61DBCFC3-658E-46B8-8BCB-A3B6AF5B7B93}" type="slidenum">
              <a:rPr lang="en-US" altLang="en-US" sz="1200" b="0" smtClean="0">
                <a:solidFill>
                  <a:schemeClr val="tx1"/>
                </a:solidFill>
              </a:rPr>
              <a:pPr eaLnBrk="1" hangingPunct="1"/>
              <a:t>10</a:t>
            </a:fld>
            <a:endParaRPr lang="en-US" altLang="en-US" sz="1200" b="0" dirty="0">
              <a:solidFill>
                <a:schemeClr val="tx1"/>
              </a:solidFill>
            </a:endParaRPr>
          </a:p>
        </p:txBody>
      </p:sp>
    </p:spTree>
    <p:extLst>
      <p:ext uri="{BB962C8B-B14F-4D97-AF65-F5344CB8AC3E}">
        <p14:creationId xmlns:p14="http://schemas.microsoft.com/office/powerpoint/2010/main" val="3076096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24DE1828-AC40-4836-A20C-CB049FC7928F}" type="slidenum">
              <a:rPr lang="en-US" altLang="en-US" sz="1200" b="0" smtClean="0">
                <a:solidFill>
                  <a:schemeClr val="tx1"/>
                </a:solidFill>
              </a:rPr>
              <a:pPr eaLnBrk="1" hangingPunct="1"/>
              <a:t>33</a:t>
            </a:fld>
            <a:endParaRPr lang="en-US" altLang="en-US" sz="1200" b="0" dirty="0">
              <a:solidFill>
                <a:schemeClr val="tx1"/>
              </a:solidFill>
            </a:endParaRPr>
          </a:p>
        </p:txBody>
      </p:sp>
    </p:spTree>
    <p:extLst>
      <p:ext uri="{BB962C8B-B14F-4D97-AF65-F5344CB8AC3E}">
        <p14:creationId xmlns:p14="http://schemas.microsoft.com/office/powerpoint/2010/main" val="824297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209800"/>
            <a:ext cx="5715000" cy="19050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23622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30480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5676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10998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914400" y="6730116"/>
            <a:ext cx="2743200" cy="136617"/>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US" sz="2400" kern="1200" dirty="0">
                <a:solidFill>
                  <a:schemeClr val="tx1"/>
                </a:solidFill>
                <a:effectLst/>
                <a:latin typeface="+mn-lt"/>
                <a:ea typeface="+mn-ea"/>
                <a:cs typeface="+mn-cs"/>
              </a:rPr>
              <a:t>© McGraw-Hill Education</a:t>
            </a:r>
            <a:endParaRPr lang="en-US" sz="4000" kern="1200" dirty="0">
              <a:solidFill>
                <a:schemeClr val="tx1"/>
              </a:solidFill>
              <a:effectLst/>
              <a:latin typeface="+mn-lt"/>
              <a:ea typeface="+mn-ea"/>
              <a:cs typeface="+mn-cs"/>
            </a:endParaRPr>
          </a:p>
          <a:p>
            <a:pPr marL="0" indent="0">
              <a:buNone/>
            </a:pPr>
            <a:endParaRPr lang="en-US" sz="3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61041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77227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9510364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1266545659"/>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23004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621841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016128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752600"/>
            <a:ext cx="8229600" cy="4572000"/>
          </a:xfrm>
          <a:prstGeom prst="rect">
            <a:avLst/>
          </a:prstGeom>
        </p:spPr>
        <p:txBody>
          <a:bodyPr/>
          <a:lstStyle>
            <a:lvl1pPr marL="457200" indent="-457200">
              <a:tabLs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086711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81000" y="1752600"/>
            <a:ext cx="4038600" cy="4602163"/>
          </a:xfrm>
          <a:prstGeom prst="rect">
            <a:avLst/>
          </a:prstGeom>
        </p:spPr>
        <p:txBody>
          <a:bodyPr/>
          <a:lstStyle>
            <a:lvl1pPr marL="404813" indent="-404813">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752600"/>
            <a:ext cx="4038600" cy="4572000"/>
          </a:xfrm>
          <a:prstGeom prst="rect">
            <a:avLst/>
          </a:prstGeom>
        </p:spPr>
        <p:txBody>
          <a:bodyPr/>
          <a:lstStyle>
            <a:lvl1pPr marL="400050" indent="-40005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29732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69297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95357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237423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91918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492275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668882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629411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39163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51281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96952946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80" r:id="rId18"/>
    <p:sldLayoutId id="2147483681" r:id="rId19"/>
    <p:sldLayoutId id="2147483682" r:id="rId2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png"/><Relationship Id="rId1" Type="http://schemas.openxmlformats.org/officeDocument/2006/relationships/slideLayout" Target="../slideLayouts/slideLayout11.xml"/><Relationship Id="rId4" Type="http://schemas.openxmlformats.org/officeDocument/2006/relationships/slide" Target="slide4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diagramLayout" Target="../diagrams/layout1.xml"/><Relationship Id="rId7" Type="http://schemas.openxmlformats.org/officeDocument/2006/relationships/slide" Target="slide39.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5.png"/><Relationship Id="rId1" Type="http://schemas.openxmlformats.org/officeDocument/2006/relationships/slideLayout" Target="../slideLayouts/slideLayout11.xml"/><Relationship Id="rId4" Type="http://schemas.openxmlformats.org/officeDocument/2006/relationships/slide" Target="slide4.xml"/></Relationships>
</file>

<file path=ppt/slides/_rels/slide3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6.png"/><Relationship Id="rId1" Type="http://schemas.openxmlformats.org/officeDocument/2006/relationships/slideLayout" Target="../slideLayouts/slideLayout11.xml"/><Relationship Id="rId4" Type="http://schemas.openxmlformats.org/officeDocument/2006/relationships/slide" Target="slide4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7.png"/><Relationship Id="rId1" Type="http://schemas.openxmlformats.org/officeDocument/2006/relationships/slideLayout" Target="../slideLayouts/slideLayout11.xml"/><Relationship Id="rId4" Type="http://schemas.openxmlformats.org/officeDocument/2006/relationships/slide" Target="slide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2.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0.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1.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63" y="2209800"/>
            <a:ext cx="5105400" cy="609600"/>
          </a:xfrm>
        </p:spPr>
        <p:txBody>
          <a:bodyPr>
            <a:noAutofit/>
          </a:bodyPr>
          <a:lstStyle/>
          <a:p>
            <a:r>
              <a:rPr lang="en-US" sz="3000" dirty="0"/>
              <a:t>Chapter 3</a:t>
            </a:r>
            <a:br>
              <a:rPr lang="en-US" sz="3000" dirty="0"/>
            </a:br>
            <a:r>
              <a:rPr lang="en-US" sz="3000" dirty="0"/>
              <a:t>Leadership Qualities,</a:t>
            </a:r>
            <a:br>
              <a:rPr lang="en-US" sz="3000" dirty="0"/>
            </a:br>
            <a:r>
              <a:rPr lang="en-US" sz="3000" dirty="0"/>
              <a:t>Characteristics of Followers,</a:t>
            </a:r>
            <a:br>
              <a:rPr lang="en-US" sz="3000" dirty="0"/>
            </a:br>
            <a:r>
              <a:rPr lang="en-US" sz="3000" dirty="0"/>
              <a:t>and Situational Factors</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76200" y="6757827"/>
            <a:ext cx="8915400" cy="100174"/>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IN" dirty="0"/>
              <a:t>© McGraw-Hill Education. All rights reserved. Authorized only for instructor use in the classroom. No reproduction or further distribution permitted without the prior written consent of McGraw-Hill Education.</a:t>
            </a:r>
            <a:endParaRPr lang="en-US" sz="3200" kern="1200" dirty="0">
              <a:solidFill>
                <a:schemeClr val="tx1"/>
              </a:solidFill>
              <a:effectLst/>
              <a:latin typeface="+mn-lt"/>
              <a:ea typeface="+mn-ea"/>
              <a:cs typeface="+mn-cs"/>
            </a:endParaRPr>
          </a:p>
        </p:txBody>
      </p:sp>
      <p:pic>
        <p:nvPicPr>
          <p:cNvPr id="5" name="Picture 4">
            <a:extLst>
              <a:ext uri="{FF2B5EF4-FFF2-40B4-BE49-F238E27FC236}">
                <a16:creationId xmlns:a16="http://schemas.microsoft.com/office/drawing/2014/main" id="{8220E877-0FAB-426D-965E-C627DD3DD2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0637" y="986659"/>
            <a:ext cx="3875800" cy="4953000"/>
          </a:xfrm>
          <a:prstGeom prst="rect">
            <a:avLst/>
          </a:prstGeom>
        </p:spPr>
      </p:pic>
    </p:spTree>
    <p:extLst>
      <p:ext uri="{BB962C8B-B14F-4D97-AF65-F5344CB8AC3E}">
        <p14:creationId xmlns:p14="http://schemas.microsoft.com/office/powerpoint/2010/main" val="31723223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Concern for Others, 1</a:t>
            </a:r>
            <a:endParaRPr lang="en-US" dirty="0"/>
          </a:p>
        </p:txBody>
      </p:sp>
      <p:sp>
        <p:nvSpPr>
          <p:cNvPr id="6" name="Content Placeholder 5"/>
          <p:cNvSpPr>
            <a:spLocks noGrp="1"/>
          </p:cNvSpPr>
          <p:nvPr>
            <p:ph idx="1"/>
          </p:nvPr>
        </p:nvSpPr>
        <p:spPr/>
        <p:txBody>
          <a:bodyPr/>
          <a:lstStyle/>
          <a:p>
            <a:pPr marL="0" indent="0">
              <a:buNone/>
            </a:pPr>
            <a:r>
              <a:rPr lang="en-US" altLang="en-US" dirty="0"/>
              <a:t>Leaders must:</a:t>
            </a:r>
          </a:p>
          <a:p>
            <a:endParaRPr lang="en-US" altLang="en-US" dirty="0"/>
          </a:p>
          <a:p>
            <a:r>
              <a:rPr lang="en-US" altLang="en-US" sz="2200" dirty="0"/>
              <a:t>Never look down on others or treat people as machines</a:t>
            </a:r>
          </a:p>
          <a:p>
            <a:r>
              <a:rPr lang="en-US" altLang="en-US" sz="2200" dirty="0"/>
              <a:t>Be concerned about others’ welfare </a:t>
            </a:r>
          </a:p>
          <a:p>
            <a:r>
              <a:rPr lang="en-US" altLang="en-US" sz="2200" dirty="0"/>
              <a:t>Never tear down, belittle, or diminish others</a:t>
            </a:r>
          </a:p>
          <a:p>
            <a:r>
              <a:rPr lang="en-US" altLang="en-US" sz="2200" dirty="0"/>
              <a:t>Possess humility and selflessness</a:t>
            </a:r>
          </a:p>
        </p:txBody>
      </p:sp>
    </p:spTree>
    <p:extLst>
      <p:ext uri="{BB962C8B-B14F-4D97-AF65-F5344CB8AC3E}">
        <p14:creationId xmlns:p14="http://schemas.microsoft.com/office/powerpoint/2010/main" val="18401554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Concern for Others, 2</a:t>
            </a:r>
            <a:endParaRPr lang="en-US" dirty="0"/>
          </a:p>
        </p:txBody>
      </p:sp>
      <p:sp>
        <p:nvSpPr>
          <p:cNvPr id="5" name="Content Placeholder 4"/>
          <p:cNvSpPr>
            <a:spLocks noGrp="1"/>
          </p:cNvSpPr>
          <p:nvPr>
            <p:ph idx="1"/>
          </p:nvPr>
        </p:nvSpPr>
        <p:spPr/>
        <p:txBody>
          <a:bodyPr/>
          <a:lstStyle/>
          <a:p>
            <a:pPr marL="0" indent="0">
              <a:buNone/>
            </a:pPr>
            <a:r>
              <a:rPr lang="en-US" altLang="en-US" dirty="0"/>
              <a:t>Questions to ask</a:t>
            </a:r>
          </a:p>
          <a:p>
            <a:r>
              <a:rPr lang="en-US" sz="2200" dirty="0"/>
              <a:t>Do I truly care about my employees as people, or do I view them more as tools to meet my goals? </a:t>
            </a:r>
          </a:p>
          <a:p>
            <a:r>
              <a:rPr lang="en-US" sz="2200" dirty="0"/>
              <a:t>Do I ever demean people, or do I always lift them up? </a:t>
            </a:r>
          </a:p>
          <a:p>
            <a:r>
              <a:rPr lang="en-US" sz="2200" dirty="0"/>
              <a:t>If I value my employees, do they know it?</a:t>
            </a:r>
            <a:endParaRPr lang="en-US" altLang="en-US" sz="2200" dirty="0"/>
          </a:p>
          <a:p>
            <a:endParaRPr lang="en-US" dirty="0"/>
          </a:p>
        </p:txBody>
      </p:sp>
    </p:spTree>
    <p:extLst>
      <p:ext uri="{BB962C8B-B14F-4D97-AF65-F5344CB8AC3E}">
        <p14:creationId xmlns:p14="http://schemas.microsoft.com/office/powerpoint/2010/main" val="2194086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Self-Confidence, 1</a:t>
            </a:r>
            <a:endParaRPr lang="en-US" dirty="0"/>
          </a:p>
        </p:txBody>
      </p:sp>
      <p:sp>
        <p:nvSpPr>
          <p:cNvPr id="6" name="Content Placeholder 5"/>
          <p:cNvSpPr>
            <a:spLocks noGrp="1"/>
          </p:cNvSpPr>
          <p:nvPr>
            <p:ph idx="1"/>
          </p:nvPr>
        </p:nvSpPr>
        <p:spPr/>
        <p:txBody>
          <a:bodyPr/>
          <a:lstStyle/>
          <a:p>
            <a:pPr marL="0" indent="0">
              <a:spcAft>
                <a:spcPts val="400"/>
              </a:spcAft>
              <a:buNone/>
            </a:pPr>
            <a:r>
              <a:rPr lang="en-US" altLang="en-US" dirty="0"/>
              <a:t>Gives the leader inner strength to overcome difficult tasks</a:t>
            </a:r>
          </a:p>
          <a:p>
            <a:pPr>
              <a:spcAft>
                <a:spcPts val="400"/>
              </a:spcAft>
            </a:pPr>
            <a:r>
              <a:rPr lang="en-US" altLang="en-US" sz="2200" dirty="0"/>
              <a:t>People question a leader who lacks self-confidence</a:t>
            </a:r>
          </a:p>
          <a:p>
            <a:pPr>
              <a:spcAft>
                <a:spcPts val="400"/>
              </a:spcAft>
            </a:pPr>
            <a:r>
              <a:rPr lang="en-US" altLang="en-US" sz="2200" dirty="0"/>
              <a:t>Successful leaders stay calm and confident</a:t>
            </a:r>
          </a:p>
          <a:p>
            <a:pPr>
              <a:spcAft>
                <a:spcPts val="400"/>
              </a:spcAft>
            </a:pPr>
            <a:r>
              <a:rPr lang="en-US" altLang="en-US" sz="2200" dirty="0"/>
              <a:t>Leaders inspire others by demonstrating grace under pressure</a:t>
            </a:r>
          </a:p>
          <a:p>
            <a:pPr marL="0" indent="0">
              <a:spcAft>
                <a:spcPts val="400"/>
              </a:spcAft>
              <a:buNone/>
            </a:pPr>
            <a:endParaRPr lang="en-IN" altLang="en-US" sz="2200" dirty="0"/>
          </a:p>
          <a:p>
            <a:pPr marL="0" indent="0">
              <a:spcAft>
                <a:spcPts val="400"/>
              </a:spcAft>
              <a:buNone/>
            </a:pPr>
            <a:r>
              <a:rPr lang="en-US" altLang="en-US" dirty="0"/>
              <a:t>Questions to ask</a:t>
            </a:r>
          </a:p>
          <a:p>
            <a:pPr>
              <a:spcAft>
                <a:spcPts val="400"/>
              </a:spcAft>
            </a:pPr>
            <a:r>
              <a:rPr lang="en-US" altLang="en-US" sz="2200" dirty="0"/>
              <a:t>What is my self-confidence level?</a:t>
            </a:r>
          </a:p>
          <a:p>
            <a:pPr>
              <a:spcAft>
                <a:spcPts val="400"/>
              </a:spcAft>
            </a:pPr>
            <a:r>
              <a:rPr lang="en-US" altLang="en-US" sz="2200" dirty="0"/>
              <a:t>Do I show confidence in my actions?</a:t>
            </a:r>
          </a:p>
          <a:p>
            <a:pPr>
              <a:spcAft>
                <a:spcPts val="400"/>
              </a:spcAft>
            </a:pPr>
            <a:r>
              <a:rPr lang="en-US" altLang="en-US" sz="2200" dirty="0"/>
              <a:t>Have I done the homework and preparation needed to build self-confidence?</a:t>
            </a:r>
          </a:p>
          <a:p>
            <a:pPr>
              <a:spcAft>
                <a:spcPts val="400"/>
              </a:spcAft>
            </a:pPr>
            <a:endParaRPr lang="en-US" altLang="en-US" dirty="0"/>
          </a:p>
          <a:p>
            <a:pPr>
              <a:spcAft>
                <a:spcPts val="400"/>
              </a:spcAft>
            </a:pPr>
            <a:endParaRPr lang="en-US" dirty="0"/>
          </a:p>
          <a:p>
            <a:pPr>
              <a:spcAft>
                <a:spcPts val="400"/>
              </a:spcAft>
            </a:pPr>
            <a:endParaRPr lang="en-US" altLang="en-US" sz="2200" dirty="0"/>
          </a:p>
          <a:p>
            <a:pPr>
              <a:spcAft>
                <a:spcPts val="400"/>
              </a:spcAft>
            </a:pPr>
            <a:endParaRPr lang="en-US" altLang="en-US" sz="2200" dirty="0"/>
          </a:p>
          <a:p>
            <a:pPr>
              <a:spcAft>
                <a:spcPts val="400"/>
              </a:spcAft>
            </a:pPr>
            <a:endParaRPr lang="en-US" dirty="0"/>
          </a:p>
        </p:txBody>
      </p:sp>
    </p:spTree>
    <p:extLst>
      <p:ext uri="{BB962C8B-B14F-4D97-AF65-F5344CB8AC3E}">
        <p14:creationId xmlns:p14="http://schemas.microsoft.com/office/powerpoint/2010/main" val="1843069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Persistence</a:t>
            </a:r>
            <a:endParaRPr lang="en-US" dirty="0"/>
          </a:p>
        </p:txBody>
      </p:sp>
      <p:sp>
        <p:nvSpPr>
          <p:cNvPr id="6" name="Content Placeholder 5"/>
          <p:cNvSpPr>
            <a:spLocks noGrp="1"/>
          </p:cNvSpPr>
          <p:nvPr>
            <p:ph idx="1"/>
          </p:nvPr>
        </p:nvSpPr>
        <p:spPr/>
        <p:txBody>
          <a:bodyPr/>
          <a:lstStyle/>
          <a:p>
            <a:pPr marL="0" indent="0">
              <a:buNone/>
            </a:pPr>
            <a:r>
              <a:rPr lang="en-US" altLang="en-US" dirty="0"/>
              <a:t>Drive and determination to stick with difficult tasks </a:t>
            </a:r>
            <a:r>
              <a:rPr lang="en-US" dirty="0"/>
              <a:t>until they are completed</a:t>
            </a:r>
            <a:endParaRPr lang="en-IN" altLang="en-US" dirty="0"/>
          </a:p>
          <a:p>
            <a:pPr marL="0" indent="0">
              <a:buNone/>
            </a:pPr>
            <a:endParaRPr lang="en-US" altLang="en-US" dirty="0"/>
          </a:p>
          <a:p>
            <a:pPr marL="0" indent="0">
              <a:buNone/>
            </a:pPr>
            <a:r>
              <a:rPr lang="en-US" altLang="en-US" dirty="0"/>
              <a:t>Question to ask</a:t>
            </a:r>
          </a:p>
          <a:p>
            <a:r>
              <a:rPr lang="en-US" altLang="en-US" sz="2200" dirty="0"/>
              <a:t>Do I have self-drive and the unflagging persistence to overcome adversity?</a:t>
            </a:r>
          </a:p>
          <a:p>
            <a:endParaRPr lang="en-US" altLang="en-US" dirty="0"/>
          </a:p>
          <a:p>
            <a:endParaRPr lang="en-US" altLang="en-US" dirty="0"/>
          </a:p>
          <a:p>
            <a:endParaRPr lang="en-US" dirty="0"/>
          </a:p>
          <a:p>
            <a:pPr lvl="1"/>
            <a:endParaRPr lang="en-US" altLang="en-US" dirty="0"/>
          </a:p>
          <a:p>
            <a:endParaRPr lang="en-US" altLang="en-US" dirty="0"/>
          </a:p>
          <a:p>
            <a:endParaRPr lang="en-US" dirty="0"/>
          </a:p>
        </p:txBody>
      </p:sp>
    </p:spTree>
    <p:extLst>
      <p:ext uri="{BB962C8B-B14F-4D97-AF65-F5344CB8AC3E}">
        <p14:creationId xmlns:p14="http://schemas.microsoft.com/office/powerpoint/2010/main" val="47530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Vitality</a:t>
            </a:r>
            <a:endParaRPr lang="en-US" dirty="0"/>
          </a:p>
        </p:txBody>
      </p:sp>
      <p:sp>
        <p:nvSpPr>
          <p:cNvPr id="6" name="Content Placeholder 5"/>
          <p:cNvSpPr>
            <a:spLocks noGrp="1"/>
          </p:cNvSpPr>
          <p:nvPr>
            <p:ph idx="1"/>
          </p:nvPr>
        </p:nvSpPr>
        <p:spPr/>
        <p:txBody>
          <a:bodyPr/>
          <a:lstStyle/>
          <a:p>
            <a:pPr marL="0" indent="0">
              <a:spcAft>
                <a:spcPts val="400"/>
              </a:spcAft>
              <a:buNone/>
            </a:pPr>
            <a:r>
              <a:rPr lang="en-US" altLang="en-US" dirty="0"/>
              <a:t>Leaders need strength and stamina to achieve goals</a:t>
            </a:r>
          </a:p>
          <a:p>
            <a:pPr>
              <a:spcAft>
                <a:spcPts val="400"/>
              </a:spcAft>
            </a:pPr>
            <a:r>
              <a:rPr lang="en-US" altLang="en-US" sz="2200" dirty="0"/>
              <a:t>Effective leaders are electric, vigorous, active, and full of life, regardless of age or disability</a:t>
            </a:r>
          </a:p>
          <a:p>
            <a:pPr marL="0" indent="0">
              <a:spcAft>
                <a:spcPts val="400"/>
              </a:spcAft>
              <a:buNone/>
            </a:pPr>
            <a:endParaRPr lang="en-IN" altLang="en-US" dirty="0"/>
          </a:p>
          <a:p>
            <a:pPr marL="0" indent="0">
              <a:spcAft>
                <a:spcPts val="400"/>
              </a:spcAft>
              <a:buNone/>
            </a:pPr>
            <a:r>
              <a:rPr lang="en-US" altLang="en-US" dirty="0"/>
              <a:t>Questions to ask</a:t>
            </a:r>
          </a:p>
          <a:p>
            <a:pPr>
              <a:spcAft>
                <a:spcPts val="400"/>
              </a:spcAft>
            </a:pPr>
            <a:r>
              <a:rPr lang="en-US" altLang="en-US" sz="2200" dirty="0"/>
              <a:t>Am I fit for the tasks of leadership?</a:t>
            </a:r>
          </a:p>
          <a:p>
            <a:pPr>
              <a:spcAft>
                <a:spcPts val="400"/>
              </a:spcAft>
            </a:pPr>
            <a:r>
              <a:rPr lang="en-US" altLang="en-US" sz="2200" dirty="0"/>
              <a:t>Do I have sufficient energy?</a:t>
            </a:r>
          </a:p>
          <a:p>
            <a:pPr>
              <a:spcAft>
                <a:spcPts val="400"/>
              </a:spcAft>
            </a:pPr>
            <a:r>
              <a:rPr lang="en-US" altLang="en-US" sz="2200" dirty="0"/>
              <a:t>Am I doing everything I can to keep physically strong?</a:t>
            </a:r>
          </a:p>
          <a:p>
            <a:pPr>
              <a:spcAft>
                <a:spcPts val="400"/>
              </a:spcAft>
            </a:pPr>
            <a:endParaRPr lang="en-US" altLang="en-US" dirty="0"/>
          </a:p>
          <a:p>
            <a:pPr>
              <a:spcAft>
                <a:spcPts val="400"/>
              </a:spcAft>
            </a:pPr>
            <a:endParaRPr lang="en-US" altLang="en-US" dirty="0"/>
          </a:p>
          <a:p>
            <a:pPr>
              <a:spcAft>
                <a:spcPts val="400"/>
              </a:spcAft>
            </a:pPr>
            <a:endParaRPr lang="en-US" dirty="0"/>
          </a:p>
          <a:p>
            <a:pPr marL="0" indent="0">
              <a:spcAft>
                <a:spcPts val="400"/>
              </a:spcAft>
              <a:buNone/>
            </a:pPr>
            <a:endParaRPr lang="en-US" altLang="en-US" dirty="0"/>
          </a:p>
          <a:p>
            <a:pPr>
              <a:spcAft>
                <a:spcPts val="400"/>
              </a:spcAft>
            </a:pPr>
            <a:endParaRPr lang="en-US" dirty="0"/>
          </a:p>
        </p:txBody>
      </p:sp>
    </p:spTree>
    <p:extLst>
      <p:ext uri="{BB962C8B-B14F-4D97-AF65-F5344CB8AC3E}">
        <p14:creationId xmlns:p14="http://schemas.microsoft.com/office/powerpoint/2010/main" val="14421116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Charisma</a:t>
            </a:r>
            <a:endParaRPr lang="en-US" dirty="0"/>
          </a:p>
        </p:txBody>
      </p:sp>
      <p:sp>
        <p:nvSpPr>
          <p:cNvPr id="6" name="Content Placeholder 5"/>
          <p:cNvSpPr>
            <a:spLocks noGrp="1"/>
          </p:cNvSpPr>
          <p:nvPr>
            <p:ph idx="1"/>
          </p:nvPr>
        </p:nvSpPr>
        <p:spPr>
          <a:xfrm>
            <a:off x="457200" y="1143001"/>
            <a:ext cx="8229600" cy="5410200"/>
          </a:xfrm>
        </p:spPr>
        <p:txBody>
          <a:bodyPr/>
          <a:lstStyle/>
          <a:p>
            <a:pPr marL="0" indent="0">
              <a:spcAft>
                <a:spcPts val="400"/>
              </a:spcAft>
              <a:buNone/>
            </a:pPr>
            <a:r>
              <a:rPr lang="en-US" altLang="en-US" dirty="0"/>
              <a:t>Special personal quality that generates others’ interest and creates followers</a:t>
            </a:r>
          </a:p>
          <a:p>
            <a:pPr>
              <a:spcAft>
                <a:spcPts val="400"/>
              </a:spcAft>
            </a:pPr>
            <a:r>
              <a:rPr lang="en-US" altLang="en-US" sz="2200" dirty="0"/>
              <a:t>Results in admiration, enthusiasm, and loyalty of followers</a:t>
            </a:r>
          </a:p>
          <a:p>
            <a:pPr>
              <a:spcAft>
                <a:spcPts val="400"/>
              </a:spcAft>
            </a:pPr>
            <a:r>
              <a:rPr lang="en-US" altLang="en-US" sz="2200" dirty="0"/>
              <a:t>Charismatic leaders show optimism, a sense of adventure, and commitment</a:t>
            </a:r>
          </a:p>
          <a:p>
            <a:pPr marL="0" indent="0">
              <a:spcAft>
                <a:spcPts val="400"/>
              </a:spcAft>
              <a:buNone/>
            </a:pPr>
            <a:endParaRPr lang="en-IN" altLang="en-US" sz="2200" dirty="0"/>
          </a:p>
          <a:p>
            <a:pPr marL="0" indent="0">
              <a:spcAft>
                <a:spcPts val="400"/>
              </a:spcAft>
              <a:buNone/>
            </a:pPr>
            <a:r>
              <a:rPr lang="en-US" altLang="en-US" dirty="0"/>
              <a:t>Question to ask</a:t>
            </a:r>
          </a:p>
          <a:p>
            <a:pPr>
              <a:spcAft>
                <a:spcPts val="400"/>
              </a:spcAft>
            </a:pPr>
            <a:r>
              <a:rPr lang="en-US" altLang="en-US" sz="2200" dirty="0"/>
              <a:t>Do I possess a positive outlook and commitment in my demeanor that transforms followers to new levels of performance as well as personal loyalty to me?</a:t>
            </a:r>
          </a:p>
          <a:p>
            <a:pPr>
              <a:spcAft>
                <a:spcPts val="400"/>
              </a:spcAft>
            </a:pPr>
            <a:endParaRPr lang="en-US" altLang="en-US" dirty="0"/>
          </a:p>
          <a:p>
            <a:pPr>
              <a:spcAft>
                <a:spcPts val="400"/>
              </a:spcAft>
            </a:pPr>
            <a:endParaRPr lang="en-US" dirty="0"/>
          </a:p>
          <a:p>
            <a:pPr>
              <a:spcAft>
                <a:spcPts val="400"/>
              </a:spcAft>
            </a:pPr>
            <a:endParaRPr lang="en-US" altLang="en-US" sz="2200" dirty="0"/>
          </a:p>
          <a:p>
            <a:pPr>
              <a:spcAft>
                <a:spcPts val="400"/>
              </a:spcAft>
            </a:pPr>
            <a:endParaRPr lang="en-US" dirty="0"/>
          </a:p>
        </p:txBody>
      </p:sp>
    </p:spTree>
    <p:extLst>
      <p:ext uri="{BB962C8B-B14F-4D97-AF65-F5344CB8AC3E}">
        <p14:creationId xmlns:p14="http://schemas.microsoft.com/office/powerpoint/2010/main" val="9831932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Integrity</a:t>
            </a:r>
            <a:endParaRPr lang="en-US" dirty="0"/>
          </a:p>
        </p:txBody>
      </p:sp>
      <p:sp>
        <p:nvSpPr>
          <p:cNvPr id="6" name="Content Placeholder 5"/>
          <p:cNvSpPr>
            <a:spLocks noGrp="1"/>
          </p:cNvSpPr>
          <p:nvPr>
            <p:ph idx="1"/>
          </p:nvPr>
        </p:nvSpPr>
        <p:spPr/>
        <p:txBody>
          <a:bodyPr/>
          <a:lstStyle/>
          <a:p>
            <a:pPr marL="0" indent="0">
              <a:spcBef>
                <a:spcPts val="376"/>
              </a:spcBef>
              <a:spcAft>
                <a:spcPts val="400"/>
              </a:spcAft>
              <a:buNone/>
            </a:pPr>
            <a:r>
              <a:rPr lang="en-US" altLang="en-US" dirty="0"/>
              <a:t>Understood as honesty, strength of character, and courage</a:t>
            </a:r>
          </a:p>
          <a:p>
            <a:pPr marL="0" indent="0">
              <a:spcBef>
                <a:spcPts val="376"/>
              </a:spcBef>
              <a:spcAft>
                <a:spcPts val="400"/>
              </a:spcAft>
              <a:buNone/>
            </a:pPr>
            <a:endParaRPr lang="en-US" altLang="en-US" sz="2200" dirty="0"/>
          </a:p>
          <a:p>
            <a:pPr marL="0" indent="0">
              <a:spcBef>
                <a:spcPts val="376"/>
              </a:spcBef>
              <a:spcAft>
                <a:spcPts val="400"/>
              </a:spcAft>
              <a:buNone/>
            </a:pPr>
            <a:r>
              <a:rPr lang="en-US" altLang="en-US" dirty="0"/>
              <a:t>Leads to trust</a:t>
            </a:r>
          </a:p>
          <a:p>
            <a:pPr>
              <a:spcBef>
                <a:spcPts val="376"/>
              </a:spcBef>
              <a:spcAft>
                <a:spcPts val="400"/>
              </a:spcAft>
            </a:pPr>
            <a:r>
              <a:rPr lang="en-US" altLang="en-US" sz="2200" dirty="0"/>
              <a:t>Trust leads to respect, loyalty, and action</a:t>
            </a:r>
          </a:p>
          <a:p>
            <a:pPr marL="0" indent="0">
              <a:spcBef>
                <a:spcPts val="376"/>
              </a:spcBef>
              <a:spcAft>
                <a:spcPts val="400"/>
              </a:spcAft>
              <a:buNone/>
            </a:pPr>
            <a:endParaRPr lang="en-IN" altLang="en-US" dirty="0"/>
          </a:p>
          <a:p>
            <a:pPr marL="0" indent="0">
              <a:spcBef>
                <a:spcPts val="376"/>
              </a:spcBef>
              <a:spcAft>
                <a:spcPts val="400"/>
              </a:spcAft>
              <a:buNone/>
            </a:pPr>
            <a:r>
              <a:rPr lang="en-US" altLang="en-US" dirty="0"/>
              <a:t>Questions to ask</a:t>
            </a:r>
          </a:p>
          <a:p>
            <a:pPr>
              <a:spcBef>
                <a:spcPts val="376"/>
              </a:spcBef>
              <a:spcAft>
                <a:spcPts val="400"/>
              </a:spcAft>
            </a:pPr>
            <a:r>
              <a:rPr lang="en-US" altLang="en-US" sz="2200" dirty="0"/>
              <a:t>Do my people trust me? </a:t>
            </a:r>
          </a:p>
          <a:p>
            <a:pPr>
              <a:spcBef>
                <a:spcPts val="376"/>
              </a:spcBef>
              <a:spcAft>
                <a:spcPts val="400"/>
              </a:spcAft>
            </a:pPr>
            <a:r>
              <a:rPr lang="en-US" altLang="en-US" sz="2200" dirty="0"/>
              <a:t>Do they know that I seek the truth and am true to my word? </a:t>
            </a:r>
          </a:p>
          <a:p>
            <a:pPr>
              <a:spcBef>
                <a:spcPts val="376"/>
              </a:spcBef>
              <a:spcAft>
                <a:spcPts val="400"/>
              </a:spcAft>
            </a:pPr>
            <a:r>
              <a:rPr lang="en-US" altLang="en-US" sz="2200" dirty="0"/>
              <a:t>Do they see that I possess strength of character and the courage of my convictions?</a:t>
            </a:r>
          </a:p>
          <a:p>
            <a:pPr>
              <a:spcBef>
                <a:spcPts val="376"/>
              </a:spcBef>
              <a:spcAft>
                <a:spcPts val="400"/>
              </a:spcAft>
            </a:pPr>
            <a:endParaRPr lang="en-US" altLang="en-US" dirty="0"/>
          </a:p>
          <a:p>
            <a:pPr>
              <a:spcBef>
                <a:spcPts val="376"/>
              </a:spcBef>
              <a:spcAft>
                <a:spcPts val="400"/>
              </a:spcAft>
            </a:pPr>
            <a:endParaRPr lang="en-US" dirty="0"/>
          </a:p>
          <a:p>
            <a:pPr lvl="1">
              <a:spcBef>
                <a:spcPts val="376"/>
              </a:spcBef>
              <a:spcAft>
                <a:spcPts val="400"/>
              </a:spcAft>
            </a:pPr>
            <a:endParaRPr lang="en-US" altLang="en-US" dirty="0"/>
          </a:p>
          <a:p>
            <a:pPr>
              <a:spcBef>
                <a:spcPts val="376"/>
              </a:spcBef>
              <a:spcAft>
                <a:spcPts val="400"/>
              </a:spcAft>
            </a:pPr>
            <a:endParaRPr lang="en-US" dirty="0"/>
          </a:p>
        </p:txBody>
      </p:sp>
    </p:spTree>
    <p:extLst>
      <p:ext uri="{BB962C8B-B14F-4D97-AF65-F5344CB8AC3E}">
        <p14:creationId xmlns:p14="http://schemas.microsoft.com/office/powerpoint/2010/main" val="41154616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Negative Behaviors of Leaders, 1</a:t>
            </a:r>
            <a:endParaRPr lang="en-US" dirty="0"/>
          </a:p>
        </p:txBody>
      </p:sp>
      <p:sp>
        <p:nvSpPr>
          <p:cNvPr id="6" name="Content Placeholder 5"/>
          <p:cNvSpPr>
            <a:spLocks noGrp="1"/>
          </p:cNvSpPr>
          <p:nvPr>
            <p:ph idx="1"/>
          </p:nvPr>
        </p:nvSpPr>
        <p:spPr/>
        <p:txBody>
          <a:bodyPr/>
          <a:lstStyle/>
          <a:p>
            <a:pPr marL="0" indent="0">
              <a:buNone/>
            </a:pPr>
            <a:r>
              <a:rPr lang="en-IN" dirty="0"/>
              <a:t>Destructive leaders have a toxic effect on their workers and their organizations</a:t>
            </a:r>
          </a:p>
          <a:p>
            <a:pPr marL="0" indent="0">
              <a:buNone/>
            </a:pPr>
            <a:r>
              <a:rPr lang="en-IN" dirty="0"/>
              <a:t>Narcissism is a particularly destructive leadership quality </a:t>
            </a:r>
          </a:p>
          <a:p>
            <a:r>
              <a:rPr lang="en-IN" sz="2200" dirty="0" err="1"/>
              <a:t>Telltale</a:t>
            </a:r>
            <a:r>
              <a:rPr lang="en-IN" sz="2200" dirty="0"/>
              <a:t> signs of narcissists:</a:t>
            </a:r>
          </a:p>
          <a:p>
            <a:endParaRPr lang="en-IN" sz="2200" dirty="0"/>
          </a:p>
          <a:p>
            <a:pPr lvl="1">
              <a:buFont typeface="Arial" panose="020B0604020202020204" pitchFamily="34" charset="0"/>
              <a:buChar char="•"/>
            </a:pPr>
            <a:r>
              <a:rPr lang="en-IN" dirty="0"/>
              <a:t>Boast about how great they are, while customers and co-workers know there is little truth behind the gloating </a:t>
            </a:r>
          </a:p>
          <a:p>
            <a:pPr lvl="1">
              <a:buFont typeface="Arial" panose="020B0604020202020204" pitchFamily="34" charset="0"/>
              <a:buChar char="•"/>
            </a:pPr>
            <a:r>
              <a:rPr lang="en-IN" dirty="0"/>
              <a:t>Seek to be the stars of the show by putting their needs for attention before the well-being of others</a:t>
            </a:r>
          </a:p>
          <a:p>
            <a:pPr lvl="1">
              <a:buFont typeface="Arial" panose="020B0604020202020204" pitchFamily="34" charset="0"/>
              <a:buChar char="•"/>
            </a:pPr>
            <a:r>
              <a:rPr lang="en-IN" dirty="0"/>
              <a:t>Blame others for their failures, refusing to apologize even when their mistakes are obvious </a:t>
            </a:r>
            <a:endParaRPr lang="en-US" dirty="0"/>
          </a:p>
        </p:txBody>
      </p:sp>
    </p:spTree>
    <p:extLst>
      <p:ext uri="{BB962C8B-B14F-4D97-AF65-F5344CB8AC3E}">
        <p14:creationId xmlns:p14="http://schemas.microsoft.com/office/powerpoint/2010/main" val="11520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Barbara Kellerman’s </a:t>
            </a:r>
            <a:r>
              <a:rPr lang="en-US" altLang="en-US" dirty="0"/>
              <a:t>Negative Behaviors</a:t>
            </a:r>
            <a:endParaRPr lang="en-US" dirty="0"/>
          </a:p>
        </p:txBody>
      </p:sp>
      <p:sp>
        <p:nvSpPr>
          <p:cNvPr id="6" name="Content Placeholder 5"/>
          <p:cNvSpPr>
            <a:spLocks noGrp="1"/>
          </p:cNvSpPr>
          <p:nvPr>
            <p:ph idx="1"/>
          </p:nvPr>
        </p:nvSpPr>
        <p:spPr/>
        <p:txBody>
          <a:bodyPr/>
          <a:lstStyle/>
          <a:p>
            <a:pPr>
              <a:buFont typeface="Arial" panose="020B0604020202020204" pitchFamily="34" charset="0"/>
              <a:buChar char="•"/>
            </a:pPr>
            <a:r>
              <a:rPr lang="en-US" altLang="en-US" dirty="0"/>
              <a:t>Incompetence</a:t>
            </a:r>
          </a:p>
          <a:p>
            <a:pPr>
              <a:buFont typeface="Arial" panose="020B0604020202020204" pitchFamily="34" charset="0"/>
              <a:buChar char="•"/>
            </a:pPr>
            <a:r>
              <a:rPr lang="en-US" altLang="en-US" dirty="0"/>
              <a:t>Rigidity</a:t>
            </a:r>
          </a:p>
          <a:p>
            <a:pPr>
              <a:buFont typeface="Arial" panose="020B0604020202020204" pitchFamily="34" charset="0"/>
              <a:buChar char="•"/>
            </a:pPr>
            <a:r>
              <a:rPr lang="en-US" altLang="en-US" dirty="0"/>
              <a:t>Intemperance</a:t>
            </a:r>
          </a:p>
          <a:p>
            <a:pPr>
              <a:buFont typeface="Arial" panose="020B0604020202020204" pitchFamily="34" charset="0"/>
              <a:buChar char="•"/>
            </a:pPr>
            <a:r>
              <a:rPr lang="en-US" altLang="en-US" dirty="0"/>
              <a:t>Callousness</a:t>
            </a:r>
          </a:p>
          <a:p>
            <a:pPr>
              <a:buFont typeface="Arial" panose="020B0604020202020204" pitchFamily="34" charset="0"/>
              <a:buChar char="•"/>
            </a:pPr>
            <a:r>
              <a:rPr lang="en-US" altLang="en-US" dirty="0"/>
              <a:t>Corruption</a:t>
            </a:r>
          </a:p>
          <a:p>
            <a:pPr>
              <a:buFont typeface="Arial" panose="020B0604020202020204" pitchFamily="34" charset="0"/>
              <a:buChar char="•"/>
            </a:pPr>
            <a:r>
              <a:rPr lang="en-US" altLang="en-US" dirty="0"/>
              <a:t>Cruelty </a:t>
            </a:r>
          </a:p>
          <a:p>
            <a:endParaRPr lang="en-US" dirty="0"/>
          </a:p>
        </p:txBody>
      </p:sp>
    </p:spTree>
    <p:extLst>
      <p:ext uri="{BB962C8B-B14F-4D97-AF65-F5344CB8AC3E}">
        <p14:creationId xmlns:p14="http://schemas.microsoft.com/office/powerpoint/2010/main" val="3555023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Derailment Patterns</a:t>
            </a:r>
          </a:p>
        </p:txBody>
      </p:sp>
      <p:sp>
        <p:nvSpPr>
          <p:cNvPr id="8" name="Content Placeholder 7"/>
          <p:cNvSpPr>
            <a:spLocks noGrp="1"/>
          </p:cNvSpPr>
          <p:nvPr>
            <p:ph idx="1"/>
          </p:nvPr>
        </p:nvSpPr>
        <p:spPr/>
        <p:txBody>
          <a:bodyPr/>
          <a:lstStyle/>
          <a:p>
            <a:pPr marL="0" indent="0">
              <a:buNone/>
            </a:pPr>
            <a:r>
              <a:rPr lang="en-US" dirty="0"/>
              <a:t>Derailed leaders are smart and ambitious and have good technical expertise</a:t>
            </a:r>
          </a:p>
          <a:p>
            <a:pPr marL="0" indent="0">
              <a:buNone/>
            </a:pPr>
            <a:r>
              <a:rPr lang="en-IN" dirty="0"/>
              <a:t>Derailed leaders exhibit one or more </a:t>
            </a:r>
            <a:r>
              <a:rPr lang="en-IN" dirty="0" err="1"/>
              <a:t>behavioral</a:t>
            </a:r>
            <a:r>
              <a:rPr lang="en-IN" dirty="0"/>
              <a:t> patterns not evident in leaders who succeed</a:t>
            </a:r>
          </a:p>
          <a:p>
            <a:pPr>
              <a:buFont typeface="Arial" panose="020B0604020202020204" pitchFamily="34" charset="0"/>
              <a:buChar char="•"/>
            </a:pPr>
            <a:r>
              <a:rPr lang="en-US" sz="2200" dirty="0"/>
              <a:t>Failure to meet performance objectives</a:t>
            </a:r>
          </a:p>
          <a:p>
            <a:pPr>
              <a:buFont typeface="Arial" panose="020B0604020202020204" pitchFamily="34" charset="0"/>
              <a:buChar char="•"/>
            </a:pPr>
            <a:r>
              <a:rPr lang="en-US" sz="2200" dirty="0"/>
              <a:t>Inability to build and lead a team</a:t>
            </a:r>
          </a:p>
          <a:p>
            <a:pPr>
              <a:buFont typeface="Arial" panose="020B0604020202020204" pitchFamily="34" charset="0"/>
              <a:buChar char="•"/>
            </a:pPr>
            <a:r>
              <a:rPr lang="en-US" sz="2200" dirty="0"/>
              <a:t>Inability to build positive relations with co-workers</a:t>
            </a:r>
          </a:p>
          <a:p>
            <a:pPr>
              <a:buFont typeface="Arial" panose="020B0604020202020204" pitchFamily="34" charset="0"/>
              <a:buChar char="•"/>
            </a:pPr>
            <a:r>
              <a:rPr lang="en-US" sz="2200" dirty="0"/>
              <a:t>Inability to adapt to changing bosses, followers, and situations</a:t>
            </a:r>
          </a:p>
          <a:p>
            <a:pPr>
              <a:buFont typeface="Arial" panose="020B0604020202020204" pitchFamily="34" charset="0"/>
              <a:buChar char="•"/>
            </a:pPr>
            <a:r>
              <a:rPr lang="en-US" sz="2200" dirty="0"/>
              <a:t>Inadequate preparation for promotion</a:t>
            </a:r>
          </a:p>
          <a:p>
            <a:endParaRPr lang="en-US" dirty="0"/>
          </a:p>
        </p:txBody>
      </p:sp>
    </p:spTree>
    <p:extLst>
      <p:ext uri="{BB962C8B-B14F-4D97-AF65-F5344CB8AC3E}">
        <p14:creationId xmlns:p14="http://schemas.microsoft.com/office/powerpoint/2010/main" val="20483783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altLang="en-US" dirty="0"/>
              <a:t>Learning Objectives </a:t>
            </a:r>
            <a:endParaRPr lang="en-US" dirty="0"/>
          </a:p>
        </p:txBody>
      </p:sp>
      <p:sp>
        <p:nvSpPr>
          <p:cNvPr id="12" name="Content Placeholder 11"/>
          <p:cNvSpPr>
            <a:spLocks noGrp="1"/>
          </p:cNvSpPr>
          <p:nvPr>
            <p:ph idx="1"/>
          </p:nvPr>
        </p:nvSpPr>
        <p:spPr/>
        <p:txBody>
          <a:bodyPr/>
          <a:lstStyle/>
          <a:p>
            <a:pPr>
              <a:lnSpc>
                <a:spcPct val="150000"/>
              </a:lnSpc>
              <a:spcAft>
                <a:spcPts val="200"/>
              </a:spcAft>
            </a:pPr>
            <a:r>
              <a:rPr lang="en-US" altLang="en-US" dirty="0"/>
              <a:t>Assess 10 qualities that distinguish a leader</a:t>
            </a:r>
          </a:p>
          <a:p>
            <a:pPr>
              <a:lnSpc>
                <a:spcPct val="150000"/>
              </a:lnSpc>
              <a:spcAft>
                <a:spcPts val="200"/>
              </a:spcAft>
            </a:pPr>
            <a:r>
              <a:rPr lang="en-US" altLang="en-US" dirty="0"/>
              <a:t>Understand the impact of negative leadership behavior</a:t>
            </a:r>
          </a:p>
          <a:p>
            <a:pPr>
              <a:lnSpc>
                <a:spcPct val="150000"/>
              </a:lnSpc>
              <a:spcAft>
                <a:spcPts val="200"/>
              </a:spcAft>
            </a:pPr>
            <a:r>
              <a:rPr lang="en-US" altLang="en-US" dirty="0"/>
              <a:t>Know how susceptible you are to leadership influence</a:t>
            </a:r>
          </a:p>
          <a:p>
            <a:pPr>
              <a:lnSpc>
                <a:spcPct val="150000"/>
              </a:lnSpc>
              <a:spcAft>
                <a:spcPts val="200"/>
              </a:spcAft>
            </a:pPr>
            <a:r>
              <a:rPr lang="en-US" altLang="en-US" dirty="0"/>
              <a:t>Identify situations in which you are likely to lead</a:t>
            </a:r>
          </a:p>
          <a:p>
            <a:pPr>
              <a:lnSpc>
                <a:spcPct val="150000"/>
              </a:lnSpc>
              <a:spcAft>
                <a:spcPts val="200"/>
              </a:spcAft>
            </a:pPr>
            <a:r>
              <a:rPr lang="en-US" altLang="en-US" dirty="0"/>
              <a:t>Know your natural kind of intelligence and leadership strength</a:t>
            </a:r>
            <a:endParaRPr lang="en-US" dirty="0"/>
          </a:p>
        </p:txBody>
      </p:sp>
    </p:spTree>
    <p:extLst>
      <p:ext uri="{BB962C8B-B14F-4D97-AF65-F5344CB8AC3E}">
        <p14:creationId xmlns:p14="http://schemas.microsoft.com/office/powerpoint/2010/main" val="7745792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en-US" dirty="0"/>
              <a:t>Characteristics of Followers, 1</a:t>
            </a:r>
            <a:endParaRPr lang="en-US" dirty="0"/>
          </a:p>
        </p:txBody>
      </p:sp>
      <p:sp>
        <p:nvSpPr>
          <p:cNvPr id="8" name="Content Placeholder 7"/>
          <p:cNvSpPr>
            <a:spLocks noGrp="1"/>
          </p:cNvSpPr>
          <p:nvPr>
            <p:ph idx="1"/>
          </p:nvPr>
        </p:nvSpPr>
        <p:spPr/>
        <p:txBody>
          <a:bodyPr/>
          <a:lstStyle/>
          <a:p>
            <a:r>
              <a:rPr lang="en-US" dirty="0"/>
              <a:t>Characteristics of followers that influence the leadership process are </a:t>
            </a:r>
            <a:r>
              <a:rPr lang="en-US" b="1" dirty="0">
                <a:solidFill>
                  <a:srgbClr val="C30C20"/>
                </a:solidFill>
              </a:rPr>
              <a:t>respect for authority </a:t>
            </a:r>
            <a:r>
              <a:rPr lang="en-US" dirty="0"/>
              <a:t>and </a:t>
            </a:r>
            <a:r>
              <a:rPr lang="en-US" b="1" dirty="0">
                <a:solidFill>
                  <a:srgbClr val="C30C20"/>
                </a:solidFill>
              </a:rPr>
              <a:t>interpersonal trust </a:t>
            </a:r>
          </a:p>
          <a:p>
            <a:endParaRPr lang="en-US" sz="300" b="1" dirty="0"/>
          </a:p>
          <a:p>
            <a:r>
              <a:rPr lang="en-US" dirty="0"/>
              <a:t>People who respect authority figures and have a trusting nature are led more easily than people who disregard authorities and are suspicious of others</a:t>
            </a:r>
          </a:p>
        </p:txBody>
      </p:sp>
    </p:spTree>
    <p:extLst>
      <p:ext uri="{BB962C8B-B14F-4D97-AF65-F5344CB8AC3E}">
        <p14:creationId xmlns:p14="http://schemas.microsoft.com/office/powerpoint/2010/main" val="1186716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Interpersonal Trust Scale </a:t>
            </a:r>
            <a:endParaRPr lang="en-US" dirty="0"/>
          </a:p>
        </p:txBody>
      </p:sp>
      <p:sp>
        <p:nvSpPr>
          <p:cNvPr id="6" name="Content Placeholder 5"/>
          <p:cNvSpPr>
            <a:spLocks noGrp="1"/>
          </p:cNvSpPr>
          <p:nvPr>
            <p:ph idx="1"/>
          </p:nvPr>
        </p:nvSpPr>
        <p:spPr/>
        <p:txBody>
          <a:bodyPr/>
          <a:lstStyle/>
          <a:p>
            <a:pPr>
              <a:buFontTx/>
              <a:buNone/>
            </a:pPr>
            <a:r>
              <a:rPr lang="en-US" altLang="en-US" dirty="0"/>
              <a:t>Scores show the tendency to trust others</a:t>
            </a:r>
          </a:p>
          <a:p>
            <a:r>
              <a:rPr lang="en-US" altLang="en-US" sz="2200" dirty="0"/>
              <a:t>High score</a:t>
            </a:r>
          </a:p>
          <a:p>
            <a:pPr lvl="1">
              <a:buFont typeface="Arial" panose="020B0604020202020204" pitchFamily="34" charset="0"/>
              <a:buChar char="•"/>
            </a:pPr>
            <a:r>
              <a:rPr lang="en-US" altLang="en-US" dirty="0"/>
              <a:t>More trust</a:t>
            </a:r>
          </a:p>
          <a:p>
            <a:pPr lvl="1">
              <a:buFont typeface="Arial" panose="020B0604020202020204" pitchFamily="34" charset="0"/>
              <a:buChar char="•"/>
            </a:pPr>
            <a:r>
              <a:rPr lang="en-US" altLang="en-US" dirty="0"/>
              <a:t>Susceptibility to suggestion</a:t>
            </a:r>
          </a:p>
          <a:p>
            <a:r>
              <a:rPr lang="en-US" altLang="en-US" sz="2200" dirty="0"/>
              <a:t>Low score</a:t>
            </a:r>
          </a:p>
          <a:p>
            <a:pPr lvl="1">
              <a:buFont typeface="Arial" panose="020B0604020202020204" pitchFamily="34" charset="0"/>
              <a:buChar char="•"/>
            </a:pPr>
            <a:r>
              <a:rPr lang="en-US" altLang="en-US" dirty="0"/>
              <a:t>Less trust </a:t>
            </a:r>
          </a:p>
          <a:p>
            <a:pPr lvl="1">
              <a:buFont typeface="Arial" panose="020B0604020202020204" pitchFamily="34" charset="0"/>
              <a:buChar char="•"/>
            </a:pPr>
            <a:r>
              <a:rPr lang="en-US" altLang="en-US" dirty="0"/>
              <a:t>Tendency to manipulate </a:t>
            </a:r>
          </a:p>
          <a:p>
            <a:endParaRPr lang="en-US" dirty="0"/>
          </a:p>
        </p:txBody>
      </p:sp>
    </p:spTree>
    <p:extLst>
      <p:ext uri="{BB962C8B-B14F-4D97-AF65-F5344CB8AC3E}">
        <p14:creationId xmlns:p14="http://schemas.microsoft.com/office/powerpoint/2010/main" val="26148599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Figure 3.1: Interpersonal Trust Scale</a:t>
            </a:r>
            <a:endParaRPr lang="en-US" dirty="0"/>
          </a:p>
        </p:txBody>
      </p:sp>
      <p:pic>
        <p:nvPicPr>
          <p:cNvPr id="6" name="Picture 5" descr="This figure depicts the interpersonal trust scale. The image contains a single axis char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714" y="1117886"/>
            <a:ext cx="7530573" cy="4502727"/>
          </a:xfrm>
          <a:prstGeom prst="rect">
            <a:avLst/>
          </a:prstGeom>
        </p:spPr>
      </p:pic>
      <p:sp>
        <p:nvSpPr>
          <p:cNvPr id="7" name="Text Placeholder 5"/>
          <p:cNvSpPr txBox="1">
            <a:spLocks/>
          </p:cNvSpPr>
          <p:nvPr/>
        </p:nvSpPr>
        <p:spPr>
          <a:xfrm>
            <a:off x="806714" y="5668990"/>
            <a:ext cx="5758912" cy="206179"/>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fr-FR" sz="1000" dirty="0"/>
              <a:t>Source: </a:t>
            </a:r>
            <a:r>
              <a:rPr lang="fr-FR" sz="1000" i="1" dirty="0"/>
              <a:t>Psychology Today Magazine, </a:t>
            </a:r>
            <a:r>
              <a:rPr lang="fr-FR" sz="1000" dirty="0"/>
              <a:t>1970. </a:t>
            </a:r>
            <a:endParaRPr lang="en-US" sz="1000" dirty="0">
              <a:hlinkClick r:id="rId3" action="ppaction://hlinksldjump"/>
            </a:endParaRPr>
          </a:p>
        </p:txBody>
      </p:sp>
      <p:sp>
        <p:nvSpPr>
          <p:cNvPr id="16" name="Text Placeholder 5"/>
          <p:cNvSpPr txBox="1">
            <a:spLocks/>
          </p:cNvSpPr>
          <p:nvPr/>
        </p:nvSpPr>
        <p:spPr>
          <a:xfrm>
            <a:off x="2971800" y="5923546"/>
            <a:ext cx="3200400" cy="324854"/>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a:hlinkClick r:id="rId4" action="ppaction://hlinksldjump"/>
              </a:rPr>
              <a:t>Jump </a:t>
            </a:r>
            <a:r>
              <a:rPr lang="en-US" altLang="en-US" sz="1000" dirty="0">
                <a:hlinkClick r:id="rId4" action="ppaction://hlinksldjump"/>
              </a:rPr>
              <a:t>to  Figure 3.1: Interpersonal Trust Scale, Appendix </a:t>
            </a:r>
            <a:endParaRPr lang="en-US" sz="1000" dirty="0">
              <a:hlinkClick r:id="rId3" action="ppaction://hlinksldjump"/>
            </a:endParaRPr>
          </a:p>
        </p:txBody>
      </p:sp>
    </p:spTree>
    <p:extLst>
      <p:ext uri="{BB962C8B-B14F-4D97-AF65-F5344CB8AC3E}">
        <p14:creationId xmlns:p14="http://schemas.microsoft.com/office/powerpoint/2010/main" val="27653646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Characteristics of Followers, 2</a:t>
            </a:r>
            <a:endParaRPr lang="en-US" dirty="0"/>
          </a:p>
        </p:txBody>
      </p:sp>
      <p:sp>
        <p:nvSpPr>
          <p:cNvPr id="6" name="Content Placeholder 5"/>
          <p:cNvSpPr>
            <a:spLocks noGrp="1"/>
          </p:cNvSpPr>
          <p:nvPr>
            <p:ph idx="1"/>
          </p:nvPr>
        </p:nvSpPr>
        <p:spPr/>
        <p:txBody>
          <a:bodyPr/>
          <a:lstStyle/>
          <a:p>
            <a:pPr>
              <a:buFontTx/>
              <a:buNone/>
            </a:pPr>
            <a:r>
              <a:rPr lang="en-US" altLang="en-US" dirty="0"/>
              <a:t>Reasons employees withhold trust and are self-guarded</a:t>
            </a:r>
          </a:p>
          <a:p>
            <a:r>
              <a:rPr lang="en-US" altLang="en-US" sz="2200" dirty="0"/>
              <a:t>Breakdown of the traditional family</a:t>
            </a:r>
          </a:p>
          <a:p>
            <a:r>
              <a:rPr lang="en-US" altLang="en-US" sz="2200" dirty="0"/>
              <a:t>Decline of social structures</a:t>
            </a:r>
          </a:p>
          <a:p>
            <a:r>
              <a:rPr lang="en-US" altLang="en-US" sz="2200" dirty="0"/>
              <a:t>Lack of shared values and a sense of community </a:t>
            </a:r>
          </a:p>
          <a:p>
            <a:r>
              <a:rPr lang="en-US" altLang="en-US" sz="2200" dirty="0"/>
              <a:t>Self interests over public good</a:t>
            </a:r>
          </a:p>
          <a:p>
            <a:pPr lvl="1"/>
            <a:endParaRPr lang="en-US" altLang="en-US" dirty="0"/>
          </a:p>
          <a:p>
            <a:endParaRPr lang="en-US" dirty="0"/>
          </a:p>
        </p:txBody>
      </p:sp>
    </p:spTree>
    <p:extLst>
      <p:ext uri="{BB962C8B-B14F-4D97-AF65-F5344CB8AC3E}">
        <p14:creationId xmlns:p14="http://schemas.microsoft.com/office/powerpoint/2010/main" val="19751836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Characteristics of Followers, 3</a:t>
            </a:r>
            <a:endParaRPr lang="en-US" dirty="0"/>
          </a:p>
        </p:txBody>
      </p:sp>
      <p:sp>
        <p:nvSpPr>
          <p:cNvPr id="6" name="Content Placeholder 5"/>
          <p:cNvSpPr>
            <a:spLocks noGrp="1"/>
          </p:cNvSpPr>
          <p:nvPr>
            <p:ph idx="1"/>
          </p:nvPr>
        </p:nvSpPr>
        <p:spPr/>
        <p:txBody>
          <a:bodyPr/>
          <a:lstStyle/>
          <a:p>
            <a:pPr marL="0" indent="0">
              <a:spcAft>
                <a:spcPct val="10000"/>
              </a:spcAft>
              <a:buNone/>
            </a:pPr>
            <a:r>
              <a:rPr lang="en-US" altLang="en-US" dirty="0"/>
              <a:t>Leadership requires adjustment to followers’ ideas and expectations</a:t>
            </a:r>
          </a:p>
          <a:p>
            <a:r>
              <a:rPr lang="en-US" altLang="en-US" sz="2200" dirty="0"/>
              <a:t>Leaders in the past ruled with authority, forced employees to obey, and fired or punished employees </a:t>
            </a:r>
          </a:p>
          <a:p>
            <a:pPr marL="914400" lvl="2" indent="0">
              <a:spcAft>
                <a:spcPct val="10000"/>
              </a:spcAft>
              <a:buNone/>
            </a:pPr>
            <a:endParaRPr lang="en-US" altLang="en-US" sz="2000" dirty="0"/>
          </a:p>
          <a:p>
            <a:pPr marL="0" indent="0">
              <a:buNone/>
            </a:pPr>
            <a:r>
              <a:rPr lang="en-US" altLang="en-US" dirty="0"/>
              <a:t>Defenses developed by employees</a:t>
            </a:r>
          </a:p>
          <a:p>
            <a:r>
              <a:rPr lang="en-US" altLang="en-US" sz="2200" dirty="0"/>
              <a:t>Organized unions</a:t>
            </a:r>
          </a:p>
          <a:p>
            <a:r>
              <a:rPr lang="en-US" altLang="en-US" sz="2200" dirty="0"/>
              <a:t>Created legislation</a:t>
            </a:r>
          </a:p>
          <a:p>
            <a:pPr lvl="1"/>
            <a:endParaRPr lang="en-US" altLang="en-US" dirty="0"/>
          </a:p>
          <a:p>
            <a:endParaRPr lang="en-US" dirty="0"/>
          </a:p>
        </p:txBody>
      </p:sp>
    </p:spTree>
    <p:extLst>
      <p:ext uri="{BB962C8B-B14F-4D97-AF65-F5344CB8AC3E}">
        <p14:creationId xmlns:p14="http://schemas.microsoft.com/office/powerpoint/2010/main" val="4091347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Characteristics of Followers, 4</a:t>
            </a:r>
            <a:endParaRPr lang="en-US" dirty="0"/>
          </a:p>
        </p:txBody>
      </p:sp>
      <p:sp>
        <p:nvSpPr>
          <p:cNvPr id="5" name="Content Placeholder 4"/>
          <p:cNvSpPr>
            <a:spLocks noGrp="1"/>
          </p:cNvSpPr>
          <p:nvPr>
            <p:ph idx="1"/>
          </p:nvPr>
        </p:nvSpPr>
        <p:spPr/>
        <p:txBody>
          <a:bodyPr/>
          <a:lstStyle/>
          <a:p>
            <a:pPr>
              <a:spcBef>
                <a:spcPts val="376"/>
              </a:spcBef>
              <a:spcAft>
                <a:spcPts val="300"/>
              </a:spcAft>
              <a:buFontTx/>
              <a:buNone/>
            </a:pPr>
            <a:r>
              <a:rPr lang="en-US" altLang="en-US" dirty="0"/>
              <a:t>People who are oppressed respond in negative ways</a:t>
            </a:r>
          </a:p>
          <a:p>
            <a:pPr>
              <a:spcBef>
                <a:spcPts val="376"/>
              </a:spcBef>
              <a:spcAft>
                <a:spcPts val="300"/>
              </a:spcAft>
            </a:pPr>
            <a:r>
              <a:rPr lang="en-US" altLang="en-US" sz="2200" dirty="0"/>
              <a:t>Slowing down production</a:t>
            </a:r>
          </a:p>
          <a:p>
            <a:pPr>
              <a:spcBef>
                <a:spcPts val="376"/>
              </a:spcBef>
              <a:spcAft>
                <a:spcPts val="300"/>
              </a:spcAft>
            </a:pPr>
            <a:r>
              <a:rPr lang="en-US" altLang="en-US" sz="2200" dirty="0"/>
              <a:t>Producing poor-quality work</a:t>
            </a:r>
          </a:p>
          <a:p>
            <a:pPr>
              <a:spcBef>
                <a:spcPts val="376"/>
              </a:spcBef>
              <a:spcAft>
                <a:spcPts val="300"/>
              </a:spcAft>
            </a:pPr>
            <a:r>
              <a:rPr lang="en-US" altLang="en-US" sz="2200" dirty="0"/>
              <a:t>Uncooperative </a:t>
            </a:r>
          </a:p>
          <a:p>
            <a:pPr marL="0" indent="0">
              <a:spcBef>
                <a:spcPts val="376"/>
              </a:spcBef>
              <a:spcAft>
                <a:spcPts val="300"/>
              </a:spcAft>
              <a:buNone/>
            </a:pPr>
            <a:endParaRPr lang="en-IN" altLang="en-US" sz="2200" dirty="0"/>
          </a:p>
          <a:p>
            <a:pPr>
              <a:spcBef>
                <a:spcPts val="376"/>
              </a:spcBef>
              <a:spcAft>
                <a:spcPts val="300"/>
              </a:spcAft>
              <a:buFontTx/>
              <a:buNone/>
            </a:pPr>
            <a:r>
              <a:rPr lang="en-US" altLang="en-US" dirty="0"/>
              <a:t>Leaders today:</a:t>
            </a:r>
          </a:p>
          <a:p>
            <a:pPr>
              <a:spcBef>
                <a:spcPts val="376"/>
              </a:spcBef>
              <a:spcAft>
                <a:spcPts val="300"/>
              </a:spcAft>
              <a:buFontTx/>
              <a:buNone/>
            </a:pPr>
            <a:endParaRPr lang="en-US" altLang="en-US" dirty="0"/>
          </a:p>
          <a:p>
            <a:pPr>
              <a:spcBef>
                <a:spcPts val="376"/>
              </a:spcBef>
              <a:spcAft>
                <a:spcPts val="300"/>
              </a:spcAft>
            </a:pPr>
            <a:r>
              <a:rPr lang="en-US" altLang="en-US" sz="2200" dirty="0"/>
              <a:t>Motivate employees</a:t>
            </a:r>
          </a:p>
          <a:p>
            <a:pPr>
              <a:spcBef>
                <a:spcPts val="376"/>
              </a:spcBef>
              <a:spcAft>
                <a:spcPts val="300"/>
              </a:spcAft>
            </a:pPr>
            <a:r>
              <a:rPr lang="en-US" altLang="en-US" sz="2200" dirty="0"/>
              <a:t>Function as facilitators</a:t>
            </a:r>
          </a:p>
          <a:p>
            <a:pPr>
              <a:spcBef>
                <a:spcPts val="376"/>
              </a:spcBef>
              <a:spcAft>
                <a:spcPts val="300"/>
              </a:spcAft>
            </a:pPr>
            <a:r>
              <a:rPr lang="en-US" altLang="en-US" sz="2200" dirty="0"/>
              <a:t>Believe that trust and respect should be earned</a:t>
            </a:r>
          </a:p>
          <a:p>
            <a:pPr>
              <a:spcBef>
                <a:spcPts val="376"/>
              </a:spcBef>
              <a:spcAft>
                <a:spcPts val="300"/>
              </a:spcAft>
            </a:pPr>
            <a:endParaRPr lang="en-US" altLang="en-US" sz="2200" dirty="0"/>
          </a:p>
          <a:p>
            <a:pPr>
              <a:spcBef>
                <a:spcPts val="376"/>
              </a:spcBef>
              <a:spcAft>
                <a:spcPts val="300"/>
              </a:spcAft>
            </a:pPr>
            <a:endParaRPr lang="en-US" altLang="en-US" dirty="0"/>
          </a:p>
          <a:p>
            <a:pPr lvl="1">
              <a:spcBef>
                <a:spcPts val="376"/>
              </a:spcBef>
              <a:spcAft>
                <a:spcPts val="300"/>
              </a:spcAft>
            </a:pPr>
            <a:endParaRPr lang="en-US" altLang="en-US" sz="2400" dirty="0"/>
          </a:p>
          <a:p>
            <a:pPr lvl="1">
              <a:spcBef>
                <a:spcPts val="376"/>
              </a:spcBef>
              <a:spcAft>
                <a:spcPts val="300"/>
              </a:spcAft>
            </a:pPr>
            <a:endParaRPr lang="en-US" altLang="en-US" sz="2400" dirty="0"/>
          </a:p>
          <a:p>
            <a:pPr>
              <a:spcBef>
                <a:spcPts val="376"/>
              </a:spcBef>
              <a:spcAft>
                <a:spcPts val="300"/>
              </a:spcAft>
            </a:pPr>
            <a:endParaRPr lang="en-US" dirty="0"/>
          </a:p>
        </p:txBody>
      </p:sp>
    </p:spTree>
    <p:extLst>
      <p:ext uri="{BB962C8B-B14F-4D97-AF65-F5344CB8AC3E}">
        <p14:creationId xmlns:p14="http://schemas.microsoft.com/office/powerpoint/2010/main" val="3258936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The Importance of Trust</a:t>
            </a:r>
          </a:p>
        </p:txBody>
      </p:sp>
      <p:sp>
        <p:nvSpPr>
          <p:cNvPr id="5" name="Content Placeholder 4"/>
          <p:cNvSpPr>
            <a:spLocks noGrp="1"/>
          </p:cNvSpPr>
          <p:nvPr>
            <p:ph idx="1"/>
          </p:nvPr>
        </p:nvSpPr>
        <p:spPr/>
        <p:txBody>
          <a:bodyPr/>
          <a:lstStyle/>
          <a:p>
            <a:pPr marL="0" indent="0">
              <a:lnSpc>
                <a:spcPct val="90000"/>
              </a:lnSpc>
              <a:buNone/>
            </a:pPr>
            <a:r>
              <a:rPr lang="en-IN" dirty="0"/>
              <a:t>Stuart Levine and Michael Crom’s principles of trust for leadership effectiveness</a:t>
            </a:r>
          </a:p>
          <a:p>
            <a:pPr>
              <a:lnSpc>
                <a:spcPct val="90000"/>
              </a:lnSpc>
              <a:buFont typeface="Arial" panose="020B0604020202020204" pitchFamily="34" charset="0"/>
              <a:buChar char="•"/>
            </a:pPr>
            <a:r>
              <a:rPr lang="en-US" altLang="en-US" sz="2200" dirty="0"/>
              <a:t>Deal openly with everyone</a:t>
            </a:r>
          </a:p>
          <a:p>
            <a:pPr>
              <a:lnSpc>
                <a:spcPct val="90000"/>
              </a:lnSpc>
              <a:buFont typeface="Arial" panose="020B0604020202020204" pitchFamily="34" charset="0"/>
              <a:buChar char="•"/>
            </a:pPr>
            <a:r>
              <a:rPr lang="en-US" altLang="en-US" sz="2200" dirty="0"/>
              <a:t>Consider all points of view </a:t>
            </a:r>
          </a:p>
          <a:p>
            <a:pPr>
              <a:lnSpc>
                <a:spcPct val="90000"/>
              </a:lnSpc>
              <a:buFont typeface="Arial" panose="020B0604020202020204" pitchFamily="34" charset="0"/>
              <a:buChar char="•"/>
            </a:pPr>
            <a:r>
              <a:rPr lang="en-US" altLang="en-US" sz="2200" dirty="0"/>
              <a:t>Keep promises</a:t>
            </a:r>
          </a:p>
          <a:p>
            <a:pPr>
              <a:lnSpc>
                <a:spcPct val="90000"/>
              </a:lnSpc>
              <a:buFont typeface="Arial" panose="020B0604020202020204" pitchFamily="34" charset="0"/>
              <a:buChar char="•"/>
            </a:pPr>
            <a:r>
              <a:rPr lang="en-US" altLang="en-US" sz="2200" dirty="0"/>
              <a:t>Give responsibility </a:t>
            </a:r>
          </a:p>
          <a:p>
            <a:pPr>
              <a:lnSpc>
                <a:spcPct val="90000"/>
              </a:lnSpc>
              <a:buFont typeface="Arial" panose="020B0604020202020204" pitchFamily="34" charset="0"/>
              <a:buChar char="•"/>
            </a:pPr>
            <a:r>
              <a:rPr lang="en-US" altLang="en-US" sz="2200" dirty="0"/>
              <a:t>Listen to understand </a:t>
            </a:r>
          </a:p>
          <a:p>
            <a:pPr>
              <a:lnSpc>
                <a:spcPct val="90000"/>
              </a:lnSpc>
              <a:buFont typeface="Arial" panose="020B0604020202020204" pitchFamily="34" charset="0"/>
              <a:buChar char="•"/>
            </a:pPr>
            <a:r>
              <a:rPr lang="en-US" altLang="en-US" sz="2200" dirty="0"/>
              <a:t>Care about people</a:t>
            </a:r>
          </a:p>
          <a:p>
            <a:pPr lvl="2">
              <a:lnSpc>
                <a:spcPct val="90000"/>
              </a:lnSpc>
              <a:buFontTx/>
              <a:buNone/>
            </a:pPr>
            <a:endParaRPr lang="en-US" altLang="en-US" b="1" dirty="0"/>
          </a:p>
          <a:p>
            <a:endParaRPr lang="en-US" dirty="0"/>
          </a:p>
        </p:txBody>
      </p:sp>
    </p:spTree>
    <p:extLst>
      <p:ext uri="{BB962C8B-B14F-4D97-AF65-F5344CB8AC3E}">
        <p14:creationId xmlns:p14="http://schemas.microsoft.com/office/powerpoint/2010/main" val="41083374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Situational Factors</a:t>
            </a:r>
            <a:endParaRPr lang="en-US" dirty="0"/>
          </a:p>
        </p:txBody>
      </p:sp>
      <p:sp>
        <p:nvSpPr>
          <p:cNvPr id="5" name="Content Placeholder 4"/>
          <p:cNvSpPr>
            <a:spLocks noGrp="1"/>
          </p:cNvSpPr>
          <p:nvPr>
            <p:ph idx="1"/>
          </p:nvPr>
        </p:nvSpPr>
        <p:spPr/>
        <p:txBody>
          <a:bodyPr/>
          <a:lstStyle/>
          <a:p>
            <a:r>
              <a:rPr lang="en-US" altLang="en-US" dirty="0"/>
              <a:t>Size of the organization </a:t>
            </a:r>
          </a:p>
          <a:p>
            <a:r>
              <a:rPr lang="en-US" altLang="en-US" dirty="0"/>
              <a:t>Social and psychological climate</a:t>
            </a:r>
          </a:p>
          <a:p>
            <a:r>
              <a:rPr lang="en-US" altLang="en-US" dirty="0"/>
              <a:t>Patterns of employment</a:t>
            </a:r>
          </a:p>
          <a:p>
            <a:r>
              <a:rPr lang="en-US" altLang="en-US" dirty="0"/>
              <a:t>Type, place, and purpose of work performed</a:t>
            </a:r>
            <a:endParaRPr lang="en-US" altLang="en-US" sz="2800" dirty="0"/>
          </a:p>
        </p:txBody>
      </p:sp>
    </p:spTree>
    <p:extLst>
      <p:ext uri="{BB962C8B-B14F-4D97-AF65-F5344CB8AC3E}">
        <p14:creationId xmlns:p14="http://schemas.microsoft.com/office/powerpoint/2010/main" val="23403481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Different Kinds of Intelligence</a:t>
            </a:r>
          </a:p>
        </p:txBody>
      </p:sp>
      <p:sp>
        <p:nvSpPr>
          <p:cNvPr id="7" name="Content Placeholder 6"/>
          <p:cNvSpPr>
            <a:spLocks noGrp="1"/>
          </p:cNvSpPr>
          <p:nvPr>
            <p:ph idx="1"/>
          </p:nvPr>
        </p:nvSpPr>
        <p:spPr/>
        <p:txBody>
          <a:bodyPr/>
          <a:lstStyle/>
          <a:p>
            <a:pPr marL="0" indent="0">
              <a:spcAft>
                <a:spcPts val="600"/>
              </a:spcAft>
              <a:buNone/>
            </a:pPr>
            <a:r>
              <a:rPr lang="en-US" dirty="0"/>
              <a:t>Crystallized intelligence </a:t>
            </a:r>
          </a:p>
          <a:p>
            <a:pPr>
              <a:spcAft>
                <a:spcPts val="600"/>
              </a:spcAft>
            </a:pPr>
            <a:r>
              <a:rPr lang="en-US" sz="2200" dirty="0"/>
              <a:t>Represents one’s lifetime of intellectual attainments, as shown by vocabulary, accumulated facts about the world, and ability to solve problems within one’s area of expertise</a:t>
            </a:r>
          </a:p>
          <a:p>
            <a:pPr>
              <a:spcAft>
                <a:spcPts val="600"/>
              </a:spcAft>
            </a:pPr>
            <a:r>
              <a:rPr lang="en-US" sz="2200" dirty="0"/>
              <a:t>Includes comprehension of information and the ability to communicate in oral and written forms</a:t>
            </a:r>
          </a:p>
          <a:p>
            <a:pPr>
              <a:spcAft>
                <a:spcPts val="600"/>
              </a:spcAft>
            </a:pPr>
            <a:endParaRPr lang="en-IN" sz="2200" dirty="0"/>
          </a:p>
          <a:p>
            <a:pPr marL="0" indent="0">
              <a:spcAft>
                <a:spcPts val="600"/>
              </a:spcAft>
              <a:buNone/>
            </a:pPr>
            <a:r>
              <a:rPr lang="en-US" dirty="0"/>
              <a:t>Fluid intelligence </a:t>
            </a:r>
          </a:p>
          <a:p>
            <a:pPr>
              <a:spcAft>
                <a:spcPts val="600"/>
              </a:spcAft>
            </a:pPr>
            <a:r>
              <a:rPr lang="en-US" sz="2200" dirty="0"/>
              <a:t>Involves mental flexibility, as shown by the ability to process information rapidly, as in solving problems in new areas of endeavor</a:t>
            </a:r>
          </a:p>
          <a:p>
            <a:pPr>
              <a:spcAft>
                <a:spcPts val="600"/>
              </a:spcAft>
            </a:pPr>
            <a:r>
              <a:rPr lang="en-US" sz="2200" dirty="0"/>
              <a:t>Includes reasoning, creative thinking, and memory</a:t>
            </a:r>
          </a:p>
          <a:p>
            <a:pPr>
              <a:spcAft>
                <a:spcPts val="600"/>
              </a:spcAft>
            </a:pPr>
            <a:endParaRPr lang="en-US" sz="2200" dirty="0"/>
          </a:p>
          <a:p>
            <a:pPr>
              <a:spcAft>
                <a:spcPts val="600"/>
              </a:spcAft>
            </a:pPr>
            <a:endParaRPr lang="en-US" dirty="0"/>
          </a:p>
        </p:txBody>
      </p:sp>
    </p:spTree>
    <p:extLst>
      <p:ext uri="{BB962C8B-B14F-4D97-AF65-F5344CB8AC3E}">
        <p14:creationId xmlns:p14="http://schemas.microsoft.com/office/powerpoint/2010/main" val="3199861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Styles of Leading </a:t>
            </a:r>
            <a:endParaRPr lang="en-US" dirty="0"/>
          </a:p>
        </p:txBody>
      </p:sp>
      <p:sp>
        <p:nvSpPr>
          <p:cNvPr id="5" name="Content Placeholder 4"/>
          <p:cNvSpPr>
            <a:spLocks noGrp="1"/>
          </p:cNvSpPr>
          <p:nvPr>
            <p:ph idx="1"/>
          </p:nvPr>
        </p:nvSpPr>
        <p:spPr/>
        <p:txBody>
          <a:bodyPr/>
          <a:lstStyle/>
          <a:p>
            <a:pPr marL="0" indent="0">
              <a:buNone/>
            </a:pPr>
            <a:r>
              <a:rPr lang="en-US" altLang="en-US" dirty="0"/>
              <a:t>Leader-follower compatibility is based on leadership style</a:t>
            </a:r>
          </a:p>
          <a:p>
            <a:pPr marL="0" indent="0">
              <a:buNone/>
            </a:pPr>
            <a:endParaRPr lang="en-US" altLang="en-US" sz="2200" dirty="0"/>
          </a:p>
          <a:p>
            <a:pPr marL="0" indent="0">
              <a:buNone/>
            </a:pPr>
            <a:r>
              <a:rPr lang="en-US" altLang="en-US" dirty="0"/>
              <a:t>Styles</a:t>
            </a:r>
          </a:p>
          <a:p>
            <a:r>
              <a:rPr lang="en-US" altLang="en-US" sz="2200" dirty="0"/>
              <a:t>Directive</a:t>
            </a:r>
          </a:p>
          <a:p>
            <a:r>
              <a:rPr lang="en-US" altLang="en-US" sz="2200" dirty="0"/>
              <a:t>Participative</a:t>
            </a:r>
          </a:p>
          <a:p>
            <a:r>
              <a:rPr lang="en-US" altLang="en-US" sz="2200" dirty="0"/>
              <a:t>Free-rein</a:t>
            </a:r>
          </a:p>
          <a:p>
            <a:pPr lvl="1"/>
            <a:endParaRPr lang="en-US" altLang="en-US" dirty="0"/>
          </a:p>
          <a:p>
            <a:endParaRPr lang="en-US" dirty="0"/>
          </a:p>
        </p:txBody>
      </p:sp>
    </p:spTree>
    <p:extLst>
      <p:ext uri="{BB962C8B-B14F-4D97-AF65-F5344CB8AC3E}">
        <p14:creationId xmlns:p14="http://schemas.microsoft.com/office/powerpoint/2010/main" val="254262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Qualities That Make a Leader </a:t>
            </a:r>
            <a:endParaRPr lang="en-US" dirty="0"/>
          </a:p>
        </p:txBody>
      </p:sp>
      <p:graphicFrame>
        <p:nvGraphicFramePr>
          <p:cNvPr id="5" name="Diagram 4" descr="This is a SmartArt that depicts the qualities that make a leader."/>
          <p:cNvGraphicFramePr/>
          <p:nvPr>
            <p:extLst>
              <p:ext uri="{D42A27DB-BD31-4B8C-83A1-F6EECF244321}">
                <p14:modId xmlns:p14="http://schemas.microsoft.com/office/powerpoint/2010/main" val="3754638895"/>
              </p:ext>
            </p:extLst>
          </p:nvPr>
        </p:nvGraphicFramePr>
        <p:xfrm>
          <a:off x="1676400" y="1295400"/>
          <a:ext cx="57912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Text Placeholder 5"/>
          <p:cNvSpPr txBox="1">
            <a:spLocks/>
          </p:cNvSpPr>
          <p:nvPr/>
        </p:nvSpPr>
        <p:spPr>
          <a:xfrm>
            <a:off x="6128084" y="6019800"/>
            <a:ext cx="3048000" cy="1524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a:hlinkClick r:id="rId7" action="ppaction://hlinksldjump"/>
              </a:rPr>
              <a:t>Jump to </a:t>
            </a:r>
            <a:r>
              <a:rPr lang="en-US" altLang="en-US" sz="1000" dirty="0">
                <a:hlinkClick r:id="rId7" action="ppaction://hlinksldjump"/>
              </a:rPr>
              <a:t>Qualities That Make a Leader, Appendix </a:t>
            </a:r>
            <a:endParaRPr lang="en-US" sz="1000" dirty="0">
              <a:hlinkClick r:id="rId8" action="ppaction://hlinksldjump"/>
            </a:endParaRPr>
          </a:p>
        </p:txBody>
      </p:sp>
    </p:spTree>
    <p:extLst>
      <p:ext uri="{BB962C8B-B14F-4D97-AF65-F5344CB8AC3E}">
        <p14:creationId xmlns:p14="http://schemas.microsoft.com/office/powerpoint/2010/main" val="36848522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p:txBody>
          <a:bodyPr/>
          <a:lstStyle/>
          <a:p>
            <a:r>
              <a:rPr lang="en-US" altLang="en-US" sz="3200" dirty="0"/>
              <a:t>Figure 3.2: Continuum of Leadership Styles</a:t>
            </a:r>
          </a:p>
        </p:txBody>
      </p:sp>
      <p:pic>
        <p:nvPicPr>
          <p:cNvPr id="5" name="Picture 4" descr="This figure depicts the continuum of leadership styles. The figure contains a table with 3 columns and 2 row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637" y="1245823"/>
            <a:ext cx="8312727" cy="4366355"/>
          </a:xfrm>
          <a:prstGeom prst="rect">
            <a:avLst/>
          </a:prstGeom>
        </p:spPr>
      </p:pic>
      <p:sp>
        <p:nvSpPr>
          <p:cNvPr id="10" name="Text Placeholder 5"/>
          <p:cNvSpPr txBox="1">
            <a:spLocks/>
          </p:cNvSpPr>
          <p:nvPr/>
        </p:nvSpPr>
        <p:spPr>
          <a:xfrm>
            <a:off x="2857500" y="5717629"/>
            <a:ext cx="3429000" cy="3048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a:hlinkClick r:id="rId3" action="ppaction://hlinksldjump"/>
              </a:rPr>
              <a:t>Jump to </a:t>
            </a:r>
            <a:r>
              <a:rPr lang="en-US" altLang="en-US" sz="1000" dirty="0">
                <a:hlinkClick r:id="rId3" action="ppaction://hlinksldjump"/>
              </a:rPr>
              <a:t>Figure 3.2: Continuum of Leadership Styles, Appendix </a:t>
            </a:r>
            <a:endParaRPr lang="en-US" sz="1000" dirty="0">
              <a:hlinkClick r:id="rId4" action="ppaction://hlinksldjump"/>
            </a:endParaRPr>
          </a:p>
        </p:txBody>
      </p:sp>
    </p:spTree>
    <p:extLst>
      <p:ext uri="{BB962C8B-B14F-4D97-AF65-F5344CB8AC3E}">
        <p14:creationId xmlns:p14="http://schemas.microsoft.com/office/powerpoint/2010/main" val="687755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Figure 3.3: Emphasis in the Use of Power </a:t>
            </a:r>
            <a:endParaRPr lang="en-US" dirty="0"/>
          </a:p>
        </p:txBody>
      </p:sp>
      <p:pic>
        <p:nvPicPr>
          <p:cNvPr id="6" name="Picture 5" descr="The figure shows the emphasis in the use of power. The figure contains six circles that are arranged in two rows and three columns."/>
          <p:cNvPicPr>
            <a:picLocks noChangeAspect="1"/>
          </p:cNvPicPr>
          <p:nvPr/>
        </p:nvPicPr>
        <p:blipFill rotWithShape="1">
          <a:blip r:embed="rId2">
            <a:extLst>
              <a:ext uri="{28A0092B-C50C-407E-A947-70E740481C1C}">
                <a14:useLocalDpi xmlns:a14="http://schemas.microsoft.com/office/drawing/2010/main" val="0"/>
              </a:ext>
            </a:extLst>
          </a:blip>
          <a:srcRect l="1666"/>
          <a:stretch/>
        </p:blipFill>
        <p:spPr>
          <a:xfrm>
            <a:off x="693296" y="1271776"/>
            <a:ext cx="7757406" cy="4099525"/>
          </a:xfrm>
          <a:prstGeom prst="rect">
            <a:avLst/>
          </a:prstGeom>
        </p:spPr>
      </p:pic>
      <p:sp>
        <p:nvSpPr>
          <p:cNvPr id="7" name="Text Placeholder 5"/>
          <p:cNvSpPr txBox="1">
            <a:spLocks/>
          </p:cNvSpPr>
          <p:nvPr/>
        </p:nvSpPr>
        <p:spPr>
          <a:xfrm>
            <a:off x="693296" y="5422454"/>
            <a:ext cx="5758912" cy="206179"/>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IN" sz="1000" dirty="0"/>
              <a:t>Source: Newstrom, J., </a:t>
            </a:r>
            <a:r>
              <a:rPr lang="en-IN" sz="1000" i="1" dirty="0"/>
              <a:t>Organizational Behavior, </a:t>
            </a:r>
            <a:r>
              <a:rPr lang="en-IN" sz="1000" dirty="0"/>
              <a:t>14th ed. (New York: McGraw-Hill/Irwin, 2014). </a:t>
            </a:r>
            <a:endParaRPr lang="en-US" sz="1000" dirty="0">
              <a:hlinkClick r:id="rId3" action="ppaction://hlinksldjump"/>
            </a:endParaRPr>
          </a:p>
        </p:txBody>
      </p:sp>
      <p:sp>
        <p:nvSpPr>
          <p:cNvPr id="11" name="Text Placeholder 5"/>
          <p:cNvSpPr txBox="1">
            <a:spLocks/>
          </p:cNvSpPr>
          <p:nvPr/>
        </p:nvSpPr>
        <p:spPr>
          <a:xfrm>
            <a:off x="2917934" y="5878171"/>
            <a:ext cx="3308131" cy="206179"/>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a:hlinkClick r:id="rId4" action="ppaction://hlinksldjump"/>
              </a:rPr>
              <a:t>Jump to </a:t>
            </a:r>
            <a:r>
              <a:rPr lang="en-US" altLang="en-US" sz="1000" dirty="0">
                <a:hlinkClick r:id="rId4" action="ppaction://hlinksldjump"/>
              </a:rPr>
              <a:t>Figure 3.3: Emphasis in the Use of Power, Appendix </a:t>
            </a:r>
            <a:endParaRPr lang="en-US" sz="1000" dirty="0">
              <a:hlinkClick r:id="rId3" action="ppaction://hlinksldjump"/>
            </a:endParaRPr>
          </a:p>
        </p:txBody>
      </p:sp>
    </p:spTree>
    <p:extLst>
      <p:ext uri="{BB962C8B-B14F-4D97-AF65-F5344CB8AC3E}">
        <p14:creationId xmlns:p14="http://schemas.microsoft.com/office/powerpoint/2010/main" val="41609646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Five Points of Leadership Styles, 1</a:t>
            </a:r>
            <a:endParaRPr lang="en-US" dirty="0"/>
          </a:p>
        </p:txBody>
      </p:sp>
      <p:sp>
        <p:nvSpPr>
          <p:cNvPr id="6" name="Content Placeholder 5"/>
          <p:cNvSpPr>
            <a:spLocks noGrp="1"/>
          </p:cNvSpPr>
          <p:nvPr>
            <p:ph idx="1"/>
          </p:nvPr>
        </p:nvSpPr>
        <p:spPr/>
        <p:txBody>
          <a:bodyPr/>
          <a:lstStyle/>
          <a:p>
            <a:pPr marL="0" indent="0">
              <a:buNone/>
            </a:pPr>
            <a:r>
              <a:rPr lang="en-IN" altLang="en-US" dirty="0"/>
              <a:t>Developed by </a:t>
            </a:r>
            <a:r>
              <a:rPr lang="en-IN" dirty="0"/>
              <a:t>Hollander, Vroom, and Yetton, Tannenbaum and Schmidt, Hersey and Blanchard, Daniel Goleman; and others </a:t>
            </a:r>
            <a:endParaRPr lang="en-US" altLang="en-US" dirty="0"/>
          </a:p>
          <a:p>
            <a:pPr>
              <a:buFont typeface="Arial" panose="020B0604020202020204" pitchFamily="34" charset="0"/>
              <a:buChar char="•"/>
            </a:pPr>
            <a:r>
              <a:rPr lang="en-US" altLang="en-US" sz="2200" dirty="0"/>
              <a:t>People develop preferred styles by modeling others, going through formal training, and learning from personal experience</a:t>
            </a:r>
          </a:p>
          <a:p>
            <a:pPr>
              <a:buFont typeface="Arial" panose="020B0604020202020204" pitchFamily="34" charset="0"/>
              <a:buChar char="•"/>
            </a:pPr>
            <a:r>
              <a:rPr lang="en-US" altLang="en-US" sz="2200" dirty="0"/>
              <a:t>An individual prefers the same style of leading and following </a:t>
            </a:r>
          </a:p>
          <a:p>
            <a:pPr>
              <a:buFont typeface="Arial" panose="020B0604020202020204" pitchFamily="34" charset="0"/>
              <a:buChar char="•"/>
            </a:pPr>
            <a:r>
              <a:rPr lang="en-US" altLang="en-US" sz="2200" dirty="0"/>
              <a:t>Leaders have been successful along all points of the continuum</a:t>
            </a:r>
          </a:p>
          <a:p>
            <a:pPr>
              <a:buFont typeface="Arial" panose="020B0604020202020204" pitchFamily="34" charset="0"/>
              <a:buChar char="•"/>
            </a:pPr>
            <a:r>
              <a:rPr lang="en-US" altLang="en-US" sz="2200" dirty="0"/>
              <a:t>There is no universal style of leading</a:t>
            </a:r>
          </a:p>
          <a:p>
            <a:pPr marL="514350" indent="-514350">
              <a:buFontTx/>
              <a:buAutoNum type="arabicPeriod"/>
            </a:pPr>
            <a:endParaRPr lang="en-US" altLang="en-US" dirty="0">
              <a:solidFill>
                <a:schemeClr val="accent1">
                  <a:lumMod val="75000"/>
                </a:schemeClr>
              </a:solidFill>
            </a:endParaRPr>
          </a:p>
          <a:p>
            <a:pPr marL="514350" indent="-514350"/>
            <a:endParaRPr lang="en-US" altLang="en-US" dirty="0"/>
          </a:p>
          <a:p>
            <a:endParaRPr lang="en-US" dirty="0"/>
          </a:p>
        </p:txBody>
      </p:sp>
    </p:spTree>
    <p:extLst>
      <p:ext uri="{BB962C8B-B14F-4D97-AF65-F5344CB8AC3E}">
        <p14:creationId xmlns:p14="http://schemas.microsoft.com/office/powerpoint/2010/main" val="16521489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Five Points of Leadership Styles, 2 </a:t>
            </a:r>
            <a:endParaRPr lang="en-US" dirty="0"/>
          </a:p>
        </p:txBody>
      </p:sp>
      <p:sp>
        <p:nvSpPr>
          <p:cNvPr id="6" name="Content Placeholder 5"/>
          <p:cNvSpPr>
            <a:spLocks noGrp="1"/>
          </p:cNvSpPr>
          <p:nvPr>
            <p:ph idx="1"/>
          </p:nvPr>
        </p:nvSpPr>
        <p:spPr/>
        <p:txBody>
          <a:bodyPr/>
          <a:lstStyle/>
          <a:p>
            <a:pPr>
              <a:buFont typeface="Arial" panose="020B0604020202020204" pitchFamily="34" charset="0"/>
              <a:buChar char="•"/>
            </a:pPr>
            <a:r>
              <a:rPr lang="en-US" altLang="en-US" sz="2200" dirty="0"/>
              <a:t>If leading and following styles conflict, patience and communication are needed in:</a:t>
            </a:r>
          </a:p>
          <a:p>
            <a:pPr>
              <a:buFont typeface="Arial" panose="020B0604020202020204" pitchFamily="34" charset="0"/>
              <a:buChar char="•"/>
            </a:pPr>
            <a:endParaRPr lang="en-US" altLang="en-US" dirty="0"/>
          </a:p>
          <a:p>
            <a:pPr lvl="1">
              <a:buFont typeface="Arial" panose="020B0604020202020204" pitchFamily="34" charset="0"/>
              <a:buChar char="•"/>
              <a:defRPr/>
            </a:pPr>
            <a:r>
              <a:rPr lang="en-US" altLang="en-US" dirty="0"/>
              <a:t>Decision making: </a:t>
            </a:r>
            <a:r>
              <a:rPr lang="en-US" dirty="0"/>
              <a:t>Directive leaders may be upset by free-rein followers </a:t>
            </a:r>
            <a:r>
              <a:rPr lang="en-IN" dirty="0"/>
              <a:t>on challenging decisions and behaving independently</a:t>
            </a:r>
            <a:r>
              <a:rPr lang="en-US" dirty="0"/>
              <a:t> </a:t>
            </a:r>
          </a:p>
          <a:p>
            <a:pPr lvl="1">
              <a:buFont typeface="Arial" panose="020B0604020202020204" pitchFamily="34" charset="0"/>
              <a:buChar char="•"/>
            </a:pPr>
            <a:r>
              <a:rPr lang="en-US" altLang="en-US" dirty="0"/>
              <a:t>Goal setting: D</a:t>
            </a:r>
            <a:r>
              <a:rPr lang="en-US" dirty="0"/>
              <a:t>irective followers may be upset by free-rein leaders </a:t>
            </a:r>
            <a:r>
              <a:rPr lang="en-IN" dirty="0"/>
              <a:t>who provide few details on how to do a job</a:t>
            </a:r>
            <a:endParaRPr lang="en-US" altLang="en-US" dirty="0"/>
          </a:p>
          <a:p>
            <a:pPr lvl="1">
              <a:buFont typeface="Arial" panose="020B0604020202020204" pitchFamily="34" charset="0"/>
              <a:buChar char="•"/>
            </a:pPr>
            <a:r>
              <a:rPr lang="en-US" altLang="en-US" dirty="0"/>
              <a:t>Communication: </a:t>
            </a:r>
            <a:r>
              <a:rPr lang="en-US" dirty="0"/>
              <a:t>Participative followers are upset by leaders who fail to have staff meetings, ignore the open-door policy, and show little concern for others’ feelings</a:t>
            </a:r>
          </a:p>
          <a:p>
            <a:pPr marL="457200" lvl="1" indent="0">
              <a:buNone/>
            </a:pPr>
            <a:endParaRPr lang="en-US" altLang="en-US" dirty="0"/>
          </a:p>
          <a:p>
            <a:endParaRPr lang="en-US" dirty="0"/>
          </a:p>
        </p:txBody>
      </p:sp>
    </p:spTree>
    <p:extLst>
      <p:ext uri="{BB962C8B-B14F-4D97-AF65-F5344CB8AC3E}">
        <p14:creationId xmlns:p14="http://schemas.microsoft.com/office/powerpoint/2010/main" val="3917449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800" dirty="0"/>
              <a:t>      Table 3.1: The Changing Character of Work Culture and</a:t>
            </a:r>
            <a:br>
              <a:rPr lang="en-US" sz="2800" dirty="0"/>
            </a:br>
            <a:r>
              <a:rPr lang="en-US" sz="2800" dirty="0"/>
              <a:t>Changing Focus of Effective Leadership</a:t>
            </a:r>
          </a:p>
        </p:txBody>
      </p:sp>
      <p:pic>
        <p:nvPicPr>
          <p:cNvPr id="6" name="Picture 5" descr="This figure depicts the changing character of work culture and changing focus of effective leadership. The figure contains three rows."/>
          <p:cNvPicPr>
            <a:picLocks noChangeAspect="1"/>
          </p:cNvPicPr>
          <p:nvPr/>
        </p:nvPicPr>
        <p:blipFill rotWithShape="1">
          <a:blip r:embed="rId2">
            <a:extLst>
              <a:ext uri="{28A0092B-C50C-407E-A947-70E740481C1C}">
                <a14:useLocalDpi xmlns:a14="http://schemas.microsoft.com/office/drawing/2010/main" val="0"/>
              </a:ext>
            </a:extLst>
          </a:blip>
          <a:srcRect l="2499"/>
          <a:stretch/>
        </p:blipFill>
        <p:spPr>
          <a:xfrm>
            <a:off x="557646" y="1488753"/>
            <a:ext cx="8104909" cy="3867066"/>
          </a:xfrm>
          <a:prstGeom prst="rect">
            <a:avLst/>
          </a:prstGeom>
        </p:spPr>
      </p:pic>
      <p:sp>
        <p:nvSpPr>
          <p:cNvPr id="11" name="Text Placeholder 5"/>
          <p:cNvSpPr txBox="1">
            <a:spLocks/>
          </p:cNvSpPr>
          <p:nvPr/>
        </p:nvSpPr>
        <p:spPr>
          <a:xfrm>
            <a:off x="1524000" y="5377130"/>
            <a:ext cx="6096000" cy="29137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a:hlinkClick r:id="rId3" action="ppaction://hlinksldjump"/>
              </a:rPr>
              <a:t>Jump to Figure 3.1: The Changing Character of Work Culture and Changing Focus of Effective Leadership</a:t>
            </a:r>
            <a:r>
              <a:rPr lang="en-US" altLang="en-US" sz="1000" dirty="0">
                <a:hlinkClick r:id="rId3" action="ppaction://hlinksldjump"/>
              </a:rPr>
              <a:t>, Appendix </a:t>
            </a:r>
            <a:endParaRPr lang="en-US" sz="1000" dirty="0">
              <a:hlinkClick r:id="rId4" action="ppaction://hlinksldjump"/>
            </a:endParaRPr>
          </a:p>
        </p:txBody>
      </p:sp>
    </p:spTree>
    <p:extLst>
      <p:ext uri="{BB962C8B-B14F-4D97-AF65-F5344CB8AC3E}">
        <p14:creationId xmlns:p14="http://schemas.microsoft.com/office/powerpoint/2010/main" val="3280879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Leadership Effectiveness Today, 1</a:t>
            </a:r>
            <a:r>
              <a:rPr lang="en-US" altLang="en-US" sz="3200" dirty="0"/>
              <a:t> </a:t>
            </a:r>
            <a:endParaRPr lang="en-US" dirty="0"/>
          </a:p>
        </p:txBody>
      </p:sp>
      <p:sp>
        <p:nvSpPr>
          <p:cNvPr id="6" name="Content Placeholder 5"/>
          <p:cNvSpPr>
            <a:spLocks noGrp="1"/>
          </p:cNvSpPr>
          <p:nvPr>
            <p:ph idx="1"/>
          </p:nvPr>
        </p:nvSpPr>
        <p:spPr/>
        <p:txBody>
          <a:bodyPr/>
          <a:lstStyle/>
          <a:p>
            <a:pPr marL="0" indent="0">
              <a:buNone/>
            </a:pPr>
            <a:r>
              <a:rPr lang="en-US" altLang="en-US" dirty="0"/>
              <a:t>Leadership is:</a:t>
            </a:r>
          </a:p>
          <a:p>
            <a:pPr marL="0" indent="0">
              <a:buNone/>
            </a:pPr>
            <a:endParaRPr lang="en-US" altLang="en-US" dirty="0"/>
          </a:p>
          <a:p>
            <a:pPr>
              <a:buFont typeface="Arial" panose="020B0604020202020204" pitchFamily="34" charset="0"/>
              <a:buChar char="•"/>
            </a:pPr>
            <a:r>
              <a:rPr lang="en-US" altLang="en-US" sz="2200" dirty="0"/>
              <a:t>More </a:t>
            </a:r>
            <a:r>
              <a:rPr lang="en-US" altLang="en-US" sz="2200" b="1" dirty="0">
                <a:solidFill>
                  <a:srgbClr val="C30C20"/>
                </a:solidFill>
              </a:rPr>
              <a:t>art</a:t>
            </a:r>
            <a:r>
              <a:rPr lang="en-US" altLang="en-US" sz="2200" dirty="0"/>
              <a:t> than science</a:t>
            </a:r>
          </a:p>
          <a:p>
            <a:pPr>
              <a:buFont typeface="Arial" panose="020B0604020202020204" pitchFamily="34" charset="0"/>
              <a:buChar char="•"/>
            </a:pPr>
            <a:r>
              <a:rPr lang="en-US" altLang="en-US" sz="2200" dirty="0"/>
              <a:t>More skill than knowledge</a:t>
            </a:r>
          </a:p>
          <a:p>
            <a:pPr>
              <a:buFont typeface="Arial" panose="020B0604020202020204" pitchFamily="34" charset="0"/>
              <a:buChar char="•"/>
            </a:pPr>
            <a:r>
              <a:rPr lang="en-US" altLang="en-US" sz="2200" dirty="0"/>
              <a:t>Difficult</a:t>
            </a:r>
          </a:p>
          <a:p>
            <a:pPr marL="0" indent="0">
              <a:buNone/>
            </a:pPr>
            <a:endParaRPr lang="en-US" altLang="en-US" sz="2200" dirty="0"/>
          </a:p>
          <a:p>
            <a:pPr marL="0" indent="0">
              <a:buNone/>
            </a:pPr>
            <a:r>
              <a:rPr lang="en-US" altLang="en-US" dirty="0"/>
              <a:t>Leaders must add new demands to traditional duties</a:t>
            </a:r>
            <a:endParaRPr lang="en-US" altLang="en-US" i="1" dirty="0"/>
          </a:p>
          <a:p>
            <a:endParaRPr lang="en-US" dirty="0"/>
          </a:p>
        </p:txBody>
      </p:sp>
    </p:spTree>
    <p:extLst>
      <p:ext uri="{BB962C8B-B14F-4D97-AF65-F5344CB8AC3E}">
        <p14:creationId xmlns:p14="http://schemas.microsoft.com/office/powerpoint/2010/main" val="176578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Leadership Effectiveness Today, 2</a:t>
            </a:r>
            <a:endParaRPr lang="en-US" dirty="0"/>
          </a:p>
        </p:txBody>
      </p:sp>
      <p:sp>
        <p:nvSpPr>
          <p:cNvPr id="5" name="Content Placeholder 4"/>
          <p:cNvSpPr>
            <a:spLocks noGrp="1"/>
          </p:cNvSpPr>
          <p:nvPr>
            <p:ph idx="1"/>
          </p:nvPr>
        </p:nvSpPr>
        <p:spPr/>
        <p:txBody>
          <a:bodyPr/>
          <a:lstStyle/>
          <a:p>
            <a:pPr marL="0" indent="0">
              <a:buNone/>
            </a:pPr>
            <a:r>
              <a:rPr lang="en-US" altLang="en-US" dirty="0"/>
              <a:t>An Effective leader must be:</a:t>
            </a:r>
          </a:p>
          <a:p>
            <a:pPr marL="0" indent="0">
              <a:buNone/>
            </a:pPr>
            <a:endParaRPr lang="en-US" altLang="en-US" b="1" dirty="0"/>
          </a:p>
          <a:p>
            <a:r>
              <a:rPr lang="en-US" altLang="en-US" sz="2200" dirty="0"/>
              <a:t>Director and motivator</a:t>
            </a:r>
          </a:p>
          <a:p>
            <a:r>
              <a:rPr lang="en-US" altLang="en-US" sz="2200" dirty="0"/>
              <a:t>Implementer and innovator</a:t>
            </a:r>
          </a:p>
          <a:p>
            <a:r>
              <a:rPr lang="en-US" altLang="en-US" sz="2200" dirty="0"/>
              <a:t>Mentor and team builder</a:t>
            </a:r>
          </a:p>
          <a:p>
            <a:r>
              <a:rPr lang="en-US" altLang="en-US" sz="2200" dirty="0"/>
              <a:t>Expert and moral force </a:t>
            </a:r>
          </a:p>
          <a:p>
            <a:r>
              <a:rPr lang="en-US" altLang="en-US" sz="2200" dirty="0"/>
              <a:t>Organizer and developer of people</a:t>
            </a:r>
          </a:p>
          <a:p>
            <a:endParaRPr lang="en-US" dirty="0"/>
          </a:p>
        </p:txBody>
      </p:sp>
    </p:spTree>
    <p:extLst>
      <p:ext uri="{BB962C8B-B14F-4D97-AF65-F5344CB8AC3E}">
        <p14:creationId xmlns:p14="http://schemas.microsoft.com/office/powerpoint/2010/main" val="495641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Leadership Demands and Duties</a:t>
            </a:r>
          </a:p>
        </p:txBody>
      </p:sp>
      <p:graphicFrame>
        <p:nvGraphicFramePr>
          <p:cNvPr id="9" name="Table 8"/>
          <p:cNvGraphicFramePr>
            <a:graphicFrameLocks noGrp="1"/>
          </p:cNvGraphicFramePr>
          <p:nvPr>
            <p:extLst>
              <p:ext uri="{D42A27DB-BD31-4B8C-83A1-F6EECF244321}">
                <p14:modId xmlns:p14="http://schemas.microsoft.com/office/powerpoint/2010/main" val="874600033"/>
              </p:ext>
            </p:extLst>
          </p:nvPr>
        </p:nvGraphicFramePr>
        <p:xfrm>
          <a:off x="1257300" y="1584960"/>
          <a:ext cx="6629400" cy="3688080"/>
        </p:xfrm>
        <a:graphic>
          <a:graphicData uri="http://schemas.openxmlformats.org/drawingml/2006/table">
            <a:tbl>
              <a:tblPr firstRow="1" bandRow="1">
                <a:tableStyleId>{073A0DAA-6AF3-43AB-8588-CEC1D06C72B9}</a:tableStyleId>
              </a:tblPr>
              <a:tblGrid>
                <a:gridCol w="3016078">
                  <a:extLst>
                    <a:ext uri="{9D8B030D-6E8A-4147-A177-3AD203B41FA5}">
                      <a16:colId xmlns:a16="http://schemas.microsoft.com/office/drawing/2014/main" val="20000"/>
                    </a:ext>
                  </a:extLst>
                </a:gridCol>
                <a:gridCol w="3613322">
                  <a:extLst>
                    <a:ext uri="{9D8B030D-6E8A-4147-A177-3AD203B41FA5}">
                      <a16:colId xmlns:a16="http://schemas.microsoft.com/office/drawing/2014/main" val="20001"/>
                    </a:ext>
                  </a:extLst>
                </a:gridCol>
              </a:tblGrid>
              <a:tr h="614680">
                <a:tc>
                  <a:txBody>
                    <a:bodyPr/>
                    <a:lstStyle/>
                    <a:p>
                      <a:r>
                        <a:rPr lang="en-US" sz="2400" b="1" i="0" u="none" strike="noStrike" kern="1200" baseline="0" dirty="0">
                          <a:solidFill>
                            <a:schemeClr val="bg1"/>
                          </a:solidFill>
                          <a:latin typeface="+mn-lt"/>
                          <a:ea typeface="+mn-ea"/>
                          <a:cs typeface="+mn-cs"/>
                        </a:rPr>
                        <a:t>Traditional duties</a:t>
                      </a:r>
                      <a:endParaRPr lang="en-US" sz="2400" dirty="0">
                        <a:solidFill>
                          <a:schemeClr val="bg1"/>
                        </a:solidFill>
                      </a:endParaRPr>
                    </a:p>
                  </a:txBody>
                  <a:tcPr>
                    <a:lnB w="12700" cap="flat" cmpd="sng" algn="ctr">
                      <a:solidFill>
                        <a:schemeClr val="tx1"/>
                      </a:solidFill>
                      <a:prstDash val="solid"/>
                      <a:round/>
                      <a:headEnd type="none" w="med" len="med"/>
                      <a:tailEnd type="none" w="med" len="med"/>
                    </a:lnB>
                  </a:tcPr>
                </a:tc>
                <a:tc>
                  <a:txBody>
                    <a:bodyPr/>
                    <a:lstStyle/>
                    <a:p>
                      <a:r>
                        <a:rPr lang="en-US" sz="2400" b="1" i="0" u="none" strike="noStrike" kern="1200" baseline="0" dirty="0">
                          <a:solidFill>
                            <a:schemeClr val="bg1"/>
                          </a:solidFill>
                          <a:latin typeface="+mn-lt"/>
                          <a:ea typeface="+mn-ea"/>
                          <a:cs typeface="+mn-cs"/>
                        </a:rPr>
                        <a:t>New demands </a:t>
                      </a:r>
                      <a:endParaRPr lang="en-US" sz="2400" dirty="0">
                        <a:solidFill>
                          <a:schemeClr val="bg1"/>
                        </a:solidFill>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14680">
                <a:tc>
                  <a:txBody>
                    <a:bodyPr/>
                    <a:lstStyle/>
                    <a:p>
                      <a:r>
                        <a:rPr lang="en-IN" sz="2400" b="0" i="0" u="none" strike="noStrike" kern="1200" baseline="0" dirty="0">
                          <a:solidFill>
                            <a:schemeClr val="tx1"/>
                          </a:solidFill>
                          <a:latin typeface="+mn-lt"/>
                          <a:ea typeface="+mn-ea"/>
                          <a:cs typeface="+mn-cs"/>
                        </a:rPr>
                        <a:t>Give orders</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IN" sz="2400" b="0" i="0" u="none" strike="noStrike" kern="1200" baseline="0" dirty="0">
                          <a:solidFill>
                            <a:schemeClr val="tx1"/>
                          </a:solidFill>
                          <a:latin typeface="+mn-lt"/>
                          <a:ea typeface="+mn-ea"/>
                          <a:cs typeface="+mn-cs"/>
                        </a:rPr>
                        <a:t>Empower people</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14680">
                <a:tc>
                  <a:txBody>
                    <a:bodyPr/>
                    <a:lstStyle/>
                    <a:p>
                      <a:r>
                        <a:rPr lang="en-IN" sz="2400" b="0" i="0" u="none" strike="noStrike" kern="1200" baseline="0" dirty="0">
                          <a:solidFill>
                            <a:schemeClr val="tx1"/>
                          </a:solidFill>
                          <a:latin typeface="+mn-lt"/>
                          <a:ea typeface="+mn-ea"/>
                          <a:cs typeface="+mn-cs"/>
                        </a:rPr>
                        <a:t>Implement plans</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2400" b="0" i="0" u="none" strike="noStrike" kern="1200" baseline="0" dirty="0">
                          <a:solidFill>
                            <a:schemeClr val="tx1"/>
                          </a:solidFill>
                          <a:latin typeface="+mn-lt"/>
                          <a:ea typeface="+mn-ea"/>
                          <a:cs typeface="+mn-cs"/>
                        </a:rPr>
                        <a:t>Generate ideas</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14680">
                <a:tc>
                  <a:txBody>
                    <a:bodyPr/>
                    <a:lstStyle/>
                    <a:p>
                      <a:r>
                        <a:rPr lang="en-IN" sz="2400" b="0" i="0" u="none" strike="noStrike" kern="1200" baseline="0" dirty="0">
                          <a:solidFill>
                            <a:schemeClr val="tx1"/>
                          </a:solidFill>
                          <a:latin typeface="+mn-lt"/>
                          <a:ea typeface="+mn-ea"/>
                          <a:cs typeface="+mn-cs"/>
                        </a:rPr>
                        <a:t>Manage individuals</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IN" sz="2400" b="0" i="0" u="none" strike="noStrike" kern="1200" baseline="0" dirty="0">
                          <a:solidFill>
                            <a:schemeClr val="tx1"/>
                          </a:solidFill>
                          <a:latin typeface="+mn-lt"/>
                          <a:ea typeface="+mn-ea"/>
                          <a:cs typeface="+mn-cs"/>
                        </a:rPr>
                        <a:t>Coach teams</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14680">
                <a:tc>
                  <a:txBody>
                    <a:bodyPr/>
                    <a:lstStyle/>
                    <a:p>
                      <a:r>
                        <a:rPr lang="en-IN" sz="2400" b="0" i="0" u="none" strike="noStrike" kern="1200" baseline="0" dirty="0">
                          <a:solidFill>
                            <a:schemeClr val="tx1"/>
                          </a:solidFill>
                          <a:latin typeface="+mn-lt"/>
                          <a:ea typeface="+mn-ea"/>
                          <a:cs typeface="+mn-cs"/>
                        </a:rPr>
                        <a:t>Do things right</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2400" b="0" i="0" u="none" strike="noStrike" kern="1200" baseline="0" dirty="0">
                          <a:solidFill>
                            <a:schemeClr val="tx1"/>
                          </a:solidFill>
                          <a:latin typeface="+mn-lt"/>
                          <a:ea typeface="+mn-ea"/>
                          <a:cs typeface="+mn-cs"/>
                        </a:rPr>
                        <a:t>Do the right things</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614680">
                <a:tc>
                  <a:txBody>
                    <a:bodyPr/>
                    <a:lstStyle/>
                    <a:p>
                      <a:r>
                        <a:rPr lang="en-IN" sz="2400" b="0" i="0" u="none" strike="noStrike" kern="1200" baseline="0" dirty="0">
                          <a:solidFill>
                            <a:schemeClr val="tx1"/>
                          </a:solidFill>
                          <a:latin typeface="+mn-lt"/>
                          <a:ea typeface="+mn-ea"/>
                          <a:cs typeface="+mn-cs"/>
                        </a:rPr>
                        <a:t>Organize work</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IN" sz="2400" b="0" i="0" u="none" strike="noStrike" kern="1200" baseline="0" dirty="0">
                          <a:solidFill>
                            <a:schemeClr val="tx1"/>
                          </a:solidFill>
                          <a:latin typeface="+mn-lt"/>
                          <a:ea typeface="+mn-ea"/>
                          <a:cs typeface="+mn-cs"/>
                        </a:rPr>
                        <a:t>Develop people</a:t>
                      </a:r>
                      <a:endParaRPr lang="en-US"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11216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Appendices</a:t>
            </a:r>
          </a:p>
        </p:txBody>
      </p:sp>
    </p:spTree>
    <p:extLst>
      <p:ext uri="{BB962C8B-B14F-4D97-AF65-F5344CB8AC3E}">
        <p14:creationId xmlns:p14="http://schemas.microsoft.com/office/powerpoint/2010/main" val="8502148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sz="3200" dirty="0"/>
              <a:t>Qualities That Make a Leader, Appendix </a:t>
            </a:r>
            <a:endParaRPr lang="en-US" sz="3200" dirty="0"/>
          </a:p>
        </p:txBody>
      </p:sp>
      <p:sp>
        <p:nvSpPr>
          <p:cNvPr id="5" name="Content Placeholder 4"/>
          <p:cNvSpPr>
            <a:spLocks noGrp="1"/>
          </p:cNvSpPr>
          <p:nvPr>
            <p:ph idx="1"/>
          </p:nvPr>
        </p:nvSpPr>
        <p:spPr>
          <a:xfrm>
            <a:off x="457200" y="1066800"/>
            <a:ext cx="8229600" cy="5562600"/>
          </a:xfrm>
        </p:spPr>
        <p:txBody>
          <a:bodyPr/>
          <a:lstStyle/>
          <a:p>
            <a:pPr marL="0" indent="0">
              <a:buNone/>
            </a:pPr>
            <a:r>
              <a:rPr lang="en-IN" sz="2000" dirty="0"/>
              <a:t>In Row 1, column 1 contains a box labeled vision, column 2 contains a box labeled ability, and column 3 contains a box labeled enthusiasm. In row 2, column 1 contains a box </a:t>
            </a:r>
            <a:r>
              <a:rPr lang="en-IN" sz="2000" dirty="0" err="1"/>
              <a:t>labeled</a:t>
            </a:r>
            <a:r>
              <a:rPr lang="en-IN" sz="2000" dirty="0"/>
              <a:t> stability, column 2 contains a box labeled concern for others, and column 3 contains a box </a:t>
            </a:r>
            <a:r>
              <a:rPr lang="en-IN" sz="2000" dirty="0" err="1"/>
              <a:t>labeled</a:t>
            </a:r>
            <a:r>
              <a:rPr lang="en-IN" sz="2000" dirty="0"/>
              <a:t> self-confidence. In row 3, column 1 contains a box labeled persistence, column 2 contains a box labeled vitality, and column 3 contains a box labeled charisma. Row 4 contains only one box in the second column. It is labeled integrity.</a:t>
            </a:r>
            <a:endParaRPr lang="en-US" sz="2000" dirty="0"/>
          </a:p>
        </p:txBody>
      </p:sp>
      <p:sp>
        <p:nvSpPr>
          <p:cNvPr id="6" name="Text Placeholder 5"/>
          <p:cNvSpPr>
            <a:spLocks noGrp="1"/>
          </p:cNvSpPr>
          <p:nvPr>
            <p:ph type="body" sz="quarter" idx="4294967295"/>
          </p:nvPr>
        </p:nvSpPr>
        <p:spPr>
          <a:xfrm>
            <a:off x="6324600" y="6019800"/>
            <a:ext cx="2558716" cy="228600"/>
          </a:xfrm>
          <a:prstGeom prst="rect">
            <a:avLst/>
          </a:prstGeom>
        </p:spPr>
        <p:txBody>
          <a:bodyPr/>
          <a:lstStyle/>
          <a:p>
            <a:pPr marL="0" indent="0">
              <a:buNone/>
            </a:pPr>
            <a:r>
              <a:rPr lang="en-US" sz="1000" dirty="0">
                <a:solidFill>
                  <a:schemeClr val="tx1"/>
                </a:solidFill>
                <a:hlinkClick r:id="rId2" action="ppaction://hlinksldjump"/>
              </a:rPr>
              <a:t>Jump back to </a:t>
            </a:r>
            <a:r>
              <a:rPr lang="en-US" altLang="en-US" sz="1000" dirty="0">
                <a:hlinkClick r:id="rId2" action="ppaction://hlinksldjump"/>
              </a:rPr>
              <a:t>Qualities That Make a Leader</a:t>
            </a:r>
            <a:endParaRPr lang="en-US" sz="1000" dirty="0">
              <a:solidFill>
                <a:schemeClr val="tx1"/>
              </a:solidFill>
              <a:hlinkClick r:id="rId3" action="ppaction://hlinksldjump"/>
            </a:endParaRPr>
          </a:p>
        </p:txBody>
      </p:sp>
    </p:spTree>
    <p:extLst>
      <p:ext uri="{BB962C8B-B14F-4D97-AF65-F5344CB8AC3E}">
        <p14:creationId xmlns:p14="http://schemas.microsoft.com/office/powerpoint/2010/main" val="836751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Vision </a:t>
            </a:r>
            <a:endParaRPr lang="en-US" dirty="0"/>
          </a:p>
        </p:txBody>
      </p:sp>
      <p:sp>
        <p:nvSpPr>
          <p:cNvPr id="6" name="Content Placeholder 5"/>
          <p:cNvSpPr>
            <a:spLocks noGrp="1"/>
          </p:cNvSpPr>
          <p:nvPr>
            <p:ph idx="1"/>
          </p:nvPr>
        </p:nvSpPr>
        <p:spPr/>
        <p:txBody>
          <a:bodyPr/>
          <a:lstStyle/>
          <a:p>
            <a:pPr marL="0" indent="0">
              <a:buNone/>
            </a:pPr>
            <a:r>
              <a:rPr lang="en-US" altLang="en-US" dirty="0"/>
              <a:t>A Leader requires a strong sense of purpose</a:t>
            </a:r>
          </a:p>
          <a:p>
            <a:r>
              <a:rPr lang="en-US" altLang="en-US" sz="2200" dirty="0"/>
              <a:t>Recognizes what must be done and does it</a:t>
            </a:r>
          </a:p>
          <a:p>
            <a:r>
              <a:rPr lang="en-US" altLang="en-US" sz="2200" dirty="0"/>
              <a:t>Inspires others </a:t>
            </a:r>
          </a:p>
          <a:p>
            <a:pPr marL="0" indent="0">
              <a:buNone/>
            </a:pPr>
            <a:endParaRPr lang="en-US" altLang="en-US" sz="1200" dirty="0"/>
          </a:p>
          <a:p>
            <a:pPr marL="0" indent="0">
              <a:buNone/>
            </a:pPr>
            <a:r>
              <a:rPr lang="en-US" altLang="en-US" dirty="0"/>
              <a:t>Vision causes the leader to accept his or her leadership duties</a:t>
            </a:r>
          </a:p>
          <a:p>
            <a:pPr marL="0" indent="0">
              <a:buNone/>
            </a:pPr>
            <a:endParaRPr lang="en-IN" altLang="en-US" sz="1200" dirty="0"/>
          </a:p>
          <a:p>
            <a:pPr marL="0" indent="0">
              <a:buNone/>
            </a:pPr>
            <a:r>
              <a:rPr lang="en-US" altLang="en-US" dirty="0"/>
              <a:t>Questions to ask</a:t>
            </a:r>
            <a:endParaRPr lang="en-US" altLang="en-US" sz="1200" dirty="0"/>
          </a:p>
          <a:p>
            <a:r>
              <a:rPr lang="en-US" altLang="en-US" sz="2200" dirty="0"/>
              <a:t>Do I have a plan?</a:t>
            </a:r>
          </a:p>
          <a:p>
            <a:r>
              <a:rPr lang="en-US" sz="2200" dirty="0"/>
              <a:t>What is my vision of what this department or organization should be?</a:t>
            </a:r>
            <a:endParaRPr lang="en-US" altLang="en-US" sz="2200" dirty="0"/>
          </a:p>
          <a:p>
            <a:endParaRPr lang="en-US" altLang="en-US" dirty="0"/>
          </a:p>
          <a:p>
            <a:endParaRPr lang="en-US" dirty="0"/>
          </a:p>
          <a:p>
            <a:pPr lvl="1"/>
            <a:endParaRPr lang="en-US" altLang="en-US" dirty="0"/>
          </a:p>
          <a:p>
            <a:endParaRPr lang="en-US" dirty="0"/>
          </a:p>
        </p:txBody>
      </p:sp>
    </p:spTree>
    <p:extLst>
      <p:ext uri="{BB962C8B-B14F-4D97-AF65-F5344CB8AC3E}">
        <p14:creationId xmlns:p14="http://schemas.microsoft.com/office/powerpoint/2010/main" val="20785165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sz="3200" dirty="0"/>
              <a:t> Figure 3.1: Interpersonal Trust Scale, Appendix </a:t>
            </a:r>
            <a:endParaRPr lang="en-US" sz="3200" dirty="0"/>
          </a:p>
        </p:txBody>
      </p:sp>
      <p:sp>
        <p:nvSpPr>
          <p:cNvPr id="5" name="Content Placeholder 4"/>
          <p:cNvSpPr>
            <a:spLocks noGrp="1"/>
          </p:cNvSpPr>
          <p:nvPr>
            <p:ph idx="1"/>
          </p:nvPr>
        </p:nvSpPr>
        <p:spPr>
          <a:xfrm>
            <a:off x="457200" y="1066800"/>
            <a:ext cx="8229600" cy="5562600"/>
          </a:xfrm>
        </p:spPr>
        <p:txBody>
          <a:bodyPr/>
          <a:lstStyle/>
          <a:p>
            <a:pPr marL="0" indent="0">
              <a:buNone/>
            </a:pPr>
            <a:r>
              <a:rPr lang="en-IN" dirty="0"/>
              <a:t>The x-axis has five points marked on it. Starting from the left, the points are 1, 2, 3, 4, and 5. An inverted bell-shaped curve begins at point 1 on the x-axis, arches upward, and ends at point 5 on the x-axis. On the left, where it begins, the line is labeled most skeptical. On the right where the line ends, it is labeled most trusting. Staggered lines indicate the points at which the curved line is directly above points on the x-axis.</a:t>
            </a:r>
            <a:endParaRPr lang="en-US" dirty="0"/>
          </a:p>
        </p:txBody>
      </p:sp>
      <p:sp>
        <p:nvSpPr>
          <p:cNvPr id="6" name="Text Placeholder 5"/>
          <p:cNvSpPr>
            <a:spLocks noGrp="1"/>
          </p:cNvSpPr>
          <p:nvPr>
            <p:ph type="body" sz="quarter" idx="4294967295"/>
          </p:nvPr>
        </p:nvSpPr>
        <p:spPr>
          <a:xfrm>
            <a:off x="6128084" y="6019800"/>
            <a:ext cx="3048000" cy="152400"/>
          </a:xfrm>
          <a:prstGeom prst="rect">
            <a:avLst/>
          </a:prstGeom>
        </p:spPr>
        <p:txBody>
          <a:bodyPr/>
          <a:lstStyle/>
          <a:p>
            <a:pPr marL="0" indent="0">
              <a:buNone/>
            </a:pPr>
            <a:r>
              <a:rPr lang="en-US" sz="1000" dirty="0">
                <a:solidFill>
                  <a:schemeClr val="tx1"/>
                </a:solidFill>
                <a:hlinkClick r:id="rId2" action="ppaction://hlinksldjump"/>
              </a:rPr>
              <a:t>Jump Back to </a:t>
            </a:r>
            <a:r>
              <a:rPr lang="en-US" altLang="en-US" sz="1000" dirty="0">
                <a:hlinkClick r:id="rId2" action="ppaction://hlinksldjump"/>
              </a:rPr>
              <a:t>Figure 3.1: Interpersonal Trust Scale</a:t>
            </a:r>
            <a:endParaRPr lang="en-US" sz="1000" dirty="0">
              <a:solidFill>
                <a:schemeClr val="tx1"/>
              </a:solidFill>
              <a:hlinkClick r:id="rId3" action="ppaction://hlinksldjump"/>
            </a:endParaRPr>
          </a:p>
        </p:txBody>
      </p:sp>
    </p:spTree>
    <p:extLst>
      <p:ext uri="{BB962C8B-B14F-4D97-AF65-F5344CB8AC3E}">
        <p14:creationId xmlns:p14="http://schemas.microsoft.com/office/powerpoint/2010/main" val="35561389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sz="3000" dirty="0"/>
              <a:t>Figure 3.2: Continuum of Leadership Styles, </a:t>
            </a:r>
            <a:br>
              <a:rPr lang="en-US" altLang="en-US" sz="3000" dirty="0"/>
            </a:br>
            <a:r>
              <a:rPr lang="en-US" altLang="en-US" sz="3000" dirty="0"/>
              <a:t>Appendix </a:t>
            </a:r>
            <a:endParaRPr lang="en-US" sz="3000" dirty="0"/>
          </a:p>
        </p:txBody>
      </p:sp>
      <p:sp>
        <p:nvSpPr>
          <p:cNvPr id="5" name="Content Placeholder 4"/>
          <p:cNvSpPr>
            <a:spLocks noGrp="1"/>
          </p:cNvSpPr>
          <p:nvPr>
            <p:ph idx="1"/>
          </p:nvPr>
        </p:nvSpPr>
        <p:spPr>
          <a:xfrm>
            <a:off x="457200" y="1066800"/>
            <a:ext cx="8229600" cy="5562600"/>
          </a:xfrm>
        </p:spPr>
        <p:txBody>
          <a:bodyPr/>
          <a:lstStyle/>
          <a:p>
            <a:pPr marL="0" indent="0">
              <a:buNone/>
            </a:pPr>
            <a:r>
              <a:rPr lang="en-US" sz="1600" dirty="0"/>
              <a:t>The headers for each column are placed above the table. The header above column 1 reads directive style. The header above column 2 reads participative style, and the header above column 3 reads free-rein style. In row 1, a diagonal line travels across the first three columns, dividing them in half. The bottom half contains a label on the extreme left, which reads maximum use of authority by leader. The top half contains a label on the extreme right, which reads maximum area of freedom of followers. In row 2, column 1 contains three points. The first point reads leader decides what is to be done and how it is to be done, and presents the decision to followers, allowing no questions or opposing points of view. The second point reads leader attempts to convince followers of the rightness of decisions. The third point is at the bottom of the column. It reads directive style open parenthesis leader-centered decision making close parenthesis. Column 2 contains three points. The first point reads leader announces principles and sets forth methods of decision making, yet permits ideas, questions, and discussion from followers. The second point reads leader presents a problem, asks for followers’ ideas, and makes final decisions based on their input. The third point is at the bottom of the column. It reads participative style open parenthesis leader and followers share decision making close parenthesis. Column 3 contains three points. The first point reads leader presents problems with some boundaries and lets followers make final decisions. The second point reads leader allows followers as much freedom as leader has to define problems and make decisions. The third point is at the bottom of the column. It reads free-rein style open parenthesis follower-centered decision making close parenthesis. A double-ended arrow runs parallel to the table beneath it. It is labeled range of behavior. </a:t>
            </a:r>
          </a:p>
        </p:txBody>
      </p:sp>
      <p:sp>
        <p:nvSpPr>
          <p:cNvPr id="6" name="Text Placeholder 5"/>
          <p:cNvSpPr>
            <a:spLocks noGrp="1"/>
          </p:cNvSpPr>
          <p:nvPr>
            <p:ph type="body" sz="quarter" idx="4294967295"/>
          </p:nvPr>
        </p:nvSpPr>
        <p:spPr>
          <a:xfrm>
            <a:off x="5791200" y="6019800"/>
            <a:ext cx="3200400" cy="228600"/>
          </a:xfrm>
          <a:prstGeom prst="rect">
            <a:avLst/>
          </a:prstGeom>
        </p:spPr>
        <p:txBody>
          <a:bodyPr/>
          <a:lstStyle/>
          <a:p>
            <a:pPr marL="0" indent="0">
              <a:buNone/>
            </a:pPr>
            <a:r>
              <a:rPr lang="en-US" sz="1000" dirty="0">
                <a:solidFill>
                  <a:schemeClr val="tx1"/>
                </a:solidFill>
                <a:hlinkClick r:id="rId2" action="ppaction://hlinksldjump"/>
              </a:rPr>
              <a:t>Jump Back to </a:t>
            </a:r>
            <a:r>
              <a:rPr lang="en-US" altLang="en-US" sz="1000" dirty="0">
                <a:hlinkClick r:id="rId2" action="ppaction://hlinksldjump"/>
              </a:rPr>
              <a:t>Figure 3.2: Continuum of Leadership Styles</a:t>
            </a:r>
            <a:endParaRPr lang="en-US" sz="1000" dirty="0">
              <a:solidFill>
                <a:schemeClr val="tx1"/>
              </a:solidFill>
              <a:hlinkClick r:id="rId3" action="ppaction://hlinksldjump"/>
            </a:endParaRPr>
          </a:p>
        </p:txBody>
      </p:sp>
    </p:spTree>
    <p:extLst>
      <p:ext uri="{BB962C8B-B14F-4D97-AF65-F5344CB8AC3E}">
        <p14:creationId xmlns:p14="http://schemas.microsoft.com/office/powerpoint/2010/main" val="34248904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sz="3200" dirty="0"/>
              <a:t>Figure 3.3: Emphasis in the Use of Power</a:t>
            </a:r>
            <a:r>
              <a:rPr lang="en-US" altLang="en-US" sz="3000" dirty="0"/>
              <a:t>, </a:t>
            </a:r>
            <a:br>
              <a:rPr lang="en-US" altLang="en-US" sz="3000" dirty="0"/>
            </a:br>
            <a:r>
              <a:rPr lang="en-US" altLang="en-US" sz="3000" dirty="0"/>
              <a:t>Appendix </a:t>
            </a:r>
            <a:endParaRPr lang="en-US" sz="3000" dirty="0"/>
          </a:p>
        </p:txBody>
      </p:sp>
      <p:sp>
        <p:nvSpPr>
          <p:cNvPr id="5" name="Content Placeholder 4"/>
          <p:cNvSpPr>
            <a:spLocks noGrp="1"/>
          </p:cNvSpPr>
          <p:nvPr>
            <p:ph idx="1"/>
          </p:nvPr>
        </p:nvSpPr>
        <p:spPr>
          <a:xfrm>
            <a:off x="457200" y="1066800"/>
            <a:ext cx="8229600" cy="5562600"/>
          </a:xfrm>
        </p:spPr>
        <p:txBody>
          <a:bodyPr/>
          <a:lstStyle/>
          <a:p>
            <a:pPr marL="0" indent="0">
              <a:buNone/>
            </a:pPr>
            <a:r>
              <a:rPr lang="en-IN" sz="2000" dirty="0"/>
              <a:t>There are headers above the top row of circles. Starting from the left, the first header reads directive style, the second reads participative style, and the third reads free-rein style.  In row 1, column 1 contains a circle labeled leader, column 2 contains a circle </a:t>
            </a:r>
            <a:r>
              <a:rPr lang="en-IN" sz="2000" dirty="0" err="1"/>
              <a:t>labeled</a:t>
            </a:r>
            <a:r>
              <a:rPr lang="en-IN" sz="2000" dirty="0"/>
              <a:t> leader, and column 3 also contains a circle labeled leader. The circles in the first two columns have darker outlines than the circle in the third column. In row 2, column 1 contains a circle labeled followers, column 2 contains a circle labeled followers, and column 3 also contains a circle labeled followers. The circles in the second and third columns have darker outlines than the circle in the first column. Beneath the second row of circles, each circle has a label beneath it. The label beneath the first circle reads leader emphasis, the label beneath the second circle reads work group emphasis, and the circle beneath the third circle reads follower emphasis. </a:t>
            </a:r>
            <a:endParaRPr lang="en-US" sz="2000" dirty="0"/>
          </a:p>
        </p:txBody>
      </p:sp>
      <p:sp>
        <p:nvSpPr>
          <p:cNvPr id="6" name="Text Placeholder 5"/>
          <p:cNvSpPr>
            <a:spLocks noGrp="1"/>
          </p:cNvSpPr>
          <p:nvPr>
            <p:ph type="body" sz="quarter" idx="4294967295"/>
          </p:nvPr>
        </p:nvSpPr>
        <p:spPr>
          <a:xfrm>
            <a:off x="6096000" y="6019800"/>
            <a:ext cx="3048000" cy="152400"/>
          </a:xfrm>
          <a:prstGeom prst="rect">
            <a:avLst/>
          </a:prstGeom>
        </p:spPr>
        <p:txBody>
          <a:bodyPr/>
          <a:lstStyle/>
          <a:p>
            <a:pPr marL="0" indent="0">
              <a:buNone/>
            </a:pPr>
            <a:r>
              <a:rPr lang="en-US" sz="1000" dirty="0">
                <a:solidFill>
                  <a:schemeClr val="tx1"/>
                </a:solidFill>
                <a:hlinkClick r:id="rId2" action="ppaction://hlinksldjump"/>
              </a:rPr>
              <a:t>Jump Back to </a:t>
            </a:r>
            <a:r>
              <a:rPr lang="en-US" altLang="en-US" sz="1000" dirty="0">
                <a:hlinkClick r:id="rId2" action="ppaction://hlinksldjump"/>
              </a:rPr>
              <a:t>Figure 3.3: Emphasis in the Use of Power</a:t>
            </a:r>
            <a:endParaRPr lang="en-US" sz="1000" dirty="0">
              <a:solidFill>
                <a:schemeClr val="tx1"/>
              </a:solidFill>
              <a:hlinkClick r:id="rId3" action="ppaction://hlinksldjump"/>
            </a:endParaRPr>
          </a:p>
        </p:txBody>
      </p:sp>
    </p:spTree>
    <p:extLst>
      <p:ext uri="{BB962C8B-B14F-4D97-AF65-F5344CB8AC3E}">
        <p14:creationId xmlns:p14="http://schemas.microsoft.com/office/powerpoint/2010/main" val="19746902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2400" dirty="0"/>
              <a:t>      Figure 3.1: The Changing Character of Work Culture and</a:t>
            </a:r>
            <a:br>
              <a:rPr lang="en-US" sz="2400" dirty="0"/>
            </a:br>
            <a:r>
              <a:rPr lang="en-US" sz="2400" dirty="0"/>
              <a:t> Changing Focus of Effective Leadership</a:t>
            </a:r>
            <a:r>
              <a:rPr lang="en-US" altLang="en-US" sz="2400" dirty="0"/>
              <a:t>, Appendix </a:t>
            </a:r>
            <a:endParaRPr lang="en-US" sz="2400" dirty="0"/>
          </a:p>
        </p:txBody>
      </p:sp>
      <p:sp>
        <p:nvSpPr>
          <p:cNvPr id="5" name="Content Placeholder 4"/>
          <p:cNvSpPr>
            <a:spLocks noGrp="1"/>
          </p:cNvSpPr>
          <p:nvPr>
            <p:ph idx="1"/>
          </p:nvPr>
        </p:nvSpPr>
        <p:spPr>
          <a:xfrm>
            <a:off x="457200" y="1066800"/>
            <a:ext cx="8229600" cy="5562600"/>
          </a:xfrm>
        </p:spPr>
        <p:txBody>
          <a:bodyPr/>
          <a:lstStyle/>
          <a:p>
            <a:pPr marL="0" indent="0">
              <a:buNone/>
            </a:pPr>
            <a:r>
              <a:rPr lang="en-IN" sz="2000" dirty="0"/>
              <a:t>The second row contains two columns. The top row and the bottom row contain labels. The label in the top row reads directive. The label in the bottom row reads free-rein. Within the second row, the first column is labeled decade. Beneath this label are 7 points. Starting from the top, the points are pre-1950, 1950s, 1960s, 1970s, 1980s, 1990s, and post-2000. The second column is separated in the middle by a double headed arrow. The top arrowhead points to the label in the top row that reads directive, and the lower arrowhead points to the label in the bottom row that reads free-rein. On the left of the arrow is a label that reads nature of work culture. Beneath this label are 7 points. Starting from the top, the points read hierarchy, organization, systems, strategy, innovation, diversity, and community. To the right of the arrow is a label that reads focus of leadership. Beneath this label are 7 points. Starting from the top, the points read command and control, supervision, administration, management, entrepreneurship, team building, and relationship management. </a:t>
            </a:r>
            <a:endParaRPr lang="en-US" sz="2000" dirty="0"/>
          </a:p>
        </p:txBody>
      </p:sp>
      <p:sp>
        <p:nvSpPr>
          <p:cNvPr id="6" name="Text Placeholder 5"/>
          <p:cNvSpPr>
            <a:spLocks noGrp="1"/>
          </p:cNvSpPr>
          <p:nvPr>
            <p:ph type="body" sz="quarter" idx="4294967295"/>
          </p:nvPr>
        </p:nvSpPr>
        <p:spPr>
          <a:xfrm>
            <a:off x="3276600" y="6019800"/>
            <a:ext cx="5867400" cy="304800"/>
          </a:xfrm>
          <a:prstGeom prst="rect">
            <a:avLst/>
          </a:prstGeom>
        </p:spPr>
        <p:txBody>
          <a:bodyPr/>
          <a:lstStyle/>
          <a:p>
            <a:pPr marL="0" indent="0">
              <a:buNone/>
            </a:pPr>
            <a:r>
              <a:rPr lang="en-US" sz="1000" dirty="0">
                <a:solidFill>
                  <a:schemeClr val="tx1"/>
                </a:solidFill>
                <a:hlinkClick r:id="rId2" action="ppaction://hlinksldjump"/>
              </a:rPr>
              <a:t>Jump Back to </a:t>
            </a:r>
            <a:r>
              <a:rPr lang="en-US" sz="1000" dirty="0">
                <a:hlinkClick r:id="rId2" action="ppaction://hlinksldjump"/>
              </a:rPr>
              <a:t>Figure 3.1: The Changing Character of Work Culture and Changing Focus of Effective Leadership</a:t>
            </a:r>
            <a:endParaRPr lang="en-US" sz="1000" dirty="0">
              <a:solidFill>
                <a:schemeClr val="tx1"/>
              </a:solidFill>
              <a:hlinkClick r:id="rId3" action="ppaction://hlinksldjump"/>
            </a:endParaRPr>
          </a:p>
        </p:txBody>
      </p:sp>
    </p:spTree>
    <p:extLst>
      <p:ext uri="{BB962C8B-B14F-4D97-AF65-F5344CB8AC3E}">
        <p14:creationId xmlns:p14="http://schemas.microsoft.com/office/powerpoint/2010/main" val="3642722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Ability, 1</a:t>
            </a:r>
            <a:endParaRPr lang="en-US" dirty="0"/>
          </a:p>
        </p:txBody>
      </p:sp>
      <p:sp>
        <p:nvSpPr>
          <p:cNvPr id="6" name="Content Placeholder 5"/>
          <p:cNvSpPr>
            <a:spLocks noGrp="1"/>
          </p:cNvSpPr>
          <p:nvPr>
            <p:ph idx="1"/>
          </p:nvPr>
        </p:nvSpPr>
        <p:spPr/>
        <p:txBody>
          <a:bodyPr/>
          <a:lstStyle/>
          <a:p>
            <a:pPr marL="0" indent="0">
              <a:spcBef>
                <a:spcPts val="276"/>
              </a:spcBef>
              <a:spcAft>
                <a:spcPts val="300"/>
              </a:spcAft>
              <a:buNone/>
            </a:pPr>
            <a:r>
              <a:rPr lang="en-US" altLang="en-US" dirty="0"/>
              <a:t>Leaders must know the job</a:t>
            </a:r>
          </a:p>
          <a:p>
            <a:pPr>
              <a:spcBef>
                <a:spcPts val="276"/>
              </a:spcBef>
              <a:spcAft>
                <a:spcPts val="300"/>
              </a:spcAft>
            </a:pPr>
            <a:r>
              <a:rPr lang="en-US" altLang="en-US" sz="2200" dirty="0"/>
              <a:t>Employees seldom respect, and lose faith in, leaders who:</a:t>
            </a:r>
          </a:p>
          <a:p>
            <a:pPr>
              <a:spcBef>
                <a:spcPts val="276"/>
              </a:spcBef>
              <a:spcAft>
                <a:spcPts val="300"/>
              </a:spcAft>
            </a:pPr>
            <a:endParaRPr lang="en-US" altLang="en-US" sz="2200" dirty="0"/>
          </a:p>
          <a:p>
            <a:pPr lvl="1">
              <a:spcBef>
                <a:spcPts val="276"/>
              </a:spcBef>
              <a:spcAft>
                <a:spcPts val="300"/>
              </a:spcAft>
              <a:buFont typeface="Arial" panose="020B0604020202020204" pitchFamily="34" charset="0"/>
              <a:buChar char="•"/>
            </a:pPr>
            <a:r>
              <a:rPr lang="en-US" altLang="en-US" dirty="0"/>
              <a:t>Fail to gain an understanding of the job</a:t>
            </a:r>
          </a:p>
          <a:p>
            <a:pPr lvl="1">
              <a:spcBef>
                <a:spcPts val="276"/>
              </a:spcBef>
              <a:spcAft>
                <a:spcPts val="300"/>
              </a:spcAft>
              <a:buFont typeface="Arial" panose="020B0604020202020204" pitchFamily="34" charset="0"/>
              <a:buChar char="•"/>
            </a:pPr>
            <a:r>
              <a:rPr lang="en-US" altLang="en-US" dirty="0"/>
              <a:t>Rely on others when making decisions, giving guidance, or solving problems</a:t>
            </a:r>
          </a:p>
          <a:p>
            <a:pPr marL="457200" lvl="1" indent="0">
              <a:spcBef>
                <a:spcPts val="276"/>
              </a:spcBef>
              <a:spcAft>
                <a:spcPts val="300"/>
              </a:spcAft>
              <a:buNone/>
            </a:pPr>
            <a:endParaRPr lang="en-IN" altLang="en-US" dirty="0"/>
          </a:p>
          <a:p>
            <a:pPr marL="0" indent="0">
              <a:spcBef>
                <a:spcPts val="276"/>
              </a:spcBef>
              <a:spcAft>
                <a:spcPts val="300"/>
              </a:spcAft>
              <a:buNone/>
            </a:pPr>
            <a:r>
              <a:rPr lang="en-US" altLang="en-US" dirty="0"/>
              <a:t>Leaders must: </a:t>
            </a:r>
          </a:p>
          <a:p>
            <a:pPr marL="0" indent="0">
              <a:spcBef>
                <a:spcPts val="276"/>
              </a:spcBef>
              <a:spcAft>
                <a:spcPts val="300"/>
              </a:spcAft>
              <a:buNone/>
            </a:pPr>
            <a:endParaRPr lang="en-US" altLang="en-US" dirty="0"/>
          </a:p>
          <a:p>
            <a:pPr>
              <a:spcBef>
                <a:spcPts val="276"/>
              </a:spcBef>
              <a:spcAft>
                <a:spcPts val="300"/>
              </a:spcAft>
            </a:pPr>
            <a:r>
              <a:rPr lang="en-US" altLang="en-US" sz="2200" dirty="0"/>
              <a:t>Keep job knowledge current</a:t>
            </a:r>
          </a:p>
          <a:p>
            <a:pPr>
              <a:spcBef>
                <a:spcPts val="276"/>
              </a:spcBef>
              <a:spcAft>
                <a:spcPts val="300"/>
              </a:spcAft>
            </a:pPr>
            <a:r>
              <a:rPr lang="en-US" altLang="en-US" sz="2200" dirty="0"/>
              <a:t>Have an ability to understand information, formulate strategies, and make correct decisions</a:t>
            </a:r>
          </a:p>
          <a:p>
            <a:pPr lvl="1">
              <a:spcBef>
                <a:spcPts val="276"/>
              </a:spcBef>
              <a:spcAft>
                <a:spcPts val="300"/>
              </a:spcAft>
              <a:buFont typeface="Arial" panose="020B0604020202020204" pitchFamily="34" charset="0"/>
              <a:buChar char="•"/>
            </a:pPr>
            <a:endParaRPr lang="en-US" altLang="en-US" dirty="0"/>
          </a:p>
          <a:p>
            <a:pPr lvl="1">
              <a:spcBef>
                <a:spcPts val="276"/>
              </a:spcBef>
              <a:spcAft>
                <a:spcPts val="300"/>
              </a:spcAft>
              <a:buFont typeface="Arial" panose="020B0604020202020204" pitchFamily="34" charset="0"/>
              <a:buChar char="•"/>
            </a:pPr>
            <a:endParaRPr lang="en-IN" altLang="en-US" dirty="0"/>
          </a:p>
          <a:p>
            <a:pPr lvl="1">
              <a:spcBef>
                <a:spcPts val="276"/>
              </a:spcBef>
              <a:spcAft>
                <a:spcPts val="300"/>
              </a:spcAft>
              <a:buFont typeface="Arial" panose="020B0604020202020204" pitchFamily="34" charset="0"/>
              <a:buChar char="•"/>
            </a:pPr>
            <a:endParaRPr lang="en-US" altLang="en-US" dirty="0"/>
          </a:p>
          <a:p>
            <a:pPr>
              <a:spcBef>
                <a:spcPts val="276"/>
              </a:spcBef>
              <a:spcAft>
                <a:spcPts val="300"/>
              </a:spcAft>
            </a:pPr>
            <a:endParaRPr lang="en-US" dirty="0"/>
          </a:p>
        </p:txBody>
      </p:sp>
    </p:spTree>
    <p:extLst>
      <p:ext uri="{BB962C8B-B14F-4D97-AF65-F5344CB8AC3E}">
        <p14:creationId xmlns:p14="http://schemas.microsoft.com/office/powerpoint/2010/main" val="17547342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Ability, 2 </a:t>
            </a:r>
            <a:endParaRPr lang="en-US" dirty="0"/>
          </a:p>
        </p:txBody>
      </p:sp>
      <p:sp>
        <p:nvSpPr>
          <p:cNvPr id="5" name="Content Placeholder 4"/>
          <p:cNvSpPr>
            <a:spLocks noGrp="1"/>
          </p:cNvSpPr>
          <p:nvPr>
            <p:ph idx="1"/>
          </p:nvPr>
        </p:nvSpPr>
        <p:spPr/>
        <p:txBody>
          <a:bodyPr/>
          <a:lstStyle/>
          <a:p>
            <a:pPr marL="0" indent="0">
              <a:buNone/>
            </a:pPr>
            <a:r>
              <a:rPr lang="en-US" altLang="en-US" dirty="0"/>
              <a:t>Questions to ask</a:t>
            </a:r>
          </a:p>
          <a:p>
            <a:r>
              <a:rPr lang="en-US" altLang="en-US" sz="2200" dirty="0"/>
              <a:t>How competent am I?</a:t>
            </a:r>
          </a:p>
          <a:p>
            <a:r>
              <a:rPr lang="en-US" altLang="en-US" sz="2200" dirty="0"/>
              <a:t>Am I current in my field?</a:t>
            </a:r>
          </a:p>
          <a:p>
            <a:r>
              <a:rPr lang="en-US" altLang="en-US" sz="2200" dirty="0"/>
              <a:t>Do I set an example because I keep job knowledge current?</a:t>
            </a:r>
          </a:p>
          <a:p>
            <a:r>
              <a:rPr lang="en-US" altLang="en-US" sz="2200" dirty="0"/>
              <a:t>Are my perceptions accurate?</a:t>
            </a:r>
          </a:p>
          <a:p>
            <a:r>
              <a:rPr lang="en-US" altLang="en-US" sz="2200" dirty="0"/>
              <a:t>Is my memory good?</a:t>
            </a:r>
          </a:p>
          <a:p>
            <a:r>
              <a:rPr lang="en-US" altLang="en-US" sz="2200" dirty="0"/>
              <a:t>Are my judgments sound?</a:t>
            </a:r>
          </a:p>
          <a:p>
            <a:endParaRPr lang="en-US" dirty="0"/>
          </a:p>
        </p:txBody>
      </p:sp>
    </p:spTree>
    <p:extLst>
      <p:ext uri="{BB962C8B-B14F-4D97-AF65-F5344CB8AC3E}">
        <p14:creationId xmlns:p14="http://schemas.microsoft.com/office/powerpoint/2010/main" val="5847896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Enthusiasm</a:t>
            </a:r>
            <a:endParaRPr lang="en-US" dirty="0"/>
          </a:p>
        </p:txBody>
      </p:sp>
      <p:sp>
        <p:nvSpPr>
          <p:cNvPr id="5" name="Content Placeholder 4"/>
          <p:cNvSpPr>
            <a:spLocks noGrp="1"/>
          </p:cNvSpPr>
          <p:nvPr>
            <p:ph idx="1"/>
          </p:nvPr>
        </p:nvSpPr>
        <p:spPr/>
        <p:txBody>
          <a:bodyPr/>
          <a:lstStyle/>
          <a:p>
            <a:pPr marL="0" indent="0">
              <a:spcBef>
                <a:spcPts val="376"/>
              </a:spcBef>
              <a:spcAft>
                <a:spcPts val="400"/>
              </a:spcAft>
              <a:buNone/>
            </a:pPr>
            <a:r>
              <a:rPr lang="en-US" altLang="en-US" dirty="0"/>
              <a:t>Important trait of a good leader</a:t>
            </a:r>
          </a:p>
          <a:p>
            <a:pPr marL="0" indent="0">
              <a:spcBef>
                <a:spcPts val="376"/>
              </a:spcBef>
              <a:spcAft>
                <a:spcPts val="400"/>
              </a:spcAft>
              <a:buNone/>
            </a:pPr>
            <a:endParaRPr lang="en-US" altLang="en-US" dirty="0"/>
          </a:p>
          <a:p>
            <a:pPr marL="0" indent="0">
              <a:spcBef>
                <a:spcPts val="376"/>
              </a:spcBef>
              <a:spcAft>
                <a:spcPts val="400"/>
              </a:spcAft>
              <a:buNone/>
            </a:pPr>
            <a:r>
              <a:rPr lang="en-US" altLang="en-US" dirty="0"/>
              <a:t>Form of persuasiveness that causes others to become interested and willing to accept the leader’s accomplishments</a:t>
            </a:r>
          </a:p>
          <a:p>
            <a:pPr>
              <a:spcBef>
                <a:spcPts val="376"/>
              </a:spcBef>
              <a:spcAft>
                <a:spcPts val="400"/>
              </a:spcAft>
            </a:pPr>
            <a:r>
              <a:rPr lang="en-US" altLang="en-US" sz="2200" dirty="0"/>
              <a:t>Leaders can generate enthusiasm in followers</a:t>
            </a:r>
          </a:p>
          <a:p>
            <a:pPr>
              <a:spcBef>
                <a:spcPts val="376"/>
              </a:spcBef>
              <a:spcAft>
                <a:spcPts val="400"/>
              </a:spcAft>
            </a:pPr>
            <a:endParaRPr lang="en-IN" altLang="en-US" sz="2200" dirty="0"/>
          </a:p>
          <a:p>
            <a:pPr marL="0" indent="0">
              <a:spcBef>
                <a:spcPts val="376"/>
              </a:spcBef>
              <a:spcAft>
                <a:spcPts val="400"/>
              </a:spcAft>
              <a:buNone/>
            </a:pPr>
            <a:r>
              <a:rPr lang="en-US" altLang="en-US" dirty="0"/>
              <a:t>Questions to ask</a:t>
            </a:r>
          </a:p>
          <a:p>
            <a:pPr>
              <a:spcBef>
                <a:spcPts val="376"/>
              </a:spcBef>
              <a:spcAft>
                <a:spcPts val="400"/>
              </a:spcAft>
            </a:pPr>
            <a:r>
              <a:rPr lang="en-US" sz="2200" dirty="0"/>
              <a:t>Do I care personally and deeply about what I am doing?</a:t>
            </a:r>
          </a:p>
          <a:p>
            <a:pPr>
              <a:spcBef>
                <a:spcPts val="376"/>
              </a:spcBef>
              <a:spcAft>
                <a:spcPts val="400"/>
              </a:spcAft>
            </a:pPr>
            <a:r>
              <a:rPr lang="en-US" altLang="en-US" sz="2200" dirty="0"/>
              <a:t>Do I show enthusiasm to my employees?</a:t>
            </a:r>
          </a:p>
          <a:p>
            <a:pPr>
              <a:spcBef>
                <a:spcPts val="376"/>
              </a:spcBef>
              <a:spcAft>
                <a:spcPts val="400"/>
              </a:spcAft>
            </a:pPr>
            <a:r>
              <a:rPr lang="en-US" altLang="en-US" sz="2200" dirty="0"/>
              <a:t>Does my enthusiasm ignite others to take action?</a:t>
            </a:r>
          </a:p>
          <a:p>
            <a:pPr>
              <a:spcBef>
                <a:spcPts val="376"/>
              </a:spcBef>
              <a:spcAft>
                <a:spcPts val="400"/>
              </a:spcAft>
            </a:pPr>
            <a:endParaRPr lang="en-US" altLang="en-US" dirty="0"/>
          </a:p>
          <a:p>
            <a:pPr>
              <a:spcBef>
                <a:spcPts val="376"/>
              </a:spcBef>
              <a:spcAft>
                <a:spcPts val="400"/>
              </a:spcAft>
            </a:pPr>
            <a:endParaRPr lang="en-US" dirty="0"/>
          </a:p>
          <a:p>
            <a:pPr>
              <a:spcBef>
                <a:spcPts val="376"/>
              </a:spcBef>
              <a:spcAft>
                <a:spcPts val="400"/>
              </a:spcAft>
            </a:pPr>
            <a:endParaRPr lang="en-US" altLang="en-US" sz="2200" dirty="0"/>
          </a:p>
          <a:p>
            <a:pPr>
              <a:spcBef>
                <a:spcPts val="376"/>
              </a:spcBef>
              <a:spcAft>
                <a:spcPts val="400"/>
              </a:spcAft>
            </a:pPr>
            <a:endParaRPr lang="en-US" altLang="en-US" dirty="0"/>
          </a:p>
          <a:p>
            <a:pPr>
              <a:spcBef>
                <a:spcPts val="376"/>
              </a:spcBef>
              <a:spcAft>
                <a:spcPts val="400"/>
              </a:spcAft>
            </a:pPr>
            <a:endParaRPr lang="en-US" altLang="en-US" dirty="0"/>
          </a:p>
          <a:p>
            <a:pPr>
              <a:spcBef>
                <a:spcPts val="376"/>
              </a:spcBef>
              <a:spcAft>
                <a:spcPts val="400"/>
              </a:spcAft>
            </a:pPr>
            <a:endParaRPr lang="en-US" dirty="0"/>
          </a:p>
        </p:txBody>
      </p:sp>
    </p:spTree>
    <p:extLst>
      <p:ext uri="{BB962C8B-B14F-4D97-AF65-F5344CB8AC3E}">
        <p14:creationId xmlns:p14="http://schemas.microsoft.com/office/powerpoint/2010/main" val="27093881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Stability, 1</a:t>
            </a:r>
            <a:endParaRPr lang="en-US" dirty="0"/>
          </a:p>
        </p:txBody>
      </p:sp>
      <p:sp>
        <p:nvSpPr>
          <p:cNvPr id="6" name="Content Placeholder 5"/>
          <p:cNvSpPr>
            <a:spLocks noGrp="1"/>
          </p:cNvSpPr>
          <p:nvPr>
            <p:ph idx="1"/>
          </p:nvPr>
        </p:nvSpPr>
        <p:spPr/>
        <p:txBody>
          <a:bodyPr/>
          <a:lstStyle/>
          <a:p>
            <a:pPr marL="0" indent="0">
              <a:buNone/>
            </a:pPr>
            <a:r>
              <a:rPr lang="en-US" altLang="en-US" dirty="0"/>
              <a:t>Leaders must understand their world and how it relates to others</a:t>
            </a:r>
          </a:p>
          <a:p>
            <a:pPr marL="0" indent="0">
              <a:buNone/>
            </a:pPr>
            <a:endParaRPr lang="en-US" altLang="en-US" dirty="0"/>
          </a:p>
          <a:p>
            <a:pPr marL="0" indent="0">
              <a:buNone/>
            </a:pPr>
            <a:r>
              <a:rPr lang="en-US" altLang="en-US" dirty="0"/>
              <a:t>Leaders should not:</a:t>
            </a:r>
          </a:p>
          <a:p>
            <a:pPr marL="0" indent="0">
              <a:buNone/>
            </a:pPr>
            <a:endParaRPr lang="en-US" altLang="en-US" dirty="0"/>
          </a:p>
          <a:p>
            <a:r>
              <a:rPr lang="en-US" altLang="en-US" dirty="0"/>
              <a:t> </a:t>
            </a:r>
            <a:r>
              <a:rPr lang="en-US" altLang="en-US" sz="2200" dirty="0"/>
              <a:t>Bring personal problems to work</a:t>
            </a:r>
          </a:p>
          <a:p>
            <a:r>
              <a:rPr lang="en-US" altLang="en-US" sz="2200" dirty="0"/>
              <a:t> Be emotionally unstable</a:t>
            </a:r>
          </a:p>
          <a:p>
            <a:endParaRPr lang="en-US" altLang="en-US" dirty="0"/>
          </a:p>
          <a:p>
            <a:endParaRPr lang="en-US" dirty="0"/>
          </a:p>
        </p:txBody>
      </p:sp>
    </p:spTree>
    <p:extLst>
      <p:ext uri="{BB962C8B-B14F-4D97-AF65-F5344CB8AC3E}">
        <p14:creationId xmlns:p14="http://schemas.microsoft.com/office/powerpoint/2010/main" val="31082216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ltLang="en-US" dirty="0"/>
              <a:t>Stability, 2</a:t>
            </a:r>
            <a:endParaRPr lang="en-US" dirty="0"/>
          </a:p>
        </p:txBody>
      </p:sp>
      <p:sp>
        <p:nvSpPr>
          <p:cNvPr id="6" name="Content Placeholder 5"/>
          <p:cNvSpPr>
            <a:spLocks noGrp="1"/>
          </p:cNvSpPr>
          <p:nvPr>
            <p:ph idx="1"/>
          </p:nvPr>
        </p:nvSpPr>
        <p:spPr/>
        <p:txBody>
          <a:bodyPr/>
          <a:lstStyle/>
          <a:p>
            <a:pPr marL="0" indent="0">
              <a:buNone/>
            </a:pPr>
            <a:r>
              <a:rPr lang="en-US" altLang="en-US" dirty="0"/>
              <a:t>Questions to ask</a:t>
            </a:r>
          </a:p>
          <a:p>
            <a:r>
              <a:rPr lang="en-US" altLang="en-US" sz="2200" dirty="0"/>
              <a:t>Do I possess objectivity?</a:t>
            </a:r>
          </a:p>
          <a:p>
            <a:r>
              <a:rPr lang="en-US" altLang="en-US" sz="2200" dirty="0"/>
              <a:t>Do I convey stability to my employees?</a:t>
            </a:r>
          </a:p>
          <a:p>
            <a:r>
              <a:rPr lang="en-US" altLang="en-US" sz="2200" dirty="0"/>
              <a:t>Do they trust that personal problems will not interfere with my judgment?</a:t>
            </a:r>
          </a:p>
          <a:p>
            <a:endParaRPr lang="en-US" altLang="en-US" dirty="0"/>
          </a:p>
          <a:p>
            <a:endParaRPr lang="en-US" dirty="0"/>
          </a:p>
        </p:txBody>
      </p:sp>
    </p:spTree>
    <p:extLst>
      <p:ext uri="{BB962C8B-B14F-4D97-AF65-F5344CB8AC3E}">
        <p14:creationId xmlns:p14="http://schemas.microsoft.com/office/powerpoint/2010/main" val="16888699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2">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E28595-6998-405E-9C74-4F392B752BC0}"/>
</file>

<file path=customXml/itemProps2.xml><?xml version="1.0" encoding="utf-8"?>
<ds:datastoreItem xmlns:ds="http://schemas.openxmlformats.org/officeDocument/2006/customXml" ds:itemID="{A8B0ED9F-872C-407E-BDDF-49B81D0745ED}">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3b891efd-a537-4e57-a9a6-7bde74ae8a20"/>
    <ds:schemaRef ds:uri="http://purl.org/dc/elements/1.1/"/>
    <ds:schemaRef ds:uri="aa4f5ada-9d1d-46d6-b705-f2cf90d05a91"/>
    <ds:schemaRef ds:uri="http://www.w3.org/XML/1998/namespace"/>
  </ds:schemaRefs>
</ds:datastoreItem>
</file>

<file path=customXml/itemProps3.xml><?xml version="1.0" encoding="utf-8"?>
<ds:datastoreItem xmlns:ds="http://schemas.openxmlformats.org/officeDocument/2006/customXml" ds:itemID="{4492B8B1-FFFC-482C-AA4B-8031EBE9D36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583</TotalTime>
  <Words>2662</Words>
  <Application>Microsoft Office PowerPoint</Application>
  <PresentationFormat>On-screen Show (4:3)</PresentationFormat>
  <Paragraphs>307</Paragraphs>
  <Slides>43</Slides>
  <Notes>3</Notes>
  <HiddenSlides>6</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ArumSans Bold</vt:lpstr>
      <vt:lpstr>ArumSans Regular</vt:lpstr>
      <vt:lpstr>Calibri</vt:lpstr>
      <vt:lpstr>MHHE_Accessible_PPT_Template-v3</vt:lpstr>
      <vt:lpstr>Chapter 3 Leadership Qualities, Characteristics of Followers, and Situational Factors</vt:lpstr>
      <vt:lpstr>Learning Objectives </vt:lpstr>
      <vt:lpstr>Qualities That Make a Leader </vt:lpstr>
      <vt:lpstr>Vision </vt:lpstr>
      <vt:lpstr>Ability, 1</vt:lpstr>
      <vt:lpstr>Ability, 2 </vt:lpstr>
      <vt:lpstr>Enthusiasm</vt:lpstr>
      <vt:lpstr>Stability, 1</vt:lpstr>
      <vt:lpstr>Stability, 2</vt:lpstr>
      <vt:lpstr>Concern for Others, 1</vt:lpstr>
      <vt:lpstr>Concern for Others, 2</vt:lpstr>
      <vt:lpstr>Self-Confidence, 1</vt:lpstr>
      <vt:lpstr>Persistence</vt:lpstr>
      <vt:lpstr>Vitality</vt:lpstr>
      <vt:lpstr>Charisma</vt:lpstr>
      <vt:lpstr>Integrity</vt:lpstr>
      <vt:lpstr>Negative Behaviors of Leaders, 1</vt:lpstr>
      <vt:lpstr>Barbara Kellerman’s Negative Behaviors</vt:lpstr>
      <vt:lpstr>Derailment Patterns</vt:lpstr>
      <vt:lpstr>Characteristics of Followers, 1</vt:lpstr>
      <vt:lpstr>Interpersonal Trust Scale </vt:lpstr>
      <vt:lpstr>Figure 3.1: Interpersonal Trust Scale</vt:lpstr>
      <vt:lpstr>Characteristics of Followers, 2</vt:lpstr>
      <vt:lpstr>Characteristics of Followers, 3</vt:lpstr>
      <vt:lpstr>Characteristics of Followers, 4</vt:lpstr>
      <vt:lpstr>The Importance of Trust</vt:lpstr>
      <vt:lpstr>Situational Factors</vt:lpstr>
      <vt:lpstr>Different Kinds of Intelligence</vt:lpstr>
      <vt:lpstr>Styles of Leading </vt:lpstr>
      <vt:lpstr>Figure 3.2: Continuum of Leadership Styles</vt:lpstr>
      <vt:lpstr>Figure 3.3: Emphasis in the Use of Power </vt:lpstr>
      <vt:lpstr>Five Points of Leadership Styles, 1</vt:lpstr>
      <vt:lpstr>Five Points of Leadership Styles, 2 </vt:lpstr>
      <vt:lpstr>      Table 3.1: The Changing Character of Work Culture and Changing Focus of Effective Leadership</vt:lpstr>
      <vt:lpstr>Leadership Effectiveness Today, 1 </vt:lpstr>
      <vt:lpstr>Leadership Effectiveness Today, 2</vt:lpstr>
      <vt:lpstr>Leadership Demands and Duties</vt:lpstr>
      <vt:lpstr>Appendices</vt:lpstr>
      <vt:lpstr>Qualities That Make a Leader, Appendix </vt:lpstr>
      <vt:lpstr> Figure 3.1: Interpersonal Trust Scale, Appendix </vt:lpstr>
      <vt:lpstr>Figure 3.2: Continuum of Leadership Styles,  Appendix </vt:lpstr>
      <vt:lpstr>Figure 3.3: Emphasis in the Use of Power,  Appendix </vt:lpstr>
      <vt:lpstr>      Figure 3.1: The Changing Character of Work Culture and  Changing Focus of Effective Leadership, Appendix </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Suchitra Krishna</cp:lastModifiedBy>
  <cp:revision>63</cp:revision>
  <dcterms:created xsi:type="dcterms:W3CDTF">2013-09-21T18:43:04Z</dcterms:created>
  <dcterms:modified xsi:type="dcterms:W3CDTF">2018-02-21T05:38:02Z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