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3"/>
  </p:notesMasterIdLst>
  <p:sldIdLst>
    <p:sldId id="284" r:id="rId5"/>
    <p:sldId id="258" r:id="rId6"/>
    <p:sldId id="259" r:id="rId7"/>
    <p:sldId id="260" r:id="rId8"/>
    <p:sldId id="261" r:id="rId9"/>
    <p:sldId id="262" r:id="rId10"/>
    <p:sldId id="263" r:id="rId11"/>
    <p:sldId id="264" r:id="rId12"/>
    <p:sldId id="266" r:id="rId13"/>
    <p:sldId id="267" r:id="rId14"/>
    <p:sldId id="268" r:id="rId15"/>
    <p:sldId id="289" r:id="rId16"/>
    <p:sldId id="269" r:id="rId17"/>
    <p:sldId id="271" r:id="rId18"/>
    <p:sldId id="272" r:id="rId19"/>
    <p:sldId id="273" r:id="rId20"/>
    <p:sldId id="275" r:id="rId21"/>
    <p:sldId id="276" r:id="rId22"/>
    <p:sldId id="277" r:id="rId23"/>
    <p:sldId id="278" r:id="rId24"/>
    <p:sldId id="279" r:id="rId25"/>
    <p:sldId id="280" r:id="rId26"/>
    <p:sldId id="281" r:id="rId27"/>
    <p:sldId id="282" r:id="rId28"/>
    <p:sldId id="285" r:id="rId29"/>
    <p:sldId id="286" r:id="rId30"/>
    <p:sldId id="287" r:id="rId31"/>
    <p:sldId id="288"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A" initials="QA" lastIdx="15" clrIdx="0">
    <p:extLst>
      <p:ext uri="{19B8F6BF-5375-455C-9EA6-DF929625EA0E}">
        <p15:presenceInfo xmlns:p15="http://schemas.microsoft.com/office/powerpoint/2012/main" userId="Q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62" autoAdjust="0"/>
    <p:restoredTop sz="68831" autoAdjust="0"/>
  </p:normalViewPr>
  <p:slideViewPr>
    <p:cSldViewPr>
      <p:cViewPr varScale="1">
        <p:scale>
          <a:sx n="68" d="100"/>
          <a:sy n="68" d="100"/>
        </p:scale>
        <p:origin x="726" y="60"/>
      </p:cViewPr>
      <p:guideLst>
        <p:guide orient="horz" pos="2160"/>
        <p:guide pos="2880"/>
      </p:guideLst>
    </p:cSldViewPr>
  </p:slideViewPr>
  <p:outlineViewPr>
    <p:cViewPr>
      <p:scale>
        <a:sx n="33" d="100"/>
        <a:sy n="33" d="100"/>
      </p:scale>
      <p:origin x="0" y="-23922"/>
    </p:cViewPr>
  </p:outlin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b="1" dirty="0"/>
              <a:t>Sir Francis Galton</a:t>
            </a:r>
          </a:p>
          <a:p>
            <a:pPr marL="171450" lvl="0" indent="-171450">
              <a:lnSpc>
                <a:spcPct val="90000"/>
              </a:lnSpc>
              <a:buFont typeface="Arial" panose="020B0604020202020204" pitchFamily="34" charset="0"/>
              <a:buChar char="•"/>
            </a:pPr>
            <a:r>
              <a:rPr lang="en-US" altLang="en-US" dirty="0"/>
              <a:t>One of the earliest leadership theorists</a:t>
            </a:r>
          </a:p>
          <a:p>
            <a:pPr marL="171450" lvl="0" indent="-171450">
              <a:lnSpc>
                <a:spcPct val="90000"/>
              </a:lnSpc>
              <a:buFont typeface="Arial" panose="020B0604020202020204" pitchFamily="34" charset="0"/>
              <a:buChar char="•"/>
            </a:pPr>
            <a:r>
              <a:rPr lang="en-US" altLang="en-US" dirty="0"/>
              <a:t>Wrote </a:t>
            </a:r>
            <a:r>
              <a:rPr lang="en-US" altLang="en-US" i="1" dirty="0"/>
              <a:t>Hereditary Genius</a:t>
            </a:r>
            <a:r>
              <a:rPr lang="en-US" altLang="en-US" dirty="0"/>
              <a:t> published in 1869</a:t>
            </a:r>
          </a:p>
          <a:p>
            <a:pPr marL="171450" lvl="0" indent="-171450">
              <a:lnSpc>
                <a:spcPct val="90000"/>
              </a:lnSpc>
              <a:spcAft>
                <a:spcPct val="50000"/>
              </a:spcAft>
              <a:buFont typeface="Arial" panose="020B0604020202020204" pitchFamily="34" charset="0"/>
              <a:buChar char="•"/>
            </a:pPr>
            <a:r>
              <a:rPr lang="en-US" altLang="en-US" dirty="0"/>
              <a:t>Believed leadership qualities were </a:t>
            </a:r>
            <a:r>
              <a:rPr lang="en-US" altLang="en-US" i="1" dirty="0"/>
              <a:t>genetic</a:t>
            </a:r>
            <a:endParaRPr lang="en-US" altLang="en-US" dirty="0"/>
          </a:p>
          <a:p>
            <a:endParaRPr lang="en-US" altLang="en-US" dirty="0"/>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8E9C236F-3229-4C7D-BC3C-72E25D006C43}" type="slidenum">
              <a:rPr lang="en-US" altLang="en-US" sz="1200" b="0" smtClean="0">
                <a:solidFill>
                  <a:schemeClr val="tx1"/>
                </a:solidFill>
              </a:rPr>
              <a:pPr eaLnBrk="1" hangingPunct="1"/>
              <a:t>4</a:t>
            </a:fld>
            <a:endParaRPr lang="en-US" altLang="en-US" sz="1200" b="0" dirty="0">
              <a:solidFill>
                <a:schemeClr val="tx1"/>
              </a:solidFill>
            </a:endParaRPr>
          </a:p>
        </p:txBody>
      </p:sp>
    </p:spTree>
    <p:extLst>
      <p:ext uri="{BB962C8B-B14F-4D97-AF65-F5344CB8AC3E}">
        <p14:creationId xmlns:p14="http://schemas.microsoft.com/office/powerpoint/2010/main" val="218695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i="0" dirty="0"/>
              <a:t>1. Need for achievement:</a:t>
            </a:r>
            <a:r>
              <a:rPr lang="en-US" altLang="en-US" b="0" i="0" baseline="0" dirty="0"/>
              <a:t> S</a:t>
            </a:r>
            <a:r>
              <a:rPr lang="en-US" altLang="en-US" b="0" i="0" dirty="0"/>
              <a:t>eeking responsibility</a:t>
            </a:r>
            <a:r>
              <a:rPr lang="en-US" altLang="en-US" b="0" i="0" baseline="0" dirty="0"/>
              <a:t> and </a:t>
            </a:r>
            <a:r>
              <a:rPr lang="en-US" altLang="en-US" b="0" i="0" dirty="0"/>
              <a:t>working hard to succeed</a:t>
            </a:r>
          </a:p>
          <a:p>
            <a:r>
              <a:rPr lang="en-US" altLang="en-US" b="0" i="0" dirty="0"/>
              <a:t>2. Intelligence:</a:t>
            </a:r>
            <a:r>
              <a:rPr lang="en-US" altLang="en-US" b="0" i="0" baseline="0" dirty="0"/>
              <a:t> U</a:t>
            </a:r>
            <a:r>
              <a:rPr lang="en-US" altLang="en-US" b="0" i="0" dirty="0"/>
              <a:t>sing good judgment and having good reasoning and thinking capacity</a:t>
            </a:r>
          </a:p>
          <a:p>
            <a:r>
              <a:rPr lang="en-US" altLang="en-US" b="0" i="0" dirty="0"/>
              <a:t>3. Decisiveness:</a:t>
            </a:r>
            <a:r>
              <a:rPr lang="en-US" altLang="en-US" b="0" i="0" baseline="0" dirty="0"/>
              <a:t> M</a:t>
            </a:r>
            <a:r>
              <a:rPr lang="en-US" altLang="en-US" b="0" i="0" dirty="0"/>
              <a:t>aking difficult decisions without undue hesitation</a:t>
            </a:r>
          </a:p>
          <a:p>
            <a:r>
              <a:rPr lang="en-US" altLang="en-US" b="0" i="0" dirty="0"/>
              <a:t>4. Self-confidence:</a:t>
            </a:r>
            <a:r>
              <a:rPr lang="en-US" altLang="en-US" b="0" i="0" baseline="0" dirty="0"/>
              <a:t> H</a:t>
            </a:r>
            <a:r>
              <a:rPr lang="en-US" altLang="en-US" b="0" i="0" dirty="0"/>
              <a:t>aving a positive self-image as a capable and effective person</a:t>
            </a:r>
          </a:p>
          <a:p>
            <a:r>
              <a:rPr lang="en-US" altLang="en-US" b="0" i="0" dirty="0"/>
              <a:t>5. Initiative:</a:t>
            </a:r>
            <a:r>
              <a:rPr lang="en-US" altLang="en-US" b="0" i="0" baseline="0" dirty="0"/>
              <a:t> B</a:t>
            </a:r>
            <a:r>
              <a:rPr lang="en-US" altLang="en-US" b="0" i="0" dirty="0"/>
              <a:t>eing a self-starter</a:t>
            </a:r>
            <a:r>
              <a:rPr lang="en-US" altLang="en-US" b="0" i="0" baseline="0" dirty="0"/>
              <a:t> and</a:t>
            </a:r>
            <a:r>
              <a:rPr lang="en-US" altLang="en-US" b="0" i="0" dirty="0"/>
              <a:t> getting jobs done with minimal supervision</a:t>
            </a:r>
          </a:p>
          <a:p>
            <a:r>
              <a:rPr lang="en-US" altLang="en-US" b="0" i="0" dirty="0"/>
              <a:t>6. Supervisory ability:</a:t>
            </a:r>
            <a:r>
              <a:rPr lang="en-US" altLang="en-US" b="0" i="0" baseline="0" dirty="0"/>
              <a:t> G</a:t>
            </a:r>
            <a:r>
              <a:rPr lang="en-US" altLang="en-US" b="0" i="0" dirty="0"/>
              <a:t>etting the job done through others</a:t>
            </a: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582EBA91-E61B-46B3-B1FB-0A9799445229}" type="slidenum">
              <a:rPr lang="en-US" altLang="en-US" sz="1200" b="0" smtClean="0">
                <a:solidFill>
                  <a:schemeClr val="tx1"/>
                </a:solidFill>
              </a:rPr>
              <a:pPr eaLnBrk="1" hangingPunct="1"/>
              <a:t>5</a:t>
            </a:fld>
            <a:endParaRPr lang="en-US" altLang="en-US" sz="1200" b="0" dirty="0">
              <a:solidFill>
                <a:schemeClr val="tx1"/>
              </a:solidFill>
            </a:endParaRPr>
          </a:p>
        </p:txBody>
      </p:sp>
    </p:spTree>
    <p:extLst>
      <p:ext uri="{BB962C8B-B14F-4D97-AF65-F5344CB8AC3E}">
        <p14:creationId xmlns:p14="http://schemas.microsoft.com/office/powerpoint/2010/main" val="1004544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0" dirty="0"/>
              <a:t>Bright and energetic</a:t>
            </a:r>
            <a:r>
              <a:rPr lang="en-US" altLang="en-US" b="0" dirty="0">
                <a:cs typeface="Times New Roman" pitchFamily="18" charset="0"/>
              </a:rPr>
              <a:t>:</a:t>
            </a:r>
            <a:r>
              <a:rPr lang="en-US" altLang="en-US" b="0" baseline="0" dirty="0">
                <a:cs typeface="Times New Roman" pitchFamily="18" charset="0"/>
              </a:rPr>
              <a:t> F</a:t>
            </a:r>
            <a:r>
              <a:rPr lang="en-US" altLang="en-US" b="0" dirty="0"/>
              <a:t>ield commander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0" dirty="0"/>
              <a:t>Energetic but dull</a:t>
            </a:r>
            <a:r>
              <a:rPr lang="en-US" altLang="en-US" b="0" dirty="0">
                <a:cs typeface="Times New Roman" pitchFamily="18" charset="0"/>
              </a:rPr>
              <a:t>:</a:t>
            </a:r>
            <a:r>
              <a:rPr lang="en-US" altLang="en-US" b="0" baseline="0" dirty="0">
                <a:cs typeface="Times New Roman" pitchFamily="18" charset="0"/>
              </a:rPr>
              <a:t> </a:t>
            </a:r>
            <a:r>
              <a:rPr lang="en-US" altLang="en-US" b="0" baseline="0" dirty="0">
                <a:cs typeface="+mn-cs"/>
              </a:rPr>
              <a:t>F</a:t>
            </a:r>
            <a:r>
              <a:rPr lang="en-US" altLang="en-US" b="0" dirty="0"/>
              <a:t>rontline soldier</a:t>
            </a:r>
          </a:p>
          <a:p>
            <a:r>
              <a:rPr lang="en-US" altLang="en-US" b="0" dirty="0"/>
              <a:t>Bright but lazy:</a:t>
            </a:r>
            <a:r>
              <a:rPr lang="en-US" altLang="en-US" b="0" baseline="0" dirty="0"/>
              <a:t> S</a:t>
            </a:r>
            <a:r>
              <a:rPr lang="en-US" altLang="en-US" b="0" dirty="0"/>
              <a:t>taff officer</a:t>
            </a:r>
          </a:p>
          <a:p>
            <a:r>
              <a:rPr lang="en-US" altLang="en-US" b="0" dirty="0"/>
              <a:t>Lazy and dull</a:t>
            </a:r>
            <a:r>
              <a:rPr lang="en-US" altLang="en-US" b="0" dirty="0">
                <a:cs typeface="Times New Roman" pitchFamily="18" charset="0"/>
              </a:rPr>
              <a:t>:</a:t>
            </a:r>
            <a:r>
              <a:rPr lang="en-US" altLang="en-US" b="0" baseline="0" dirty="0">
                <a:cs typeface="Times New Roman" pitchFamily="18" charset="0"/>
              </a:rPr>
              <a:t> L</a:t>
            </a:r>
            <a:r>
              <a:rPr lang="en-US" altLang="en-US" b="0" dirty="0"/>
              <a:t>eft to find their own level of effectiveness</a:t>
            </a:r>
          </a:p>
          <a:p>
            <a:endParaRPr lang="en-US" altLang="en-US" dirty="0"/>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2FF6953C-BAB2-48A3-B55E-A23C91B50D29}" type="slidenum">
              <a:rPr lang="en-US" altLang="en-US" sz="1200" b="0" smtClean="0">
                <a:solidFill>
                  <a:schemeClr val="tx1"/>
                </a:solidFill>
              </a:rPr>
              <a:pPr eaLnBrk="1" hangingPunct="1"/>
              <a:t>7</a:t>
            </a:fld>
            <a:endParaRPr lang="en-US" altLang="en-US" sz="1200" b="0" dirty="0">
              <a:solidFill>
                <a:schemeClr val="tx1"/>
              </a:solidFill>
            </a:endParaRPr>
          </a:p>
        </p:txBody>
      </p:sp>
    </p:spTree>
    <p:extLst>
      <p:ext uri="{BB962C8B-B14F-4D97-AF65-F5344CB8AC3E}">
        <p14:creationId xmlns:p14="http://schemas.microsoft.com/office/powerpoint/2010/main" val="475886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Findings</a:t>
            </a:r>
            <a:r>
              <a:rPr lang="en-IN" altLang="en-US" baseline="0" dirty="0"/>
              <a:t> of the L B D Q study</a:t>
            </a:r>
            <a:endParaRPr lang="en-US" altLang="en-US" dirty="0"/>
          </a:p>
          <a:p>
            <a:pPr marL="171450" lvl="0" indent="-171450">
              <a:lnSpc>
                <a:spcPct val="90000"/>
              </a:lnSpc>
              <a:buFont typeface="Arial" panose="020B0604020202020204" pitchFamily="34" charset="0"/>
              <a:buChar char="•"/>
            </a:pPr>
            <a:r>
              <a:rPr lang="en-US" altLang="en-US" dirty="0"/>
              <a:t>The Democratic style was more beneficial for group performance than the other styles</a:t>
            </a:r>
          </a:p>
          <a:p>
            <a:pPr marL="171450" lvl="0" indent="-171450">
              <a:lnSpc>
                <a:spcPct val="90000"/>
              </a:lnSpc>
              <a:buFont typeface="Arial" panose="020B0604020202020204" pitchFamily="34" charset="0"/>
              <a:buChar char="•"/>
            </a:pPr>
            <a:r>
              <a:rPr lang="en-US" altLang="en-US" dirty="0"/>
              <a:t>The leader’s behavior impacted the performance of followers </a:t>
            </a:r>
          </a:p>
          <a:p>
            <a:endParaRPr lang="en-US" altLang="en-US" dirty="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AE87950C-A65F-40D1-BED8-789162FABBC8}" type="slidenum">
              <a:rPr lang="en-US" altLang="en-US" sz="1200" b="0" smtClean="0">
                <a:solidFill>
                  <a:schemeClr val="tx1"/>
                </a:solidFill>
              </a:rPr>
              <a:pPr eaLnBrk="1" hangingPunct="1"/>
              <a:t>9</a:t>
            </a:fld>
            <a:endParaRPr lang="en-US" altLang="en-US" sz="1200" b="0" dirty="0">
              <a:solidFill>
                <a:schemeClr val="tx1"/>
              </a:solidFill>
            </a:endParaRPr>
          </a:p>
        </p:txBody>
      </p:sp>
    </p:spTree>
    <p:extLst>
      <p:ext uri="{BB962C8B-B14F-4D97-AF65-F5344CB8AC3E}">
        <p14:creationId xmlns:p14="http://schemas.microsoft.com/office/powerpoint/2010/main" val="332435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Both trait and behavioral theories tried to identify the one best leader and the one best style for all situations.</a:t>
            </a:r>
          </a:p>
          <a:p>
            <a:pPr marL="171450" lvl="0" indent="-171450">
              <a:buFont typeface="Arial" panose="020B0604020202020204" pitchFamily="34" charset="0"/>
              <a:buChar char="•"/>
            </a:pPr>
            <a:r>
              <a:rPr lang="en-US" altLang="en-US" b="0" dirty="0"/>
              <a:t>By the late 1960s, it became apparent that there is no such universal answer.</a:t>
            </a:r>
          </a:p>
          <a:p>
            <a:endParaRPr lang="en-US" altLang="en-US" dirty="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A1C0DCD8-730E-489E-9955-B654D9863FAD}" type="slidenum">
              <a:rPr lang="en-US" altLang="en-US" sz="1200" b="0" smtClean="0">
                <a:solidFill>
                  <a:schemeClr val="tx1"/>
                </a:solidFill>
              </a:rPr>
              <a:pPr eaLnBrk="1" hangingPunct="1"/>
              <a:t>16</a:t>
            </a:fld>
            <a:endParaRPr lang="en-US" altLang="en-US" sz="1200" b="0" dirty="0">
              <a:solidFill>
                <a:schemeClr val="tx1"/>
              </a:solidFill>
            </a:endParaRPr>
          </a:p>
        </p:txBody>
      </p:sp>
    </p:spTree>
    <p:extLst>
      <p:ext uri="{BB962C8B-B14F-4D97-AF65-F5344CB8AC3E}">
        <p14:creationId xmlns:p14="http://schemas.microsoft.com/office/powerpoint/2010/main" val="200123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In the past 60 years, more than 65 leadership classification systems have been developed.</a:t>
            </a:r>
          </a:p>
          <a:p>
            <a:pPr marL="171450" lvl="0" indent="-171450">
              <a:buFont typeface="Arial" panose="020B0604020202020204" pitchFamily="34" charset="0"/>
              <a:buChar char="•"/>
            </a:pPr>
            <a:r>
              <a:rPr lang="en-US" altLang="en-US" dirty="0"/>
              <a:t>Most agree that leadership effectiveness depends on the leader, the followers, and situational variables.</a:t>
            </a: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44A7565E-BA8D-4F34-9959-5C6BC94DF5BA}" type="slidenum">
              <a:rPr lang="en-US" altLang="en-US" sz="1200" b="0" smtClean="0">
                <a:solidFill>
                  <a:schemeClr val="tx1"/>
                </a:solidFill>
              </a:rPr>
              <a:pPr eaLnBrk="1" hangingPunct="1"/>
              <a:t>17</a:t>
            </a:fld>
            <a:endParaRPr lang="en-US" altLang="en-US" sz="1200" b="0" dirty="0">
              <a:solidFill>
                <a:schemeClr val="tx1"/>
              </a:solidFill>
            </a:endParaRPr>
          </a:p>
        </p:txBody>
      </p:sp>
    </p:spTree>
    <p:extLst>
      <p:ext uri="{BB962C8B-B14F-4D97-AF65-F5344CB8AC3E}">
        <p14:creationId xmlns:p14="http://schemas.microsoft.com/office/powerpoint/2010/main" val="320710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For leadership to take place, the leader, followers, and situation must match.</a:t>
            </a:r>
          </a:p>
          <a:p>
            <a:endParaRPr lang="en-US" altLang="en-US" dirty="0"/>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0814AB34-6519-4E55-AEAE-8BBB7ECCB3A9}" type="slidenum">
              <a:rPr lang="en-US" altLang="en-US" sz="1200" b="0" smtClean="0">
                <a:solidFill>
                  <a:schemeClr val="tx1"/>
                </a:solidFill>
              </a:rPr>
              <a:pPr eaLnBrk="1" hangingPunct="1"/>
              <a:t>18</a:t>
            </a:fld>
            <a:endParaRPr lang="en-US" altLang="en-US" sz="1200" b="0" dirty="0">
              <a:solidFill>
                <a:schemeClr val="tx1"/>
              </a:solidFill>
            </a:endParaRPr>
          </a:p>
        </p:txBody>
      </p:sp>
    </p:spTree>
    <p:extLst>
      <p:ext uri="{BB962C8B-B14F-4D97-AF65-F5344CB8AC3E}">
        <p14:creationId xmlns:p14="http://schemas.microsoft.com/office/powerpoint/2010/main" val="3047931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3C801AF6-0B7D-4838-A410-06E3AD03E4E9}" type="slidenum">
              <a:rPr lang="en-US" altLang="en-US" sz="1200" b="0" smtClean="0">
                <a:solidFill>
                  <a:schemeClr val="tx1"/>
                </a:solidFill>
              </a:rPr>
              <a:pPr eaLnBrk="1" hangingPunct="1"/>
              <a:t>19</a:t>
            </a:fld>
            <a:endParaRPr lang="en-US" altLang="en-US" sz="1200" b="0" dirty="0">
              <a:solidFill>
                <a:schemeClr val="tx1"/>
              </a:solidFill>
            </a:endParaRPr>
          </a:p>
        </p:txBody>
      </p:sp>
    </p:spTree>
    <p:extLst>
      <p:ext uri="{BB962C8B-B14F-4D97-AF65-F5344CB8AC3E}">
        <p14:creationId xmlns:p14="http://schemas.microsoft.com/office/powerpoint/2010/main" val="866820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11ED3269-8D74-423A-B0E1-1B26CEC2FCDD}" type="slidenum">
              <a:rPr lang="en-US" altLang="en-US" sz="1200" b="0" smtClean="0">
                <a:solidFill>
                  <a:schemeClr val="tx1"/>
                </a:solidFill>
              </a:rPr>
              <a:pPr eaLnBrk="1" hangingPunct="1"/>
              <a:t>23</a:t>
            </a:fld>
            <a:endParaRPr lang="en-US" altLang="en-US" sz="1200" b="0" dirty="0">
              <a:solidFill>
                <a:schemeClr val="tx1"/>
              </a:solidFill>
            </a:endParaRPr>
          </a:p>
        </p:txBody>
      </p:sp>
    </p:spTree>
    <p:extLst>
      <p:ext uri="{BB962C8B-B14F-4D97-AF65-F5344CB8AC3E}">
        <p14:creationId xmlns:p14="http://schemas.microsoft.com/office/powerpoint/2010/main" val="1859060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14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2667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3352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27050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29935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89824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5009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570134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3624770381"/>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8214654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02240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0135083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76400"/>
            <a:ext cx="8229600" cy="4449763"/>
          </a:xfrm>
          <a:prstGeom prst="rect">
            <a:avLst/>
          </a:prstGeom>
        </p:spPr>
        <p:txBody>
          <a:bodyPr/>
          <a:lstStyle>
            <a:lvl1pPr marL="457200" indent="-4572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0478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125934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91415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20471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73674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51339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5808635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538811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53899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914400" y="6730116"/>
            <a:ext cx="2743200" cy="136617"/>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US" sz="2400" kern="1200" dirty="0">
                <a:solidFill>
                  <a:schemeClr val="tx1"/>
                </a:solidFill>
                <a:effectLst/>
                <a:latin typeface="+mn-lt"/>
                <a:ea typeface="+mn-ea"/>
                <a:cs typeface="+mn-cs"/>
              </a:rPr>
              <a:t>© McGraw-Hill Education</a:t>
            </a:r>
            <a:endParaRPr lang="en-US" sz="4000" kern="1200" dirty="0">
              <a:solidFill>
                <a:schemeClr val="tx1"/>
              </a:solidFill>
              <a:effectLst/>
              <a:latin typeface="+mn-lt"/>
              <a:ea typeface="+mn-ea"/>
              <a:cs typeface="+mn-cs"/>
            </a:endParaRPr>
          </a:p>
          <a:p>
            <a:pPr marL="0" indent="0">
              <a:buNone/>
            </a:pPr>
            <a:endParaRPr lang="en-US" sz="3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701144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4447552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9" r:id="rId18"/>
    <p:sldLayoutId id="2147483680" r:id="rId1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5.png"/><Relationship Id="rId1" Type="http://schemas.openxmlformats.org/officeDocument/2006/relationships/slideLayout" Target="../slideLayouts/slideLayout9.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3.xml"/><Relationship Id="rId4" Type="http://schemas.openxmlformats.org/officeDocument/2006/relationships/slide" Target="slide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55" y="2790497"/>
            <a:ext cx="5105400" cy="609600"/>
          </a:xfrm>
        </p:spPr>
        <p:txBody>
          <a:bodyPr>
            <a:normAutofit fontScale="90000"/>
          </a:bodyPr>
          <a:lstStyle/>
          <a:p>
            <a:r>
              <a:rPr lang="en-US" dirty="0"/>
              <a:t>Chapter 2</a:t>
            </a:r>
            <a:br>
              <a:rPr lang="en-US" dirty="0"/>
            </a:br>
            <a:r>
              <a:rPr lang="en-US" dirty="0"/>
              <a:t>The Leadership Equation</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650933" y="6706890"/>
            <a:ext cx="9829800" cy="2286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IN" sz="800" dirty="0"/>
              <a:t>© McGraw-Hill Education. All rights reserved. Authorized only for instructor use in the classroom. No reproduction or further distribution permitted without the prior written consent of McGraw-Hill Education.</a:t>
            </a:r>
            <a:endParaRPr lang="en-US" sz="800" kern="1200" dirty="0">
              <a:solidFill>
                <a:schemeClr val="tx1"/>
              </a:solidFill>
              <a:effectLst/>
              <a:latin typeface="+mn-lt"/>
              <a:ea typeface="+mn-ea"/>
              <a:cs typeface="+mn-cs"/>
            </a:endParaRPr>
          </a:p>
        </p:txBody>
      </p:sp>
      <p:pic>
        <p:nvPicPr>
          <p:cNvPr id="5" name="Picture 4">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8421" y="923597"/>
            <a:ext cx="3875800" cy="4953000"/>
          </a:xfrm>
          <a:prstGeom prst="rect">
            <a:avLst/>
          </a:prstGeom>
        </p:spPr>
      </p:pic>
    </p:spTree>
    <p:extLst>
      <p:ext uri="{BB962C8B-B14F-4D97-AF65-F5344CB8AC3E}">
        <p14:creationId xmlns:p14="http://schemas.microsoft.com/office/powerpoint/2010/main" val="2185360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sz="3200" dirty="0"/>
              <a:t>University of Michigan Studies on Leadership</a:t>
            </a:r>
            <a:endParaRPr lang="en-US" sz="3200" dirty="0"/>
          </a:p>
        </p:txBody>
      </p:sp>
      <p:sp>
        <p:nvSpPr>
          <p:cNvPr id="11" name="Content Placeholder 10"/>
          <p:cNvSpPr>
            <a:spLocks noGrp="1"/>
          </p:cNvSpPr>
          <p:nvPr>
            <p:ph idx="1"/>
          </p:nvPr>
        </p:nvSpPr>
        <p:spPr/>
        <p:txBody>
          <a:bodyPr/>
          <a:lstStyle/>
          <a:p>
            <a:pPr marL="0" indent="0">
              <a:buNone/>
            </a:pPr>
            <a:r>
              <a:rPr lang="en-US" altLang="en-US" dirty="0"/>
              <a:t>Studies conducted under the direction of Rensis Likert</a:t>
            </a:r>
          </a:p>
          <a:p>
            <a:pPr marL="0" indent="0">
              <a:buNone/>
            </a:pPr>
            <a:endParaRPr lang="en-US" altLang="en-US" sz="1800" dirty="0"/>
          </a:p>
          <a:p>
            <a:pPr marL="0" indent="0">
              <a:buNone/>
            </a:pPr>
            <a:r>
              <a:rPr lang="en-US" altLang="en-US" dirty="0"/>
              <a:t>Impact of leaders’ behaviors related to worker motivation and group performance were studied</a:t>
            </a:r>
          </a:p>
          <a:p>
            <a:pPr marL="0" indent="0">
              <a:buNone/>
            </a:pPr>
            <a:endParaRPr lang="en-US" altLang="en-US" sz="1800" dirty="0"/>
          </a:p>
          <a:p>
            <a:pPr marL="0" indent="0">
              <a:buNone/>
            </a:pPr>
            <a:r>
              <a:rPr lang="en-US" altLang="en-US" dirty="0"/>
              <a:t>Dimensions of leadership behavior that were identified</a:t>
            </a:r>
          </a:p>
          <a:p>
            <a:pPr>
              <a:buFont typeface="Arial" panose="020B0604020202020204" pitchFamily="34" charset="0"/>
              <a:buChar char="•"/>
            </a:pPr>
            <a:r>
              <a:rPr lang="en-US" altLang="en-US" sz="2200" dirty="0"/>
              <a:t>Job-centered: Same as initiating structure</a:t>
            </a:r>
          </a:p>
          <a:p>
            <a:pPr>
              <a:buFont typeface="Arial" panose="020B0604020202020204" pitchFamily="34" charset="0"/>
              <a:buChar char="•"/>
            </a:pPr>
            <a:r>
              <a:rPr lang="en-US" altLang="en-US" sz="2200" dirty="0"/>
              <a:t>Employee-centered: Same as showing consideration</a:t>
            </a:r>
          </a:p>
          <a:p>
            <a:pPr lvl="1">
              <a:buFont typeface="Arial" panose="020B0604020202020204" pitchFamily="34" charset="0"/>
              <a:buChar char="•"/>
            </a:pPr>
            <a:endParaRPr lang="en-US" altLang="en-US" dirty="0"/>
          </a:p>
          <a:p>
            <a:endParaRPr lang="en-US" altLang="en-US" sz="2200" dirty="0"/>
          </a:p>
          <a:p>
            <a:endParaRPr lang="en-US" dirty="0"/>
          </a:p>
        </p:txBody>
      </p:sp>
    </p:spTree>
    <p:extLst>
      <p:ext uri="{BB962C8B-B14F-4D97-AF65-F5344CB8AC3E}">
        <p14:creationId xmlns:p14="http://schemas.microsoft.com/office/powerpoint/2010/main" val="1000124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IN" sz="3000" dirty="0"/>
              <a:t>     Robert Blake and Jane Mouton’s Managerial Grid, 1</a:t>
            </a:r>
            <a:endParaRPr lang="en-US" sz="3000" dirty="0"/>
          </a:p>
        </p:txBody>
      </p:sp>
      <p:sp>
        <p:nvSpPr>
          <p:cNvPr id="12" name="Content Placeholder 11"/>
          <p:cNvSpPr>
            <a:spLocks noGrp="1"/>
          </p:cNvSpPr>
          <p:nvPr>
            <p:ph idx="1"/>
          </p:nvPr>
        </p:nvSpPr>
        <p:spPr/>
        <p:txBody>
          <a:bodyPr/>
          <a:lstStyle/>
          <a:p>
            <a:pPr>
              <a:spcAft>
                <a:spcPts val="700"/>
              </a:spcAft>
            </a:pPr>
            <a:r>
              <a:rPr lang="en-US" altLang="en-US" dirty="0"/>
              <a:t>Reflects the Ohio and Michigan dimensions of initiating structure and showing consideration</a:t>
            </a:r>
          </a:p>
          <a:p>
            <a:pPr>
              <a:spcAft>
                <a:spcPts val="700"/>
              </a:spcAft>
            </a:pPr>
            <a:r>
              <a:rPr lang="en-US" altLang="en-US" dirty="0"/>
              <a:t>Identifies the ideal leader as having a high concern for both production and people</a:t>
            </a:r>
          </a:p>
          <a:p>
            <a:pPr>
              <a:spcAft>
                <a:spcPts val="500"/>
              </a:spcAft>
            </a:pPr>
            <a:endParaRPr lang="en-US" dirty="0"/>
          </a:p>
        </p:txBody>
      </p:sp>
    </p:spTree>
    <p:extLst>
      <p:ext uri="{BB962C8B-B14F-4D97-AF65-F5344CB8AC3E}">
        <p14:creationId xmlns:p14="http://schemas.microsoft.com/office/powerpoint/2010/main" val="163056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IN" sz="3000" dirty="0"/>
              <a:t>     Robert Blake and Jane Mouton’s Managerial Grid, 2</a:t>
            </a:r>
            <a:endParaRPr lang="en-US" sz="3000" dirty="0"/>
          </a:p>
        </p:txBody>
      </p:sp>
      <p:sp>
        <p:nvSpPr>
          <p:cNvPr id="12" name="Content Placeholder 11"/>
          <p:cNvSpPr>
            <a:spLocks noGrp="1"/>
          </p:cNvSpPr>
          <p:nvPr>
            <p:ph idx="1"/>
          </p:nvPr>
        </p:nvSpPr>
        <p:spPr/>
        <p:txBody>
          <a:bodyPr/>
          <a:lstStyle/>
          <a:p>
            <a:pPr marL="0" indent="0">
              <a:spcAft>
                <a:spcPts val="700"/>
              </a:spcAft>
              <a:buNone/>
            </a:pPr>
            <a:r>
              <a:rPr lang="en-US" altLang="en-US" dirty="0"/>
              <a:t>Major</a:t>
            </a:r>
            <a:r>
              <a:rPr lang="en-US" altLang="en-US" b="1" dirty="0">
                <a:solidFill>
                  <a:srgbClr val="C30C20"/>
                </a:solidFill>
              </a:rPr>
              <a:t> </a:t>
            </a:r>
            <a:r>
              <a:rPr lang="en-US" altLang="en-US" dirty="0"/>
              <a:t>styles in managers</a:t>
            </a:r>
          </a:p>
          <a:p>
            <a:pPr>
              <a:spcAft>
                <a:spcPts val="500"/>
              </a:spcAft>
              <a:buClr>
                <a:schemeClr val="tx1"/>
              </a:buClr>
            </a:pPr>
            <a:r>
              <a:rPr lang="en-US" altLang="en-US" sz="2200" dirty="0"/>
              <a:t>Impoverished: Low concern for production and people</a:t>
            </a:r>
          </a:p>
          <a:p>
            <a:pPr>
              <a:spcAft>
                <a:spcPts val="500"/>
              </a:spcAft>
              <a:buClr>
                <a:schemeClr val="tx1"/>
              </a:buClr>
            </a:pPr>
            <a:r>
              <a:rPr lang="en-US" altLang="en-US" sz="2200" dirty="0"/>
              <a:t>Sweatshop: High concern for production but low concern for people</a:t>
            </a:r>
          </a:p>
          <a:p>
            <a:pPr>
              <a:spcAft>
                <a:spcPts val="500"/>
              </a:spcAft>
              <a:buClr>
                <a:schemeClr val="tx1"/>
              </a:buClr>
            </a:pPr>
            <a:r>
              <a:rPr lang="en-US" altLang="en-US" sz="2200" dirty="0"/>
              <a:t>Country club: High concern for people and low concern for task accomplishment</a:t>
            </a:r>
          </a:p>
          <a:p>
            <a:pPr>
              <a:spcAft>
                <a:spcPts val="500"/>
              </a:spcAft>
              <a:buClr>
                <a:schemeClr val="tx1"/>
              </a:buClr>
            </a:pPr>
            <a:r>
              <a:rPr lang="en-US" altLang="en-US" sz="2200" dirty="0"/>
              <a:t>Status quo: Medium concern for both production and people</a:t>
            </a:r>
          </a:p>
          <a:p>
            <a:pPr>
              <a:spcAft>
                <a:spcPts val="500"/>
              </a:spcAft>
              <a:buClr>
                <a:schemeClr val="tx1"/>
              </a:buClr>
            </a:pPr>
            <a:r>
              <a:rPr lang="en-US" altLang="en-US" sz="2200" dirty="0"/>
              <a:t>Fully functioning: High concern for both production and people</a:t>
            </a:r>
          </a:p>
          <a:p>
            <a:pPr marL="0" indent="0">
              <a:spcAft>
                <a:spcPts val="500"/>
              </a:spcAft>
              <a:buNone/>
            </a:pPr>
            <a:endParaRPr lang="en-US" altLang="en-US" dirty="0"/>
          </a:p>
          <a:p>
            <a:pPr marL="0" indent="0">
              <a:spcAft>
                <a:spcPts val="500"/>
              </a:spcAft>
              <a:buNone/>
            </a:pPr>
            <a:endParaRPr lang="en-US" altLang="en-US" dirty="0"/>
          </a:p>
          <a:p>
            <a:pPr lvl="1">
              <a:spcAft>
                <a:spcPts val="500"/>
              </a:spcAft>
            </a:pPr>
            <a:endParaRPr lang="en-US" altLang="en-US" dirty="0"/>
          </a:p>
          <a:p>
            <a:pPr>
              <a:spcAft>
                <a:spcPts val="500"/>
              </a:spcAft>
            </a:pPr>
            <a:endParaRPr lang="en-US" dirty="0"/>
          </a:p>
        </p:txBody>
      </p:sp>
    </p:spTree>
    <p:extLst>
      <p:ext uri="{BB962C8B-B14F-4D97-AF65-F5344CB8AC3E}">
        <p14:creationId xmlns:p14="http://schemas.microsoft.com/office/powerpoint/2010/main" val="8486098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p:cNvSpPr>
            <a:spLocks noGrp="1"/>
          </p:cNvSpPr>
          <p:nvPr>
            <p:ph type="title"/>
          </p:nvPr>
        </p:nvSpPr>
        <p:spPr/>
        <p:txBody>
          <a:bodyPr/>
          <a:lstStyle/>
          <a:p>
            <a:r>
              <a:rPr lang="en-US" dirty="0"/>
              <a:t>Figure 2.2: The Managerial Grid</a:t>
            </a:r>
            <a:endParaRPr lang="en-US" altLang="en-US" dirty="0"/>
          </a:p>
        </p:txBody>
      </p:sp>
      <p:pic>
        <p:nvPicPr>
          <p:cNvPr id="9" name="Picture 8" descr="This figure depicts the managerial grid for leadership effectivenes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0228" y="1129145"/>
            <a:ext cx="5123543" cy="4890655"/>
          </a:xfrm>
          <a:prstGeom prst="rect">
            <a:avLst/>
          </a:prstGeom>
        </p:spPr>
      </p:pic>
      <p:sp>
        <p:nvSpPr>
          <p:cNvPr id="14" name="Text Placeholder 5"/>
          <p:cNvSpPr txBox="1">
            <a:spLocks/>
          </p:cNvSpPr>
          <p:nvPr/>
        </p:nvSpPr>
        <p:spPr>
          <a:xfrm>
            <a:off x="3276600" y="5943600"/>
            <a:ext cx="3048000" cy="1524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3" action="ppaction://hlinksldjump"/>
              </a:rPr>
              <a:t>Jump to Figure 2.2: The Managerial Grid</a:t>
            </a:r>
            <a:r>
              <a:rPr lang="en-US" altLang="en-US" sz="1000" dirty="0">
                <a:hlinkClick r:id="rId3" action="ppaction://hlinksldjump"/>
              </a:rPr>
              <a:t>, </a:t>
            </a:r>
            <a:r>
              <a:rPr lang="en-US" altLang="en-US" sz="1000" dirty="0">
                <a:solidFill>
                  <a:srgbClr val="C30C20"/>
                </a:solidFill>
                <a:hlinkClick r:id="rId3" action="ppaction://hlinksldjump"/>
              </a:rPr>
              <a:t>Appendix </a:t>
            </a:r>
            <a:endParaRPr lang="en-US" sz="1000" dirty="0">
              <a:hlinkClick r:id="rId4" action="ppaction://hlinksldjump"/>
            </a:endParaRPr>
          </a:p>
        </p:txBody>
      </p:sp>
    </p:spTree>
    <p:extLst>
      <p:ext uri="{BB962C8B-B14F-4D97-AF65-F5344CB8AC3E}">
        <p14:creationId xmlns:p14="http://schemas.microsoft.com/office/powerpoint/2010/main" val="2857252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IN" sz="3000" dirty="0"/>
              <a:t>    Robert Blake and Jane Mouton’s Managerial Grid, 3</a:t>
            </a:r>
            <a:endParaRPr lang="en-US" sz="3000" dirty="0"/>
          </a:p>
        </p:txBody>
      </p:sp>
      <p:sp>
        <p:nvSpPr>
          <p:cNvPr id="11" name="Content Placeholder 10"/>
          <p:cNvSpPr>
            <a:spLocks noGrp="1"/>
          </p:cNvSpPr>
          <p:nvPr>
            <p:ph idx="1"/>
          </p:nvPr>
        </p:nvSpPr>
        <p:spPr/>
        <p:txBody>
          <a:bodyPr/>
          <a:lstStyle/>
          <a:p>
            <a:pPr marL="0" indent="0">
              <a:buNone/>
            </a:pPr>
            <a:r>
              <a:rPr lang="en-US" altLang="en-US" dirty="0"/>
              <a:t>Additional styles</a:t>
            </a:r>
          </a:p>
          <a:p>
            <a:pPr>
              <a:buClr>
                <a:schemeClr val="tx1"/>
              </a:buClr>
            </a:pPr>
            <a:r>
              <a:rPr lang="en-US" altLang="en-US" sz="2200" b="1" dirty="0">
                <a:solidFill>
                  <a:srgbClr val="C30C20"/>
                </a:solidFill>
              </a:rPr>
              <a:t>Paternalistic</a:t>
            </a:r>
            <a:endParaRPr lang="en-US" altLang="en-US" sz="2200" dirty="0">
              <a:solidFill>
                <a:srgbClr val="C30C20"/>
              </a:solidFill>
            </a:endParaRPr>
          </a:p>
          <a:p>
            <a:pPr lvl="1">
              <a:buClr>
                <a:schemeClr val="tx1"/>
              </a:buClr>
              <a:buFont typeface="Arial" panose="020B0604020202020204" pitchFamily="34" charset="0"/>
              <a:buChar char="•"/>
            </a:pPr>
            <a:r>
              <a:rPr lang="en-US" altLang="en-US" dirty="0"/>
              <a:t>High concern for production </a:t>
            </a:r>
            <a:r>
              <a:rPr lang="en-US" dirty="0"/>
              <a:t>combined with</a:t>
            </a:r>
            <a:r>
              <a:rPr lang="en-US" altLang="en-US" dirty="0"/>
              <a:t> use of rewards </a:t>
            </a:r>
            <a:r>
              <a:rPr lang="en-US" dirty="0"/>
              <a:t>in exchange for </a:t>
            </a:r>
            <a:r>
              <a:rPr lang="en-US" altLang="en-US" dirty="0"/>
              <a:t>compliance and loyalty</a:t>
            </a:r>
          </a:p>
          <a:p>
            <a:pPr>
              <a:buClr>
                <a:schemeClr val="tx1"/>
              </a:buClr>
            </a:pPr>
            <a:r>
              <a:rPr lang="en-US" altLang="en-US" sz="2200" b="1" dirty="0">
                <a:solidFill>
                  <a:srgbClr val="C30C20"/>
                </a:solidFill>
              </a:rPr>
              <a:t>Opportunistic</a:t>
            </a:r>
            <a:endParaRPr lang="en-US" altLang="en-US" sz="2200" dirty="0">
              <a:solidFill>
                <a:srgbClr val="C30C20"/>
              </a:solidFill>
            </a:endParaRPr>
          </a:p>
          <a:p>
            <a:pPr lvl="1">
              <a:buClr>
                <a:schemeClr val="tx1"/>
              </a:buClr>
              <a:buFont typeface="Arial" panose="020B0604020202020204" pitchFamily="34" charset="0"/>
              <a:buChar char="•"/>
            </a:pPr>
            <a:r>
              <a:rPr lang="en-US" altLang="en-US" dirty="0"/>
              <a:t>Promotion of manager’s own advancement</a:t>
            </a:r>
          </a:p>
        </p:txBody>
      </p:sp>
    </p:spTree>
    <p:extLst>
      <p:ext uri="{BB962C8B-B14F-4D97-AF65-F5344CB8AC3E}">
        <p14:creationId xmlns:p14="http://schemas.microsoft.com/office/powerpoint/2010/main" val="3491131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Behavior Theory Applied</a:t>
            </a:r>
            <a:endParaRPr lang="en-US" dirty="0"/>
          </a:p>
        </p:txBody>
      </p:sp>
      <p:sp>
        <p:nvSpPr>
          <p:cNvPr id="11" name="Content Placeholder 10"/>
          <p:cNvSpPr>
            <a:spLocks noGrp="1"/>
          </p:cNvSpPr>
          <p:nvPr>
            <p:ph idx="1"/>
          </p:nvPr>
        </p:nvSpPr>
        <p:spPr/>
        <p:txBody>
          <a:bodyPr/>
          <a:lstStyle/>
          <a:p>
            <a:pPr marL="0" indent="0">
              <a:buNone/>
            </a:pPr>
            <a:r>
              <a:rPr lang="en-US" altLang="en-US" dirty="0"/>
              <a:t>Margot Morrell documented Ernest Shackleton’s Endurance expedition</a:t>
            </a:r>
            <a:r>
              <a:rPr lang="en-US" altLang="en-US" b="1" dirty="0">
                <a:solidFill>
                  <a:srgbClr val="C30C20"/>
                </a:solidFill>
              </a:rPr>
              <a:t> </a:t>
            </a:r>
            <a:r>
              <a:rPr lang="en-US" altLang="en-US" dirty="0"/>
              <a:t>and identified behaviors of successful leaders</a:t>
            </a:r>
          </a:p>
          <a:p>
            <a:r>
              <a:rPr lang="en-US" altLang="en-US" sz="2200" dirty="0"/>
              <a:t>Leading by example</a:t>
            </a:r>
          </a:p>
          <a:p>
            <a:r>
              <a:rPr lang="en-US" altLang="en-US" sz="2200" dirty="0"/>
              <a:t>Communicating a vision</a:t>
            </a:r>
          </a:p>
          <a:p>
            <a:r>
              <a:rPr lang="en-US" altLang="en-US" sz="2200" dirty="0"/>
              <a:t>Keeping up morale</a:t>
            </a:r>
          </a:p>
          <a:p>
            <a:r>
              <a:rPr lang="en-US" altLang="en-US" sz="2200" dirty="0"/>
              <a:t>Maintaining a positive attitude</a:t>
            </a:r>
            <a:endParaRPr lang="en-US" altLang="en-US" dirty="0"/>
          </a:p>
        </p:txBody>
      </p:sp>
    </p:spTree>
    <p:extLst>
      <p:ext uri="{BB962C8B-B14F-4D97-AF65-F5344CB8AC3E}">
        <p14:creationId xmlns:p14="http://schemas.microsoft.com/office/powerpoint/2010/main" val="961360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altLang="en-US" dirty="0"/>
              <a:t>Leadership Contingency Theory, 1</a:t>
            </a:r>
            <a:endParaRPr lang="en-US" dirty="0"/>
          </a:p>
        </p:txBody>
      </p:sp>
      <p:sp>
        <p:nvSpPr>
          <p:cNvPr id="12" name="Content Placeholder 11"/>
          <p:cNvSpPr>
            <a:spLocks noGrp="1"/>
          </p:cNvSpPr>
          <p:nvPr>
            <p:ph idx="1"/>
          </p:nvPr>
        </p:nvSpPr>
        <p:spPr/>
        <p:txBody>
          <a:bodyPr/>
          <a:lstStyle/>
          <a:p>
            <a:pPr marL="57150" indent="0">
              <a:buNone/>
            </a:pPr>
            <a:r>
              <a:rPr lang="en-US" altLang="en-US" dirty="0"/>
              <a:t>Holds that the most appropriate leadership qualities and actions vary from situation to situation</a:t>
            </a:r>
          </a:p>
          <a:p>
            <a:pPr marL="0" indent="0">
              <a:buNone/>
            </a:pPr>
            <a:endParaRPr lang="en-US" altLang="en-US" sz="1200" dirty="0"/>
          </a:p>
          <a:p>
            <a:pPr marL="0" indent="0">
              <a:buNone/>
            </a:pPr>
            <a:r>
              <a:rPr lang="en-US" altLang="en-US" dirty="0"/>
              <a:t>States that leadership effectiveness depends on:</a:t>
            </a:r>
          </a:p>
          <a:p>
            <a:pPr marL="0" indent="0">
              <a:buNone/>
            </a:pPr>
            <a:endParaRPr lang="en-US" altLang="en-US" sz="1200" dirty="0"/>
          </a:p>
          <a:p>
            <a:r>
              <a:rPr lang="en-US" altLang="en-US" sz="2200" dirty="0"/>
              <a:t>Leader </a:t>
            </a:r>
          </a:p>
          <a:p>
            <a:r>
              <a:rPr lang="en-US" altLang="en-US" sz="2200" dirty="0"/>
              <a:t>Follower </a:t>
            </a:r>
          </a:p>
          <a:p>
            <a:r>
              <a:rPr lang="en-US" altLang="en-US" sz="2200" dirty="0"/>
              <a:t>Situational factors</a:t>
            </a:r>
          </a:p>
        </p:txBody>
      </p:sp>
    </p:spTree>
    <p:extLst>
      <p:ext uri="{BB962C8B-B14F-4D97-AF65-F5344CB8AC3E}">
        <p14:creationId xmlns:p14="http://schemas.microsoft.com/office/powerpoint/2010/main" val="3895129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Leadership Contingency Theory, 2 </a:t>
            </a:r>
            <a:endParaRPr lang="en-US" dirty="0"/>
          </a:p>
        </p:txBody>
      </p:sp>
      <p:sp>
        <p:nvSpPr>
          <p:cNvPr id="11" name="Content Placeholder 10"/>
          <p:cNvSpPr>
            <a:spLocks noGrp="1"/>
          </p:cNvSpPr>
          <p:nvPr>
            <p:ph idx="1"/>
          </p:nvPr>
        </p:nvSpPr>
        <p:spPr/>
        <p:txBody>
          <a:bodyPr/>
          <a:lstStyle/>
          <a:p>
            <a:pPr marL="0" indent="0">
              <a:buNone/>
            </a:pPr>
            <a:r>
              <a:rPr lang="en-US" altLang="en-US" dirty="0"/>
              <a:t>Leaders in different situations need different interests, values, and skills</a:t>
            </a:r>
          </a:p>
          <a:p>
            <a:r>
              <a:rPr lang="en-US" altLang="en-US" sz="2200" dirty="0"/>
              <a:t>Leaders in a bank differ from the ones on a farm</a:t>
            </a:r>
          </a:p>
          <a:p>
            <a:r>
              <a:rPr lang="en-US" altLang="en-US" sz="2200" dirty="0"/>
              <a:t>Experienced versus new followers have different needs</a:t>
            </a:r>
          </a:p>
          <a:p>
            <a:r>
              <a:rPr lang="en-US" sz="2200" dirty="0"/>
              <a:t>Situational factors include the job being performed, the culture of the workplace, and the urgency of the task</a:t>
            </a:r>
            <a:endParaRPr lang="en-US" altLang="en-US" sz="2200" dirty="0"/>
          </a:p>
          <a:p>
            <a:endParaRPr lang="en-US" dirty="0"/>
          </a:p>
        </p:txBody>
      </p:sp>
    </p:spTree>
    <p:extLst>
      <p:ext uri="{BB962C8B-B14F-4D97-AF65-F5344CB8AC3E}">
        <p14:creationId xmlns:p14="http://schemas.microsoft.com/office/powerpoint/2010/main" val="2957335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Leadership Contingency Theory, 3</a:t>
            </a:r>
            <a:endParaRPr lang="en-US" dirty="0"/>
          </a:p>
        </p:txBody>
      </p:sp>
      <p:sp>
        <p:nvSpPr>
          <p:cNvPr id="11" name="Content Placeholder 10"/>
          <p:cNvSpPr>
            <a:spLocks noGrp="1"/>
          </p:cNvSpPr>
          <p:nvPr>
            <p:ph idx="1"/>
          </p:nvPr>
        </p:nvSpPr>
        <p:spPr/>
        <p:txBody>
          <a:bodyPr/>
          <a:lstStyle/>
          <a:p>
            <a:pPr marL="0" indent="0">
              <a:buNone/>
            </a:pPr>
            <a:r>
              <a:rPr lang="en-US" altLang="en-US" dirty="0"/>
              <a:t>Leadership results when the ideas and deeds of the leader match the needs and expectations of the follower in a particular situation</a:t>
            </a:r>
          </a:p>
          <a:p>
            <a:r>
              <a:rPr lang="en-US" altLang="en-US" sz="2200" dirty="0"/>
              <a:t>Examples include General George Patton, Nelson Mandela, and Adolf Hitler</a:t>
            </a:r>
          </a:p>
          <a:p>
            <a:endParaRPr lang="en-US" dirty="0"/>
          </a:p>
        </p:txBody>
      </p:sp>
    </p:spTree>
    <p:extLst>
      <p:ext uri="{BB962C8B-B14F-4D97-AF65-F5344CB8AC3E}">
        <p14:creationId xmlns:p14="http://schemas.microsoft.com/office/powerpoint/2010/main" val="1079999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Transformational Leadership, 1 </a:t>
            </a:r>
            <a:endParaRPr lang="en-US" dirty="0"/>
          </a:p>
        </p:txBody>
      </p:sp>
      <p:sp>
        <p:nvSpPr>
          <p:cNvPr id="11" name="Content Placeholder 10"/>
          <p:cNvSpPr>
            <a:spLocks noGrp="1"/>
          </p:cNvSpPr>
          <p:nvPr>
            <p:ph idx="1"/>
          </p:nvPr>
        </p:nvSpPr>
        <p:spPr/>
        <p:txBody>
          <a:bodyPr/>
          <a:lstStyle/>
          <a:p>
            <a:pPr marL="0" indent="0">
              <a:buNone/>
            </a:pPr>
            <a:r>
              <a:rPr lang="en-IN" dirty="0"/>
              <a:t>Charisma: Extraordinary ability to inspire others and bring forth loyalty </a:t>
            </a:r>
            <a:endParaRPr lang="en-US" dirty="0"/>
          </a:p>
          <a:p>
            <a:pPr marL="0" indent="0">
              <a:buNone/>
            </a:pPr>
            <a:endParaRPr lang="en-US" altLang="en-US" dirty="0"/>
          </a:p>
          <a:p>
            <a:pPr marL="0" indent="0">
              <a:buNone/>
            </a:pPr>
            <a:r>
              <a:rPr lang="en-US" altLang="en-US" dirty="0"/>
              <a:t>Max Weber’s definition of charisma</a:t>
            </a:r>
          </a:p>
          <a:p>
            <a:r>
              <a:rPr lang="en-US" altLang="en-US" sz="2200" dirty="0"/>
              <a:t>Certain quality that causes one to be set apart from ordinary people and to be treated as endowed with exceptional powers or qualities</a:t>
            </a:r>
          </a:p>
          <a:p>
            <a:pPr marL="457200" lvl="1" indent="0">
              <a:buNone/>
            </a:pPr>
            <a:endParaRPr lang="en-US" altLang="en-US" dirty="0"/>
          </a:p>
          <a:p>
            <a:pPr lvl="1"/>
            <a:endParaRPr lang="en-US" altLang="en-US" dirty="0"/>
          </a:p>
          <a:p>
            <a:endParaRPr lang="en-US" dirty="0"/>
          </a:p>
        </p:txBody>
      </p:sp>
    </p:spTree>
    <p:extLst>
      <p:ext uri="{BB962C8B-B14F-4D97-AF65-F5344CB8AC3E}">
        <p14:creationId xmlns:p14="http://schemas.microsoft.com/office/powerpoint/2010/main" val="722513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altLang="en-US" dirty="0"/>
              <a:t>Learning Objectives </a:t>
            </a:r>
            <a:endParaRPr lang="en-US" dirty="0"/>
          </a:p>
        </p:txBody>
      </p:sp>
      <p:sp>
        <p:nvSpPr>
          <p:cNvPr id="12" name="Content Placeholder 11"/>
          <p:cNvSpPr>
            <a:spLocks noGrp="1"/>
          </p:cNvSpPr>
          <p:nvPr>
            <p:ph idx="1"/>
          </p:nvPr>
        </p:nvSpPr>
        <p:spPr/>
        <p:txBody>
          <a:bodyPr/>
          <a:lstStyle/>
          <a:p>
            <a:r>
              <a:rPr lang="en-US" altLang="en-US" dirty="0"/>
              <a:t>Describe the variables that determine leadership effectiveness</a:t>
            </a:r>
          </a:p>
          <a:p>
            <a:r>
              <a:rPr lang="en-US" altLang="en-US" dirty="0"/>
              <a:t>Understand trait and behavior theories of leadership</a:t>
            </a:r>
          </a:p>
          <a:p>
            <a:pPr lvl="1">
              <a:buFontTx/>
              <a:buNone/>
            </a:pPr>
            <a:endParaRPr lang="en-US" altLang="en-US" dirty="0"/>
          </a:p>
          <a:p>
            <a:pPr marL="0" indent="0">
              <a:buNone/>
            </a:pPr>
            <a:endParaRPr lang="en-US" dirty="0"/>
          </a:p>
        </p:txBody>
      </p:sp>
    </p:spTree>
    <p:extLst>
      <p:ext uri="{BB962C8B-B14F-4D97-AF65-F5344CB8AC3E}">
        <p14:creationId xmlns:p14="http://schemas.microsoft.com/office/powerpoint/2010/main" val="3864479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altLang="en-US" dirty="0"/>
              <a:t>Transformational Leadership, 2	</a:t>
            </a:r>
            <a:endParaRPr lang="en-US" dirty="0"/>
          </a:p>
        </p:txBody>
      </p:sp>
      <p:sp>
        <p:nvSpPr>
          <p:cNvPr id="12" name="Content Placeholder 11"/>
          <p:cNvSpPr>
            <a:spLocks noGrp="1"/>
          </p:cNvSpPr>
          <p:nvPr>
            <p:ph idx="1"/>
          </p:nvPr>
        </p:nvSpPr>
        <p:spPr/>
        <p:txBody>
          <a:bodyPr/>
          <a:lstStyle/>
          <a:p>
            <a:pPr marL="0" indent="0">
              <a:buNone/>
            </a:pPr>
            <a:r>
              <a:rPr lang="en-US" altLang="en-US" dirty="0"/>
              <a:t>Charisma is a gift or power of leadership</a:t>
            </a:r>
          </a:p>
          <a:p>
            <a:pPr marL="0" indent="0">
              <a:buNone/>
            </a:pPr>
            <a:endParaRPr lang="en-US" altLang="en-US" b="1" dirty="0"/>
          </a:p>
          <a:p>
            <a:pPr marL="0" indent="0">
              <a:buNone/>
            </a:pPr>
            <a:r>
              <a:rPr lang="en-US" altLang="en-US" dirty="0"/>
              <a:t>Charismatic leaders exhibit a combination of personal characteristics and types of behavior</a:t>
            </a:r>
          </a:p>
          <a:p>
            <a:r>
              <a:rPr lang="en-US" altLang="en-US" sz="2200" dirty="0"/>
              <a:t>Dominant</a:t>
            </a:r>
          </a:p>
          <a:p>
            <a:r>
              <a:rPr lang="en-US" altLang="en-US" sz="2200" dirty="0"/>
              <a:t>Ambitious</a:t>
            </a:r>
          </a:p>
          <a:p>
            <a:r>
              <a:rPr lang="en-US" altLang="en-US" sz="2200" dirty="0"/>
              <a:t>Self-confident</a:t>
            </a:r>
          </a:p>
          <a:p>
            <a:r>
              <a:rPr lang="en-US" altLang="en-US" sz="2200" dirty="0"/>
              <a:t>Strong sense of purpose</a:t>
            </a:r>
          </a:p>
          <a:p>
            <a:endParaRPr lang="en-US" dirty="0"/>
          </a:p>
        </p:txBody>
      </p:sp>
    </p:spTree>
    <p:extLst>
      <p:ext uri="{BB962C8B-B14F-4D97-AF65-F5344CB8AC3E}">
        <p14:creationId xmlns:p14="http://schemas.microsoft.com/office/powerpoint/2010/main" val="3263919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Transformational Leadership, 3</a:t>
            </a:r>
            <a:endParaRPr lang="en-US" dirty="0"/>
          </a:p>
        </p:txBody>
      </p:sp>
      <p:sp>
        <p:nvSpPr>
          <p:cNvPr id="11" name="Content Placeholder 10"/>
          <p:cNvSpPr>
            <a:spLocks noGrp="1"/>
          </p:cNvSpPr>
          <p:nvPr>
            <p:ph idx="1"/>
          </p:nvPr>
        </p:nvSpPr>
        <p:spPr/>
        <p:txBody>
          <a:bodyPr/>
          <a:lstStyle/>
          <a:p>
            <a:pPr marL="0" indent="0">
              <a:buNone/>
            </a:pPr>
            <a:r>
              <a:rPr lang="en-US" altLang="en-US" dirty="0"/>
              <a:t>Charismatic leaders demonstrate specific types of behaviors</a:t>
            </a:r>
          </a:p>
          <a:p>
            <a:r>
              <a:rPr lang="en-US" altLang="en-US" sz="2200" dirty="0"/>
              <a:t>Role models for the beliefs and values they want their followers to adopt</a:t>
            </a:r>
          </a:p>
          <a:p>
            <a:r>
              <a:rPr lang="en-US" altLang="en-US" sz="2200" dirty="0"/>
              <a:t>Demonstrate ability that elicits the respect of followers</a:t>
            </a:r>
          </a:p>
          <a:p>
            <a:r>
              <a:rPr lang="en-US" altLang="en-US" sz="2200" dirty="0"/>
              <a:t>Have ideological goals with moral overtones</a:t>
            </a:r>
          </a:p>
          <a:p>
            <a:r>
              <a:rPr lang="en-US" altLang="en-US" sz="2200" dirty="0"/>
              <a:t>Communicate high expectations and show confidence in their ability to meet those expectations</a:t>
            </a:r>
          </a:p>
          <a:p>
            <a:r>
              <a:rPr lang="en-US" altLang="en-US" sz="2200" dirty="0"/>
              <a:t>Ignite the motives of followers to take action</a:t>
            </a:r>
          </a:p>
          <a:p>
            <a:endParaRPr lang="en-US" dirty="0"/>
          </a:p>
        </p:txBody>
      </p:sp>
    </p:spTree>
    <p:extLst>
      <p:ext uri="{BB962C8B-B14F-4D97-AF65-F5344CB8AC3E}">
        <p14:creationId xmlns:p14="http://schemas.microsoft.com/office/powerpoint/2010/main" val="3688139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Transformational Leadership, 4 </a:t>
            </a:r>
            <a:endParaRPr lang="en-US" dirty="0"/>
          </a:p>
        </p:txBody>
      </p:sp>
      <p:sp>
        <p:nvSpPr>
          <p:cNvPr id="11" name="Content Placeholder 10"/>
          <p:cNvSpPr>
            <a:spLocks noGrp="1"/>
          </p:cNvSpPr>
          <p:nvPr>
            <p:ph idx="1"/>
          </p:nvPr>
        </p:nvSpPr>
        <p:spPr/>
        <p:txBody>
          <a:bodyPr/>
          <a:lstStyle/>
          <a:p>
            <a:pPr marL="0" indent="0">
              <a:buNone/>
            </a:pPr>
            <a:r>
              <a:rPr lang="en-US" altLang="en-US" dirty="0"/>
              <a:t>Football coach </a:t>
            </a:r>
            <a:r>
              <a:rPr lang="en-US" altLang="en-US" b="1" dirty="0">
                <a:solidFill>
                  <a:srgbClr val="C30C20"/>
                </a:solidFill>
              </a:rPr>
              <a:t>Vince Lombardi </a:t>
            </a:r>
            <a:r>
              <a:rPr lang="en-US" altLang="en-US" dirty="0"/>
              <a:t>generated respect and following of others through charisma by:</a:t>
            </a:r>
          </a:p>
          <a:p>
            <a:pPr marL="0" indent="0">
              <a:buNone/>
            </a:pPr>
            <a:endParaRPr lang="en-US" altLang="en-US" dirty="0"/>
          </a:p>
          <a:p>
            <a:r>
              <a:rPr lang="en-US" altLang="en-US" sz="2200" dirty="0"/>
              <a:t>Caring</a:t>
            </a:r>
          </a:p>
          <a:p>
            <a:r>
              <a:rPr lang="en-US" altLang="en-US" sz="2200" dirty="0"/>
              <a:t>Working hard</a:t>
            </a:r>
          </a:p>
          <a:p>
            <a:r>
              <a:rPr lang="en-US" altLang="en-US" sz="2200" dirty="0"/>
              <a:t>Knowing the right answers</a:t>
            </a:r>
          </a:p>
          <a:p>
            <a:r>
              <a:rPr lang="en-US" altLang="en-US" sz="2200" dirty="0"/>
              <a:t>Believing</a:t>
            </a:r>
          </a:p>
          <a:p>
            <a:r>
              <a:rPr lang="en-US" altLang="en-US" sz="2200" dirty="0"/>
              <a:t>Keeping the bar high</a:t>
            </a:r>
          </a:p>
          <a:p>
            <a:r>
              <a:rPr lang="en-US" altLang="en-US" sz="2200" dirty="0"/>
              <a:t>Knowing people</a:t>
            </a:r>
          </a:p>
          <a:p>
            <a:endParaRPr lang="en-US" dirty="0"/>
          </a:p>
        </p:txBody>
      </p:sp>
    </p:spTree>
    <p:extLst>
      <p:ext uri="{BB962C8B-B14F-4D97-AF65-F5344CB8AC3E}">
        <p14:creationId xmlns:p14="http://schemas.microsoft.com/office/powerpoint/2010/main" val="2179572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Transformational Leadership, 5 </a:t>
            </a:r>
            <a:endParaRPr lang="en-US" dirty="0"/>
          </a:p>
        </p:txBody>
      </p:sp>
      <p:sp>
        <p:nvSpPr>
          <p:cNvPr id="11" name="Content Placeholder 10"/>
          <p:cNvSpPr>
            <a:spLocks noGrp="1"/>
          </p:cNvSpPr>
          <p:nvPr>
            <p:ph idx="1"/>
          </p:nvPr>
        </p:nvSpPr>
        <p:spPr>
          <a:xfrm>
            <a:off x="457200" y="990600"/>
            <a:ext cx="8229600" cy="5562600"/>
          </a:xfrm>
        </p:spPr>
        <p:txBody>
          <a:bodyPr/>
          <a:lstStyle/>
          <a:p>
            <a:pPr marL="0" indent="0">
              <a:spcBef>
                <a:spcPts val="476"/>
              </a:spcBef>
              <a:spcAft>
                <a:spcPts val="400"/>
              </a:spcAft>
              <a:buNone/>
            </a:pPr>
            <a:r>
              <a:rPr lang="en-US" altLang="en-US" dirty="0"/>
              <a:t>Use of optimism, charm, intelligence, and other personal qualities to raise aspirations and transform individuals and organizations into new levels of high performance</a:t>
            </a:r>
          </a:p>
          <a:p>
            <a:pPr marL="0" indent="0">
              <a:spcBef>
                <a:spcPts val="476"/>
              </a:spcBef>
              <a:spcAft>
                <a:spcPts val="400"/>
              </a:spcAft>
              <a:buNone/>
            </a:pPr>
            <a:endParaRPr lang="en-US" altLang="en-US" dirty="0"/>
          </a:p>
          <a:p>
            <a:pPr marL="0" indent="0">
              <a:spcBef>
                <a:spcPts val="476"/>
              </a:spcBef>
              <a:spcAft>
                <a:spcPts val="400"/>
              </a:spcAft>
              <a:buNone/>
            </a:pPr>
            <a:r>
              <a:rPr lang="en-US" altLang="en-US" dirty="0"/>
              <a:t>First discussed by J. V. Downton</a:t>
            </a:r>
          </a:p>
          <a:p>
            <a:pPr>
              <a:spcBef>
                <a:spcPts val="476"/>
              </a:spcBef>
              <a:spcAft>
                <a:spcPts val="400"/>
              </a:spcAft>
            </a:pPr>
            <a:endParaRPr lang="en-US" altLang="en-US" b="1" dirty="0"/>
          </a:p>
          <a:p>
            <a:pPr marL="0" indent="0">
              <a:spcBef>
                <a:spcPts val="476"/>
              </a:spcBef>
              <a:spcAft>
                <a:spcPts val="400"/>
              </a:spcAft>
              <a:buNone/>
            </a:pPr>
            <a:r>
              <a:rPr lang="en-US" altLang="en-US" dirty="0"/>
              <a:t>James MacGregor Burns distinguished two kinds of leadership</a:t>
            </a:r>
          </a:p>
          <a:p>
            <a:pPr marL="171450" lvl="0" indent="-171450">
              <a:spcBef>
                <a:spcPts val="476"/>
              </a:spcBef>
              <a:spcAft>
                <a:spcPts val="400"/>
              </a:spcAft>
              <a:buFont typeface="Arial" panose="020B0604020202020204" pitchFamily="34" charset="0"/>
              <a:buChar char="•"/>
            </a:pPr>
            <a:r>
              <a:rPr lang="en-US" altLang="en-US" dirty="0"/>
              <a:t>Transformational leadership </a:t>
            </a:r>
          </a:p>
          <a:p>
            <a:pPr marL="171450" lvl="0" indent="-171450">
              <a:spcBef>
                <a:spcPts val="476"/>
              </a:spcBef>
              <a:spcAft>
                <a:spcPts val="400"/>
              </a:spcAft>
              <a:buFont typeface="Arial" panose="020B0604020202020204" pitchFamily="34" charset="0"/>
              <a:buChar char="•"/>
            </a:pPr>
            <a:r>
              <a:rPr lang="en-US" altLang="en-US" dirty="0"/>
              <a:t>Transactional leadership</a:t>
            </a:r>
          </a:p>
          <a:p>
            <a:pPr>
              <a:spcBef>
                <a:spcPts val="476"/>
              </a:spcBef>
              <a:spcAft>
                <a:spcPts val="400"/>
              </a:spcAft>
            </a:pPr>
            <a:endParaRPr lang="en-US" altLang="en-US" dirty="0"/>
          </a:p>
          <a:p>
            <a:pPr>
              <a:spcBef>
                <a:spcPts val="476"/>
              </a:spcBef>
              <a:spcAft>
                <a:spcPts val="400"/>
              </a:spcAft>
            </a:pPr>
            <a:endParaRPr lang="en-US" dirty="0"/>
          </a:p>
        </p:txBody>
      </p:sp>
    </p:spTree>
    <p:extLst>
      <p:ext uri="{BB962C8B-B14F-4D97-AF65-F5344CB8AC3E}">
        <p14:creationId xmlns:p14="http://schemas.microsoft.com/office/powerpoint/2010/main" val="2208136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Transformational versus Transactional, 1 </a:t>
            </a:r>
            <a:endParaRPr lang="en-US" dirty="0"/>
          </a:p>
        </p:txBody>
      </p:sp>
      <p:sp>
        <p:nvSpPr>
          <p:cNvPr id="11" name="Content Placeholder 10"/>
          <p:cNvSpPr>
            <a:spLocks noGrp="1"/>
          </p:cNvSpPr>
          <p:nvPr>
            <p:ph idx="1"/>
          </p:nvPr>
        </p:nvSpPr>
        <p:spPr/>
        <p:txBody>
          <a:bodyPr/>
          <a:lstStyle/>
          <a:p>
            <a:pPr marL="0" indent="0">
              <a:spcAft>
                <a:spcPts val="300"/>
              </a:spcAft>
              <a:buNone/>
            </a:pPr>
            <a:r>
              <a:rPr lang="en-US" altLang="en-US" b="1" dirty="0">
                <a:solidFill>
                  <a:srgbClr val="C30C20"/>
                </a:solidFill>
              </a:rPr>
              <a:t>Transformational leaders</a:t>
            </a:r>
            <a:endParaRPr lang="en-US" altLang="en-US" dirty="0"/>
          </a:p>
          <a:p>
            <a:pPr>
              <a:spcAft>
                <a:spcPts val="300"/>
              </a:spcAft>
            </a:pPr>
            <a:r>
              <a:rPr lang="en-US" altLang="en-US" sz="2200" dirty="0"/>
              <a:t>Focus on the potential relationship between the leader and the followers</a:t>
            </a:r>
          </a:p>
          <a:p>
            <a:pPr>
              <a:spcAft>
                <a:spcPts val="300"/>
              </a:spcAft>
            </a:pPr>
            <a:r>
              <a:rPr lang="en-US" altLang="en-US" sz="2200" dirty="0"/>
              <a:t>Engage the full person of the follower</a:t>
            </a:r>
          </a:p>
          <a:p>
            <a:pPr>
              <a:spcAft>
                <a:spcPts val="300"/>
              </a:spcAft>
            </a:pPr>
            <a:r>
              <a:rPr lang="en-US" altLang="en-US" sz="2200" dirty="0"/>
              <a:t>Tap the motives of the followers</a:t>
            </a:r>
          </a:p>
          <a:p>
            <a:pPr marL="0" indent="0">
              <a:spcAft>
                <a:spcPts val="300"/>
              </a:spcAft>
              <a:buNone/>
            </a:pPr>
            <a:endParaRPr lang="en-US" altLang="en-US" b="1" dirty="0">
              <a:solidFill>
                <a:srgbClr val="C30C20"/>
              </a:solidFill>
            </a:endParaRPr>
          </a:p>
          <a:p>
            <a:pPr marL="0" indent="0">
              <a:spcAft>
                <a:spcPts val="300"/>
              </a:spcAft>
              <a:buNone/>
            </a:pPr>
            <a:r>
              <a:rPr lang="en-US" altLang="en-US" b="1" dirty="0">
                <a:solidFill>
                  <a:srgbClr val="C30C20"/>
                </a:solidFill>
              </a:rPr>
              <a:t>Transactional leaders</a:t>
            </a:r>
            <a:endParaRPr lang="en-US" altLang="en-US" dirty="0"/>
          </a:p>
          <a:p>
            <a:pPr>
              <a:spcAft>
                <a:spcPts val="300"/>
              </a:spcAft>
            </a:pPr>
            <a:r>
              <a:rPr lang="en-US" altLang="en-US" sz="2200" dirty="0"/>
              <a:t>Focus on exchanges between leaders and followers</a:t>
            </a:r>
          </a:p>
          <a:p>
            <a:pPr>
              <a:spcAft>
                <a:spcPts val="300"/>
              </a:spcAft>
            </a:pPr>
            <a:r>
              <a:rPr lang="en-US" altLang="en-US" sz="2200" dirty="0"/>
              <a:t>Emphasize exchanging one thing for another</a:t>
            </a:r>
          </a:p>
        </p:txBody>
      </p:sp>
    </p:spTree>
    <p:extLst>
      <p:ext uri="{BB962C8B-B14F-4D97-AF65-F5344CB8AC3E}">
        <p14:creationId xmlns:p14="http://schemas.microsoft.com/office/powerpoint/2010/main" val="10443357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Transformational versus Transactional, 2 </a:t>
            </a:r>
            <a:endParaRPr lang="en-US" dirty="0"/>
          </a:p>
        </p:txBody>
      </p:sp>
      <p:sp>
        <p:nvSpPr>
          <p:cNvPr id="11" name="Content Placeholder 10"/>
          <p:cNvSpPr>
            <a:spLocks noGrp="1"/>
          </p:cNvSpPr>
          <p:nvPr>
            <p:ph idx="1"/>
          </p:nvPr>
        </p:nvSpPr>
        <p:spPr/>
        <p:txBody>
          <a:bodyPr/>
          <a:lstStyle/>
          <a:p>
            <a:pPr marL="0" indent="0">
              <a:spcAft>
                <a:spcPts val="300"/>
              </a:spcAft>
              <a:buNone/>
            </a:pPr>
            <a:r>
              <a:rPr lang="en-IN" dirty="0"/>
              <a:t>Research shows that transformational leadership has a positive effect on performance</a:t>
            </a:r>
          </a:p>
          <a:p>
            <a:pPr>
              <a:spcAft>
                <a:spcPts val="300"/>
              </a:spcAft>
            </a:pPr>
            <a:r>
              <a:rPr lang="en-IN" sz="2200" dirty="0"/>
              <a:t>Transformational leadership can occur at all levels of an organization</a:t>
            </a:r>
          </a:p>
          <a:p>
            <a:pPr>
              <a:spcAft>
                <a:spcPts val="300"/>
              </a:spcAft>
            </a:pPr>
            <a:r>
              <a:rPr lang="en-IN" sz="2200" dirty="0"/>
              <a:t>Transformational leaders can emerge in both formal and informal roles</a:t>
            </a:r>
            <a:endParaRPr lang="en-US" sz="2200" dirty="0"/>
          </a:p>
        </p:txBody>
      </p:sp>
    </p:spTree>
    <p:extLst>
      <p:ext uri="{BB962C8B-B14F-4D97-AF65-F5344CB8AC3E}">
        <p14:creationId xmlns:p14="http://schemas.microsoft.com/office/powerpoint/2010/main" val="22118199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Appendices</a:t>
            </a:r>
          </a:p>
        </p:txBody>
      </p:sp>
    </p:spTree>
    <p:extLst>
      <p:ext uri="{BB962C8B-B14F-4D97-AF65-F5344CB8AC3E}">
        <p14:creationId xmlns:p14="http://schemas.microsoft.com/office/powerpoint/2010/main" val="2753832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3200" dirty="0"/>
              <a:t>    Figure 2.1: Dimensions of Leadership, </a:t>
            </a:r>
            <a:r>
              <a:rPr lang="en-US" altLang="en-US" sz="3200" dirty="0">
                <a:solidFill>
                  <a:srgbClr val="C30C20"/>
                </a:solidFill>
              </a:rPr>
              <a:t>Appendix </a:t>
            </a:r>
            <a:endParaRPr lang="en-US" sz="3200" dirty="0"/>
          </a:p>
        </p:txBody>
      </p:sp>
      <p:sp>
        <p:nvSpPr>
          <p:cNvPr id="5" name="Content Placeholder 4"/>
          <p:cNvSpPr>
            <a:spLocks noGrp="1"/>
          </p:cNvSpPr>
          <p:nvPr>
            <p:ph idx="1"/>
          </p:nvPr>
        </p:nvSpPr>
        <p:spPr>
          <a:xfrm>
            <a:off x="457200" y="1066800"/>
            <a:ext cx="8229600" cy="5562600"/>
          </a:xfrm>
        </p:spPr>
        <p:txBody>
          <a:bodyPr/>
          <a:lstStyle/>
          <a:p>
            <a:pPr marL="0" indent="0">
              <a:buNone/>
            </a:pPr>
            <a:r>
              <a:rPr lang="en-IN" sz="2000" dirty="0"/>
              <a:t>The figure shows a square. Within the square is a diamond-shaped figure, which is drawn using dotted lines. </a:t>
            </a:r>
            <a:r>
              <a:rPr lang="en-US" sz="2000" dirty="0"/>
              <a:t>The diamond is positioned in such a way that each point of the diamond is almost touching the center of each side of the square. </a:t>
            </a:r>
            <a:r>
              <a:rPr lang="en-IN" sz="2000" dirty="0"/>
              <a:t>Outside the square, on each side, each point of the diamond is labeled. In a clockwise direction, the first label is bright, the second is lazy, the third is dull, and the fourth is energetic. </a:t>
            </a:r>
            <a:endParaRPr lang="en-US" sz="2000" dirty="0"/>
          </a:p>
        </p:txBody>
      </p:sp>
      <p:sp>
        <p:nvSpPr>
          <p:cNvPr id="6" name="Text Placeholder 5"/>
          <p:cNvSpPr>
            <a:spLocks noGrp="1"/>
          </p:cNvSpPr>
          <p:nvPr>
            <p:ph type="body" sz="quarter" idx="4294967295"/>
          </p:nvPr>
        </p:nvSpPr>
        <p:spPr>
          <a:xfrm>
            <a:off x="6128084" y="6019800"/>
            <a:ext cx="3048000" cy="152400"/>
          </a:xfrm>
          <a:prstGeom prst="rect">
            <a:avLst/>
          </a:prstGeom>
        </p:spPr>
        <p:txBody>
          <a:bodyPr/>
          <a:lstStyle/>
          <a:p>
            <a:pPr marL="0" indent="0">
              <a:buNone/>
            </a:pPr>
            <a:r>
              <a:rPr lang="en-US" sz="1000" dirty="0">
                <a:solidFill>
                  <a:schemeClr val="tx1"/>
                </a:solidFill>
                <a:hlinkClick r:id="rId2" action="ppaction://hlinksldjump"/>
              </a:rPr>
              <a:t>Jump back to </a:t>
            </a:r>
            <a:r>
              <a:rPr lang="en-US" altLang="en-US" sz="1000" dirty="0">
                <a:hlinkClick r:id="rId2" action="ppaction://hlinksldjump"/>
              </a:rPr>
              <a:t>Figure 2.1: Dimensions of Leadership</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103776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3200" dirty="0"/>
              <a:t>    </a:t>
            </a:r>
            <a:r>
              <a:rPr lang="en-US" sz="3200" dirty="0"/>
              <a:t>Figure 2.2: The Managerial Grid</a:t>
            </a:r>
            <a:r>
              <a:rPr lang="en-US" altLang="en-US" sz="3200" dirty="0"/>
              <a:t>, </a:t>
            </a:r>
            <a:r>
              <a:rPr lang="en-US" altLang="en-US" sz="3200" dirty="0">
                <a:solidFill>
                  <a:srgbClr val="C30C20"/>
                </a:solidFill>
              </a:rPr>
              <a:t>Appendix </a:t>
            </a:r>
            <a:endParaRPr lang="en-US" sz="3200" dirty="0"/>
          </a:p>
        </p:txBody>
      </p:sp>
      <p:sp>
        <p:nvSpPr>
          <p:cNvPr id="5" name="Content Placeholder 4"/>
          <p:cNvSpPr>
            <a:spLocks noGrp="1"/>
          </p:cNvSpPr>
          <p:nvPr>
            <p:ph idx="1"/>
          </p:nvPr>
        </p:nvSpPr>
        <p:spPr>
          <a:xfrm>
            <a:off x="457200" y="1066800"/>
            <a:ext cx="8229600" cy="5562600"/>
          </a:xfrm>
        </p:spPr>
        <p:txBody>
          <a:bodyPr/>
          <a:lstStyle/>
          <a:p>
            <a:pPr marL="0" indent="0">
              <a:buNone/>
            </a:pPr>
            <a:r>
              <a:rPr lang="en-US" sz="1600" dirty="0"/>
              <a:t>The figure shows a square. </a:t>
            </a:r>
            <a:r>
              <a:rPr lang="en-IN" sz="1600" dirty="0"/>
              <a:t>Outside the square, all corners are numbered and the left, right, and the bottom of the square are labeled. The bottom of the square is labeled concern for production. Arrows point in opposite directions on either side of the label, depicting a continuum. The left end of the continuum is labeled 1, and the right end of the continuum is labeled 9. The left side of the square is labeled concern for people. Arrows point in opposite directions on either side of the label, depicting a continuum. The bottom of the continuum is labeled 1, and the top end of the continuum is labeled 9. The right side of the square is also labeled concern for people. Arrows point in opposite directions on either side of the label, depicting a continuum. The bottom of the continuum is labeled 1, and the top end of the continuum is labeled 9. The square is divided into four quadrants by lines that do not meet at the center. At the </a:t>
            </a:r>
            <a:r>
              <a:rPr lang="en-IN" sz="1600" dirty="0" err="1"/>
              <a:t>center</a:t>
            </a:r>
            <a:r>
              <a:rPr lang="en-IN" sz="1600" dirty="0"/>
              <a:t>, there is a label that reads status quo manager. Below this label is a description that reads 5,5. Each quadrant within the square is labeled. The bottom-left quadrant contains a label that reads impoverished manager. Above this label is a description that reads 1,1. An arrow points from this label to the bottom-left corner of the square. The top-left quadrant contains a label that reads country club manager. Below this label is a description that reads 1,9. An arrow points from this label to the top-left corner of the square. The top-right quadrant contains a label that reads fully functioning manager. Below this label is a description that reads 9,9. An arrow points from this label to the top-right corner of the square. The bottom-right quadrant contains a label that reads sweatshop manager. Above this label is a description that reads 9,1. An arrow points from this label to the bottom-right corner end of the square.</a:t>
            </a:r>
            <a:endParaRPr lang="en-US" sz="1600" dirty="0"/>
          </a:p>
        </p:txBody>
      </p:sp>
      <p:sp>
        <p:nvSpPr>
          <p:cNvPr id="6" name="Text Placeholder 5"/>
          <p:cNvSpPr>
            <a:spLocks noGrp="1"/>
          </p:cNvSpPr>
          <p:nvPr>
            <p:ph type="body" sz="quarter" idx="4294967295"/>
          </p:nvPr>
        </p:nvSpPr>
        <p:spPr>
          <a:xfrm>
            <a:off x="6128084" y="6019800"/>
            <a:ext cx="3048000" cy="152400"/>
          </a:xfrm>
          <a:prstGeom prst="rect">
            <a:avLst/>
          </a:prstGeom>
        </p:spPr>
        <p:txBody>
          <a:bodyPr/>
          <a:lstStyle/>
          <a:p>
            <a:pPr marL="0" indent="0">
              <a:buNone/>
            </a:pPr>
            <a:r>
              <a:rPr lang="en-US" sz="1000" dirty="0">
                <a:solidFill>
                  <a:schemeClr val="tx1"/>
                </a:solidFill>
                <a:hlinkClick r:id="rId2" action="ppaction://hlinksldjump"/>
              </a:rPr>
              <a:t>Jump back to </a:t>
            </a:r>
            <a:r>
              <a:rPr lang="en-US" sz="1000" dirty="0">
                <a:hlinkClick r:id="rId2" action="ppaction://hlinksldjump"/>
              </a:rPr>
              <a:t>Figure 2.2: The Managerial Grid</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34764199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ltLang="en-US" dirty="0"/>
              <a:t>The Leadership Equation</a:t>
            </a:r>
            <a:endParaRPr lang="en-US" dirty="0"/>
          </a:p>
        </p:txBody>
      </p:sp>
      <p:sp>
        <p:nvSpPr>
          <p:cNvPr id="11" name="Content Placeholder 10"/>
          <p:cNvSpPr>
            <a:spLocks noGrp="1"/>
          </p:cNvSpPr>
          <p:nvPr>
            <p:ph idx="1"/>
          </p:nvPr>
        </p:nvSpPr>
        <p:spPr/>
        <p:txBody>
          <a:bodyPr/>
          <a:lstStyle/>
          <a:p>
            <a:pPr marL="0" indent="0">
              <a:buNone/>
            </a:pPr>
            <a:r>
              <a:rPr lang="en-US" altLang="en-US" dirty="0"/>
              <a:t>Early studies of leadership were based on the following theories:</a:t>
            </a:r>
          </a:p>
          <a:p>
            <a:pPr marL="0" indent="0">
              <a:buNone/>
            </a:pPr>
            <a:endParaRPr lang="en-US" altLang="en-US" dirty="0"/>
          </a:p>
          <a:p>
            <a:pPr>
              <a:buClr>
                <a:schemeClr val="tx1"/>
              </a:buClr>
            </a:pPr>
            <a:r>
              <a:rPr lang="en-US" altLang="en-US" sz="2200" b="1" dirty="0">
                <a:solidFill>
                  <a:srgbClr val="C30C20"/>
                </a:solidFill>
              </a:rPr>
              <a:t>Trait theory</a:t>
            </a:r>
            <a:r>
              <a:rPr lang="en-US" altLang="en-US" sz="2200" dirty="0"/>
              <a:t>:</a:t>
            </a:r>
            <a:r>
              <a:rPr lang="en-US" altLang="en-US" sz="2200" dirty="0">
                <a:solidFill>
                  <a:srgbClr val="C30C20"/>
                </a:solidFill>
              </a:rPr>
              <a:t> </a:t>
            </a:r>
            <a:r>
              <a:rPr lang="en-US" altLang="en-US" sz="2200" dirty="0"/>
              <a:t>Focuses on qualities of the leader</a:t>
            </a:r>
          </a:p>
          <a:p>
            <a:pPr>
              <a:buClr>
                <a:schemeClr val="tx1"/>
              </a:buClr>
            </a:pPr>
            <a:r>
              <a:rPr lang="en-US" altLang="en-US" sz="2200" b="1" dirty="0">
                <a:solidFill>
                  <a:srgbClr val="C30C20"/>
                </a:solidFill>
              </a:rPr>
              <a:t>Behavior theory</a:t>
            </a:r>
            <a:r>
              <a:rPr lang="en-US" altLang="en-US" sz="2200" dirty="0"/>
              <a:t>:</a:t>
            </a:r>
            <a:r>
              <a:rPr lang="en-US" altLang="en-US" sz="2200" b="1" dirty="0">
                <a:solidFill>
                  <a:srgbClr val="C30C20"/>
                </a:solidFill>
              </a:rPr>
              <a:t> </a:t>
            </a:r>
            <a:r>
              <a:rPr lang="en-US" altLang="en-US" sz="2200" dirty="0"/>
              <a:t>Focuses on leadership actions</a:t>
            </a:r>
          </a:p>
        </p:txBody>
      </p:sp>
    </p:spTree>
    <p:extLst>
      <p:ext uri="{BB962C8B-B14F-4D97-AF65-F5344CB8AC3E}">
        <p14:creationId xmlns:p14="http://schemas.microsoft.com/office/powerpoint/2010/main" val="3817982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altLang="en-US" dirty="0"/>
              <a:t>Leadership Trait Theory, 1 </a:t>
            </a:r>
            <a:endParaRPr lang="en-US" dirty="0"/>
          </a:p>
        </p:txBody>
      </p:sp>
      <p:sp>
        <p:nvSpPr>
          <p:cNvPr id="14" name="Content Placeholder 13"/>
          <p:cNvSpPr>
            <a:spLocks noGrp="1"/>
          </p:cNvSpPr>
          <p:nvPr>
            <p:ph idx="1"/>
          </p:nvPr>
        </p:nvSpPr>
        <p:spPr/>
        <p:txBody>
          <a:bodyPr/>
          <a:lstStyle/>
          <a:p>
            <a:pPr marL="0" indent="0">
              <a:buNone/>
            </a:pPr>
            <a:r>
              <a:rPr lang="en-US" altLang="en-US" dirty="0"/>
              <a:t>Assumes that distinctive physical and psychological characteristics account for leadership effectiveness</a:t>
            </a:r>
          </a:p>
          <a:p>
            <a:pPr marL="0" indent="0">
              <a:buNone/>
            </a:pPr>
            <a:endParaRPr lang="en-US" altLang="en-US" dirty="0"/>
          </a:p>
          <a:p>
            <a:pPr marL="0" indent="0">
              <a:buNone/>
            </a:pPr>
            <a:r>
              <a:rPr lang="en-IN" altLang="en-US" dirty="0"/>
              <a:t>Important traits</a:t>
            </a:r>
          </a:p>
          <a:p>
            <a:r>
              <a:rPr lang="en-US" altLang="en-US" sz="2200" dirty="0"/>
              <a:t>Basic </a:t>
            </a:r>
            <a:r>
              <a:rPr lang="en-US" altLang="en-US" sz="2200" b="1" dirty="0">
                <a:solidFill>
                  <a:srgbClr val="C30C20"/>
                </a:solidFill>
              </a:rPr>
              <a:t>intelligence</a:t>
            </a:r>
          </a:p>
          <a:p>
            <a:r>
              <a:rPr lang="en-US" altLang="en-US" sz="2200" dirty="0"/>
              <a:t>Clear and strong </a:t>
            </a:r>
            <a:r>
              <a:rPr lang="en-US" altLang="en-US" sz="2200" b="1" dirty="0">
                <a:solidFill>
                  <a:srgbClr val="C30C20"/>
                </a:solidFill>
              </a:rPr>
              <a:t>values</a:t>
            </a:r>
          </a:p>
          <a:p>
            <a:r>
              <a:rPr lang="en-US" altLang="en-US" sz="2200" dirty="0"/>
              <a:t>High level of personal </a:t>
            </a:r>
            <a:r>
              <a:rPr lang="en-US" altLang="en-US" sz="2200" b="1" dirty="0">
                <a:solidFill>
                  <a:srgbClr val="C30C20"/>
                </a:solidFill>
              </a:rPr>
              <a:t>energy</a:t>
            </a:r>
          </a:p>
          <a:p>
            <a:endParaRPr lang="en-US" dirty="0"/>
          </a:p>
        </p:txBody>
      </p:sp>
    </p:spTree>
    <p:extLst>
      <p:ext uri="{BB962C8B-B14F-4D97-AF65-F5344CB8AC3E}">
        <p14:creationId xmlns:p14="http://schemas.microsoft.com/office/powerpoint/2010/main" val="1130268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Leadership Trait Theory, 2 </a:t>
            </a:r>
            <a:endParaRPr lang="en-US" dirty="0"/>
          </a:p>
        </p:txBody>
      </p:sp>
      <p:sp>
        <p:nvSpPr>
          <p:cNvPr id="11" name="Content Placeholder 10"/>
          <p:cNvSpPr>
            <a:spLocks noGrp="1"/>
          </p:cNvSpPr>
          <p:nvPr>
            <p:ph idx="1"/>
          </p:nvPr>
        </p:nvSpPr>
        <p:spPr/>
        <p:txBody>
          <a:bodyPr/>
          <a:lstStyle/>
          <a:p>
            <a:pPr>
              <a:buFontTx/>
              <a:buNone/>
            </a:pPr>
            <a:r>
              <a:rPr lang="en-US" altLang="en-US" dirty="0"/>
              <a:t>Ghiselli’s traits for effective leadership</a:t>
            </a:r>
          </a:p>
          <a:p>
            <a:r>
              <a:rPr lang="en-US" altLang="en-US" sz="2200" dirty="0"/>
              <a:t>Need for achievement</a:t>
            </a:r>
          </a:p>
          <a:p>
            <a:r>
              <a:rPr lang="en-US" altLang="en-US" sz="2200" dirty="0"/>
              <a:t>Intelligence</a:t>
            </a:r>
          </a:p>
          <a:p>
            <a:r>
              <a:rPr lang="en-US" altLang="en-US" sz="2200" dirty="0"/>
              <a:t>Decisiveness</a:t>
            </a:r>
          </a:p>
          <a:p>
            <a:r>
              <a:rPr lang="en-US" altLang="en-US" sz="2200" dirty="0"/>
              <a:t>Self-confidence</a:t>
            </a:r>
          </a:p>
          <a:p>
            <a:r>
              <a:rPr lang="en-US" altLang="en-US" sz="2200" dirty="0"/>
              <a:t>Initiative</a:t>
            </a:r>
          </a:p>
          <a:p>
            <a:r>
              <a:rPr lang="en-US" altLang="en-US" sz="2200" dirty="0"/>
              <a:t>Supervisory ability</a:t>
            </a:r>
          </a:p>
          <a:p>
            <a:endParaRPr lang="en-US" dirty="0"/>
          </a:p>
        </p:txBody>
      </p:sp>
    </p:spTree>
    <p:extLst>
      <p:ext uri="{BB962C8B-B14F-4D97-AF65-F5344CB8AC3E}">
        <p14:creationId xmlns:p14="http://schemas.microsoft.com/office/powerpoint/2010/main" val="35076216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dirty="0"/>
              <a:t>Trait Theory Applied</a:t>
            </a:r>
            <a:endParaRPr lang="en-US" dirty="0"/>
          </a:p>
        </p:txBody>
      </p:sp>
      <p:sp>
        <p:nvSpPr>
          <p:cNvPr id="11" name="Content Placeholder 10"/>
          <p:cNvSpPr>
            <a:spLocks noGrp="1"/>
          </p:cNvSpPr>
          <p:nvPr>
            <p:ph idx="1"/>
          </p:nvPr>
        </p:nvSpPr>
        <p:spPr/>
        <p:txBody>
          <a:bodyPr/>
          <a:lstStyle/>
          <a:p>
            <a:pPr marL="0" indent="0">
              <a:buNone/>
            </a:pPr>
            <a:r>
              <a:rPr lang="en-US" altLang="en-US" dirty="0"/>
              <a:t>Paul Von Hindenburg</a:t>
            </a:r>
          </a:p>
          <a:p>
            <a:r>
              <a:rPr lang="en-US" sz="2200" dirty="0"/>
              <a:t>Second president of post-World War I Germany</a:t>
            </a:r>
          </a:p>
          <a:p>
            <a:r>
              <a:rPr lang="en-US" altLang="en-US" sz="2200" dirty="0"/>
              <a:t>Used the trait theory for selecting and developing leaders</a:t>
            </a:r>
          </a:p>
          <a:p>
            <a:r>
              <a:rPr lang="en-US" altLang="en-US" sz="2200" dirty="0"/>
              <a:t>Identified the primary qualities that determine leadership ability</a:t>
            </a:r>
          </a:p>
          <a:p>
            <a:pPr lvl="1">
              <a:buFont typeface="Arial" panose="020B0604020202020204" pitchFamily="34" charset="0"/>
              <a:buChar char="•"/>
            </a:pPr>
            <a:r>
              <a:rPr lang="en-US" altLang="en-US" dirty="0"/>
              <a:t>Intelligence: Bright versus dull</a:t>
            </a:r>
          </a:p>
          <a:p>
            <a:pPr lvl="1">
              <a:buFont typeface="Arial" panose="020B0604020202020204" pitchFamily="34" charset="0"/>
              <a:buChar char="•"/>
            </a:pPr>
            <a:r>
              <a:rPr lang="en-US" altLang="en-US" dirty="0"/>
              <a:t>Vitality: Energetic versus lazy</a:t>
            </a:r>
          </a:p>
        </p:txBody>
      </p:sp>
    </p:spTree>
    <p:extLst>
      <p:ext uri="{BB962C8B-B14F-4D97-AF65-F5344CB8AC3E}">
        <p14:creationId xmlns:p14="http://schemas.microsoft.com/office/powerpoint/2010/main" val="14805707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Figure 2.1: Dimensions of Leadership</a:t>
            </a:r>
            <a:endParaRPr lang="en-US" dirty="0"/>
          </a:p>
        </p:txBody>
      </p:sp>
      <p:pic>
        <p:nvPicPr>
          <p:cNvPr id="10" name="Picture 9" descr="This figure depicts the dimensions of leadership. "/>
          <p:cNvPicPr>
            <a:picLocks noChangeAspect="1"/>
          </p:cNvPicPr>
          <p:nvPr/>
        </p:nvPicPr>
        <p:blipFill rotWithShape="1">
          <a:blip r:embed="rId3">
            <a:extLst>
              <a:ext uri="{28A0092B-C50C-407E-A947-70E740481C1C}">
                <a14:useLocalDpi xmlns:a14="http://schemas.microsoft.com/office/drawing/2010/main" val="0"/>
              </a:ext>
            </a:extLst>
          </a:blip>
          <a:srcRect l="8769" r="1438" b="2745"/>
          <a:stretch/>
        </p:blipFill>
        <p:spPr>
          <a:xfrm>
            <a:off x="1731818" y="977653"/>
            <a:ext cx="5680364" cy="4890970"/>
          </a:xfrm>
          <a:prstGeom prst="rect">
            <a:avLst/>
          </a:prstGeom>
        </p:spPr>
      </p:pic>
      <p:sp>
        <p:nvSpPr>
          <p:cNvPr id="14" name="Text Placeholder 5"/>
          <p:cNvSpPr txBox="1">
            <a:spLocks/>
          </p:cNvSpPr>
          <p:nvPr/>
        </p:nvSpPr>
        <p:spPr>
          <a:xfrm>
            <a:off x="3481755" y="5984629"/>
            <a:ext cx="3124200" cy="316524"/>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4" action="ppaction://hlinksldjump"/>
              </a:rPr>
              <a:t>Jump to </a:t>
            </a:r>
            <a:r>
              <a:rPr lang="en-US" altLang="en-US" sz="1000" dirty="0">
                <a:hlinkClick r:id="rId4" action="ppaction://hlinksldjump"/>
              </a:rPr>
              <a:t>Figure 2.1: Dimensions of Leadership, </a:t>
            </a:r>
            <a:r>
              <a:rPr lang="en-US" altLang="en-US" sz="1000" dirty="0">
                <a:solidFill>
                  <a:srgbClr val="C30C20"/>
                </a:solidFill>
                <a:hlinkClick r:id="rId4" action="ppaction://hlinksldjump"/>
              </a:rPr>
              <a:t>Appendix </a:t>
            </a:r>
            <a:endParaRPr lang="en-US" sz="1000" dirty="0">
              <a:hlinkClick r:id="rId5" action="ppaction://hlinksldjump"/>
            </a:endParaRPr>
          </a:p>
        </p:txBody>
      </p:sp>
    </p:spTree>
    <p:extLst>
      <p:ext uri="{BB962C8B-B14F-4D97-AF65-F5344CB8AC3E}">
        <p14:creationId xmlns:p14="http://schemas.microsoft.com/office/powerpoint/2010/main" val="2798171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ltLang="en-US" dirty="0"/>
              <a:t>Leadership Behavior Theory </a:t>
            </a:r>
            <a:endParaRPr lang="en-US" dirty="0"/>
          </a:p>
        </p:txBody>
      </p:sp>
      <p:sp>
        <p:nvSpPr>
          <p:cNvPr id="10" name="Content Placeholder 9"/>
          <p:cNvSpPr>
            <a:spLocks noGrp="1"/>
          </p:cNvSpPr>
          <p:nvPr>
            <p:ph idx="1"/>
          </p:nvPr>
        </p:nvSpPr>
        <p:spPr/>
        <p:txBody>
          <a:bodyPr/>
          <a:lstStyle/>
          <a:p>
            <a:pPr marL="0" indent="0">
              <a:buNone/>
            </a:pPr>
            <a:r>
              <a:rPr lang="en-US" altLang="en-US" dirty="0"/>
              <a:t>In the 1930s, emphasis on behaviorism in psychology moved researchers in the direction of the study of leadership behavior versus leadership traits</a:t>
            </a:r>
          </a:p>
          <a:p>
            <a:pPr marL="0" indent="0">
              <a:buNone/>
            </a:pPr>
            <a:endParaRPr lang="en-US" altLang="en-US" dirty="0"/>
          </a:p>
          <a:p>
            <a:pPr marL="0" indent="0">
              <a:buNone/>
            </a:pPr>
            <a:r>
              <a:rPr lang="en-US" altLang="en-US" b="1" dirty="0">
                <a:solidFill>
                  <a:srgbClr val="C30C20"/>
                </a:solidFill>
              </a:rPr>
              <a:t>Kurt Lewin </a:t>
            </a:r>
            <a:r>
              <a:rPr lang="en-US" altLang="en-US" dirty="0"/>
              <a:t>trained assistants in behaviors indicative of three leadership styles</a:t>
            </a:r>
          </a:p>
          <a:p>
            <a:pPr>
              <a:buClr>
                <a:schemeClr val="tx1"/>
              </a:buClr>
            </a:pPr>
            <a:r>
              <a:rPr lang="en-US" altLang="en-US" sz="2200" b="1" dirty="0">
                <a:solidFill>
                  <a:srgbClr val="C30C20"/>
                </a:solidFill>
              </a:rPr>
              <a:t>Autocratic</a:t>
            </a:r>
            <a:r>
              <a:rPr lang="en-US" altLang="en-US" sz="2200" dirty="0"/>
              <a:t>: Characterized by tight control of group activities and decisions made by the leader</a:t>
            </a:r>
          </a:p>
          <a:p>
            <a:pPr>
              <a:buClr>
                <a:schemeClr val="tx1"/>
              </a:buClr>
            </a:pPr>
            <a:r>
              <a:rPr lang="en-US" altLang="en-US" sz="2200" b="1" dirty="0">
                <a:solidFill>
                  <a:srgbClr val="C30C20"/>
                </a:solidFill>
              </a:rPr>
              <a:t>Democratic</a:t>
            </a:r>
            <a:r>
              <a:rPr lang="en-US" altLang="en-US" sz="2200" dirty="0"/>
              <a:t>: Emphasized group participation and majority rule</a:t>
            </a:r>
          </a:p>
          <a:p>
            <a:pPr>
              <a:buClr>
                <a:schemeClr val="tx1"/>
              </a:buClr>
            </a:pPr>
            <a:r>
              <a:rPr lang="en-US" altLang="en-US" sz="2200" b="1" dirty="0">
                <a:solidFill>
                  <a:srgbClr val="C30C20"/>
                </a:solidFill>
              </a:rPr>
              <a:t>Laissez-faire</a:t>
            </a:r>
            <a:r>
              <a:rPr lang="en-US" altLang="en-US" sz="2200" dirty="0"/>
              <a:t>: Involved low levels of any kind of activity by the leader</a:t>
            </a:r>
            <a:endParaRPr lang="en-US" altLang="en-US" dirty="0"/>
          </a:p>
          <a:p>
            <a:pPr lvl="1"/>
            <a:endParaRPr lang="en-US" altLang="en-US" dirty="0"/>
          </a:p>
          <a:p>
            <a:endParaRPr lang="en-US" dirty="0"/>
          </a:p>
        </p:txBody>
      </p:sp>
    </p:spTree>
    <p:extLst>
      <p:ext uri="{BB962C8B-B14F-4D97-AF65-F5344CB8AC3E}">
        <p14:creationId xmlns:p14="http://schemas.microsoft.com/office/powerpoint/2010/main" val="2423953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ltLang="en-US" sz="3200" dirty="0"/>
              <a:t>       Ohio State University Studies on Leadership</a:t>
            </a:r>
            <a:endParaRPr lang="en-US" sz="3200" dirty="0"/>
          </a:p>
        </p:txBody>
      </p:sp>
      <p:sp>
        <p:nvSpPr>
          <p:cNvPr id="11" name="Content Placeholder 10"/>
          <p:cNvSpPr>
            <a:spLocks noGrp="1"/>
          </p:cNvSpPr>
          <p:nvPr>
            <p:ph idx="1"/>
          </p:nvPr>
        </p:nvSpPr>
        <p:spPr/>
        <p:txBody>
          <a:bodyPr/>
          <a:lstStyle/>
          <a:p>
            <a:pPr marL="0" indent="0">
              <a:buNone/>
            </a:pPr>
            <a:r>
              <a:rPr lang="en-US" b="1" dirty="0">
                <a:solidFill>
                  <a:srgbClr val="C30C20"/>
                </a:solidFill>
              </a:rPr>
              <a:t>Ralph Stogdill </a:t>
            </a:r>
            <a:r>
              <a:rPr lang="en-US" dirty="0"/>
              <a:t>and others developed the Leader Behavior Description Questionnaire or L B D Q</a:t>
            </a:r>
          </a:p>
          <a:p>
            <a:r>
              <a:rPr lang="en-IN" altLang="en-US" dirty="0"/>
              <a:t>Respondents to the questionnaire described leaders’ </a:t>
            </a:r>
            <a:r>
              <a:rPr lang="en-IN" altLang="en-US" dirty="0" err="1"/>
              <a:t>behaviors</a:t>
            </a:r>
            <a:r>
              <a:rPr lang="en-IN" altLang="en-US" dirty="0"/>
              <a:t> in two dimensions</a:t>
            </a:r>
          </a:p>
          <a:p>
            <a:pPr lvl="1">
              <a:buClr>
                <a:schemeClr val="tx1"/>
              </a:buClr>
              <a:buFont typeface="Arial" panose="020B0604020202020204" pitchFamily="34" charset="0"/>
              <a:buChar char="•"/>
            </a:pPr>
            <a:r>
              <a:rPr lang="en-US" altLang="en-US" b="1" dirty="0">
                <a:solidFill>
                  <a:srgbClr val="C30C20"/>
                </a:solidFill>
              </a:rPr>
              <a:t>Initiating structure</a:t>
            </a:r>
            <a:r>
              <a:rPr lang="en-US" altLang="en-US" dirty="0"/>
              <a:t>:</a:t>
            </a:r>
            <a:r>
              <a:rPr lang="en-US" altLang="en-US" b="1" dirty="0"/>
              <a:t> </a:t>
            </a:r>
            <a:r>
              <a:rPr lang="en-US" altLang="en-US" dirty="0"/>
              <a:t>E</a:t>
            </a:r>
            <a:r>
              <a:rPr lang="en-US" altLang="en-US" sz="2000" dirty="0"/>
              <a:t>xtent to which leaders take action to define the relationship between themselves and their staff</a:t>
            </a:r>
          </a:p>
          <a:p>
            <a:pPr lvl="1">
              <a:buClr>
                <a:schemeClr val="tx1"/>
              </a:buClr>
              <a:buFont typeface="Arial" panose="020B0604020202020204" pitchFamily="34" charset="0"/>
              <a:buChar char="•"/>
            </a:pPr>
            <a:r>
              <a:rPr lang="en-US" altLang="en-US" b="1" dirty="0">
                <a:solidFill>
                  <a:srgbClr val="C30C20"/>
                </a:solidFill>
              </a:rPr>
              <a:t>Consideration</a:t>
            </a:r>
            <a:r>
              <a:rPr lang="en-US" altLang="en-US" dirty="0"/>
              <a:t>: E</a:t>
            </a:r>
            <a:r>
              <a:rPr lang="en-US" altLang="en-US" sz="2000" dirty="0"/>
              <a:t>xtent to which leaders take action to develop trust, respect, support, and friendship with subordinates </a:t>
            </a:r>
          </a:p>
          <a:p>
            <a:endParaRPr lang="en-US" dirty="0"/>
          </a:p>
        </p:txBody>
      </p:sp>
    </p:spTree>
    <p:extLst>
      <p:ext uri="{BB962C8B-B14F-4D97-AF65-F5344CB8AC3E}">
        <p14:creationId xmlns:p14="http://schemas.microsoft.com/office/powerpoint/2010/main" val="4022824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28">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200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1A6301-10DB-4F43-903E-FCFDCB5E8D9B}">
  <ds:schemaRefs>
    <ds:schemaRef ds:uri="http://schemas.microsoft.com/sharepoint/v3/contenttype/forms"/>
  </ds:schemaRefs>
</ds:datastoreItem>
</file>

<file path=customXml/itemProps2.xml><?xml version="1.0" encoding="utf-8"?>
<ds:datastoreItem xmlns:ds="http://schemas.openxmlformats.org/officeDocument/2006/customXml" ds:itemID="{ABEEA3CC-785B-44BA-968D-5BB9355DB017}">
  <ds:schemaRefs>
    <ds:schemaRef ds:uri="http://purl.org/dc/terms/"/>
    <ds:schemaRef ds:uri="http://schemas.openxmlformats.org/package/2006/metadata/core-properties"/>
    <ds:schemaRef ds:uri="http://purl.org/dc/dcmitype/"/>
    <ds:schemaRef ds:uri="http://schemas.microsoft.com/office/infopath/2007/PartnerControls"/>
    <ds:schemaRef ds:uri="3b891efd-a537-4e57-a9a6-7bde74ae8a20"/>
    <ds:schemaRef ds:uri="http://purl.org/dc/elements/1.1/"/>
    <ds:schemaRef ds:uri="http://schemas.microsoft.com/office/2006/documentManagement/types"/>
    <ds:schemaRef ds:uri="aa4f5ada-9d1d-46d6-b705-f2cf90d05a9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9D4F064D-AABC-4C76-8DCC-F16BAE66D81C}"/>
</file>

<file path=docProps/app.xml><?xml version="1.0" encoding="utf-8"?>
<Properties xmlns="http://schemas.openxmlformats.org/officeDocument/2006/extended-properties" xmlns:vt="http://schemas.openxmlformats.org/officeDocument/2006/docPropsVTypes">
  <Template/>
  <TotalTime>871</TotalTime>
  <Words>1720</Words>
  <Application>Microsoft Office PowerPoint</Application>
  <PresentationFormat>On-screen Show (4:3)</PresentationFormat>
  <Paragraphs>186</Paragraphs>
  <Slides>28</Slides>
  <Notes>9</Notes>
  <HiddenSlides>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ArumSans Bold</vt:lpstr>
      <vt:lpstr>ArumSans Regular</vt:lpstr>
      <vt:lpstr>Calibri</vt:lpstr>
      <vt:lpstr>Times New Roman</vt:lpstr>
      <vt:lpstr>MHHE_Accessible_PPT_Template-v3</vt:lpstr>
      <vt:lpstr>Chapter 2 The Leadership Equation</vt:lpstr>
      <vt:lpstr>Learning Objectives </vt:lpstr>
      <vt:lpstr>The Leadership Equation</vt:lpstr>
      <vt:lpstr>Leadership Trait Theory, 1 </vt:lpstr>
      <vt:lpstr>Leadership Trait Theory, 2 </vt:lpstr>
      <vt:lpstr>Trait Theory Applied</vt:lpstr>
      <vt:lpstr>Figure 2.1: Dimensions of Leadership</vt:lpstr>
      <vt:lpstr>Leadership Behavior Theory </vt:lpstr>
      <vt:lpstr>       Ohio State University Studies on Leadership</vt:lpstr>
      <vt:lpstr>University of Michigan Studies on Leadership</vt:lpstr>
      <vt:lpstr>     Robert Blake and Jane Mouton’s Managerial Grid, 1</vt:lpstr>
      <vt:lpstr>     Robert Blake and Jane Mouton’s Managerial Grid, 2</vt:lpstr>
      <vt:lpstr>Figure 2.2: The Managerial Grid</vt:lpstr>
      <vt:lpstr>    Robert Blake and Jane Mouton’s Managerial Grid, 3</vt:lpstr>
      <vt:lpstr>Behavior Theory Applied</vt:lpstr>
      <vt:lpstr>Leadership Contingency Theory, 1</vt:lpstr>
      <vt:lpstr>Leadership Contingency Theory, 2 </vt:lpstr>
      <vt:lpstr>Leadership Contingency Theory, 3</vt:lpstr>
      <vt:lpstr>Transformational Leadership, 1 </vt:lpstr>
      <vt:lpstr>Transformational Leadership, 2 </vt:lpstr>
      <vt:lpstr>Transformational Leadership, 3</vt:lpstr>
      <vt:lpstr>Transformational Leadership, 4 </vt:lpstr>
      <vt:lpstr>Transformational Leadership, 5 </vt:lpstr>
      <vt:lpstr>Transformational versus Transactional, 1 </vt:lpstr>
      <vt:lpstr>Transformational versus Transactional, 2 </vt:lpstr>
      <vt:lpstr>Appendices</vt:lpstr>
      <vt:lpstr>    Figure 2.1: Dimensions of Leadership, Appendix </vt:lpstr>
      <vt:lpstr>    Figure 2.2: The Managerial Grid, Appendix </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77</cp:revision>
  <dcterms:created xsi:type="dcterms:W3CDTF">2013-09-21T18:43:04Z</dcterms:created>
  <dcterms:modified xsi:type="dcterms:W3CDTF">2018-02-21T05:46:06Z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