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2"/>
  </p:notesMasterIdLst>
  <p:sldIdLst>
    <p:sldId id="256" r:id="rId5"/>
    <p:sldId id="258" r:id="rId6"/>
    <p:sldId id="259" r:id="rId7"/>
    <p:sldId id="260" r:id="rId8"/>
    <p:sldId id="261" r:id="rId9"/>
    <p:sldId id="262" r:id="rId10"/>
    <p:sldId id="263" r:id="rId11"/>
    <p:sldId id="265" r:id="rId12"/>
    <p:sldId id="268" r:id="rId13"/>
    <p:sldId id="269" r:id="rId14"/>
    <p:sldId id="271" r:id="rId15"/>
    <p:sldId id="272" r:id="rId16"/>
    <p:sldId id="275" r:id="rId17"/>
    <p:sldId id="293" r:id="rId18"/>
    <p:sldId id="277" r:id="rId19"/>
    <p:sldId id="278" r:id="rId20"/>
    <p:sldId id="279" r:id="rId21"/>
    <p:sldId id="280" r:id="rId22"/>
    <p:sldId id="281" r:id="rId23"/>
    <p:sldId id="282" r:id="rId24"/>
    <p:sldId id="287" r:id="rId25"/>
    <p:sldId id="294" r:id="rId26"/>
    <p:sldId id="289" r:id="rId27"/>
    <p:sldId id="290" r:id="rId28"/>
    <p:sldId id="292" r:id="rId29"/>
    <p:sldId id="296" r:id="rId30"/>
    <p:sldId id="297"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9573" autoAdjust="0"/>
  </p:normalViewPr>
  <p:slideViewPr>
    <p:cSldViewPr>
      <p:cViewPr varScale="1">
        <p:scale>
          <a:sx n="68" d="100"/>
          <a:sy n="68" d="100"/>
        </p:scale>
        <p:origin x="732" y="66"/>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eaLnBrk="1" hangingPunct="1"/>
            <a:r>
              <a:rPr lang="en-US" altLang="en-US" u="none" dirty="0"/>
              <a:t>Egyptians demanded: </a:t>
            </a:r>
          </a:p>
          <a:p>
            <a:pPr lvl="0" eaLnBrk="1" hangingPunct="1"/>
            <a:endParaRPr lang="en-US" altLang="en-US" u="none" dirty="0"/>
          </a:p>
          <a:p>
            <a:pPr marL="171450" lvl="0" indent="-171450" algn="l" defTabSz="914400" rtl="0" eaLnBrk="1" latinLnBrk="0" hangingPunct="1">
              <a:buFont typeface="Arial" panose="020B0604020202020204" pitchFamily="34" charset="0"/>
              <a:buChar char="•"/>
            </a:pPr>
            <a:r>
              <a:rPr lang="en-US" altLang="en-US" sz="1200" kern="1200" dirty="0">
                <a:solidFill>
                  <a:schemeClr val="tx1"/>
                </a:solidFill>
                <a:latin typeface="+mn-lt"/>
                <a:ea typeface="+mn-ea"/>
                <a:cs typeface="+mn-cs"/>
              </a:rPr>
              <a:t>Authority, discrimination, and just behavior of their leaders</a:t>
            </a:r>
          </a:p>
          <a:p>
            <a:pPr lvl="0" eaLnBrk="1" hangingPunct="1"/>
            <a:endParaRPr lang="en-US" altLang="en-US" u="none" dirty="0"/>
          </a:p>
          <a:p>
            <a:pPr lvl="0" eaLnBrk="1" hangingPunct="1"/>
            <a:r>
              <a:rPr lang="en-US" altLang="en-US" u="none" dirty="0"/>
              <a:t>Greeks valued:</a:t>
            </a:r>
          </a:p>
          <a:p>
            <a:pPr lvl="1" eaLnBrk="1" hangingPunct="1"/>
            <a:endParaRPr lang="en-US" altLang="en-US" dirty="0"/>
          </a:p>
          <a:p>
            <a:pPr marL="171450" lvl="0" indent="-171450" eaLnBrk="1" hangingPunct="1">
              <a:buFont typeface="Arial" panose="020B0604020202020204" pitchFamily="34" charset="0"/>
              <a:buChar char="•"/>
            </a:pPr>
            <a:r>
              <a:rPr lang="en-US" altLang="en-US" dirty="0"/>
              <a:t>Justice and judgment</a:t>
            </a:r>
          </a:p>
          <a:p>
            <a:pPr marL="628650" lvl="1" indent="-171450" eaLnBrk="1" hangingPunct="1">
              <a:buFont typeface="Arial" panose="020B0604020202020204" pitchFamily="34" charset="0"/>
              <a:buChar char="•"/>
            </a:pPr>
            <a:r>
              <a:rPr lang="en-US" altLang="en-US" dirty="0"/>
              <a:t>Agamemnon</a:t>
            </a:r>
          </a:p>
          <a:p>
            <a:pPr marL="171450" lvl="0" indent="-171450" eaLnBrk="1" hangingPunct="1">
              <a:buFont typeface="Arial" panose="020B0604020202020204" pitchFamily="34" charset="0"/>
              <a:buChar char="•"/>
            </a:pPr>
            <a:r>
              <a:rPr lang="en-US" altLang="en-US" dirty="0"/>
              <a:t>Wisdom and counsel</a:t>
            </a:r>
          </a:p>
          <a:p>
            <a:pPr marL="628650" lvl="1" indent="-171450" eaLnBrk="1" hangingPunct="1">
              <a:buFont typeface="Arial" panose="020B0604020202020204" pitchFamily="34" charset="0"/>
              <a:buChar char="•"/>
            </a:pPr>
            <a:r>
              <a:rPr lang="en-US" altLang="en-US" dirty="0"/>
              <a:t>Nestor</a:t>
            </a:r>
          </a:p>
          <a:p>
            <a:pPr marL="171450" lvl="0" indent="-171450" eaLnBrk="1" hangingPunct="1">
              <a:buFont typeface="Arial" panose="020B0604020202020204" pitchFamily="34" charset="0"/>
              <a:buChar char="•"/>
            </a:pPr>
            <a:r>
              <a:rPr lang="en-US" altLang="en-US" dirty="0"/>
              <a:t>Shrewdness and cunning</a:t>
            </a:r>
          </a:p>
          <a:p>
            <a:pPr marL="628650" lvl="1" indent="-171450" eaLnBrk="1" hangingPunct="1">
              <a:buFont typeface="Arial" panose="020B0604020202020204" pitchFamily="34" charset="0"/>
              <a:buChar char="•"/>
            </a:pPr>
            <a:r>
              <a:rPr lang="en-US" altLang="en-US" dirty="0"/>
              <a:t> Odysseus</a:t>
            </a:r>
          </a:p>
          <a:p>
            <a:pPr marL="171450" lvl="0" indent="-171450" eaLnBrk="1" hangingPunct="1">
              <a:buFont typeface="Arial" panose="020B0604020202020204" pitchFamily="34" charset="0"/>
              <a:buChar char="•"/>
            </a:pPr>
            <a:r>
              <a:rPr lang="en-US" altLang="en-US" dirty="0"/>
              <a:t>Valor and action </a:t>
            </a:r>
          </a:p>
          <a:p>
            <a:pPr marL="628650" lvl="1" indent="-171450" eaLnBrk="1" hangingPunct="1">
              <a:buFont typeface="Arial" panose="020B0604020202020204" pitchFamily="34" charset="0"/>
              <a:buChar char="•"/>
            </a:pPr>
            <a:r>
              <a:rPr lang="en-US" altLang="en-US" dirty="0"/>
              <a:t>Achilles</a:t>
            </a: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75CC7E00-79D3-449F-8F0D-F2AE59CB747B}" type="slidenum">
              <a:rPr lang="en-US" altLang="en-US" sz="1200" b="0" smtClean="0">
                <a:solidFill>
                  <a:schemeClr val="tx1"/>
                </a:solidFill>
              </a:rPr>
              <a:pPr eaLnBrk="1" hangingPunct="1"/>
              <a:t>10</a:t>
            </a:fld>
            <a:endParaRPr lang="en-US" altLang="en-US" sz="1200" b="0" dirty="0">
              <a:solidFill>
                <a:schemeClr val="tx1"/>
              </a:solidFill>
            </a:endParaRPr>
          </a:p>
        </p:txBody>
      </p:sp>
    </p:spTree>
    <p:extLst>
      <p:ext uri="{BB962C8B-B14F-4D97-AF65-F5344CB8AC3E}">
        <p14:creationId xmlns:p14="http://schemas.microsoft.com/office/powerpoint/2010/main" val="1971081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t>E</a:t>
            </a:r>
            <a:r>
              <a:rPr lang="en-US" altLang="en-US" b="1" dirty="0">
                <a:solidFill>
                  <a:srgbClr val="C30C20"/>
                </a:solidFill>
              </a:rPr>
              <a:t>xperience</a:t>
            </a:r>
            <a:r>
              <a:rPr lang="en-US" altLang="en-US" b="0" dirty="0">
                <a:solidFill>
                  <a:srgbClr val="C30C20"/>
                </a:solidFill>
              </a:rPr>
              <a:t>:</a:t>
            </a:r>
            <a:r>
              <a:rPr lang="en-US" altLang="en-US" b="1" baseline="0" dirty="0">
                <a:solidFill>
                  <a:srgbClr val="C30C20"/>
                </a:solidFill>
              </a:rPr>
              <a:t> </a:t>
            </a:r>
            <a:r>
              <a:rPr lang="en-US" altLang="en-US" b="0" baseline="0" dirty="0">
                <a:solidFill>
                  <a:schemeClr val="tx1"/>
                </a:solidFill>
              </a:rPr>
              <a:t>S</a:t>
            </a:r>
            <a:r>
              <a:rPr lang="en-US" altLang="en-US" dirty="0"/>
              <a:t>ink-or-swim approach</a:t>
            </a:r>
          </a:p>
          <a:p>
            <a:pPr eaLnBrk="1" hangingPunct="1"/>
            <a:r>
              <a:rPr lang="en-US" altLang="en-US" b="1" dirty="0"/>
              <a:t>Examples or models</a:t>
            </a:r>
            <a:r>
              <a:rPr lang="en-US" altLang="en-US" b="0" dirty="0"/>
              <a:t>:</a:t>
            </a:r>
            <a:r>
              <a:rPr lang="en-US" altLang="en-US" b="0" baseline="0" dirty="0"/>
              <a:t> S</a:t>
            </a:r>
            <a:r>
              <a:rPr lang="en-US" altLang="en-US" b="0" dirty="0"/>
              <a:t>ho</a:t>
            </a:r>
            <a:r>
              <a:rPr lang="en-US" altLang="en-US" dirty="0"/>
              <a:t>w both what to do and what to avoid</a:t>
            </a:r>
          </a:p>
          <a:p>
            <a:pPr eaLnBrk="1" hangingPunct="1"/>
            <a:r>
              <a:rPr lang="en-US" altLang="en-US" b="1" dirty="0"/>
              <a:t>Books and school</a:t>
            </a:r>
            <a:r>
              <a:rPr lang="en-US" altLang="en-US" b="0" dirty="0"/>
              <a:t>:</a:t>
            </a:r>
            <a:r>
              <a:rPr lang="en-US" altLang="en-US" b="0" baseline="0" dirty="0"/>
              <a:t> </a:t>
            </a:r>
            <a:r>
              <a:rPr lang="en-US" altLang="en-US" dirty="0"/>
              <a:t>Includes formal education, learning seminars, and professional reading</a:t>
            </a:r>
          </a:p>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14</a:t>
            </a:fld>
            <a:endParaRPr lang="en-US" dirty="0"/>
          </a:p>
        </p:txBody>
      </p:sp>
    </p:spTree>
    <p:extLst>
      <p:ext uri="{BB962C8B-B14F-4D97-AF65-F5344CB8AC3E}">
        <p14:creationId xmlns:p14="http://schemas.microsoft.com/office/powerpoint/2010/main" val="2473672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1. A feeling of power and prestige: </a:t>
            </a:r>
            <a:r>
              <a:rPr lang="en-US" sz="1200" b="0" i="0" u="none" strike="noStrike" kern="1200" baseline="0" dirty="0">
                <a:solidFill>
                  <a:schemeClr val="tx1"/>
                </a:solidFill>
                <a:latin typeface="+mn-lt"/>
                <a:ea typeface="+mn-ea"/>
                <a:cs typeface="+mn-cs"/>
              </a:rPr>
              <a:t>Being a leader typically grants one power and a sense of importance.</a:t>
            </a:r>
          </a:p>
          <a:p>
            <a:r>
              <a:rPr lang="en-US" sz="1200" b="1" i="0" u="none" strike="noStrike" kern="1200" baseline="0" dirty="0">
                <a:solidFill>
                  <a:schemeClr val="tx1"/>
                </a:solidFill>
                <a:latin typeface="+mn-lt"/>
                <a:ea typeface="+mn-ea"/>
                <a:cs typeface="+mn-cs"/>
              </a:rPr>
              <a:t>2. A chance to help others: </a:t>
            </a:r>
            <a:r>
              <a:rPr lang="en-US" sz="1200" b="0" i="0" u="none" strike="noStrike" kern="1200" baseline="0" dirty="0">
                <a:solidFill>
                  <a:schemeClr val="tx1"/>
                </a:solidFill>
                <a:latin typeface="+mn-lt"/>
                <a:ea typeface="+mn-ea"/>
                <a:cs typeface="+mn-cs"/>
              </a:rPr>
              <a:t>A leader works directly with people, often teaching them job skills, serving as a mentor and an advisor.</a:t>
            </a:r>
          </a:p>
          <a:p>
            <a:r>
              <a:rPr lang="en-US" sz="1200" b="1" i="0" u="none" strike="noStrike" kern="1200" baseline="0" dirty="0">
                <a:solidFill>
                  <a:schemeClr val="tx1"/>
                </a:solidFill>
                <a:latin typeface="+mn-lt"/>
                <a:ea typeface="+mn-ea"/>
                <a:cs typeface="+mn-cs"/>
              </a:rPr>
              <a:t>3. High income:  </a:t>
            </a:r>
            <a:r>
              <a:rPr lang="en-US" sz="1200" b="0" i="0" u="none" strike="noStrike" kern="1200" baseline="0" dirty="0">
                <a:solidFill>
                  <a:schemeClr val="tx1"/>
                </a:solidFill>
                <a:latin typeface="+mn-lt"/>
                <a:ea typeface="+mn-ea"/>
                <a:cs typeface="+mn-cs"/>
              </a:rPr>
              <a:t>Leaders, in general, receive higher pay than nonleaders, and executive leaders typically earn substantial incomes.</a:t>
            </a:r>
          </a:p>
          <a:p>
            <a:r>
              <a:rPr lang="en-US" sz="1200" b="1" i="0" u="none" strike="noStrike" kern="1200" baseline="0" dirty="0">
                <a:solidFill>
                  <a:schemeClr val="tx1"/>
                </a:solidFill>
                <a:latin typeface="+mn-lt"/>
                <a:ea typeface="+mn-ea"/>
                <a:cs typeface="+mn-cs"/>
              </a:rPr>
              <a:t>4. Respect and status: </a:t>
            </a:r>
            <a:r>
              <a:rPr lang="en-US" sz="1200" b="0" i="0" u="none" strike="noStrike" kern="1200" baseline="0" dirty="0">
                <a:solidFill>
                  <a:schemeClr val="tx1"/>
                </a:solidFill>
                <a:latin typeface="+mn-lt"/>
                <a:ea typeface="+mn-ea"/>
                <a:cs typeface="+mn-cs"/>
              </a:rPr>
              <a:t>A leader is typically respected by group members and enjoys a higher status than people who are not occupying leadership roles.</a:t>
            </a:r>
          </a:p>
          <a:p>
            <a:r>
              <a:rPr lang="en-US" sz="1200" b="1" i="0" u="none" strike="noStrike" kern="1200" baseline="0" dirty="0">
                <a:solidFill>
                  <a:schemeClr val="tx1"/>
                </a:solidFill>
                <a:latin typeface="+mn-lt"/>
                <a:ea typeface="+mn-ea"/>
                <a:cs typeface="+mn-cs"/>
              </a:rPr>
              <a:t>5. Opportunities for advancement: </a:t>
            </a:r>
            <a:r>
              <a:rPr lang="en-US" sz="1200" b="0" i="0" u="none" strike="noStrike" kern="1200" baseline="0" dirty="0">
                <a:solidFill>
                  <a:schemeClr val="tx1"/>
                </a:solidFill>
                <a:latin typeface="+mn-lt"/>
                <a:ea typeface="+mn-ea"/>
                <a:cs typeface="+mn-cs"/>
              </a:rPr>
              <a:t>Once one becomes a leader, advancement opportunities usually increase.</a:t>
            </a:r>
          </a:p>
          <a:p>
            <a:r>
              <a:rPr lang="en-US" sz="1200" b="1" i="0" u="none" strike="noStrike" kern="1200" baseline="0" dirty="0">
                <a:solidFill>
                  <a:schemeClr val="tx1"/>
                </a:solidFill>
                <a:latin typeface="+mn-lt"/>
                <a:ea typeface="+mn-ea"/>
                <a:cs typeface="+mn-cs"/>
              </a:rPr>
              <a:t>6. A feeling of being in a position of knowledge: </a:t>
            </a:r>
            <a:r>
              <a:rPr lang="en-US" sz="1200" b="0" i="0" u="none" strike="noStrike" kern="1200" baseline="0" dirty="0">
                <a:solidFill>
                  <a:schemeClr val="tx1"/>
                </a:solidFill>
                <a:latin typeface="+mn-lt"/>
                <a:ea typeface="+mn-ea"/>
                <a:cs typeface="+mn-cs"/>
              </a:rPr>
              <a:t>A leader typically receives more information than do </a:t>
            </a:r>
            <a:r>
              <a:rPr lang="en-US" sz="1200" b="0" i="0" u="none" strike="noStrike" kern="1200" baseline="0" dirty="0" err="1">
                <a:solidFill>
                  <a:schemeClr val="tx1"/>
                </a:solidFill>
                <a:latin typeface="+mn-lt"/>
                <a:ea typeface="+mn-ea"/>
                <a:cs typeface="+mn-cs"/>
              </a:rPr>
              <a:t>nonleaders</a:t>
            </a:r>
            <a:r>
              <a:rPr lang="en-US" sz="1200" b="0" i="0" u="none" strike="noStrike" kern="1200" baseline="0" dirty="0">
                <a:solidFill>
                  <a:schemeClr val="tx1"/>
                </a:solidFill>
                <a:latin typeface="+mn-lt"/>
                <a:ea typeface="+mn-ea"/>
                <a:cs typeface="+mn-cs"/>
              </a:rPr>
              <a:t>.</a:t>
            </a:r>
          </a:p>
          <a:p>
            <a:r>
              <a:rPr lang="en-US" sz="1200" b="1" i="0" u="none" strike="noStrike" kern="1200" baseline="0" dirty="0">
                <a:solidFill>
                  <a:schemeClr val="tx1"/>
                </a:solidFill>
                <a:latin typeface="+mn-lt"/>
                <a:ea typeface="+mn-ea"/>
                <a:cs typeface="+mn-cs"/>
              </a:rPr>
              <a:t>7. An opportunity to control money and other resources: </a:t>
            </a:r>
            <a:r>
              <a:rPr lang="en-US" sz="1200" b="0" i="0" u="none" strike="noStrike" kern="1200" baseline="0" dirty="0">
                <a:solidFill>
                  <a:schemeClr val="tx1"/>
                </a:solidFill>
                <a:latin typeface="+mn-lt"/>
                <a:ea typeface="+mn-ea"/>
                <a:cs typeface="+mn-cs"/>
              </a:rPr>
              <a:t>A leader is typically in the position of determining budgets and authorizing expenses.</a:t>
            </a:r>
            <a:endParaRPr lang="en-US" i="0"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16</a:t>
            </a:fld>
            <a:endParaRPr lang="en-US" dirty="0"/>
          </a:p>
        </p:txBody>
      </p:sp>
    </p:spTree>
    <p:extLst>
      <p:ext uri="{BB962C8B-B14F-4D97-AF65-F5344CB8AC3E}">
        <p14:creationId xmlns:p14="http://schemas.microsoft.com/office/powerpoint/2010/main" val="905763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1. Too much uncompensated work time: </a:t>
            </a:r>
            <a:r>
              <a:rPr lang="en-US" sz="1200" b="0" i="0" u="none" strike="noStrike" kern="1200" baseline="0" dirty="0">
                <a:solidFill>
                  <a:schemeClr val="tx1"/>
                </a:solidFill>
                <a:latin typeface="+mn-lt"/>
                <a:ea typeface="+mn-ea"/>
                <a:cs typeface="+mn-cs"/>
              </a:rPr>
              <a:t>People in leadership positions typically work longer hours than </a:t>
            </a:r>
            <a:r>
              <a:rPr lang="en-US" sz="1200" b="0" i="0" u="none" strike="noStrike" kern="1200" baseline="0" dirty="0" err="1">
                <a:solidFill>
                  <a:schemeClr val="tx1"/>
                </a:solidFill>
                <a:latin typeface="+mn-lt"/>
                <a:ea typeface="+mn-ea"/>
                <a:cs typeface="+mn-cs"/>
              </a:rPr>
              <a:t>nonleaders</a:t>
            </a:r>
            <a:r>
              <a:rPr lang="en-US" sz="1200" b="0" i="0" u="none" strike="noStrike" kern="1200" baseline="0" dirty="0">
                <a:solidFill>
                  <a:schemeClr val="tx1"/>
                </a:solidFill>
                <a:latin typeface="+mn-lt"/>
                <a:ea typeface="+mn-ea"/>
                <a:cs typeface="+mn-cs"/>
              </a:rPr>
              <a:t>. During periods of high demand, working hours can surge to 80 hours per week and more.</a:t>
            </a:r>
          </a:p>
          <a:p>
            <a:r>
              <a:rPr lang="en-US" sz="1200" b="1" i="0" u="none" strike="noStrike" kern="1200" baseline="0" dirty="0">
                <a:solidFill>
                  <a:schemeClr val="tx1"/>
                </a:solidFill>
                <a:latin typeface="+mn-lt"/>
                <a:ea typeface="+mn-ea"/>
                <a:cs typeface="+mn-cs"/>
              </a:rPr>
              <a:t>2. Too many problems:  </a:t>
            </a:r>
            <a:r>
              <a:rPr lang="en-US" sz="1200" b="0" i="0" u="none" strike="noStrike" kern="1200" baseline="0" dirty="0">
                <a:solidFill>
                  <a:schemeClr val="tx1"/>
                </a:solidFill>
                <a:latin typeface="+mn-lt"/>
                <a:ea typeface="+mn-ea"/>
                <a:cs typeface="+mn-cs"/>
              </a:rPr>
              <a:t>A leader is subject to the universe of problems involving people and things. The leader is expected to address problems and get them solved.</a:t>
            </a:r>
          </a:p>
          <a:p>
            <a:r>
              <a:rPr lang="en-US" sz="1200" b="1" i="0" u="none" strike="noStrike" kern="1200" baseline="0" dirty="0">
                <a:solidFill>
                  <a:schemeClr val="tx1"/>
                </a:solidFill>
                <a:latin typeface="+mn-lt"/>
                <a:ea typeface="+mn-ea"/>
                <a:cs typeface="+mn-cs"/>
              </a:rPr>
              <a:t>3. Not enough authority to carry out responsibility: </a:t>
            </a:r>
            <a:r>
              <a:rPr lang="en-US" sz="1200" b="0" i="0" u="none" strike="noStrike" kern="1200" baseline="0" dirty="0">
                <a:solidFill>
                  <a:schemeClr val="tx1"/>
                </a:solidFill>
                <a:latin typeface="+mn-lt"/>
                <a:ea typeface="+mn-ea"/>
                <a:cs typeface="+mn-cs"/>
              </a:rPr>
              <a:t>People in leadership positions may be held responsible for outcomes over which they have little control.</a:t>
            </a:r>
          </a:p>
          <a:p>
            <a:r>
              <a:rPr lang="en-US" sz="1200" b="1" i="0" u="none" strike="noStrike" kern="1200" baseline="0" dirty="0">
                <a:solidFill>
                  <a:schemeClr val="tx1"/>
                </a:solidFill>
                <a:latin typeface="+mn-lt"/>
                <a:ea typeface="+mn-ea"/>
                <a:cs typeface="+mn-cs"/>
              </a:rPr>
              <a:t>4. Loneliness: </a:t>
            </a:r>
            <a:r>
              <a:rPr lang="en-US" sz="1200" b="0" i="0" u="none" strike="noStrike" kern="1200" baseline="0" dirty="0">
                <a:solidFill>
                  <a:schemeClr val="tx1"/>
                </a:solidFill>
                <a:latin typeface="+mn-lt"/>
                <a:ea typeface="+mn-ea"/>
                <a:cs typeface="+mn-cs"/>
              </a:rPr>
              <a:t>The higher one rises as a leader, the more lonely it can be. Leadership limits the number of people in whom one can confide.</a:t>
            </a:r>
          </a:p>
          <a:p>
            <a:r>
              <a:rPr lang="en-US" sz="1200" b="1" i="0" u="none" strike="noStrike" kern="1200" baseline="0" dirty="0">
                <a:solidFill>
                  <a:schemeClr val="tx1"/>
                </a:solidFill>
                <a:latin typeface="+mn-lt"/>
                <a:ea typeface="+mn-ea"/>
                <a:cs typeface="+mn-cs"/>
              </a:rPr>
              <a:t>5. Too many problems involving people: </a:t>
            </a:r>
            <a:r>
              <a:rPr lang="en-US" sz="1200" b="0" i="0" u="none" strike="noStrike" kern="1200" baseline="0" dirty="0">
                <a:solidFill>
                  <a:schemeClr val="tx1"/>
                </a:solidFill>
                <a:latin typeface="+mn-lt"/>
                <a:ea typeface="+mn-ea"/>
                <a:cs typeface="+mn-cs"/>
              </a:rPr>
              <a:t>A frustration facing a leader is the number of people problems requiring action. The more employees one has, the more problems one is likely to face.</a:t>
            </a:r>
          </a:p>
          <a:p>
            <a:r>
              <a:rPr lang="en-US" sz="1200" b="1" i="0" u="none" strike="noStrike" kern="1200" baseline="0" dirty="0">
                <a:solidFill>
                  <a:schemeClr val="tx1"/>
                </a:solidFill>
                <a:latin typeface="+mn-lt"/>
                <a:ea typeface="+mn-ea"/>
                <a:cs typeface="+mn-cs"/>
              </a:rPr>
              <a:t>6. Organizational politics: </a:t>
            </a:r>
            <a:r>
              <a:rPr lang="en-US" sz="1200" b="0" i="0" u="none" strike="noStrike" kern="1200" baseline="0" dirty="0">
                <a:solidFill>
                  <a:schemeClr val="tx1"/>
                </a:solidFill>
                <a:latin typeface="+mn-lt"/>
                <a:ea typeface="+mn-ea"/>
                <a:cs typeface="+mn-cs"/>
              </a:rPr>
              <a:t>The leader must engage in political byplay from three directions: below, sideways, and above. Although tactics such as forming alliances and coalitions are a necessary part of a leader’s role, it can be particularly frustrating if people purposefully work against each other within an organization.</a:t>
            </a:r>
          </a:p>
          <a:p>
            <a:r>
              <a:rPr lang="en-US" sz="1200" b="1" i="0" u="none" strike="noStrike" kern="1200" baseline="0" dirty="0">
                <a:solidFill>
                  <a:schemeClr val="tx1"/>
                </a:solidFill>
                <a:latin typeface="+mn-lt"/>
                <a:ea typeface="+mn-ea"/>
                <a:cs typeface="+mn-cs"/>
              </a:rPr>
              <a:t>7. The pursuit of conflicting goals: </a:t>
            </a:r>
            <a:r>
              <a:rPr lang="en-US" sz="1200" b="0" i="0" u="none" strike="noStrike" kern="1200" baseline="0" dirty="0">
                <a:solidFill>
                  <a:schemeClr val="tx1"/>
                </a:solidFill>
                <a:latin typeface="+mn-lt"/>
                <a:ea typeface="+mn-ea"/>
                <a:cs typeface="+mn-cs"/>
              </a:rPr>
              <a:t>A major challenge facing leaders is navigating among conflicting goals. The central issue of such dilemmas is attempting to grant others the authority to act independently, yet still get them aligned and pulling together for a common purpose.</a:t>
            </a:r>
            <a:endParaRPr lang="en-US" i="0"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17</a:t>
            </a:fld>
            <a:endParaRPr lang="en-US" dirty="0"/>
          </a:p>
        </p:txBody>
      </p:sp>
    </p:spTree>
    <p:extLst>
      <p:ext uri="{BB962C8B-B14F-4D97-AF65-F5344CB8AC3E}">
        <p14:creationId xmlns:p14="http://schemas.microsoft.com/office/powerpoint/2010/main" val="3148250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14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2667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3352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376922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99943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914400" y="6757826"/>
            <a:ext cx="2743200" cy="136617"/>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US" sz="2400" kern="1200" dirty="0">
                <a:solidFill>
                  <a:schemeClr val="tx1"/>
                </a:solidFill>
                <a:effectLst/>
                <a:latin typeface="+mn-lt"/>
                <a:ea typeface="+mn-ea"/>
                <a:cs typeface="+mn-cs"/>
              </a:rPr>
              <a:t>© McGraw-Hill Education</a:t>
            </a:r>
            <a:endParaRPr lang="en-US" sz="4000" kern="1200" dirty="0">
              <a:solidFill>
                <a:schemeClr val="tx1"/>
              </a:solidFill>
              <a:effectLst/>
              <a:latin typeface="+mn-lt"/>
              <a:ea typeface="+mn-ea"/>
              <a:cs typeface="+mn-cs"/>
            </a:endParaRPr>
          </a:p>
          <a:p>
            <a:pPr marL="0" indent="0">
              <a:buNone/>
            </a:pPr>
            <a:endParaRPr lang="en-US" sz="3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754124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60577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808123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3914188120"/>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7002129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45423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4620989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a:prstGeom prst="rect">
            <a:avLst/>
          </a:prstGeo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a:prstGeom prst="rect">
            <a:avLst/>
          </a:prstGeo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00600" y="685800"/>
            <a:ext cx="3893535" cy="4953000"/>
          </a:xfrm>
          <a:prstGeom prst="rect">
            <a:avLst/>
          </a:prstGeom>
        </p:spPr>
      </p:pic>
    </p:spTree>
    <p:extLst>
      <p:ext uri="{BB962C8B-B14F-4D97-AF65-F5344CB8AC3E}">
        <p14:creationId xmlns:p14="http://schemas.microsoft.com/office/powerpoint/2010/main" val="6120782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752600"/>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475052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181255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1735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752600"/>
            <a:ext cx="4038600" cy="4525963"/>
          </a:xfrm>
          <a:prstGeom prst="rect">
            <a:avLst/>
          </a:prstGeom>
        </p:spPr>
        <p:txBody>
          <a:bodyPr/>
          <a:lstStyle>
            <a:lvl1pPr marL="400050" indent="-40005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752600"/>
            <a:ext cx="4038600" cy="4525963"/>
          </a:xfrm>
          <a:prstGeom prst="rect">
            <a:avLst/>
          </a:prstGeom>
        </p:spPr>
        <p:txBody>
          <a:bodyPr/>
          <a:lstStyle>
            <a:lvl1pPr marL="400050" indent="-40005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6115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0726457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611668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466540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264150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572057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89648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77575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5495797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slide" Target="slid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4.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590800"/>
            <a:ext cx="5105400" cy="609600"/>
          </a:xfrm>
        </p:spPr>
        <p:txBody>
          <a:bodyPr>
            <a:normAutofit fontScale="90000"/>
          </a:bodyPr>
          <a:lstStyle/>
          <a:p>
            <a:r>
              <a:rPr lang="en-US" dirty="0"/>
              <a:t>Chapter 1</a:t>
            </a:r>
            <a:br>
              <a:rPr lang="en-US" dirty="0"/>
            </a:br>
            <a:r>
              <a:rPr lang="en-US" dirty="0"/>
              <a:t>The Importance of</a:t>
            </a:r>
            <a:br>
              <a:rPr lang="en-US" dirty="0"/>
            </a:br>
            <a:r>
              <a:rPr lang="en-US" dirty="0"/>
              <a:t>Leadership: Setting the Stage</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76200" y="6757827"/>
            <a:ext cx="8915400" cy="100174"/>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IN" dirty="0"/>
              <a:t>© McGraw-Hill Education. All rights reserved. Authorized only for instructor use in the classroom. No reproduction or further distribution permitted without the prior written consent of McGraw-Hill Education.</a:t>
            </a:r>
            <a:endParaRPr lang="en-US" sz="3200" kern="1200" dirty="0">
              <a:solidFill>
                <a:schemeClr val="tx1"/>
              </a:solidFill>
              <a:effectLst/>
              <a:latin typeface="+mn-lt"/>
              <a:ea typeface="+mn-ea"/>
              <a:cs typeface="+mn-cs"/>
            </a:endParaRPr>
          </a:p>
        </p:txBody>
      </p:sp>
      <p:pic>
        <p:nvPicPr>
          <p:cNvPr id="5" name="Picture 4">
            <a:extLst>
              <a:ext uri="{FF2B5EF4-FFF2-40B4-BE49-F238E27FC236}">
                <a16:creationId xmlns:a16="http://schemas.microsoft.com/office/drawing/2014/main" id="{8220E877-0FAB-426D-965E-C627DD3DD2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3774" y="946638"/>
            <a:ext cx="3875800" cy="4953000"/>
          </a:xfrm>
          <a:prstGeom prst="rect">
            <a:avLst/>
          </a:prstGeom>
        </p:spPr>
      </p:pic>
    </p:spTree>
    <p:extLst>
      <p:ext uri="{BB962C8B-B14F-4D97-AF65-F5344CB8AC3E}">
        <p14:creationId xmlns:p14="http://schemas.microsoft.com/office/powerpoint/2010/main" val="3012139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Environmental Factors, 1</a:t>
            </a:r>
            <a:endParaRPr lang="en-US" dirty="0"/>
          </a:p>
        </p:txBody>
      </p:sp>
      <p:sp>
        <p:nvSpPr>
          <p:cNvPr id="3" name="Content Placeholder 2"/>
          <p:cNvSpPr>
            <a:spLocks noGrp="1"/>
          </p:cNvSpPr>
          <p:nvPr>
            <p:ph idx="1"/>
          </p:nvPr>
        </p:nvSpPr>
        <p:spPr/>
        <p:txBody>
          <a:bodyPr/>
          <a:lstStyle/>
          <a:p>
            <a:pPr marL="0" indent="0">
              <a:buNone/>
            </a:pPr>
            <a:r>
              <a:rPr lang="en-US" altLang="en-US" dirty="0"/>
              <a:t>Leadership is viewed as: </a:t>
            </a:r>
          </a:p>
          <a:p>
            <a:pPr marL="0" indent="0">
              <a:buNone/>
            </a:pPr>
            <a:endParaRPr lang="en-US" altLang="en-US" sz="1600" dirty="0"/>
          </a:p>
          <a:p>
            <a:r>
              <a:rPr lang="en-US" altLang="en-US" sz="2200" dirty="0"/>
              <a:t>Acquired competency, the product of many forces</a:t>
            </a:r>
          </a:p>
          <a:p>
            <a:r>
              <a:rPr lang="en-US" altLang="en-US" sz="2200" dirty="0"/>
              <a:t>Social phenomenon, not an individual trait</a:t>
            </a:r>
          </a:p>
          <a:p>
            <a:pPr lvl="1">
              <a:buFont typeface="Arial" panose="020B0604020202020204" pitchFamily="34" charset="0"/>
              <a:buChar char="•"/>
            </a:pPr>
            <a:r>
              <a:rPr lang="en-US" altLang="en-US" dirty="0"/>
              <a:t>This explains why leaders who are successful in one situation fail in another</a:t>
            </a:r>
          </a:p>
          <a:p>
            <a:pPr marL="0" indent="0">
              <a:buNone/>
            </a:pPr>
            <a:endParaRPr lang="en-US" altLang="en-US" sz="1600" dirty="0"/>
          </a:p>
          <a:p>
            <a:pPr marL="0" indent="0">
              <a:buNone/>
            </a:pPr>
            <a:r>
              <a:rPr lang="en-US" altLang="en-US" dirty="0"/>
              <a:t>Patterns of behavior deemed acceptable in leaders differ from time to time and culture to culture</a:t>
            </a:r>
          </a:p>
          <a:p>
            <a:r>
              <a:rPr lang="en-US" altLang="en-US" sz="2200" dirty="0"/>
              <a:t>Thus, the establishment of educational institutions and curricula to impart and reinforce the knowledge, skills, and attitudes deemed important by a society or group</a:t>
            </a:r>
          </a:p>
          <a:p>
            <a:endParaRPr lang="en-US" altLang="en-US" dirty="0"/>
          </a:p>
          <a:p>
            <a:endParaRPr lang="en-US" dirty="0"/>
          </a:p>
        </p:txBody>
      </p:sp>
    </p:spTree>
    <p:extLst>
      <p:ext uri="{BB962C8B-B14F-4D97-AF65-F5344CB8AC3E}">
        <p14:creationId xmlns:p14="http://schemas.microsoft.com/office/powerpoint/2010/main" val="29125426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Environmental Factors, 2</a:t>
            </a:r>
            <a:endParaRPr lang="en-US" dirty="0"/>
          </a:p>
        </p:txBody>
      </p:sp>
      <p:sp>
        <p:nvSpPr>
          <p:cNvPr id="3" name="Content Placeholder 2"/>
          <p:cNvSpPr>
            <a:spLocks noGrp="1"/>
          </p:cNvSpPr>
          <p:nvPr>
            <p:ph idx="1"/>
          </p:nvPr>
        </p:nvSpPr>
        <p:spPr/>
        <p:txBody>
          <a:bodyPr/>
          <a:lstStyle/>
          <a:p>
            <a:pPr marL="0" indent="0">
              <a:buNone/>
            </a:pPr>
            <a:r>
              <a:rPr lang="en-US" altLang="en-US" dirty="0"/>
              <a:t>Throughout history, male leaders have outnumbered female leaders</a:t>
            </a:r>
          </a:p>
          <a:p>
            <a:r>
              <a:rPr lang="en-IN" altLang="en-US" sz="2200" dirty="0"/>
              <a:t>This fact supports the theory that leadership is a social phenomenon</a:t>
            </a:r>
            <a:endParaRPr lang="en-US" altLang="en-US" sz="2200" dirty="0"/>
          </a:p>
          <a:p>
            <a:r>
              <a:rPr lang="en-US" altLang="en-US" sz="2200" dirty="0"/>
              <a:t>Even the definition of the word leader is a social phenomenon</a:t>
            </a:r>
          </a:p>
          <a:p>
            <a:pPr>
              <a:buFont typeface="Arial" panose="020B0604020202020204" pitchFamily="34" charset="0"/>
              <a:buChar char="•"/>
            </a:pPr>
            <a:r>
              <a:rPr lang="en-US" altLang="en-US" sz="2200" dirty="0"/>
              <a:t>Example: Edith Wilson governed the United States while her husband was incapacitated, but history credits President Woodrow Wilson as leader during that times</a:t>
            </a:r>
          </a:p>
          <a:p>
            <a:pPr lvl="1">
              <a:buFont typeface="Arial" panose="020B0604020202020204" pitchFamily="34" charset="0"/>
              <a:buChar char="•"/>
            </a:pPr>
            <a:r>
              <a:rPr lang="en-US" altLang="en-US" dirty="0"/>
              <a:t>Public recognition of Mrs. Wilson’s influence would not have been in line with the norms of the times</a:t>
            </a:r>
          </a:p>
          <a:p>
            <a:endParaRPr lang="en-US" dirty="0"/>
          </a:p>
        </p:txBody>
      </p:sp>
    </p:spTree>
    <p:extLst>
      <p:ext uri="{BB962C8B-B14F-4D97-AF65-F5344CB8AC3E}">
        <p14:creationId xmlns:p14="http://schemas.microsoft.com/office/powerpoint/2010/main" val="662652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 	</a:t>
            </a:r>
            <a:r>
              <a:rPr lang="en-US" altLang="en-US" sz="3400" dirty="0"/>
              <a:t>Interaction of Individual and Environment, 1</a:t>
            </a:r>
            <a:endParaRPr lang="en-US" sz="3400" dirty="0"/>
          </a:p>
        </p:txBody>
      </p:sp>
      <p:sp>
        <p:nvSpPr>
          <p:cNvPr id="3" name="Content Placeholder 2"/>
          <p:cNvSpPr>
            <a:spLocks noGrp="1"/>
          </p:cNvSpPr>
          <p:nvPr>
            <p:ph idx="1"/>
          </p:nvPr>
        </p:nvSpPr>
        <p:spPr/>
        <p:txBody>
          <a:bodyPr/>
          <a:lstStyle/>
          <a:p>
            <a:pPr marL="0" indent="0">
              <a:spcBef>
                <a:spcPts val="176"/>
              </a:spcBef>
              <a:spcAft>
                <a:spcPts val="100"/>
              </a:spcAft>
              <a:buNone/>
            </a:pPr>
            <a:r>
              <a:rPr lang="en-US" altLang="en-US" dirty="0"/>
              <a:t>Leadership results from the interaction of a person with the environment </a:t>
            </a:r>
          </a:p>
          <a:p>
            <a:pPr>
              <a:spcBef>
                <a:spcPts val="176"/>
              </a:spcBef>
              <a:spcAft>
                <a:spcPts val="100"/>
              </a:spcAft>
            </a:pPr>
            <a:r>
              <a:rPr lang="en-US" altLang="en-US" sz="2200" dirty="0"/>
              <a:t>Findings from sociobiological studies support this view</a:t>
            </a:r>
          </a:p>
          <a:p>
            <a:pPr lvl="1">
              <a:spcBef>
                <a:spcPts val="176"/>
              </a:spcBef>
              <a:spcAft>
                <a:spcPts val="100"/>
              </a:spcAft>
              <a:buFont typeface="Arial" panose="020B0604020202020204" pitchFamily="34" charset="0"/>
              <a:buChar char="•"/>
            </a:pPr>
            <a:r>
              <a:rPr lang="en-US" altLang="en-US" dirty="0"/>
              <a:t>Size and sexual maturation accelerate dramatically in young male fish when the adult male population of the group dwindles</a:t>
            </a:r>
          </a:p>
          <a:p>
            <a:pPr marL="457200" lvl="1" indent="0">
              <a:spcBef>
                <a:spcPts val="176"/>
              </a:spcBef>
              <a:spcAft>
                <a:spcPts val="100"/>
              </a:spcAft>
              <a:buNone/>
            </a:pPr>
            <a:endParaRPr lang="en-US" altLang="en-US" dirty="0"/>
          </a:p>
          <a:p>
            <a:pPr marL="0" indent="0">
              <a:spcBef>
                <a:spcPts val="176"/>
              </a:spcBef>
              <a:spcAft>
                <a:spcPts val="100"/>
              </a:spcAft>
              <a:buNone/>
            </a:pPr>
            <a:r>
              <a:rPr lang="en-US" altLang="en-US" dirty="0"/>
              <a:t>Leaders may emerge spontaneously in social crises after filling anonymous roles for years</a:t>
            </a:r>
          </a:p>
          <a:p>
            <a:pPr>
              <a:spcBef>
                <a:spcPts val="176"/>
              </a:spcBef>
              <a:spcAft>
                <a:spcPts val="100"/>
              </a:spcAft>
            </a:pPr>
            <a:r>
              <a:rPr lang="en-US" altLang="en-US" sz="2200" dirty="0"/>
              <a:t>Poland’s Lech Walesa went from shipyard worker to national labor leader during the 1980s</a:t>
            </a:r>
          </a:p>
          <a:p>
            <a:pPr marL="0" indent="0">
              <a:spcBef>
                <a:spcPts val="176"/>
              </a:spcBef>
              <a:spcAft>
                <a:spcPts val="100"/>
              </a:spcAft>
              <a:buNone/>
            </a:pPr>
            <a:endParaRPr lang="en-US" altLang="en-US" sz="2200" dirty="0"/>
          </a:p>
          <a:p>
            <a:pPr marL="0" indent="0">
              <a:spcBef>
                <a:spcPts val="176"/>
              </a:spcBef>
              <a:spcAft>
                <a:spcPts val="100"/>
              </a:spcAft>
              <a:buNone/>
            </a:pPr>
            <a:r>
              <a:rPr lang="en-US" altLang="en-US" dirty="0"/>
              <a:t>Innate abilities often unfold under certain conditions</a:t>
            </a:r>
          </a:p>
          <a:p>
            <a:pPr>
              <a:spcBef>
                <a:spcPts val="176"/>
              </a:spcBef>
              <a:spcAft>
                <a:spcPts val="100"/>
              </a:spcAft>
            </a:pPr>
            <a:r>
              <a:rPr lang="en-US" altLang="en-US" sz="2200" dirty="0"/>
              <a:t>External circumstances and internal qualities interact to create a sudden, dramatic spurt of performance</a:t>
            </a:r>
          </a:p>
          <a:p>
            <a:pPr>
              <a:spcBef>
                <a:spcPts val="176"/>
              </a:spcBef>
              <a:spcAft>
                <a:spcPts val="100"/>
              </a:spcAft>
            </a:pPr>
            <a:endParaRPr lang="en-US" altLang="en-US" sz="2200" dirty="0"/>
          </a:p>
          <a:p>
            <a:pPr lvl="1">
              <a:spcBef>
                <a:spcPts val="176"/>
              </a:spcBef>
              <a:spcAft>
                <a:spcPts val="100"/>
              </a:spcAft>
              <a:buFont typeface="Arial" panose="020B0604020202020204" pitchFamily="34" charset="0"/>
              <a:buChar char="•"/>
            </a:pPr>
            <a:endParaRPr lang="en-US" altLang="en-US" dirty="0"/>
          </a:p>
          <a:p>
            <a:endParaRPr lang="en-US" dirty="0"/>
          </a:p>
        </p:txBody>
      </p:sp>
    </p:spTree>
    <p:extLst>
      <p:ext uri="{BB962C8B-B14F-4D97-AF65-F5344CB8AC3E}">
        <p14:creationId xmlns:p14="http://schemas.microsoft.com/office/powerpoint/2010/main" val="1887141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Study on Leadership</a:t>
            </a:r>
          </a:p>
        </p:txBody>
      </p:sp>
      <p:sp>
        <p:nvSpPr>
          <p:cNvPr id="3" name="Content Placeholder 2"/>
          <p:cNvSpPr>
            <a:spLocks noGrp="1"/>
          </p:cNvSpPr>
          <p:nvPr>
            <p:ph idx="1"/>
          </p:nvPr>
        </p:nvSpPr>
        <p:spPr/>
        <p:txBody>
          <a:bodyPr/>
          <a:lstStyle/>
          <a:p>
            <a:pPr marL="0" indent="0">
              <a:buNone/>
            </a:pPr>
            <a:r>
              <a:rPr lang="en-US" altLang="en-US" dirty="0"/>
              <a:t>The United States Chamber of Commerce sought to answer the following questions:</a:t>
            </a:r>
          </a:p>
          <a:p>
            <a:pPr marL="0" indent="0">
              <a:buNone/>
            </a:pPr>
            <a:endParaRPr lang="en-US" altLang="en-US" dirty="0"/>
          </a:p>
          <a:p>
            <a:r>
              <a:rPr lang="en-US" altLang="en-US" sz="2200" dirty="0"/>
              <a:t>Where do leaders learn to lead?</a:t>
            </a:r>
          </a:p>
          <a:p>
            <a:r>
              <a:rPr lang="en-US" altLang="en-US" sz="2200" dirty="0"/>
              <a:t>What do people want in a leader?</a:t>
            </a:r>
          </a:p>
        </p:txBody>
      </p:sp>
    </p:spTree>
    <p:extLst>
      <p:ext uri="{BB962C8B-B14F-4D97-AF65-F5344CB8AC3E}">
        <p14:creationId xmlns:p14="http://schemas.microsoft.com/office/powerpoint/2010/main" val="37737335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Where Do Leaders Learn to Lead?</a:t>
            </a:r>
          </a:p>
        </p:txBody>
      </p:sp>
      <p:grpSp>
        <p:nvGrpSpPr>
          <p:cNvPr id="27" name="Group 26" descr="This SmartArt lists the places where leaders learn to lead. "/>
          <p:cNvGrpSpPr/>
          <p:nvPr/>
        </p:nvGrpSpPr>
        <p:grpSpPr>
          <a:xfrm>
            <a:off x="457200" y="2286000"/>
            <a:ext cx="8229600" cy="2744280"/>
            <a:chOff x="234283" y="1485840"/>
            <a:chExt cx="8229600" cy="2744280"/>
          </a:xfrm>
        </p:grpSpPr>
        <p:grpSp>
          <p:nvGrpSpPr>
            <p:cNvPr id="28" name="Group 27"/>
            <p:cNvGrpSpPr/>
            <p:nvPr/>
          </p:nvGrpSpPr>
          <p:grpSpPr>
            <a:xfrm>
              <a:off x="234283" y="1485840"/>
              <a:ext cx="8229600" cy="839160"/>
              <a:chOff x="81883" y="2009114"/>
              <a:chExt cx="8229600" cy="839160"/>
            </a:xfrm>
          </p:grpSpPr>
          <p:sp>
            <p:nvSpPr>
              <p:cNvPr id="41" name="Rectangle 40"/>
              <p:cNvSpPr/>
              <p:nvPr/>
            </p:nvSpPr>
            <p:spPr>
              <a:xfrm>
                <a:off x="81883" y="2319074"/>
                <a:ext cx="8229600" cy="529200"/>
              </a:xfrm>
              <a:prstGeom prst="rect">
                <a:avLst/>
              </a:prstGeom>
              <a:ln>
                <a:solidFill>
                  <a:srgbClr val="C30C20"/>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2" name="Freeform 41"/>
              <p:cNvSpPr/>
              <p:nvPr/>
            </p:nvSpPr>
            <p:spPr>
              <a:xfrm>
                <a:off x="340963" y="2009114"/>
                <a:ext cx="5760720" cy="619920"/>
              </a:xfrm>
              <a:custGeom>
                <a:avLst/>
                <a:gdLst>
                  <a:gd name="connsiteX0" fmla="*/ 0 w 5760720"/>
                  <a:gd name="connsiteY0" fmla="*/ 103322 h 619920"/>
                  <a:gd name="connsiteX1" fmla="*/ 103322 w 5760720"/>
                  <a:gd name="connsiteY1" fmla="*/ 0 h 619920"/>
                  <a:gd name="connsiteX2" fmla="*/ 5657398 w 5760720"/>
                  <a:gd name="connsiteY2" fmla="*/ 0 h 619920"/>
                  <a:gd name="connsiteX3" fmla="*/ 5760720 w 5760720"/>
                  <a:gd name="connsiteY3" fmla="*/ 103322 h 619920"/>
                  <a:gd name="connsiteX4" fmla="*/ 5760720 w 5760720"/>
                  <a:gd name="connsiteY4" fmla="*/ 516598 h 619920"/>
                  <a:gd name="connsiteX5" fmla="*/ 5657398 w 5760720"/>
                  <a:gd name="connsiteY5" fmla="*/ 619920 h 619920"/>
                  <a:gd name="connsiteX6" fmla="*/ 103322 w 5760720"/>
                  <a:gd name="connsiteY6" fmla="*/ 619920 h 619920"/>
                  <a:gd name="connsiteX7" fmla="*/ 0 w 5760720"/>
                  <a:gd name="connsiteY7" fmla="*/ 516598 h 619920"/>
                  <a:gd name="connsiteX8" fmla="*/ 0 w 5760720"/>
                  <a:gd name="connsiteY8" fmla="*/ 103322 h 61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619920">
                    <a:moveTo>
                      <a:pt x="0" y="103322"/>
                    </a:moveTo>
                    <a:cubicBezTo>
                      <a:pt x="0" y="46259"/>
                      <a:pt x="46259" y="0"/>
                      <a:pt x="103322" y="0"/>
                    </a:cubicBezTo>
                    <a:lnTo>
                      <a:pt x="5657398" y="0"/>
                    </a:lnTo>
                    <a:cubicBezTo>
                      <a:pt x="5714461" y="0"/>
                      <a:pt x="5760720" y="46259"/>
                      <a:pt x="5760720" y="103322"/>
                    </a:cubicBezTo>
                    <a:lnTo>
                      <a:pt x="5760720" y="516598"/>
                    </a:lnTo>
                    <a:cubicBezTo>
                      <a:pt x="5760720" y="573661"/>
                      <a:pt x="5714461" y="619920"/>
                      <a:pt x="5657398" y="619920"/>
                    </a:cubicBezTo>
                    <a:lnTo>
                      <a:pt x="103322" y="619920"/>
                    </a:lnTo>
                    <a:cubicBezTo>
                      <a:pt x="46259" y="619920"/>
                      <a:pt x="0" y="573661"/>
                      <a:pt x="0" y="516598"/>
                    </a:cubicBezTo>
                    <a:lnTo>
                      <a:pt x="0" y="103322"/>
                    </a:lnTo>
                    <a:close/>
                  </a:path>
                </a:pathLst>
              </a:custGeom>
              <a:solidFill>
                <a:srgbClr val="C30C20"/>
              </a:solidFill>
              <a:ln>
                <a:solidFill>
                  <a:srgbClr val="C30C20"/>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48004" tIns="30262" rIns="248004" bIns="30262" numCol="1" spcCol="1270" anchor="ctr" anchorCtr="0">
                <a:noAutofit/>
              </a:bodyPr>
              <a:lstStyle/>
              <a:p>
                <a:pPr lvl="0" algn="l" defTabSz="933450" rtl="0">
                  <a:lnSpc>
                    <a:spcPct val="90000"/>
                  </a:lnSpc>
                  <a:spcBef>
                    <a:spcPct val="0"/>
                  </a:spcBef>
                  <a:spcAft>
                    <a:spcPct val="35000"/>
                  </a:spcAft>
                </a:pPr>
                <a:r>
                  <a:rPr lang="en-IN" sz="3200" dirty="0"/>
                  <a:t>Experience</a:t>
                </a:r>
                <a:endParaRPr lang="en-US" sz="3200" kern="1200" dirty="0"/>
              </a:p>
            </p:txBody>
          </p:sp>
        </p:grpSp>
        <p:grpSp>
          <p:nvGrpSpPr>
            <p:cNvPr id="29" name="Group 28"/>
            <p:cNvGrpSpPr/>
            <p:nvPr/>
          </p:nvGrpSpPr>
          <p:grpSpPr>
            <a:xfrm>
              <a:off x="234283" y="2438400"/>
              <a:ext cx="8229600" cy="839160"/>
              <a:chOff x="81883" y="2961674"/>
              <a:chExt cx="8229600" cy="839160"/>
            </a:xfrm>
          </p:grpSpPr>
          <p:sp>
            <p:nvSpPr>
              <p:cNvPr id="39" name="Rectangle 38"/>
              <p:cNvSpPr/>
              <p:nvPr/>
            </p:nvSpPr>
            <p:spPr>
              <a:xfrm>
                <a:off x="81883" y="3271634"/>
                <a:ext cx="8229600" cy="529200"/>
              </a:xfrm>
              <a:prstGeom prst="rect">
                <a:avLst/>
              </a:prstGeom>
              <a:ln>
                <a:solidFill>
                  <a:srgbClr val="C30C20"/>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0" name="Freeform 39"/>
              <p:cNvSpPr/>
              <p:nvPr/>
            </p:nvSpPr>
            <p:spPr>
              <a:xfrm>
                <a:off x="340963" y="2961674"/>
                <a:ext cx="5760720" cy="619920"/>
              </a:xfrm>
              <a:custGeom>
                <a:avLst/>
                <a:gdLst>
                  <a:gd name="connsiteX0" fmla="*/ 0 w 5760720"/>
                  <a:gd name="connsiteY0" fmla="*/ 103322 h 619920"/>
                  <a:gd name="connsiteX1" fmla="*/ 103322 w 5760720"/>
                  <a:gd name="connsiteY1" fmla="*/ 0 h 619920"/>
                  <a:gd name="connsiteX2" fmla="*/ 5657398 w 5760720"/>
                  <a:gd name="connsiteY2" fmla="*/ 0 h 619920"/>
                  <a:gd name="connsiteX3" fmla="*/ 5760720 w 5760720"/>
                  <a:gd name="connsiteY3" fmla="*/ 103322 h 619920"/>
                  <a:gd name="connsiteX4" fmla="*/ 5760720 w 5760720"/>
                  <a:gd name="connsiteY4" fmla="*/ 516598 h 619920"/>
                  <a:gd name="connsiteX5" fmla="*/ 5657398 w 5760720"/>
                  <a:gd name="connsiteY5" fmla="*/ 619920 h 619920"/>
                  <a:gd name="connsiteX6" fmla="*/ 103322 w 5760720"/>
                  <a:gd name="connsiteY6" fmla="*/ 619920 h 619920"/>
                  <a:gd name="connsiteX7" fmla="*/ 0 w 5760720"/>
                  <a:gd name="connsiteY7" fmla="*/ 516598 h 619920"/>
                  <a:gd name="connsiteX8" fmla="*/ 0 w 5760720"/>
                  <a:gd name="connsiteY8" fmla="*/ 103322 h 61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619920">
                    <a:moveTo>
                      <a:pt x="0" y="103322"/>
                    </a:moveTo>
                    <a:cubicBezTo>
                      <a:pt x="0" y="46259"/>
                      <a:pt x="46259" y="0"/>
                      <a:pt x="103322" y="0"/>
                    </a:cubicBezTo>
                    <a:lnTo>
                      <a:pt x="5657398" y="0"/>
                    </a:lnTo>
                    <a:cubicBezTo>
                      <a:pt x="5714461" y="0"/>
                      <a:pt x="5760720" y="46259"/>
                      <a:pt x="5760720" y="103322"/>
                    </a:cubicBezTo>
                    <a:lnTo>
                      <a:pt x="5760720" y="516598"/>
                    </a:lnTo>
                    <a:cubicBezTo>
                      <a:pt x="5760720" y="573661"/>
                      <a:pt x="5714461" y="619920"/>
                      <a:pt x="5657398" y="619920"/>
                    </a:cubicBezTo>
                    <a:lnTo>
                      <a:pt x="103322" y="619920"/>
                    </a:lnTo>
                    <a:cubicBezTo>
                      <a:pt x="46259" y="619920"/>
                      <a:pt x="0" y="573661"/>
                      <a:pt x="0" y="516598"/>
                    </a:cubicBezTo>
                    <a:lnTo>
                      <a:pt x="0" y="103322"/>
                    </a:lnTo>
                    <a:close/>
                  </a:path>
                </a:pathLst>
              </a:custGeom>
              <a:solidFill>
                <a:srgbClr val="C30C20"/>
              </a:solidFill>
              <a:ln>
                <a:solidFill>
                  <a:srgbClr val="C30C20"/>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48004" tIns="30262" rIns="248004" bIns="30262" numCol="1" spcCol="1270" anchor="ctr" anchorCtr="0">
                <a:noAutofit/>
              </a:bodyPr>
              <a:lstStyle/>
              <a:p>
                <a:pPr lvl="0" algn="l" defTabSz="933450" rtl="0">
                  <a:lnSpc>
                    <a:spcPct val="90000"/>
                  </a:lnSpc>
                  <a:spcBef>
                    <a:spcPct val="0"/>
                  </a:spcBef>
                  <a:spcAft>
                    <a:spcPct val="35000"/>
                  </a:spcAft>
                </a:pPr>
                <a:r>
                  <a:rPr lang="en-US" sz="3200" b="0" kern="1200" dirty="0"/>
                  <a:t>Examples or models</a:t>
                </a:r>
                <a:endParaRPr lang="en-US" sz="3200" kern="1200" dirty="0"/>
              </a:p>
            </p:txBody>
          </p:sp>
        </p:grpSp>
        <p:grpSp>
          <p:nvGrpSpPr>
            <p:cNvPr id="30" name="Group 29"/>
            <p:cNvGrpSpPr/>
            <p:nvPr/>
          </p:nvGrpSpPr>
          <p:grpSpPr>
            <a:xfrm>
              <a:off x="234283" y="3390960"/>
              <a:ext cx="8229600" cy="839160"/>
              <a:chOff x="81883" y="3914234"/>
              <a:chExt cx="8229600" cy="839160"/>
            </a:xfrm>
          </p:grpSpPr>
          <p:sp>
            <p:nvSpPr>
              <p:cNvPr id="37" name="Rectangle 36"/>
              <p:cNvSpPr/>
              <p:nvPr/>
            </p:nvSpPr>
            <p:spPr>
              <a:xfrm>
                <a:off x="81883" y="4224194"/>
                <a:ext cx="8229600" cy="529200"/>
              </a:xfrm>
              <a:prstGeom prst="rect">
                <a:avLst/>
              </a:prstGeom>
              <a:ln>
                <a:solidFill>
                  <a:srgbClr val="C30C20"/>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8" name="Freeform 37"/>
              <p:cNvSpPr/>
              <p:nvPr/>
            </p:nvSpPr>
            <p:spPr>
              <a:xfrm>
                <a:off x="340963" y="3914234"/>
                <a:ext cx="5760720" cy="619920"/>
              </a:xfrm>
              <a:custGeom>
                <a:avLst/>
                <a:gdLst>
                  <a:gd name="connsiteX0" fmla="*/ 0 w 5760720"/>
                  <a:gd name="connsiteY0" fmla="*/ 103322 h 619920"/>
                  <a:gd name="connsiteX1" fmla="*/ 103322 w 5760720"/>
                  <a:gd name="connsiteY1" fmla="*/ 0 h 619920"/>
                  <a:gd name="connsiteX2" fmla="*/ 5657398 w 5760720"/>
                  <a:gd name="connsiteY2" fmla="*/ 0 h 619920"/>
                  <a:gd name="connsiteX3" fmla="*/ 5760720 w 5760720"/>
                  <a:gd name="connsiteY3" fmla="*/ 103322 h 619920"/>
                  <a:gd name="connsiteX4" fmla="*/ 5760720 w 5760720"/>
                  <a:gd name="connsiteY4" fmla="*/ 516598 h 619920"/>
                  <a:gd name="connsiteX5" fmla="*/ 5657398 w 5760720"/>
                  <a:gd name="connsiteY5" fmla="*/ 619920 h 619920"/>
                  <a:gd name="connsiteX6" fmla="*/ 103322 w 5760720"/>
                  <a:gd name="connsiteY6" fmla="*/ 619920 h 619920"/>
                  <a:gd name="connsiteX7" fmla="*/ 0 w 5760720"/>
                  <a:gd name="connsiteY7" fmla="*/ 516598 h 619920"/>
                  <a:gd name="connsiteX8" fmla="*/ 0 w 5760720"/>
                  <a:gd name="connsiteY8" fmla="*/ 103322 h 61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619920">
                    <a:moveTo>
                      <a:pt x="0" y="103322"/>
                    </a:moveTo>
                    <a:cubicBezTo>
                      <a:pt x="0" y="46259"/>
                      <a:pt x="46259" y="0"/>
                      <a:pt x="103322" y="0"/>
                    </a:cubicBezTo>
                    <a:lnTo>
                      <a:pt x="5657398" y="0"/>
                    </a:lnTo>
                    <a:cubicBezTo>
                      <a:pt x="5714461" y="0"/>
                      <a:pt x="5760720" y="46259"/>
                      <a:pt x="5760720" y="103322"/>
                    </a:cubicBezTo>
                    <a:lnTo>
                      <a:pt x="5760720" y="516598"/>
                    </a:lnTo>
                    <a:cubicBezTo>
                      <a:pt x="5760720" y="573661"/>
                      <a:pt x="5714461" y="619920"/>
                      <a:pt x="5657398" y="619920"/>
                    </a:cubicBezTo>
                    <a:lnTo>
                      <a:pt x="103322" y="619920"/>
                    </a:lnTo>
                    <a:cubicBezTo>
                      <a:pt x="46259" y="619920"/>
                      <a:pt x="0" y="573661"/>
                      <a:pt x="0" y="516598"/>
                    </a:cubicBezTo>
                    <a:lnTo>
                      <a:pt x="0" y="103322"/>
                    </a:lnTo>
                    <a:close/>
                  </a:path>
                </a:pathLst>
              </a:custGeom>
              <a:solidFill>
                <a:srgbClr val="C30C20"/>
              </a:solidFill>
              <a:ln>
                <a:solidFill>
                  <a:srgbClr val="C30C20"/>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48004" tIns="30262" rIns="248004" bIns="30262" numCol="1" spcCol="1270" anchor="ctr" anchorCtr="0">
                <a:noAutofit/>
              </a:bodyPr>
              <a:lstStyle/>
              <a:p>
                <a:pPr lvl="0" algn="l" defTabSz="933450" rtl="0">
                  <a:lnSpc>
                    <a:spcPct val="90000"/>
                  </a:lnSpc>
                  <a:spcBef>
                    <a:spcPct val="0"/>
                  </a:spcBef>
                  <a:spcAft>
                    <a:spcPct val="35000"/>
                  </a:spcAft>
                </a:pPr>
                <a:r>
                  <a:rPr lang="en-US" sz="3200" b="0" kern="1200" dirty="0"/>
                  <a:t>Books and school</a:t>
                </a:r>
                <a:endParaRPr lang="en-US" sz="3200" kern="1200" dirty="0"/>
              </a:p>
            </p:txBody>
          </p:sp>
        </p:grpSp>
      </p:grpSp>
      <p:sp>
        <p:nvSpPr>
          <p:cNvPr id="44" name="Text Placeholder 5"/>
          <p:cNvSpPr txBox="1">
            <a:spLocks/>
          </p:cNvSpPr>
          <p:nvPr/>
        </p:nvSpPr>
        <p:spPr>
          <a:xfrm>
            <a:off x="3048000" y="5234400"/>
            <a:ext cx="3048000" cy="1524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a:hlinkClick r:id="rId3" action="ppaction://hlinksldjump"/>
              </a:rPr>
              <a:t>Jump to </a:t>
            </a:r>
            <a:r>
              <a:rPr lang="en-US" altLang="en-US" sz="1000" dirty="0">
                <a:hlinkClick r:id="rId3" action="ppaction://hlinksldjump"/>
              </a:rPr>
              <a:t> Where Do Leaders Learn to Lead?, Appendix </a:t>
            </a:r>
            <a:endParaRPr lang="en-US" sz="1000" dirty="0">
              <a:hlinkClick r:id="rId4" action="ppaction://hlinksldjump"/>
            </a:endParaRPr>
          </a:p>
        </p:txBody>
      </p:sp>
    </p:spTree>
    <p:extLst>
      <p:ext uri="{BB962C8B-B14F-4D97-AF65-F5344CB8AC3E}">
        <p14:creationId xmlns:p14="http://schemas.microsoft.com/office/powerpoint/2010/main" val="16158351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 People Want in a Leader?</a:t>
            </a:r>
          </a:p>
        </p:txBody>
      </p:sp>
      <p:sp>
        <p:nvSpPr>
          <p:cNvPr id="3" name="Content Placeholder 2"/>
          <p:cNvSpPr>
            <a:spLocks noGrp="1"/>
          </p:cNvSpPr>
          <p:nvPr>
            <p:ph idx="1"/>
          </p:nvPr>
        </p:nvSpPr>
        <p:spPr/>
        <p:txBody>
          <a:bodyPr/>
          <a:lstStyle/>
          <a:p>
            <a:pPr marL="0" indent="0">
              <a:spcBef>
                <a:spcPts val="376"/>
              </a:spcBef>
              <a:spcAft>
                <a:spcPts val="300"/>
              </a:spcAft>
              <a:buNone/>
            </a:pPr>
            <a:r>
              <a:rPr lang="en-US" altLang="en-US" b="1" dirty="0">
                <a:solidFill>
                  <a:srgbClr val="C00000"/>
                </a:solidFill>
              </a:rPr>
              <a:t>Integrity</a:t>
            </a:r>
          </a:p>
          <a:p>
            <a:pPr>
              <a:spcBef>
                <a:spcPts val="376"/>
              </a:spcBef>
              <a:spcAft>
                <a:spcPts val="300"/>
              </a:spcAft>
            </a:pPr>
            <a:r>
              <a:rPr lang="en-US" altLang="en-US" sz="2200" dirty="0"/>
              <a:t>Leader with integrity tells the truth as he or she believes it to be</a:t>
            </a:r>
          </a:p>
          <a:p>
            <a:pPr>
              <a:spcBef>
                <a:spcPts val="376"/>
              </a:spcBef>
              <a:spcAft>
                <a:spcPts val="300"/>
              </a:spcAft>
            </a:pPr>
            <a:endParaRPr lang="en-US" altLang="en-US" sz="2200" dirty="0"/>
          </a:p>
          <a:p>
            <a:pPr marL="0" indent="0">
              <a:spcBef>
                <a:spcPts val="376"/>
              </a:spcBef>
              <a:spcAft>
                <a:spcPts val="300"/>
              </a:spcAft>
              <a:buNone/>
            </a:pPr>
            <a:r>
              <a:rPr lang="en-US" altLang="en-US" b="1" dirty="0">
                <a:solidFill>
                  <a:srgbClr val="C00000"/>
                </a:solidFill>
              </a:rPr>
              <a:t>Job knowledge</a:t>
            </a:r>
          </a:p>
          <a:p>
            <a:pPr>
              <a:spcBef>
                <a:spcPts val="376"/>
              </a:spcBef>
              <a:spcAft>
                <a:spcPts val="300"/>
              </a:spcAft>
            </a:pPr>
            <a:r>
              <a:rPr lang="en-IN" sz="2200" dirty="0"/>
              <a:t>Abstract visioning: Knowing what direction to take </a:t>
            </a:r>
          </a:p>
          <a:p>
            <a:pPr>
              <a:spcBef>
                <a:spcPts val="376"/>
              </a:spcBef>
              <a:spcAft>
                <a:spcPts val="300"/>
              </a:spcAft>
            </a:pPr>
            <a:r>
              <a:rPr lang="en-IN" sz="2200" dirty="0"/>
              <a:t>Practical ability: Knowing how to solve problems </a:t>
            </a:r>
          </a:p>
          <a:p>
            <a:pPr marL="0" indent="0">
              <a:spcBef>
                <a:spcPts val="376"/>
              </a:spcBef>
              <a:spcAft>
                <a:spcPts val="300"/>
              </a:spcAft>
              <a:buNone/>
            </a:pPr>
            <a:endParaRPr lang="en-IN" sz="2200" dirty="0"/>
          </a:p>
          <a:p>
            <a:pPr marL="0" indent="0">
              <a:spcBef>
                <a:spcPts val="376"/>
              </a:spcBef>
              <a:spcAft>
                <a:spcPts val="300"/>
              </a:spcAft>
              <a:buNone/>
            </a:pPr>
            <a:r>
              <a:rPr lang="en-US" altLang="en-US" b="1" dirty="0">
                <a:solidFill>
                  <a:srgbClr val="C00000"/>
                </a:solidFill>
              </a:rPr>
              <a:t>People-building skills</a:t>
            </a:r>
          </a:p>
          <a:p>
            <a:pPr>
              <a:spcBef>
                <a:spcPts val="376"/>
              </a:spcBef>
              <a:spcAft>
                <a:spcPts val="300"/>
              </a:spcAft>
            </a:pPr>
            <a:r>
              <a:rPr lang="en-IN" sz="2200" dirty="0"/>
              <a:t>Ability to assemble and develop a winning team</a:t>
            </a:r>
          </a:p>
          <a:p>
            <a:pPr>
              <a:spcBef>
                <a:spcPts val="376"/>
              </a:spcBef>
              <a:spcAft>
                <a:spcPts val="300"/>
              </a:spcAft>
            </a:pPr>
            <a:r>
              <a:rPr lang="en-IN" sz="2200" dirty="0"/>
              <a:t>Include important skills such as performance planning, performance coaching, and correcting poor performance; effective delegation; effective discipline; and the ability to motivate</a:t>
            </a:r>
            <a:endParaRPr lang="en-US" altLang="en-US" sz="2200" dirty="0"/>
          </a:p>
          <a:p>
            <a:pPr>
              <a:spcBef>
                <a:spcPts val="376"/>
              </a:spcBef>
              <a:spcAft>
                <a:spcPts val="300"/>
              </a:spcAft>
            </a:pPr>
            <a:endParaRPr lang="en-US" altLang="en-US" sz="2200" dirty="0"/>
          </a:p>
          <a:p>
            <a:endParaRPr lang="en-US" sz="2200" dirty="0"/>
          </a:p>
        </p:txBody>
      </p:sp>
    </p:spTree>
    <p:extLst>
      <p:ext uri="{BB962C8B-B14F-4D97-AF65-F5344CB8AC3E}">
        <p14:creationId xmlns:p14="http://schemas.microsoft.com/office/powerpoint/2010/main" val="1276349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   Andrew </a:t>
            </a:r>
            <a:r>
              <a:rPr lang="en-US" sz="3200" dirty="0" err="1"/>
              <a:t>DuBrin’s</a:t>
            </a:r>
            <a:r>
              <a:rPr lang="en-US" sz="3200" dirty="0"/>
              <a:t> Seven </a:t>
            </a:r>
            <a:r>
              <a:rPr lang="en-US" altLang="en-US" sz="3200" dirty="0"/>
              <a:t>Satisfactions of Leaders</a:t>
            </a:r>
            <a:endParaRPr lang="en-US" sz="3200" dirty="0"/>
          </a:p>
        </p:txBody>
      </p:sp>
      <p:sp>
        <p:nvSpPr>
          <p:cNvPr id="3" name="Content Placeholder 2"/>
          <p:cNvSpPr>
            <a:spLocks noGrp="1"/>
          </p:cNvSpPr>
          <p:nvPr>
            <p:ph idx="1"/>
          </p:nvPr>
        </p:nvSpPr>
        <p:spPr/>
        <p:txBody>
          <a:bodyPr/>
          <a:lstStyle/>
          <a:p>
            <a:r>
              <a:rPr lang="en-US" altLang="en-US" dirty="0"/>
              <a:t>Feeling of power and prestige</a:t>
            </a:r>
          </a:p>
          <a:p>
            <a:r>
              <a:rPr lang="en-US" altLang="en-US" dirty="0"/>
              <a:t>Chance to help others</a:t>
            </a:r>
          </a:p>
          <a:p>
            <a:r>
              <a:rPr lang="en-US" altLang="en-US" dirty="0"/>
              <a:t>High income</a:t>
            </a:r>
          </a:p>
          <a:p>
            <a:r>
              <a:rPr lang="en-US" altLang="en-US" dirty="0"/>
              <a:t>Respect and status</a:t>
            </a:r>
          </a:p>
          <a:p>
            <a:r>
              <a:rPr lang="en-US" altLang="en-US" dirty="0"/>
              <a:t>Opportunities for advancement</a:t>
            </a:r>
          </a:p>
          <a:p>
            <a:r>
              <a:rPr lang="en-US" altLang="en-US" dirty="0"/>
              <a:t>Feeling of being in a position of knowledge</a:t>
            </a:r>
          </a:p>
          <a:p>
            <a:r>
              <a:rPr lang="en-US" altLang="en-US" dirty="0"/>
              <a:t>Opportunity to control money and other resources</a:t>
            </a:r>
          </a:p>
          <a:p>
            <a:endParaRPr lang="en-US" dirty="0"/>
          </a:p>
        </p:txBody>
      </p:sp>
    </p:spTree>
    <p:extLst>
      <p:ext uri="{BB962C8B-B14F-4D97-AF65-F5344CB8AC3E}">
        <p14:creationId xmlns:p14="http://schemas.microsoft.com/office/powerpoint/2010/main" val="23875476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 Andrew </a:t>
            </a:r>
            <a:r>
              <a:rPr lang="en-US" sz="3200" dirty="0" err="1"/>
              <a:t>DuBrin’s</a:t>
            </a:r>
            <a:r>
              <a:rPr lang="en-US" sz="3200" dirty="0"/>
              <a:t> Seven </a:t>
            </a:r>
            <a:r>
              <a:rPr lang="en-US" altLang="en-US" sz="3200" dirty="0"/>
              <a:t>Frustrations of Leaders</a:t>
            </a:r>
            <a:endParaRPr lang="en-US" sz="3200" dirty="0"/>
          </a:p>
        </p:txBody>
      </p:sp>
      <p:sp>
        <p:nvSpPr>
          <p:cNvPr id="3" name="Content Placeholder 2"/>
          <p:cNvSpPr>
            <a:spLocks noGrp="1"/>
          </p:cNvSpPr>
          <p:nvPr>
            <p:ph idx="1"/>
          </p:nvPr>
        </p:nvSpPr>
        <p:spPr/>
        <p:txBody>
          <a:bodyPr/>
          <a:lstStyle/>
          <a:p>
            <a:pPr>
              <a:buClr>
                <a:schemeClr val="tx1"/>
              </a:buClr>
            </a:pPr>
            <a:r>
              <a:rPr lang="en-US" altLang="en-US" dirty="0"/>
              <a:t>Too much uncompensated work time</a:t>
            </a:r>
          </a:p>
          <a:p>
            <a:pPr>
              <a:buClr>
                <a:schemeClr val="tx1"/>
              </a:buClr>
            </a:pPr>
            <a:r>
              <a:rPr lang="en-US" altLang="en-US" dirty="0"/>
              <a:t>Too many problems</a:t>
            </a:r>
          </a:p>
          <a:p>
            <a:pPr>
              <a:buClr>
                <a:schemeClr val="tx1"/>
              </a:buClr>
            </a:pPr>
            <a:r>
              <a:rPr lang="en-US" altLang="en-US" dirty="0"/>
              <a:t>Not enough authority to carry out responsibility</a:t>
            </a:r>
          </a:p>
          <a:p>
            <a:pPr>
              <a:buClr>
                <a:schemeClr val="tx1"/>
              </a:buClr>
            </a:pPr>
            <a:r>
              <a:rPr lang="en-US" altLang="en-US" b="1" dirty="0">
                <a:solidFill>
                  <a:srgbClr val="C00000"/>
                </a:solidFill>
              </a:rPr>
              <a:t>Loneliness</a:t>
            </a:r>
          </a:p>
          <a:p>
            <a:pPr>
              <a:buClr>
                <a:schemeClr val="tx1"/>
              </a:buClr>
            </a:pPr>
            <a:r>
              <a:rPr lang="en-US" altLang="en-US" dirty="0"/>
              <a:t>Too many problems involving people</a:t>
            </a:r>
          </a:p>
          <a:p>
            <a:pPr>
              <a:buClr>
                <a:schemeClr val="tx1"/>
              </a:buClr>
            </a:pPr>
            <a:r>
              <a:rPr lang="en-US" altLang="en-US" dirty="0"/>
              <a:t>Organizational politics</a:t>
            </a:r>
          </a:p>
          <a:p>
            <a:pPr>
              <a:buClr>
                <a:schemeClr val="tx1"/>
              </a:buClr>
            </a:pPr>
            <a:r>
              <a:rPr lang="en-US" altLang="en-US" dirty="0"/>
              <a:t>Pursuit of conflicting goals</a:t>
            </a:r>
          </a:p>
        </p:txBody>
      </p:sp>
    </p:spTree>
    <p:extLst>
      <p:ext uri="{BB962C8B-B14F-4D97-AF65-F5344CB8AC3E}">
        <p14:creationId xmlns:p14="http://schemas.microsoft.com/office/powerpoint/2010/main" val="2485100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Caring Leadership, 1</a:t>
            </a:r>
            <a:endParaRPr lang="en-US" dirty="0"/>
          </a:p>
        </p:txBody>
      </p:sp>
      <p:sp>
        <p:nvSpPr>
          <p:cNvPr id="3" name="Content Placeholder 2"/>
          <p:cNvSpPr>
            <a:spLocks noGrp="1"/>
          </p:cNvSpPr>
          <p:nvPr>
            <p:ph idx="1"/>
          </p:nvPr>
        </p:nvSpPr>
        <p:spPr/>
        <p:txBody>
          <a:bodyPr/>
          <a:lstStyle/>
          <a:p>
            <a:pPr marL="0" indent="0">
              <a:spcAft>
                <a:spcPts val="600"/>
              </a:spcAft>
              <a:buNone/>
            </a:pPr>
            <a:r>
              <a:rPr lang="en-US" altLang="en-US" dirty="0"/>
              <a:t>Only when the leader cares will:</a:t>
            </a:r>
          </a:p>
          <a:p>
            <a:pPr marL="0" indent="0">
              <a:spcAft>
                <a:spcPts val="600"/>
              </a:spcAft>
              <a:buNone/>
            </a:pPr>
            <a:endParaRPr lang="en-US" altLang="en-US" sz="1800" dirty="0"/>
          </a:p>
          <a:p>
            <a:pPr>
              <a:spcAft>
                <a:spcPts val="600"/>
              </a:spcAft>
            </a:pPr>
            <a:r>
              <a:rPr lang="en-US" altLang="en-US" sz="2200" dirty="0"/>
              <a:t>Others care</a:t>
            </a:r>
          </a:p>
          <a:p>
            <a:pPr>
              <a:spcAft>
                <a:spcPts val="600"/>
              </a:spcAft>
            </a:pPr>
            <a:r>
              <a:rPr lang="en-US" altLang="en-US" sz="2200" dirty="0"/>
              <a:t>There be focus and energy for the work to be done</a:t>
            </a:r>
          </a:p>
          <a:p>
            <a:pPr>
              <a:spcAft>
                <a:spcPts val="600"/>
              </a:spcAft>
            </a:pPr>
            <a:r>
              <a:rPr lang="en-US" altLang="en-US" sz="2200" dirty="0"/>
              <a:t>Direction and momentum develop and great achievements be made</a:t>
            </a:r>
          </a:p>
          <a:p>
            <a:pPr marL="0" indent="0">
              <a:spcAft>
                <a:spcPts val="600"/>
              </a:spcAft>
              <a:buNone/>
            </a:pPr>
            <a:endParaRPr lang="en-US" altLang="en-US" sz="1800" dirty="0"/>
          </a:p>
          <a:p>
            <a:pPr marL="0" indent="0">
              <a:spcBef>
                <a:spcPct val="50000"/>
              </a:spcBef>
              <a:spcAft>
                <a:spcPts val="600"/>
              </a:spcAft>
              <a:buNone/>
            </a:pPr>
            <a:r>
              <a:rPr lang="en-US" altLang="en-US" dirty="0"/>
              <a:t>Aspects</a:t>
            </a:r>
          </a:p>
          <a:p>
            <a:pPr>
              <a:spcAft>
                <a:spcPts val="600"/>
              </a:spcAft>
              <a:buClr>
                <a:schemeClr val="tx1"/>
              </a:buClr>
            </a:pPr>
            <a:r>
              <a:rPr lang="en-US" altLang="en-US" sz="2200" b="1" dirty="0">
                <a:solidFill>
                  <a:srgbClr val="C00000"/>
                </a:solidFill>
              </a:rPr>
              <a:t>Commitment to a task</a:t>
            </a:r>
          </a:p>
          <a:p>
            <a:pPr>
              <a:spcAft>
                <a:spcPts val="600"/>
              </a:spcAft>
              <a:buClr>
                <a:schemeClr val="tx1"/>
              </a:buClr>
            </a:pPr>
            <a:r>
              <a:rPr lang="en-US" altLang="en-US" sz="2200" b="1" dirty="0">
                <a:solidFill>
                  <a:srgbClr val="C00000"/>
                </a:solidFill>
              </a:rPr>
              <a:t>Concern for people</a:t>
            </a:r>
          </a:p>
          <a:p>
            <a:endParaRPr lang="en-US" dirty="0"/>
          </a:p>
        </p:txBody>
      </p:sp>
    </p:spTree>
    <p:extLst>
      <p:ext uri="{BB962C8B-B14F-4D97-AF65-F5344CB8AC3E}">
        <p14:creationId xmlns:p14="http://schemas.microsoft.com/office/powerpoint/2010/main" val="2989630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Caring Leadership, 2</a:t>
            </a:r>
            <a:endParaRPr lang="en-US" dirty="0"/>
          </a:p>
        </p:txBody>
      </p:sp>
      <p:sp>
        <p:nvSpPr>
          <p:cNvPr id="3" name="Content Placeholder 2"/>
          <p:cNvSpPr>
            <a:spLocks noGrp="1"/>
          </p:cNvSpPr>
          <p:nvPr>
            <p:ph idx="1"/>
          </p:nvPr>
        </p:nvSpPr>
        <p:spPr/>
        <p:txBody>
          <a:bodyPr/>
          <a:lstStyle/>
          <a:p>
            <a:pPr marL="0" indent="0">
              <a:buNone/>
            </a:pPr>
            <a:r>
              <a:rPr lang="en-US" altLang="en-US" dirty="0"/>
              <a:t>Theodore Roosevelt advocates a life of engagement and meaning</a:t>
            </a:r>
          </a:p>
          <a:p>
            <a:r>
              <a:rPr lang="en-US" altLang="en-US" sz="2200" dirty="0"/>
              <a:t>Personal commitment is required to accomplish a goal</a:t>
            </a:r>
          </a:p>
          <a:p>
            <a:r>
              <a:rPr lang="en-US" altLang="en-US" sz="2200" dirty="0"/>
              <a:t>Goals may be a one-time endeavor or a life’s work</a:t>
            </a:r>
          </a:p>
          <a:p>
            <a:r>
              <a:rPr lang="en-US" altLang="en-US" sz="2200" dirty="0"/>
              <a:t>Goal may or may not be tangible</a:t>
            </a:r>
          </a:p>
          <a:p>
            <a:r>
              <a:rPr lang="en-US" altLang="en-US" sz="2200" dirty="0"/>
              <a:t>Leader’s commitment becomes contagious, igniting the emotions of all present</a:t>
            </a:r>
          </a:p>
          <a:p>
            <a:endParaRPr lang="en-US" dirty="0"/>
          </a:p>
        </p:txBody>
      </p:sp>
    </p:spTree>
    <p:extLst>
      <p:ext uri="{BB962C8B-B14F-4D97-AF65-F5344CB8AC3E}">
        <p14:creationId xmlns:p14="http://schemas.microsoft.com/office/powerpoint/2010/main" val="17886521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Learning Objectives</a:t>
            </a:r>
            <a:endParaRPr lang="en-US" dirty="0"/>
          </a:p>
        </p:txBody>
      </p:sp>
      <p:sp>
        <p:nvSpPr>
          <p:cNvPr id="3" name="Content Placeholder 2"/>
          <p:cNvSpPr>
            <a:spLocks noGrp="1"/>
          </p:cNvSpPr>
          <p:nvPr>
            <p:ph idx="1"/>
          </p:nvPr>
        </p:nvSpPr>
        <p:spPr/>
        <p:txBody>
          <a:bodyPr/>
          <a:lstStyle/>
          <a:p>
            <a:r>
              <a:rPr lang="en-US" altLang="en-US" dirty="0"/>
              <a:t>Define leadership and discuss its importance</a:t>
            </a:r>
          </a:p>
          <a:p>
            <a:r>
              <a:rPr lang="en-US" altLang="en-US" dirty="0"/>
              <a:t>Know where leaders learn to lead and what people want in a leader</a:t>
            </a:r>
          </a:p>
          <a:p>
            <a:r>
              <a:rPr lang="en-US" altLang="en-US" dirty="0"/>
              <a:t>Identify the satisfactions and frustrations of leadership</a:t>
            </a:r>
          </a:p>
          <a:p>
            <a:r>
              <a:rPr lang="en-US" altLang="en-US" dirty="0"/>
              <a:t>Describe the elements of caring leadership</a:t>
            </a:r>
          </a:p>
          <a:p>
            <a:r>
              <a:rPr lang="en-US" dirty="0"/>
              <a:t>Understand the difference between leadership and management</a:t>
            </a:r>
          </a:p>
        </p:txBody>
      </p:sp>
    </p:spTree>
    <p:extLst>
      <p:ext uri="{BB962C8B-B14F-4D97-AF65-F5344CB8AC3E}">
        <p14:creationId xmlns:p14="http://schemas.microsoft.com/office/powerpoint/2010/main" val="7593484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Caring Leadership, 3</a:t>
            </a:r>
            <a:endParaRPr lang="en-US" dirty="0"/>
          </a:p>
        </p:txBody>
      </p:sp>
      <p:sp>
        <p:nvSpPr>
          <p:cNvPr id="3" name="Content Placeholder 2"/>
          <p:cNvSpPr>
            <a:spLocks noGrp="1"/>
          </p:cNvSpPr>
          <p:nvPr>
            <p:ph idx="1"/>
          </p:nvPr>
        </p:nvSpPr>
        <p:spPr/>
        <p:txBody>
          <a:bodyPr/>
          <a:lstStyle/>
          <a:p>
            <a:pPr marL="0" indent="0">
              <a:buNone/>
            </a:pPr>
            <a:r>
              <a:rPr lang="en-US" altLang="en-US" dirty="0"/>
              <a:t>Caring leader</a:t>
            </a:r>
          </a:p>
          <a:p>
            <a:r>
              <a:rPr lang="en-US" altLang="en-US" sz="2200" dirty="0"/>
              <a:t>Unselfish, ready and eager to hear the other person’s story</a:t>
            </a:r>
          </a:p>
          <a:p>
            <a:r>
              <a:rPr lang="en-US" altLang="en-US" sz="2200" dirty="0"/>
              <a:t>Dedicates himself or herself in service to others</a:t>
            </a:r>
          </a:p>
          <a:p>
            <a:pPr lvl="1">
              <a:buFont typeface="Arial" panose="020B0604020202020204" pitchFamily="34" charset="0"/>
              <a:buChar char="•"/>
            </a:pPr>
            <a:r>
              <a:rPr lang="en-US" altLang="en-US" sz="1800" dirty="0"/>
              <a:t>Concern for others results in loyalty and dedication to the leader’s goals</a:t>
            </a:r>
          </a:p>
          <a:p>
            <a:pPr marL="0" indent="0">
              <a:buNone/>
            </a:pPr>
            <a:endParaRPr lang="en-US" altLang="en-US" dirty="0"/>
          </a:p>
          <a:p>
            <a:pPr marL="0" indent="0">
              <a:buNone/>
            </a:pPr>
            <a:r>
              <a:rPr lang="en-US" altLang="en-US" dirty="0"/>
              <a:t>Commitment to a goal and concern for others must be present for caring leadership to occur</a:t>
            </a:r>
          </a:p>
          <a:p>
            <a:r>
              <a:rPr lang="en-US" altLang="en-US" sz="2200" dirty="0"/>
              <a:t>Without commitment, there is no passion</a:t>
            </a:r>
          </a:p>
          <a:p>
            <a:r>
              <a:rPr lang="en-US" altLang="en-US" sz="2200" dirty="0"/>
              <a:t>Without concern, there is no loyalty</a:t>
            </a:r>
          </a:p>
          <a:p>
            <a:pPr>
              <a:buNone/>
            </a:pPr>
            <a:endParaRPr lang="en-US" altLang="en-US" dirty="0"/>
          </a:p>
          <a:p>
            <a:endParaRPr lang="en-US" dirty="0"/>
          </a:p>
        </p:txBody>
      </p:sp>
    </p:spTree>
    <p:extLst>
      <p:ext uri="{BB962C8B-B14F-4D97-AF65-F5344CB8AC3E}">
        <p14:creationId xmlns:p14="http://schemas.microsoft.com/office/powerpoint/2010/main" val="1079102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Leadership in the Work Setting, 1</a:t>
            </a:r>
            <a:endParaRPr lang="en-US" dirty="0"/>
          </a:p>
        </p:txBody>
      </p:sp>
      <p:sp>
        <p:nvSpPr>
          <p:cNvPr id="3" name="Content Placeholder 2"/>
          <p:cNvSpPr>
            <a:spLocks noGrp="1"/>
          </p:cNvSpPr>
          <p:nvPr>
            <p:ph idx="1"/>
          </p:nvPr>
        </p:nvSpPr>
        <p:spPr/>
        <p:txBody>
          <a:bodyPr/>
          <a:lstStyle/>
          <a:p>
            <a:pPr marL="0" indent="0">
              <a:buNone/>
            </a:pPr>
            <a:r>
              <a:rPr lang="en-US" altLang="en-US" dirty="0"/>
              <a:t>Management author John Kotter says that too many organizations are overmanaged and </a:t>
            </a:r>
            <a:r>
              <a:rPr lang="en-US" altLang="en-US" dirty="0" err="1"/>
              <a:t>underled</a:t>
            </a:r>
            <a:endParaRPr lang="en-US" altLang="en-US" dirty="0"/>
          </a:p>
          <a:p>
            <a:r>
              <a:rPr lang="en-US" altLang="en-US" sz="2200" dirty="0"/>
              <a:t>Too much emphasis on control, and not enough on motivation and creativity, can reduce vitality and lead to failure</a:t>
            </a:r>
          </a:p>
          <a:p>
            <a:r>
              <a:rPr lang="en-US" altLang="en-US" sz="2200" dirty="0"/>
              <a:t>Leaders need to be developed at all levels of responsibility</a:t>
            </a:r>
          </a:p>
          <a:p>
            <a:endParaRPr lang="en-IN" altLang="en-US" sz="2200" dirty="0"/>
          </a:p>
          <a:p>
            <a:pPr marL="0" indent="0">
              <a:buNone/>
            </a:pPr>
            <a:r>
              <a:rPr lang="en-US" altLang="en-US" dirty="0"/>
              <a:t>Although they involve different functions, the terms management and leadership are often used interchangeably </a:t>
            </a:r>
            <a:endParaRPr lang="en-IN" altLang="en-US" sz="2200" dirty="0"/>
          </a:p>
          <a:p>
            <a:endParaRPr lang="en-US" altLang="en-US" sz="2200" dirty="0"/>
          </a:p>
          <a:p>
            <a:endParaRPr lang="en-US" altLang="en-US" sz="2200" dirty="0"/>
          </a:p>
          <a:p>
            <a:endParaRPr lang="en-US" dirty="0"/>
          </a:p>
        </p:txBody>
      </p:sp>
    </p:spTree>
    <p:extLst>
      <p:ext uri="{BB962C8B-B14F-4D97-AF65-F5344CB8AC3E}">
        <p14:creationId xmlns:p14="http://schemas.microsoft.com/office/powerpoint/2010/main" val="13971954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Management</a:t>
            </a:r>
          </a:p>
        </p:txBody>
      </p:sp>
      <p:sp>
        <p:nvSpPr>
          <p:cNvPr id="5" name="Content Placeholder 4"/>
          <p:cNvSpPr>
            <a:spLocks noGrp="1"/>
          </p:cNvSpPr>
          <p:nvPr>
            <p:ph idx="1"/>
          </p:nvPr>
        </p:nvSpPr>
        <p:spPr/>
        <p:txBody>
          <a:bodyPr/>
          <a:lstStyle/>
          <a:p>
            <a:pPr marL="0" indent="0">
              <a:spcBef>
                <a:spcPts val="376"/>
              </a:spcBef>
              <a:spcAft>
                <a:spcPts val="300"/>
              </a:spcAft>
              <a:buNone/>
            </a:pPr>
            <a:r>
              <a:rPr lang="en-IN" dirty="0"/>
              <a:t>Denotes formal authority and accountability is delegated </a:t>
            </a:r>
          </a:p>
          <a:p>
            <a:pPr marL="0" indent="0">
              <a:spcBef>
                <a:spcPts val="376"/>
              </a:spcBef>
              <a:spcAft>
                <a:spcPts val="300"/>
              </a:spcAft>
              <a:buNone/>
            </a:pPr>
            <a:endParaRPr lang="en-IN" dirty="0"/>
          </a:p>
          <a:p>
            <a:pPr marL="0" indent="0">
              <a:spcBef>
                <a:spcPts val="376"/>
              </a:spcBef>
              <a:spcAft>
                <a:spcPts val="300"/>
              </a:spcAft>
              <a:buNone/>
            </a:pPr>
            <a:r>
              <a:rPr lang="en-IN" dirty="0"/>
              <a:t>Intends to provide order and consistency, a bottom-line focus</a:t>
            </a:r>
          </a:p>
          <a:p>
            <a:pPr marL="0" indent="0">
              <a:spcBef>
                <a:spcPts val="376"/>
              </a:spcBef>
              <a:spcAft>
                <a:spcPts val="300"/>
              </a:spcAft>
              <a:buNone/>
            </a:pPr>
            <a:endParaRPr lang="en-IN" dirty="0"/>
          </a:p>
          <a:p>
            <a:pPr marL="0" indent="0">
              <a:spcBef>
                <a:spcPts val="376"/>
              </a:spcBef>
              <a:spcAft>
                <a:spcPts val="300"/>
              </a:spcAft>
              <a:buNone/>
            </a:pPr>
            <a:r>
              <a:rPr lang="en-US" dirty="0"/>
              <a:t>Involves four functions first identified by Henri Fayol</a:t>
            </a:r>
            <a:endParaRPr lang="en-IN" dirty="0"/>
          </a:p>
          <a:p>
            <a:pPr>
              <a:spcBef>
                <a:spcPts val="376"/>
              </a:spcBef>
              <a:spcAft>
                <a:spcPts val="300"/>
              </a:spcAft>
              <a:buFont typeface="Arial" panose="020B0604020202020204" pitchFamily="34" charset="0"/>
              <a:buChar char="•"/>
            </a:pPr>
            <a:r>
              <a:rPr lang="en-IN" sz="2200" dirty="0"/>
              <a:t>Planning </a:t>
            </a:r>
          </a:p>
          <a:p>
            <a:pPr>
              <a:spcBef>
                <a:spcPts val="376"/>
              </a:spcBef>
              <a:spcAft>
                <a:spcPts val="300"/>
              </a:spcAft>
              <a:buFont typeface="Arial" panose="020B0604020202020204" pitchFamily="34" charset="0"/>
              <a:buChar char="•"/>
            </a:pPr>
            <a:r>
              <a:rPr lang="en-IN" sz="2200" dirty="0"/>
              <a:t>Organizing</a:t>
            </a:r>
          </a:p>
          <a:p>
            <a:pPr>
              <a:spcBef>
                <a:spcPts val="376"/>
              </a:spcBef>
              <a:spcAft>
                <a:spcPts val="300"/>
              </a:spcAft>
              <a:buFont typeface="Arial" panose="020B0604020202020204" pitchFamily="34" charset="0"/>
              <a:buChar char="•"/>
            </a:pPr>
            <a:r>
              <a:rPr lang="en-IN" sz="2200" dirty="0"/>
              <a:t>Directing</a:t>
            </a:r>
          </a:p>
          <a:p>
            <a:pPr>
              <a:spcBef>
                <a:spcPts val="376"/>
              </a:spcBef>
              <a:spcAft>
                <a:spcPts val="300"/>
              </a:spcAft>
              <a:buFont typeface="Arial" panose="020B0604020202020204" pitchFamily="34" charset="0"/>
              <a:buChar char="•"/>
            </a:pPr>
            <a:r>
              <a:rPr lang="en-IN" sz="2200" dirty="0"/>
              <a:t>Controlling</a:t>
            </a:r>
          </a:p>
          <a:p>
            <a:pPr marL="0" indent="0">
              <a:spcBef>
                <a:spcPts val="376"/>
              </a:spcBef>
              <a:spcAft>
                <a:spcPts val="300"/>
              </a:spcAft>
              <a:buNone/>
            </a:pPr>
            <a:endParaRPr lang="en-IN" dirty="0"/>
          </a:p>
          <a:p>
            <a:endParaRPr lang="en-US" dirty="0"/>
          </a:p>
        </p:txBody>
      </p:sp>
    </p:spTree>
    <p:extLst>
      <p:ext uri="{BB962C8B-B14F-4D97-AF65-F5344CB8AC3E}">
        <p14:creationId xmlns:p14="http://schemas.microsoft.com/office/powerpoint/2010/main" val="30568073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Leadership in the Work Setting, 2</a:t>
            </a:r>
            <a:endParaRPr lang="en-US" dirty="0"/>
          </a:p>
        </p:txBody>
      </p:sp>
      <p:sp>
        <p:nvSpPr>
          <p:cNvPr id="3" name="Content Placeholder 2"/>
          <p:cNvSpPr>
            <a:spLocks noGrp="1"/>
          </p:cNvSpPr>
          <p:nvPr>
            <p:ph idx="1"/>
          </p:nvPr>
        </p:nvSpPr>
        <p:spPr/>
        <p:txBody>
          <a:bodyPr/>
          <a:lstStyle/>
          <a:p>
            <a:pPr marL="0" indent="0">
              <a:buNone/>
            </a:pPr>
            <a:r>
              <a:rPr lang="en-US" altLang="en-US" dirty="0"/>
              <a:t>A</a:t>
            </a:r>
            <a:r>
              <a:rPr lang="en-IN" dirty="0"/>
              <a:t>bility to influence the activity or behavior of people </a:t>
            </a:r>
          </a:p>
          <a:p>
            <a:pPr marL="0" indent="0">
              <a:buNone/>
            </a:pPr>
            <a:endParaRPr lang="en-IN" sz="1800" dirty="0"/>
          </a:p>
          <a:p>
            <a:pPr marL="0" indent="0">
              <a:buNone/>
            </a:pPr>
            <a:r>
              <a:rPr lang="en-IN" dirty="0"/>
              <a:t>Intends to produce change and movement, a top-line focus</a:t>
            </a:r>
            <a:endParaRPr lang="en-IN" altLang="en-US" dirty="0"/>
          </a:p>
          <a:p>
            <a:pPr marL="0" indent="0">
              <a:buNone/>
            </a:pPr>
            <a:endParaRPr lang="en-US" altLang="en-US" sz="1800" dirty="0"/>
          </a:p>
          <a:p>
            <a:pPr marL="0" indent="0">
              <a:buNone/>
            </a:pPr>
            <a:r>
              <a:rPr lang="en-US" altLang="en-US" dirty="0"/>
              <a:t>Describes what takes place during the first three management functions</a:t>
            </a:r>
          </a:p>
          <a:p>
            <a:pPr>
              <a:buFont typeface="Arial" panose="020B0604020202020204" pitchFamily="34" charset="0"/>
              <a:buChar char="•"/>
            </a:pPr>
            <a:r>
              <a:rPr lang="en-US" altLang="en-US" sz="2200" dirty="0"/>
              <a:t>Planning: </a:t>
            </a:r>
            <a:r>
              <a:rPr lang="en-US" altLang="en-US" sz="2200" b="1" dirty="0">
                <a:solidFill>
                  <a:schemeClr val="bg2"/>
                </a:solidFill>
                <a:latin typeface="+mj-lt"/>
                <a:ea typeface="+mj-ea"/>
                <a:cs typeface="+mj-cs"/>
              </a:rPr>
              <a:t>Establishing a direction </a:t>
            </a:r>
          </a:p>
          <a:p>
            <a:pPr>
              <a:buFont typeface="Arial" panose="020B0604020202020204" pitchFamily="34" charset="0"/>
              <a:buChar char="•"/>
            </a:pPr>
            <a:r>
              <a:rPr lang="en-US" altLang="en-US" sz="2200" dirty="0"/>
              <a:t>Organizing: </a:t>
            </a:r>
            <a:r>
              <a:rPr lang="en-US" altLang="en-US" sz="2200" b="1" dirty="0">
                <a:solidFill>
                  <a:schemeClr val="bg2"/>
                </a:solidFill>
                <a:latin typeface="+mj-lt"/>
                <a:ea typeface="+mj-ea"/>
                <a:cs typeface="+mj-cs"/>
              </a:rPr>
              <a:t>Aligning people and resources</a:t>
            </a:r>
          </a:p>
          <a:p>
            <a:pPr>
              <a:buFont typeface="Arial" panose="020B0604020202020204" pitchFamily="34" charset="0"/>
              <a:buChar char="•"/>
            </a:pPr>
            <a:r>
              <a:rPr lang="en-US" altLang="en-US" sz="2200" dirty="0"/>
              <a:t>Directing: </a:t>
            </a:r>
            <a:r>
              <a:rPr lang="en-US" altLang="en-US" sz="2200" b="1" dirty="0">
                <a:solidFill>
                  <a:schemeClr val="bg2"/>
                </a:solidFill>
                <a:latin typeface="+mj-lt"/>
                <a:ea typeface="+mj-ea"/>
                <a:cs typeface="+mj-cs"/>
              </a:rPr>
              <a:t>Energizing people to accomplish results </a:t>
            </a:r>
          </a:p>
          <a:p>
            <a:endParaRPr lang="en-IN" altLang="en-US" sz="2200" dirty="0"/>
          </a:p>
          <a:p>
            <a:pPr marL="0" indent="0">
              <a:buNone/>
            </a:pPr>
            <a:endParaRPr lang="en-US" altLang="en-US" dirty="0"/>
          </a:p>
          <a:p>
            <a:endParaRPr lang="en-US" dirty="0"/>
          </a:p>
        </p:txBody>
      </p:sp>
    </p:spTree>
    <p:extLst>
      <p:ext uri="{BB962C8B-B14F-4D97-AF65-F5344CB8AC3E}">
        <p14:creationId xmlns:p14="http://schemas.microsoft.com/office/powerpoint/2010/main" val="4093594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Leadership in the Work Setting, 3</a:t>
            </a:r>
            <a:endParaRPr lang="en-US" dirty="0"/>
          </a:p>
        </p:txBody>
      </p:sp>
      <p:sp>
        <p:nvSpPr>
          <p:cNvPr id="3" name="Content Placeholder 2"/>
          <p:cNvSpPr>
            <a:spLocks noGrp="1"/>
          </p:cNvSpPr>
          <p:nvPr>
            <p:ph idx="1"/>
          </p:nvPr>
        </p:nvSpPr>
        <p:spPr/>
        <p:txBody>
          <a:bodyPr/>
          <a:lstStyle/>
          <a:p>
            <a:pPr>
              <a:spcBef>
                <a:spcPts val="276"/>
              </a:spcBef>
              <a:spcAft>
                <a:spcPts val="300"/>
              </a:spcAft>
              <a:buNone/>
            </a:pPr>
            <a:r>
              <a:rPr lang="en-US" dirty="0"/>
              <a:t>Leadership qualities to be successful </a:t>
            </a:r>
          </a:p>
          <a:p>
            <a:pPr>
              <a:spcBef>
                <a:spcPts val="276"/>
              </a:spcBef>
              <a:spcAft>
                <a:spcPts val="500"/>
              </a:spcAft>
            </a:pPr>
            <a:r>
              <a:rPr lang="en-US" altLang="en-US" sz="2200" dirty="0"/>
              <a:t>Insight</a:t>
            </a:r>
          </a:p>
          <a:p>
            <a:pPr>
              <a:spcBef>
                <a:spcPts val="276"/>
              </a:spcBef>
              <a:spcAft>
                <a:spcPts val="500"/>
              </a:spcAft>
            </a:pPr>
            <a:r>
              <a:rPr lang="en-US" altLang="en-US" sz="2200" dirty="0"/>
              <a:t>Decisiveness</a:t>
            </a:r>
          </a:p>
          <a:p>
            <a:pPr>
              <a:spcBef>
                <a:spcPts val="276"/>
              </a:spcBef>
              <a:spcAft>
                <a:spcPts val="500"/>
              </a:spcAft>
            </a:pPr>
            <a:r>
              <a:rPr lang="en-US" altLang="en-US" sz="2200" dirty="0"/>
              <a:t>Courage</a:t>
            </a:r>
          </a:p>
          <a:p>
            <a:pPr>
              <a:spcBef>
                <a:spcPts val="276"/>
              </a:spcBef>
              <a:spcAft>
                <a:spcPts val="500"/>
              </a:spcAft>
            </a:pPr>
            <a:r>
              <a:rPr lang="en-US" altLang="en-US" sz="2200" dirty="0"/>
              <a:t>Strength</a:t>
            </a:r>
          </a:p>
          <a:p>
            <a:pPr>
              <a:spcBef>
                <a:spcPts val="276"/>
              </a:spcBef>
              <a:spcAft>
                <a:spcPts val="500"/>
              </a:spcAft>
            </a:pPr>
            <a:r>
              <a:rPr lang="en-US" altLang="en-US" sz="2200" dirty="0"/>
              <a:t>Resolve</a:t>
            </a:r>
          </a:p>
          <a:p>
            <a:pPr>
              <a:spcBef>
                <a:spcPts val="276"/>
              </a:spcBef>
              <a:spcAft>
                <a:spcPts val="500"/>
              </a:spcAft>
            </a:pPr>
            <a:r>
              <a:rPr lang="en-US" altLang="en-US" sz="2200" dirty="0"/>
              <a:t>Diplomacy</a:t>
            </a:r>
          </a:p>
          <a:p>
            <a:endParaRPr lang="en-US" dirty="0"/>
          </a:p>
        </p:txBody>
      </p:sp>
    </p:spTree>
    <p:extLst>
      <p:ext uri="{BB962C8B-B14F-4D97-AF65-F5344CB8AC3E}">
        <p14:creationId xmlns:p14="http://schemas.microsoft.com/office/powerpoint/2010/main" val="4083097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Key Areas of Leadership</a:t>
            </a:r>
            <a:endParaRPr lang="en-US" dirty="0"/>
          </a:p>
        </p:txBody>
      </p:sp>
      <p:sp>
        <p:nvSpPr>
          <p:cNvPr id="3" name="Content Placeholder 2"/>
          <p:cNvSpPr>
            <a:spLocks noGrp="1"/>
          </p:cNvSpPr>
          <p:nvPr>
            <p:ph idx="1"/>
          </p:nvPr>
        </p:nvSpPr>
        <p:spPr/>
        <p:txBody>
          <a:bodyPr/>
          <a:lstStyle/>
          <a:p>
            <a:r>
              <a:rPr lang="en-US" altLang="en-US" dirty="0"/>
              <a:t>Leadership equation</a:t>
            </a:r>
          </a:p>
          <a:p>
            <a:r>
              <a:rPr lang="en-US" altLang="en-US" dirty="0"/>
              <a:t>Power of vision</a:t>
            </a:r>
          </a:p>
          <a:p>
            <a:r>
              <a:rPr lang="en-US" altLang="en-US" dirty="0"/>
              <a:t>Importance of ethics</a:t>
            </a:r>
          </a:p>
          <a:p>
            <a:r>
              <a:rPr lang="en-US" altLang="en-US" dirty="0"/>
              <a:t>Empowerment of people</a:t>
            </a:r>
          </a:p>
          <a:p>
            <a:r>
              <a:rPr lang="en-US" altLang="en-US" dirty="0"/>
              <a:t>Leadership principles</a:t>
            </a:r>
          </a:p>
          <a:p>
            <a:r>
              <a:rPr lang="en-IN" altLang="en-US" dirty="0"/>
              <a:t>Understanding people</a:t>
            </a:r>
          </a:p>
          <a:p>
            <a:r>
              <a:rPr lang="en-IN" altLang="en-US" dirty="0"/>
              <a:t>Multiplying effectiveness</a:t>
            </a:r>
          </a:p>
          <a:p>
            <a:r>
              <a:rPr lang="en-IN" altLang="en-US" dirty="0"/>
              <a:t>Developing others</a:t>
            </a:r>
          </a:p>
          <a:p>
            <a:r>
              <a:rPr lang="en-IN" altLang="en-US" dirty="0"/>
              <a:t>Performance management</a:t>
            </a:r>
            <a:endParaRPr lang="en-US" altLang="en-US" dirty="0"/>
          </a:p>
          <a:p>
            <a:endParaRPr lang="en-US" dirty="0"/>
          </a:p>
        </p:txBody>
      </p:sp>
    </p:spTree>
    <p:extLst>
      <p:ext uri="{BB962C8B-B14F-4D97-AF65-F5344CB8AC3E}">
        <p14:creationId xmlns:p14="http://schemas.microsoft.com/office/powerpoint/2010/main" val="1557356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Appendix</a:t>
            </a:r>
          </a:p>
        </p:txBody>
      </p:sp>
    </p:spTree>
    <p:extLst>
      <p:ext uri="{BB962C8B-B14F-4D97-AF65-F5344CB8AC3E}">
        <p14:creationId xmlns:p14="http://schemas.microsoft.com/office/powerpoint/2010/main" val="32117233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sz="3200" dirty="0"/>
              <a:t> Where Do Leaders Learn to Lead? </a:t>
            </a:r>
            <a:r>
              <a:rPr lang="en-US" altLang="en-US" sz="3200" dirty="0">
                <a:solidFill>
                  <a:srgbClr val="C30C20"/>
                </a:solidFill>
              </a:rPr>
              <a:t>Appendix </a:t>
            </a:r>
            <a:endParaRPr lang="en-US" sz="3200" dirty="0"/>
          </a:p>
        </p:txBody>
      </p:sp>
      <p:sp>
        <p:nvSpPr>
          <p:cNvPr id="5" name="Content Placeholder 4"/>
          <p:cNvSpPr>
            <a:spLocks noGrp="1"/>
          </p:cNvSpPr>
          <p:nvPr>
            <p:ph idx="1"/>
          </p:nvPr>
        </p:nvSpPr>
        <p:spPr>
          <a:xfrm>
            <a:off x="457200" y="1066800"/>
            <a:ext cx="8229600" cy="5562600"/>
          </a:xfrm>
        </p:spPr>
        <p:txBody>
          <a:bodyPr/>
          <a:lstStyle/>
          <a:p>
            <a:pPr marL="0" indent="0">
              <a:buNone/>
            </a:pPr>
            <a:r>
              <a:rPr lang="en-US" dirty="0"/>
              <a:t>There are three small rectangular boxes partially overlapping three large rectangular boxes. Each pair of small and large boxes is placed one below the other. The small boxes contain labels. In the first pair of boxes, the small box is labeled </a:t>
            </a:r>
            <a:r>
              <a:rPr lang="en-IN" dirty="0"/>
              <a:t>experience. </a:t>
            </a:r>
            <a:r>
              <a:rPr lang="en-US" dirty="0"/>
              <a:t>In the second pair of boxes, the small box is labeled </a:t>
            </a:r>
            <a:r>
              <a:rPr lang="en-IN" dirty="0"/>
              <a:t>examples or models</a:t>
            </a:r>
            <a:r>
              <a:rPr lang="en-US" dirty="0"/>
              <a:t>. In the third pair of boxes, the small box is labeled books and school. </a:t>
            </a:r>
          </a:p>
        </p:txBody>
      </p:sp>
      <p:sp>
        <p:nvSpPr>
          <p:cNvPr id="6" name="Text Placeholder 5"/>
          <p:cNvSpPr>
            <a:spLocks noGrp="1"/>
          </p:cNvSpPr>
          <p:nvPr>
            <p:ph type="body" sz="quarter" idx="4294967295"/>
          </p:nvPr>
        </p:nvSpPr>
        <p:spPr>
          <a:xfrm>
            <a:off x="5943600" y="6019800"/>
            <a:ext cx="3200400" cy="228600"/>
          </a:xfrm>
          <a:prstGeom prst="rect">
            <a:avLst/>
          </a:prstGeom>
        </p:spPr>
        <p:txBody>
          <a:bodyPr/>
          <a:lstStyle/>
          <a:p>
            <a:pPr marL="0" indent="0">
              <a:buNone/>
            </a:pPr>
            <a:r>
              <a:rPr lang="en-US" sz="1000" dirty="0">
                <a:solidFill>
                  <a:schemeClr val="tx1"/>
                </a:solidFill>
                <a:hlinkClick r:id="rId2" action="ppaction://hlinksldjump"/>
              </a:rPr>
              <a:t>Jump back to</a:t>
            </a:r>
            <a:r>
              <a:rPr lang="en-US" altLang="en-US" sz="1000" dirty="0">
                <a:hlinkClick r:id="rId2" action="ppaction://hlinksldjump"/>
              </a:rPr>
              <a:t> Where Do Leaders Learn to Lead?</a:t>
            </a:r>
            <a:endParaRPr lang="en-US" sz="1000" dirty="0">
              <a:solidFill>
                <a:schemeClr val="tx1"/>
              </a:solidFill>
              <a:hlinkClick r:id="rId3" action="ppaction://hlinksldjump"/>
            </a:endParaRPr>
          </a:p>
        </p:txBody>
      </p:sp>
    </p:spTree>
    <p:extLst>
      <p:ext uri="{BB962C8B-B14F-4D97-AF65-F5344CB8AC3E}">
        <p14:creationId xmlns:p14="http://schemas.microsoft.com/office/powerpoint/2010/main" val="29668531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Setting the Stage, 1</a:t>
            </a:r>
            <a:endParaRPr lang="en-US" dirty="0"/>
          </a:p>
        </p:txBody>
      </p:sp>
      <p:sp>
        <p:nvSpPr>
          <p:cNvPr id="3" name="Content Placeholder 2"/>
          <p:cNvSpPr>
            <a:spLocks noGrp="1"/>
          </p:cNvSpPr>
          <p:nvPr>
            <p:ph idx="1"/>
          </p:nvPr>
        </p:nvSpPr>
        <p:spPr/>
        <p:txBody>
          <a:bodyPr/>
          <a:lstStyle/>
          <a:p>
            <a:pPr marL="0" indent="0">
              <a:buNone/>
            </a:pPr>
            <a:r>
              <a:rPr lang="en-US" altLang="en-US" dirty="0"/>
              <a:t>Excellence in leadership requires the ability to:</a:t>
            </a:r>
          </a:p>
          <a:p>
            <a:pPr marL="0" indent="0">
              <a:buNone/>
            </a:pPr>
            <a:endParaRPr lang="en-US" altLang="en-US" dirty="0"/>
          </a:p>
          <a:p>
            <a:r>
              <a:rPr lang="en-US" altLang="en-US" sz="2200" dirty="0"/>
              <a:t>Attract capable people</a:t>
            </a:r>
          </a:p>
          <a:p>
            <a:r>
              <a:rPr lang="en-US" altLang="en-US" sz="2200" dirty="0"/>
              <a:t>Motivate people to put forth their best efforts</a:t>
            </a:r>
          </a:p>
          <a:p>
            <a:r>
              <a:rPr lang="en-US" altLang="en-US" sz="2200" dirty="0"/>
              <a:t>Solve problems that arise</a:t>
            </a:r>
            <a:endParaRPr lang="en-US" altLang="en-US" dirty="0"/>
          </a:p>
        </p:txBody>
      </p:sp>
    </p:spTree>
    <p:extLst>
      <p:ext uri="{BB962C8B-B14F-4D97-AF65-F5344CB8AC3E}">
        <p14:creationId xmlns:p14="http://schemas.microsoft.com/office/powerpoint/2010/main" val="2973423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Setting the Stage, 2</a:t>
            </a:r>
            <a:endParaRPr lang="en-US" dirty="0"/>
          </a:p>
        </p:txBody>
      </p:sp>
      <p:sp>
        <p:nvSpPr>
          <p:cNvPr id="3" name="Content Placeholder 2"/>
          <p:cNvSpPr>
            <a:spLocks noGrp="1"/>
          </p:cNvSpPr>
          <p:nvPr>
            <p:ph idx="1"/>
          </p:nvPr>
        </p:nvSpPr>
        <p:spPr/>
        <p:txBody>
          <a:bodyPr/>
          <a:lstStyle/>
          <a:p>
            <a:pPr marL="0" indent="0">
              <a:buNone/>
            </a:pPr>
            <a:r>
              <a:rPr lang="en-US" altLang="en-US" dirty="0"/>
              <a:t>Consider the following questions:</a:t>
            </a:r>
          </a:p>
          <a:p>
            <a:pPr marL="0" indent="0">
              <a:buNone/>
            </a:pPr>
            <a:endParaRPr lang="en-US" altLang="en-US" dirty="0"/>
          </a:p>
          <a:p>
            <a:pPr>
              <a:buFont typeface="Arial" panose="020B0604020202020204" pitchFamily="34" charset="0"/>
              <a:buChar char="•"/>
            </a:pPr>
            <a:r>
              <a:rPr lang="en-US" altLang="en-US" sz="2200" dirty="0"/>
              <a:t>Have you ever been the victim of a poor leader?</a:t>
            </a:r>
          </a:p>
          <a:p>
            <a:pPr>
              <a:buFont typeface="Arial" panose="020B0604020202020204" pitchFamily="34" charset="0"/>
              <a:buChar char="•"/>
            </a:pPr>
            <a:r>
              <a:rPr lang="en-US" altLang="en-US" sz="2200" dirty="0"/>
              <a:t>How do you feel about the good leaders you have known?</a:t>
            </a:r>
          </a:p>
        </p:txBody>
      </p:sp>
    </p:spTree>
    <p:extLst>
      <p:ext uri="{BB962C8B-B14F-4D97-AF65-F5344CB8AC3E}">
        <p14:creationId xmlns:p14="http://schemas.microsoft.com/office/powerpoint/2010/main" val="28232914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Leadership</a:t>
            </a:r>
            <a:endParaRPr lang="en-US" dirty="0"/>
          </a:p>
        </p:txBody>
      </p:sp>
      <p:sp>
        <p:nvSpPr>
          <p:cNvPr id="3" name="Content Placeholder 2"/>
          <p:cNvSpPr>
            <a:spLocks noGrp="1"/>
          </p:cNvSpPr>
          <p:nvPr>
            <p:ph idx="1"/>
          </p:nvPr>
        </p:nvSpPr>
        <p:spPr/>
        <p:txBody>
          <a:bodyPr/>
          <a:lstStyle/>
          <a:p>
            <a:r>
              <a:rPr lang="en-US" altLang="en-US" dirty="0"/>
              <a:t>Social influence</a:t>
            </a:r>
          </a:p>
          <a:p>
            <a:r>
              <a:rPr lang="en-US" altLang="en-US" dirty="0"/>
              <a:t>Initiating and guiding to bring about change</a:t>
            </a:r>
          </a:p>
          <a:p>
            <a:r>
              <a:rPr lang="en-US" altLang="en-US" dirty="0"/>
              <a:t>Produces a new character or direction</a:t>
            </a:r>
          </a:p>
          <a:p>
            <a:r>
              <a:rPr lang="en-US" altLang="en-US" dirty="0"/>
              <a:t>Influences the behavior of others</a:t>
            </a:r>
            <a:endParaRPr lang="en-US" altLang="en-US" b="1" dirty="0">
              <a:solidFill>
                <a:srgbClr val="C30C20"/>
              </a:solidFill>
            </a:endParaRPr>
          </a:p>
          <a:p>
            <a:endParaRPr lang="en-US" dirty="0"/>
          </a:p>
        </p:txBody>
      </p:sp>
    </p:spTree>
    <p:extLst>
      <p:ext uri="{BB962C8B-B14F-4D97-AF65-F5344CB8AC3E}">
        <p14:creationId xmlns:p14="http://schemas.microsoft.com/office/powerpoint/2010/main" val="3205433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Importance of Leadership</a:t>
            </a:r>
            <a:endParaRPr lang="en-US" dirty="0"/>
          </a:p>
        </p:txBody>
      </p:sp>
      <p:sp>
        <p:nvSpPr>
          <p:cNvPr id="3" name="Content Placeholder 2"/>
          <p:cNvSpPr>
            <a:spLocks noGrp="1"/>
          </p:cNvSpPr>
          <p:nvPr>
            <p:ph idx="1"/>
          </p:nvPr>
        </p:nvSpPr>
        <p:spPr/>
        <p:txBody>
          <a:bodyPr/>
          <a:lstStyle/>
          <a:p>
            <a:pPr>
              <a:buClr>
                <a:schemeClr val="tx1"/>
              </a:buClr>
            </a:pPr>
            <a:r>
              <a:rPr lang="en-IN" altLang="en-US" dirty="0"/>
              <a:t>Leadership is important in government and other areas of life</a:t>
            </a:r>
            <a:endParaRPr lang="en-US" altLang="en-US" dirty="0"/>
          </a:p>
          <a:p>
            <a:pPr>
              <a:buClr>
                <a:schemeClr val="tx1"/>
              </a:buClr>
            </a:pPr>
            <a:r>
              <a:rPr lang="en-US" altLang="en-US" dirty="0"/>
              <a:t>Social conscience and conduct were influenced by Martin Luther King and Susan B. Anthony</a:t>
            </a:r>
          </a:p>
          <a:p>
            <a:pPr>
              <a:buClr>
                <a:schemeClr val="tx1"/>
              </a:buClr>
            </a:pPr>
            <a:r>
              <a:rPr lang="en-US" altLang="en-US" dirty="0"/>
              <a:t>The fates of nations have been determined by Alexander the Great and Joan of Arc</a:t>
            </a:r>
          </a:p>
          <a:p>
            <a:pPr>
              <a:buClr>
                <a:schemeClr val="tx1"/>
              </a:buClr>
            </a:pPr>
            <a:r>
              <a:rPr lang="en-US" altLang="en-US" dirty="0"/>
              <a:t>Civilization was shaped by philosophers such as John Stuart Mill and Adam Smith</a:t>
            </a:r>
          </a:p>
          <a:p>
            <a:endParaRPr lang="en-US" dirty="0"/>
          </a:p>
        </p:txBody>
      </p:sp>
    </p:spTree>
    <p:extLst>
      <p:ext uri="{BB962C8B-B14F-4D97-AF65-F5344CB8AC3E}">
        <p14:creationId xmlns:p14="http://schemas.microsoft.com/office/powerpoint/2010/main" val="2976592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Types of Leaders</a:t>
            </a:r>
            <a:endParaRPr lang="en-US" dirty="0"/>
          </a:p>
        </p:txBody>
      </p:sp>
      <p:sp>
        <p:nvSpPr>
          <p:cNvPr id="3" name="Content Placeholder 2"/>
          <p:cNvSpPr>
            <a:spLocks noGrp="1"/>
          </p:cNvSpPr>
          <p:nvPr>
            <p:ph idx="1"/>
          </p:nvPr>
        </p:nvSpPr>
        <p:spPr/>
        <p:txBody>
          <a:bodyPr/>
          <a:lstStyle/>
          <a:p>
            <a:pPr marL="0" indent="0">
              <a:buNone/>
            </a:pPr>
            <a:r>
              <a:rPr lang="en-US" altLang="en-US" b="1" dirty="0">
                <a:solidFill>
                  <a:srgbClr val="C30C20"/>
                </a:solidFill>
              </a:rPr>
              <a:t>Teachers</a:t>
            </a:r>
            <a:r>
              <a:rPr lang="en-US" altLang="en-US" dirty="0"/>
              <a:t>: Rule breakers and value creators</a:t>
            </a:r>
          </a:p>
          <a:p>
            <a:pPr>
              <a:buFont typeface="Arial" panose="020B0604020202020204" pitchFamily="34" charset="0"/>
              <a:buChar char="•"/>
            </a:pPr>
            <a:r>
              <a:rPr lang="en-IN" altLang="en-US" sz="2200" dirty="0"/>
              <a:t>Examples include Aristotle, Marx, Buddha, and Gandhi</a:t>
            </a:r>
          </a:p>
          <a:p>
            <a:pPr marL="0" indent="0">
              <a:buNone/>
            </a:pPr>
            <a:endParaRPr lang="en-US" altLang="en-US" dirty="0"/>
          </a:p>
          <a:p>
            <a:pPr marL="0" indent="0">
              <a:buNone/>
            </a:pPr>
            <a:r>
              <a:rPr lang="en-US" altLang="en-US" b="1" dirty="0">
                <a:solidFill>
                  <a:srgbClr val="C30C20"/>
                </a:solidFill>
              </a:rPr>
              <a:t>Heroes</a:t>
            </a:r>
            <a:r>
              <a:rPr lang="en-US" altLang="en-US" dirty="0"/>
              <a:t>: Responsible for great causes and noble works</a:t>
            </a:r>
          </a:p>
          <a:p>
            <a:r>
              <a:rPr lang="en-IN" altLang="en-US" sz="2200" dirty="0"/>
              <a:t>Examples include Galileo, Shakespeare, Einstein, and Newton </a:t>
            </a:r>
            <a:endParaRPr lang="en-US" altLang="en-US" sz="2200" dirty="0"/>
          </a:p>
          <a:p>
            <a:endParaRPr lang="en-US" altLang="en-US" dirty="0"/>
          </a:p>
          <a:p>
            <a:pPr marL="0" indent="0">
              <a:buNone/>
            </a:pPr>
            <a:r>
              <a:rPr lang="en-US" altLang="en-US" b="1" dirty="0">
                <a:solidFill>
                  <a:srgbClr val="C30C20"/>
                </a:solidFill>
              </a:rPr>
              <a:t>Rulers</a:t>
            </a:r>
            <a:r>
              <a:rPr lang="en-US" altLang="en-US" dirty="0"/>
              <a:t>: Motivated by dominating others and exercising power</a:t>
            </a:r>
          </a:p>
          <a:p>
            <a:r>
              <a:rPr lang="en-IN" altLang="en-US" sz="2200" dirty="0"/>
              <a:t>Examples include Elizabeth the First, Julius Caesar, Washington, and Akbar</a:t>
            </a:r>
            <a:endParaRPr lang="en-US" altLang="en-US" sz="2200" dirty="0"/>
          </a:p>
          <a:p>
            <a:endParaRPr lang="en-US" dirty="0"/>
          </a:p>
        </p:txBody>
      </p:sp>
    </p:spTree>
    <p:extLst>
      <p:ext uri="{BB962C8B-B14F-4D97-AF65-F5344CB8AC3E}">
        <p14:creationId xmlns:p14="http://schemas.microsoft.com/office/powerpoint/2010/main" val="1395886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Qualities of the Individual, 1</a:t>
            </a:r>
            <a:endParaRPr lang="en-US" dirty="0"/>
          </a:p>
        </p:txBody>
      </p:sp>
      <p:sp>
        <p:nvSpPr>
          <p:cNvPr id="4" name="Content Placeholder 3"/>
          <p:cNvSpPr>
            <a:spLocks noGrp="1"/>
          </p:cNvSpPr>
          <p:nvPr>
            <p:ph idx="1"/>
          </p:nvPr>
        </p:nvSpPr>
        <p:spPr/>
        <p:txBody>
          <a:bodyPr/>
          <a:lstStyle/>
          <a:p>
            <a:pPr>
              <a:spcBef>
                <a:spcPts val="276"/>
              </a:spcBef>
              <a:spcAft>
                <a:spcPts val="200"/>
              </a:spcAft>
              <a:buNone/>
            </a:pPr>
            <a:r>
              <a:rPr lang="en-US" altLang="en-US" dirty="0"/>
              <a:t>Traits that correlate positively with leadership</a:t>
            </a:r>
          </a:p>
          <a:p>
            <a:pPr>
              <a:spcBef>
                <a:spcPts val="276"/>
              </a:spcBef>
              <a:spcAft>
                <a:spcPts val="200"/>
              </a:spcAft>
            </a:pPr>
            <a:r>
              <a:rPr lang="en-US" altLang="en-US" sz="2200" dirty="0"/>
              <a:t>Strong drive for responsibility and task completion</a:t>
            </a:r>
          </a:p>
          <a:p>
            <a:pPr>
              <a:spcBef>
                <a:spcPts val="276"/>
              </a:spcBef>
              <a:spcAft>
                <a:spcPts val="200"/>
              </a:spcAft>
            </a:pPr>
            <a:r>
              <a:rPr lang="en-US" altLang="en-US" sz="2200" dirty="0"/>
              <a:t>Vigor and persistence</a:t>
            </a:r>
          </a:p>
          <a:p>
            <a:pPr>
              <a:spcBef>
                <a:spcPts val="276"/>
              </a:spcBef>
              <a:spcAft>
                <a:spcPts val="200"/>
              </a:spcAft>
            </a:pPr>
            <a:r>
              <a:rPr lang="en-US" altLang="en-US" sz="2200" dirty="0"/>
              <a:t>Venturesome and originality in problem-solving</a:t>
            </a:r>
          </a:p>
          <a:p>
            <a:pPr>
              <a:spcBef>
                <a:spcPts val="276"/>
              </a:spcBef>
              <a:spcAft>
                <a:spcPts val="200"/>
              </a:spcAft>
            </a:pPr>
            <a:r>
              <a:rPr lang="en-US" altLang="en-US" sz="2200" dirty="0"/>
              <a:t>Initiative in social situations</a:t>
            </a:r>
          </a:p>
          <a:p>
            <a:pPr>
              <a:spcBef>
                <a:spcPts val="276"/>
              </a:spcBef>
              <a:spcAft>
                <a:spcPts val="200"/>
              </a:spcAft>
            </a:pPr>
            <a:r>
              <a:rPr lang="en-US" altLang="en-US" sz="2200" dirty="0"/>
              <a:t>Self-confidence and sense of personal identity</a:t>
            </a:r>
          </a:p>
          <a:p>
            <a:pPr>
              <a:spcBef>
                <a:spcPts val="276"/>
              </a:spcBef>
              <a:spcAft>
                <a:spcPts val="200"/>
              </a:spcAft>
            </a:pPr>
            <a:r>
              <a:rPr lang="en-US" altLang="en-US" sz="2200" dirty="0"/>
              <a:t>Willingness to accept consequences of decisions and actions</a:t>
            </a:r>
          </a:p>
          <a:p>
            <a:pPr>
              <a:spcBef>
                <a:spcPts val="276"/>
              </a:spcBef>
              <a:spcAft>
                <a:spcPts val="200"/>
              </a:spcAft>
            </a:pPr>
            <a:r>
              <a:rPr lang="en-US" altLang="en-US" sz="2200" dirty="0"/>
              <a:t>Readiness to absorb interpersonal stress</a:t>
            </a:r>
          </a:p>
          <a:p>
            <a:pPr>
              <a:spcBef>
                <a:spcPts val="276"/>
              </a:spcBef>
              <a:spcAft>
                <a:spcPts val="200"/>
              </a:spcAft>
            </a:pPr>
            <a:r>
              <a:rPr lang="en-US" altLang="en-US" sz="2200" dirty="0"/>
              <a:t>Willingness to tolerate frustration and delay</a:t>
            </a:r>
          </a:p>
          <a:p>
            <a:pPr>
              <a:spcBef>
                <a:spcPts val="276"/>
              </a:spcBef>
              <a:spcAft>
                <a:spcPts val="200"/>
              </a:spcAft>
            </a:pPr>
            <a:r>
              <a:rPr lang="en-US" altLang="en-US" sz="2200" dirty="0"/>
              <a:t>Ability to influence other persons’ behavior</a:t>
            </a:r>
          </a:p>
          <a:p>
            <a:pPr>
              <a:spcBef>
                <a:spcPts val="276"/>
              </a:spcBef>
              <a:spcAft>
                <a:spcPts val="200"/>
              </a:spcAft>
            </a:pPr>
            <a:r>
              <a:rPr lang="en-US" altLang="en-US" sz="2200" dirty="0"/>
              <a:t>Capacity to structure social interaction systems to the purpose at hand</a:t>
            </a:r>
            <a:endParaRPr lang="en-US" altLang="en-US" dirty="0"/>
          </a:p>
        </p:txBody>
      </p:sp>
    </p:spTree>
    <p:extLst>
      <p:ext uri="{BB962C8B-B14F-4D97-AF65-F5344CB8AC3E}">
        <p14:creationId xmlns:p14="http://schemas.microsoft.com/office/powerpoint/2010/main" val="41805704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Qualities of the Individual, 2</a:t>
            </a:r>
            <a:endParaRPr lang="en-US" dirty="0"/>
          </a:p>
        </p:txBody>
      </p:sp>
      <p:sp>
        <p:nvSpPr>
          <p:cNvPr id="3" name="Content Placeholder 2"/>
          <p:cNvSpPr>
            <a:spLocks noGrp="1"/>
          </p:cNvSpPr>
          <p:nvPr>
            <p:ph idx="1"/>
          </p:nvPr>
        </p:nvSpPr>
        <p:spPr/>
        <p:txBody>
          <a:bodyPr/>
          <a:lstStyle/>
          <a:p>
            <a:pPr marL="0" indent="0">
              <a:spcBef>
                <a:spcPct val="50000"/>
              </a:spcBef>
              <a:spcAft>
                <a:spcPts val="400"/>
              </a:spcAft>
              <a:buNone/>
            </a:pPr>
            <a:r>
              <a:rPr lang="en-US" altLang="en-US" dirty="0"/>
              <a:t>Leadership traits differentiate:</a:t>
            </a:r>
          </a:p>
          <a:p>
            <a:pPr marL="0" indent="0">
              <a:spcBef>
                <a:spcPct val="50000"/>
              </a:spcBef>
              <a:spcAft>
                <a:spcPts val="400"/>
              </a:spcAft>
              <a:buNone/>
            </a:pPr>
            <a:endParaRPr lang="en-US" altLang="en-US" dirty="0"/>
          </a:p>
          <a:p>
            <a:pPr>
              <a:spcAft>
                <a:spcPts val="400"/>
              </a:spcAft>
            </a:pPr>
            <a:r>
              <a:rPr lang="en-US" altLang="en-US" sz="2200" dirty="0"/>
              <a:t>Leaders from followers</a:t>
            </a:r>
          </a:p>
          <a:p>
            <a:pPr>
              <a:spcAft>
                <a:spcPts val="400"/>
              </a:spcAft>
            </a:pPr>
            <a:r>
              <a:rPr lang="en-US" altLang="en-US" sz="2200" dirty="0"/>
              <a:t>Effective from ineffective leaders</a:t>
            </a:r>
          </a:p>
          <a:p>
            <a:pPr>
              <a:spcAft>
                <a:spcPts val="400"/>
              </a:spcAft>
            </a:pPr>
            <a:r>
              <a:rPr lang="en-US" altLang="en-US" sz="2200" dirty="0"/>
              <a:t>Higher echelon from lower echelon leaders</a:t>
            </a:r>
          </a:p>
          <a:p>
            <a:pPr marL="0" indent="0">
              <a:spcAft>
                <a:spcPts val="400"/>
              </a:spcAft>
              <a:buNone/>
            </a:pPr>
            <a:endParaRPr lang="en-IN" sz="2000" dirty="0"/>
          </a:p>
          <a:p>
            <a:pPr marL="0" indent="0">
              <a:spcAft>
                <a:spcPts val="400"/>
              </a:spcAft>
              <a:buNone/>
            </a:pPr>
            <a:r>
              <a:rPr lang="en-IN" dirty="0"/>
              <a:t>Characteristics considered individually hold little diagnostic or predictive significance </a:t>
            </a:r>
          </a:p>
          <a:p>
            <a:pPr>
              <a:spcAft>
                <a:spcPts val="400"/>
              </a:spcAft>
            </a:pPr>
            <a:r>
              <a:rPr lang="en-IN" sz="2200" dirty="0"/>
              <a:t>In combination, these characteristics interact to generate personality dynamics advantageous to the person seeking the responsibilities of leadership</a:t>
            </a:r>
            <a:endParaRPr lang="en-US" altLang="en-US" sz="2200" dirty="0"/>
          </a:p>
          <a:p>
            <a:endParaRPr lang="en-US" dirty="0"/>
          </a:p>
        </p:txBody>
      </p:sp>
    </p:spTree>
    <p:extLst>
      <p:ext uri="{BB962C8B-B14F-4D97-AF65-F5344CB8AC3E}">
        <p14:creationId xmlns:p14="http://schemas.microsoft.com/office/powerpoint/2010/main" val="3821859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27">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26EC86F-10C1-47C8-868E-5C0B2A2323FD}"/>
</file>

<file path=customXml/itemProps2.xml><?xml version="1.0" encoding="utf-8"?>
<ds:datastoreItem xmlns:ds="http://schemas.openxmlformats.org/officeDocument/2006/customXml" ds:itemID="{B4312D00-5E1F-41A1-A97A-2C77F577E275}">
  <ds:schemaRefs>
    <ds:schemaRef ds:uri="http://purl.org/dc/terms/"/>
    <ds:schemaRef ds:uri="http://schemas.microsoft.com/office/2006/documentManagement/types"/>
    <ds:schemaRef ds:uri="http://purl.org/dc/dcmitype/"/>
    <ds:schemaRef ds:uri="http://schemas.microsoft.com/office/infopath/2007/PartnerControls"/>
    <ds:schemaRef ds:uri="3b891efd-a537-4e57-a9a6-7bde74ae8a20"/>
    <ds:schemaRef ds:uri="http://purl.org/dc/elements/1.1/"/>
    <ds:schemaRef ds:uri="http://schemas.microsoft.com/office/2006/metadata/properties"/>
    <ds:schemaRef ds:uri="http://schemas.openxmlformats.org/package/2006/metadata/core-properties"/>
    <ds:schemaRef ds:uri="aa4f5ada-9d1d-46d6-b705-f2cf90d05a91"/>
    <ds:schemaRef ds:uri="http://www.w3.org/XML/1998/namespace"/>
  </ds:schemaRefs>
</ds:datastoreItem>
</file>

<file path=customXml/itemProps3.xml><?xml version="1.0" encoding="utf-8"?>
<ds:datastoreItem xmlns:ds="http://schemas.openxmlformats.org/officeDocument/2006/customXml" ds:itemID="{9B198931-F9CD-4368-8BE5-728FE536C9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818</TotalTime>
  <Words>1805</Words>
  <Application>Microsoft Office PowerPoint</Application>
  <PresentationFormat>On-screen Show (4:3)</PresentationFormat>
  <Paragraphs>231</Paragraphs>
  <Slides>27</Slides>
  <Notes>4</Notes>
  <HiddenSlides>2</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ArumSans Bold</vt:lpstr>
      <vt:lpstr>ArumSans Regular</vt:lpstr>
      <vt:lpstr>Calibri</vt:lpstr>
      <vt:lpstr>MHHE_Accessible_PPT_Template-v3</vt:lpstr>
      <vt:lpstr>Chapter 1 The Importance of Leadership: Setting the Stage</vt:lpstr>
      <vt:lpstr>Learning Objectives</vt:lpstr>
      <vt:lpstr>Setting the Stage, 1</vt:lpstr>
      <vt:lpstr>Setting the Stage, 2</vt:lpstr>
      <vt:lpstr>Leadership</vt:lpstr>
      <vt:lpstr>Importance of Leadership</vt:lpstr>
      <vt:lpstr>Types of Leaders</vt:lpstr>
      <vt:lpstr>Qualities of the Individual, 1</vt:lpstr>
      <vt:lpstr>Qualities of the Individual, 2</vt:lpstr>
      <vt:lpstr>Environmental Factors, 1</vt:lpstr>
      <vt:lpstr>Environmental Factors, 2</vt:lpstr>
      <vt:lpstr>  Interaction of Individual and Environment, 1</vt:lpstr>
      <vt:lpstr>Study on Leadership</vt:lpstr>
      <vt:lpstr>Where Do Leaders Learn to Lead?</vt:lpstr>
      <vt:lpstr>What Do People Want in a Leader?</vt:lpstr>
      <vt:lpstr>   Andrew DuBrin’s Seven Satisfactions of Leaders</vt:lpstr>
      <vt:lpstr> Andrew DuBrin’s Seven Frustrations of Leaders</vt:lpstr>
      <vt:lpstr>Caring Leadership, 1</vt:lpstr>
      <vt:lpstr>Caring Leadership, 2</vt:lpstr>
      <vt:lpstr>Caring Leadership, 3</vt:lpstr>
      <vt:lpstr>Leadership in the Work Setting, 1</vt:lpstr>
      <vt:lpstr>Management</vt:lpstr>
      <vt:lpstr>Leadership in the Work Setting, 2</vt:lpstr>
      <vt:lpstr>Leadership in the Work Setting, 3</vt:lpstr>
      <vt:lpstr>Key Areas of Leadership</vt:lpstr>
      <vt:lpstr>Appendix</vt:lpstr>
      <vt:lpstr> Where Do Leaders Learn to Lead? Appendix </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Suchitra Krishna</cp:lastModifiedBy>
  <cp:revision>65</cp:revision>
  <dcterms:created xsi:type="dcterms:W3CDTF">2013-09-21T18:43:04Z</dcterms:created>
  <dcterms:modified xsi:type="dcterms:W3CDTF">2018-02-21T05:33:00Z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