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Lst>
  <p:notesMasterIdLst>
    <p:notesMasterId r:id="rId67"/>
  </p:notesMasterIdLst>
  <p:handoutMasterIdLst>
    <p:handoutMasterId r:id="rId68"/>
  </p:handoutMasterIdLst>
  <p:sldIdLst>
    <p:sldId id="256" r:id="rId2"/>
    <p:sldId id="279" r:id="rId3"/>
    <p:sldId id="295" r:id="rId4"/>
    <p:sldId id="296" r:id="rId5"/>
    <p:sldId id="297" r:id="rId6"/>
    <p:sldId id="280"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260" r:id="rId23"/>
    <p:sldId id="313" r:id="rId24"/>
    <p:sldId id="314" r:id="rId25"/>
    <p:sldId id="315" r:id="rId26"/>
    <p:sldId id="317" r:id="rId27"/>
    <p:sldId id="316" r:id="rId28"/>
    <p:sldId id="318" r:id="rId29"/>
    <p:sldId id="319" r:id="rId30"/>
    <p:sldId id="320" r:id="rId31"/>
    <p:sldId id="323" r:id="rId32"/>
    <p:sldId id="324" r:id="rId33"/>
    <p:sldId id="322" r:id="rId34"/>
    <p:sldId id="321" r:id="rId35"/>
    <p:sldId id="325" r:id="rId36"/>
    <p:sldId id="326" r:id="rId37"/>
    <p:sldId id="327" r:id="rId38"/>
    <p:sldId id="328" r:id="rId39"/>
    <p:sldId id="329" r:id="rId40"/>
    <p:sldId id="330" r:id="rId41"/>
    <p:sldId id="331" r:id="rId42"/>
    <p:sldId id="333" r:id="rId43"/>
    <p:sldId id="332"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50" r:id="rId59"/>
    <p:sldId id="351" r:id="rId60"/>
    <p:sldId id="348" r:id="rId61"/>
    <p:sldId id="349" r:id="rId62"/>
    <p:sldId id="286" r:id="rId63"/>
    <p:sldId id="285" r:id="rId64"/>
    <p:sldId id="287" r:id="rId65"/>
    <p:sldId id="288" r:id="rId66"/>
  </p:sldIdLst>
  <p:sldSz cx="9144000" cy="6858000" type="letter"/>
  <p:notesSz cx="6858000" cy="9199563"/>
  <p:custDataLst>
    <p:tags r:id="rId69"/>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14">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11" autoAdjust="0"/>
  </p:normalViewPr>
  <p:slideViewPr>
    <p:cSldViewPr>
      <p:cViewPr varScale="1">
        <p:scale>
          <a:sx n="85" d="100"/>
          <a:sy n="85" d="100"/>
        </p:scale>
        <p:origin x="155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0"/>
    </p:cViewPr>
  </p:sorterViewPr>
  <p:notesViewPr>
    <p:cSldViewPr>
      <p:cViewPr varScale="1">
        <p:scale>
          <a:sx n="33" d="100"/>
          <a:sy n="33" d="100"/>
        </p:scale>
        <p:origin x="-1052" y="-88"/>
      </p:cViewPr>
      <p:guideLst>
        <p:guide orient="horz" pos="2214"/>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Arial" charset="0"/>
              </a:defRPr>
            </a:lvl1pPr>
          </a:lstStyle>
          <a:p>
            <a:endParaRPr lang="en-US"/>
          </a:p>
        </p:txBody>
      </p:sp>
      <p:sp>
        <p:nvSpPr>
          <p:cNvPr id="3075" name="Rectangle 3"/>
          <p:cNvSpPr>
            <a:spLocks noGrp="1" noChangeArrowheads="1"/>
          </p:cNvSpPr>
          <p:nvPr>
            <p:ph type="dt" sz="quarter" idx="1"/>
          </p:nvPr>
        </p:nvSpPr>
        <p:spPr bwMode="auto">
          <a:xfrm>
            <a:off x="388620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Arial" charset="0"/>
              </a:defRPr>
            </a:lvl1pPr>
          </a:lstStyle>
          <a:p>
            <a:endParaRPr lang="en-US"/>
          </a:p>
        </p:txBody>
      </p:sp>
      <p:sp>
        <p:nvSpPr>
          <p:cNvPr id="3076" name="Rectangle 4"/>
          <p:cNvSpPr>
            <a:spLocks noGrp="1" noChangeArrowheads="1"/>
          </p:cNvSpPr>
          <p:nvPr>
            <p:ph type="ftr" sz="quarter" idx="2"/>
          </p:nvPr>
        </p:nvSpPr>
        <p:spPr bwMode="auto">
          <a:xfrm>
            <a:off x="0" y="8739188"/>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Arial" charset="0"/>
              </a:defRPr>
            </a:lvl1pPr>
          </a:lstStyle>
          <a:p>
            <a:endParaRPr lang="en-US"/>
          </a:p>
        </p:txBody>
      </p:sp>
      <p:sp>
        <p:nvSpPr>
          <p:cNvPr id="3077" name="Rectangle 5"/>
          <p:cNvSpPr>
            <a:spLocks noGrp="1" noChangeArrowheads="1"/>
          </p:cNvSpPr>
          <p:nvPr>
            <p:ph type="sldNum" sz="quarter" idx="3"/>
          </p:nvPr>
        </p:nvSpPr>
        <p:spPr bwMode="auto">
          <a:xfrm>
            <a:off x="3886200" y="8739188"/>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Arial" charset="0"/>
              </a:defRPr>
            </a:lvl1pPr>
          </a:lstStyle>
          <a:p>
            <a:fld id="{CE2DF014-4E05-472F-A491-CF880DFC5EB1}" type="slidenum">
              <a:rPr lang="en-US"/>
              <a:pPr/>
              <a:t>‹#›</a:t>
            </a:fld>
            <a:endParaRPr lang="en-US"/>
          </a:p>
        </p:txBody>
      </p:sp>
      <p:sp>
        <p:nvSpPr>
          <p:cNvPr id="3078" name="Rectangle 6"/>
          <p:cNvSpPr>
            <a:spLocks noChangeArrowheads="1"/>
          </p:cNvSpPr>
          <p:nvPr/>
        </p:nvSpPr>
        <p:spPr bwMode="auto">
          <a:xfrm>
            <a:off x="6388100" y="8797925"/>
            <a:ext cx="401638" cy="311150"/>
          </a:xfrm>
          <a:prstGeom prst="rect">
            <a:avLst/>
          </a:prstGeom>
          <a:noFill/>
          <a:ln w="9525">
            <a:noFill/>
            <a:miter lim="800000"/>
            <a:headEnd/>
            <a:tailEnd/>
          </a:ln>
          <a:effectLst/>
        </p:spPr>
        <p:txBody>
          <a:bodyPr wrap="none" lIns="92075" tIns="46038" rIns="92075" bIns="46038" anchor="ctr">
            <a:spAutoFit/>
          </a:bodyPr>
          <a:lstStyle/>
          <a:p>
            <a:pPr algn="r"/>
            <a:fld id="{39917FFD-AF22-44CB-8C21-5852FE84BAAC}" type="slidenum">
              <a:rPr lang="en-US" sz="1400" i="1">
                <a:latin typeface="Arial" charset="0"/>
              </a:rPr>
              <a:pPr algn="r"/>
              <a:t>‹#›</a:t>
            </a:fld>
            <a:endParaRPr lang="en-US" sz="1400" i="1">
              <a:latin typeface="Arial" charset="0"/>
            </a:endParaRPr>
          </a:p>
        </p:txBody>
      </p:sp>
    </p:spTree>
    <p:extLst>
      <p:ext uri="{BB962C8B-B14F-4D97-AF65-F5344CB8AC3E}">
        <p14:creationId xmlns:p14="http://schemas.microsoft.com/office/powerpoint/2010/main" val="38445446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a:p>
        </p:txBody>
      </p:sp>
      <p:sp>
        <p:nvSpPr>
          <p:cNvPr id="2051" name="Rectangle 3"/>
          <p:cNvSpPr>
            <a:spLocks noGrp="1" noChangeArrowheads="1"/>
          </p:cNvSpPr>
          <p:nvPr>
            <p:ph type="dt" idx="1"/>
          </p:nvPr>
        </p:nvSpPr>
        <p:spPr bwMode="auto">
          <a:xfrm>
            <a:off x="388620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a:p>
        </p:txBody>
      </p:sp>
      <p:sp>
        <p:nvSpPr>
          <p:cNvPr id="2052" name="Rectangle 4"/>
          <p:cNvSpPr>
            <a:spLocks noGrp="1" noChangeArrowheads="1"/>
          </p:cNvSpPr>
          <p:nvPr>
            <p:ph type="ftr" sz="quarter" idx="4"/>
          </p:nvPr>
        </p:nvSpPr>
        <p:spPr bwMode="auto">
          <a:xfrm>
            <a:off x="0" y="8739188"/>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a:p>
        </p:txBody>
      </p:sp>
      <p:sp>
        <p:nvSpPr>
          <p:cNvPr id="2053" name="Rectangle 5"/>
          <p:cNvSpPr>
            <a:spLocks noGrp="1" noChangeArrowheads="1"/>
          </p:cNvSpPr>
          <p:nvPr>
            <p:ph type="sldNum" sz="quarter" idx="5"/>
          </p:nvPr>
        </p:nvSpPr>
        <p:spPr bwMode="auto">
          <a:xfrm>
            <a:off x="3886200" y="8739188"/>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C9D32E5B-2C64-4281-8571-0FD3F81D8ABA}" type="slidenum">
              <a:rPr lang="en-US"/>
              <a:pPr/>
              <a:t>‹#›</a:t>
            </a:fld>
            <a:endParaRPr lang="en-US"/>
          </a:p>
        </p:txBody>
      </p:sp>
      <p:sp>
        <p:nvSpPr>
          <p:cNvPr id="2054" name="Rectangle 6"/>
          <p:cNvSpPr>
            <a:spLocks noGrp="1" noChangeArrowheads="1"/>
          </p:cNvSpPr>
          <p:nvPr>
            <p:ph type="body" sz="quarter" idx="3"/>
          </p:nvPr>
        </p:nvSpPr>
        <p:spPr bwMode="auto">
          <a:xfrm>
            <a:off x="914400" y="4368800"/>
            <a:ext cx="5029200" cy="4140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5" name="Rectangle 7"/>
          <p:cNvSpPr>
            <a:spLocks noGrp="1" noRot="1" noChangeAspect="1" noChangeArrowheads="1" noTextEdit="1"/>
          </p:cNvSpPr>
          <p:nvPr>
            <p:ph type="sldImg" idx="2"/>
          </p:nvPr>
        </p:nvSpPr>
        <p:spPr bwMode="auto">
          <a:xfrm>
            <a:off x="1138238" y="695325"/>
            <a:ext cx="4583112" cy="3436938"/>
          </a:xfrm>
          <a:prstGeom prst="rect">
            <a:avLst/>
          </a:prstGeom>
          <a:noFill/>
          <a:ln w="12700">
            <a:solidFill>
              <a:schemeClr val="tx1"/>
            </a:solidFill>
            <a:miter lim="800000"/>
            <a:headEnd/>
            <a:tailEnd/>
          </a:ln>
          <a:effectLst/>
        </p:spPr>
      </p:sp>
      <p:sp>
        <p:nvSpPr>
          <p:cNvPr id="2056" name="Rectangle 8"/>
          <p:cNvSpPr>
            <a:spLocks noChangeArrowheads="1"/>
          </p:cNvSpPr>
          <p:nvPr/>
        </p:nvSpPr>
        <p:spPr bwMode="auto">
          <a:xfrm>
            <a:off x="6388100" y="8797925"/>
            <a:ext cx="401638" cy="311150"/>
          </a:xfrm>
          <a:prstGeom prst="rect">
            <a:avLst/>
          </a:prstGeom>
          <a:noFill/>
          <a:ln w="9525">
            <a:noFill/>
            <a:miter lim="800000"/>
            <a:headEnd/>
            <a:tailEnd/>
          </a:ln>
          <a:effectLst/>
        </p:spPr>
        <p:txBody>
          <a:bodyPr wrap="none" lIns="92075" tIns="46038" rIns="92075" bIns="46038" anchor="ctr">
            <a:spAutoFit/>
          </a:bodyPr>
          <a:lstStyle/>
          <a:p>
            <a:pPr algn="r"/>
            <a:fld id="{A702F745-4F3C-4C78-9B8E-879ECF756835}" type="slidenum">
              <a:rPr lang="en-US" sz="1400" i="1">
                <a:latin typeface="Arial" charset="0"/>
              </a:rPr>
              <a:pPr algn="r"/>
              <a:t>‹#›</a:t>
            </a:fld>
            <a:endParaRPr lang="en-US" sz="1400" i="1">
              <a:latin typeface="Arial" charset="0"/>
            </a:endParaRPr>
          </a:p>
        </p:txBody>
      </p:sp>
    </p:spTree>
    <p:extLst>
      <p:ext uri="{BB962C8B-B14F-4D97-AF65-F5344CB8AC3E}">
        <p14:creationId xmlns:p14="http://schemas.microsoft.com/office/powerpoint/2010/main" val="36960929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ln cap="flat"/>
        </p:spPr>
      </p:sp>
      <p:sp>
        <p:nvSpPr>
          <p:cNvPr id="5123"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768872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4034" name="Group 2"/>
          <p:cNvGrpSpPr>
            <a:grpSpLocks/>
          </p:cNvGrpSpPr>
          <p:nvPr/>
        </p:nvGrpSpPr>
        <p:grpSpPr bwMode="auto">
          <a:xfrm>
            <a:off x="0" y="2438400"/>
            <a:ext cx="9009063" cy="1052513"/>
            <a:chOff x="0" y="1536"/>
            <a:chExt cx="5675" cy="663"/>
          </a:xfrm>
        </p:grpSpPr>
        <p:grpSp>
          <p:nvGrpSpPr>
            <p:cNvPr id="44035" name="Group 3"/>
            <p:cNvGrpSpPr>
              <a:grpSpLocks/>
            </p:cNvGrpSpPr>
            <p:nvPr/>
          </p:nvGrpSpPr>
          <p:grpSpPr bwMode="auto">
            <a:xfrm>
              <a:off x="183" y="1604"/>
              <a:ext cx="448" cy="299"/>
              <a:chOff x="720" y="336"/>
              <a:chExt cx="624" cy="432"/>
            </a:xfrm>
          </p:grpSpPr>
          <p:sp>
            <p:nvSpPr>
              <p:cNvPr id="44036"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a:p>
            </p:txBody>
          </p:sp>
          <p:sp>
            <p:nvSpPr>
              <p:cNvPr id="44037"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a:p>
            </p:txBody>
          </p:sp>
        </p:grpSp>
        <p:grpSp>
          <p:nvGrpSpPr>
            <p:cNvPr id="44038" name="Group 6"/>
            <p:cNvGrpSpPr>
              <a:grpSpLocks/>
            </p:cNvGrpSpPr>
            <p:nvPr/>
          </p:nvGrpSpPr>
          <p:grpSpPr bwMode="auto">
            <a:xfrm>
              <a:off x="261" y="1870"/>
              <a:ext cx="465" cy="299"/>
              <a:chOff x="912" y="2640"/>
              <a:chExt cx="672" cy="432"/>
            </a:xfrm>
          </p:grpSpPr>
          <p:sp>
            <p:nvSpPr>
              <p:cNvPr id="44039"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a:p>
            </p:txBody>
          </p:sp>
          <p:sp>
            <p:nvSpPr>
              <p:cNvPr id="44040"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a:p>
            </p:txBody>
          </p:sp>
        </p:grpSp>
        <p:sp>
          <p:nvSpPr>
            <p:cNvPr id="44041"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a:p>
          </p:txBody>
        </p:sp>
        <p:sp>
          <p:nvSpPr>
            <p:cNvPr id="44042"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a:p>
          </p:txBody>
        </p:sp>
        <p:sp>
          <p:nvSpPr>
            <p:cNvPr id="44043"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a:p>
          </p:txBody>
        </p:sp>
      </p:grpSp>
      <p:sp>
        <p:nvSpPr>
          <p:cNvPr id="4404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4404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4046"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p>
        </p:txBody>
      </p:sp>
      <p:sp>
        <p:nvSpPr>
          <p:cNvPr id="44047" name="Rectangle 15"/>
          <p:cNvSpPr>
            <a:spLocks noGrp="1" noChangeArrowheads="1"/>
          </p:cNvSpPr>
          <p:nvPr>
            <p:ph type="ftr" sz="quarter" idx="3"/>
          </p:nvPr>
        </p:nvSpPr>
        <p:spPr>
          <a:xfrm>
            <a:off x="2076451" y="6400800"/>
            <a:ext cx="5172074" cy="457200"/>
          </a:xfrm>
        </p:spPr>
        <p:txBody>
          <a:bodyPr/>
          <a:lstStyle>
            <a:lvl1pPr>
              <a:defRPr>
                <a:solidFill>
                  <a:schemeClr val="bg2"/>
                </a:solidFill>
              </a:defRPr>
            </a:lvl1pPr>
          </a:lstStyle>
          <a:p>
            <a:r>
              <a:rPr lang="en-US" dirty="0"/>
              <a:t>Copyright © 2019 by The McGraw-Hill Companies, Inc. All rights reserved.</a:t>
            </a:r>
          </a:p>
        </p:txBody>
      </p:sp>
      <p:sp>
        <p:nvSpPr>
          <p:cNvPr id="44048"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C510B503-8FC0-40A5-AEF6-0C11074EB9D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856AF7DE-03ED-4B16-BBD6-11E39F705DD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9BB8CFB9-1F94-47A2-BA96-CB7E058A4CC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214313"/>
            <a:ext cx="7953375" cy="928687"/>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2578993A-064F-4169-ADC4-BDBABCA05FA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EB96738B-7C51-47DF-B8B2-6E60F4CB986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D5F81979-C702-42AD-BCEB-5B53F72D17D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9" name="Slide Number Placeholder 8"/>
          <p:cNvSpPr>
            <a:spLocks noGrp="1"/>
          </p:cNvSpPr>
          <p:nvPr>
            <p:ph type="sldNum" sz="quarter" idx="12"/>
          </p:nvPr>
        </p:nvSpPr>
        <p:spPr/>
        <p:txBody>
          <a:bodyPr/>
          <a:lstStyle>
            <a:lvl1pPr>
              <a:defRPr/>
            </a:lvl1pPr>
          </a:lstStyle>
          <a:p>
            <a:fld id="{497E844E-EB80-44AA-BD08-79996CCA2DA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90600" y="214313"/>
            <a:ext cx="7953375" cy="1081087"/>
          </a:xfrm>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lvl1pPr>
              <a:defRPr/>
            </a:lvl1pPr>
          </a:lstStyle>
          <a:p>
            <a:fld id="{AF5BC79D-78DA-4A8F-BA42-286A80B5A3A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lvl1pPr>
              <a:defRPr/>
            </a:lvl1pPr>
          </a:lstStyle>
          <a:p>
            <a:fld id="{0C4523F6-556D-44C3-842A-93241CE77DE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38E4352D-EA1F-411B-8231-EEB4A37654C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CB56CBA1-46AD-4820-BF33-E9156C036FD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a:p>
        </p:txBody>
      </p:sp>
      <p:sp>
        <p:nvSpPr>
          <p:cNvPr id="4301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4301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a:p>
        </p:txBody>
      </p:sp>
      <p:sp>
        <p:nvSpPr>
          <p:cNvPr id="4301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4301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a:p>
        </p:txBody>
      </p:sp>
      <p:sp>
        <p:nvSpPr>
          <p:cNvPr id="4301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a:p>
        </p:txBody>
      </p:sp>
      <p:sp>
        <p:nvSpPr>
          <p:cNvPr id="4301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43017"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43018"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301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a:p>
        </p:txBody>
      </p:sp>
      <p:sp>
        <p:nvSpPr>
          <p:cNvPr id="43020" name="Rectangle 12"/>
          <p:cNvSpPr>
            <a:spLocks noGrp="1" noChangeArrowheads="1"/>
          </p:cNvSpPr>
          <p:nvPr>
            <p:ph type="ftr" sz="quarter" idx="3"/>
          </p:nvPr>
        </p:nvSpPr>
        <p:spPr bwMode="auto">
          <a:xfrm>
            <a:off x="2135571" y="64008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43021"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64F516A4-AF3B-4193-869D-B716FCF223D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990600" y="1295400"/>
            <a:ext cx="7772400" cy="1462088"/>
          </a:xfrm>
          <a:noFill/>
          <a:ln/>
        </p:spPr>
        <p:txBody>
          <a:bodyPr lIns="92075" tIns="46038" rIns="92075" bIns="46038" anchor="ctr"/>
          <a:lstStyle/>
          <a:p>
            <a:pPr algn="ctr"/>
            <a:r>
              <a:rPr lang="en-US"/>
              <a:t>Chapter 16</a:t>
            </a:r>
            <a:br>
              <a:rPr lang="en-US"/>
            </a:br>
            <a:r>
              <a:rPr lang="en-US"/>
              <a:t>Managing </a:t>
            </a:r>
            <a:r>
              <a:rPr lang="en-US" dirty="0"/>
              <a:t>Service Projects</a:t>
            </a:r>
          </a:p>
        </p:txBody>
      </p:sp>
      <p:graphicFrame>
        <p:nvGraphicFramePr>
          <p:cNvPr id="4099" name="Object 3"/>
          <p:cNvGraphicFramePr>
            <a:graphicFrameLocks noGrp="1"/>
          </p:cNvGraphicFramePr>
          <p:nvPr>
            <p:ph type="subTitle" idx="1"/>
          </p:nvPr>
        </p:nvGraphicFramePr>
        <p:xfrm>
          <a:off x="3352800" y="3352800"/>
          <a:ext cx="2514600" cy="2667000"/>
        </p:xfrm>
        <a:graphic>
          <a:graphicData uri="http://schemas.openxmlformats.org/presentationml/2006/ole">
            <mc:AlternateContent xmlns:mc="http://schemas.openxmlformats.org/markup-compatibility/2006">
              <mc:Choice xmlns:v="urn:schemas-microsoft-com:vml" Requires="v">
                <p:oleObj spid="_x0000_s4163" name="ClipArt" r:id="rId4" imgW="3792240" imgH="4959000" progId="MS_ClipArt_Gallery.2">
                  <p:embed/>
                </p:oleObj>
              </mc:Choice>
              <mc:Fallback>
                <p:oleObj name="ClipArt" r:id="rId4" imgW="3792240" imgH="4959000" progId="MS_ClipArt_Gallery.2">
                  <p:embed/>
                  <p:pic>
                    <p:nvPicPr>
                      <p:cNvPr id="0"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3352800"/>
                        <a:ext cx="2514600" cy="2667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Footer Placeholder 1"/>
          <p:cNvSpPr>
            <a:spLocks noGrp="1"/>
          </p:cNvSpPr>
          <p:nvPr>
            <p:ph type="ftr" sz="quarter" idx="3"/>
          </p:nvPr>
        </p:nvSpPr>
        <p:spPr/>
        <p:txBody>
          <a:bodyPr/>
          <a:lstStyle/>
          <a:p>
            <a:r>
              <a:rPr lang="en-US"/>
              <a:t>Copyright © 2019 by The McGraw-Hill Companies, Inc. All rights reserved.</a:t>
            </a:r>
          </a:p>
        </p:txBody>
      </p:sp>
      <p:sp>
        <p:nvSpPr>
          <p:cNvPr id="3" name="Slide Number Placeholder 2"/>
          <p:cNvSpPr>
            <a:spLocks noGrp="1"/>
          </p:cNvSpPr>
          <p:nvPr>
            <p:ph type="sldNum" sz="quarter" idx="4"/>
          </p:nvPr>
        </p:nvSpPr>
        <p:spPr/>
        <p:txBody>
          <a:bodyPr/>
          <a:lstStyle/>
          <a:p>
            <a:fld id="{C510B503-8FC0-40A5-AEF6-0C11074EB9D6}" type="slidenum">
              <a:rPr lang="en-US" smtClean="0"/>
              <a:pPr/>
              <a:t>1</a:t>
            </a:fld>
            <a:endParaRPr 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Nature of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Principles of Effective Project Management</a:t>
            </a:r>
          </a:p>
          <a:p>
            <a:pPr lvl="1">
              <a:lnSpc>
                <a:spcPct val="90000"/>
              </a:lnSpc>
            </a:pPr>
            <a:r>
              <a:rPr lang="en-US" dirty="0"/>
              <a:t>Direct people individually and as a team</a:t>
            </a:r>
          </a:p>
          <a:p>
            <a:pPr lvl="1">
              <a:lnSpc>
                <a:spcPct val="90000"/>
              </a:lnSpc>
            </a:pPr>
            <a:r>
              <a:rPr lang="en-US" dirty="0"/>
              <a:t>Reinforce the excitement of the project</a:t>
            </a:r>
          </a:p>
          <a:p>
            <a:pPr lvl="1">
              <a:lnSpc>
                <a:spcPct val="90000"/>
              </a:lnSpc>
            </a:pPr>
            <a:r>
              <a:rPr lang="en-US" dirty="0"/>
              <a:t>Keep everyone informed</a:t>
            </a:r>
          </a:p>
          <a:p>
            <a:pPr lvl="1">
              <a:lnSpc>
                <a:spcPct val="90000"/>
              </a:lnSpc>
            </a:pPr>
            <a:r>
              <a:rPr lang="en-US" dirty="0"/>
              <a:t>Build agreements that vitalize team members </a:t>
            </a:r>
          </a:p>
          <a:p>
            <a:pPr lvl="1">
              <a:lnSpc>
                <a:spcPct val="90000"/>
              </a:lnSpc>
            </a:pPr>
            <a:r>
              <a:rPr lang="en-US" dirty="0"/>
              <a:t>Empower yourself and team members</a:t>
            </a:r>
          </a:p>
          <a:p>
            <a:pPr lvl="1">
              <a:lnSpc>
                <a:spcPct val="90000"/>
              </a:lnSpc>
            </a:pPr>
            <a:r>
              <a:rPr lang="en-US" dirty="0"/>
              <a:t>Encourage risk taking and creativity</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10</a:t>
            </a:fld>
            <a:endParaRPr lang="en-US"/>
          </a:p>
        </p:txBody>
      </p:sp>
    </p:spTree>
    <p:extLst>
      <p:ext uri="{BB962C8B-B14F-4D97-AF65-F5344CB8AC3E}">
        <p14:creationId xmlns:p14="http://schemas.microsoft.com/office/powerpoint/2010/main" val="2812862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Techniques for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Gantt Project Charts</a:t>
            </a:r>
          </a:p>
          <a:p>
            <a:pPr>
              <a:lnSpc>
                <a:spcPct val="90000"/>
              </a:lnSpc>
            </a:pPr>
            <a:r>
              <a:rPr lang="en-US" dirty="0"/>
              <a:t>Constructing a Project Network</a:t>
            </a:r>
          </a:p>
          <a:p>
            <a:pPr>
              <a:lnSpc>
                <a:spcPct val="90000"/>
              </a:lnSpc>
            </a:pPr>
            <a:r>
              <a:rPr lang="en-US" dirty="0"/>
              <a:t>Critical Path Method</a:t>
            </a:r>
          </a:p>
          <a:p>
            <a:pPr>
              <a:lnSpc>
                <a:spcPct val="90000"/>
              </a:lnSpc>
            </a:pPr>
            <a:r>
              <a:rPr lang="en-US" dirty="0"/>
              <a:t>Microsoft Project Analysis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11</a:t>
            </a:fld>
            <a:endParaRPr lang="en-US"/>
          </a:p>
        </p:txBody>
      </p:sp>
    </p:spTree>
    <p:extLst>
      <p:ext uri="{BB962C8B-B14F-4D97-AF65-F5344CB8AC3E}">
        <p14:creationId xmlns:p14="http://schemas.microsoft.com/office/powerpoint/2010/main" val="1146089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Techniques for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Gantt Project Charts</a:t>
            </a:r>
          </a:p>
          <a:p>
            <a:pPr lvl="1">
              <a:lnSpc>
                <a:spcPct val="90000"/>
              </a:lnSpc>
            </a:pPr>
            <a:r>
              <a:rPr lang="en-US" dirty="0"/>
              <a:t>Used to determine the timing of individual activities in a project</a:t>
            </a:r>
          </a:p>
          <a:p>
            <a:pPr lvl="1">
              <a:lnSpc>
                <a:spcPct val="90000"/>
              </a:lnSpc>
            </a:pPr>
            <a:r>
              <a:rPr lang="en-US" dirty="0"/>
              <a:t>Plots a time line for each activity against a calendar</a:t>
            </a:r>
          </a:p>
          <a:p>
            <a:pPr lvl="1">
              <a:lnSpc>
                <a:spcPct val="90000"/>
              </a:lnSpc>
            </a:pPr>
            <a:r>
              <a:rPr lang="en-US" dirty="0"/>
              <a:t>Useful for visually portraying the schedule of activities and monitoring the progress of a project against its plan</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12</a:t>
            </a:fld>
            <a:endParaRPr lang="en-US"/>
          </a:p>
        </p:txBody>
      </p:sp>
    </p:spTree>
    <p:extLst>
      <p:ext uri="{BB962C8B-B14F-4D97-AF65-F5344CB8AC3E}">
        <p14:creationId xmlns:p14="http://schemas.microsoft.com/office/powerpoint/2010/main" val="2272718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Example 16.1:</a:t>
            </a:r>
            <a:br>
              <a:rPr lang="en-US" dirty="0"/>
            </a:br>
            <a:r>
              <a:rPr lang="en-US" dirty="0"/>
              <a:t>Servicing a Boeing 747</a:t>
            </a:r>
          </a:p>
        </p:txBody>
      </p:sp>
      <p:sp>
        <p:nvSpPr>
          <p:cNvPr id="33795" name="Rectangle 3"/>
          <p:cNvSpPr>
            <a:spLocks noGrp="1" noChangeArrowheads="1"/>
          </p:cNvSpPr>
          <p:nvPr>
            <p:ph idx="1"/>
          </p:nvPr>
        </p:nvSpPr>
        <p:spPr>
          <a:xfrm>
            <a:off x="381000" y="2017713"/>
            <a:ext cx="8574088" cy="4611687"/>
          </a:xfrm>
        </p:spPr>
        <p:txBody>
          <a:bodyPr/>
          <a:lstStyle/>
          <a:p>
            <a:pPr marL="0" indent="0">
              <a:lnSpc>
                <a:spcPct val="90000"/>
              </a:lnSpc>
              <a:buNone/>
            </a:pPr>
            <a:r>
              <a:rPr lang="en-US" sz="1950" dirty="0"/>
              <a:t>A Gantt chart can be used to schedule a periodic or repetitive project, because the sequence of activities is well understood and past experience has determined how long each activity takes. Consider the required activities in a routine, 50-minute layover of a Boeing 747 passenger aircraft. Figure 16.2 is a Gantt chart that displays each activity with a horizontal bar indicating its duration in minutes and the scheduled beginning and ending times. Many activities, such as galley servicing, can be accomplished concurrently with others, because the corresponding horizontal bars overlap each other and, thus, are scheduled to be performed during the same time period. For lavatory servicing, however, the aft, center, and forward sections are serviced in sequence, not concurrently. This chart can be used to determine the labor and equipment resources that are required to complete the project on time. Once under way, activities that fall behind schedule can be noted by drawing a vertical line representing the current time and noting which activities have not finished as scheduled and, consequently, need attention to get back on schedule and finish the project in 50 minutes.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13</a:t>
            </a:fld>
            <a:endParaRPr lang="en-US"/>
          </a:p>
        </p:txBody>
      </p:sp>
    </p:spTree>
    <p:extLst>
      <p:ext uri="{BB962C8B-B14F-4D97-AF65-F5344CB8AC3E}">
        <p14:creationId xmlns:p14="http://schemas.microsoft.com/office/powerpoint/2010/main" val="1117982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900113"/>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Figure 16.2: </a:t>
            </a:r>
            <a:br>
              <a:rPr lang="en-US" sz="4000" dirty="0"/>
            </a:br>
            <a:r>
              <a:rPr lang="en-US" sz="4000" dirty="0"/>
              <a:t>Gantt Chart Schedule of Service Activities for a Boeing 747</a:t>
            </a:r>
          </a:p>
        </p:txBody>
      </p:sp>
      <p:pic>
        <p:nvPicPr>
          <p:cNvPr id="4" name="Picture 3"/>
          <p:cNvPicPr>
            <a:picLocks noChangeAspect="1"/>
          </p:cNvPicPr>
          <p:nvPr/>
        </p:nvPicPr>
        <p:blipFill>
          <a:blip r:embed="rId2"/>
          <a:stretch>
            <a:fillRect/>
          </a:stretch>
        </p:blipFill>
        <p:spPr>
          <a:xfrm>
            <a:off x="2552700" y="1761363"/>
            <a:ext cx="3957828" cy="5096637"/>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14</a:t>
            </a:fld>
            <a:endParaRPr lang="en-US"/>
          </a:p>
        </p:txBody>
      </p:sp>
    </p:spTree>
    <p:extLst>
      <p:ext uri="{BB962C8B-B14F-4D97-AF65-F5344CB8AC3E}">
        <p14:creationId xmlns:p14="http://schemas.microsoft.com/office/powerpoint/2010/main" val="2088485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Techniques for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Constructing a Project Network</a:t>
            </a:r>
          </a:p>
          <a:p>
            <a:pPr lvl="1">
              <a:lnSpc>
                <a:spcPct val="90000"/>
              </a:lnSpc>
            </a:pPr>
            <a:r>
              <a:rPr lang="en-US" sz="2600" dirty="0"/>
              <a:t>Network consists of a set of circles called nodes and a set of arrows</a:t>
            </a:r>
          </a:p>
          <a:p>
            <a:pPr lvl="1">
              <a:lnSpc>
                <a:spcPct val="90000"/>
              </a:lnSpc>
            </a:pPr>
            <a:r>
              <a:rPr lang="en-US" sz="2600" dirty="0"/>
              <a:t>Arrows connect the nodes to visually present the sequence of activities</a:t>
            </a:r>
          </a:p>
          <a:p>
            <a:pPr lvl="1">
              <a:lnSpc>
                <a:spcPct val="90000"/>
              </a:lnSpc>
            </a:pPr>
            <a:r>
              <a:rPr lang="en-US" sz="2600" dirty="0"/>
              <a:t>Methods:</a:t>
            </a:r>
          </a:p>
          <a:p>
            <a:pPr lvl="2">
              <a:lnSpc>
                <a:spcPct val="90000"/>
              </a:lnSpc>
            </a:pPr>
            <a:r>
              <a:rPr lang="en-US" dirty="0"/>
              <a:t>Activity On Node (AON) – </a:t>
            </a:r>
            <a:r>
              <a:rPr lang="en-US" i="1" dirty="0"/>
              <a:t>most popular</a:t>
            </a:r>
          </a:p>
          <a:p>
            <a:pPr lvl="2">
              <a:lnSpc>
                <a:spcPct val="90000"/>
              </a:lnSpc>
            </a:pPr>
            <a:r>
              <a:rPr lang="en-US" dirty="0"/>
              <a:t>Activity On Arrow (AOA)</a:t>
            </a:r>
          </a:p>
          <a:p>
            <a:pPr lvl="1">
              <a:lnSpc>
                <a:spcPct val="90000"/>
              </a:lnSpc>
            </a:pPr>
            <a:r>
              <a:rPr lang="en-US" sz="2600" dirty="0"/>
              <a:t>Key assumption of critical path analysis is that an activity cannot begin until all immediate predecessor activities are completed.</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15</a:t>
            </a:fld>
            <a:endParaRPr lang="en-US"/>
          </a:p>
        </p:txBody>
      </p:sp>
    </p:spTree>
    <p:extLst>
      <p:ext uri="{BB962C8B-B14F-4D97-AF65-F5344CB8AC3E}">
        <p14:creationId xmlns:p14="http://schemas.microsoft.com/office/powerpoint/2010/main" val="1630690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Example 16.2: Tennis Tournament – Project Network</a:t>
            </a:r>
          </a:p>
        </p:txBody>
      </p:sp>
      <p:sp>
        <p:nvSpPr>
          <p:cNvPr id="33795" name="Rectangle 3"/>
          <p:cNvSpPr>
            <a:spLocks noGrp="1" noChangeArrowheads="1"/>
          </p:cNvSpPr>
          <p:nvPr>
            <p:ph idx="1"/>
          </p:nvPr>
        </p:nvSpPr>
        <p:spPr>
          <a:xfrm>
            <a:off x="533400" y="2017713"/>
            <a:ext cx="8421688" cy="4114800"/>
          </a:xfrm>
        </p:spPr>
        <p:txBody>
          <a:bodyPr/>
          <a:lstStyle/>
          <a:p>
            <a:pPr marL="0" indent="0">
              <a:buNone/>
            </a:pPr>
            <a:r>
              <a:rPr lang="en-US" sz="2800" dirty="0"/>
              <a:t>Planning a tennis tournament is an opportunity to use project management. The goal is to hold a successful weekend tournament at a future date, and preparations for the tournament require that all activities be identified. We also need to estimate the durations of these activities and note any constraints in sequence or precedence. Table 16.1 lists the activities that are required for the tournament along with their precedence requirements and durations.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16</a:t>
            </a:fld>
            <a:endParaRPr lang="en-US"/>
          </a:p>
        </p:txBody>
      </p:sp>
    </p:spTree>
    <p:extLst>
      <p:ext uri="{BB962C8B-B14F-4D97-AF65-F5344CB8AC3E}">
        <p14:creationId xmlns:p14="http://schemas.microsoft.com/office/powerpoint/2010/main" val="2822265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Table 16.1: Tennis Tournament Activities</a:t>
            </a:r>
          </a:p>
        </p:txBody>
      </p:sp>
      <p:pic>
        <p:nvPicPr>
          <p:cNvPr id="3" name="Picture 2"/>
          <p:cNvPicPr>
            <a:picLocks noChangeAspect="1"/>
          </p:cNvPicPr>
          <p:nvPr/>
        </p:nvPicPr>
        <p:blipFill>
          <a:blip r:embed="rId2"/>
          <a:stretch>
            <a:fillRect/>
          </a:stretch>
        </p:blipFill>
        <p:spPr>
          <a:xfrm>
            <a:off x="457200" y="2286000"/>
            <a:ext cx="8191500" cy="367665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17</a:t>
            </a:fld>
            <a:endParaRPr lang="en-US"/>
          </a:p>
        </p:txBody>
      </p:sp>
    </p:spTree>
    <p:extLst>
      <p:ext uri="{BB962C8B-B14F-4D97-AF65-F5344CB8AC3E}">
        <p14:creationId xmlns:p14="http://schemas.microsoft.com/office/powerpoint/2010/main" val="2289001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16.3: AOA Network for Tennis Tournament</a:t>
            </a:r>
          </a:p>
        </p:txBody>
      </p:sp>
      <p:pic>
        <p:nvPicPr>
          <p:cNvPr id="2" name="Picture 1"/>
          <p:cNvPicPr>
            <a:picLocks noChangeAspect="1"/>
          </p:cNvPicPr>
          <p:nvPr/>
        </p:nvPicPr>
        <p:blipFill>
          <a:blip r:embed="rId2"/>
          <a:stretch>
            <a:fillRect/>
          </a:stretch>
        </p:blipFill>
        <p:spPr>
          <a:xfrm>
            <a:off x="1600200" y="2362200"/>
            <a:ext cx="5934075" cy="25812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18</a:t>
            </a:fld>
            <a:endParaRPr lang="en-US"/>
          </a:p>
        </p:txBody>
      </p:sp>
    </p:spTree>
    <p:extLst>
      <p:ext uri="{BB962C8B-B14F-4D97-AF65-F5344CB8AC3E}">
        <p14:creationId xmlns:p14="http://schemas.microsoft.com/office/powerpoint/2010/main" val="1170046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66800" y="8382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Figure 16.4: PERT Chart (AON Network) for Tennis Tournament</a:t>
            </a:r>
          </a:p>
        </p:txBody>
      </p:sp>
      <p:pic>
        <p:nvPicPr>
          <p:cNvPr id="3" name="Picture 2"/>
          <p:cNvPicPr>
            <a:picLocks noChangeAspect="1"/>
          </p:cNvPicPr>
          <p:nvPr/>
        </p:nvPicPr>
        <p:blipFill>
          <a:blip r:embed="rId2"/>
          <a:stretch>
            <a:fillRect/>
          </a:stretch>
        </p:blipFill>
        <p:spPr>
          <a:xfrm>
            <a:off x="1676400" y="2743200"/>
            <a:ext cx="5772150" cy="187642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19</a:t>
            </a:fld>
            <a:endParaRPr lang="en-US"/>
          </a:p>
        </p:txBody>
      </p:sp>
    </p:spTree>
    <p:extLst>
      <p:ext uri="{BB962C8B-B14F-4D97-AF65-F5344CB8AC3E}">
        <p14:creationId xmlns:p14="http://schemas.microsoft.com/office/powerpoint/2010/main" val="2423975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a:t>Learning Objectives</a:t>
            </a:r>
          </a:p>
        </p:txBody>
      </p:sp>
      <p:sp>
        <p:nvSpPr>
          <p:cNvPr id="32771" name="Rectangle 3"/>
          <p:cNvSpPr>
            <a:spLocks noGrp="1" noChangeArrowheads="1"/>
          </p:cNvSpPr>
          <p:nvPr>
            <p:ph type="body" idx="1"/>
          </p:nvPr>
        </p:nvSpPr>
        <p:spPr>
          <a:xfrm>
            <a:off x="609600" y="2017713"/>
            <a:ext cx="8345488" cy="4114800"/>
          </a:xfrm>
        </p:spPr>
        <p:txBody>
          <a:bodyPr/>
          <a:lstStyle/>
          <a:p>
            <a:r>
              <a:rPr lang="en-US" sz="2200" dirty="0"/>
              <a:t>Describe the nature of project management. </a:t>
            </a:r>
          </a:p>
          <a:p>
            <a:r>
              <a:rPr lang="en-US" sz="2200" dirty="0"/>
              <a:t>Illustrate the use of a Gantt chart and discuss its limitations. </a:t>
            </a:r>
          </a:p>
          <a:p>
            <a:r>
              <a:rPr lang="en-US" sz="2200" dirty="0"/>
              <a:t>Construct a project network. </a:t>
            </a:r>
          </a:p>
          <a:p>
            <a:r>
              <a:rPr lang="en-US" sz="2200" dirty="0"/>
              <a:t>Perform critical path analysis on a project network. </a:t>
            </a:r>
          </a:p>
          <a:p>
            <a:r>
              <a:rPr lang="en-US" sz="2200" dirty="0"/>
              <a:t>Allocate limited resources to a project. </a:t>
            </a:r>
          </a:p>
          <a:p>
            <a:r>
              <a:rPr lang="en-US" sz="2200" dirty="0"/>
              <a:t>Crash activities to reduce the project completion time. </a:t>
            </a:r>
          </a:p>
          <a:p>
            <a:r>
              <a:rPr lang="en-US" sz="2200" dirty="0"/>
              <a:t>Analyze a project with uncertain activity times to determine the project completion distribution. </a:t>
            </a:r>
          </a:p>
          <a:p>
            <a:r>
              <a:rPr lang="en-US" sz="2200" dirty="0"/>
              <a:t>Monitor a project for time, cost, and schedule variance using an earned value chart. </a:t>
            </a:r>
          </a:p>
          <a:p>
            <a:r>
              <a:rPr lang="en-US" sz="2200" dirty="0"/>
              <a:t>Discuss reasons why projects fail to meet performance, time, and cost objectives.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Techniques for Project Management</a:t>
            </a:r>
          </a:p>
        </p:txBody>
      </p:sp>
      <p:sp>
        <p:nvSpPr>
          <p:cNvPr id="33795" name="Rectangle 3"/>
          <p:cNvSpPr>
            <a:spLocks noGrp="1" noChangeArrowheads="1"/>
          </p:cNvSpPr>
          <p:nvPr>
            <p:ph idx="1"/>
          </p:nvPr>
        </p:nvSpPr>
        <p:spPr>
          <a:xfrm>
            <a:off x="533400" y="2017712"/>
            <a:ext cx="8421688" cy="4383087"/>
          </a:xfrm>
        </p:spPr>
        <p:txBody>
          <a:bodyPr/>
          <a:lstStyle/>
          <a:p>
            <a:pPr>
              <a:lnSpc>
                <a:spcPct val="90000"/>
              </a:lnSpc>
            </a:pPr>
            <a:r>
              <a:rPr lang="en-US" sz="2800" dirty="0"/>
              <a:t>Critical Path Method</a:t>
            </a:r>
          </a:p>
          <a:p>
            <a:pPr lvl="1">
              <a:lnSpc>
                <a:spcPct val="90000"/>
              </a:lnSpc>
            </a:pPr>
            <a:r>
              <a:rPr lang="en-US" sz="2400" dirty="0"/>
              <a:t>Approach to determine the start and finish dates for individual activities in a project</a:t>
            </a:r>
          </a:p>
          <a:p>
            <a:pPr>
              <a:lnSpc>
                <a:spcPct val="90000"/>
              </a:lnSpc>
            </a:pPr>
            <a:r>
              <a:rPr lang="en-US" sz="2800" dirty="0"/>
              <a:t>Critical Path</a:t>
            </a:r>
          </a:p>
          <a:p>
            <a:pPr lvl="1">
              <a:lnSpc>
                <a:spcPct val="90000"/>
              </a:lnSpc>
            </a:pPr>
            <a:r>
              <a:rPr lang="en-US" sz="2400" dirty="0"/>
              <a:t>Result of Critical Path Method</a:t>
            </a:r>
          </a:p>
          <a:p>
            <a:pPr lvl="1">
              <a:lnSpc>
                <a:spcPct val="90000"/>
              </a:lnSpc>
            </a:pPr>
            <a:r>
              <a:rPr lang="en-US" sz="2400" dirty="0"/>
              <a:t>Unbroken chain of activities from the start to the end of the project</a:t>
            </a:r>
          </a:p>
          <a:p>
            <a:pPr>
              <a:lnSpc>
                <a:spcPct val="90000"/>
              </a:lnSpc>
            </a:pPr>
            <a:r>
              <a:rPr lang="en-US" sz="2800" dirty="0"/>
              <a:t>Critical Activities</a:t>
            </a:r>
          </a:p>
          <a:p>
            <a:pPr lvl="1">
              <a:lnSpc>
                <a:spcPct val="90000"/>
              </a:lnSpc>
            </a:pPr>
            <a:r>
              <a:rPr lang="en-US" sz="2400" dirty="0"/>
              <a:t>Receive top priority in the allocation of resources</a:t>
            </a:r>
          </a:p>
          <a:p>
            <a:pPr lvl="1">
              <a:lnSpc>
                <a:spcPct val="90000"/>
              </a:lnSpc>
            </a:pPr>
            <a:r>
              <a:rPr lang="en-US" sz="2400" dirty="0"/>
              <a:t>Management by exception</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20</a:t>
            </a:fld>
            <a:endParaRPr lang="en-US"/>
          </a:p>
        </p:txBody>
      </p:sp>
    </p:spTree>
    <p:extLst>
      <p:ext uri="{BB962C8B-B14F-4D97-AF65-F5344CB8AC3E}">
        <p14:creationId xmlns:p14="http://schemas.microsoft.com/office/powerpoint/2010/main" val="1880753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Table 16.2: Notation for Critical Path Method</a:t>
            </a:r>
          </a:p>
        </p:txBody>
      </p:sp>
      <p:pic>
        <p:nvPicPr>
          <p:cNvPr id="3" name="Picture 2"/>
          <p:cNvPicPr>
            <a:picLocks noChangeAspect="1"/>
          </p:cNvPicPr>
          <p:nvPr/>
        </p:nvPicPr>
        <p:blipFill>
          <a:blip r:embed="rId2"/>
          <a:stretch>
            <a:fillRect/>
          </a:stretch>
        </p:blipFill>
        <p:spPr>
          <a:xfrm>
            <a:off x="533402" y="2057400"/>
            <a:ext cx="7809071" cy="456057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21</a:t>
            </a:fld>
            <a:endParaRPr lang="en-US"/>
          </a:p>
        </p:txBody>
      </p:sp>
    </p:spTree>
    <p:extLst>
      <p:ext uri="{BB962C8B-B14F-4D97-AF65-F5344CB8AC3E}">
        <p14:creationId xmlns:p14="http://schemas.microsoft.com/office/powerpoint/2010/main" val="1538642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Scheduling Formulas</a:t>
            </a:r>
          </a:p>
        </p:txBody>
      </p:sp>
      <p:sp>
        <p:nvSpPr>
          <p:cNvPr id="10243" name="Rectangle 3"/>
          <p:cNvSpPr>
            <a:spLocks noChangeArrowheads="1"/>
          </p:cNvSpPr>
          <p:nvPr/>
        </p:nvSpPr>
        <p:spPr bwMode="auto">
          <a:xfrm>
            <a:off x="2514600" y="2589213"/>
            <a:ext cx="4365625" cy="3047630"/>
          </a:xfrm>
          <a:prstGeom prst="rect">
            <a:avLst/>
          </a:prstGeom>
          <a:noFill/>
          <a:ln w="9525">
            <a:noFill/>
            <a:miter lim="800000"/>
            <a:headEnd/>
            <a:tailEnd/>
          </a:ln>
          <a:effectLst/>
        </p:spPr>
        <p:txBody>
          <a:bodyPr lIns="92075" tIns="46038" rIns="92075" bIns="46038">
            <a:spAutoFit/>
          </a:bodyPr>
          <a:lstStyle/>
          <a:p>
            <a:r>
              <a:rPr lang="en-US" sz="1600" i="1" dirty="0">
                <a:latin typeface="Arial" charset="0"/>
              </a:rPr>
              <a:t>ES = EF</a:t>
            </a:r>
            <a:r>
              <a:rPr lang="en-US" sz="1600" i="1" baseline="-25000" dirty="0">
                <a:latin typeface="Arial" charset="0"/>
              </a:rPr>
              <a:t>predecessor</a:t>
            </a:r>
            <a:r>
              <a:rPr lang="en-US" sz="1600" i="1" dirty="0">
                <a:latin typeface="Arial" charset="0"/>
              </a:rPr>
              <a:t>  		                  (1)</a:t>
            </a:r>
          </a:p>
          <a:p>
            <a:endParaRPr lang="en-US" sz="1600" i="1" dirty="0">
              <a:latin typeface="Arial" charset="0"/>
            </a:endParaRPr>
          </a:p>
          <a:p>
            <a:r>
              <a:rPr lang="en-US" sz="1600" i="1" dirty="0">
                <a:latin typeface="Arial" charset="0"/>
              </a:rPr>
              <a:t>EF = ES + t                                               (2)</a:t>
            </a:r>
          </a:p>
          <a:p>
            <a:endParaRPr lang="en-US" sz="1600" i="1" dirty="0">
              <a:latin typeface="Arial" charset="0"/>
            </a:endParaRPr>
          </a:p>
          <a:p>
            <a:r>
              <a:rPr lang="en-US" sz="1600" i="1" dirty="0">
                <a:latin typeface="Arial" charset="0"/>
              </a:rPr>
              <a:t>LF = LS</a:t>
            </a:r>
            <a:r>
              <a:rPr lang="en-US" sz="1600" i="1" baseline="-25000" dirty="0">
                <a:latin typeface="Arial" charset="0"/>
              </a:rPr>
              <a:t>successor</a:t>
            </a:r>
            <a:r>
              <a:rPr lang="en-US" sz="1600" i="1" dirty="0">
                <a:latin typeface="Arial" charset="0"/>
              </a:rPr>
              <a:t>                                          (3)</a:t>
            </a:r>
          </a:p>
          <a:p>
            <a:endParaRPr lang="en-US" sz="1600" i="1" dirty="0">
              <a:latin typeface="Arial" charset="0"/>
            </a:endParaRPr>
          </a:p>
          <a:p>
            <a:r>
              <a:rPr lang="en-US" sz="1600" i="1" dirty="0">
                <a:latin typeface="Arial" charset="0"/>
              </a:rPr>
              <a:t>LS = LF - t                                                (4) </a:t>
            </a:r>
          </a:p>
          <a:p>
            <a:endParaRPr lang="en-US" sz="1600" i="1" dirty="0">
              <a:latin typeface="Arial" charset="0"/>
            </a:endParaRPr>
          </a:p>
          <a:p>
            <a:r>
              <a:rPr lang="en-US" sz="1600" i="1" dirty="0">
                <a:latin typeface="Arial" charset="0"/>
              </a:rPr>
              <a:t>TS = LF - EF                                            (5)</a:t>
            </a:r>
          </a:p>
          <a:p>
            <a:endParaRPr lang="en-US" sz="1600" i="1" dirty="0">
              <a:latin typeface="Arial" charset="0"/>
            </a:endParaRPr>
          </a:p>
          <a:p>
            <a:r>
              <a:rPr lang="en-US" sz="1600" i="1" dirty="0">
                <a:latin typeface="Arial" charset="0"/>
              </a:rPr>
              <a:t>TS = LS - ES                                           (6) </a:t>
            </a:r>
          </a:p>
          <a:p>
            <a:endParaRPr lang="en-US" sz="1600" i="1" dirty="0">
              <a:latin typeface="Arial" charset="0"/>
            </a:endParaRPr>
          </a:p>
        </p:txBody>
      </p:sp>
      <p:sp>
        <p:nvSpPr>
          <p:cNvPr id="10244" name="Rectangle 4"/>
          <p:cNvSpPr>
            <a:spLocks noChangeArrowheads="1"/>
          </p:cNvSpPr>
          <p:nvPr/>
        </p:nvSpPr>
        <p:spPr bwMode="auto">
          <a:xfrm>
            <a:off x="2971800" y="4724400"/>
            <a:ext cx="365125" cy="336550"/>
          </a:xfrm>
          <a:prstGeom prst="rect">
            <a:avLst/>
          </a:prstGeom>
          <a:noFill/>
          <a:ln w="9525">
            <a:noFill/>
            <a:miter lim="800000"/>
            <a:headEnd/>
            <a:tailEnd/>
          </a:ln>
          <a:effectLst/>
        </p:spPr>
        <p:txBody>
          <a:bodyPr wrap="none" lIns="92075" tIns="46038" rIns="92075" bIns="46038">
            <a:spAutoFit/>
          </a:bodyPr>
          <a:lstStyle/>
          <a:p>
            <a:r>
              <a:rPr lang="en-US" sz="1600" i="1" dirty="0">
                <a:latin typeface="Arial" charset="0"/>
              </a:rPr>
              <a:t>or</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AF5BC79D-78DA-4A8F-BA42-286A80B5A3AC}" type="slidenum">
              <a:rPr lang="en-US" smtClean="0"/>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90600" y="519113"/>
            <a:ext cx="7953375" cy="10810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Example 16.3: Tennis Tournament – Critical Path Analysis</a:t>
            </a:r>
          </a:p>
        </p:txBody>
      </p:sp>
      <p:pic>
        <p:nvPicPr>
          <p:cNvPr id="2" name="Picture 1"/>
          <p:cNvPicPr>
            <a:picLocks noChangeAspect="1"/>
          </p:cNvPicPr>
          <p:nvPr/>
        </p:nvPicPr>
        <p:blipFill>
          <a:blip r:embed="rId2"/>
          <a:stretch>
            <a:fillRect/>
          </a:stretch>
        </p:blipFill>
        <p:spPr>
          <a:xfrm>
            <a:off x="457200" y="2276475"/>
            <a:ext cx="8229600" cy="230505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AF5BC79D-78DA-4A8F-BA42-286A80B5A3AC}" type="slidenum">
              <a:rPr lang="en-US" smtClean="0"/>
              <a:pPr/>
              <a:t>23</a:t>
            </a:fld>
            <a:endParaRPr lang="en-US"/>
          </a:p>
        </p:txBody>
      </p:sp>
    </p:spTree>
    <p:extLst>
      <p:ext uri="{BB962C8B-B14F-4D97-AF65-F5344CB8AC3E}">
        <p14:creationId xmlns:p14="http://schemas.microsoft.com/office/powerpoint/2010/main" val="25957563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90600" y="685800"/>
            <a:ext cx="7953375" cy="10810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16.5: PERT Chart for Tennis Tournament with Early Time Calculations</a:t>
            </a:r>
          </a:p>
        </p:txBody>
      </p:sp>
      <p:pic>
        <p:nvPicPr>
          <p:cNvPr id="3" name="Picture 2"/>
          <p:cNvPicPr>
            <a:picLocks noChangeAspect="1"/>
          </p:cNvPicPr>
          <p:nvPr/>
        </p:nvPicPr>
        <p:blipFill>
          <a:blip r:embed="rId2"/>
          <a:stretch>
            <a:fillRect/>
          </a:stretch>
        </p:blipFill>
        <p:spPr>
          <a:xfrm>
            <a:off x="1985962" y="1947862"/>
            <a:ext cx="5172075" cy="296227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AF5BC79D-78DA-4A8F-BA42-286A80B5A3AC}" type="slidenum">
              <a:rPr lang="en-US" smtClean="0"/>
              <a:pPr/>
              <a:t>24</a:t>
            </a:fld>
            <a:endParaRPr lang="en-US"/>
          </a:p>
        </p:txBody>
      </p:sp>
    </p:spTree>
    <p:extLst>
      <p:ext uri="{BB962C8B-B14F-4D97-AF65-F5344CB8AC3E}">
        <p14:creationId xmlns:p14="http://schemas.microsoft.com/office/powerpoint/2010/main" val="31346105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90600" y="519113"/>
            <a:ext cx="7953375" cy="10810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16.6: Completed Critical Path Analysis for Tennis Tournament</a:t>
            </a:r>
          </a:p>
        </p:txBody>
      </p:sp>
      <p:pic>
        <p:nvPicPr>
          <p:cNvPr id="2" name="Picture 1"/>
          <p:cNvPicPr>
            <a:picLocks noChangeAspect="1"/>
          </p:cNvPicPr>
          <p:nvPr/>
        </p:nvPicPr>
        <p:blipFill>
          <a:blip r:embed="rId2"/>
          <a:stretch>
            <a:fillRect/>
          </a:stretch>
        </p:blipFill>
        <p:spPr>
          <a:xfrm>
            <a:off x="1905000" y="2438400"/>
            <a:ext cx="5314950" cy="31337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AF5BC79D-78DA-4A8F-BA42-286A80B5A3AC}" type="slidenum">
              <a:rPr lang="en-US" smtClean="0"/>
              <a:pPr/>
              <a:t>25</a:t>
            </a:fld>
            <a:endParaRPr lang="en-US"/>
          </a:p>
        </p:txBody>
      </p:sp>
    </p:spTree>
    <p:extLst>
      <p:ext uri="{BB962C8B-B14F-4D97-AF65-F5344CB8AC3E}">
        <p14:creationId xmlns:p14="http://schemas.microsoft.com/office/powerpoint/2010/main" val="3426323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90600" y="519113"/>
            <a:ext cx="7953375" cy="10810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16.7: PERT Early Start Schedule for Tennis Tournament</a:t>
            </a:r>
          </a:p>
        </p:txBody>
      </p:sp>
      <p:pic>
        <p:nvPicPr>
          <p:cNvPr id="3" name="Picture 2"/>
          <p:cNvPicPr>
            <a:picLocks noChangeAspect="1"/>
          </p:cNvPicPr>
          <p:nvPr/>
        </p:nvPicPr>
        <p:blipFill>
          <a:blip r:embed="rId2"/>
          <a:stretch>
            <a:fillRect/>
          </a:stretch>
        </p:blipFill>
        <p:spPr>
          <a:xfrm>
            <a:off x="381000" y="1981200"/>
            <a:ext cx="7848600" cy="4522461"/>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AF5BC79D-78DA-4A8F-BA42-286A80B5A3AC}" type="slidenum">
              <a:rPr lang="en-US" smtClean="0"/>
              <a:pPr/>
              <a:t>26</a:t>
            </a:fld>
            <a:endParaRPr lang="en-US"/>
          </a:p>
        </p:txBody>
      </p:sp>
    </p:spTree>
    <p:extLst>
      <p:ext uri="{BB962C8B-B14F-4D97-AF65-F5344CB8AC3E}">
        <p14:creationId xmlns:p14="http://schemas.microsoft.com/office/powerpoint/2010/main" val="3209454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Techniques for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Microsoft Project Analysis</a:t>
            </a:r>
          </a:p>
          <a:p>
            <a:pPr lvl="1">
              <a:lnSpc>
                <a:spcPct val="90000"/>
              </a:lnSpc>
            </a:pPr>
            <a:r>
              <a:rPr lang="en-US" dirty="0"/>
              <a:t>Analysis completed using software program</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27</a:t>
            </a:fld>
            <a:endParaRPr lang="en-US"/>
          </a:p>
        </p:txBody>
      </p:sp>
    </p:spTree>
    <p:extLst>
      <p:ext uri="{BB962C8B-B14F-4D97-AF65-F5344CB8AC3E}">
        <p14:creationId xmlns:p14="http://schemas.microsoft.com/office/powerpoint/2010/main" val="15431147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16.8: Microsoft Project Gantt Chart</a:t>
            </a:r>
          </a:p>
        </p:txBody>
      </p:sp>
      <p:pic>
        <p:nvPicPr>
          <p:cNvPr id="2" name="Picture 1"/>
          <p:cNvPicPr>
            <a:picLocks noChangeAspect="1"/>
          </p:cNvPicPr>
          <p:nvPr/>
        </p:nvPicPr>
        <p:blipFill>
          <a:blip r:embed="rId2"/>
          <a:stretch>
            <a:fillRect/>
          </a:stretch>
        </p:blipFill>
        <p:spPr>
          <a:xfrm rot="5400000">
            <a:off x="2805113" y="166675"/>
            <a:ext cx="2143125" cy="695325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28</a:t>
            </a:fld>
            <a:endParaRPr lang="en-US"/>
          </a:p>
        </p:txBody>
      </p:sp>
    </p:spTree>
    <p:extLst>
      <p:ext uri="{BB962C8B-B14F-4D97-AF65-F5344CB8AC3E}">
        <p14:creationId xmlns:p14="http://schemas.microsoft.com/office/powerpoint/2010/main" val="6834810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16.9: Microsoft Project PERT Chart</a:t>
            </a:r>
          </a:p>
        </p:txBody>
      </p:sp>
      <p:pic>
        <p:nvPicPr>
          <p:cNvPr id="3" name="Picture 2"/>
          <p:cNvPicPr>
            <a:picLocks noChangeAspect="1"/>
          </p:cNvPicPr>
          <p:nvPr/>
        </p:nvPicPr>
        <p:blipFill rotWithShape="1">
          <a:blip r:embed="rId2"/>
          <a:srcRect t="-215" b="215"/>
          <a:stretch/>
        </p:blipFill>
        <p:spPr>
          <a:xfrm rot="5400000">
            <a:off x="3941064" y="263605"/>
            <a:ext cx="2103120" cy="6605111"/>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29</a:t>
            </a:fld>
            <a:endParaRPr lang="en-US"/>
          </a:p>
        </p:txBody>
      </p:sp>
    </p:spTree>
    <p:extLst>
      <p:ext uri="{BB962C8B-B14F-4D97-AF65-F5344CB8AC3E}">
        <p14:creationId xmlns:p14="http://schemas.microsoft.com/office/powerpoint/2010/main" val="1501973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19113"/>
            <a:ext cx="7953375" cy="928687"/>
          </a:xfrm>
        </p:spPr>
        <p:txBody>
          <a:bodyPr/>
          <a:lstStyle/>
          <a:p>
            <a:r>
              <a:rPr lang="en-US" dirty="0"/>
              <a:t>The Nature of Project Management</a:t>
            </a:r>
          </a:p>
        </p:txBody>
      </p:sp>
      <p:sp>
        <p:nvSpPr>
          <p:cNvPr id="3" name="Content Placeholder 2"/>
          <p:cNvSpPr>
            <a:spLocks noGrp="1"/>
          </p:cNvSpPr>
          <p:nvPr>
            <p:ph idx="1"/>
          </p:nvPr>
        </p:nvSpPr>
        <p:spPr/>
        <p:txBody>
          <a:bodyPr/>
          <a:lstStyle/>
          <a:p>
            <a:r>
              <a:rPr lang="en-US" dirty="0"/>
              <a:t>Project</a:t>
            </a:r>
          </a:p>
          <a:p>
            <a:pPr lvl="1"/>
            <a:r>
              <a:rPr lang="en-US" dirty="0"/>
              <a:t>The allocation of resources directed toward a specific objective following a planned, organized approach</a:t>
            </a:r>
          </a:p>
        </p:txBody>
      </p:sp>
      <p:sp>
        <p:nvSpPr>
          <p:cNvPr id="4" name="Footer Placeholder 3"/>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2578993A-064F-4169-ADC4-BDBABCA05FA8}" type="slidenum">
              <a:rPr lang="en-US" smtClean="0"/>
              <a:pPr/>
              <a:t>3</a:t>
            </a:fld>
            <a:endParaRPr lang="en-US"/>
          </a:p>
        </p:txBody>
      </p:sp>
    </p:spTree>
    <p:extLst>
      <p:ext uri="{BB962C8B-B14F-4D97-AF65-F5344CB8AC3E}">
        <p14:creationId xmlns:p14="http://schemas.microsoft.com/office/powerpoint/2010/main" val="1696502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Resource Constraints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Resource constraints could include:</a:t>
            </a:r>
          </a:p>
          <a:p>
            <a:pPr lvl="1">
              <a:lnSpc>
                <a:spcPct val="90000"/>
              </a:lnSpc>
            </a:pPr>
            <a:r>
              <a:rPr lang="en-US" dirty="0"/>
              <a:t>Workers</a:t>
            </a:r>
          </a:p>
          <a:p>
            <a:pPr lvl="1">
              <a:lnSpc>
                <a:spcPct val="90000"/>
              </a:lnSpc>
            </a:pPr>
            <a:r>
              <a:rPr lang="en-US" dirty="0"/>
              <a:t>Equipment availability</a:t>
            </a:r>
            <a:r>
              <a:rPr lang="en-US" sz="2000" dirty="0"/>
              <a:t> </a:t>
            </a:r>
            <a:r>
              <a:rPr lang="en-US" dirty="0"/>
              <a:t>(e.g., construction crane)</a:t>
            </a:r>
          </a:p>
          <a:p>
            <a:pPr lvl="1">
              <a:lnSpc>
                <a:spcPct val="90000"/>
              </a:lnSpc>
            </a:pPr>
            <a:r>
              <a:rPr lang="en-US" dirty="0"/>
              <a:t>Shared facility (e.g., laboratory) </a:t>
            </a:r>
          </a:p>
          <a:p>
            <a:pPr lvl="1">
              <a:lnSpc>
                <a:spcPct val="90000"/>
              </a:lnSpc>
            </a:pPr>
            <a:r>
              <a:rPr lang="en-US" dirty="0"/>
              <a:t>Specialists (e.g., computer programmers)</a:t>
            </a:r>
          </a:p>
          <a:p>
            <a:pPr>
              <a:lnSpc>
                <a:spcPct val="90000"/>
              </a:lnSpc>
            </a:pPr>
            <a:r>
              <a:rPr lang="en-US" dirty="0"/>
              <a:t>Ignoring the effect of resource constraints can result in an infeasible schedule with an unattainable project completion date</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30</a:t>
            </a:fld>
            <a:endParaRPr lang="en-US"/>
          </a:p>
        </p:txBody>
      </p:sp>
    </p:spTree>
    <p:extLst>
      <p:ext uri="{BB962C8B-B14F-4D97-AF65-F5344CB8AC3E}">
        <p14:creationId xmlns:p14="http://schemas.microsoft.com/office/powerpoint/2010/main" val="7796710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16.10: Early Start Gantt Chart</a:t>
            </a:r>
          </a:p>
        </p:txBody>
      </p:sp>
      <p:pic>
        <p:nvPicPr>
          <p:cNvPr id="3" name="Picture 2"/>
          <p:cNvPicPr>
            <a:picLocks noChangeAspect="1"/>
          </p:cNvPicPr>
          <p:nvPr/>
        </p:nvPicPr>
        <p:blipFill>
          <a:blip r:embed="rId2"/>
          <a:stretch>
            <a:fillRect/>
          </a:stretch>
        </p:blipFill>
        <p:spPr>
          <a:xfrm rot="5400000">
            <a:off x="3089910" y="1024890"/>
            <a:ext cx="3472339" cy="6451759"/>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31</a:t>
            </a:fld>
            <a:endParaRPr lang="en-US"/>
          </a:p>
        </p:txBody>
      </p:sp>
    </p:spTree>
    <p:extLst>
      <p:ext uri="{BB962C8B-B14F-4D97-AF65-F5344CB8AC3E}">
        <p14:creationId xmlns:p14="http://schemas.microsoft.com/office/powerpoint/2010/main" val="18247331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16.11: Resource-Leveled Schedule</a:t>
            </a:r>
          </a:p>
        </p:txBody>
      </p:sp>
      <p:pic>
        <p:nvPicPr>
          <p:cNvPr id="2" name="Picture 1"/>
          <p:cNvPicPr>
            <a:picLocks noChangeAspect="1"/>
          </p:cNvPicPr>
          <p:nvPr/>
        </p:nvPicPr>
        <p:blipFill>
          <a:blip r:embed="rId2"/>
          <a:stretch>
            <a:fillRect/>
          </a:stretch>
        </p:blipFill>
        <p:spPr>
          <a:xfrm rot="5400000">
            <a:off x="2692479" y="812721"/>
            <a:ext cx="3494246" cy="644080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32</a:t>
            </a:fld>
            <a:endParaRPr lang="en-US"/>
          </a:p>
        </p:txBody>
      </p:sp>
    </p:spTree>
    <p:extLst>
      <p:ext uri="{BB962C8B-B14F-4D97-AF65-F5344CB8AC3E}">
        <p14:creationId xmlns:p14="http://schemas.microsoft.com/office/powerpoint/2010/main" val="28009786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Activity Crashing</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An activity is considered to be “crashed” when it is completed in less time than is normal by applying additional labor or equipment.</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33</a:t>
            </a:fld>
            <a:endParaRPr lang="en-US"/>
          </a:p>
        </p:txBody>
      </p:sp>
    </p:spTree>
    <p:extLst>
      <p:ext uri="{BB962C8B-B14F-4D97-AF65-F5344CB8AC3E}">
        <p14:creationId xmlns:p14="http://schemas.microsoft.com/office/powerpoint/2010/main" val="33498957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16.12: Costs for Hypothetical Project</a:t>
            </a:r>
          </a:p>
        </p:txBody>
      </p:sp>
      <p:pic>
        <p:nvPicPr>
          <p:cNvPr id="3" name="Picture 2"/>
          <p:cNvPicPr>
            <a:picLocks noChangeAspect="1"/>
          </p:cNvPicPr>
          <p:nvPr/>
        </p:nvPicPr>
        <p:blipFill>
          <a:blip r:embed="rId2"/>
          <a:stretch>
            <a:fillRect/>
          </a:stretch>
        </p:blipFill>
        <p:spPr>
          <a:xfrm>
            <a:off x="1600200" y="1905000"/>
            <a:ext cx="5867400" cy="470535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34</a:t>
            </a:fld>
            <a:endParaRPr lang="en-US"/>
          </a:p>
        </p:txBody>
      </p:sp>
    </p:spTree>
    <p:extLst>
      <p:ext uri="{BB962C8B-B14F-4D97-AF65-F5344CB8AC3E}">
        <p14:creationId xmlns:p14="http://schemas.microsoft.com/office/powerpoint/2010/main" val="16892635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Example 16.4: Tennis Tournament - Activity Crashing</a:t>
            </a:r>
          </a:p>
        </p:txBody>
      </p:sp>
      <p:pic>
        <p:nvPicPr>
          <p:cNvPr id="2" name="Picture 1"/>
          <p:cNvPicPr>
            <a:picLocks noChangeAspect="1"/>
          </p:cNvPicPr>
          <p:nvPr/>
        </p:nvPicPr>
        <p:blipFill>
          <a:blip r:embed="rId2"/>
          <a:stretch>
            <a:fillRect/>
          </a:stretch>
        </p:blipFill>
        <p:spPr>
          <a:xfrm>
            <a:off x="457200" y="2286000"/>
            <a:ext cx="8229600" cy="35337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35</a:t>
            </a:fld>
            <a:endParaRPr lang="en-US"/>
          </a:p>
        </p:txBody>
      </p:sp>
    </p:spTree>
    <p:extLst>
      <p:ext uri="{BB962C8B-B14F-4D97-AF65-F5344CB8AC3E}">
        <p14:creationId xmlns:p14="http://schemas.microsoft.com/office/powerpoint/2010/main" val="2087402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Table 16.3: Cost-Time Estimates for Tennis Tournament</a:t>
            </a:r>
          </a:p>
        </p:txBody>
      </p:sp>
      <p:pic>
        <p:nvPicPr>
          <p:cNvPr id="3" name="Picture 2"/>
          <p:cNvPicPr>
            <a:picLocks noChangeAspect="1"/>
          </p:cNvPicPr>
          <p:nvPr/>
        </p:nvPicPr>
        <p:blipFill>
          <a:blip r:embed="rId2"/>
          <a:stretch>
            <a:fillRect/>
          </a:stretch>
        </p:blipFill>
        <p:spPr>
          <a:xfrm>
            <a:off x="1143000" y="2209800"/>
            <a:ext cx="6848475" cy="339090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36</a:t>
            </a:fld>
            <a:endParaRPr lang="en-US"/>
          </a:p>
        </p:txBody>
      </p:sp>
    </p:spTree>
    <p:extLst>
      <p:ext uri="{BB962C8B-B14F-4D97-AF65-F5344CB8AC3E}">
        <p14:creationId xmlns:p14="http://schemas.microsoft.com/office/powerpoint/2010/main" val="31597096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Figure 16.13: Activity Cost-Time Trade-Off</a:t>
            </a:r>
          </a:p>
        </p:txBody>
      </p:sp>
      <p:pic>
        <p:nvPicPr>
          <p:cNvPr id="2" name="Picture 1"/>
          <p:cNvPicPr>
            <a:picLocks noChangeAspect="1"/>
          </p:cNvPicPr>
          <p:nvPr/>
        </p:nvPicPr>
        <p:blipFill>
          <a:blip r:embed="rId2"/>
          <a:stretch>
            <a:fillRect/>
          </a:stretch>
        </p:blipFill>
        <p:spPr>
          <a:xfrm>
            <a:off x="1767840" y="1905000"/>
            <a:ext cx="5274310" cy="453462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37</a:t>
            </a:fld>
            <a:endParaRPr lang="en-US"/>
          </a:p>
        </p:txBody>
      </p:sp>
    </p:spTree>
    <p:extLst>
      <p:ext uri="{BB962C8B-B14F-4D97-AF65-F5344CB8AC3E}">
        <p14:creationId xmlns:p14="http://schemas.microsoft.com/office/powerpoint/2010/main" val="13953985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Table 16.4: Total Cost Calculations</a:t>
            </a:r>
          </a:p>
        </p:txBody>
      </p:sp>
      <p:pic>
        <p:nvPicPr>
          <p:cNvPr id="3" name="Picture 2"/>
          <p:cNvPicPr>
            <a:picLocks noChangeAspect="1"/>
          </p:cNvPicPr>
          <p:nvPr/>
        </p:nvPicPr>
        <p:blipFill>
          <a:blip r:embed="rId2"/>
          <a:stretch>
            <a:fillRect/>
          </a:stretch>
        </p:blipFill>
        <p:spPr>
          <a:xfrm>
            <a:off x="457200" y="2286000"/>
            <a:ext cx="8181975" cy="342900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38</a:t>
            </a:fld>
            <a:endParaRPr lang="en-US"/>
          </a:p>
        </p:txBody>
      </p:sp>
    </p:spTree>
    <p:extLst>
      <p:ext uri="{BB962C8B-B14F-4D97-AF65-F5344CB8AC3E}">
        <p14:creationId xmlns:p14="http://schemas.microsoft.com/office/powerpoint/2010/main" val="4131080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Table 16.5: Project Path Durations Following Crashing</a:t>
            </a:r>
          </a:p>
        </p:txBody>
      </p:sp>
      <p:pic>
        <p:nvPicPr>
          <p:cNvPr id="2" name="Picture 1"/>
          <p:cNvPicPr>
            <a:picLocks noChangeAspect="1"/>
          </p:cNvPicPr>
          <p:nvPr/>
        </p:nvPicPr>
        <p:blipFill>
          <a:blip r:embed="rId2"/>
          <a:stretch>
            <a:fillRect/>
          </a:stretch>
        </p:blipFill>
        <p:spPr>
          <a:xfrm>
            <a:off x="828675" y="2224087"/>
            <a:ext cx="7486650" cy="24098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39</a:t>
            </a:fld>
            <a:endParaRPr lang="en-US"/>
          </a:p>
        </p:txBody>
      </p:sp>
    </p:spTree>
    <p:extLst>
      <p:ext uri="{BB962C8B-B14F-4D97-AF65-F5344CB8AC3E}">
        <p14:creationId xmlns:p14="http://schemas.microsoft.com/office/powerpoint/2010/main" val="1306654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519113"/>
            <a:ext cx="7953375" cy="928687"/>
          </a:xfrm>
        </p:spPr>
        <p:txBody>
          <a:bodyPr/>
          <a:lstStyle/>
          <a:p>
            <a:r>
              <a:rPr lang="en-US" dirty="0"/>
              <a:t>The Nature of Project Management</a:t>
            </a:r>
          </a:p>
        </p:txBody>
      </p:sp>
      <p:sp>
        <p:nvSpPr>
          <p:cNvPr id="3" name="Content Placeholder 2"/>
          <p:cNvSpPr>
            <a:spLocks noGrp="1"/>
          </p:cNvSpPr>
          <p:nvPr>
            <p:ph idx="1"/>
          </p:nvPr>
        </p:nvSpPr>
        <p:spPr/>
        <p:txBody>
          <a:bodyPr/>
          <a:lstStyle/>
          <a:p>
            <a:r>
              <a:rPr lang="en-US" dirty="0"/>
              <a:t>Project Management</a:t>
            </a:r>
          </a:p>
          <a:p>
            <a:pPr lvl="1"/>
            <a:r>
              <a:rPr lang="en-US" dirty="0"/>
              <a:t>Involves planning, scheduling, and controlling project activities to achieve timely project completion within budget and meeting performance expectations</a:t>
            </a:r>
          </a:p>
          <a:p>
            <a:pPr lvl="1"/>
            <a:r>
              <a:rPr lang="en-US" dirty="0"/>
              <a:t>Challenging because the three objectives (cost, time, and performance) are in conflict</a:t>
            </a:r>
          </a:p>
        </p:txBody>
      </p:sp>
      <p:sp>
        <p:nvSpPr>
          <p:cNvPr id="4" name="Footer Placeholder 3"/>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2578993A-064F-4169-ADC4-BDBABCA05FA8}" type="slidenum">
              <a:rPr lang="en-US" smtClean="0"/>
              <a:pPr/>
              <a:t>4</a:t>
            </a:fld>
            <a:endParaRPr lang="en-US"/>
          </a:p>
        </p:txBody>
      </p:sp>
    </p:spTree>
    <p:extLst>
      <p:ext uri="{BB962C8B-B14F-4D97-AF65-F5344CB8AC3E}">
        <p14:creationId xmlns:p14="http://schemas.microsoft.com/office/powerpoint/2010/main" val="36715808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Activity Crashing</a:t>
            </a:r>
          </a:p>
        </p:txBody>
      </p:sp>
      <p:sp>
        <p:nvSpPr>
          <p:cNvPr id="3" name="Rectangle 2"/>
          <p:cNvSpPr/>
          <p:nvPr/>
        </p:nvSpPr>
        <p:spPr>
          <a:xfrm>
            <a:off x="457200" y="1949708"/>
            <a:ext cx="8001000" cy="4093428"/>
          </a:xfrm>
          <a:prstGeom prst="rect">
            <a:avLst/>
          </a:prstGeom>
        </p:spPr>
        <p:txBody>
          <a:bodyPr wrap="square">
            <a:spAutoFit/>
          </a:bodyPr>
          <a:lstStyle/>
          <a:p>
            <a:pPr algn="just"/>
            <a:r>
              <a:rPr lang="en-US" sz="2000" dirty="0">
                <a:solidFill>
                  <a:srgbClr val="000000"/>
                </a:solidFill>
                <a:latin typeface="+mn-lt"/>
              </a:rPr>
              <a:t>The crashing procedure can be summarized as </a:t>
            </a:r>
          </a:p>
          <a:p>
            <a:pPr marL="457200" indent="-457200" algn="just">
              <a:buFont typeface="+mj-lt"/>
              <a:buAutoNum type="arabicPeriod"/>
            </a:pPr>
            <a:r>
              <a:rPr lang="en-US" sz="2000" dirty="0">
                <a:solidFill>
                  <a:srgbClr val="000000"/>
                </a:solidFill>
                <a:latin typeface="+mn-lt"/>
              </a:rPr>
              <a:t>Calculate the expedite-cost for each activity using equation (7). </a:t>
            </a:r>
          </a:p>
          <a:p>
            <a:pPr marL="457200" indent="-457200" algn="just">
              <a:buFont typeface="+mj-lt"/>
              <a:buAutoNum type="arabicPeriod"/>
            </a:pPr>
            <a:r>
              <a:rPr lang="en-US" sz="2000" dirty="0">
                <a:solidFill>
                  <a:srgbClr val="000000"/>
                </a:solidFill>
                <a:latin typeface="+mn-lt"/>
              </a:rPr>
              <a:t>List all the paths in the project network and their normal duration. </a:t>
            </a:r>
          </a:p>
          <a:p>
            <a:pPr marL="457200" indent="-457200" algn="just">
              <a:buFont typeface="+mj-lt"/>
              <a:buAutoNum type="arabicPeriod"/>
            </a:pPr>
            <a:r>
              <a:rPr lang="en-US" sz="2000" dirty="0">
                <a:solidFill>
                  <a:srgbClr val="000000"/>
                </a:solidFill>
                <a:latin typeface="+mn-lt"/>
              </a:rPr>
              <a:t>Crash by 1 day the least costly (i.e., minimum expedite-cost) activity on the critical path or the least costly combination of activities on common critical paths. Record the cost of the crashed schedule. </a:t>
            </a:r>
          </a:p>
          <a:p>
            <a:pPr marL="457200" indent="-457200" algn="just">
              <a:buFont typeface="+mj-lt"/>
              <a:buAutoNum type="arabicPeriod"/>
            </a:pPr>
            <a:r>
              <a:rPr lang="en-US" sz="2000" dirty="0">
                <a:solidFill>
                  <a:srgbClr val="000000"/>
                </a:solidFill>
                <a:latin typeface="+mn-lt"/>
              </a:rPr>
              <a:t>Update the duration for each path in the project network. </a:t>
            </a:r>
          </a:p>
          <a:p>
            <a:pPr marL="457200" indent="-457200" algn="just">
              <a:buFont typeface="+mj-lt"/>
              <a:buAutoNum type="arabicPeriod"/>
            </a:pPr>
            <a:r>
              <a:rPr lang="en-US" sz="2000" dirty="0">
                <a:solidFill>
                  <a:srgbClr val="000000"/>
                </a:solidFill>
                <a:latin typeface="+mn-lt"/>
              </a:rPr>
              <a:t>If an activity has reached its crash time, note with an asterisk and do not consider it as a further candidate. </a:t>
            </a:r>
          </a:p>
          <a:p>
            <a:pPr marL="457200" indent="-457200" algn="just">
              <a:buFont typeface="+mj-lt"/>
              <a:buAutoNum type="arabicPeriod"/>
            </a:pPr>
            <a:r>
              <a:rPr lang="en-US" sz="2000" dirty="0">
                <a:solidFill>
                  <a:srgbClr val="000000"/>
                </a:solidFill>
                <a:latin typeface="+mn-lt"/>
              </a:rPr>
              <a:t>If a critical path contains activities that are noted with an asterisk, STOP; otherwise, GO to 3. </a:t>
            </a:r>
            <a:endParaRPr lang="en-US" sz="2000" dirty="0">
              <a:latin typeface="+mn-lt"/>
            </a:endParaRP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40</a:t>
            </a:fld>
            <a:endParaRPr lang="en-US"/>
          </a:p>
        </p:txBody>
      </p:sp>
    </p:spTree>
    <p:extLst>
      <p:ext uri="{BB962C8B-B14F-4D97-AF65-F5344CB8AC3E}">
        <p14:creationId xmlns:p14="http://schemas.microsoft.com/office/powerpoint/2010/main" val="6233783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Incorporating Uncertainty in Activity Times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Exact durations of all activities is unknown</a:t>
            </a:r>
          </a:p>
          <a:p>
            <a:pPr>
              <a:lnSpc>
                <a:spcPct val="90000"/>
              </a:lnSpc>
            </a:pPr>
            <a:r>
              <a:rPr lang="en-US" dirty="0"/>
              <a:t>Cannot determine the exact completion time of the project</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41</a:t>
            </a:fld>
            <a:endParaRPr lang="en-US"/>
          </a:p>
        </p:txBody>
      </p:sp>
    </p:spTree>
    <p:extLst>
      <p:ext uri="{BB962C8B-B14F-4D97-AF65-F5344CB8AC3E}">
        <p14:creationId xmlns:p14="http://schemas.microsoft.com/office/powerpoint/2010/main" val="15904496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Incorporating Uncertainty in Activity Times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Estimating Activity Duration Distributions</a:t>
            </a:r>
          </a:p>
          <a:p>
            <a:pPr lvl="1">
              <a:lnSpc>
                <a:spcPct val="90000"/>
              </a:lnSpc>
            </a:pPr>
            <a:r>
              <a:rPr lang="en-US" dirty="0"/>
              <a:t>Beta distribution is commonly used to describe the duration of uncertain activities</a:t>
            </a:r>
          </a:p>
          <a:p>
            <a:pPr lvl="1">
              <a:lnSpc>
                <a:spcPct val="90000"/>
              </a:lnSpc>
            </a:pPr>
            <a:r>
              <a:rPr lang="en-US" dirty="0"/>
              <a:t>Beta distribution can be approximated by simple formulas that require three critical time estimates:	</a:t>
            </a:r>
          </a:p>
          <a:p>
            <a:pPr lvl="2">
              <a:lnSpc>
                <a:spcPct val="90000"/>
              </a:lnSpc>
            </a:pPr>
            <a:r>
              <a:rPr lang="en-US" dirty="0"/>
              <a:t>Optimistic time (A)</a:t>
            </a:r>
          </a:p>
          <a:p>
            <a:pPr lvl="2">
              <a:lnSpc>
                <a:spcPct val="90000"/>
              </a:lnSpc>
            </a:pPr>
            <a:r>
              <a:rPr lang="en-US" dirty="0"/>
              <a:t>Most likely time (M)</a:t>
            </a:r>
          </a:p>
          <a:p>
            <a:pPr lvl="2">
              <a:lnSpc>
                <a:spcPct val="90000"/>
              </a:lnSpc>
            </a:pPr>
            <a:r>
              <a:rPr lang="en-US" dirty="0"/>
              <a:t>Pessimistic time (B)</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42</a:t>
            </a:fld>
            <a:endParaRPr lang="en-US"/>
          </a:p>
        </p:txBody>
      </p:sp>
    </p:spTree>
    <p:extLst>
      <p:ext uri="{BB962C8B-B14F-4D97-AF65-F5344CB8AC3E}">
        <p14:creationId xmlns:p14="http://schemas.microsoft.com/office/powerpoint/2010/main" val="26413089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16.14: Beta Distribution of Activity Duration</a:t>
            </a:r>
          </a:p>
        </p:txBody>
      </p:sp>
      <p:pic>
        <p:nvPicPr>
          <p:cNvPr id="3" name="Picture 2"/>
          <p:cNvPicPr>
            <a:picLocks noChangeAspect="1"/>
          </p:cNvPicPr>
          <p:nvPr/>
        </p:nvPicPr>
        <p:blipFill>
          <a:blip r:embed="rId2"/>
          <a:stretch>
            <a:fillRect/>
          </a:stretch>
        </p:blipFill>
        <p:spPr>
          <a:xfrm>
            <a:off x="1066800" y="2362200"/>
            <a:ext cx="7355205" cy="339471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43</a:t>
            </a:fld>
            <a:endParaRPr lang="en-US"/>
          </a:p>
        </p:txBody>
      </p:sp>
    </p:spTree>
    <p:extLst>
      <p:ext uri="{BB962C8B-B14F-4D97-AF65-F5344CB8AC3E}">
        <p14:creationId xmlns:p14="http://schemas.microsoft.com/office/powerpoint/2010/main" val="26336238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Incorporating Uncertainty in Activity Times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Estimating Activity Duration Distributions</a:t>
            </a:r>
          </a:p>
        </p:txBody>
      </p:sp>
      <p:pic>
        <p:nvPicPr>
          <p:cNvPr id="2" name="Picture 1"/>
          <p:cNvPicPr>
            <a:picLocks noChangeAspect="1"/>
          </p:cNvPicPr>
          <p:nvPr/>
        </p:nvPicPr>
        <p:blipFill>
          <a:blip r:embed="rId2"/>
          <a:stretch>
            <a:fillRect/>
          </a:stretch>
        </p:blipFill>
        <p:spPr>
          <a:xfrm>
            <a:off x="2166937" y="3200400"/>
            <a:ext cx="4810125" cy="457200"/>
          </a:xfrm>
          <a:prstGeom prst="rect">
            <a:avLst/>
          </a:prstGeom>
        </p:spPr>
      </p:pic>
      <p:pic>
        <p:nvPicPr>
          <p:cNvPr id="3" name="Picture 2"/>
          <p:cNvPicPr>
            <a:picLocks noChangeAspect="1"/>
          </p:cNvPicPr>
          <p:nvPr/>
        </p:nvPicPr>
        <p:blipFill>
          <a:blip r:embed="rId3"/>
          <a:stretch>
            <a:fillRect/>
          </a:stretch>
        </p:blipFill>
        <p:spPr>
          <a:xfrm>
            <a:off x="2362200" y="3903663"/>
            <a:ext cx="4686300" cy="466725"/>
          </a:xfrm>
          <a:prstGeom prst="rect">
            <a:avLst/>
          </a:prstGeom>
        </p:spPr>
      </p:pic>
      <p:pic>
        <p:nvPicPr>
          <p:cNvPr id="4" name="Picture 3"/>
          <p:cNvPicPr>
            <a:picLocks noChangeAspect="1"/>
          </p:cNvPicPr>
          <p:nvPr/>
        </p:nvPicPr>
        <p:blipFill>
          <a:blip r:embed="rId4"/>
          <a:stretch>
            <a:fillRect/>
          </a:stretch>
        </p:blipFill>
        <p:spPr>
          <a:xfrm>
            <a:off x="2295525" y="4705350"/>
            <a:ext cx="4714875" cy="476250"/>
          </a:xfrm>
          <a:prstGeom prst="rect">
            <a:avLst/>
          </a:prstGeom>
        </p:spPr>
      </p:pic>
      <p:pic>
        <p:nvPicPr>
          <p:cNvPr id="5" name="Picture 4"/>
          <p:cNvPicPr>
            <a:picLocks noChangeAspect="1"/>
          </p:cNvPicPr>
          <p:nvPr/>
        </p:nvPicPr>
        <p:blipFill>
          <a:blip r:embed="rId5"/>
          <a:stretch>
            <a:fillRect/>
          </a:stretch>
        </p:blipFill>
        <p:spPr>
          <a:xfrm>
            <a:off x="2457450" y="5276850"/>
            <a:ext cx="4552950" cy="666750"/>
          </a:xfrm>
          <a:prstGeom prst="rect">
            <a:avLst/>
          </a:prstGeom>
        </p:spPr>
      </p:pic>
      <p:sp>
        <p:nvSpPr>
          <p:cNvPr id="6" name="Footer Placeholder 5"/>
          <p:cNvSpPr>
            <a:spLocks noGrp="1"/>
          </p:cNvSpPr>
          <p:nvPr>
            <p:ph type="ftr" sz="quarter" idx="11"/>
          </p:nvPr>
        </p:nvSpPr>
        <p:spPr/>
        <p:txBody>
          <a:body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p>
            <a:fld id="{2578993A-064F-4169-ADC4-BDBABCA05FA8}" type="slidenum">
              <a:rPr lang="en-US" smtClean="0"/>
              <a:pPr/>
              <a:t>44</a:t>
            </a:fld>
            <a:endParaRPr lang="en-US"/>
          </a:p>
        </p:txBody>
      </p:sp>
    </p:spTree>
    <p:extLst>
      <p:ext uri="{BB962C8B-B14F-4D97-AF65-F5344CB8AC3E}">
        <p14:creationId xmlns:p14="http://schemas.microsoft.com/office/powerpoint/2010/main" val="39646908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Incorporating Uncertainty in Activity Times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Project Completion Time Distribution</a:t>
            </a:r>
          </a:p>
          <a:p>
            <a:pPr lvl="1">
              <a:lnSpc>
                <a:spcPct val="90000"/>
              </a:lnSpc>
            </a:pPr>
            <a:r>
              <a:rPr lang="en-US" dirty="0"/>
              <a:t>Completion time distribution based on the path of longest duration</a:t>
            </a:r>
          </a:p>
          <a:p>
            <a:pPr marL="457200" lvl="1" indent="0">
              <a:lnSpc>
                <a:spcPct val="90000"/>
              </a:lnSpc>
              <a:buNone/>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45</a:t>
            </a:fld>
            <a:endParaRPr lang="en-US"/>
          </a:p>
        </p:txBody>
      </p:sp>
    </p:spTree>
    <p:extLst>
      <p:ext uri="{BB962C8B-B14F-4D97-AF65-F5344CB8AC3E}">
        <p14:creationId xmlns:p14="http://schemas.microsoft.com/office/powerpoint/2010/main" val="29485859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Incorporating Uncertainty in Activity Times</a:t>
            </a:r>
          </a:p>
        </p:txBody>
      </p:sp>
      <p:sp>
        <p:nvSpPr>
          <p:cNvPr id="33795" name="Rectangle 3"/>
          <p:cNvSpPr>
            <a:spLocks noGrp="1" noChangeArrowheads="1"/>
          </p:cNvSpPr>
          <p:nvPr>
            <p:ph idx="1"/>
          </p:nvPr>
        </p:nvSpPr>
        <p:spPr>
          <a:xfrm>
            <a:off x="533400" y="2017712"/>
            <a:ext cx="8421688" cy="4535487"/>
          </a:xfrm>
        </p:spPr>
        <p:txBody>
          <a:bodyPr/>
          <a:lstStyle/>
          <a:p>
            <a:pPr>
              <a:lnSpc>
                <a:spcPct val="90000"/>
              </a:lnSpc>
            </a:pPr>
            <a:r>
              <a:rPr lang="en-US" dirty="0"/>
              <a:t>Project Completion Time Distribution</a:t>
            </a:r>
          </a:p>
          <a:p>
            <a:pPr lvl="1">
              <a:lnSpc>
                <a:spcPct val="90000"/>
              </a:lnSpc>
            </a:pPr>
            <a:r>
              <a:rPr lang="en-US" dirty="0"/>
              <a:t>Analysis steps:</a:t>
            </a:r>
          </a:p>
          <a:p>
            <a:pPr marL="1028700">
              <a:buClrTx/>
              <a:buSzPct val="100000"/>
              <a:buFont typeface="+mj-lt"/>
              <a:buAutoNum type="arabicPeriod"/>
            </a:pPr>
            <a:r>
              <a:rPr lang="en-US" sz="1800" dirty="0"/>
              <a:t>For every activity, obtain estimates of A, M, and B. </a:t>
            </a:r>
          </a:p>
          <a:p>
            <a:pPr marL="1028700">
              <a:buClrTx/>
              <a:buSzPct val="100000"/>
              <a:buFont typeface="+mj-lt"/>
              <a:buAutoNum type="arabicPeriod"/>
            </a:pPr>
            <a:r>
              <a:rPr lang="en-US" sz="1800" dirty="0"/>
              <a:t>Use equation (8) to calculate the expected activity durations, and perform critical path analysis using the expected activity durations t. </a:t>
            </a:r>
          </a:p>
          <a:p>
            <a:pPr marL="1028700">
              <a:buClrTx/>
              <a:buSzPct val="100000"/>
              <a:buFont typeface="+mj-lt"/>
              <a:buAutoNum type="arabicPeriod"/>
            </a:pPr>
            <a:r>
              <a:rPr lang="en-US" sz="1800" dirty="0"/>
              <a:t>The expected project completion time T is assumed to be the sum of the expected durations of activities on the critical path. </a:t>
            </a:r>
          </a:p>
          <a:p>
            <a:pPr marL="1028700">
              <a:buClrTx/>
              <a:buSzPct val="100000"/>
              <a:buFont typeface="+mj-lt"/>
              <a:buAutoNum type="arabicPeriod"/>
            </a:pPr>
            <a:r>
              <a:rPr lang="en-US" sz="1800" dirty="0"/>
              <a:t>The variance of project completion time σ T2 is assumed to be the sum of the variances of activities on the critical path. These variances are calculated by means of equation (10). </a:t>
            </a:r>
          </a:p>
          <a:p>
            <a:pPr marL="1028700">
              <a:buClrTx/>
              <a:buSzPct val="100000"/>
              <a:buFont typeface="+mj-lt"/>
              <a:buAutoNum type="arabicPeriod"/>
            </a:pPr>
            <a:r>
              <a:rPr lang="en-US" sz="1800" dirty="0"/>
              <a:t>The project completion time is assumed to be distributed normally.</a:t>
            </a:r>
          </a:p>
          <a:p>
            <a:pPr marL="1028700">
              <a:buClrTx/>
              <a:buSzPct val="100000"/>
              <a:buFont typeface="+mj-lt"/>
              <a:buAutoNum type="arabicPeriod"/>
            </a:pPr>
            <a:r>
              <a:rPr lang="en-US" sz="1800" dirty="0"/>
              <a:t>Probabilities regarding project completion time can be determined from standard normal tables. (See Appendix A, Areas of a Standard Normal Distribution.) </a:t>
            </a:r>
          </a:p>
          <a:p>
            <a:pPr marL="457200" lvl="1" indent="0">
              <a:lnSpc>
                <a:spcPct val="90000"/>
              </a:lnSpc>
              <a:buNone/>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46</a:t>
            </a:fld>
            <a:endParaRPr lang="en-US"/>
          </a:p>
        </p:txBody>
      </p:sp>
    </p:spTree>
    <p:extLst>
      <p:ext uri="{BB962C8B-B14F-4D97-AF65-F5344CB8AC3E}">
        <p14:creationId xmlns:p14="http://schemas.microsoft.com/office/powerpoint/2010/main" val="32929679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Example 16.5: Tennis Tournament – Project Completion Time Distribution</a:t>
            </a:r>
          </a:p>
        </p:txBody>
      </p:sp>
      <p:pic>
        <p:nvPicPr>
          <p:cNvPr id="3" name="Picture 2"/>
          <p:cNvPicPr>
            <a:picLocks noChangeAspect="1"/>
          </p:cNvPicPr>
          <p:nvPr/>
        </p:nvPicPr>
        <p:blipFill>
          <a:blip r:embed="rId2"/>
          <a:stretch>
            <a:fillRect/>
          </a:stretch>
        </p:blipFill>
        <p:spPr>
          <a:xfrm>
            <a:off x="533400" y="2438400"/>
            <a:ext cx="8277225" cy="104775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47</a:t>
            </a:fld>
            <a:endParaRPr lang="en-US"/>
          </a:p>
        </p:txBody>
      </p:sp>
    </p:spTree>
    <p:extLst>
      <p:ext uri="{BB962C8B-B14F-4D97-AF65-F5344CB8AC3E}">
        <p14:creationId xmlns:p14="http://schemas.microsoft.com/office/powerpoint/2010/main" val="33535278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Table 16.6: Variances and Expected Activity Durations</a:t>
            </a:r>
          </a:p>
        </p:txBody>
      </p:sp>
      <p:pic>
        <p:nvPicPr>
          <p:cNvPr id="2" name="Picture 1"/>
          <p:cNvPicPr>
            <a:picLocks noChangeAspect="1"/>
          </p:cNvPicPr>
          <p:nvPr/>
        </p:nvPicPr>
        <p:blipFill>
          <a:blip r:embed="rId2"/>
          <a:stretch>
            <a:fillRect/>
          </a:stretch>
        </p:blipFill>
        <p:spPr>
          <a:xfrm>
            <a:off x="685800" y="2209800"/>
            <a:ext cx="8029575" cy="38100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48</a:t>
            </a:fld>
            <a:endParaRPr lang="en-US"/>
          </a:p>
        </p:txBody>
      </p:sp>
    </p:spTree>
    <p:extLst>
      <p:ext uri="{BB962C8B-B14F-4D97-AF65-F5344CB8AC3E}">
        <p14:creationId xmlns:p14="http://schemas.microsoft.com/office/powerpoint/2010/main" val="13226645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16.15: Project Completion Time Distribution</a:t>
            </a:r>
          </a:p>
        </p:txBody>
      </p:sp>
      <p:pic>
        <p:nvPicPr>
          <p:cNvPr id="2" name="Picture 1"/>
          <p:cNvPicPr>
            <a:picLocks noChangeAspect="1"/>
          </p:cNvPicPr>
          <p:nvPr/>
        </p:nvPicPr>
        <p:blipFill>
          <a:blip r:embed="rId2"/>
          <a:stretch>
            <a:fillRect/>
          </a:stretch>
        </p:blipFill>
        <p:spPr>
          <a:xfrm>
            <a:off x="2057400" y="2438400"/>
            <a:ext cx="5179219" cy="30480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49</a:t>
            </a:fld>
            <a:endParaRPr lang="en-US"/>
          </a:p>
        </p:txBody>
      </p:sp>
    </p:spTree>
    <p:extLst>
      <p:ext uri="{BB962C8B-B14F-4D97-AF65-F5344CB8AC3E}">
        <p14:creationId xmlns:p14="http://schemas.microsoft.com/office/powerpoint/2010/main" val="1376680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858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Nature of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Characteristics of Projects</a:t>
            </a:r>
          </a:p>
          <a:p>
            <a:pPr>
              <a:lnSpc>
                <a:spcPct val="90000"/>
              </a:lnSpc>
            </a:pPr>
            <a:r>
              <a:rPr lang="en-US" dirty="0"/>
              <a:t>Project Management Process</a:t>
            </a:r>
          </a:p>
          <a:p>
            <a:pPr>
              <a:lnSpc>
                <a:spcPct val="90000"/>
              </a:lnSpc>
            </a:pPr>
            <a:r>
              <a:rPr lang="en-US" dirty="0"/>
              <a:t>Selecting the Project Manager</a:t>
            </a:r>
          </a:p>
          <a:p>
            <a:pPr>
              <a:lnSpc>
                <a:spcPct val="90000"/>
              </a:lnSpc>
            </a:pPr>
            <a:r>
              <a:rPr lang="en-US" dirty="0"/>
              <a:t>Building the Project Team</a:t>
            </a:r>
          </a:p>
          <a:p>
            <a:pPr>
              <a:lnSpc>
                <a:spcPct val="90000"/>
              </a:lnSpc>
            </a:pPr>
            <a:r>
              <a:rPr lang="en-US" dirty="0"/>
              <a:t>Principles of Effective Project Management</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5</a:t>
            </a:fld>
            <a:endParaRPr lang="en-US"/>
          </a:p>
        </p:txBody>
      </p:sp>
    </p:spTree>
    <p:extLst>
      <p:ext uri="{BB962C8B-B14F-4D97-AF65-F5344CB8AC3E}">
        <p14:creationId xmlns:p14="http://schemas.microsoft.com/office/powerpoint/2010/main" val="31060671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Incorporating Uncertainty in Activity Times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A Critique of the Project Completion Time Analysis</a:t>
            </a:r>
          </a:p>
          <a:p>
            <a:pPr lvl="1">
              <a:lnSpc>
                <a:spcPct val="90000"/>
              </a:lnSpc>
            </a:pPr>
            <a:r>
              <a:rPr lang="en-US" sz="2400" dirty="0"/>
              <a:t>Critical assumption of project completion time distribution analysis is that the critical path as calculated from expected activity durations actually will be the true critical path</a:t>
            </a:r>
          </a:p>
          <a:p>
            <a:pPr lvl="1">
              <a:lnSpc>
                <a:spcPct val="90000"/>
              </a:lnSpc>
            </a:pPr>
            <a:r>
              <a:rPr lang="en-US" sz="2400" dirty="0"/>
              <a:t>Critical assumption because it suggests we know the critical path before all of the uncertain activities have been completed</a:t>
            </a:r>
          </a:p>
          <a:p>
            <a:pPr lvl="1">
              <a:lnSpc>
                <a:spcPct val="90000"/>
              </a:lnSpc>
            </a:pPr>
            <a:r>
              <a:rPr lang="en-US" sz="2400" dirty="0"/>
              <a:t>Estimates of expected completion time and variance of completion time for the project are biased when they are based only on the single critical path</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50</a:t>
            </a:fld>
            <a:endParaRPr lang="en-US"/>
          </a:p>
        </p:txBody>
      </p:sp>
    </p:spTree>
    <p:extLst>
      <p:ext uri="{BB962C8B-B14F-4D97-AF65-F5344CB8AC3E}">
        <p14:creationId xmlns:p14="http://schemas.microsoft.com/office/powerpoint/2010/main" val="40201326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Example 16.6: Tennis Tournament – Merge Node Bias</a:t>
            </a:r>
          </a:p>
        </p:txBody>
      </p:sp>
      <p:pic>
        <p:nvPicPr>
          <p:cNvPr id="3" name="Picture 2"/>
          <p:cNvPicPr>
            <a:picLocks noChangeAspect="1"/>
          </p:cNvPicPr>
          <p:nvPr/>
        </p:nvPicPr>
        <p:blipFill>
          <a:blip r:embed="rId2"/>
          <a:stretch>
            <a:fillRect/>
          </a:stretch>
        </p:blipFill>
        <p:spPr>
          <a:xfrm>
            <a:off x="466725" y="2286000"/>
            <a:ext cx="8210550" cy="752475"/>
          </a:xfrm>
          <a:prstGeom prst="rect">
            <a:avLst/>
          </a:prstGeom>
        </p:spPr>
      </p:pic>
      <p:pic>
        <p:nvPicPr>
          <p:cNvPr id="4" name="Picture 3"/>
          <p:cNvPicPr>
            <a:picLocks noChangeAspect="1"/>
          </p:cNvPicPr>
          <p:nvPr/>
        </p:nvPicPr>
        <p:blipFill>
          <a:blip r:embed="rId3"/>
          <a:stretch>
            <a:fillRect/>
          </a:stretch>
        </p:blipFill>
        <p:spPr>
          <a:xfrm>
            <a:off x="1338262" y="3505200"/>
            <a:ext cx="6467475" cy="233362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p>
            <a:fld id="{2578993A-064F-4169-ADC4-BDBABCA05FA8}" type="slidenum">
              <a:rPr lang="en-US" smtClean="0"/>
              <a:pPr/>
              <a:t>51</a:t>
            </a:fld>
            <a:endParaRPr lang="en-US"/>
          </a:p>
        </p:txBody>
      </p:sp>
    </p:spTree>
    <p:extLst>
      <p:ext uri="{BB962C8B-B14F-4D97-AF65-F5344CB8AC3E}">
        <p14:creationId xmlns:p14="http://schemas.microsoft.com/office/powerpoint/2010/main" val="32851319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Figure 16.16: Near-Critical Path Completion Time Distribution</a:t>
            </a:r>
          </a:p>
        </p:txBody>
      </p:sp>
      <p:pic>
        <p:nvPicPr>
          <p:cNvPr id="2" name="Picture 1"/>
          <p:cNvPicPr>
            <a:picLocks noChangeAspect="1"/>
          </p:cNvPicPr>
          <p:nvPr/>
        </p:nvPicPr>
        <p:blipFill>
          <a:blip r:embed="rId2"/>
          <a:stretch>
            <a:fillRect/>
          </a:stretch>
        </p:blipFill>
        <p:spPr>
          <a:xfrm>
            <a:off x="2209797" y="2590797"/>
            <a:ext cx="5817870" cy="325755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52</a:t>
            </a:fld>
            <a:endParaRPr lang="en-US"/>
          </a:p>
        </p:txBody>
      </p:sp>
    </p:spTree>
    <p:extLst>
      <p:ext uri="{BB962C8B-B14F-4D97-AF65-F5344CB8AC3E}">
        <p14:creationId xmlns:p14="http://schemas.microsoft.com/office/powerpoint/2010/main" val="33245795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Problems with Implementing Critical Path Analysis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Two major concerns</a:t>
            </a:r>
          </a:p>
          <a:p>
            <a:pPr lvl="1">
              <a:lnSpc>
                <a:spcPct val="90000"/>
              </a:lnSpc>
            </a:pPr>
            <a:r>
              <a:rPr lang="en-US" dirty="0"/>
              <a:t>Developing the project network</a:t>
            </a:r>
          </a:p>
          <a:p>
            <a:pPr lvl="1">
              <a:lnSpc>
                <a:spcPct val="90000"/>
              </a:lnSpc>
            </a:pPr>
            <a:r>
              <a:rPr lang="en-US" dirty="0"/>
              <a:t>Eliciting time estimates for activities</a:t>
            </a:r>
          </a:p>
          <a:p>
            <a:pPr>
              <a:lnSpc>
                <a:spcPct val="90000"/>
              </a:lnSpc>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53</a:t>
            </a:fld>
            <a:endParaRPr lang="en-US"/>
          </a:p>
        </p:txBody>
      </p:sp>
    </p:spTree>
    <p:extLst>
      <p:ext uri="{BB962C8B-B14F-4D97-AF65-F5344CB8AC3E}">
        <p14:creationId xmlns:p14="http://schemas.microsoft.com/office/powerpoint/2010/main" val="34800124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Monitoring Projects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Monitoring progress against plans is an important activity for the project manager because early detection of problems can lead to corrections in time to avoid failure.</a:t>
            </a:r>
          </a:p>
          <a:p>
            <a:pPr>
              <a:lnSpc>
                <a:spcPct val="90000"/>
              </a:lnSpc>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54</a:t>
            </a:fld>
            <a:endParaRPr lang="en-US"/>
          </a:p>
        </p:txBody>
      </p:sp>
    </p:spTree>
    <p:extLst>
      <p:ext uri="{BB962C8B-B14F-4D97-AF65-F5344CB8AC3E}">
        <p14:creationId xmlns:p14="http://schemas.microsoft.com/office/powerpoint/2010/main" val="33652229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Table 16.7: Sources of Unexpected Problems</a:t>
            </a:r>
          </a:p>
        </p:txBody>
      </p:sp>
      <p:pic>
        <p:nvPicPr>
          <p:cNvPr id="3" name="Picture 2"/>
          <p:cNvPicPr>
            <a:picLocks noChangeAspect="1"/>
          </p:cNvPicPr>
          <p:nvPr/>
        </p:nvPicPr>
        <p:blipFill>
          <a:blip r:embed="rId2"/>
          <a:stretch>
            <a:fillRect/>
          </a:stretch>
        </p:blipFill>
        <p:spPr>
          <a:xfrm>
            <a:off x="1371600" y="2133600"/>
            <a:ext cx="6772275" cy="365760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55</a:t>
            </a:fld>
            <a:endParaRPr lang="en-US"/>
          </a:p>
        </p:txBody>
      </p:sp>
    </p:spTree>
    <p:extLst>
      <p:ext uri="{BB962C8B-B14F-4D97-AF65-F5344CB8AC3E}">
        <p14:creationId xmlns:p14="http://schemas.microsoft.com/office/powerpoint/2010/main" val="8761559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16.17: Earned Value Chart</a:t>
            </a:r>
          </a:p>
        </p:txBody>
      </p:sp>
      <p:pic>
        <p:nvPicPr>
          <p:cNvPr id="3" name="Picture 2"/>
          <p:cNvPicPr>
            <a:picLocks noChangeAspect="1"/>
          </p:cNvPicPr>
          <p:nvPr/>
        </p:nvPicPr>
        <p:blipFill>
          <a:blip r:embed="rId2"/>
          <a:stretch>
            <a:fillRect/>
          </a:stretch>
        </p:blipFill>
        <p:spPr>
          <a:xfrm>
            <a:off x="1628775" y="1962150"/>
            <a:ext cx="5886450" cy="459105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56</a:t>
            </a:fld>
            <a:endParaRPr lang="en-US"/>
          </a:p>
        </p:txBody>
      </p:sp>
    </p:spTree>
    <p:extLst>
      <p:ext uri="{BB962C8B-B14F-4D97-AF65-F5344CB8AC3E}">
        <p14:creationId xmlns:p14="http://schemas.microsoft.com/office/powerpoint/2010/main" val="38677635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Monitoring Projects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Earned Value Chart</a:t>
            </a:r>
          </a:p>
          <a:p>
            <a:pPr lvl="1">
              <a:lnSpc>
                <a:spcPct val="90000"/>
              </a:lnSpc>
            </a:pPr>
            <a:r>
              <a:rPr lang="en-US" dirty="0"/>
              <a:t>Three sources of variation</a:t>
            </a:r>
          </a:p>
          <a:p>
            <a:pPr lvl="2">
              <a:lnSpc>
                <a:spcPct val="90000"/>
              </a:lnSpc>
            </a:pPr>
            <a:r>
              <a:rPr lang="en-US" dirty="0"/>
              <a:t>Time</a:t>
            </a:r>
          </a:p>
          <a:p>
            <a:pPr lvl="2">
              <a:lnSpc>
                <a:spcPct val="90000"/>
              </a:lnSpc>
            </a:pPr>
            <a:r>
              <a:rPr lang="en-US" dirty="0"/>
              <a:t>Cost </a:t>
            </a:r>
          </a:p>
          <a:p>
            <a:pPr lvl="2">
              <a:lnSpc>
                <a:spcPct val="90000"/>
              </a:lnSpc>
            </a:pPr>
            <a:r>
              <a:rPr lang="en-US" dirty="0"/>
              <a:t>Schedule</a:t>
            </a:r>
          </a:p>
          <a:p>
            <a:pPr lvl="1">
              <a:lnSpc>
                <a:spcPct val="90000"/>
              </a:lnSpc>
            </a:pPr>
            <a:r>
              <a:rPr lang="en-US" dirty="0"/>
              <a:t>Negative variances indicate problems that need immediate attention</a:t>
            </a:r>
          </a:p>
          <a:p>
            <a:pPr lvl="1">
              <a:lnSpc>
                <a:spcPct val="90000"/>
              </a:lnSpc>
            </a:pPr>
            <a:endParaRPr lang="en-US" dirty="0"/>
          </a:p>
          <a:p>
            <a:pPr lvl="2">
              <a:lnSpc>
                <a:spcPct val="90000"/>
              </a:lnSpc>
            </a:pPr>
            <a:endParaRPr lang="en-US" dirty="0"/>
          </a:p>
          <a:p>
            <a:pPr marL="0" indent="0">
              <a:lnSpc>
                <a:spcPct val="90000"/>
              </a:lnSpc>
              <a:buNone/>
            </a:pPr>
            <a:endParaRPr lang="en-US" dirty="0"/>
          </a:p>
          <a:p>
            <a:pPr>
              <a:lnSpc>
                <a:spcPct val="90000"/>
              </a:lnSpc>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57</a:t>
            </a:fld>
            <a:endParaRPr lang="en-US"/>
          </a:p>
        </p:txBody>
      </p:sp>
    </p:spTree>
    <p:extLst>
      <p:ext uri="{BB962C8B-B14F-4D97-AF65-F5344CB8AC3E}">
        <p14:creationId xmlns:p14="http://schemas.microsoft.com/office/powerpoint/2010/main" val="24357902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Monitoring Projects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Earned Value Chart</a:t>
            </a:r>
          </a:p>
          <a:p>
            <a:pPr lvl="1">
              <a:lnSpc>
                <a:spcPct val="90000"/>
              </a:lnSpc>
            </a:pPr>
            <a:r>
              <a:rPr lang="en-US" dirty="0"/>
              <a:t>Variances defined as:</a:t>
            </a:r>
          </a:p>
          <a:p>
            <a:pPr marL="457200" lvl="1" indent="0">
              <a:lnSpc>
                <a:spcPct val="90000"/>
              </a:lnSpc>
              <a:buNone/>
            </a:pPr>
            <a:endParaRPr lang="en-US" dirty="0"/>
          </a:p>
          <a:p>
            <a:pPr lvl="2">
              <a:lnSpc>
                <a:spcPct val="90000"/>
              </a:lnSpc>
            </a:pPr>
            <a:endParaRPr lang="en-US" dirty="0"/>
          </a:p>
          <a:p>
            <a:pPr marL="0" indent="0">
              <a:lnSpc>
                <a:spcPct val="90000"/>
              </a:lnSpc>
              <a:buNone/>
            </a:pPr>
            <a:endParaRPr lang="en-US" dirty="0"/>
          </a:p>
          <a:p>
            <a:pPr>
              <a:lnSpc>
                <a:spcPct val="90000"/>
              </a:lnSpc>
            </a:pPr>
            <a:endParaRPr lang="en-US" dirty="0"/>
          </a:p>
        </p:txBody>
      </p:sp>
      <p:pic>
        <p:nvPicPr>
          <p:cNvPr id="4" name="Picture 3"/>
          <p:cNvPicPr>
            <a:picLocks noChangeAspect="1"/>
          </p:cNvPicPr>
          <p:nvPr/>
        </p:nvPicPr>
        <p:blipFill>
          <a:blip r:embed="rId2"/>
          <a:stretch>
            <a:fillRect/>
          </a:stretch>
        </p:blipFill>
        <p:spPr>
          <a:xfrm>
            <a:off x="1449387" y="3264880"/>
            <a:ext cx="7058025" cy="283845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58</a:t>
            </a:fld>
            <a:endParaRPr lang="en-US"/>
          </a:p>
        </p:txBody>
      </p:sp>
    </p:spTree>
    <p:extLst>
      <p:ext uri="{BB962C8B-B14F-4D97-AF65-F5344CB8AC3E}">
        <p14:creationId xmlns:p14="http://schemas.microsoft.com/office/powerpoint/2010/main" val="24983934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16.17: Earned Value Chart</a:t>
            </a:r>
          </a:p>
        </p:txBody>
      </p:sp>
      <p:pic>
        <p:nvPicPr>
          <p:cNvPr id="3" name="Picture 2"/>
          <p:cNvPicPr>
            <a:picLocks noChangeAspect="1"/>
          </p:cNvPicPr>
          <p:nvPr/>
        </p:nvPicPr>
        <p:blipFill>
          <a:blip r:embed="rId2"/>
          <a:stretch>
            <a:fillRect/>
          </a:stretch>
        </p:blipFill>
        <p:spPr>
          <a:xfrm>
            <a:off x="1905000" y="2057400"/>
            <a:ext cx="5000625" cy="399097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p>
            <a:fld id="{2578993A-064F-4169-ADC4-BDBABCA05FA8}" type="slidenum">
              <a:rPr lang="en-US" smtClean="0"/>
              <a:pPr/>
              <a:t>59</a:t>
            </a:fld>
            <a:endParaRPr lang="en-US"/>
          </a:p>
        </p:txBody>
      </p:sp>
    </p:spTree>
    <p:extLst>
      <p:ext uri="{BB962C8B-B14F-4D97-AF65-F5344CB8AC3E}">
        <p14:creationId xmlns:p14="http://schemas.microsoft.com/office/powerpoint/2010/main" val="2756518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Nature of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Characteristics of Projects</a:t>
            </a:r>
          </a:p>
          <a:p>
            <a:pPr lvl="1">
              <a:lnSpc>
                <a:spcPct val="90000"/>
              </a:lnSpc>
            </a:pPr>
            <a:r>
              <a:rPr lang="en-US" dirty="0"/>
              <a:t>All projects have the following characteristics in common:</a:t>
            </a:r>
          </a:p>
          <a:p>
            <a:pPr lvl="2">
              <a:lnSpc>
                <a:spcPct val="90000"/>
              </a:lnSpc>
            </a:pPr>
            <a:r>
              <a:rPr lang="en-US" sz="2800" dirty="0"/>
              <a:t>Purpose</a:t>
            </a:r>
          </a:p>
          <a:p>
            <a:pPr lvl="2">
              <a:lnSpc>
                <a:spcPct val="90000"/>
              </a:lnSpc>
            </a:pPr>
            <a:r>
              <a:rPr lang="en-US" sz="2800" dirty="0"/>
              <a:t>Life Cycle</a:t>
            </a:r>
          </a:p>
          <a:p>
            <a:pPr lvl="2">
              <a:lnSpc>
                <a:spcPct val="90000"/>
              </a:lnSpc>
            </a:pPr>
            <a:r>
              <a:rPr lang="en-US" sz="2800" dirty="0"/>
              <a:t>Interdependencies</a:t>
            </a:r>
          </a:p>
          <a:p>
            <a:pPr lvl="2">
              <a:lnSpc>
                <a:spcPct val="90000"/>
              </a:lnSpc>
            </a:pPr>
            <a:r>
              <a:rPr lang="en-US" sz="2800" dirty="0"/>
              <a:t>Uniqueness</a:t>
            </a:r>
          </a:p>
          <a:p>
            <a:pPr lvl="2">
              <a:lnSpc>
                <a:spcPct val="90000"/>
              </a:lnSpc>
            </a:pPr>
            <a:r>
              <a:rPr lang="en-US" sz="2800" dirty="0"/>
              <a:t>Conflict</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a:t>
            </a:fld>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Monitoring Projects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Project Termination</a:t>
            </a:r>
          </a:p>
          <a:p>
            <a:pPr lvl="1">
              <a:lnSpc>
                <a:spcPct val="90000"/>
              </a:lnSpc>
            </a:pPr>
            <a:r>
              <a:rPr lang="en-US" dirty="0"/>
              <a:t>Methods of project termination include:</a:t>
            </a:r>
          </a:p>
          <a:p>
            <a:pPr lvl="2">
              <a:lnSpc>
                <a:spcPct val="90000"/>
              </a:lnSpc>
            </a:pPr>
            <a:r>
              <a:rPr lang="en-US" sz="2800" dirty="0"/>
              <a:t>Extinction</a:t>
            </a:r>
          </a:p>
          <a:p>
            <a:pPr lvl="2">
              <a:lnSpc>
                <a:spcPct val="90000"/>
              </a:lnSpc>
            </a:pPr>
            <a:r>
              <a:rPr lang="en-US" sz="2800" dirty="0"/>
              <a:t>Addition</a:t>
            </a:r>
          </a:p>
          <a:p>
            <a:pPr lvl="2">
              <a:lnSpc>
                <a:spcPct val="90000"/>
              </a:lnSpc>
            </a:pPr>
            <a:r>
              <a:rPr lang="en-US" sz="2800" dirty="0"/>
              <a:t>Integration</a:t>
            </a:r>
          </a:p>
          <a:p>
            <a:pPr lvl="2">
              <a:lnSpc>
                <a:spcPct val="90000"/>
              </a:lnSpc>
            </a:pPr>
            <a:r>
              <a:rPr lang="en-US" sz="2800" dirty="0"/>
              <a:t>Starvation</a:t>
            </a:r>
          </a:p>
          <a:p>
            <a:pPr marL="0" indent="0">
              <a:lnSpc>
                <a:spcPct val="90000"/>
              </a:lnSpc>
              <a:buNone/>
            </a:pPr>
            <a:endParaRPr lang="en-US" dirty="0"/>
          </a:p>
          <a:p>
            <a:pPr>
              <a:lnSpc>
                <a:spcPct val="90000"/>
              </a:lnSpc>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60</a:t>
            </a:fld>
            <a:endParaRPr lang="en-US"/>
          </a:p>
        </p:txBody>
      </p:sp>
    </p:spTree>
    <p:extLst>
      <p:ext uri="{BB962C8B-B14F-4D97-AF65-F5344CB8AC3E}">
        <p14:creationId xmlns:p14="http://schemas.microsoft.com/office/powerpoint/2010/main" val="13460452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Monitoring Projects</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Project History Report</a:t>
            </a:r>
          </a:p>
          <a:p>
            <a:pPr lvl="1">
              <a:lnSpc>
                <a:spcPct val="90000"/>
              </a:lnSpc>
            </a:pPr>
            <a:r>
              <a:rPr lang="en-US" dirty="0"/>
              <a:t>Documents the project experience</a:t>
            </a:r>
          </a:p>
          <a:p>
            <a:pPr lvl="1">
              <a:lnSpc>
                <a:spcPct val="90000"/>
              </a:lnSpc>
            </a:pPr>
            <a:r>
              <a:rPr lang="en-US" dirty="0"/>
              <a:t>Provides opportunities to learn from mistakes and success</a:t>
            </a:r>
          </a:p>
          <a:p>
            <a:pPr lvl="1">
              <a:lnSpc>
                <a:spcPct val="90000"/>
              </a:lnSpc>
            </a:pPr>
            <a:r>
              <a:rPr lang="en-US" dirty="0"/>
              <a:t>Report should include</a:t>
            </a:r>
          </a:p>
          <a:p>
            <a:pPr lvl="2">
              <a:lnSpc>
                <a:spcPct val="90000"/>
              </a:lnSpc>
            </a:pPr>
            <a:r>
              <a:rPr lang="en-US" sz="2800" dirty="0"/>
              <a:t>Project performance</a:t>
            </a:r>
          </a:p>
          <a:p>
            <a:pPr lvl="2">
              <a:lnSpc>
                <a:spcPct val="90000"/>
              </a:lnSpc>
            </a:pPr>
            <a:r>
              <a:rPr lang="en-US" sz="2800" dirty="0"/>
              <a:t>Administrative performance</a:t>
            </a:r>
          </a:p>
          <a:p>
            <a:pPr lvl="2">
              <a:lnSpc>
                <a:spcPct val="90000"/>
              </a:lnSpc>
            </a:pPr>
            <a:r>
              <a:rPr lang="en-US" sz="2800" dirty="0"/>
              <a:t>Organization structure</a:t>
            </a:r>
          </a:p>
          <a:p>
            <a:pPr lvl="2">
              <a:lnSpc>
                <a:spcPct val="90000"/>
              </a:lnSpc>
            </a:pPr>
            <a:r>
              <a:rPr lang="en-US" sz="2800" dirty="0"/>
              <a:t>Project and administrative teams</a:t>
            </a:r>
          </a:p>
          <a:p>
            <a:pPr lvl="2">
              <a:lnSpc>
                <a:spcPct val="90000"/>
              </a:lnSpc>
            </a:pPr>
            <a:r>
              <a:rPr lang="en-US" sz="2800" dirty="0"/>
              <a:t>Techniques of project management</a:t>
            </a:r>
          </a:p>
          <a:p>
            <a:pPr marL="0" indent="0">
              <a:lnSpc>
                <a:spcPct val="90000"/>
              </a:lnSpc>
              <a:buNone/>
            </a:pPr>
            <a:endParaRPr lang="en-US" dirty="0"/>
          </a:p>
          <a:p>
            <a:pPr>
              <a:lnSpc>
                <a:spcPct val="90000"/>
              </a:lnSpc>
            </a:pPr>
            <a:endParaRPr lang="en-US"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61</a:t>
            </a:fld>
            <a:endParaRPr lang="en-US"/>
          </a:p>
        </p:txBody>
      </p:sp>
    </p:spTree>
    <p:extLst>
      <p:ext uri="{BB962C8B-B14F-4D97-AF65-F5344CB8AC3E}">
        <p14:creationId xmlns:p14="http://schemas.microsoft.com/office/powerpoint/2010/main" val="26974248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114425" y="519113"/>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Topics for Discussion</a:t>
            </a:r>
          </a:p>
        </p:txBody>
      </p:sp>
      <p:sp>
        <p:nvSpPr>
          <p:cNvPr id="45059" name="Rectangle 3"/>
          <p:cNvSpPr>
            <a:spLocks noGrp="1" noChangeArrowheads="1"/>
          </p:cNvSpPr>
          <p:nvPr>
            <p:ph idx="1"/>
          </p:nvPr>
        </p:nvSpPr>
        <p:spPr>
          <a:xfrm>
            <a:off x="381000" y="2017713"/>
            <a:ext cx="8574088" cy="4078287"/>
          </a:xfrm>
        </p:spPr>
        <p:txBody>
          <a:bodyPr/>
          <a:lstStyle/>
          <a:p>
            <a:pPr marL="457200" indent="-457200">
              <a:buClrTx/>
              <a:buSzPct val="100000"/>
              <a:buFont typeface="+mj-lt"/>
              <a:buAutoNum type="arabicPeriod"/>
            </a:pPr>
            <a:r>
              <a:rPr lang="en-US" sz="2000" dirty="0"/>
              <a:t>Give an example that demonstrates the trade-off inherent in projects among cost, time, and performance. </a:t>
            </a:r>
          </a:p>
          <a:p>
            <a:pPr marL="457200" indent="-457200">
              <a:buClrTx/>
              <a:buSzPct val="100000"/>
              <a:buFont typeface="+mj-lt"/>
              <a:buAutoNum type="arabicPeriod"/>
            </a:pPr>
            <a:r>
              <a:rPr lang="en-US" sz="2000" dirty="0"/>
              <a:t>Illustrate the four stages of team building from your own experience. </a:t>
            </a:r>
          </a:p>
          <a:p>
            <a:pPr marL="457200" indent="-457200">
              <a:buClrTx/>
              <a:buSzPct val="100000"/>
              <a:buFont typeface="+mj-lt"/>
              <a:buAutoNum type="arabicPeriod"/>
            </a:pPr>
            <a:r>
              <a:rPr lang="en-US" sz="2000" dirty="0"/>
              <a:t>Are Gantt charts still viable project management tools? Explain. </a:t>
            </a:r>
          </a:p>
          <a:p>
            <a:pPr marL="457200" indent="-457200">
              <a:buClrTx/>
              <a:buSzPct val="100000"/>
              <a:buFont typeface="+mj-lt"/>
              <a:buAutoNum type="arabicPeriod"/>
            </a:pPr>
            <a:r>
              <a:rPr lang="en-US" sz="2000" dirty="0"/>
              <a:t>Explain why the PERT estimate of expected project duration is always optimistic. Can we get any feel for the magnitude of the bias? </a:t>
            </a:r>
          </a:p>
          <a:p>
            <a:pPr marL="457200" indent="-457200">
              <a:buClrTx/>
              <a:buSzPct val="100000"/>
              <a:buFont typeface="+mj-lt"/>
              <a:buAutoNum type="arabicPeriod"/>
            </a:pPr>
            <a:r>
              <a:rPr lang="en-US" sz="2000" dirty="0"/>
              <a:t>Discuss the differences among time variance, cost variance, and schedule variance. </a:t>
            </a:r>
          </a:p>
          <a:p>
            <a:pPr marL="457200" indent="-457200">
              <a:buClrTx/>
              <a:buSzPct val="100000"/>
              <a:buFont typeface="+mj-lt"/>
              <a:buAutoNum type="arabicPeriod"/>
            </a:pPr>
            <a:r>
              <a:rPr lang="en-US" sz="2000" dirty="0"/>
              <a:t>Conduct a Google search on “project finance” and find employment opportunities in project finance. What is the role of finance in projects?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62</a:t>
            </a:fld>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Interactive Exercise</a:t>
            </a:r>
          </a:p>
        </p:txBody>
      </p:sp>
      <p:sp>
        <p:nvSpPr>
          <p:cNvPr id="40963" name="Rectangle 3"/>
          <p:cNvSpPr>
            <a:spLocks noGrp="1" noChangeArrowheads="1"/>
          </p:cNvSpPr>
          <p:nvPr>
            <p:ph type="body" idx="1"/>
          </p:nvPr>
        </p:nvSpPr>
        <p:spPr/>
        <p:txBody>
          <a:bodyPr/>
          <a:lstStyle/>
          <a:p>
            <a:pPr marL="0" indent="0">
              <a:buFont typeface="Wingdings" pitchFamily="2" charset="2"/>
              <a:buNone/>
            </a:pPr>
            <a:r>
              <a:rPr lang="en-US" dirty="0"/>
              <a:t>Prepare a work breakdown structure (WBS) for a homecoming dance.</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16.1: Info-Systems, Inc.</a:t>
            </a:r>
          </a:p>
        </p:txBody>
      </p:sp>
      <p:sp>
        <p:nvSpPr>
          <p:cNvPr id="46083" name="Rectangle 3"/>
          <p:cNvSpPr>
            <a:spLocks noGrp="1" noChangeArrowheads="1"/>
          </p:cNvSpPr>
          <p:nvPr>
            <p:ph type="body" idx="1"/>
          </p:nvPr>
        </p:nvSpPr>
        <p:spPr>
          <a:xfrm>
            <a:off x="381000" y="2017713"/>
            <a:ext cx="8574088" cy="4840287"/>
          </a:xfrm>
        </p:spPr>
        <p:txBody>
          <a:bodyPr/>
          <a:lstStyle/>
          <a:p>
            <a:pPr marL="457200" indent="-457200">
              <a:lnSpc>
                <a:spcPct val="80000"/>
              </a:lnSpc>
              <a:buNone/>
            </a:pPr>
            <a:r>
              <a:rPr lang="en-US" sz="2800" dirty="0"/>
              <a:t>1. Using Microsoft Project, prepare a network and identify the critical path activities, the expected project duration, and scheduling times for </a:t>
            </a:r>
            <a:br>
              <a:rPr lang="en-US" sz="2800" dirty="0"/>
            </a:br>
            <a:r>
              <a:rPr lang="en-US" sz="2800" dirty="0"/>
              <a:t>all activities.</a:t>
            </a:r>
          </a:p>
          <a:p>
            <a:pPr marL="457200" indent="-457200">
              <a:lnSpc>
                <a:spcPct val="80000"/>
              </a:lnSpc>
              <a:buNone/>
            </a:pPr>
            <a:r>
              <a:rPr lang="en-US" sz="2800" dirty="0"/>
              <a:t>2. The elapsed time for delivery of the hardware is estimated at 90 days.  Would the project completion time be affected if delivery of the hardware were delayed by 30 days?  Would the critical path change?</a:t>
            </a:r>
          </a:p>
          <a:p>
            <a:pPr marL="457200" indent="-457200">
              <a:lnSpc>
                <a:spcPct val="80000"/>
              </a:lnSpc>
              <a:buNone/>
            </a:pPr>
            <a:r>
              <a:rPr lang="en-US" sz="2800" dirty="0"/>
              <a:t>3. Using the original network and critical path, what strategies could management consider to complete the project on time if activity B were delayed by several weeks?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64</a:t>
            </a:fld>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152525" y="6858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16.2: Whittier County Hospital</a:t>
            </a:r>
          </a:p>
        </p:txBody>
      </p:sp>
      <p:sp>
        <p:nvSpPr>
          <p:cNvPr id="47107" name="Rectangle 3"/>
          <p:cNvSpPr>
            <a:spLocks noGrp="1" noChangeArrowheads="1"/>
          </p:cNvSpPr>
          <p:nvPr>
            <p:ph idx="1"/>
          </p:nvPr>
        </p:nvSpPr>
        <p:spPr>
          <a:xfrm>
            <a:off x="152400" y="2017713"/>
            <a:ext cx="8802688" cy="4114800"/>
          </a:xfrm>
        </p:spPr>
        <p:txBody>
          <a:bodyPr/>
          <a:lstStyle/>
          <a:p>
            <a:pPr marL="403225" indent="-403225">
              <a:lnSpc>
                <a:spcPct val="80000"/>
              </a:lnSpc>
              <a:buNone/>
            </a:pPr>
            <a:r>
              <a:rPr lang="en-US" sz="2400" dirty="0"/>
              <a:t>1. Assume that you are part of the management staff whose task is to develop this sketch plan.  Using Microsoft Project, develop the PERT network as outlined above, identify the critical path, and determine the expected time to reach basic operational status at the new facility.</a:t>
            </a:r>
          </a:p>
          <a:p>
            <a:pPr marL="403225" indent="-403225">
              <a:lnSpc>
                <a:spcPct val="80000"/>
              </a:lnSpc>
              <a:buNone/>
            </a:pPr>
            <a:r>
              <a:rPr lang="en-US" sz="2400" dirty="0"/>
              <a:t>2. The board of directors has said that it would like to try to move on a Sunday to minimize interference with weekday traffic.  If there are Sundays that fall 46, 53, 60,67,and 74 days from now, determine the probability (using a normal distribution) of reaching basic operational status at the new location on the two Sundays that are closest to the expected time you calculated previously.</a:t>
            </a:r>
          </a:p>
          <a:p>
            <a:pPr marL="403225" indent="-403225">
              <a:lnSpc>
                <a:spcPct val="80000"/>
              </a:lnSpc>
              <a:buNone/>
            </a:pPr>
            <a:r>
              <a:rPr lang="en-US" sz="2400" dirty="0"/>
              <a:t>3. Briefly assess the potential problems you see in applying critical path analysis to the sketch plan for moving Whittier County Hospital</a:t>
            </a:r>
            <a:r>
              <a:rPr lang="en-US" sz="2000" dirty="0"/>
              <a:t>.</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65</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35760" y="6858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Nature of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Project Management Process</a:t>
            </a:r>
          </a:p>
          <a:p>
            <a:pPr lvl="1">
              <a:lnSpc>
                <a:spcPct val="90000"/>
              </a:lnSpc>
            </a:pPr>
            <a:r>
              <a:rPr lang="en-US" sz="2600" dirty="0"/>
              <a:t>Organizations initiate projects for various reasons (i.e. new facility, new service, consulting)</a:t>
            </a:r>
          </a:p>
          <a:p>
            <a:pPr lvl="1">
              <a:lnSpc>
                <a:spcPct val="90000"/>
              </a:lnSpc>
            </a:pPr>
            <a:r>
              <a:rPr lang="en-US" sz="2600" dirty="0"/>
              <a:t>These are catalysts that lead to project inception</a:t>
            </a:r>
          </a:p>
          <a:p>
            <a:pPr lvl="1">
              <a:lnSpc>
                <a:spcPct val="90000"/>
              </a:lnSpc>
            </a:pPr>
            <a:r>
              <a:rPr lang="en-US" sz="2600" dirty="0"/>
              <a:t>The following management functions are actively pursued from project conception to termination:</a:t>
            </a:r>
          </a:p>
          <a:p>
            <a:pPr lvl="2">
              <a:lnSpc>
                <a:spcPct val="90000"/>
              </a:lnSpc>
            </a:pPr>
            <a:r>
              <a:rPr lang="en-US" sz="2600" dirty="0"/>
              <a:t>Planning</a:t>
            </a:r>
          </a:p>
          <a:p>
            <a:pPr lvl="2">
              <a:lnSpc>
                <a:spcPct val="90000"/>
              </a:lnSpc>
            </a:pPr>
            <a:r>
              <a:rPr lang="en-US" sz="2600" dirty="0"/>
              <a:t>Scheduling</a:t>
            </a:r>
          </a:p>
          <a:p>
            <a:pPr lvl="2">
              <a:lnSpc>
                <a:spcPct val="90000"/>
              </a:lnSpc>
            </a:pPr>
            <a:r>
              <a:rPr lang="en-US" sz="2600" dirty="0"/>
              <a:t>Controlling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7</a:t>
            </a:fld>
            <a:endParaRPr lang="en-US"/>
          </a:p>
        </p:txBody>
      </p:sp>
    </p:spTree>
    <p:extLst>
      <p:ext uri="{BB962C8B-B14F-4D97-AF65-F5344CB8AC3E}">
        <p14:creationId xmlns:p14="http://schemas.microsoft.com/office/powerpoint/2010/main" val="2978752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858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Nature of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Selecting the Project Manager</a:t>
            </a:r>
          </a:p>
          <a:p>
            <a:pPr lvl="1">
              <a:lnSpc>
                <a:spcPct val="90000"/>
              </a:lnSpc>
            </a:pPr>
            <a:r>
              <a:rPr lang="en-US" sz="2600" dirty="0"/>
              <a:t>Project management requires special skills because of the objectives of time, cost, and performance are conflicting</a:t>
            </a:r>
          </a:p>
          <a:p>
            <a:pPr lvl="1">
              <a:lnSpc>
                <a:spcPct val="90000"/>
              </a:lnSpc>
            </a:pPr>
            <a:r>
              <a:rPr lang="en-US" sz="2600" dirty="0"/>
              <a:t>The following attributes of candidates should be considered:</a:t>
            </a:r>
          </a:p>
          <a:p>
            <a:pPr lvl="2">
              <a:lnSpc>
                <a:spcPct val="90000"/>
              </a:lnSpc>
            </a:pPr>
            <a:r>
              <a:rPr lang="en-US" dirty="0"/>
              <a:t>Credibility</a:t>
            </a:r>
          </a:p>
          <a:p>
            <a:pPr lvl="2">
              <a:lnSpc>
                <a:spcPct val="90000"/>
              </a:lnSpc>
            </a:pPr>
            <a:r>
              <a:rPr lang="en-US" dirty="0"/>
              <a:t>Sensitivity</a:t>
            </a:r>
          </a:p>
          <a:p>
            <a:pPr lvl="2">
              <a:lnSpc>
                <a:spcPct val="90000"/>
              </a:lnSpc>
            </a:pPr>
            <a:r>
              <a:rPr lang="en-US" dirty="0"/>
              <a:t>Ability to handle stress</a:t>
            </a:r>
          </a:p>
          <a:p>
            <a:pPr lvl="2">
              <a:lnSpc>
                <a:spcPct val="90000"/>
              </a:lnSpc>
            </a:pPr>
            <a:r>
              <a:rPr lang="en-US" dirty="0"/>
              <a:t>Leadership</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8</a:t>
            </a:fld>
            <a:endParaRPr lang="en-US"/>
          </a:p>
        </p:txBody>
      </p:sp>
    </p:spTree>
    <p:extLst>
      <p:ext uri="{BB962C8B-B14F-4D97-AF65-F5344CB8AC3E}">
        <p14:creationId xmlns:p14="http://schemas.microsoft.com/office/powerpoint/2010/main" val="1208416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001713" y="609600"/>
            <a:ext cx="7953375" cy="9286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Nature of Project Management</a:t>
            </a:r>
          </a:p>
        </p:txBody>
      </p:sp>
      <p:sp>
        <p:nvSpPr>
          <p:cNvPr id="33795" name="Rectangle 3"/>
          <p:cNvSpPr>
            <a:spLocks noGrp="1" noChangeArrowheads="1"/>
          </p:cNvSpPr>
          <p:nvPr>
            <p:ph idx="1"/>
          </p:nvPr>
        </p:nvSpPr>
        <p:spPr>
          <a:xfrm>
            <a:off x="533400" y="2017713"/>
            <a:ext cx="8421688" cy="4114800"/>
          </a:xfrm>
        </p:spPr>
        <p:txBody>
          <a:bodyPr/>
          <a:lstStyle/>
          <a:p>
            <a:pPr>
              <a:lnSpc>
                <a:spcPct val="90000"/>
              </a:lnSpc>
            </a:pPr>
            <a:r>
              <a:rPr lang="en-US" dirty="0"/>
              <a:t>Building the Project Team</a:t>
            </a:r>
          </a:p>
          <a:p>
            <a:pPr lvl="1">
              <a:lnSpc>
                <a:spcPct val="90000"/>
              </a:lnSpc>
            </a:pPr>
            <a:r>
              <a:rPr lang="en-US" sz="2600" dirty="0"/>
              <a:t>Four sequential stages of team development include:</a:t>
            </a:r>
          </a:p>
          <a:p>
            <a:pPr lvl="2">
              <a:lnSpc>
                <a:spcPct val="90000"/>
              </a:lnSpc>
            </a:pPr>
            <a:r>
              <a:rPr lang="en-US" dirty="0"/>
              <a:t>Forming</a:t>
            </a:r>
          </a:p>
          <a:p>
            <a:pPr lvl="2">
              <a:lnSpc>
                <a:spcPct val="90000"/>
              </a:lnSpc>
            </a:pPr>
            <a:r>
              <a:rPr lang="en-US" dirty="0"/>
              <a:t>Storming</a:t>
            </a:r>
          </a:p>
          <a:p>
            <a:pPr lvl="2">
              <a:lnSpc>
                <a:spcPct val="90000"/>
              </a:lnSpc>
            </a:pPr>
            <a:r>
              <a:rPr lang="en-US" dirty="0"/>
              <a:t>Norming</a:t>
            </a:r>
          </a:p>
          <a:p>
            <a:pPr lvl="2">
              <a:lnSpc>
                <a:spcPct val="90000"/>
              </a:lnSpc>
            </a:pPr>
            <a:r>
              <a:rPr lang="en-US" dirty="0"/>
              <a:t>Performing</a:t>
            </a:r>
          </a:p>
        </p:txBody>
      </p:sp>
      <p:sp>
        <p:nvSpPr>
          <p:cNvPr id="2" name="Footer Placeholder 1"/>
          <p:cNvSpPr>
            <a:spLocks noGrp="1"/>
          </p:cNvSpPr>
          <p:nvPr>
            <p:ph type="ftr" sz="quarter" idx="11"/>
          </p:nvPr>
        </p:nvSpPr>
        <p:spPr/>
        <p:txBody>
          <a:bodyPr/>
          <a:lstStyle/>
          <a:p>
            <a:r>
              <a:rPr lang="en-US"/>
              <a:t>Copyright © 2019 by The McGraw-Hill Companies, Inc. All rights reserved.</a:t>
            </a:r>
          </a:p>
        </p:txBody>
      </p:sp>
      <p:sp>
        <p:nvSpPr>
          <p:cNvPr id="3" name="Slide Number Placeholder 2"/>
          <p:cNvSpPr>
            <a:spLocks noGrp="1"/>
          </p:cNvSpPr>
          <p:nvPr>
            <p:ph type="sldNum" sz="quarter" idx="12"/>
          </p:nvPr>
        </p:nvSpPr>
        <p:spPr/>
        <p:txBody>
          <a:bodyPr/>
          <a:lstStyle/>
          <a:p>
            <a:fld id="{2578993A-064F-4169-ADC4-BDBABCA05FA8}" type="slidenum">
              <a:rPr lang="en-US" smtClean="0"/>
              <a:pPr/>
              <a:t>9</a:t>
            </a:fld>
            <a:endParaRPr lang="en-US"/>
          </a:p>
        </p:txBody>
      </p:sp>
    </p:spTree>
    <p:extLst>
      <p:ext uri="{BB962C8B-B14F-4D97-AF65-F5344CB8AC3E}">
        <p14:creationId xmlns:p14="http://schemas.microsoft.com/office/powerpoint/2010/main" val="38487481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Managing Service Projects&amp;quot;&quot;/&gt;&lt;property id=&quot;20307&quot; value=&quot;256&quot;/&gt;&lt;/object&gt;&lt;object type=&quot;3&quot; unique_id=&quot;10005&quot;&gt;&lt;property id=&quot;20148&quot; value=&quot;5&quot;/&gt;&lt;property id=&quot;20300&quot; value=&quot;Slide 2 - &amp;quot;Learning Objectives&amp;quot;&quot;/&gt;&lt;property id=&quot;20307&quot; value=&quot;279&quot;/&gt;&lt;/object&gt;&lt;object type=&quot;3&quot; unique_id=&quot;10006&quot;&gt;&lt;property id=&quot;20148&quot; value=&quot;5&quot;/&gt;&lt;property id=&quot;20300&quot; value=&quot;Slide 3 - &amp;quot;Nature of Project Management&amp;quot;&quot;/&gt;&lt;property id=&quot;20307&quot; value=&quot;280&quot;/&gt;&lt;/object&gt;&lt;object type=&quot;3&quot; unique_id=&quot;10007&quot;&gt;&lt;property id=&quot;20148&quot; value=&quot;5&quot;/&gt;&lt;property id=&quot;20300&quot; value=&quot;Slide 4 - &amp;quot;Work Breakdown Structure&amp;quot;&quot;/&gt;&lt;property id=&quot;20307&quot; value=&quot;281&quot;/&gt;&lt;/object&gt;&lt;object type=&quot;3&quot; unique_id=&quot;10008&quot;&gt;&lt;property id=&quot;20148&quot; value=&quot;5&quot;/&gt;&lt;property id=&quot;20300&quot; value=&quot;Slide 5 - &amp;quot;Project Management Questions&amp;quot;&quot;/&gt;&lt;property id=&quot;20307&quot; value=&quot;257&quot;/&gt;&lt;/object&gt;&lt;object type=&quot;3&quot; unique_id=&quot;10009&quot;&gt;&lt;property id=&quot;20148&quot; value=&quot;5&quot;/&gt;&lt;property id=&quot;20300&quot; value=&quot;Slide 6 - &amp;quot;Tennis Tournament Activities&amp;quot;&quot;/&gt;&lt;property id=&quot;20307&quot; value=&quot;258&quot;/&gt;&lt;/object&gt;&lt;object type=&quot;3&quot; unique_id=&quot;10010&quot;&gt;&lt;property id=&quot;20148&quot; value=&quot;5&quot;/&gt;&lt;property id=&quot;20300&quot; value=&quot;Slide 7 - &amp;quot;Notation for Critical Path Analysis&amp;quot;&quot;/&gt;&lt;property id=&quot;20307&quot; value=&quot;259&quot;/&gt;&lt;/object&gt;&lt;object type=&quot;3&quot; unique_id=&quot;10011&quot;&gt;&lt;property id=&quot;20148&quot; value=&quot;5&quot;/&gt;&lt;property id=&quot;20300&quot; value=&quot;Slide 8 - &amp;quot;Scheduling Formulas&amp;quot;&quot;/&gt;&lt;property id=&quot;20307&quot; value=&quot;260&quot;/&gt;&lt;/object&gt;&lt;object type=&quot;3&quot; unique_id=&quot;10012&quot;&gt;&lt;property id=&quot;20148&quot; value=&quot;5&quot;/&gt;&lt;property id=&quot;20300&quot; value=&quot;Slide 9 - &amp;quot;Tennis Tournament Activity on Node Diagram&amp;quot;&quot;/&gt;&lt;property id=&quot;20307&quot; value=&quot;261&quot;/&gt;&lt;/object&gt;&lt;object type=&quot;3&quot; unique_id=&quot;10013&quot;&gt;&lt;property id=&quot;20148&quot; value=&quot;5&quot;/&gt;&lt;property id=&quot;20300&quot; value=&quot;Slide 12 - &amp;quot;Early Start Gantt Chart for Tennis Tournament&amp;quot;&quot;/&gt;&lt;property id=&quot;20307&quot; value=&quot;262&quot;/&gt;&lt;/object&gt;&lt;object type=&quot;3&quot; unique_id=&quot;10014&quot;&gt;&lt;property id=&quot;20148&quot; value=&quot;5&quot;/&gt;&lt;property id=&quot;20300&quot; value=&quot;Slide 13 - &amp;quot;Resource Leveled Schedule for Tennis Tournament&amp;quot;&quot;/&gt;&lt;property id=&quot;20307&quot; value=&quot;263&quot;/&gt;&lt;/object&gt;&lt;object type=&quot;3&quot; unique_id=&quot;10015&quot;&gt;&lt;property id=&quot;20148&quot; value=&quot;5&quot;/&gt;&lt;property id=&quot;20300&quot; value=&quot;Slide 18 - &amp;quot;Incorporating Uncertainty in Activity times – Beta Distribution&amp;quot;&quot;/&gt;&lt;property id=&quot;20307&quot; value=&quot;268&quot;/&gt;&lt;/object&gt;&lt;object type=&quot;3&quot; unique_id=&quot;10017&quot;&gt;&lt;property id=&quot;20148&quot; value=&quot;5&quot;/&gt;&lt;property id=&quot;20300&quot; value=&quot;Slide 19 - &amp;quot;Activity Means and Variances for Tennis Tournament&amp;quot;&quot;/&gt;&lt;property id=&quot;20307&quot; value=&quot;270&quot;/&gt;&lt;/object&gt;&lt;object type=&quot;3&quot; unique_id=&quot;10018&quot;&gt;&lt;property id=&quot;20148&quot; value=&quot;5&quot;/&gt;&lt;property id=&quot;20300&quot; value=&quot;Slide 20 - &amp;quot;Uncertainly Analysis&amp;quot;&quot;/&gt;&lt;property id=&quot;20307&quot; value=&quot;271&quot;/&gt;&lt;/object&gt;&lt;object type=&quot;3&quot; unique_id=&quot;10019&quot;&gt;&lt;property id=&quot;20148&quot; value=&quot;5&quot;/&gt;&lt;property id=&quot;20300&quot; value=&quot;Slide 21 - &amp;quot;Completion Time Distribution for Tennis Tournament&amp;quot;&quot;/&gt;&lt;property id=&quot;20307&quot; value=&quot;272&quot;/&gt;&lt;/object&gt;&lt;object type=&quot;3&quot; unique_id=&quot;10020&quot;&gt;&lt;property id=&quot;20148&quot; value=&quot;5&quot;/&gt;&lt;property id=&quot;20300&quot; value=&quot;Slide 22 - &amp;quot;Probability of Overrun&amp;quot;&quot;/&gt;&lt;property id=&quot;20307&quot; value=&quot;273&quot;/&gt;&lt;/object&gt;&lt;object type=&quot;3&quot; unique_id=&quot;10028&quot;&gt;&lt;property id=&quot;20148&quot; value=&quot;5&quot;/&gt;&lt;property id=&quot;20300&quot; value=&quot;Slide 23 - &amp;quot;Sources of Unexpected Problems&amp;quot;&quot;/&gt;&lt;property id=&quot;20307&quot; value=&quot;283&quot;/&gt;&lt;/object&gt;&lt;object type=&quot;3&quot; unique_id=&quot;10029&quot;&gt;&lt;property id=&quot;20148&quot; value=&quot;5&quot;/&gt;&lt;property id=&quot;20300&quot; value=&quot;Slide 24 - &amp;quot;Earned Value Chart&amp;quot;&quot;/&gt;&lt;property id=&quot;20307&quot; value=&quot;282&quot;/&gt;&lt;/object&gt;&lt;object type=&quot;3&quot; unique_id=&quot;10030&quot;&gt;&lt;property id=&quot;20148&quot; value=&quot;5&quot;/&gt;&lt;property id=&quot;20300&quot; value=&quot;Slide 25 - &amp;quot;Info-Systems, Inc.&amp;quot;&quot;/&gt;&lt;property id=&quot;20307&quot; value=&quot;287&quot;/&gt;&lt;/object&gt;&lt;object type=&quot;3&quot; unique_id=&quot;10031&quot;&gt;&lt;property id=&quot;20148&quot; value=&quot;5&quot;/&gt;&lt;property id=&quot;20300&quot; value=&quot;Slide 26 - &amp;quot;Whittier County Hospital&amp;quot;&quot;/&gt;&lt;property id=&quot;20307&quot; value=&quot;288&quot;/&gt;&lt;/object&gt;&lt;object type=&quot;3&quot; unique_id=&quot;10032&quot;&gt;&lt;property id=&quot;20148&quot; value=&quot;5&quot;/&gt;&lt;property id=&quot;20300&quot; value=&quot;Slide 27 - &amp;quot;Topics for Discussion&amp;quot;&quot;/&gt;&lt;property id=&quot;20307&quot; value=&quot;286&quot;/&gt;&lt;/object&gt;&lt;object type=&quot;3&quot; unique_id=&quot;10033&quot;&gt;&lt;property id=&quot;20148&quot; value=&quot;5&quot;/&gt;&lt;property id=&quot;20300&quot; value=&quot;Slide 28 - &amp;quot;Interactive Exercise&amp;quot;&quot;/&gt;&lt;property id=&quot;20307&quot; value=&quot;285&quot;/&gt;&lt;/object&gt;&lt;object type=&quot;3&quot; unique_id=&quot;10194&quot;&gt;&lt;property id=&quot;20148&quot; value=&quot;5&quot;/&gt;&lt;property id=&quot;20300&quot; value=&quot;Slide 10 - &amp;quot;Activity on Node Diagram&amp;#x0D;&amp;#x0A;Forward Pass&amp;quot;&quot;/&gt;&lt;property id=&quot;20307&quot; value=&quot;289&quot;/&gt;&lt;/object&gt;&lt;object type=&quot;3&quot; unique_id=&quot;10195&quot;&gt;&lt;property id=&quot;20148&quot; value=&quot;5&quot;/&gt;&lt;property id=&quot;20300&quot; value=&quot;Slide 11 - &amp;quot;Activity on Node Diagram&amp;#x0D;&amp;#x0A;Backward Pass&amp;quot;&quot;/&gt;&lt;property id=&quot;20307&quot; value=&quot;290&quot;/&gt;&lt;/object&gt;&lt;object type=&quot;3&quot; unique_id=&quot;10761&quot;&gt;&lt;property id=&quot;20148&quot; value=&quot;5&quot;/&gt;&lt;property id=&quot;20300&quot; value=&quot;Slide 14 - &amp;quot;Costs for Hypothetical Project&amp;quot;&quot;/&gt;&lt;property id=&quot;20307&quot; value=&quot;291&quot;/&gt;&lt;/object&gt;&lt;object type=&quot;3&quot; unique_id=&quot;10762&quot;&gt;&lt;property id=&quot;20148&quot; value=&quot;5&quot;/&gt;&lt;property id=&quot;20300&quot; value=&quot;Slide 15 - &amp;quot;Activity Cost-time Tradeoff&amp;quot;&quot;/&gt;&lt;property id=&quot;20307&quot; value=&quot;292&quot;/&gt;&lt;/object&gt;&lt;object type=&quot;3&quot; unique_id=&quot;10763&quot;&gt;&lt;property id=&quot;20148&quot; value=&quot;5&quot;/&gt;&lt;property id=&quot;20300&quot; value=&quot;Slide 16 - &amp;quot;Cost-Time Estimates for Tennis Tournament &amp;quot;&quot;/&gt;&lt;property id=&quot;20307&quot; value=&quot;293&quot;/&gt;&lt;/object&gt;&lt;object type=&quot;3&quot; unique_id=&quot;10764&quot;&gt;&lt;property id=&quot;20148&quot; value=&quot;5&quot;/&gt;&lt;property id=&quot;20300&quot; value=&quot;Slide 17 - &amp;quot;Progressive Crashing&amp;quot;&quot;/&gt;&lt;property id=&quot;20307&quot; value=&quot;294&quot;/&gt;&lt;/objec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688</TotalTime>
  <Pages>2</Pages>
  <Words>3007</Words>
  <Application>Microsoft Office PowerPoint</Application>
  <PresentationFormat>Letter Paper (8.5x11 in)</PresentationFormat>
  <Paragraphs>368</Paragraphs>
  <Slides>65</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1" baseType="lpstr">
      <vt:lpstr>Arial</vt:lpstr>
      <vt:lpstr>Tahoma</vt:lpstr>
      <vt:lpstr>Times New Roman</vt:lpstr>
      <vt:lpstr>Wingdings</vt:lpstr>
      <vt:lpstr>Blends</vt:lpstr>
      <vt:lpstr>ClipArt</vt:lpstr>
      <vt:lpstr>Chapter 16 Managing Service Projects</vt:lpstr>
      <vt:lpstr>Learning Objectives</vt:lpstr>
      <vt:lpstr>The Nature of Project Management</vt:lpstr>
      <vt:lpstr>The Nature of Project Management</vt:lpstr>
      <vt:lpstr>The Nature of Project Management</vt:lpstr>
      <vt:lpstr>The Nature of Project Management</vt:lpstr>
      <vt:lpstr>The Nature of Project Management</vt:lpstr>
      <vt:lpstr>The Nature of Project Management</vt:lpstr>
      <vt:lpstr>The Nature of Project Management</vt:lpstr>
      <vt:lpstr>The Nature of Project Management</vt:lpstr>
      <vt:lpstr>Techniques for Project Management</vt:lpstr>
      <vt:lpstr>Techniques for Project Management</vt:lpstr>
      <vt:lpstr>Example 16.1: Servicing a Boeing 747</vt:lpstr>
      <vt:lpstr>Figure 16.2:  Gantt Chart Schedule of Service Activities for a Boeing 747</vt:lpstr>
      <vt:lpstr>Techniques for Project Management</vt:lpstr>
      <vt:lpstr>Example 16.2: Tennis Tournament – Project Network</vt:lpstr>
      <vt:lpstr>Table 16.1: Tennis Tournament Activities</vt:lpstr>
      <vt:lpstr>Figure 16.3: AOA Network for Tennis Tournament</vt:lpstr>
      <vt:lpstr>Figure 16.4: PERT Chart (AON Network) for Tennis Tournament</vt:lpstr>
      <vt:lpstr>Techniques for Project Management</vt:lpstr>
      <vt:lpstr>Table 16.2: Notation for Critical Path Method</vt:lpstr>
      <vt:lpstr>Scheduling Formulas</vt:lpstr>
      <vt:lpstr>Example 16.3: Tennis Tournament – Critical Path Analysis</vt:lpstr>
      <vt:lpstr>Figure 16.5: PERT Chart for Tennis Tournament with Early Time Calculations</vt:lpstr>
      <vt:lpstr>Figure 16.6: Completed Critical Path Analysis for Tennis Tournament</vt:lpstr>
      <vt:lpstr>Figure 16.7: PERT Early Start Schedule for Tennis Tournament</vt:lpstr>
      <vt:lpstr>Techniques for Project Management</vt:lpstr>
      <vt:lpstr>Figure 16.8: Microsoft Project Gantt Chart</vt:lpstr>
      <vt:lpstr>Figure 16.9: Microsoft Project PERT Chart</vt:lpstr>
      <vt:lpstr>Resource Constraints</vt:lpstr>
      <vt:lpstr>Figure 16.10: Early Start Gantt Chart</vt:lpstr>
      <vt:lpstr>Figure 16.11: Resource-Leveled Schedule</vt:lpstr>
      <vt:lpstr>Activity Crashing</vt:lpstr>
      <vt:lpstr>Figure 16.12: Costs for Hypothetical Project</vt:lpstr>
      <vt:lpstr>Example 16.4: Tennis Tournament - Activity Crashing</vt:lpstr>
      <vt:lpstr>Table 16.3: Cost-Time Estimates for Tennis Tournament</vt:lpstr>
      <vt:lpstr>Figure 16.13: Activity Cost-Time Trade-Off</vt:lpstr>
      <vt:lpstr>Table 16.4: Total Cost Calculations</vt:lpstr>
      <vt:lpstr>Table 16.5: Project Path Durations Following Crashing</vt:lpstr>
      <vt:lpstr>Activity Crashing</vt:lpstr>
      <vt:lpstr>Incorporating Uncertainty in Activity Times</vt:lpstr>
      <vt:lpstr>Incorporating Uncertainty in Activity Times</vt:lpstr>
      <vt:lpstr>Figure 16.14: Beta Distribution of Activity Duration</vt:lpstr>
      <vt:lpstr>Incorporating Uncertainty in Activity Times</vt:lpstr>
      <vt:lpstr>Incorporating Uncertainty in Activity Times</vt:lpstr>
      <vt:lpstr>Incorporating Uncertainty in Activity Times</vt:lpstr>
      <vt:lpstr>Example 16.5: Tennis Tournament – Project Completion Time Distribution</vt:lpstr>
      <vt:lpstr>Table 16.6: Variances and Expected Activity Durations</vt:lpstr>
      <vt:lpstr>Figure 16.15: Project Completion Time Distribution</vt:lpstr>
      <vt:lpstr>Incorporating Uncertainty in Activity Times</vt:lpstr>
      <vt:lpstr>Example 16.6: Tennis Tournament – Merge Node Bias</vt:lpstr>
      <vt:lpstr>Figure 16.16: Near-Critical Path Completion Time Distribution</vt:lpstr>
      <vt:lpstr>Problems with Implementing Critical Path Analysis</vt:lpstr>
      <vt:lpstr>Monitoring Projects</vt:lpstr>
      <vt:lpstr>Table 16.7: Sources of Unexpected Problems</vt:lpstr>
      <vt:lpstr>Figure 16.17: Earned Value Chart</vt:lpstr>
      <vt:lpstr>Monitoring Projects</vt:lpstr>
      <vt:lpstr>Monitoring Projects</vt:lpstr>
      <vt:lpstr>Figure 16.17: Earned Value Chart</vt:lpstr>
      <vt:lpstr>Monitoring Projects</vt:lpstr>
      <vt:lpstr>Monitoring Projects</vt:lpstr>
      <vt:lpstr>Topics for Discussion</vt:lpstr>
      <vt:lpstr>Interactive Exercise</vt:lpstr>
      <vt:lpstr>Case 16.1: Info-Systems, Inc.</vt:lpstr>
      <vt:lpstr>Case 16.2: Whittier County Hospital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Projects</dc:title>
  <dc:creator>James Fitzsimmons</dc:creator>
  <cp:lastModifiedBy>McAndrews, Ryan</cp:lastModifiedBy>
  <cp:revision>133</cp:revision>
  <cp:lastPrinted>1999-02-09T17:52:01Z</cp:lastPrinted>
  <dcterms:created xsi:type="dcterms:W3CDTF">1996-07-07T09:35:36Z</dcterms:created>
  <dcterms:modified xsi:type="dcterms:W3CDTF">2018-02-13T21:07:29Z</dcterms:modified>
</cp:coreProperties>
</file>