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Lst>
  <p:notesMasterIdLst>
    <p:notesMasterId r:id="rId56"/>
  </p:notesMasterIdLst>
  <p:handoutMasterIdLst>
    <p:handoutMasterId r:id="rId57"/>
  </p:handoutMasterIdLst>
  <p:sldIdLst>
    <p:sldId id="256" r:id="rId2"/>
    <p:sldId id="272" r:id="rId3"/>
    <p:sldId id="286" r:id="rId4"/>
    <p:sldId id="300" r:id="rId5"/>
    <p:sldId id="257" r:id="rId6"/>
    <p:sldId id="301" r:id="rId7"/>
    <p:sldId id="302" r:id="rId8"/>
    <p:sldId id="303" r:id="rId9"/>
    <p:sldId id="308" r:id="rId10"/>
    <p:sldId id="258" r:id="rId11"/>
    <p:sldId id="304" r:id="rId12"/>
    <p:sldId id="305" r:id="rId13"/>
    <p:sldId id="307" r:id="rId14"/>
    <p:sldId id="306" r:id="rId15"/>
    <p:sldId id="309" r:id="rId16"/>
    <p:sldId id="310" r:id="rId17"/>
    <p:sldId id="311" r:id="rId18"/>
    <p:sldId id="312" r:id="rId19"/>
    <p:sldId id="313" r:id="rId20"/>
    <p:sldId id="314" r:id="rId21"/>
    <p:sldId id="315" r:id="rId22"/>
    <p:sldId id="316" r:id="rId23"/>
    <p:sldId id="318" r:id="rId24"/>
    <p:sldId id="317" r:id="rId25"/>
    <p:sldId id="319" r:id="rId26"/>
    <p:sldId id="320" r:id="rId27"/>
    <p:sldId id="321" r:id="rId28"/>
    <p:sldId id="324" r:id="rId29"/>
    <p:sldId id="325" r:id="rId30"/>
    <p:sldId id="264" r:id="rId31"/>
    <p:sldId id="326" r:id="rId32"/>
    <p:sldId id="327" r:id="rId33"/>
    <p:sldId id="329" r:id="rId34"/>
    <p:sldId id="330" r:id="rId35"/>
    <p:sldId id="332" r:id="rId36"/>
    <p:sldId id="331" r:id="rId37"/>
    <p:sldId id="333" r:id="rId38"/>
    <p:sldId id="334" r:id="rId39"/>
    <p:sldId id="335" r:id="rId40"/>
    <p:sldId id="336" r:id="rId41"/>
    <p:sldId id="337" r:id="rId42"/>
    <p:sldId id="338" r:id="rId43"/>
    <p:sldId id="339" r:id="rId44"/>
    <p:sldId id="340" r:id="rId45"/>
    <p:sldId id="341" r:id="rId46"/>
    <p:sldId id="342" r:id="rId47"/>
    <p:sldId id="343" r:id="rId48"/>
    <p:sldId id="344" r:id="rId49"/>
    <p:sldId id="345" r:id="rId50"/>
    <p:sldId id="289" r:id="rId51"/>
    <p:sldId id="290" r:id="rId52"/>
    <p:sldId id="292" r:id="rId53"/>
    <p:sldId id="293" r:id="rId54"/>
    <p:sldId id="295" r:id="rId55"/>
  </p:sldIdLst>
  <p:sldSz cx="9144000" cy="6858000" type="letter"/>
  <p:notesSz cx="6858000" cy="9028113"/>
  <p:custDataLst>
    <p:tags r:id="rId58"/>
  </p:custDataLst>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66"/>
    <a:srgbClr val="339933"/>
    <a:srgbClr val="00FF99"/>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90" d="100"/>
          <a:sy n="90" d="100"/>
        </p:scale>
        <p:origin x="140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Arial" charset="0"/>
              </a:defRPr>
            </a:lvl1pPr>
          </a:lstStyle>
          <a:p>
            <a:endParaRPr lang="en-US" dirty="0"/>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Arial" charset="0"/>
              </a:defRPr>
            </a:lvl1pPr>
          </a:lstStyle>
          <a:p>
            <a:endParaRPr lang="en-US" dirty="0"/>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Arial" charset="0"/>
              </a:defRPr>
            </a:lvl1pPr>
          </a:lstStyle>
          <a:p>
            <a:endParaRPr lang="en-US" dirty="0"/>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Arial" charset="0"/>
              </a:defRPr>
            </a:lvl1pPr>
          </a:lstStyle>
          <a:p>
            <a:fld id="{E84CFDC9-F3B9-4186-9585-2B0B7C8F1F4E}" type="slidenum">
              <a:rPr lang="en-US"/>
              <a:pPr/>
              <a:t>‹#›</a:t>
            </a:fld>
            <a:endParaRPr lang="en-US" dirty="0"/>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4192D71F-7E15-457E-83DA-38A78C6205C6}" type="slidenum">
              <a:rPr lang="en-US" sz="1400">
                <a:latin typeface="Arial" charset="0"/>
              </a:rPr>
              <a:pPr algn="r"/>
              <a:t>‹#›</a:t>
            </a:fld>
            <a:endParaRPr lang="en-US" sz="1400" dirty="0">
              <a:latin typeface="Arial" charset="0"/>
            </a:endParaRPr>
          </a:p>
        </p:txBody>
      </p:sp>
    </p:spTree>
    <p:extLst>
      <p:ext uri="{BB962C8B-B14F-4D97-AF65-F5344CB8AC3E}">
        <p14:creationId xmlns:p14="http://schemas.microsoft.com/office/powerpoint/2010/main" val="33560722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dirty="0"/>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dirty="0"/>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dirty="0"/>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832FB405-B5EE-49C2-A32B-49173DA67CE8}" type="slidenum">
              <a:rPr lang="en-US"/>
              <a:pPr/>
              <a:t>‹#›</a:t>
            </a:fld>
            <a:endParaRPr lang="en-US" dirty="0"/>
          </a:p>
        </p:txBody>
      </p:sp>
      <p:sp>
        <p:nvSpPr>
          <p:cNvPr id="2054" name="Rectangle 6"/>
          <p:cNvSpPr>
            <a:spLocks noGrp="1" noRot="1" noChangeAspect="1" noChangeArrowheads="1" noTextEdit="1"/>
          </p:cNvSpPr>
          <p:nvPr>
            <p:ph type="sldImg" idx="2"/>
          </p:nvPr>
        </p:nvSpPr>
        <p:spPr bwMode="auto">
          <a:xfrm>
            <a:off x="1177925" y="682625"/>
            <a:ext cx="4502150" cy="3373438"/>
          </a:xfrm>
          <a:prstGeom prst="rect">
            <a:avLst/>
          </a:prstGeom>
          <a:noFill/>
          <a:ln w="12699">
            <a:solidFill>
              <a:schemeClr val="tx1"/>
            </a:solidFill>
            <a:miter lim="800000"/>
            <a:headEnd/>
            <a:tailEnd/>
          </a:ln>
          <a:effectLst/>
        </p:spPr>
      </p:sp>
      <p:sp>
        <p:nvSpPr>
          <p:cNvPr id="2055" name="Rectangle 7"/>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55E261EB-65EF-439C-9C24-55C32AB2B631}" type="slidenum">
              <a:rPr lang="en-US" sz="1400">
                <a:latin typeface="Arial" charset="0"/>
              </a:rPr>
              <a:pPr algn="r"/>
              <a:t>‹#›</a:t>
            </a:fld>
            <a:endParaRPr lang="en-US" sz="1400" dirty="0">
              <a:latin typeface="Arial" charset="0"/>
            </a:endParaRPr>
          </a:p>
        </p:txBody>
      </p:sp>
    </p:spTree>
    <p:extLst>
      <p:ext uri="{BB962C8B-B14F-4D97-AF65-F5344CB8AC3E}">
        <p14:creationId xmlns:p14="http://schemas.microsoft.com/office/powerpoint/2010/main" val="38854192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79513" y="682625"/>
            <a:ext cx="4498975" cy="3373438"/>
          </a:xfrm>
          <a:ln cap="flat"/>
        </p:spPr>
      </p:sp>
      <p:sp>
        <p:nvSpPr>
          <p:cNvPr id="6147"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56086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127451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644268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143141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468877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865858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383834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4294656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484415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430110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289896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179513" y="682625"/>
            <a:ext cx="4498975" cy="3373438"/>
          </a:xfrm>
          <a:ln cap="flat"/>
        </p:spPr>
      </p:sp>
      <p:sp>
        <p:nvSpPr>
          <p:cNvPr id="13315"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561692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772456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670796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1053103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99541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471860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2446221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3483855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82625"/>
            <a:ext cx="4498975" cy="3373438"/>
          </a:xfrm>
          <a:ln cap="flat"/>
        </p:spPr>
      </p:sp>
      <p:sp>
        <p:nvSpPr>
          <p:cNvPr id="15363" name="Rectangle 3"/>
          <p:cNvSpPr>
            <a:spLocks noGrp="1" noChangeArrowheads="1"/>
          </p:cNvSpPr>
          <p:nvPr>
            <p:ph type="body" idx="1"/>
          </p:nvPr>
        </p:nvSpPr>
        <p:spPr>
          <a:ln/>
        </p:spPr>
        <p:txBody>
          <a:bodyPr/>
          <a:lstStyle/>
          <a:p>
            <a:endParaRPr lang="en-US" dirty="0"/>
          </a:p>
        </p:txBody>
      </p:sp>
    </p:spTree>
    <p:extLst>
      <p:ext uri="{BB962C8B-B14F-4D97-AF65-F5344CB8AC3E}">
        <p14:creationId xmlns:p14="http://schemas.microsoft.com/office/powerpoint/2010/main" val="719516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0962" name="Group 2"/>
          <p:cNvGrpSpPr>
            <a:grpSpLocks/>
          </p:cNvGrpSpPr>
          <p:nvPr/>
        </p:nvGrpSpPr>
        <p:grpSpPr bwMode="auto">
          <a:xfrm>
            <a:off x="0" y="2438400"/>
            <a:ext cx="9009063" cy="1052513"/>
            <a:chOff x="0" y="1536"/>
            <a:chExt cx="5675" cy="663"/>
          </a:xfrm>
        </p:grpSpPr>
        <p:grpSp>
          <p:nvGrpSpPr>
            <p:cNvPr id="40963" name="Group 3"/>
            <p:cNvGrpSpPr>
              <a:grpSpLocks/>
            </p:cNvGrpSpPr>
            <p:nvPr/>
          </p:nvGrpSpPr>
          <p:grpSpPr bwMode="auto">
            <a:xfrm>
              <a:off x="183" y="1604"/>
              <a:ext cx="448" cy="299"/>
              <a:chOff x="720" y="336"/>
              <a:chExt cx="624" cy="432"/>
            </a:xfrm>
          </p:grpSpPr>
          <p:sp>
            <p:nvSpPr>
              <p:cNvPr id="40964"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dirty="0"/>
              </a:p>
            </p:txBody>
          </p:sp>
          <p:sp>
            <p:nvSpPr>
              <p:cNvPr id="40965"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dirty="0"/>
              </a:p>
            </p:txBody>
          </p:sp>
        </p:grpSp>
        <p:grpSp>
          <p:nvGrpSpPr>
            <p:cNvPr id="40966" name="Group 6"/>
            <p:cNvGrpSpPr>
              <a:grpSpLocks/>
            </p:cNvGrpSpPr>
            <p:nvPr/>
          </p:nvGrpSpPr>
          <p:grpSpPr bwMode="auto">
            <a:xfrm>
              <a:off x="261" y="1870"/>
              <a:ext cx="465" cy="299"/>
              <a:chOff x="912" y="2640"/>
              <a:chExt cx="672" cy="432"/>
            </a:xfrm>
          </p:grpSpPr>
          <p:sp>
            <p:nvSpPr>
              <p:cNvPr id="40967"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dirty="0"/>
              </a:p>
            </p:txBody>
          </p:sp>
          <p:sp>
            <p:nvSpPr>
              <p:cNvPr id="40968"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dirty="0"/>
              </a:p>
            </p:txBody>
          </p:sp>
        </p:grpSp>
        <p:sp>
          <p:nvSpPr>
            <p:cNvPr id="40969"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dirty="0"/>
            </a:p>
          </p:txBody>
        </p:sp>
        <p:sp>
          <p:nvSpPr>
            <p:cNvPr id="40970"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dirty="0"/>
            </a:p>
          </p:txBody>
        </p:sp>
        <p:sp>
          <p:nvSpPr>
            <p:cNvPr id="40971"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dirty="0"/>
            </a:p>
          </p:txBody>
        </p:sp>
      </p:grpSp>
      <p:sp>
        <p:nvSpPr>
          <p:cNvPr id="40972"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40973"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0974"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dirty="0"/>
          </a:p>
        </p:txBody>
      </p:sp>
      <p:sp>
        <p:nvSpPr>
          <p:cNvPr id="40975" name="Rectangle 15"/>
          <p:cNvSpPr>
            <a:spLocks noGrp="1" noChangeArrowheads="1"/>
          </p:cNvSpPr>
          <p:nvPr>
            <p:ph type="ftr" sz="quarter" idx="3"/>
          </p:nvPr>
        </p:nvSpPr>
        <p:spPr>
          <a:xfrm>
            <a:off x="2076451" y="6416566"/>
            <a:ext cx="5172074" cy="457200"/>
          </a:xfrm>
        </p:spPr>
        <p:txBody>
          <a:bodyPr/>
          <a:lstStyle>
            <a:lvl1pPr>
              <a:defRPr>
                <a:solidFill>
                  <a:schemeClr val="bg2"/>
                </a:solidFill>
              </a:defRPr>
            </a:lvl1pPr>
          </a:lstStyle>
          <a:p>
            <a:r>
              <a:rPr lang="en-US"/>
              <a:t>Copyright © 2019 by The McGraw-Hill Companies, Inc. All rights reserved.</a:t>
            </a:r>
            <a:endParaRPr lang="en-US" dirty="0"/>
          </a:p>
        </p:txBody>
      </p:sp>
      <p:sp>
        <p:nvSpPr>
          <p:cNvPr id="40976"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765DE061-9708-49B7-9107-3BFA53F325C7}"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F6416FF3-8429-4A3A-925E-1CF982AF63F3}"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AEB7C2D6-283B-4785-9914-141CED30AF29}"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endParaRPr lang="en-US" dirty="0"/>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dirty="0"/>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5DB87A96-A72E-4C68-A396-999E7AE5409F}"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52616" y="214313"/>
            <a:ext cx="8091359" cy="934865"/>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BAEEB210-41B7-4A8B-8DD4-444A186CB0C5}"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fld id="{FD717F40-BC23-4B1B-9346-3D29CFFEB0F3}"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D0082EB9-C469-4979-B688-A8D7E67B587A}"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9" name="Slide Number Placeholder 8"/>
          <p:cNvSpPr>
            <a:spLocks noGrp="1"/>
          </p:cNvSpPr>
          <p:nvPr>
            <p:ph type="sldNum" sz="quarter" idx="12"/>
          </p:nvPr>
        </p:nvSpPr>
        <p:spPr/>
        <p:txBody>
          <a:bodyPr/>
          <a:lstStyle>
            <a:lvl1pPr>
              <a:defRPr/>
            </a:lvl1pPr>
          </a:lstStyle>
          <a:p>
            <a:fld id="{F78D2845-A4F9-4980-9513-B3A42BEEDCE4}"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lvl1pPr>
              <a:defRPr/>
            </a:lvl1pPr>
          </a:lstStyle>
          <a:p>
            <a:fld id="{8862ACE5-D546-47B8-8632-56BC5D6FE044}"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lvl1pPr>
              <a:defRPr/>
            </a:lvl1pPr>
          </a:lstStyle>
          <a:p>
            <a:fld id="{D50FB966-3CFB-4E30-A5CB-E64FF65639EE}"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C226CA08-70AE-4636-9100-6EF92B90F67E}"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endParaRPr lang="en-US" dirty="0"/>
          </a:p>
        </p:txBody>
      </p:sp>
      <p:sp>
        <p:nvSpPr>
          <p:cNvPr id="7" name="Slide Number Placeholder 6"/>
          <p:cNvSpPr>
            <a:spLocks noGrp="1"/>
          </p:cNvSpPr>
          <p:nvPr>
            <p:ph type="sldNum" sz="quarter" idx="12"/>
          </p:nvPr>
        </p:nvSpPr>
        <p:spPr/>
        <p:txBody>
          <a:bodyPr/>
          <a:lstStyle>
            <a:lvl1pPr>
              <a:defRPr/>
            </a:lvl1pPr>
          </a:lstStyle>
          <a:p>
            <a:fld id="{4168145D-7B39-4B53-BEDF-D390B94048DC}"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dirty="0"/>
          </a:p>
        </p:txBody>
      </p:sp>
      <p:sp>
        <p:nvSpPr>
          <p:cNvPr id="39939"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39940"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dirty="0"/>
          </a:p>
        </p:txBody>
      </p:sp>
      <p:sp>
        <p:nvSpPr>
          <p:cNvPr id="39941"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39942"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dirty="0"/>
          </a:p>
        </p:txBody>
      </p:sp>
      <p:sp>
        <p:nvSpPr>
          <p:cNvPr id="39943"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dirty="0"/>
          </a:p>
        </p:txBody>
      </p:sp>
      <p:sp>
        <p:nvSpPr>
          <p:cNvPr id="39944"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dirty="0"/>
          </a:p>
        </p:txBody>
      </p:sp>
      <p:sp>
        <p:nvSpPr>
          <p:cNvPr id="39945"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39946"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9947"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dirty="0"/>
          </a:p>
        </p:txBody>
      </p:sp>
      <p:sp>
        <p:nvSpPr>
          <p:cNvPr id="39948" name="Rectangle 12"/>
          <p:cNvSpPr>
            <a:spLocks noGrp="1" noChangeArrowheads="1"/>
          </p:cNvSpPr>
          <p:nvPr>
            <p:ph type="ftr" sz="quarter" idx="3"/>
          </p:nvPr>
        </p:nvSpPr>
        <p:spPr bwMode="auto">
          <a:xfrm>
            <a:off x="2448910" y="6422314"/>
            <a:ext cx="4987159"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39949"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2790AAF1-9D13-4CB8-B3A2-3152949E958B}"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895350" y="1310014"/>
            <a:ext cx="7772400" cy="1143000"/>
          </a:xfrm>
          <a:noFill/>
          <a:ln/>
        </p:spPr>
        <p:txBody>
          <a:bodyPr lIns="92075" tIns="46038" rIns="92075" bIns="46038" anchor="ctr"/>
          <a:lstStyle/>
          <a:p>
            <a:pPr algn="ctr"/>
            <a:r>
              <a:rPr lang="en-US" dirty="0"/>
              <a:t>Chapter 15</a:t>
            </a:r>
            <a:br>
              <a:rPr lang="en-US" dirty="0"/>
            </a:br>
            <a:r>
              <a:rPr lang="en-US" dirty="0"/>
              <a:t>Managing Service Inventory</a:t>
            </a:r>
          </a:p>
        </p:txBody>
      </p:sp>
      <p:pic>
        <p:nvPicPr>
          <p:cNvPr id="645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8318" y="3335379"/>
            <a:ext cx="6783495" cy="3265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3"/>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4"/>
          </p:nvPr>
        </p:nvSpPr>
        <p:spPr/>
        <p:txBody>
          <a:bodyPr/>
          <a:lstStyle/>
          <a:p>
            <a:fld id="{765DE061-9708-49B7-9107-3BFA53F325C7}" type="slidenum">
              <a:rPr lang="en-US" smtClean="0"/>
              <a:pPr/>
              <a:t>1</a:t>
            </a:fld>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Order Quantity Models</a:t>
            </a:r>
          </a:p>
        </p:txBody>
      </p:sp>
      <p:sp>
        <p:nvSpPr>
          <p:cNvPr id="14339" name="Rectangle 3"/>
          <p:cNvSpPr>
            <a:spLocks noGrp="1" noChangeArrowheads="1"/>
          </p:cNvSpPr>
          <p:nvPr>
            <p:ph idx="1"/>
          </p:nvPr>
        </p:nvSpPr>
        <p:spPr>
          <a:noFill/>
          <a:ln/>
        </p:spPr>
        <p:txBody>
          <a:bodyPr lIns="92075" tIns="46038" rIns="92075" bIns="46038"/>
          <a:lstStyle/>
          <a:p>
            <a:pPr>
              <a:lnSpc>
                <a:spcPct val="90000"/>
              </a:lnSpc>
            </a:pPr>
            <a:r>
              <a:rPr lang="en-US" sz="2800" dirty="0"/>
              <a:t>Economic Order Quantity (EOQ)</a:t>
            </a:r>
          </a:p>
          <a:p>
            <a:pPr>
              <a:lnSpc>
                <a:spcPct val="90000"/>
              </a:lnSpc>
            </a:pPr>
            <a:r>
              <a:rPr lang="en-US" sz="2800" dirty="0"/>
              <a:t>Inventory Model with Quantity Discounts</a:t>
            </a:r>
          </a:p>
          <a:p>
            <a:pPr>
              <a:lnSpc>
                <a:spcPct val="90000"/>
              </a:lnSpc>
            </a:pPr>
            <a:r>
              <a:rPr lang="en-US" sz="2800" dirty="0"/>
              <a:t>Inventory Model with Planned Shortages</a:t>
            </a:r>
          </a:p>
          <a:p>
            <a:pPr marL="0" indent="0">
              <a:lnSpc>
                <a:spcPct val="90000"/>
              </a:lnSpc>
              <a:buNone/>
            </a:pPr>
            <a:endParaRPr lang="en-US" sz="2800"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10</a:t>
            </a:fld>
            <a:endParaRPr 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Order Quantity Models</a:t>
            </a:r>
          </a:p>
        </p:txBody>
      </p:sp>
      <p:sp>
        <p:nvSpPr>
          <p:cNvPr id="14339" name="Rectangle 3"/>
          <p:cNvSpPr>
            <a:spLocks noGrp="1" noChangeArrowheads="1"/>
          </p:cNvSpPr>
          <p:nvPr>
            <p:ph idx="1"/>
          </p:nvPr>
        </p:nvSpPr>
        <p:spPr>
          <a:noFill/>
          <a:ln/>
        </p:spPr>
        <p:txBody>
          <a:bodyPr lIns="92075" tIns="46038" rIns="92075" bIns="46038"/>
          <a:lstStyle/>
          <a:p>
            <a:pPr>
              <a:lnSpc>
                <a:spcPct val="90000"/>
              </a:lnSpc>
            </a:pPr>
            <a:r>
              <a:rPr lang="en-US" sz="2800" dirty="0"/>
              <a:t>Economic Order Quantity (EOQ)</a:t>
            </a:r>
          </a:p>
          <a:p>
            <a:pPr lvl="1">
              <a:lnSpc>
                <a:spcPct val="90000"/>
              </a:lnSpc>
            </a:pPr>
            <a:r>
              <a:rPr lang="en-US" sz="2400" dirty="0"/>
              <a:t>Assumes a constant rate of demand and no </a:t>
            </a:r>
            <a:r>
              <a:rPr lang="en-US" sz="2400" dirty="0" err="1"/>
              <a:t>stockouts</a:t>
            </a:r>
            <a:endParaRPr lang="en-US" sz="2400" dirty="0"/>
          </a:p>
          <a:p>
            <a:pPr marL="457200" lvl="1" indent="0">
              <a:lnSpc>
                <a:spcPct val="90000"/>
              </a:lnSpc>
              <a:buNone/>
            </a:pPr>
            <a:endParaRPr lang="en-US" sz="2400" dirty="0"/>
          </a:p>
          <a:p>
            <a:pPr marL="457200" lvl="1" indent="0">
              <a:lnSpc>
                <a:spcPct val="90000"/>
              </a:lnSpc>
              <a:buNone/>
            </a:pPr>
            <a:r>
              <a:rPr lang="en-US" sz="2400" dirty="0" err="1"/>
              <a:t>TC</a:t>
            </a:r>
            <a:r>
              <a:rPr lang="en-US" sz="2400" baseline="-25000" dirty="0" err="1"/>
              <a:t>p</a:t>
            </a:r>
            <a:r>
              <a:rPr lang="en-US" sz="2400" baseline="-25000" dirty="0"/>
              <a:t> </a:t>
            </a:r>
            <a:r>
              <a:rPr lang="en-US" sz="2400" dirty="0"/>
              <a:t>= total cost</a:t>
            </a:r>
          </a:p>
          <a:p>
            <a:pPr marL="457200" lvl="1" indent="0">
              <a:lnSpc>
                <a:spcPct val="90000"/>
              </a:lnSpc>
              <a:buNone/>
            </a:pPr>
            <a:r>
              <a:rPr lang="en-US" sz="2400" dirty="0"/>
              <a:t>D = demand in units </a:t>
            </a:r>
            <a:r>
              <a:rPr lang="en-US" sz="2400" b="1" u="sng" dirty="0"/>
              <a:t>per year</a:t>
            </a:r>
          </a:p>
          <a:p>
            <a:pPr marL="457200" lvl="1" indent="0">
              <a:lnSpc>
                <a:spcPct val="90000"/>
              </a:lnSpc>
              <a:buNone/>
            </a:pPr>
            <a:r>
              <a:rPr lang="en-US" sz="2400" dirty="0"/>
              <a:t>H = holding cost in dollars per unit per year</a:t>
            </a:r>
          </a:p>
          <a:p>
            <a:pPr marL="457200" lvl="1" indent="0">
              <a:lnSpc>
                <a:spcPct val="90000"/>
              </a:lnSpc>
              <a:buNone/>
            </a:pPr>
            <a:r>
              <a:rPr lang="en-US" sz="2400" dirty="0"/>
              <a:t>S = cost of placing an order in dollars per order</a:t>
            </a:r>
          </a:p>
          <a:p>
            <a:pPr marL="457200" lvl="1" indent="0">
              <a:lnSpc>
                <a:spcPct val="90000"/>
              </a:lnSpc>
              <a:buNone/>
            </a:pPr>
            <a:r>
              <a:rPr lang="en-US" sz="2400" dirty="0"/>
              <a:t>Q = order quantity in units</a:t>
            </a:r>
          </a:p>
          <a:p>
            <a:pPr marL="457200" lvl="1" indent="0">
              <a:lnSpc>
                <a:spcPct val="90000"/>
              </a:lnSpc>
              <a:buNone/>
            </a:pPr>
            <a:endParaRPr lang="en-US" sz="1600" dirty="0"/>
          </a:p>
          <a:p>
            <a:pPr marL="457200" lvl="1" indent="0">
              <a:lnSpc>
                <a:spcPct val="90000"/>
              </a:lnSpc>
              <a:buNone/>
            </a:pPr>
            <a:r>
              <a:rPr lang="en-US" sz="2400" dirty="0" err="1"/>
              <a:t>TC</a:t>
            </a:r>
            <a:r>
              <a:rPr lang="en-US" sz="2400" baseline="-25000" dirty="0" err="1"/>
              <a:t>p</a:t>
            </a:r>
            <a:r>
              <a:rPr lang="en-US" sz="2400" dirty="0"/>
              <a:t> = ordering cost plus average holding cost (1)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11</a:t>
            </a:fld>
            <a:endParaRPr lang="en-US" dirty="0"/>
          </a:p>
        </p:txBody>
      </p:sp>
    </p:spTree>
    <p:extLst>
      <p:ext uri="{BB962C8B-B14F-4D97-AF65-F5344CB8AC3E}">
        <p14:creationId xmlns:p14="http://schemas.microsoft.com/office/powerpoint/2010/main" val="172821108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Order Quantity Models</a:t>
            </a:r>
          </a:p>
        </p:txBody>
      </p:sp>
      <mc:AlternateContent xmlns:mc="http://schemas.openxmlformats.org/markup-compatibility/2006" xmlns:a14="http://schemas.microsoft.com/office/drawing/2010/main">
        <mc:Choice Requires="a14">
          <p:sp>
            <p:nvSpPr>
              <p:cNvPr id="14339" name="Rectangle 3"/>
              <p:cNvSpPr>
                <a:spLocks noGrp="1" noChangeArrowheads="1"/>
              </p:cNvSpPr>
              <p:nvPr>
                <p:ph idx="1"/>
              </p:nvPr>
            </p:nvSpPr>
            <p:spPr>
              <a:noFill/>
              <a:ln/>
            </p:spPr>
            <p:txBody>
              <a:bodyPr lIns="92075" tIns="46038" rIns="92075" bIns="46038"/>
              <a:lstStyle/>
              <a:p>
                <a:pPr>
                  <a:lnSpc>
                    <a:spcPct val="90000"/>
                  </a:lnSpc>
                </a:pPr>
                <a:r>
                  <a:rPr lang="en-US" sz="2800" dirty="0"/>
                  <a:t>Economic Order Quantity (EOQ)</a:t>
                </a:r>
              </a:p>
              <a:p>
                <a:pPr marL="457200" lvl="1" indent="0">
                  <a:lnSpc>
                    <a:spcPct val="90000"/>
                  </a:lnSpc>
                  <a:buNone/>
                </a:pPr>
                <a:endParaRPr lang="en-US" sz="2400" dirty="0"/>
              </a:p>
              <a:p>
                <a:pPr marL="457200" lvl="1" indent="0">
                  <a:lnSpc>
                    <a:spcPct val="90000"/>
                  </a:lnSpc>
                  <a:buNone/>
                </a:pPr>
                <a:endParaRPr lang="en-US" sz="2400" dirty="0"/>
              </a:p>
              <a:p>
                <a:pPr marL="457200" lvl="1" indent="0">
                  <a:lnSpc>
                    <a:spcPct val="90000"/>
                  </a:lnSpc>
                  <a:buNone/>
                </a:pPr>
                <a:r>
                  <a:rPr lang="en-US" sz="2400" dirty="0" err="1"/>
                  <a:t>TC</a:t>
                </a:r>
                <a:r>
                  <a:rPr lang="en-US" sz="2400" baseline="-25000" dirty="0" err="1"/>
                  <a:t>p</a:t>
                </a:r>
                <a:r>
                  <a:rPr lang="en-US" sz="2400" dirty="0"/>
                  <a:t> = S(D/Q) + H(Q/2)    </a:t>
                </a:r>
                <a:r>
                  <a:rPr lang="en-US" sz="2400" dirty="0">
                    <a:solidFill>
                      <a:srgbClr val="0070C0"/>
                    </a:solidFill>
                  </a:rPr>
                  <a:t>                   (2)</a:t>
                </a:r>
              </a:p>
              <a:p>
                <a:pPr marL="457200" lvl="1" indent="0">
                  <a:lnSpc>
                    <a:spcPct val="90000"/>
                  </a:lnSpc>
                  <a:buNone/>
                </a:pPr>
                <a:endParaRPr lang="en-US" sz="2400" dirty="0"/>
              </a:p>
              <a:p>
                <a:pPr marL="457200" lvl="1" indent="0">
                  <a:lnSpc>
                    <a:spcPct val="90000"/>
                  </a:lnSpc>
                  <a:buNone/>
                </a:pPr>
                <a:r>
                  <a:rPr lang="en-US" sz="2400" dirty="0"/>
                  <a:t>S(D/Q) = H(Q/2)</a:t>
                </a:r>
              </a:p>
              <a:p>
                <a:pPr marL="457200" lvl="1" indent="0">
                  <a:lnSpc>
                    <a:spcPct val="90000"/>
                  </a:lnSpc>
                  <a:buNone/>
                </a:pPr>
                <a:r>
                  <a:rPr lang="en-US" sz="2400" dirty="0"/>
                  <a:t>Q2 = (2DS)/H</a:t>
                </a:r>
              </a:p>
              <a:p>
                <a:pPr marL="457200" lvl="1" indent="0">
                  <a:lnSpc>
                    <a:spcPct val="90000"/>
                  </a:lnSpc>
                  <a:buNone/>
                </a:pPr>
                <a:r>
                  <a:rPr lang="en-US" sz="2400" dirty="0"/>
                  <a:t>EOQ = </a:t>
                </a:r>
                <a14:m>
                  <m:oMath xmlns:m="http://schemas.openxmlformats.org/officeDocument/2006/math">
                    <m:rad>
                      <m:radPr>
                        <m:degHide m:val="on"/>
                        <m:ctrlPr>
                          <a:rPr lang="en-US" sz="2400" b="0" i="1" smtClean="0">
                            <a:latin typeface="Cambria Math" panose="02040503050406030204" pitchFamily="18" charset="0"/>
                            <a:ea typeface="Cambria Math" panose="02040503050406030204" pitchFamily="18" charset="0"/>
                          </a:rPr>
                        </m:ctrlPr>
                      </m:radPr>
                      <m:deg/>
                      <m:e>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2</m:t>
                            </m:r>
                            <m:r>
                              <a:rPr lang="en-US" sz="2400" b="0" i="1" smtClean="0">
                                <a:latin typeface="Cambria Math" panose="02040503050406030204" pitchFamily="18" charset="0"/>
                                <a:ea typeface="Cambria Math" panose="02040503050406030204" pitchFamily="18" charset="0"/>
                              </a:rPr>
                              <m:t>𝐷𝑆</m:t>
                            </m:r>
                          </m:num>
                          <m:den>
                            <m:r>
                              <a:rPr lang="en-US" sz="2400" b="0" i="1" smtClean="0">
                                <a:latin typeface="Cambria Math" panose="02040503050406030204" pitchFamily="18" charset="0"/>
                                <a:ea typeface="Cambria Math" panose="02040503050406030204" pitchFamily="18" charset="0"/>
                              </a:rPr>
                              <m:t>𝐻</m:t>
                            </m:r>
                          </m:den>
                        </m:f>
                        <m:r>
                          <a:rPr lang="en-US" sz="2400" b="0" i="1" smtClean="0">
                            <a:latin typeface="Cambria Math" panose="02040503050406030204" pitchFamily="18" charset="0"/>
                            <a:ea typeface="Cambria Math" panose="02040503050406030204" pitchFamily="18" charset="0"/>
                          </a:rPr>
                          <m:t> </m:t>
                        </m:r>
                      </m:e>
                    </m:rad>
                  </m:oMath>
                </a14:m>
                <a:r>
                  <a:rPr lang="en-US" sz="2400" dirty="0"/>
                  <a:t>                 </a:t>
                </a:r>
                <a:r>
                  <a:rPr lang="en-US" sz="2400" dirty="0">
                    <a:solidFill>
                      <a:srgbClr val="0070C0"/>
                    </a:solidFill>
                  </a:rPr>
                  <a:t>                     (3)</a:t>
                </a:r>
              </a:p>
            </p:txBody>
          </p:sp>
        </mc:Choice>
        <mc:Fallback xmlns="">
          <p:sp>
            <p:nvSpPr>
              <p:cNvPr id="14339" name="Rectangle 3"/>
              <p:cNvSpPr>
                <a:spLocks noGrp="1" noRot="1" noChangeAspect="1" noMove="1" noResize="1" noEditPoints="1" noAdjustHandles="1" noChangeArrowheads="1" noChangeShapeType="1" noTextEdit="1"/>
              </p:cNvSpPr>
              <p:nvPr>
                <p:ph idx="1"/>
              </p:nvPr>
            </p:nvSpPr>
            <p:spPr>
              <a:blipFill rotWithShape="0">
                <a:blip r:embed="rId3"/>
                <a:stretch>
                  <a:fillRect l="-314" t="-2519"/>
                </a:stretch>
              </a:blipFill>
              <a:ln/>
            </p:spPr>
            <p:txBody>
              <a:bodyPr/>
              <a:lstStyle/>
              <a:p>
                <a:r>
                  <a:rPr lang="en-US">
                    <a:noFill/>
                  </a:rPr>
                  <a:t> </a:t>
                </a:r>
              </a:p>
            </p:txBody>
          </p:sp>
        </mc:Fallback>
      </mc:AlternateContent>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12</a:t>
            </a:fld>
            <a:endParaRPr lang="en-US" dirty="0"/>
          </a:p>
        </p:txBody>
      </p:sp>
    </p:spTree>
    <p:extLst>
      <p:ext uri="{BB962C8B-B14F-4D97-AF65-F5344CB8AC3E}">
        <p14:creationId xmlns:p14="http://schemas.microsoft.com/office/powerpoint/2010/main" val="364832511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4" y="856339"/>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15.4: Inventory Levels for EOQ Model</a:t>
            </a:r>
          </a:p>
        </p:txBody>
      </p:sp>
      <p:pic>
        <p:nvPicPr>
          <p:cNvPr id="3" name="Picture 2"/>
          <p:cNvPicPr>
            <a:picLocks noChangeAspect="1"/>
          </p:cNvPicPr>
          <p:nvPr/>
        </p:nvPicPr>
        <p:blipFill>
          <a:blip r:embed="rId3"/>
          <a:stretch>
            <a:fillRect/>
          </a:stretch>
        </p:blipFill>
        <p:spPr>
          <a:xfrm>
            <a:off x="1810461" y="2313968"/>
            <a:ext cx="6417469" cy="385762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13</a:t>
            </a:fld>
            <a:endParaRPr lang="en-US" dirty="0"/>
          </a:p>
        </p:txBody>
      </p:sp>
    </p:spTree>
    <p:extLst>
      <p:ext uri="{BB962C8B-B14F-4D97-AF65-F5344CB8AC3E}">
        <p14:creationId xmlns:p14="http://schemas.microsoft.com/office/powerpoint/2010/main" val="220631903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5061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15.5: Relevant Annual Costs for EOQ Model</a:t>
            </a:r>
          </a:p>
        </p:txBody>
      </p:sp>
      <p:pic>
        <p:nvPicPr>
          <p:cNvPr id="3" name="Picture 2"/>
          <p:cNvPicPr>
            <a:picLocks noChangeAspect="1"/>
          </p:cNvPicPr>
          <p:nvPr/>
        </p:nvPicPr>
        <p:blipFill>
          <a:blip r:embed="rId3"/>
          <a:stretch>
            <a:fillRect/>
          </a:stretch>
        </p:blipFill>
        <p:spPr>
          <a:xfrm>
            <a:off x="1352550" y="2403038"/>
            <a:ext cx="6438900" cy="368617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14</a:t>
            </a:fld>
            <a:endParaRPr lang="en-US" dirty="0"/>
          </a:p>
        </p:txBody>
      </p:sp>
    </p:spTree>
    <p:extLst>
      <p:ext uri="{BB962C8B-B14F-4D97-AF65-F5344CB8AC3E}">
        <p14:creationId xmlns:p14="http://schemas.microsoft.com/office/powerpoint/2010/main" val="32890506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Example 15.1: Rocky Mountain Power - EOQ</a:t>
            </a:r>
          </a:p>
        </p:txBody>
      </p:sp>
      <p:pic>
        <p:nvPicPr>
          <p:cNvPr id="4" name="Picture 3"/>
          <p:cNvPicPr>
            <a:picLocks noChangeAspect="1"/>
          </p:cNvPicPr>
          <p:nvPr/>
        </p:nvPicPr>
        <p:blipFill>
          <a:blip r:embed="rId3"/>
          <a:stretch>
            <a:fillRect/>
          </a:stretch>
        </p:blipFill>
        <p:spPr>
          <a:xfrm>
            <a:off x="981073" y="2166933"/>
            <a:ext cx="7564755" cy="4285298"/>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15</a:t>
            </a:fld>
            <a:endParaRPr lang="en-US" dirty="0"/>
          </a:p>
        </p:txBody>
      </p:sp>
    </p:spTree>
    <p:extLst>
      <p:ext uri="{BB962C8B-B14F-4D97-AF65-F5344CB8AC3E}">
        <p14:creationId xmlns:p14="http://schemas.microsoft.com/office/powerpoint/2010/main" val="93415156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Example 15.1: Rocky Mountain Power - EOQ</a:t>
            </a:r>
          </a:p>
        </p:txBody>
      </p:sp>
      <p:pic>
        <p:nvPicPr>
          <p:cNvPr id="2" name="Picture 1"/>
          <p:cNvPicPr>
            <a:picLocks noChangeAspect="1"/>
          </p:cNvPicPr>
          <p:nvPr/>
        </p:nvPicPr>
        <p:blipFill>
          <a:blip r:embed="rId3"/>
          <a:stretch>
            <a:fillRect/>
          </a:stretch>
        </p:blipFill>
        <p:spPr>
          <a:xfrm>
            <a:off x="738185" y="2409823"/>
            <a:ext cx="7763828" cy="228409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16</a:t>
            </a:fld>
            <a:endParaRPr lang="en-US" dirty="0"/>
          </a:p>
        </p:txBody>
      </p:sp>
    </p:spTree>
    <p:extLst>
      <p:ext uri="{BB962C8B-B14F-4D97-AF65-F5344CB8AC3E}">
        <p14:creationId xmlns:p14="http://schemas.microsoft.com/office/powerpoint/2010/main" val="16579562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Table 15.2: Tabulation of Inventory Costs</a:t>
            </a:r>
          </a:p>
        </p:txBody>
      </p:sp>
      <p:pic>
        <p:nvPicPr>
          <p:cNvPr id="3" name="Picture 2"/>
          <p:cNvPicPr>
            <a:picLocks noChangeAspect="1"/>
          </p:cNvPicPr>
          <p:nvPr/>
        </p:nvPicPr>
        <p:blipFill>
          <a:blip r:embed="rId3"/>
          <a:stretch>
            <a:fillRect/>
          </a:stretch>
        </p:blipFill>
        <p:spPr>
          <a:xfrm>
            <a:off x="1147762" y="2185987"/>
            <a:ext cx="6848475" cy="248602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17</a:t>
            </a:fld>
            <a:endParaRPr lang="en-US" dirty="0"/>
          </a:p>
        </p:txBody>
      </p:sp>
    </p:spTree>
    <p:extLst>
      <p:ext uri="{BB962C8B-B14F-4D97-AF65-F5344CB8AC3E}">
        <p14:creationId xmlns:p14="http://schemas.microsoft.com/office/powerpoint/2010/main" val="175748462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Order Quantity Models</a:t>
            </a:r>
          </a:p>
        </p:txBody>
      </p:sp>
      <p:sp>
        <p:nvSpPr>
          <p:cNvPr id="14339" name="Rectangle 3"/>
          <p:cNvSpPr>
            <a:spLocks noGrp="1" noChangeArrowheads="1"/>
          </p:cNvSpPr>
          <p:nvPr>
            <p:ph idx="1"/>
          </p:nvPr>
        </p:nvSpPr>
        <p:spPr>
          <a:noFill/>
          <a:ln/>
        </p:spPr>
        <p:txBody>
          <a:bodyPr lIns="92075" tIns="46038" rIns="92075" bIns="46038"/>
          <a:lstStyle/>
          <a:p>
            <a:pPr>
              <a:lnSpc>
                <a:spcPct val="90000"/>
              </a:lnSpc>
            </a:pPr>
            <a:r>
              <a:rPr lang="en-US" sz="2800" dirty="0"/>
              <a:t>Inventory Model with Quantity Discounts</a:t>
            </a:r>
            <a:endParaRPr lang="en-US" sz="2400" dirty="0"/>
          </a:p>
          <a:p>
            <a:pPr lvl="1">
              <a:lnSpc>
                <a:spcPct val="90000"/>
              </a:lnSpc>
            </a:pPr>
            <a:r>
              <a:rPr lang="en-US" sz="2400" dirty="0"/>
              <a:t>Item price is now a variable and must be included in the total annual cost function</a:t>
            </a:r>
          </a:p>
          <a:p>
            <a:pPr marL="457200" lvl="1" indent="0">
              <a:lnSpc>
                <a:spcPct val="90000"/>
              </a:lnSpc>
              <a:buNone/>
            </a:pPr>
            <a:endParaRPr lang="en-US" sz="2400" dirty="0"/>
          </a:p>
          <a:p>
            <a:pPr marL="457200" lvl="1" indent="0">
              <a:lnSpc>
                <a:spcPct val="90000"/>
              </a:lnSpc>
              <a:buNone/>
            </a:pPr>
            <a:r>
              <a:rPr lang="en-US" sz="2000" dirty="0"/>
              <a:t>Total Cost = Purchase Cost + Ordering Cost + Holding Cost</a:t>
            </a:r>
          </a:p>
          <a:p>
            <a:pPr marL="0" indent="0">
              <a:buNone/>
            </a:pPr>
            <a:r>
              <a:rPr lang="en-US" sz="2000" dirty="0"/>
              <a:t>      </a:t>
            </a:r>
            <a:r>
              <a:rPr lang="pl-PL" sz="2000" dirty="0"/>
              <a:t>TC</a:t>
            </a:r>
            <a:r>
              <a:rPr lang="pl-PL" sz="2000" baseline="-25000" dirty="0"/>
              <a:t>qd </a:t>
            </a:r>
            <a:r>
              <a:rPr lang="pl-PL" sz="2000" dirty="0"/>
              <a:t>= CD + S(D / Q) + I(CQ / 2) </a:t>
            </a:r>
            <a:r>
              <a:rPr lang="en-US" sz="2000" dirty="0"/>
              <a:t>                               </a:t>
            </a:r>
            <a:r>
              <a:rPr lang="en-US" sz="2000" dirty="0">
                <a:solidFill>
                  <a:srgbClr val="0070C0"/>
                </a:solidFill>
              </a:rPr>
              <a:t>(4)</a:t>
            </a:r>
            <a:endParaRPr lang="pl-PL" sz="2000" dirty="0">
              <a:solidFill>
                <a:schemeClr val="tx2"/>
              </a:solidFill>
            </a:endParaRPr>
          </a:p>
          <a:p>
            <a:pPr marL="0" indent="0">
              <a:buNone/>
            </a:pPr>
            <a:r>
              <a:rPr lang="en-US" sz="2000" dirty="0"/>
              <a:t>      where </a:t>
            </a:r>
          </a:p>
          <a:p>
            <a:pPr marL="0" indent="0">
              <a:buNone/>
            </a:pPr>
            <a:r>
              <a:rPr lang="en-US" sz="2000" dirty="0"/>
              <a:t>      C = unit cost of item in dollars </a:t>
            </a:r>
          </a:p>
          <a:p>
            <a:pPr marL="0" indent="0" algn="ctr">
              <a:buNone/>
            </a:pPr>
            <a:r>
              <a:rPr lang="en-US" sz="2000" dirty="0"/>
              <a:t>    I = annual inventory holding cost as a percentage (expressed         as a decimal) of the cost of the item (note: IC = H) </a:t>
            </a:r>
            <a:endParaRPr lang="en-US" sz="4800"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18</a:t>
            </a:fld>
            <a:endParaRPr lang="en-US" dirty="0"/>
          </a:p>
        </p:txBody>
      </p:sp>
    </p:spTree>
    <p:extLst>
      <p:ext uri="{BB962C8B-B14F-4D97-AF65-F5344CB8AC3E}">
        <p14:creationId xmlns:p14="http://schemas.microsoft.com/office/powerpoint/2010/main" val="343062659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Example 15.2: Rocky Mountain Power – Quantity Discount Problem</a:t>
            </a:r>
          </a:p>
        </p:txBody>
      </p:sp>
      <p:pic>
        <p:nvPicPr>
          <p:cNvPr id="2" name="Picture 1"/>
          <p:cNvPicPr>
            <a:picLocks noChangeAspect="1"/>
          </p:cNvPicPr>
          <p:nvPr/>
        </p:nvPicPr>
        <p:blipFill>
          <a:blip r:embed="rId3"/>
          <a:stretch>
            <a:fillRect/>
          </a:stretch>
        </p:blipFill>
        <p:spPr>
          <a:xfrm>
            <a:off x="1343020" y="1938334"/>
            <a:ext cx="6697980" cy="1977390"/>
          </a:xfrm>
          <a:prstGeom prst="rect">
            <a:avLst/>
          </a:prstGeom>
        </p:spPr>
      </p:pic>
      <p:sp>
        <p:nvSpPr>
          <p:cNvPr id="3" name="Rectangle 2"/>
          <p:cNvSpPr/>
          <p:nvPr/>
        </p:nvSpPr>
        <p:spPr>
          <a:xfrm>
            <a:off x="628650" y="4121591"/>
            <a:ext cx="8515350" cy="2585323"/>
          </a:xfrm>
          <a:prstGeom prst="rect">
            <a:avLst/>
          </a:prstGeom>
        </p:spPr>
        <p:txBody>
          <a:bodyPr wrap="square">
            <a:spAutoFit/>
          </a:bodyPr>
          <a:lstStyle/>
          <a:p>
            <a:r>
              <a:rPr lang="en-US" dirty="0">
                <a:solidFill>
                  <a:srgbClr val="000000"/>
                </a:solidFill>
                <a:latin typeface="Proxima Nova Medium"/>
              </a:rPr>
              <a:t>How should RMP respond? Because the price of the item now varies with the order quantity, the appropriate inventory cost model now becomes equation (4). The value for the holding cost percentage is determined using the relationship </a:t>
            </a:r>
            <a:r>
              <a:rPr lang="en-US" i="1" dirty="0">
                <a:solidFill>
                  <a:srgbClr val="000000"/>
                </a:solidFill>
                <a:latin typeface="Proxima Nova Medium"/>
              </a:rPr>
              <a:t>IC </a:t>
            </a:r>
            <a:r>
              <a:rPr lang="en-US" dirty="0">
                <a:solidFill>
                  <a:srgbClr val="000000"/>
                </a:solidFill>
                <a:latin typeface="STIX MathJax Main"/>
              </a:rPr>
              <a:t>= </a:t>
            </a:r>
            <a:r>
              <a:rPr lang="en-US" i="1" dirty="0">
                <a:solidFill>
                  <a:srgbClr val="000000"/>
                </a:solidFill>
                <a:latin typeface="Proxima Nova Medium"/>
              </a:rPr>
              <a:t>H </a:t>
            </a:r>
            <a:r>
              <a:rPr lang="en-US" dirty="0">
                <a:solidFill>
                  <a:srgbClr val="000000"/>
                </a:solidFill>
                <a:latin typeface="Proxima Nova Medium"/>
              </a:rPr>
              <a:t>and solving for </a:t>
            </a:r>
            <a:r>
              <a:rPr lang="en-US" i="1" dirty="0">
                <a:solidFill>
                  <a:srgbClr val="000000"/>
                </a:solidFill>
                <a:latin typeface="Proxima Nova Medium"/>
              </a:rPr>
              <a:t>I </a:t>
            </a:r>
            <a:r>
              <a:rPr lang="en-US" dirty="0">
                <a:solidFill>
                  <a:srgbClr val="000000"/>
                </a:solidFill>
                <a:latin typeface="STIX MathJax Main"/>
              </a:rPr>
              <a:t>= </a:t>
            </a:r>
            <a:r>
              <a:rPr lang="en-US" i="1" dirty="0">
                <a:solidFill>
                  <a:srgbClr val="000000"/>
                </a:solidFill>
                <a:latin typeface="Proxima Nova Medium"/>
              </a:rPr>
              <a:t>H/C </a:t>
            </a:r>
            <a:r>
              <a:rPr lang="en-US" dirty="0">
                <a:solidFill>
                  <a:srgbClr val="000000"/>
                </a:solidFill>
                <a:latin typeface="STIX MathJax Main"/>
              </a:rPr>
              <a:t>= </a:t>
            </a:r>
            <a:r>
              <a:rPr lang="en-US" i="1" dirty="0">
                <a:solidFill>
                  <a:srgbClr val="000000"/>
                </a:solidFill>
                <a:latin typeface="Proxima Nova Medium"/>
              </a:rPr>
              <a:t>6/20 </a:t>
            </a:r>
            <a:r>
              <a:rPr lang="en-US" dirty="0">
                <a:solidFill>
                  <a:srgbClr val="000000"/>
                </a:solidFill>
                <a:latin typeface="STIX MathJax Main"/>
              </a:rPr>
              <a:t>= </a:t>
            </a:r>
            <a:r>
              <a:rPr lang="en-US" i="1" dirty="0">
                <a:solidFill>
                  <a:srgbClr val="000000"/>
                </a:solidFill>
                <a:latin typeface="Proxima Nova Medium"/>
              </a:rPr>
              <a:t>.30. </a:t>
            </a:r>
            <a:r>
              <a:rPr lang="en-US" dirty="0">
                <a:solidFill>
                  <a:srgbClr val="000000"/>
                </a:solidFill>
                <a:latin typeface="Proxima Nova Medium"/>
              </a:rPr>
              <a:t>How does one proceed, however, to use equation (4) to determine the order quantity that minimizes the total annual inventory cost, which now includes the purchase cost as well as the ordering and holding costs? Figure 15.6 illustrates one option, which is plotting the total cost </a:t>
            </a:r>
            <a:r>
              <a:rPr lang="en-US" dirty="0"/>
              <a:t>as a function of order quantity and noting the lowest point of the resulting </a:t>
            </a:r>
            <a:r>
              <a:rPr lang="en-US" i="1" dirty="0"/>
              <a:t>discontinuous </a:t>
            </a:r>
            <a:r>
              <a:rPr lang="en-US" dirty="0"/>
              <a:t>curve (in this case, at the price break of 240 units). </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19</a:t>
            </a:fld>
            <a:endParaRPr lang="en-US" dirty="0"/>
          </a:p>
        </p:txBody>
      </p:sp>
    </p:spTree>
    <p:extLst>
      <p:ext uri="{BB962C8B-B14F-4D97-AF65-F5344CB8AC3E}">
        <p14:creationId xmlns:p14="http://schemas.microsoft.com/office/powerpoint/2010/main" val="190923623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Learning Objectives </a:t>
            </a:r>
          </a:p>
        </p:txBody>
      </p:sp>
      <p:sp>
        <p:nvSpPr>
          <p:cNvPr id="7171" name="Rectangle 3"/>
          <p:cNvSpPr>
            <a:spLocks noGrp="1" noChangeArrowheads="1"/>
          </p:cNvSpPr>
          <p:nvPr>
            <p:ph type="body" idx="1"/>
          </p:nvPr>
        </p:nvSpPr>
        <p:spPr>
          <a:xfrm>
            <a:off x="713984" y="1920437"/>
            <a:ext cx="8241104" cy="4558451"/>
          </a:xfrm>
          <a:noFill/>
          <a:ln/>
        </p:spPr>
        <p:txBody>
          <a:bodyPr lIns="92075" tIns="46038" rIns="92075" bIns="46038"/>
          <a:lstStyle/>
          <a:p>
            <a:r>
              <a:rPr lang="en-US" sz="2150" dirty="0"/>
              <a:t>Discuss the role of information technology in the management of inventory. </a:t>
            </a:r>
          </a:p>
          <a:p>
            <a:r>
              <a:rPr lang="en-US" sz="2150" dirty="0"/>
              <a:t>Describe the function, characteristics, and costs of an inventory system. </a:t>
            </a:r>
          </a:p>
          <a:p>
            <a:r>
              <a:rPr lang="en-US" sz="2150" dirty="0"/>
              <a:t>Determine the order quantity for various inventory applications. </a:t>
            </a:r>
          </a:p>
          <a:p>
            <a:r>
              <a:rPr lang="en-US" sz="2150" dirty="0"/>
              <a:t>Determine the reorder point and safety stock for inventory systems with uncertain demand. </a:t>
            </a:r>
          </a:p>
          <a:p>
            <a:r>
              <a:rPr lang="en-US" sz="2150" dirty="0"/>
              <a:t>Design a continuous or periodic review inventory-control system. </a:t>
            </a:r>
          </a:p>
          <a:p>
            <a:r>
              <a:rPr lang="en-US" sz="2150" dirty="0"/>
              <a:t>Conduct an ABC analysis of inventory items. </a:t>
            </a:r>
          </a:p>
          <a:p>
            <a:r>
              <a:rPr lang="en-US" sz="2150" dirty="0"/>
              <a:t>Use either expected value or incremental analysis to determine the order quantity for the single-period inventory model. </a:t>
            </a:r>
          </a:p>
          <a:p>
            <a:r>
              <a:rPr lang="en-US" sz="2150" dirty="0"/>
              <a:t>Describe the rationale behind the retail discounting model.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Example 15.2: Rocky Mountain Power – Quantity Discount Problem</a:t>
            </a:r>
          </a:p>
        </p:txBody>
      </p:sp>
      <p:pic>
        <p:nvPicPr>
          <p:cNvPr id="5" name="Picture 4"/>
          <p:cNvPicPr>
            <a:picLocks noChangeAspect="1"/>
          </p:cNvPicPr>
          <p:nvPr/>
        </p:nvPicPr>
        <p:blipFill>
          <a:blip r:embed="rId3"/>
          <a:stretch>
            <a:fillRect/>
          </a:stretch>
        </p:blipFill>
        <p:spPr>
          <a:xfrm>
            <a:off x="1066622" y="2324100"/>
            <a:ext cx="7391400" cy="201930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20</a:t>
            </a:fld>
            <a:endParaRPr lang="en-US" dirty="0"/>
          </a:p>
        </p:txBody>
      </p:sp>
    </p:spTree>
    <p:extLst>
      <p:ext uri="{BB962C8B-B14F-4D97-AF65-F5344CB8AC3E}">
        <p14:creationId xmlns:p14="http://schemas.microsoft.com/office/powerpoint/2010/main" val="395432969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Example 15.2: Rocky Mountain Power – Quantity Discount Problem</a:t>
            </a:r>
          </a:p>
        </p:txBody>
      </p:sp>
      <p:pic>
        <p:nvPicPr>
          <p:cNvPr id="2" name="Picture 1"/>
          <p:cNvPicPr>
            <a:picLocks noChangeAspect="1"/>
          </p:cNvPicPr>
          <p:nvPr/>
        </p:nvPicPr>
        <p:blipFill>
          <a:blip r:embed="rId3"/>
          <a:stretch>
            <a:fillRect/>
          </a:stretch>
        </p:blipFill>
        <p:spPr>
          <a:xfrm>
            <a:off x="538162" y="2224087"/>
            <a:ext cx="8258175" cy="36290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21</a:t>
            </a:fld>
            <a:endParaRPr lang="en-US" dirty="0"/>
          </a:p>
        </p:txBody>
      </p:sp>
    </p:spTree>
    <p:extLst>
      <p:ext uri="{BB962C8B-B14F-4D97-AF65-F5344CB8AC3E}">
        <p14:creationId xmlns:p14="http://schemas.microsoft.com/office/powerpoint/2010/main" val="202130960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622" y="62044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Example 15.2: Rocky Mountain Power – Quantity Discount Problem</a:t>
            </a:r>
          </a:p>
        </p:txBody>
      </p:sp>
      <p:pic>
        <p:nvPicPr>
          <p:cNvPr id="3" name="Picture 2"/>
          <p:cNvPicPr>
            <a:picLocks noChangeAspect="1"/>
          </p:cNvPicPr>
          <p:nvPr/>
        </p:nvPicPr>
        <p:blipFill>
          <a:blip r:embed="rId3"/>
          <a:stretch>
            <a:fillRect/>
          </a:stretch>
        </p:blipFill>
        <p:spPr>
          <a:xfrm>
            <a:off x="795337" y="2019303"/>
            <a:ext cx="7790974" cy="466915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22</a:t>
            </a:fld>
            <a:endParaRPr lang="en-US" dirty="0"/>
          </a:p>
        </p:txBody>
      </p:sp>
    </p:spTree>
    <p:extLst>
      <p:ext uri="{BB962C8B-B14F-4D97-AF65-F5344CB8AC3E}">
        <p14:creationId xmlns:p14="http://schemas.microsoft.com/office/powerpoint/2010/main" val="96135771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Order Quantity Models</a:t>
            </a:r>
          </a:p>
        </p:txBody>
      </p:sp>
      <p:sp>
        <p:nvSpPr>
          <p:cNvPr id="14339" name="Rectangle 3"/>
          <p:cNvSpPr>
            <a:spLocks noGrp="1" noChangeArrowheads="1"/>
          </p:cNvSpPr>
          <p:nvPr>
            <p:ph idx="1"/>
          </p:nvPr>
        </p:nvSpPr>
        <p:spPr>
          <a:noFill/>
          <a:ln/>
        </p:spPr>
        <p:txBody>
          <a:bodyPr lIns="92075" tIns="46038" rIns="92075" bIns="46038"/>
          <a:lstStyle/>
          <a:p>
            <a:pPr>
              <a:lnSpc>
                <a:spcPct val="90000"/>
              </a:lnSpc>
            </a:pPr>
            <a:r>
              <a:rPr lang="en-US" sz="2800" dirty="0"/>
              <a:t>Inventory Model with Planned Shortages</a:t>
            </a:r>
            <a:endParaRPr lang="en-US" sz="2400" dirty="0"/>
          </a:p>
          <a:p>
            <a:pPr lvl="1">
              <a:lnSpc>
                <a:spcPct val="90000"/>
              </a:lnSpc>
            </a:pPr>
            <a:r>
              <a:rPr lang="en-US" sz="2400" dirty="0"/>
              <a:t>Possible when customers willing to tolerate </a:t>
            </a:r>
            <a:r>
              <a:rPr lang="en-US" sz="2400" dirty="0" err="1"/>
              <a:t>stockouts</a:t>
            </a:r>
            <a:endParaRPr lang="en-US" sz="2400" dirty="0"/>
          </a:p>
          <a:p>
            <a:pPr lvl="2">
              <a:lnSpc>
                <a:spcPct val="90000"/>
              </a:lnSpc>
            </a:pPr>
            <a:r>
              <a:rPr lang="en-US" sz="2000" dirty="0"/>
              <a:t>Must adhere to promised delivery date</a:t>
            </a:r>
          </a:p>
          <a:p>
            <a:pPr lvl="2">
              <a:lnSpc>
                <a:spcPct val="90000"/>
              </a:lnSpc>
            </a:pPr>
            <a:r>
              <a:rPr lang="en-US" sz="2000" dirty="0"/>
              <a:t>Must be within a reasonable length of time</a:t>
            </a:r>
          </a:p>
          <a:p>
            <a:pPr marL="457200" lvl="1" indent="0">
              <a:lnSpc>
                <a:spcPct val="90000"/>
              </a:lnSpc>
              <a:buNone/>
            </a:pPr>
            <a:endParaRPr lang="en-US" sz="2400" dirty="0"/>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23</a:t>
            </a:fld>
            <a:endParaRPr lang="en-US" dirty="0"/>
          </a:p>
        </p:txBody>
      </p:sp>
    </p:spTree>
    <p:extLst>
      <p:ext uri="{BB962C8B-B14F-4D97-AF65-F5344CB8AC3E}">
        <p14:creationId xmlns:p14="http://schemas.microsoft.com/office/powerpoint/2010/main" val="353280220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23208" y="67151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Figure 15.7: Inventory Levels for the Planned Shortages Model</a:t>
            </a:r>
          </a:p>
        </p:txBody>
      </p:sp>
      <p:pic>
        <p:nvPicPr>
          <p:cNvPr id="3" name="Picture 2"/>
          <p:cNvPicPr>
            <a:picLocks noChangeAspect="1"/>
          </p:cNvPicPr>
          <p:nvPr/>
        </p:nvPicPr>
        <p:blipFill>
          <a:blip r:embed="rId3"/>
          <a:stretch>
            <a:fillRect/>
          </a:stretch>
        </p:blipFill>
        <p:spPr>
          <a:xfrm>
            <a:off x="1852612" y="2586037"/>
            <a:ext cx="5819775" cy="290512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24</a:t>
            </a:fld>
            <a:endParaRPr lang="en-US" dirty="0"/>
          </a:p>
        </p:txBody>
      </p:sp>
    </p:spTree>
    <p:extLst>
      <p:ext uri="{BB962C8B-B14F-4D97-AF65-F5344CB8AC3E}">
        <p14:creationId xmlns:p14="http://schemas.microsoft.com/office/powerpoint/2010/main" val="305709926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Order Quantity Models</a:t>
            </a:r>
          </a:p>
        </p:txBody>
      </p:sp>
      <p:sp>
        <p:nvSpPr>
          <p:cNvPr id="14339" name="Rectangle 3"/>
          <p:cNvSpPr>
            <a:spLocks noGrp="1" noChangeArrowheads="1"/>
          </p:cNvSpPr>
          <p:nvPr>
            <p:ph idx="1"/>
          </p:nvPr>
        </p:nvSpPr>
        <p:spPr>
          <a:noFill/>
          <a:ln/>
        </p:spPr>
        <p:txBody>
          <a:bodyPr lIns="92075" tIns="46038" rIns="92075" bIns="46038"/>
          <a:lstStyle/>
          <a:p>
            <a:pPr>
              <a:lnSpc>
                <a:spcPct val="90000"/>
              </a:lnSpc>
            </a:pPr>
            <a:r>
              <a:rPr lang="en-US" sz="2800" dirty="0"/>
              <a:t>Inventory Model with Planned Shortages</a:t>
            </a:r>
            <a:endParaRPr lang="en-US" sz="2400" dirty="0"/>
          </a:p>
          <a:p>
            <a:pPr marL="457200" lvl="1" indent="0">
              <a:lnSpc>
                <a:spcPct val="90000"/>
              </a:lnSpc>
              <a:buNone/>
            </a:pPr>
            <a:endParaRPr lang="en-US" sz="2400" dirty="0"/>
          </a:p>
          <a:p>
            <a:pPr marL="457200" lvl="1" indent="0">
              <a:lnSpc>
                <a:spcPct val="90000"/>
              </a:lnSpc>
              <a:buNone/>
            </a:pPr>
            <a:r>
              <a:rPr lang="en-US" sz="2000" dirty="0"/>
              <a:t>Total Cost = Ordering Cost + Holding Cost +Backorder Cost</a:t>
            </a:r>
          </a:p>
          <a:p>
            <a:pPr marL="0" indent="0">
              <a:buNone/>
            </a:pPr>
            <a:endParaRPr lang="en-US" sz="2000" dirty="0"/>
          </a:p>
          <a:p>
            <a:pPr marL="0" indent="0">
              <a:buNone/>
            </a:pPr>
            <a:endParaRPr lang="en-US" sz="2000" dirty="0"/>
          </a:p>
          <a:p>
            <a:pPr marL="0" indent="0">
              <a:buNone/>
            </a:pPr>
            <a:r>
              <a:rPr lang="en-US" sz="2000" dirty="0"/>
              <a:t>where </a:t>
            </a:r>
          </a:p>
          <a:p>
            <a:pPr marL="0" indent="0">
              <a:buNone/>
            </a:pPr>
            <a:r>
              <a:rPr lang="en-US" sz="2000" dirty="0"/>
              <a:t>K = number of </a:t>
            </a:r>
            <a:r>
              <a:rPr lang="en-US" sz="2000" dirty="0" err="1"/>
              <a:t>stockouts</a:t>
            </a:r>
            <a:r>
              <a:rPr lang="en-US" sz="2000" dirty="0"/>
              <a:t> backordered when order quantity arrives </a:t>
            </a:r>
          </a:p>
          <a:p>
            <a:pPr marL="0" indent="0">
              <a:buNone/>
            </a:pPr>
            <a:r>
              <a:rPr lang="en-US" sz="2000" dirty="0"/>
              <a:t>B = backorder cost in dollars per unit per year </a:t>
            </a:r>
          </a:p>
          <a:p>
            <a:pPr marL="0" indent="0">
              <a:buNone/>
            </a:pPr>
            <a:r>
              <a:rPr lang="en-US" sz="2000" dirty="0"/>
              <a:t>      </a:t>
            </a:r>
            <a:endParaRPr lang="en-US" sz="4800" dirty="0"/>
          </a:p>
        </p:txBody>
      </p:sp>
      <p:pic>
        <p:nvPicPr>
          <p:cNvPr id="2" name="Picture 1"/>
          <p:cNvPicPr>
            <a:picLocks noChangeAspect="1"/>
          </p:cNvPicPr>
          <p:nvPr/>
        </p:nvPicPr>
        <p:blipFill>
          <a:blip r:embed="rId3"/>
          <a:stretch>
            <a:fillRect/>
          </a:stretch>
        </p:blipFill>
        <p:spPr>
          <a:xfrm>
            <a:off x="2800350" y="3276600"/>
            <a:ext cx="6248400" cy="7620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25</a:t>
            </a:fld>
            <a:endParaRPr lang="en-US" dirty="0"/>
          </a:p>
        </p:txBody>
      </p:sp>
    </p:spTree>
    <p:extLst>
      <p:ext uri="{BB962C8B-B14F-4D97-AF65-F5344CB8AC3E}">
        <p14:creationId xmlns:p14="http://schemas.microsoft.com/office/powerpoint/2010/main" val="80627102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24066" y="76676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4000" dirty="0"/>
              <a:t>Table 15.3: Values for Q* and K* as a Function of Backorder Cost</a:t>
            </a:r>
          </a:p>
        </p:txBody>
      </p:sp>
      <p:pic>
        <p:nvPicPr>
          <p:cNvPr id="4" name="Picture 3"/>
          <p:cNvPicPr>
            <a:picLocks noChangeAspect="1"/>
          </p:cNvPicPr>
          <p:nvPr/>
        </p:nvPicPr>
        <p:blipFill>
          <a:blip r:embed="rId3"/>
          <a:stretch>
            <a:fillRect/>
          </a:stretch>
        </p:blipFill>
        <p:spPr>
          <a:xfrm>
            <a:off x="2819400" y="1885950"/>
            <a:ext cx="3390900" cy="3505200"/>
          </a:xfrm>
          <a:prstGeom prst="rect">
            <a:avLst/>
          </a:prstGeom>
        </p:spPr>
      </p:pic>
      <p:pic>
        <p:nvPicPr>
          <p:cNvPr id="5" name="Picture 4"/>
          <p:cNvPicPr>
            <a:picLocks noChangeAspect="1"/>
          </p:cNvPicPr>
          <p:nvPr/>
        </p:nvPicPr>
        <p:blipFill>
          <a:blip r:embed="rId4"/>
          <a:stretch>
            <a:fillRect/>
          </a:stretch>
        </p:blipFill>
        <p:spPr>
          <a:xfrm>
            <a:off x="2828925" y="5575472"/>
            <a:ext cx="3381375" cy="1047750"/>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26</a:t>
            </a:fld>
            <a:endParaRPr lang="en-US" dirty="0"/>
          </a:p>
        </p:txBody>
      </p:sp>
    </p:spTree>
    <p:extLst>
      <p:ext uri="{BB962C8B-B14F-4D97-AF65-F5344CB8AC3E}">
        <p14:creationId xmlns:p14="http://schemas.microsoft.com/office/powerpoint/2010/main" val="277634381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24066" y="76676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Example 15.3: Rocky Mountain Power – Planned Shortages Problem</a:t>
            </a:r>
          </a:p>
        </p:txBody>
      </p:sp>
      <p:pic>
        <p:nvPicPr>
          <p:cNvPr id="2" name="Picture 1"/>
          <p:cNvPicPr>
            <a:picLocks noChangeAspect="1"/>
          </p:cNvPicPr>
          <p:nvPr/>
        </p:nvPicPr>
        <p:blipFill>
          <a:blip r:embed="rId3"/>
          <a:stretch>
            <a:fillRect/>
          </a:stretch>
        </p:blipFill>
        <p:spPr>
          <a:xfrm>
            <a:off x="1271577" y="2152650"/>
            <a:ext cx="6965156" cy="333375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27</a:t>
            </a:fld>
            <a:endParaRPr lang="en-US" dirty="0"/>
          </a:p>
        </p:txBody>
      </p:sp>
    </p:spTree>
    <p:extLst>
      <p:ext uri="{BB962C8B-B14F-4D97-AF65-F5344CB8AC3E}">
        <p14:creationId xmlns:p14="http://schemas.microsoft.com/office/powerpoint/2010/main" val="263887375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729" y="538163"/>
            <a:ext cx="8091359" cy="934865"/>
          </a:xfrm>
        </p:spPr>
        <p:txBody>
          <a:bodyPr/>
          <a:lstStyle/>
          <a:p>
            <a:r>
              <a:rPr lang="en-US" dirty="0"/>
              <a:t>Inventory Management Under Uncertainty</a:t>
            </a:r>
          </a:p>
        </p:txBody>
      </p:sp>
      <p:sp>
        <p:nvSpPr>
          <p:cNvPr id="3" name="Content Placeholder 2"/>
          <p:cNvSpPr>
            <a:spLocks noGrp="1"/>
          </p:cNvSpPr>
          <p:nvPr>
            <p:ph idx="1"/>
          </p:nvPr>
        </p:nvSpPr>
        <p:spPr>
          <a:xfrm>
            <a:off x="1182688" y="1789113"/>
            <a:ext cx="7772400" cy="4114800"/>
          </a:xfrm>
        </p:spPr>
        <p:txBody>
          <a:bodyPr/>
          <a:lstStyle/>
          <a:p>
            <a:r>
              <a:rPr lang="en-US" sz="3000" dirty="0"/>
              <a:t>Service level</a:t>
            </a:r>
          </a:p>
          <a:p>
            <a:pPr lvl="1"/>
            <a:r>
              <a:rPr lang="en-US" sz="2600" dirty="0"/>
              <a:t>Is key to inventory management under uncertainty</a:t>
            </a:r>
          </a:p>
          <a:p>
            <a:pPr lvl="1"/>
            <a:r>
              <a:rPr lang="en-US" sz="2600" dirty="0"/>
              <a:t>Is customer-oriented term</a:t>
            </a:r>
          </a:p>
          <a:p>
            <a:pPr lvl="1"/>
            <a:r>
              <a:rPr lang="en-US" sz="2600" dirty="0"/>
              <a:t>Is defined as the percentage of demand occurring during the lead time that can be satisfied from inventory</a:t>
            </a:r>
          </a:p>
          <a:p>
            <a:pPr lvl="1"/>
            <a:r>
              <a:rPr lang="en-US" sz="2600" dirty="0"/>
              <a:t>Selection is a policy decision</a:t>
            </a:r>
          </a:p>
          <a:p>
            <a:pPr lvl="1"/>
            <a:r>
              <a:rPr lang="en-US" sz="2600" dirty="0"/>
              <a:t>Used to determine a reorder point (ROP)</a:t>
            </a:r>
          </a:p>
          <a:p>
            <a:pPr lvl="2"/>
            <a:r>
              <a:rPr lang="en-US" sz="2200" dirty="0"/>
              <a:t>ROP is the level of inventory on hand when replenishment order is initiated</a:t>
            </a:r>
          </a:p>
          <a:p>
            <a:endParaRPr lang="en-US"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28</a:t>
            </a:fld>
            <a:endParaRPr lang="en-US" dirty="0"/>
          </a:p>
        </p:txBody>
      </p:sp>
    </p:spTree>
    <p:extLst>
      <p:ext uri="{BB962C8B-B14F-4D97-AF65-F5344CB8AC3E}">
        <p14:creationId xmlns:p14="http://schemas.microsoft.com/office/powerpoint/2010/main" val="584757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729" y="538163"/>
            <a:ext cx="8091359" cy="934865"/>
          </a:xfrm>
        </p:spPr>
        <p:txBody>
          <a:bodyPr/>
          <a:lstStyle/>
          <a:p>
            <a:r>
              <a:rPr lang="en-US" dirty="0"/>
              <a:t>Inventory Management Under Uncertainty</a:t>
            </a:r>
          </a:p>
        </p:txBody>
      </p:sp>
      <p:sp>
        <p:nvSpPr>
          <p:cNvPr id="3" name="Content Placeholder 2"/>
          <p:cNvSpPr>
            <a:spLocks noGrp="1"/>
          </p:cNvSpPr>
          <p:nvPr>
            <p:ph idx="1"/>
          </p:nvPr>
        </p:nvSpPr>
        <p:spPr>
          <a:xfrm>
            <a:off x="1182688" y="1789113"/>
            <a:ext cx="7772400" cy="4114800"/>
          </a:xfrm>
        </p:spPr>
        <p:txBody>
          <a:bodyPr/>
          <a:lstStyle/>
          <a:p>
            <a:r>
              <a:rPr lang="en-US" sz="3000" dirty="0"/>
              <a:t>ROP equals the safety stock level plus the average demand during the lead time (</a:t>
            </a:r>
            <a:r>
              <a:rPr lang="en-US" sz="3000" dirty="0" err="1"/>
              <a:t>d</a:t>
            </a:r>
            <a:r>
              <a:rPr lang="en-US" sz="3000" baseline="-25000" dirty="0" err="1"/>
              <a:t>L</a:t>
            </a:r>
            <a:r>
              <a:rPr lang="en-US" sz="3000" dirty="0"/>
              <a:t>)</a:t>
            </a:r>
          </a:p>
          <a:p>
            <a:pPr marL="0" indent="0">
              <a:buNone/>
            </a:pPr>
            <a:endParaRPr lang="en-US" dirty="0"/>
          </a:p>
        </p:txBody>
      </p:sp>
      <p:pic>
        <p:nvPicPr>
          <p:cNvPr id="4" name="Picture 3"/>
          <p:cNvPicPr>
            <a:picLocks noChangeAspect="1"/>
          </p:cNvPicPr>
          <p:nvPr/>
        </p:nvPicPr>
        <p:blipFill>
          <a:blip r:embed="rId2"/>
          <a:stretch>
            <a:fillRect/>
          </a:stretch>
        </p:blipFill>
        <p:spPr>
          <a:xfrm>
            <a:off x="2228850" y="3181350"/>
            <a:ext cx="4686300" cy="495300"/>
          </a:xfrm>
          <a:prstGeom prst="rect">
            <a:avLst/>
          </a:prstGeom>
        </p:spPr>
      </p:pic>
      <p:pic>
        <p:nvPicPr>
          <p:cNvPr id="5" name="Picture 4"/>
          <p:cNvPicPr>
            <a:picLocks noChangeAspect="1"/>
          </p:cNvPicPr>
          <p:nvPr/>
        </p:nvPicPr>
        <p:blipFill>
          <a:blip r:embed="rId3"/>
          <a:stretch>
            <a:fillRect/>
          </a:stretch>
        </p:blipFill>
        <p:spPr>
          <a:xfrm>
            <a:off x="2262187" y="3629024"/>
            <a:ext cx="4619625" cy="971550"/>
          </a:xfrm>
          <a:prstGeom prst="rect">
            <a:avLst/>
          </a:prstGeom>
        </p:spPr>
      </p:pic>
      <p:pic>
        <p:nvPicPr>
          <p:cNvPr id="6" name="Picture 5"/>
          <p:cNvPicPr>
            <a:picLocks noChangeAspect="1"/>
          </p:cNvPicPr>
          <p:nvPr/>
        </p:nvPicPr>
        <p:blipFill>
          <a:blip r:embed="rId4"/>
          <a:stretch>
            <a:fillRect/>
          </a:stretch>
        </p:blipFill>
        <p:spPr>
          <a:xfrm>
            <a:off x="2276475" y="4752181"/>
            <a:ext cx="4638675" cy="514350"/>
          </a:xfrm>
          <a:prstGeom prst="rect">
            <a:avLst/>
          </a:prstGeom>
        </p:spPr>
      </p:pic>
      <p:sp>
        <p:nvSpPr>
          <p:cNvPr id="7" name="Footer Placeholder 6"/>
          <p:cNvSpPr>
            <a:spLocks noGrp="1"/>
          </p:cNvSpPr>
          <p:nvPr>
            <p:ph type="ftr" sz="quarter" idx="11"/>
          </p:nvPr>
        </p:nvSpPr>
        <p:spPr/>
        <p:txBody>
          <a:bodyPr/>
          <a:lstStyle/>
          <a:p>
            <a:r>
              <a:rPr lang="en-US"/>
              <a:t>Copyright © 2019 by The McGraw-Hill Companies, Inc. All rights reserved.</a:t>
            </a:r>
            <a:endParaRPr lang="en-US" dirty="0"/>
          </a:p>
        </p:txBody>
      </p:sp>
      <p:sp>
        <p:nvSpPr>
          <p:cNvPr id="8" name="Slide Number Placeholder 7"/>
          <p:cNvSpPr>
            <a:spLocks noGrp="1"/>
          </p:cNvSpPr>
          <p:nvPr>
            <p:ph type="sldNum" sz="quarter" idx="12"/>
          </p:nvPr>
        </p:nvSpPr>
        <p:spPr/>
        <p:txBody>
          <a:bodyPr/>
          <a:lstStyle/>
          <a:p>
            <a:fld id="{BAEEB210-41B7-4A8B-8DD4-444A186CB0C5}" type="slidenum">
              <a:rPr lang="en-US" smtClean="0"/>
              <a:pPr/>
              <a:t>29</a:t>
            </a:fld>
            <a:endParaRPr lang="en-US" dirty="0"/>
          </a:p>
        </p:txBody>
      </p:sp>
    </p:spTree>
    <p:extLst>
      <p:ext uri="{BB962C8B-B14F-4D97-AF65-F5344CB8AC3E}">
        <p14:creationId xmlns:p14="http://schemas.microsoft.com/office/powerpoint/2010/main" val="3383270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Inventory Theory</a:t>
            </a:r>
          </a:p>
        </p:txBody>
      </p:sp>
      <p:sp>
        <p:nvSpPr>
          <p:cNvPr id="9219" name="Rectangle 3"/>
          <p:cNvSpPr>
            <a:spLocks noGrp="1" noChangeArrowheads="1"/>
          </p:cNvSpPr>
          <p:nvPr>
            <p:ph type="body" idx="1"/>
          </p:nvPr>
        </p:nvSpPr>
        <p:spPr>
          <a:noFill/>
          <a:ln/>
        </p:spPr>
        <p:txBody>
          <a:bodyPr lIns="92075" tIns="46038" rIns="92075" bIns="46038"/>
          <a:lstStyle/>
          <a:p>
            <a:r>
              <a:rPr lang="en-US" dirty="0"/>
              <a:t>Role of Inventory in Services</a:t>
            </a:r>
          </a:p>
          <a:p>
            <a:pPr lvl="1"/>
            <a:r>
              <a:rPr lang="en-US" dirty="0"/>
              <a:t>Decoupling inventories</a:t>
            </a:r>
          </a:p>
          <a:p>
            <a:pPr lvl="1"/>
            <a:r>
              <a:rPr lang="en-US" dirty="0"/>
              <a:t>Seasonal inventories</a:t>
            </a:r>
          </a:p>
          <a:p>
            <a:pPr lvl="1"/>
            <a:r>
              <a:rPr lang="en-US" dirty="0"/>
              <a:t>Speculative inventories</a:t>
            </a:r>
          </a:p>
          <a:p>
            <a:pPr lvl="1"/>
            <a:r>
              <a:rPr lang="en-US" dirty="0"/>
              <a:t>Cyclical inventories</a:t>
            </a:r>
          </a:p>
          <a:p>
            <a:pPr lvl="1"/>
            <a:r>
              <a:rPr lang="en-US" dirty="0"/>
              <a:t>In-transit inventories</a:t>
            </a:r>
          </a:p>
          <a:p>
            <a:pPr lvl="1"/>
            <a:r>
              <a:rPr lang="en-US" dirty="0"/>
              <a:t>Safety stocks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15.8: Demand During Lead Time</a:t>
            </a:r>
          </a:p>
        </p:txBody>
      </p:sp>
      <p:pic>
        <p:nvPicPr>
          <p:cNvPr id="2" name="Picture 1"/>
          <p:cNvPicPr>
            <a:picLocks noChangeAspect="1"/>
          </p:cNvPicPr>
          <p:nvPr/>
        </p:nvPicPr>
        <p:blipFill>
          <a:blip r:embed="rId2"/>
          <a:stretch>
            <a:fillRect/>
          </a:stretch>
        </p:blipFill>
        <p:spPr>
          <a:xfrm>
            <a:off x="1150938" y="2309812"/>
            <a:ext cx="7000875" cy="22764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8862ACE5-D546-47B8-8632-56BC5D6FE044}" type="slidenum">
              <a:rPr lang="en-US" smtClean="0"/>
              <a:pPr/>
              <a:t>30</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Example 15.4: Rocky Mountain Power – Reorder Point</a:t>
            </a:r>
          </a:p>
        </p:txBody>
      </p:sp>
      <p:sp>
        <p:nvSpPr>
          <p:cNvPr id="3" name="Rectangle 2"/>
          <p:cNvSpPr/>
          <p:nvPr/>
        </p:nvSpPr>
        <p:spPr>
          <a:xfrm>
            <a:off x="247650" y="2257842"/>
            <a:ext cx="8696325" cy="2308324"/>
          </a:xfrm>
          <a:prstGeom prst="rect">
            <a:avLst/>
          </a:prstGeom>
        </p:spPr>
        <p:txBody>
          <a:bodyPr wrap="square">
            <a:spAutoFit/>
          </a:bodyPr>
          <a:lstStyle/>
          <a:p>
            <a:pPr algn="just"/>
            <a:r>
              <a:rPr lang="en-US" dirty="0">
                <a:solidFill>
                  <a:srgbClr val="000000"/>
                </a:solidFill>
                <a:latin typeface="Proxima Nova Medium"/>
              </a:rPr>
              <a:t>Recall inventory item SKU 1341, the glass insulator. RMP’s computerized information system has tracked the daily demand rate for this item. Daily demand appears to be distributed normally with mean </a:t>
            </a:r>
            <a:r>
              <a:rPr lang="en-US" i="1" dirty="0">
                <a:solidFill>
                  <a:srgbClr val="000000"/>
                </a:solidFill>
                <a:latin typeface="STIX MathJax Main"/>
              </a:rPr>
              <a:t>μ </a:t>
            </a:r>
            <a:r>
              <a:rPr lang="en-US" dirty="0">
                <a:solidFill>
                  <a:srgbClr val="000000"/>
                </a:solidFill>
                <a:latin typeface="STIX MathJax Main"/>
              </a:rPr>
              <a:t>= </a:t>
            </a:r>
            <a:r>
              <a:rPr lang="en-US" dirty="0">
                <a:solidFill>
                  <a:srgbClr val="000000"/>
                </a:solidFill>
                <a:latin typeface="Proxima Nova Medium"/>
              </a:rPr>
              <a:t>3 and standard deviation </a:t>
            </a:r>
            <a:r>
              <a:rPr lang="en-US" dirty="0">
                <a:solidFill>
                  <a:srgbClr val="000000"/>
                </a:solidFill>
                <a:latin typeface="STIX MathJax Main"/>
              </a:rPr>
              <a:t>σ = </a:t>
            </a:r>
            <a:r>
              <a:rPr lang="en-US" dirty="0">
                <a:solidFill>
                  <a:srgbClr val="000000"/>
                </a:solidFill>
                <a:latin typeface="Proxima Nova Medium"/>
              </a:rPr>
              <a:t>1.5. The replenishment lead time has been a constant 4 days. Because SKU 1341 is an important item for utility line maintenance, it is company policy to achieve a 95 percent service level for such items. What reorder point and safety stock should be recommended? </a:t>
            </a:r>
          </a:p>
          <a:p>
            <a:pPr algn="just"/>
            <a:r>
              <a:rPr lang="en-US" dirty="0">
                <a:solidFill>
                  <a:srgbClr val="000000"/>
                </a:solidFill>
                <a:latin typeface="Proxima Nova Medium"/>
              </a:rPr>
              <a:t>Using equations (9) and (10), the demand during lead time for RMP becomes </a:t>
            </a:r>
            <a:endParaRPr lang="en-US" dirty="0"/>
          </a:p>
        </p:txBody>
      </p:sp>
      <p:pic>
        <p:nvPicPr>
          <p:cNvPr id="4" name="Picture 3"/>
          <p:cNvPicPr>
            <a:picLocks noChangeAspect="1"/>
          </p:cNvPicPr>
          <p:nvPr/>
        </p:nvPicPr>
        <p:blipFill>
          <a:blip r:embed="rId2"/>
          <a:stretch>
            <a:fillRect/>
          </a:stretch>
        </p:blipFill>
        <p:spPr>
          <a:xfrm>
            <a:off x="3386137" y="4667250"/>
            <a:ext cx="2371725" cy="723900"/>
          </a:xfrm>
          <a:prstGeom prst="rect">
            <a:avLst/>
          </a:prstGeom>
        </p:spPr>
      </p:pic>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8862ACE5-D546-47B8-8632-56BC5D6FE044}" type="slidenum">
              <a:rPr lang="en-US" smtClean="0"/>
              <a:pPr/>
              <a:t>31</a:t>
            </a:fld>
            <a:endParaRPr lang="en-US" dirty="0"/>
          </a:p>
        </p:txBody>
      </p:sp>
    </p:spTree>
    <p:extLst>
      <p:ext uri="{BB962C8B-B14F-4D97-AF65-F5344CB8AC3E}">
        <p14:creationId xmlns:p14="http://schemas.microsoft.com/office/powerpoint/2010/main" val="25782198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Example 15.4: Rocky Mountain Power – Reorder Point</a:t>
            </a:r>
          </a:p>
        </p:txBody>
      </p:sp>
      <p:sp>
        <p:nvSpPr>
          <p:cNvPr id="3" name="Rectangle 2"/>
          <p:cNvSpPr/>
          <p:nvPr/>
        </p:nvSpPr>
        <p:spPr>
          <a:xfrm>
            <a:off x="247650" y="2257842"/>
            <a:ext cx="8696325" cy="1200329"/>
          </a:xfrm>
          <a:prstGeom prst="rect">
            <a:avLst/>
          </a:prstGeom>
        </p:spPr>
        <p:txBody>
          <a:bodyPr wrap="square">
            <a:spAutoFit/>
          </a:bodyPr>
          <a:lstStyle/>
          <a:p>
            <a:pPr algn="just"/>
            <a:r>
              <a:rPr lang="en-US" dirty="0"/>
              <a:t>Then, we turn to the Standard Normal Distribution in Appendix A, Areas of Standard Normal Distribution, to find that </a:t>
            </a:r>
            <a:r>
              <a:rPr lang="en-US" i="1" dirty="0"/>
              <a:t>z </a:t>
            </a:r>
            <a:r>
              <a:rPr lang="en-US" dirty="0"/>
              <a:t>= 1.645 leaves 5 percent in one tail to guarantee a 95 percent service level. The safety stock that is required to ensure the desired service level is calculated using equation (11): </a:t>
            </a:r>
          </a:p>
        </p:txBody>
      </p:sp>
      <p:pic>
        <p:nvPicPr>
          <p:cNvPr id="5" name="Picture 4"/>
          <p:cNvPicPr>
            <a:picLocks noChangeAspect="1"/>
          </p:cNvPicPr>
          <p:nvPr/>
        </p:nvPicPr>
        <p:blipFill>
          <a:blip r:embed="rId2"/>
          <a:stretch>
            <a:fillRect/>
          </a:stretch>
        </p:blipFill>
        <p:spPr>
          <a:xfrm>
            <a:off x="328612" y="3709987"/>
            <a:ext cx="5553075" cy="271462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8862ACE5-D546-47B8-8632-56BC5D6FE044}" type="slidenum">
              <a:rPr lang="en-US" smtClean="0"/>
              <a:pPr/>
              <a:t>32</a:t>
            </a:fld>
            <a:endParaRPr lang="en-US" dirty="0"/>
          </a:p>
        </p:txBody>
      </p:sp>
    </p:spTree>
    <p:extLst>
      <p:ext uri="{BB962C8B-B14F-4D97-AF65-F5344CB8AC3E}">
        <p14:creationId xmlns:p14="http://schemas.microsoft.com/office/powerpoint/2010/main" val="16332351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a:t>
            </a:r>
          </a:p>
        </p:txBody>
      </p:sp>
      <p:sp>
        <p:nvSpPr>
          <p:cNvPr id="3" name="Content Placeholder 2"/>
          <p:cNvSpPr>
            <a:spLocks noGrp="1"/>
          </p:cNvSpPr>
          <p:nvPr>
            <p:ph idx="1"/>
          </p:nvPr>
        </p:nvSpPr>
        <p:spPr/>
        <p:txBody>
          <a:bodyPr/>
          <a:lstStyle/>
          <a:p>
            <a:r>
              <a:rPr lang="en-US" dirty="0"/>
              <a:t>Two common inventory control systems</a:t>
            </a:r>
          </a:p>
          <a:p>
            <a:pPr lvl="1"/>
            <a:r>
              <a:rPr lang="en-US" dirty="0"/>
              <a:t>Continuous review system </a:t>
            </a:r>
          </a:p>
          <a:p>
            <a:pPr lvl="1"/>
            <a:r>
              <a:rPr lang="en-US" dirty="0"/>
              <a:t>Periodic review system</a:t>
            </a:r>
          </a:p>
          <a:p>
            <a:r>
              <a:rPr lang="en-US" dirty="0"/>
              <a:t>Two questions must be answered</a:t>
            </a:r>
          </a:p>
          <a:p>
            <a:pPr lvl="1"/>
            <a:r>
              <a:rPr lang="en-US" dirty="0"/>
              <a:t>When should an order be placed?</a:t>
            </a:r>
          </a:p>
          <a:p>
            <a:pPr lvl="1"/>
            <a:r>
              <a:rPr lang="en-US" dirty="0"/>
              <a:t>What size is the order quantity?</a:t>
            </a:r>
          </a:p>
          <a:p>
            <a:endParaRPr lang="en-US"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33</a:t>
            </a:fld>
            <a:endParaRPr lang="en-US" dirty="0"/>
          </a:p>
        </p:txBody>
      </p:sp>
    </p:spTree>
    <p:extLst>
      <p:ext uri="{BB962C8B-B14F-4D97-AF65-F5344CB8AC3E}">
        <p14:creationId xmlns:p14="http://schemas.microsoft.com/office/powerpoint/2010/main" val="844036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a:t>
            </a:r>
          </a:p>
        </p:txBody>
      </p:sp>
      <p:sp>
        <p:nvSpPr>
          <p:cNvPr id="3" name="Content Placeholder 2"/>
          <p:cNvSpPr>
            <a:spLocks noGrp="1"/>
          </p:cNvSpPr>
          <p:nvPr>
            <p:ph idx="1"/>
          </p:nvPr>
        </p:nvSpPr>
        <p:spPr/>
        <p:txBody>
          <a:bodyPr/>
          <a:lstStyle/>
          <a:p>
            <a:r>
              <a:rPr lang="en-US" dirty="0"/>
              <a:t>Continuous review system </a:t>
            </a:r>
          </a:p>
          <a:p>
            <a:endParaRPr lang="en-US" dirty="0"/>
          </a:p>
        </p:txBody>
      </p:sp>
      <p:pic>
        <p:nvPicPr>
          <p:cNvPr id="4" name="Picture 3"/>
          <p:cNvPicPr>
            <a:picLocks noChangeAspect="1"/>
          </p:cNvPicPr>
          <p:nvPr/>
        </p:nvPicPr>
        <p:blipFill>
          <a:blip r:embed="rId2"/>
          <a:stretch>
            <a:fillRect/>
          </a:stretch>
        </p:blipFill>
        <p:spPr>
          <a:xfrm>
            <a:off x="3028948" y="2867024"/>
            <a:ext cx="1800225" cy="1340168"/>
          </a:xfrm>
          <a:prstGeom prst="rect">
            <a:avLst/>
          </a:prstGeom>
        </p:spPr>
      </p:pic>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BAEEB210-41B7-4A8B-8DD4-444A186CB0C5}" type="slidenum">
              <a:rPr lang="en-US" smtClean="0"/>
              <a:pPr/>
              <a:t>34</a:t>
            </a:fld>
            <a:endParaRPr lang="en-US" dirty="0"/>
          </a:p>
        </p:txBody>
      </p:sp>
    </p:spTree>
    <p:extLst>
      <p:ext uri="{BB962C8B-B14F-4D97-AF65-F5344CB8AC3E}">
        <p14:creationId xmlns:p14="http://schemas.microsoft.com/office/powerpoint/2010/main" val="8100603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0716" y="652463"/>
            <a:ext cx="8091359" cy="934865"/>
          </a:xfrm>
        </p:spPr>
        <p:txBody>
          <a:bodyPr/>
          <a:lstStyle/>
          <a:p>
            <a:r>
              <a:rPr lang="en-US" dirty="0"/>
              <a:t>Figure 15.9: Continuous Review System (Q, r)</a:t>
            </a:r>
          </a:p>
        </p:txBody>
      </p:sp>
      <p:pic>
        <p:nvPicPr>
          <p:cNvPr id="6" name="Picture 5"/>
          <p:cNvPicPr>
            <a:picLocks noChangeAspect="1"/>
          </p:cNvPicPr>
          <p:nvPr/>
        </p:nvPicPr>
        <p:blipFill>
          <a:blip r:embed="rId2"/>
          <a:stretch>
            <a:fillRect/>
          </a:stretch>
        </p:blipFill>
        <p:spPr>
          <a:xfrm>
            <a:off x="1228724" y="2152650"/>
            <a:ext cx="6780848" cy="392049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35</a:t>
            </a:fld>
            <a:endParaRPr lang="en-US" dirty="0"/>
          </a:p>
        </p:txBody>
      </p:sp>
    </p:spTree>
    <p:extLst>
      <p:ext uri="{BB962C8B-B14F-4D97-AF65-F5344CB8AC3E}">
        <p14:creationId xmlns:p14="http://schemas.microsoft.com/office/powerpoint/2010/main" val="36124624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a:t>
            </a:r>
          </a:p>
        </p:txBody>
      </p:sp>
      <p:sp>
        <p:nvSpPr>
          <p:cNvPr id="3" name="Content Placeholder 2"/>
          <p:cNvSpPr>
            <a:spLocks noGrp="1"/>
          </p:cNvSpPr>
          <p:nvPr>
            <p:ph idx="1"/>
          </p:nvPr>
        </p:nvSpPr>
        <p:spPr/>
        <p:txBody>
          <a:bodyPr/>
          <a:lstStyle/>
          <a:p>
            <a:r>
              <a:rPr lang="en-US" dirty="0"/>
              <a:t>Periodic review system </a:t>
            </a:r>
          </a:p>
          <a:p>
            <a:endParaRPr lang="en-US" dirty="0"/>
          </a:p>
        </p:txBody>
      </p:sp>
      <p:pic>
        <p:nvPicPr>
          <p:cNvPr id="6" name="Picture 5"/>
          <p:cNvPicPr>
            <a:picLocks noChangeAspect="1"/>
          </p:cNvPicPr>
          <p:nvPr/>
        </p:nvPicPr>
        <p:blipFill>
          <a:blip r:embed="rId2"/>
          <a:stretch>
            <a:fillRect/>
          </a:stretch>
        </p:blipFill>
        <p:spPr>
          <a:xfrm>
            <a:off x="1833560" y="3027361"/>
            <a:ext cx="4550569" cy="148018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36</a:t>
            </a:fld>
            <a:endParaRPr lang="en-US" dirty="0"/>
          </a:p>
        </p:txBody>
      </p:sp>
    </p:spTree>
    <p:extLst>
      <p:ext uri="{BB962C8B-B14F-4D97-AF65-F5344CB8AC3E}">
        <p14:creationId xmlns:p14="http://schemas.microsoft.com/office/powerpoint/2010/main" val="1605780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0716" y="652463"/>
            <a:ext cx="8091359" cy="934865"/>
          </a:xfrm>
        </p:spPr>
        <p:txBody>
          <a:bodyPr/>
          <a:lstStyle/>
          <a:p>
            <a:r>
              <a:rPr lang="en-US" dirty="0"/>
              <a:t>Figure 15.10: Periodic Review System (Order-Up-To)</a:t>
            </a:r>
          </a:p>
        </p:txBody>
      </p:sp>
      <p:pic>
        <p:nvPicPr>
          <p:cNvPr id="3" name="Picture 2"/>
          <p:cNvPicPr>
            <a:picLocks noChangeAspect="1"/>
          </p:cNvPicPr>
          <p:nvPr/>
        </p:nvPicPr>
        <p:blipFill>
          <a:blip r:embed="rId2"/>
          <a:stretch>
            <a:fillRect/>
          </a:stretch>
        </p:blipFill>
        <p:spPr>
          <a:xfrm>
            <a:off x="847725" y="2052637"/>
            <a:ext cx="7448550" cy="423862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37</a:t>
            </a:fld>
            <a:endParaRPr lang="en-US" dirty="0"/>
          </a:p>
        </p:txBody>
      </p:sp>
    </p:spTree>
    <p:extLst>
      <p:ext uri="{BB962C8B-B14F-4D97-AF65-F5344CB8AC3E}">
        <p14:creationId xmlns:p14="http://schemas.microsoft.com/office/powerpoint/2010/main" val="3583414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a:t>
            </a:r>
          </a:p>
        </p:txBody>
      </p:sp>
      <p:sp>
        <p:nvSpPr>
          <p:cNvPr id="3" name="Content Placeholder 2"/>
          <p:cNvSpPr>
            <a:spLocks noGrp="1"/>
          </p:cNvSpPr>
          <p:nvPr>
            <p:ph idx="1"/>
          </p:nvPr>
        </p:nvSpPr>
        <p:spPr/>
        <p:txBody>
          <a:bodyPr/>
          <a:lstStyle/>
          <a:p>
            <a:r>
              <a:rPr lang="en-US" dirty="0"/>
              <a:t>The ABCs of Inventory Control</a:t>
            </a:r>
          </a:p>
          <a:p>
            <a:pPr lvl="1"/>
            <a:r>
              <a:rPr lang="en-US" dirty="0"/>
              <a:t>ABC classification system used to organize SKUs into three groups depending on their value</a:t>
            </a:r>
          </a:p>
          <a:p>
            <a:pPr lvl="1"/>
            <a:r>
              <a:rPr lang="en-US" dirty="0"/>
              <a:t>Based on the 80-20 rule</a:t>
            </a:r>
          </a:p>
          <a:p>
            <a:pPr marL="457200" lvl="1" indent="0">
              <a:buNone/>
            </a:pPr>
            <a:endParaRPr lang="en-US" dirty="0"/>
          </a:p>
          <a:p>
            <a:endParaRPr lang="en-US" dirty="0"/>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38</a:t>
            </a:fld>
            <a:endParaRPr lang="en-US" dirty="0"/>
          </a:p>
        </p:txBody>
      </p:sp>
    </p:spTree>
    <p:extLst>
      <p:ext uri="{BB962C8B-B14F-4D97-AF65-F5344CB8AC3E}">
        <p14:creationId xmlns:p14="http://schemas.microsoft.com/office/powerpoint/2010/main" val="38977575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Inventory Control Systems</a:t>
            </a:r>
          </a:p>
        </p:txBody>
      </p:sp>
      <p:sp>
        <p:nvSpPr>
          <p:cNvPr id="3" name="Content Placeholder 2"/>
          <p:cNvSpPr>
            <a:spLocks noGrp="1"/>
          </p:cNvSpPr>
          <p:nvPr>
            <p:ph idx="1"/>
          </p:nvPr>
        </p:nvSpPr>
        <p:spPr/>
        <p:txBody>
          <a:bodyPr/>
          <a:lstStyle/>
          <a:p>
            <a:r>
              <a:rPr lang="en-US" dirty="0"/>
              <a:t>The ABCs of Inventory Control</a:t>
            </a:r>
          </a:p>
          <a:p>
            <a:pPr lvl="1"/>
            <a:r>
              <a:rPr lang="en-US" dirty="0"/>
              <a:t>ABC classification system</a:t>
            </a:r>
          </a:p>
        </p:txBody>
      </p:sp>
      <p:graphicFrame>
        <p:nvGraphicFramePr>
          <p:cNvPr id="4" name="Table 3"/>
          <p:cNvGraphicFramePr>
            <a:graphicFrameLocks noGrp="1"/>
          </p:cNvGraphicFramePr>
          <p:nvPr>
            <p:extLst>
              <p:ext uri="{D42A27DB-BD31-4B8C-83A1-F6EECF244321}">
                <p14:modId xmlns:p14="http://schemas.microsoft.com/office/powerpoint/2010/main" val="1915106769"/>
              </p:ext>
            </p:extLst>
          </p:nvPr>
        </p:nvGraphicFramePr>
        <p:xfrm>
          <a:off x="1543050" y="3544253"/>
          <a:ext cx="6096000" cy="148336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endParaRPr lang="en-US" dirty="0"/>
                    </a:p>
                  </a:txBody>
                  <a:tcPr/>
                </a:tc>
                <a:tc>
                  <a:txBody>
                    <a:bodyPr/>
                    <a:lstStyle/>
                    <a:p>
                      <a:r>
                        <a:rPr lang="en-US" baseline="0" dirty="0"/>
                        <a:t>SKUs</a:t>
                      </a:r>
                      <a:endParaRPr lang="en-US" dirty="0"/>
                    </a:p>
                  </a:txBody>
                  <a:tcPr/>
                </a:tc>
                <a:tc>
                  <a:txBody>
                    <a:bodyPr/>
                    <a:lstStyle/>
                    <a:p>
                      <a:r>
                        <a:rPr lang="en-US" dirty="0"/>
                        <a:t>Dollar Volume</a:t>
                      </a:r>
                    </a:p>
                  </a:txBody>
                  <a:tcPr/>
                </a:tc>
                <a:extLst>
                  <a:ext uri="{0D108BD9-81ED-4DB2-BD59-A6C34878D82A}">
                    <a16:rowId xmlns:a16="http://schemas.microsoft.com/office/drawing/2014/main" val="10000"/>
                  </a:ext>
                </a:extLst>
              </a:tr>
              <a:tr h="370840">
                <a:tc>
                  <a:txBody>
                    <a:bodyPr/>
                    <a:lstStyle/>
                    <a:p>
                      <a:r>
                        <a:rPr lang="en-US" dirty="0"/>
                        <a:t>Class A</a:t>
                      </a:r>
                    </a:p>
                  </a:txBody>
                  <a:tcPr/>
                </a:tc>
                <a:tc>
                  <a:txBody>
                    <a:bodyPr/>
                    <a:lstStyle/>
                    <a:p>
                      <a:r>
                        <a:rPr lang="en-US" dirty="0"/>
                        <a:t>20%</a:t>
                      </a:r>
                    </a:p>
                  </a:txBody>
                  <a:tcPr/>
                </a:tc>
                <a:tc>
                  <a:txBody>
                    <a:bodyPr/>
                    <a:lstStyle/>
                    <a:p>
                      <a:r>
                        <a:rPr lang="en-US" dirty="0"/>
                        <a:t>80%</a:t>
                      </a:r>
                    </a:p>
                  </a:txBody>
                  <a:tcPr/>
                </a:tc>
                <a:extLst>
                  <a:ext uri="{0D108BD9-81ED-4DB2-BD59-A6C34878D82A}">
                    <a16:rowId xmlns:a16="http://schemas.microsoft.com/office/drawing/2014/main" val="10001"/>
                  </a:ext>
                </a:extLst>
              </a:tr>
              <a:tr h="370840">
                <a:tc>
                  <a:txBody>
                    <a:bodyPr/>
                    <a:lstStyle/>
                    <a:p>
                      <a:r>
                        <a:rPr lang="en-US" dirty="0"/>
                        <a:t>Class B</a:t>
                      </a:r>
                    </a:p>
                  </a:txBody>
                  <a:tcPr/>
                </a:tc>
                <a:tc>
                  <a:txBody>
                    <a:bodyPr/>
                    <a:lstStyle/>
                    <a:p>
                      <a:r>
                        <a:rPr lang="en-US" dirty="0"/>
                        <a:t>30%</a:t>
                      </a:r>
                    </a:p>
                  </a:txBody>
                  <a:tcPr/>
                </a:tc>
                <a:tc>
                  <a:txBody>
                    <a:bodyPr/>
                    <a:lstStyle/>
                    <a:p>
                      <a:r>
                        <a:rPr lang="en-US" dirty="0"/>
                        <a:t>15%</a:t>
                      </a:r>
                    </a:p>
                  </a:txBody>
                  <a:tcPr/>
                </a:tc>
                <a:extLst>
                  <a:ext uri="{0D108BD9-81ED-4DB2-BD59-A6C34878D82A}">
                    <a16:rowId xmlns:a16="http://schemas.microsoft.com/office/drawing/2014/main" val="10002"/>
                  </a:ext>
                </a:extLst>
              </a:tr>
              <a:tr h="370840">
                <a:tc>
                  <a:txBody>
                    <a:bodyPr/>
                    <a:lstStyle/>
                    <a:p>
                      <a:r>
                        <a:rPr lang="en-US" dirty="0"/>
                        <a:t>Class C</a:t>
                      </a:r>
                    </a:p>
                  </a:txBody>
                  <a:tcPr/>
                </a:tc>
                <a:tc>
                  <a:txBody>
                    <a:bodyPr/>
                    <a:lstStyle/>
                    <a:p>
                      <a:r>
                        <a:rPr lang="en-US" dirty="0"/>
                        <a:t>50%</a:t>
                      </a:r>
                    </a:p>
                  </a:txBody>
                  <a:tcPr/>
                </a:tc>
                <a:tc>
                  <a:txBody>
                    <a:bodyPr/>
                    <a:lstStyle/>
                    <a:p>
                      <a:r>
                        <a:rPr lang="en-US" dirty="0"/>
                        <a:t>5%</a:t>
                      </a:r>
                    </a:p>
                  </a:txBody>
                  <a:tcPr/>
                </a:tc>
                <a:extLst>
                  <a:ext uri="{0D108BD9-81ED-4DB2-BD59-A6C34878D82A}">
                    <a16:rowId xmlns:a16="http://schemas.microsoft.com/office/drawing/2014/main" val="10003"/>
                  </a:ext>
                </a:extLst>
              </a:tr>
            </a:tbl>
          </a:graphicData>
        </a:graphic>
      </p:graphicFrame>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BAEEB210-41B7-4A8B-8DD4-444A186CB0C5}" type="slidenum">
              <a:rPr lang="en-US" smtClean="0"/>
              <a:pPr/>
              <a:t>39</a:t>
            </a:fld>
            <a:endParaRPr lang="en-US" dirty="0"/>
          </a:p>
        </p:txBody>
      </p:sp>
    </p:spTree>
    <p:extLst>
      <p:ext uri="{BB962C8B-B14F-4D97-AF65-F5344CB8AC3E}">
        <p14:creationId xmlns:p14="http://schemas.microsoft.com/office/powerpoint/2010/main" val="1626918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027713" y="603417"/>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15.2: Physical Goods Distribution System</a:t>
            </a:r>
          </a:p>
        </p:txBody>
      </p:sp>
      <p:pic>
        <p:nvPicPr>
          <p:cNvPr id="3" name="Picture 2"/>
          <p:cNvPicPr>
            <a:picLocks noChangeAspect="1"/>
          </p:cNvPicPr>
          <p:nvPr/>
        </p:nvPicPr>
        <p:blipFill>
          <a:blip r:embed="rId2"/>
          <a:stretch>
            <a:fillRect/>
          </a:stretch>
        </p:blipFill>
        <p:spPr>
          <a:xfrm>
            <a:off x="794628" y="2216589"/>
            <a:ext cx="7943850" cy="444817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4</a:t>
            </a:fld>
            <a:endParaRPr lang="en-US" dirty="0"/>
          </a:p>
        </p:txBody>
      </p:sp>
    </p:spTree>
    <p:extLst>
      <p:ext uri="{BB962C8B-B14F-4D97-AF65-F5344CB8AC3E}">
        <p14:creationId xmlns:p14="http://schemas.microsoft.com/office/powerpoint/2010/main" val="9773185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14363"/>
            <a:ext cx="8091359" cy="934865"/>
          </a:xfrm>
        </p:spPr>
        <p:txBody>
          <a:bodyPr/>
          <a:lstStyle/>
          <a:p>
            <a:r>
              <a:rPr lang="en-US" dirty="0"/>
              <a:t>Figure 15.11: ABC Classification of Inventory Items</a:t>
            </a:r>
          </a:p>
        </p:txBody>
      </p:sp>
      <p:pic>
        <p:nvPicPr>
          <p:cNvPr id="6" name="Picture 5"/>
          <p:cNvPicPr>
            <a:picLocks noChangeAspect="1"/>
          </p:cNvPicPr>
          <p:nvPr/>
        </p:nvPicPr>
        <p:blipFill>
          <a:blip r:embed="rId2"/>
          <a:stretch>
            <a:fillRect/>
          </a:stretch>
        </p:blipFill>
        <p:spPr>
          <a:xfrm>
            <a:off x="2019300" y="1885950"/>
            <a:ext cx="4730527" cy="4536364"/>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40</a:t>
            </a:fld>
            <a:endParaRPr lang="en-US" dirty="0"/>
          </a:p>
        </p:txBody>
      </p:sp>
    </p:spTree>
    <p:extLst>
      <p:ext uri="{BB962C8B-B14F-4D97-AF65-F5344CB8AC3E}">
        <p14:creationId xmlns:p14="http://schemas.microsoft.com/office/powerpoint/2010/main" val="21666107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14363"/>
            <a:ext cx="8091359" cy="934865"/>
          </a:xfrm>
        </p:spPr>
        <p:txBody>
          <a:bodyPr/>
          <a:lstStyle/>
          <a:p>
            <a:r>
              <a:rPr lang="en-US" sz="3600" dirty="0"/>
              <a:t>Table 15.4: Inventory Items Listed in Descending Order of Dollar Volume</a:t>
            </a:r>
          </a:p>
        </p:txBody>
      </p:sp>
      <p:pic>
        <p:nvPicPr>
          <p:cNvPr id="3" name="Picture 2"/>
          <p:cNvPicPr>
            <a:picLocks noChangeAspect="1"/>
          </p:cNvPicPr>
          <p:nvPr/>
        </p:nvPicPr>
        <p:blipFill>
          <a:blip r:embed="rId2"/>
          <a:stretch>
            <a:fillRect/>
          </a:stretch>
        </p:blipFill>
        <p:spPr>
          <a:xfrm>
            <a:off x="871666" y="2166937"/>
            <a:ext cx="7105650" cy="317182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41</a:t>
            </a:fld>
            <a:endParaRPr lang="en-US" dirty="0"/>
          </a:p>
        </p:txBody>
      </p:sp>
    </p:spTree>
    <p:extLst>
      <p:ext uri="{BB962C8B-B14F-4D97-AF65-F5344CB8AC3E}">
        <p14:creationId xmlns:p14="http://schemas.microsoft.com/office/powerpoint/2010/main" val="29028901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33413"/>
            <a:ext cx="8091359" cy="934865"/>
          </a:xfrm>
        </p:spPr>
        <p:txBody>
          <a:bodyPr/>
          <a:lstStyle/>
          <a:p>
            <a:r>
              <a:rPr lang="en-US" dirty="0"/>
              <a:t>Radio Frequency Identification</a:t>
            </a:r>
          </a:p>
        </p:txBody>
      </p:sp>
      <p:sp>
        <p:nvSpPr>
          <p:cNvPr id="3" name="Content Placeholder 2"/>
          <p:cNvSpPr>
            <a:spLocks noGrp="1"/>
          </p:cNvSpPr>
          <p:nvPr>
            <p:ph idx="1"/>
          </p:nvPr>
        </p:nvSpPr>
        <p:spPr/>
        <p:txBody>
          <a:bodyPr/>
          <a:lstStyle/>
          <a:p>
            <a:r>
              <a:rPr lang="en-US" dirty="0"/>
              <a:t>Automatic identification method that relies on storing data and retrieving data remotely using devices called RFID tags or transponders</a:t>
            </a:r>
          </a:p>
          <a:p>
            <a:r>
              <a:rPr lang="en-US" dirty="0"/>
              <a:t>Used to monitor inventory in supply chains</a:t>
            </a:r>
          </a:p>
          <a:p>
            <a:pPr lvl="1"/>
            <a:r>
              <a:rPr lang="en-US" dirty="0"/>
              <a:t>Attached to shipping pallets, but can be incorporated into a product or implanted in an animal or human </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42</a:t>
            </a:fld>
            <a:endParaRPr lang="en-US" dirty="0"/>
          </a:p>
        </p:txBody>
      </p:sp>
    </p:spTree>
    <p:extLst>
      <p:ext uri="{BB962C8B-B14F-4D97-AF65-F5344CB8AC3E}">
        <p14:creationId xmlns:p14="http://schemas.microsoft.com/office/powerpoint/2010/main" val="4239226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33413"/>
            <a:ext cx="8091359" cy="934865"/>
          </a:xfrm>
        </p:spPr>
        <p:txBody>
          <a:bodyPr/>
          <a:lstStyle/>
          <a:p>
            <a:r>
              <a:rPr lang="en-US" dirty="0"/>
              <a:t>Radio Frequency Identification</a:t>
            </a:r>
          </a:p>
        </p:txBody>
      </p:sp>
      <p:sp>
        <p:nvSpPr>
          <p:cNvPr id="3" name="Content Placeholder 2"/>
          <p:cNvSpPr>
            <a:spLocks noGrp="1"/>
          </p:cNvSpPr>
          <p:nvPr>
            <p:ph idx="1"/>
          </p:nvPr>
        </p:nvSpPr>
        <p:spPr/>
        <p:txBody>
          <a:bodyPr/>
          <a:lstStyle/>
          <a:p>
            <a:r>
              <a:rPr lang="en-US" dirty="0"/>
              <a:t>RFID technology is similar to bar codes except:</a:t>
            </a:r>
          </a:p>
          <a:p>
            <a:pPr lvl="1"/>
            <a:r>
              <a:rPr lang="en-US" dirty="0"/>
              <a:t>Conveys much more information</a:t>
            </a:r>
          </a:p>
          <a:p>
            <a:pPr lvl="1"/>
            <a:r>
              <a:rPr lang="en-US" dirty="0"/>
              <a:t>Does not require line-of-sight reading</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43</a:t>
            </a:fld>
            <a:endParaRPr lang="en-US" dirty="0"/>
          </a:p>
        </p:txBody>
      </p:sp>
    </p:spTree>
    <p:extLst>
      <p:ext uri="{BB962C8B-B14F-4D97-AF65-F5344CB8AC3E}">
        <p14:creationId xmlns:p14="http://schemas.microsoft.com/office/powerpoint/2010/main" val="32907965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33413"/>
            <a:ext cx="8091359" cy="934865"/>
          </a:xfrm>
        </p:spPr>
        <p:txBody>
          <a:bodyPr/>
          <a:lstStyle/>
          <a:p>
            <a:r>
              <a:rPr lang="en-US" dirty="0"/>
              <a:t>Radio Frequency Identification</a:t>
            </a:r>
          </a:p>
        </p:txBody>
      </p:sp>
      <p:sp>
        <p:nvSpPr>
          <p:cNvPr id="3" name="Content Placeholder 2"/>
          <p:cNvSpPr>
            <a:spLocks noGrp="1"/>
          </p:cNvSpPr>
          <p:nvPr>
            <p:ph idx="1"/>
          </p:nvPr>
        </p:nvSpPr>
        <p:spPr/>
        <p:txBody>
          <a:bodyPr/>
          <a:lstStyle/>
          <a:p>
            <a:r>
              <a:rPr lang="en-US" dirty="0"/>
              <a:t>RFID tag service industry application examples:</a:t>
            </a:r>
          </a:p>
          <a:p>
            <a:pPr lvl="1"/>
            <a:r>
              <a:rPr lang="en-US" sz="2000" dirty="0"/>
              <a:t>Passports. The first RFID passport was issued by Malaysia in 1998. </a:t>
            </a:r>
          </a:p>
          <a:p>
            <a:pPr lvl="1"/>
            <a:r>
              <a:rPr lang="en-US" sz="2000" dirty="0"/>
              <a:t>Transport payments. RFID passes were introduced in Paris in 1995 and now are used by travelers throughout Europe. </a:t>
            </a:r>
          </a:p>
          <a:p>
            <a:pPr lvl="1"/>
            <a:r>
              <a:rPr lang="en-US" sz="2000" dirty="0"/>
              <a:t>Human implants. Nightclubs in Barcelona and Rotterdam use an implanted chip to identify their VIP customers, who then use it to pay for drinks. </a:t>
            </a:r>
          </a:p>
          <a:p>
            <a:pPr lvl="1"/>
            <a:r>
              <a:rPr lang="en-US" sz="2000" dirty="0"/>
              <a:t>Libraries. RFID is replacing barcodes on library items. </a:t>
            </a:r>
          </a:p>
          <a:p>
            <a:pPr lvl="1"/>
            <a:r>
              <a:rPr lang="en-US" sz="2000" dirty="0"/>
              <a:t>Patient identification. Implanted RFID tags help hospitals to avoid mistakes. </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44</a:t>
            </a:fld>
            <a:endParaRPr lang="en-US" dirty="0"/>
          </a:p>
        </p:txBody>
      </p:sp>
    </p:spTree>
    <p:extLst>
      <p:ext uri="{BB962C8B-B14F-4D97-AF65-F5344CB8AC3E}">
        <p14:creationId xmlns:p14="http://schemas.microsoft.com/office/powerpoint/2010/main" val="1014538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33413"/>
            <a:ext cx="8091359" cy="934865"/>
          </a:xfrm>
        </p:spPr>
        <p:txBody>
          <a:bodyPr/>
          <a:lstStyle/>
          <a:p>
            <a:r>
              <a:rPr lang="en-US" dirty="0"/>
              <a:t>Single-Period Model for Perishable Goods</a:t>
            </a:r>
          </a:p>
        </p:txBody>
      </p:sp>
      <p:sp>
        <p:nvSpPr>
          <p:cNvPr id="3" name="Content Placeholder 2"/>
          <p:cNvSpPr>
            <a:spLocks noGrp="1"/>
          </p:cNvSpPr>
          <p:nvPr>
            <p:ph idx="1"/>
          </p:nvPr>
        </p:nvSpPr>
        <p:spPr/>
        <p:txBody>
          <a:bodyPr/>
          <a:lstStyle/>
          <a:p>
            <a:r>
              <a:rPr lang="en-US" dirty="0"/>
              <a:t>Expected Value Analysis</a:t>
            </a:r>
          </a:p>
          <a:p>
            <a:r>
              <a:rPr lang="en-US" dirty="0"/>
              <a:t>Marginal Analysis</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45</a:t>
            </a:fld>
            <a:endParaRPr lang="en-US" dirty="0"/>
          </a:p>
        </p:txBody>
      </p:sp>
    </p:spTree>
    <p:extLst>
      <p:ext uri="{BB962C8B-B14F-4D97-AF65-F5344CB8AC3E}">
        <p14:creationId xmlns:p14="http://schemas.microsoft.com/office/powerpoint/2010/main" val="31098935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33413"/>
            <a:ext cx="8091359" cy="934865"/>
          </a:xfrm>
        </p:spPr>
        <p:txBody>
          <a:bodyPr/>
          <a:lstStyle/>
          <a:p>
            <a:r>
              <a:rPr lang="en-US" dirty="0"/>
              <a:t>Table 15.5: Payoff Table</a:t>
            </a:r>
          </a:p>
        </p:txBody>
      </p:sp>
      <p:pic>
        <p:nvPicPr>
          <p:cNvPr id="5" name="Picture 4"/>
          <p:cNvPicPr>
            <a:picLocks noChangeAspect="1"/>
          </p:cNvPicPr>
          <p:nvPr/>
        </p:nvPicPr>
        <p:blipFill>
          <a:blip r:embed="rId2"/>
          <a:stretch>
            <a:fillRect/>
          </a:stretch>
        </p:blipFill>
        <p:spPr>
          <a:xfrm>
            <a:off x="723900" y="2057400"/>
            <a:ext cx="8239125" cy="455295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46</a:t>
            </a:fld>
            <a:endParaRPr lang="en-US" dirty="0"/>
          </a:p>
        </p:txBody>
      </p:sp>
    </p:spTree>
    <p:extLst>
      <p:ext uri="{BB962C8B-B14F-4D97-AF65-F5344CB8AC3E}">
        <p14:creationId xmlns:p14="http://schemas.microsoft.com/office/powerpoint/2010/main" val="34274566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666" y="633413"/>
            <a:ext cx="8091359" cy="934865"/>
          </a:xfrm>
        </p:spPr>
        <p:txBody>
          <a:bodyPr/>
          <a:lstStyle/>
          <a:p>
            <a:r>
              <a:rPr lang="en-US" dirty="0"/>
              <a:t>Figure 15.12: Critical Fractile</a:t>
            </a:r>
          </a:p>
        </p:txBody>
      </p:sp>
      <p:pic>
        <p:nvPicPr>
          <p:cNvPr id="3" name="Picture 2"/>
          <p:cNvPicPr>
            <a:picLocks noChangeAspect="1"/>
          </p:cNvPicPr>
          <p:nvPr/>
        </p:nvPicPr>
        <p:blipFill>
          <a:blip r:embed="rId2"/>
          <a:stretch>
            <a:fillRect/>
          </a:stretch>
        </p:blipFill>
        <p:spPr>
          <a:xfrm>
            <a:off x="1647825" y="2124075"/>
            <a:ext cx="5924550" cy="409575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47</a:t>
            </a:fld>
            <a:endParaRPr lang="en-US" dirty="0"/>
          </a:p>
        </p:txBody>
      </p:sp>
    </p:spTree>
    <p:extLst>
      <p:ext uri="{BB962C8B-B14F-4D97-AF65-F5344CB8AC3E}">
        <p14:creationId xmlns:p14="http://schemas.microsoft.com/office/powerpoint/2010/main" val="39771972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Retail Discounting Model</a:t>
            </a:r>
          </a:p>
        </p:txBody>
      </p:sp>
      <p:sp>
        <p:nvSpPr>
          <p:cNvPr id="3" name="Content Placeholder 2"/>
          <p:cNvSpPr>
            <a:spLocks noGrp="1"/>
          </p:cNvSpPr>
          <p:nvPr>
            <p:ph idx="1"/>
          </p:nvPr>
        </p:nvSpPr>
        <p:spPr/>
        <p:txBody>
          <a:bodyPr/>
          <a:lstStyle/>
          <a:p>
            <a:pPr marL="0" indent="0">
              <a:buNone/>
            </a:pPr>
            <a:r>
              <a:rPr lang="en-US" sz="2400" dirty="0"/>
              <a:t>In retailing, profit is a function of mark-up multiplied by turnover. The following terms will be used for determining the discount price: </a:t>
            </a:r>
          </a:p>
          <a:p>
            <a:pPr indent="0">
              <a:buNone/>
            </a:pPr>
            <a:r>
              <a:rPr lang="en-US" sz="2000" dirty="0"/>
              <a:t>S = current selling price 	</a:t>
            </a:r>
          </a:p>
          <a:p>
            <a:pPr indent="0">
              <a:buNone/>
            </a:pPr>
            <a:r>
              <a:rPr lang="en-US" sz="2000" dirty="0"/>
              <a:t>D = discount price 	</a:t>
            </a:r>
          </a:p>
          <a:p>
            <a:pPr indent="0">
              <a:buNone/>
            </a:pPr>
            <a:r>
              <a:rPr lang="en-US" sz="2000" dirty="0"/>
              <a:t>P = profit margin on cost (the percent mark-up as a decimal) 	</a:t>
            </a:r>
          </a:p>
          <a:p>
            <a:pPr indent="0">
              <a:buNone/>
            </a:pPr>
            <a:r>
              <a:rPr lang="en-US" sz="2000" dirty="0"/>
              <a:t>Y = average number of years to sell entire stock of “dogs” at</a:t>
            </a:r>
          </a:p>
          <a:p>
            <a:pPr indent="514350">
              <a:buNone/>
            </a:pPr>
            <a:r>
              <a:rPr lang="en-US" sz="2000" dirty="0"/>
              <a:t>current price (total number of years to clear stock divided</a:t>
            </a:r>
          </a:p>
          <a:p>
            <a:pPr indent="514350">
              <a:buNone/>
            </a:pPr>
            <a:r>
              <a:rPr lang="en-US" sz="2000" dirty="0"/>
              <a:t>by 2)</a:t>
            </a:r>
          </a:p>
          <a:p>
            <a:pPr indent="0">
              <a:buNone/>
            </a:pPr>
            <a:r>
              <a:rPr lang="en-US" sz="2000" dirty="0"/>
              <a:t>N = inventory turns, the number of times good stock turns over</a:t>
            </a:r>
          </a:p>
          <a:p>
            <a:pPr indent="514350">
              <a:buNone/>
            </a:pPr>
            <a:r>
              <a:rPr lang="en-US" sz="2000" dirty="0"/>
              <a:t>during the year 	</a:t>
            </a:r>
          </a:p>
        </p:txBody>
      </p:sp>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48</a:t>
            </a:fld>
            <a:endParaRPr lang="en-US" dirty="0"/>
          </a:p>
        </p:txBody>
      </p:sp>
    </p:spTree>
    <p:extLst>
      <p:ext uri="{BB962C8B-B14F-4D97-AF65-F5344CB8AC3E}">
        <p14:creationId xmlns:p14="http://schemas.microsoft.com/office/powerpoint/2010/main" val="8715131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Retail Discounting Model</a:t>
            </a:r>
          </a:p>
        </p:txBody>
      </p:sp>
      <p:sp>
        <p:nvSpPr>
          <p:cNvPr id="3" name="Content Placeholder 2"/>
          <p:cNvSpPr>
            <a:spLocks noGrp="1"/>
          </p:cNvSpPr>
          <p:nvPr>
            <p:ph idx="1"/>
          </p:nvPr>
        </p:nvSpPr>
        <p:spPr/>
        <p:txBody>
          <a:bodyPr/>
          <a:lstStyle/>
          <a:p>
            <a:pPr marL="0" indent="0">
              <a:buNone/>
            </a:pPr>
            <a:r>
              <a:rPr lang="en-US" sz="2400" dirty="0"/>
              <a:t>The break-even discount price will be found by equating the loss per item to the gain from investing the revenue that is obtained in good stock: </a:t>
            </a:r>
          </a:p>
          <a:p>
            <a:pPr marL="0" indent="0">
              <a:buNone/>
            </a:pPr>
            <a:endParaRPr lang="en-US" sz="2400" dirty="0"/>
          </a:p>
          <a:p>
            <a:pPr marL="0" indent="0">
              <a:buNone/>
            </a:pPr>
            <a:r>
              <a:rPr lang="en-US" sz="2400" dirty="0"/>
              <a:t>Loss per item = Gain from revenue </a:t>
            </a:r>
          </a:p>
          <a:p>
            <a:pPr marL="0" indent="0">
              <a:buNone/>
            </a:pPr>
            <a:r>
              <a:rPr lang="en-US" sz="2400" dirty="0"/>
              <a:t>       S − D = D(PNY) </a:t>
            </a:r>
          </a:p>
          <a:p>
            <a:pPr marL="0" indent="0">
              <a:buNone/>
            </a:pPr>
            <a:r>
              <a:rPr lang="en-US" sz="2400" dirty="0"/>
              <a:t>Thus, the discount price is </a:t>
            </a:r>
          </a:p>
        </p:txBody>
      </p:sp>
      <p:pic>
        <p:nvPicPr>
          <p:cNvPr id="4" name="Picture 3"/>
          <p:cNvPicPr>
            <a:picLocks noChangeAspect="1"/>
          </p:cNvPicPr>
          <p:nvPr/>
        </p:nvPicPr>
        <p:blipFill>
          <a:blip r:embed="rId2"/>
          <a:stretch>
            <a:fillRect/>
          </a:stretch>
        </p:blipFill>
        <p:spPr>
          <a:xfrm>
            <a:off x="1647825" y="5181600"/>
            <a:ext cx="4819650" cy="800100"/>
          </a:xfrm>
          <a:prstGeom prst="rect">
            <a:avLst/>
          </a:prstGeom>
        </p:spPr>
      </p:pic>
      <p:sp>
        <p:nvSpPr>
          <p:cNvPr id="5" name="Footer Placeholder 4"/>
          <p:cNvSpPr>
            <a:spLocks noGrp="1"/>
          </p:cNvSpPr>
          <p:nvPr>
            <p:ph type="ftr" sz="quarter" idx="11"/>
          </p:nvPr>
        </p:nvSpPr>
        <p:spPr/>
        <p:txBody>
          <a:bodyPr/>
          <a:lstStyle/>
          <a:p>
            <a:r>
              <a:rPr lang="en-US"/>
              <a:t>Copyright © 2019 by The McGraw-Hill Companies, Inc. All rights reserved.</a:t>
            </a:r>
            <a:endParaRPr lang="en-US" dirty="0"/>
          </a:p>
        </p:txBody>
      </p:sp>
      <p:sp>
        <p:nvSpPr>
          <p:cNvPr id="6" name="Slide Number Placeholder 5"/>
          <p:cNvSpPr>
            <a:spLocks noGrp="1"/>
          </p:cNvSpPr>
          <p:nvPr>
            <p:ph type="sldNum" sz="quarter" idx="12"/>
          </p:nvPr>
        </p:nvSpPr>
        <p:spPr/>
        <p:txBody>
          <a:bodyPr/>
          <a:lstStyle/>
          <a:p>
            <a:fld id="{BAEEB210-41B7-4A8B-8DD4-444A186CB0C5}" type="slidenum">
              <a:rPr lang="en-US" smtClean="0"/>
              <a:pPr/>
              <a:t>49</a:t>
            </a:fld>
            <a:endParaRPr lang="en-US" dirty="0"/>
          </a:p>
        </p:txBody>
      </p:sp>
    </p:spTree>
    <p:extLst>
      <p:ext uri="{BB962C8B-B14F-4D97-AF65-F5344CB8AC3E}">
        <p14:creationId xmlns:p14="http://schemas.microsoft.com/office/powerpoint/2010/main" val="1566027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Inventory Theory</a:t>
            </a:r>
          </a:p>
        </p:txBody>
      </p:sp>
      <p:sp>
        <p:nvSpPr>
          <p:cNvPr id="12291" name="Rectangle 3"/>
          <p:cNvSpPr>
            <a:spLocks noGrp="1" noChangeArrowheads="1"/>
          </p:cNvSpPr>
          <p:nvPr>
            <p:ph idx="1"/>
          </p:nvPr>
        </p:nvSpPr>
        <p:spPr>
          <a:xfrm>
            <a:off x="949224" y="2017713"/>
            <a:ext cx="7772400" cy="4114800"/>
          </a:xfrm>
          <a:noFill/>
          <a:ln/>
        </p:spPr>
        <p:txBody>
          <a:bodyPr lIns="92075" tIns="46038" rIns="92075" bIns="46038"/>
          <a:lstStyle/>
          <a:p>
            <a:r>
              <a:rPr lang="en-US" dirty="0"/>
              <a:t>Inventory Management Questions</a:t>
            </a:r>
          </a:p>
          <a:p>
            <a:pPr lvl="1"/>
            <a:r>
              <a:rPr lang="en-US" dirty="0"/>
              <a:t>What should be the </a:t>
            </a:r>
            <a:r>
              <a:rPr lang="en-US" i="1" dirty="0"/>
              <a:t>order quantity (Q)</a:t>
            </a:r>
            <a:r>
              <a:rPr lang="en-US" dirty="0"/>
              <a:t>?</a:t>
            </a:r>
          </a:p>
          <a:p>
            <a:pPr lvl="1"/>
            <a:r>
              <a:rPr lang="en-US" dirty="0"/>
              <a:t>When should an order be placed, called a </a:t>
            </a:r>
            <a:r>
              <a:rPr lang="en-US" i="1" dirty="0"/>
              <a:t>reorder point (ROP</a:t>
            </a:r>
            <a:r>
              <a:rPr lang="en-US" dirty="0"/>
              <a:t>)?</a:t>
            </a:r>
          </a:p>
          <a:p>
            <a:pPr lvl="1"/>
            <a:r>
              <a:rPr lang="en-US" dirty="0"/>
              <a:t>How much </a:t>
            </a:r>
            <a:r>
              <a:rPr lang="en-US" i="1" dirty="0"/>
              <a:t>safety stock (SS) </a:t>
            </a:r>
            <a:r>
              <a:rPr lang="en-US" dirty="0"/>
              <a:t>should </a:t>
            </a:r>
            <a:br>
              <a:rPr lang="en-US" dirty="0"/>
            </a:br>
            <a:r>
              <a:rPr lang="en-US" dirty="0"/>
              <a:t>be maintained?</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5</a:t>
            </a:fld>
            <a:endParaRPr lang="en-US"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Topics for Discussion</a:t>
            </a:r>
          </a:p>
        </p:txBody>
      </p:sp>
      <p:sp>
        <p:nvSpPr>
          <p:cNvPr id="34819" name="Rectangle 3"/>
          <p:cNvSpPr>
            <a:spLocks noGrp="1" noChangeArrowheads="1"/>
          </p:cNvSpPr>
          <p:nvPr>
            <p:ph type="body" idx="1"/>
          </p:nvPr>
        </p:nvSpPr>
        <p:spPr>
          <a:xfrm>
            <a:off x="341856" y="2017712"/>
            <a:ext cx="8688388" cy="4535487"/>
          </a:xfrm>
        </p:spPr>
        <p:txBody>
          <a:bodyPr/>
          <a:lstStyle/>
          <a:p>
            <a:pPr marL="287338" indent="-287338">
              <a:buNone/>
            </a:pPr>
            <a:r>
              <a:rPr lang="en-US" sz="2000" dirty="0"/>
              <a:t>1. Discuss the functions of inventory for different organizations in the supply chain (i.e., manufacturing, suppliers, distributors, and retailers).</a:t>
            </a:r>
          </a:p>
          <a:p>
            <a:pPr marL="287338" indent="-287338">
              <a:buNone/>
            </a:pPr>
            <a:r>
              <a:rPr lang="en-US" sz="2000" dirty="0"/>
              <a:t>2. How would one find values for inventory management costs?</a:t>
            </a:r>
          </a:p>
          <a:p>
            <a:pPr marL="287338" indent="-287338">
              <a:buNone/>
            </a:pPr>
            <a:r>
              <a:rPr lang="en-US" sz="2000" dirty="0"/>
              <a:t>3. Compare and contrast a continuous review inventory system with a periodic review inventory system.</a:t>
            </a:r>
          </a:p>
          <a:p>
            <a:pPr marL="287338" indent="-287338">
              <a:buNone/>
            </a:pPr>
            <a:r>
              <a:rPr lang="en-US" sz="2000" dirty="0"/>
              <a:t>4. Discuss how information technology can help to create a competitive advantage through inventory management.</a:t>
            </a:r>
          </a:p>
          <a:p>
            <a:pPr marL="287338" indent="-287338">
              <a:buNone/>
            </a:pPr>
            <a:r>
              <a:rPr lang="en-US" sz="2000" dirty="0"/>
              <a:t>5. How valid are the assumptions for the simple EOQ model?</a:t>
            </a:r>
          </a:p>
          <a:p>
            <a:pPr marL="287338" indent="-287338">
              <a:buNone/>
            </a:pPr>
            <a:r>
              <a:rPr lang="en-US" sz="2000" dirty="0"/>
              <a:t>6. How is a service level determined for most inventory items?</a:t>
            </a:r>
          </a:p>
          <a:p>
            <a:pPr marL="287338" indent="-287338">
              <a:buNone/>
            </a:pPr>
            <a:r>
              <a:rPr lang="en-US" sz="2000" dirty="0"/>
              <a:t>7. Service capacity (e.g., seats on an aircraft) has characteristics similar to inventories. What inventory model would apply?</a:t>
            </a:r>
          </a:p>
          <a:p>
            <a:pPr marL="287338" indent="-287338">
              <a:buNone/>
            </a:pPr>
            <a:r>
              <a:rPr lang="en-US" sz="2000" dirty="0"/>
              <a:t>8. Identify dependent and independent demand for an airline and a hospital.</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50</a:t>
            </a:fld>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Interactive Exercise</a:t>
            </a:r>
          </a:p>
        </p:txBody>
      </p:sp>
      <p:sp>
        <p:nvSpPr>
          <p:cNvPr id="35843" name="Rectangle 3"/>
          <p:cNvSpPr>
            <a:spLocks noGrp="1" noChangeArrowheads="1"/>
          </p:cNvSpPr>
          <p:nvPr>
            <p:ph type="body" idx="1"/>
          </p:nvPr>
        </p:nvSpPr>
        <p:spPr/>
        <p:txBody>
          <a:bodyPr/>
          <a:lstStyle/>
          <a:p>
            <a:pPr>
              <a:buNone/>
            </a:pPr>
            <a:r>
              <a:rPr lang="en-US" dirty="0">
                <a:latin typeface="Times New Roman" pitchFamily="18" charset="0"/>
              </a:rPr>
              <a:t>   </a:t>
            </a:r>
            <a:r>
              <a:rPr lang="en-US" dirty="0"/>
              <a:t>The class engages in an estimation of the cost of a 12-ounce serving of Coke in various situations (e.g., supermarket, convenience store, fast-food restaurant, sit-down restaurant, and ballpark). Explain why each venue has a different cost. </a:t>
            </a:r>
            <a:endParaRPr lang="en-US" dirty="0">
              <a:latin typeface="Times New Roman" pitchFamily="18" charset="0"/>
            </a:endParaRP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51</a:t>
            </a:fld>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857012" y="74771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15.1: A.D. Small Consulting</a:t>
            </a:r>
          </a:p>
        </p:txBody>
      </p:sp>
      <p:sp>
        <p:nvSpPr>
          <p:cNvPr id="45059" name="Rectangle 3"/>
          <p:cNvSpPr>
            <a:spLocks noGrp="1" noChangeArrowheads="1"/>
          </p:cNvSpPr>
          <p:nvPr>
            <p:ph type="body" idx="1"/>
          </p:nvPr>
        </p:nvSpPr>
        <p:spPr>
          <a:xfrm>
            <a:off x="857012" y="2017713"/>
            <a:ext cx="7772400" cy="4114800"/>
          </a:xfrm>
        </p:spPr>
        <p:txBody>
          <a:bodyPr/>
          <a:lstStyle/>
          <a:p>
            <a:pPr>
              <a:buFont typeface="Wingdings" pitchFamily="2" charset="2"/>
              <a:buNone/>
            </a:pPr>
            <a:r>
              <a:rPr lang="en-US" dirty="0"/>
              <a:t>   Use inventory models to address Lou Carlson’s questions.  Support your recommendation with cost justification</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52</a:t>
            </a:fld>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052641" y="747713"/>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15.2: Last Resort Restaurant</a:t>
            </a:r>
          </a:p>
        </p:txBody>
      </p:sp>
      <p:sp>
        <p:nvSpPr>
          <p:cNvPr id="46083" name="Rectangle 3"/>
          <p:cNvSpPr>
            <a:spLocks noGrp="1" noChangeArrowheads="1"/>
          </p:cNvSpPr>
          <p:nvPr>
            <p:ph type="body" idx="1"/>
          </p:nvPr>
        </p:nvSpPr>
        <p:spPr>
          <a:xfrm>
            <a:off x="382588" y="2017712"/>
            <a:ext cx="8410683" cy="4345509"/>
          </a:xfrm>
        </p:spPr>
        <p:txBody>
          <a:bodyPr/>
          <a:lstStyle/>
          <a:p>
            <a:pPr marL="0" indent="0">
              <a:buNone/>
            </a:pPr>
            <a:r>
              <a:rPr lang="en-US" sz="2800" dirty="0"/>
              <a:t>1. Assuming that the cost of </a:t>
            </a:r>
            <a:r>
              <a:rPr lang="en-US" sz="2800" dirty="0" err="1"/>
              <a:t>stockout</a:t>
            </a:r>
            <a:r>
              <a:rPr lang="en-US" sz="2800" dirty="0"/>
              <a:t> is the lost contribution of one dessert, how many portions of Sweet Revenge should the chef prepare each weekday? </a:t>
            </a:r>
          </a:p>
          <a:p>
            <a:pPr marL="0" indent="0">
              <a:buNone/>
            </a:pPr>
            <a:r>
              <a:rPr lang="en-US" sz="2800" dirty="0"/>
              <a:t>2. Based on Martin Quinn’s estimate of other </a:t>
            </a:r>
            <a:r>
              <a:rPr lang="en-US" sz="2800" dirty="0" err="1"/>
              <a:t>stockout</a:t>
            </a:r>
            <a:r>
              <a:rPr lang="en-US" sz="2800" dirty="0"/>
              <a:t> costs, how many servings should the chef prepare? </a:t>
            </a:r>
          </a:p>
          <a:p>
            <a:pPr marL="0" indent="0">
              <a:buNone/>
            </a:pPr>
            <a:r>
              <a:rPr lang="en-US" sz="2800" dirty="0"/>
              <a:t>3. If, historically, desserts were prepared to cover 95 percent of demand, what was the implied </a:t>
            </a:r>
            <a:r>
              <a:rPr lang="en-US" sz="2800" dirty="0" err="1"/>
              <a:t>stockout</a:t>
            </a:r>
            <a:r>
              <a:rPr lang="en-US" sz="2800" dirty="0"/>
              <a:t> cost?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53</a:t>
            </a:fld>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15.3: Elysian Cycles</a:t>
            </a:r>
          </a:p>
        </p:txBody>
      </p:sp>
      <p:sp>
        <p:nvSpPr>
          <p:cNvPr id="49155" name="Rectangle 3"/>
          <p:cNvSpPr>
            <a:spLocks noGrp="1" noChangeArrowheads="1"/>
          </p:cNvSpPr>
          <p:nvPr>
            <p:ph type="body" idx="1"/>
          </p:nvPr>
        </p:nvSpPr>
        <p:spPr>
          <a:xfrm>
            <a:off x="756804" y="2105395"/>
            <a:ext cx="7772400" cy="4114800"/>
          </a:xfrm>
        </p:spPr>
        <p:txBody>
          <a:bodyPr/>
          <a:lstStyle/>
          <a:p>
            <a:pPr marL="0" indent="0">
              <a:lnSpc>
                <a:spcPct val="90000"/>
              </a:lnSpc>
              <a:buNone/>
            </a:pPr>
            <a:r>
              <a:rPr lang="en-US" dirty="0"/>
              <a:t>Develop an inventory control plan for EC to use as the basis for its upcoming annual plan. Justify your reason for choosing a particular type (or combination of types) of inventory system(s). For your particular plan, specify the safety stock requirement if EC institutes a policy of maintaining a 95 percent service level. </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54</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Inventory Theory</a:t>
            </a:r>
          </a:p>
        </p:txBody>
      </p:sp>
      <p:sp>
        <p:nvSpPr>
          <p:cNvPr id="9219" name="Rectangle 3"/>
          <p:cNvSpPr>
            <a:spLocks noGrp="1" noChangeArrowheads="1"/>
          </p:cNvSpPr>
          <p:nvPr>
            <p:ph type="body" idx="1"/>
          </p:nvPr>
        </p:nvSpPr>
        <p:spPr>
          <a:noFill/>
          <a:ln/>
        </p:spPr>
        <p:txBody>
          <a:bodyPr lIns="92075" tIns="46038" rIns="92075" bIns="46038"/>
          <a:lstStyle/>
          <a:p>
            <a:r>
              <a:rPr lang="en-US" dirty="0"/>
              <a:t>Characteristics of Inventory Systems</a:t>
            </a:r>
          </a:p>
          <a:p>
            <a:pPr lvl="1"/>
            <a:r>
              <a:rPr lang="en-US" dirty="0"/>
              <a:t>Independent versus dependent demand</a:t>
            </a:r>
          </a:p>
          <a:p>
            <a:pPr lvl="1"/>
            <a:r>
              <a:rPr lang="en-US" dirty="0"/>
              <a:t>Type of customer demand</a:t>
            </a:r>
          </a:p>
          <a:p>
            <a:pPr lvl="1"/>
            <a:r>
              <a:rPr lang="en-US" dirty="0"/>
              <a:t>Planning time horizon </a:t>
            </a:r>
          </a:p>
          <a:p>
            <a:pPr lvl="1"/>
            <a:r>
              <a:rPr lang="en-US" dirty="0"/>
              <a:t>Replenishment lead time </a:t>
            </a:r>
          </a:p>
          <a:p>
            <a:pPr lvl="1"/>
            <a:r>
              <a:rPr lang="en-US" dirty="0"/>
              <a:t>Constraints and relevant inventory costs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6</a:t>
            </a:fld>
            <a:endParaRPr lang="en-US" dirty="0"/>
          </a:p>
        </p:txBody>
      </p:sp>
    </p:spTree>
    <p:extLst>
      <p:ext uri="{BB962C8B-B14F-4D97-AF65-F5344CB8AC3E}">
        <p14:creationId xmlns:p14="http://schemas.microsoft.com/office/powerpoint/2010/main" val="4118191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Inventory Theory</a:t>
            </a:r>
          </a:p>
        </p:txBody>
      </p:sp>
      <p:sp>
        <p:nvSpPr>
          <p:cNvPr id="9219" name="Rectangle 3"/>
          <p:cNvSpPr>
            <a:spLocks noGrp="1" noChangeArrowheads="1"/>
          </p:cNvSpPr>
          <p:nvPr>
            <p:ph type="body" idx="1"/>
          </p:nvPr>
        </p:nvSpPr>
        <p:spPr>
          <a:noFill/>
          <a:ln/>
        </p:spPr>
        <p:txBody>
          <a:bodyPr lIns="92075" tIns="46038" rIns="92075" bIns="46038"/>
          <a:lstStyle/>
          <a:p>
            <a:r>
              <a:rPr lang="en-US" dirty="0"/>
              <a:t>Relevant Costs of an Inventory System</a:t>
            </a:r>
          </a:p>
          <a:p>
            <a:pPr lvl="1"/>
            <a:r>
              <a:rPr lang="en-US" dirty="0"/>
              <a:t>Holding costs</a:t>
            </a:r>
          </a:p>
          <a:p>
            <a:pPr lvl="1"/>
            <a:r>
              <a:rPr lang="en-US" dirty="0"/>
              <a:t>Ordering costs</a:t>
            </a:r>
          </a:p>
          <a:p>
            <a:pPr lvl="1"/>
            <a:r>
              <a:rPr lang="en-US" dirty="0" err="1"/>
              <a:t>Stockout</a:t>
            </a:r>
            <a:r>
              <a:rPr lang="en-US" dirty="0"/>
              <a:t> costs</a:t>
            </a:r>
          </a:p>
          <a:p>
            <a:pPr lvl="1"/>
            <a:r>
              <a:rPr lang="en-US" dirty="0"/>
              <a:t>Purchase cost of the items</a:t>
            </a:r>
          </a:p>
        </p:txBody>
      </p:sp>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3" name="Slide Number Placeholder 2"/>
          <p:cNvSpPr>
            <a:spLocks noGrp="1"/>
          </p:cNvSpPr>
          <p:nvPr>
            <p:ph type="sldNum" sz="quarter" idx="12"/>
          </p:nvPr>
        </p:nvSpPr>
        <p:spPr/>
        <p:txBody>
          <a:bodyPr/>
          <a:lstStyle/>
          <a:p>
            <a:fld id="{BAEEB210-41B7-4A8B-8DD4-444A186CB0C5}" type="slidenum">
              <a:rPr lang="en-US" smtClean="0"/>
              <a:pPr/>
              <a:t>7</a:t>
            </a:fld>
            <a:endParaRPr lang="en-US" dirty="0"/>
          </a:p>
        </p:txBody>
      </p:sp>
    </p:spTree>
    <p:extLst>
      <p:ext uri="{BB962C8B-B14F-4D97-AF65-F5344CB8AC3E}">
        <p14:creationId xmlns:p14="http://schemas.microsoft.com/office/powerpoint/2010/main" val="31540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837604" y="466072"/>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400" dirty="0"/>
              <a:t>Table 15.1: Inventory Management Costs (1 of 2)</a:t>
            </a:r>
          </a:p>
        </p:txBody>
      </p:sp>
      <p:pic>
        <p:nvPicPr>
          <p:cNvPr id="5" name="Picture 4"/>
          <p:cNvPicPr>
            <a:picLocks noChangeAspect="1"/>
          </p:cNvPicPr>
          <p:nvPr/>
        </p:nvPicPr>
        <p:blipFill>
          <a:blip r:embed="rId2"/>
          <a:stretch>
            <a:fillRect/>
          </a:stretch>
        </p:blipFill>
        <p:spPr>
          <a:xfrm>
            <a:off x="1866565" y="1977410"/>
            <a:ext cx="5668328" cy="3206115"/>
          </a:xfrm>
          <a:prstGeom prst="rect">
            <a:avLst/>
          </a:prstGeom>
        </p:spPr>
      </p:pic>
      <p:sp>
        <p:nvSpPr>
          <p:cNvPr id="2" name="Footer Placeholder 1"/>
          <p:cNvSpPr>
            <a:spLocks noGrp="1"/>
          </p:cNvSpPr>
          <p:nvPr>
            <p:ph type="ftr" sz="quarter" idx="11"/>
          </p:nvPr>
        </p:nvSpPr>
        <p:spPr/>
        <p:txBody>
          <a:bodyPr/>
          <a:lstStyle/>
          <a:p>
            <a:r>
              <a:rPr lang="en-US"/>
              <a:t>Copyright © 2019 by The McGraw-Hill Companies, Inc. All rights reserved.</a:t>
            </a:r>
            <a:endParaRPr lang="en-US" dirty="0"/>
          </a:p>
        </p:txBody>
      </p:sp>
      <p:sp>
        <p:nvSpPr>
          <p:cNvPr id="4" name="Slide Number Placeholder 3"/>
          <p:cNvSpPr>
            <a:spLocks noGrp="1"/>
          </p:cNvSpPr>
          <p:nvPr>
            <p:ph type="sldNum" sz="quarter" idx="12"/>
          </p:nvPr>
        </p:nvSpPr>
        <p:spPr/>
        <p:txBody>
          <a:bodyPr/>
          <a:lstStyle/>
          <a:p>
            <a:fld id="{BAEEB210-41B7-4A8B-8DD4-444A186CB0C5}" type="slidenum">
              <a:rPr lang="en-US" smtClean="0"/>
              <a:pPr/>
              <a:t>8</a:t>
            </a:fld>
            <a:endParaRPr lang="en-US" dirty="0"/>
          </a:p>
        </p:txBody>
      </p:sp>
    </p:spTree>
    <p:extLst>
      <p:ext uri="{BB962C8B-B14F-4D97-AF65-F5344CB8AC3E}">
        <p14:creationId xmlns:p14="http://schemas.microsoft.com/office/powerpoint/2010/main" val="3009916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837604" y="466072"/>
            <a:ext cx="8091359" cy="934865"/>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400" dirty="0"/>
              <a:t>Table 15.1: Inventory Management Costs (2 of 2)</a:t>
            </a:r>
          </a:p>
        </p:txBody>
      </p:sp>
      <p:pic>
        <p:nvPicPr>
          <p:cNvPr id="2" name="Picture 1"/>
          <p:cNvPicPr>
            <a:picLocks noChangeAspect="1"/>
          </p:cNvPicPr>
          <p:nvPr/>
        </p:nvPicPr>
        <p:blipFill>
          <a:blip r:embed="rId2"/>
          <a:stretch>
            <a:fillRect/>
          </a:stretch>
        </p:blipFill>
        <p:spPr>
          <a:xfrm>
            <a:off x="2104258" y="2163417"/>
            <a:ext cx="5520690" cy="3700463"/>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endParaRPr lang="en-US" dirty="0"/>
          </a:p>
        </p:txBody>
      </p:sp>
      <p:sp>
        <p:nvSpPr>
          <p:cNvPr id="5" name="Slide Number Placeholder 4"/>
          <p:cNvSpPr>
            <a:spLocks noGrp="1"/>
          </p:cNvSpPr>
          <p:nvPr>
            <p:ph type="sldNum" sz="quarter" idx="12"/>
          </p:nvPr>
        </p:nvSpPr>
        <p:spPr/>
        <p:txBody>
          <a:bodyPr/>
          <a:lstStyle/>
          <a:p>
            <a:fld id="{BAEEB210-41B7-4A8B-8DD4-444A186CB0C5}" type="slidenum">
              <a:rPr lang="en-US" smtClean="0"/>
              <a:pPr/>
              <a:t>9</a:t>
            </a:fld>
            <a:endParaRPr lang="en-US" dirty="0"/>
          </a:p>
        </p:txBody>
      </p:sp>
    </p:spTree>
    <p:extLst>
      <p:ext uri="{BB962C8B-B14F-4D97-AF65-F5344CB8AC3E}">
        <p14:creationId xmlns:p14="http://schemas.microsoft.com/office/powerpoint/2010/main" val="4606071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Managing Service Inventory&amp;quot;&quot;/&gt;&lt;property id=&quot;20307&quot; value=&quot;256&quot;/&gt;&lt;/object&gt;&lt;object type=&quot;3&quot; unique_id=&quot;10005&quot;&gt;&lt;property id=&quot;20148&quot; value=&quot;5&quot;/&gt;&lt;property id=&quot;20300&quot; value=&quot;Slide 2 - &amp;quot;Learning Objectives &amp;quot;&quot;/&gt;&lt;property id=&quot;20307&quot; value=&quot;272&quot;/&gt;&lt;/object&gt;&lt;object type=&quot;3&quot; unique_id=&quot;10006&quot;&gt;&lt;property id=&quot;20148&quot; value=&quot;5&quot;/&gt;&lt;property id=&quot;20300&quot; value=&quot;Slide 3 - &amp;quot;Role of Inventory in Services&amp;quot;&quot;/&gt;&lt;property id=&quot;20307&quot; value=&quot;286&quot;/&gt;&lt;/object&gt;&lt;object type=&quot;3&quot; unique_id=&quot;10007&quot;&gt;&lt;property id=&quot;20148&quot; value=&quot;5&quot;/&gt;&lt;property id=&quot;20300&quot; value=&quot;Slide 4 - &amp;quot;Considerations in Inventory Systems&amp;quot;&quot;/&gt;&lt;property id=&quot;20307&quot; value=&quot;287&quot;/&gt;&lt;/object&gt;&lt;object type=&quot;3&quot; unique_id=&quot;10008&quot;&gt;&lt;property id=&quot;20148&quot; value=&quot;5&quot;/&gt;&lt;property id=&quot;20300&quot; value=&quot;Slide 6 - &amp;quot;Relevant Inventory Costs&amp;quot;&quot;/&gt;&lt;property id=&quot;20307&quot; value=&quot;288&quot;/&gt;&lt;/object&gt;&lt;object type=&quot;3&quot; unique_id=&quot;10009&quot;&gt;&lt;property id=&quot;20148&quot; value=&quot;5&quot;/&gt;&lt;property id=&quot;20300&quot; value=&quot;Slide 7 - &amp;quot;Inventory Management Questions&amp;quot;&quot;/&gt;&lt;property id=&quot;20307&quot; value=&quot;257&quot;/&gt;&lt;/object&gt;&lt;object type=&quot;3&quot; unique_id=&quot;10010&quot;&gt;&lt;property id=&quot;20148&quot; value=&quot;5&quot;/&gt;&lt;property id=&quot;20300&quot; value=&quot;Slide 8 - &amp;quot;Inventory Models&amp;quot;&quot;/&gt;&lt;property id=&quot;20307&quot; value=&quot;258&quot;/&gt;&lt;/object&gt;&lt;object type=&quot;3&quot; unique_id=&quot;10011&quot;&gt;&lt;property id=&quot;20148&quot; value=&quot;5&quot;/&gt;&lt;property id=&quot;20300&quot; value=&quot;Slide 9 - &amp;quot;Inventory Levels For &amp;#x0D;&amp;#x0A;EOQ Model&amp;quot;&quot;/&gt;&lt;property id=&quot;20307&quot; value=&quot;259&quot;/&gt;&lt;/object&gt;&lt;object type=&quot;3&quot; unique_id=&quot;10012&quot;&gt;&lt;property id=&quot;20148&quot; value=&quot;5&quot;/&gt;&lt;property id=&quot;20300&quot; value=&quot;Slide 10 - &amp;quot;Annual Costs For EOQ Model&amp;quot;&quot;/&gt;&lt;property id=&quot;20307&quot; value=&quot;260&quot;/&gt;&lt;/object&gt;&lt;object type=&quot;3&quot; unique_id=&quot;10013&quot;&gt;&lt;property id=&quot;20148&quot; value=&quot;5&quot;/&gt;&lt;property id=&quot;20300&quot; value=&quot;Slide 11 - &amp;quot;EOQ Formula&amp;quot;&quot;/&gt;&lt;property id=&quot;20307&quot; value=&quot;276&quot;/&gt;&lt;/object&gt;&lt;object type=&quot;3&quot; unique_id=&quot;10014&quot;&gt;&lt;property id=&quot;20148&quot; value=&quot;5&quot;/&gt;&lt;property id=&quot;20300&quot; value=&quot;Slide 12 - &amp;quot;Annual Costs for Quantity Discount Model&amp;quot;&quot;/&gt;&lt;property id=&quot;20307&quot; value=&quot;261&quot;/&gt;&lt;/object&gt;&lt;object type=&quot;3&quot; unique_id=&quot;10015&quot;&gt;&lt;property id=&quot;20148&quot; value=&quot;5&quot;/&gt;&lt;property id=&quot;20300&quot; value=&quot;Slide 13 - &amp;quot;Inventory Levels For Planned Shortages Model&amp;quot;&quot;/&gt;&lt;property id=&quot;20307&quot; value=&quot;262&quot;/&gt;&lt;/object&gt;&lt;object type=&quot;3&quot; unique_id=&quot;10016&quot;&gt;&lt;property id=&quot;20148&quot; value=&quot;5&quot;/&gt;&lt;property id=&quot;20300&quot; value=&quot;Slide 14 - &amp;quot;Formulas for Special Models&amp;quot;&quot;/&gt;&lt;property id=&quot;20307&quot; value=&quot;277&quot;/&gt;&lt;/object&gt;&lt;object type=&quot;3&quot; unique_id=&quot;10017&quot;&gt;&lt;property id=&quot;20148&quot; value=&quot;5&quot;/&gt;&lt;property id=&quot;20300&quot; value=&quot;Slide 15 - &amp;quot;Values for Q* and K* as A&amp;#x0D;&amp;#x0A;Function of Backorder Cost&amp;quot;&quot;/&gt;&lt;property id=&quot;20307&quot; value=&quot;263&quot;/&gt;&lt;/object&gt;&lt;object type=&quot;3&quot; unique_id=&quot;10018&quot;&gt;&lt;property id=&quot;20148&quot; value=&quot;5&quot;/&gt;&lt;property id=&quot;20300&quot; value=&quot;Slide 16 - &amp;quot;Demand During Lead &amp;#x0D;&amp;#x0A;Time Example&amp;quot;&quot;/&gt;&lt;property id=&quot;20307&quot; value=&quot;264&quot;/&gt;&lt;/object&gt;&lt;object type=&quot;3&quot; unique_id=&quot;10019&quot;&gt;&lt;property id=&quot;20148&quot; value=&quot;5&quot;/&gt;&lt;property id=&quot;20300&quot; value=&quot;Slide 17 - &amp;quot;Safety Stock (SS)&amp;quot;&quot;/&gt;&lt;property id=&quot;20307&quot; value=&quot;280&quot;/&gt;&lt;/object&gt;&lt;object type=&quot;3&quot; unique_id=&quot;10020&quot;&gt;&lt;property id=&quot;20148&quot; value=&quot;5&quot;/&gt;&lt;property id=&quot;20300&quot; value=&quot;Slide 18 - &amp;quot;Continuous Review System (Q,r)&amp;quot;&quot;/&gt;&lt;property id=&quot;20307&quot; value=&quot;265&quot;/&gt;&lt;/object&gt;&lt;object type=&quot;3&quot; unique_id=&quot;10021&quot;&gt;&lt;property id=&quot;20148&quot; value=&quot;5&quot;/&gt;&lt;property id=&quot;20300&quot; value=&quot;Slide 19 - &amp;quot;Periodic Review System (order-up-to)&amp;quot;&quot;/&gt;&lt;property id=&quot;20307&quot; value=&quot;266&quot;/&gt;&lt;/object&gt;&lt;object type=&quot;3&quot; unique_id=&quot;10022&quot;&gt;&lt;property id=&quot;20148&quot; value=&quot;5&quot;/&gt;&lt;property id=&quot;20300&quot; value=&quot;Slide 20 - &amp;quot;Inventory Control Systems&amp;quot;&quot;/&gt;&lt;property id=&quot;20307&quot; value=&quot;281&quot;/&gt;&lt;/object&gt;&lt;object type=&quot;3&quot; unique_id=&quot;10023&quot;&gt;&lt;property id=&quot;20148&quot; value=&quot;5&quot;/&gt;&lt;property id=&quot;20300&quot; value=&quot;Slide 21 - &amp;quot;ABC Classification of &amp;#x0D;&amp;#x0A;Inventory Items&amp;quot;&quot;/&gt;&lt;property id=&quot;20307&quot; value=&quot;267&quot;/&gt;&lt;/object&gt;&lt;object type=&quot;3&quot; unique_id=&quot;10024&quot;&gt;&lt;property id=&quot;20148&quot; value=&quot;5&quot;/&gt;&lt;property id=&quot;20300&quot; value=&quot;Slide 22 - &amp;quot;Inventory Items Listed in Descending Order of Dollar Volume&amp;quot;&quot;/&gt;&lt;property id=&quot;20307&quot; value=&quot;268&quot;/&gt;&lt;/object&gt;&lt;object type=&quot;3&quot; unique_id=&quot;10025&quot;&gt;&lt;property id=&quot;20148&quot; value=&quot;5&quot;/&gt;&lt;property id=&quot;20300&quot; value=&quot;Slide 23 - &amp;quot;Single Period Inventory Model&amp;#x0D;&amp;#x0A;Newsvendor Problem Example&amp;quot;&quot;/&gt;&lt;property id=&quot;20307&quot; value=&quot;282&quot;/&gt;&lt;/object&gt;&lt;object type=&quot;3&quot; unique_id=&quot;10026&quot;&gt;&lt;property id=&quot;20148&quot; value=&quot;5&quot;/&gt;&lt;property id=&quot;20300&quot; value=&quot;Slide 24 - &amp;quot;Single Period Inventory Model Expected Value Analysis&amp;quot;&quot;/&gt;&lt;property id=&quot;20307&quot; value=&quot;269&quot;/&gt;&lt;/object&gt;&lt;object type=&quot;3&quot; unique_id=&quot;10027&quot;&gt;&lt;property id=&quot;20148&quot; value=&quot;5&quot;/&gt;&lt;property id=&quot;20300&quot; value=&quot;Slide 25 - &amp;quot;Single Period Inventory Model Incremental Analysis&amp;quot;&quot;/&gt;&lt;property id=&quot;20307&quot; value=&quot;270&quot;/&gt;&lt;/object&gt;&lt;object type=&quot;3&quot; unique_id=&quot;10028&quot;&gt;&lt;property id=&quot;20148&quot; value=&quot;5&quot;/&gt;&lt;property id=&quot;20300&quot; value=&quot;Slide 26 - &amp;quot;Critical Fractal Applied  to Newsvendor Problem&amp;quot;&quot;/&gt;&lt;property id=&quot;20307&quot; value=&quot;271&quot;/&gt;&lt;/object&gt;&lt;object type=&quot;3&quot; unique_id=&quot;10029&quot;&gt;&lt;property id=&quot;20148&quot; value=&quot;5&quot;/&gt;&lt;property id=&quot;20300&quot; value=&quot;Slide 27 - &amp;quot;Retail Discounting Model&amp;quot;&quot;/&gt;&lt;property id=&quot;20307&quot; value=&quot;291&quot;/&gt;&lt;/object&gt;&lt;object type=&quot;3&quot; unique_id=&quot;10030&quot;&gt;&lt;property id=&quot;20148&quot; value=&quot;5&quot;/&gt;&lt;property id=&quot;20300&quot; value=&quot;Slide 28 - &amp;quot;A.D. Small Consulting&amp;quot;&quot;/&gt;&lt;property id=&quot;20307&quot; value=&quot;292&quot;/&gt;&lt;/object&gt;&lt;object type=&quot;3&quot; unique_id=&quot;10031&quot;&gt;&lt;property id=&quot;20148&quot; value=&quot;5&quot;/&gt;&lt;property id=&quot;20300&quot; value=&quot;Slide 29 - &amp;quot;Last Resort Restaurant&amp;quot;&quot;/&gt;&lt;property id=&quot;20307&quot; value=&quot;293&quot;/&gt;&lt;/object&gt;&lt;object type=&quot;3&quot; unique_id=&quot;10032&quot;&gt;&lt;property id=&quot;20148&quot; value=&quot;5&quot;/&gt;&lt;property id=&quot;20300&quot; value=&quot;Slide 30 - &amp;quot;Sweet Revenge Demand&amp;quot;&quot;/&gt;&lt;property id=&quot;20307&quot; value=&quot;294&quot;/&gt;&lt;/object&gt;&lt;object type=&quot;3&quot; unique_id=&quot;10033&quot;&gt;&lt;property id=&quot;20148&quot; value=&quot;5&quot;/&gt;&lt;property id=&quot;20300&quot; value=&quot;Slide 31 - &amp;quot;Elysian Cycles&amp;quot;&quot;/&gt;&lt;property id=&quot;20307&quot; value=&quot;295&quot;/&gt;&lt;/object&gt;&lt;object type=&quot;3&quot; unique_id=&quot;10034&quot;&gt;&lt;property id=&quot;20148&quot; value=&quot;5&quot;/&gt;&lt;property id=&quot;20300&quot; value=&quot;Slide 32 - &amp;quot;Available Bicycles&amp;quot;&quot;/&gt;&lt;property id=&quot;20307&quot; value=&quot;296&quot;/&gt;&lt;/object&gt;&lt;object type=&quot;3&quot; unique_id=&quot;10035&quot;&gt;&lt;property id=&quot;20148&quot; value=&quot;5&quot;/&gt;&lt;property id=&quot;20300&quot; value=&quot;Slide 33 - &amp;quot;Bicycle Demand by Style&amp;quot;&quot;/&gt;&lt;property id=&quot;20307&quot; value=&quot;297&quot;/&gt;&lt;/object&gt;&lt;object type=&quot;3&quot; unique_id=&quot;10036&quot;&gt;&lt;property id=&quot;20148&quot; value=&quot;5&quot;/&gt;&lt;property id=&quot;20300&quot; value=&quot;Slide 34 - &amp;quot;Bicycle Demand by Style (Cont.)&amp;quot;&quot;/&gt;&lt;property id=&quot;20307&quot; value=&quot;298&quot;/&gt;&lt;/object&gt;&lt;object type=&quot;3&quot; unique_id=&quot;10037&quot;&gt;&lt;property id=&quot;20148&quot; value=&quot;5&quot;/&gt;&lt;property id=&quot;20300&quot; value=&quot;Slide 35 - &amp;quot;Topics for Discussion&amp;quot;&quot;/&gt;&lt;property id=&quot;20307&quot; value=&quot;289&quot;/&gt;&lt;/object&gt;&lt;object type=&quot;3&quot; unique_id=&quot;10038&quot;&gt;&lt;property id=&quot;20148&quot; value=&quot;5&quot;/&gt;&lt;property id=&quot;20300&quot; value=&quot;Slide 36 - &amp;quot;Interactive Exercise&amp;quot;&quot;/&gt;&lt;property id=&quot;20307&quot; value=&quot;290&quot;/&gt;&lt;/object&gt;&lt;object type=&quot;3&quot; unique_id=&quot;10261&quot;&gt;&lt;property id=&quot;20148&quot; value=&quot;5&quot;/&gt;&lt;property id=&quot;20300&quot; value=&quot;Slide 5 - &amp;quot;Independent vs. Dependent Demand&amp;quot;&quot;/&gt;&lt;property id=&quot;20307&quot; value=&quot;299&quot;/&gt;&lt;/objec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699"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12699"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222</TotalTime>
  <Pages>3</Pages>
  <Words>2610</Words>
  <Application>Microsoft Office PowerPoint</Application>
  <PresentationFormat>Letter Paper (8.5x11 in)</PresentationFormat>
  <Paragraphs>312</Paragraphs>
  <Slides>54</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54</vt:i4>
      </vt:variant>
    </vt:vector>
  </HeadingPairs>
  <TitlesOfParts>
    <vt:vector size="62" baseType="lpstr">
      <vt:lpstr>Arial</vt:lpstr>
      <vt:lpstr>Cambria Math</vt:lpstr>
      <vt:lpstr>Proxima Nova Medium</vt:lpstr>
      <vt:lpstr>STIX MathJax Main</vt:lpstr>
      <vt:lpstr>Tahoma</vt:lpstr>
      <vt:lpstr>Times New Roman</vt:lpstr>
      <vt:lpstr>Wingdings</vt:lpstr>
      <vt:lpstr>Blends</vt:lpstr>
      <vt:lpstr>Chapter 15 Managing Service Inventory</vt:lpstr>
      <vt:lpstr>Learning Objectives </vt:lpstr>
      <vt:lpstr>Inventory Theory</vt:lpstr>
      <vt:lpstr>Figure 15.2: Physical Goods Distribution System</vt:lpstr>
      <vt:lpstr>Inventory Theory</vt:lpstr>
      <vt:lpstr>Inventory Theory</vt:lpstr>
      <vt:lpstr>Inventory Theory</vt:lpstr>
      <vt:lpstr>Table 15.1: Inventory Management Costs (1 of 2)</vt:lpstr>
      <vt:lpstr>Table 15.1: Inventory Management Costs (2 of 2)</vt:lpstr>
      <vt:lpstr>Order Quantity Models</vt:lpstr>
      <vt:lpstr>Order Quantity Models</vt:lpstr>
      <vt:lpstr>Order Quantity Models</vt:lpstr>
      <vt:lpstr>Figure 15.4: Inventory Levels for EOQ Model</vt:lpstr>
      <vt:lpstr>Figure 15.5: Relevant Annual Costs for EOQ Model</vt:lpstr>
      <vt:lpstr>Example 15.1: Rocky Mountain Power - EOQ</vt:lpstr>
      <vt:lpstr>Example 15.1: Rocky Mountain Power - EOQ</vt:lpstr>
      <vt:lpstr>Table 15.2: Tabulation of Inventory Costs</vt:lpstr>
      <vt:lpstr>Order Quantity Models</vt:lpstr>
      <vt:lpstr>Example 15.2: Rocky Mountain Power – Quantity Discount Problem</vt:lpstr>
      <vt:lpstr>Example 15.2: Rocky Mountain Power – Quantity Discount Problem</vt:lpstr>
      <vt:lpstr>Example 15.2: Rocky Mountain Power – Quantity Discount Problem</vt:lpstr>
      <vt:lpstr>Example 15.2: Rocky Mountain Power – Quantity Discount Problem</vt:lpstr>
      <vt:lpstr>Order Quantity Models</vt:lpstr>
      <vt:lpstr>Figure 15.7: Inventory Levels for the Planned Shortages Model</vt:lpstr>
      <vt:lpstr>Order Quantity Models</vt:lpstr>
      <vt:lpstr>Table 15.3: Values for Q* and K* as a Function of Backorder Cost</vt:lpstr>
      <vt:lpstr>Example 15.3: Rocky Mountain Power – Planned Shortages Problem</vt:lpstr>
      <vt:lpstr>Inventory Management Under Uncertainty</vt:lpstr>
      <vt:lpstr>Inventory Management Under Uncertainty</vt:lpstr>
      <vt:lpstr>Figure 15.8: Demand During Lead Time</vt:lpstr>
      <vt:lpstr>Example 15.4: Rocky Mountain Power – Reorder Point</vt:lpstr>
      <vt:lpstr>Example 15.4: Rocky Mountain Power – Reorder Point</vt:lpstr>
      <vt:lpstr>Inventory Control Systems</vt:lpstr>
      <vt:lpstr>Inventory Control Systems</vt:lpstr>
      <vt:lpstr>Figure 15.9: Continuous Review System (Q, r)</vt:lpstr>
      <vt:lpstr>Inventory Control Systems</vt:lpstr>
      <vt:lpstr>Figure 15.10: Periodic Review System (Order-Up-To)</vt:lpstr>
      <vt:lpstr>Inventory Control Systems</vt:lpstr>
      <vt:lpstr>Inventory Control Systems</vt:lpstr>
      <vt:lpstr>Figure 15.11: ABC Classification of Inventory Items</vt:lpstr>
      <vt:lpstr>Table 15.4: Inventory Items Listed in Descending Order of Dollar Volume</vt:lpstr>
      <vt:lpstr>Radio Frequency Identification</vt:lpstr>
      <vt:lpstr>Radio Frequency Identification</vt:lpstr>
      <vt:lpstr>Radio Frequency Identification</vt:lpstr>
      <vt:lpstr>Single-Period Model for Perishable Goods</vt:lpstr>
      <vt:lpstr>Table 15.5: Payoff Table</vt:lpstr>
      <vt:lpstr>Figure 15.12: Critical Fractile</vt:lpstr>
      <vt:lpstr>Retail Discounting Model</vt:lpstr>
      <vt:lpstr>Retail Discounting Model</vt:lpstr>
      <vt:lpstr>Topics for Discussion</vt:lpstr>
      <vt:lpstr>Interactive Exercise</vt:lpstr>
      <vt:lpstr>Case 15.1: A.D. Small Consulting</vt:lpstr>
      <vt:lpstr>Case 15.2: Last Resort Restaurant</vt:lpstr>
      <vt:lpstr>Case 15.3: Elysian Cycles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Inventory Management</dc:title>
  <dc:creator>James Fitzsimmons</dc:creator>
  <cp:lastModifiedBy>McAndrews, Ryan</cp:lastModifiedBy>
  <cp:revision>108</cp:revision>
  <cp:lastPrinted>1997-05-30T22:25:06Z</cp:lastPrinted>
  <dcterms:created xsi:type="dcterms:W3CDTF">1996-07-07T10:33:24Z</dcterms:created>
  <dcterms:modified xsi:type="dcterms:W3CDTF">2018-02-13T21:05:51Z</dcterms:modified>
</cp:coreProperties>
</file>