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8" r:id="rId3"/>
    <p:sldId id="275" r:id="rId4"/>
    <p:sldId id="274" r:id="rId5"/>
    <p:sldId id="276" r:id="rId6"/>
    <p:sldId id="277" r:id="rId7"/>
    <p:sldId id="278" r:id="rId8"/>
    <p:sldId id="261" r:id="rId9"/>
    <p:sldId id="279" r:id="rId10"/>
    <p:sldId id="263" r:id="rId11"/>
    <p:sldId id="280" r:id="rId12"/>
    <p:sldId id="281" r:id="rId13"/>
    <p:sldId id="282" r:id="rId14"/>
    <p:sldId id="265" r:id="rId15"/>
    <p:sldId id="284" r:id="rId16"/>
    <p:sldId id="285" r:id="rId17"/>
    <p:sldId id="286" r:id="rId18"/>
    <p:sldId id="287" r:id="rId19"/>
    <p:sldId id="268" r:id="rId20"/>
    <p:sldId id="288" r:id="rId21"/>
    <p:sldId id="290" r:id="rId22"/>
    <p:sldId id="289" r:id="rId23"/>
    <p:sldId id="291" r:id="rId24"/>
    <p:sldId id="269" r:id="rId25"/>
    <p:sldId id="292" r:id="rId26"/>
    <p:sldId id="293" r:id="rId27"/>
    <p:sldId id="294" r:id="rId28"/>
    <p:sldId id="295" r:id="rId29"/>
    <p:sldId id="296" r:id="rId30"/>
    <p:sldId id="270" r:id="rId31"/>
    <p:sldId id="298" r:id="rId32"/>
    <p:sldId id="271" r:id="rId33"/>
    <p:sldId id="272" r:id="rId34"/>
    <p:sldId id="273" r:id="rId35"/>
  </p:sldIdLst>
  <p:sldSz cx="9144000" cy="6858000" type="letter"/>
  <p:notesSz cx="6858000" cy="9028113"/>
  <p:custDataLst>
    <p:tags r:id="rId3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40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fld id="{FEF21660-E57F-411F-84A6-3BC5BDAEA05A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6388100" y="8636000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/>
            <a:fld id="{44D9F7AD-7391-47DD-8C2C-3183579A0BCD}" type="slidenum">
              <a:rPr lang="en-US" sz="1400">
                <a:latin typeface="Arial" charset="0"/>
              </a:rPr>
              <a:pPr algn="r"/>
              <a:t>‹#›</a:t>
            </a:fld>
            <a:endParaRPr lang="en-US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101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>
                <a:latin typeface="Times New Roman" pitchFamily="18" charset="0"/>
              </a:defRPr>
            </a:lvl1pPr>
          </a:lstStyle>
          <a:p>
            <a:fld id="{D4D4AD82-8D0C-4B6A-AC87-87524234D35D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87838"/>
            <a:ext cx="5029200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notes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5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82625"/>
            <a:ext cx="4502150" cy="33734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6388100" y="8636000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/>
            <a:fld id="{9AC23C53-89EC-4FB4-B50C-9AE3D130986D}" type="slidenum">
              <a:rPr lang="en-US" sz="1400">
                <a:latin typeface="Arial" charset="0"/>
              </a:rPr>
              <a:pPr algn="r"/>
              <a:t>‹#›</a:t>
            </a:fld>
            <a:endParaRPr lang="en-US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9003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3212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678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760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891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52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980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505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479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205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9589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117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560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560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60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2560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560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60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2560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1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561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56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6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561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61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2414588" y="6374524"/>
            <a:ext cx="44958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2561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861B5F6-9C20-4986-86F1-7C23900E2FA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D955D4-19B9-4CD0-B175-9C0AECA1DF2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A433F-C53A-4B55-A878-1625605AEB6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957D454-0295-4A9A-BF6E-ADADCD2313C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14313"/>
            <a:ext cx="7953375" cy="700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81421C-741D-4C60-AF60-27C181E81D7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7D8C1-08EF-4A55-BF14-733401DAC881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889267-D03E-4164-A4FC-663C74ADC13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4C670D-BF1C-4590-9D4F-D5779D2A807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14313"/>
            <a:ext cx="8029575" cy="7762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CAEA94-898E-4A4D-B2EA-6F525BCDF42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808FEC-88B0-471A-812B-A512E0E545C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0627E6-3CB0-44DE-8D1F-289C2742786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27783-558F-4216-91A2-93156635C06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 dirty="0"/>
          </a:p>
        </p:txBody>
      </p:sp>
      <p:sp>
        <p:nvSpPr>
          <p:cNvPr id="2458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8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 dirty="0"/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38400" y="6401293"/>
            <a:ext cx="495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31862FE-3459-460C-96AE-85F3FE426EDE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7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8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143000"/>
            <a:ext cx="8458200" cy="1138238"/>
          </a:xfrm>
          <a:noFill/>
          <a:ln/>
        </p:spPr>
        <p:txBody>
          <a:bodyPr lIns="92075" tIns="46038" rIns="92075" bIns="46038" anchor="ctr"/>
          <a:lstStyle/>
          <a:p>
            <a:pPr algn="ctr"/>
            <a:r>
              <a:rPr lang="en-US" dirty="0"/>
              <a:t>Chapter 14</a:t>
            </a:r>
            <a:br>
              <a:rPr lang="en-US" dirty="0"/>
            </a:br>
            <a:r>
              <a:rPr lang="en-US" dirty="0"/>
              <a:t>Forecasting Demand for Services</a:t>
            </a:r>
          </a:p>
        </p:txBody>
      </p:sp>
      <p:graphicFrame>
        <p:nvGraphicFramePr>
          <p:cNvPr id="4099" name="Object 3"/>
          <p:cNvGraphicFramePr>
            <a:graphicFrameLocks noGrp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val="1098093410"/>
              </p:ext>
            </p:extLst>
          </p:nvPr>
        </p:nvGraphicFramePr>
        <p:xfrm>
          <a:off x="3581400" y="3429000"/>
          <a:ext cx="22860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Clip" r:id="rId4" imgW="2733480" imgH="5103720" progId="MS_ClipArt_Gallery.2">
                  <p:embed/>
                </p:oleObj>
              </mc:Choice>
              <mc:Fallback>
                <p:oleObj name="Clip" r:id="rId4" imgW="2733480" imgH="5103720" progId="MS_ClipArt_Gallery.2">
                  <p:embed/>
                  <p:pic>
                    <p:nvPicPr>
                      <p:cNvPr id="0" name="Picture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429000"/>
                        <a:ext cx="2286000" cy="32004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861B5F6-9C20-4986-86F1-7C23900E2FAC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Time Series Models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746125" y="1935163"/>
            <a:ext cx="7499554" cy="3047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marL="457200" indent="-45720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latin typeface="+mn-lt"/>
              </a:rPr>
              <a:t>Exponential Smoothing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dirty="0">
                <a:latin typeface="+mn-lt"/>
              </a:rPr>
              <a:t>Let : S</a:t>
            </a:r>
            <a:r>
              <a:rPr lang="en-US" sz="2000" baseline="-25000" dirty="0">
                <a:latin typeface="+mn-lt"/>
              </a:rPr>
              <a:t>T </a:t>
            </a:r>
            <a:r>
              <a:rPr lang="en-US" sz="2000" dirty="0">
                <a:latin typeface="+mn-lt"/>
              </a:rPr>
              <a:t>= Smoothed value at </a:t>
            </a:r>
            <a:r>
              <a:rPr lang="en-US" sz="2000" i="1" dirty="0">
                <a:latin typeface="+mn-lt"/>
              </a:rPr>
              <a:t>end</a:t>
            </a:r>
            <a:r>
              <a:rPr lang="en-US" sz="2000" dirty="0">
                <a:latin typeface="+mn-lt"/>
              </a:rPr>
              <a:t> of period T</a:t>
            </a:r>
          </a:p>
          <a:p>
            <a:r>
              <a:rPr lang="en-US" sz="2000" dirty="0">
                <a:latin typeface="+mn-lt"/>
              </a:rPr>
              <a:t>        A</a:t>
            </a:r>
            <a:r>
              <a:rPr lang="en-US" sz="2000" baseline="-25000" dirty="0">
                <a:latin typeface="+mn-lt"/>
              </a:rPr>
              <a:t>T</a:t>
            </a:r>
            <a:r>
              <a:rPr lang="en-US" sz="2000" dirty="0">
                <a:latin typeface="+mn-lt"/>
              </a:rPr>
              <a:t> = Actual observation for period T</a:t>
            </a:r>
          </a:p>
          <a:p>
            <a:r>
              <a:rPr lang="en-US" sz="2000" dirty="0">
                <a:latin typeface="+mn-lt"/>
              </a:rPr>
              <a:t>     F</a:t>
            </a:r>
            <a:r>
              <a:rPr lang="en-US" sz="2000" baseline="-25000" dirty="0">
                <a:latin typeface="+mn-lt"/>
              </a:rPr>
              <a:t>T+1</a:t>
            </a:r>
            <a:r>
              <a:rPr lang="en-US" sz="2000" dirty="0">
                <a:latin typeface="+mn-lt"/>
              </a:rPr>
              <a:t>  = Forecast for period T+1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dirty="0">
                <a:latin typeface="+mn-lt"/>
              </a:rPr>
              <a:t>     Feedback control nature of exponential smoothing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dirty="0">
                <a:latin typeface="+mn-lt"/>
              </a:rPr>
              <a:t>     New value (S</a:t>
            </a:r>
            <a:r>
              <a:rPr lang="en-US" sz="2000" baseline="-25000" dirty="0">
                <a:latin typeface="+mn-lt"/>
              </a:rPr>
              <a:t>T</a:t>
            </a:r>
            <a:r>
              <a:rPr lang="en-US" sz="2000" dirty="0">
                <a:latin typeface="+mn-lt"/>
              </a:rPr>
              <a:t> ) = Old value (S</a:t>
            </a:r>
            <a:r>
              <a:rPr lang="en-US" sz="2000" baseline="-25000" dirty="0">
                <a:latin typeface="+mn-lt"/>
              </a:rPr>
              <a:t>T-1</a:t>
            </a:r>
            <a:r>
              <a:rPr lang="en-US" sz="2000" dirty="0">
                <a:latin typeface="+mn-lt"/>
              </a:rPr>
              <a:t> ) +      [ observed error ]   </a:t>
            </a:r>
          </a:p>
        </p:txBody>
      </p:sp>
      <p:graphicFrame>
        <p:nvGraphicFramePr>
          <p:cNvPr id="43008" name="Object 10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0155603"/>
              </p:ext>
            </p:extLst>
          </p:nvPr>
        </p:nvGraphicFramePr>
        <p:xfrm>
          <a:off x="5468938" y="4657725"/>
          <a:ext cx="322262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8" name="Equation" r:id="rId4" imgW="164880" imgH="152280" progId="Equation.3">
                  <p:embed/>
                </p:oleObj>
              </mc:Choice>
              <mc:Fallback>
                <p:oleObj name="Equation" r:id="rId4" imgW="164880" imgH="152280" progId="Equation.3">
                  <p:embed/>
                  <p:pic>
                    <p:nvPicPr>
                      <p:cNvPr id="0" name="Picture 102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8938" y="4657725"/>
                        <a:ext cx="322262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09" name="Object 10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8932329"/>
              </p:ext>
            </p:extLst>
          </p:nvPr>
        </p:nvGraphicFramePr>
        <p:xfrm>
          <a:off x="2287588" y="5029200"/>
          <a:ext cx="3113087" cy="1246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9" name="Equation" r:id="rId6" imgW="1815840" imgH="660240" progId="Equation.3">
                  <p:embed/>
                </p:oleObj>
              </mc:Choice>
              <mc:Fallback>
                <p:oleObj name="Equation" r:id="rId6" imgW="1815840" imgH="660240" progId="Equation.3">
                  <p:embed/>
                  <p:pic>
                    <p:nvPicPr>
                      <p:cNvPr id="0" name="Picture 1025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7588" y="5029200"/>
                        <a:ext cx="3113087" cy="1246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508125" y="4983163"/>
            <a:ext cx="55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2000" dirty="0">
                <a:latin typeface="Arial" charset="0"/>
              </a:rPr>
              <a:t>or :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962025" y="1052513"/>
                <a:ext cx="8029575" cy="776287"/>
              </a:xfrm>
            </p:spPr>
            <p:txBody>
              <a:bodyPr/>
              <a:lstStyle/>
              <a:p>
                <a:r>
                  <a:rPr lang="en-US" sz="3600" dirty="0"/>
                  <a:t>Table 14.3: Simple Exponential Smoothing: Saturday Hotel Occupancy (</a:t>
                </a:r>
                <a14:m>
                  <m:oMath xmlns:m="http://schemas.openxmlformats.org/officeDocument/2006/math">
                    <m:r>
                      <a:rPr lang="en-US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3600" dirty="0"/>
                  <a:t>=0.5)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962025" y="1052513"/>
                <a:ext cx="8029575" cy="776287"/>
              </a:xfrm>
              <a:blipFill rotWithShape="0">
                <a:blip r:embed="rId2"/>
                <a:stretch>
                  <a:fillRect l="-2354" t="-136220" r="-3113" b="-291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190750"/>
            <a:ext cx="8658225" cy="32956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813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914400" y="976313"/>
                <a:ext cx="8029575" cy="776287"/>
              </a:xfrm>
            </p:spPr>
            <p:txBody>
              <a:bodyPr/>
              <a:lstStyle/>
              <a:p>
                <a:r>
                  <a:rPr lang="en-US" sz="3400" dirty="0"/>
                  <a:t>FIGURE 14.1: Simple Exponential Smoothing: Saturday Hotel Occupancy (</a:t>
                </a:r>
                <a14:m>
                  <m:oMath xmlns:m="http://schemas.openxmlformats.org/officeDocument/2006/math">
                    <m:r>
                      <a:rPr lang="en-US" sz="3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3400" dirty="0"/>
                  <a:t> = 0.1 and </a:t>
                </a:r>
                <a14:m>
                  <m:oMath xmlns:m="http://schemas.openxmlformats.org/officeDocument/2006/math">
                    <m:r>
                      <a:rPr lang="en-US" sz="3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3400" dirty="0"/>
                  <a:t> = 0.5)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914400" y="976313"/>
                <a:ext cx="8029575" cy="776287"/>
              </a:xfrm>
              <a:blipFill rotWithShape="0">
                <a:blip r:embed="rId2"/>
                <a:stretch>
                  <a:fillRect l="-2126" t="-122656" b="-265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175" y="2095500"/>
            <a:ext cx="4819650" cy="37719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663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1038225" y="976313"/>
                <a:ext cx="8029575" cy="776287"/>
              </a:xfrm>
            </p:spPr>
            <p:txBody>
              <a:bodyPr/>
              <a:lstStyle/>
              <a:p>
                <a:r>
                  <a:rPr lang="en-US" sz="3600" dirty="0"/>
                  <a:t>FIGURE 14.2: Distribution of Weight Given Past Data in Exponential Smoothing (</a:t>
                </a:r>
                <a14:m>
                  <m:oMath xmlns:m="http://schemas.openxmlformats.org/officeDocument/2006/math">
                    <m:r>
                      <a:rPr lang="en-US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3600" dirty="0"/>
                  <a:t> = 0.3)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038225" y="976313"/>
                <a:ext cx="8029575" cy="776287"/>
              </a:xfrm>
              <a:blipFill rotWithShape="0">
                <a:blip r:embed="rId2"/>
                <a:stretch>
                  <a:fillRect l="-2276" t="-135156" b="-28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5" y="2352675"/>
            <a:ext cx="7953375" cy="366712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8882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95313"/>
            <a:ext cx="80295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3600" dirty="0"/>
              <a:t>Exponential Smoothing Implied Weights Given Past Demand</a:t>
            </a:r>
          </a:p>
        </p:txBody>
      </p:sp>
      <p:graphicFrame>
        <p:nvGraphicFramePr>
          <p:cNvPr id="14339" name="Object 3"/>
          <p:cNvGraphicFramePr>
            <a:graphicFrameLocks/>
          </p:cNvGraphicFramePr>
          <p:nvPr/>
        </p:nvGraphicFramePr>
        <p:xfrm>
          <a:off x="2735263" y="2233613"/>
          <a:ext cx="4503737" cy="211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9" name="Equation" r:id="rId4" imgW="2463480" imgH="1143000" progId="Equation.3">
                  <p:embed/>
                </p:oleObj>
              </mc:Choice>
              <mc:Fallback>
                <p:oleObj name="Equation" r:id="rId4" imgW="2463480" imgH="1143000" progId="Equation.3">
                  <p:embed/>
                  <p:pic>
                    <p:nvPicPr>
                      <p:cNvPr id="0" name="Picture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5263" y="2233613"/>
                        <a:ext cx="4503737" cy="211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746125" y="2643188"/>
            <a:ext cx="1530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dirty="0">
                <a:latin typeface="Arial" charset="0"/>
              </a:rPr>
              <a:t>Substitute for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822325" y="4014788"/>
            <a:ext cx="1430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dirty="0">
                <a:latin typeface="Arial" charset="0"/>
              </a:rPr>
              <a:t>If continued:</a:t>
            </a:r>
          </a:p>
          <a:p>
            <a:endParaRPr lang="en-US" dirty="0">
              <a:latin typeface="Arial" charset="0"/>
            </a:endParaRPr>
          </a:p>
        </p:txBody>
      </p:sp>
      <p:graphicFrame>
        <p:nvGraphicFramePr>
          <p:cNvPr id="14342" name="Object 6"/>
          <p:cNvGraphicFramePr>
            <a:graphicFrameLocks/>
          </p:cNvGraphicFramePr>
          <p:nvPr/>
        </p:nvGraphicFramePr>
        <p:xfrm>
          <a:off x="1974850" y="4549775"/>
          <a:ext cx="60071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0" name="Equation" r:id="rId6" imgW="4457520" imgH="228600" progId="Equation.3">
                  <p:embed/>
                </p:oleObj>
              </mc:Choice>
              <mc:Fallback>
                <p:oleObj name="Equation" r:id="rId6" imgW="4457520" imgH="228600" progId="Equation.3">
                  <p:embed/>
                  <p:pic>
                    <p:nvPicPr>
                      <p:cNvPr id="0" name="Picture 6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850" y="4549775"/>
                        <a:ext cx="6007100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 Error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to measure forecast accuracy</a:t>
            </a:r>
          </a:p>
          <a:p>
            <a:r>
              <a:rPr lang="en-US" dirty="0"/>
              <a:t>Sum of forecast errors should tend toward zero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1259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Forecast Error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82688" y="1828800"/>
                <a:ext cx="7772400" cy="4114800"/>
              </a:xfrm>
            </p:spPr>
            <p:txBody>
              <a:bodyPr/>
              <a:lstStyle/>
              <a:p>
                <a:r>
                  <a:rPr lang="en-US" sz="2800" dirty="0"/>
                  <a:t>Cumulative Forecast Error (CFE) </a:t>
                </a:r>
              </a:p>
              <a:p>
                <a:pPr marL="0" indent="0">
                  <a:buNone/>
                </a:pPr>
                <a:r>
                  <a:rPr lang="en-US" sz="2800" dirty="0"/>
                  <a:t>   CFE=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𝐴𝑡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𝐹𝑡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>
                    <a:solidFill>
                      <a:srgbClr val="00B0F0"/>
                    </a:solidFill>
                  </a:rPr>
                  <a:t>                 		    (6) </a:t>
                </a:r>
              </a:p>
              <a:p>
                <a:r>
                  <a:rPr lang="en-US" sz="2800" dirty="0"/>
                  <a:t>Mean Absolute Deviation (MAD)</a:t>
                </a:r>
              </a:p>
              <a:p>
                <a:pPr marL="0" indent="0">
                  <a:buNone/>
                </a:pPr>
                <a:r>
                  <a:rPr lang="en-US" sz="2800" dirty="0"/>
                  <a:t>   MAD=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𝐴𝑡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𝐹𝑡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|</m:t>
                        </m:r>
                      </m:e>
                    </m:nary>
                  </m:oMath>
                </a14:m>
                <a:r>
                  <a:rPr lang="en-US" sz="2800" dirty="0"/>
                  <a:t>	</a:t>
                </a:r>
                <a:r>
                  <a:rPr lang="en-US" sz="2800" dirty="0">
                    <a:solidFill>
                      <a:srgbClr val="00B0F0"/>
                    </a:solidFill>
                  </a:rPr>
                  <a:t> 		    (7) </a:t>
                </a:r>
                <a:endParaRPr lang="en-US" sz="2800" dirty="0"/>
              </a:p>
              <a:p>
                <a:r>
                  <a:rPr lang="en-US" sz="2800" dirty="0"/>
                  <a:t>Mean Square Error (MSE)</a:t>
                </a:r>
              </a:p>
              <a:p>
                <a:pPr marL="0" indent="0">
                  <a:buNone/>
                </a:pPr>
                <a:r>
                  <a:rPr lang="en-US" sz="2800" dirty="0"/>
                  <a:t>   MSE=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  <m:r>
                              <a:rPr lang="en-US" sz="2800" i="1" baseline="-2500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 − 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𝐹𝑡</m:t>
                            </m:r>
                          </m:e>
                        </m:d>
                        <m:r>
                          <a:rPr lang="en-US" sz="2800" b="0" i="1" baseline="3000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nary>
                  </m:oMath>
                </a14:m>
                <a:r>
                  <a:rPr lang="en-US" sz="2800" dirty="0"/>
                  <a:t>	</a:t>
                </a:r>
                <a:r>
                  <a:rPr lang="en-US" sz="2800" dirty="0">
                    <a:solidFill>
                      <a:srgbClr val="00B0F0"/>
                    </a:solidFill>
                  </a:rPr>
                  <a:t> 		    (8) </a:t>
                </a:r>
              </a:p>
              <a:p>
                <a:r>
                  <a:rPr lang="en-US" sz="2800" dirty="0"/>
                  <a:t>Mean Absolute Percentage Error (MAPE)</a:t>
                </a:r>
              </a:p>
              <a:p>
                <a:pPr marL="0" indent="0">
                  <a:buNone/>
                </a:pPr>
                <a:r>
                  <a:rPr lang="en-US" sz="2800" dirty="0"/>
                  <a:t>   MAPE=[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𝐴𝑡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𝐹𝑡</m:t>
                        </m:r>
                      </m:e>
                    </m:nary>
                  </m:oMath>
                </a14:m>
                <a:r>
                  <a:rPr lang="en-US" sz="2800" dirty="0"/>
                  <a:t>|/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2400" i="1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t </a:t>
                </a:r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sz="2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] * 100</a:t>
                </a:r>
                <a:endParaRPr lang="en-US" sz="2400" i="1" baseline="-25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82688" y="1828800"/>
                <a:ext cx="7772400" cy="4114800"/>
              </a:xfrm>
              <a:blipFill rotWithShape="0">
                <a:blip r:embed="rId2"/>
                <a:stretch>
                  <a:fillRect l="-314" t="-1481" b="-16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700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Relationship Between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 and </a:t>
                </a:r>
                <a:r>
                  <a:rPr lang="en-US" i="1" dirty="0"/>
                  <a:t>N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2"/>
                <a:stretch>
                  <a:fillRect l="-3144" t="-26957" b="-40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Selecting the value for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is a matter of judgment often based on pattern of historical data</a:t>
                </a:r>
              </a:p>
              <a:p>
                <a:r>
                  <a:rPr lang="en-US" dirty="0"/>
                  <a:t>Large values give greater weight to recent data in anticipation of changes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49" t="-20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688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900113"/>
            <a:ext cx="7953375" cy="700087"/>
          </a:xfrm>
        </p:spPr>
        <p:txBody>
          <a:bodyPr/>
          <a:lstStyle/>
          <a:p>
            <a:r>
              <a:rPr lang="en-US" dirty="0"/>
              <a:t>Exponential Smoothing with Trend Adjustment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i="1" dirty="0"/>
              <a:t>trend</a:t>
            </a:r>
            <a:r>
              <a:rPr lang="en-US" dirty="0"/>
              <a:t> in a set of data is the average rate at which the observed values change from one period to the next over time</a:t>
            </a:r>
          </a:p>
          <a:p>
            <a:r>
              <a:rPr lang="en-US" dirty="0"/>
              <a:t>Changes created by the trend can be treated using an extension of simple exponential smoothing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122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747713"/>
            <a:ext cx="80295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Exponential Smoothing With Trend Adjustment</a:t>
            </a:r>
          </a:p>
        </p:txBody>
      </p:sp>
      <p:graphicFrame>
        <p:nvGraphicFramePr>
          <p:cNvPr id="17411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4517462"/>
              </p:ext>
            </p:extLst>
          </p:nvPr>
        </p:nvGraphicFramePr>
        <p:xfrm>
          <a:off x="2362200" y="2209800"/>
          <a:ext cx="3654425" cy="253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3" name="Equation" r:id="rId4" imgW="1854000" imgH="1143000" progId="Equation.3">
                  <p:embed/>
                </p:oleObj>
              </mc:Choice>
              <mc:Fallback>
                <p:oleObj name="Equation" r:id="rId4" imgW="1854000" imgH="1143000" progId="Equation.3">
                  <p:embed/>
                  <p:pic>
                    <p:nvPicPr>
                      <p:cNvPr id="0" name="Picture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209800"/>
                        <a:ext cx="3654425" cy="2533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671513"/>
            <a:ext cx="7953375" cy="7000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Learning Objectives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800" dirty="0"/>
              <a:t>Recommend the appropriate forecasting model for a given situation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800" dirty="0"/>
              <a:t>Conduct a Delphi forecasting exercise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800" dirty="0"/>
              <a:t>Describe the features of exponential smoothing that make it an attractive model for time series forecasting</a:t>
            </a:r>
          </a:p>
          <a:p>
            <a:pPr marL="514350" indent="-514350">
              <a:buClrTx/>
              <a:buSzPct val="100000"/>
              <a:buFont typeface="+mj-lt"/>
              <a:buAutoNum type="arabicPeriod"/>
            </a:pPr>
            <a:r>
              <a:rPr lang="en-US" sz="2800" dirty="0"/>
              <a:t>Conduct time series forecasting using the exponential smoothing model with trend and seasonal adjustments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914400" y="900113"/>
                <a:ext cx="8029575" cy="776287"/>
              </a:xfrm>
            </p:spPr>
            <p:txBody>
              <a:bodyPr/>
              <a:lstStyle/>
              <a:p>
                <a:r>
                  <a:rPr lang="en-US" sz="3200" dirty="0"/>
                  <a:t>Table 14.4: Exponential Smoothing with Trend Adjustment: Commuter Airline Load Factor (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=0.5,  </m:t>
                    </m:r>
                    <m:r>
                      <a:rPr lang="en-US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=0.3)</m:t>
                    </m:r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914400" y="900113"/>
                <a:ext cx="8029575" cy="776287"/>
              </a:xfrm>
              <a:blipFill rotWithShape="0">
                <a:blip r:embed="rId2"/>
                <a:stretch>
                  <a:fillRect l="-1898" t="-111024" r="-380" b="-25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2247900"/>
            <a:ext cx="8286750" cy="37719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938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2200" y="1066800"/>
            <a:ext cx="7953375" cy="700087"/>
          </a:xfrm>
        </p:spPr>
        <p:txBody>
          <a:bodyPr/>
          <a:lstStyle/>
          <a:p>
            <a:r>
              <a:rPr lang="en-US" sz="3600" dirty="0"/>
              <a:t>Figure 14.3: Exponential Smoothing with Trend Adjustment: Commuter Airline Load Factors (𝛼=0.5,  𝛽=0.3)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2505075"/>
            <a:ext cx="5495925" cy="244792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2313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900113"/>
            <a:ext cx="7953375" cy="700087"/>
          </a:xfrm>
        </p:spPr>
        <p:txBody>
          <a:bodyPr/>
          <a:lstStyle/>
          <a:p>
            <a:r>
              <a:rPr lang="en-US" dirty="0"/>
              <a:t>Exponential Smoothing with Seasonal Adjustment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Used to account for seasonal effects on a set of data</a:t>
                </a:r>
              </a:p>
              <a:p>
                <a:r>
                  <a:rPr lang="en-US" dirty="0"/>
                  <a:t>First remove the seasonality from the data, smooth the data, then put the seasonality back in to determine forecast</a:t>
                </a:r>
              </a:p>
              <a:p>
                <a:pPr marL="0" indent="0">
                  <a:buNone/>
                </a:pP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       I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t</a:t>
                </a:r>
                <a:r>
                  <a:rPr lang="en-US" dirty="0"/>
                  <a:t>= </a:t>
                </a:r>
                <a:r>
                  <a:rPr lang="en-US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lang="en-US" baseline="-25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t</a:t>
                </a:r>
                <a:r>
                  <a:rPr lang="en-US" dirty="0"/>
                  <a:t>/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it-IT" dirty="0"/>
                  <a:t>where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it-IT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</m:oMath>
                </a14:m>
                <a:r>
                  <a:rPr lang="it-IT" dirty="0"/>
                  <a:t>= </a:t>
                </a:r>
                <a:r>
                  <a:rPr lang="it-IT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(A1 + A2 + . . . AL)/L </a:t>
                </a:r>
                <a:endParaRPr lang="en-US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961" t="-1926" r="-1569" b="-9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693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990600" y="823913"/>
                <a:ext cx="7953375" cy="700087"/>
              </a:xfrm>
            </p:spPr>
            <p:txBody>
              <a:bodyPr/>
              <a:lstStyle/>
              <a:p>
                <a:r>
                  <a:rPr lang="en-US" sz="2800" dirty="0"/>
                  <a:t>TABLE 14.5: Exponential Smoothing with Seasonal Adjustment: Ferry Passengers Taken to a Resort Island (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2800" dirty="0"/>
                  <a:t> = 0.2,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sz="2800" dirty="0"/>
                  <a:t> = 0.3)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990600" y="823913"/>
                <a:ext cx="7953375" cy="700087"/>
              </a:xfrm>
              <a:blipFill rotWithShape="0">
                <a:blip r:embed="rId2"/>
                <a:stretch>
                  <a:fillRect l="-1610" t="-104348" r="-2071" b="-234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850" y="1600200"/>
            <a:ext cx="4705350" cy="521208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3252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85800"/>
            <a:ext cx="80295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Exponential Smoothing with Seasonal Adjustment</a:t>
            </a:r>
          </a:p>
        </p:txBody>
      </p:sp>
      <p:graphicFrame>
        <p:nvGraphicFramePr>
          <p:cNvPr id="18435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2284754"/>
              </p:ext>
            </p:extLst>
          </p:nvPr>
        </p:nvGraphicFramePr>
        <p:xfrm>
          <a:off x="1905001" y="2217738"/>
          <a:ext cx="4800600" cy="3725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9" name="Equation" r:id="rId4" imgW="1726920" imgH="1358640" progId="Equation.3">
                  <p:embed/>
                </p:oleObj>
              </mc:Choice>
              <mc:Fallback>
                <p:oleObj name="Equation" r:id="rId4" imgW="1726920" imgH="1358640" progId="Equation.3">
                  <p:embed/>
                  <p:pic>
                    <p:nvPicPr>
                      <p:cNvPr id="0" name="Picture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1" y="2217738"/>
                        <a:ext cx="4800600" cy="3725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85800"/>
            <a:ext cx="8029575" cy="7762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sz="4000" dirty="0"/>
              <a:t>Exponential Smoothing with Trend and Seasonal Adjustment</a:t>
            </a:r>
          </a:p>
        </p:txBody>
      </p:sp>
      <p:graphicFrame>
        <p:nvGraphicFramePr>
          <p:cNvPr id="18435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0776166"/>
              </p:ext>
            </p:extLst>
          </p:nvPr>
        </p:nvGraphicFramePr>
        <p:xfrm>
          <a:off x="1752600" y="1905000"/>
          <a:ext cx="5418137" cy="473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2" name="Equation" r:id="rId4" imgW="2171520" imgH="1815840" progId="Equation.3">
                  <p:embed/>
                </p:oleObj>
              </mc:Choice>
              <mc:Fallback>
                <p:oleObj name="Equation" r:id="rId4" imgW="2171520" imgH="181584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905000"/>
                        <a:ext cx="5418137" cy="473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1633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914400" y="671513"/>
                <a:ext cx="8029575" cy="776287"/>
              </a:xfrm>
            </p:spPr>
            <p:txBody>
              <a:bodyPr/>
              <a:lstStyle/>
              <a:p>
                <a:r>
                  <a:rPr lang="en-US" sz="2400" dirty="0"/>
                  <a:t>TABLE 14.6: Exponential Smoothing with Seasonal and Trend Adjustments: Ferry Passengers Taken to a Resort Island (𝛼 = 0.2,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=0.2, </m:t>
                    </m:r>
                  </m:oMath>
                </a14:m>
                <a:r>
                  <a:rPr lang="en-US" sz="2400" dirty="0"/>
                  <a:t>𝛾 = 0.3)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914400" y="671513"/>
                <a:ext cx="8029575" cy="776287"/>
              </a:xfrm>
              <a:blipFill rotWithShape="0">
                <a:blip r:embed="rId2"/>
                <a:stretch>
                  <a:fillRect l="-1139" t="-58594" b="-171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0295" y="1800225"/>
            <a:ext cx="5117783" cy="505777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152400" y="6381307"/>
            <a:ext cx="2743200" cy="457200"/>
          </a:xfrm>
        </p:spPr>
        <p:txBody>
          <a:bodyPr/>
          <a:lstStyle/>
          <a:p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8677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8029575" cy="776287"/>
          </a:xfrm>
        </p:spPr>
        <p:txBody>
          <a:bodyPr/>
          <a:lstStyle/>
          <a:p>
            <a:r>
              <a:rPr lang="en-US" sz="4000" dirty="0"/>
              <a:t>Table 14.7: February 2020 Excel Formulas Found in Table 14.6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576512"/>
            <a:ext cx="6867525" cy="170497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0178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976313"/>
            <a:ext cx="8029575" cy="776287"/>
          </a:xfrm>
        </p:spPr>
        <p:txBody>
          <a:bodyPr/>
          <a:lstStyle/>
          <a:p>
            <a:r>
              <a:rPr lang="en-US" sz="3600" dirty="0"/>
              <a:t>Figure 14.4: Exponential Smoothing with Seasonal Adjustment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379" y="1945005"/>
            <a:ext cx="4056221" cy="476059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8264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2200" y="838200"/>
            <a:ext cx="7953375" cy="700087"/>
          </a:xfrm>
        </p:spPr>
        <p:txBody>
          <a:bodyPr/>
          <a:lstStyle/>
          <a:p>
            <a:r>
              <a:rPr lang="en-US" dirty="0"/>
              <a:t>Summary of Exponential Smoothing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Exponential smoothing is a relatively easy and straightforward way to make short-term forecasts. </a:t>
            </a:r>
          </a:p>
          <a:p>
            <a:r>
              <a:rPr lang="en-US" sz="2400" dirty="0"/>
              <a:t>This forecasting process has many attributes, including:</a:t>
            </a:r>
          </a:p>
          <a:p>
            <a:pPr lvl="1"/>
            <a:r>
              <a:rPr lang="en-US" sz="2000" dirty="0"/>
              <a:t>All past data are considered in the smoothing process.</a:t>
            </a:r>
          </a:p>
          <a:p>
            <a:pPr lvl="1"/>
            <a:r>
              <a:rPr lang="en-US" sz="2000" dirty="0"/>
              <a:t>Recent data are assigned more weight than older data.</a:t>
            </a:r>
          </a:p>
          <a:p>
            <a:pPr lvl="1"/>
            <a:r>
              <a:rPr lang="en-US" sz="2000" dirty="0"/>
              <a:t>Only the most recent data are required to update a forecast.</a:t>
            </a:r>
          </a:p>
          <a:p>
            <a:pPr lvl="1"/>
            <a:r>
              <a:rPr lang="en-US" sz="2000" dirty="0"/>
              <a:t>The model is easy to implement on a personal computer using spreadsheet software.</a:t>
            </a:r>
          </a:p>
          <a:p>
            <a:pPr lvl="1"/>
            <a:r>
              <a:rPr lang="en-US" sz="2000" dirty="0"/>
              <a:t>Smoothing constants allow us to alter the rate at which the model responds to changes in the underlying pattern in the data.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936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1713" y="838200"/>
            <a:ext cx="7953375" cy="700087"/>
          </a:xfrm>
        </p:spPr>
        <p:txBody>
          <a:bodyPr/>
          <a:lstStyle/>
          <a:p>
            <a:r>
              <a:rPr lang="en-US" dirty="0"/>
              <a:t>The Choice of Forecasting 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Subjective</a:t>
            </a:r>
          </a:p>
          <a:p>
            <a:r>
              <a:rPr lang="en-US" dirty="0"/>
              <a:t>Causal</a:t>
            </a:r>
          </a:p>
          <a:p>
            <a:r>
              <a:rPr lang="en-US" dirty="0"/>
              <a:t>Time Series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902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19113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Topics for Discussion (1 of 2)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057400"/>
            <a:ext cx="8382000" cy="4114800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400" dirty="0"/>
              <a:t>What characteristics of service organizations make forecast accuracy important?</a:t>
            </a:r>
          </a:p>
          <a:p>
            <a:pPr marL="457200" indent="-45720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400" dirty="0"/>
              <a:t>For each of the three forecasting methods, what costs are associated with the development and use of the forecast model? What costs are associated with forecast error? </a:t>
            </a:r>
          </a:p>
          <a:p>
            <a:pPr marL="457200" indent="-457200">
              <a:lnSpc>
                <a:spcPct val="90000"/>
              </a:lnSpc>
              <a:buClrTx/>
              <a:buSzPct val="100000"/>
              <a:buFont typeface="+mj-lt"/>
              <a:buAutoNum type="arabicPeriod"/>
            </a:pPr>
            <a:r>
              <a:rPr lang="en-US" sz="2400" dirty="0"/>
              <a:t>The number of customers at a bank likely will vary by the hour of the day and by the day of the month. What are the implications of this for choosing a forecasting model?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19113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Topics for Discussion (2 of 2)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057400"/>
            <a:ext cx="8382000" cy="4114800"/>
          </a:xfrm>
        </p:spPr>
        <p:txBody>
          <a:bodyPr/>
          <a:lstStyle/>
          <a:p>
            <a:pPr marL="457200" indent="-457200">
              <a:lnSpc>
                <a:spcPct val="90000"/>
              </a:lnSpc>
              <a:buClrTx/>
              <a:buSzPct val="100000"/>
              <a:buFont typeface="+mj-lt"/>
              <a:buAutoNum type="arabicPeriod" startAt="4"/>
            </a:pPr>
            <a:r>
              <a:rPr lang="en-US" sz="2400" dirty="0"/>
              <a:t>Suggest a number of independent variables for a regression model to predict the potential sales volume of a given location for a retail store (e.g., a video rental </a:t>
            </a:r>
            <a:br>
              <a:rPr lang="en-US" sz="2400" dirty="0"/>
            </a:br>
            <a:r>
              <a:rPr lang="en-US" sz="2400" dirty="0"/>
              <a:t>store).</a:t>
            </a:r>
          </a:p>
          <a:p>
            <a:pPr marL="457200" indent="-457200">
              <a:lnSpc>
                <a:spcPct val="90000"/>
              </a:lnSpc>
              <a:buClrTx/>
              <a:buSzPct val="100000"/>
              <a:buFont typeface="+mj-lt"/>
              <a:buAutoNum type="arabicPeriod" startAt="4"/>
            </a:pPr>
            <a:r>
              <a:rPr lang="en-US" sz="2400" dirty="0"/>
              <a:t>Why is the N-period moving-average still in common use if the simple exponential smoothing model has superior qualities?</a:t>
            </a:r>
          </a:p>
          <a:p>
            <a:pPr marL="457200" indent="-457200">
              <a:lnSpc>
                <a:spcPct val="90000"/>
              </a:lnSpc>
              <a:buClrTx/>
              <a:buSzPct val="100000"/>
              <a:buFont typeface="+mj-lt"/>
              <a:buAutoNum type="arabicPeriod" startAt="4"/>
            </a:pPr>
            <a:r>
              <a:rPr lang="en-US" sz="2400" dirty="0"/>
              <a:t>What changes in </a:t>
            </a:r>
            <a:r>
              <a:rPr lang="en-US" sz="2400" dirty="0">
                <a:cs typeface="Arial" charset="0"/>
              </a:rPr>
              <a:t>α, β, γ would you recommend to improve the performance of the trendline seasonal adjustment forecast shown in Figure 14.4?</a:t>
            </a:r>
            <a:endParaRPr lang="en-US" sz="2400" dirty="0"/>
          </a:p>
          <a:p>
            <a:pPr marL="457200" indent="-457200">
              <a:lnSpc>
                <a:spcPct val="90000"/>
              </a:lnSpc>
              <a:buClrTx/>
              <a:buSzPct val="100000"/>
              <a:buFont typeface="+mj-lt"/>
              <a:buAutoNum type="arabicPeriod" startAt="4"/>
            </a:pPr>
            <a:endParaRPr lang="en-US" sz="24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8598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686800" cy="1143000"/>
          </a:xfrm>
        </p:spPr>
        <p:txBody>
          <a:bodyPr/>
          <a:lstStyle/>
          <a:p>
            <a:r>
              <a:rPr lang="en-US" sz="3200" dirty="0"/>
              <a:t>Interactive Exercise: Delphi Forecasting</a:t>
            </a:r>
            <a:br>
              <a:rPr lang="en-US"/>
            </a:br>
            <a:endParaRPr lang="en-US" sz="16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1" y="1981200"/>
            <a:ext cx="7696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Conduct a Delphi forecast exercise to obtain a consensus on the decade when a human colony will be established on Mars.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7D454-0295-4A9A-BF6E-ADADCD2313C2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976313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Case 14.1: Oak Hollow Medical </a:t>
            </a:r>
            <a:br>
              <a:rPr lang="en-US" dirty="0"/>
            </a:br>
            <a:r>
              <a:rPr lang="en-US" dirty="0"/>
              <a:t>Evaluation Center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017713"/>
            <a:ext cx="8574088" cy="4114800"/>
          </a:xfrm>
        </p:spPr>
        <p:txBody>
          <a:bodyPr/>
          <a:lstStyle/>
          <a:p>
            <a:pPr marL="463550" indent="-463550">
              <a:buNone/>
            </a:pPr>
            <a:r>
              <a:rPr lang="en-US" sz="2800" dirty="0"/>
              <a:t>1. Given the information available and your knowledge of different forecasting techniques, recommend a specific forecasting technique for this study.  Consider the advantages and disadvantages of your preferred technique, and identify what additional information, if any, Mr. Able would need.</a:t>
            </a:r>
          </a:p>
          <a:p>
            <a:pPr marL="463550" indent="-463550">
              <a:buNone/>
            </a:pPr>
            <a:r>
              <a:rPr lang="en-US" sz="2800" dirty="0"/>
              <a:t>2. Develop forecasts for patient, staffing, and budget levels for next year.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976313"/>
            <a:ext cx="7953375" cy="70008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Case 14.2: </a:t>
            </a:r>
            <a:r>
              <a:rPr lang="en-US" dirty="0" err="1"/>
              <a:t>Gnomial</a:t>
            </a:r>
            <a:r>
              <a:rPr lang="en-US" dirty="0"/>
              <a:t> Functions, Inc.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63550" indent="-463550">
              <a:lnSpc>
                <a:spcPct val="90000"/>
              </a:lnSpc>
              <a:buNone/>
            </a:pPr>
            <a:r>
              <a:rPr lang="en-US" sz="2800" dirty="0"/>
              <a:t>1. Given the information and your knowledge of different forecasting techniques, develop a recommendation for utilizing a specific forecasting technique in the </a:t>
            </a:r>
            <a:br>
              <a:rPr lang="en-US" sz="2800" dirty="0"/>
            </a:br>
            <a:r>
              <a:rPr lang="en-US" sz="2800" dirty="0"/>
              <a:t>subsequent study.</a:t>
            </a:r>
          </a:p>
          <a:p>
            <a:pPr marL="463550" indent="-463550">
              <a:lnSpc>
                <a:spcPct val="90000"/>
              </a:lnSpc>
              <a:buNone/>
            </a:pPr>
            <a:r>
              <a:rPr lang="en-US" sz="2800" dirty="0"/>
              <a:t>2. Develop a forecast for the next six months (and, perhaps for the six-month period following that one as well) and note any reservations or qualifications you feel are vital to its understanding and use.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823913"/>
            <a:ext cx="7953375" cy="700087"/>
          </a:xfrm>
        </p:spPr>
        <p:txBody>
          <a:bodyPr/>
          <a:lstStyle/>
          <a:p>
            <a:r>
              <a:rPr lang="en-US" dirty="0"/>
              <a:t>Table 14.1: Characteristics of Forecasting Methods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455" y="2133600"/>
            <a:ext cx="7086600" cy="37719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637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Subjective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when lacking sufficient or appropriate data</a:t>
            </a:r>
          </a:p>
          <a:p>
            <a:r>
              <a:rPr lang="en-US" dirty="0"/>
              <a:t>Methods include:</a:t>
            </a:r>
          </a:p>
          <a:p>
            <a:pPr lvl="1"/>
            <a:r>
              <a:rPr lang="en-US" dirty="0"/>
              <a:t>Delphi method</a:t>
            </a:r>
          </a:p>
          <a:p>
            <a:pPr lvl="1"/>
            <a:r>
              <a:rPr lang="en-US" dirty="0"/>
              <a:t>Cross-impact analysis</a:t>
            </a:r>
          </a:p>
          <a:p>
            <a:pPr lvl="1"/>
            <a:r>
              <a:rPr lang="en-US" dirty="0"/>
              <a:t>Historical analogy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142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Causal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Methods include:</a:t>
            </a:r>
          </a:p>
          <a:p>
            <a:pPr lvl="1"/>
            <a:r>
              <a:rPr lang="en-US" dirty="0"/>
              <a:t>Regression models</a:t>
            </a:r>
          </a:p>
          <a:p>
            <a:pPr lvl="1"/>
            <a:r>
              <a:rPr lang="en-US" dirty="0"/>
              <a:t>Econometric models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352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Series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Applicable for making short-term forecasts when the values of observations occur in an identifiable pattern over time</a:t>
            </a:r>
          </a:p>
          <a:p>
            <a:r>
              <a:rPr lang="en-US" dirty="0"/>
              <a:t>Methods include:</a:t>
            </a:r>
          </a:p>
          <a:p>
            <a:pPr lvl="1"/>
            <a:r>
              <a:rPr lang="en-US" i="1" dirty="0"/>
              <a:t>N</a:t>
            </a:r>
            <a:r>
              <a:rPr lang="en-US" dirty="0"/>
              <a:t>-Period Average</a:t>
            </a:r>
          </a:p>
          <a:p>
            <a:pPr lvl="1"/>
            <a:r>
              <a:rPr lang="en-US" dirty="0"/>
              <a:t>Simple Exponential Smoothing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1421C-741D-4C60-AF60-27C181E81D7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455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br>
              <a:rPr lang="en-US" dirty="0"/>
            </a:br>
            <a:r>
              <a:rPr lang="en-US" dirty="0"/>
              <a:t>Time Series Models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895350" y="2239963"/>
            <a:ext cx="7476470" cy="397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marL="457200" indent="-45720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latin typeface="+mn-lt"/>
              </a:rPr>
              <a:t>N-Period Moving Average</a:t>
            </a:r>
            <a:r>
              <a:rPr lang="en-US" sz="2000" dirty="0">
                <a:latin typeface="+mn-lt"/>
              </a:rPr>
              <a:t> 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dirty="0">
                <a:latin typeface="+mn-lt"/>
              </a:rPr>
              <a:t>Let : MA</a:t>
            </a:r>
            <a:r>
              <a:rPr lang="en-US" sz="2000" baseline="-25000" dirty="0">
                <a:latin typeface="+mn-lt"/>
              </a:rPr>
              <a:t>T</a:t>
            </a:r>
            <a:r>
              <a:rPr lang="en-US" sz="2000" dirty="0">
                <a:latin typeface="+mn-lt"/>
              </a:rPr>
              <a:t> = The N period moving average at the end of period T</a:t>
            </a:r>
          </a:p>
          <a:p>
            <a:r>
              <a:rPr lang="en-US" sz="2000" dirty="0">
                <a:latin typeface="+mn-lt"/>
              </a:rPr>
              <a:t>           A</a:t>
            </a:r>
            <a:r>
              <a:rPr lang="en-US" sz="2000" baseline="-25000" dirty="0">
                <a:latin typeface="+mn-lt"/>
              </a:rPr>
              <a:t>T</a:t>
            </a:r>
            <a:r>
              <a:rPr lang="en-US" sz="2000" dirty="0">
                <a:latin typeface="+mn-lt"/>
              </a:rPr>
              <a:t> = Actual observation for period T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dirty="0">
                <a:latin typeface="+mn-lt"/>
              </a:rPr>
              <a:t>Then: MA</a:t>
            </a:r>
            <a:r>
              <a:rPr lang="en-US" sz="2000" baseline="-25000" dirty="0">
                <a:latin typeface="+mn-lt"/>
              </a:rPr>
              <a:t>T </a:t>
            </a:r>
            <a:r>
              <a:rPr lang="en-US" sz="2000" dirty="0">
                <a:latin typeface="+mn-lt"/>
              </a:rPr>
              <a:t>= (A</a:t>
            </a:r>
            <a:r>
              <a:rPr lang="en-US" sz="2000" baseline="-25000" dirty="0">
                <a:latin typeface="+mn-lt"/>
              </a:rPr>
              <a:t>T</a:t>
            </a:r>
            <a:r>
              <a:rPr lang="en-US" sz="2000" dirty="0">
                <a:latin typeface="+mn-lt"/>
              </a:rPr>
              <a:t> + A</a:t>
            </a:r>
            <a:r>
              <a:rPr lang="en-US" sz="2000" baseline="-25000" dirty="0">
                <a:latin typeface="+mn-lt"/>
              </a:rPr>
              <a:t>T-1</a:t>
            </a:r>
            <a:r>
              <a:rPr lang="en-US" sz="2000" dirty="0">
                <a:latin typeface="+mn-lt"/>
              </a:rPr>
              <a:t> + A</a:t>
            </a:r>
            <a:r>
              <a:rPr lang="en-US" sz="2000" baseline="-25000" dirty="0">
                <a:latin typeface="+mn-lt"/>
              </a:rPr>
              <a:t>T-2</a:t>
            </a:r>
            <a:r>
              <a:rPr lang="en-US" sz="2000" dirty="0">
                <a:latin typeface="+mn-lt"/>
              </a:rPr>
              <a:t> + …..+ A</a:t>
            </a:r>
            <a:r>
              <a:rPr lang="en-US" sz="2000" baseline="-25000" dirty="0">
                <a:latin typeface="+mn-lt"/>
              </a:rPr>
              <a:t>T-N+1</a:t>
            </a:r>
            <a:r>
              <a:rPr lang="en-US" sz="2000" dirty="0">
                <a:latin typeface="+mn-lt"/>
              </a:rPr>
              <a:t>)/N</a:t>
            </a:r>
          </a:p>
          <a:p>
            <a:endParaRPr lang="en-US" sz="2000" dirty="0">
              <a:latin typeface="+mn-lt"/>
            </a:endParaRPr>
          </a:p>
          <a:p>
            <a:r>
              <a:rPr lang="en-US" sz="2000" dirty="0">
                <a:latin typeface="+mn-lt"/>
              </a:rPr>
              <a:t>Characteristics:</a:t>
            </a:r>
          </a:p>
          <a:p>
            <a:r>
              <a:rPr lang="en-US" sz="2000" dirty="0">
                <a:latin typeface="+mn-lt"/>
              </a:rPr>
              <a:t>          Need N observations to make a forecast</a:t>
            </a:r>
          </a:p>
          <a:p>
            <a:r>
              <a:rPr lang="en-US" sz="2000" dirty="0">
                <a:latin typeface="+mn-lt"/>
              </a:rPr>
              <a:t>          Very inexpensive and easy to understand</a:t>
            </a:r>
          </a:p>
          <a:p>
            <a:r>
              <a:rPr lang="en-US" sz="2000" dirty="0">
                <a:latin typeface="+mn-lt"/>
              </a:rPr>
              <a:t>          Gives equal weight to all observations</a:t>
            </a:r>
          </a:p>
          <a:p>
            <a:r>
              <a:rPr lang="en-US" sz="2000" dirty="0">
                <a:latin typeface="+mn-lt"/>
              </a:rPr>
              <a:t>          Does not consider observations older than N periods  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900113"/>
            <a:ext cx="8029575" cy="776287"/>
          </a:xfrm>
        </p:spPr>
        <p:txBody>
          <a:bodyPr/>
          <a:lstStyle/>
          <a:p>
            <a:r>
              <a:rPr lang="en-US" sz="4000" dirty="0"/>
              <a:t>Table 14.2: Saturday Occupancy at a 100-Room Hotel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209800"/>
            <a:ext cx="6896100" cy="24384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2019 by The McGraw-Hill Companies, Inc.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AEA94-898E-4A4D-B2EA-6F525BCDF42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5844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Forecasting Demand for Services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Learning Objectives&amp;quot;&quot;/&gt;&lt;property id=&quot;20307&quot; value=&quot;258&quot;/&gt;&lt;/object&gt;&lt;object type=&quot;3&quot; unique_id=&quot;10006&quot;&gt;&lt;property id=&quot;20148&quot; value=&quot;5&quot;/&gt;&lt;property id=&quot;20300&quot; value=&quot;Slide 3 - &amp;quot;Forecasting Models&amp;quot;&quot;/&gt;&lt;property id=&quot;20307&quot; value=&quot;257&quot;/&gt;&lt;/object&gt;&lt;object type=&quot;3&quot; unique_id=&quot;10007&quot;&gt;&lt;property id=&quot;20148&quot; value=&quot;5&quot;/&gt;&lt;property id=&quot;20300&quot; value=&quot;Slide 4 - &amp;quot;N-Period Moving Average  &amp;quot;&quot;/&gt;&lt;property id=&quot;20307&quot; value=&quot;261&quot;/&gt;&lt;/object&gt;&lt;object type=&quot;3&quot; unique_id=&quot;10008&quot;&gt;&lt;property id=&quot;20148&quot; value=&quot;5&quot;/&gt;&lt;property id=&quot;20300&quot; value=&quot;Slide 5 - &amp;quot;Moving Average Example&amp;quot;&quot;/&gt;&lt;property id=&quot;20307&quot; value=&quot;262&quot;/&gt;&lt;/object&gt;&lt;object type=&quot;3&quot; unique_id=&quot;10009&quot;&gt;&lt;property id=&quot;20148&quot; value=&quot;5&quot;/&gt;&lt;property id=&quot;20300&quot; value=&quot;Slide 6 - &amp;quot;Exponential Smoothing&amp;quot;&quot;/&gt;&lt;property id=&quot;20307&quot; value=&quot;263&quot;/&gt;&lt;/object&gt;&lt;object type=&quot;3&quot; unique_id=&quot;10010&quot;&gt;&lt;property id=&quot;20148&quot; value=&quot;5&quot;/&gt;&lt;property id=&quot;20300&quot; value=&quot;Slide 7 - &amp;quot;Simple Exponential Smoothing&amp;#x0D;&amp;#x0A;Saturday Hotel Occupancy&amp;quot;&quot;/&gt;&lt;property id=&quot;20307&quot; value=&quot;264&quot;/&gt;&lt;/object&gt;&lt;object type=&quot;3&quot; unique_id=&quot;10011&quot;&gt;&lt;property id=&quot;20148&quot; value=&quot;5&quot;/&gt;&lt;property id=&quot;20300&quot; value=&quot;Slide 8 - &amp;quot;Exponential Smoothing Implied Weights Given Past Demand&amp;quot;&quot;/&gt;&lt;property id=&quot;20307&quot; value=&quot;265&quot;/&gt;&lt;/object&gt;&lt;object type=&quot;3&quot; unique_id=&quot;10012&quot;&gt;&lt;property id=&quot;20148&quot; value=&quot;5&quot;/&gt;&lt;property id=&quot;20300&quot; value=&quot;Slide 9 - &amp;quot;Distribution of Exponential Weights&amp;quot;&quot;/&gt;&lt;property id=&quot;20307&quot; value=&quot;266&quot;/&gt;&lt;/object&gt;&lt;object type=&quot;3&quot; unique_id=&quot;10013&quot;&gt;&lt;property id=&quot;20148&quot; value=&quot;5&quot;/&gt;&lt;property id=&quot;20300&quot; value=&quot;Slide 10 - &amp;quot;Saturday Hotel Occupancy&amp;quot;&quot;/&gt;&lt;property id=&quot;20307&quot; value=&quot;267&quot;/&gt;&lt;/object&gt;&lt;object type=&quot;3&quot; unique_id=&quot;10014&quot;&gt;&lt;property id=&quot;20148&quot; value=&quot;5&quot;/&gt;&lt;property id=&quot;20300&quot; value=&quot;Slide 11 - &amp;quot;Exponential Smoothing With Trend Adjustment&amp;quot;&quot;/&gt;&lt;property id=&quot;20307&quot; value=&quot;268&quot;/&gt;&lt;/object&gt;&lt;object type=&quot;3&quot; unique_id=&quot;10015&quot;&gt;&lt;property id=&quot;20148&quot; value=&quot;5&quot;/&gt;&lt;property id=&quot;20300&quot; value=&quot;Slide 12 - &amp;quot;Exponential Smoothing with Seasonal Adjustment&amp;quot;&quot;/&gt;&lt;property id=&quot;20307&quot; value=&quot;269&quot;/&gt;&lt;/object&gt;&lt;object type=&quot;3&quot; unique_id=&quot;10016&quot;&gt;&lt;property id=&quot;20148&quot; value=&quot;5&quot;/&gt;&lt;property id=&quot;20300&quot; value=&quot;Slide 13 - &amp;quot;Oak Hollow Medical &amp;#x0D;&amp;#x0A;Evaluation Center&amp;quot;&quot;/&gt;&lt;property id=&quot;20307&quot; value=&quot;272&quot;/&gt;&lt;/object&gt;&lt;object type=&quot;3&quot; unique_id=&quot;10017&quot;&gt;&lt;property id=&quot;20148&quot; value=&quot;5&quot;/&gt;&lt;property id=&quot;20300&quot; value=&quot;Slide 14 - &amp;quot;Gnomial Functions, Inc.&amp;quot;&quot;/&gt;&lt;property id=&quot;20307&quot; value=&quot;273&quot;/&gt;&lt;/object&gt;&lt;object type=&quot;3&quot; unique_id=&quot;10018&quot;&gt;&lt;property id=&quot;20148&quot; value=&quot;5&quot;/&gt;&lt;property id=&quot;20300&quot; value=&quot;Slide 15 - &amp;quot;Topics for Discussion&amp;quot;&quot;/&gt;&lt;property id=&quot;20307&quot; value=&quot;270&quot;/&gt;&lt;/object&gt;&lt;object type=&quot;3&quot; unique_id=&quot;10019&quot;&gt;&lt;property id=&quot;20148&quot; value=&quot;5&quot;/&gt;&lt;property id=&quot;20300&quot; value=&quot;Slide 16 - &amp;quot;Interactive Exercise: Delphi Forecasting&amp;#x0D;&amp;#x0A;Question: In what future election will a woman become president of the un&quot;/&gt;&lt;property id=&quot;20307&quot; value=&quot;27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3622</TotalTime>
  <Pages>2</Pages>
  <Words>1490</Words>
  <Application>Microsoft Office PowerPoint</Application>
  <PresentationFormat>Letter Paper (8.5x11 in)</PresentationFormat>
  <Paragraphs>181</Paragraphs>
  <Slides>34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Arial</vt:lpstr>
      <vt:lpstr>Cambria Math</vt:lpstr>
      <vt:lpstr>Tahoma</vt:lpstr>
      <vt:lpstr>Times New Roman</vt:lpstr>
      <vt:lpstr>Wingdings</vt:lpstr>
      <vt:lpstr>Blends</vt:lpstr>
      <vt:lpstr>Clip</vt:lpstr>
      <vt:lpstr>Equation</vt:lpstr>
      <vt:lpstr>Chapter 14 Forecasting Demand for Services</vt:lpstr>
      <vt:lpstr>Learning Objectives</vt:lpstr>
      <vt:lpstr>The Choice of Forecasting Method</vt:lpstr>
      <vt:lpstr>Table 14.1: Characteristics of Forecasting Methods</vt:lpstr>
      <vt:lpstr>Subjective Models</vt:lpstr>
      <vt:lpstr>Causal Models</vt:lpstr>
      <vt:lpstr>Time Series Models</vt:lpstr>
      <vt:lpstr> Time Series Models</vt:lpstr>
      <vt:lpstr>Table 14.2: Saturday Occupancy at a 100-Room Hotel</vt:lpstr>
      <vt:lpstr>Time Series Models</vt:lpstr>
      <vt:lpstr>Table 14.3: Simple Exponential Smoothing: Saturday Hotel Occupancy (α=0.5)</vt:lpstr>
      <vt:lpstr>FIGURE 14.1: Simple Exponential Smoothing: Saturday Hotel Occupancy (α = 0.1 and α = 0.5)</vt:lpstr>
      <vt:lpstr>FIGURE 14.2: Distribution of Weight Given Past Data in Exponential Smoothing (α = 0.3)</vt:lpstr>
      <vt:lpstr>Exponential Smoothing Implied Weights Given Past Demand</vt:lpstr>
      <vt:lpstr>Forecast Error</vt:lpstr>
      <vt:lpstr>Forecast Error</vt:lpstr>
      <vt:lpstr>Relationship Between α and N</vt:lpstr>
      <vt:lpstr>Exponential Smoothing with Trend Adjustment</vt:lpstr>
      <vt:lpstr>Exponential Smoothing With Trend Adjustment</vt:lpstr>
      <vt:lpstr>Table 14.4: Exponential Smoothing with Trend Adjustment: Commuter Airline Load Factor (α=0.5,  β=0.3)</vt:lpstr>
      <vt:lpstr>Figure 14.3: Exponential Smoothing with Trend Adjustment: Commuter Airline Load Factors (𝛼=0.5,  𝛽=0.3)</vt:lpstr>
      <vt:lpstr>Exponential Smoothing with Seasonal Adjustment</vt:lpstr>
      <vt:lpstr>TABLE 14.5: Exponential Smoothing with Seasonal Adjustment: Ferry Passengers Taken to a Resort Island (α = 0.2, γ = 0.3)</vt:lpstr>
      <vt:lpstr>Exponential Smoothing with Seasonal Adjustment</vt:lpstr>
      <vt:lpstr>Exponential Smoothing with Trend and Seasonal Adjustment</vt:lpstr>
      <vt:lpstr>TABLE 14.6: Exponential Smoothing with Seasonal and Trend Adjustments: Ferry Passengers Taken to a Resort Island (𝛼 = 0.2, β=0.2, 𝛾 = 0.3)</vt:lpstr>
      <vt:lpstr>Table 14.7: February 2020 Excel Formulas Found in Table 14.6</vt:lpstr>
      <vt:lpstr>Figure 14.4: Exponential Smoothing with Seasonal Adjustment</vt:lpstr>
      <vt:lpstr>Summary of Exponential Smoothing</vt:lpstr>
      <vt:lpstr>Topics for Discussion (1 of 2)</vt:lpstr>
      <vt:lpstr>Topics for Discussion (2 of 2)</vt:lpstr>
      <vt:lpstr>Interactive Exercise: Delphi Forecasting </vt:lpstr>
      <vt:lpstr>Case 14.1: Oak Hollow Medical  Evaluation Center</vt:lpstr>
      <vt:lpstr>Case 14.2: Gnomial Functions, Inc.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Forecasting Demand for Services</dc:title>
  <dc:creator>James Fitzsimmons</dc:creator>
  <cp:lastModifiedBy>McAndrews, Ryan</cp:lastModifiedBy>
  <cp:revision>66</cp:revision>
  <cp:lastPrinted>2000-12-04T17:49:10Z</cp:lastPrinted>
  <dcterms:created xsi:type="dcterms:W3CDTF">1996-07-07T08:59:26Z</dcterms:created>
  <dcterms:modified xsi:type="dcterms:W3CDTF">2018-02-13T21:04:12Z</dcterms:modified>
</cp:coreProperties>
</file>