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27"/>
  </p:notesMasterIdLst>
  <p:handoutMasterIdLst>
    <p:handoutMasterId r:id="rId28"/>
  </p:handoutMasterIdLst>
  <p:sldIdLst>
    <p:sldId id="256" r:id="rId2"/>
    <p:sldId id="258" r:id="rId3"/>
    <p:sldId id="273" r:id="rId4"/>
    <p:sldId id="274" r:id="rId5"/>
    <p:sldId id="289" r:id="rId6"/>
    <p:sldId id="290" r:id="rId7"/>
    <p:sldId id="291" r:id="rId8"/>
    <p:sldId id="292" r:id="rId9"/>
    <p:sldId id="293" r:id="rId10"/>
    <p:sldId id="294" r:id="rId11"/>
    <p:sldId id="295" r:id="rId12"/>
    <p:sldId id="297" r:id="rId13"/>
    <p:sldId id="296" r:id="rId14"/>
    <p:sldId id="298" r:id="rId15"/>
    <p:sldId id="299" r:id="rId16"/>
    <p:sldId id="300" r:id="rId17"/>
    <p:sldId id="301" r:id="rId18"/>
    <p:sldId id="257" r:id="rId19"/>
    <p:sldId id="275" r:id="rId20"/>
    <p:sldId id="276" r:id="rId21"/>
    <p:sldId id="277" r:id="rId22"/>
    <p:sldId id="278" r:id="rId23"/>
    <p:sldId id="279" r:id="rId24"/>
    <p:sldId id="280" r:id="rId25"/>
    <p:sldId id="281" r:id="rId26"/>
  </p:sldIdLst>
  <p:sldSz cx="9144000" cy="6858000" type="letter"/>
  <p:notesSz cx="6858000" cy="9028113"/>
  <p:custDataLst>
    <p:tags r:id="rId29"/>
  </p:custDataLst>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47" autoAdjust="0"/>
  </p:normalViewPr>
  <p:slideViewPr>
    <p:cSldViewPr>
      <p:cViewPr varScale="1">
        <p:scale>
          <a:sx n="104" d="100"/>
          <a:sy n="104" d="100"/>
        </p:scale>
        <p:origin x="1218"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Arial" charset="0"/>
              </a:defRPr>
            </a:lvl1pPr>
          </a:lstStyle>
          <a:p>
            <a:endParaRPr lang="en-US" dirty="0"/>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Arial" charset="0"/>
              </a:defRPr>
            </a:lvl1pPr>
          </a:lstStyle>
          <a:p>
            <a:endParaRPr lang="en-US" dirty="0"/>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Arial" charset="0"/>
              </a:defRPr>
            </a:lvl1pPr>
          </a:lstStyle>
          <a:p>
            <a:endParaRPr lang="en-US" dirty="0"/>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Arial" charset="0"/>
              </a:defRPr>
            </a:lvl1pPr>
          </a:lstStyle>
          <a:p>
            <a:fld id="{89D666E8-3FEF-4896-AD23-6459565B124C}" type="slidenum">
              <a:rPr lang="en-US"/>
              <a:pPr/>
              <a:t>‹#›</a:t>
            </a:fld>
            <a:endParaRPr lang="en-US" dirty="0"/>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A1521865-31A3-4151-9A6C-C1D94E39792A}" type="slidenum">
              <a:rPr lang="en-US" sz="1400" i="1">
                <a:latin typeface="Arial" charset="0"/>
              </a:rPr>
              <a:pPr algn="r"/>
              <a:t>‹#›</a:t>
            </a:fld>
            <a:endParaRPr lang="en-US" sz="1400" i="1" dirty="0">
              <a:latin typeface="Arial" charset="0"/>
            </a:endParaRPr>
          </a:p>
        </p:txBody>
      </p:sp>
    </p:spTree>
    <p:extLst>
      <p:ext uri="{BB962C8B-B14F-4D97-AF65-F5344CB8AC3E}">
        <p14:creationId xmlns:p14="http://schemas.microsoft.com/office/powerpoint/2010/main" val="6703773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endParaRPr lang="en-US" dirty="0"/>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endParaRPr lang="en-US" dirty="0"/>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endParaRPr lang="en-US" dirty="0"/>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fld id="{541F5FE5-034C-4565-9239-3EDF5E43FBE0}" type="slidenum">
              <a:rPr lang="en-US"/>
              <a:pPr/>
              <a:t>‹#›</a:t>
            </a:fld>
            <a:endParaRPr lang="en-US" dirty="0"/>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t>Click to edit Master notes styles</a:t>
            </a:r>
          </a:p>
          <a:p>
            <a:pPr lvl="1"/>
            <a:r>
              <a:rPr lang="en-US"/>
              <a:t>Second Level</a:t>
            </a:r>
          </a:p>
          <a:p>
            <a:pPr lvl="2"/>
            <a:r>
              <a:rPr lang="en-US"/>
              <a:t>Third Level</a:t>
            </a:r>
          </a:p>
          <a:p>
            <a:pPr lvl="3"/>
            <a:r>
              <a:rPr lang="en-US"/>
              <a:t>Fourth Level</a:t>
            </a:r>
          </a:p>
          <a:p>
            <a:pPr lvl="4"/>
            <a:r>
              <a:rPr lang="en-US"/>
              <a:t>Fifth Level</a:t>
            </a:r>
          </a:p>
        </p:txBody>
      </p:sp>
      <p:sp>
        <p:nvSpPr>
          <p:cNvPr id="2055" name="Rectangle 7"/>
          <p:cNvSpPr>
            <a:spLocks noGrp="1" noRot="1" noChangeAspect="1" noChangeArrowheads="1" noTextEdit="1"/>
          </p:cNvSpPr>
          <p:nvPr>
            <p:ph type="sldImg" idx="2"/>
          </p:nvPr>
        </p:nvSpPr>
        <p:spPr bwMode="auto">
          <a:xfrm>
            <a:off x="1177925" y="682625"/>
            <a:ext cx="4502150" cy="3373438"/>
          </a:xfrm>
          <a:prstGeom prst="rect">
            <a:avLst/>
          </a:prstGeom>
          <a:noFill/>
          <a:ln w="12699">
            <a:solidFill>
              <a:schemeClr val="tx1"/>
            </a:solidFill>
            <a:miter lim="800000"/>
            <a:headEnd/>
            <a:tailEnd/>
          </a:ln>
          <a:effectLst/>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02642FCA-F5F6-445D-80D8-B9E70725EF69}" type="slidenum">
              <a:rPr lang="en-US" sz="1400" i="1">
                <a:latin typeface="Arial" charset="0"/>
              </a:rPr>
              <a:pPr algn="r"/>
              <a:t>‹#›</a:t>
            </a:fld>
            <a:endParaRPr lang="en-US" sz="1400" i="1" dirty="0">
              <a:latin typeface="Arial" charset="0"/>
            </a:endParaRPr>
          </a:p>
        </p:txBody>
      </p:sp>
    </p:spTree>
    <p:extLst>
      <p:ext uri="{BB962C8B-B14F-4D97-AF65-F5344CB8AC3E}">
        <p14:creationId xmlns:p14="http://schemas.microsoft.com/office/powerpoint/2010/main" val="1050202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79513" y="682625"/>
            <a:ext cx="4498975" cy="3373438"/>
          </a:xfrm>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949905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373996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9698" name="Group 2"/>
          <p:cNvGrpSpPr>
            <a:grpSpLocks/>
          </p:cNvGrpSpPr>
          <p:nvPr/>
        </p:nvGrpSpPr>
        <p:grpSpPr bwMode="auto">
          <a:xfrm>
            <a:off x="0" y="2438400"/>
            <a:ext cx="9009063" cy="1052513"/>
            <a:chOff x="0" y="1536"/>
            <a:chExt cx="5675" cy="663"/>
          </a:xfrm>
        </p:grpSpPr>
        <p:grpSp>
          <p:nvGrpSpPr>
            <p:cNvPr id="29699" name="Group 3"/>
            <p:cNvGrpSpPr>
              <a:grpSpLocks/>
            </p:cNvGrpSpPr>
            <p:nvPr/>
          </p:nvGrpSpPr>
          <p:grpSpPr bwMode="auto">
            <a:xfrm>
              <a:off x="183" y="1604"/>
              <a:ext cx="448" cy="299"/>
              <a:chOff x="720" y="336"/>
              <a:chExt cx="624" cy="432"/>
            </a:xfrm>
          </p:grpSpPr>
          <p:sp>
            <p:nvSpPr>
              <p:cNvPr id="29700"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dirty="0"/>
              </a:p>
            </p:txBody>
          </p:sp>
          <p:sp>
            <p:nvSpPr>
              <p:cNvPr id="29701"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dirty="0"/>
              </a:p>
            </p:txBody>
          </p:sp>
        </p:grpSp>
        <p:grpSp>
          <p:nvGrpSpPr>
            <p:cNvPr id="29702" name="Group 6"/>
            <p:cNvGrpSpPr>
              <a:grpSpLocks/>
            </p:cNvGrpSpPr>
            <p:nvPr/>
          </p:nvGrpSpPr>
          <p:grpSpPr bwMode="auto">
            <a:xfrm>
              <a:off x="261" y="1870"/>
              <a:ext cx="465" cy="299"/>
              <a:chOff x="912" y="2640"/>
              <a:chExt cx="672" cy="432"/>
            </a:xfrm>
          </p:grpSpPr>
          <p:sp>
            <p:nvSpPr>
              <p:cNvPr id="29703"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dirty="0"/>
              </a:p>
            </p:txBody>
          </p:sp>
          <p:sp>
            <p:nvSpPr>
              <p:cNvPr id="29704"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dirty="0"/>
              </a:p>
            </p:txBody>
          </p:sp>
        </p:grpSp>
        <p:sp>
          <p:nvSpPr>
            <p:cNvPr id="29705"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dirty="0"/>
            </a:p>
          </p:txBody>
        </p:sp>
        <p:sp>
          <p:nvSpPr>
            <p:cNvPr id="29706"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dirty="0"/>
            </a:p>
          </p:txBody>
        </p:sp>
        <p:sp>
          <p:nvSpPr>
            <p:cNvPr id="29707"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dirty="0"/>
            </a:p>
          </p:txBody>
        </p:sp>
      </p:grpSp>
      <p:sp>
        <p:nvSpPr>
          <p:cNvPr id="29708"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2970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29710"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dirty="0"/>
          </a:p>
        </p:txBody>
      </p:sp>
      <p:sp>
        <p:nvSpPr>
          <p:cNvPr id="29711" name="Rectangle 15"/>
          <p:cNvSpPr>
            <a:spLocks noGrp="1" noChangeArrowheads="1"/>
          </p:cNvSpPr>
          <p:nvPr>
            <p:ph type="ftr" sz="quarter" idx="3"/>
          </p:nvPr>
        </p:nvSpPr>
        <p:spPr>
          <a:xfrm>
            <a:off x="2120462" y="6400800"/>
            <a:ext cx="4724400" cy="457200"/>
          </a:xfrm>
        </p:spPr>
        <p:txBody>
          <a:bodyPr/>
          <a:lstStyle>
            <a:lvl1pPr>
              <a:defRPr>
                <a:solidFill>
                  <a:schemeClr val="bg2"/>
                </a:solidFill>
              </a:defRPr>
            </a:lvl1pPr>
          </a:lstStyle>
          <a:p>
            <a:r>
              <a:rPr lang="en-US"/>
              <a:t>Copyright © 2019 by The McGraw-Hill Companies, Inc. All rights reserved.</a:t>
            </a:r>
            <a:endParaRPr lang="en-US" dirty="0"/>
          </a:p>
        </p:txBody>
      </p:sp>
      <p:sp>
        <p:nvSpPr>
          <p:cNvPr id="29712"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647B15A2-E26A-4BF1-BE38-DC8B637C7EC6}"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28FE85F4-13EB-49EA-8D32-E390A266C0A2}"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3E0B4AE5-F7C3-490E-BE84-85D91F535FE5}"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endParaRPr lang="en-US" dirty="0"/>
          </a:p>
        </p:txBody>
      </p:sp>
      <p:sp>
        <p:nvSpPr>
          <p:cNvPr id="4" name="Date Placeholder 3"/>
          <p:cNvSpPr>
            <a:spLocks noGrp="1"/>
          </p:cNvSpPr>
          <p:nvPr>
            <p:ph type="dt" sz="half" idx="10"/>
          </p:nvPr>
        </p:nvSpPr>
        <p:spPr>
          <a:xfrm>
            <a:off x="1162050" y="6243638"/>
            <a:ext cx="1905000" cy="457200"/>
          </a:xfrm>
        </p:spPr>
        <p:txBody>
          <a:bodyPr/>
          <a:lstStyle>
            <a:lvl1pPr>
              <a:defRPr/>
            </a:lvl1pPr>
          </a:lstStyle>
          <a:p>
            <a:endParaRPr lang="en-US" dirty="0"/>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311F6CB0-302F-483F-BD28-ACCB1079D729}"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214313"/>
            <a:ext cx="7953375" cy="852487"/>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56A858B6-E48E-4BA9-884A-05D81AF3EF60}"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69AE6D06-6372-408E-BCBC-44FF6E32D1CB}"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6E7649F5-D053-4B27-8916-1D68203044D5}"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9" name="Slide Number Placeholder 8"/>
          <p:cNvSpPr>
            <a:spLocks noGrp="1"/>
          </p:cNvSpPr>
          <p:nvPr>
            <p:ph type="sldNum" sz="quarter" idx="12"/>
          </p:nvPr>
        </p:nvSpPr>
        <p:spPr/>
        <p:txBody>
          <a:bodyPr/>
          <a:lstStyle>
            <a:lvl1pPr>
              <a:defRPr/>
            </a:lvl1pPr>
          </a:lstStyle>
          <a:p>
            <a:fld id="{EB16CCAF-F4F7-450D-A2FA-D6E526CC5BFA}"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13254" y="214313"/>
            <a:ext cx="7930721" cy="860725"/>
          </a:xfrm>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lvl1pPr>
              <a:defRPr/>
            </a:lvl1pPr>
          </a:lstStyle>
          <a:p>
            <a:fld id="{4720E937-AD6F-4621-B9F2-A7A44F7FE140}"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lvl1pPr>
              <a:defRPr/>
            </a:lvl1pPr>
          </a:lstStyle>
          <a:p>
            <a:fld id="{A6F5AA42-5F76-42B8-9C74-EBBE68F9B4E0}"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DEB053FB-6F38-45C2-B020-954F7A93FD96}"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2E4EC86E-6AE5-40A6-9019-DBA5D422CE7E}"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dirty="0"/>
          </a:p>
        </p:txBody>
      </p:sp>
      <p:sp>
        <p:nvSpPr>
          <p:cNvPr id="28675"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28676"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dirty="0"/>
          </a:p>
        </p:txBody>
      </p:sp>
      <p:sp>
        <p:nvSpPr>
          <p:cNvPr id="28677"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28678"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dirty="0"/>
          </a:p>
        </p:txBody>
      </p:sp>
      <p:sp>
        <p:nvSpPr>
          <p:cNvPr id="28679"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dirty="0"/>
          </a:p>
        </p:txBody>
      </p:sp>
      <p:sp>
        <p:nvSpPr>
          <p:cNvPr id="28680"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28681"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28682"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683"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dirty="0"/>
          </a:p>
        </p:txBody>
      </p:sp>
      <p:sp>
        <p:nvSpPr>
          <p:cNvPr id="28684" name="Rectangle 12"/>
          <p:cNvSpPr>
            <a:spLocks noGrp="1" noChangeArrowheads="1"/>
          </p:cNvSpPr>
          <p:nvPr>
            <p:ph type="ftr" sz="quarter" idx="3"/>
          </p:nvPr>
        </p:nvSpPr>
        <p:spPr bwMode="auto">
          <a:xfrm>
            <a:off x="2346653" y="6354763"/>
            <a:ext cx="4724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vl1pPr>
          </a:lstStyle>
          <a:p>
            <a:r>
              <a:rPr lang="en-US" dirty="0"/>
              <a:t>Copyright © 2019 by The McGraw-Hill Companies, Inc. All rights reserved.</a:t>
            </a:r>
          </a:p>
        </p:txBody>
      </p:sp>
      <p:sp>
        <p:nvSpPr>
          <p:cNvPr id="28685"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fld id="{411FE9EB-FB09-4F91-B77C-89FF20A1BCA8}"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5.wmf"/><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promodel/products/ProcessSimulator/"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0" y="1524000"/>
            <a:ext cx="8915400" cy="1143000"/>
          </a:xfrm>
          <a:noFill/>
          <a:ln/>
        </p:spPr>
        <p:txBody>
          <a:bodyPr lIns="92075" tIns="46038" rIns="92075" bIns="46038" anchor="ctr"/>
          <a:lstStyle/>
          <a:p>
            <a:pPr algn="ctr"/>
            <a:r>
              <a:rPr lang="en-US" dirty="0"/>
              <a:t>Chapter 13</a:t>
            </a:r>
            <a:br>
              <a:rPr lang="en-US" dirty="0"/>
            </a:br>
            <a:r>
              <a:rPr lang="en-US" dirty="0"/>
              <a:t>Capacity Planning</a:t>
            </a:r>
            <a:br>
              <a:rPr lang="en-US" dirty="0"/>
            </a:br>
            <a:r>
              <a:rPr lang="en-US" dirty="0"/>
              <a:t> and Queuing Models</a:t>
            </a:r>
            <a:br>
              <a:rPr lang="en-US" dirty="0"/>
            </a:br>
            <a:endParaRPr lang="en-US" dirty="0"/>
          </a:p>
        </p:txBody>
      </p:sp>
      <p:sp>
        <p:nvSpPr>
          <p:cNvPr id="5123" name="Rectangle 3"/>
          <p:cNvSpPr>
            <a:spLocks noGrp="1" noChangeArrowheads="1"/>
          </p:cNvSpPr>
          <p:nvPr>
            <p:ph type="subTitle" idx="1"/>
          </p:nvPr>
        </p:nvSpPr>
        <p:spPr>
          <a:noFill/>
          <a:ln/>
        </p:spPr>
        <p:txBody>
          <a:bodyPr lIns="92075" tIns="46038" rIns="92075" bIns="46038" anchor="ctr"/>
          <a:lstStyle/>
          <a:p>
            <a:pPr algn="l"/>
            <a:r>
              <a:rPr lang="en-US" dirty="0"/>
              <a:t> </a:t>
            </a:r>
          </a:p>
        </p:txBody>
      </p:sp>
      <p:graphicFrame>
        <p:nvGraphicFramePr>
          <p:cNvPr id="5124" name="Object 4"/>
          <p:cNvGraphicFramePr>
            <a:graphicFrameLocks/>
          </p:cNvGraphicFramePr>
          <p:nvPr>
            <p:extLst>
              <p:ext uri="{D42A27DB-BD31-4B8C-83A1-F6EECF244321}">
                <p14:modId xmlns:p14="http://schemas.microsoft.com/office/powerpoint/2010/main" val="1576700772"/>
              </p:ext>
            </p:extLst>
          </p:nvPr>
        </p:nvGraphicFramePr>
        <p:xfrm>
          <a:off x="2590800" y="3581400"/>
          <a:ext cx="4100513" cy="2895600"/>
        </p:xfrm>
        <a:graphic>
          <a:graphicData uri="http://schemas.openxmlformats.org/presentationml/2006/ole">
            <mc:AlternateContent xmlns:mc="http://schemas.openxmlformats.org/markup-compatibility/2006">
              <mc:Choice xmlns:v="urn:schemas-microsoft-com:vml" Requires="v">
                <p:oleObj spid="_x0000_s5150" name="ClipArt" r:id="rId4" imgW="3657600" imgH="2608200" progId="MS_ClipArt_Gallery.2">
                  <p:embed/>
                </p:oleObj>
              </mc:Choice>
              <mc:Fallback>
                <p:oleObj name="ClipArt" r:id="rId4" imgW="3657600" imgH="2608200" progId="MS_ClipArt_Gallery.2">
                  <p:embed/>
                  <p:pic>
                    <p:nvPicPr>
                      <p:cNvPr id="0"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3581400"/>
                        <a:ext cx="4100513" cy="2895600"/>
                      </a:xfrm>
                      <a:prstGeom prst="rect">
                        <a:avLst/>
                      </a:prstGeom>
                      <a:noFill/>
                      <a:ln>
                        <a:noFill/>
                      </a:ln>
                      <a:effectLst/>
                      <a:extLst/>
                    </p:spPr>
                  </p:pic>
                </p:oleObj>
              </mc:Fallback>
            </mc:AlternateContent>
          </a:graphicData>
        </a:graphic>
      </p:graphicFrame>
      <p:sp>
        <p:nvSpPr>
          <p:cNvPr id="2" name="Footer Placeholder 1"/>
          <p:cNvSpPr>
            <a:spLocks noGrp="1"/>
          </p:cNvSpPr>
          <p:nvPr>
            <p:ph type="ftr" sz="quarter" idx="3"/>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4"/>
          </p:nvPr>
        </p:nvSpPr>
        <p:spPr/>
        <p:txBody>
          <a:bodyPr/>
          <a:lstStyle/>
          <a:p>
            <a:fld id="{647B15A2-E26A-4BF1-BE38-DC8B637C7EC6}" type="slidenum">
              <a:rPr lang="en-US" smtClean="0"/>
              <a:pPr/>
              <a:t>1</a:t>
            </a:fld>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dirty="0"/>
              <a:t>Standard </a:t>
            </a:r>
            <a:r>
              <a:rPr lang="en-US" i="1" dirty="0"/>
              <a:t>M/M/1</a:t>
            </a:r>
            <a:r>
              <a:rPr lang="en-US" dirty="0"/>
              <a:t> model assumptions</a:t>
            </a:r>
          </a:p>
          <a:p>
            <a:pPr lvl="1"/>
            <a:r>
              <a:rPr lang="en-US" i="1" dirty="0"/>
              <a:t>Calling population</a:t>
            </a:r>
          </a:p>
          <a:p>
            <a:pPr lvl="1"/>
            <a:r>
              <a:rPr lang="en-US" i="1" dirty="0"/>
              <a:t>Arrival process</a:t>
            </a:r>
          </a:p>
          <a:p>
            <a:pPr lvl="1"/>
            <a:r>
              <a:rPr lang="en-US" i="1" dirty="0"/>
              <a:t>Queue configuration</a:t>
            </a:r>
          </a:p>
          <a:p>
            <a:pPr lvl="1"/>
            <a:r>
              <a:rPr lang="en-US" i="1" dirty="0"/>
              <a:t>Queue discipline</a:t>
            </a:r>
          </a:p>
          <a:p>
            <a:pPr lvl="1"/>
            <a:r>
              <a:rPr lang="en-US" i="1" dirty="0"/>
              <a:t>Service process</a:t>
            </a:r>
          </a:p>
          <a:p>
            <a:pPr marL="914400" lvl="2" indent="0">
              <a:buNone/>
            </a:pPr>
            <a:endParaRPr lang="en-US" dirty="0"/>
          </a:p>
          <a:p>
            <a:pPr marL="457200" lvl="1" indent="0">
              <a:buNone/>
            </a:pPr>
            <a:endParaRPr lang="en-US" i="1"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10</a:t>
            </a:fld>
            <a:endParaRPr lang="en-US" dirty="0"/>
          </a:p>
        </p:txBody>
      </p:sp>
    </p:spTree>
    <p:extLst>
      <p:ext uri="{BB962C8B-B14F-4D97-AF65-F5344CB8AC3E}">
        <p14:creationId xmlns:p14="http://schemas.microsoft.com/office/powerpoint/2010/main" val="3251023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47713"/>
            <a:ext cx="7953375" cy="852487"/>
          </a:xfrm>
        </p:spPr>
        <p:txBody>
          <a:bodyPr/>
          <a:lstStyle/>
          <a:p>
            <a:r>
              <a:rPr lang="en-US" dirty="0"/>
              <a:t>Figure 13.3: M/M/1 Queue Configuration</a:t>
            </a:r>
          </a:p>
        </p:txBody>
      </p:sp>
      <p:pic>
        <p:nvPicPr>
          <p:cNvPr id="4" name="Picture 3"/>
          <p:cNvPicPr>
            <a:picLocks noChangeAspect="1"/>
          </p:cNvPicPr>
          <p:nvPr/>
        </p:nvPicPr>
        <p:blipFill>
          <a:blip r:embed="rId2"/>
          <a:stretch>
            <a:fillRect/>
          </a:stretch>
        </p:blipFill>
        <p:spPr>
          <a:xfrm>
            <a:off x="1276350" y="2257425"/>
            <a:ext cx="7105650" cy="29241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11</a:t>
            </a:fld>
            <a:endParaRPr lang="en-US" dirty="0"/>
          </a:p>
        </p:txBody>
      </p:sp>
    </p:spTree>
    <p:extLst>
      <p:ext uri="{BB962C8B-B14F-4D97-AF65-F5344CB8AC3E}">
        <p14:creationId xmlns:p14="http://schemas.microsoft.com/office/powerpoint/2010/main" val="164004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dirty="0"/>
              <a:t>Standard </a:t>
            </a:r>
            <a:r>
              <a:rPr lang="en-US" i="1" dirty="0"/>
              <a:t>M/M/c</a:t>
            </a:r>
            <a:r>
              <a:rPr lang="en-US" dirty="0"/>
              <a:t> model</a:t>
            </a:r>
          </a:p>
          <a:p>
            <a:pPr lvl="1"/>
            <a:r>
              <a:rPr lang="en-US" i="1" dirty="0"/>
              <a:t>“c” servers in parallel, each with a customer in service</a:t>
            </a:r>
          </a:p>
          <a:p>
            <a:pPr lvl="1"/>
            <a:r>
              <a:rPr lang="en-US" i="1" dirty="0"/>
              <a:t>Same assumptions as M/M/1 with stipulation that service rates across channel be independent and equal</a:t>
            </a:r>
          </a:p>
          <a:p>
            <a:pPr marL="457200" lvl="1" indent="0">
              <a:buNone/>
            </a:pPr>
            <a:endParaRPr lang="en-US" i="1" dirty="0"/>
          </a:p>
          <a:p>
            <a:pPr marL="914400" lvl="2" indent="0">
              <a:buNone/>
            </a:pPr>
            <a:endParaRPr lang="en-US" dirty="0"/>
          </a:p>
          <a:p>
            <a:pPr marL="457200" lvl="1" indent="0">
              <a:buNone/>
            </a:pPr>
            <a:endParaRPr lang="en-US" i="1"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12</a:t>
            </a:fld>
            <a:endParaRPr lang="en-US" dirty="0"/>
          </a:p>
        </p:txBody>
      </p:sp>
    </p:spTree>
    <p:extLst>
      <p:ext uri="{BB962C8B-B14F-4D97-AF65-F5344CB8AC3E}">
        <p14:creationId xmlns:p14="http://schemas.microsoft.com/office/powerpoint/2010/main" val="2780586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47713"/>
            <a:ext cx="7953375" cy="852487"/>
          </a:xfrm>
        </p:spPr>
        <p:txBody>
          <a:bodyPr/>
          <a:lstStyle/>
          <a:p>
            <a:r>
              <a:rPr lang="en-US" dirty="0"/>
              <a:t>Figure 13.4: M/M/c Queue Configuration</a:t>
            </a:r>
          </a:p>
        </p:txBody>
      </p:sp>
      <p:pic>
        <p:nvPicPr>
          <p:cNvPr id="3" name="Picture 2"/>
          <p:cNvPicPr>
            <a:picLocks noChangeAspect="1"/>
          </p:cNvPicPr>
          <p:nvPr/>
        </p:nvPicPr>
        <p:blipFill>
          <a:blip r:embed="rId2"/>
          <a:stretch>
            <a:fillRect/>
          </a:stretch>
        </p:blipFill>
        <p:spPr>
          <a:xfrm>
            <a:off x="1715929" y="1946434"/>
            <a:ext cx="5675471" cy="4606766"/>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13</a:t>
            </a:fld>
            <a:endParaRPr lang="en-US" dirty="0"/>
          </a:p>
        </p:txBody>
      </p:sp>
    </p:spTree>
    <p:extLst>
      <p:ext uri="{BB962C8B-B14F-4D97-AF65-F5344CB8AC3E}">
        <p14:creationId xmlns:p14="http://schemas.microsoft.com/office/powerpoint/2010/main" val="2785858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47713"/>
            <a:ext cx="7953375" cy="852487"/>
          </a:xfrm>
        </p:spPr>
        <p:txBody>
          <a:bodyPr/>
          <a:lstStyle/>
          <a:p>
            <a:r>
              <a:rPr lang="en-US" dirty="0"/>
              <a:t>Figure 13.5: M/M/c Model Curves for L</a:t>
            </a:r>
            <a:r>
              <a:rPr lang="en-US" baseline="-25000" dirty="0"/>
              <a:t>s</a:t>
            </a:r>
            <a:endParaRPr lang="en-US" dirty="0"/>
          </a:p>
        </p:txBody>
      </p:sp>
      <p:pic>
        <p:nvPicPr>
          <p:cNvPr id="4" name="Picture 3"/>
          <p:cNvPicPr>
            <a:picLocks noChangeAspect="1"/>
          </p:cNvPicPr>
          <p:nvPr/>
        </p:nvPicPr>
        <p:blipFill>
          <a:blip r:embed="rId2"/>
          <a:stretch>
            <a:fillRect/>
          </a:stretch>
        </p:blipFill>
        <p:spPr>
          <a:xfrm>
            <a:off x="2047875" y="2057400"/>
            <a:ext cx="5048250" cy="43434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14</a:t>
            </a:fld>
            <a:endParaRPr lang="en-US" dirty="0"/>
          </a:p>
        </p:txBody>
      </p:sp>
    </p:spTree>
    <p:extLst>
      <p:ext uri="{BB962C8B-B14F-4D97-AF65-F5344CB8AC3E}">
        <p14:creationId xmlns:p14="http://schemas.microsoft.com/office/powerpoint/2010/main" val="1373251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i="1" dirty="0"/>
              <a:t>M/G/1</a:t>
            </a:r>
            <a:r>
              <a:rPr lang="en-US" dirty="0"/>
              <a:t> model</a:t>
            </a:r>
          </a:p>
          <a:p>
            <a:pPr lvl="1"/>
            <a:r>
              <a:rPr lang="en-US" dirty="0"/>
              <a:t>G – general distribution with mean and variance</a:t>
            </a:r>
          </a:p>
          <a:p>
            <a:pPr lvl="1"/>
            <a:r>
              <a:rPr lang="en-US" dirty="0"/>
              <a:t>Same assumptions as </a:t>
            </a:r>
            <a:r>
              <a:rPr lang="en-US" i="1" dirty="0"/>
              <a:t>M/M/1</a:t>
            </a:r>
            <a:r>
              <a:rPr lang="en-US" dirty="0"/>
              <a:t> except for generality of the service time distribution</a:t>
            </a:r>
          </a:p>
          <a:p>
            <a:pPr lvl="1"/>
            <a:r>
              <a:rPr lang="en-US" dirty="0"/>
              <a:t>Any general service time distribution with mean E(</a:t>
            </a:r>
            <a:r>
              <a:rPr lang="en-US" i="1" dirty="0"/>
              <a:t>t</a:t>
            </a:r>
            <a:r>
              <a:rPr lang="en-US" dirty="0"/>
              <a:t>) and variance V(</a:t>
            </a:r>
            <a:r>
              <a:rPr lang="en-US" i="1" dirty="0"/>
              <a:t>t</a:t>
            </a:r>
            <a:r>
              <a:rPr lang="en-US" dirty="0"/>
              <a:t>) may be used</a:t>
            </a:r>
          </a:p>
          <a:p>
            <a:pPr marL="457200" lvl="1" indent="0">
              <a:buNone/>
            </a:pPr>
            <a:endParaRPr lang="en-US" i="1" dirty="0"/>
          </a:p>
          <a:p>
            <a:pPr marL="457200" lvl="1" indent="0">
              <a:buNone/>
            </a:pPr>
            <a:endParaRPr lang="en-US" i="1" dirty="0"/>
          </a:p>
          <a:p>
            <a:pPr marL="914400" lvl="2" indent="0">
              <a:buNone/>
            </a:pPr>
            <a:endParaRPr lang="en-US" dirty="0"/>
          </a:p>
          <a:p>
            <a:pPr marL="457200" lvl="1" indent="0">
              <a:buNone/>
            </a:pPr>
            <a:endParaRPr lang="en-US" i="1"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15</a:t>
            </a:fld>
            <a:endParaRPr lang="en-US" dirty="0"/>
          </a:p>
        </p:txBody>
      </p:sp>
    </p:spTree>
    <p:extLst>
      <p:ext uri="{BB962C8B-B14F-4D97-AF65-F5344CB8AC3E}">
        <p14:creationId xmlns:p14="http://schemas.microsoft.com/office/powerpoint/2010/main" val="401107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dirty="0"/>
              <a:t>General Self-Service M/G/∞ Model</a:t>
            </a:r>
          </a:p>
          <a:p>
            <a:r>
              <a:rPr lang="en-US" dirty="0"/>
              <a:t>Finite-Queue M/M/1 Model</a:t>
            </a:r>
          </a:p>
          <a:p>
            <a:r>
              <a:rPr lang="en-US" dirty="0"/>
              <a:t>Finite-Queue M/M/c Model</a:t>
            </a:r>
          </a:p>
          <a:p>
            <a:pPr marL="457200" lvl="1" indent="0">
              <a:buNone/>
            </a:pPr>
            <a:endParaRPr lang="en-US" i="1" dirty="0"/>
          </a:p>
          <a:p>
            <a:pPr marL="914400" lvl="2" indent="0">
              <a:buNone/>
            </a:pPr>
            <a:endParaRPr lang="en-US" dirty="0"/>
          </a:p>
          <a:p>
            <a:pPr marL="457200" lvl="1" indent="0">
              <a:buNone/>
            </a:pPr>
            <a:endParaRPr lang="en-US" i="1"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16</a:t>
            </a:fld>
            <a:endParaRPr lang="en-US" dirty="0"/>
          </a:p>
        </p:txBody>
      </p:sp>
    </p:spTree>
    <p:extLst>
      <p:ext uri="{BB962C8B-B14F-4D97-AF65-F5344CB8AC3E}">
        <p14:creationId xmlns:p14="http://schemas.microsoft.com/office/powerpoint/2010/main" val="2250478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8225" y="519113"/>
            <a:ext cx="7953375" cy="852487"/>
          </a:xfrm>
        </p:spPr>
        <p:txBody>
          <a:bodyPr/>
          <a:lstStyle/>
          <a:p>
            <a:r>
              <a:rPr lang="en-US" dirty="0"/>
              <a:t>Capacity Planning Criteria</a:t>
            </a:r>
          </a:p>
        </p:txBody>
      </p:sp>
      <p:sp>
        <p:nvSpPr>
          <p:cNvPr id="3" name="Content Placeholder 2"/>
          <p:cNvSpPr>
            <a:spLocks noGrp="1"/>
          </p:cNvSpPr>
          <p:nvPr>
            <p:ph idx="1"/>
          </p:nvPr>
        </p:nvSpPr>
        <p:spPr>
          <a:xfrm>
            <a:off x="1182688" y="1828800"/>
            <a:ext cx="7772400" cy="4114800"/>
          </a:xfrm>
        </p:spPr>
        <p:txBody>
          <a:bodyPr/>
          <a:lstStyle/>
          <a:p>
            <a:r>
              <a:rPr lang="en-US" sz="2800" dirty="0"/>
              <a:t>Capacity to serve must exceed demand or one of the following must occur:</a:t>
            </a:r>
          </a:p>
          <a:p>
            <a:pPr marL="514350" indent="-514350">
              <a:buClrTx/>
              <a:buSzPct val="100000"/>
              <a:buFont typeface="+mj-lt"/>
              <a:buAutoNum type="arabicPeriod"/>
            </a:pPr>
            <a:r>
              <a:rPr lang="en-US" sz="1800" dirty="0"/>
              <a:t>Excessive waiting by customers will result in some reneging (i.e., a customer leaves the queue before being served) and, thus, in some reduction of demand.</a:t>
            </a:r>
          </a:p>
          <a:p>
            <a:pPr marL="514350" indent="-514350">
              <a:buClrTx/>
              <a:buSzPct val="100000"/>
              <a:buFont typeface="+mj-lt"/>
              <a:buAutoNum type="arabicPeriod"/>
            </a:pPr>
            <a:r>
              <a:rPr lang="en-US" sz="1800" dirty="0"/>
              <a:t>Excessive waiting, if known or observed by potential customers, will cause them to reconsider their need for service and, thus, will reduce demand.</a:t>
            </a:r>
          </a:p>
          <a:p>
            <a:pPr marL="514350" indent="-514350">
              <a:buClrTx/>
              <a:buSzPct val="100000"/>
              <a:buFont typeface="+mj-lt"/>
              <a:buAutoNum type="arabicPeriod"/>
            </a:pPr>
            <a:r>
              <a:rPr lang="en-US" sz="1800" dirty="0"/>
              <a:t>Under the pressure of long waiting lines, servers may speed up, spending less time with each customer, and, thus, increase service capacity. A gracious and leisurely manner, however, now becomes curt and impersonal.</a:t>
            </a:r>
          </a:p>
          <a:p>
            <a:pPr marL="514350" indent="-514350">
              <a:buClrTx/>
              <a:buSzPct val="100000"/>
              <a:buFont typeface="+mj-lt"/>
              <a:buAutoNum type="arabicPeriod"/>
            </a:pPr>
            <a:r>
              <a:rPr lang="en-US" sz="1800" dirty="0"/>
              <a:t>Sustained pressure to hurry might result in eliminating time-consuming features and performing the bare minimum and, thus, service capacity is increased.</a:t>
            </a:r>
          </a:p>
          <a:p>
            <a:pPr marL="457200" lvl="1" indent="0">
              <a:buNone/>
            </a:pPr>
            <a:endParaRPr lang="en-US" i="1" dirty="0"/>
          </a:p>
          <a:p>
            <a:pPr marL="914400" lvl="2" indent="0">
              <a:buNone/>
            </a:pPr>
            <a:endParaRPr lang="en-US" dirty="0"/>
          </a:p>
          <a:p>
            <a:pPr marL="457200" lvl="1" indent="0">
              <a:buNone/>
            </a:pPr>
            <a:endParaRPr lang="en-US" i="1"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17</a:t>
            </a:fld>
            <a:endParaRPr lang="en-US" dirty="0"/>
          </a:p>
        </p:txBody>
      </p:sp>
    </p:spTree>
    <p:extLst>
      <p:ext uri="{BB962C8B-B14F-4D97-AF65-F5344CB8AC3E}">
        <p14:creationId xmlns:p14="http://schemas.microsoft.com/office/powerpoint/2010/main" val="4073980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Capacity Planning Criteria</a:t>
            </a:r>
          </a:p>
        </p:txBody>
      </p:sp>
      <p:sp>
        <p:nvSpPr>
          <p:cNvPr id="8195" name="Rectangle 3"/>
          <p:cNvSpPr>
            <a:spLocks noGrp="1" noChangeArrowheads="1"/>
          </p:cNvSpPr>
          <p:nvPr>
            <p:ph type="body" idx="1"/>
          </p:nvPr>
        </p:nvSpPr>
        <p:spPr>
          <a:xfrm>
            <a:off x="685800" y="2017713"/>
            <a:ext cx="8269288" cy="4114800"/>
          </a:xfrm>
          <a:noFill/>
          <a:ln/>
        </p:spPr>
        <p:txBody>
          <a:bodyPr lIns="92075" tIns="46038" rIns="92075" bIns="46038"/>
          <a:lstStyle/>
          <a:p>
            <a:pPr>
              <a:lnSpc>
                <a:spcPct val="80000"/>
              </a:lnSpc>
            </a:pPr>
            <a:r>
              <a:rPr lang="en-US" sz="2800" dirty="0"/>
              <a:t>Minimizing the Sum of Customer Waiting Costs and Service Costs</a:t>
            </a:r>
          </a:p>
          <a:p>
            <a:pPr marL="0" indent="0">
              <a:lnSpc>
                <a:spcPct val="80000"/>
              </a:lnSpc>
              <a:buNone/>
            </a:pPr>
            <a:endParaRPr lang="en-US" sz="500" dirty="0"/>
          </a:p>
          <a:p>
            <a:pPr>
              <a:lnSpc>
                <a:spcPct val="80000"/>
              </a:lnSpc>
              <a:buFont typeface="Wingdings" pitchFamily="2" charset="2"/>
              <a:buNone/>
            </a:pPr>
            <a:r>
              <a:rPr lang="en-US" sz="2400" dirty="0"/>
              <a:t>Let:  C</a:t>
            </a:r>
            <a:r>
              <a:rPr lang="en-US" sz="2400" baseline="-25000" dirty="0"/>
              <a:t>w</a:t>
            </a:r>
            <a:r>
              <a:rPr lang="en-US" sz="2400" dirty="0"/>
              <a:t> = Cost of one customer waiting in 		         queue for an hour</a:t>
            </a:r>
          </a:p>
          <a:p>
            <a:pPr>
              <a:lnSpc>
                <a:spcPct val="80000"/>
              </a:lnSpc>
              <a:buFont typeface="Wingdings" pitchFamily="2" charset="2"/>
              <a:buNone/>
            </a:pPr>
            <a:r>
              <a:rPr lang="en-US" sz="2400" dirty="0"/>
              <a:t>		C</a:t>
            </a:r>
            <a:r>
              <a:rPr lang="en-US" sz="2400" baseline="-25000" dirty="0"/>
              <a:t>s</a:t>
            </a:r>
            <a:r>
              <a:rPr lang="en-US" sz="2400" dirty="0"/>
              <a:t> = Hourly cost per server</a:t>
            </a:r>
          </a:p>
          <a:p>
            <a:pPr>
              <a:lnSpc>
                <a:spcPct val="80000"/>
              </a:lnSpc>
              <a:buFont typeface="Wingdings" pitchFamily="2" charset="2"/>
              <a:buNone/>
            </a:pPr>
            <a:r>
              <a:rPr lang="en-US" sz="2400" dirty="0"/>
              <a:t>		C  = Number of servers</a:t>
            </a:r>
          </a:p>
          <a:p>
            <a:pPr>
              <a:lnSpc>
                <a:spcPct val="80000"/>
              </a:lnSpc>
              <a:buFont typeface="Wingdings" pitchFamily="2" charset="2"/>
              <a:buNone/>
            </a:pPr>
            <a:endParaRPr lang="en-US" sz="2400" dirty="0"/>
          </a:p>
          <a:p>
            <a:pPr>
              <a:lnSpc>
                <a:spcPct val="80000"/>
              </a:lnSpc>
              <a:buFont typeface="Wingdings" pitchFamily="2" charset="2"/>
              <a:buNone/>
            </a:pPr>
            <a:r>
              <a:rPr lang="en-US" sz="2200" dirty="0"/>
              <a:t>Total Cost/hour = Hourly cost of service + Hourly waiting cost</a:t>
            </a:r>
          </a:p>
          <a:p>
            <a:pPr>
              <a:lnSpc>
                <a:spcPct val="80000"/>
              </a:lnSpc>
              <a:buFont typeface="Wingdings" pitchFamily="2" charset="2"/>
              <a:buNone/>
            </a:pPr>
            <a:r>
              <a:rPr lang="en-US" sz="2400" dirty="0"/>
              <a:t>           TC= C</a:t>
            </a:r>
            <a:r>
              <a:rPr lang="en-US" sz="2400" baseline="-25000" dirty="0"/>
              <a:t>s</a:t>
            </a:r>
            <a:r>
              <a:rPr lang="en-US" sz="2400" dirty="0"/>
              <a:t> C + </a:t>
            </a:r>
            <a:r>
              <a:rPr lang="en-US" sz="2400" dirty="0" err="1"/>
              <a:t>C</a:t>
            </a:r>
            <a:r>
              <a:rPr lang="en-US" sz="2400" baseline="-25000" dirty="0" err="1"/>
              <a:t>w</a:t>
            </a:r>
            <a:r>
              <a:rPr lang="en-US" sz="2400" dirty="0"/>
              <a:t> L</a:t>
            </a:r>
            <a:r>
              <a:rPr lang="en-US" sz="2400" baseline="-25000" dirty="0"/>
              <a:t>s </a:t>
            </a:r>
            <a:r>
              <a:rPr lang="en-US" sz="2400" dirty="0"/>
              <a:t>(from Little’s Law)              </a:t>
            </a:r>
            <a:r>
              <a:rPr lang="en-US" sz="2400" dirty="0">
                <a:solidFill>
                  <a:srgbClr val="00B0F0"/>
                </a:solidFill>
              </a:rPr>
              <a:t>(7)</a:t>
            </a:r>
            <a:endParaRPr lang="en-US" sz="2400" baseline="-25000" dirty="0">
              <a:solidFill>
                <a:srgbClr val="00B0F0"/>
              </a:solidFill>
            </a:endParaRPr>
          </a:p>
          <a:p>
            <a:pPr>
              <a:lnSpc>
                <a:spcPct val="80000"/>
              </a:lnSpc>
              <a:buFont typeface="Wingdings" pitchFamily="2" charset="2"/>
              <a:buNone/>
            </a:pPr>
            <a:r>
              <a:rPr lang="en-US" sz="2400" dirty="0"/>
              <a:t>    </a:t>
            </a:r>
          </a:p>
          <a:p>
            <a:pPr>
              <a:lnSpc>
                <a:spcPct val="80000"/>
              </a:lnSpc>
              <a:buFont typeface="Wingdings" pitchFamily="2" charset="2"/>
              <a:buNone/>
            </a:pPr>
            <a:r>
              <a:rPr lang="en-US" sz="2400" i="1" dirty="0"/>
              <a:t>Note</a:t>
            </a:r>
            <a:r>
              <a:rPr lang="en-US" sz="2400" dirty="0"/>
              <a:t>: Only consider systems where </a:t>
            </a:r>
          </a:p>
          <a:p>
            <a:pPr>
              <a:lnSpc>
                <a:spcPct val="80000"/>
              </a:lnSpc>
              <a:buFont typeface="Wingdings" pitchFamily="2" charset="2"/>
              <a:buNone/>
            </a:pPr>
            <a:r>
              <a:rPr lang="en-US" sz="2400" dirty="0"/>
              <a:t>		    </a:t>
            </a:r>
            <a:endParaRPr lang="en-US" sz="2800" dirty="0"/>
          </a:p>
        </p:txBody>
      </p:sp>
      <p:graphicFrame>
        <p:nvGraphicFramePr>
          <p:cNvPr id="8196" name="Object 4"/>
          <p:cNvGraphicFramePr>
            <a:graphicFrameLocks/>
          </p:cNvGraphicFramePr>
          <p:nvPr>
            <p:extLst>
              <p:ext uri="{D42A27DB-BD31-4B8C-83A1-F6EECF244321}">
                <p14:modId xmlns:p14="http://schemas.microsoft.com/office/powerpoint/2010/main" val="1196245531"/>
              </p:ext>
            </p:extLst>
          </p:nvPr>
        </p:nvGraphicFramePr>
        <p:xfrm>
          <a:off x="5867400" y="5410200"/>
          <a:ext cx="1485900" cy="900113"/>
        </p:xfrm>
        <a:graphic>
          <a:graphicData uri="http://schemas.openxmlformats.org/presentationml/2006/ole">
            <mc:AlternateContent xmlns:mc="http://schemas.openxmlformats.org/markup-compatibility/2006">
              <mc:Choice xmlns:v="urn:schemas-microsoft-com:vml" Requires="v">
                <p:oleObj spid="_x0000_s8223" name="Equation" r:id="rId4" imgW="685800" imgH="419040" progId="Equation.3">
                  <p:embed/>
                </p:oleObj>
              </mc:Choice>
              <mc:Fallback>
                <p:oleObj name="Equation" r:id="rId4" imgW="685800" imgH="419040" progId="Equation.3">
                  <p:embed/>
                  <p:pic>
                    <p:nvPicPr>
                      <p:cNvPr id="0"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5410200"/>
                        <a:ext cx="1485900" cy="90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18</a:t>
            </a:fld>
            <a:endParaRPr 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114425"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Topics for Discussion</a:t>
            </a:r>
          </a:p>
        </p:txBody>
      </p:sp>
      <p:sp>
        <p:nvSpPr>
          <p:cNvPr id="25603" name="Rectangle 3"/>
          <p:cNvSpPr>
            <a:spLocks noGrp="1" noChangeArrowheads="1"/>
          </p:cNvSpPr>
          <p:nvPr>
            <p:ph type="body" idx="1"/>
          </p:nvPr>
        </p:nvSpPr>
        <p:spPr>
          <a:xfrm>
            <a:off x="762000" y="1828800"/>
            <a:ext cx="8193088" cy="4114800"/>
          </a:xfrm>
        </p:spPr>
        <p:txBody>
          <a:bodyPr/>
          <a:lstStyle/>
          <a:p>
            <a:pPr marL="457200" indent="-457200">
              <a:lnSpc>
                <a:spcPct val="90000"/>
              </a:lnSpc>
              <a:buClrTx/>
              <a:buSzPct val="100000"/>
              <a:buFont typeface="+mj-lt"/>
              <a:buAutoNum type="arabicPeriod"/>
            </a:pPr>
            <a:r>
              <a:rPr lang="en-US" sz="2200" dirty="0"/>
              <a:t>Discuss how one can determine the economic cost of keeping customers waiting.</a:t>
            </a:r>
          </a:p>
          <a:p>
            <a:pPr marL="457200" indent="-457200">
              <a:lnSpc>
                <a:spcPct val="90000"/>
              </a:lnSpc>
              <a:buClrTx/>
              <a:buSzPct val="100000"/>
              <a:buFont typeface="+mj-lt"/>
              <a:buAutoNum type="arabicPeriod"/>
            </a:pPr>
            <a:r>
              <a:rPr lang="en-US" sz="2200" dirty="0"/>
              <a:t>Example 13.1 presented a naive capacity planning exercise and was criticized for using averages. Recall the concept of a “bottleneck” from Chapter 5, Supporting Facility and Process Flows, and suggest other reservations about this planning exercise.</a:t>
            </a:r>
          </a:p>
          <a:p>
            <a:pPr marL="457200" indent="-457200">
              <a:lnSpc>
                <a:spcPct val="90000"/>
              </a:lnSpc>
              <a:buClrTx/>
              <a:buSzPct val="100000"/>
              <a:buFont typeface="+mj-lt"/>
              <a:buAutoNum type="arabicPeriod"/>
            </a:pPr>
            <a:r>
              <a:rPr lang="en-US" sz="2200" dirty="0"/>
              <a:t>For a queuing system with a finite queue, the arrival rate can exceed the capacity to serve. Use an example to explain how this is possible.</a:t>
            </a:r>
          </a:p>
          <a:p>
            <a:pPr marL="457200" indent="-457200">
              <a:lnSpc>
                <a:spcPct val="90000"/>
              </a:lnSpc>
              <a:buClrTx/>
              <a:buSzPct val="100000"/>
              <a:buFont typeface="+mj-lt"/>
              <a:buAutoNum type="arabicPeriod"/>
            </a:pPr>
            <a:r>
              <a:rPr lang="en-US" sz="2200" dirty="0"/>
              <a:t>What are some disadvantages associated with the concept of pooling service resources?</a:t>
            </a:r>
          </a:p>
          <a:p>
            <a:pPr marL="457200" indent="-457200">
              <a:lnSpc>
                <a:spcPct val="90000"/>
              </a:lnSpc>
              <a:buClrTx/>
              <a:buSzPct val="100000"/>
              <a:buFont typeface="+mj-lt"/>
              <a:buAutoNum type="arabicPeriod"/>
            </a:pPr>
            <a:r>
              <a:rPr lang="en-US" sz="2200" dirty="0"/>
              <a:t>Discuss how the M/G/∞ model could be used to determine the number of emergency medical vehicles required to serve a community.</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143000" y="595313"/>
            <a:ext cx="7696200" cy="928687"/>
          </a:xfrm>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Learning Objectives</a:t>
            </a:r>
          </a:p>
        </p:txBody>
      </p:sp>
      <p:sp>
        <p:nvSpPr>
          <p:cNvPr id="7171" name="Rectangle 3"/>
          <p:cNvSpPr>
            <a:spLocks noGrp="1" noChangeArrowheads="1"/>
          </p:cNvSpPr>
          <p:nvPr>
            <p:ph type="body" idx="1"/>
          </p:nvPr>
        </p:nvSpPr>
        <p:spPr>
          <a:xfrm>
            <a:off x="609600" y="2017713"/>
            <a:ext cx="8345488" cy="4114800"/>
          </a:xfrm>
          <a:noFill/>
          <a:ln/>
        </p:spPr>
        <p:txBody>
          <a:bodyPr lIns="92075" tIns="46038" rIns="92075" bIns="46038"/>
          <a:lstStyle/>
          <a:p>
            <a:pPr marL="514350" indent="-514350">
              <a:buClrTx/>
              <a:buSzPct val="100000"/>
              <a:buFont typeface="+mj-lt"/>
              <a:buAutoNum type="arabicPeriod"/>
            </a:pPr>
            <a:r>
              <a:rPr lang="en-US" sz="2800" dirty="0"/>
              <a:t>Discuss the strategic role of capacity planning.</a:t>
            </a:r>
          </a:p>
          <a:p>
            <a:pPr marL="514350" indent="-514350">
              <a:buClrTx/>
              <a:buSzPct val="100000"/>
              <a:buFont typeface="+mj-lt"/>
              <a:buAutoNum type="arabicPeriod"/>
            </a:pPr>
            <a:r>
              <a:rPr lang="en-US" sz="2800" dirty="0"/>
              <a:t>Describe a queuing model using A/B/C notation.</a:t>
            </a:r>
          </a:p>
          <a:p>
            <a:pPr marL="514350" indent="-514350">
              <a:buClrTx/>
              <a:buSzPct val="100000"/>
              <a:buFont typeface="+mj-lt"/>
              <a:buAutoNum type="arabicPeriod"/>
            </a:pPr>
            <a:r>
              <a:rPr lang="en-US" sz="2800" dirty="0"/>
              <a:t>Use queuing models to calculate system performance measures.</a:t>
            </a:r>
          </a:p>
          <a:p>
            <a:pPr marL="514350" indent="-514350">
              <a:buClrTx/>
              <a:buSzPct val="100000"/>
              <a:buFont typeface="+mj-lt"/>
              <a:buAutoNum type="arabicPeriod"/>
            </a:pPr>
            <a:r>
              <a:rPr lang="en-US" sz="2800" dirty="0"/>
              <a:t>Describe the relationships between queuing system characteristics.</a:t>
            </a:r>
          </a:p>
          <a:p>
            <a:pPr marL="514350" indent="-514350">
              <a:buClrTx/>
              <a:buSzPct val="100000"/>
              <a:buFont typeface="+mj-lt"/>
              <a:buAutoNum type="arabicPeriod"/>
            </a:pPr>
            <a:r>
              <a:rPr lang="en-US" sz="2800" dirty="0"/>
              <a:t>Use queuing models and various decision criteria for capacity planning.</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Interactive Exercise</a:t>
            </a:r>
          </a:p>
        </p:txBody>
      </p:sp>
      <p:sp>
        <p:nvSpPr>
          <p:cNvPr id="26627" name="Rectangle 3"/>
          <p:cNvSpPr>
            <a:spLocks noGrp="1" noChangeArrowheads="1"/>
          </p:cNvSpPr>
          <p:nvPr>
            <p:ph type="body" idx="1"/>
          </p:nvPr>
        </p:nvSpPr>
        <p:spPr>
          <a:xfrm>
            <a:off x="457200" y="2017712"/>
            <a:ext cx="8229600" cy="4459287"/>
          </a:xfrm>
        </p:spPr>
        <p:txBody>
          <a:bodyPr/>
          <a:lstStyle/>
          <a:p>
            <a:pPr>
              <a:buNone/>
            </a:pPr>
            <a:r>
              <a:rPr lang="en-US" sz="2400" dirty="0"/>
              <a:t>   With Microsoft Office Visio resident on your computer, download the free Process Simulator from </a:t>
            </a:r>
            <a:r>
              <a:rPr lang="en-US" sz="2400" dirty="0">
                <a:hlinkClick r:id="rId2"/>
              </a:rPr>
              <a:t>http://www.promodel/products/ProcessSimulator/</a:t>
            </a:r>
            <a:endParaRPr lang="en-US" sz="2400" dirty="0"/>
          </a:p>
          <a:p>
            <a:pPr>
              <a:buNone/>
            </a:pPr>
            <a:r>
              <a:rPr lang="en-US" sz="2400" dirty="0"/>
              <a:t>	In the Demo panel select "Medical Clinic" and follow instructions to simulate scenarios.  Have the class explain by process flow analysis why the "Urine Batch=2" scenario performed the best in terms of average time in system and the "Additional Nurse" scenario showed no improvement over the "Baseline" for the same criterion.</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90600" y="7477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13.1: Houston Port Authority</a:t>
            </a:r>
          </a:p>
        </p:txBody>
      </p:sp>
      <p:sp>
        <p:nvSpPr>
          <p:cNvPr id="31747" name="Rectangle 3"/>
          <p:cNvSpPr>
            <a:spLocks noGrp="1" noChangeArrowheads="1"/>
          </p:cNvSpPr>
          <p:nvPr>
            <p:ph type="body" idx="1"/>
          </p:nvPr>
        </p:nvSpPr>
        <p:spPr>
          <a:xfrm>
            <a:off x="914400" y="2209800"/>
            <a:ext cx="7772400" cy="4114800"/>
          </a:xfrm>
        </p:spPr>
        <p:txBody>
          <a:bodyPr/>
          <a:lstStyle/>
          <a:p>
            <a:pPr marL="0" indent="0">
              <a:buNone/>
            </a:pPr>
            <a:r>
              <a:rPr lang="en-US" dirty="0"/>
              <a:t>The Port Authority uses a 10 percent discount rate for capital improvement projects. The port is in operation 24 hours per day, 365 days per year. For this analysis, assume a 10-year planning horizon, and prepare a recommendation for the Port Authority.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13.2: Freedom Express</a:t>
            </a:r>
          </a:p>
        </p:txBody>
      </p:sp>
      <p:sp>
        <p:nvSpPr>
          <p:cNvPr id="32771" name="Rectangle 3"/>
          <p:cNvSpPr>
            <a:spLocks noGrp="1" noChangeArrowheads="1"/>
          </p:cNvSpPr>
          <p:nvPr>
            <p:ph type="body" idx="1"/>
          </p:nvPr>
        </p:nvSpPr>
        <p:spPr/>
        <p:txBody>
          <a:bodyPr/>
          <a:lstStyle/>
          <a:p>
            <a:pPr marL="457200" indent="-457200">
              <a:lnSpc>
                <a:spcPct val="80000"/>
              </a:lnSpc>
              <a:buClrTx/>
              <a:buSzPct val="100000"/>
              <a:buAutoNum type="arabicPeriod"/>
            </a:pPr>
            <a:r>
              <a:rPr lang="en-US" sz="2600" dirty="0"/>
              <a:t>During periods of bad weather, as compared with periods of clear weather, how many additional gallons of fuel on average should FreeEx expect its planes to consume because of airport congestion?</a:t>
            </a:r>
          </a:p>
          <a:p>
            <a:pPr marL="457200" indent="-457200">
              <a:lnSpc>
                <a:spcPct val="80000"/>
              </a:lnSpc>
              <a:buClrTx/>
              <a:buSzPct val="100000"/>
              <a:buAutoNum type="arabicPeriod"/>
            </a:pPr>
            <a:endParaRPr lang="en-US" sz="2600" dirty="0"/>
          </a:p>
          <a:p>
            <a:pPr marL="457200" indent="-457200">
              <a:lnSpc>
                <a:spcPct val="80000"/>
              </a:lnSpc>
              <a:buClrTx/>
              <a:buSzPct val="100000"/>
              <a:buAutoNum type="arabicPeriod"/>
            </a:pPr>
            <a:r>
              <a:rPr lang="en-US" sz="2600" dirty="0"/>
              <a:t>Given FreeEx’s policy of ensuring that its planes do not run out of fuel more than 1 in 20 times while waiting to land, how many reserve gallons (i.e, gallons over and above expected usage) should be provided for clear-weather flights?  For bad-weather flights?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990600" y="8239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13.2: Freedom Express (cont.)</a:t>
            </a:r>
          </a:p>
        </p:txBody>
      </p:sp>
      <p:sp>
        <p:nvSpPr>
          <p:cNvPr id="33795" name="Rectangle 3"/>
          <p:cNvSpPr>
            <a:spLocks noGrp="1" noChangeArrowheads="1"/>
          </p:cNvSpPr>
          <p:nvPr>
            <p:ph type="body" idx="1"/>
          </p:nvPr>
        </p:nvSpPr>
        <p:spPr>
          <a:xfrm>
            <a:off x="381000" y="2017713"/>
            <a:ext cx="8574088" cy="4114800"/>
          </a:xfrm>
        </p:spPr>
        <p:txBody>
          <a:bodyPr/>
          <a:lstStyle/>
          <a:p>
            <a:pPr>
              <a:lnSpc>
                <a:spcPct val="80000"/>
              </a:lnSpc>
              <a:buFont typeface="Wingdings" pitchFamily="2" charset="2"/>
              <a:buNone/>
            </a:pPr>
            <a:r>
              <a:rPr lang="en-US" sz="2400" dirty="0"/>
              <a:t>3. During bad weather, FreeEx has the option of instructing the Washington air controller to place its planes in a holding pattern from which planes are directed to land either at Reagan National or at Dulles International, whichever becomes available first.  Assume that Dulles landing rate in bad weather also is 30 per hour, Poisson distributed, and that the combined arrival rate for both airports is 40 per hour.  If FreeEx must pay $200 per flight to charter a bus to transport its passengers from Dulles to Reagan National, should it exercise the option of permitting its aircraft to land at Dulles during bad weather?  Assume that if the option is used, FreeEx’s aircraft will be diverted to Dulles about one-half the time.</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23</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Case 13.3: Renaissance Clinic (A) </a:t>
            </a:r>
          </a:p>
        </p:txBody>
      </p:sp>
      <p:sp>
        <p:nvSpPr>
          <p:cNvPr id="34819" name="Rectangle 3"/>
          <p:cNvSpPr>
            <a:spLocks noGrp="1" noChangeArrowheads="1"/>
          </p:cNvSpPr>
          <p:nvPr>
            <p:ph idx="1"/>
          </p:nvPr>
        </p:nvSpPr>
        <p:spPr/>
        <p:txBody>
          <a:bodyPr/>
          <a:lstStyle/>
          <a:p>
            <a:pPr marL="609600" indent="-609600">
              <a:lnSpc>
                <a:spcPct val="80000"/>
              </a:lnSpc>
              <a:buFont typeface="Wingdings" pitchFamily="2" charset="2"/>
              <a:buNone/>
            </a:pPr>
            <a:r>
              <a:rPr lang="en-US" sz="2400" dirty="0"/>
              <a:t>1.    Assume the waiting line at the receptionist, the nurse clinician, and the physician are managed independently with FCFS priority.  Using queuing formulas and the assumption that patients exiting from an activity follow a Poisson distribution, estimate the following statistics:</a:t>
            </a:r>
          </a:p>
          <a:p>
            <a:pPr marL="609600" indent="-609600">
              <a:lnSpc>
                <a:spcPct val="80000"/>
              </a:lnSpc>
              <a:buFont typeface="Wingdings" pitchFamily="2" charset="2"/>
              <a:buNone/>
            </a:pPr>
            <a:r>
              <a:rPr lang="en-US" sz="2400" dirty="0"/>
              <a:t>	a. Average waiting time in each of the queues (i.e., receptionist, nurse clinician, physician).</a:t>
            </a:r>
          </a:p>
          <a:p>
            <a:pPr marL="609600" indent="-609600">
              <a:lnSpc>
                <a:spcPct val="80000"/>
              </a:lnSpc>
              <a:buFont typeface="Wingdings" pitchFamily="2" charset="2"/>
              <a:buNone/>
            </a:pPr>
            <a:r>
              <a:rPr lang="en-US" sz="2400" dirty="0"/>
              <a:t>	b. Average time in the entire system for each of the three patient paths.</a:t>
            </a:r>
          </a:p>
          <a:p>
            <a:pPr marL="609600" indent="-609600">
              <a:lnSpc>
                <a:spcPct val="80000"/>
              </a:lnSpc>
              <a:buFont typeface="Wingdings" pitchFamily="2" charset="2"/>
              <a:buNone/>
            </a:pPr>
            <a:r>
              <a:rPr lang="en-US" sz="2400" dirty="0"/>
              <a:t>	c. Overall average time in the system (i.e., expected time for an arriving patient).</a:t>
            </a:r>
          </a:p>
          <a:p>
            <a:pPr marL="609600" indent="-609600">
              <a:lnSpc>
                <a:spcPct val="80000"/>
              </a:lnSpc>
              <a:buFont typeface="Wingdings" pitchFamily="2" charset="2"/>
              <a:buNone/>
            </a:pPr>
            <a:r>
              <a:rPr lang="en-US" sz="2400" dirty="0"/>
              <a:t>	d. Average idle time in minutes per hour of work for the receptionist, nurse clinician, and the doctor.</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990600" y="5953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Case 13.3: Renaissance Clinic (A)</a:t>
            </a:r>
            <a:br>
              <a:rPr lang="en-US" sz="4000" dirty="0"/>
            </a:br>
            <a:r>
              <a:rPr lang="en-US" sz="4000" dirty="0"/>
              <a:t>cont.</a:t>
            </a:r>
          </a:p>
        </p:txBody>
      </p:sp>
      <p:sp>
        <p:nvSpPr>
          <p:cNvPr id="35843" name="Rectangle 3"/>
          <p:cNvSpPr>
            <a:spLocks noGrp="1" noChangeArrowheads="1"/>
          </p:cNvSpPr>
          <p:nvPr>
            <p:ph idx="1"/>
          </p:nvPr>
        </p:nvSpPr>
        <p:spPr/>
        <p:txBody>
          <a:bodyPr/>
          <a:lstStyle/>
          <a:p>
            <a:pPr marL="457200" indent="-457200">
              <a:lnSpc>
                <a:spcPct val="80000"/>
              </a:lnSpc>
              <a:buNone/>
            </a:pPr>
            <a:r>
              <a:rPr lang="en-US" sz="2800" dirty="0"/>
              <a:t>2. What are the key assumptions involved in your analysis above?  Discuss the appropriateness of each in this situation.</a:t>
            </a:r>
          </a:p>
          <a:p>
            <a:pPr marL="457200" indent="-457200">
              <a:lnSpc>
                <a:spcPct val="80000"/>
              </a:lnSpc>
              <a:buNone/>
            </a:pPr>
            <a:r>
              <a:rPr lang="en-US" sz="2800" dirty="0"/>
              <a:t>3. What would be the impact of the above calculations of adding a second doctor to the clinic and sharing the doctor queue between them on a “first MD available” basis?</a:t>
            </a:r>
          </a:p>
          <a:p>
            <a:pPr marL="457200" indent="-457200">
              <a:lnSpc>
                <a:spcPct val="80000"/>
              </a:lnSpc>
              <a:buNone/>
            </a:pPr>
            <a:r>
              <a:rPr lang="en-US" sz="2800" dirty="0"/>
              <a:t>4. The clinic is considering adopting a queue priority system that is determined by the time of entry into the system at the receptionist.  How might patients waiting for the doctor react to this policy?</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25</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990600" y="5953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Capacity Planning</a:t>
            </a:r>
          </a:p>
        </p:txBody>
      </p:sp>
      <p:sp>
        <p:nvSpPr>
          <p:cNvPr id="23555" name="Rectangle 3"/>
          <p:cNvSpPr>
            <a:spLocks noGrp="1" noChangeArrowheads="1"/>
          </p:cNvSpPr>
          <p:nvPr>
            <p:ph idx="1"/>
          </p:nvPr>
        </p:nvSpPr>
        <p:spPr>
          <a:xfrm>
            <a:off x="533400" y="2017713"/>
            <a:ext cx="8421688" cy="4114800"/>
          </a:xfrm>
        </p:spPr>
        <p:txBody>
          <a:bodyPr/>
          <a:lstStyle/>
          <a:p>
            <a:r>
              <a:rPr lang="en-US" sz="2800" dirty="0"/>
              <a:t>Capacity planning challenges for service firms</a:t>
            </a:r>
          </a:p>
          <a:p>
            <a:pPr lvl="1"/>
            <a:r>
              <a:rPr lang="en-US" sz="2400" dirty="0"/>
              <a:t>Inability to create a steady flow of demand to fully utilize capacity</a:t>
            </a:r>
          </a:p>
          <a:p>
            <a:pPr lvl="1"/>
            <a:r>
              <a:rPr lang="en-US" sz="2400" dirty="0"/>
              <a:t>Idle capacity always a reality for services.</a:t>
            </a:r>
          </a:p>
          <a:p>
            <a:pPr lvl="1"/>
            <a:r>
              <a:rPr lang="en-US" sz="2400" dirty="0"/>
              <a:t>Customer arrivals fluctuate and service demands also vary.</a:t>
            </a:r>
          </a:p>
          <a:p>
            <a:pPr lvl="1"/>
            <a:r>
              <a:rPr lang="en-US" sz="2400" dirty="0"/>
              <a:t>Customers are participants in the service and the level of congestion impacts on perceived quality.</a:t>
            </a:r>
          </a:p>
          <a:p>
            <a:pPr lvl="1"/>
            <a:r>
              <a:rPr lang="en-US" sz="2400" dirty="0"/>
              <a:t>Inability to control demand results in capacity measured in terms of inputs (e.g. number of hotel rooms rather than guest nights).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Capacity Planning</a:t>
            </a:r>
          </a:p>
        </p:txBody>
      </p:sp>
      <p:sp>
        <p:nvSpPr>
          <p:cNvPr id="24579" name="Rectangle 3"/>
          <p:cNvSpPr>
            <a:spLocks noGrp="1" noChangeArrowheads="1"/>
          </p:cNvSpPr>
          <p:nvPr>
            <p:ph idx="1"/>
          </p:nvPr>
        </p:nvSpPr>
        <p:spPr>
          <a:xfrm>
            <a:off x="609600" y="2017712"/>
            <a:ext cx="8345488" cy="4535487"/>
          </a:xfrm>
        </p:spPr>
        <p:txBody>
          <a:bodyPr/>
          <a:lstStyle/>
          <a:p>
            <a:r>
              <a:rPr lang="en-US" sz="2800" dirty="0"/>
              <a:t>Strategic Role of Capacity Decisions</a:t>
            </a:r>
            <a:endParaRPr lang="en-US" sz="2600" dirty="0"/>
          </a:p>
          <a:p>
            <a:pPr lvl="1"/>
            <a:r>
              <a:rPr lang="en-US" sz="2200" dirty="0"/>
              <a:t>Using long range capacity as a preemptive strike where market is too small for two competitors (e.g. first to build a luxury hotel in a mid-sized city)</a:t>
            </a:r>
          </a:p>
          <a:p>
            <a:pPr lvl="1"/>
            <a:r>
              <a:rPr lang="en-US" sz="2200" dirty="0"/>
              <a:t>Lack of short-term capacity planning can generate customers for competition (e.g. restaurant staffing)</a:t>
            </a:r>
          </a:p>
          <a:p>
            <a:pPr lvl="1"/>
            <a:r>
              <a:rPr lang="en-US" sz="2200" dirty="0"/>
              <a:t>Capacity decisions balance costs of lost sales if capacity is inadequate against operating losses if demand does not reach expectations.</a:t>
            </a:r>
          </a:p>
          <a:p>
            <a:pPr lvl="1"/>
            <a:r>
              <a:rPr lang="en-US" sz="2200" dirty="0"/>
              <a:t>Strategy of building ahead of demand is often taken to avoid losing customers.   </a:t>
            </a:r>
          </a:p>
          <a:p>
            <a:endParaRPr lang="en-US" sz="2600"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56A858B6-E48E-4BA9-884A-05D81AF3EF60}" type="slidenum">
              <a:rPr lang="en-US" smtClean="0"/>
              <a:pPr/>
              <a:t>4</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dirty="0"/>
              <a:t>Many different queuing models exist</a:t>
            </a:r>
          </a:p>
          <a:p>
            <a:r>
              <a:rPr lang="en-US" dirty="0"/>
              <a:t>Popular model – </a:t>
            </a:r>
            <a:r>
              <a:rPr lang="en-US" i="1" dirty="0"/>
              <a:t>A/B/C</a:t>
            </a:r>
            <a:endParaRPr lang="en-US" dirty="0"/>
          </a:p>
          <a:p>
            <a:pPr lvl="1"/>
            <a:r>
              <a:rPr lang="en-US" i="1" dirty="0"/>
              <a:t>A – distribution of time between arrivals</a:t>
            </a:r>
          </a:p>
          <a:p>
            <a:pPr lvl="1"/>
            <a:r>
              <a:rPr lang="en-US" i="1" dirty="0"/>
              <a:t>B – distribution of service times</a:t>
            </a:r>
          </a:p>
          <a:p>
            <a:pPr lvl="1"/>
            <a:r>
              <a:rPr lang="en-US" i="1" dirty="0"/>
              <a:t>C – number of parallel servers</a:t>
            </a:r>
          </a:p>
          <a:p>
            <a:pPr lvl="1"/>
            <a:endParaRPr lang="en-US" i="1"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5</a:t>
            </a:fld>
            <a:endParaRPr lang="en-US" dirty="0"/>
          </a:p>
        </p:txBody>
      </p:sp>
    </p:spTree>
    <p:extLst>
      <p:ext uri="{BB962C8B-B14F-4D97-AF65-F5344CB8AC3E}">
        <p14:creationId xmlns:p14="http://schemas.microsoft.com/office/powerpoint/2010/main" val="811077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dirty="0"/>
              <a:t>Popular model – </a:t>
            </a:r>
            <a:r>
              <a:rPr lang="en-US" i="1" dirty="0"/>
              <a:t>A/B/C</a:t>
            </a:r>
          </a:p>
          <a:p>
            <a:pPr lvl="1"/>
            <a:r>
              <a:rPr lang="en-US" i="1" dirty="0"/>
              <a:t>Descriptive symbols used for arrival and service distributions include:</a:t>
            </a:r>
          </a:p>
          <a:p>
            <a:pPr marL="914400" lvl="2" indent="0">
              <a:buNone/>
            </a:pPr>
            <a:endParaRPr lang="en-US" dirty="0"/>
          </a:p>
          <a:p>
            <a:pPr marL="457200" lvl="1" indent="0">
              <a:buNone/>
            </a:pPr>
            <a:endParaRPr lang="en-US" i="1" dirty="0"/>
          </a:p>
        </p:txBody>
      </p:sp>
      <p:pic>
        <p:nvPicPr>
          <p:cNvPr id="5" name="Picture 4"/>
          <p:cNvPicPr>
            <a:picLocks noChangeAspect="1"/>
          </p:cNvPicPr>
          <p:nvPr/>
        </p:nvPicPr>
        <p:blipFill>
          <a:blip r:embed="rId2"/>
          <a:stretch>
            <a:fillRect/>
          </a:stretch>
        </p:blipFill>
        <p:spPr>
          <a:xfrm>
            <a:off x="828675" y="3657600"/>
            <a:ext cx="7934325" cy="204787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p>
            <a:fld id="{56A858B6-E48E-4BA9-884A-05D81AF3EF60}" type="slidenum">
              <a:rPr lang="en-US" smtClean="0"/>
              <a:pPr/>
              <a:t>6</a:t>
            </a:fld>
            <a:endParaRPr lang="en-US" dirty="0"/>
          </a:p>
        </p:txBody>
      </p:sp>
    </p:spTree>
    <p:extLst>
      <p:ext uri="{BB962C8B-B14F-4D97-AF65-F5344CB8AC3E}">
        <p14:creationId xmlns:p14="http://schemas.microsoft.com/office/powerpoint/2010/main" val="1314288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0625" y="747713"/>
            <a:ext cx="7953375" cy="852487"/>
          </a:xfrm>
        </p:spPr>
        <p:txBody>
          <a:bodyPr/>
          <a:lstStyle/>
          <a:p>
            <a:r>
              <a:rPr lang="en-US" dirty="0"/>
              <a:t>Figure 13.2: Classification of Queuing Models</a:t>
            </a:r>
          </a:p>
        </p:txBody>
      </p:sp>
      <p:pic>
        <p:nvPicPr>
          <p:cNvPr id="4" name="Picture 3"/>
          <p:cNvPicPr>
            <a:picLocks noChangeAspect="1"/>
          </p:cNvPicPr>
          <p:nvPr/>
        </p:nvPicPr>
        <p:blipFill>
          <a:blip r:embed="rId2"/>
          <a:stretch>
            <a:fillRect/>
          </a:stretch>
        </p:blipFill>
        <p:spPr>
          <a:xfrm>
            <a:off x="790575" y="2171700"/>
            <a:ext cx="7562850" cy="36195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56A858B6-E48E-4BA9-884A-05D81AF3EF60}" type="slidenum">
              <a:rPr lang="en-US" smtClean="0"/>
              <a:pPr/>
              <a:t>7</a:t>
            </a:fld>
            <a:endParaRPr lang="en-US" dirty="0"/>
          </a:p>
        </p:txBody>
      </p:sp>
    </p:spTree>
    <p:extLst>
      <p:ext uri="{BB962C8B-B14F-4D97-AF65-F5344CB8AC3E}">
        <p14:creationId xmlns:p14="http://schemas.microsoft.com/office/powerpoint/2010/main" val="4079699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dirty="0"/>
              <a:t>Queuing model symbols and definitions</a:t>
            </a:r>
            <a:endParaRPr lang="en-US" i="1" dirty="0"/>
          </a:p>
          <a:p>
            <a:pPr marL="914400" lvl="2" indent="0">
              <a:buNone/>
            </a:pPr>
            <a:endParaRPr lang="en-US" dirty="0"/>
          </a:p>
          <a:p>
            <a:pPr marL="457200" lvl="1" indent="0">
              <a:buNone/>
            </a:pPr>
            <a:endParaRPr lang="en-US" i="1" dirty="0"/>
          </a:p>
        </p:txBody>
      </p:sp>
      <p:pic>
        <p:nvPicPr>
          <p:cNvPr id="4" name="Picture 3"/>
          <p:cNvPicPr>
            <a:picLocks noChangeAspect="1"/>
          </p:cNvPicPr>
          <p:nvPr/>
        </p:nvPicPr>
        <p:blipFill>
          <a:blip r:embed="rId2"/>
          <a:stretch>
            <a:fillRect/>
          </a:stretch>
        </p:blipFill>
        <p:spPr>
          <a:xfrm>
            <a:off x="1990725" y="2743200"/>
            <a:ext cx="5162550" cy="2857500"/>
          </a:xfrm>
          <a:prstGeom prst="rect">
            <a:avLst/>
          </a:prstGeom>
        </p:spPr>
      </p:pic>
      <p:pic>
        <p:nvPicPr>
          <p:cNvPr id="6" name="Picture 5"/>
          <p:cNvPicPr>
            <a:picLocks noChangeAspect="1"/>
          </p:cNvPicPr>
          <p:nvPr/>
        </p:nvPicPr>
        <p:blipFill>
          <a:blip r:embed="rId3"/>
          <a:stretch>
            <a:fillRect/>
          </a:stretch>
        </p:blipFill>
        <p:spPr>
          <a:xfrm>
            <a:off x="1981200" y="5543550"/>
            <a:ext cx="3819525" cy="781050"/>
          </a:xfrm>
          <a:prstGeom prst="rect">
            <a:avLst/>
          </a:prstGeom>
        </p:spPr>
      </p:pic>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p>
            <a:fld id="{56A858B6-E48E-4BA9-884A-05D81AF3EF60}" type="slidenum">
              <a:rPr lang="en-US" smtClean="0"/>
              <a:pPr/>
              <a:t>8</a:t>
            </a:fld>
            <a:endParaRPr lang="en-US" dirty="0"/>
          </a:p>
        </p:txBody>
      </p:sp>
    </p:spTree>
    <p:extLst>
      <p:ext uri="{BB962C8B-B14F-4D97-AF65-F5344CB8AC3E}">
        <p14:creationId xmlns:p14="http://schemas.microsoft.com/office/powerpoint/2010/main" val="439585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a:t>
            </a:r>
          </a:p>
        </p:txBody>
      </p:sp>
      <p:sp>
        <p:nvSpPr>
          <p:cNvPr id="3" name="Content Placeholder 2"/>
          <p:cNvSpPr>
            <a:spLocks noGrp="1"/>
          </p:cNvSpPr>
          <p:nvPr>
            <p:ph idx="1"/>
          </p:nvPr>
        </p:nvSpPr>
        <p:spPr/>
        <p:txBody>
          <a:bodyPr/>
          <a:lstStyle/>
          <a:p>
            <a:r>
              <a:rPr lang="en-US" dirty="0"/>
              <a:t>Relationships among System Characteristics</a:t>
            </a:r>
            <a:endParaRPr lang="en-US" i="1" dirty="0"/>
          </a:p>
          <a:p>
            <a:pPr marL="914400" lvl="2" indent="0">
              <a:buNone/>
            </a:pPr>
            <a:endParaRPr lang="en-US" dirty="0"/>
          </a:p>
          <a:p>
            <a:pPr marL="457200" lvl="1" indent="0">
              <a:buNone/>
            </a:pPr>
            <a:endParaRPr lang="en-US" i="1" dirty="0"/>
          </a:p>
        </p:txBody>
      </p:sp>
      <p:pic>
        <p:nvPicPr>
          <p:cNvPr id="5" name="Picture 4"/>
          <p:cNvPicPr>
            <a:picLocks noChangeAspect="1"/>
          </p:cNvPicPr>
          <p:nvPr/>
        </p:nvPicPr>
        <p:blipFill>
          <a:blip r:embed="rId2"/>
          <a:stretch>
            <a:fillRect/>
          </a:stretch>
        </p:blipFill>
        <p:spPr>
          <a:xfrm>
            <a:off x="3076575" y="3286125"/>
            <a:ext cx="2990850" cy="285750"/>
          </a:xfrm>
          <a:prstGeom prst="rect">
            <a:avLst/>
          </a:prstGeom>
        </p:spPr>
      </p:pic>
      <p:pic>
        <p:nvPicPr>
          <p:cNvPr id="7" name="Picture 6"/>
          <p:cNvPicPr>
            <a:picLocks noChangeAspect="1"/>
          </p:cNvPicPr>
          <p:nvPr/>
        </p:nvPicPr>
        <p:blipFill>
          <a:blip r:embed="rId3"/>
          <a:stretch>
            <a:fillRect/>
          </a:stretch>
        </p:blipFill>
        <p:spPr>
          <a:xfrm>
            <a:off x="3033712" y="3657600"/>
            <a:ext cx="3076575" cy="533400"/>
          </a:xfrm>
          <a:prstGeom prst="rect">
            <a:avLst/>
          </a:prstGeom>
        </p:spPr>
      </p:pic>
      <p:pic>
        <p:nvPicPr>
          <p:cNvPr id="8" name="Picture 7"/>
          <p:cNvPicPr>
            <a:picLocks noChangeAspect="1"/>
          </p:cNvPicPr>
          <p:nvPr/>
        </p:nvPicPr>
        <p:blipFill>
          <a:blip r:embed="rId4"/>
          <a:stretch>
            <a:fillRect/>
          </a:stretch>
        </p:blipFill>
        <p:spPr>
          <a:xfrm>
            <a:off x="3152775" y="4200525"/>
            <a:ext cx="2943225" cy="447675"/>
          </a:xfrm>
          <a:prstGeom prst="rect">
            <a:avLst/>
          </a:prstGeom>
        </p:spPr>
      </p:pic>
      <p:pic>
        <p:nvPicPr>
          <p:cNvPr id="9" name="Picture 8"/>
          <p:cNvPicPr>
            <a:picLocks noChangeAspect="1"/>
          </p:cNvPicPr>
          <p:nvPr/>
        </p:nvPicPr>
        <p:blipFill>
          <a:blip r:embed="rId5"/>
          <a:stretch>
            <a:fillRect/>
          </a:stretch>
        </p:blipFill>
        <p:spPr>
          <a:xfrm>
            <a:off x="3143250" y="4829175"/>
            <a:ext cx="2952750" cy="428625"/>
          </a:xfrm>
          <a:prstGeom prst="rect">
            <a:avLst/>
          </a:prstGeom>
        </p:spPr>
      </p:pic>
      <p:pic>
        <p:nvPicPr>
          <p:cNvPr id="10" name="Picture 9"/>
          <p:cNvPicPr>
            <a:picLocks noChangeAspect="1"/>
          </p:cNvPicPr>
          <p:nvPr/>
        </p:nvPicPr>
        <p:blipFill>
          <a:blip r:embed="rId6"/>
          <a:stretch>
            <a:fillRect/>
          </a:stretch>
        </p:blipFill>
        <p:spPr>
          <a:xfrm>
            <a:off x="3048000" y="5305425"/>
            <a:ext cx="3095625" cy="485775"/>
          </a:xfrm>
          <a:prstGeom prst="rect">
            <a:avLst/>
          </a:prstGeom>
        </p:spPr>
      </p:pic>
      <p:pic>
        <p:nvPicPr>
          <p:cNvPr id="11" name="Picture 10"/>
          <p:cNvPicPr>
            <a:picLocks noChangeAspect="1"/>
          </p:cNvPicPr>
          <p:nvPr/>
        </p:nvPicPr>
        <p:blipFill>
          <a:blip r:embed="rId7"/>
          <a:stretch>
            <a:fillRect/>
          </a:stretch>
        </p:blipFill>
        <p:spPr>
          <a:xfrm>
            <a:off x="3024187" y="5838825"/>
            <a:ext cx="3095625" cy="48577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p>
            <a:fld id="{56A858B6-E48E-4BA9-884A-05D81AF3EF60}" type="slidenum">
              <a:rPr lang="en-US" smtClean="0"/>
              <a:pPr/>
              <a:t>9</a:t>
            </a:fld>
            <a:endParaRPr lang="en-US" dirty="0"/>
          </a:p>
        </p:txBody>
      </p:sp>
    </p:spTree>
    <p:extLst>
      <p:ext uri="{BB962C8B-B14F-4D97-AF65-F5344CB8AC3E}">
        <p14:creationId xmlns:p14="http://schemas.microsoft.com/office/powerpoint/2010/main" val="8206154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Capacity Planning&amp;#x0D;&amp;#x0A; and Queuing Models&amp;#x0D;&amp;#x0A;&amp;quot;&quot;/&gt;&lt;property id=&quot;20307&quot; value=&quot;256&quot;/&gt;&lt;/object&gt;&lt;object type=&quot;3&quot; unique_id=&quot;10005&quot;&gt;&lt;property id=&quot;20148&quot; value=&quot;5&quot;/&gt;&lt;property id=&quot;20300&quot; value=&quot;Slide 2 - &amp;quot;Learning Objectives&amp;quot;&quot;/&gt;&lt;property id=&quot;20307&quot; value=&quot;258&quot;/&gt;&lt;/object&gt;&lt;object type=&quot;3&quot; unique_id=&quot;10006&quot;&gt;&lt;property id=&quot;20148&quot; value=&quot;5&quot;/&gt;&lt;property id=&quot;20300&quot; value=&quot;Slide 3 - &amp;quot;Capacity Planning Challenges&amp;quot;&quot;/&gt;&lt;property id=&quot;20307&quot; value=&quot;273&quot;/&gt;&lt;/object&gt;&lt;object type=&quot;3&quot; unique_id=&quot;10007&quot;&gt;&lt;property id=&quot;20148&quot; value=&quot;5&quot;/&gt;&lt;property id=&quot;20300&quot; value=&quot;Slide 4 - &amp;quot;Strategic Role of Capacity Decisions&amp;quot;&quot;/&gt;&lt;property id=&quot;20307&quot; value=&quot;274&quot;/&gt;&lt;/object&gt;&lt;object type=&quot;3&quot; unique_id=&quot;10008&quot;&gt;&lt;property id=&quot;20148&quot; value=&quot;5&quot;/&gt;&lt;property id=&quot;20300&quot; value=&quot;Slide 5 - &amp;quot;Queuing System Cost Tradeoff&amp;quot;&quot;/&gt;&lt;property id=&quot;20307&quot; value=&quot;257&quot;/&gt;&lt;/object&gt;&lt;object type=&quot;3&quot; unique_id=&quot;10009&quot;&gt;&lt;property id=&quot;20148&quot; value=&quot;5&quot;/&gt;&lt;property id=&quot;20300&quot; value=&quot;Slide 7 - &amp;quot;Queuing Formulas&amp;quot;&quot;/&gt;&lt;property id=&quot;20307&quot; value=&quot;260&quot;/&gt;&lt;/object&gt;&lt;object type=&quot;3&quot; unique_id=&quot;10010&quot;&gt;&lt;property id=&quot;20148&quot; value=&quot;5&quot;/&gt;&lt;property id=&quot;20300&quot; value=&quot;Slide 8 - &amp;quot;Queuing Formulas (cont.)&amp;quot;&quot;/&gt;&lt;property id=&quot;20307&quot; value=&quot;261&quot;/&gt;&lt;/object&gt;&lt;object type=&quot;3&quot; unique_id=&quot;10011&quot;&gt;&lt;property id=&quot;20148&quot; value=&quot;5&quot;/&gt;&lt;property id=&quot;20300&quot; value=&quot;Slide 9 - &amp;quot;Congestion as &amp;quot;&quot;/&gt;&lt;property id=&quot;20307&quot; value=&quot;262&quot;/&gt;&lt;/object&gt;&lt;object type=&quot;3&quot; unique_id=&quot;10012&quot;&gt;&lt;property id=&quot;20148&quot; value=&quot;5&quot;/&gt;&lt;property id=&quot;20300&quot; value=&quot;Slide 10 - &amp;quot;Foto-Mat Queuing Analysis&amp;quot;&quot;/&gt;&lt;property id=&quot;20307&quot; value=&quot;263&quot;/&gt;&lt;/object&gt;&lt;object type=&quot;3&quot; unique_id=&quot;10013&quot;&gt;&lt;property id=&quot;20148&quot; value=&quot;5&quot;/&gt;&lt;property id=&quot;20300&quot; value=&quot;Slide 11 - &amp;quot;White &amp;amp; Sons Queuing Analysis &amp;quot;&quot;/&gt;&lt;property id=&quot;20307&quot; value=&quot;264&quot;/&gt;&lt;/object&gt;&lt;object type=&quot;3&quot; unique_id=&quot;10014&quot;&gt;&lt;property id=&quot;20148&quot; value=&quot;5&quot;/&gt;&lt;property id=&quot;20300&quot; value=&quot;Slide 12 - &amp;quot;Capacity Analysis of Robot Maintenance and Repair Service&amp;quot;&quot;/&gt;&lt;property id=&quot;20307&quot; value=&quot;265&quot;/&gt;&lt;/object&gt;&lt;object type=&quot;3&quot; unique_id=&quot;10015&quot;&gt;&lt;property id=&quot;20148&quot; value=&quot;5&quot;/&gt;&lt;property id=&quot;20300&quot; value=&quot;Slide 13 - &amp;quot;Determining Number of Mechanics to Serve Robot Line&amp;quot;&quot;/&gt;&lt;property id=&quot;20307&quot; value=&quot;266&quot;/&gt;&lt;/object&gt;&lt;object type=&quot;3&quot; unique_id=&quot;10016&quot;&gt;&lt;property id=&quot;20148&quot; value=&quot;5&quot;/&gt;&lt;property id=&quot;20300&quot; value=&quot;Slide 14 - &amp;quot;Determining Number of Mechanics to Serve Robot Line&amp;quot;&quot;/&gt;&lt;property id=&quot;20307&quot; value=&quot;267&quot;/&gt;&lt;/object&gt;&lt;object type=&quot;3&quot; unique_id=&quot;10017&quot;&gt;&lt;property id=&quot;20148&quot; value=&quot;5&quot;/&gt;&lt;property id=&quot;20300&quot; value=&quot;Slide 15 - &amp;quot;Determining Number of Mechanics to Serve Robot Line&amp;quot;&quot;/&gt;&lt;property id=&quot;20307&quot; value=&quot;268&quot;/&gt;&lt;/object&gt;&lt;object type=&quot;3&quot; unique_id=&quot;10018&quot;&gt;&lt;property id=&quot;20148&quot; value=&quot;5&quot;/&gt;&lt;property id=&quot;20300&quot; value=&quot;Slide 16 - &amp;quot;Comparisons of System Performance for Two Mechanics&amp;quot;&quot;/&gt;&lt;property id=&quot;20307&quot; value=&quot;269&quot;/&gt;&lt;/object&gt;&lt;object type=&quot;3&quot; unique_id=&quot;10019&quot;&gt;&lt;property id=&quot;20148&quot; value=&quot;5&quot;/&gt;&lt;property id=&quot;20300&quot; value=&quot;Slide 17 - &amp;quot;Single Server General Service Distribution Model : M/G/1&amp;quot;&quot;/&gt;&lt;property id=&quot;20307&quot; value=&quot;270&quot;/&gt;&lt;/object&gt;&lt;object type=&quot;3&quot; unique_id=&quot;10020&quot;&gt;&lt;property id=&quot;20148&quot; value=&quot;5&quot;/&gt;&lt;property id=&quot;20300&quot; value=&quot;Slide 18 - &amp;quot;General Queuing Observations&amp;quot;&quot;/&gt;&lt;property id=&quot;20307&quot; value=&quot;271&quot;/&gt;&lt;/object&gt;&lt;object type=&quot;3&quot; unique_id=&quot;10021&quot;&gt;&lt;property id=&quot;20148&quot; value=&quot;5&quot;/&gt;&lt;property id=&quot;20300&quot; value=&quot;Slide 19 - &amp;quot;Lq for Various Values of &amp;#x0D;&amp;#x0A;C and &amp;quot;&quot;/&gt;&lt;property id=&quot;20307&quot; value=&quot;272&quot;/&gt;&lt;/object&gt;&lt;object type=&quot;3&quot; unique_id=&quot;10022&quot;&gt;&lt;property id=&quot;20148&quot; value=&quot;5&quot;/&gt;&lt;property id=&quot;20300&quot; value=&quot;Slide 20 - &amp;quot;Houston Port Authority&amp;quot;&quot;/&gt;&lt;property id=&quot;20307&quot; value=&quot;277&quot;/&gt;&lt;/object&gt;&lt;object type=&quot;3&quot; unique_id=&quot;10023&quot;&gt;&lt;property id=&quot;20148&quot; value=&quot;5&quot;/&gt;&lt;property id=&quot;20300&quot; value=&quot;Slide 21 - &amp;quot;Freedom Express&amp;quot;&quot;/&gt;&lt;property id=&quot;20307&quot; value=&quot;278&quot;/&gt;&lt;/object&gt;&lt;object type=&quot;3&quot; unique_id=&quot;10024&quot;&gt;&lt;property id=&quot;20148&quot; value=&quot;5&quot;/&gt;&lt;property id=&quot;20300&quot; value=&quot;Slide 22 - &amp;quot;Freedom Express (cont.)&amp;quot;&quot;/&gt;&lt;property id=&quot;20307&quot; value=&quot;279&quot;/&gt;&lt;/object&gt;&lt;object type=&quot;3&quot; unique_id=&quot;10025&quot;&gt;&lt;property id=&quot;20148&quot; value=&quot;5&quot;/&gt;&lt;property id=&quot;20300&quot; value=&quot;Slide 23 - &amp;quot;Renaissance Clinic Patient Flow&amp;quot;&quot;/&gt;&lt;property id=&quot;20307&quot; value=&quot;283&quot;/&gt;&lt;/object&gt;&lt;object type=&quot;3&quot; unique_id=&quot;10026&quot;&gt;&lt;property id=&quot;20148&quot; value=&quot;5&quot;/&gt;&lt;property id=&quot;20300&quot; value=&quot;Slide 24 - &amp;quot;Renaissance Clinic (A)&amp;quot;&quot;/&gt;&lt;property id=&quot;20307&quot; value=&quot;282&quot;/&gt;&lt;/object&gt;&lt;object type=&quot;3&quot; unique_id=&quot;10027&quot;&gt;&lt;property id=&quot;20148&quot; value=&quot;5&quot;/&gt;&lt;property id=&quot;20300&quot; value=&quot;Slide 25 - &amp;quot;Renaissance Clinic (A) Questions &amp;quot;&quot;/&gt;&lt;property id=&quot;20307&quot; value=&quot;280&quot;/&gt;&lt;/object&gt;&lt;object type=&quot;3&quot; unique_id=&quot;10028&quot;&gt;&lt;property id=&quot;20148&quot; value=&quot;5&quot;/&gt;&lt;property id=&quot;20300&quot; value=&quot;Slide 26 - &amp;quot;Renaissance Clinic (A) Questions&amp;quot;&quot;/&gt;&lt;property id=&quot;20307&quot; value=&quot;281&quot;/&gt;&lt;/object&gt;&lt;object type=&quot;3&quot; unique_id=&quot;10029&quot;&gt;&lt;property id=&quot;20148&quot; value=&quot;5&quot;/&gt;&lt;property id=&quot;20300&quot; value=&quot;Slide 27 - &amp;quot;Topics for Discussion&amp;quot;&quot;/&gt;&lt;property id=&quot;20307&quot; value=&quot;275&quot;/&gt;&lt;/object&gt;&lt;object type=&quot;3&quot; unique_id=&quot;10030&quot;&gt;&lt;property id=&quot;20148&quot; value=&quot;5&quot;/&gt;&lt;property id=&quot;20300&quot; value=&quot;Slide 28 - &amp;quot;Interactive Exercise&amp;quot;&quot;/&gt;&lt;property id=&quot;20307&quot; value=&quot;276&quot;/&gt;&lt;/object&gt;&lt;object type=&quot;3&quot; unique_id=&quot;10205&quot;&gt;&lt;property id=&quot;20148&quot; value=&quot;5&quot;/&gt;&lt;property id=&quot;20300&quot; value=&quot;Slide 6&quot;/&gt;&lt;property id=&quot;20307&quot; value=&quot;284&quot;/&gt;&lt;/objec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699"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699"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2751</TotalTime>
  <Pages>2</Pages>
  <Words>1540</Words>
  <Application>Microsoft Office PowerPoint</Application>
  <PresentationFormat>Letter Paper (8.5x11 in)</PresentationFormat>
  <Paragraphs>158</Paragraphs>
  <Slides>25</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25</vt:i4>
      </vt:variant>
    </vt:vector>
  </HeadingPairs>
  <TitlesOfParts>
    <vt:vector size="32" baseType="lpstr">
      <vt:lpstr>Arial</vt:lpstr>
      <vt:lpstr>Tahoma</vt:lpstr>
      <vt:lpstr>Times New Roman</vt:lpstr>
      <vt:lpstr>Wingdings</vt:lpstr>
      <vt:lpstr>Blends</vt:lpstr>
      <vt:lpstr>ClipArt</vt:lpstr>
      <vt:lpstr>Equation</vt:lpstr>
      <vt:lpstr>Chapter 13 Capacity Planning  and Queuing Models </vt:lpstr>
      <vt:lpstr>Learning Objectives</vt:lpstr>
      <vt:lpstr>Capacity Planning</vt:lpstr>
      <vt:lpstr>Capacity Planning</vt:lpstr>
      <vt:lpstr>Analytical Queuing Models</vt:lpstr>
      <vt:lpstr>Analytical Queuing Models</vt:lpstr>
      <vt:lpstr>Figure 13.2: Classification of Queuing Models</vt:lpstr>
      <vt:lpstr>Analytical Queuing Models</vt:lpstr>
      <vt:lpstr>Analytical Queuing Models</vt:lpstr>
      <vt:lpstr>Analytical Queuing Models</vt:lpstr>
      <vt:lpstr>Figure 13.3: M/M/1 Queue Configuration</vt:lpstr>
      <vt:lpstr>Analytical Queuing Models</vt:lpstr>
      <vt:lpstr>Figure 13.4: M/M/c Queue Configuration</vt:lpstr>
      <vt:lpstr>Figure 13.5: M/M/c Model Curves for Ls</vt:lpstr>
      <vt:lpstr>Analytical Queuing Models</vt:lpstr>
      <vt:lpstr>Analytical Queuing Models</vt:lpstr>
      <vt:lpstr>Capacity Planning Criteria</vt:lpstr>
      <vt:lpstr>Capacity Planning Criteria</vt:lpstr>
      <vt:lpstr>Topics for Discussion</vt:lpstr>
      <vt:lpstr>Interactive Exercise</vt:lpstr>
      <vt:lpstr>Case 13.1: Houston Port Authority</vt:lpstr>
      <vt:lpstr>Case 13.2: Freedom Express</vt:lpstr>
      <vt:lpstr>Case 13.2: Freedom Express (cont.)</vt:lpstr>
      <vt:lpstr>Case 13.3: Renaissance Clinic (A) </vt:lpstr>
      <vt:lpstr>Case 13.3: Renaissance Clinic (A) cont.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Capacity Planning Using  Queuing Models</dc:title>
  <dc:creator>James Fitzsimmons</dc:creator>
  <cp:lastModifiedBy>McAndrews, Ryan</cp:lastModifiedBy>
  <cp:revision>84</cp:revision>
  <cp:lastPrinted>1997-06-28T21:40:30Z</cp:lastPrinted>
  <dcterms:created xsi:type="dcterms:W3CDTF">1996-07-06T15:28:26Z</dcterms:created>
  <dcterms:modified xsi:type="dcterms:W3CDTF">2018-02-14T21:04:30Z</dcterms:modified>
</cp:coreProperties>
</file>