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2"/>
  </p:notesMasterIdLst>
  <p:sldIdLst>
    <p:sldId id="256" r:id="rId2"/>
    <p:sldId id="257" r:id="rId3"/>
    <p:sldId id="268" r:id="rId4"/>
    <p:sldId id="258" r:id="rId5"/>
    <p:sldId id="259" r:id="rId6"/>
    <p:sldId id="269" r:id="rId7"/>
    <p:sldId id="271" r:id="rId8"/>
    <p:sldId id="270" r:id="rId9"/>
    <p:sldId id="272" r:id="rId10"/>
    <p:sldId id="262" r:id="rId11"/>
    <p:sldId id="273" r:id="rId12"/>
    <p:sldId id="274" r:id="rId13"/>
    <p:sldId id="275" r:id="rId14"/>
    <p:sldId id="276" r:id="rId15"/>
    <p:sldId id="277" r:id="rId16"/>
    <p:sldId id="278" r:id="rId17"/>
    <p:sldId id="279" r:id="rId18"/>
    <p:sldId id="280" r:id="rId19"/>
    <p:sldId id="282" r:id="rId20"/>
    <p:sldId id="264" r:id="rId21"/>
  </p:sldIdLst>
  <p:sldSz cx="9144000" cy="6858000" type="screen4x3"/>
  <p:notesSz cx="6858000" cy="9144000"/>
  <p:custDataLst>
    <p:tags r:id="rId23"/>
  </p:custDataLst>
  <p:defaultTextStyle>
    <a:defPPr>
      <a:defRPr lang="en-US"/>
    </a:defPPr>
    <a:lvl1pPr algn="l" rtl="0" eaLnBrk="0" fontAlgn="base" hangingPunct="0">
      <a:spcBef>
        <a:spcPct val="0"/>
      </a:spcBef>
      <a:spcAft>
        <a:spcPct val="0"/>
      </a:spcAft>
      <a:defRPr kern="1200">
        <a:solidFill>
          <a:schemeClr val="tx1"/>
        </a:solidFill>
        <a:latin typeface="Tahoma"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5" d="100"/>
          <a:sy n="85" d="100"/>
        </p:scale>
        <p:origin x="155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2F73FD-5794-41EC-99EC-59D0A5920E0A}" type="datetimeFigureOut">
              <a:rPr lang="en-US" smtClean="0"/>
              <a:t>2/13/2018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A78798-2FED-4DA1-B8E2-D73DFC779817}" type="slidenum">
              <a:rPr lang="en-US" smtClean="0"/>
              <a:t>‹#›</a:t>
            </a:fld>
            <a:endParaRPr lang="en-US"/>
          </a:p>
        </p:txBody>
      </p:sp>
    </p:spTree>
    <p:extLst>
      <p:ext uri="{BB962C8B-B14F-4D97-AF65-F5344CB8AC3E}">
        <p14:creationId xmlns:p14="http://schemas.microsoft.com/office/powerpoint/2010/main" val="1865331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5122" name="Group 2"/>
          <p:cNvGrpSpPr>
            <a:grpSpLocks/>
          </p:cNvGrpSpPr>
          <p:nvPr/>
        </p:nvGrpSpPr>
        <p:grpSpPr bwMode="auto">
          <a:xfrm>
            <a:off x="0" y="2438400"/>
            <a:ext cx="9009063" cy="1052513"/>
            <a:chOff x="0" y="1536"/>
            <a:chExt cx="5675" cy="663"/>
          </a:xfrm>
        </p:grpSpPr>
        <p:grpSp>
          <p:nvGrpSpPr>
            <p:cNvPr id="5123" name="Group 3"/>
            <p:cNvGrpSpPr>
              <a:grpSpLocks/>
            </p:cNvGrpSpPr>
            <p:nvPr/>
          </p:nvGrpSpPr>
          <p:grpSpPr bwMode="auto">
            <a:xfrm>
              <a:off x="183" y="1604"/>
              <a:ext cx="448" cy="299"/>
              <a:chOff x="720" y="336"/>
              <a:chExt cx="624" cy="432"/>
            </a:xfrm>
          </p:grpSpPr>
          <p:sp>
            <p:nvSpPr>
              <p:cNvPr id="5124"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endParaRPr lang="en-US"/>
              </a:p>
            </p:txBody>
          </p:sp>
          <p:sp>
            <p:nvSpPr>
              <p:cNvPr id="5125"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endParaRPr lang="en-US"/>
              </a:p>
            </p:txBody>
          </p:sp>
        </p:grpSp>
        <p:grpSp>
          <p:nvGrpSpPr>
            <p:cNvPr id="5126" name="Group 6"/>
            <p:cNvGrpSpPr>
              <a:grpSpLocks/>
            </p:cNvGrpSpPr>
            <p:nvPr/>
          </p:nvGrpSpPr>
          <p:grpSpPr bwMode="auto">
            <a:xfrm>
              <a:off x="261" y="1870"/>
              <a:ext cx="465" cy="299"/>
              <a:chOff x="912" y="2640"/>
              <a:chExt cx="672" cy="432"/>
            </a:xfrm>
          </p:grpSpPr>
          <p:sp>
            <p:nvSpPr>
              <p:cNvPr id="5127"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endParaRPr lang="en-US"/>
              </a:p>
            </p:txBody>
          </p:sp>
          <p:sp>
            <p:nvSpPr>
              <p:cNvPr id="5128"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endParaRPr lang="en-US"/>
              </a:p>
            </p:txBody>
          </p:sp>
        </p:grpSp>
        <p:sp>
          <p:nvSpPr>
            <p:cNvPr id="5129"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endParaRPr lang="en-US"/>
            </a:p>
          </p:txBody>
        </p:sp>
        <p:sp>
          <p:nvSpPr>
            <p:cNvPr id="5130"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endParaRPr lang="en-US"/>
            </a:p>
          </p:txBody>
        </p:sp>
        <p:sp>
          <p:nvSpPr>
            <p:cNvPr id="5131"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en-US"/>
            </a:p>
          </p:txBody>
        </p:sp>
      </p:grpSp>
      <p:sp>
        <p:nvSpPr>
          <p:cNvPr id="5132"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133"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5134"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endParaRPr lang="en-US"/>
          </a:p>
        </p:txBody>
      </p:sp>
      <p:sp>
        <p:nvSpPr>
          <p:cNvPr id="5135" name="Rectangle 15"/>
          <p:cNvSpPr>
            <a:spLocks noGrp="1" noChangeArrowheads="1"/>
          </p:cNvSpPr>
          <p:nvPr>
            <p:ph type="ftr" sz="quarter" idx="3"/>
          </p:nvPr>
        </p:nvSpPr>
        <p:spPr>
          <a:xfrm>
            <a:off x="2215356" y="6364014"/>
            <a:ext cx="5322887" cy="457200"/>
          </a:xfrm>
        </p:spPr>
        <p:txBody>
          <a:bodyPr/>
          <a:lstStyle>
            <a:lvl1pPr>
              <a:defRPr>
                <a:solidFill>
                  <a:schemeClr val="bg2"/>
                </a:solidFill>
              </a:defRPr>
            </a:lvl1pPr>
          </a:lstStyle>
          <a:p>
            <a:r>
              <a:rPr lang="en-US"/>
              <a:t>Copyright © 2019 by The McGraw-Hill Companies, Inc. All rights reserved.</a:t>
            </a:r>
          </a:p>
        </p:txBody>
      </p:sp>
      <p:sp>
        <p:nvSpPr>
          <p:cNvPr id="5136"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702548F6-E40A-4971-A397-704A571DDBBE}"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6" name="Slide Number Placeholder 5"/>
          <p:cNvSpPr>
            <a:spLocks noGrp="1"/>
          </p:cNvSpPr>
          <p:nvPr>
            <p:ph type="sldNum" sz="quarter" idx="12"/>
          </p:nvPr>
        </p:nvSpPr>
        <p:spPr/>
        <p:txBody>
          <a:bodyPr/>
          <a:lstStyle>
            <a:lvl1pPr>
              <a:defRPr/>
            </a:lvl1pPr>
          </a:lstStyle>
          <a:p>
            <a:fld id="{FFE2F300-640E-4EC3-909F-8E27D2E2E825}"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6" name="Slide Number Placeholder 5"/>
          <p:cNvSpPr>
            <a:spLocks noGrp="1"/>
          </p:cNvSpPr>
          <p:nvPr>
            <p:ph type="sldNum" sz="quarter" idx="12"/>
          </p:nvPr>
        </p:nvSpPr>
        <p:spPr/>
        <p:txBody>
          <a:bodyPr/>
          <a:lstStyle>
            <a:lvl1pPr>
              <a:defRPr/>
            </a:lvl1pPr>
          </a:lstStyle>
          <a:p>
            <a:fld id="{9B5EA317-2FE7-4607-B151-BEE90DB81D1E}"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endParaRPr lang="en-US"/>
          </a:p>
        </p:txBody>
      </p:sp>
      <p:sp>
        <p:nvSpPr>
          <p:cNvPr id="4" name="Date Placeholder 3"/>
          <p:cNvSpPr>
            <a:spLocks noGrp="1"/>
          </p:cNvSpPr>
          <p:nvPr>
            <p:ph type="dt" sz="half" idx="10"/>
          </p:nvPr>
        </p:nvSpPr>
        <p:spPr>
          <a:xfrm>
            <a:off x="1162050" y="6243638"/>
            <a:ext cx="1905000" cy="457200"/>
          </a:xfrm>
        </p:spPr>
        <p:txBody>
          <a:bodyPr/>
          <a:lstStyle>
            <a:lvl1pPr>
              <a:defRPr/>
            </a:lvl1pPr>
          </a:lstStyle>
          <a:p>
            <a:endParaRPr lang="en-US"/>
          </a:p>
        </p:txBody>
      </p:sp>
      <p:sp>
        <p:nvSpPr>
          <p:cNvPr id="5" name="Footer Placeholder 4"/>
          <p:cNvSpPr>
            <a:spLocks noGrp="1"/>
          </p:cNvSpPr>
          <p:nvPr>
            <p:ph type="ftr" sz="quarter" idx="11"/>
          </p:nvPr>
        </p:nvSpPr>
        <p:spPr>
          <a:xfrm>
            <a:off x="3657600" y="6243638"/>
            <a:ext cx="2895600" cy="457200"/>
          </a:xfrm>
        </p:spPr>
        <p:txBody>
          <a:bodyPr/>
          <a:lstStyle>
            <a:lvl1pPr>
              <a:defRPr/>
            </a:lvl1pPr>
          </a:lstStyle>
          <a:p>
            <a:r>
              <a:rPr lang="en-US"/>
              <a:t>Copyright © 2019 by The McGraw-Hill Companies, Inc. All rights reserved.</a:t>
            </a:r>
          </a:p>
        </p:txBody>
      </p:sp>
      <p:sp>
        <p:nvSpPr>
          <p:cNvPr id="6" name="Slide Number Placeholder 5"/>
          <p:cNvSpPr>
            <a:spLocks noGrp="1"/>
          </p:cNvSpPr>
          <p:nvPr>
            <p:ph type="sldNum" sz="quarter" idx="12"/>
          </p:nvPr>
        </p:nvSpPr>
        <p:spPr>
          <a:xfrm>
            <a:off x="7042150" y="6243638"/>
            <a:ext cx="1905000" cy="457200"/>
          </a:xfrm>
        </p:spPr>
        <p:txBody>
          <a:bodyPr/>
          <a:lstStyle>
            <a:lvl1pPr>
              <a:defRPr/>
            </a:lvl1pPr>
          </a:lstStyle>
          <a:p>
            <a:fld id="{3FD04BCA-D029-4E15-90C9-6A47F5DB9A39}"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ext Placeholder 2"/>
          <p:cNvSpPr>
            <a:spLocks noGrp="1"/>
          </p:cNvSpPr>
          <p:nvPr>
            <p:ph type="body" sz="half" idx="1"/>
          </p:nvPr>
        </p:nvSpPr>
        <p:spPr>
          <a:xfrm>
            <a:off x="1182688" y="2017713"/>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145088" y="2017713"/>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5145088" y="4151313"/>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p:cNvSpPr>
            <a:spLocks noGrp="1"/>
          </p:cNvSpPr>
          <p:nvPr>
            <p:ph type="dt" sz="half" idx="10"/>
          </p:nvPr>
        </p:nvSpPr>
        <p:spPr>
          <a:xfrm>
            <a:off x="1162050" y="6243638"/>
            <a:ext cx="1905000" cy="457200"/>
          </a:xfrm>
        </p:spPr>
        <p:txBody>
          <a:bodyPr/>
          <a:lstStyle>
            <a:lvl1pPr>
              <a:defRPr/>
            </a:lvl1pPr>
          </a:lstStyle>
          <a:p>
            <a:endParaRPr lang="en-US"/>
          </a:p>
        </p:txBody>
      </p:sp>
      <p:sp>
        <p:nvSpPr>
          <p:cNvPr id="7" name="Footer Placeholder 6"/>
          <p:cNvSpPr>
            <a:spLocks noGrp="1"/>
          </p:cNvSpPr>
          <p:nvPr>
            <p:ph type="ftr" sz="quarter" idx="11"/>
          </p:nvPr>
        </p:nvSpPr>
        <p:spPr>
          <a:xfrm>
            <a:off x="3657600" y="6243638"/>
            <a:ext cx="2895600" cy="457200"/>
          </a:xfrm>
        </p:spPr>
        <p:txBody>
          <a:bodyPr/>
          <a:lstStyle>
            <a:lvl1pPr>
              <a:defRPr/>
            </a:lvl1pPr>
          </a:lstStyle>
          <a:p>
            <a:r>
              <a:rPr lang="en-US"/>
              <a:t>Copyright © 2019 by The McGraw-Hill Companies, Inc. All rights reserved.</a:t>
            </a:r>
          </a:p>
        </p:txBody>
      </p:sp>
      <p:sp>
        <p:nvSpPr>
          <p:cNvPr id="8" name="Slide Number Placeholder 7"/>
          <p:cNvSpPr>
            <a:spLocks noGrp="1"/>
          </p:cNvSpPr>
          <p:nvPr>
            <p:ph type="sldNum" sz="quarter" idx="12"/>
          </p:nvPr>
        </p:nvSpPr>
        <p:spPr>
          <a:xfrm>
            <a:off x="7042150" y="6243638"/>
            <a:ext cx="1905000" cy="457200"/>
          </a:xfrm>
        </p:spPr>
        <p:txBody>
          <a:bodyPr/>
          <a:lstStyle>
            <a:lvl1pPr>
              <a:defRPr/>
            </a:lvl1pPr>
          </a:lstStyle>
          <a:p>
            <a:fld id="{48EFBB2D-B3E8-491B-95BE-9047835975DC}"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90600" y="214313"/>
            <a:ext cx="7953375" cy="928687"/>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6" name="Slide Number Placeholder 5"/>
          <p:cNvSpPr>
            <a:spLocks noGrp="1"/>
          </p:cNvSpPr>
          <p:nvPr>
            <p:ph type="sldNum" sz="quarter" idx="12"/>
          </p:nvPr>
        </p:nvSpPr>
        <p:spPr/>
        <p:txBody>
          <a:bodyPr/>
          <a:lstStyle>
            <a:lvl1pPr>
              <a:defRPr/>
            </a:lvl1pPr>
          </a:lstStyle>
          <a:p>
            <a:fld id="{645AF7B3-AC3C-4836-946B-B2DA60155759}"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6" name="Slide Number Placeholder 5"/>
          <p:cNvSpPr>
            <a:spLocks noGrp="1"/>
          </p:cNvSpPr>
          <p:nvPr>
            <p:ph type="sldNum" sz="quarter" idx="12"/>
          </p:nvPr>
        </p:nvSpPr>
        <p:spPr/>
        <p:txBody>
          <a:bodyPr/>
          <a:lstStyle>
            <a:lvl1pPr>
              <a:defRPr/>
            </a:lvl1pPr>
          </a:lstStyle>
          <a:p>
            <a:fld id="{81D4D49A-0BC2-4ADF-94DE-1244D5DABA7A}"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7" name="Slide Number Placeholder 6"/>
          <p:cNvSpPr>
            <a:spLocks noGrp="1"/>
          </p:cNvSpPr>
          <p:nvPr>
            <p:ph type="sldNum" sz="quarter" idx="12"/>
          </p:nvPr>
        </p:nvSpPr>
        <p:spPr/>
        <p:txBody>
          <a:bodyPr/>
          <a:lstStyle>
            <a:lvl1pPr>
              <a:defRPr/>
            </a:lvl1pPr>
          </a:lstStyle>
          <a:p>
            <a:fld id="{29CCC1E6-7841-4BD9-9361-8D06DF06313F}"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9" name="Slide Number Placeholder 8"/>
          <p:cNvSpPr>
            <a:spLocks noGrp="1"/>
          </p:cNvSpPr>
          <p:nvPr>
            <p:ph type="sldNum" sz="quarter" idx="12"/>
          </p:nvPr>
        </p:nvSpPr>
        <p:spPr/>
        <p:txBody>
          <a:bodyPr/>
          <a:lstStyle>
            <a:lvl1pPr>
              <a:defRPr/>
            </a:lvl1pPr>
          </a:lstStyle>
          <a:p>
            <a:fld id="{51E9A625-96E6-4CE2-9702-13E279534715}"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5" name="Slide Number Placeholder 4"/>
          <p:cNvSpPr>
            <a:spLocks noGrp="1"/>
          </p:cNvSpPr>
          <p:nvPr>
            <p:ph type="sldNum" sz="quarter" idx="12"/>
          </p:nvPr>
        </p:nvSpPr>
        <p:spPr/>
        <p:txBody>
          <a:bodyPr/>
          <a:lstStyle>
            <a:lvl1pPr>
              <a:defRPr/>
            </a:lvl1pPr>
          </a:lstStyle>
          <a:p>
            <a:fld id="{4577873E-4693-4E00-AA43-566A0570FC27}"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lvl1pPr>
              <a:defRPr/>
            </a:lvl1pPr>
          </a:lstStyle>
          <a:p>
            <a:fld id="{F024EE31-B22D-4020-8A62-B988961CDB45}"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7" name="Slide Number Placeholder 6"/>
          <p:cNvSpPr>
            <a:spLocks noGrp="1"/>
          </p:cNvSpPr>
          <p:nvPr>
            <p:ph type="sldNum" sz="quarter" idx="12"/>
          </p:nvPr>
        </p:nvSpPr>
        <p:spPr/>
        <p:txBody>
          <a:bodyPr/>
          <a:lstStyle>
            <a:lvl1pPr>
              <a:defRPr/>
            </a:lvl1pPr>
          </a:lstStyle>
          <a:p>
            <a:fld id="{5A191424-357D-40AD-8918-A459F414DDC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7" name="Slide Number Placeholder 6"/>
          <p:cNvSpPr>
            <a:spLocks noGrp="1"/>
          </p:cNvSpPr>
          <p:nvPr>
            <p:ph type="sldNum" sz="quarter" idx="12"/>
          </p:nvPr>
        </p:nvSpPr>
        <p:spPr/>
        <p:txBody>
          <a:bodyPr/>
          <a:lstStyle>
            <a:lvl1pPr>
              <a:defRPr/>
            </a:lvl1pPr>
          </a:lstStyle>
          <a:p>
            <a:fld id="{4C829940-FDBB-456F-89D5-871E6E9DF401}"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a:p>
        </p:txBody>
      </p:sp>
      <p:sp>
        <p:nvSpPr>
          <p:cNvPr id="4099"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a:p>
        </p:txBody>
      </p:sp>
      <p:sp>
        <p:nvSpPr>
          <p:cNvPr id="4100"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a:p>
        </p:txBody>
      </p:sp>
      <p:sp>
        <p:nvSpPr>
          <p:cNvPr id="4101"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a:p>
        </p:txBody>
      </p:sp>
      <p:sp>
        <p:nvSpPr>
          <p:cNvPr id="4102"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a:p>
        </p:txBody>
      </p:sp>
      <p:sp>
        <p:nvSpPr>
          <p:cNvPr id="4103"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endParaRPr kumimoji="1" lang="en-US" sz="2400"/>
          </a:p>
        </p:txBody>
      </p:sp>
      <p:sp>
        <p:nvSpPr>
          <p:cNvPr id="4104"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a:p>
        </p:txBody>
      </p:sp>
      <p:sp>
        <p:nvSpPr>
          <p:cNvPr id="4105"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4106"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07"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lvl1pPr>
          </a:lstStyle>
          <a:p>
            <a:endParaRPr lang="en-US"/>
          </a:p>
        </p:txBody>
      </p:sp>
      <p:sp>
        <p:nvSpPr>
          <p:cNvPr id="4108" name="Rectangle 12"/>
          <p:cNvSpPr>
            <a:spLocks noGrp="1" noChangeArrowheads="1"/>
          </p:cNvSpPr>
          <p:nvPr>
            <p:ph type="ftr" sz="quarter" idx="3"/>
          </p:nvPr>
        </p:nvSpPr>
        <p:spPr bwMode="auto">
          <a:xfrm>
            <a:off x="2819400" y="6348305"/>
            <a:ext cx="4724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000"/>
            </a:lvl1pPr>
          </a:lstStyle>
          <a:p>
            <a:r>
              <a:rPr lang="en-US" dirty="0"/>
              <a:t>Copyright © 2019 by The McGraw-Hill Companies, Inc. All rights reserved.</a:t>
            </a:r>
          </a:p>
        </p:txBody>
      </p:sp>
      <p:sp>
        <p:nvSpPr>
          <p:cNvPr id="4109"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lvl1pPr>
          </a:lstStyle>
          <a:p>
            <a:fld id="{16FBBFC2-2F13-463F-A5E7-3E8503E7EB4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hf hdr="0" dt="0"/>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pitchFamily="34" charset="0"/>
        </a:defRPr>
      </a:lvl2pPr>
      <a:lvl3pPr algn="l" rtl="0" fontAlgn="base">
        <a:spcBef>
          <a:spcPct val="0"/>
        </a:spcBef>
        <a:spcAft>
          <a:spcPct val="0"/>
        </a:spcAft>
        <a:defRPr sz="4400">
          <a:solidFill>
            <a:schemeClr val="tx2"/>
          </a:solidFill>
          <a:latin typeface="Tahoma" pitchFamily="34" charset="0"/>
        </a:defRPr>
      </a:lvl3pPr>
      <a:lvl4pPr algn="l" rtl="0" fontAlgn="base">
        <a:spcBef>
          <a:spcPct val="0"/>
        </a:spcBef>
        <a:spcAft>
          <a:spcPct val="0"/>
        </a:spcAft>
        <a:defRPr sz="4400">
          <a:solidFill>
            <a:schemeClr val="tx2"/>
          </a:solidFill>
          <a:latin typeface="Tahoma" pitchFamily="34" charset="0"/>
        </a:defRPr>
      </a:lvl4pPr>
      <a:lvl5pPr algn="l" rtl="0" fontAlgn="base">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fontAlgn="base">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fontAlgn="base">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7.wmf"/><Relationship Id="rId5" Type="http://schemas.openxmlformats.org/officeDocument/2006/relationships/oleObject" Target="../embeddings/oleObject2.bin"/><Relationship Id="rId4" Type="http://schemas.openxmlformats.org/officeDocument/2006/relationships/image" Target="../media/image6.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990600" y="914400"/>
            <a:ext cx="7772400" cy="1462088"/>
          </a:xfrm>
        </p:spPr>
        <p:txBody>
          <a:bodyPr/>
          <a:lstStyle/>
          <a:p>
            <a:pPr algn="ctr"/>
            <a:r>
              <a:rPr lang="en-US" dirty="0"/>
              <a:t>Chapter 13 Supplement</a:t>
            </a:r>
            <a:br>
              <a:rPr lang="en-US" dirty="0"/>
            </a:br>
            <a:r>
              <a:rPr lang="en-US" dirty="0"/>
              <a:t>Computer Simulation</a:t>
            </a:r>
          </a:p>
        </p:txBody>
      </p:sp>
      <p:sp>
        <p:nvSpPr>
          <p:cNvPr id="2" name="Footer Placeholder 1"/>
          <p:cNvSpPr>
            <a:spLocks noGrp="1"/>
          </p:cNvSpPr>
          <p:nvPr>
            <p:ph type="ftr" sz="quarter" idx="3"/>
          </p:nvPr>
        </p:nvSpPr>
        <p:spPr/>
        <p:txBody>
          <a:bodyPr/>
          <a:lstStyle/>
          <a:p>
            <a:r>
              <a:rPr lang="en-US"/>
              <a:t>Copyright © 2019 by The McGraw-Hill Companies, Inc. All rights reserved.</a:t>
            </a:r>
          </a:p>
        </p:txBody>
      </p:sp>
      <p:sp>
        <p:nvSpPr>
          <p:cNvPr id="3" name="Slide Number Placeholder 2"/>
          <p:cNvSpPr>
            <a:spLocks noGrp="1"/>
          </p:cNvSpPr>
          <p:nvPr>
            <p:ph type="sldNum" sz="quarter" idx="4"/>
          </p:nvPr>
        </p:nvSpPr>
        <p:spPr/>
        <p:txBody>
          <a:bodyPr/>
          <a:lstStyle/>
          <a:p>
            <a:fld id="{702548F6-E40A-4971-A397-704A571DDBBE}" type="slidenum">
              <a:rPr lang="en-US" smtClean="0"/>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990600" y="290513"/>
            <a:ext cx="7772400" cy="1233487"/>
          </a:xfrm>
        </p:spPr>
        <p:txBody>
          <a:bodyPr/>
          <a:lstStyle/>
          <a:p>
            <a:r>
              <a:rPr lang="en-US" dirty="0"/>
              <a:t>Systems Simulation</a:t>
            </a:r>
          </a:p>
        </p:txBody>
      </p:sp>
      <p:sp>
        <p:nvSpPr>
          <p:cNvPr id="14339" name="Rectangle 3"/>
          <p:cNvSpPr>
            <a:spLocks noGrp="1" noChangeArrowheads="1"/>
          </p:cNvSpPr>
          <p:nvPr>
            <p:ph type="body" sz="half" idx="1"/>
          </p:nvPr>
        </p:nvSpPr>
        <p:spPr>
          <a:xfrm>
            <a:off x="1182688" y="2017713"/>
            <a:ext cx="6970712" cy="4114800"/>
          </a:xfrm>
        </p:spPr>
        <p:txBody>
          <a:bodyPr/>
          <a:lstStyle/>
          <a:p>
            <a:r>
              <a:rPr lang="en-US" sz="2800" dirty="0"/>
              <a:t>Continuous Random Variable</a:t>
            </a:r>
          </a:p>
          <a:p>
            <a:pPr lvl="1"/>
            <a:r>
              <a:rPr lang="en-US" sz="2400" dirty="0"/>
              <a:t>Uniform Distribution</a:t>
            </a:r>
            <a:br>
              <a:rPr lang="en-US" sz="2400" dirty="0"/>
            </a:br>
            <a:endParaRPr lang="en-US" sz="2400" dirty="0"/>
          </a:p>
          <a:p>
            <a:pPr lvl="1"/>
            <a:r>
              <a:rPr lang="en-US" sz="2400" dirty="0"/>
              <a:t>Negative Exponential Distribution</a:t>
            </a:r>
            <a:br>
              <a:rPr lang="en-US" sz="2400" dirty="0"/>
            </a:br>
            <a:br>
              <a:rPr lang="en-US" sz="2400" dirty="0"/>
            </a:br>
            <a:br>
              <a:rPr lang="en-US" sz="2400" dirty="0"/>
            </a:br>
            <a:endParaRPr lang="en-US" sz="2400" dirty="0"/>
          </a:p>
          <a:p>
            <a:pPr lvl="1"/>
            <a:r>
              <a:rPr lang="en-US" sz="2400" dirty="0"/>
              <a:t>Normal Distribution</a:t>
            </a:r>
          </a:p>
          <a:p>
            <a:pPr>
              <a:buFont typeface="Wingdings" pitchFamily="2" charset="2"/>
              <a:buNone/>
            </a:pPr>
            <a:endParaRPr lang="en-US" sz="2800" dirty="0"/>
          </a:p>
          <a:p>
            <a:pPr>
              <a:buFont typeface="Wingdings" pitchFamily="2" charset="2"/>
              <a:buNone/>
            </a:pPr>
            <a:endParaRPr lang="en-US" sz="2800" dirty="0"/>
          </a:p>
          <a:p>
            <a:endParaRPr lang="en-US" sz="2800" dirty="0"/>
          </a:p>
        </p:txBody>
      </p:sp>
      <p:graphicFrame>
        <p:nvGraphicFramePr>
          <p:cNvPr id="14340" name="Object 4"/>
          <p:cNvGraphicFramePr>
            <a:graphicFrameLocks noGrp="1" noChangeAspect="1"/>
          </p:cNvGraphicFramePr>
          <p:nvPr>
            <p:ph sz="quarter" idx="2"/>
            <p:extLst>
              <p:ext uri="{D42A27DB-BD31-4B8C-83A1-F6EECF244321}">
                <p14:modId xmlns:p14="http://schemas.microsoft.com/office/powerpoint/2010/main" val="2216646866"/>
              </p:ext>
            </p:extLst>
          </p:nvPr>
        </p:nvGraphicFramePr>
        <p:xfrm>
          <a:off x="2819400" y="2960688"/>
          <a:ext cx="2133600" cy="392112"/>
        </p:xfrm>
        <a:graphic>
          <a:graphicData uri="http://schemas.openxmlformats.org/presentationml/2006/ole">
            <mc:AlternateContent xmlns:mc="http://schemas.openxmlformats.org/markup-compatibility/2006">
              <mc:Choice xmlns:v="urn:schemas-microsoft-com:vml" Requires="v">
                <p:oleObj spid="_x0000_s14396" name="Equation" r:id="rId3" imgW="1104840" imgH="203040" progId="Equation.3">
                  <p:embed/>
                </p:oleObj>
              </mc:Choice>
              <mc:Fallback>
                <p:oleObj name="Equation" r:id="rId3" imgW="1104840" imgH="203040" progId="Equation.3">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2960688"/>
                        <a:ext cx="2133600" cy="392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342" name="Object 6"/>
          <p:cNvGraphicFramePr>
            <a:graphicFrameLocks noGrp="1" noChangeAspect="1"/>
          </p:cNvGraphicFramePr>
          <p:nvPr>
            <p:ph sz="quarter" idx="3"/>
            <p:extLst>
              <p:ext uri="{D42A27DB-BD31-4B8C-83A1-F6EECF244321}">
                <p14:modId xmlns:p14="http://schemas.microsoft.com/office/powerpoint/2010/main" val="1441115248"/>
              </p:ext>
            </p:extLst>
          </p:nvPr>
        </p:nvGraphicFramePr>
        <p:xfrm>
          <a:off x="2590800" y="3881437"/>
          <a:ext cx="2135188" cy="919163"/>
        </p:xfrm>
        <a:graphic>
          <a:graphicData uri="http://schemas.openxmlformats.org/presentationml/2006/ole">
            <mc:AlternateContent xmlns:mc="http://schemas.openxmlformats.org/markup-compatibility/2006">
              <mc:Choice xmlns:v="urn:schemas-microsoft-com:vml" Requires="v">
                <p:oleObj spid="_x0000_s14397" name="Equation" r:id="rId5" imgW="914400" imgH="393480" progId="Equation.3">
                  <p:embed/>
                </p:oleObj>
              </mc:Choice>
              <mc:Fallback>
                <p:oleObj name="Equation" r:id="rId5" imgW="914400" imgH="393480" progId="Equation.3">
                  <p:embed/>
                  <p:pic>
                    <p:nvPicPr>
                      <p:cNvPr id="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0800" y="3881437"/>
                        <a:ext cx="2135188" cy="919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344" name="Object 8"/>
          <p:cNvGraphicFramePr>
            <a:graphicFrameLocks noChangeAspect="1"/>
          </p:cNvGraphicFramePr>
          <p:nvPr/>
        </p:nvGraphicFramePr>
        <p:xfrm>
          <a:off x="2590800" y="5410200"/>
          <a:ext cx="2590800" cy="847725"/>
        </p:xfrm>
        <a:graphic>
          <a:graphicData uri="http://schemas.openxmlformats.org/presentationml/2006/ole">
            <mc:AlternateContent xmlns:mc="http://schemas.openxmlformats.org/markup-compatibility/2006">
              <mc:Choice xmlns:v="urn:schemas-microsoft-com:vml" Requires="v">
                <p:oleObj spid="_x0000_s14398" name="Equation" r:id="rId7" imgW="1396800" imgH="457200" progId="Equation.3">
                  <p:embed/>
                </p:oleObj>
              </mc:Choice>
              <mc:Fallback>
                <p:oleObj name="Equation" r:id="rId7" imgW="1396800" imgH="457200" progId="Equation.3">
                  <p:embed/>
                  <p:pic>
                    <p:nvPicPr>
                      <p:cNvPr id="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90800" y="5410200"/>
                        <a:ext cx="2590800" cy="847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48EFBB2D-B3E8-491B-95BE-9047835975DC}" type="slidenum">
              <a:rPr lang="en-US" smtClean="0"/>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990600" y="290513"/>
            <a:ext cx="7772400" cy="1233487"/>
          </a:xfrm>
        </p:spPr>
        <p:txBody>
          <a:bodyPr/>
          <a:lstStyle/>
          <a:p>
            <a:r>
              <a:rPr lang="en-US" dirty="0"/>
              <a:t>Systems Simulation</a:t>
            </a:r>
          </a:p>
        </p:txBody>
      </p:sp>
      <p:sp>
        <p:nvSpPr>
          <p:cNvPr id="14339" name="Rectangle 3"/>
          <p:cNvSpPr>
            <a:spLocks noGrp="1" noChangeArrowheads="1"/>
          </p:cNvSpPr>
          <p:nvPr>
            <p:ph type="body" sz="half" idx="1"/>
          </p:nvPr>
        </p:nvSpPr>
        <p:spPr>
          <a:xfrm>
            <a:off x="1182688" y="2017713"/>
            <a:ext cx="6970712" cy="4114800"/>
          </a:xfrm>
        </p:spPr>
        <p:txBody>
          <a:bodyPr/>
          <a:lstStyle/>
          <a:p>
            <a:r>
              <a:rPr lang="en-US" sz="2800" dirty="0"/>
              <a:t>Discrete-Event Simulation</a:t>
            </a:r>
          </a:p>
          <a:p>
            <a:pPr lvl="1"/>
            <a:r>
              <a:rPr lang="en-US" sz="2400" dirty="0"/>
              <a:t>Driven by events that occur at certain points in time such as the arrival of a customer or completion of a service</a:t>
            </a:r>
          </a:p>
          <a:p>
            <a:pPr lvl="1"/>
            <a:r>
              <a:rPr lang="en-US" sz="2400" dirty="0"/>
              <a:t>When an event occurs, the state of the system changes</a:t>
            </a:r>
          </a:p>
          <a:p>
            <a:pPr lvl="1"/>
            <a:r>
              <a:rPr lang="en-US" sz="2400" dirty="0"/>
              <a:t>Computer maintains timing device known as simulation clock, which advances with each event taking place</a:t>
            </a:r>
          </a:p>
          <a:p>
            <a:pPr lvl="1"/>
            <a:r>
              <a:rPr lang="en-US" sz="2400" dirty="0"/>
              <a:t>After each event occurs, descriptors of state of the system are recorded</a:t>
            </a:r>
          </a:p>
          <a:p>
            <a:pPr>
              <a:buFont typeface="Wingdings" pitchFamily="2" charset="2"/>
              <a:buNone/>
            </a:pPr>
            <a:endParaRPr lang="en-US" sz="2800" dirty="0"/>
          </a:p>
          <a:p>
            <a:pPr>
              <a:buFont typeface="Wingdings" pitchFamily="2" charset="2"/>
              <a:buNone/>
            </a:pPr>
            <a:endParaRPr lang="en-US" sz="2800" dirty="0"/>
          </a:p>
          <a:p>
            <a:endParaRPr lang="en-US" sz="2800" dirty="0"/>
          </a:p>
        </p:txBody>
      </p:sp>
      <p:sp>
        <p:nvSpPr>
          <p:cNvPr id="2" name="Footer Placeholder 1"/>
          <p:cNvSpPr>
            <a:spLocks noGrp="1"/>
          </p:cNvSpPr>
          <p:nvPr>
            <p:ph type="ftr" sz="quarter" idx="11"/>
          </p:nvPr>
        </p:nvSpPr>
        <p:spPr>
          <a:xfrm>
            <a:off x="2362200" y="6401682"/>
            <a:ext cx="4495800" cy="457200"/>
          </a:xfrm>
        </p:spPr>
        <p:txBody>
          <a:bodyPr/>
          <a:lstStyle/>
          <a:p>
            <a:r>
              <a:rPr lang="en-US" dirty="0"/>
              <a:t>Copyright © 2019 by The McGraw-Hill Companies, Inc. All rights reserved.</a:t>
            </a:r>
          </a:p>
        </p:txBody>
      </p:sp>
      <p:sp>
        <p:nvSpPr>
          <p:cNvPr id="3" name="Slide Number Placeholder 2"/>
          <p:cNvSpPr>
            <a:spLocks noGrp="1"/>
          </p:cNvSpPr>
          <p:nvPr>
            <p:ph type="sldNum" sz="quarter" idx="12"/>
          </p:nvPr>
        </p:nvSpPr>
        <p:spPr/>
        <p:txBody>
          <a:bodyPr/>
          <a:lstStyle/>
          <a:p>
            <a:fld id="{48EFBB2D-B3E8-491B-95BE-9047835975DC}" type="slidenum">
              <a:rPr lang="en-US" smtClean="0"/>
              <a:pPr/>
              <a:t>11</a:t>
            </a:fld>
            <a:endParaRPr lang="en-US"/>
          </a:p>
        </p:txBody>
      </p:sp>
    </p:spTree>
    <p:extLst>
      <p:ext uri="{BB962C8B-B14F-4D97-AF65-F5344CB8AC3E}">
        <p14:creationId xmlns:p14="http://schemas.microsoft.com/office/powerpoint/2010/main" val="13102373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Figure 13.9: Flowchart of Airline Ticket Counter Discrete-Event Simulation</a:t>
            </a:r>
          </a:p>
        </p:txBody>
      </p:sp>
      <p:pic>
        <p:nvPicPr>
          <p:cNvPr id="6" name="Picture 5"/>
          <p:cNvPicPr>
            <a:picLocks noChangeAspect="1"/>
          </p:cNvPicPr>
          <p:nvPr/>
        </p:nvPicPr>
        <p:blipFill>
          <a:blip r:embed="rId2"/>
          <a:stretch>
            <a:fillRect/>
          </a:stretch>
        </p:blipFill>
        <p:spPr>
          <a:xfrm>
            <a:off x="2362202" y="1880806"/>
            <a:ext cx="4022027" cy="4824794"/>
          </a:xfrm>
          <a:prstGeom prst="rect">
            <a:avLst/>
          </a:prstGeom>
        </p:spPr>
      </p:pic>
      <p:sp>
        <p:nvSpPr>
          <p:cNvPr id="3" name="Footer Placeholder 2"/>
          <p:cNvSpPr>
            <a:spLocks noGrp="1"/>
          </p:cNvSpPr>
          <p:nvPr>
            <p:ph type="ftr" sz="quarter" idx="11"/>
          </p:nvPr>
        </p:nvSpPr>
        <p:spPr>
          <a:xfrm>
            <a:off x="-296862" y="6401682"/>
            <a:ext cx="2895600" cy="457200"/>
          </a:xfrm>
        </p:spPr>
        <p:txBody>
          <a:bodyPr/>
          <a:lstStyle/>
          <a:p>
            <a:r>
              <a:rPr lang="en-US" dirty="0"/>
              <a:t>Copyright © 2019 by The McGraw-Hill Companies, Inc. All rights reserved.</a:t>
            </a:r>
          </a:p>
        </p:txBody>
      </p:sp>
      <p:sp>
        <p:nvSpPr>
          <p:cNvPr id="4" name="Slide Number Placeholder 3"/>
          <p:cNvSpPr>
            <a:spLocks noGrp="1"/>
          </p:cNvSpPr>
          <p:nvPr>
            <p:ph type="sldNum" sz="quarter" idx="12"/>
          </p:nvPr>
        </p:nvSpPr>
        <p:spPr/>
        <p:txBody>
          <a:bodyPr/>
          <a:lstStyle/>
          <a:p>
            <a:fld id="{48EFBB2D-B3E8-491B-95BE-9047835975DC}" type="slidenum">
              <a:rPr lang="en-US" smtClean="0"/>
              <a:pPr/>
              <a:t>12</a:t>
            </a:fld>
            <a:endParaRPr lang="en-US"/>
          </a:p>
        </p:txBody>
      </p:sp>
    </p:spTree>
    <p:extLst>
      <p:ext uri="{BB962C8B-B14F-4D97-AF65-F5344CB8AC3E}">
        <p14:creationId xmlns:p14="http://schemas.microsoft.com/office/powerpoint/2010/main" val="27565141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Table 13.11: Interarrival Times and Service Times for First 10 Customers</a:t>
            </a:r>
          </a:p>
        </p:txBody>
      </p:sp>
      <p:pic>
        <p:nvPicPr>
          <p:cNvPr id="6" name="Picture 5"/>
          <p:cNvPicPr>
            <a:picLocks noChangeAspect="1"/>
          </p:cNvPicPr>
          <p:nvPr/>
        </p:nvPicPr>
        <p:blipFill>
          <a:blip r:embed="rId2"/>
          <a:stretch>
            <a:fillRect/>
          </a:stretch>
        </p:blipFill>
        <p:spPr>
          <a:xfrm>
            <a:off x="1266825" y="2286000"/>
            <a:ext cx="6886575" cy="289560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48EFBB2D-B3E8-491B-95BE-9047835975DC}" type="slidenum">
              <a:rPr lang="en-US" smtClean="0"/>
              <a:pPr/>
              <a:t>13</a:t>
            </a:fld>
            <a:endParaRPr lang="en-US"/>
          </a:p>
        </p:txBody>
      </p:sp>
    </p:spTree>
    <p:extLst>
      <p:ext uri="{BB962C8B-B14F-4D97-AF65-F5344CB8AC3E}">
        <p14:creationId xmlns:p14="http://schemas.microsoft.com/office/powerpoint/2010/main" val="1541527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Table 13.12: Simulation of First</a:t>
            </a:r>
            <a:br>
              <a:rPr lang="en-US" sz="3600" dirty="0"/>
            </a:br>
            <a:r>
              <a:rPr lang="en-US" sz="3600" dirty="0"/>
              <a:t>10 Customers (Time in Minutes)</a:t>
            </a:r>
          </a:p>
        </p:txBody>
      </p:sp>
      <p:pic>
        <p:nvPicPr>
          <p:cNvPr id="3" name="Picture 2"/>
          <p:cNvPicPr>
            <a:picLocks noChangeAspect="1"/>
          </p:cNvPicPr>
          <p:nvPr/>
        </p:nvPicPr>
        <p:blipFill>
          <a:blip r:embed="rId2"/>
          <a:stretch>
            <a:fillRect/>
          </a:stretch>
        </p:blipFill>
        <p:spPr>
          <a:xfrm>
            <a:off x="1123950" y="2266950"/>
            <a:ext cx="6896100" cy="3219450"/>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p>
        </p:txBody>
      </p:sp>
      <p:sp>
        <p:nvSpPr>
          <p:cNvPr id="5" name="Slide Number Placeholder 4"/>
          <p:cNvSpPr>
            <a:spLocks noGrp="1"/>
          </p:cNvSpPr>
          <p:nvPr>
            <p:ph type="sldNum" sz="quarter" idx="12"/>
          </p:nvPr>
        </p:nvSpPr>
        <p:spPr/>
        <p:txBody>
          <a:bodyPr/>
          <a:lstStyle/>
          <a:p>
            <a:fld id="{48EFBB2D-B3E8-491B-95BE-9047835975DC}" type="slidenum">
              <a:rPr lang="en-US" smtClean="0"/>
              <a:pPr/>
              <a:t>14</a:t>
            </a:fld>
            <a:endParaRPr lang="en-US"/>
          </a:p>
        </p:txBody>
      </p:sp>
    </p:spTree>
    <p:extLst>
      <p:ext uri="{BB962C8B-B14F-4D97-AF65-F5344CB8AC3E}">
        <p14:creationId xmlns:p14="http://schemas.microsoft.com/office/powerpoint/2010/main" val="2697128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990600" y="290513"/>
            <a:ext cx="7772400" cy="1233487"/>
          </a:xfrm>
        </p:spPr>
        <p:txBody>
          <a:bodyPr/>
          <a:lstStyle/>
          <a:p>
            <a:r>
              <a:rPr lang="en-US" dirty="0"/>
              <a:t>Process Simulator by </a:t>
            </a:r>
            <a:r>
              <a:rPr lang="en-US" dirty="0" err="1"/>
              <a:t>ProModel</a:t>
            </a:r>
            <a:endParaRPr lang="en-US" dirty="0"/>
          </a:p>
        </p:txBody>
      </p:sp>
      <p:sp>
        <p:nvSpPr>
          <p:cNvPr id="14339" name="Rectangle 3"/>
          <p:cNvSpPr>
            <a:spLocks noGrp="1" noChangeArrowheads="1"/>
          </p:cNvSpPr>
          <p:nvPr>
            <p:ph type="body" sz="half" idx="1"/>
          </p:nvPr>
        </p:nvSpPr>
        <p:spPr>
          <a:xfrm>
            <a:off x="1182688" y="2017713"/>
            <a:ext cx="6970712" cy="4114800"/>
          </a:xfrm>
        </p:spPr>
        <p:txBody>
          <a:bodyPr/>
          <a:lstStyle/>
          <a:p>
            <a:r>
              <a:rPr lang="en-US" sz="2800" dirty="0"/>
              <a:t>Installs as a plug-in to Microsoft Office Visio to run simulations models inside:</a:t>
            </a:r>
          </a:p>
          <a:p>
            <a:pPr lvl="1"/>
            <a:r>
              <a:rPr lang="en-US" sz="2400" dirty="0"/>
              <a:t>Visio process flowcharts</a:t>
            </a:r>
          </a:p>
          <a:p>
            <a:pPr lvl="1"/>
            <a:r>
              <a:rPr lang="en-US" sz="2400" dirty="0"/>
              <a:t>Value stream maps</a:t>
            </a:r>
          </a:p>
          <a:p>
            <a:pPr lvl="1"/>
            <a:r>
              <a:rPr lang="en-US" sz="2400" dirty="0"/>
              <a:t>Facility layouts</a:t>
            </a:r>
          </a:p>
          <a:p>
            <a:r>
              <a:rPr lang="en-US" sz="2800" dirty="0"/>
              <a:t>Used for:</a:t>
            </a:r>
          </a:p>
          <a:p>
            <a:pPr lvl="1"/>
            <a:r>
              <a:rPr lang="en-US" sz="2400" dirty="0"/>
              <a:t>Analysis (e.g., what-if scenarios),</a:t>
            </a:r>
          </a:p>
          <a:p>
            <a:pPr lvl="1"/>
            <a:r>
              <a:rPr lang="en-US" sz="2400" dirty="0"/>
              <a:t>Capacity planning</a:t>
            </a:r>
          </a:p>
          <a:p>
            <a:pPr lvl="1"/>
            <a:r>
              <a:rPr lang="en-US" sz="2400" dirty="0"/>
              <a:t>Process improvement studies</a:t>
            </a:r>
          </a:p>
          <a:p>
            <a:pPr marL="457200" lvl="1" indent="0">
              <a:buNone/>
            </a:pPr>
            <a:endParaRPr lang="en-US" dirty="0"/>
          </a:p>
          <a:p>
            <a:pPr>
              <a:buFont typeface="Wingdings" pitchFamily="2" charset="2"/>
              <a:buNone/>
            </a:pPr>
            <a:endParaRPr lang="en-US" sz="2800" dirty="0"/>
          </a:p>
          <a:p>
            <a:pPr>
              <a:buFont typeface="Wingdings" pitchFamily="2" charset="2"/>
              <a:buNone/>
            </a:pPr>
            <a:endParaRPr lang="en-US" sz="2800" dirty="0"/>
          </a:p>
          <a:p>
            <a:endParaRPr lang="en-US" sz="2800" dirty="0"/>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48EFBB2D-B3E8-491B-95BE-9047835975DC}" type="slidenum">
              <a:rPr lang="en-US" smtClean="0"/>
              <a:pPr/>
              <a:t>15</a:t>
            </a:fld>
            <a:endParaRPr lang="en-US"/>
          </a:p>
        </p:txBody>
      </p:sp>
    </p:spTree>
    <p:extLst>
      <p:ext uri="{BB962C8B-B14F-4D97-AF65-F5344CB8AC3E}">
        <p14:creationId xmlns:p14="http://schemas.microsoft.com/office/powerpoint/2010/main" val="855031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13.10: Screenshot of License Renewal Process Flow Diagram</a:t>
            </a:r>
          </a:p>
        </p:txBody>
      </p:sp>
      <p:pic>
        <p:nvPicPr>
          <p:cNvPr id="6" name="Picture 5"/>
          <p:cNvPicPr>
            <a:picLocks noChangeAspect="1"/>
          </p:cNvPicPr>
          <p:nvPr/>
        </p:nvPicPr>
        <p:blipFill>
          <a:blip r:embed="rId2"/>
          <a:stretch>
            <a:fillRect/>
          </a:stretch>
        </p:blipFill>
        <p:spPr>
          <a:xfrm>
            <a:off x="347662" y="1905000"/>
            <a:ext cx="8448675" cy="4819650"/>
          </a:xfrm>
          <a:prstGeom prst="rect">
            <a:avLst/>
          </a:prstGeom>
        </p:spPr>
      </p:pic>
      <p:sp>
        <p:nvSpPr>
          <p:cNvPr id="3" name="Footer Placeholder 2"/>
          <p:cNvSpPr>
            <a:spLocks noGrp="1"/>
          </p:cNvSpPr>
          <p:nvPr>
            <p:ph type="ftr" sz="quarter" idx="11"/>
          </p:nvPr>
        </p:nvSpPr>
        <p:spPr>
          <a:xfrm>
            <a:off x="1943099" y="6461832"/>
            <a:ext cx="5257800" cy="457200"/>
          </a:xfrm>
        </p:spPr>
        <p:txBody>
          <a:bodyPr/>
          <a:lstStyle/>
          <a:p>
            <a:r>
              <a:rPr lang="en-US" dirty="0"/>
              <a:t>Copyright © 2019 by The McGraw-Hill Companies, Inc. All rights reserved.</a:t>
            </a:r>
          </a:p>
        </p:txBody>
      </p:sp>
      <p:sp>
        <p:nvSpPr>
          <p:cNvPr id="4" name="Slide Number Placeholder 3"/>
          <p:cNvSpPr>
            <a:spLocks noGrp="1"/>
          </p:cNvSpPr>
          <p:nvPr>
            <p:ph type="sldNum" sz="quarter" idx="12"/>
          </p:nvPr>
        </p:nvSpPr>
        <p:spPr/>
        <p:txBody>
          <a:bodyPr/>
          <a:lstStyle/>
          <a:p>
            <a:fld id="{48EFBB2D-B3E8-491B-95BE-9047835975DC}" type="slidenum">
              <a:rPr lang="en-US" smtClean="0"/>
              <a:pPr/>
              <a:t>16</a:t>
            </a:fld>
            <a:endParaRPr lang="en-US"/>
          </a:p>
        </p:txBody>
      </p:sp>
    </p:spTree>
    <p:extLst>
      <p:ext uri="{BB962C8B-B14F-4D97-AF65-F5344CB8AC3E}">
        <p14:creationId xmlns:p14="http://schemas.microsoft.com/office/powerpoint/2010/main" val="16743071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13.13: License Renewal Activity Time Distributions</a:t>
            </a:r>
          </a:p>
        </p:txBody>
      </p:sp>
      <p:pic>
        <p:nvPicPr>
          <p:cNvPr id="6" name="Picture 5"/>
          <p:cNvPicPr>
            <a:picLocks noChangeAspect="1"/>
          </p:cNvPicPr>
          <p:nvPr/>
        </p:nvPicPr>
        <p:blipFill>
          <a:blip r:embed="rId2"/>
          <a:stretch>
            <a:fillRect/>
          </a:stretch>
        </p:blipFill>
        <p:spPr>
          <a:xfrm>
            <a:off x="1466850" y="2500312"/>
            <a:ext cx="6610350" cy="185737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48EFBB2D-B3E8-491B-95BE-9047835975DC}" type="slidenum">
              <a:rPr lang="en-US" smtClean="0"/>
              <a:pPr/>
              <a:t>17</a:t>
            </a:fld>
            <a:endParaRPr lang="en-US"/>
          </a:p>
        </p:txBody>
      </p:sp>
    </p:spTree>
    <p:extLst>
      <p:ext uri="{BB962C8B-B14F-4D97-AF65-F5344CB8AC3E}">
        <p14:creationId xmlns:p14="http://schemas.microsoft.com/office/powerpoint/2010/main" val="7750885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13.11: Screenshot of License Renewal Process Simulator</a:t>
            </a:r>
          </a:p>
        </p:txBody>
      </p:sp>
      <p:pic>
        <p:nvPicPr>
          <p:cNvPr id="7" name="Picture 6"/>
          <p:cNvPicPr>
            <a:picLocks noChangeAspect="1"/>
          </p:cNvPicPr>
          <p:nvPr/>
        </p:nvPicPr>
        <p:blipFill>
          <a:blip r:embed="rId2"/>
          <a:stretch>
            <a:fillRect/>
          </a:stretch>
        </p:blipFill>
        <p:spPr>
          <a:xfrm>
            <a:off x="533400" y="1990727"/>
            <a:ext cx="8026241" cy="4551521"/>
          </a:xfrm>
          <a:prstGeom prst="rect">
            <a:avLst/>
          </a:prstGeom>
        </p:spPr>
      </p:pic>
      <p:sp>
        <p:nvSpPr>
          <p:cNvPr id="3" name="Footer Placeholder 2"/>
          <p:cNvSpPr>
            <a:spLocks noGrp="1"/>
          </p:cNvSpPr>
          <p:nvPr>
            <p:ph type="ftr" sz="quarter" idx="11"/>
          </p:nvPr>
        </p:nvSpPr>
        <p:spPr>
          <a:xfrm>
            <a:off x="1905000" y="6472238"/>
            <a:ext cx="5562600" cy="457200"/>
          </a:xfrm>
        </p:spPr>
        <p:txBody>
          <a:bodyPr/>
          <a:lstStyle/>
          <a:p>
            <a:r>
              <a:rPr lang="en-US" dirty="0"/>
              <a:t>Copyright © 2019 by The McGraw-Hill Companies, Inc. All rights reserved.</a:t>
            </a:r>
          </a:p>
        </p:txBody>
      </p:sp>
      <p:sp>
        <p:nvSpPr>
          <p:cNvPr id="4" name="Slide Number Placeholder 3"/>
          <p:cNvSpPr>
            <a:spLocks noGrp="1"/>
          </p:cNvSpPr>
          <p:nvPr>
            <p:ph type="sldNum" sz="quarter" idx="12"/>
          </p:nvPr>
        </p:nvSpPr>
        <p:spPr/>
        <p:txBody>
          <a:bodyPr/>
          <a:lstStyle/>
          <a:p>
            <a:fld id="{48EFBB2D-B3E8-491B-95BE-9047835975DC}" type="slidenum">
              <a:rPr lang="en-US" smtClean="0"/>
              <a:pPr/>
              <a:t>18</a:t>
            </a:fld>
            <a:endParaRPr lang="en-US"/>
          </a:p>
        </p:txBody>
      </p:sp>
    </p:spTree>
    <p:extLst>
      <p:ext uri="{BB962C8B-B14F-4D97-AF65-F5344CB8AC3E}">
        <p14:creationId xmlns:p14="http://schemas.microsoft.com/office/powerpoint/2010/main" val="8759498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95313"/>
            <a:ext cx="7953375" cy="928687"/>
          </a:xfrm>
        </p:spPr>
        <p:txBody>
          <a:bodyPr/>
          <a:lstStyle/>
          <a:p>
            <a:r>
              <a:rPr lang="en-US" dirty="0"/>
              <a:t>Case 13.4: Drivers License Renewal</a:t>
            </a:r>
          </a:p>
        </p:txBody>
      </p:sp>
      <p:sp>
        <p:nvSpPr>
          <p:cNvPr id="3" name="Content Placeholder 2"/>
          <p:cNvSpPr>
            <a:spLocks noGrp="1"/>
          </p:cNvSpPr>
          <p:nvPr>
            <p:ph idx="1"/>
          </p:nvPr>
        </p:nvSpPr>
        <p:spPr>
          <a:xfrm>
            <a:off x="990600" y="2017713"/>
            <a:ext cx="7772400" cy="4114800"/>
          </a:xfrm>
        </p:spPr>
        <p:txBody>
          <a:bodyPr/>
          <a:lstStyle/>
          <a:p>
            <a:pPr marL="457200" indent="-457200">
              <a:buClrTx/>
              <a:buSzPct val="100000"/>
              <a:buFont typeface="+mj-lt"/>
              <a:buAutoNum type="arabicPeriod"/>
            </a:pPr>
            <a:r>
              <a:rPr lang="en-US" sz="2400" dirty="0"/>
              <a:t>Using Process Simulator, draw the process flow diagram and assign the distributions from Table 13.15 as properties for each activity. Assign the empty arrival arrow property an E(30) distribution and split the arrivals between the first two parallel activities “Review Applications/ Eye Test.”</a:t>
            </a:r>
          </a:p>
          <a:p>
            <a:pPr marL="457200" indent="-457200">
              <a:buClrTx/>
              <a:buSzPct val="100000"/>
              <a:buFont typeface="+mj-lt"/>
              <a:buAutoNum type="arabicPeriod"/>
            </a:pPr>
            <a:r>
              <a:rPr lang="en-US" sz="2400" dirty="0"/>
              <a:t>Run the simulation using a one hour warm-up, 40 hour run length, and replicate 10 times.</a:t>
            </a:r>
          </a:p>
          <a:p>
            <a:pPr marL="457200" indent="-457200">
              <a:buClrTx/>
              <a:buSzPct val="100000"/>
              <a:buFont typeface="+mj-lt"/>
              <a:buAutoNum type="arabicPeriod"/>
            </a:pPr>
            <a:r>
              <a:rPr lang="en-US" sz="2400" dirty="0"/>
              <a:t>Does the simulation report show another activity that now could be a bottleneck?</a:t>
            </a:r>
          </a:p>
        </p:txBody>
      </p:sp>
      <p:sp>
        <p:nvSpPr>
          <p:cNvPr id="4" name="Footer Placeholder 3"/>
          <p:cNvSpPr>
            <a:spLocks noGrp="1"/>
          </p:cNvSpPr>
          <p:nvPr>
            <p:ph type="ftr" sz="quarter" idx="11"/>
          </p:nvPr>
        </p:nvSpPr>
        <p:spPr/>
        <p:txBody>
          <a:bodyPr/>
          <a:lstStyle/>
          <a:p>
            <a:r>
              <a:rPr lang="en-US"/>
              <a:t>Copyright © 2019 by The McGraw-Hill Companies, Inc. All rights reserved.</a:t>
            </a:r>
          </a:p>
        </p:txBody>
      </p:sp>
      <p:sp>
        <p:nvSpPr>
          <p:cNvPr id="5" name="Slide Number Placeholder 4"/>
          <p:cNvSpPr>
            <a:spLocks noGrp="1"/>
          </p:cNvSpPr>
          <p:nvPr>
            <p:ph type="sldNum" sz="quarter" idx="12"/>
          </p:nvPr>
        </p:nvSpPr>
        <p:spPr/>
        <p:txBody>
          <a:bodyPr/>
          <a:lstStyle/>
          <a:p>
            <a:fld id="{645AF7B3-AC3C-4836-946B-B2DA60155759}" type="slidenum">
              <a:rPr lang="en-US" smtClean="0"/>
              <a:pPr/>
              <a:t>19</a:t>
            </a:fld>
            <a:endParaRPr lang="en-US"/>
          </a:p>
        </p:txBody>
      </p:sp>
    </p:spTree>
    <p:extLst>
      <p:ext uri="{BB962C8B-B14F-4D97-AF65-F5344CB8AC3E}">
        <p14:creationId xmlns:p14="http://schemas.microsoft.com/office/powerpoint/2010/main" val="42480559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190625" y="671513"/>
            <a:ext cx="7953375" cy="928687"/>
          </a:xfrm>
        </p:spPr>
        <p:txBody>
          <a:bodyPr/>
          <a:lstStyle/>
          <a:p>
            <a:r>
              <a:rPr lang="en-US" sz="4000" dirty="0"/>
              <a:t>Computer Simulation</a:t>
            </a:r>
          </a:p>
        </p:txBody>
      </p:sp>
      <p:sp>
        <p:nvSpPr>
          <p:cNvPr id="6147" name="Rectangle 3"/>
          <p:cNvSpPr>
            <a:spLocks noGrp="1" noChangeArrowheads="1"/>
          </p:cNvSpPr>
          <p:nvPr>
            <p:ph type="body" idx="1"/>
          </p:nvPr>
        </p:nvSpPr>
        <p:spPr/>
        <p:txBody>
          <a:bodyPr/>
          <a:lstStyle/>
          <a:p>
            <a:pPr>
              <a:lnSpc>
                <a:spcPct val="90000"/>
              </a:lnSpc>
            </a:pPr>
            <a:r>
              <a:rPr lang="en-US" sz="2800" dirty="0"/>
              <a:t>A system is a combination of elements that interact to accomplish an objective.</a:t>
            </a:r>
          </a:p>
          <a:p>
            <a:pPr>
              <a:lnSpc>
                <a:spcPct val="90000"/>
              </a:lnSpc>
            </a:pPr>
            <a:r>
              <a:rPr lang="en-US" sz="2800" dirty="0"/>
              <a:t>Can be used to answer “what-if” questions about existing or proposed systems</a:t>
            </a:r>
          </a:p>
          <a:p>
            <a:pPr>
              <a:lnSpc>
                <a:spcPct val="90000"/>
              </a:lnSpc>
            </a:pPr>
            <a:r>
              <a:rPr lang="en-US" sz="2800" dirty="0"/>
              <a:t>A computer simulation model generates estimates of system performance.</a:t>
            </a:r>
          </a:p>
          <a:p>
            <a:pPr>
              <a:lnSpc>
                <a:spcPct val="90000"/>
              </a:lnSpc>
            </a:pPr>
            <a:r>
              <a:rPr lang="en-US" sz="2800" dirty="0"/>
              <a:t>An animated simulation allows one to view the system activity in accelerated time.</a:t>
            </a:r>
          </a:p>
          <a:p>
            <a:pPr>
              <a:lnSpc>
                <a:spcPct val="90000"/>
              </a:lnSpc>
            </a:pPr>
            <a:r>
              <a:rPr lang="en-US" sz="2800" dirty="0"/>
              <a:t>Systems are both dynamic and stochastic.</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645AF7B3-AC3C-4836-946B-B2DA60155759}" type="slidenum">
              <a:rPr lang="en-US" smtClean="0"/>
              <a:pP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71513"/>
            <a:ext cx="7953375" cy="928687"/>
          </a:xfrm>
        </p:spPr>
        <p:txBody>
          <a:bodyPr/>
          <a:lstStyle/>
          <a:p>
            <a:r>
              <a:rPr lang="en-US" dirty="0"/>
              <a:t>Case 13.5: Renaissance Clinic (B)</a:t>
            </a:r>
          </a:p>
        </p:txBody>
      </p:sp>
      <p:sp>
        <p:nvSpPr>
          <p:cNvPr id="3" name="Content Placeholder 2"/>
          <p:cNvSpPr>
            <a:spLocks noGrp="1"/>
          </p:cNvSpPr>
          <p:nvPr>
            <p:ph idx="1"/>
          </p:nvPr>
        </p:nvSpPr>
        <p:spPr>
          <a:xfrm>
            <a:off x="685800" y="2017712"/>
            <a:ext cx="8269288" cy="4459287"/>
          </a:xfrm>
        </p:spPr>
        <p:txBody>
          <a:bodyPr/>
          <a:lstStyle/>
          <a:p>
            <a:pPr marL="457200" indent="-457200">
              <a:buClrTx/>
              <a:buSzPct val="100000"/>
              <a:buFont typeface="+mj-lt"/>
              <a:buAutoNum type="arabicPeriod"/>
            </a:pPr>
            <a:r>
              <a:rPr lang="en-US" sz="2200" dirty="0"/>
              <a:t>Model this system using Process Simulator to determine the utilization of each resource (receptionist, nurse clinician, and physician) and the average time in the system for an arriving patient.</a:t>
            </a:r>
          </a:p>
          <a:p>
            <a:pPr marL="457200" indent="-457200">
              <a:buClrTx/>
              <a:buSzPct val="100000"/>
              <a:buFont typeface="+mj-lt"/>
              <a:buAutoNum type="arabicPeriod"/>
            </a:pPr>
            <a:r>
              <a:rPr lang="en-US" sz="2200" dirty="0"/>
              <a:t>If you could hire one more person to augment the staff, what position would be your choice (receptionist, nurse clinician, or physician)? How have the clinic performance measures changed after hiring one more person?</a:t>
            </a:r>
          </a:p>
          <a:p>
            <a:pPr marL="457200" indent="-457200">
              <a:buClrTx/>
              <a:buSzPct val="100000"/>
              <a:buFont typeface="+mj-lt"/>
              <a:buAutoNum type="arabicPeriod"/>
            </a:pPr>
            <a:r>
              <a:rPr lang="en-US" sz="2200" dirty="0"/>
              <a:t>What further advice would you give Dr. Thompson </a:t>
            </a:r>
            <a:r>
              <a:rPr lang="en-US" sz="2200"/>
              <a:t>on the operation </a:t>
            </a:r>
            <a:r>
              <a:rPr lang="en-US" sz="2200" dirty="0"/>
              <a:t>of her clinic?</a:t>
            </a:r>
          </a:p>
        </p:txBody>
      </p:sp>
      <p:sp>
        <p:nvSpPr>
          <p:cNvPr id="4" name="Footer Placeholder 3"/>
          <p:cNvSpPr>
            <a:spLocks noGrp="1"/>
          </p:cNvSpPr>
          <p:nvPr>
            <p:ph type="ftr" sz="quarter" idx="11"/>
          </p:nvPr>
        </p:nvSpPr>
        <p:spPr/>
        <p:txBody>
          <a:bodyPr/>
          <a:lstStyle/>
          <a:p>
            <a:r>
              <a:rPr lang="en-US"/>
              <a:t>Copyright © 2019 by The McGraw-Hill Companies, Inc. All rights reserved.</a:t>
            </a:r>
          </a:p>
        </p:txBody>
      </p:sp>
      <p:sp>
        <p:nvSpPr>
          <p:cNvPr id="5" name="Slide Number Placeholder 4"/>
          <p:cNvSpPr>
            <a:spLocks noGrp="1"/>
          </p:cNvSpPr>
          <p:nvPr>
            <p:ph type="sldNum" sz="quarter" idx="12"/>
          </p:nvPr>
        </p:nvSpPr>
        <p:spPr/>
        <p:txBody>
          <a:bodyPr/>
          <a:lstStyle/>
          <a:p>
            <a:fld id="{645AF7B3-AC3C-4836-946B-B2DA60155759}" type="slidenum">
              <a:rPr lang="en-US" smtClean="0"/>
              <a:pPr/>
              <a:t>20</a:t>
            </a:fld>
            <a:endParaRPr lang="en-US"/>
          </a:p>
        </p:txBody>
      </p:sp>
    </p:spTree>
    <p:extLst>
      <p:ext uri="{BB962C8B-B14F-4D97-AF65-F5344CB8AC3E}">
        <p14:creationId xmlns:p14="http://schemas.microsoft.com/office/powerpoint/2010/main" val="39138278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823913"/>
            <a:ext cx="7953375" cy="928687"/>
          </a:xfrm>
        </p:spPr>
        <p:txBody>
          <a:bodyPr/>
          <a:lstStyle/>
          <a:p>
            <a:r>
              <a:rPr lang="en-US" sz="4000" dirty="0"/>
              <a:t>Table 13.8: Examples of Simulation Applications in Services</a:t>
            </a:r>
          </a:p>
        </p:txBody>
      </p:sp>
      <p:pic>
        <p:nvPicPr>
          <p:cNvPr id="5" name="Picture 4"/>
          <p:cNvPicPr>
            <a:picLocks noChangeAspect="1"/>
          </p:cNvPicPr>
          <p:nvPr/>
        </p:nvPicPr>
        <p:blipFill>
          <a:blip r:embed="rId2"/>
          <a:stretch>
            <a:fillRect/>
          </a:stretch>
        </p:blipFill>
        <p:spPr>
          <a:xfrm>
            <a:off x="1371600" y="1914525"/>
            <a:ext cx="6934200" cy="486727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645AF7B3-AC3C-4836-946B-B2DA60155759}" type="slidenum">
              <a:rPr lang="en-US" smtClean="0"/>
              <a:pPr/>
              <a:t>3</a:t>
            </a:fld>
            <a:endParaRPr lang="en-US"/>
          </a:p>
        </p:txBody>
      </p:sp>
    </p:spTree>
    <p:extLst>
      <p:ext uri="{BB962C8B-B14F-4D97-AF65-F5344CB8AC3E}">
        <p14:creationId xmlns:p14="http://schemas.microsoft.com/office/powerpoint/2010/main" val="36402539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990600" y="595313"/>
            <a:ext cx="7953375" cy="928687"/>
          </a:xfrm>
        </p:spPr>
        <p:txBody>
          <a:bodyPr/>
          <a:lstStyle/>
          <a:p>
            <a:r>
              <a:rPr lang="en-US" dirty="0"/>
              <a:t>Figure 13.7: The Process of System Simulation</a:t>
            </a:r>
          </a:p>
        </p:txBody>
      </p:sp>
      <p:pic>
        <p:nvPicPr>
          <p:cNvPr id="3" name="Picture 2"/>
          <p:cNvPicPr>
            <a:picLocks noChangeAspect="1"/>
          </p:cNvPicPr>
          <p:nvPr/>
        </p:nvPicPr>
        <p:blipFill>
          <a:blip r:embed="rId2"/>
          <a:stretch>
            <a:fillRect/>
          </a:stretch>
        </p:blipFill>
        <p:spPr>
          <a:xfrm>
            <a:off x="3200400" y="1704975"/>
            <a:ext cx="2933700" cy="5076825"/>
          </a:xfrm>
          <a:prstGeom prst="rect">
            <a:avLst/>
          </a:prstGeom>
        </p:spPr>
      </p:pic>
      <p:sp>
        <p:nvSpPr>
          <p:cNvPr id="2" name="Footer Placeholder 1"/>
          <p:cNvSpPr>
            <a:spLocks noGrp="1"/>
          </p:cNvSpPr>
          <p:nvPr>
            <p:ph type="ftr" sz="quarter" idx="11"/>
          </p:nvPr>
        </p:nvSpPr>
        <p:spPr>
          <a:xfrm>
            <a:off x="-152400" y="6400800"/>
            <a:ext cx="2743200" cy="457200"/>
          </a:xfrm>
        </p:spPr>
        <p:txBody>
          <a:bodyPr/>
          <a:lstStyle/>
          <a:p>
            <a:r>
              <a:rPr lang="en-US" dirty="0"/>
              <a:t>Copyright © 2019 by The McGraw-Hill Companies, Inc. All rights reserved.</a:t>
            </a:r>
          </a:p>
        </p:txBody>
      </p:sp>
      <p:sp>
        <p:nvSpPr>
          <p:cNvPr id="4" name="Slide Number Placeholder 3"/>
          <p:cNvSpPr>
            <a:spLocks noGrp="1"/>
          </p:cNvSpPr>
          <p:nvPr>
            <p:ph type="sldNum" sz="quarter" idx="12"/>
          </p:nvPr>
        </p:nvSpPr>
        <p:spPr/>
        <p:txBody>
          <a:bodyPr/>
          <a:lstStyle/>
          <a:p>
            <a:fld id="{645AF7B3-AC3C-4836-946B-B2DA60155759}" type="slidenum">
              <a:rPr lang="en-US" smtClean="0"/>
              <a:pPr/>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114425" y="671513"/>
            <a:ext cx="7953375" cy="928687"/>
          </a:xfrm>
        </p:spPr>
        <p:txBody>
          <a:bodyPr/>
          <a:lstStyle/>
          <a:p>
            <a:r>
              <a:rPr lang="en-US" dirty="0"/>
              <a:t>Systems Simulation</a:t>
            </a:r>
          </a:p>
        </p:txBody>
      </p:sp>
      <p:sp>
        <p:nvSpPr>
          <p:cNvPr id="8195" name="Rectangle 3"/>
          <p:cNvSpPr>
            <a:spLocks noGrp="1" noChangeArrowheads="1"/>
          </p:cNvSpPr>
          <p:nvPr>
            <p:ph type="body" idx="1"/>
          </p:nvPr>
        </p:nvSpPr>
        <p:spPr/>
        <p:txBody>
          <a:bodyPr/>
          <a:lstStyle/>
          <a:p>
            <a:r>
              <a:rPr lang="en-US" dirty="0"/>
              <a:t>Monte Carlo Simulation</a:t>
            </a:r>
          </a:p>
          <a:p>
            <a:pPr lvl="1"/>
            <a:r>
              <a:rPr lang="en-US" sz="2600" dirty="0"/>
              <a:t>Method that enables us to model random variables with their associated probability distributions</a:t>
            </a:r>
          </a:p>
          <a:p>
            <a:pPr lvl="1"/>
            <a:r>
              <a:rPr lang="en-US" sz="2600" dirty="0"/>
              <a:t>Use random numbers (RN) to generate probabilistic events.</a:t>
            </a:r>
          </a:p>
          <a:p>
            <a:pPr lvl="1"/>
            <a:r>
              <a:rPr lang="en-US" sz="2600" dirty="0"/>
              <a:t>Note that RN is uniformly distributed between 0 and 1. </a:t>
            </a:r>
          </a:p>
          <a:p>
            <a:pPr lvl="1"/>
            <a:r>
              <a:rPr lang="en-US" sz="2600" dirty="0"/>
              <a:t>Random variables can be either discrete or continuous</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645AF7B3-AC3C-4836-946B-B2DA60155759}" type="slidenum">
              <a:rPr lang="en-US" smtClean="0"/>
              <a:pPr/>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200" y="762000"/>
            <a:ext cx="7953375" cy="928687"/>
          </a:xfrm>
        </p:spPr>
        <p:txBody>
          <a:bodyPr/>
          <a:lstStyle/>
          <a:p>
            <a:r>
              <a:rPr lang="en-US" sz="4000" dirty="0"/>
              <a:t>Table 13.9: Uniformly Distributed Random Numbers [0, 1]</a:t>
            </a:r>
          </a:p>
        </p:txBody>
      </p:sp>
      <p:pic>
        <p:nvPicPr>
          <p:cNvPr id="4" name="Picture 3"/>
          <p:cNvPicPr>
            <a:picLocks noChangeAspect="1"/>
          </p:cNvPicPr>
          <p:nvPr/>
        </p:nvPicPr>
        <p:blipFill>
          <a:blip r:embed="rId2"/>
          <a:stretch>
            <a:fillRect/>
          </a:stretch>
        </p:blipFill>
        <p:spPr>
          <a:xfrm>
            <a:off x="1247775" y="2466975"/>
            <a:ext cx="6905625" cy="263842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5" name="Slide Number Placeholder 4"/>
          <p:cNvSpPr>
            <a:spLocks noGrp="1"/>
          </p:cNvSpPr>
          <p:nvPr>
            <p:ph type="sldNum" sz="quarter" idx="12"/>
          </p:nvPr>
        </p:nvSpPr>
        <p:spPr/>
        <p:txBody>
          <a:bodyPr/>
          <a:lstStyle/>
          <a:p>
            <a:fld id="{645AF7B3-AC3C-4836-946B-B2DA60155759}" type="slidenum">
              <a:rPr lang="en-US" smtClean="0"/>
              <a:pPr/>
              <a:t>6</a:t>
            </a:fld>
            <a:endParaRPr lang="en-US"/>
          </a:p>
        </p:txBody>
      </p:sp>
    </p:spTree>
    <p:extLst>
      <p:ext uri="{BB962C8B-B14F-4D97-AF65-F5344CB8AC3E}">
        <p14:creationId xmlns:p14="http://schemas.microsoft.com/office/powerpoint/2010/main" val="5583447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114425" y="671513"/>
            <a:ext cx="7953375" cy="928687"/>
          </a:xfrm>
        </p:spPr>
        <p:txBody>
          <a:bodyPr/>
          <a:lstStyle/>
          <a:p>
            <a:r>
              <a:rPr lang="en-US" dirty="0"/>
              <a:t>Systems Simulation</a:t>
            </a:r>
          </a:p>
        </p:txBody>
      </p:sp>
      <p:sp>
        <p:nvSpPr>
          <p:cNvPr id="8195" name="Rectangle 3"/>
          <p:cNvSpPr>
            <a:spLocks noGrp="1" noChangeArrowheads="1"/>
          </p:cNvSpPr>
          <p:nvPr>
            <p:ph type="body" idx="1"/>
          </p:nvPr>
        </p:nvSpPr>
        <p:spPr/>
        <p:txBody>
          <a:bodyPr/>
          <a:lstStyle/>
          <a:p>
            <a:r>
              <a:rPr lang="en-US" dirty="0"/>
              <a:t>Discrete Random Variable</a:t>
            </a:r>
            <a:endParaRPr lang="en-US" sz="2600" dirty="0"/>
          </a:p>
          <a:p>
            <a:pPr lvl="1"/>
            <a:r>
              <a:rPr lang="en-US" dirty="0"/>
              <a:t>Inverse transformation method</a:t>
            </a:r>
          </a:p>
          <a:p>
            <a:pPr lvl="2"/>
            <a:r>
              <a:rPr lang="en-US" dirty="0"/>
              <a:t>Approach for generating observations of random variables</a:t>
            </a:r>
          </a:p>
          <a:p>
            <a:pPr marL="1371600" lvl="2" indent="-457200">
              <a:buClrTx/>
              <a:buSzPct val="100000"/>
              <a:buFont typeface="+mj-lt"/>
              <a:buAutoNum type="arabicPeriod"/>
            </a:pPr>
            <a:r>
              <a:rPr lang="en-US" sz="2000" dirty="0"/>
              <a:t>Select any random number RN from Table 13.9.</a:t>
            </a:r>
          </a:p>
          <a:p>
            <a:pPr marL="1371600" lvl="2" indent="-457200">
              <a:buClrTx/>
              <a:buSzPct val="100000"/>
              <a:buFont typeface="+mj-lt"/>
              <a:buAutoNum type="arabicPeriod"/>
            </a:pPr>
            <a:r>
              <a:rPr lang="en-US" sz="2000" dirty="0"/>
              <a:t>Equate the cumulative distribution to the random number. In Table 13.10, for example, use the last column to find the interval within which RN lies.</a:t>
            </a:r>
          </a:p>
          <a:p>
            <a:pPr marL="1371600" lvl="2" indent="-457200">
              <a:buClrTx/>
              <a:buSzPct val="100000"/>
              <a:buFont typeface="+mj-lt"/>
              <a:buAutoNum type="arabicPeriod"/>
            </a:pPr>
            <a:r>
              <a:rPr lang="en-US" sz="2000" dirty="0"/>
              <a:t>Read across to the first column for the number of passengers boarding that equates the cumulative distribution to the random number. This value is the observation used in the simulation.</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645AF7B3-AC3C-4836-946B-B2DA60155759}" type="slidenum">
              <a:rPr lang="en-US" smtClean="0"/>
              <a:pPr/>
              <a:t>7</a:t>
            </a:fld>
            <a:endParaRPr lang="en-US"/>
          </a:p>
        </p:txBody>
      </p:sp>
    </p:spTree>
    <p:extLst>
      <p:ext uri="{BB962C8B-B14F-4D97-AF65-F5344CB8AC3E}">
        <p14:creationId xmlns:p14="http://schemas.microsoft.com/office/powerpoint/2010/main" val="25546436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200" y="762000"/>
            <a:ext cx="7953375" cy="928687"/>
          </a:xfrm>
        </p:spPr>
        <p:txBody>
          <a:bodyPr/>
          <a:lstStyle/>
          <a:p>
            <a:r>
              <a:rPr lang="en-US" sz="3200" dirty="0"/>
              <a:t>Table 13.10: Probability Distribution of Passengers and Random Number Assignment</a:t>
            </a:r>
          </a:p>
        </p:txBody>
      </p:sp>
      <p:pic>
        <p:nvPicPr>
          <p:cNvPr id="4" name="Picture 3"/>
          <p:cNvPicPr>
            <a:picLocks noChangeAspect="1"/>
          </p:cNvPicPr>
          <p:nvPr/>
        </p:nvPicPr>
        <p:blipFill>
          <a:blip r:embed="rId2"/>
          <a:stretch>
            <a:fillRect/>
          </a:stretch>
        </p:blipFill>
        <p:spPr>
          <a:xfrm>
            <a:off x="1138237" y="2371725"/>
            <a:ext cx="6867525" cy="296227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5" name="Slide Number Placeholder 4"/>
          <p:cNvSpPr>
            <a:spLocks noGrp="1"/>
          </p:cNvSpPr>
          <p:nvPr>
            <p:ph type="sldNum" sz="quarter" idx="12"/>
          </p:nvPr>
        </p:nvSpPr>
        <p:spPr/>
        <p:txBody>
          <a:bodyPr/>
          <a:lstStyle/>
          <a:p>
            <a:fld id="{645AF7B3-AC3C-4836-946B-B2DA60155759}" type="slidenum">
              <a:rPr lang="en-US" smtClean="0"/>
              <a:pPr/>
              <a:t>8</a:t>
            </a:fld>
            <a:endParaRPr lang="en-US"/>
          </a:p>
        </p:txBody>
      </p:sp>
    </p:spTree>
    <p:extLst>
      <p:ext uri="{BB962C8B-B14F-4D97-AF65-F5344CB8AC3E}">
        <p14:creationId xmlns:p14="http://schemas.microsoft.com/office/powerpoint/2010/main" val="3289757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71513"/>
            <a:ext cx="7953375" cy="928687"/>
          </a:xfrm>
        </p:spPr>
        <p:txBody>
          <a:bodyPr/>
          <a:lstStyle/>
          <a:p>
            <a:r>
              <a:rPr lang="en-US" dirty="0"/>
              <a:t>Figure 13.8: Cumulative Distribution of Passengers</a:t>
            </a:r>
          </a:p>
        </p:txBody>
      </p:sp>
      <p:pic>
        <p:nvPicPr>
          <p:cNvPr id="4" name="Picture 3"/>
          <p:cNvPicPr>
            <a:picLocks noChangeAspect="1"/>
          </p:cNvPicPr>
          <p:nvPr/>
        </p:nvPicPr>
        <p:blipFill>
          <a:blip r:embed="rId2"/>
          <a:stretch>
            <a:fillRect/>
          </a:stretch>
        </p:blipFill>
        <p:spPr>
          <a:xfrm>
            <a:off x="762000" y="1981200"/>
            <a:ext cx="7872413" cy="4623911"/>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5" name="Slide Number Placeholder 4"/>
          <p:cNvSpPr>
            <a:spLocks noGrp="1"/>
          </p:cNvSpPr>
          <p:nvPr>
            <p:ph type="sldNum" sz="quarter" idx="12"/>
          </p:nvPr>
        </p:nvSpPr>
        <p:spPr/>
        <p:txBody>
          <a:bodyPr/>
          <a:lstStyle/>
          <a:p>
            <a:fld id="{645AF7B3-AC3C-4836-946B-B2DA60155759}" type="slidenum">
              <a:rPr lang="en-US" smtClean="0"/>
              <a:pPr/>
              <a:t>9</a:t>
            </a:fld>
            <a:endParaRPr lang="en-US"/>
          </a:p>
        </p:txBody>
      </p:sp>
    </p:spTree>
    <p:extLst>
      <p:ext uri="{BB962C8B-B14F-4D97-AF65-F5344CB8AC3E}">
        <p14:creationId xmlns:p14="http://schemas.microsoft.com/office/powerpoint/2010/main" val="29000763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Computer Simulation&amp;quot;&quot;/&gt;&lt;property id=&quot;20307&quot; value=&quot;256&quot;/&gt;&lt;/object&gt;&lt;object type=&quot;3&quot; unique_id=&quot;10005&quot;&gt;&lt;property id=&quot;20148&quot; value=&quot;5&quot;/&gt;&lt;property id=&quot;20300&quot; value=&quot;Slide 2 - &amp;quot;Nature of Computer Simulation&amp;quot;&quot;/&gt;&lt;property id=&quot;20307&quot; value=&quot;257&quot;/&gt;&lt;/object&gt;&lt;object type=&quot;3&quot; unique_id=&quot;10006&quot;&gt;&lt;property id=&quot;20148&quot; value=&quot;5&quot;/&gt;&lt;property id=&quot;20300&quot; value=&quot;Slide 3 - &amp;quot;Process of System Simulation&amp;quot;&quot;/&gt;&lt;property id=&quot;20307&quot; value=&quot;258&quot;/&gt;&lt;/object&gt;&lt;object type=&quot;3&quot; unique_id=&quot;10007&quot;&gt;&lt;property id=&quot;20148&quot; value=&quot;5&quot;/&gt;&lt;property id=&quot;20300&quot; value=&quot;Slide 4 - &amp;quot;Monte Carlo Simulation&amp;quot;&quot;/&gt;&lt;property id=&quot;20307&quot; value=&quot;259&quot;/&gt;&lt;/object&gt;&lt;object type=&quot;3&quot; unique_id=&quot;10008&quot;&gt;&lt;property id=&quot;20148&quot; value=&quot;5&quot;/&gt;&lt;property id=&quot;20300&quot; value=&quot;Slide 5 - &amp;quot;&amp;#x0D;&amp;#x0A;Generating&amp;#x0D;&amp;#x0A;Discrete Random Variable&amp;quot;&quot;/&gt;&lt;property id=&quot;20307&quot; value=&quot;260&quot;/&gt;&lt;/object&gt;&lt;object type=&quot;3&quot; unique_id=&quot;10009&quot;&gt;&lt;property id=&quot;20148&quot; value=&quot;5&quot;/&gt;&lt;property id=&quot;20300&quot; value=&quot;Slide 6 - &amp;quot;Generating Continuous Random Variable&amp;quot;&quot;/&gt;&lt;property id=&quot;20307&quot; value=&quot;262&quot;/&gt;&lt;/object&gt;&lt;object type=&quot;3&quot; unique_id=&quot;10010&quot;&gt;&lt;property id=&quot;20148&quot; value=&quot;5&quot;/&gt;&lt;property id=&quot;20300&quot; value=&quot;Slide 7 - &amp;quot;ServiceModel Demonstration&amp;quot;&quot;/&gt;&lt;property id=&quot;20307&quot; value=&quot;263&quot;/&gt;&lt;/object&gt;&lt;object type=&quot;3&quot; unique_id=&quot;10011&quot;&gt;&lt;property id=&quot;20148&quot; value=&quot;5&quot;/&gt;&lt;property id=&quot;20300&quot; value=&quot;Slide 8 - &amp;quot;Renaissance Clinic (B)&amp;quot;&quot;/&gt;&lt;property id=&quot;20307&quot; value=&quot;264&quot;/&gt;&lt;/object&gt;&lt;/object&gt;&lt;/object&gt;&lt;/database&gt;"/>
  <p:tag name="SECTOMILLISECCONVERTED" val="1"/>
</p:tagLst>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Blends</Template>
  <TotalTime>293</TotalTime>
  <Words>899</Words>
  <Application>Microsoft Office PowerPoint</Application>
  <PresentationFormat>On-screen Show (4:3)</PresentationFormat>
  <Paragraphs>103</Paragraphs>
  <Slides>20</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5" baseType="lpstr">
      <vt:lpstr>Calibri</vt:lpstr>
      <vt:lpstr>Tahoma</vt:lpstr>
      <vt:lpstr>Wingdings</vt:lpstr>
      <vt:lpstr>Blends</vt:lpstr>
      <vt:lpstr>Equation</vt:lpstr>
      <vt:lpstr>Chapter 13 Supplement Computer Simulation</vt:lpstr>
      <vt:lpstr>Computer Simulation</vt:lpstr>
      <vt:lpstr>Table 13.8: Examples of Simulation Applications in Services</vt:lpstr>
      <vt:lpstr>Figure 13.7: The Process of System Simulation</vt:lpstr>
      <vt:lpstr>Systems Simulation</vt:lpstr>
      <vt:lpstr>Table 13.9: Uniformly Distributed Random Numbers [0, 1]</vt:lpstr>
      <vt:lpstr>Systems Simulation</vt:lpstr>
      <vt:lpstr>Table 13.10: Probability Distribution of Passengers and Random Number Assignment</vt:lpstr>
      <vt:lpstr>Figure 13.8: Cumulative Distribution of Passengers</vt:lpstr>
      <vt:lpstr>Systems Simulation</vt:lpstr>
      <vt:lpstr>Systems Simulation</vt:lpstr>
      <vt:lpstr>Figure 13.9: Flowchart of Airline Ticket Counter Discrete-Event Simulation</vt:lpstr>
      <vt:lpstr>Table 13.11: Interarrival Times and Service Times for First 10 Customers</vt:lpstr>
      <vt:lpstr>Table 13.12: Simulation of First 10 Customers (Time in Minutes)</vt:lpstr>
      <vt:lpstr>Process Simulator by ProModel</vt:lpstr>
      <vt:lpstr>Figure 13.10: Screenshot of License Renewal Process Flow Diagram</vt:lpstr>
      <vt:lpstr>Table 13.13: License Renewal Activity Time Distributions</vt:lpstr>
      <vt:lpstr>Figure 13.11: Screenshot of License Renewal Process Simulator</vt:lpstr>
      <vt:lpstr>Case 13.4: Drivers License Renewal</vt:lpstr>
      <vt:lpstr>Case 13.5: Renaissance Clinic (B)</vt:lpstr>
    </vt:vector>
  </TitlesOfParts>
  <Company>University of Texas at Austin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Simulation</dc:title>
  <dc:creator>McCombs School of Business</dc:creator>
  <cp:lastModifiedBy>McAndrews, Ryan</cp:lastModifiedBy>
  <cp:revision>23</cp:revision>
  <dcterms:created xsi:type="dcterms:W3CDTF">2004-11-05T19:45:41Z</dcterms:created>
  <dcterms:modified xsi:type="dcterms:W3CDTF">2018-02-13T21:02:50Z</dcterms:modified>
</cp:coreProperties>
</file>