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36"/>
  </p:notesMasterIdLst>
  <p:handoutMasterIdLst>
    <p:handoutMasterId r:id="rId37"/>
  </p:handoutMasterIdLst>
  <p:sldIdLst>
    <p:sldId id="285" r:id="rId2"/>
    <p:sldId id="286" r:id="rId3"/>
    <p:sldId id="292" r:id="rId4"/>
    <p:sldId id="293" r:id="rId5"/>
    <p:sldId id="294" r:id="rId6"/>
    <p:sldId id="295" r:id="rId7"/>
    <p:sldId id="296" r:id="rId8"/>
    <p:sldId id="297" r:id="rId9"/>
    <p:sldId id="260" r:id="rId10"/>
    <p:sldId id="298" r:id="rId11"/>
    <p:sldId id="262" r:id="rId12"/>
    <p:sldId id="299" r:id="rId13"/>
    <p:sldId id="302" r:id="rId14"/>
    <p:sldId id="303" r:id="rId15"/>
    <p:sldId id="300" r:id="rId16"/>
    <p:sldId id="301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277" r:id="rId31"/>
    <p:sldId id="284" r:id="rId32"/>
    <p:sldId id="289" r:id="rId33"/>
    <p:sldId id="288" r:id="rId34"/>
    <p:sldId id="317" r:id="rId35"/>
  </p:sldIdLst>
  <p:sldSz cx="9144000" cy="6858000" type="letter"/>
  <p:notesSz cx="6858000" cy="9028113"/>
  <p:custDataLst>
    <p:tags r:id="rId3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fld id="{2667DA47-4024-4699-8CD9-E28FDA90660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F3414C38-7A75-4617-8E34-0DEAA674B769}" type="slidenum">
              <a:rPr lang="en-US" sz="1400">
                <a:latin typeface="Arial" charset="0"/>
              </a:rPr>
              <a:pPr algn="r"/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81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DC7E601F-1EC5-454D-BF5E-1C79647A6B4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8EB9A34C-1145-4E3B-9B7A-205CD1C05657}" type="slidenum">
              <a:rPr lang="en-US" sz="1400">
                <a:latin typeface="Arial" charset="0"/>
              </a:rPr>
              <a:pPr algn="r"/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8901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82625"/>
            <a:ext cx="4498975" cy="3373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E601F-1EC5-454D-BF5E-1C79647A6B4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374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97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734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734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4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735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735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735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35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73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2300288" y="6400800"/>
            <a:ext cx="47244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5736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17B589-5569-49BB-864E-00EF85143F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9C219-6987-4CA9-A925-CC17CF7CBF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C89BD-CDF8-4BAD-8134-1A94B05DA7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4757386-BBBD-4723-ACC3-02E294D9A2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313"/>
            <a:ext cx="80295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3DE62-A37C-422C-A3C3-4B7ADEF09F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23346-87D3-4633-92AD-8CA2727812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CA9F3-EC6A-4E3F-ABED-DF04DAA9E0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B33F87-2B7F-4B14-99E3-5DDA7B8856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BC289-F28F-4CD3-87B7-61DC83E243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6066A-6AD5-49B6-82D9-95E8645750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2EB8B-BC25-49E9-AD2E-73F79EE2A8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D173F-F11C-4953-8B22-F8C8CA86BD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563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3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563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14600" y="6400800"/>
            <a:ext cx="472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563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2559DB4-C513-495D-BD6A-95935F7F2A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6726" y="1371600"/>
            <a:ext cx="7772400" cy="1462088"/>
          </a:xfrm>
        </p:spPr>
        <p:txBody>
          <a:bodyPr/>
          <a:lstStyle/>
          <a:p>
            <a:pPr algn="ctr"/>
            <a:br>
              <a:rPr lang="en-US" dirty="0"/>
            </a:br>
            <a:r>
              <a:rPr lang="en-US" dirty="0"/>
              <a:t>Chapter 12</a:t>
            </a:r>
            <a:br>
              <a:rPr lang="en-US" dirty="0"/>
            </a:br>
            <a:r>
              <a:rPr lang="en-US" dirty="0"/>
              <a:t>Managing Waiting Lines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317B589-5569-49BB-864E-00EF85143F0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625" y="976313"/>
            <a:ext cx="8029575" cy="776287"/>
          </a:xfrm>
        </p:spPr>
        <p:txBody>
          <a:bodyPr/>
          <a:lstStyle/>
          <a:p>
            <a:r>
              <a:rPr lang="en-US" dirty="0"/>
              <a:t>Essential Features of 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Calling population</a:t>
            </a:r>
          </a:p>
          <a:p>
            <a:r>
              <a:rPr lang="en-US" dirty="0"/>
              <a:t>Arrival process</a:t>
            </a:r>
          </a:p>
          <a:p>
            <a:r>
              <a:rPr lang="en-US" dirty="0"/>
              <a:t>Queue configuration</a:t>
            </a:r>
          </a:p>
          <a:p>
            <a:r>
              <a:rPr lang="en-US" dirty="0"/>
              <a:t>Queue discipline</a:t>
            </a:r>
          </a:p>
          <a:p>
            <a:r>
              <a:rPr lang="en-US" dirty="0"/>
              <a:t>Service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65387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91466" y="498477"/>
            <a:ext cx="7924800" cy="1004887"/>
          </a:xfrm>
          <a:noFill/>
          <a:ln/>
        </p:spPr>
        <p:txBody>
          <a:bodyPr lIns="92075" tIns="46038" rIns="92075" bIns="46038" anchor="ctr"/>
          <a:lstStyle/>
          <a:p>
            <a:r>
              <a:rPr lang="en-US" sz="4000" dirty="0"/>
              <a:t>Figure 12.1: Queuing System Schematic</a:t>
            </a:r>
            <a:endParaRPr lang="en-US" sz="4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2333625"/>
            <a:ext cx="7800975" cy="26955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900113"/>
            <a:ext cx="8029575" cy="776287"/>
          </a:xfrm>
        </p:spPr>
        <p:txBody>
          <a:bodyPr/>
          <a:lstStyle/>
          <a:p>
            <a:r>
              <a:rPr lang="en-US" dirty="0"/>
              <a:t>Figure 12.2: Classification of Calling Population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419350"/>
            <a:ext cx="5981700" cy="26860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61838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47713"/>
            <a:ext cx="8029575" cy="776287"/>
          </a:xfrm>
        </p:spPr>
        <p:txBody>
          <a:bodyPr/>
          <a:lstStyle/>
          <a:p>
            <a:r>
              <a:rPr lang="en-US" dirty="0"/>
              <a:t>Essential Features of 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Arrival Process</a:t>
            </a:r>
          </a:p>
          <a:p>
            <a:pPr lvl="1"/>
            <a:r>
              <a:rPr lang="en-US" sz="2400" dirty="0"/>
              <a:t>Probability that the time between arrivals will be </a:t>
            </a:r>
            <a:r>
              <a:rPr lang="en-US" sz="2400" i="1" dirty="0"/>
              <a:t>t</a:t>
            </a:r>
            <a:r>
              <a:rPr lang="en-US" sz="2400" dirty="0"/>
              <a:t> or less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581400"/>
            <a:ext cx="5429250" cy="419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225" y="4191000"/>
            <a:ext cx="6200775" cy="19431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33128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47713"/>
            <a:ext cx="8029575" cy="776287"/>
          </a:xfrm>
        </p:spPr>
        <p:txBody>
          <a:bodyPr/>
          <a:lstStyle/>
          <a:p>
            <a:r>
              <a:rPr lang="en-US" dirty="0"/>
              <a:t>Essential Features of 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Arrival Process</a:t>
            </a:r>
          </a:p>
          <a:p>
            <a:pPr lvl="1"/>
            <a:r>
              <a:rPr lang="en-US" sz="2400" dirty="0"/>
              <a:t>Probability of n arrivals during the time interval </a:t>
            </a:r>
            <a:r>
              <a:rPr lang="en-US" sz="2400" i="1" dirty="0"/>
              <a:t>t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276600"/>
            <a:ext cx="8401050" cy="309562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74072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425" y="976313"/>
            <a:ext cx="8029575" cy="776287"/>
          </a:xfrm>
        </p:spPr>
        <p:txBody>
          <a:bodyPr/>
          <a:lstStyle/>
          <a:p>
            <a:r>
              <a:rPr lang="en-US" sz="3200" dirty="0"/>
              <a:t>Figure 12.3: Distribution of Patient Interarrival Times for a University Health Clinic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924050"/>
            <a:ext cx="4981575" cy="48577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34816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900113"/>
            <a:ext cx="8029575" cy="776287"/>
          </a:xfrm>
        </p:spPr>
        <p:txBody>
          <a:bodyPr/>
          <a:lstStyle/>
          <a:p>
            <a:r>
              <a:rPr lang="en-US" dirty="0"/>
              <a:t>Figure 12.4: Poisson and Exponential Equivalence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95512"/>
            <a:ext cx="7858125" cy="24669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64626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25" y="747713"/>
            <a:ext cx="8029575" cy="776287"/>
          </a:xfrm>
        </p:spPr>
        <p:txBody>
          <a:bodyPr/>
          <a:lstStyle/>
          <a:p>
            <a:r>
              <a:rPr lang="en-US" dirty="0"/>
              <a:t>Figure 12.5: Ambulance Calls by Hour of Day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6" y="1969770"/>
            <a:ext cx="4123944" cy="473583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94981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823913"/>
            <a:ext cx="8029575" cy="776287"/>
          </a:xfrm>
        </p:spPr>
        <p:txBody>
          <a:bodyPr/>
          <a:lstStyle/>
          <a:p>
            <a:r>
              <a:rPr lang="en-US" dirty="0"/>
              <a:t>Figure 12.6: Patient Arrivals at Health Clinic by Day of Week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6" y="1983105"/>
            <a:ext cx="4826318" cy="464629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16497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900113"/>
            <a:ext cx="8029575" cy="776287"/>
          </a:xfrm>
        </p:spPr>
        <p:txBody>
          <a:bodyPr/>
          <a:lstStyle/>
          <a:p>
            <a:r>
              <a:rPr lang="en-US" sz="3600" dirty="0"/>
              <a:t>Figure 12.7: Airline Passenger Travel between U.S. and the World, 1994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476500"/>
            <a:ext cx="6124575" cy="30099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53996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671513"/>
            <a:ext cx="8029575" cy="776287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458200" cy="4876800"/>
          </a:xfrm>
        </p:spPr>
        <p:txBody>
          <a:bodyPr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500" dirty="0"/>
              <a:t>Describe the economics of waiting lines using examples.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500" dirty="0"/>
              <a:t>Describe how queues form.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500" dirty="0"/>
              <a:t>Describe the psychology behind Maister’s two “laws of service.”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500" dirty="0"/>
              <a:t>Apply strategies to address the four attributes of waiting.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500" dirty="0"/>
              <a:t>Describe the essential features of a queuing system.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500" dirty="0"/>
              <a:t>Describe the relationship between a negative exponential distribution of time between arrivals and a Poisson distribution of arrival rates.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425" y="823913"/>
            <a:ext cx="8029575" cy="776287"/>
          </a:xfrm>
        </p:spPr>
        <p:txBody>
          <a:bodyPr/>
          <a:lstStyle/>
          <a:p>
            <a:r>
              <a:rPr lang="en-US" dirty="0"/>
              <a:t>Figure 12.8: Classification of Arrival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228850"/>
            <a:ext cx="7467600" cy="36385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9381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47713"/>
            <a:ext cx="8029575" cy="776287"/>
          </a:xfrm>
        </p:spPr>
        <p:txBody>
          <a:bodyPr/>
          <a:lstStyle/>
          <a:p>
            <a:r>
              <a:rPr lang="en-US" dirty="0"/>
              <a:t>Essential Features of 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Queue Configuration</a:t>
            </a:r>
          </a:p>
          <a:p>
            <a:pPr lvl="1"/>
            <a:r>
              <a:rPr lang="en-US" sz="2400" dirty="0"/>
              <a:t>Refers to:</a:t>
            </a:r>
          </a:p>
          <a:p>
            <a:pPr lvl="2"/>
            <a:r>
              <a:rPr lang="en-US" sz="2000" dirty="0"/>
              <a:t>The number of queues</a:t>
            </a:r>
          </a:p>
          <a:p>
            <a:pPr lvl="2"/>
            <a:r>
              <a:rPr lang="en-US" sz="2000" dirty="0"/>
              <a:t>Their locations</a:t>
            </a:r>
          </a:p>
          <a:p>
            <a:pPr lvl="2"/>
            <a:r>
              <a:rPr lang="en-US" sz="2000" dirty="0"/>
              <a:t>Their spatial requirements</a:t>
            </a:r>
          </a:p>
          <a:p>
            <a:pPr lvl="2"/>
            <a:r>
              <a:rPr lang="en-US" sz="2000" dirty="0"/>
              <a:t>Their effects on customer behavior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62589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425" y="823913"/>
            <a:ext cx="8029575" cy="776287"/>
          </a:xfrm>
        </p:spPr>
        <p:txBody>
          <a:bodyPr/>
          <a:lstStyle/>
          <a:p>
            <a:r>
              <a:rPr lang="en-US" dirty="0"/>
              <a:t>Figure 12.9: Alternative Waiting-Area Configurations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57400"/>
            <a:ext cx="7953375" cy="47244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67491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425" y="823913"/>
            <a:ext cx="8029575" cy="776287"/>
          </a:xfrm>
        </p:spPr>
        <p:txBody>
          <a:bodyPr/>
          <a:lstStyle/>
          <a:p>
            <a:r>
              <a:rPr lang="en-US" dirty="0"/>
              <a:t>Figure 12.10: Classification of Queue Configurations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28812"/>
            <a:ext cx="7496175" cy="30003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921477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47713"/>
            <a:ext cx="8029575" cy="776287"/>
          </a:xfrm>
        </p:spPr>
        <p:txBody>
          <a:bodyPr/>
          <a:lstStyle/>
          <a:p>
            <a:r>
              <a:rPr lang="en-US" dirty="0"/>
              <a:t>Essential Features of 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Queue Discipline</a:t>
            </a:r>
          </a:p>
          <a:p>
            <a:pPr lvl="1"/>
            <a:r>
              <a:rPr lang="en-US" sz="2400" dirty="0"/>
              <a:t>Policy established by management to select the next customer from the queue for service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285378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425" y="823913"/>
            <a:ext cx="8029575" cy="776287"/>
          </a:xfrm>
        </p:spPr>
        <p:txBody>
          <a:bodyPr/>
          <a:lstStyle/>
          <a:p>
            <a:r>
              <a:rPr lang="en-US" dirty="0"/>
              <a:t>Figure 12.11: Classification of Queue Discipline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57400"/>
            <a:ext cx="7781925" cy="43243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29419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47713"/>
            <a:ext cx="8029575" cy="776287"/>
          </a:xfrm>
        </p:spPr>
        <p:txBody>
          <a:bodyPr/>
          <a:lstStyle/>
          <a:p>
            <a:r>
              <a:rPr lang="en-US" dirty="0"/>
              <a:t>Essential Features of 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Service Process</a:t>
            </a:r>
          </a:p>
          <a:p>
            <a:pPr lvl="1"/>
            <a:r>
              <a:rPr lang="en-US" sz="2400" dirty="0"/>
              <a:t>Service performance contributors include:</a:t>
            </a:r>
          </a:p>
          <a:p>
            <a:pPr lvl="2"/>
            <a:r>
              <a:rPr lang="en-US" sz="2000" dirty="0"/>
              <a:t>Distribution of service times</a:t>
            </a:r>
          </a:p>
          <a:p>
            <a:pPr lvl="2"/>
            <a:r>
              <a:rPr lang="en-US" sz="2000" dirty="0"/>
              <a:t>Arrangement of servers</a:t>
            </a:r>
          </a:p>
          <a:p>
            <a:pPr lvl="2"/>
            <a:r>
              <a:rPr lang="en-US" sz="2000" dirty="0"/>
              <a:t>Management policies</a:t>
            </a:r>
          </a:p>
          <a:p>
            <a:pPr lvl="2"/>
            <a:r>
              <a:rPr lang="en-US" sz="2000" dirty="0"/>
              <a:t>Server behavior</a:t>
            </a:r>
          </a:p>
          <a:p>
            <a:pPr marL="914400" lvl="2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06190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823913"/>
            <a:ext cx="8029575" cy="776287"/>
          </a:xfrm>
        </p:spPr>
        <p:txBody>
          <a:bodyPr/>
          <a:lstStyle/>
          <a:p>
            <a:r>
              <a:rPr lang="en-US" dirty="0"/>
              <a:t>Figure 12.12: Histograms of Outpatient-Clinic Service Times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05" y="1972627"/>
            <a:ext cx="7046595" cy="4809173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60882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8225" y="900113"/>
            <a:ext cx="8029575" cy="776287"/>
          </a:xfrm>
        </p:spPr>
        <p:txBody>
          <a:bodyPr/>
          <a:lstStyle/>
          <a:p>
            <a:r>
              <a:rPr lang="en-US" dirty="0"/>
              <a:t>Table 12.1: Service Facility Arrangements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86000"/>
            <a:ext cx="8277225" cy="23622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118488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425" y="823913"/>
            <a:ext cx="8029575" cy="776287"/>
          </a:xfrm>
        </p:spPr>
        <p:txBody>
          <a:bodyPr/>
          <a:lstStyle/>
          <a:p>
            <a:r>
              <a:rPr lang="en-US" dirty="0"/>
              <a:t>Figure 12.13: Classification of Service Processes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286000"/>
            <a:ext cx="6048375" cy="304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2459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5313"/>
            <a:ext cx="8029575" cy="776287"/>
          </a:xfrm>
        </p:spPr>
        <p:txBody>
          <a:bodyPr/>
          <a:lstStyle/>
          <a:p>
            <a:r>
              <a:rPr lang="en-US" dirty="0"/>
              <a:t>The Economics of Waiting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Economic waiting costs viewed from two perspectives</a:t>
            </a:r>
          </a:p>
          <a:p>
            <a:pPr lvl="1"/>
            <a:r>
              <a:rPr lang="en-US" dirty="0"/>
              <a:t>Internal customers</a:t>
            </a:r>
          </a:p>
          <a:p>
            <a:pPr lvl="2"/>
            <a:r>
              <a:rPr lang="en-US" dirty="0"/>
              <a:t>Unproductive wages</a:t>
            </a:r>
          </a:p>
          <a:p>
            <a:pPr lvl="1"/>
            <a:r>
              <a:rPr lang="en-US" dirty="0"/>
              <a:t>External customers</a:t>
            </a:r>
          </a:p>
          <a:p>
            <a:pPr lvl="2"/>
            <a:r>
              <a:rPr lang="en-US" dirty="0"/>
              <a:t>Forgone alternative use of time</a:t>
            </a:r>
          </a:p>
          <a:p>
            <a:pPr lvl="2"/>
            <a:r>
              <a:rPr lang="en-US" dirty="0"/>
              <a:t>Boredom</a:t>
            </a:r>
          </a:p>
          <a:p>
            <a:pPr lvl="2"/>
            <a:r>
              <a:rPr lang="en-US" dirty="0"/>
              <a:t>Anxiety</a:t>
            </a:r>
          </a:p>
          <a:p>
            <a:pPr lvl="2"/>
            <a:r>
              <a:rPr lang="en-US" dirty="0"/>
              <a:t>Other psychological distresses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748085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62025" y="214313"/>
            <a:ext cx="8029575" cy="776287"/>
          </a:xfrm>
        </p:spPr>
        <p:txBody>
          <a:bodyPr/>
          <a:lstStyle/>
          <a:p>
            <a:r>
              <a:rPr lang="en-US" dirty="0"/>
              <a:t>Topics for Discussion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8534400" cy="4114800"/>
          </a:xfrm>
        </p:spPr>
        <p:txBody>
          <a:bodyPr/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400" dirty="0"/>
              <a:t>Suggest some strategies for controlling the variability in service times.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400" dirty="0"/>
              <a:t>Suggest diversions that could make waiting less painful.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400" dirty="0"/>
              <a:t>Select a bad and a good waiting experience, and contrast the situations with respect to the aesthetics of the surroundings, diversions, people waiting, and attitude of servers.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400" dirty="0"/>
              <a:t>Suggest ways that service management can influence the arrival times of customers.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400" dirty="0"/>
              <a:t>When the line becomes long at some fast-food restaurants, an employee will walk along the line taking orders. What are the benefits of this policy?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Interactive Exercise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>
                <a:latin typeface="+mj-lt"/>
              </a:rPr>
              <a:t>   The class breaks into small groups with at least one international student in each group, if possible.  Based on overseas travel, each group reports on observations of waiting behavior from a cultural perspective.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72" name="Rectangle 160"/>
          <p:cNvSpPr>
            <a:spLocks noGrp="1" noChangeArrowheads="1"/>
          </p:cNvSpPr>
          <p:nvPr>
            <p:ph type="title"/>
          </p:nvPr>
        </p:nvSpPr>
        <p:spPr>
          <a:xfrm>
            <a:off x="1274762" y="685800"/>
            <a:ext cx="6650038" cy="914400"/>
          </a:xfrm>
        </p:spPr>
        <p:txBody>
          <a:bodyPr/>
          <a:lstStyle/>
          <a:p>
            <a:r>
              <a:rPr lang="en-US" dirty="0"/>
              <a:t>Case 12.1: Thrifty Car Rental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7386-BBBD-4723-ACC3-02E294D9A297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62000" y="2505671"/>
            <a:ext cx="7848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ASSIGNMENT:</a:t>
            </a: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pPr algn="just"/>
            <a:r>
              <a:rPr lang="en-US" sz="2800" dirty="0">
                <a:solidFill>
                  <a:srgbClr val="000000"/>
                </a:solidFill>
                <a:latin typeface="+mj-lt"/>
              </a:rPr>
              <a:t>On the basis of your experience and the description of Thrifty’s operations, describe the five essential features of the queuing systems at the customer counter, the garage, and the car wash. </a:t>
            </a:r>
            <a:endParaRPr lang="en-US" sz="2800" dirty="0"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62025" y="747713"/>
            <a:ext cx="8029575" cy="776287"/>
          </a:xfrm>
        </p:spPr>
        <p:txBody>
          <a:bodyPr/>
          <a:lstStyle/>
          <a:p>
            <a:r>
              <a:rPr lang="en-US" dirty="0"/>
              <a:t>Case 12.2: </a:t>
            </a:r>
            <a:r>
              <a:rPr lang="en-US" dirty="0" err="1"/>
              <a:t>Eye’ll</a:t>
            </a:r>
            <a:r>
              <a:rPr lang="en-US" dirty="0"/>
              <a:t> Be Seeing You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017713"/>
            <a:ext cx="8345488" cy="4114800"/>
          </a:xfrm>
        </p:spPr>
        <p:txBody>
          <a:bodyPr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000" dirty="0"/>
              <a:t>In this chapter, we referred to Maister’s First and Second Laws of Service. How do they relate to this case?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000" dirty="0"/>
              <a:t>What features of a good waiting process are evident in Dr. X’s practice? List the shortcomings that you see.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000" dirty="0"/>
              <a:t>Do you think that Mrs. F is typical of most people waiting for a service? How so? How not?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000" dirty="0"/>
              <a:t>If Dr. X were concerned with keeping the F family as patients, how could he have responded to Mrs. F’s letter? Write a letter on Dr. X’s behalf to Mrs. F.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000" dirty="0"/>
              <a:t>How could Dr. X prevent such incidents in the future?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000" dirty="0"/>
              <a:t>List constructive ways in which customers can respond when services fall seriously short of their requirements or expectations.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12.3: Field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17713"/>
            <a:ext cx="8040688" cy="4114800"/>
          </a:xfrm>
        </p:spPr>
        <p:txBody>
          <a:bodyPr/>
          <a:lstStyle/>
          <a:p>
            <a:r>
              <a:rPr lang="en-US" sz="2000" dirty="0"/>
              <a:t>Go forth armed with clipboard and stopwatch and study an actual waiting experience (e.g., post office, fast-food restaurant, retail bank). </a:t>
            </a:r>
          </a:p>
          <a:p>
            <a:r>
              <a:rPr lang="en-US" sz="2000" dirty="0"/>
              <a:t>Begin with a sketch of the layout noting the queue configuration. </a:t>
            </a:r>
          </a:p>
          <a:p>
            <a:r>
              <a:rPr lang="en-US" sz="2000" dirty="0"/>
              <a:t>Describe the characteristics of the calling population and the queue discipline in use. </a:t>
            </a:r>
          </a:p>
          <a:p>
            <a:r>
              <a:rPr lang="en-US" sz="2000" dirty="0"/>
              <a:t>For the arrival process, take a large enough sample of the time in minutes between arrivals to determine if the distribution between arrivals is distributed exponentially (or arrivals per hour are Poisson distributed). </a:t>
            </a:r>
          </a:p>
          <a:p>
            <a:r>
              <a:rPr lang="en-US" sz="2000" dirty="0"/>
              <a:t>Collect a sample of the service times to determine if they are distributed exponentially.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18385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5313"/>
            <a:ext cx="8029575" cy="776287"/>
          </a:xfrm>
        </p:spPr>
        <p:txBody>
          <a:bodyPr/>
          <a:lstStyle/>
          <a:p>
            <a:r>
              <a:rPr lang="en-US" dirty="0"/>
              <a:t>The Economics of Waiting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Lost sales due to </a:t>
            </a:r>
          </a:p>
          <a:p>
            <a:pPr lvl="1"/>
            <a:r>
              <a:rPr lang="en-US" dirty="0"/>
              <a:t>Excessive waiting</a:t>
            </a:r>
          </a:p>
          <a:p>
            <a:pPr lvl="1"/>
            <a:r>
              <a:rPr lang="en-US" dirty="0"/>
              <a:t>Expectation of long waits</a:t>
            </a:r>
          </a:p>
          <a:p>
            <a:r>
              <a:rPr lang="en-US" dirty="0"/>
              <a:t>Conceal queue to avoid lost sales</a:t>
            </a:r>
          </a:p>
          <a:p>
            <a:pPr lvl="1"/>
            <a:r>
              <a:rPr lang="en-US" dirty="0"/>
              <a:t>Examples:</a:t>
            </a:r>
          </a:p>
          <a:p>
            <a:pPr lvl="2"/>
            <a:r>
              <a:rPr lang="en-US" dirty="0"/>
              <a:t>Divert people to bar</a:t>
            </a:r>
          </a:p>
          <a:p>
            <a:pPr lvl="2"/>
            <a:r>
              <a:rPr lang="en-US" dirty="0"/>
              <a:t>Pay for tickets outside of park</a:t>
            </a:r>
          </a:p>
          <a:p>
            <a:pPr lvl="2"/>
            <a:r>
              <a:rPr lang="en-US" dirty="0"/>
              <a:t>“Snake” waiting line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6082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5313"/>
            <a:ext cx="8029575" cy="776287"/>
          </a:xfrm>
        </p:spPr>
        <p:txBody>
          <a:bodyPr/>
          <a:lstStyle/>
          <a:p>
            <a:r>
              <a:rPr lang="en-US" dirty="0"/>
              <a:t>The Economics of Waiting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Consumer as a resource</a:t>
            </a:r>
          </a:p>
          <a:p>
            <a:pPr lvl="1"/>
            <a:r>
              <a:rPr lang="en-US" dirty="0"/>
              <a:t>i.e. complete medical history, self-serve salad bar</a:t>
            </a:r>
          </a:p>
          <a:p>
            <a:r>
              <a:rPr lang="en-US" dirty="0"/>
              <a:t>Service firm “inventories” customers to increase process efficiency</a:t>
            </a:r>
          </a:p>
          <a:p>
            <a:r>
              <a:rPr lang="en-US" dirty="0"/>
              <a:t>Higher utilization of facilities is purchased at the price of customer waiting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6316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5313"/>
            <a:ext cx="8029575" cy="776287"/>
          </a:xfrm>
        </p:spPr>
        <p:txBody>
          <a:bodyPr/>
          <a:lstStyle/>
          <a:p>
            <a:r>
              <a:rPr lang="en-US" dirty="0"/>
              <a:t>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Queue</a:t>
            </a:r>
          </a:p>
          <a:p>
            <a:pPr lvl="1"/>
            <a:r>
              <a:rPr lang="en-US" dirty="0"/>
              <a:t>A line of waiting customers who require service from one or more servers</a:t>
            </a:r>
          </a:p>
          <a:p>
            <a:pPr lvl="1"/>
            <a:r>
              <a:rPr lang="en-US" dirty="0"/>
              <a:t>Does not need to be a physical 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29089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5313"/>
            <a:ext cx="8029575" cy="776287"/>
          </a:xfrm>
        </p:spPr>
        <p:txBody>
          <a:bodyPr/>
          <a:lstStyle/>
          <a:p>
            <a:r>
              <a:rPr lang="en-US" dirty="0"/>
              <a:t>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688" y="1981200"/>
            <a:ext cx="7772400" cy="4114800"/>
          </a:xfrm>
        </p:spPr>
        <p:txBody>
          <a:bodyPr/>
          <a:lstStyle/>
          <a:p>
            <a:r>
              <a:rPr lang="en-US" dirty="0"/>
              <a:t>Queue variations</a:t>
            </a:r>
          </a:p>
          <a:p>
            <a:pPr lvl="1"/>
            <a:r>
              <a:rPr lang="en-US" sz="2600" dirty="0"/>
              <a:t>Servers need not be limited to serving one customer at a time, i.e. buses, airplanes, elevators</a:t>
            </a:r>
          </a:p>
          <a:p>
            <a:pPr lvl="1"/>
            <a:r>
              <a:rPr lang="en-US" sz="2600" dirty="0"/>
              <a:t>Consumer need not always travel to the service facility, i.e. fire and police protection</a:t>
            </a:r>
          </a:p>
          <a:p>
            <a:pPr lvl="1"/>
            <a:r>
              <a:rPr lang="en-US" sz="2600" dirty="0"/>
              <a:t>Service may consist of stages of queues in a series or of a more complex network of queues, i.e. Disneyland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43061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95313"/>
            <a:ext cx="8029575" cy="776287"/>
          </a:xfrm>
        </p:spPr>
        <p:txBody>
          <a:bodyPr/>
          <a:lstStyle/>
          <a:p>
            <a:r>
              <a:rPr lang="en-US" dirty="0"/>
              <a:t>Queuing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688" y="1981200"/>
            <a:ext cx="7772400" cy="4114800"/>
          </a:xfrm>
        </p:spPr>
        <p:txBody>
          <a:bodyPr/>
          <a:lstStyle/>
          <a:p>
            <a:r>
              <a:rPr lang="en-US" dirty="0"/>
              <a:t>Queue variations</a:t>
            </a:r>
          </a:p>
          <a:p>
            <a:pPr lvl="1"/>
            <a:r>
              <a:rPr lang="en-US" sz="2600" dirty="0"/>
              <a:t>Servers need not be limited to serving one customer at a time, i.e. buses, airplanes, elevators</a:t>
            </a:r>
          </a:p>
          <a:p>
            <a:pPr lvl="1"/>
            <a:r>
              <a:rPr lang="en-US" sz="2600" dirty="0"/>
              <a:t>Consumer need not always travel to the service facility, i.e. fire and police protection</a:t>
            </a:r>
          </a:p>
          <a:p>
            <a:pPr lvl="1"/>
            <a:r>
              <a:rPr lang="en-US" sz="2600" dirty="0"/>
              <a:t>Service may consist of stages of queues in a series or of a more complex network of queues, i.e. Disneyland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90300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35050" y="533400"/>
            <a:ext cx="8032750" cy="914400"/>
          </a:xfrm>
          <a:noFill/>
          <a:ln/>
        </p:spPr>
        <p:txBody>
          <a:bodyPr lIns="92075" tIns="46038" rIns="92075" bIns="46038" anchor="ctr"/>
          <a:lstStyle/>
          <a:p>
            <a:r>
              <a:rPr lang="en-US" sz="3600" dirty="0"/>
              <a:t>Strategies for Managing Customer Waiting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772400" cy="4114800"/>
          </a:xfrm>
          <a:noFill/>
          <a:ln/>
        </p:spPr>
        <p:txBody>
          <a:bodyPr lIns="92075" tIns="46038" rIns="92075" bIns="46038"/>
          <a:lstStyle/>
          <a:p>
            <a:r>
              <a:rPr lang="en-US" sz="2600" b="1" i="1" dirty="0">
                <a:latin typeface="Times New Roman" pitchFamily="18" charset="0"/>
              </a:rPr>
              <a:t>The Psychology of Waiting:</a:t>
            </a:r>
            <a:r>
              <a:rPr lang="en-US" sz="2600" dirty="0">
                <a:latin typeface="Times New Roman" pitchFamily="18" charset="0"/>
              </a:rPr>
              <a:t> Maister’s Laws of Service</a:t>
            </a:r>
          </a:p>
          <a:p>
            <a:r>
              <a:rPr lang="en-US" sz="2600" b="1" i="1" dirty="0">
                <a:latin typeface="Times New Roman" pitchFamily="18" charset="0"/>
              </a:rPr>
              <a:t>That Old Empty Feeling</a:t>
            </a:r>
            <a:r>
              <a:rPr lang="en-US" sz="2600" b="1" dirty="0">
                <a:latin typeface="Times New Roman" pitchFamily="18" charset="0"/>
              </a:rPr>
              <a:t>:  </a:t>
            </a:r>
            <a:r>
              <a:rPr lang="en-US" sz="2600" dirty="0">
                <a:latin typeface="Times New Roman" pitchFamily="18" charset="0"/>
              </a:rPr>
              <a:t>Unoccupied time goes slowly</a:t>
            </a:r>
          </a:p>
          <a:p>
            <a:r>
              <a:rPr lang="en-US" sz="2600" b="1" i="1" dirty="0">
                <a:latin typeface="Times New Roman" pitchFamily="18" charset="0"/>
              </a:rPr>
              <a:t>A Foot in the Door</a:t>
            </a:r>
            <a:r>
              <a:rPr lang="en-US" sz="2600" b="1" dirty="0">
                <a:latin typeface="Times New Roman" pitchFamily="18" charset="0"/>
              </a:rPr>
              <a:t>:  </a:t>
            </a:r>
            <a:r>
              <a:rPr lang="en-US" sz="2600" dirty="0">
                <a:latin typeface="Times New Roman" pitchFamily="18" charset="0"/>
              </a:rPr>
              <a:t>Pre-service waits seem longer that in-service waits</a:t>
            </a:r>
          </a:p>
          <a:p>
            <a:r>
              <a:rPr lang="en-US" sz="2600" b="1" i="1" dirty="0">
                <a:latin typeface="Times New Roman" pitchFamily="18" charset="0"/>
              </a:rPr>
              <a:t>The Light at the End of the Tunnel</a:t>
            </a:r>
            <a:r>
              <a:rPr lang="en-US" sz="2600" b="1" dirty="0">
                <a:latin typeface="Times New Roman" pitchFamily="18" charset="0"/>
              </a:rPr>
              <a:t>:  </a:t>
            </a:r>
            <a:r>
              <a:rPr lang="en-US" sz="2600" dirty="0">
                <a:latin typeface="Times New Roman" pitchFamily="18" charset="0"/>
              </a:rPr>
              <a:t>Reduce anxiety with attention</a:t>
            </a:r>
          </a:p>
          <a:p>
            <a:r>
              <a:rPr lang="en-US" sz="2600" b="1" i="1" dirty="0">
                <a:latin typeface="Times New Roman" pitchFamily="18" charset="0"/>
              </a:rPr>
              <a:t>Excuse Me, But I Was First</a:t>
            </a:r>
            <a:r>
              <a:rPr lang="en-US" sz="2600" b="1" dirty="0">
                <a:latin typeface="Times New Roman" pitchFamily="18" charset="0"/>
              </a:rPr>
              <a:t>:  </a:t>
            </a:r>
            <a:r>
              <a:rPr lang="en-US" sz="2600" dirty="0">
                <a:latin typeface="Times New Roman" pitchFamily="18" charset="0"/>
              </a:rPr>
              <a:t>Social justice with FCFS queue discipline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DE62-A37C-422C-A3C3-4B7ADEF09FF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Managing Waiting Lines&amp;quot;&quot;/&gt;&lt;property id=&quot;20307&quot; value=&quot;285&quot;/&gt;&lt;/object&gt;&lt;object type=&quot;3&quot; unique_id=&quot;10004&quot;&gt;&lt;property id=&quot;20148&quot; value=&quot;5&quot;/&gt;&lt;property id=&quot;20300&quot; value=&quot;Slide 2 - &amp;quot;Learning Objectives&amp;quot;&quot;/&gt;&lt;property id=&quot;20307&quot; value=&quot;286&quot;/&gt;&lt;/object&gt;&lt;object type=&quot;3&quot; unique_id=&quot;10005&quot;&gt;&lt;property id=&quot;20148&quot; value=&quot;5&quot;/&gt;&lt;property id=&quot;20300&quot; value=&quot;Slide 3 - &amp;quot;Where the Time Goes&amp;quot;&quot;/&gt;&lt;property id=&quot;20307&quot; value=&quot;257&quot;/&gt;&lt;/object&gt;&lt;object type=&quot;3&quot; unique_id=&quot;10006&quot;&gt;&lt;property id=&quot;20148&quot; value=&quot;5&quot;/&gt;&lt;property id=&quot;20300&quot; value=&quot;Slide 4 - &amp;quot;Cultural Attitudes&amp;quot;&quot;/&gt;&lt;property id=&quot;20307&quot; value=&quot;281&quot;/&gt;&lt;/object&gt;&lt;object type=&quot;3&quot; unique_id=&quot;10007&quot;&gt;&lt;property id=&quot;20148&quot; value=&quot;5&quot;/&gt;&lt;property id=&quot;20300&quot; value=&quot;Slide 5 - &amp;quot;Waiting Realities&amp;quot;&quot;/&gt;&lt;property id=&quot;20307&quot; value=&quot;261&quot;/&gt;&lt;/object&gt;&lt;object type=&quot;3&quot; unique_id=&quot;10008&quot;&gt;&lt;property id=&quot;20148&quot; value=&quot;5&quot;/&gt;&lt;property id=&quot;20300&quot; value=&quot;Slide 6 - &amp;quot;Laws of Service&amp;quot;&quot;/&gt;&lt;property id=&quot;20307&quot; value=&quot;282&quot;/&gt;&lt;/object&gt;&lt;object type=&quot;3&quot; unique_id=&quot;10009&quot;&gt;&lt;property id=&quot;20148&quot; value=&quot;5&quot;/&gt;&lt;property id=&quot;20300&quot; value=&quot;Slide 7 - &amp;quot;Remember Me&amp;quot;&quot;/&gt;&lt;property id=&quot;20307&quot; value=&quot;274&quot;/&gt;&lt;/object&gt;&lt;object type=&quot;3&quot; unique_id=&quot;10010&quot;&gt;&lt;property id=&quot;20148&quot; value=&quot;5&quot;/&gt;&lt;property id=&quot;20300&quot; value=&quot;Slide 8 - &amp;quot;Strategies for Waiting Line Management&amp;quot;&quot;/&gt;&lt;property id=&quot;20307&quot; value=&quot;260&quot;/&gt;&lt;/object&gt;&lt;object type=&quot;3&quot; unique_id=&quot;10011&quot;&gt;&lt;property id=&quot;20148&quot; value=&quot;5&quot;/&gt;&lt;property id=&quot;20300&quot; value=&quot;Slide 9 - &amp;quot;Essential Features of Queuing Systems&amp;quot;&quot;/&gt;&lt;property id=&quot;20307&quot; value=&quot;262&quot;/&gt;&lt;/object&gt;&lt;object type=&quot;3&quot; unique_id=&quot;10012&quot;&gt;&lt;property id=&quot;20148&quot; value=&quot;5&quot;/&gt;&lt;property id=&quot;20300&quot; value=&quot;Slide 10 - &amp;quot;Arrival Process&amp;quot;&quot;/&gt;&lt;property id=&quot;20307&quot; value=&quot;263&quot;/&gt;&lt;/object&gt;&lt;object type=&quot;3&quot; unique_id=&quot;10013&quot;&gt;&lt;property id=&quot;20148&quot; value=&quot;5&quot;/&gt;&lt;property id=&quot;20300&quot; value=&quot;Slide 11 - &amp;quot;Distribution of Patient Interarrival Times&amp;quot;&quot;/&gt;&lt;property id=&quot;20307&quot; value=&quot;265&quot;/&gt;&lt;/object&gt;&lt;object type=&quot;3&quot; unique_id=&quot;10014&quot;&gt;&lt;property id=&quot;20148&quot; value=&quot;5&quot;/&gt;&lt;property id=&quot;20300&quot; value=&quot;Slide 12 - &amp;quot;Variation in Arrival Rates&amp;quot;&quot;/&gt;&lt;property id=&quot;20307&quot; value=&quot;266&quot;/&gt;&lt;/object&gt;&lt;object type=&quot;3&quot; unique_id=&quot;10015&quot;&gt;&lt;property id=&quot;20148&quot; value=&quot;5&quot;/&gt;&lt;property id=&quot;20300&quot; value=&quot;Slide 13 - &amp;quot;Poisson and Exponential Equivalence&amp;quot;&quot;/&gt;&lt;property id=&quot;20307&quot; value=&quot;267&quot;/&gt;&lt;/object&gt;&lt;object type=&quot;3&quot; unique_id=&quot;10016&quot;&gt;&lt;property id=&quot;20148&quot; value=&quot;5&quot;/&gt;&lt;property id=&quot;20300&quot; value=&quot;Slide 14 - &amp;quot;Queue Configurations&amp;quot;&quot;/&gt;&lt;property id=&quot;20307&quot; value=&quot;268&quot;/&gt;&lt;/object&gt;&lt;object type=&quot;3&quot; unique_id=&quot;10017&quot;&gt;&lt;property id=&quot;20148&quot; value=&quot;5&quot;/&gt;&lt;property id=&quot;20300&quot; value=&quot;Slide 15 - &amp;quot;Queue Discipline&amp;quot;&quot;/&gt;&lt;property id=&quot;20307&quot; value=&quot;269&quot;/&gt;&lt;/object&gt;&lt;object type=&quot;3&quot; unique_id=&quot;10018&quot;&gt;&lt;property id=&quot;20148&quot; value=&quot;5&quot;/&gt;&lt;property id=&quot;20300&quot; value=&quot;Slide 16 - &amp;quot;Outpatient Service Process Distributions&amp;quot;&quot;/&gt;&lt;property id=&quot;20307&quot; value=&quot;270&quot;/&gt;&lt;/object&gt;&lt;object type=&quot;3&quot; unique_id=&quot;10019&quot;&gt;&lt;property id=&quot;20148&quot; value=&quot;5&quot;/&gt;&lt;property id=&quot;20300&quot; value=&quot;Slide 17 - &amp;quot;Service Facility Arrangements&amp;quot;&quot;/&gt;&lt;property id=&quot;20307&quot; value=&quot;271&quot;/&gt;&lt;/object&gt;&lt;object type=&quot;3&quot; unique_id=&quot;10020&quot;&gt;&lt;property id=&quot;20148&quot; value=&quot;5&quot;/&gt;&lt;property id=&quot;20300&quot; value=&quot;Slide 18 - &amp;quot;Topics for Discussion&amp;quot;&quot;/&gt;&lt;property id=&quot;20307&quot; value=&quot;277&quot;/&gt;&lt;/object&gt;&lt;object type=&quot;3&quot; unique_id=&quot;10021&quot;&gt;&lt;property id=&quot;20148&quot; value=&quot;5&quot;/&gt;&lt;property id=&quot;20300&quot; value=&quot;Slide 19 - &amp;quot;Interactive Exercise&amp;quot;&quot;/&gt;&lt;property id=&quot;20307&quot; value=&quot;284&quot;/&gt;&lt;/object&gt;&lt;object type=&quot;3&quot; unique_id=&quot;10022&quot;&gt;&lt;property id=&quot;20148&quot; value=&quot;5&quot;/&gt;&lt;property id=&quot;20300&quot; value=&quot;Slide 20 - &amp;quot;Thrifty Car Rental&amp;quot;&quot;/&gt;&lt;property id=&quot;20307&quot; value=&quot;289&quot;/&gt;&lt;/object&gt;&lt;object type=&quot;3&quot; unique_id=&quot;10023&quot;&gt;&lt;property id=&quot;20148&quot; value=&quot;5&quot;/&gt;&lt;property id=&quot;20300&quot; value=&quot;Slide 21 - &amp;quot;Eye’ll Be Seeing You&amp;quot;&quot;/&gt;&lt;property id=&quot;20307&quot; value=&quot;288&quot;/&gt;&lt;/object&gt;&lt;object type=&quot;3&quot; unique_id=&quot;10024&quot;&gt;&lt;property id=&quot;20148&quot; value=&quot;5&quot;/&gt;&lt;property id=&quot;20300&quot; value=&quot;Slide 22 - &amp;quot;Sample Letter&amp;quot;&quot;/&gt;&lt;property id=&quot;20307&quot; value=&quot;290&quot;/&gt;&lt;/object&gt;&lt;/object&gt;&lt;object type=&quot;8&quot; unique_id=&quot;1004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624</TotalTime>
  <Pages>16</Pages>
  <Words>1555</Words>
  <Application>Microsoft Office PowerPoint</Application>
  <PresentationFormat>Letter Paper (8.5x11 in)</PresentationFormat>
  <Paragraphs>188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Tahoma</vt:lpstr>
      <vt:lpstr>Times New Roman</vt:lpstr>
      <vt:lpstr>Wingdings</vt:lpstr>
      <vt:lpstr>Blends</vt:lpstr>
      <vt:lpstr> Chapter 12 Managing Waiting Lines</vt:lpstr>
      <vt:lpstr>Learning Objectives</vt:lpstr>
      <vt:lpstr>The Economics of Waiting</vt:lpstr>
      <vt:lpstr>The Economics of Waiting</vt:lpstr>
      <vt:lpstr>The Economics of Waiting</vt:lpstr>
      <vt:lpstr>Queuing Systems</vt:lpstr>
      <vt:lpstr>Queuing Systems</vt:lpstr>
      <vt:lpstr>Queuing Systems</vt:lpstr>
      <vt:lpstr>Strategies for Managing Customer Waiting</vt:lpstr>
      <vt:lpstr>Essential Features of Queuing Systems</vt:lpstr>
      <vt:lpstr>Figure 12.1: Queuing System Schematic</vt:lpstr>
      <vt:lpstr>Figure 12.2: Classification of Calling Population</vt:lpstr>
      <vt:lpstr>Essential Features of Queuing Systems</vt:lpstr>
      <vt:lpstr>Essential Features of Queuing Systems</vt:lpstr>
      <vt:lpstr>Figure 12.3: Distribution of Patient Interarrival Times for a University Health Clinic</vt:lpstr>
      <vt:lpstr>Figure 12.4: Poisson and Exponential Equivalence</vt:lpstr>
      <vt:lpstr>Figure 12.5: Ambulance Calls by Hour of Day</vt:lpstr>
      <vt:lpstr>Figure 12.6: Patient Arrivals at Health Clinic by Day of Week</vt:lpstr>
      <vt:lpstr>Figure 12.7: Airline Passenger Travel between U.S. and the World, 1994</vt:lpstr>
      <vt:lpstr>Figure 12.8: Classification of Arrival Process</vt:lpstr>
      <vt:lpstr>Essential Features of Queuing Systems</vt:lpstr>
      <vt:lpstr>Figure 12.9: Alternative Waiting-Area Configurations</vt:lpstr>
      <vt:lpstr>Figure 12.10: Classification of Queue Configurations</vt:lpstr>
      <vt:lpstr>Essential Features of Queuing Systems</vt:lpstr>
      <vt:lpstr>Figure 12.11: Classification of Queue Discipline</vt:lpstr>
      <vt:lpstr>Essential Features of Queuing Systems</vt:lpstr>
      <vt:lpstr>Figure 12.12: Histograms of Outpatient-Clinic Service Times</vt:lpstr>
      <vt:lpstr>Table 12.1: Service Facility Arrangements</vt:lpstr>
      <vt:lpstr>Figure 12.13: Classification of Service Processes</vt:lpstr>
      <vt:lpstr>Topics for Discussion</vt:lpstr>
      <vt:lpstr>Interactive Exercise</vt:lpstr>
      <vt:lpstr>Case 12.1: Thrifty Car Rental</vt:lpstr>
      <vt:lpstr>Case 12.2: Eye’ll Be Seeing You</vt:lpstr>
      <vt:lpstr>Case 12.3: Field Study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Queues</dc:title>
  <dc:creator>James Fitzsimmons</dc:creator>
  <cp:lastModifiedBy>McAndrews, Ryan</cp:lastModifiedBy>
  <cp:revision>78</cp:revision>
  <cp:lastPrinted>2000-01-24T20:40:50Z</cp:lastPrinted>
  <dcterms:created xsi:type="dcterms:W3CDTF">1996-03-03T21:16:28Z</dcterms:created>
  <dcterms:modified xsi:type="dcterms:W3CDTF">2018-02-14T21:04:12Z</dcterms:modified>
</cp:coreProperties>
</file>