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40"/>
  </p:notesMasterIdLst>
  <p:handoutMasterIdLst>
    <p:handoutMasterId r:id="rId41"/>
  </p:handoutMasterIdLst>
  <p:sldIdLst>
    <p:sldId id="273" r:id="rId2"/>
    <p:sldId id="270" r:id="rId3"/>
    <p:sldId id="287" r:id="rId4"/>
    <p:sldId id="285" r:id="rId5"/>
    <p:sldId id="284" r:id="rId6"/>
    <p:sldId id="286"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265" r:id="rId27"/>
    <p:sldId id="276" r:id="rId28"/>
    <p:sldId id="259" r:id="rId29"/>
    <p:sldId id="262" r:id="rId30"/>
    <p:sldId id="307" r:id="rId31"/>
    <p:sldId id="308" r:id="rId32"/>
    <p:sldId id="271" r:id="rId33"/>
    <p:sldId id="272" r:id="rId34"/>
    <p:sldId id="309" r:id="rId35"/>
    <p:sldId id="310" r:id="rId36"/>
    <p:sldId id="311" r:id="rId37"/>
    <p:sldId id="312" r:id="rId38"/>
    <p:sldId id="313" r:id="rId39"/>
  </p:sldIdLst>
  <p:sldSz cx="9144000" cy="6858000" type="letter"/>
  <p:notesSz cx="6858000" cy="9028113"/>
  <p:custDataLst>
    <p:tags r:id="rId42"/>
  </p:custDataLst>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10" d="100"/>
          <a:sy n="110" d="100"/>
        </p:scale>
        <p:origin x="103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Arial" charset="0"/>
              </a:defRPr>
            </a:lvl1pPr>
          </a:lstStyle>
          <a:p>
            <a:endParaRPr lang="en-US" dirty="0"/>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Arial" charset="0"/>
              </a:defRPr>
            </a:lvl1pPr>
          </a:lstStyle>
          <a:p>
            <a:endParaRPr lang="en-US" dirty="0"/>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Arial" charset="0"/>
              </a:defRPr>
            </a:lvl1pPr>
          </a:lstStyle>
          <a:p>
            <a:endParaRPr lang="en-US" dirty="0"/>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Arial" charset="0"/>
              </a:defRPr>
            </a:lvl1pPr>
          </a:lstStyle>
          <a:p>
            <a:fld id="{34CF8A74-A056-4553-A516-D015E29AED6E}" type="slidenum">
              <a:rPr lang="en-US"/>
              <a:pPr/>
              <a:t>‹#›</a:t>
            </a:fld>
            <a:endParaRPr lang="en-US" dirty="0"/>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509F41D3-0C56-425F-BD61-80739CA26141}" type="slidenum">
              <a:rPr lang="en-US" sz="1400">
                <a:latin typeface="Arial" charset="0"/>
              </a:rPr>
              <a:pPr algn="r"/>
              <a:t>‹#›</a:t>
            </a:fld>
            <a:endParaRPr lang="en-US" sz="1400" dirty="0">
              <a:latin typeface="Arial" charset="0"/>
            </a:endParaRPr>
          </a:p>
        </p:txBody>
      </p:sp>
    </p:spTree>
    <p:extLst>
      <p:ext uri="{BB962C8B-B14F-4D97-AF65-F5344CB8AC3E}">
        <p14:creationId xmlns:p14="http://schemas.microsoft.com/office/powerpoint/2010/main" val="8728361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endParaRPr lang="en-US" dirty="0"/>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endParaRPr lang="en-US" dirty="0"/>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endParaRPr lang="en-US" dirty="0"/>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fld id="{BE610258-91AA-4845-A73F-998B89685B0B}" type="slidenum">
              <a:rPr lang="en-US"/>
              <a:pPr/>
              <a:t>‹#›</a:t>
            </a:fld>
            <a:endParaRPr lang="en-US" dirty="0"/>
          </a:p>
        </p:txBody>
      </p:sp>
      <p:sp>
        <p:nvSpPr>
          <p:cNvPr id="2054" name="Rectangle 6"/>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a:effectLst/>
        </p:spPr>
      </p:sp>
      <p:sp>
        <p:nvSpPr>
          <p:cNvPr id="2055" name="Rectangle 7"/>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t>Click to edit Master notes styles</a:t>
            </a:r>
          </a:p>
          <a:p>
            <a:pPr lvl="1"/>
            <a:r>
              <a:rPr lang="en-US"/>
              <a:t>Second Level</a:t>
            </a:r>
          </a:p>
          <a:p>
            <a:pPr lvl="2"/>
            <a:r>
              <a:rPr lang="en-US"/>
              <a:t>Third Level</a:t>
            </a:r>
          </a:p>
          <a:p>
            <a:pPr lvl="3"/>
            <a:r>
              <a:rPr lang="en-US"/>
              <a:t>Fourth Level</a:t>
            </a:r>
          </a:p>
          <a:p>
            <a:pPr lvl="4"/>
            <a:r>
              <a:rPr lang="en-US"/>
              <a:t>Fifth Level</a:t>
            </a:r>
          </a:p>
        </p:txBody>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B7996807-6E07-41AE-9260-930EFDCB6875}" type="slidenum">
              <a:rPr lang="en-US" sz="1400">
                <a:latin typeface="Arial" charset="0"/>
              </a:rPr>
              <a:pPr algn="r"/>
              <a:t>‹#›</a:t>
            </a:fld>
            <a:endParaRPr lang="en-US" sz="1400" dirty="0">
              <a:latin typeface="Arial" charset="0"/>
            </a:endParaRPr>
          </a:p>
        </p:txBody>
      </p:sp>
    </p:spTree>
    <p:extLst>
      <p:ext uri="{BB962C8B-B14F-4D97-AF65-F5344CB8AC3E}">
        <p14:creationId xmlns:p14="http://schemas.microsoft.com/office/powerpoint/2010/main" val="614454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79513" y="682625"/>
            <a:ext cx="4498975" cy="3373438"/>
          </a:xfrm>
          <a:ln/>
        </p:spPr>
      </p:sp>
      <p:sp>
        <p:nvSpPr>
          <p:cNvPr id="583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598008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52648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382990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034645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4045987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79513" y="682625"/>
            <a:ext cx="4498975" cy="3373438"/>
          </a:xfrm>
          <a:ln cap="flat"/>
        </p:spPr>
      </p:sp>
      <p:sp>
        <p:nvSpPr>
          <p:cNvPr id="2560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739980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79513" y="682625"/>
            <a:ext cx="4498975" cy="3373438"/>
          </a:xfrm>
          <a:ln/>
        </p:spPr>
      </p:sp>
      <p:sp>
        <p:nvSpPr>
          <p:cNvPr id="6144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054721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179513" y="682625"/>
            <a:ext cx="4498975" cy="3373438"/>
          </a:xfrm>
          <a:ln cap="flat"/>
        </p:spPr>
      </p:sp>
      <p:sp>
        <p:nvSpPr>
          <p:cNvPr id="13315"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087686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79513" y="682625"/>
            <a:ext cx="4498975" cy="3373438"/>
          </a:xfrm>
          <a:ln cap="flat"/>
        </p:spPr>
      </p:sp>
      <p:sp>
        <p:nvSpPr>
          <p:cNvPr id="1945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596760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79513" y="682625"/>
            <a:ext cx="4498975" cy="3373438"/>
          </a:xfrm>
          <a:ln cap="flat"/>
        </p:spPr>
      </p:sp>
      <p:sp>
        <p:nvSpPr>
          <p:cNvPr id="1945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582396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79513" y="682625"/>
            <a:ext cx="4498975" cy="3373438"/>
          </a:xfrm>
          <a:ln cap="flat"/>
        </p:spPr>
      </p:sp>
      <p:sp>
        <p:nvSpPr>
          <p:cNvPr id="2560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104005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p:spPr>
      </p:sp>
      <p:sp>
        <p:nvSpPr>
          <p:cNvPr id="327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143321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p:spPr>
      </p:sp>
      <p:sp>
        <p:nvSpPr>
          <p:cNvPr id="3379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640565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79513" y="682625"/>
            <a:ext cx="4498975" cy="3373438"/>
          </a:xfrm>
          <a:ln/>
        </p:spPr>
      </p:sp>
      <p:sp>
        <p:nvSpPr>
          <p:cNvPr id="34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1389333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79513" y="682625"/>
            <a:ext cx="4498975" cy="3373438"/>
          </a:xfrm>
          <a:ln/>
        </p:spPr>
      </p:sp>
      <p:sp>
        <p:nvSpPr>
          <p:cNvPr id="34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970903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79513" y="682625"/>
            <a:ext cx="4498975" cy="3373438"/>
          </a:xfrm>
          <a:ln/>
        </p:spPr>
      </p:sp>
      <p:sp>
        <p:nvSpPr>
          <p:cNvPr id="34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085754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79513" y="682625"/>
            <a:ext cx="4498975" cy="3373438"/>
          </a:xfrm>
          <a:ln/>
        </p:spPr>
      </p:sp>
      <p:sp>
        <p:nvSpPr>
          <p:cNvPr id="34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218983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79513" y="682625"/>
            <a:ext cx="4498975" cy="3373438"/>
          </a:xfrm>
          <a:ln/>
        </p:spPr>
      </p:sp>
      <p:sp>
        <p:nvSpPr>
          <p:cNvPr id="34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41571414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79513" y="682625"/>
            <a:ext cx="4498975" cy="3373438"/>
          </a:xfrm>
          <a:ln/>
        </p:spPr>
      </p:sp>
      <p:sp>
        <p:nvSpPr>
          <p:cNvPr id="3481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604714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p:spPr>
      </p:sp>
      <p:sp>
        <p:nvSpPr>
          <p:cNvPr id="327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657504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12135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554682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772213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252828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184936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xfrm>
            <a:off x="1179513" y="682625"/>
            <a:ext cx="4498975" cy="3373438"/>
          </a:xfrm>
          <a:ln cap="flat"/>
        </p:spPr>
      </p:sp>
      <p:sp>
        <p:nvSpPr>
          <p:cNvPr id="9219"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71220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7890" name="Group 2"/>
          <p:cNvGrpSpPr>
            <a:grpSpLocks/>
          </p:cNvGrpSpPr>
          <p:nvPr/>
        </p:nvGrpSpPr>
        <p:grpSpPr bwMode="auto">
          <a:xfrm>
            <a:off x="0" y="2438400"/>
            <a:ext cx="9009063" cy="1052513"/>
            <a:chOff x="0" y="1536"/>
            <a:chExt cx="5675" cy="663"/>
          </a:xfrm>
        </p:grpSpPr>
        <p:grpSp>
          <p:nvGrpSpPr>
            <p:cNvPr id="37891" name="Group 3"/>
            <p:cNvGrpSpPr>
              <a:grpSpLocks/>
            </p:cNvGrpSpPr>
            <p:nvPr/>
          </p:nvGrpSpPr>
          <p:grpSpPr bwMode="auto">
            <a:xfrm>
              <a:off x="183" y="1604"/>
              <a:ext cx="448" cy="299"/>
              <a:chOff x="720" y="336"/>
              <a:chExt cx="624" cy="432"/>
            </a:xfrm>
          </p:grpSpPr>
          <p:sp>
            <p:nvSpPr>
              <p:cNvPr id="3789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dirty="0"/>
              </a:p>
            </p:txBody>
          </p:sp>
          <p:sp>
            <p:nvSpPr>
              <p:cNvPr id="3789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dirty="0"/>
              </a:p>
            </p:txBody>
          </p:sp>
        </p:grpSp>
        <p:grpSp>
          <p:nvGrpSpPr>
            <p:cNvPr id="37894" name="Group 6"/>
            <p:cNvGrpSpPr>
              <a:grpSpLocks/>
            </p:cNvGrpSpPr>
            <p:nvPr/>
          </p:nvGrpSpPr>
          <p:grpSpPr bwMode="auto">
            <a:xfrm>
              <a:off x="261" y="1870"/>
              <a:ext cx="465" cy="299"/>
              <a:chOff x="912" y="2640"/>
              <a:chExt cx="672" cy="432"/>
            </a:xfrm>
          </p:grpSpPr>
          <p:sp>
            <p:nvSpPr>
              <p:cNvPr id="37895"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dirty="0"/>
              </a:p>
            </p:txBody>
          </p:sp>
          <p:sp>
            <p:nvSpPr>
              <p:cNvPr id="37896"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dirty="0"/>
              </a:p>
            </p:txBody>
          </p:sp>
        </p:grpSp>
        <p:sp>
          <p:nvSpPr>
            <p:cNvPr id="3789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dirty="0"/>
            </a:p>
          </p:txBody>
        </p:sp>
        <p:sp>
          <p:nvSpPr>
            <p:cNvPr id="3789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dirty="0"/>
            </a:p>
          </p:txBody>
        </p:sp>
        <p:sp>
          <p:nvSpPr>
            <p:cNvPr id="3789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dirty="0"/>
            </a:p>
          </p:txBody>
        </p:sp>
      </p:grpSp>
      <p:sp>
        <p:nvSpPr>
          <p:cNvPr id="37900"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3790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37902"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dirty="0"/>
          </a:p>
        </p:txBody>
      </p:sp>
      <p:sp>
        <p:nvSpPr>
          <p:cNvPr id="37903" name="Rectangle 15"/>
          <p:cNvSpPr>
            <a:spLocks noGrp="1" noChangeArrowheads="1"/>
          </p:cNvSpPr>
          <p:nvPr>
            <p:ph type="ftr" sz="quarter" idx="3"/>
          </p:nvPr>
        </p:nvSpPr>
        <p:spPr>
          <a:xfrm>
            <a:off x="2133600" y="6400800"/>
            <a:ext cx="4724400" cy="457200"/>
          </a:xfrm>
        </p:spPr>
        <p:txBody>
          <a:bodyPr/>
          <a:lstStyle>
            <a:lvl1pPr>
              <a:defRPr>
                <a:solidFill>
                  <a:schemeClr val="bg2"/>
                </a:solidFill>
              </a:defRPr>
            </a:lvl1pPr>
          </a:lstStyle>
          <a:p>
            <a:r>
              <a:rPr lang="en-US"/>
              <a:t>Copyright © 2019 by The McGraw-Hill Companies, Inc. All rights reserved.</a:t>
            </a:r>
            <a:endParaRPr lang="en-US" dirty="0"/>
          </a:p>
        </p:txBody>
      </p:sp>
      <p:sp>
        <p:nvSpPr>
          <p:cNvPr id="37904"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CF5AAD87-A2C1-4932-8E08-73938C7E38F2}"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21ED4868-A966-4672-98CE-559CF6CA32C8}"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F441F422-0033-4A06-BCAA-C7922082D65D}"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endParaRPr lang="en-US" dirty="0"/>
          </a:p>
        </p:txBody>
      </p:sp>
      <p:sp>
        <p:nvSpPr>
          <p:cNvPr id="4" name="Date Placeholder 3"/>
          <p:cNvSpPr>
            <a:spLocks noGrp="1"/>
          </p:cNvSpPr>
          <p:nvPr>
            <p:ph type="dt" sz="half" idx="10"/>
          </p:nvPr>
        </p:nvSpPr>
        <p:spPr>
          <a:xfrm>
            <a:off x="1162050" y="6243638"/>
            <a:ext cx="1905000" cy="457200"/>
          </a:xfrm>
        </p:spPr>
        <p:txBody>
          <a:bodyPr/>
          <a:lstStyle>
            <a:lvl1pPr>
              <a:defRPr/>
            </a:lvl1pPr>
          </a:lstStyle>
          <a:p>
            <a:endParaRPr lang="en-US" dirty="0"/>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95ACC37C-B7F8-41D0-9B32-7142B29A7B48}"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214313"/>
            <a:ext cx="7953375" cy="852487"/>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1EC4CB1E-5457-41E9-A980-FAD2C5294B8D}"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C0991B88-139F-499A-863C-C1F3F84B4054}"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36AFD716-154B-4C87-BEE1-ECF94DE4AE24}"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9" name="Slide Number Placeholder 8"/>
          <p:cNvSpPr>
            <a:spLocks noGrp="1"/>
          </p:cNvSpPr>
          <p:nvPr>
            <p:ph type="sldNum" sz="quarter" idx="12"/>
          </p:nvPr>
        </p:nvSpPr>
        <p:spPr/>
        <p:txBody>
          <a:bodyPr/>
          <a:lstStyle>
            <a:lvl1pPr>
              <a:defRPr/>
            </a:lvl1pPr>
          </a:lstStyle>
          <a:p>
            <a:fld id="{E0777A2C-4F63-458A-8A1C-52773BB31CFD}"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lvl1pPr>
              <a:defRPr/>
            </a:lvl1pPr>
          </a:lstStyle>
          <a:p>
            <a:fld id="{768540D9-8861-4D17-96DE-8FBC02EEA7F5}"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lvl1pPr>
              <a:defRPr/>
            </a:lvl1pPr>
          </a:lstStyle>
          <a:p>
            <a:fld id="{268BB4FC-176A-4AEA-B677-95204333EA72}"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C92BDE75-3D11-437E-9319-E00268D43F87}"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25BC11FC-A5CF-4F48-9E9F-D0B297CF3805}"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dirty="0"/>
          </a:p>
        </p:txBody>
      </p:sp>
      <p:sp>
        <p:nvSpPr>
          <p:cNvPr id="3686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36868"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dirty="0"/>
          </a:p>
        </p:txBody>
      </p:sp>
      <p:sp>
        <p:nvSpPr>
          <p:cNvPr id="3686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3687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dirty="0"/>
          </a:p>
        </p:txBody>
      </p:sp>
      <p:sp>
        <p:nvSpPr>
          <p:cNvPr id="36871"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dirty="0"/>
          </a:p>
        </p:txBody>
      </p:sp>
      <p:sp>
        <p:nvSpPr>
          <p:cNvPr id="3687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36873"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36874"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6875"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dirty="0"/>
          </a:p>
        </p:txBody>
      </p:sp>
      <p:sp>
        <p:nvSpPr>
          <p:cNvPr id="36876" name="Rectangle 12"/>
          <p:cNvSpPr>
            <a:spLocks noGrp="1" noChangeArrowheads="1"/>
          </p:cNvSpPr>
          <p:nvPr>
            <p:ph type="ftr" sz="quarter" idx="3"/>
          </p:nvPr>
        </p:nvSpPr>
        <p:spPr bwMode="auto">
          <a:xfrm>
            <a:off x="1670050" y="6401293"/>
            <a:ext cx="6324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vl1pPr>
          </a:lstStyle>
          <a:p>
            <a:r>
              <a:rPr lang="en-US" dirty="0"/>
              <a:t>Copyright © 2019 by The McGraw-Hill Companies, Inc. All rights reserved.</a:t>
            </a:r>
          </a:p>
        </p:txBody>
      </p:sp>
      <p:sp>
        <p:nvSpPr>
          <p:cNvPr id="36877"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fld id="{842B9736-35D9-44D1-BD60-57B16B2EC351}"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Grp="1" noChangeArrowheads="1"/>
          </p:cNvSpPr>
          <p:nvPr>
            <p:ph type="ctrTitle"/>
          </p:nvPr>
        </p:nvSpPr>
        <p:spPr>
          <a:xfrm>
            <a:off x="1066800" y="1524000"/>
            <a:ext cx="7772400" cy="609600"/>
          </a:xfrm>
        </p:spPr>
        <p:txBody>
          <a:bodyPr/>
          <a:lstStyle/>
          <a:p>
            <a:pPr algn="ctr"/>
            <a:r>
              <a:rPr lang="en-US" sz="4000" dirty="0"/>
              <a:t>Chapter 11</a:t>
            </a:r>
            <a:br>
              <a:rPr lang="en-US" sz="4000" dirty="0"/>
            </a:br>
            <a:r>
              <a:rPr lang="en-US" sz="4000" dirty="0"/>
              <a:t>Managing Capacity and Demand</a:t>
            </a:r>
          </a:p>
        </p:txBody>
      </p:sp>
      <p:graphicFrame>
        <p:nvGraphicFramePr>
          <p:cNvPr id="4" name="Object 2"/>
          <p:cNvGraphicFramePr>
            <a:graphicFrameLocks noGrp="1" noChangeAspect="1"/>
          </p:cNvGraphicFramePr>
          <p:nvPr>
            <p:ph type="subTitle" idx="1"/>
            <p:extLst>
              <p:ext uri="{D42A27DB-BD31-4B8C-83A1-F6EECF244321}">
                <p14:modId xmlns:p14="http://schemas.microsoft.com/office/powerpoint/2010/main" val="3120569488"/>
              </p:ext>
            </p:extLst>
          </p:nvPr>
        </p:nvGraphicFramePr>
        <p:xfrm>
          <a:off x="1508760" y="3388360"/>
          <a:ext cx="6339840" cy="3393440"/>
        </p:xfrm>
        <a:graphic>
          <a:graphicData uri="http://schemas.openxmlformats.org/presentationml/2006/ole">
            <mc:AlternateContent xmlns:mc="http://schemas.openxmlformats.org/markup-compatibility/2006">
              <mc:Choice xmlns:v="urn:schemas-microsoft-com:vml" Requires="v">
                <p:oleObj spid="_x0000_s55325" name="ClipArt" r:id="rId4" imgW="4953000" imgH="2651125" progId="MS_ClipArt_Gallery.2">
                  <p:embed/>
                </p:oleObj>
              </mc:Choice>
              <mc:Fallback>
                <p:oleObj name="ClipArt" r:id="rId4" imgW="4953000" imgH="2651125" progId="MS_ClipArt_Gallery.2">
                  <p:embed/>
                  <p:pic>
                    <p:nvPicPr>
                      <p:cNvPr id="4099"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8760" y="3388360"/>
                        <a:ext cx="6339840" cy="3393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Slide Number Placeholder 1"/>
          <p:cNvSpPr>
            <a:spLocks noGrp="1"/>
          </p:cNvSpPr>
          <p:nvPr>
            <p:ph type="sldNum" sz="quarter" idx="4"/>
          </p:nvPr>
        </p:nvSpPr>
        <p:spPr/>
        <p:txBody>
          <a:bodyPr/>
          <a:lstStyle/>
          <a:p>
            <a:fld id="{CF5AAD87-A2C1-4932-8E08-73938C7E38F2}" type="slidenum">
              <a:rPr lang="en-US" smtClean="0"/>
              <a:pPr/>
              <a:t>1</a:t>
            </a:fld>
            <a:endParaRPr lang="en-US" dirty="0"/>
          </a:p>
        </p:txBody>
      </p:sp>
      <p:sp>
        <p:nvSpPr>
          <p:cNvPr id="3" name="Footer Placeholder 2"/>
          <p:cNvSpPr>
            <a:spLocks noGrp="1"/>
          </p:cNvSpPr>
          <p:nvPr>
            <p:ph type="ftr" sz="quarter" idx="3"/>
          </p:nvPr>
        </p:nvSpPr>
        <p:spPr/>
        <p:txBody>
          <a:bodyPr/>
          <a:lstStyle/>
          <a:p>
            <a:r>
              <a:rPr lang="en-US"/>
              <a:t>Copyright © 2019 by The McGraw-Hill Companies, Inc. All rights reserved.</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90600"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Table 11.4: Suggested Discriminatory Fee Schedule</a:t>
            </a:r>
          </a:p>
        </p:txBody>
      </p:sp>
      <p:sp>
        <p:nvSpPr>
          <p:cNvPr id="2" name="Slide Number Placeholder 1"/>
          <p:cNvSpPr>
            <a:spLocks noGrp="1"/>
          </p:cNvSpPr>
          <p:nvPr>
            <p:ph type="sldNum" sz="quarter" idx="12"/>
          </p:nvPr>
        </p:nvSpPr>
        <p:spPr/>
        <p:txBody>
          <a:bodyPr/>
          <a:lstStyle/>
          <a:p>
            <a:fld id="{1EC4CB1E-5457-41E9-A980-FAD2C5294B8D}" type="slidenum">
              <a:rPr lang="en-US" smtClean="0"/>
              <a:pPr/>
              <a:t>10</a:t>
            </a:fld>
            <a:endParaRPr lang="en-US" dirty="0"/>
          </a:p>
        </p:txBody>
      </p:sp>
      <p:pic>
        <p:nvPicPr>
          <p:cNvPr id="4" name="Picture 3"/>
          <p:cNvPicPr>
            <a:picLocks noChangeAspect="1"/>
          </p:cNvPicPr>
          <p:nvPr/>
        </p:nvPicPr>
        <p:blipFill>
          <a:blip r:embed="rId3"/>
          <a:stretch>
            <a:fillRect/>
          </a:stretch>
        </p:blipFill>
        <p:spPr>
          <a:xfrm>
            <a:off x="466725" y="2047875"/>
            <a:ext cx="8210550" cy="276225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03102628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114425" y="9144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200" dirty="0"/>
              <a:t>Table 11.5: Comparison of Existing Revenue and Projected Revenue from Discriminatory Pricing</a:t>
            </a:r>
          </a:p>
        </p:txBody>
      </p:sp>
      <p:sp>
        <p:nvSpPr>
          <p:cNvPr id="2" name="Slide Number Placeholder 1"/>
          <p:cNvSpPr>
            <a:spLocks noGrp="1"/>
          </p:cNvSpPr>
          <p:nvPr>
            <p:ph type="sldNum" sz="quarter" idx="12"/>
          </p:nvPr>
        </p:nvSpPr>
        <p:spPr/>
        <p:txBody>
          <a:bodyPr/>
          <a:lstStyle/>
          <a:p>
            <a:fld id="{1EC4CB1E-5457-41E9-A980-FAD2C5294B8D}" type="slidenum">
              <a:rPr lang="en-US" smtClean="0"/>
              <a:pPr/>
              <a:t>11</a:t>
            </a:fld>
            <a:endParaRPr lang="en-US" dirty="0"/>
          </a:p>
        </p:txBody>
      </p:sp>
      <p:pic>
        <p:nvPicPr>
          <p:cNvPr id="3" name="Picture 2"/>
          <p:cNvPicPr>
            <a:picLocks noChangeAspect="1"/>
          </p:cNvPicPr>
          <p:nvPr/>
        </p:nvPicPr>
        <p:blipFill>
          <a:blip r:embed="rId3"/>
          <a:stretch>
            <a:fillRect/>
          </a:stretch>
        </p:blipFill>
        <p:spPr>
          <a:xfrm>
            <a:off x="457200" y="2133600"/>
            <a:ext cx="8229600" cy="259080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75573276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114425" y="9144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200" dirty="0"/>
              <a:t>Table 11.6: Surfside Hotel No-Show Experience</a:t>
            </a:r>
          </a:p>
        </p:txBody>
      </p:sp>
      <p:sp>
        <p:nvSpPr>
          <p:cNvPr id="2" name="Slide Number Placeholder 1"/>
          <p:cNvSpPr>
            <a:spLocks noGrp="1"/>
          </p:cNvSpPr>
          <p:nvPr>
            <p:ph type="sldNum" sz="quarter" idx="12"/>
          </p:nvPr>
        </p:nvSpPr>
        <p:spPr/>
        <p:txBody>
          <a:bodyPr/>
          <a:lstStyle/>
          <a:p>
            <a:fld id="{1EC4CB1E-5457-41E9-A980-FAD2C5294B8D}" type="slidenum">
              <a:rPr lang="en-US" smtClean="0"/>
              <a:pPr/>
              <a:t>12</a:t>
            </a:fld>
            <a:endParaRPr lang="en-US" dirty="0"/>
          </a:p>
        </p:txBody>
      </p:sp>
      <p:pic>
        <p:nvPicPr>
          <p:cNvPr id="4" name="Picture 3"/>
          <p:cNvPicPr>
            <a:picLocks noChangeAspect="1"/>
          </p:cNvPicPr>
          <p:nvPr/>
        </p:nvPicPr>
        <p:blipFill>
          <a:blip r:embed="rId3"/>
          <a:stretch>
            <a:fillRect/>
          </a:stretch>
        </p:blipFill>
        <p:spPr>
          <a:xfrm>
            <a:off x="461962" y="2295525"/>
            <a:ext cx="8220075" cy="37242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7304292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114425"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Table 11.7: Overbooking Loss Table</a:t>
            </a:r>
          </a:p>
        </p:txBody>
      </p:sp>
      <p:sp>
        <p:nvSpPr>
          <p:cNvPr id="2" name="Slide Number Placeholder 1"/>
          <p:cNvSpPr>
            <a:spLocks noGrp="1"/>
          </p:cNvSpPr>
          <p:nvPr>
            <p:ph type="sldNum" sz="quarter" idx="12"/>
          </p:nvPr>
        </p:nvSpPr>
        <p:spPr/>
        <p:txBody>
          <a:bodyPr/>
          <a:lstStyle/>
          <a:p>
            <a:fld id="{1EC4CB1E-5457-41E9-A980-FAD2C5294B8D}" type="slidenum">
              <a:rPr lang="en-US" smtClean="0"/>
              <a:pPr/>
              <a:t>13</a:t>
            </a:fld>
            <a:endParaRPr lang="en-US" dirty="0"/>
          </a:p>
        </p:txBody>
      </p:sp>
      <p:pic>
        <p:nvPicPr>
          <p:cNvPr id="3" name="Picture 2"/>
          <p:cNvPicPr>
            <a:picLocks noChangeAspect="1"/>
          </p:cNvPicPr>
          <p:nvPr/>
        </p:nvPicPr>
        <p:blipFill>
          <a:blip r:embed="rId3"/>
          <a:stretch>
            <a:fillRect/>
          </a:stretch>
        </p:blipFill>
        <p:spPr>
          <a:xfrm>
            <a:off x="127000" y="2200275"/>
            <a:ext cx="8839200" cy="368617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58210182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dirty="0"/>
              <a:t>Strategies for Managing Capacity</a:t>
            </a:r>
          </a:p>
        </p:txBody>
      </p:sp>
      <p:sp>
        <p:nvSpPr>
          <p:cNvPr id="3" name="Content Placeholder 2"/>
          <p:cNvSpPr>
            <a:spLocks noGrp="1"/>
          </p:cNvSpPr>
          <p:nvPr>
            <p:ph idx="1"/>
          </p:nvPr>
        </p:nvSpPr>
        <p:spPr/>
        <p:txBody>
          <a:bodyPr/>
          <a:lstStyle/>
          <a:p>
            <a:r>
              <a:rPr lang="en-US" sz="2400" dirty="0"/>
              <a:t>Defining Service Capacity</a:t>
            </a:r>
          </a:p>
          <a:p>
            <a:r>
              <a:rPr lang="en-US" sz="2400" dirty="0"/>
              <a:t>Daily Workshift Scheduling</a:t>
            </a:r>
          </a:p>
          <a:p>
            <a:r>
              <a:rPr lang="en-US" sz="2400" dirty="0"/>
              <a:t>Weekly Workshift Scheduling with Days-Off Constraint</a:t>
            </a:r>
          </a:p>
          <a:p>
            <a:r>
              <a:rPr lang="en-US" sz="2400" dirty="0"/>
              <a:t>Increasing Customer Participation</a:t>
            </a:r>
          </a:p>
          <a:p>
            <a:r>
              <a:rPr lang="en-US" sz="2400" dirty="0"/>
              <a:t>Creating Adjustable Capacity</a:t>
            </a:r>
          </a:p>
          <a:p>
            <a:r>
              <a:rPr lang="en-US" sz="2400" dirty="0"/>
              <a:t>Sharing Capacity</a:t>
            </a:r>
          </a:p>
          <a:p>
            <a:r>
              <a:rPr lang="en-US" sz="2400" dirty="0"/>
              <a:t>Cross-Training Employees</a:t>
            </a:r>
          </a:p>
          <a:p>
            <a:r>
              <a:rPr lang="en-US" sz="2400" dirty="0"/>
              <a:t>Using Part-Time Employees</a:t>
            </a:r>
          </a:p>
        </p:txBody>
      </p:sp>
      <p:sp>
        <p:nvSpPr>
          <p:cNvPr id="4" name="Slide Number Placeholder 3"/>
          <p:cNvSpPr>
            <a:spLocks noGrp="1"/>
          </p:cNvSpPr>
          <p:nvPr>
            <p:ph type="sldNum" sz="quarter" idx="12"/>
          </p:nvPr>
        </p:nvSpPr>
        <p:spPr/>
        <p:txBody>
          <a:bodyPr/>
          <a:lstStyle/>
          <a:p>
            <a:fld id="{1EC4CB1E-5457-41E9-A980-FAD2C5294B8D}" type="slidenum">
              <a:rPr lang="en-US" smtClean="0"/>
              <a:pPr/>
              <a:t>14</a:t>
            </a:fld>
            <a:endParaRPr lang="en-US" dirty="0"/>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593811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dirty="0"/>
              <a:t>Figure 11.3: Daily Demand for Telephone Operators</a:t>
            </a:r>
          </a:p>
        </p:txBody>
      </p:sp>
      <p:sp>
        <p:nvSpPr>
          <p:cNvPr id="4" name="Slide Number Placeholder 3"/>
          <p:cNvSpPr>
            <a:spLocks noGrp="1"/>
          </p:cNvSpPr>
          <p:nvPr>
            <p:ph type="sldNum" sz="quarter" idx="12"/>
          </p:nvPr>
        </p:nvSpPr>
        <p:spPr/>
        <p:txBody>
          <a:bodyPr/>
          <a:lstStyle/>
          <a:p>
            <a:fld id="{1EC4CB1E-5457-41E9-A980-FAD2C5294B8D}" type="slidenum">
              <a:rPr lang="en-US" smtClean="0"/>
              <a:pPr/>
              <a:t>15</a:t>
            </a:fld>
            <a:endParaRPr lang="en-US" dirty="0"/>
          </a:p>
        </p:txBody>
      </p:sp>
      <p:pic>
        <p:nvPicPr>
          <p:cNvPr id="6" name="Content Placeholder 5"/>
          <p:cNvPicPr>
            <a:picLocks noGrp="1" noChangeAspect="1"/>
          </p:cNvPicPr>
          <p:nvPr>
            <p:ph idx="1"/>
          </p:nvPr>
        </p:nvPicPr>
        <p:blipFill>
          <a:blip r:embed="rId2"/>
          <a:stretch>
            <a:fillRect/>
          </a:stretch>
        </p:blipFill>
        <p:spPr>
          <a:xfrm>
            <a:off x="1447800" y="1981200"/>
            <a:ext cx="6667500" cy="416052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534569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Daily Workshift Scheduling</a:t>
            </a:r>
          </a:p>
        </p:txBody>
      </p:sp>
      <p:sp>
        <p:nvSpPr>
          <p:cNvPr id="3" name="Content Placeholder 2"/>
          <p:cNvSpPr>
            <a:spLocks noGrp="1"/>
          </p:cNvSpPr>
          <p:nvPr>
            <p:ph idx="1"/>
          </p:nvPr>
        </p:nvSpPr>
        <p:spPr/>
        <p:txBody>
          <a:bodyPr/>
          <a:lstStyle/>
          <a:p>
            <a:r>
              <a:rPr lang="en-US" dirty="0"/>
              <a:t>Step 1. Forecast Demand</a:t>
            </a:r>
          </a:p>
          <a:p>
            <a:r>
              <a:rPr lang="en-US" dirty="0"/>
              <a:t>Step 2. Convert to Operator Requirements</a:t>
            </a:r>
          </a:p>
          <a:p>
            <a:r>
              <a:rPr lang="en-US" dirty="0"/>
              <a:t>Step 3. Schedule Shifts</a:t>
            </a:r>
          </a:p>
          <a:p>
            <a:r>
              <a:rPr lang="en-US" dirty="0"/>
              <a:t>Step 4. Assign Operators to Shifts</a:t>
            </a:r>
          </a:p>
          <a:p>
            <a:pPr marL="0" indent="0">
              <a:buNone/>
            </a:pPr>
            <a:endParaRPr lang="en-US" dirty="0"/>
          </a:p>
        </p:txBody>
      </p:sp>
      <p:sp>
        <p:nvSpPr>
          <p:cNvPr id="4" name="Slide Number Placeholder 3"/>
          <p:cNvSpPr>
            <a:spLocks noGrp="1"/>
          </p:cNvSpPr>
          <p:nvPr>
            <p:ph type="sldNum" sz="quarter" idx="12"/>
          </p:nvPr>
        </p:nvSpPr>
        <p:spPr/>
        <p:txBody>
          <a:bodyPr/>
          <a:lstStyle/>
          <a:p>
            <a:fld id="{1EC4CB1E-5457-41E9-A980-FAD2C5294B8D}"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9904793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Figure 11.4: Profile of Operator Requirements and Tour Assignments</a:t>
            </a:r>
          </a:p>
        </p:txBody>
      </p:sp>
      <p:pic>
        <p:nvPicPr>
          <p:cNvPr id="5" name="Content Placeholder 4"/>
          <p:cNvPicPr>
            <a:picLocks noGrp="1" noChangeAspect="1"/>
          </p:cNvPicPr>
          <p:nvPr>
            <p:ph idx="1"/>
          </p:nvPr>
        </p:nvPicPr>
        <p:blipFill>
          <a:blip r:embed="rId2"/>
          <a:stretch>
            <a:fillRect/>
          </a:stretch>
        </p:blipFill>
        <p:spPr>
          <a:xfrm>
            <a:off x="1371600" y="1898333"/>
            <a:ext cx="6894195" cy="4573905"/>
          </a:xfrm>
          <a:prstGeom prst="rect">
            <a:avLst/>
          </a:prstGeom>
        </p:spPr>
      </p:pic>
      <p:sp>
        <p:nvSpPr>
          <p:cNvPr id="4" name="Slide Number Placeholder 3"/>
          <p:cNvSpPr>
            <a:spLocks noGrp="1"/>
          </p:cNvSpPr>
          <p:nvPr>
            <p:ph type="sldNum" sz="quarter" idx="12"/>
          </p:nvPr>
        </p:nvSpPr>
        <p:spPr/>
        <p:txBody>
          <a:bodyPr/>
          <a:lstStyle/>
          <a:p>
            <a:fld id="{1EC4CB1E-5457-41E9-A980-FAD2C5294B8D}" type="slidenum">
              <a:rPr lang="en-US" smtClean="0"/>
              <a:pPr/>
              <a:t>17</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679779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Figure 11.5: The Schedule-Building Process</a:t>
            </a:r>
          </a:p>
        </p:txBody>
      </p:sp>
      <p:sp>
        <p:nvSpPr>
          <p:cNvPr id="4" name="Slide Number Placeholder 3"/>
          <p:cNvSpPr>
            <a:spLocks noGrp="1"/>
          </p:cNvSpPr>
          <p:nvPr>
            <p:ph type="sldNum" sz="quarter" idx="12"/>
          </p:nvPr>
        </p:nvSpPr>
        <p:spPr/>
        <p:txBody>
          <a:bodyPr/>
          <a:lstStyle/>
          <a:p>
            <a:fld id="{1EC4CB1E-5457-41E9-A980-FAD2C5294B8D}" type="slidenum">
              <a:rPr lang="en-US" smtClean="0"/>
              <a:pPr/>
              <a:t>18</a:t>
            </a:fld>
            <a:endParaRPr lang="en-US" dirty="0"/>
          </a:p>
        </p:txBody>
      </p:sp>
      <p:pic>
        <p:nvPicPr>
          <p:cNvPr id="6" name="Content Placeholder 5"/>
          <p:cNvPicPr>
            <a:picLocks noGrp="1" noChangeAspect="1"/>
          </p:cNvPicPr>
          <p:nvPr>
            <p:ph idx="1"/>
          </p:nvPr>
        </p:nvPicPr>
        <p:blipFill>
          <a:blip r:embed="rId2"/>
          <a:stretch>
            <a:fillRect/>
          </a:stretch>
        </p:blipFill>
        <p:spPr>
          <a:xfrm>
            <a:off x="1111250" y="2133600"/>
            <a:ext cx="6610350" cy="39243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42754288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Table 11.8: Weekly Nurse Staffing Schedule, x=Workday</a:t>
            </a:r>
          </a:p>
        </p:txBody>
      </p:sp>
      <p:sp>
        <p:nvSpPr>
          <p:cNvPr id="4" name="Slide Number Placeholder 3"/>
          <p:cNvSpPr>
            <a:spLocks noGrp="1"/>
          </p:cNvSpPr>
          <p:nvPr>
            <p:ph type="sldNum" sz="quarter" idx="12"/>
          </p:nvPr>
        </p:nvSpPr>
        <p:spPr/>
        <p:txBody>
          <a:bodyPr/>
          <a:lstStyle/>
          <a:p>
            <a:fld id="{1EC4CB1E-5457-41E9-A980-FAD2C5294B8D}" type="slidenum">
              <a:rPr lang="en-US" smtClean="0"/>
              <a:pPr/>
              <a:t>19</a:t>
            </a:fld>
            <a:endParaRPr lang="en-US" dirty="0"/>
          </a:p>
        </p:txBody>
      </p:sp>
      <p:pic>
        <p:nvPicPr>
          <p:cNvPr id="5" name="Content Placeholder 4"/>
          <p:cNvPicPr>
            <a:picLocks noGrp="1" noChangeAspect="1"/>
          </p:cNvPicPr>
          <p:nvPr>
            <p:ph idx="1"/>
          </p:nvPr>
        </p:nvPicPr>
        <p:blipFill>
          <a:blip r:embed="rId2"/>
          <a:stretch>
            <a:fillRect/>
          </a:stretch>
        </p:blipFill>
        <p:spPr>
          <a:xfrm>
            <a:off x="685800" y="2209800"/>
            <a:ext cx="7886700" cy="3614737"/>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758568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38225" y="519113"/>
            <a:ext cx="7953375" cy="852487"/>
          </a:xfrm>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Learning Objectives</a:t>
            </a:r>
          </a:p>
        </p:txBody>
      </p:sp>
      <p:sp>
        <p:nvSpPr>
          <p:cNvPr id="7171" name="Rectangle 3"/>
          <p:cNvSpPr>
            <a:spLocks noGrp="1" noChangeArrowheads="1"/>
          </p:cNvSpPr>
          <p:nvPr>
            <p:ph type="body" idx="1"/>
          </p:nvPr>
        </p:nvSpPr>
        <p:spPr>
          <a:noFill/>
          <a:ln/>
        </p:spPr>
        <p:txBody>
          <a:bodyPr lIns="92075" tIns="46038" rIns="92075" bIns="46038"/>
          <a:lstStyle/>
          <a:p>
            <a:pPr marL="457200" indent="-457200">
              <a:buClrTx/>
              <a:buSzPct val="100000"/>
              <a:buFont typeface="+mj-lt"/>
              <a:buAutoNum type="arabicPeriod"/>
            </a:pPr>
            <a:r>
              <a:rPr lang="en-US" sz="2200" dirty="0"/>
              <a:t>Describe the strategies for matching capacity and demand for services. </a:t>
            </a:r>
          </a:p>
          <a:p>
            <a:pPr marL="457200" indent="-457200">
              <a:buClrTx/>
              <a:buSzPct val="100000"/>
              <a:buFont typeface="+mj-lt"/>
              <a:buAutoNum type="arabicPeriod"/>
            </a:pPr>
            <a:r>
              <a:rPr lang="en-US" sz="2200" dirty="0"/>
              <a:t>Determine the overbooking strategy for a service that minimizes expected loss. </a:t>
            </a:r>
          </a:p>
          <a:p>
            <a:pPr marL="457200" indent="-457200">
              <a:buClrTx/>
              <a:buSzPct val="100000"/>
              <a:buFont typeface="+mj-lt"/>
              <a:buAutoNum type="arabicPeriod"/>
            </a:pPr>
            <a:r>
              <a:rPr lang="en-US" sz="2200" dirty="0"/>
              <a:t>Use a linear programming model to prepare a weekly workshift schedule with two consecutive days off for each employee. </a:t>
            </a:r>
          </a:p>
          <a:p>
            <a:pPr marL="457200" indent="-457200">
              <a:buClrTx/>
              <a:buSzPct val="100000"/>
              <a:buFont typeface="+mj-lt"/>
              <a:buAutoNum type="arabicPeriod"/>
            </a:pPr>
            <a:r>
              <a:rPr lang="en-US" sz="2200" dirty="0"/>
              <a:t>Prepare a work schedule for part-time employees. </a:t>
            </a:r>
          </a:p>
          <a:p>
            <a:pPr marL="457200" indent="-457200">
              <a:buClrTx/>
              <a:buSzPct val="100000"/>
              <a:buFont typeface="+mj-lt"/>
              <a:buAutoNum type="arabicPeriod"/>
            </a:pPr>
            <a:r>
              <a:rPr lang="en-US" sz="2200" dirty="0"/>
              <a:t>Explain what yield management is, when its use is appropriate, and how it can be accomplished using the critical </a:t>
            </a:r>
            <a:r>
              <a:rPr lang="en-US" sz="2200" dirty="0" err="1"/>
              <a:t>fractile</a:t>
            </a:r>
            <a:r>
              <a:rPr lang="en-US" sz="2200" dirty="0"/>
              <a:t> criterion.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2</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2800" dirty="0"/>
              <a:t>Using Part-Time Employees</a:t>
            </a:r>
            <a:br>
              <a:rPr lang="en-US" sz="2800" dirty="0"/>
            </a:br>
            <a:r>
              <a:rPr lang="en-US" sz="2800" dirty="0"/>
              <a:t>Example 11.4 Scheduling Part-Time Tellers at Meridian Drive-In Bank</a:t>
            </a:r>
          </a:p>
        </p:txBody>
      </p:sp>
      <p:sp>
        <p:nvSpPr>
          <p:cNvPr id="4" name="Slide Number Placeholder 3"/>
          <p:cNvSpPr>
            <a:spLocks noGrp="1"/>
          </p:cNvSpPr>
          <p:nvPr>
            <p:ph type="sldNum" sz="quarter" idx="12"/>
          </p:nvPr>
        </p:nvSpPr>
        <p:spPr/>
        <p:txBody>
          <a:bodyPr/>
          <a:lstStyle/>
          <a:p>
            <a:fld id="{1EC4CB1E-5457-41E9-A980-FAD2C5294B8D}" type="slidenum">
              <a:rPr lang="en-US" smtClean="0"/>
              <a:pPr/>
              <a:t>20</a:t>
            </a:fld>
            <a:endParaRPr lang="en-US" dirty="0"/>
          </a:p>
        </p:txBody>
      </p:sp>
      <p:sp>
        <p:nvSpPr>
          <p:cNvPr id="3" name="Content Placeholder 2"/>
          <p:cNvSpPr>
            <a:spLocks noGrp="1"/>
          </p:cNvSpPr>
          <p:nvPr>
            <p:ph idx="1"/>
          </p:nvPr>
        </p:nvSpPr>
        <p:spPr/>
        <p:txBody>
          <a:bodyPr/>
          <a:lstStyle/>
          <a:p>
            <a:r>
              <a:rPr lang="en-US" dirty="0"/>
              <a:t>Step 1: Determine the Minimum Number of Part-Time Tellers Needed</a:t>
            </a:r>
          </a:p>
          <a:p>
            <a:r>
              <a:rPr lang="en-US" dirty="0"/>
              <a:t>Step 2: Develop a Decreasing Demand Histogram</a:t>
            </a:r>
          </a:p>
          <a:p>
            <a:r>
              <a:rPr lang="en-US" dirty="0"/>
              <a:t>Step 3: Assign Tellers to the Histogram</a:t>
            </a:r>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269453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Figure 11.6: Teller Requirements</a:t>
            </a:r>
          </a:p>
        </p:txBody>
      </p:sp>
      <p:sp>
        <p:nvSpPr>
          <p:cNvPr id="4" name="Slide Number Placeholder 3"/>
          <p:cNvSpPr>
            <a:spLocks noGrp="1"/>
          </p:cNvSpPr>
          <p:nvPr>
            <p:ph type="sldNum" sz="quarter" idx="12"/>
          </p:nvPr>
        </p:nvSpPr>
        <p:spPr/>
        <p:txBody>
          <a:bodyPr/>
          <a:lstStyle/>
          <a:p>
            <a:fld id="{1EC4CB1E-5457-41E9-A980-FAD2C5294B8D}" type="slidenum">
              <a:rPr lang="en-US" smtClean="0"/>
              <a:pPr/>
              <a:t>21</a:t>
            </a:fld>
            <a:endParaRPr lang="en-US" dirty="0"/>
          </a:p>
        </p:txBody>
      </p:sp>
      <p:pic>
        <p:nvPicPr>
          <p:cNvPr id="5" name="Picture 4"/>
          <p:cNvPicPr>
            <a:picLocks noChangeAspect="1"/>
          </p:cNvPicPr>
          <p:nvPr/>
        </p:nvPicPr>
        <p:blipFill>
          <a:blip r:embed="rId2"/>
          <a:stretch>
            <a:fillRect/>
          </a:stretch>
        </p:blipFill>
        <p:spPr>
          <a:xfrm>
            <a:off x="1662112" y="2466975"/>
            <a:ext cx="5819775" cy="30956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030157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Figure 11.7: Histogram of Decreasing Part-Time Teller Demand</a:t>
            </a:r>
          </a:p>
        </p:txBody>
      </p:sp>
      <p:sp>
        <p:nvSpPr>
          <p:cNvPr id="4" name="Slide Number Placeholder 3"/>
          <p:cNvSpPr>
            <a:spLocks noGrp="1"/>
          </p:cNvSpPr>
          <p:nvPr>
            <p:ph type="sldNum" sz="quarter" idx="12"/>
          </p:nvPr>
        </p:nvSpPr>
        <p:spPr/>
        <p:txBody>
          <a:bodyPr/>
          <a:lstStyle/>
          <a:p>
            <a:fld id="{1EC4CB1E-5457-41E9-A980-FAD2C5294B8D}" type="slidenum">
              <a:rPr lang="en-US" smtClean="0"/>
              <a:pPr/>
              <a:t>22</a:t>
            </a:fld>
            <a:endParaRPr lang="en-US" dirty="0"/>
          </a:p>
        </p:txBody>
      </p:sp>
      <p:pic>
        <p:nvPicPr>
          <p:cNvPr id="3" name="Picture 2"/>
          <p:cNvPicPr>
            <a:picLocks noChangeAspect="1"/>
          </p:cNvPicPr>
          <p:nvPr/>
        </p:nvPicPr>
        <p:blipFill>
          <a:blip r:embed="rId2"/>
          <a:stretch>
            <a:fillRect/>
          </a:stretch>
        </p:blipFill>
        <p:spPr>
          <a:xfrm>
            <a:off x="1371600" y="2457425"/>
            <a:ext cx="6657975" cy="2914650"/>
          </a:xfrm>
          <a:prstGeom prst="rect">
            <a:avLst/>
          </a:prstGeom>
        </p:spPr>
      </p:pic>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905626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Table 11.9: Part-time Work Schedule </a:t>
            </a:r>
          </a:p>
        </p:txBody>
      </p:sp>
      <p:sp>
        <p:nvSpPr>
          <p:cNvPr id="4" name="Slide Number Placeholder 3"/>
          <p:cNvSpPr>
            <a:spLocks noGrp="1"/>
          </p:cNvSpPr>
          <p:nvPr>
            <p:ph type="sldNum" sz="quarter" idx="12"/>
          </p:nvPr>
        </p:nvSpPr>
        <p:spPr/>
        <p:txBody>
          <a:bodyPr/>
          <a:lstStyle/>
          <a:p>
            <a:fld id="{1EC4CB1E-5457-41E9-A980-FAD2C5294B8D}" type="slidenum">
              <a:rPr lang="en-US" smtClean="0"/>
              <a:pPr/>
              <a:t>23</a:t>
            </a:fld>
            <a:endParaRPr lang="en-US" dirty="0"/>
          </a:p>
        </p:txBody>
      </p:sp>
      <p:pic>
        <p:nvPicPr>
          <p:cNvPr id="5" name="Picture 4"/>
          <p:cNvPicPr>
            <a:picLocks noChangeAspect="1"/>
          </p:cNvPicPr>
          <p:nvPr/>
        </p:nvPicPr>
        <p:blipFill>
          <a:blip r:embed="rId2"/>
          <a:stretch>
            <a:fillRect/>
          </a:stretch>
        </p:blipFill>
        <p:spPr>
          <a:xfrm>
            <a:off x="304800" y="2514600"/>
            <a:ext cx="8572500" cy="1869281"/>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448015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Yield Management</a:t>
            </a:r>
          </a:p>
        </p:txBody>
      </p:sp>
      <p:sp>
        <p:nvSpPr>
          <p:cNvPr id="4" name="Slide Number Placeholder 3"/>
          <p:cNvSpPr>
            <a:spLocks noGrp="1"/>
          </p:cNvSpPr>
          <p:nvPr>
            <p:ph type="sldNum" sz="quarter" idx="12"/>
          </p:nvPr>
        </p:nvSpPr>
        <p:spPr/>
        <p:txBody>
          <a:bodyPr/>
          <a:lstStyle/>
          <a:p>
            <a:fld id="{1EC4CB1E-5457-41E9-A980-FAD2C5294B8D}" type="slidenum">
              <a:rPr lang="en-US" smtClean="0"/>
              <a:pPr/>
              <a:t>24</a:t>
            </a:fld>
            <a:endParaRPr lang="en-US" dirty="0"/>
          </a:p>
        </p:txBody>
      </p:sp>
      <p:sp>
        <p:nvSpPr>
          <p:cNvPr id="6" name="Rectangle 3"/>
          <p:cNvSpPr>
            <a:spLocks noGrp="1" noChangeArrowheads="1"/>
          </p:cNvSpPr>
          <p:nvPr>
            <p:ph idx="1"/>
          </p:nvPr>
        </p:nvSpPr>
        <p:spPr>
          <a:xfrm>
            <a:off x="1182688" y="2017713"/>
            <a:ext cx="7772400" cy="4114800"/>
          </a:xfrm>
        </p:spPr>
        <p:txBody>
          <a:bodyPr/>
          <a:lstStyle/>
          <a:p>
            <a:pPr>
              <a:lnSpc>
                <a:spcPct val="90000"/>
              </a:lnSpc>
            </a:pPr>
            <a:r>
              <a:rPr lang="en-US" sz="2800" dirty="0"/>
              <a:t>A new approach to revenue maximization</a:t>
            </a:r>
          </a:p>
          <a:p>
            <a:pPr>
              <a:lnSpc>
                <a:spcPct val="90000"/>
              </a:lnSpc>
            </a:pPr>
            <a:r>
              <a:rPr lang="en-US" sz="2800" dirty="0"/>
              <a:t>Emerged when deregulation permitted airlines to set their own prices</a:t>
            </a:r>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6434205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683420"/>
            <a:ext cx="7953375" cy="852487"/>
          </a:xfrm>
        </p:spPr>
        <p:txBody>
          <a:bodyPr/>
          <a:lstStyle/>
          <a:p>
            <a:r>
              <a:rPr lang="en-US" sz="3600" dirty="0"/>
              <a:t>Figure 11.8: Airline Pricing for a Coach Seat on a Cross-Country Flight</a:t>
            </a:r>
          </a:p>
        </p:txBody>
      </p:sp>
      <p:sp>
        <p:nvSpPr>
          <p:cNvPr id="4" name="Slide Number Placeholder 3"/>
          <p:cNvSpPr>
            <a:spLocks noGrp="1"/>
          </p:cNvSpPr>
          <p:nvPr>
            <p:ph type="sldNum" sz="quarter" idx="12"/>
          </p:nvPr>
        </p:nvSpPr>
        <p:spPr/>
        <p:txBody>
          <a:bodyPr/>
          <a:lstStyle/>
          <a:p>
            <a:fld id="{1EC4CB1E-5457-41E9-A980-FAD2C5294B8D}" type="slidenum">
              <a:rPr lang="en-US" smtClean="0"/>
              <a:pPr/>
              <a:t>25</a:t>
            </a:fld>
            <a:endParaRPr lang="en-US" dirty="0"/>
          </a:p>
        </p:txBody>
      </p:sp>
      <p:pic>
        <p:nvPicPr>
          <p:cNvPr id="5" name="Picture 4"/>
          <p:cNvPicPr>
            <a:picLocks noChangeAspect="1"/>
          </p:cNvPicPr>
          <p:nvPr/>
        </p:nvPicPr>
        <p:blipFill>
          <a:blip r:embed="rId2"/>
          <a:stretch>
            <a:fillRect/>
          </a:stretch>
        </p:blipFill>
        <p:spPr>
          <a:xfrm>
            <a:off x="609599" y="2661046"/>
            <a:ext cx="3870484" cy="2580323"/>
          </a:xfrm>
          <a:prstGeom prst="rect">
            <a:avLst/>
          </a:prstGeom>
        </p:spPr>
      </p:pic>
      <p:pic>
        <p:nvPicPr>
          <p:cNvPr id="7" name="Picture 6"/>
          <p:cNvPicPr>
            <a:picLocks noChangeAspect="1"/>
          </p:cNvPicPr>
          <p:nvPr/>
        </p:nvPicPr>
        <p:blipFill>
          <a:blip r:embed="rId3"/>
          <a:stretch>
            <a:fillRect/>
          </a:stretch>
        </p:blipFill>
        <p:spPr>
          <a:xfrm>
            <a:off x="4867273" y="2626517"/>
            <a:ext cx="3930491" cy="324040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947305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Ideal Characteristics for Yield Management</a:t>
            </a:r>
          </a:p>
        </p:txBody>
      </p:sp>
      <p:sp>
        <p:nvSpPr>
          <p:cNvPr id="24579" name="Rectangle 3"/>
          <p:cNvSpPr>
            <a:spLocks noGrp="1" noChangeArrowheads="1"/>
          </p:cNvSpPr>
          <p:nvPr>
            <p:ph idx="1"/>
          </p:nvPr>
        </p:nvSpPr>
        <p:spPr>
          <a:noFill/>
          <a:ln/>
        </p:spPr>
        <p:txBody>
          <a:bodyPr lIns="92075" tIns="46038" rIns="92075" bIns="46038"/>
          <a:lstStyle/>
          <a:p>
            <a:r>
              <a:rPr lang="en-US" dirty="0"/>
              <a:t>Relatively Fixed Capacity</a:t>
            </a:r>
          </a:p>
          <a:p>
            <a:r>
              <a:rPr lang="en-US" dirty="0"/>
              <a:t>Ability to Segment Markets</a:t>
            </a:r>
          </a:p>
          <a:p>
            <a:r>
              <a:rPr lang="en-US" dirty="0"/>
              <a:t>Perishable Inventory</a:t>
            </a:r>
          </a:p>
          <a:p>
            <a:r>
              <a:rPr lang="en-US" dirty="0"/>
              <a:t>Product Sold in Advance</a:t>
            </a:r>
          </a:p>
          <a:p>
            <a:r>
              <a:rPr lang="en-US" dirty="0"/>
              <a:t>Fluctuating Demand</a:t>
            </a:r>
          </a:p>
          <a:p>
            <a:r>
              <a:rPr lang="en-US" dirty="0"/>
              <a:t>Low Marginal Sales Cost and High Marginal Capacity Change Cost</a:t>
            </a:r>
          </a:p>
        </p:txBody>
      </p:sp>
      <p:sp>
        <p:nvSpPr>
          <p:cNvPr id="2" name="Slide Number Placeholder 1"/>
          <p:cNvSpPr>
            <a:spLocks noGrp="1"/>
          </p:cNvSpPr>
          <p:nvPr>
            <p:ph type="sldNum" sz="quarter" idx="12"/>
          </p:nvPr>
        </p:nvSpPr>
        <p:spPr/>
        <p:txBody>
          <a:bodyPr/>
          <a:lstStyle/>
          <a:p>
            <a:fld id="{1EC4CB1E-5457-41E9-A980-FAD2C5294B8D}" type="slidenum">
              <a:rPr lang="en-US" smtClean="0"/>
              <a:pPr/>
              <a:t>26</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1" name="Rectangle 9"/>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200" dirty="0"/>
              <a:t>Figure 11.9: Seasonal Allocation of Rooms by Service Class for a Resort Hotel</a:t>
            </a:r>
          </a:p>
        </p:txBody>
      </p:sp>
      <p:sp>
        <p:nvSpPr>
          <p:cNvPr id="2" name="Slide Number Placeholder 1"/>
          <p:cNvSpPr>
            <a:spLocks noGrp="1"/>
          </p:cNvSpPr>
          <p:nvPr>
            <p:ph type="sldNum" sz="quarter" idx="12"/>
          </p:nvPr>
        </p:nvSpPr>
        <p:spPr/>
        <p:txBody>
          <a:bodyPr/>
          <a:lstStyle/>
          <a:p>
            <a:fld id="{36AFD716-154B-4C87-BEE1-ECF94DE4AE24}" type="slidenum">
              <a:rPr lang="en-US" smtClean="0"/>
              <a:pPr/>
              <a:t>27</a:t>
            </a:fld>
            <a:endParaRPr lang="en-US" dirty="0"/>
          </a:p>
        </p:txBody>
      </p:sp>
      <p:pic>
        <p:nvPicPr>
          <p:cNvPr id="4" name="Picture 3"/>
          <p:cNvPicPr>
            <a:picLocks noChangeAspect="1"/>
          </p:cNvPicPr>
          <p:nvPr/>
        </p:nvPicPr>
        <p:blipFill>
          <a:blip r:embed="rId3"/>
          <a:stretch>
            <a:fillRect/>
          </a:stretch>
        </p:blipFill>
        <p:spPr>
          <a:xfrm>
            <a:off x="609600" y="2149316"/>
            <a:ext cx="8088154" cy="3870484"/>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11.10: Demand Control Chart for a Hotel</a:t>
            </a:r>
          </a:p>
        </p:txBody>
      </p:sp>
      <p:sp>
        <p:nvSpPr>
          <p:cNvPr id="2" name="Slide Number Placeholder 1"/>
          <p:cNvSpPr>
            <a:spLocks noGrp="1"/>
          </p:cNvSpPr>
          <p:nvPr>
            <p:ph type="sldNum" sz="quarter" idx="12"/>
          </p:nvPr>
        </p:nvSpPr>
        <p:spPr/>
        <p:txBody>
          <a:bodyPr/>
          <a:lstStyle/>
          <a:p>
            <a:fld id="{768540D9-8861-4D17-96DE-8FBC02EEA7F5}" type="slidenum">
              <a:rPr lang="en-US" smtClean="0"/>
              <a:pPr/>
              <a:t>28</a:t>
            </a:fld>
            <a:endParaRPr lang="en-US" dirty="0"/>
          </a:p>
        </p:txBody>
      </p:sp>
      <p:pic>
        <p:nvPicPr>
          <p:cNvPr id="3" name="Picture 2"/>
          <p:cNvPicPr>
            <a:picLocks noChangeAspect="1"/>
          </p:cNvPicPr>
          <p:nvPr/>
        </p:nvPicPr>
        <p:blipFill>
          <a:blip r:embed="rId3"/>
          <a:stretch>
            <a:fillRect/>
          </a:stretch>
        </p:blipFill>
        <p:spPr>
          <a:xfrm>
            <a:off x="1536700" y="2290763"/>
            <a:ext cx="6438900" cy="416242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11.11: The Boeing 737 Cabin</a:t>
            </a:r>
          </a:p>
        </p:txBody>
      </p:sp>
      <p:sp>
        <p:nvSpPr>
          <p:cNvPr id="18435" name="Rectangle 3"/>
          <p:cNvSpPr>
            <a:spLocks noGrp="1" noChangeArrowheads="1"/>
          </p:cNvSpPr>
          <p:nvPr>
            <p:ph idx="1"/>
          </p:nvPr>
        </p:nvSpPr>
        <p:spPr>
          <a:noFill/>
          <a:ln/>
        </p:spPr>
        <p:txBody>
          <a:bodyPr lIns="92075" tIns="46038" rIns="92075" bIns="46038"/>
          <a:lstStyle/>
          <a:p>
            <a:pPr>
              <a:buFont typeface="Wingdings" pitchFamily="2" charset="2"/>
              <a:buNone/>
            </a:pPr>
            <a:r>
              <a:rPr lang="en-US" dirty="0"/>
              <a:t>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29</a:t>
            </a:fld>
            <a:endParaRPr lang="en-US" dirty="0"/>
          </a:p>
        </p:txBody>
      </p:sp>
      <p:pic>
        <p:nvPicPr>
          <p:cNvPr id="3" name="Picture 2"/>
          <p:cNvPicPr>
            <a:picLocks noChangeAspect="1"/>
          </p:cNvPicPr>
          <p:nvPr/>
        </p:nvPicPr>
        <p:blipFill>
          <a:blip r:embed="rId3"/>
          <a:stretch>
            <a:fillRect/>
          </a:stretch>
        </p:blipFill>
        <p:spPr>
          <a:xfrm>
            <a:off x="3119437" y="1504950"/>
            <a:ext cx="3695700" cy="507682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38225" y="747713"/>
            <a:ext cx="7953375" cy="852487"/>
          </a:xfrm>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Generic Strategies of Level Capacity or Chase Demand</a:t>
            </a:r>
          </a:p>
        </p:txBody>
      </p:sp>
      <p:sp>
        <p:nvSpPr>
          <p:cNvPr id="7171" name="Rectangle 3"/>
          <p:cNvSpPr>
            <a:spLocks noGrp="1" noChangeArrowheads="1"/>
          </p:cNvSpPr>
          <p:nvPr>
            <p:ph type="body" idx="1"/>
          </p:nvPr>
        </p:nvSpPr>
        <p:spPr>
          <a:noFill/>
          <a:ln/>
        </p:spPr>
        <p:txBody>
          <a:bodyPr lIns="92075" tIns="46038" rIns="92075" bIns="46038"/>
          <a:lstStyle/>
          <a:p>
            <a:pPr marL="0" indent="0">
              <a:buClrTx/>
              <a:buSzPct val="100000"/>
              <a:buNone/>
            </a:pPr>
            <a:r>
              <a:rPr lang="en-US" sz="2200" dirty="0"/>
              <a:t>Generic Strategies for Capacity Management</a:t>
            </a:r>
          </a:p>
          <a:p>
            <a:pPr>
              <a:buClrTx/>
              <a:buSzPct val="100000"/>
            </a:pPr>
            <a:r>
              <a:rPr lang="en-US" sz="2200" dirty="0"/>
              <a:t>Level Capacity</a:t>
            </a:r>
          </a:p>
          <a:p>
            <a:pPr lvl="1">
              <a:buClrTx/>
              <a:buSzPct val="100000"/>
            </a:pPr>
            <a:r>
              <a:rPr lang="en-US" sz="1800" dirty="0"/>
              <a:t>i.e. utilities</a:t>
            </a:r>
          </a:p>
          <a:p>
            <a:pPr>
              <a:buClrTx/>
              <a:buSzPct val="100000"/>
            </a:pPr>
            <a:r>
              <a:rPr lang="en-US" sz="2200" dirty="0"/>
              <a:t>Chase Demand</a:t>
            </a:r>
          </a:p>
          <a:p>
            <a:pPr lvl="1">
              <a:buClrTx/>
              <a:buSzPct val="100000"/>
            </a:pPr>
            <a:r>
              <a:rPr lang="en-US" sz="1800" dirty="0"/>
              <a:t>i.e. call center</a:t>
            </a:r>
          </a:p>
          <a:p>
            <a:pPr marL="457200" lvl="1" indent="0">
              <a:buClrTx/>
              <a:buSzPct val="100000"/>
              <a:buNone/>
            </a:pPr>
            <a:endParaRPr lang="en-US" sz="1800" dirty="0"/>
          </a:p>
          <a:p>
            <a:pPr marL="57150" indent="0">
              <a:buClrTx/>
              <a:buSzPct val="100000"/>
              <a:buNone/>
            </a:pPr>
            <a:r>
              <a:rPr lang="en-US" sz="2200" dirty="0"/>
              <a:t>Most services accommodate a hybrid strategy</a:t>
            </a:r>
          </a:p>
          <a:p>
            <a:pPr marL="800100" lvl="1">
              <a:buClrTx/>
              <a:buSzPct val="100000"/>
            </a:pPr>
            <a:r>
              <a:rPr lang="en-US" sz="1800" dirty="0"/>
              <a:t>i.e. hotel</a:t>
            </a:r>
          </a:p>
          <a:p>
            <a:pPr>
              <a:buClrTx/>
              <a:buSzPct val="100000"/>
            </a:pPr>
            <a:endParaRPr lang="en-US" sz="2200" dirty="0"/>
          </a:p>
          <a:p>
            <a:pPr marL="0" indent="0">
              <a:buClrTx/>
              <a:buSzPct val="100000"/>
              <a:buNone/>
            </a:pPr>
            <a:endParaRPr lang="en-US" sz="2200" dirty="0"/>
          </a:p>
        </p:txBody>
      </p:sp>
      <p:sp>
        <p:nvSpPr>
          <p:cNvPr id="2" name="Slide Number Placeholder 1"/>
          <p:cNvSpPr>
            <a:spLocks noGrp="1"/>
          </p:cNvSpPr>
          <p:nvPr>
            <p:ph type="sldNum" sz="quarter" idx="12"/>
          </p:nvPr>
        </p:nvSpPr>
        <p:spPr/>
        <p:txBody>
          <a:bodyPr/>
          <a:lstStyle/>
          <a:p>
            <a:fld id="{1EC4CB1E-5457-41E9-A980-FAD2C5294B8D}" type="slidenum">
              <a:rPr lang="en-US" smtClean="0"/>
              <a:pPr/>
              <a:t>3</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641370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11.12: Critical </a:t>
            </a:r>
            <a:r>
              <a:rPr lang="en-US" dirty="0" err="1"/>
              <a:t>Fractile</a:t>
            </a:r>
            <a:r>
              <a:rPr lang="en-US" dirty="0"/>
              <a:t> for Blackjack Airline</a:t>
            </a:r>
          </a:p>
        </p:txBody>
      </p:sp>
      <p:sp>
        <p:nvSpPr>
          <p:cNvPr id="18435" name="Rectangle 3"/>
          <p:cNvSpPr>
            <a:spLocks noGrp="1" noChangeArrowheads="1"/>
          </p:cNvSpPr>
          <p:nvPr>
            <p:ph idx="1"/>
          </p:nvPr>
        </p:nvSpPr>
        <p:spPr>
          <a:noFill/>
          <a:ln/>
        </p:spPr>
        <p:txBody>
          <a:bodyPr lIns="92075" tIns="46038" rIns="92075" bIns="46038"/>
          <a:lstStyle/>
          <a:p>
            <a:pPr>
              <a:buFont typeface="Wingdings" pitchFamily="2" charset="2"/>
              <a:buNone/>
            </a:pPr>
            <a:r>
              <a:rPr lang="en-US" dirty="0"/>
              <a:t>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30</a:t>
            </a:fld>
            <a:endParaRPr lang="en-US" dirty="0"/>
          </a:p>
        </p:txBody>
      </p:sp>
      <p:pic>
        <p:nvPicPr>
          <p:cNvPr id="4" name="Picture 3"/>
          <p:cNvPicPr>
            <a:picLocks noChangeAspect="1"/>
          </p:cNvPicPr>
          <p:nvPr/>
        </p:nvPicPr>
        <p:blipFill>
          <a:blip r:embed="rId3"/>
          <a:stretch>
            <a:fillRect/>
          </a:stretch>
        </p:blipFill>
        <p:spPr>
          <a:xfrm>
            <a:off x="1390650" y="2105025"/>
            <a:ext cx="6362700" cy="41433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42343049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Yield Management Applications</a:t>
            </a:r>
          </a:p>
        </p:txBody>
      </p:sp>
      <p:sp>
        <p:nvSpPr>
          <p:cNvPr id="24579" name="Rectangle 3"/>
          <p:cNvSpPr>
            <a:spLocks noGrp="1" noChangeArrowheads="1"/>
          </p:cNvSpPr>
          <p:nvPr>
            <p:ph idx="1"/>
          </p:nvPr>
        </p:nvSpPr>
        <p:spPr>
          <a:noFill/>
          <a:ln/>
        </p:spPr>
        <p:txBody>
          <a:bodyPr lIns="92075" tIns="46038" rIns="92075" bIns="46038"/>
          <a:lstStyle/>
          <a:p>
            <a:r>
              <a:rPr lang="en-US" dirty="0"/>
              <a:t>Holiday Inn Rate Optimization (HIRO)</a:t>
            </a:r>
          </a:p>
          <a:p>
            <a:r>
              <a:rPr lang="en-US" dirty="0"/>
              <a:t>Ryder’s </a:t>
            </a:r>
            <a:r>
              <a:rPr lang="en-US" dirty="0" err="1"/>
              <a:t>RyderFirst</a:t>
            </a:r>
            <a:endParaRPr lang="en-US" dirty="0"/>
          </a:p>
          <a:p>
            <a:r>
              <a:rPr lang="en-US" dirty="0"/>
              <a:t>Restaurant Catering Software</a:t>
            </a:r>
          </a:p>
          <a:p>
            <a:r>
              <a:rPr lang="en-US" dirty="0"/>
              <a:t>Amtrak</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31</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30197852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Topics for Discussion</a:t>
            </a:r>
          </a:p>
        </p:txBody>
      </p:sp>
      <p:sp>
        <p:nvSpPr>
          <p:cNvPr id="30723" name="Rectangle 3"/>
          <p:cNvSpPr>
            <a:spLocks noGrp="1" noChangeArrowheads="1"/>
          </p:cNvSpPr>
          <p:nvPr>
            <p:ph type="body" idx="1"/>
          </p:nvPr>
        </p:nvSpPr>
        <p:spPr>
          <a:xfrm>
            <a:off x="762000" y="1905000"/>
            <a:ext cx="8108950" cy="4114800"/>
          </a:xfrm>
        </p:spPr>
        <p:txBody>
          <a:bodyPr/>
          <a:lstStyle/>
          <a:p>
            <a:pPr marL="457200" indent="-457200">
              <a:buClrTx/>
              <a:buSzPct val="100000"/>
              <a:buFont typeface="+mj-lt"/>
              <a:buAutoNum type="arabicPeriod"/>
            </a:pPr>
            <a:r>
              <a:rPr lang="en-US" sz="2000" dirty="0"/>
              <a:t>What organizational problems can arise from the use of part-time employees? </a:t>
            </a:r>
          </a:p>
          <a:p>
            <a:pPr marL="457200" indent="-457200">
              <a:buClrTx/>
              <a:buSzPct val="100000"/>
              <a:buFont typeface="+mj-lt"/>
              <a:buAutoNum type="arabicPeriod"/>
            </a:pPr>
            <a:r>
              <a:rPr lang="en-US" sz="2000" dirty="0"/>
              <a:t>How can computer-based reservation systems increase service capacity utilization? </a:t>
            </a:r>
          </a:p>
          <a:p>
            <a:pPr marL="457200" indent="-457200">
              <a:buClrTx/>
              <a:buSzPct val="100000"/>
              <a:buFont typeface="+mj-lt"/>
              <a:buAutoNum type="arabicPeriod"/>
            </a:pPr>
            <a:r>
              <a:rPr lang="en-US" sz="2000" dirty="0"/>
              <a:t>Illustrate how a particular service has implemented strategies for managing both demand and capacity successfully. </a:t>
            </a:r>
          </a:p>
          <a:p>
            <a:pPr marL="457200" indent="-457200">
              <a:buClrTx/>
              <a:buSzPct val="100000"/>
              <a:buFont typeface="+mj-lt"/>
              <a:buAutoNum type="arabicPeriod"/>
            </a:pPr>
            <a:r>
              <a:rPr lang="en-US" sz="2000" dirty="0"/>
              <a:t>What possible dangers are associated with developing complementary services? </a:t>
            </a:r>
          </a:p>
          <a:p>
            <a:pPr marL="457200" indent="-457200">
              <a:buClrTx/>
              <a:buSzPct val="100000"/>
              <a:buFont typeface="+mj-lt"/>
              <a:buAutoNum type="arabicPeriod"/>
            </a:pPr>
            <a:r>
              <a:rPr lang="en-US" sz="2000" dirty="0"/>
              <a:t>Will the widespread use of yield management eventually erode the concept of fixed prices for any service? </a:t>
            </a:r>
          </a:p>
          <a:p>
            <a:pPr marL="457200" indent="-457200">
              <a:buClrTx/>
              <a:buSzPct val="100000"/>
              <a:buFont typeface="+mj-lt"/>
              <a:buAutoNum type="arabicPeriod"/>
            </a:pPr>
            <a:r>
              <a:rPr lang="en-US" sz="2000" dirty="0"/>
              <a:t>Go to http://en.wikipedia.org/wiki/Yield_management and discuss the ethical issues associated with yield management.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32</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Interactive Exercise</a:t>
            </a:r>
          </a:p>
        </p:txBody>
      </p:sp>
      <p:sp>
        <p:nvSpPr>
          <p:cNvPr id="31747" name="Rectangle 3"/>
          <p:cNvSpPr>
            <a:spLocks noGrp="1" noChangeArrowheads="1"/>
          </p:cNvSpPr>
          <p:nvPr>
            <p:ph type="body" idx="1"/>
          </p:nvPr>
        </p:nvSpPr>
        <p:spPr>
          <a:xfrm>
            <a:off x="870743" y="1905000"/>
            <a:ext cx="8193087" cy="4114800"/>
          </a:xfrm>
        </p:spPr>
        <p:txBody>
          <a:bodyPr/>
          <a:lstStyle/>
          <a:p>
            <a:pPr marL="0" indent="0">
              <a:buNone/>
            </a:pPr>
            <a:r>
              <a:rPr lang="en-US" dirty="0"/>
              <a:t>Recall the incident on April 9, 2017, when United Airlines had a passenger dragged from his seat on an overbooked flight. See the news item for further details at: https:// www.nytimes.com/2017/04/10/business/united-flight-passenger-dragged.html. How could this situation have been handled differently?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33</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11.1: River City National Bank</a:t>
            </a:r>
          </a:p>
        </p:txBody>
      </p:sp>
      <p:sp>
        <p:nvSpPr>
          <p:cNvPr id="31747" name="Rectangle 3"/>
          <p:cNvSpPr>
            <a:spLocks noGrp="1" noChangeArrowheads="1"/>
          </p:cNvSpPr>
          <p:nvPr>
            <p:ph type="body" idx="1"/>
          </p:nvPr>
        </p:nvSpPr>
        <p:spPr>
          <a:xfrm>
            <a:off x="870743" y="1905000"/>
            <a:ext cx="8193087" cy="4114800"/>
          </a:xfrm>
        </p:spPr>
        <p:txBody>
          <a:bodyPr/>
          <a:lstStyle/>
          <a:p>
            <a:pPr marL="0" indent="0">
              <a:buNone/>
            </a:pPr>
            <a:r>
              <a:rPr lang="en-US" b="1" dirty="0"/>
              <a:t>Assignment </a:t>
            </a:r>
            <a:endParaRPr lang="en-US" dirty="0"/>
          </a:p>
          <a:p>
            <a:r>
              <a:rPr lang="en-US" dirty="0"/>
              <a:t>As Ms. Chen’s top aide, you are assigned the task of analyzing the situation and recommending a solution. This is your opportunity to serve your company and community as well as to make yourself “look good” and earn points toward your raise and promotion.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34</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4273478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11.2: Gateway International Airport</a:t>
            </a:r>
          </a:p>
        </p:txBody>
      </p:sp>
      <p:sp>
        <p:nvSpPr>
          <p:cNvPr id="31747" name="Rectangle 3"/>
          <p:cNvSpPr>
            <a:spLocks noGrp="1" noChangeArrowheads="1"/>
          </p:cNvSpPr>
          <p:nvPr>
            <p:ph type="body" idx="1"/>
          </p:nvPr>
        </p:nvSpPr>
        <p:spPr>
          <a:xfrm>
            <a:off x="870743" y="1905000"/>
            <a:ext cx="8193087" cy="4114800"/>
          </a:xfrm>
        </p:spPr>
        <p:txBody>
          <a:bodyPr/>
          <a:lstStyle/>
          <a:p>
            <a:pPr marL="457200" indent="-457200">
              <a:buClrTx/>
              <a:buSzPct val="100000"/>
              <a:buFont typeface="+mj-lt"/>
              <a:buAutoNum type="arabicPeriod"/>
            </a:pPr>
            <a:r>
              <a:rPr lang="en-US" sz="2400" dirty="0"/>
              <a:t>Assume that you are the assistant to the manager for operations at the FAA. Use the techniques of workshift scheduling to analyze the total workforce requirements and days-off schedule. For the primary analysis, assume that: </a:t>
            </a:r>
          </a:p>
          <a:p>
            <a:pPr marL="857250" lvl="1" indent="-457200">
              <a:buClrTx/>
              <a:buSzPct val="100000"/>
              <a:buFont typeface="+mj-lt"/>
              <a:buAutoNum type="alphaLcPeriod"/>
            </a:pPr>
            <a:r>
              <a:rPr lang="en-US" sz="1800" dirty="0"/>
              <a:t>Operator requirements will be based on a shift profile of demand (i.e., 8 hours). </a:t>
            </a:r>
          </a:p>
          <a:p>
            <a:pPr marL="857250" lvl="1" indent="-457200">
              <a:buClrTx/>
              <a:buSzPct val="100000"/>
              <a:buFont typeface="+mj-lt"/>
              <a:buAutoNum type="alphaLcPeriod"/>
            </a:pPr>
            <a:r>
              <a:rPr lang="en-US" sz="1800" dirty="0"/>
              <a:t>There will be exactly three separate shifts each day, with no overlapping of shifts. </a:t>
            </a:r>
          </a:p>
          <a:p>
            <a:pPr marL="857250" lvl="1" indent="-457200">
              <a:buClrTx/>
              <a:buSzPct val="100000"/>
              <a:buFont typeface="+mj-lt"/>
              <a:buAutoNum type="alphaLcPeriod"/>
            </a:pPr>
            <a:r>
              <a:rPr lang="en-US" sz="1800" dirty="0"/>
              <a:t>The distribution of hourly demand in Figure 11.14 is constant for each day of the week, but the levels of hourly demand vary during the week as shown in Figure 11.15.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35</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0438960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11.2: Gateway International Airport – cont.</a:t>
            </a:r>
          </a:p>
        </p:txBody>
      </p:sp>
      <p:sp>
        <p:nvSpPr>
          <p:cNvPr id="31747" name="Rectangle 3"/>
          <p:cNvSpPr>
            <a:spLocks noGrp="1" noChangeArrowheads="1"/>
          </p:cNvSpPr>
          <p:nvPr>
            <p:ph type="body" idx="1"/>
          </p:nvPr>
        </p:nvSpPr>
        <p:spPr>
          <a:xfrm>
            <a:off x="870743" y="1905000"/>
            <a:ext cx="8193087" cy="4114800"/>
          </a:xfrm>
        </p:spPr>
        <p:txBody>
          <a:bodyPr/>
          <a:lstStyle/>
          <a:p>
            <a:pPr marL="457200" indent="-457200">
              <a:buClrTx/>
              <a:buSzPct val="100000"/>
              <a:buFont typeface="+mj-lt"/>
              <a:buAutoNum type="arabicPeriod" startAt="2"/>
            </a:pPr>
            <a:r>
              <a:rPr lang="en-US" sz="2000" dirty="0"/>
              <a:t>On the basis of your primary analysis, discuss the potential implications for workforce requirements and days-off scheduling if assumptions a and b above are relaxed so that the analysis can be based on hourly demand without the constraints of a preset number of shifts and no overlapping of shifts. In other words, discuss the effects of analyzing hourly demand requirements on the basis of each ATC position essentially having its own shift, which can overlap with any other ATC shift to meet that demand. </a:t>
            </a:r>
          </a:p>
          <a:p>
            <a:pPr marL="457200" indent="-457200">
              <a:buClrTx/>
              <a:buSzPct val="100000"/>
              <a:buFont typeface="+mj-lt"/>
              <a:buAutoNum type="arabicPeriod" startAt="2"/>
            </a:pPr>
            <a:r>
              <a:rPr lang="en-US" sz="2000" dirty="0"/>
              <a:t>Do you feel this would result in a larger or smaller degree of difficulty in meeting the four general constraints? Why? </a:t>
            </a:r>
          </a:p>
          <a:p>
            <a:pPr marL="457200" indent="-457200">
              <a:buClrTx/>
              <a:buSzPct val="100000"/>
              <a:buFont typeface="+mj-lt"/>
              <a:buAutoNum type="arabicPeriod" startAt="2"/>
            </a:pPr>
            <a:r>
              <a:rPr lang="en-US" sz="2000" dirty="0"/>
              <a:t>What additional suggestions can you make to the manager of operations to minimize the workforce requirements level and days-off scheduling difficulty?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36</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6162706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11.3: The Yield Management Analyst</a:t>
            </a:r>
          </a:p>
        </p:txBody>
      </p:sp>
      <p:sp>
        <p:nvSpPr>
          <p:cNvPr id="31747" name="Rectangle 3"/>
          <p:cNvSpPr>
            <a:spLocks noGrp="1" noChangeArrowheads="1"/>
          </p:cNvSpPr>
          <p:nvPr>
            <p:ph type="body" idx="1"/>
          </p:nvPr>
        </p:nvSpPr>
        <p:spPr>
          <a:xfrm>
            <a:off x="870743" y="1905000"/>
            <a:ext cx="8193087" cy="4114800"/>
          </a:xfrm>
        </p:spPr>
        <p:txBody>
          <a:bodyPr/>
          <a:lstStyle/>
          <a:p>
            <a:pPr marL="0" indent="0">
              <a:buNone/>
            </a:pPr>
            <a:r>
              <a:rPr lang="en-US" sz="2800" b="1" dirty="0"/>
              <a:t>Assignment </a:t>
            </a:r>
            <a:endParaRPr lang="en-US" sz="2800" dirty="0"/>
          </a:p>
          <a:p>
            <a:r>
              <a:rPr lang="en-US" sz="2800" dirty="0"/>
              <a:t>Read the instructions for the Yield Management Game. Passenger data and a tally sheet for a class exercise on “game day” will be provided.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37</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328045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90600" y="6715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11.4: Sequoia Airlines</a:t>
            </a:r>
          </a:p>
        </p:txBody>
      </p:sp>
      <p:sp>
        <p:nvSpPr>
          <p:cNvPr id="31747" name="Rectangle 3"/>
          <p:cNvSpPr>
            <a:spLocks noGrp="1" noChangeArrowheads="1"/>
          </p:cNvSpPr>
          <p:nvPr>
            <p:ph type="body" idx="1"/>
          </p:nvPr>
        </p:nvSpPr>
        <p:spPr>
          <a:xfrm>
            <a:off x="870743" y="1905000"/>
            <a:ext cx="8193087" cy="4114800"/>
          </a:xfrm>
        </p:spPr>
        <p:txBody>
          <a:bodyPr/>
          <a:lstStyle/>
          <a:p>
            <a:pPr marL="514350" indent="-514350">
              <a:buClrTx/>
              <a:buSzPct val="100000"/>
              <a:buFont typeface="+mj-lt"/>
              <a:buAutoNum type="arabicPeriod"/>
            </a:pPr>
            <a:r>
              <a:rPr lang="en-US" sz="2600" dirty="0"/>
              <a:t>For the forecast period (i.e., July–December), determine the number of new trainees who must be hired at the beginning of each month so that total personnel costs for the flight-attendant staff and training program are minimized. Formulate the problem as an LP model and solve. </a:t>
            </a:r>
          </a:p>
          <a:p>
            <a:pPr marL="514350" indent="-514350">
              <a:buClrTx/>
              <a:buSzPct val="100000"/>
              <a:buFont typeface="+mj-lt"/>
              <a:buAutoNum type="arabicPeriod"/>
            </a:pPr>
            <a:r>
              <a:rPr lang="en-US" sz="2600" dirty="0"/>
              <a:t>How would you deal with </a:t>
            </a:r>
            <a:r>
              <a:rPr lang="en-US" sz="2600" dirty="0" err="1"/>
              <a:t>noninteger</a:t>
            </a:r>
            <a:r>
              <a:rPr lang="en-US" sz="2600" dirty="0"/>
              <a:t> results? </a:t>
            </a:r>
          </a:p>
          <a:p>
            <a:pPr marL="514350" indent="-514350">
              <a:buClrTx/>
              <a:buSzPct val="100000"/>
              <a:buFont typeface="+mj-lt"/>
              <a:buAutoNum type="arabicPeriod"/>
            </a:pPr>
            <a:r>
              <a:rPr lang="en-US" sz="2600" dirty="0"/>
              <a:t>Discuss how you would use the LP model to make your hiring decision for the next six months.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38</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093520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90600"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Table 11.1: Level Capacity and Chase Demand Trade-offs</a:t>
            </a:r>
          </a:p>
        </p:txBody>
      </p:sp>
      <p:sp>
        <p:nvSpPr>
          <p:cNvPr id="2" name="Slide Number Placeholder 1"/>
          <p:cNvSpPr>
            <a:spLocks noGrp="1"/>
          </p:cNvSpPr>
          <p:nvPr>
            <p:ph type="sldNum" sz="quarter" idx="12"/>
          </p:nvPr>
        </p:nvSpPr>
        <p:spPr/>
        <p:txBody>
          <a:bodyPr/>
          <a:lstStyle/>
          <a:p>
            <a:fld id="{1EC4CB1E-5457-41E9-A980-FAD2C5294B8D}" type="slidenum">
              <a:rPr lang="en-US" smtClean="0"/>
              <a:pPr/>
              <a:t>4</a:t>
            </a:fld>
            <a:endParaRPr lang="en-US" dirty="0"/>
          </a:p>
        </p:txBody>
      </p:sp>
      <p:pic>
        <p:nvPicPr>
          <p:cNvPr id="4" name="Picture 3"/>
          <p:cNvPicPr>
            <a:picLocks noChangeAspect="1"/>
          </p:cNvPicPr>
          <p:nvPr/>
        </p:nvPicPr>
        <p:blipFill>
          <a:blip r:embed="rId3"/>
          <a:stretch>
            <a:fillRect/>
          </a:stretch>
        </p:blipFill>
        <p:spPr>
          <a:xfrm>
            <a:off x="433387" y="2238375"/>
            <a:ext cx="8277225" cy="29432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418789658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90600"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Strategies for Managing Demand</a:t>
            </a:r>
          </a:p>
        </p:txBody>
      </p:sp>
      <p:sp>
        <p:nvSpPr>
          <p:cNvPr id="8195" name="Rectangle 3"/>
          <p:cNvSpPr>
            <a:spLocks noGrp="1" noChangeArrowheads="1"/>
          </p:cNvSpPr>
          <p:nvPr>
            <p:ph type="body" idx="1"/>
          </p:nvPr>
        </p:nvSpPr>
        <p:spPr>
          <a:noFill/>
          <a:ln/>
        </p:spPr>
        <p:txBody>
          <a:bodyPr lIns="92075" tIns="46038" rIns="92075" bIns="46038"/>
          <a:lstStyle/>
          <a:p>
            <a:pPr>
              <a:buFont typeface="Wingdings" pitchFamily="2" charset="2"/>
              <a:buNone/>
            </a:pPr>
            <a:r>
              <a:rPr lang="en-US" baseline="-25000" dirty="0"/>
              <a:t> </a:t>
            </a:r>
          </a:p>
        </p:txBody>
      </p:sp>
      <p:sp>
        <p:nvSpPr>
          <p:cNvPr id="2" name="Slide Number Placeholder 1"/>
          <p:cNvSpPr>
            <a:spLocks noGrp="1"/>
          </p:cNvSpPr>
          <p:nvPr>
            <p:ph type="sldNum" sz="quarter" idx="12"/>
          </p:nvPr>
        </p:nvSpPr>
        <p:spPr/>
        <p:txBody>
          <a:bodyPr/>
          <a:lstStyle/>
          <a:p>
            <a:fld id="{1EC4CB1E-5457-41E9-A980-FAD2C5294B8D}" type="slidenum">
              <a:rPr lang="en-US" smtClean="0"/>
              <a:pPr/>
              <a:t>5</a:t>
            </a:fld>
            <a:endParaRPr lang="en-US" dirty="0"/>
          </a:p>
        </p:txBody>
      </p:sp>
      <p:sp>
        <p:nvSpPr>
          <p:cNvPr id="36" name="Rectangle 6"/>
          <p:cNvSpPr txBox="1">
            <a:spLocks noChangeArrowheads="1"/>
          </p:cNvSpPr>
          <p:nvPr/>
        </p:nvSpPr>
        <p:spPr bwMode="auto">
          <a:xfrm>
            <a:off x="520065" y="2209800"/>
            <a:ext cx="8458200" cy="4495800"/>
          </a:xfrm>
          <a:prstGeom prst="rect">
            <a:avLst/>
          </a:prstGeom>
          <a:noFill/>
          <a:ln w="9525">
            <a:noFill/>
            <a:miter lim="800000"/>
            <a:headEnd/>
            <a:tailEnd/>
          </a:ln>
          <a:effectLst/>
        </p:spPr>
        <p:txBody>
          <a:bodyPr vert="horz" wrap="square" lIns="90488" tIns="44450" rIns="90488" bIns="44450" numCol="1" anchor="t" anchorCtr="0" compatLnSpc="1">
            <a:prstTxWarp prst="textNoShape">
              <a:avLst/>
            </a:prstTxWarp>
          </a:bodyPr>
          <a:lst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eaLnBrk="1" hangingPunct="1">
              <a:spcBef>
                <a:spcPct val="0"/>
              </a:spcBef>
            </a:pPr>
            <a:r>
              <a:rPr lang="en-US" altLang="en-US" kern="0" dirty="0"/>
              <a:t>Customer-Induced Variability</a:t>
            </a:r>
          </a:p>
          <a:p>
            <a:pPr eaLnBrk="1" hangingPunct="1">
              <a:spcBef>
                <a:spcPct val="0"/>
              </a:spcBef>
            </a:pPr>
            <a:r>
              <a:rPr lang="en-US" altLang="en-US" kern="0" dirty="0"/>
              <a:t>Segmenting Demand</a:t>
            </a:r>
          </a:p>
          <a:p>
            <a:pPr eaLnBrk="1" hangingPunct="1">
              <a:spcBef>
                <a:spcPct val="0"/>
              </a:spcBef>
            </a:pPr>
            <a:r>
              <a:rPr lang="en-US" altLang="en-US" kern="0" dirty="0"/>
              <a:t>Offering Price Incentives</a:t>
            </a:r>
          </a:p>
          <a:p>
            <a:pPr eaLnBrk="1" hangingPunct="1">
              <a:spcBef>
                <a:spcPct val="0"/>
              </a:spcBef>
            </a:pPr>
            <a:r>
              <a:rPr lang="en-US" altLang="en-US" kern="0" dirty="0"/>
              <a:t>Promoting Off-Peak Demand</a:t>
            </a:r>
          </a:p>
          <a:p>
            <a:pPr eaLnBrk="1" hangingPunct="1">
              <a:spcBef>
                <a:spcPct val="0"/>
              </a:spcBef>
            </a:pPr>
            <a:r>
              <a:rPr lang="en-US" altLang="en-US" kern="0" dirty="0"/>
              <a:t>Developing Complementary Services</a:t>
            </a:r>
          </a:p>
          <a:p>
            <a:pPr eaLnBrk="1" hangingPunct="1">
              <a:spcBef>
                <a:spcPct val="0"/>
              </a:spcBef>
            </a:pPr>
            <a:r>
              <a:rPr lang="en-US" altLang="en-US" kern="0" dirty="0"/>
              <a:t>Reservation Systems and Overbooking</a:t>
            </a:r>
          </a:p>
          <a:p>
            <a:pPr eaLnBrk="1" hangingPunct="1">
              <a:spcBef>
                <a:spcPct val="0"/>
              </a:spcBef>
            </a:pPr>
            <a:endParaRPr lang="en-US" altLang="en-US" kern="0"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93713790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90600"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Figure 11.1: Strategies for Matching Capacity of and Demand for Services</a:t>
            </a:r>
          </a:p>
        </p:txBody>
      </p:sp>
      <p:sp>
        <p:nvSpPr>
          <p:cNvPr id="2" name="Slide Number Placeholder 1"/>
          <p:cNvSpPr>
            <a:spLocks noGrp="1"/>
          </p:cNvSpPr>
          <p:nvPr>
            <p:ph type="sldNum" sz="quarter" idx="12"/>
          </p:nvPr>
        </p:nvSpPr>
        <p:spPr/>
        <p:txBody>
          <a:bodyPr/>
          <a:lstStyle/>
          <a:p>
            <a:fld id="{1EC4CB1E-5457-41E9-A980-FAD2C5294B8D}" type="slidenum">
              <a:rPr lang="en-US" smtClean="0"/>
              <a:pPr/>
              <a:t>6</a:t>
            </a:fld>
            <a:endParaRPr lang="en-US" dirty="0"/>
          </a:p>
        </p:txBody>
      </p:sp>
      <p:pic>
        <p:nvPicPr>
          <p:cNvPr id="4" name="Picture 3"/>
          <p:cNvPicPr>
            <a:picLocks noChangeAspect="1"/>
          </p:cNvPicPr>
          <p:nvPr/>
        </p:nvPicPr>
        <p:blipFill>
          <a:blip r:embed="rId3"/>
          <a:stretch>
            <a:fillRect/>
          </a:stretch>
        </p:blipFill>
        <p:spPr>
          <a:xfrm>
            <a:off x="2971793" y="1905000"/>
            <a:ext cx="4181856" cy="4901184"/>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86912431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90600"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Table 11.2: Strategies for Managing Customer-Induced Variability</a:t>
            </a:r>
          </a:p>
        </p:txBody>
      </p:sp>
      <p:sp>
        <p:nvSpPr>
          <p:cNvPr id="2" name="Slide Number Placeholder 1"/>
          <p:cNvSpPr>
            <a:spLocks noGrp="1"/>
          </p:cNvSpPr>
          <p:nvPr>
            <p:ph type="sldNum" sz="quarter" idx="12"/>
          </p:nvPr>
        </p:nvSpPr>
        <p:spPr/>
        <p:txBody>
          <a:bodyPr/>
          <a:lstStyle/>
          <a:p>
            <a:fld id="{1EC4CB1E-5457-41E9-A980-FAD2C5294B8D}" type="slidenum">
              <a:rPr lang="en-US" smtClean="0"/>
              <a:pPr/>
              <a:t>7</a:t>
            </a:fld>
            <a:endParaRPr lang="en-US" dirty="0"/>
          </a:p>
        </p:txBody>
      </p:sp>
      <p:pic>
        <p:nvPicPr>
          <p:cNvPr id="3" name="Picture 2"/>
          <p:cNvPicPr>
            <a:picLocks noChangeAspect="1"/>
          </p:cNvPicPr>
          <p:nvPr/>
        </p:nvPicPr>
        <p:blipFill>
          <a:blip r:embed="rId3"/>
          <a:stretch>
            <a:fillRect/>
          </a:stretch>
        </p:blipFill>
        <p:spPr>
          <a:xfrm>
            <a:off x="893445" y="2338385"/>
            <a:ext cx="7564755" cy="2399348"/>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37280424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90600"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Figure 11.2: Effect of Smoothing Physician Visits</a:t>
            </a:r>
          </a:p>
        </p:txBody>
      </p:sp>
      <p:sp>
        <p:nvSpPr>
          <p:cNvPr id="2" name="Slide Number Placeholder 1"/>
          <p:cNvSpPr>
            <a:spLocks noGrp="1"/>
          </p:cNvSpPr>
          <p:nvPr>
            <p:ph type="sldNum" sz="quarter" idx="12"/>
          </p:nvPr>
        </p:nvSpPr>
        <p:spPr/>
        <p:txBody>
          <a:bodyPr/>
          <a:lstStyle/>
          <a:p>
            <a:fld id="{1EC4CB1E-5457-41E9-A980-FAD2C5294B8D}" type="slidenum">
              <a:rPr lang="en-US" smtClean="0"/>
              <a:pPr/>
              <a:t>8</a:t>
            </a:fld>
            <a:endParaRPr lang="en-US" dirty="0"/>
          </a:p>
        </p:txBody>
      </p:sp>
      <p:pic>
        <p:nvPicPr>
          <p:cNvPr id="4" name="Picture 3"/>
          <p:cNvPicPr>
            <a:picLocks noChangeAspect="1"/>
          </p:cNvPicPr>
          <p:nvPr/>
        </p:nvPicPr>
        <p:blipFill>
          <a:blip r:embed="rId3"/>
          <a:stretch>
            <a:fillRect/>
          </a:stretch>
        </p:blipFill>
        <p:spPr>
          <a:xfrm>
            <a:off x="2028825" y="1866900"/>
            <a:ext cx="5086350" cy="48387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49777355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90600" y="609600"/>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Table 11.3: Smoothing Demand by Appointment Scheduling</a:t>
            </a:r>
          </a:p>
        </p:txBody>
      </p:sp>
      <p:sp>
        <p:nvSpPr>
          <p:cNvPr id="2" name="Slide Number Placeholder 1"/>
          <p:cNvSpPr>
            <a:spLocks noGrp="1"/>
          </p:cNvSpPr>
          <p:nvPr>
            <p:ph type="sldNum" sz="quarter" idx="12"/>
          </p:nvPr>
        </p:nvSpPr>
        <p:spPr/>
        <p:txBody>
          <a:bodyPr/>
          <a:lstStyle/>
          <a:p>
            <a:fld id="{1EC4CB1E-5457-41E9-A980-FAD2C5294B8D}" type="slidenum">
              <a:rPr lang="en-US" smtClean="0"/>
              <a:pPr/>
              <a:t>9</a:t>
            </a:fld>
            <a:endParaRPr lang="en-US" dirty="0"/>
          </a:p>
        </p:txBody>
      </p:sp>
      <p:pic>
        <p:nvPicPr>
          <p:cNvPr id="3" name="Picture 2"/>
          <p:cNvPicPr>
            <a:picLocks noChangeAspect="1"/>
          </p:cNvPicPr>
          <p:nvPr/>
        </p:nvPicPr>
        <p:blipFill>
          <a:blip r:embed="rId3"/>
          <a:stretch>
            <a:fillRect/>
          </a:stretch>
        </p:blipFill>
        <p:spPr>
          <a:xfrm>
            <a:off x="442912" y="2395537"/>
            <a:ext cx="8258175" cy="206692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92912839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Managing Capacity and Demand&amp;quot;&quot;/&gt;&lt;property id=&quot;20307&quot; value=&quot;273&quot;/&gt;&lt;/object&gt;&lt;object type=&quot;3&quot; unique_id=&quot;10005&quot;&gt;&lt;property id=&quot;20148&quot; value=&quot;5&quot;/&gt;&lt;property id=&quot;20300&quot; value=&quot;Slide 2 - &amp;quot;Learning Objectives&amp;quot;&quot;/&gt;&lt;property id=&quot;20307&quot; value=&quot;270&quot;/&gt;&lt;/object&gt;&lt;object type=&quot;3&quot; unique_id=&quot;10006&quot;&gt;&lt;property id=&quot;20148&quot; value=&quot;5&quot;/&gt;&lt;property id=&quot;20300&quot; value=&quot;Slide 3 - &amp;quot;Level Capacity and Chase Demand &amp;quot;&quot;/&gt;&lt;property id=&quot;20307&quot; value=&quot;274&quot;/&gt;&lt;/object&gt;&lt;object type=&quot;3&quot; unique_id=&quot;10007&quot;&gt;&lt;property id=&quot;20148&quot; value=&quot;5&quot;/&gt;&lt;property id=&quot;20300&quot; value=&quot;Slide 4 - &amp;quot;Strategies for Matching Capacity and Demand for Services&amp;quot;&quot;/&gt;&lt;property id=&quot;20307&quot; value=&quot;257&quot;/&gt;&lt;/object&gt;&lt;object type=&quot;3&quot; unique_id=&quot;10008&quot;&gt;&lt;property id=&quot;20148&quot; value=&quot;5&quot;/&gt;&lt;property id=&quot;20300&quot; value=&quot;Slide 5 - &amp;quot;Customer-Induced Variability&amp;quot;&quot;/&gt;&lt;property id=&quot;20307&quot; value=&quot;275&quot;/&gt;&lt;/object&gt;&lt;object type=&quot;3&quot; unique_id=&quot;10009&quot;&gt;&lt;property id=&quot;20148&quot; value=&quot;5&quot;/&gt;&lt;property id=&quot;20300&quot; value=&quot;Slide 6 - &amp;quot;Strategies for Managing&amp;#x0D;&amp;#x0A;Customer-induced Variability&amp;quot;&quot;/&gt;&lt;property id=&quot;20307&quot; value=&quot;277&quot;/&gt;&lt;/object&gt;&lt;object type=&quot;3&quot; unique_id=&quot;10010&quot;&gt;&lt;property id=&quot;20148&quot; value=&quot;5&quot;/&gt;&lt;property id=&quot;20300&quot; value=&quot;Slide 7 - &amp;quot;Segmenting Demand at a Health Clinic&amp;quot;&quot;/&gt;&lt;property id=&quot;20307&quot; value=&quot;276&quot;/&gt;&lt;/object&gt;&lt;object type=&quot;3&quot; unique_id=&quot;10011&quot;&gt;&lt;property id=&quot;20148&quot; value=&quot;5&quot;/&gt;&lt;property id=&quot;20300&quot; value=&quot;Slide 8 - &amp;quot;Discriminatory Pricing &amp;#x0D;&amp;#x0A;for Camping&amp;quot;&quot;/&gt;&lt;property id=&quot;20307&quot; value=&quot;259&quot;/&gt;&lt;/object&gt;&lt;object type=&quot;3&quot; unique_id=&quot;10012&quot;&gt;&lt;property id=&quot;20148&quot; value=&quot;5&quot;/&gt;&lt;property id=&quot;20300&quot; value=&quot;Slide 9 - &amp;quot;Hotel Overbooking Loss Table&amp;quot;&quot;/&gt;&lt;property id=&quot;20307&quot; value=&quot;260&quot;/&gt;&lt;/object&gt;&lt;object type=&quot;3&quot; unique_id=&quot;10013&quot;&gt;&lt;property id=&quot;20148&quot; value=&quot;5&quot;/&gt;&lt;property id=&quot;20300&quot; value=&quot;Slide 10 - &amp;quot;Daily Scheduling of Telephone Operator Work shifts&amp;quot;&quot;/&gt;&lt;property id=&quot;20307&quot; value=&quot;262&quot;/&gt;&lt;/object&gt;&lt;object type=&quot;3&quot; unique_id=&quot;10015&quot;&gt;&lt;property id=&quot;20148&quot; value=&quot;5&quot;/&gt;&lt;property id=&quot;20300&quot; value=&quot;Slide 13 - &amp;quot;Scheduling Part-time &amp;#x0D;&amp;#x0A;Bank Tellers&amp;quot;&quot;/&gt;&lt;property id=&quot;20307&quot; value=&quot;261&quot;/&gt;&lt;/object&gt;&lt;object type=&quot;3&quot; unique_id=&quot;10016&quot;&gt;&lt;property id=&quot;20148&quot; value=&quot;5&quot;/&gt;&lt;property id=&quot;20300&quot; value=&quot;Slide 14 - &amp;quot;Ideal Characteristics for Yield Management&amp;quot;&quot;/&gt;&lt;property id=&quot;20307&quot; value=&quot;265&quot;/&gt;&lt;/object&gt;&lt;object type=&quot;3&quot; unique_id=&quot;10017&quot;&gt;&lt;property id=&quot;20148&quot; value=&quot;5&quot;/&gt;&lt;property id=&quot;20300&quot; value=&quot;Slide 15 - &amp;quot;Airline Pricing for a Coach Seat&amp;#x0D;&amp;#x0A;Traditional Fixed Price&amp;quot;&quot;/&gt;&lt;property id=&quot;20307&quot; value=&quot;278&quot;/&gt;&lt;/object&gt;&lt;object type=&quot;3&quot; unique_id=&quot;10018&quot;&gt;&lt;property id=&quot;20148&quot; value=&quot;5&quot;/&gt;&lt;property id=&quot;20300&quot; value=&quot;Slide 16 - &amp;quot;Airline Pricing for a Coach Seat Multiple Pricing Using Yield Management&amp;quot;&quot;/&gt;&lt;property id=&quot;20307&quot; value=&quot;279&quot;/&gt;&lt;/object&gt;&lt;object type=&quot;3&quot; unique_id=&quot;10019&quot;&gt;&lt;property id=&quot;20148&quot; value=&quot;5&quot;/&gt;&lt;property id=&quot;20300&quot; value=&quot;Slide 17 - &amp;quot;Seasonal Allocation of Rooms by Service Class for Resort Hotel&amp;quot;&quot;/&gt;&lt;property id=&quot;20307&quot; value=&quot;264&quot;/&gt;&lt;/object&gt;&lt;object type=&quot;3&quot; unique_id=&quot;10020&quot;&gt;&lt;property id=&quot;20148&quot; value=&quot;5&quot;/&gt;&lt;property id=&quot;20300&quot; value=&quot;Slide 18 - &amp;quot;Demand Control Chart for &amp;#x0D;&amp;#x0A;a Hotel&amp;quot;&quot;/&gt;&lt;property id=&quot;20307&quot; value=&quot;266&quot;/&gt;&lt;/object&gt;&lt;object type=&quot;3&quot; unique_id=&quot;10021&quot;&gt;&lt;property id=&quot;20148&quot; value=&quot;5&quot;/&gt;&lt;property id=&quot;20300&quot; value=&quot;Slide 19 - &amp;quot;Yield Management Using the Critical Fractal Model &amp;quot;&quot;/&gt;&lt;property id=&quot;20307&quot; value=&quot;267&quot;/&gt;&lt;/object&gt;&lt;object type=&quot;3&quot; unique_id=&quot;10022&quot;&gt;&lt;property id=&quot;20148&quot; value=&quot;5&quot;/&gt;&lt;property id=&quot;20300&quot; value=&quot;Slide 20 - &amp;quot;Topics for Discussion&amp;quot;&quot;/&gt;&lt;property id=&quot;20307&quot; value=&quot;271&quot;/&gt;&lt;/object&gt;&lt;object type=&quot;3&quot; unique_id=&quot;10023&quot;&gt;&lt;property id=&quot;20148&quot; value=&quot;5&quot;/&gt;&lt;property id=&quot;20300&quot; value=&quot;Slide 21 - &amp;quot;Interactive Exercise&amp;quot;&quot;/&gt;&lt;property id=&quot;20307&quot; value=&quot;272&quot;/&gt;&lt;/object&gt;&lt;object type=&quot;3&quot; unique_id=&quot;10178&quot;&gt;&lt;property id=&quot;20148&quot; value=&quot;5&quot;/&gt;&lt;property id=&quot;20300&quot; value=&quot;Slide 11&quot;/&gt;&lt;property id=&quot;20307&quot; value=&quot;280&quot;/&gt;&lt;/object&gt;&lt;object type=&quot;3&quot; unique_id=&quot;10179&quot;&gt;&lt;property id=&quot;20148&quot; value=&quot;5&quot;/&gt;&lt;property id=&quot;20300&quot; value=&quot;Slide 12 - &amp;quot;LP Solution for Weekly Work Shift Schedule&amp;quot;&quot;/&gt;&lt;property id=&quot;20307&quot; value=&quot;281&quot;/&gt;&lt;/objec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817</TotalTime>
  <Pages>14</Pages>
  <Words>1600</Words>
  <Application>Microsoft Office PowerPoint</Application>
  <PresentationFormat>Letter Paper (8.5x11 in)</PresentationFormat>
  <Paragraphs>184</Paragraphs>
  <Slides>38</Slides>
  <Notes>26</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4" baseType="lpstr">
      <vt:lpstr>Arial</vt:lpstr>
      <vt:lpstr>Tahoma</vt:lpstr>
      <vt:lpstr>Times New Roman</vt:lpstr>
      <vt:lpstr>Wingdings</vt:lpstr>
      <vt:lpstr>Blends</vt:lpstr>
      <vt:lpstr>ClipArt</vt:lpstr>
      <vt:lpstr>Chapter 11 Managing Capacity and Demand</vt:lpstr>
      <vt:lpstr>Learning Objectives</vt:lpstr>
      <vt:lpstr>Generic Strategies of Level Capacity or Chase Demand</vt:lpstr>
      <vt:lpstr>Table 11.1: Level Capacity and Chase Demand Trade-offs</vt:lpstr>
      <vt:lpstr>Strategies for Managing Demand</vt:lpstr>
      <vt:lpstr>Figure 11.1: Strategies for Matching Capacity of and Demand for Services</vt:lpstr>
      <vt:lpstr>Table 11.2: Strategies for Managing Customer-Induced Variability</vt:lpstr>
      <vt:lpstr>Figure 11.2: Effect of Smoothing Physician Visits</vt:lpstr>
      <vt:lpstr>Table 11.3: Smoothing Demand by Appointment Scheduling</vt:lpstr>
      <vt:lpstr>Table 11.4: Suggested Discriminatory Fee Schedule</vt:lpstr>
      <vt:lpstr>Table 11.5: Comparison of Existing Revenue and Projected Revenue from Discriminatory Pricing</vt:lpstr>
      <vt:lpstr>Table 11.6: Surfside Hotel No-Show Experience</vt:lpstr>
      <vt:lpstr>Table 11.7: Overbooking Loss Table</vt:lpstr>
      <vt:lpstr>Strategies for Managing Capacity</vt:lpstr>
      <vt:lpstr>Figure 11.3: Daily Demand for Telephone Operators</vt:lpstr>
      <vt:lpstr>Daily Workshift Scheduling</vt:lpstr>
      <vt:lpstr>Figure 11.4: Profile of Operator Requirements and Tour Assignments</vt:lpstr>
      <vt:lpstr>Figure 11.5: The Schedule-Building Process</vt:lpstr>
      <vt:lpstr>Table 11.8: Weekly Nurse Staffing Schedule, x=Workday</vt:lpstr>
      <vt:lpstr>Using Part-Time Employees Example 11.4 Scheduling Part-Time Tellers at Meridian Drive-In Bank</vt:lpstr>
      <vt:lpstr>Figure 11.6: Teller Requirements</vt:lpstr>
      <vt:lpstr>Figure 11.7: Histogram of Decreasing Part-Time Teller Demand</vt:lpstr>
      <vt:lpstr>Table 11.9: Part-time Work Schedule </vt:lpstr>
      <vt:lpstr>Yield Management</vt:lpstr>
      <vt:lpstr>Figure 11.8: Airline Pricing for a Coach Seat on a Cross-Country Flight</vt:lpstr>
      <vt:lpstr>Ideal Characteristics for Yield Management</vt:lpstr>
      <vt:lpstr>Figure 11.9: Seasonal Allocation of Rooms by Service Class for a Resort Hotel</vt:lpstr>
      <vt:lpstr>Figure 11.10: Demand Control Chart for a Hotel</vt:lpstr>
      <vt:lpstr>Figure 11.11: The Boeing 737 Cabin</vt:lpstr>
      <vt:lpstr>Figure 11.12: Critical Fractile for Blackjack Airline</vt:lpstr>
      <vt:lpstr>Yield Management Applications</vt:lpstr>
      <vt:lpstr>Topics for Discussion</vt:lpstr>
      <vt:lpstr>Interactive Exercise</vt:lpstr>
      <vt:lpstr>Case 11.1: River City National Bank</vt:lpstr>
      <vt:lpstr>Case 11.2: Gateway International Airport</vt:lpstr>
      <vt:lpstr>Case 11.2: Gateway International Airport – cont.</vt:lpstr>
      <vt:lpstr>Case 11.3: The Yield Management Analyst</vt:lpstr>
      <vt:lpstr>Case 11.4: Sequoia Airlines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Supply and Demand</dc:title>
  <dc:creator>James Fitzsimmons</dc:creator>
  <cp:lastModifiedBy>McAndrews, Ryan</cp:lastModifiedBy>
  <cp:revision>87</cp:revision>
  <cp:lastPrinted>1997-05-19T20:59:56Z</cp:lastPrinted>
  <dcterms:created xsi:type="dcterms:W3CDTF">1996-03-08T15:54:18Z</dcterms:created>
  <dcterms:modified xsi:type="dcterms:W3CDTF">2018-02-14T21:01:40Z</dcterms:modified>
</cp:coreProperties>
</file>