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2" r:id="rId3"/>
    <p:sldId id="257" r:id="rId4"/>
    <p:sldId id="258" r:id="rId5"/>
    <p:sldId id="276" r:id="rId6"/>
    <p:sldId id="277" r:id="rId7"/>
    <p:sldId id="266" r:id="rId8"/>
    <p:sldId id="259" r:id="rId9"/>
    <p:sldId id="278" r:id="rId10"/>
    <p:sldId id="267" r:id="rId11"/>
    <p:sldId id="261" r:id="rId12"/>
    <p:sldId id="263" r:id="rId13"/>
    <p:sldId id="268" r:id="rId14"/>
    <p:sldId id="270" r:id="rId15"/>
    <p:sldId id="271" r:id="rId16"/>
    <p:sldId id="275" r:id="rId17"/>
    <p:sldId id="272" r:id="rId18"/>
    <p:sldId id="264" r:id="rId19"/>
    <p:sldId id="269" r:id="rId20"/>
  </p:sldIdLst>
  <p:sldSz cx="9144000" cy="6858000" type="letter"/>
  <p:notesSz cx="6858000" cy="9028113"/>
  <p:custDataLst>
    <p:tags r:id="rId2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03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82456140350877"/>
          <c:y val="0.12903225806451613"/>
          <c:w val="0.43859649122807015"/>
          <c:h val="0.80645161290322576"/>
        </c:manualLayout>
      </c:layout>
      <c:pieChart>
        <c:varyColors val="1"/>
        <c:ser>
          <c:idx val="0"/>
          <c:order val="0"/>
          <c:val>
            <c:numRef>
              <c:f>Sheet1!$A$1:$A$7</c:f>
              <c:numCache>
                <c:formatCode>General</c:formatCode>
                <c:ptCount val="7"/>
                <c:pt idx="0">
                  <c:v>53</c:v>
                </c:pt>
                <c:pt idx="1">
                  <c:v>18</c:v>
                </c:pt>
                <c:pt idx="2">
                  <c:v>10</c:v>
                </c:pt>
                <c:pt idx="3">
                  <c:v>10</c:v>
                </c:pt>
                <c:pt idx="4">
                  <c:v>6</c:v>
                </c:pt>
                <c:pt idx="5">
                  <c:v>1</c:v>
                </c:pt>
                <c:pt idx="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41-4C20-997A-DE7DF0D9F858}"/>
            </c:ext>
          </c:extLst>
        </c:ser>
        <c:ser>
          <c:idx val="1"/>
          <c:order val="1"/>
          <c:tx>
            <c:strRef>
              <c:f>Sheet1!$B$1:$B$7</c:f>
              <c:strCache>
                <c:ptCount val="1"/>
                <c:pt idx="0">
                  <c:v>Donated Goods Goodwill Stafing Services Commercial Services Workforce Development Environmnetal Business Services Contributions (public support) Miscellaneous</c:v>
                </c:pt>
              </c:strCache>
            </c:strRef>
          </c:tx>
          <c:val>
            <c:numLit>
              <c:formatCode>General</c:formatCode>
              <c:ptCount val="1"/>
              <c:pt idx="0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1-7241-4C20-997A-DE7DF0D9F8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0.03636</cdr:x>
      <cdr:y>0.4386</cdr:y>
    </cdr:from>
    <cdr:to>
      <cdr:x>0.19623</cdr:x>
      <cdr:y>0.61507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4800" y="1905000"/>
          <a:ext cx="1340031" cy="7664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US" sz="1800" dirty="0"/>
            <a:t>Commercial Services</a:t>
          </a:r>
        </a:p>
        <a:p xmlns:a="http://schemas.openxmlformats.org/drawingml/2006/main">
          <a:pPr algn="ctr"/>
          <a:r>
            <a:rPr lang="en-US" sz="1800" dirty="0"/>
            <a:t>10%</a:t>
          </a:r>
        </a:p>
      </cdr:txBody>
    </cdr:sp>
  </cdr:relSizeAnchor>
  <cdr:relSizeAnchor xmlns:cdr="http://schemas.openxmlformats.org/drawingml/2006/chartDrawing">
    <cdr:from>
      <cdr:x>0.04386</cdr:x>
      <cdr:y>0.19355</cdr:y>
    </cdr:from>
    <cdr:to>
      <cdr:x>0.24044</cdr:x>
      <cdr:y>0.37002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81000" y="914400"/>
          <a:ext cx="1707651" cy="8337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US" sz="1800" dirty="0"/>
            <a:t>Workforce Development</a:t>
          </a:r>
        </a:p>
        <a:p xmlns:a="http://schemas.openxmlformats.org/drawingml/2006/main">
          <a:pPr algn="ctr"/>
          <a:r>
            <a:rPr lang="en-US" sz="1800" dirty="0"/>
            <a:t>10%</a:t>
          </a:r>
        </a:p>
      </cdr:txBody>
    </cdr:sp>
  </cdr:relSizeAnchor>
  <cdr:relSizeAnchor xmlns:cdr="http://schemas.openxmlformats.org/drawingml/2006/chartDrawing">
    <cdr:from>
      <cdr:x>0.78461</cdr:x>
      <cdr:y>0.50877</cdr:y>
    </cdr:from>
    <cdr:to>
      <cdr:x>0.99349</cdr:x>
      <cdr:y>0.65758</cdr:y>
    </cdr:to>
    <cdr:sp macro="" textlink="">
      <cdr:nvSpPr>
        <cdr:cNvPr id="4" name="TextBox 4"/>
        <cdr:cNvSpPr txBox="1"/>
      </cdr:nvSpPr>
      <cdr:spPr>
        <a:xfrm xmlns:a="http://schemas.openxmlformats.org/drawingml/2006/main">
          <a:off x="6576597" y="2209800"/>
          <a:ext cx="1750800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9pPr>
        </a:lstStyle>
        <a:p xmlns:a="http://schemas.openxmlformats.org/drawingml/2006/main">
          <a:pPr algn="ctr"/>
          <a:r>
            <a:rPr lang="en-US" sz="1800" dirty="0"/>
            <a:t>Donated Goods</a:t>
          </a:r>
        </a:p>
        <a:p xmlns:a="http://schemas.openxmlformats.org/drawingml/2006/main">
          <a:pPr algn="ctr"/>
          <a:r>
            <a:rPr lang="en-US" sz="1800" dirty="0"/>
            <a:t>53%</a:t>
          </a:r>
        </a:p>
      </cdr:txBody>
    </cdr:sp>
  </cdr:relSizeAnchor>
  <cdr:relSizeAnchor xmlns:cdr="http://schemas.openxmlformats.org/drawingml/2006/chartDrawing">
    <cdr:from>
      <cdr:x>0</cdr:x>
      <cdr:y>0.77193</cdr:y>
    </cdr:from>
    <cdr:to>
      <cdr:x>0.33488</cdr:x>
      <cdr:y>0.92074</cdr:y>
    </cdr:to>
    <cdr:sp macro="" textlink="">
      <cdr:nvSpPr>
        <cdr:cNvPr id="5" name="TextBox 5"/>
        <cdr:cNvSpPr txBox="1"/>
      </cdr:nvSpPr>
      <cdr:spPr>
        <a:xfrm xmlns:a="http://schemas.openxmlformats.org/drawingml/2006/main">
          <a:off x="-152400" y="3352800"/>
          <a:ext cx="2806987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9pPr>
        </a:lstStyle>
        <a:p xmlns:a="http://schemas.openxmlformats.org/drawingml/2006/main">
          <a:pPr algn="ctr"/>
          <a:r>
            <a:rPr lang="en-US" sz="1800" dirty="0"/>
            <a:t>Goodwill Staffing Services</a:t>
          </a:r>
        </a:p>
        <a:p xmlns:a="http://schemas.openxmlformats.org/drawingml/2006/main">
          <a:pPr algn="ctr"/>
          <a:r>
            <a:rPr lang="en-US" sz="1800" dirty="0"/>
            <a:t>18%</a:t>
          </a:r>
        </a:p>
      </cdr:txBody>
    </cdr:sp>
  </cdr:relSizeAnchor>
  <cdr:relSizeAnchor xmlns:cdr="http://schemas.openxmlformats.org/drawingml/2006/chartDrawing">
    <cdr:from>
      <cdr:x>0</cdr:x>
      <cdr:y>0.04839</cdr:y>
    </cdr:from>
    <cdr:to>
      <cdr:x>0.41676</cdr:x>
      <cdr:y>0.19719</cdr:y>
    </cdr:to>
    <cdr:sp macro="" textlink="">
      <cdr:nvSpPr>
        <cdr:cNvPr id="6" name="TextBox 6"/>
        <cdr:cNvSpPr txBox="1"/>
      </cdr:nvSpPr>
      <cdr:spPr>
        <a:xfrm xmlns:a="http://schemas.openxmlformats.org/drawingml/2006/main">
          <a:off x="-228600" y="228600"/>
          <a:ext cx="3620292" cy="70302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9pPr>
        </a:lstStyle>
        <a:p xmlns:a="http://schemas.openxmlformats.org/drawingml/2006/main">
          <a:pPr algn="ctr"/>
          <a:r>
            <a:rPr lang="en-US" sz="1800" dirty="0"/>
            <a:t>Environmental Business Services</a:t>
          </a:r>
        </a:p>
        <a:p xmlns:a="http://schemas.openxmlformats.org/drawingml/2006/main">
          <a:pPr algn="ctr"/>
          <a:r>
            <a:rPr lang="en-US" sz="1800" dirty="0"/>
            <a:t>6%</a:t>
          </a:r>
        </a:p>
      </cdr:txBody>
    </cdr:sp>
  </cdr:relSizeAnchor>
  <cdr:relSizeAnchor xmlns:cdr="http://schemas.openxmlformats.org/drawingml/2006/chartDrawing">
    <cdr:from>
      <cdr:x>0.40351</cdr:x>
      <cdr:y>0</cdr:y>
    </cdr:from>
    <cdr:to>
      <cdr:x>0.57977</cdr:x>
      <cdr:y>0.14881</cdr:y>
    </cdr:to>
    <cdr:sp macro="" textlink="">
      <cdr:nvSpPr>
        <cdr:cNvPr id="7" name="TextBox 7"/>
        <cdr:cNvSpPr txBox="1"/>
      </cdr:nvSpPr>
      <cdr:spPr>
        <a:xfrm xmlns:a="http://schemas.openxmlformats.org/drawingml/2006/main">
          <a:off x="3505200" y="-76200"/>
          <a:ext cx="1531188" cy="70302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9pPr>
        </a:lstStyle>
        <a:p xmlns:a="http://schemas.openxmlformats.org/drawingml/2006/main">
          <a:pPr algn="ctr"/>
          <a:r>
            <a:rPr lang="en-US" sz="1800" dirty="0"/>
            <a:t>Contributions</a:t>
          </a:r>
        </a:p>
        <a:p xmlns:a="http://schemas.openxmlformats.org/drawingml/2006/main">
          <a:pPr algn="ctr"/>
          <a:r>
            <a:rPr lang="en-US" sz="1800" dirty="0"/>
            <a:t>1%</a:t>
          </a:r>
        </a:p>
      </cdr:txBody>
    </cdr:sp>
  </cdr:relSizeAnchor>
  <cdr:relSizeAnchor xmlns:cdr="http://schemas.openxmlformats.org/drawingml/2006/chartDrawing">
    <cdr:from>
      <cdr:x>0.58772</cdr:x>
      <cdr:y>0.03226</cdr:y>
    </cdr:from>
    <cdr:to>
      <cdr:x>0.76989</cdr:x>
      <cdr:y>0.16907</cdr:y>
    </cdr:to>
    <cdr:sp macro="" textlink="">
      <cdr:nvSpPr>
        <cdr:cNvPr id="8" name="TextBox 8"/>
        <cdr:cNvSpPr txBox="1"/>
      </cdr:nvSpPr>
      <cdr:spPr>
        <a:xfrm xmlns:a="http://schemas.openxmlformats.org/drawingml/2006/main">
          <a:off x="5105400" y="152400"/>
          <a:ext cx="1582486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Tahoma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Tahoma" charset="0"/>
            </a:defRPr>
          </a:lvl9pPr>
        </a:lstStyle>
        <a:p xmlns:a="http://schemas.openxmlformats.org/drawingml/2006/main">
          <a:pPr algn="ctr"/>
          <a:r>
            <a:rPr lang="en-US" sz="1800" dirty="0"/>
            <a:t>Miscellaneous</a:t>
          </a:r>
        </a:p>
        <a:p xmlns:a="http://schemas.openxmlformats.org/drawingml/2006/main">
          <a:pPr algn="ctr"/>
          <a:r>
            <a:rPr lang="en-US" sz="1800" dirty="0"/>
            <a:t>2%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fld id="{6BE11FCA-D770-4671-95B3-E9F57B14219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388100" y="8636000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/>
            <a:fld id="{D7679FD6-7391-4363-B17E-B6EF62333836}" type="slidenum">
              <a:rPr lang="en-US" sz="1400" i="1">
                <a:latin typeface="Arial" charset="0"/>
              </a:rPr>
              <a:pPr algn="r"/>
              <a:t>‹#›</a:t>
            </a:fld>
            <a:endParaRPr lang="en-US" sz="1400" i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9101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fld id="{1ABE8B9B-4CE9-4B04-88BA-A9F1EAF621A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87838"/>
            <a:ext cx="5029200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notes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5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82625"/>
            <a:ext cx="4502150" cy="33734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6388100" y="8636000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/>
            <a:fld id="{4D9BF68E-7CCD-4DE8-8EFC-BEEAB8FB99FE}" type="slidenum">
              <a:rPr lang="en-US" sz="1400" i="1">
                <a:latin typeface="Arial" charset="0"/>
              </a:rPr>
              <a:pPr algn="r"/>
              <a:t>‹#›</a:t>
            </a:fld>
            <a:endParaRPr lang="en-US" sz="1400" i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855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92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771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59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53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867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243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874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3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9699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970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0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9702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970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0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970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97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971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971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1616869" y="6400800"/>
            <a:ext cx="5910262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2971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BD074EF-F8E0-4A78-A34F-46EA8C3944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F10422-085B-48AE-9E5A-C3505A7ECE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E2A478-2D43-4C1D-9B4B-D6779B3103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14313"/>
            <a:ext cx="7953375" cy="700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EA955C-AFE0-43E3-B2E7-0B67AD75BC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68F08-E4D3-426E-9050-8024725417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600C7-8052-4930-9B20-51B4317D34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0D7E2-403F-432E-A785-9C10B71628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14313"/>
            <a:ext cx="8029575" cy="7762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2E35A-BB89-4C39-A5D0-BCA2F0D023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58927-1C4C-47FE-98D5-06D1F9FC1B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344B4-ED04-48FC-BAB7-FB0CFE144D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00697-5DEB-4719-8073-6961C9228C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868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286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35982" y="6422314"/>
            <a:ext cx="5865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F49D65AE-2E26-4FBE-AB74-62CF49E4A7C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914400"/>
            <a:ext cx="7772400" cy="1462088"/>
          </a:xfrm>
          <a:noFill/>
          <a:ln/>
        </p:spPr>
        <p:txBody>
          <a:bodyPr lIns="92075" tIns="46038" rIns="92075" bIns="46038" anchor="ctr"/>
          <a:lstStyle/>
          <a:p>
            <a:pPr algn="ctr"/>
            <a:r>
              <a:rPr lang="en-US" i="1" dirty="0"/>
              <a:t>Chapter 10</a:t>
            </a:r>
            <a:br>
              <a:rPr lang="en-US" i="1" dirty="0"/>
            </a:br>
            <a:r>
              <a:rPr lang="en-US" i="1" dirty="0"/>
              <a:t>Globalization of Services</a:t>
            </a:r>
          </a:p>
        </p:txBody>
      </p:sp>
      <p:graphicFrame>
        <p:nvGraphicFramePr>
          <p:cNvPr id="5123" name="Object 3"/>
          <p:cNvGraphicFramePr>
            <a:graphicFrameLocks noGrp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1505770682"/>
              </p:ext>
            </p:extLst>
          </p:nvPr>
        </p:nvGraphicFramePr>
        <p:xfrm>
          <a:off x="2362200" y="3429000"/>
          <a:ext cx="4648200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ClipArt" r:id="rId4" imgW="5127480" imgH="4197240" progId="">
                  <p:embed/>
                </p:oleObj>
              </mc:Choice>
              <mc:Fallback>
                <p:oleObj name="ClipArt" r:id="rId4" imgW="5127480" imgH="4197240" progId="">
                  <p:embed/>
                  <p:pic>
                    <p:nvPicPr>
                      <p:cNvPr id="0" name="Picture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429000"/>
                        <a:ext cx="4648200" cy="31242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BD074EF-F8E0-4A78-A34F-46EA8C3944A9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4425" y="926784"/>
            <a:ext cx="80295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Table 10.1: International Elements of the Strategic Service Vision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175" y="488950"/>
            <a:ext cx="9144000" cy="6397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sz="1200" b="1">
                <a:latin typeface="Times New Roman" pitchFamily="18" charset="0"/>
                <a:cs typeface="Times New Roman" pitchFamily="18" charset="0"/>
              </a:rPr>
              <a:t> </a:t>
            </a:r>
            <a:endParaRPr lang="en-US" sz="1400" b="1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24607" name="Rectangle 31"/>
          <p:cNvSpPr>
            <a:spLocks noChangeArrowheads="1"/>
          </p:cNvSpPr>
          <p:nvPr/>
        </p:nvSpPr>
        <p:spPr bwMode="auto">
          <a:xfrm>
            <a:off x="3175" y="5729288"/>
            <a:ext cx="9144000" cy="6397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sz="12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E35A-BB89-4C39-A5D0-BCA2F0D023C9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40267"/>
            <a:ext cx="7805738" cy="380333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838200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Table 10.2: Considerations in Selecting a Global Service Strategy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672" y="2125980"/>
            <a:ext cx="7497128" cy="427482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114425" y="900113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Topics for Discussion</a:t>
            </a:r>
          </a:p>
        </p:txBody>
      </p:sp>
      <p:sp>
        <p:nvSpPr>
          <p:cNvPr id="19459" name="Rectangle 1027"/>
          <p:cNvSpPr>
            <a:spLocks noGrp="1" noChangeArrowheads="1"/>
          </p:cNvSpPr>
          <p:nvPr>
            <p:ph idx="1"/>
          </p:nvPr>
        </p:nvSpPr>
        <p:spPr>
          <a:xfrm>
            <a:off x="838200" y="2209800"/>
            <a:ext cx="8116888" cy="3810000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400" dirty="0"/>
              <a:t>Recall that service operations can be classified as processing people, goods, or information.  What challenges are faced in each category when globalization is undertaken?</a:t>
            </a:r>
          </a:p>
          <a:p>
            <a:pPr marL="457200" indent="-45720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400" dirty="0"/>
              <a:t>Chili’s, a U.S.–based restaurant chain that offers Mexican food, has its largest establishment in Monterrey, Mexico.  Why is Chili’s so successful </a:t>
            </a:r>
            <a:br>
              <a:rPr lang="en-US" sz="2400" dirty="0"/>
            </a:br>
            <a:r>
              <a:rPr lang="en-US" sz="2400" dirty="0"/>
              <a:t>in Monterrey?</a:t>
            </a:r>
          </a:p>
          <a:p>
            <a:pPr marL="457200" indent="-45720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400" dirty="0"/>
              <a:t>What is the inherent conflict in a franchising arrangement?</a:t>
            </a:r>
          </a:p>
          <a:p>
            <a:pPr marL="457200" indent="-45720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400" dirty="0"/>
              <a:t>What explains the continuing trade surplus in services for the United States?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/>
              <a:t>Interactive Exercise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i="1" dirty="0"/>
              <a:t>   </a:t>
            </a:r>
            <a:r>
              <a:rPr lang="en-US" dirty="0"/>
              <a:t>The class is broken into small groups with at least one international student in each group, if possible.  Based on overseas travel, have the group report on features of day-to-day living that they have found different from home and worth emulating.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1143000"/>
            <a:ext cx="7162800" cy="15240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Case 10.1: Goodwill Industries of Central Texas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BD074EF-F8E0-4A78-A34F-46EA8C3944A9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/>
              <a:t>Background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Goodwill mission is to help people with disabilities lead productive lives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Major source of revenue from donations of used clothing, house ware, electronics, and other salable items.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Competition for donations and sales emerging:</a:t>
            </a:r>
            <a:br>
              <a:rPr lang="en-US" sz="2800" dirty="0"/>
            </a:br>
            <a:r>
              <a:rPr lang="en-US" sz="2800" dirty="0"/>
              <a:t>- Salvation Army</a:t>
            </a:r>
            <a:br>
              <a:rPr lang="en-US" sz="2800" dirty="0"/>
            </a:br>
            <a:r>
              <a:rPr lang="en-US" sz="2800" dirty="0"/>
              <a:t>- Small consignment and thrift stores</a:t>
            </a:r>
            <a:br>
              <a:rPr lang="en-US" sz="2800" dirty="0"/>
            </a:br>
            <a:r>
              <a:rPr lang="en-US" sz="2800" dirty="0"/>
              <a:t>- Aggressive encroachment from for-profit thrift stores (e.g. Thrift Town)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823913"/>
            <a:ext cx="80295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Goodwill Industries Sources </a:t>
            </a:r>
            <a:br>
              <a:rPr lang="en-US" dirty="0"/>
            </a:br>
            <a:r>
              <a:rPr lang="en-US" dirty="0"/>
              <a:t>of Revenue</a:t>
            </a:r>
          </a:p>
        </p:txBody>
      </p:sp>
      <p:graphicFrame>
        <p:nvGraphicFramePr>
          <p:cNvPr id="3" name="Chart 2"/>
          <p:cNvGraphicFramePr/>
          <p:nvPr/>
        </p:nvGraphicFramePr>
        <p:xfrm>
          <a:off x="228600" y="1828800"/>
          <a:ext cx="8686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E35A-BB89-4C39-A5D0-BCA2F0D023C9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Goodwill Strategy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Avoid head-to-head competition by using a niche marketing strategy (e.g. Halloween costumes)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Open stores in high-traffic locations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Polish image to look more like a department store than a thrift shop.</a:t>
            </a:r>
          </a:p>
          <a:p>
            <a:r>
              <a:rPr lang="en-US" sz="2800" dirty="0"/>
              <a:t>Discontinued pickup service (avoid trash)</a:t>
            </a:r>
          </a:p>
          <a:p>
            <a:r>
              <a:rPr lang="en-US" sz="2800" dirty="0"/>
              <a:t>“All sales are final” policy</a:t>
            </a:r>
          </a:p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4425" y="595313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Questions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017713"/>
            <a:ext cx="7772400" cy="4114800"/>
          </a:xfrm>
        </p:spPr>
        <p:txBody>
          <a:bodyPr/>
          <a:lstStyle/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400" dirty="0"/>
              <a:t>Who are Goodwill’s customers and how have their demographics changed over time?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400" dirty="0"/>
              <a:t>How should the introduction of for-profit thrifts affect Goodwill’s decisions about the role of customer service?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400" dirty="0"/>
              <a:t>How can Goodwill differentiate itself from the competition?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400" dirty="0"/>
              <a:t>Visit http://shopgoodwill.com/ where Goodwill auctions items of special interest and discuss why this online store has great profit potential.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09015" y="912020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Case 10.2: </a:t>
            </a:r>
            <a:br>
              <a:rPr lang="en-US" sz="3600" dirty="0"/>
            </a:br>
            <a:r>
              <a:rPr lang="en-US" sz="3600" dirty="0"/>
              <a:t>FedEx: Tiger International Acquisition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112712" y="2017713"/>
            <a:ext cx="8955088" cy="4114800"/>
          </a:xfrm>
        </p:spPr>
        <p:txBody>
          <a:bodyPr/>
          <a:lstStyle/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400" dirty="0"/>
              <a:t>Describe the growth strategy of Federal Express. How did this strategy differ from those of its competitors?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400" dirty="0"/>
              <a:t>What risks were involved in the acquisition of Tiger International?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400" dirty="0"/>
              <a:t>In addition to the question of merging FedEx and Flying Tigers pilots, what other problems could have been anticipated in accomplishing this acquisition?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400" dirty="0"/>
              <a:t>Suggest a plan of action that Fred Smith could have used to address the potential acquisition problems given in your answer to the previous question.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95313"/>
            <a:ext cx="7953375" cy="7000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Learning Objectives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017713"/>
            <a:ext cx="7772400" cy="4114800"/>
          </a:xfrm>
          <a:noFill/>
          <a:ln/>
        </p:spPr>
        <p:txBody>
          <a:bodyPr lIns="92075" tIns="46038" rIns="92075" bIns="46038"/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200" dirty="0"/>
              <a:t>Identify and differentiate the four domestic growth and expansion strategies.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200" dirty="0"/>
              <a:t>Discuss the nature of franchising from the points of view of the franchiser and the franchisee.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200" dirty="0"/>
              <a:t>Differentiate between the three generic international strategies.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200" dirty="0"/>
              <a:t>Discuss the three factors to be considered in planning transnational operations.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200" dirty="0"/>
              <a:t>Discuss the five C’s that must be balanced in a borderless world.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200" dirty="0"/>
              <a:t>Identify and differentiate the five global service strategies.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90625" y="1052513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Figure 10.1: Multisite and Multiservice Expansion Strategies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2219325"/>
            <a:ext cx="8248650" cy="280987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90625" y="747713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Franchising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dirty="0"/>
              <a:t>Benefits to the Franchisee</a:t>
            </a:r>
          </a:p>
          <a:p>
            <a:pPr lvl="1">
              <a:lnSpc>
                <a:spcPct val="90000"/>
              </a:lnSpc>
            </a:pPr>
            <a:r>
              <a:rPr lang="en-US" sz="3200" dirty="0"/>
              <a:t>Management Training</a:t>
            </a:r>
          </a:p>
          <a:p>
            <a:pPr lvl="1">
              <a:lnSpc>
                <a:spcPct val="90000"/>
              </a:lnSpc>
            </a:pPr>
            <a:r>
              <a:rPr lang="en-US" sz="3200" dirty="0"/>
              <a:t>Brand Name</a:t>
            </a:r>
          </a:p>
          <a:p>
            <a:pPr lvl="1">
              <a:lnSpc>
                <a:spcPct val="90000"/>
              </a:lnSpc>
            </a:pPr>
            <a:r>
              <a:rPr lang="en-US" sz="3200" dirty="0"/>
              <a:t>National Advertising</a:t>
            </a:r>
          </a:p>
          <a:p>
            <a:pPr lvl="1">
              <a:lnSpc>
                <a:spcPct val="90000"/>
              </a:lnSpc>
            </a:pPr>
            <a:r>
              <a:rPr lang="en-US" sz="3200" dirty="0"/>
              <a:t>Acquisition of Proven Business</a:t>
            </a:r>
          </a:p>
          <a:p>
            <a:pPr lvl="1">
              <a:lnSpc>
                <a:spcPct val="90000"/>
              </a:lnSpc>
            </a:pPr>
            <a:r>
              <a:rPr lang="en-US" sz="3200" dirty="0"/>
              <a:t>Economics of Scale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90625" y="747713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Franchising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dirty="0"/>
              <a:t>Issues for the Franchisor</a:t>
            </a:r>
          </a:p>
          <a:p>
            <a:pPr lvl="1">
              <a:lnSpc>
                <a:spcPct val="90000"/>
              </a:lnSpc>
            </a:pPr>
            <a:r>
              <a:rPr lang="en-US" sz="3200" dirty="0"/>
              <a:t>Franchisee Autonomy</a:t>
            </a:r>
          </a:p>
          <a:p>
            <a:pPr lvl="1">
              <a:lnSpc>
                <a:spcPct val="90000"/>
              </a:lnSpc>
            </a:pPr>
            <a:r>
              <a:rPr lang="en-US" sz="3200" dirty="0"/>
              <a:t>Franchise Contract</a:t>
            </a:r>
          </a:p>
          <a:p>
            <a:pPr lvl="1">
              <a:lnSpc>
                <a:spcPct val="90000"/>
              </a:lnSpc>
            </a:pPr>
            <a:r>
              <a:rPr lang="en-US" sz="3200" dirty="0"/>
              <a:t>Conflict Resolution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9021090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90625" y="747713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Figure 10.2: The Top 10 Countries by GDP (PPP), 2014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1862137"/>
            <a:ext cx="6328410" cy="4767263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1877900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7" y="742634"/>
            <a:ext cx="80295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Figure 10.3: Generic International Strategies</a:t>
            </a:r>
          </a:p>
        </p:txBody>
      </p:sp>
      <p:sp>
        <p:nvSpPr>
          <p:cNvPr id="23572" name="Rectangle 20"/>
          <p:cNvSpPr>
            <a:spLocks noChangeArrowheads="1"/>
          </p:cNvSpPr>
          <p:nvPr/>
        </p:nvSpPr>
        <p:spPr bwMode="auto">
          <a:xfrm>
            <a:off x="0" y="1508125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3581" name="Rectangle 29"/>
          <p:cNvSpPr>
            <a:spLocks noChangeArrowheads="1"/>
          </p:cNvSpPr>
          <p:nvPr/>
        </p:nvSpPr>
        <p:spPr bwMode="auto">
          <a:xfrm>
            <a:off x="0" y="4708525"/>
            <a:ext cx="9144000" cy="6699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sz="1400">
                <a:latin typeface="Arial" charset="0"/>
              </a:rPr>
              <a:t> </a:t>
            </a:r>
            <a:endParaRPr lang="en-US" sz="2400">
              <a:latin typeface="Times New Roman" pitchFamily="18" charset="0"/>
            </a:endParaRPr>
          </a:p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E35A-BB89-4C39-A5D0-BCA2F0D023C9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05000"/>
            <a:ext cx="6777514" cy="475964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976313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The Nature of the Borderless World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sz="2800" dirty="0"/>
              <a:t>Customers - </a:t>
            </a:r>
            <a:r>
              <a:rPr lang="en-US" sz="2400" dirty="0"/>
              <a:t>information has empowered customers and stimulated competition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Competitors - </a:t>
            </a:r>
            <a:r>
              <a:rPr lang="en-US" sz="2400" dirty="0"/>
              <a:t>nothing stays proprietary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Company - </a:t>
            </a:r>
            <a:r>
              <a:rPr lang="en-US" sz="2400" dirty="0"/>
              <a:t>fixed costs require large markets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Currency - </a:t>
            </a:r>
            <a:r>
              <a:rPr lang="en-US" sz="2400" dirty="0"/>
              <a:t>become currency-neutral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Country - </a:t>
            </a:r>
            <a:r>
              <a:rPr lang="en-US" sz="2400" dirty="0"/>
              <a:t>deprive competitor of home market</a:t>
            </a: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976313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Planning Transnational Operations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sz="2800" dirty="0"/>
              <a:t>Cultural Transferability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Labor Market Norms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Power Distance Index (PDI)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Individualism (IDV)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Masculinity (MAS)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Uncertainty Avoidance Index (UAI)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Long-Term Orientation (LTO)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Host-Government Policy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A955C-AFE0-43E3-B2E7-0B67AD75BCE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7616919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7.0&quot;&gt;&lt;object type=&quot;1&quot; unique_id=&quot;10001&quot;&gt;&lt;object type=&quot;2&quot; unique_id=&quot;14590&quot;&gt;&lt;object type=&quot;3&quot; unique_id=&quot;14591&quot;&gt;&lt;property id=&quot;20148&quot; value=&quot;5&quot;/&gt;&lt;property id=&quot;20300&quot; value=&quot;Slide 1 - &amp;quot;Globalization of Services&amp;quot;&quot;/&gt;&lt;property id=&quot;20307&quot; value=&quot;256&quot;/&gt;&lt;/object&gt;&lt;object type=&quot;3&quot; unique_id=&quot;14592&quot;&gt;&lt;property id=&quot;20148&quot; value=&quot;5&quot;/&gt;&lt;property id=&quot;20300&quot; value=&quot;Slide 2 - &amp;quot;Learning Objectives&amp;quot;&quot;/&gt;&lt;property id=&quot;20307&quot; value=&quot;262&quot;/&gt;&lt;/object&gt;&lt;object type=&quot;3&quot; unique_id=&quot;14593&quot;&gt;&lt;property id=&quot;20148&quot; value=&quot;5&quot;/&gt;&lt;property id=&quot;20300&quot; value=&quot;Slide 3 - &amp;quot;Expansion Strategies&amp;quot;&quot;/&gt;&lt;property id=&quot;20307&quot; value=&quot;257&quot;/&gt;&lt;/object&gt;&lt;object type=&quot;3&quot; unique_id=&quot;14594&quot;&gt;&lt;property id=&quot;20148&quot; value=&quot;5&quot;/&gt;&lt;property id=&quot;20300&quot; value=&quot;Slide 4 - &amp;quot;Franchising&amp;quot;&quot;/&gt;&lt;property id=&quot;20307&quot; value=&quot;258&quot;/&gt;&lt;/object&gt;&lt;object type=&quot;3&quot; unique_id=&quot;14595&quot;&gt;&lt;property id=&quot;20148&quot; value=&quot;5&quot;/&gt;&lt;property id=&quot;20300&quot; value=&quot;Slide 5 - &amp;quot;Share of World GDP&amp;quot;&quot;/&gt;&lt;property id=&quot;20307&quot; value=&quot;274&quot;/&gt;&lt;/object&gt;&lt;object type=&quot;3&quot; unique_id=&quot;14596&quot;&gt;&lt;property id=&quot;20148&quot; value=&quot;5&quot;/&gt;&lt;property id=&quot;20300&quot; value=&quot;Slide 6 - &amp;quot;Generic International Strategies&amp;quot;&quot;/&gt;&lt;property id=&quot;20307&quot; value=&quot;266&quot;/&gt;&lt;/object&gt;&lt;object type=&quot;3&quot; unique_id=&quot;14597&quot;&gt;&lt;property id=&quot;20148&quot; value=&quot;5&quot;/&gt;&lt;property id=&quot;20300&quot; value=&quot;Slide 7 - &amp;quot;Multinational Development&amp;quot;&quot;/&gt;&lt;property id=&quot;20307&quot; value=&quot;259&quot;/&gt;&lt;/object&gt;&lt;object type=&quot;3&quot; unique_id=&quot;14598&quot;&gt;&lt;property id=&quot;20148&quot; value=&quot;5&quot;/&gt;&lt;property id=&quot;20300&quot; value=&quot;Slide 8 - &amp;quot;International Strategic &amp;#x0D;&amp;#x0A;Service Vision&amp;quot;&quot;/&gt;&lt;property id=&quot;20307&quot; value=&quot;267&quot;/&gt;&lt;/object&gt;&lt;object type=&quot;3&quot; unique_id=&quot;14599&quot;&gt;&lt;property id=&quot;20148&quot; value=&quot;5&quot;/&gt;&lt;property id=&quot;20300&quot; value=&quot;Slide 9 - &amp;quot;Considerations in Selecting a Global Service Strategy&amp;quot;&quot;/&gt;&lt;property id=&quot;20307&quot; value=&quot;261&quot;/&gt;&lt;/object&gt;&lt;object type=&quot;3&quot; unique_id=&quot;14600&quot;&gt;&lt;property id=&quot;20148&quot; value=&quot;5&quot;/&gt;&lt;property id=&quot;20300&quot; value=&quot;Slide 10 - &amp;quot;Outsourcing Research &amp;amp; Development&amp;quot;&quot;/&gt;&lt;property id=&quot;20307&quot; value=&quot;277&quot;/&gt;&lt;/object&gt;&lt;object type=&quot;3&quot; unique_id=&quot;14601&quot;&gt;&lt;property id=&quot;20148&quot; value=&quot;5&quot;/&gt;&lt;property id=&quot;20300&quot; value=&quot;Slide 11 - &amp;quot;Goodwill Industries International&amp;quot;&quot;/&gt;&lt;property id=&quot;20307&quot; value=&quot;270&quot;/&gt;&lt;/object&gt;&lt;object type=&quot;3&quot; unique_id=&quot;14602&quot;&gt;&lt;property id=&quot;20148&quot; value=&quot;5&quot;/&gt;&lt;property id=&quot;20300&quot; value=&quot;Slide 12 - &amp;quot;Background&amp;quot;&quot;/&gt;&lt;property id=&quot;20307&quot; value=&quot;271&quot;/&gt;&lt;/object&gt;&lt;object type=&quot;3&quot; unique_id=&quot;14603&quot;&gt;&lt;property id=&quot;20148&quot; value=&quot;5&quot;/&gt;&lt;property id=&quot;20300&quot; value=&quot;Slide 13 - &amp;quot;Goodwill Industries Sources &amp;#x0D;&amp;#x0A;of Revenue&amp;quot;&quot;/&gt;&lt;property id=&quot;20307&quot; value=&quot;275&quot;/&gt;&lt;/object&gt;&lt;object type=&quot;3&quot; unique_id=&quot;14604&quot;&gt;&lt;property id=&quot;20148&quot; value=&quot;5&quot;/&gt;&lt;property id=&quot;20300&quot; value=&quot;Slide 14 - &amp;quot;Goodwill Strategy&amp;quot;&quot;/&gt;&lt;property id=&quot;20307&quot; value=&quot;272&quot;/&gt;&lt;/object&gt;&lt;object type=&quot;3&quot; unique_id=&quot;14605&quot;&gt;&lt;property id=&quot;20148&quot; value=&quot;5&quot;/&gt;&lt;property id=&quot;20300&quot; value=&quot;Slide 15 - &amp;quot;Questions&amp;quot;&quot;/&gt;&lt;property id=&quot;20307&quot; value=&quot;264&quot;/&gt;&lt;/object&gt;&lt;object type=&quot;3&quot; unique_id=&quot;14606&quot;&gt;&lt;property id=&quot;20148&quot; value=&quot;5&quot;/&gt;&lt;property id=&quot;20300&quot; value=&quot;Slide 16 - &amp;quot;FedEx: Tiger International Acquisition&amp;quot;&quot;/&gt;&lt;property id=&quot;20307&quot; value=&quot;269&quot;/&gt;&lt;/object&gt;&lt;object type=&quot;3&quot; unique_id=&quot;14607&quot;&gt;&lt;property id=&quot;20148&quot; value=&quot;5&quot;/&gt;&lt;property id=&quot;20300&quot; value=&quot;Slide 17 - &amp;quot;Topics for Discussion&amp;quot;&quot;/&gt;&lt;property id=&quot;20307&quot; value=&quot;263&quot;/&gt;&lt;/object&gt;&lt;object type=&quot;3&quot; unique_id=&quot;14608&quot;&gt;&lt;property id=&quot;20148&quot; value=&quot;5&quot;/&gt;&lt;property id=&quot;20300&quot; value=&quot;Slide 18 - &amp;quot;Interactive Exercise&amp;quot;&quot;/&gt;&lt;property id=&quot;20307&quot; value=&quot;268&quot;/&gt;&lt;/object&gt;&lt;/object&gt;&lt;object type=&quot;8&quot; unique_id=&quot;1462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211</TotalTime>
  <Pages>5</Pages>
  <Words>889</Words>
  <Application>Microsoft Office PowerPoint</Application>
  <PresentationFormat>Letter Paper (8.5x11 in)</PresentationFormat>
  <Paragraphs>124</Paragraphs>
  <Slides>19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Tahoma</vt:lpstr>
      <vt:lpstr>Times New Roman</vt:lpstr>
      <vt:lpstr>Wingdings</vt:lpstr>
      <vt:lpstr>Blends</vt:lpstr>
      <vt:lpstr>ClipArt</vt:lpstr>
      <vt:lpstr>Chapter 10 Globalization of Services</vt:lpstr>
      <vt:lpstr>Learning Objectives</vt:lpstr>
      <vt:lpstr>Figure 10.1: Multisite and Multiservice Expansion Strategies</vt:lpstr>
      <vt:lpstr>Franchising</vt:lpstr>
      <vt:lpstr>Franchising</vt:lpstr>
      <vt:lpstr>Figure 10.2: The Top 10 Countries by GDP (PPP), 2014</vt:lpstr>
      <vt:lpstr>Figure 10.3: Generic International Strategies</vt:lpstr>
      <vt:lpstr>The Nature of the Borderless World</vt:lpstr>
      <vt:lpstr>Planning Transnational Operations</vt:lpstr>
      <vt:lpstr>Table 10.1: International Elements of the Strategic Service Vision</vt:lpstr>
      <vt:lpstr>Table 10.2: Considerations in Selecting a Global Service Strategy</vt:lpstr>
      <vt:lpstr>Topics for Discussion</vt:lpstr>
      <vt:lpstr>Interactive Exercise</vt:lpstr>
      <vt:lpstr>Case 10.1: Goodwill Industries of Central Texas</vt:lpstr>
      <vt:lpstr>Background</vt:lpstr>
      <vt:lpstr>Goodwill Industries Sources  of Revenue</vt:lpstr>
      <vt:lpstr>Goodwill Strategy</vt:lpstr>
      <vt:lpstr>Questions</vt:lpstr>
      <vt:lpstr>Case 10.2:  FedEx: Tiger International Acquisition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Growth and Expansion</dc:title>
  <dc:creator>James Fitzsimmons</dc:creator>
  <cp:lastModifiedBy>McAndrews, Ryan</cp:lastModifiedBy>
  <cp:revision>63</cp:revision>
  <cp:lastPrinted>1997-05-19T22:29:26Z</cp:lastPrinted>
  <dcterms:created xsi:type="dcterms:W3CDTF">1996-04-12T09:14:04Z</dcterms:created>
  <dcterms:modified xsi:type="dcterms:W3CDTF">2018-02-14T21:00:12Z</dcterms:modified>
</cp:coreProperties>
</file>