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37"/>
  </p:notesMasterIdLst>
  <p:handoutMasterIdLst>
    <p:handoutMasterId r:id="rId38"/>
  </p:handoutMasterIdLst>
  <p:sldIdLst>
    <p:sldId id="275" r:id="rId2"/>
    <p:sldId id="257" r:id="rId3"/>
    <p:sldId id="276" r:id="rId4"/>
    <p:sldId id="294" r:id="rId5"/>
    <p:sldId id="259" r:id="rId6"/>
    <p:sldId id="271" r:id="rId7"/>
    <p:sldId id="272" r:id="rId8"/>
    <p:sldId id="278" r:id="rId9"/>
    <p:sldId id="264" r:id="rId10"/>
    <p:sldId id="295" r:id="rId11"/>
    <p:sldId id="290" r:id="rId12"/>
    <p:sldId id="291" r:id="rId13"/>
    <p:sldId id="279" r:id="rId14"/>
    <p:sldId id="288" r:id="rId15"/>
    <p:sldId id="292" r:id="rId16"/>
    <p:sldId id="296" r:id="rId17"/>
    <p:sldId id="281" r:id="rId18"/>
    <p:sldId id="298" r:id="rId19"/>
    <p:sldId id="297" r:id="rId20"/>
    <p:sldId id="265" r:id="rId21"/>
    <p:sldId id="299" r:id="rId22"/>
    <p:sldId id="300" r:id="rId23"/>
    <p:sldId id="261" r:id="rId24"/>
    <p:sldId id="262" r:id="rId25"/>
    <p:sldId id="266" r:id="rId26"/>
    <p:sldId id="267" r:id="rId27"/>
    <p:sldId id="268" r:id="rId28"/>
    <p:sldId id="273" r:id="rId29"/>
    <p:sldId id="301" r:id="rId30"/>
    <p:sldId id="277" r:id="rId31"/>
    <p:sldId id="283" r:id="rId32"/>
    <p:sldId id="284" r:id="rId33"/>
    <p:sldId id="285" r:id="rId34"/>
    <p:sldId id="286" r:id="rId35"/>
    <p:sldId id="287" r:id="rId36"/>
  </p:sldIdLst>
  <p:sldSz cx="9144000" cy="6858000" type="screen4x3"/>
  <p:notesSz cx="6858000" cy="9144000"/>
  <p:custDataLst>
    <p:tags r:id="rId3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0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2F197E66-2B93-403C-B694-21ECEB7ECA40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033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8970E-47C8-4B43-99C0-BF530784C1F3}" type="datetimeFigureOut">
              <a:rPr lang="en-US" smtClean="0"/>
              <a:t>2/14/2018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B4C3D-CA3E-443B-909A-BB743A541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392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B4C3D-CA3E-443B-909A-BB743A54178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648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1747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31748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749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31750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31751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752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31753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54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55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3175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175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1758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1759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1910556" y="6400800"/>
            <a:ext cx="5322887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1760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113C57C-9119-4E5A-A87A-4C3E948B0DA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CECA8C-417D-4E50-8974-C4F32BE3898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81338A-D5C0-4190-B086-9FD6EECBCFE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506D013-39E3-40DB-84F9-51D7222947E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14313"/>
            <a:ext cx="7953375" cy="7762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B60C53-7978-486E-9779-48BACD58E65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7836AF-63E9-4398-94DF-3499D5ECF0B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2C54E-7920-4A05-80BA-804FCF34167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D8414-A14C-45A6-9979-A3325B9B321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14313"/>
            <a:ext cx="7953375" cy="9286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71F13-0C09-44DD-B048-5FDEE67F4A5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98B36-407F-445A-B5A5-578D43DE5BA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4A50AC-D553-413D-80CD-192F378633B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F75145-B7CB-417E-9148-7AC4329AB2F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3072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3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 dirty="0"/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390783"/>
            <a:ext cx="495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307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807F26B-6BC6-4914-900B-034CD4714BFE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7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43000" y="1600200"/>
            <a:ext cx="7772400" cy="1462088"/>
          </a:xfrm>
        </p:spPr>
        <p:txBody>
          <a:bodyPr/>
          <a:lstStyle/>
          <a:p>
            <a:r>
              <a:rPr lang="en-US" dirty="0"/>
              <a:t>Chapter 9</a:t>
            </a:r>
            <a:br>
              <a:rPr lang="en-US" dirty="0"/>
            </a:br>
            <a:r>
              <a:rPr lang="en-US" dirty="0"/>
              <a:t>Service Supply Relationships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113C57C-9119-4E5A-A87A-4C3E948B0DAA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90625" y="9001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200" dirty="0"/>
              <a:t>Table 9.4: Impact of Service Relationship Management on Home Health Care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" y="2133605"/>
            <a:ext cx="7955280" cy="428625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280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715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Social Media in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86000"/>
            <a:ext cx="8305800" cy="4343400"/>
          </a:xfrm>
        </p:spPr>
        <p:txBody>
          <a:bodyPr/>
          <a:lstStyle/>
          <a:p>
            <a:r>
              <a:rPr lang="en-US" sz="2800" dirty="0"/>
              <a:t>Characteristics:</a:t>
            </a:r>
          </a:p>
          <a:p>
            <a:pPr lvl="1"/>
            <a:r>
              <a:rPr lang="en-US" dirty="0"/>
              <a:t>A wide decentralized reach with multiple points of production and consumption</a:t>
            </a:r>
          </a:p>
          <a:p>
            <a:pPr lvl="1"/>
            <a:r>
              <a:rPr lang="en-US" dirty="0"/>
              <a:t>Access at little or no cost and easy to use</a:t>
            </a:r>
          </a:p>
          <a:p>
            <a:pPr lvl="1"/>
            <a:r>
              <a:rPr lang="en-US" dirty="0"/>
              <a:t>Requires only moderate skills</a:t>
            </a:r>
          </a:p>
          <a:p>
            <a:pPr lvl="1"/>
            <a:r>
              <a:rPr lang="en-US" dirty="0"/>
              <a:t>Immediacy with instantaneous responses</a:t>
            </a:r>
          </a:p>
          <a:p>
            <a:pPr lvl="1"/>
            <a:r>
              <a:rPr lang="en-US" dirty="0"/>
              <a:t>Flexibility with information easily edited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Five Strategies to move </a:t>
            </a:r>
            <a:r>
              <a:rPr lang="en-US" dirty="0" err="1"/>
              <a:t>fff</a:t>
            </a:r>
            <a:r>
              <a:rPr lang="en-US" dirty="0"/>
              <a:t>-line activities on-line to succeed in social media-base competition:</a:t>
            </a:r>
          </a:p>
          <a:p>
            <a:pPr lvl="1"/>
            <a:r>
              <a:rPr lang="en-US" dirty="0"/>
              <a:t>Tune-up reminders</a:t>
            </a:r>
          </a:p>
          <a:p>
            <a:pPr lvl="1"/>
            <a:r>
              <a:rPr lang="en-US" dirty="0"/>
              <a:t>Cookie-cutter presence in cyberspace</a:t>
            </a:r>
          </a:p>
          <a:p>
            <a:pPr lvl="1"/>
            <a:r>
              <a:rPr lang="en-US" dirty="0"/>
              <a:t>Lead generation</a:t>
            </a:r>
          </a:p>
          <a:p>
            <a:pPr lvl="1"/>
            <a:r>
              <a:rPr lang="en-US" dirty="0"/>
              <a:t>Customer education</a:t>
            </a:r>
          </a:p>
          <a:p>
            <a:pPr lvl="1"/>
            <a:r>
              <a:rPr lang="en-US" dirty="0"/>
              <a:t>Start online, finish offline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90600" y="6715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Social Media in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484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7477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Professional Service Firms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Body of Knowledge Levels</a:t>
            </a:r>
          </a:p>
          <a:p>
            <a:pPr lvl="1"/>
            <a:r>
              <a:rPr lang="en-US" sz="3200" dirty="0"/>
              <a:t>Cognitive knowledge (know-what)</a:t>
            </a:r>
          </a:p>
          <a:p>
            <a:pPr lvl="1"/>
            <a:r>
              <a:rPr lang="en-US" sz="3200" dirty="0"/>
              <a:t>Advanced skills (know-how)</a:t>
            </a:r>
          </a:p>
          <a:p>
            <a:pPr lvl="1"/>
            <a:r>
              <a:rPr lang="en-US" sz="3200" dirty="0"/>
              <a:t>Systems understanding (know-why)</a:t>
            </a:r>
          </a:p>
          <a:p>
            <a:pPr lvl="1"/>
            <a:r>
              <a:rPr lang="en-US" sz="3200" dirty="0"/>
              <a:t>Self-motivated creativity (care-why)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225" y="747713"/>
            <a:ext cx="7953375" cy="9286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Figure 9.4: Stages in a Consulting Engagement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71F13-0C09-44DD-B048-5FDEE67F4A5B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716" y="2209419"/>
            <a:ext cx="7606284" cy="4267581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976313"/>
            <a:ext cx="7953375" cy="776287"/>
          </a:xfrm>
        </p:spPr>
        <p:txBody>
          <a:bodyPr/>
          <a:lstStyle/>
          <a:p>
            <a:r>
              <a:rPr lang="en-US" sz="4000" dirty="0"/>
              <a:t>Useful Tips for Successful Consulting Using McKinsey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017712"/>
            <a:ext cx="7583488" cy="4687888"/>
          </a:xfrm>
        </p:spPr>
        <p:txBody>
          <a:bodyPr/>
          <a:lstStyle/>
          <a:p>
            <a:r>
              <a:rPr lang="en-US" sz="2800" dirty="0"/>
              <a:t>Under-promise and over-deliver</a:t>
            </a:r>
          </a:p>
          <a:p>
            <a:r>
              <a:rPr lang="en-US" sz="2800" dirty="0"/>
              <a:t>The 80-20 rule</a:t>
            </a:r>
          </a:p>
          <a:p>
            <a:r>
              <a:rPr lang="en-US" sz="2800" dirty="0"/>
              <a:t>“Don’t boil the ocean”</a:t>
            </a:r>
          </a:p>
          <a:p>
            <a:r>
              <a:rPr lang="en-US" sz="2800" dirty="0"/>
              <a:t>Use the “elevator rule”</a:t>
            </a:r>
          </a:p>
          <a:p>
            <a:r>
              <a:rPr lang="en-US" sz="2800" dirty="0"/>
              <a:t>Pluck the low-hanging fruit</a:t>
            </a:r>
          </a:p>
          <a:p>
            <a:r>
              <a:rPr lang="en-US" sz="2800" dirty="0"/>
              <a:t>Hit singles</a:t>
            </a:r>
          </a:p>
          <a:p>
            <a:r>
              <a:rPr lang="en-US" sz="2800" dirty="0"/>
              <a:t>Make a chart every day</a:t>
            </a:r>
          </a:p>
          <a:p>
            <a:r>
              <a:rPr lang="en-US" sz="2800" dirty="0"/>
              <a:t>Engage your client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63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71513"/>
            <a:ext cx="7953375" cy="776287"/>
          </a:xfrm>
        </p:spPr>
        <p:txBody>
          <a:bodyPr/>
          <a:lstStyle/>
          <a:p>
            <a:r>
              <a:rPr lang="en-US" dirty="0"/>
              <a:t>Consulting Firm Pyramid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Finders</a:t>
            </a:r>
          </a:p>
          <a:p>
            <a:r>
              <a:rPr lang="en-US" dirty="0"/>
              <a:t>Minders </a:t>
            </a:r>
          </a:p>
          <a:p>
            <a:r>
              <a:rPr lang="en-US" dirty="0"/>
              <a:t>Binders</a:t>
            </a:r>
          </a:p>
          <a:p>
            <a:r>
              <a:rPr lang="en-US" dirty="0"/>
              <a:t>Grinders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7702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715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Professional Service Firms</a:t>
            </a:r>
            <a:br>
              <a:rPr lang="en-US" dirty="0"/>
            </a:br>
            <a:r>
              <a:rPr lang="en-US" dirty="0"/>
              <a:t>Operational Characteristics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Profit-per-Partner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Productivity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1989" name="Object 5"/>
          <p:cNvGraphicFramePr>
            <a:graphicFrameLocks noChangeAspect="1"/>
          </p:cNvGraphicFramePr>
          <p:nvPr/>
        </p:nvGraphicFramePr>
        <p:xfrm>
          <a:off x="1600200" y="2667000"/>
          <a:ext cx="5943600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64" name="Equation" r:id="rId3" imgW="3327400" imgH="457200" progId="Equation.3">
                  <p:embed/>
                </p:oleObj>
              </mc:Choice>
              <mc:Fallback>
                <p:oleObj name="Equation" r:id="rId3" imgW="3327400" imgH="457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667000"/>
                        <a:ext cx="5943600" cy="817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1991" name="Object 7"/>
          <p:cNvGraphicFramePr>
            <a:graphicFrameLocks noChangeAspect="1"/>
          </p:cNvGraphicFramePr>
          <p:nvPr/>
        </p:nvGraphicFramePr>
        <p:xfrm>
          <a:off x="4267200" y="3886200"/>
          <a:ext cx="40386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65" name="Equation" r:id="rId5" imgW="2286000" imgH="215900" progId="Equation.3">
                  <p:embed/>
                </p:oleObj>
              </mc:Choice>
              <mc:Fallback>
                <p:oleObj name="Equation" r:id="rId5" imgW="2286000" imgH="2159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3886200"/>
                        <a:ext cx="4038600" cy="387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1993" name="Object 9"/>
          <p:cNvGraphicFramePr>
            <a:graphicFrameLocks noChangeAspect="1"/>
          </p:cNvGraphicFramePr>
          <p:nvPr/>
        </p:nvGraphicFramePr>
        <p:xfrm>
          <a:off x="2667000" y="5045075"/>
          <a:ext cx="44958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66" name="Equation" r:id="rId7" imgW="2603500" imgH="457200" progId="Equation.3">
                  <p:embed/>
                </p:oleObj>
              </mc:Choice>
              <mc:Fallback>
                <p:oleObj name="Equation" r:id="rId7" imgW="2603500" imgH="4572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045075"/>
                        <a:ext cx="4495800" cy="790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graphicFrame>
        <p:nvGraphicFramePr>
          <p:cNvPr id="41995" name="Object 11"/>
          <p:cNvGraphicFramePr>
            <a:graphicFrameLocks noChangeAspect="1"/>
          </p:cNvGraphicFramePr>
          <p:nvPr/>
        </p:nvGraphicFramePr>
        <p:xfrm>
          <a:off x="5029200" y="6019800"/>
          <a:ext cx="25908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67" name="Equation" r:id="rId9" imgW="1333500" imgH="215900" progId="Equation.3">
                  <p:embed/>
                </p:oleObj>
              </mc:Choice>
              <mc:Fallback>
                <p:oleObj name="Equation" r:id="rId9" imgW="1333500" imgH="2159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6019800"/>
                        <a:ext cx="2590800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715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Common Categories of Projects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Brains projects</a:t>
            </a:r>
          </a:p>
          <a:p>
            <a:r>
              <a:rPr lang="en-US" dirty="0"/>
              <a:t>Grey hair projects</a:t>
            </a:r>
          </a:p>
          <a:p>
            <a:r>
              <a:rPr lang="en-US" dirty="0"/>
              <a:t>Procedure projects</a:t>
            </a:r>
            <a:br>
              <a:rPr lang="en-US" dirty="0"/>
            </a:br>
            <a:endParaRPr lang="en-US" dirty="0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911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715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Table 9.5: Profitability Tactics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7" y="1905000"/>
            <a:ext cx="6524149" cy="470535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514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71513"/>
            <a:ext cx="79533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Learning Objectives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905000"/>
            <a:ext cx="7772400" cy="4114800"/>
          </a:xfrm>
        </p:spPr>
        <p:txBody>
          <a:bodyPr/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Contrast the supply chain for physical goods with service supply relationships.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Describe the role played by an </a:t>
            </a:r>
            <a:r>
              <a:rPr lang="en-US" sz="2000" dirty="0" err="1"/>
              <a:t>omnichannel</a:t>
            </a:r>
            <a:r>
              <a:rPr lang="en-US" sz="2000" dirty="0"/>
              <a:t> supply chain in e-commerce.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Identify the sources of value in a service supply relationship.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Discuss the managerial implications of bidirectional relationships.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Identify the three factors that drive profitability for a professional service firm.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Classify a business service based on the focus of the service and its importance to the buyer.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Discuss the managerial considerations to be addressed in outsourcing services.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90625" y="7477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Outsourcing Services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29600" cy="4191000"/>
          </a:xfrm>
        </p:spPr>
        <p:txBody>
          <a:bodyPr/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dirty="0"/>
              <a:t>Transaction Costs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3200" dirty="0"/>
              <a:t>Search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3200" dirty="0"/>
              <a:t>Bargaining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3200" dirty="0"/>
              <a:t>Enforcement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Outsourcing Services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29600" cy="4191000"/>
          </a:xfrm>
        </p:spPr>
        <p:txBody>
          <a:bodyPr/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sz="2400" b="1" dirty="0"/>
              <a:t>Benefits</a:t>
            </a:r>
            <a:endParaRPr lang="en-US" sz="2400" i="1" dirty="0"/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Allows the firm to focus on its core competence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Service is cheaper to outsource than perform in-house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Provides access to latest technology without investment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Leverage benefits from a supplier who has economies of scale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9682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Outsourcing Services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29600" cy="4191000"/>
          </a:xfrm>
        </p:spPr>
        <p:txBody>
          <a:bodyPr/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sz="2400" b="1" dirty="0"/>
              <a:t>Risks</a:t>
            </a:r>
            <a:endParaRPr lang="en-US" sz="2400" dirty="0"/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Loss of direct control of quality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Jeopardizes employee loyalty 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Exposure to data security and customer privacy issues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Dependence on one supplier compromises future     negotiation leverage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Additional coordination expense and delays</a:t>
            </a:r>
          </a:p>
          <a:p>
            <a:pPr lvl="1">
              <a:lnSpc>
                <a:spcPct val="80000"/>
              </a:lnSpc>
              <a:spcAft>
                <a:spcPts val="600"/>
              </a:spcAft>
            </a:pPr>
            <a:r>
              <a:rPr lang="en-US" sz="2400" dirty="0"/>
              <a:t>Atrophy of in-house capability to perform outsourced service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8385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71513"/>
            <a:ext cx="7953375" cy="9286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Figure 9.5: Outsourcing Process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71F13-0C09-44DD-B048-5FDEE67F4A5B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86000"/>
            <a:ext cx="8245793" cy="327945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19113"/>
            <a:ext cx="7953375" cy="9286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Table 9.6: Taxonomy for Outsourcing Business Services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71F13-0C09-44DD-B048-5FDEE67F4A5B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655"/>
            <a:ext cx="8248174" cy="4282916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93775" y="533400"/>
            <a:ext cx="7953375" cy="9286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Outsourcing Considerations (From Table 9.7)</a:t>
            </a: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244543"/>
              </p:ext>
            </p:extLst>
          </p:nvPr>
        </p:nvGraphicFramePr>
        <p:xfrm>
          <a:off x="1143000" y="2027237"/>
          <a:ext cx="10591800" cy="437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" name="Document" r:id="rId3" imgW="5486400" imgH="2133720" progId="Word.Document.8">
                  <p:embed/>
                </p:oleObj>
              </mc:Choice>
              <mc:Fallback>
                <p:oleObj name="Document" r:id="rId3" imgW="5486400" imgH="2133720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027237"/>
                        <a:ext cx="10591800" cy="437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71F13-0C09-44DD-B048-5FDEE67F4A5B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71513"/>
            <a:ext cx="7953375" cy="9286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Outsourcing Considerations (From Table 9.7 – Cont.)</a:t>
            </a: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1295400" y="1828800"/>
          <a:ext cx="11430000" cy="444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6" name="Document" r:id="rId3" imgW="5486400" imgH="2286000" progId="Word.Document.8">
                  <p:embed/>
                </p:oleObj>
              </mc:Choice>
              <mc:Fallback>
                <p:oleObj name="Document" r:id="rId3" imgW="5486400" imgH="2286000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828800"/>
                        <a:ext cx="11430000" cy="444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71F13-0C09-44DD-B048-5FDEE67F4A5B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95313"/>
            <a:ext cx="7953375" cy="9286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Outsourcing Considerations (From Table 9.7 – Cont.)</a:t>
            </a: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293782"/>
              </p:ext>
            </p:extLst>
          </p:nvPr>
        </p:nvGraphicFramePr>
        <p:xfrm>
          <a:off x="1295400" y="1965325"/>
          <a:ext cx="11963400" cy="466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0" name="Document" r:id="rId3" imgW="5486400" imgH="2286000" progId="Word.Document.8">
                  <p:embed/>
                </p:oleObj>
              </mc:Choice>
              <mc:Fallback>
                <p:oleObj name="Document" r:id="rId3" imgW="5486400" imgH="2286000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965325"/>
                        <a:ext cx="11963400" cy="466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71F13-0C09-44DD-B048-5FDEE67F4A5B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990600" y="7477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Topics for Discussion</a:t>
            </a:r>
          </a:p>
        </p:txBody>
      </p:sp>
      <p:sp>
        <p:nvSpPr>
          <p:cNvPr id="2355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09600" y="1981200"/>
            <a:ext cx="7772400" cy="4114800"/>
          </a:xfrm>
        </p:spPr>
        <p:txBody>
          <a:bodyPr/>
          <a:lstStyle/>
          <a:p>
            <a:pPr marL="287338" indent="-287338">
              <a:buNone/>
            </a:pPr>
            <a:r>
              <a:rPr lang="en-US" sz="1650" dirty="0"/>
              <a:t>1. How can effective goods supply chain management support environmental sustainability?</a:t>
            </a:r>
          </a:p>
          <a:p>
            <a:pPr marL="287338" indent="-287338">
              <a:buNone/>
            </a:pPr>
            <a:r>
              <a:rPr lang="en-US" sz="1650" dirty="0"/>
              <a:t>2. Explain why the goods analogy of a supply chain is inappropriate for services.</a:t>
            </a:r>
          </a:p>
          <a:p>
            <a:pPr marL="287338" indent="-287338">
              <a:buNone/>
            </a:pPr>
            <a:r>
              <a:rPr lang="en-US" sz="1650" dirty="0"/>
              <a:t>3. Discuss the implications of service outsourcing on employees, stockholders, customers, and host-country economy when a firm outsources a call center overseas?</a:t>
            </a:r>
          </a:p>
          <a:p>
            <a:pPr marL="287338" indent="-287338">
              <a:buNone/>
            </a:pPr>
            <a:r>
              <a:rPr lang="en-US" sz="1650" dirty="0"/>
              <a:t>4. How has social media affected the growth of the service industry in the past five years?</a:t>
            </a:r>
          </a:p>
          <a:p>
            <a:pPr marL="287338" indent="-287338">
              <a:buNone/>
            </a:pPr>
            <a:r>
              <a:rPr lang="en-US" sz="1650" dirty="0"/>
              <a:t>5. What features of social media have service firms leveraged in developing their competitive strategies?</a:t>
            </a:r>
          </a:p>
          <a:p>
            <a:pPr marL="287338" indent="-287338">
              <a:buNone/>
            </a:pPr>
            <a:r>
              <a:rPr lang="en-US" sz="1650" dirty="0"/>
              <a:t>6. Identify areas within a few selected service industries (e.g., health care and hospitality) that can benefit from external consultants.</a:t>
            </a:r>
          </a:p>
          <a:p>
            <a:pPr marL="287338" indent="-287338">
              <a:buNone/>
            </a:pPr>
            <a:r>
              <a:rPr lang="en-US" sz="1650" dirty="0"/>
              <a:t>7. How would you train yourself to be a successful consultant in the service sector?</a:t>
            </a:r>
          </a:p>
          <a:p>
            <a:pPr marL="287338" indent="-287338">
              <a:buNone/>
            </a:pPr>
            <a:r>
              <a:rPr lang="en-US" sz="1650" dirty="0"/>
              <a:t>8. Identify activities that compare Walmart’s vertical integration efforts with maintaining an arm’s-length relationship with suppliers.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26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Interactive Exercise</a:t>
            </a:r>
          </a:p>
        </p:txBody>
      </p:sp>
      <p:sp>
        <p:nvSpPr>
          <p:cNvPr id="2355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2017713"/>
            <a:ext cx="7772400" cy="4114800"/>
          </a:xfrm>
        </p:spPr>
        <p:txBody>
          <a:bodyPr/>
          <a:lstStyle/>
          <a:p>
            <a:r>
              <a:rPr lang="en-US" dirty="0"/>
              <a:t>The class divides into small groups and members come up with examples of multilevel bidirectional service relationships (i.e., service supplier relationships with three or more levels).  </a:t>
            </a:r>
          </a:p>
          <a:p>
            <a:r>
              <a:rPr lang="en-US" dirty="0"/>
              <a:t>Be prepared to argue why such service relationships are so rare.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576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1038225" y="671513"/>
            <a:ext cx="7953375" cy="8524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Figure 9.1: Supply Chain for Physical Goods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85" y="2210371"/>
            <a:ext cx="8919115" cy="289502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71F13-0C09-44DD-B048-5FDEE67F4A5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Case 9.1: Boomer Consulting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2133600"/>
            <a:ext cx="7772400" cy="4114800"/>
          </a:xfrm>
        </p:spPr>
        <p:txBody>
          <a:bodyPr/>
          <a:lstStyle/>
          <a:p>
            <a:pPr marL="514350" indent="-514350">
              <a:lnSpc>
                <a:spcPct val="8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How does Boomer Technology Circle illustrate the concept of the bidirectional service supply relationship?</a:t>
            </a:r>
          </a:p>
          <a:p>
            <a:pPr marL="514350" indent="-514350">
              <a:lnSpc>
                <a:spcPct val="8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How has Boomer Consulting, Inc. made the client a coproducer in the service delivery process?</a:t>
            </a:r>
          </a:p>
          <a:p>
            <a:pPr marL="514350" indent="-514350">
              <a:lnSpc>
                <a:spcPct val="8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How is the concept of “leverage” achieved by Boomer Consulting?</a:t>
            </a:r>
          </a:p>
          <a:p>
            <a:pPr marL="514350" indent="-514350">
              <a:lnSpc>
                <a:spcPct val="8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Can the Boomer Technology Circles be applied to other industries?  What are some of the risks in pursuing this strategy?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066800"/>
            <a:ext cx="7772400" cy="1462088"/>
          </a:xfrm>
        </p:spPr>
        <p:txBody>
          <a:bodyPr/>
          <a:lstStyle/>
          <a:p>
            <a:r>
              <a:rPr lang="en-US" sz="4000" dirty="0"/>
              <a:t>Case 9.2: Evolution of B2C E-Commerce in Japan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Cultural Adaptation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113C57C-9119-4E5A-A87A-4C3E948B0DAA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9001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City Growth Around </a:t>
            </a:r>
            <a:br>
              <a:rPr lang="en-US" dirty="0"/>
            </a:br>
            <a:r>
              <a:rPr lang="en-US" dirty="0"/>
              <a:t>Train Stations</a:t>
            </a:r>
          </a:p>
        </p:txBody>
      </p:sp>
      <p:pic>
        <p:nvPicPr>
          <p:cNvPr id="58371" name="Picture 3" descr="cit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60600" y="2017713"/>
            <a:ext cx="5616575" cy="4114800"/>
          </a:xfrm>
          <a:noFill/>
          <a:ln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919288" y="476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28674" name="Picture 2" descr="711 outl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28600"/>
            <a:ext cx="5753100" cy="6400800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98B36-407F-445A-B5A5-578D43DE5BA3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1828800" y="1943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59395" name="Picture 3" descr="zipp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914400"/>
            <a:ext cx="7924800" cy="4292600"/>
          </a:xfrm>
          <a:prstGeom prst="rect">
            <a:avLst/>
          </a:prstGeom>
          <a:noFill/>
        </p:spPr>
      </p:pic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1676400" y="5867400"/>
            <a:ext cx="6594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>
                <a:latin typeface="Times New Roman" pitchFamily="18" charset="0"/>
              </a:rPr>
              <a:t>Direct Code Product Selection Using Cellular Phone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98B36-407F-445A-B5A5-578D43DE5BA3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7477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Evolution of B2C E-Commerce in Japan Questions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133600"/>
            <a:ext cx="7772400" cy="4114800"/>
          </a:xfrm>
        </p:spPr>
        <p:txBody>
          <a:bodyPr/>
          <a:lstStyle/>
          <a:p>
            <a:pPr marL="514350" indent="-51435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What features of the 7-Eleven Japan distribution system illustrate the concept of the bidirectional service supply relationship?</a:t>
            </a:r>
          </a:p>
          <a:p>
            <a:pPr marL="514350" indent="-51435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Does the 7-Eleven Japan distribution system exhibit scalability economies?</a:t>
            </a:r>
          </a:p>
          <a:p>
            <a:pPr marL="514350" indent="-51435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How does the 7-Eleven example of B2C e-commerce in Japan illustrate the impact of culture on service system design?</a:t>
            </a:r>
          </a:p>
          <a:p>
            <a:pPr marL="514350" indent="-51435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Will the 7-Eleven “</a:t>
            </a:r>
            <a:r>
              <a:rPr lang="en-US" sz="2800" i="1" dirty="0"/>
              <a:t>Konbini</a:t>
            </a:r>
            <a:r>
              <a:rPr lang="en-US" sz="2800" dirty="0"/>
              <a:t> and mobile” system be adopted in the United States?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225" y="823913"/>
            <a:ext cx="7953375" cy="928687"/>
          </a:xfrm>
        </p:spPr>
        <p:txBody>
          <a:bodyPr/>
          <a:lstStyle/>
          <a:p>
            <a:r>
              <a:rPr lang="en-US" dirty="0"/>
              <a:t>Figure 9.2: </a:t>
            </a:r>
            <a:r>
              <a:rPr lang="en-US" dirty="0" err="1"/>
              <a:t>Omnichannel</a:t>
            </a:r>
            <a:r>
              <a:rPr lang="en-US" dirty="0"/>
              <a:t> Supply Chain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47887"/>
            <a:ext cx="8296275" cy="256222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71F13-0C09-44DD-B048-5FDEE67F4A5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8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14313"/>
            <a:ext cx="7877175" cy="1157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Figure 9.3: Service Supply Bidirectional Relationships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95490"/>
            <a:ext cx="7486650" cy="443484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71F13-0C09-44DD-B048-5FDEE67F4A5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Table 9.2: Single-Level Bidirectional Service Supply Relationships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524125"/>
            <a:ext cx="8296275" cy="180975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D013-39E3-40DB-84F9-51D7222947E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Table 9.3: Two-Level Bidirectional Service Supply Relationships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13" y="2419359"/>
            <a:ext cx="8693087" cy="165582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6D013-39E3-40DB-84F9-51D7222947E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4425" y="6715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Service Supply Relationships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Customer-Supplier Duality</a:t>
            </a:r>
          </a:p>
          <a:p>
            <a:r>
              <a:rPr lang="en-US" dirty="0"/>
              <a:t>Service Supply Relationships are Hubs, Not Chains</a:t>
            </a:r>
          </a:p>
          <a:p>
            <a:pPr lvl="1"/>
            <a:r>
              <a:rPr lang="en-US" dirty="0"/>
              <a:t>Service Capacity is Analogous </a:t>
            </a:r>
            <a:br>
              <a:rPr lang="en-US" dirty="0"/>
            </a:br>
            <a:r>
              <a:rPr lang="en-US" dirty="0"/>
              <a:t>to Inventory</a:t>
            </a:r>
          </a:p>
          <a:p>
            <a:pPr lvl="1"/>
            <a:r>
              <a:rPr lang="en-US" dirty="0"/>
              <a:t>Customer Supplied Inputs Can Vary </a:t>
            </a:r>
            <a:br>
              <a:rPr lang="en-US" dirty="0"/>
            </a:br>
            <a:r>
              <a:rPr lang="en-US" dirty="0"/>
              <a:t>in Quality</a:t>
            </a:r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90625" y="900113"/>
            <a:ext cx="79533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Managing Service Supply Relationships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Bidirectional Optimization</a:t>
            </a:r>
          </a:p>
          <a:p>
            <a:r>
              <a:rPr lang="en-US" sz="2400" dirty="0"/>
              <a:t>Productive Capacity</a:t>
            </a:r>
          </a:p>
          <a:p>
            <a:pPr lvl="1"/>
            <a:r>
              <a:rPr lang="en-US" sz="2000" u="sng" dirty="0"/>
              <a:t>Transfer</a:t>
            </a:r>
            <a:r>
              <a:rPr lang="en-US" sz="2000" dirty="0"/>
              <a:t>:  make knowledge available to customers so that value can be transferred with very low cost (e.g. web based FAQ database)</a:t>
            </a:r>
          </a:p>
          <a:p>
            <a:pPr lvl="1"/>
            <a:r>
              <a:rPr lang="en-US" sz="2000" u="sng" dirty="0"/>
              <a:t>Replacement</a:t>
            </a:r>
            <a:r>
              <a:rPr lang="en-US" sz="2000" dirty="0"/>
              <a:t>: strategy of substituting technology for human resources (e.g. digital blood pressure device)</a:t>
            </a:r>
          </a:p>
          <a:p>
            <a:pPr lvl="1"/>
            <a:r>
              <a:rPr lang="en-US" sz="2000" u="sng" dirty="0"/>
              <a:t>Embellishment</a:t>
            </a:r>
            <a:r>
              <a:rPr lang="en-US" sz="2000" dirty="0"/>
              <a:t>: enable self-service by teaching (e.g. change surgical dressing)</a:t>
            </a:r>
          </a:p>
          <a:p>
            <a:r>
              <a:rPr lang="en-US" sz="2400" dirty="0"/>
              <a:t>Perishability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60C53-7978-486E-9779-48BACD58E65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5"/>
  <p:tag name="MMPROD_UIDATA" val="&lt;database version=&quot;7.0&quot;&gt;&lt;object type=&quot;1&quot; unique_id=&quot;10001&quot;&gt;&lt;object type=&quot;2&quot; unique_id=&quot;14531&quot;&gt;&lt;object type=&quot;3&quot; unique_id=&quot;14532&quot;&gt;&lt;property id=&quot;20148&quot; value=&quot;5&quot;/&gt;&lt;property id=&quot;20300&quot; value=&quot;Slide 1 - &amp;quot;Service Supply Relationships&amp;quot;&quot;/&gt;&lt;property id=&quot;20307&quot; value=&quot;275&quot;/&gt;&lt;/object&gt;&lt;object type=&quot;3&quot; unique_id=&quot;14533&quot;&gt;&lt;property id=&quot;20148&quot; value=&quot;5&quot;/&gt;&lt;property id=&quot;20300&quot; value=&quot;Slide 2 - &amp;quot;Learning Objectives&amp;quot;&quot;/&gt;&lt;property id=&quot;20307&quot; value=&quot;257&quot;/&gt;&lt;/object&gt;&lt;object type=&quot;3&quot; unique_id=&quot;14534&quot;&gt;&lt;property id=&quot;20148&quot; value=&quot;5&quot;/&gt;&lt;property id=&quot;20300&quot; value=&quot;Slide 3 - &amp;quot;Supply Chain for Physical Goods&amp;quot;&quot;/&gt;&lt;property id=&quot;20307&quot; value=&quot;276&quot;/&gt;&lt;/object&gt;&lt;object type=&quot;3&quot; unique_id=&quot;14535&quot;&gt;&lt;property id=&quot;20148&quot; value=&quot;5&quot;/&gt;&lt;property id=&quot;20300&quot; value=&quot;Slide 4 - &amp;quot;Customer-Supplier Duality in Service Supply Relationships (Hubs)&amp;quot;&quot;/&gt;&lt;property id=&quot;20307&quot; value=&quot;259&quot;/&gt;&lt;/object&gt;&lt;object type=&quot;3&quot; unique_id=&quot;14536&quot;&gt;&lt;property id=&quot;20148&quot; value=&quot;5&quot;/&gt;&lt;property id=&quot;20300&quot; value=&quot;Slide 5 - &amp;quot;Single-Level Bidirectional Service Supply Relationship&amp;quot;&quot;/&gt;&lt;property id=&quot;20307&quot; value=&quot;271&quot;/&gt;&lt;/object&gt;&lt;object type=&quot;3&quot; unique_id=&quot;14537&quot;&gt;&lt;property id=&quot;20148&quot; value=&quot;5&quot;/&gt;&lt;property id=&quot;20300&quot; value=&quot;Slide 6 - &amp;quot;Two-Level Bidirectional Service Supply Relationship&amp;quot;&quot;/&gt;&lt;property id=&quot;20307&quot; value=&quot;272&quot;/&gt;&lt;/object&gt;&lt;object type=&quot;3&quot; unique_id=&quot;14538&quot;&gt;&lt;property id=&quot;20148&quot; value=&quot;5&quot;/&gt;&lt;property id=&quot;20300&quot; value=&quot;Slide 7 - &amp;quot;Service Supply Relationships&amp;quot;&quot;/&gt;&lt;property id=&quot;20307&quot; value=&quot;278&quot;/&gt;&lt;/object&gt;&lt;object type=&quot;3&quot; unique_id=&quot;14539&quot;&gt;&lt;property id=&quot;20148&quot; value=&quot;5&quot;/&gt;&lt;property id=&quot;20300&quot; value=&quot;Slide 8 - &amp;quot;Managing Service Supply Relationships&amp;quot;&quot;/&gt;&lt;property id=&quot;20307&quot; value=&quot;264&quot;/&gt;&lt;/object&gt;&lt;object type=&quot;3&quot; unique_id=&quot;14540&quot;&gt;&lt;property id=&quot;20148&quot; value=&quot;5&quot;/&gt;&lt;property id=&quot;20300&quot; value=&quot;Slide 9 - &amp;quot;Impact of Service Supply Relationships&amp;quot;&quot;/&gt;&lt;property id=&quot;20307&quot; value=&quot;269&quot;/&gt;&lt;/object&gt;&lt;object type=&quot;3&quot; unique_id=&quot;14541&quot;&gt;&lt;property id=&quot;20148&quot; value=&quot;5&quot;/&gt;&lt;property id=&quot;20300&quot; value=&quot;Slide 10 - &amp;quot;Social Media in Services:&amp;#x0D;&amp;#x0A;Characteristics&amp;quot;&quot;/&gt;&lt;property id=&quot;20307&quot; value=&quot;290&quot;/&gt;&lt;/object&gt;&lt;object type=&quot;3&quot; unique_id=&quot;14542&quot;&gt;&lt;property id=&quot;20148&quot; value=&quot;5&quot;/&gt;&lt;property id=&quot;20300&quot; value=&quot;Slide 12 - &amp;quot;Professional Service Firms&amp;#x0D;&amp;#x0A;Body of Knowledge&amp;quot;&quot;/&gt;&lt;property id=&quot;20307&quot; value=&quot;279&quot;/&gt;&lt;/object&gt;&lt;object type=&quot;3&quot; unique_id=&quot;14543&quot;&gt;&lt;property id=&quot;20148&quot; value=&quot;5&quot;/&gt;&lt;property id=&quot;20300&quot; value=&quot;Slide 13 - &amp;quot;Steps in Service Consulting Engagement&amp;quot;&quot;/&gt;&lt;property id=&quot;20307&quot; value=&quot;288&quot;/&gt;&lt;/object&gt;&lt;object type=&quot;3&quot; unique_id=&quot;14544&quot;&gt;&lt;property id=&quot;20148&quot; value=&quot;5&quot;/&gt;&lt;property id=&quot;20300&quot; value=&quot;Slide 15 - &amp;quot;Professional Service Firms&amp;#x0D;&amp;#x0A;Operational Characteristics&amp;quot;&quot;/&gt;&lt;property id=&quot;20307&quot; value=&quot;281&quot;/&gt;&lt;/object&gt;&lt;object type=&quot;3&quot; unique_id=&quot;14545&quot;&gt;&lt;property id=&quot;20148&quot; value=&quot;5&quot;/&gt;&lt;property id=&quot;20300&quot; value=&quot;Slide 16 - &amp;quot;Profitability Tactics&amp;quot;&quot;/&gt;&lt;property id=&quot;20307&quot; value=&quot;282&quot;/&gt;&lt;/object&gt;&lt;object type=&quot;3&quot; unique_id=&quot;14546&quot;&gt;&lt;property id=&quot;20148&quot; value=&quot;5&quot;/&gt;&lt;property id=&quot;20300&quot; value=&quot;Slide 17 - &amp;quot;Outsourcing Services&amp;quot;&quot;/&gt;&lt;property id=&quot;20307&quot; value=&quot;265&quot;/&gt;&lt;/object&gt;&lt;object type=&quot;3&quot; unique_id=&quot;14547&quot;&gt;&lt;property id=&quot;20148&quot; value=&quot;5&quot;/&gt;&lt;property id=&quot;20300&quot; value=&quot;Slide 18 - &amp;quot;Outsourcing Process&amp;quot;&quot;/&gt;&lt;property id=&quot;20307&quot; value=&quot;261&quot;/&gt;&lt;/object&gt;&lt;object type=&quot;3&quot; unique_id=&quot;14548&quot;&gt;&lt;property id=&quot;20148&quot; value=&quot;5&quot;/&gt;&lt;property id=&quot;20300&quot; value=&quot;Slide 19 - &amp;quot;Taxonomy for Outsourcing Business Services&amp;quot;&quot;/&gt;&lt;property id=&quot;20307&quot; value=&quot;262&quot;/&gt;&lt;/object&gt;&lt;object type=&quot;3&quot; unique_id=&quot;14549&quot;&gt;&lt;property id=&quot;20148&quot; value=&quot;5&quot;/&gt;&lt;property id=&quot;20300&quot; value=&quot;Slide 20 - &amp;quot;Outsourcing Considerations&amp;quot;&quot;/&gt;&lt;property id=&quot;20307&quot; value=&quot;266&quot;/&gt;&lt;/object&gt;&lt;object type=&quot;3&quot; unique_id=&quot;14550&quot;&gt;&lt;property id=&quot;20148&quot; value=&quot;5&quot;/&gt;&lt;property id=&quot;20300&quot; value=&quot;Slide 21 - &amp;quot;Outsourcing Considerations&amp;quot;&quot;/&gt;&lt;property id=&quot;20307&quot; value=&quot;267&quot;/&gt;&lt;/object&gt;&lt;object type=&quot;3&quot; unique_id=&quot;14551&quot;&gt;&lt;property id=&quot;20148&quot; value=&quot;5&quot;/&gt;&lt;property id=&quot;20300&quot; value=&quot;Slide 22 - &amp;quot;Outsourcing Considerations&amp;quot;&quot;/&gt;&lt;property id=&quot;20307&quot; value=&quot;268&quot;/&gt;&lt;/object&gt;&lt;object type=&quot;3&quot; unique_id=&quot;14552&quot;&gt;&lt;property id=&quot;20148&quot; value=&quot;5&quot;/&gt;&lt;property id=&quot;20300&quot; value=&quot;Slide 23 - &amp;quot;Boomer Consulting&amp;quot;&quot;/&gt;&lt;property id=&quot;20307&quot; value=&quot;277&quot;/&gt;&lt;/object&gt;&lt;object type=&quot;3&quot; unique_id=&quot;14553&quot;&gt;&lt;property id=&quot;20148&quot; value=&quot;5&quot;/&gt;&lt;property id=&quot;20300&quot; value=&quot;Slide 24 - &amp;quot;Evolution of B2C E-Commerce &amp;#x0D;&amp;#x0A;in Japan&amp;quot;&quot;/&gt;&lt;property id=&quot;20307&quot; value=&quot;283&quot;/&gt;&lt;/object&gt;&lt;object type=&quot;3&quot; unique_id=&quot;14554&quot;&gt;&lt;property id=&quot;20148&quot; value=&quot;5&quot;/&gt;&lt;property id=&quot;20300&quot; value=&quot;Slide 25 - &amp;quot;City Growth Around &amp;#x0D;&amp;#x0A;Train Stations&amp;quot;&quot;/&gt;&lt;property id=&quot;20307&quot; value=&quot;284&quot;/&gt;&lt;/object&gt;&lt;object type=&quot;3&quot; unique_id=&quot;14555&quot;&gt;&lt;property id=&quot;20148&quot; value=&quot;5&quot;/&gt;&lt;property id=&quot;20300&quot; value=&quot;Slide 26&quot;/&gt;&lt;property id=&quot;20307&quot; value=&quot;285&quot;/&gt;&lt;/object&gt;&lt;object type=&quot;3&quot; unique_id=&quot;14556&quot;&gt;&lt;property id=&quot;20148&quot; value=&quot;5&quot;/&gt;&lt;property id=&quot;20300&quot; value=&quot;Slide 27&quot;/&gt;&lt;property id=&quot;20307&quot; value=&quot;286&quot;/&gt;&lt;/object&gt;&lt;object type=&quot;3&quot; unique_id=&quot;14557&quot;&gt;&lt;property id=&quot;20148&quot; value=&quot;5&quot;/&gt;&lt;property id=&quot;20300&quot; value=&quot;Slide 28 - &amp;quot;Evolution of B2C E-Commerce in Japan Questions&amp;quot;&quot;/&gt;&lt;property id=&quot;20307&quot; value=&quot;287&quot;/&gt;&lt;/object&gt;&lt;object type=&quot;3&quot; unique_id=&quot;14558&quot;&gt;&lt;property id=&quot;20148&quot; value=&quot;5&quot;/&gt;&lt;property id=&quot;20300&quot; value=&quot;Slide 29 - &amp;quot;Topics for Discussion&amp;quot;&quot;/&gt;&lt;property id=&quot;20307&quot; value=&quot;263&quot;/&gt;&lt;/object&gt;&lt;object type=&quot;3&quot; unique_id=&quot;14559&quot;&gt;&lt;property id=&quot;20148&quot; value=&quot;5&quot;/&gt;&lt;property id=&quot;20300&quot; value=&quot;Slide 30 - &amp;quot;Interactive Exercise&amp;quot;&quot;/&gt;&lt;property id=&quot;20307&quot; value=&quot;273&quot;/&gt;&lt;/object&gt;&lt;object type=&quot;3&quot; unique_id=&quot;14710&quot;&gt;&lt;property id=&quot;20148&quot; value=&quot;5&quot;/&gt;&lt;property id=&quot;20300&quot; value=&quot;Slide 11 - &amp;quot;Social Media in Services:&amp;#x0D;&amp;#x0A;Move Off-line activities On-line&amp;quot;&quot;/&gt;&lt;property id=&quot;20307&quot; value=&quot;291&quot;/&gt;&lt;/object&gt;&lt;object type=&quot;3&quot; unique_id=&quot;14866&quot;&gt;&lt;property id=&quot;20148&quot; value=&quot;5&quot;/&gt;&lt;property id=&quot;20300&quot; value=&quot;Slide 14 - &amp;quot;McKinsey’s Model for Service Consulting&amp;quot;&quot;/&gt;&lt;property id=&quot;20307&quot; value=&quot;292&quot;/&gt;&lt;/object&gt;&lt;/object&gt;&lt;object type=&quot;8&quot; unique_id=&quot;1458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904</TotalTime>
  <Words>1406</Words>
  <Application>Microsoft Office PowerPoint</Application>
  <PresentationFormat>On-screen Show (4:3)</PresentationFormat>
  <Paragraphs>191</Paragraphs>
  <Slides>35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Calibri</vt:lpstr>
      <vt:lpstr>Tahoma</vt:lpstr>
      <vt:lpstr>Times New Roman</vt:lpstr>
      <vt:lpstr>Wingdings</vt:lpstr>
      <vt:lpstr>Blends</vt:lpstr>
      <vt:lpstr>Equation</vt:lpstr>
      <vt:lpstr>Document</vt:lpstr>
      <vt:lpstr>Chapter 9 Service Supply Relationships</vt:lpstr>
      <vt:lpstr>Learning Objectives</vt:lpstr>
      <vt:lpstr>Figure 9.1: Supply Chain for Physical Goods</vt:lpstr>
      <vt:lpstr>Figure 9.2: Omnichannel Supply Chain</vt:lpstr>
      <vt:lpstr>Figure 9.3: Service Supply Bidirectional Relationships</vt:lpstr>
      <vt:lpstr>Table 9.2: Single-Level Bidirectional Service Supply Relationships</vt:lpstr>
      <vt:lpstr>Table 9.3: Two-Level Bidirectional Service Supply Relationships</vt:lpstr>
      <vt:lpstr>Service Supply Relationships</vt:lpstr>
      <vt:lpstr>Managing Service Supply Relationships</vt:lpstr>
      <vt:lpstr>Table 9.4: Impact of Service Relationship Management on Home Health Care</vt:lpstr>
      <vt:lpstr>Social Media in Services</vt:lpstr>
      <vt:lpstr>Social Media in Services</vt:lpstr>
      <vt:lpstr>Professional Service Firms</vt:lpstr>
      <vt:lpstr>Figure 9.4: Stages in a Consulting Engagement</vt:lpstr>
      <vt:lpstr>Useful Tips for Successful Consulting Using McKinsey Model</vt:lpstr>
      <vt:lpstr>Consulting Firm Pyramid</vt:lpstr>
      <vt:lpstr>Professional Service Firms Operational Characteristics</vt:lpstr>
      <vt:lpstr>Common Categories of Projects</vt:lpstr>
      <vt:lpstr>Table 9.5: Profitability Tactics</vt:lpstr>
      <vt:lpstr>Outsourcing Services</vt:lpstr>
      <vt:lpstr>Outsourcing Services</vt:lpstr>
      <vt:lpstr>Outsourcing Services</vt:lpstr>
      <vt:lpstr>Figure 9.5: Outsourcing Process</vt:lpstr>
      <vt:lpstr>Table 9.6: Taxonomy for Outsourcing Business Services</vt:lpstr>
      <vt:lpstr>Outsourcing Considerations (From Table 9.7)</vt:lpstr>
      <vt:lpstr>Outsourcing Considerations (From Table 9.7 – Cont.)</vt:lpstr>
      <vt:lpstr>Outsourcing Considerations (From Table 9.7 – Cont.)</vt:lpstr>
      <vt:lpstr>Topics for Discussion</vt:lpstr>
      <vt:lpstr>Interactive Exercise</vt:lpstr>
      <vt:lpstr>Case 9.1: Boomer Consulting</vt:lpstr>
      <vt:lpstr>Case 9.2: Evolution of B2C E-Commerce in Japan</vt:lpstr>
      <vt:lpstr>City Growth Around  Train Stations</vt:lpstr>
      <vt:lpstr>PowerPoint Presentation</vt:lpstr>
      <vt:lpstr>PowerPoint Presentation</vt:lpstr>
      <vt:lpstr>Evolution of B2C E-Commerce in Japan Questions</vt:lpstr>
    </vt:vector>
  </TitlesOfParts>
  <Company>University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Service Supply Chain Management</dc:title>
  <dc:creator>James A. Fitzsimmons</dc:creator>
  <cp:lastModifiedBy>McAndrews, Ryan</cp:lastModifiedBy>
  <cp:revision>90</cp:revision>
  <dcterms:created xsi:type="dcterms:W3CDTF">2000-02-20T22:13:46Z</dcterms:created>
  <dcterms:modified xsi:type="dcterms:W3CDTF">2018-02-14T20:57:57Z</dcterms:modified>
</cp:coreProperties>
</file>