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39"/>
  </p:notesMasterIdLst>
  <p:handoutMasterIdLst>
    <p:handoutMasterId r:id="rId40"/>
  </p:handoutMasterIdLst>
  <p:sldIdLst>
    <p:sldId id="256" r:id="rId2"/>
    <p:sldId id="268" r:id="rId3"/>
    <p:sldId id="276" r:id="rId4"/>
    <p:sldId id="263" r:id="rId5"/>
    <p:sldId id="298" r:id="rId6"/>
    <p:sldId id="286" r:id="rId7"/>
    <p:sldId id="287" r:id="rId8"/>
    <p:sldId id="300" r:id="rId9"/>
    <p:sldId id="299" r:id="rId10"/>
    <p:sldId id="302" r:id="rId11"/>
    <p:sldId id="301" r:id="rId12"/>
    <p:sldId id="261" r:id="rId13"/>
    <p:sldId id="304" r:id="rId14"/>
    <p:sldId id="303" r:id="rId15"/>
    <p:sldId id="305" r:id="rId16"/>
    <p:sldId id="307" r:id="rId17"/>
    <p:sldId id="306" r:id="rId18"/>
    <p:sldId id="289" r:id="rId19"/>
    <p:sldId id="272" r:id="rId20"/>
    <p:sldId id="273" r:id="rId21"/>
    <p:sldId id="274" r:id="rId22"/>
    <p:sldId id="288" r:id="rId23"/>
    <p:sldId id="282" r:id="rId24"/>
    <p:sldId id="280" r:id="rId25"/>
    <p:sldId id="281" r:id="rId26"/>
    <p:sldId id="283" r:id="rId27"/>
    <p:sldId id="284" r:id="rId28"/>
    <p:sldId id="290" r:id="rId29"/>
    <p:sldId id="265" r:id="rId30"/>
    <p:sldId id="266" r:id="rId31"/>
    <p:sldId id="291" r:id="rId32"/>
    <p:sldId id="292" r:id="rId33"/>
    <p:sldId id="293" r:id="rId34"/>
    <p:sldId id="294" r:id="rId35"/>
    <p:sldId id="295" r:id="rId36"/>
    <p:sldId id="296" r:id="rId37"/>
    <p:sldId id="297" r:id="rId38"/>
  </p:sldIdLst>
  <p:sldSz cx="9144000" cy="6858000" type="letter"/>
  <p:notesSz cx="6858000" cy="9028113"/>
  <p:custDataLst>
    <p:tags r:id="rId4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0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bord9806\My%20Documents\Ust\DSCI620\Fitz_cases\Athol_sheeet2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bord9806\My%20Documents\From_Lattitude\Bus579\Fitz_Slides\Athol_Warren.xls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Selection based</a:t>
            </a:r>
            <a:r>
              <a:rPr lang="en-US" baseline="0"/>
              <a:t> on Lambda</a:t>
            </a:r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X10</c:v>
                </c:pt>
              </c:strCache>
            </c:strRef>
          </c:tx>
          <c:invertIfNegative val="0"/>
          <c:cat>
            <c:numRef>
              <c:f>Sheet1!$B$2:$H$2</c:f>
              <c:numCache>
                <c:formatCode>General_)</c:formatCode>
                <c:ptCount val="7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</c:numCache>
            </c:numRef>
          </c:cat>
          <c:val>
            <c:numRef>
              <c:f>Sheet1!$B$3:$H$3</c:f>
              <c:numCache>
                <c:formatCode>General_)</c:formatCode>
                <c:ptCount val="7"/>
                <c:pt idx="0">
                  <c:v>0.28571428571428603</c:v>
                </c:pt>
                <c:pt idx="1">
                  <c:v>0.26229881817301126</c:v>
                </c:pt>
                <c:pt idx="2">
                  <c:v>0.23466596454510219</c:v>
                </c:pt>
                <c:pt idx="3">
                  <c:v>0.18448745822243562</c:v>
                </c:pt>
                <c:pt idx="4">
                  <c:v>0.1513830767114597</c:v>
                </c:pt>
                <c:pt idx="5">
                  <c:v>0.13261601123490219</c:v>
                </c:pt>
                <c:pt idx="6">
                  <c:v>0.12257758953540293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A7-45B1-9A3A-F8AB519FBF19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X15</c:v>
                </c:pt>
              </c:strCache>
            </c:strRef>
          </c:tx>
          <c:invertIfNegative val="0"/>
          <c:cat>
            <c:numRef>
              <c:f>Sheet1!$B$2:$H$2</c:f>
              <c:numCache>
                <c:formatCode>General_)</c:formatCode>
                <c:ptCount val="7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</c:numCache>
            </c:numRef>
          </c:cat>
          <c:val>
            <c:numRef>
              <c:f>Sheet1!$B$4:$H$4</c:f>
              <c:numCache>
                <c:formatCode>General_)</c:formatCode>
                <c:ptCount val="7"/>
                <c:pt idx="0">
                  <c:v>0.37500000000000028</c:v>
                </c:pt>
                <c:pt idx="1">
                  <c:v>0.34592150256895265</c:v>
                </c:pt>
                <c:pt idx="2">
                  <c:v>0.30859073129012277</c:v>
                </c:pt>
                <c:pt idx="3">
                  <c:v>0.23607666190618318</c:v>
                </c:pt>
                <c:pt idx="4">
                  <c:v>0.18556035777407254</c:v>
                </c:pt>
                <c:pt idx="5">
                  <c:v>0.15621998942816787</c:v>
                </c:pt>
                <c:pt idx="6">
                  <c:v>0.14043599466665793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A7-45B1-9A3A-F8AB519FBF19}"/>
            </c:ext>
          </c:extLst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Y10</c:v>
                </c:pt>
              </c:strCache>
            </c:strRef>
          </c:tx>
          <c:invertIfNegative val="0"/>
          <c:cat>
            <c:numRef>
              <c:f>Sheet1!$B$2:$H$2</c:f>
              <c:numCache>
                <c:formatCode>General_)</c:formatCode>
                <c:ptCount val="7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</c:numCache>
            </c:numRef>
          </c:cat>
          <c:val>
            <c:numRef>
              <c:f>Sheet1!$B$5:$H$5</c:f>
              <c:numCache>
                <c:formatCode>General_)</c:formatCode>
                <c:ptCount val="7"/>
                <c:pt idx="0">
                  <c:v>0.28571428571428603</c:v>
                </c:pt>
                <c:pt idx="1">
                  <c:v>0.27242031563420893</c:v>
                </c:pt>
                <c:pt idx="2">
                  <c:v>0.24924571530394171</c:v>
                </c:pt>
                <c:pt idx="3">
                  <c:v>0.19686164151330246</c:v>
                </c:pt>
                <c:pt idx="4">
                  <c:v>0.15483330964606734</c:v>
                </c:pt>
                <c:pt idx="5">
                  <c:v>0.12624588051910401</c:v>
                </c:pt>
                <c:pt idx="6">
                  <c:v>0.10789513861395496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BA7-45B1-9A3A-F8AB519FBF19}"/>
            </c:ext>
          </c:extLst>
        </c:ser>
        <c:ser>
          <c:idx val="3"/>
          <c:order val="3"/>
          <c:tx>
            <c:strRef>
              <c:f>Sheet1!$A$6</c:f>
              <c:strCache>
                <c:ptCount val="1"/>
                <c:pt idx="0">
                  <c:v>Y15</c:v>
                </c:pt>
              </c:strCache>
            </c:strRef>
          </c:tx>
          <c:invertIfNegative val="0"/>
          <c:cat>
            <c:numRef>
              <c:f>Sheet1!$B$2:$H$2</c:f>
              <c:numCache>
                <c:formatCode>General_)</c:formatCode>
                <c:ptCount val="7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</c:numCache>
            </c:numRef>
          </c:cat>
          <c:val>
            <c:numRef>
              <c:f>Sheet1!$B$6:$H$6</c:f>
              <c:numCache>
                <c:formatCode>General_)</c:formatCode>
                <c:ptCount val="7"/>
                <c:pt idx="0">
                  <c:v>0.37500000000000028</c:v>
                </c:pt>
                <c:pt idx="1">
                  <c:v>0.35904464362910321</c:v>
                </c:pt>
                <c:pt idx="2">
                  <c:v>0.33058035136459457</c:v>
                </c:pt>
                <c:pt idx="3">
                  <c:v>0.26385576425776203</c:v>
                </c:pt>
                <c:pt idx="4">
                  <c:v>0.20760805128876492</c:v>
                </c:pt>
                <c:pt idx="5">
                  <c:v>0.16794511610071744</c:v>
                </c:pt>
                <c:pt idx="6">
                  <c:v>0.14192813066214333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BA7-45B1-9A3A-F8AB519FBF19}"/>
            </c:ext>
          </c:extLst>
        </c:ser>
        <c:ser>
          <c:idx val="4"/>
          <c:order val="4"/>
          <c:tx>
            <c:strRef>
              <c:f>Sheet1!$A$7</c:f>
              <c:strCache>
                <c:ptCount val="1"/>
                <c:pt idx="0">
                  <c:v>Y20</c:v>
                </c:pt>
              </c:strCache>
            </c:strRef>
          </c:tx>
          <c:invertIfNegative val="0"/>
          <c:cat>
            <c:numRef>
              <c:f>Sheet1!$B$2:$H$2</c:f>
              <c:numCache>
                <c:formatCode>General_)</c:formatCode>
                <c:ptCount val="7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</c:numCache>
            </c:numRef>
          </c:cat>
          <c:val>
            <c:numRef>
              <c:f>Sheet1!$B$7:$H$7</c:f>
              <c:numCache>
                <c:formatCode>General_)</c:formatCode>
                <c:ptCount val="7"/>
                <c:pt idx="0">
                  <c:v>0.44444444444444459</c:v>
                </c:pt>
                <c:pt idx="1">
                  <c:v>0.42706947936743594</c:v>
                </c:pt>
                <c:pt idx="2">
                  <c:v>0.39549747421290493</c:v>
                </c:pt>
                <c:pt idx="3">
                  <c:v>0.3191054447595098</c:v>
                </c:pt>
                <c:pt idx="4">
                  <c:v>0.25178191531225308</c:v>
                </c:pt>
                <c:pt idx="5">
                  <c:v>0.20267814411250779</c:v>
                </c:pt>
                <c:pt idx="6">
                  <c:v>0.16979349703695301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A7-45B1-9A3A-F8AB519FBF19}"/>
            </c:ext>
          </c:extLst>
        </c:ser>
        <c:ser>
          <c:idx val="5"/>
          <c:order val="5"/>
          <c:tx>
            <c:strRef>
              <c:f>Sheet1!$A$8</c:f>
              <c:strCache>
                <c:ptCount val="1"/>
                <c:pt idx="0">
                  <c:v>Z10</c:v>
                </c:pt>
              </c:strCache>
            </c:strRef>
          </c:tx>
          <c:invertIfNegative val="0"/>
          <c:cat>
            <c:numRef>
              <c:f>Sheet1!$B$2:$H$2</c:f>
              <c:numCache>
                <c:formatCode>General_)</c:formatCode>
                <c:ptCount val="7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</c:numCache>
            </c:numRef>
          </c:cat>
          <c:val>
            <c:numRef>
              <c:f>Sheet1!$B$8:$H$8</c:f>
              <c:numCache>
                <c:formatCode>General_)</c:formatCode>
                <c:ptCount val="7"/>
                <c:pt idx="0">
                  <c:v>0.28571428571428603</c:v>
                </c:pt>
                <c:pt idx="1">
                  <c:v>0.25549269677671094</c:v>
                </c:pt>
                <c:pt idx="2">
                  <c:v>0.2302648566310764</c:v>
                </c:pt>
                <c:pt idx="3">
                  <c:v>0.21355277631412872</c:v>
                </c:pt>
                <c:pt idx="4">
                  <c:v>0.22246693018162711</c:v>
                </c:pt>
                <c:pt idx="5">
                  <c:v>0.23738781266185238</c:v>
                </c:pt>
                <c:pt idx="6">
                  <c:v>0.25194340198128556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BA7-45B1-9A3A-F8AB519FBF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2186720"/>
        <c:axId val="632189464"/>
      </c:barChart>
      <c:catAx>
        <c:axId val="6321867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Lambda</a:t>
                </a:r>
              </a:p>
            </c:rich>
          </c:tx>
          <c:overlay val="0"/>
        </c:title>
        <c:numFmt formatCode="General_)" sourceLinked="1"/>
        <c:majorTickMark val="none"/>
        <c:minorTickMark val="none"/>
        <c:tickLblPos val="nextTo"/>
        <c:crossAx val="632189464"/>
        <c:crosses val="autoZero"/>
        <c:auto val="1"/>
        <c:lblAlgn val="ctr"/>
        <c:lblOffset val="100"/>
        <c:noMultiLvlLbl val="0"/>
      </c:catAx>
      <c:valAx>
        <c:axId val="63218946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Market</a:t>
                </a:r>
                <a:r>
                  <a:rPr lang="en-US" baseline="0"/>
                  <a:t> Share</a:t>
                </a:r>
                <a:endParaRPr lang="en-US"/>
              </a:p>
            </c:rich>
          </c:tx>
          <c:overlay val="0"/>
        </c:title>
        <c:numFmt formatCode="General_)" sourceLinked="1"/>
        <c:majorTickMark val="out"/>
        <c:minorTickMark val="none"/>
        <c:tickLblPos val="nextTo"/>
        <c:crossAx val="63218672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2000" dirty="0"/>
              <a:t>Sensitivity of Profit vs. Customer Propensity to Travel</a:t>
            </a:r>
          </a:p>
        </c:rich>
      </c:tx>
      <c:layout>
        <c:manualLayout>
          <c:xMode val="edge"/>
          <c:yMode val="edge"/>
          <c:x val="0.17425083240843564"/>
          <c:y val="1.9575856443719484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4650388457269808"/>
          <c:y val="0.14681892332789626"/>
          <c:w val="0.74028856825749167"/>
          <c:h val="0.72430668841761758"/>
        </c:manualLayout>
      </c:layout>
      <c:lineChart>
        <c:grouping val="standard"/>
        <c:varyColors val="0"/>
        <c:ser>
          <c:idx val="1"/>
          <c:order val="0"/>
          <c:tx>
            <c:strRef>
              <c:f>Sheet1!$V$73</c:f>
              <c:strCache>
                <c:ptCount val="1"/>
                <c:pt idx="0">
                  <c:v>X10,000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cat>
            <c:numRef>
              <c:f>Sheet1!$W$72:$AG$72</c:f>
              <c:numCache>
                <c:formatCode>#,##0.0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</c:numCache>
            </c:numRef>
          </c:cat>
          <c:val>
            <c:numRef>
              <c:f>Sheet1!$W$73:$AG$73</c:f>
              <c:numCache>
                <c:formatCode>"$"#,##0</c:formatCode>
                <c:ptCount val="11"/>
                <c:pt idx="0">
                  <c:v>18461.764285714413</c:v>
                </c:pt>
                <c:pt idx="1">
                  <c:v>16948.746337360473</c:v>
                </c:pt>
                <c:pt idx="2">
                  <c:v>15163.217031590109</c:v>
                </c:pt>
                <c:pt idx="3">
                  <c:v>13423.610830899288</c:v>
                </c:pt>
                <c:pt idx="4">
                  <c:v>11920.87388580607</c:v>
                </c:pt>
                <c:pt idx="5">
                  <c:v>10712.432904528381</c:v>
                </c:pt>
                <c:pt idx="6">
                  <c:v>9781.7953768261068</c:v>
                </c:pt>
                <c:pt idx="7">
                  <c:v>9083.910337776877</c:v>
                </c:pt>
                <c:pt idx="8">
                  <c:v>8569.1393897564067</c:v>
                </c:pt>
                <c:pt idx="9">
                  <c:v>8193.2806809233207</c:v>
                </c:pt>
                <c:pt idx="10">
                  <c:v>7920.49497649778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D6-4EBC-9F57-3DB9D0622C2C}"/>
            </c:ext>
          </c:extLst>
        </c:ser>
        <c:ser>
          <c:idx val="2"/>
          <c:order val="1"/>
          <c:tx>
            <c:strRef>
              <c:f>Sheet1!$V$74</c:f>
              <c:strCache>
                <c:ptCount val="1"/>
                <c:pt idx="0">
                  <c:v>X15,000</c:v>
                </c:pt>
              </c:strCache>
            </c:strRef>
          </c:tx>
          <c:spPr>
            <a:ln w="12700">
              <a:solidFill>
                <a:srgbClr val="FFFF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FF00"/>
              </a:solidFill>
              <a:ln>
                <a:solidFill>
                  <a:srgbClr val="FFFF00"/>
                </a:solidFill>
                <a:prstDash val="solid"/>
              </a:ln>
            </c:spPr>
          </c:marker>
          <c:cat>
            <c:numRef>
              <c:f>Sheet1!$W$72:$AG$72</c:f>
              <c:numCache>
                <c:formatCode>#,##0.0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</c:numCache>
            </c:numRef>
          </c:cat>
          <c:val>
            <c:numRef>
              <c:f>Sheet1!$W$74:$AG$74</c:f>
              <c:numCache>
                <c:formatCode>"$"#,##0</c:formatCode>
                <c:ptCount val="11"/>
                <c:pt idx="0">
                  <c:v>22367.137499999997</c:v>
                </c:pt>
                <c:pt idx="1">
                  <c:v>20632.730165776957</c:v>
                </c:pt>
                <c:pt idx="2">
                  <c:v>18406.110181311258</c:v>
                </c:pt>
                <c:pt idx="3">
                  <c:v>16125.099451390517</c:v>
                </c:pt>
                <c:pt idx="4">
                  <c:v>14080.957753057623</c:v>
                </c:pt>
                <c:pt idx="5">
                  <c:v>12392.35767089784</c:v>
                </c:pt>
                <c:pt idx="6">
                  <c:v>11067.877431684945</c:v>
                </c:pt>
                <c:pt idx="7">
                  <c:v>10063.323513301953</c:v>
                </c:pt>
                <c:pt idx="8">
                  <c:v>9317.8506234355918</c:v>
                </c:pt>
                <c:pt idx="9">
                  <c:v>8772.2835395438651</c:v>
                </c:pt>
                <c:pt idx="10">
                  <c:v>8376.4032070890771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D6-4EBC-9F57-3DB9D0622C2C}"/>
            </c:ext>
          </c:extLst>
        </c:ser>
        <c:ser>
          <c:idx val="3"/>
          <c:order val="2"/>
          <c:tx>
            <c:strRef>
              <c:f>Sheet1!$V$75</c:f>
              <c:strCache>
                <c:ptCount val="1"/>
                <c:pt idx="0">
                  <c:v>Y10,000</c:v>
                </c:pt>
              </c:strCache>
            </c:strRef>
          </c:tx>
          <c:spPr>
            <a:ln w="12700">
              <a:solidFill>
                <a:srgbClr val="00FFFF"/>
              </a:solidFill>
              <a:prstDash val="solid"/>
            </a:ln>
          </c:spPr>
          <c:marker>
            <c:symbol val="x"/>
            <c:size val="5"/>
            <c:spPr>
              <a:noFill/>
              <a:ln>
                <a:solidFill>
                  <a:srgbClr val="00FFFF"/>
                </a:solidFill>
                <a:prstDash val="solid"/>
              </a:ln>
            </c:spPr>
          </c:marker>
          <c:cat>
            <c:numRef>
              <c:f>Sheet1!$W$72:$AG$72</c:f>
              <c:numCache>
                <c:formatCode>#,##0.0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</c:numCache>
            </c:numRef>
          </c:cat>
          <c:val>
            <c:numRef>
              <c:f>Sheet1!$W$75:$AG$75</c:f>
              <c:numCache>
                <c:formatCode>"$"#,##0</c:formatCode>
                <c:ptCount val="11"/>
                <c:pt idx="0">
                  <c:v>18461.764285714413</c:v>
                </c:pt>
                <c:pt idx="1">
                  <c:v>17602.758788575247</c:v>
                </c:pt>
                <c:pt idx="2">
                  <c:v>16105.304758079712</c:v>
                </c:pt>
                <c:pt idx="3">
                  <c:v>14383.187961008689</c:v>
                </c:pt>
                <c:pt idx="4">
                  <c:v>12720.446278810854</c:v>
                </c:pt>
                <c:pt idx="5">
                  <c:v>11248.203043505968</c:v>
                </c:pt>
                <c:pt idx="6">
                  <c:v>10004.736231919474</c:v>
                </c:pt>
                <c:pt idx="7">
                  <c:v>8983.052101608986</c:v>
                </c:pt>
                <c:pt idx="8">
                  <c:v>8157.5259086515262</c:v>
                </c:pt>
                <c:pt idx="9">
                  <c:v>7497.1644115347544</c:v>
                </c:pt>
                <c:pt idx="10">
                  <c:v>6971.7711583285491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4D6-4EBC-9F57-3DB9D0622C2C}"/>
            </c:ext>
          </c:extLst>
        </c:ser>
        <c:ser>
          <c:idx val="4"/>
          <c:order val="3"/>
          <c:tx>
            <c:strRef>
              <c:f>Sheet1!$V$76</c:f>
              <c:strCache>
                <c:ptCount val="1"/>
                <c:pt idx="0">
                  <c:v>Y15,000</c:v>
                </c:pt>
              </c:strCache>
            </c:strRef>
          </c:tx>
          <c:spPr>
            <a:ln w="12700">
              <a:solidFill>
                <a:srgbClr val="800080"/>
              </a:solidFill>
              <a:prstDash val="solid"/>
            </a:ln>
          </c:spPr>
          <c:marker>
            <c:symbol val="star"/>
            <c:size val="5"/>
            <c:spPr>
              <a:noFill/>
              <a:ln>
                <a:solidFill>
                  <a:srgbClr val="800080"/>
                </a:solidFill>
                <a:prstDash val="solid"/>
              </a:ln>
            </c:spPr>
          </c:marker>
          <c:cat>
            <c:numRef>
              <c:f>Sheet1!$W$72:$AG$72</c:f>
              <c:numCache>
                <c:formatCode>#,##0.0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</c:numCache>
            </c:numRef>
          </c:cat>
          <c:val>
            <c:numRef>
              <c:f>Sheet1!$W$76:$AG$76</c:f>
              <c:numCache>
                <c:formatCode>"$"#,##0</c:formatCode>
                <c:ptCount val="11"/>
                <c:pt idx="0">
                  <c:v>22367.137499999997</c:v>
                </c:pt>
                <c:pt idx="1">
                  <c:v>21415.469100508384</c:v>
                </c:pt>
                <c:pt idx="2">
                  <c:v>19717.696463387096</c:v>
                </c:pt>
                <c:pt idx="3">
                  <c:v>17719.433219039493</c:v>
                </c:pt>
                <c:pt idx="4">
                  <c:v>15737.861758189176</c:v>
                </c:pt>
                <c:pt idx="5">
                  <c:v>13937.546983413187</c:v>
                </c:pt>
                <c:pt idx="6">
                  <c:v>12382.927544754284</c:v>
                </c:pt>
                <c:pt idx="7">
                  <c:v>11082.569526409667</c:v>
                </c:pt>
                <c:pt idx="8">
                  <c:v>10017.204011408554</c:v>
                </c:pt>
                <c:pt idx="9">
                  <c:v>9155.9873031639945</c:v>
                </c:pt>
                <c:pt idx="10">
                  <c:v>8465.4027030349862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4D6-4EBC-9F57-3DB9D0622C2C}"/>
            </c:ext>
          </c:extLst>
        </c:ser>
        <c:ser>
          <c:idx val="5"/>
          <c:order val="4"/>
          <c:tx>
            <c:strRef>
              <c:f>Sheet1!$V$77</c:f>
              <c:strCache>
                <c:ptCount val="1"/>
                <c:pt idx="0">
                  <c:v>Y20,000</c:v>
                </c:pt>
              </c:strCache>
            </c:strRef>
          </c:tx>
          <c:spPr>
            <a:ln w="12700">
              <a:solidFill>
                <a:srgbClr val="8000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00"/>
              </a:solidFill>
              <a:ln>
                <a:solidFill>
                  <a:srgbClr val="800000"/>
                </a:solidFill>
                <a:prstDash val="solid"/>
              </a:ln>
            </c:spPr>
          </c:marker>
          <c:cat>
            <c:numRef>
              <c:f>Sheet1!$W$72:$AG$72</c:f>
              <c:numCache>
                <c:formatCode>#,##0.0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</c:numCache>
            </c:numRef>
          </c:cat>
          <c:val>
            <c:numRef>
              <c:f>Sheet1!$W$77:$AG$77</c:f>
              <c:numCache>
                <c:formatCode>"$"#,##0</c:formatCode>
                <c:ptCount val="11"/>
                <c:pt idx="0">
                  <c:v>21354.633333333262</c:v>
                </c:pt>
                <c:pt idx="1">
                  <c:v>20519.802314435499</c:v>
                </c:pt>
                <c:pt idx="2">
                  <c:v>19002.832978670958</c:v>
                </c:pt>
                <c:pt idx="3">
                  <c:v>17181.375472700358</c:v>
                </c:pt>
                <c:pt idx="4">
                  <c:v>15332.354476896578</c:v>
                </c:pt>
                <c:pt idx="5">
                  <c:v>13613.02184404155</c:v>
                </c:pt>
                <c:pt idx="6">
                  <c:v>12097.598583279469</c:v>
                </c:pt>
                <c:pt idx="7">
                  <c:v>10808.494407443332</c:v>
                </c:pt>
                <c:pt idx="8">
                  <c:v>9738.2642674570016</c:v>
                </c:pt>
                <c:pt idx="9">
                  <c:v>8864.3232926776691</c:v>
                </c:pt>
                <c:pt idx="10">
                  <c:v>8158.2252111192465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4D6-4EBC-9F57-3DB9D0622C2C}"/>
            </c:ext>
          </c:extLst>
        </c:ser>
        <c:ser>
          <c:idx val="6"/>
          <c:order val="5"/>
          <c:tx>
            <c:strRef>
              <c:f>Sheet1!$V$78</c:f>
              <c:strCache>
                <c:ptCount val="1"/>
                <c:pt idx="0">
                  <c:v>Z10,000</c:v>
                </c:pt>
              </c:strCache>
            </c:strRef>
          </c:tx>
          <c:spPr>
            <a:ln w="12700">
              <a:solidFill>
                <a:srgbClr val="008080"/>
              </a:solidFill>
              <a:prstDash val="solid"/>
            </a:ln>
          </c:spPr>
          <c:marker>
            <c:symbol val="plus"/>
            <c:size val="5"/>
            <c:spPr>
              <a:noFill/>
              <a:ln>
                <a:solidFill>
                  <a:srgbClr val="008080"/>
                </a:solidFill>
                <a:prstDash val="solid"/>
              </a:ln>
            </c:spPr>
          </c:marker>
          <c:cat>
            <c:numRef>
              <c:f>Sheet1!$W$72:$AG$72</c:f>
              <c:numCache>
                <c:formatCode>#,##0.0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</c:numCache>
            </c:numRef>
          </c:cat>
          <c:val>
            <c:numRef>
              <c:f>Sheet1!$W$78:$AG$78</c:f>
              <c:numCache>
                <c:formatCode>"$"#,##0</c:formatCode>
                <c:ptCount val="11"/>
                <c:pt idx="0">
                  <c:v>18461.764285714413</c:v>
                </c:pt>
                <c:pt idx="1">
                  <c:v>16508.960806145889</c:v>
                </c:pt>
                <c:pt idx="2">
                  <c:v>14878.834272423537</c:v>
                </c:pt>
                <c:pt idx="3">
                  <c:v>14009.899480912974</c:v>
                </c:pt>
                <c:pt idx="4">
                  <c:v>13798.963566049595</c:v>
                </c:pt>
                <c:pt idx="5">
                  <c:v>13987.053524792984</c:v>
                </c:pt>
                <c:pt idx="6">
                  <c:v>14374.962092328777</c:v>
                </c:pt>
                <c:pt idx="7">
                  <c:v>14846.220112756258</c:v>
                </c:pt>
                <c:pt idx="8">
                  <c:v>15339.092445825512</c:v>
                </c:pt>
                <c:pt idx="9">
                  <c:v>15822.090275266173</c:v>
                </c:pt>
                <c:pt idx="10">
                  <c:v>16279.618952518096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4D6-4EBC-9F57-3DB9D0622C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2736"/>
        <c:axId val="636813128"/>
      </c:lineChart>
      <c:catAx>
        <c:axId val="6368127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Customer Propensity to Travel (Lambda)</a:t>
                </a:r>
              </a:p>
            </c:rich>
          </c:tx>
          <c:layout>
            <c:manualLayout>
              <c:xMode val="edge"/>
              <c:yMode val="edge"/>
              <c:x val="0.28523862375138725"/>
              <c:y val="0.92169657422512263"/>
            </c:manualLayout>
          </c:layout>
          <c:overlay val="0"/>
          <c:spPr>
            <a:noFill/>
            <a:ln w="25400">
              <a:noFill/>
            </a:ln>
          </c:spPr>
        </c:title>
        <c:numFmt formatCode="#,##0.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6368131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36813128"/>
        <c:scaling>
          <c:orientation val="minMax"/>
          <c:min val="500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Profit</a:t>
                </a:r>
              </a:p>
            </c:rich>
          </c:tx>
          <c:layout>
            <c:manualLayout>
              <c:xMode val="edge"/>
              <c:yMode val="edge"/>
              <c:x val="1.2208657047724751E-2"/>
              <c:y val="0.47797716150081754"/>
            </c:manualLayout>
          </c:layout>
          <c:overlay val="0"/>
          <c:spPr>
            <a:noFill/>
            <a:ln w="25400">
              <a:noFill/>
            </a:ln>
          </c:spPr>
        </c:title>
        <c:numFmt formatCode="&quot;$&quot;#,##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636812736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9900110987791115"/>
          <c:y val="0.40619902120717777"/>
          <c:w val="9.6559378468368928E-2"/>
          <c:h val="0.20717781402936378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fld id="{D76342D6-DED6-4258-A1C2-1EE8362F4D5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2C0E8CD6-A4C1-40CC-A02D-79E32B3487B6}" type="slidenum">
              <a:rPr lang="en-US" sz="1400">
                <a:latin typeface="Arial" charset="0"/>
              </a:rPr>
              <a:pPr algn="r"/>
              <a:t>‹#›</a:t>
            </a:fld>
            <a:endParaRPr lang="en-US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8039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fld id="{C3EEABBD-9C08-4092-8C01-EAD14A320D1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2625"/>
            <a:ext cx="4502150" cy="33734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9443E1DA-43DD-4781-8430-08B83D38792F}" type="slidenum">
              <a:rPr lang="en-US" sz="1400">
                <a:latin typeface="Arial" charset="0"/>
              </a:rPr>
              <a:pPr algn="r"/>
              <a:t>‹#›</a:t>
            </a:fld>
            <a:endParaRPr lang="en-US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9297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095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339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772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8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474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85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828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133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426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55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720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324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21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608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608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08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608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608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08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608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09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609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609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609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609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2001044" y="6400800"/>
            <a:ext cx="5322887" cy="457200"/>
          </a:xfrm>
        </p:spPr>
        <p:txBody>
          <a:bodyPr/>
          <a:lstStyle>
            <a:lvl1pPr>
              <a:defRPr sz="1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4609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6BAA51E-DFA7-4399-AF2F-71795C681A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A2BEB3-035B-4870-BBE1-E78AF852B4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E99EC-4B0E-4495-8E49-6EDDCA7933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032C4B9-CC8C-42A4-9D47-BDDC7F9557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9C6D319-E386-459B-976B-EEA2956AFB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7772400" cy="11620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8288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8288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20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AFC172B-3173-4774-9169-E4FA24D045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9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1"/>
            <a:ext cx="8174037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505E4-6838-4209-A843-299A379D32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15135A-9E7A-4AA4-86B4-1B0EDA7213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CE34F-D0E2-41E5-BB98-5C3EB8FEE5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9B525-CC15-443A-A8D0-7AA115AF21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14313"/>
            <a:ext cx="7877175" cy="7762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9C97B-7953-4FAE-967D-F0A66336DB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7FE8C-0019-4065-8D25-EEB0EC9EA6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20DC1-0238-4F97-AC6C-BED1E330BA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CAE2C-5D9A-4F0F-BD5B-DCA5326665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4506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506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506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4506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390783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4506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45695C6-D4E8-47F6-BE93-C2B01716194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6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3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4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381000"/>
            <a:ext cx="7772400" cy="1462088"/>
          </a:xfrm>
          <a:noFill/>
          <a:ln/>
        </p:spPr>
        <p:txBody>
          <a:bodyPr lIns="92075" tIns="46038" rIns="92075" bIns="46038"/>
          <a:lstStyle/>
          <a:p>
            <a:pPr algn="ctr"/>
            <a:br>
              <a:rPr lang="en-US" dirty="0"/>
            </a:br>
            <a:r>
              <a:rPr lang="en-US" dirty="0"/>
              <a:t>Chapter 8</a:t>
            </a:r>
            <a:br>
              <a:rPr lang="en-US" dirty="0"/>
            </a:br>
            <a:r>
              <a:rPr lang="en-US" dirty="0"/>
              <a:t>Service Facility Location</a:t>
            </a:r>
          </a:p>
        </p:txBody>
      </p:sp>
      <p:graphicFrame>
        <p:nvGraphicFramePr>
          <p:cNvPr id="5124" name="Object 4"/>
          <p:cNvGraphicFramePr>
            <a:graphicFrameLocks/>
          </p:cNvGraphicFramePr>
          <p:nvPr/>
        </p:nvGraphicFramePr>
        <p:xfrm>
          <a:off x="2438400" y="3352800"/>
          <a:ext cx="42672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ClipArt" r:id="rId4" imgW="3657600" imgH="3030480" progId="MS_ClipArt_Gallery.2">
                  <p:embed/>
                </p:oleObj>
              </mc:Choice>
              <mc:Fallback>
                <p:oleObj name="ClipArt" r:id="rId4" imgW="3657600" imgH="3030480" progId="MS_ClipArt_Gallery.2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352800"/>
                        <a:ext cx="42672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BAA51E-DFA7-4399-AF2F-71795C681AEC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266825" y="762000"/>
            <a:ext cx="7877175" cy="776287"/>
          </a:xfrm>
        </p:spPr>
        <p:txBody>
          <a:bodyPr/>
          <a:lstStyle/>
          <a:p>
            <a:r>
              <a:rPr lang="en-US" altLang="en-US" dirty="0"/>
              <a:t>Figure 8.2: Classification of Service Facility Location Issues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344" y="1905000"/>
            <a:ext cx="5860256" cy="4501991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60025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266825" y="762000"/>
            <a:ext cx="7877175" cy="776287"/>
          </a:xfrm>
        </p:spPr>
        <p:txBody>
          <a:bodyPr/>
          <a:lstStyle/>
          <a:p>
            <a:r>
              <a:rPr lang="en-US" altLang="en-US" dirty="0"/>
              <a:t>Figure 8.3: Geographic Structure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59806"/>
            <a:ext cx="8084344" cy="3607594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22208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Effect of Optimization Criteria on Location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924800" y="28194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174558"/>
            <a:ext cx="8194357" cy="4114800"/>
          </a:xfrm>
        </p:spPr>
        <p:txBody>
          <a:bodyPr/>
          <a:lstStyle/>
          <a:p>
            <a:pPr marL="514350" indent="-51435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u="sng" dirty="0"/>
              <a:t>Maximize Utilization</a:t>
            </a:r>
            <a:r>
              <a:rPr lang="en-US" dirty="0"/>
              <a:t> – maximize the total number of visitors to the centers</a:t>
            </a:r>
          </a:p>
          <a:p>
            <a:pPr marL="514350" indent="-51435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u="sng" dirty="0"/>
              <a:t>Minimize Distance per Capita</a:t>
            </a:r>
            <a:r>
              <a:rPr lang="en-US" dirty="0"/>
              <a:t> – minimize the average distance per </a:t>
            </a:r>
            <a:r>
              <a:rPr lang="en-US" dirty="0" err="1"/>
              <a:t>captia</a:t>
            </a:r>
            <a:r>
              <a:rPr lang="en-US" dirty="0"/>
              <a:t> to the nearest center</a:t>
            </a:r>
          </a:p>
          <a:p>
            <a:pPr marL="514350" indent="-51435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u="sng" dirty="0"/>
              <a:t>Minimize Distance per Visit</a:t>
            </a:r>
            <a:r>
              <a:rPr lang="en-US" dirty="0"/>
              <a:t> – minimize the average pre-visit travel distance to the nearest center</a:t>
            </a:r>
          </a:p>
          <a:p>
            <a:pPr marL="0" indent="0">
              <a:lnSpc>
                <a:spcPct val="90000"/>
              </a:lnSpc>
              <a:buClrTx/>
              <a:buSzPct val="10000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Figure 8.4: Location of One Health Center for Three Different Criteria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924800" y="28194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981200"/>
            <a:ext cx="7250906" cy="391715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6908824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Figure 8.6: Locating a Copying Service Using Cross-Median Approach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/>
              <a:t> 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924800" y="28194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905000"/>
            <a:ext cx="5555933" cy="4750594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0534939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Table 8.3: Median Value for </a:t>
            </a:r>
            <a:r>
              <a:rPr lang="en-US" sz="3600" dirty="0" err="1"/>
              <a:t>x</a:t>
            </a:r>
            <a:r>
              <a:rPr lang="en-US" sz="3600" baseline="-25000" dirty="0" err="1"/>
              <a:t>s</a:t>
            </a:r>
            <a:endParaRPr lang="en-US" sz="3600" baseline="-25000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/>
              <a:t> 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924800" y="28194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37" y="1957387"/>
            <a:ext cx="6943725" cy="29432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1032007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Table 8.4: Median Value for </a:t>
            </a:r>
            <a:r>
              <a:rPr lang="en-US" sz="3600" dirty="0" err="1"/>
              <a:t>y</a:t>
            </a:r>
            <a:r>
              <a:rPr lang="en-US" sz="3600" baseline="-25000" dirty="0" err="1"/>
              <a:t>s</a:t>
            </a:r>
            <a:endParaRPr lang="en-US" sz="3600" baseline="-25000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 dirty="0"/>
              <a:t> 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924800" y="28194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5" y="1857375"/>
            <a:ext cx="6877050" cy="31432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9097485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144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Table 8.5: Total Weighted Distance for Locations A and B</a:t>
            </a:r>
            <a:endParaRPr lang="en-US" sz="3600" baseline="-25000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 dirty="0"/>
              <a:t> 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924800" y="28194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/>
            <a:endParaRPr lang="en-US" sz="1400">
              <a:latin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2" y="2366962"/>
            <a:ext cx="8829675" cy="212407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2437732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8305800" cy="3505200"/>
          </a:xfrm>
          <a:noFill/>
        </p:spPr>
        <p:txBody>
          <a:bodyPr/>
          <a:lstStyle/>
          <a:p>
            <a:pPr eaLnBrk="1" hangingPunct="1">
              <a:buFont typeface="Monotype Sorts" panose="05010101010101010101" pitchFamily="2" charset="2"/>
              <a:buNone/>
            </a:pPr>
            <a:r>
              <a:rPr lang="en-US" altLang="en-US" sz="2800" dirty="0"/>
              <a:t>   </a:t>
            </a:r>
            <a:r>
              <a:rPr lang="en-US" altLang="en-US" u="sng" dirty="0"/>
              <a:t>First</a:t>
            </a:r>
            <a:r>
              <a:rPr lang="en-US" altLang="en-US" dirty="0"/>
              <a:t>, a gravity analogy is used to estimate attractiveness of store j for customers in area i.</a:t>
            </a:r>
          </a:p>
          <a:p>
            <a:pPr eaLnBrk="1" hangingPunct="1">
              <a:buFont typeface="Monotype Sorts" panose="05010101010101010101" pitchFamily="2" charset="2"/>
              <a:buNone/>
            </a:pPr>
            <a:r>
              <a:rPr lang="en-US" altLang="en-US" sz="2400" dirty="0"/>
              <a:t>    </a:t>
            </a:r>
            <a:r>
              <a:rPr lang="en-US" altLang="en-US" sz="2400" dirty="0" err="1"/>
              <a:t>A</a:t>
            </a:r>
            <a:r>
              <a:rPr lang="en-US" altLang="en-US" sz="2400" baseline="-25000" dirty="0" err="1"/>
              <a:t>ij</a:t>
            </a:r>
            <a:r>
              <a:rPr lang="en-US" altLang="en-US" sz="2400" dirty="0"/>
              <a:t>= Attraction to store j for customers in area i</a:t>
            </a:r>
          </a:p>
          <a:p>
            <a:pPr eaLnBrk="1" hangingPunct="1">
              <a:buFont typeface="Monotype Sorts" panose="05010101010101010101" pitchFamily="2" charset="2"/>
              <a:buNone/>
            </a:pPr>
            <a:r>
              <a:rPr lang="en-US" altLang="en-US" sz="2400" dirty="0"/>
              <a:t>    </a:t>
            </a:r>
            <a:r>
              <a:rPr lang="en-US" altLang="en-US" sz="2400" dirty="0" err="1"/>
              <a:t>S</a:t>
            </a:r>
            <a:r>
              <a:rPr lang="en-US" altLang="en-US" sz="2400" baseline="-25000" dirty="0" err="1"/>
              <a:t>j</a:t>
            </a:r>
            <a:r>
              <a:rPr lang="en-US" altLang="en-US" sz="2400" dirty="0"/>
              <a:t> = Size of the store (e.g. square feet)</a:t>
            </a:r>
          </a:p>
          <a:p>
            <a:pPr eaLnBrk="1" hangingPunct="1">
              <a:buFont typeface="Monotype Sorts" panose="05010101010101010101" pitchFamily="2" charset="2"/>
              <a:buNone/>
            </a:pPr>
            <a:r>
              <a:rPr lang="en-US" altLang="en-US" sz="2400" dirty="0"/>
              <a:t>    </a:t>
            </a:r>
            <a:r>
              <a:rPr lang="en-US" altLang="en-US" sz="2400" dirty="0" err="1"/>
              <a:t>T</a:t>
            </a:r>
            <a:r>
              <a:rPr lang="en-US" altLang="en-US" sz="2400" baseline="-25000" dirty="0" err="1"/>
              <a:t>ij</a:t>
            </a:r>
            <a:r>
              <a:rPr lang="en-US" altLang="en-US" sz="2400" dirty="0"/>
              <a:t>= Travel time from area i to store j</a:t>
            </a:r>
          </a:p>
          <a:p>
            <a:pPr eaLnBrk="1" hangingPunct="1">
              <a:buFont typeface="Monotype Sorts" panose="05010101010101010101" pitchFamily="2" charset="2"/>
              <a:buNone/>
            </a:pPr>
            <a:r>
              <a:rPr lang="en-US" altLang="en-US" sz="2400" dirty="0"/>
              <a:t>     </a:t>
            </a:r>
            <a:r>
              <a:rPr lang="en-US" altLang="en-US" sz="2400" dirty="0">
                <a:sym typeface="Symbol" panose="05050102010706020507" pitchFamily="18" charset="2"/>
              </a:rPr>
              <a:t></a:t>
            </a:r>
            <a:r>
              <a:rPr lang="en-US" altLang="en-US" sz="2400" dirty="0"/>
              <a:t> = Parameter reflecting propensity to travel</a:t>
            </a:r>
          </a:p>
        </p:txBody>
      </p:sp>
      <p:graphicFrame>
        <p:nvGraphicFramePr>
          <p:cNvPr id="25603" name="Object 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569468"/>
              </p:ext>
            </p:extLst>
          </p:nvPr>
        </p:nvGraphicFramePr>
        <p:xfrm>
          <a:off x="7086600" y="5410200"/>
          <a:ext cx="17430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5" name="Equation" r:id="rId3" imgW="850531" imgH="520474" progId="Equation.3">
                  <p:embed/>
                </p:oleObj>
              </mc:Choice>
              <mc:Fallback>
                <p:oleObj name="Equation" r:id="rId3" imgW="850531" imgH="520474" progId="Equation.3">
                  <p:embed/>
                  <p:pic>
                    <p:nvPicPr>
                      <p:cNvPr id="2560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5410200"/>
                        <a:ext cx="174307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0349729"/>
              </p:ext>
            </p:extLst>
          </p:nvPr>
        </p:nvGraphicFramePr>
        <p:xfrm>
          <a:off x="990600" y="5241925"/>
          <a:ext cx="1719263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6" name="Equation" r:id="rId5" imgW="571252" imgH="469696" progId="Equation.3">
                  <p:embed/>
                </p:oleObj>
              </mc:Choice>
              <mc:Fallback>
                <p:oleObj name="Equation" r:id="rId5" imgW="571252" imgH="469696" progId="Equation.3">
                  <p:embed/>
                  <p:pic>
                    <p:nvPicPr>
                      <p:cNvPr id="25604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241925"/>
                        <a:ext cx="1719263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5"/>
          <p:cNvGraphicFramePr>
            <a:graphicFrameLocks/>
          </p:cNvGraphicFramePr>
          <p:nvPr/>
        </p:nvGraphicFramePr>
        <p:xfrm>
          <a:off x="4510088" y="3322638"/>
          <a:ext cx="10477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7" name="Equation" r:id="rId7" imgW="114201" imgH="203024" progId="Equation.2">
                  <p:embed/>
                </p:oleObj>
              </mc:Choice>
              <mc:Fallback>
                <p:oleObj name="Equation" r:id="rId7" imgW="114201" imgH="203024" progId="Equation.2">
                  <p:embed/>
                  <p:pic>
                    <p:nvPicPr>
                      <p:cNvPr id="25605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0088" y="3322638"/>
                        <a:ext cx="104775" cy="19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Text Box 8"/>
          <p:cNvSpPr txBox="1">
            <a:spLocks noChangeArrowheads="1"/>
          </p:cNvSpPr>
          <p:nvPr/>
        </p:nvSpPr>
        <p:spPr bwMode="auto">
          <a:xfrm>
            <a:off x="3733800" y="5334000"/>
            <a:ext cx="3597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Compare with Newton’s Law of Physics on Gravitational Force: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657600" y="5257800"/>
            <a:ext cx="5257800" cy="1447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5608" name="Rectangle 6"/>
          <p:cNvSpPr>
            <a:spLocks noChangeArrowheads="1"/>
          </p:cNvSpPr>
          <p:nvPr/>
        </p:nvSpPr>
        <p:spPr bwMode="auto">
          <a:xfrm>
            <a:off x="1219200" y="590550"/>
            <a:ext cx="7240587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i="0" kern="0" dirty="0">
                <a:solidFill>
                  <a:srgbClr val="333399"/>
                </a:solidFill>
                <a:latin typeface="Tahoma"/>
                <a:ea typeface="+mj-ea"/>
                <a:cs typeface="+mj-cs"/>
              </a:rPr>
              <a:t>Huff Model for a Retail Outlet</a:t>
            </a:r>
            <a:endParaRPr lang="en-US" altLang="en-US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C172B-3173-4774-9169-E4FA24D04594}" type="slidenum">
              <a:rPr lang="en-US" altLang="en-US" smtClean="0"/>
              <a:pPr/>
              <a:t>18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16200000">
            <a:off x="-1269483" y="5486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dirty="0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61891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14313"/>
            <a:ext cx="78771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Huff Retail Location Model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2057400"/>
            <a:ext cx="7772400" cy="4114800"/>
          </a:xfrm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/>
              <a:t>   </a:t>
            </a:r>
            <a:r>
              <a:rPr lang="en-US" u="sng"/>
              <a:t>Second</a:t>
            </a:r>
            <a:r>
              <a:rPr lang="en-US"/>
              <a:t>, to account for competitors we calculate the probability that customers from area i will visit a particular store j.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</p:txBody>
      </p:sp>
      <p:graphicFrame>
        <p:nvGraphicFramePr>
          <p:cNvPr id="23556" name="Object 4"/>
          <p:cNvGraphicFramePr>
            <a:graphicFrameLocks/>
          </p:cNvGraphicFramePr>
          <p:nvPr/>
        </p:nvGraphicFramePr>
        <p:xfrm>
          <a:off x="3581400" y="3886200"/>
          <a:ext cx="1947863" cy="180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4" name="Equation" r:id="rId3" imgW="723600" imgH="672840" progId="Equation.2">
                  <p:embed/>
                </p:oleObj>
              </mc:Choice>
              <mc:Fallback>
                <p:oleObj name="Equation" r:id="rId3" imgW="723600" imgH="672840" progId="Equation.2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886200"/>
                        <a:ext cx="1947863" cy="180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/>
              <a:t>Learning 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17713"/>
            <a:ext cx="8269288" cy="4611687"/>
          </a:xfrm>
          <a:noFill/>
          <a:ln/>
        </p:spPr>
        <p:txBody>
          <a:bodyPr lIns="92075" tIns="46038" rIns="92075" bIns="46038"/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Explain the difference between competitive clustering and saturation marketing.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Explain the impact of the Internet on location decisions.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Describe how a geographic information system is used in service location decisions.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Differentiate between a Euclidian and metropolitan metric approach to measuring travel distance.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Locate a single facility using the cross-median approach.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Use the Huff retail location model to estimate revenue and market share for a potential site. 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dirty="0"/>
              <a:t>Locate multiple facilities using the set covering model.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14313"/>
            <a:ext cx="78771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Huff Retail Location Model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2057400"/>
            <a:ext cx="8382000" cy="32004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/>
              <a:t>   </a:t>
            </a:r>
            <a:r>
              <a:rPr lang="en-US" sz="2800" u="sng"/>
              <a:t>Third</a:t>
            </a:r>
            <a:r>
              <a:rPr lang="en-US" sz="2800"/>
              <a:t>, annual customer expenditures for item k at store j can now be calculated.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P</a:t>
            </a:r>
            <a:r>
              <a:rPr lang="en-US" sz="2400" baseline="-25000"/>
              <a:t>ij </a:t>
            </a:r>
            <a:r>
              <a:rPr lang="en-US" sz="2400"/>
              <a:t>= Probability customers from area i travel to store j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C</a:t>
            </a:r>
            <a:r>
              <a:rPr lang="en-US" sz="2400" baseline="-25000"/>
              <a:t>i </a:t>
            </a:r>
            <a:r>
              <a:rPr lang="en-US" sz="2400"/>
              <a:t>= Number of customers in area i (e.g. census track)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B</a:t>
            </a:r>
            <a:r>
              <a:rPr lang="en-US" sz="2400" baseline="-25000"/>
              <a:t>ik</a:t>
            </a:r>
            <a:r>
              <a:rPr lang="en-US" sz="2400"/>
              <a:t> = Annual budget for product k for customers in area i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/>
              <a:t>m = Number of customer areas in the market region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400"/>
          </a:p>
        </p:txBody>
      </p:sp>
      <p:graphicFrame>
        <p:nvGraphicFramePr>
          <p:cNvPr id="24580" name="Object 4"/>
          <p:cNvGraphicFramePr>
            <a:graphicFrameLocks/>
          </p:cNvGraphicFramePr>
          <p:nvPr/>
        </p:nvGraphicFramePr>
        <p:xfrm>
          <a:off x="3048000" y="5176838"/>
          <a:ext cx="3306763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8" name="Equation" r:id="rId3" imgW="1155600" imgH="457200" progId="Equation.2">
                  <p:embed/>
                </p:oleObj>
              </mc:Choice>
              <mc:Fallback>
                <p:oleObj name="Equation" r:id="rId3" imgW="1155600" imgH="457200" progId="Equation.2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5176838"/>
                        <a:ext cx="3306763" cy="129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90513"/>
            <a:ext cx="78009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Huff Retail Location Model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2017713"/>
            <a:ext cx="7772400" cy="4114800"/>
          </a:xfrm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/>
              <a:t>   </a:t>
            </a:r>
            <a:r>
              <a:rPr lang="en-US" u="sng"/>
              <a:t>Fourth</a:t>
            </a:r>
            <a:r>
              <a:rPr lang="en-US"/>
              <a:t>, market share of product k purchased at store j can now be calculated.</a:t>
            </a:r>
          </a:p>
          <a:p>
            <a:pPr>
              <a:buFont typeface="Wingdings" pitchFamily="2" charset="2"/>
              <a:buNone/>
            </a:pPr>
            <a:endParaRPr lang="en-US"/>
          </a:p>
        </p:txBody>
      </p:sp>
      <p:graphicFrame>
        <p:nvGraphicFramePr>
          <p:cNvPr id="25604" name="Object 4"/>
          <p:cNvGraphicFramePr>
            <a:graphicFrameLocks/>
          </p:cNvGraphicFramePr>
          <p:nvPr/>
        </p:nvGraphicFramePr>
        <p:xfrm>
          <a:off x="2971800" y="3862388"/>
          <a:ext cx="3503613" cy="206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2" name="Equation" r:id="rId3" imgW="1091880" imgH="647640" progId="Equation.2">
                  <p:embed/>
                </p:oleObj>
              </mc:Choice>
              <mc:Fallback>
                <p:oleObj name="Equation" r:id="rId3" imgW="1091880" imgH="647640" progId="Equation.2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862388"/>
                        <a:ext cx="3503613" cy="2065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30288" y="685800"/>
            <a:ext cx="8151812" cy="762000"/>
          </a:xfrm>
          <a:noFill/>
        </p:spPr>
        <p:txBody>
          <a:bodyPr/>
          <a:lstStyle/>
          <a:p>
            <a:pPr eaLnBrk="1" hangingPunct="1"/>
            <a:r>
              <a:rPr lang="en-US" altLang="en-US" sz="4000" dirty="0"/>
              <a:t>Huff Model for a Retail Outlet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447800" y="2037397"/>
            <a:ext cx="6008849" cy="4515803"/>
            <a:chOff x="1828800" y="1990725"/>
            <a:chExt cx="5462587" cy="410527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52612" y="1990725"/>
              <a:ext cx="5438775" cy="287655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28800" y="4943475"/>
              <a:ext cx="5324475" cy="1152525"/>
            </a:xfrm>
            <a:prstGeom prst="rect">
              <a:avLst/>
            </a:prstGeom>
          </p:spPr>
        </p:pic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351469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6163" y="11430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Regression Analysis in Location Decisions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u="sng" dirty="0"/>
              <a:t>Competitive Factors</a:t>
            </a:r>
            <a:r>
              <a:rPr lang="en-US" sz="2800" dirty="0"/>
              <a:t>:  Room rate, hotels within one mile, competitive room rate</a:t>
            </a:r>
          </a:p>
          <a:p>
            <a:pPr>
              <a:lnSpc>
                <a:spcPct val="80000"/>
              </a:lnSpc>
            </a:pPr>
            <a:r>
              <a:rPr lang="en-US" sz="2800" u="sng" dirty="0"/>
              <a:t>Demand Generators</a:t>
            </a:r>
            <a:r>
              <a:rPr lang="en-US" sz="2800" dirty="0"/>
              <a:t>:  College enrollment, Hospital beds within one mile, Annual tourists</a:t>
            </a:r>
          </a:p>
          <a:p>
            <a:pPr>
              <a:lnSpc>
                <a:spcPct val="80000"/>
              </a:lnSpc>
            </a:pPr>
            <a:r>
              <a:rPr lang="en-US" sz="2800" u="sng" dirty="0"/>
              <a:t>Area Demographics</a:t>
            </a:r>
            <a:r>
              <a:rPr lang="en-US" sz="2800" dirty="0"/>
              <a:t>: Family income, residential population</a:t>
            </a:r>
          </a:p>
          <a:p>
            <a:pPr>
              <a:lnSpc>
                <a:spcPct val="80000"/>
              </a:lnSpc>
            </a:pPr>
            <a:r>
              <a:rPr lang="en-US" sz="2800" u="sng" dirty="0"/>
              <a:t>Market Awareness</a:t>
            </a:r>
            <a:r>
              <a:rPr lang="en-US" sz="2800" dirty="0"/>
              <a:t>: State population per inn, Distance to nearest inn</a:t>
            </a:r>
          </a:p>
          <a:p>
            <a:pPr>
              <a:lnSpc>
                <a:spcPct val="80000"/>
              </a:lnSpc>
            </a:pPr>
            <a:r>
              <a:rPr lang="en-US" sz="2800" u="sng" dirty="0"/>
              <a:t>Physical Attributes</a:t>
            </a:r>
            <a:r>
              <a:rPr lang="en-US" sz="2800" dirty="0"/>
              <a:t>: Sign visibility, Distance to downtown, Accessibility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39738" y="6080125"/>
            <a:ext cx="8261621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Y= 39.05 + (-5.41)STATE + (5.86)PRICE + (-3.09)INCOME + (1.75) COLLEGE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8563" y="9144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Topics for Discussion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5354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Pick a particular service, and identify shortcomings in its site selection.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How would you proceed to estimate empirically the parameter </a:t>
            </a:r>
            <a:r>
              <a:rPr lang="en-US" sz="2400" dirty="0">
                <a:cs typeface="Arial" charset="0"/>
              </a:rPr>
              <a:t>λ in the Huff retail location model for a branch bank?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cs typeface="Arial" charset="0"/>
              </a:rPr>
              <a:t>What are the characteristics of a service that would make communication a good substitute for transportation?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What are the benefits of using intermediaries in the service distribution channel?</a:t>
            </a:r>
          </a:p>
          <a:p>
            <a:pPr>
              <a:lnSpc>
                <a:spcPct val="80000"/>
              </a:lnSpc>
            </a:pPr>
            <a:r>
              <a:rPr lang="en-US" sz="2400" dirty="0"/>
              <a:t>Conduct a Google search and find the definition of “location intelligence.”  What use can be made of geographic information?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98563" y="8382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Interactive Exercise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  The class discusses the business opportunities of using Google Earth.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76200"/>
            <a:ext cx="7793037" cy="1462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8.1: Health Maintenance Organization (C)</a:t>
            </a:r>
          </a:p>
        </p:txBody>
      </p:sp>
      <p:graphicFrame>
        <p:nvGraphicFramePr>
          <p:cNvPr id="48220" name="Group 92"/>
          <p:cNvGraphicFramePr>
            <a:graphicFrameLocks noGrp="1"/>
          </p:cNvGraphicFramePr>
          <p:nvPr>
            <p:ph idx="1"/>
          </p:nvPr>
        </p:nvGraphicFramePr>
        <p:xfrm>
          <a:off x="646113" y="1744663"/>
          <a:ext cx="8497887" cy="5120640"/>
        </p:xfrm>
        <a:graphic>
          <a:graphicData uri="http://schemas.openxmlformats.org/drawingml/2006/table">
            <a:tbl>
              <a:tblPr/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5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71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2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398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Tract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Enrollees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Enrollees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Tract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Enrollees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16.01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16.02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18.03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13.01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13.02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21.01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21.02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15.01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23.01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15.02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15.03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2C4B9-CC8C-42A4-9D47-BDDC7F95573F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16200000">
            <a:off x="-2209800" y="4426903"/>
            <a:ext cx="4419600" cy="457200"/>
          </a:xfrm>
        </p:spPr>
        <p:txBody>
          <a:bodyPr/>
          <a:lstStyle/>
          <a:p>
            <a:r>
              <a:rPr lang="en-US" dirty="0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817563" y="3048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HMO (C) Question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/>
              <a:t>   Using the cross-median approach and the census-tract map in Figure 8.9, recommend a location for the clinic.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66750"/>
            <a:ext cx="8001000" cy="781050"/>
          </a:xfrm>
          <a:noFill/>
        </p:spPr>
        <p:txBody>
          <a:bodyPr/>
          <a:lstStyle/>
          <a:p>
            <a:pPr eaLnBrk="1" hangingPunct="1"/>
            <a:r>
              <a:rPr lang="en-US" altLang="en-US" dirty="0"/>
              <a:t>Case 8.2: Athol Furniture</a:t>
            </a:r>
          </a:p>
        </p:txBody>
      </p:sp>
      <p:pic>
        <p:nvPicPr>
          <p:cNvPr id="29699" name="Picture 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26" y="1981106"/>
            <a:ext cx="6834188" cy="472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2117314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923213" cy="8382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Athol Furniture Data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600200"/>
            <a:ext cx="7772400" cy="4114800"/>
          </a:xfrm>
          <a:noFill/>
          <a:ln/>
        </p:spPr>
        <p:txBody>
          <a:bodyPr lIns="92075" tIns="46038" rIns="92075" bIns="46038"/>
          <a:lstStyle/>
          <a:p>
            <a:pPr>
              <a:buFont typeface="Wingdings" pitchFamily="2" charset="2"/>
              <a:buNone/>
            </a:pPr>
            <a:r>
              <a:rPr lang="en-US" sz="1200"/>
              <a:t>COMPETITORS’ STORE SIZES                                              MAXIMUM SIZE LIMIT OF SITES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Store                       Sales area, sq ft                                                             Site                     Maximum sales area, sq ft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 A                              10,000                                                                        X                                     15,000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 B                              15,000                                                                        Y                                     20,000 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                                                                                                                   Z                                    10,000</a:t>
            </a:r>
          </a:p>
          <a:p>
            <a:pPr>
              <a:buFont typeface="Wingdings" pitchFamily="2" charset="2"/>
              <a:buNone/>
            </a:pPr>
            <a:endParaRPr lang="en-US" sz="1200"/>
          </a:p>
          <a:p>
            <a:pPr>
              <a:buFont typeface="Wingdings" pitchFamily="2" charset="2"/>
              <a:buNone/>
            </a:pPr>
            <a:r>
              <a:rPr lang="en-US" sz="1200"/>
              <a:t>MINIMUM TRAVEL TIME BETWEEN POTENTIAL  AND EXISTING SITES</a:t>
            </a:r>
          </a:p>
          <a:p>
            <a:pPr>
              <a:buFont typeface="Wingdings" pitchFamily="2" charset="2"/>
              <a:buNone/>
            </a:pPr>
            <a:r>
              <a:rPr lang="en-US" sz="1200"/>
              <a:t>AND BLOCK GROUPS, Min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                                                                    Census block group</a:t>
            </a:r>
            <a:endParaRPr lang="en-US" sz="1200"/>
          </a:p>
          <a:p>
            <a:pPr>
              <a:buFont typeface="Wingdings" pitchFamily="2" charset="2"/>
              <a:buNone/>
            </a:pPr>
            <a:r>
              <a:rPr lang="en-US" sz="1000"/>
              <a:t>Site            1            2             3           4            5            6             7             8             9              10             11              12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A              7            5             5           9            1            3             4             5             7              10            14               17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B             10           8             8          10           7            3             3             2             1              4               2                 5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X             16          14           14         16          13           8             7             6             4               3               2                 2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Y             12          10           10         12           9            5             4             3             2               3               2                4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Z              7             5            5            7          4            2             1             4             3               8             10               13</a:t>
            </a:r>
          </a:p>
          <a:p>
            <a:pPr>
              <a:buFont typeface="Wingdings" pitchFamily="2" charset="2"/>
              <a:buNone/>
            </a:pPr>
            <a:endParaRPr lang="en-US" sz="1000"/>
          </a:p>
          <a:p>
            <a:pPr>
              <a:buFont typeface="Wingdings" pitchFamily="2" charset="2"/>
              <a:buNone/>
            </a:pPr>
            <a:endParaRPr lang="en-US" sz="1200"/>
          </a:p>
          <a:p>
            <a:pPr>
              <a:buFont typeface="Wingdings" pitchFamily="2" charset="2"/>
              <a:buNone/>
            </a:pPr>
            <a:r>
              <a:rPr lang="en-US" sz="1200"/>
              <a:t>RELATIONSHIP OF STORE SIZE TO MARGIN ON SALES, EXPENSES,</a:t>
            </a:r>
          </a:p>
          <a:p>
            <a:pPr>
              <a:buFont typeface="Wingdings" pitchFamily="2" charset="2"/>
              <a:buNone/>
            </a:pPr>
            <a:r>
              <a:rPr lang="en-US" sz="1200"/>
              <a:t>AND NET OPERATING PROFIT AS  % OF SALES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                                                           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Sales area,                              Margin                                                                  Net operating profit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  sq ft                                      on sales                        Expenses                              before taxes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10,000                                      16.2                               12.3                                       3.9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15,000                                      15.6                               12.0                                       3.6</a:t>
            </a:r>
          </a:p>
          <a:p>
            <a:pPr>
              <a:buFont typeface="Wingdings" pitchFamily="2" charset="2"/>
              <a:buNone/>
            </a:pPr>
            <a:r>
              <a:rPr lang="en-US" sz="1000"/>
              <a:t>20,000                                      14.7                               11.8                                       2.0  </a:t>
            </a: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1371600" y="2057400"/>
            <a:ext cx="2362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1371600" y="2438400"/>
            <a:ext cx="2286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5791200" y="2057400"/>
            <a:ext cx="2590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9" name="Line 7"/>
          <p:cNvSpPr>
            <a:spLocks noChangeShapeType="1"/>
          </p:cNvSpPr>
          <p:nvPr/>
        </p:nvSpPr>
        <p:spPr bwMode="auto">
          <a:xfrm>
            <a:off x="5791200" y="2590800"/>
            <a:ext cx="2590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1295400" y="3429000"/>
            <a:ext cx="7391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1295400" y="3581400"/>
            <a:ext cx="7391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1295400" y="4572000"/>
            <a:ext cx="7391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1219200" y="5486400"/>
            <a:ext cx="601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1219200" y="5867400"/>
            <a:ext cx="601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>
            <a:off x="1295400" y="6553200"/>
            <a:ext cx="6019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046163" y="9144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Strategic Location Considerations</a:t>
            </a:r>
          </a:p>
        </p:txBody>
      </p:sp>
      <p:sp>
        <p:nvSpPr>
          <p:cNvPr id="34819" name="Rectangle 1027"/>
          <p:cNvSpPr>
            <a:spLocks noGrp="1" noChangeArrowheads="1"/>
          </p:cNvSpPr>
          <p:nvPr>
            <p:ph idx="1"/>
          </p:nvPr>
        </p:nvSpPr>
        <p:spPr>
          <a:xfrm>
            <a:off x="838200" y="2017713"/>
            <a:ext cx="7772400" cy="4114800"/>
          </a:xfrm>
        </p:spPr>
        <p:txBody>
          <a:bodyPr/>
          <a:lstStyle/>
          <a:p>
            <a:r>
              <a:rPr lang="en-US" sz="2600" u="sng" dirty="0"/>
              <a:t>Flexibility</a:t>
            </a:r>
            <a:r>
              <a:rPr lang="en-US" sz="2600" dirty="0"/>
              <a:t>: measure of the degree to which the service can react to changing economic situations</a:t>
            </a:r>
          </a:p>
          <a:p>
            <a:r>
              <a:rPr lang="en-US" sz="2600" u="sng" dirty="0"/>
              <a:t>C</a:t>
            </a:r>
            <a:r>
              <a:rPr lang="en-US" sz="2600" u="sng" dirty="0">
                <a:cs typeface="Arial" charset="0"/>
              </a:rPr>
              <a:t>ompetitive positioning</a:t>
            </a:r>
            <a:r>
              <a:rPr lang="en-US" sz="2600" dirty="0">
                <a:cs typeface="Arial" charset="0"/>
              </a:rPr>
              <a:t>: methods by which the firm can establish itself relative to its competitors</a:t>
            </a:r>
            <a:endParaRPr lang="en-US" sz="2600" dirty="0"/>
          </a:p>
          <a:p>
            <a:r>
              <a:rPr lang="en-US" sz="2600" u="sng" dirty="0">
                <a:cs typeface="Arial" charset="0"/>
              </a:rPr>
              <a:t>Demand management</a:t>
            </a:r>
            <a:r>
              <a:rPr lang="en-US" sz="2600" dirty="0">
                <a:cs typeface="Arial" charset="0"/>
              </a:rPr>
              <a:t>: the ability to control the quantity, quality, and timing of demand</a:t>
            </a:r>
          </a:p>
          <a:p>
            <a:r>
              <a:rPr lang="en-US" sz="2600" u="sng" dirty="0">
                <a:cs typeface="Arial" charset="0"/>
              </a:rPr>
              <a:t>Focus</a:t>
            </a:r>
            <a:r>
              <a:rPr lang="en-US" sz="2600" dirty="0">
                <a:cs typeface="Arial" charset="0"/>
              </a:rPr>
              <a:t>: developed by offering the same narrowly defined service at many locations</a:t>
            </a:r>
          </a:p>
          <a:p>
            <a:pPr>
              <a:buFont typeface="Wingdings" pitchFamily="2" charset="2"/>
              <a:buNone/>
            </a:pPr>
            <a:endParaRPr lang="en-US" sz="2800" i="1" dirty="0"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Athol Furniture Demographics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981200"/>
            <a:ext cx="8305800" cy="41148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1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 i="1"/>
              <a:t>                                                           </a:t>
            </a:r>
            <a:r>
              <a:rPr lang="en-US" sz="1400"/>
              <a:t>MARKET DATA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1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Census block            Number of                Average annual                 Average annual furniture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group                     households                    income                        expenditures per household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1                               730                     $65,000-$70,000                           $180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2                             1130                       45,000-50,000                               125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3                             1035                       80,000-85,000                               280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4                               635                      150,000-over                                  350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5                               160                       25,000-30,000                                75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6                               105 	               20,000-25,000 		    50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7                               125	               20,000-25,000 		    60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8                               470                      40,000-45,000                                115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9                               305                       30,000-35,000                                 90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10                            1755                       75,000-80,000                                265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11                              900                       85,000-90,000                                215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12                              290                     150,000-over                                   370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                       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400"/>
              <a:t>  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85800" y="2743200"/>
            <a:ext cx="815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685800" y="3200400"/>
            <a:ext cx="815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609600" y="6553200"/>
            <a:ext cx="8153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219200" y="655638"/>
            <a:ext cx="7315200" cy="868362"/>
          </a:xfrm>
        </p:spPr>
        <p:txBody>
          <a:bodyPr/>
          <a:lstStyle/>
          <a:p>
            <a:r>
              <a:rPr lang="en-US" altLang="en-US" dirty="0"/>
              <a:t>Athol Furniture, Inc. Questions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726488" cy="4151313"/>
          </a:xfrm>
        </p:spPr>
        <p:txBody>
          <a:bodyPr/>
          <a:lstStyle/>
          <a:p>
            <a:pPr marL="457200" indent="-457200">
              <a:buClrTx/>
              <a:buSzPct val="100000"/>
              <a:buFont typeface="Calibri" panose="020F0502020204030204" pitchFamily="34" charset="0"/>
              <a:buAutoNum type="arabicPeriod"/>
            </a:pPr>
            <a:r>
              <a:rPr lang="en-US" altLang="en-US" sz="2200" dirty="0"/>
              <a:t>Utilizing a spreadsheet version of the Huff location model (with lambda = 1.0), recommend a store size and location for AFI. Assuming that AFI does not wish to consider a store that is smaller than 10,000 square feet, assess the store sizes (based on 5,000-square-foot increments) up to the maximum allowable sales area for each potential site.</a:t>
            </a:r>
          </a:p>
          <a:p>
            <a:pPr marL="457200" indent="-457200">
              <a:buClrTx/>
              <a:buSzPct val="100000"/>
              <a:buFont typeface="Calibri" panose="020F0502020204030204" pitchFamily="34" charset="0"/>
              <a:buAutoNum type="arabicPeriod"/>
            </a:pPr>
            <a:r>
              <a:rPr lang="en-US" altLang="en-US" sz="2200" dirty="0"/>
              <a:t>What is the expected annual net operating profit before taxes and expected market share for the outlet you have recommended? Defend your recommendation.</a:t>
            </a:r>
          </a:p>
          <a:p>
            <a:pPr marL="457200" indent="-457200">
              <a:buClrTx/>
              <a:buSzPct val="100000"/>
              <a:buFont typeface="Calibri" panose="020F0502020204030204" pitchFamily="34" charset="0"/>
              <a:buAutoNum type="arabicPeriod"/>
            </a:pPr>
            <a:r>
              <a:rPr lang="en-US" altLang="en-US" sz="2200" dirty="0"/>
              <a:t>Try two other values of l (e.g., 0.5 and 5.0) to measure the sensitivity of customer travel propensity on your recommended location.</a:t>
            </a:r>
          </a:p>
          <a:p>
            <a:pPr marL="457200" indent="-457200">
              <a:buClrTx/>
              <a:buSzPct val="100000"/>
              <a:buFont typeface="Calibri" panose="020F0502020204030204" pitchFamily="34" charset="0"/>
              <a:buAutoNum type="arabicPeriod"/>
            </a:pPr>
            <a:r>
              <a:rPr lang="en-US" altLang="en-US" sz="2200" dirty="0"/>
              <a:t>Briefly state any shortcomings you may perceive in this model.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4865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05000"/>
            <a:ext cx="6858000" cy="447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33795" name="Text Box 10"/>
          <p:cNvSpPr txBox="1">
            <a:spLocks noChangeArrowheads="1"/>
          </p:cNvSpPr>
          <p:nvPr/>
        </p:nvSpPr>
        <p:spPr bwMode="auto">
          <a:xfrm>
            <a:off x="1447800" y="501650"/>
            <a:ext cx="6438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/>
              <a:t>Comparison of Alternatives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FE8C-0019-4065-8D25-EEB0EC9EA69E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4231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Market Share Analysis</a:t>
            </a:r>
          </a:p>
        </p:txBody>
      </p:sp>
      <p:graphicFrame>
        <p:nvGraphicFramePr>
          <p:cNvPr id="34819" name="Object 4"/>
          <p:cNvGraphicFramePr>
            <a:graphicFrameLocks noChangeAspect="1"/>
          </p:cNvGraphicFramePr>
          <p:nvPr/>
        </p:nvGraphicFramePr>
        <p:xfrm>
          <a:off x="1528763" y="1979613"/>
          <a:ext cx="6154737" cy="398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6" name="Document" r:id="rId3" imgW="6402370" imgH="4032808" progId="Word.Document.8">
                  <p:embed/>
                </p:oleObj>
              </mc:Choice>
              <mc:Fallback>
                <p:oleObj name="Document" r:id="rId3" imgW="6402370" imgH="4032808" progId="Word.Document.8">
                  <p:embed/>
                  <p:pic>
                    <p:nvPicPr>
                      <p:cNvPr id="3481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763" y="1979613"/>
                        <a:ext cx="6154737" cy="398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24565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Net Profit Analysis</a:t>
            </a:r>
          </a:p>
        </p:txBody>
      </p:sp>
      <p:graphicFrame>
        <p:nvGraphicFramePr>
          <p:cNvPr id="35843" name="Object 2"/>
          <p:cNvGraphicFramePr>
            <a:graphicFrameLocks noChangeAspect="1"/>
          </p:cNvGraphicFramePr>
          <p:nvPr/>
        </p:nvGraphicFramePr>
        <p:xfrm>
          <a:off x="1371600" y="1981200"/>
          <a:ext cx="6229350" cy="403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0" name="Document" r:id="rId3" imgW="6238821" imgH="4033841" progId="Word.Document.8">
                  <p:embed/>
                </p:oleObj>
              </mc:Choice>
              <mc:Fallback>
                <p:oleObj name="Document" r:id="rId3" imgW="6238821" imgH="4033841" progId="Word.Document.8">
                  <p:embed/>
                  <p:pic>
                    <p:nvPicPr>
                      <p:cNvPr id="3584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981200"/>
                        <a:ext cx="6229350" cy="403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678372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228600" y="304800"/>
          <a:ext cx="8762999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FE8C-0019-4065-8D25-EEB0EC9EA69E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766560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/>
          </p:cNvGraphicFramePr>
          <p:nvPr/>
        </p:nvGraphicFramePr>
        <p:xfrm>
          <a:off x="152400" y="1143000"/>
          <a:ext cx="8839200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4" name="Chart" r:id="rId3" imgW="3057620" imgH="1933448" progId="Excel.Chart.8">
                  <p:embed followColorScheme="full"/>
                </p:oleObj>
              </mc:Choice>
              <mc:Fallback>
                <p:oleObj name="Chart" r:id="rId3" imgW="3057620" imgH="1933448" progId="Excel.Chart.8">
                  <p:embed followColorScheme="full"/>
                  <p:pic>
                    <p:nvPicPr>
                      <p:cNvPr id="3789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143000"/>
                        <a:ext cx="8839200" cy="548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9538" y="214313"/>
            <a:ext cx="7154862" cy="852487"/>
          </a:xfrm>
        </p:spPr>
        <p:txBody>
          <a:bodyPr/>
          <a:lstStyle/>
          <a:p>
            <a:pPr eaLnBrk="1" hangingPunct="1"/>
            <a:r>
              <a:rPr lang="en-US" altLang="en-US"/>
              <a:t>Selection based on </a:t>
            </a:r>
            <a:r>
              <a:rPr lang="en-US" altLang="en-US">
                <a:sym typeface="Symbol" panose="05050102010706020507" pitchFamily="18" charset="2"/>
              </a:rPr>
              <a:t>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6D319-E386-459B-976B-EEA2956AFB7E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29784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0" y="228600"/>
          <a:ext cx="8863013" cy="6348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7FE8C-0019-4065-8D25-EEB0EC9EA69E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01853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6163" y="6858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Strategic Considerations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sz="2200" dirty="0"/>
              <a:t>Competitive Clustering (Among Competitors)</a:t>
            </a:r>
            <a:br>
              <a:rPr lang="en-US" sz="2200" dirty="0"/>
            </a:br>
            <a:r>
              <a:rPr lang="en-US" sz="2200" dirty="0"/>
              <a:t>	(e.g. Auto Dealers, Motels)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Saturation Marketing (Same Firm)</a:t>
            </a:r>
            <a:br>
              <a:rPr lang="en-US" sz="2200" dirty="0"/>
            </a:br>
            <a:r>
              <a:rPr lang="en-US" sz="2200" dirty="0"/>
              <a:t>	(e.g. An Bon Pain, Ice Cream Vendors)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Marketing Intermediaries</a:t>
            </a:r>
            <a:br>
              <a:rPr lang="en-US" sz="2200" dirty="0"/>
            </a:br>
            <a:r>
              <a:rPr lang="en-US" sz="2200" dirty="0"/>
              <a:t>	(e.g. Credit Cards, HMO)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Substitution of Communication for Travel</a:t>
            </a:r>
            <a:br>
              <a:rPr lang="en-US" sz="2200" dirty="0"/>
            </a:br>
            <a:r>
              <a:rPr lang="en-US" sz="2200" dirty="0"/>
              <a:t>	(e.g. telecommuting, e-Commerce)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Separation of Front from Back Office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dirty="0"/>
              <a:t>		(e.g. dry cleaning, store front banks)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Impact of the Internet on Service Location</a:t>
            </a:r>
            <a:br>
              <a:rPr lang="en-US" sz="2200" dirty="0"/>
            </a:br>
            <a:r>
              <a:rPr lang="en-US" sz="2200" dirty="0"/>
              <a:t>	(e.g. Amazon.com, eBay, FedEx)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Site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38237" y="1143000"/>
            <a:ext cx="8174037" cy="6096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Table 8.1: Considerations in Locating the Front and Back Office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285047"/>
            <a:ext cx="7554278" cy="304895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10732611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990600" y="762000"/>
            <a:ext cx="8153400" cy="868362"/>
          </a:xfrm>
        </p:spPr>
        <p:txBody>
          <a:bodyPr/>
          <a:lstStyle/>
          <a:p>
            <a:pPr eaLnBrk="1" hangingPunct="1"/>
            <a:r>
              <a:rPr lang="en-US" altLang="en-US" dirty="0"/>
              <a:t>Table 8.2: Site Selection Considerations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066925"/>
            <a:ext cx="6877050" cy="34194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505E4-6838-4209-A843-299A379D324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92405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266825" y="762000"/>
            <a:ext cx="7877175" cy="776287"/>
          </a:xfrm>
        </p:spPr>
        <p:txBody>
          <a:bodyPr/>
          <a:lstStyle/>
          <a:p>
            <a:r>
              <a:rPr lang="en-US" altLang="en-US" dirty="0"/>
              <a:t>Geographic Information Systems (GIS)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1" y="2133600"/>
            <a:ext cx="7924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/>
              <a:t>Businesses can use mapped data to determine the location of a target market, analyze demand, and improve delivery service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/>
              <a:t>ArcView – transformed disparate demographic data into very useful data by plotting them on a map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800" dirty="0"/>
              <a:t>Any data that can be put on a spreadsheet can be mapped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96454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266825" y="900113"/>
            <a:ext cx="7877175" cy="776287"/>
          </a:xfrm>
        </p:spPr>
        <p:txBody>
          <a:bodyPr/>
          <a:lstStyle/>
          <a:p>
            <a:r>
              <a:rPr lang="en-US" altLang="en-US" dirty="0"/>
              <a:t>Figure 8.1: GIS Data Layers for The Sea Ranch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114550"/>
            <a:ext cx="4726781" cy="39052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85010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266825" y="762000"/>
            <a:ext cx="7877175" cy="776287"/>
          </a:xfrm>
        </p:spPr>
        <p:txBody>
          <a:bodyPr/>
          <a:lstStyle/>
          <a:p>
            <a:r>
              <a:rPr lang="en-US" altLang="en-US" dirty="0"/>
              <a:t>Facility Location Modeling Considerations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9C97B-7953-4FAE-967D-F0A66336DB6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/>
        </p:spPr>
        <p:txBody>
          <a:bodyPr lIns="92075" tIns="46038" rIns="92075" bIns="46038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sz="2800" kern="0" dirty="0"/>
              <a:t>Location decisions traditionally based on intuition with mixed results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kern="0" dirty="0"/>
              <a:t>Quantitative analysis can be useful to avoid a serious mistake</a:t>
            </a:r>
            <a:br>
              <a:rPr lang="en-US" sz="2200" kern="0" dirty="0"/>
            </a:br>
            <a:r>
              <a:rPr lang="en-US" sz="2200" kern="0" dirty="0"/>
              <a:t>	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420331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7.0&quot;&gt;&lt;object type=&quot;1&quot; unique_id=&quot;10001&quot;&gt;&lt;object type=&quot;2&quot; unique_id=&quot;14480&quot;&gt;&lt;object type=&quot;3&quot; unique_id=&quot;14481&quot;&gt;&lt;property id=&quot;20148&quot; value=&quot;5&quot;/&gt;&lt;property id=&quot;20300&quot; value=&quot;Slide 1 - &amp;quot;Service Facility Location&amp;quot;&quot;/&gt;&lt;property id=&quot;20307&quot; value=&quot;256&quot;/&gt;&lt;/object&gt;&lt;object type=&quot;3&quot; unique_id=&quot;14482&quot;&gt;&lt;property id=&quot;20148&quot; value=&quot;5&quot;/&gt;&lt;property id=&quot;20300&quot; value=&quot;Slide 2 - &amp;quot;Learning Objectives&amp;quot;&quot;/&gt;&lt;property id=&quot;20307&quot; value=&quot;268&quot;/&gt;&lt;/object&gt;&lt;object type=&quot;3&quot; unique_id=&quot;14483&quot;&gt;&lt;property id=&quot;20148&quot; value=&quot;5&quot;/&gt;&lt;property id=&quot;20300&quot; value=&quot;Slide 3 - &amp;quot;Service Facility Location Planning&amp;quot;&quot;/&gt;&lt;property id=&quot;20307&quot; value=&quot;276&quot;/&gt;&lt;/object&gt;&lt;object type=&quot;3&quot; unique_id=&quot;14484&quot;&gt;&lt;property id=&quot;20148&quot; value=&quot;5&quot;/&gt;&lt;property id=&quot;20300&quot; value=&quot;Slide 4 - &amp;quot;Strategic Considerations&amp;quot;&quot;/&gt;&lt;property id=&quot;20307&quot; value=&quot;263&quot;/&gt;&lt;/object&gt;&lt;object type=&quot;3&quot; unique_id=&quot;14485&quot;&gt;&lt;property id=&quot;20148&quot; value=&quot;5&quot;/&gt;&lt;property id=&quot;20300&quot; value=&quot;Slide 5 - &amp;quot;Strategic Location Considerations&amp;quot;&quot;/&gt;&lt;property id=&quot;20307&quot; value=&quot;277&quot;/&gt;&lt;/object&gt;&lt;object type=&quot;3&quot; unique_id=&quot;14486&quot;&gt;&lt;property id=&quot;20148&quot; value=&quot;5&quot;/&gt;&lt;property id=&quot;20300&quot; value=&quot;Slide 6 - &amp;quot;Site Selection Considerations&amp;quot;&quot;/&gt;&lt;property id=&quot;20307&quot; value=&quot;262&quot;/&gt;&lt;/object&gt;&lt;object type=&quot;3&quot; unique_id=&quot;14487&quot;&gt;&lt;property id=&quot;20148&quot; value=&quot;5&quot;/&gt;&lt;property id=&quot;20300&quot; value=&quot;Slide 7 - &amp;quot;Geographic Representation&amp;quot;&quot;/&gt;&lt;property id=&quot;20307&quot; value=&quot;258&quot;/&gt;&lt;/object&gt;&lt;object type=&quot;3&quot; unique_id=&quot;14488&quot;&gt;&lt;property id=&quot;20148&quot; value=&quot;5&quot;/&gt;&lt;property id=&quot;20300&quot; value=&quot;Slide 8 - &amp;quot;Effect of Optimization Criteria&amp;quot;&quot;/&gt;&lt;property id=&quot;20307&quot; value=&quot;259&quot;/&gt;&lt;/object&gt;&lt;object type=&quot;3&quot; unique_id=&quot;14489&quot;&gt;&lt;property id=&quot;20148&quot; value=&quot;5&quot;/&gt;&lt;property id=&quot;20300&quot; value=&quot;Slide 9 - &amp;quot;Single Facility Location Using Cross Median Approach&amp;quot;&quot;/&gt;&lt;property id=&quot;20307&quot; value=&quot;261&quot;/&gt;&lt;/object&gt;&lt;object type=&quot;3&quot; unique_id=&quot;14490&quot;&gt;&lt;property id=&quot;20148&quot; value=&quot;5&quot;/&gt;&lt;property id=&quot;20300&quot; value=&quot;Slide 10 - &amp;quot;Single Facility Location Using Cross Median Approach&amp;quot;&quot;/&gt;&lt;property id=&quot;20307&quot; value=&quot;279&quot;/&gt;&lt;/object&gt;&lt;object type=&quot;3&quot; unique_id=&quot;14491&quot;&gt;&lt;property id=&quot;20148&quot; value=&quot;5&quot;/&gt;&lt;property id=&quot;20300&quot; value=&quot;Slide 11 - &amp;quot;Huff Retail Location Model&amp;quot;&quot;/&gt;&lt;property id=&quot;20307&quot; value=&quot;270&quot;/&gt;&lt;/object&gt;&lt;object type=&quot;3&quot; unique_id=&quot;14492&quot;&gt;&lt;property id=&quot;20148&quot; value=&quot;5&quot;/&gt;&lt;property id=&quot;20300&quot; value=&quot;Slide 12 - &amp;quot;Huff Retail Location Model&amp;quot;&quot;/&gt;&lt;property id=&quot;20307&quot; value=&quot;272&quot;/&gt;&lt;/object&gt;&lt;object type=&quot;3&quot; unique_id=&quot;14493&quot;&gt;&lt;property id=&quot;20148&quot; value=&quot;5&quot;/&gt;&lt;property id=&quot;20300&quot; value=&quot;Slide 13 - &amp;quot;Huff Retail Location Model&amp;quot;&quot;/&gt;&lt;property id=&quot;20307&quot; value=&quot;273&quot;/&gt;&lt;/object&gt;&lt;object type=&quot;3&quot; unique_id=&quot;14494&quot;&gt;&lt;property id=&quot;20148&quot; value=&quot;5&quot;/&gt;&lt;property id=&quot;20300&quot; value=&quot;Slide 14 - &amp;quot;Huff Retail Location Model&amp;quot;&quot;/&gt;&lt;property id=&quot;20307&quot; value=&quot;274&quot;/&gt;&lt;/object&gt;&lt;object type=&quot;3&quot; unique_id=&quot;14495&quot;&gt;&lt;property id=&quot;20148&quot; value=&quot;5&quot;/&gt;&lt;property id=&quot;20300&quot; value=&quot;Slide 15 - &amp;quot;Regression Model for Motel Location&amp;quot;&quot;/&gt;&lt;property id=&quot;20307&quot; value=&quot;282&quot;/&gt;&lt;/object&gt;&lt;object type=&quot;3&quot; unique_id=&quot;14496&quot;&gt;&lt;property id=&quot;20148&quot; value=&quot;5&quot;/&gt;&lt;property id=&quot;20300&quot; value=&quot;Slide 16 - &amp;quot;Health Maintenance Organization (C)&amp;quot;&quot;/&gt;&lt;property id=&quot;20307&quot; value=&quot;283&quot;/&gt;&lt;/object&gt;&lt;object type=&quot;3&quot; unique_id=&quot;14497&quot;&gt;&lt;property id=&quot;20148&quot; value=&quot;5&quot;/&gt;&lt;property id=&quot;20300&quot; value=&quot;Slide 17 - &amp;quot;HMO (C) Question&amp;quot;&quot;/&gt;&lt;property id=&quot;20307&quot; value=&quot;284&quot;/&gt;&lt;/object&gt;&lt;object type=&quot;3&quot; unique_id=&quot;14498&quot;&gt;&lt;property id=&quot;20148&quot; value=&quot;5&quot;/&gt;&lt;property id=&quot;20300&quot; value=&quot;Slide 18 - &amp;quot;Athol Furniture &amp;quot;&quot;/&gt;&lt;property id=&quot;20307&quot; value=&quot;264&quot;/&gt;&lt;/object&gt;&lt;object type=&quot;3&quot; unique_id=&quot;14499&quot;&gt;&lt;property id=&quot;20148&quot; value=&quot;5&quot;/&gt;&lt;property id=&quot;20300&quot; value=&quot;Slide 19 - &amp;quot;Athol Furniture Data&amp;quot;&quot;/&gt;&lt;property id=&quot;20307&quot; value=&quot;265&quot;/&gt;&lt;/object&gt;&lt;object type=&quot;3&quot; unique_id=&quot;14500&quot;&gt;&lt;property id=&quot;20148&quot; value=&quot;5&quot;/&gt;&lt;property id=&quot;20300&quot; value=&quot;Slide 20 - &amp;quot;Athol Furniture Demographics&amp;quot;&quot;/&gt;&lt;property id=&quot;20307&quot; value=&quot;266&quot;/&gt;&lt;/object&gt;&lt;object type=&quot;3&quot; unique_id=&quot;14501&quot;&gt;&lt;property id=&quot;20148&quot; value=&quot;5&quot;/&gt;&lt;property id=&quot;20300&quot; value=&quot;Slide 21 - &amp;quot;Store Site Selection&amp;quot;&quot;/&gt;&lt;property id=&quot;20307&quot; value=&quot;267&quot;/&gt;&lt;/object&gt;&lt;object type=&quot;3&quot; unique_id=&quot;14502&quot;&gt;&lt;property id=&quot;20148&quot; value=&quot;5&quot;/&gt;&lt;property id=&quot;20300&quot; value=&quot;Slide 22 - &amp;quot;Market Share Analysis&amp;quot;&quot;/&gt;&lt;property id=&quot;20307&quot; value=&quot;275&quot;/&gt;&lt;/object&gt;&lt;object type=&quot;3&quot; unique_id=&quot;14503&quot;&gt;&lt;property id=&quot;20148&quot; value=&quot;5&quot;/&gt;&lt;property id=&quot;20300&quot; value=&quot;Slide 23 - &amp;quot;Topics for Discussion&amp;quot;&quot;/&gt;&lt;property id=&quot;20307&quot; value=&quot;280&quot;/&gt;&lt;/object&gt;&lt;object type=&quot;3&quot; unique_id=&quot;14504&quot;&gt;&lt;property id=&quot;20148&quot; value=&quot;5&quot;/&gt;&lt;property id=&quot;20300&quot; value=&quot;Slide 24 - &amp;quot;Interactive Exercise&amp;quot;&quot;/&gt;&lt;property id=&quot;20307&quot; value=&quot;281&quot;/&gt;&lt;/object&gt;&lt;/object&gt;&lt;object type=&quot;8&quot; unique_id=&quot;1453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259</TotalTime>
  <Pages>11</Pages>
  <Words>1816</Words>
  <Application>Microsoft Office PowerPoint</Application>
  <PresentationFormat>Letter Paper (8.5x11 in)</PresentationFormat>
  <Paragraphs>277</Paragraphs>
  <Slides>37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37</vt:i4>
      </vt:variant>
    </vt:vector>
  </HeadingPairs>
  <TitlesOfParts>
    <vt:vector size="49" baseType="lpstr">
      <vt:lpstr>Arial</vt:lpstr>
      <vt:lpstr>Calibri</vt:lpstr>
      <vt:lpstr>Monotype Sorts</vt:lpstr>
      <vt:lpstr>Symbol</vt:lpstr>
      <vt:lpstr>Tahoma</vt:lpstr>
      <vt:lpstr>Times New Roman</vt:lpstr>
      <vt:lpstr>Wingdings</vt:lpstr>
      <vt:lpstr>Blends</vt:lpstr>
      <vt:lpstr>ClipArt</vt:lpstr>
      <vt:lpstr>Equation</vt:lpstr>
      <vt:lpstr>Document</vt:lpstr>
      <vt:lpstr>Chart</vt:lpstr>
      <vt:lpstr> Chapter 8 Service Facility Location</vt:lpstr>
      <vt:lpstr>Learning Objectives</vt:lpstr>
      <vt:lpstr>Strategic Location Considerations</vt:lpstr>
      <vt:lpstr>Strategic Considerations</vt:lpstr>
      <vt:lpstr>Table 8.1: Considerations in Locating the Front and Back Office</vt:lpstr>
      <vt:lpstr>Table 8.2: Site Selection Considerations</vt:lpstr>
      <vt:lpstr>Geographic Information Systems (GIS)</vt:lpstr>
      <vt:lpstr>Figure 8.1: GIS Data Layers for The Sea Ranch</vt:lpstr>
      <vt:lpstr>Facility Location Modeling Considerations</vt:lpstr>
      <vt:lpstr>Figure 8.2: Classification of Service Facility Location Issues</vt:lpstr>
      <vt:lpstr>Figure 8.3: Geographic Structure</vt:lpstr>
      <vt:lpstr>Effect of Optimization Criteria on Location</vt:lpstr>
      <vt:lpstr>Figure 8.4: Location of One Health Center for Three Different Criteria</vt:lpstr>
      <vt:lpstr>Figure 8.6: Locating a Copying Service Using Cross-Median Approach</vt:lpstr>
      <vt:lpstr>Table 8.3: Median Value for xs</vt:lpstr>
      <vt:lpstr>Table 8.4: Median Value for ys</vt:lpstr>
      <vt:lpstr>Table 8.5: Total Weighted Distance for Locations A and B</vt:lpstr>
      <vt:lpstr>PowerPoint Presentation</vt:lpstr>
      <vt:lpstr>Huff Retail Location Model</vt:lpstr>
      <vt:lpstr>Huff Retail Location Model</vt:lpstr>
      <vt:lpstr>Huff Retail Location Model</vt:lpstr>
      <vt:lpstr>Huff Model for a Retail Outlet</vt:lpstr>
      <vt:lpstr>Regression Analysis in Location Decisions</vt:lpstr>
      <vt:lpstr>Topics for Discussion</vt:lpstr>
      <vt:lpstr>Interactive Exercise</vt:lpstr>
      <vt:lpstr>Case 8.1: Health Maintenance Organization (C)</vt:lpstr>
      <vt:lpstr>HMO (C) Question</vt:lpstr>
      <vt:lpstr>Case 8.2: Athol Furniture</vt:lpstr>
      <vt:lpstr>Athol Furniture Data</vt:lpstr>
      <vt:lpstr>Athol Furniture Demographics</vt:lpstr>
      <vt:lpstr>Athol Furniture, Inc. Questions</vt:lpstr>
      <vt:lpstr>PowerPoint Presentation</vt:lpstr>
      <vt:lpstr>Market Share Analysis</vt:lpstr>
      <vt:lpstr>Net Profit Analysis</vt:lpstr>
      <vt:lpstr>PowerPoint Presentation</vt:lpstr>
      <vt:lpstr>Selection based on 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 Facility Location</dc:title>
  <dc:creator>James Fitzsimmons</dc:creator>
  <cp:lastModifiedBy>McAndrews, Ryan</cp:lastModifiedBy>
  <cp:revision>101</cp:revision>
  <cp:lastPrinted>1999-10-01T16:05:51Z</cp:lastPrinted>
  <dcterms:created xsi:type="dcterms:W3CDTF">1996-01-31T08:42:10Z</dcterms:created>
  <dcterms:modified xsi:type="dcterms:W3CDTF">2018-02-14T20:54:02Z</dcterms:modified>
</cp:coreProperties>
</file>