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48"/>
  </p:notesMasterIdLst>
  <p:handoutMasterIdLst>
    <p:handoutMasterId r:id="rId49"/>
  </p:handoutMasterIdLst>
  <p:sldIdLst>
    <p:sldId id="256" r:id="rId2"/>
    <p:sldId id="265" r:id="rId3"/>
    <p:sldId id="264" r:id="rId4"/>
    <p:sldId id="301" r:id="rId5"/>
    <p:sldId id="324" r:id="rId6"/>
    <p:sldId id="310" r:id="rId7"/>
    <p:sldId id="326" r:id="rId8"/>
    <p:sldId id="327" r:id="rId9"/>
    <p:sldId id="328" r:id="rId10"/>
    <p:sldId id="329" r:id="rId11"/>
    <p:sldId id="332" r:id="rId12"/>
    <p:sldId id="330" r:id="rId13"/>
    <p:sldId id="331" r:id="rId14"/>
    <p:sldId id="333" r:id="rId15"/>
    <p:sldId id="334" r:id="rId16"/>
    <p:sldId id="325" r:id="rId17"/>
    <p:sldId id="274" r:id="rId18"/>
    <p:sldId id="336" r:id="rId19"/>
    <p:sldId id="335" r:id="rId20"/>
    <p:sldId id="337" r:id="rId21"/>
    <p:sldId id="304" r:id="rId22"/>
    <p:sldId id="311" r:id="rId23"/>
    <p:sldId id="338" r:id="rId24"/>
    <p:sldId id="312" r:id="rId25"/>
    <p:sldId id="313" r:id="rId26"/>
    <p:sldId id="291" r:id="rId27"/>
    <p:sldId id="339" r:id="rId28"/>
    <p:sldId id="314" r:id="rId29"/>
    <p:sldId id="315" r:id="rId30"/>
    <p:sldId id="316" r:id="rId31"/>
    <p:sldId id="317" r:id="rId32"/>
    <p:sldId id="318" r:id="rId33"/>
    <p:sldId id="319" r:id="rId34"/>
    <p:sldId id="320" r:id="rId35"/>
    <p:sldId id="321" r:id="rId36"/>
    <p:sldId id="322" r:id="rId37"/>
    <p:sldId id="306" r:id="rId38"/>
    <p:sldId id="309" r:id="rId39"/>
    <p:sldId id="323" r:id="rId40"/>
    <p:sldId id="307" r:id="rId41"/>
    <p:sldId id="308" r:id="rId42"/>
    <p:sldId id="292" r:id="rId43"/>
    <p:sldId id="293" r:id="rId44"/>
    <p:sldId id="300" r:id="rId45"/>
    <p:sldId id="289" r:id="rId46"/>
    <p:sldId id="290" r:id="rId47"/>
  </p:sldIdLst>
  <p:sldSz cx="9144000" cy="6858000" type="letter"/>
  <p:notesSz cx="6858000" cy="9028113"/>
  <p:custDataLst>
    <p:tags r:id="rId50"/>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10" d="100"/>
          <a:sy n="110" d="100"/>
        </p:scale>
        <p:origin x="103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Arial" charset="0"/>
              </a:defRPr>
            </a:lvl1pPr>
          </a:lstStyle>
          <a:p>
            <a:endParaRPr lang="en-US" dirty="0"/>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Arial" charset="0"/>
              </a:defRPr>
            </a:lvl1pPr>
          </a:lstStyle>
          <a:p>
            <a:endParaRPr lang="en-US" dirty="0"/>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Arial" charset="0"/>
              </a:defRPr>
            </a:lvl1pPr>
          </a:lstStyle>
          <a:p>
            <a:endParaRPr lang="en-US" dirty="0"/>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Arial" charset="0"/>
              </a:defRPr>
            </a:lvl1pPr>
          </a:lstStyle>
          <a:p>
            <a:fld id="{CB793E06-B90C-4783-A468-DF509A83C96D}" type="slidenum">
              <a:rPr lang="en-US"/>
              <a:pPr/>
              <a:t>‹#›</a:t>
            </a:fld>
            <a:endParaRPr lang="en-US" dirty="0"/>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2055D685-9525-4DEB-96B4-8E6CC7542C04}" type="slidenum">
              <a:rPr lang="en-US" sz="1400">
                <a:latin typeface="Arial" charset="0"/>
              </a:rPr>
              <a:pPr algn="r"/>
              <a:t>‹#›</a:t>
            </a:fld>
            <a:endParaRPr lang="en-US" sz="1400" dirty="0">
              <a:latin typeface="Arial" charset="0"/>
            </a:endParaRPr>
          </a:p>
        </p:txBody>
      </p:sp>
    </p:spTree>
    <p:extLst>
      <p:ext uri="{BB962C8B-B14F-4D97-AF65-F5344CB8AC3E}">
        <p14:creationId xmlns:p14="http://schemas.microsoft.com/office/powerpoint/2010/main" val="340468461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4780" units="in"/>
          <inkml:channel name="Y" type="integer" max="18630" units="in"/>
          <inkml:channel name="F" type="integer" max="255" units="dev"/>
        </inkml:traceFormat>
        <inkml:channelProperties>
          <inkml:channelProperty channel="X" name="resolution" value="3003.63647" units="1/in"/>
          <inkml:channelProperty channel="Y" name="resolution" value="3010.66577" units="1/in"/>
          <inkml:channelProperty channel="F" name="resolution" value="INF" units="1/dev"/>
        </inkml:channelProperties>
      </inkml:inkSource>
      <inkml:timestamp xml:id="ts0" timeString="2007-10-30T03:24:16.491"/>
    </inkml:context>
    <inkml:brush xml:id="br0">
      <inkml:brushProperty name="width" value="0.03528" units="cm"/>
      <inkml:brushProperty name="height" value="0.03528" units="cm"/>
      <inkml:brushProperty name="color" value="#FF0000"/>
      <inkml:brushProperty name="fitToCurve" value="1"/>
      <inkml:brushProperty name="ignorePressure" value="1"/>
    </inkml:brush>
  </inkml:definitions>
  <inkml:trace contextRef="#ctx0" brushRef="#br0">0 202 7,'0'0'10,"0"0"-2,0 0-2,0 0-2,0 0 0,0 0-1,16-6-1,-16 6 0,30 0 0,-10 0-1,2 1 1,5 0 0,1 1 0,4 0 0,-1 0 0,6 2 0,-2-1 0,5 0 0,2-1 0,4 2-1,3 0 1,2 0-1,3-1 1,6-1-1,5 0 1,6 1-2,4-2 2,5-1-1,7 0 1,4 0-1,1-2 0,3 0 1,2-2-1,1 1 1,-3 0-1,2 1 0,-1-3 0,4 1 0,0 0 0,4 0 0,-6 0 0,0-1-1,-1 0 1,0 0 0,-4 1-1,-3 0 1,-3-1-1,-1 0 1,1 1-1,-1-1 0,-1 2 0,0-2 1,0 2-1,0 0 0,-3-1 1,-2 2-1,-2 0 0,1 0 1,-6-1-1,2 1 1,0 1-1,2-1 1,1 1-1,2-1 0,0 2 0,0 2 0,2-1 1,-1 0-2,3 1 1,-1 2 1,-3-2-1,1 1 0,-2 2 0,-1-3 0,0 1 0,1 1 0,1 0 0,-2 0 0,4-1 0,-1 1 0,1-1 0,0 0 1,3-1-1,1 0 0,-4 1 0,1-2 0,2 0 1,-1 0-1,1 0 0,0-1 0,-2 0 1,-1-1-1,-1 0 0,-1 1 0,0-1 0,2-1 0,-6 0 0,3 2 0,-4-3 0,0 2 0,3-1 0,-1 1 0,-6-2 0,1 1 0,1 2 0,-1-2 0,0 1 0,-1-1 0,-2 2 0,-1 0 0,4-2 0,-1 2 0,-2-1 0,-1 1 0,0 1 0,1 1 0,-4-2 0,1 0 1,1 2-1,3-1 0,0 1 0,1-2 1,3 2-1,-1-2 0,2 0 1,2 0-1,-6 2 1,-1-2-1,-5 0 1,0 1-2,-1 0 1,1-2 1,-4 1-1,1 0 1,3 0-1,0-1 0,3-1 0,-1 2 0,0-2 1,-1 2-1,-2-2 0,-1 2 0,0-1 0,1-1 0,-4 2 0,3 0 0,-2 0 0,4 0 0,4 0 0,2-2 0,0 2 0,6 0 0,3 0 0,3 0 0,9 0 1,-1 0-1,6 0 0,1 0 1,4-1-1,1 1 0,6-2 0,4 1 1,-1-1-1,1 0 0,4 0 0,-1 0 0,-1 0 0,2 0 0,-6 0 0,3-1 0,1 1 0,0 0 0,-2-1 1,0 0-1,4 1 1,0-2-1,-1 4 0,-2-3 0,-3 1 0,-1 0 0,0 2 0,-3-1 0,-4 1-1,-1 0 2,1 0-1,-1 0 0,-2 0 0,0-2 0,1 0 0,4 0 0,2-1 0,3-2 1,-3 0-1,-2 0 0,6 0 1,-1 0-1,0 2 0,-1-2 1,-1 1-1,0 1 0,2 1 0,2 1 0,-7-1 1,5 0-1,-2 2 0,5-2 1,-1-1-1,3 1 0,3-3 1,1 3-1,2-2-1,-1 0 2,4 0-1,-3 1 0,-1 0 0,2 2 0,-4-1 0,0 0 0,2 0 1,0 2-1,-1-2 0,1 1 0,1 0 1,-1 0-1,2 0 0,-2-1 1,0 0-1,0 2 0,0-2 1,-5 0-1,3 1 1,-3-1-1,-3 2 1,-1 0-1,-2-2 0,-3 2 1,3-1 0,-1 1-1,-8 0 0,-2-1 0,-3 2 0,-5-2 1,-6 1-1,-11 0 0,-10 0 1,-8 1 0,-8 0 0,-5 1 0,-12-4 1,-5 4-1,-9-4 1,-1 2 0,-15 0-1,17 0 1,-17 0-1,0 0 0,0 0 0,0 0 0,0 0-1,0 0-1,0 0-5,0 0-23,0 0 0,0 0-2,0 0 0</inkml:trace>
</inkml:ink>
</file>

<file path=ppt/ink/ink2.xml><?xml version="1.0" encoding="utf-8"?>
<inkml:ink xmlns:inkml="http://www.w3.org/2003/InkML">
  <inkml:definitions>
    <inkml:context xml:id="ctx0">
      <inkml:inkSource xml:id="inkSrc0">
        <inkml:traceFormat>
          <inkml:channel name="X" type="integer" max="24780" units="in"/>
          <inkml:channel name="Y" type="integer" max="18630" units="in"/>
          <inkml:channel name="F" type="integer" max="255" units="dev"/>
        </inkml:traceFormat>
        <inkml:channelProperties>
          <inkml:channelProperty channel="X" name="resolution" value="3003.63647" units="1/in"/>
          <inkml:channelProperty channel="Y" name="resolution" value="3010.66577" units="1/in"/>
          <inkml:channelProperty channel="F" name="resolution" value="INF" units="1/dev"/>
        </inkml:channelProperties>
      </inkml:inkSource>
      <inkml:timestamp xml:id="ts0" timeString="2007-10-30T03:24:40.069"/>
    </inkml:context>
    <inkml:brush xml:id="br0">
      <inkml:brushProperty name="width" value="0.03528" units="cm"/>
      <inkml:brushProperty name="height" value="0.03528" units="cm"/>
      <inkml:brushProperty name="color" value="#FF0000"/>
      <inkml:brushProperty name="fitToCurve" value="1"/>
      <inkml:brushProperty name="ignorePressure" value="1"/>
    </inkml:brush>
  </inkml:definitions>
  <inkml:trace contextRef="#ctx0" brushRef="#br0">17 4197 1,'0'0'4,"0"0"0,0 0-2,0 0-1,0 0 1,0 0-1,0 0 0,0 0 0,0 0-1,0 0 1,0 0 0,0 0-1,0 0 0,-8-10 1,8 10 0,-2-12 0,2 12 0,-2-19 0,2 6 0,-1-2 0,1-2 0,-2-3 1,2-2-2,-1 0 1,1-3 0,0 3 0,0-3 0,0 3-1,1-3 0,1 5-1,-1-1 2,-1-2-1,2 4 0,0-4 1,-1 1-1,1 2 0,0-1 0,-1-2 1,1 4-1,-2-2 0,2-1 0,-1 0 0,-1 0 0,2-2 0,-2 0 0,1 1 1,-2-4-1,2 2 0,-1-2 1,0 4-1,0-1 0,2-1 0,-2 3 0,0-1 1,2 0-1,-2 2-1,0 0 1,1-1 0,-1 1 0,0 1 0,0-2 0,0 3 0,0-1 0,2 0 0,-2-1 1,0 0-1,2 0 0,-1 0-1,-1-1 1,2 0 0,1-1 0,-1 0 0,1 0 0,0 0 0,-1-1 0,1 0 0,1-1 0,-3 3 0,1-1 0,-1 1 0,-1 0 0,2 0 0,0-1 0,-1 0 0,-1 0 0,2-1 0,0-1-1,-2-2 2,1-1-2,-1-1 1,2-1 1,-2 0-1,0-1 0,0-1 0,2 1 0,-2-1 0,1 2 0,1-1 0,-1 2 0,-1-1 0,2 0 0,0 1-1,1 0 2,-3 0-2,2 0 1,-2 1 0,1-1 0,-1 0 1,2 0-1,-2-1 0,0-1 0,0 0 0,2 0 0,-2 1 1,1 0-1,1-1 0,-2-1 0,0 2 0,1 1 0,-1-3 0,2 0 1,-2-1-2,0 0 1,2-2 0,-2 1 0,1 1 1,1-1-1,0 2 0,1 1 0,-2 0 0,1 4 0,0-3 0,-1 1 0,1 3 0,0 0 0,-1 0 1,-1 0-1,0 3 1,2-1-1,-2 4 0,-2 1 0,4-3 0,-4 2 1,2-1-1,0 0 0,0-1-1,0-1 2,0 1-2,0-1 1,-1-1 0,1 3 0,0-1 0,0-1 1,-2 3-1,0-2 0,1 2 0,1 0 0,-2 4 0,2-3 0,-2 3 0,1-1 0,-1 2 0,1 0 0,1 0 0,-2 0 0,0-2 0,1 3 0,1-1 0,-2 1 0,2 1-1,-2 0 2,1-1-1,1 2 0,-2 1 0,2-3 1,-1 3-2,1-3 1,0 2 1,1-1-1,1 0-1,-1-1 2,-1 1-1,2 1 0,-2-1 0,2 0 0,-2 0 0,0 1-1,0-1 1,0 3 0,0-4 0,0 3 0,1-3 0,-1-1 0,2-2 0,0 0 1,1-1-1,0-2 0,0 1 0,2 0 0,-1-1 1,0 5-1,0 1 1,-1 1-1,-3 13-1,5-14 2,-5 14-1,0 0 0,3-10 0,-3 10 0,0 0-1,0 0 0,0 0-2,0 0-12,17-3 0</inkml:trace>
</inkml:ink>
</file>

<file path=ppt/ink/ink3.xml><?xml version="1.0" encoding="utf-8"?>
<inkml:ink xmlns:inkml="http://www.w3.org/2003/InkML">
  <inkml:definitions>
    <inkml:context xml:id="ctx0">
      <inkml:inkSource xml:id="inkSrc0">
        <inkml:traceFormat>
          <inkml:channel name="X" type="integer" max="24780" units="in"/>
          <inkml:channel name="Y" type="integer" max="18630" units="in"/>
          <inkml:channel name="F" type="integer" max="255" units="dev"/>
        </inkml:traceFormat>
        <inkml:channelProperties>
          <inkml:channelProperty channel="X" name="resolution" value="3003.63647" units="1/in"/>
          <inkml:channelProperty channel="Y" name="resolution" value="3010.66577" units="1/in"/>
          <inkml:channelProperty channel="F" name="resolution" value="INF" units="1/dev"/>
        </inkml:channelProperties>
      </inkml:inkSource>
      <inkml:timestamp xml:id="ts0" timeString="2007-10-30T03:25:44.196"/>
    </inkml:context>
    <inkml:brush xml:id="br0">
      <inkml:brushProperty name="width" value="0.03528" units="cm"/>
      <inkml:brushProperty name="height" value="0.03528" units="cm"/>
      <inkml:brushProperty name="color" value="#FF0000"/>
      <inkml:brushProperty name="fitToCurve" value="1"/>
      <inkml:brushProperty name="ignorePressure" value="1"/>
    </inkml:brush>
  </inkml:definitions>
  <inkml:trace contextRef="#ctx0" brushRef="#br0">0 4026 8,'0'0'11,"0"0"-2,0 0-1,4-11 0,-4 11-1,0 0-1,16-9 0,-16 9-1,0 0 0,22-8 0,-22 8-2,17-6 1,-17 6-2,21-4 0,-21 4-1,29-4 1,-14 1-2,3 2 1,0-1 1,4 1-1,-4-2 0,4 2 0,0-1 1,1 0-1,-1 0-1,1 0 1,-1 0 0,-1 0-1,1 1 0,0-2 0,-1 3 1,1-3-1,-2 2 0,3-2 0,1 0 0,-1 3 0,4-4 0,-1 2 0,1-2 1,1 1-1,1-1 0,-1 1 0,-1 0 0,3 1 0,-4-2 0,-1 2 0,2 0 0,0 0 0,1 0 0,-1-1 0,3 1 0,0-2 0,0 2 0,0-1 1,1 0-1,1-1 0,3 1 0,-3-2 0,1 2 0,-1-1 1,1-1-1,2 2 0,-2-2 0,2 0 1,-3-1-1,1 0 1,-1 0-1,1-1 1,-3 1-1,0-2 0,0 3 1,2 0-1,-4 0 0,1-1 0,-1 2 0,1-1 1,-3 1-1,4-1 0,-5-1 1,0 0-1,4 1 1,-3-2 0,1 0 0,3 1 0,0-1-1,0 0 1,-2 0 0,4 1-1,0-1 0,-1 2 1,1-3-1,-2 5 0,-2-3 1,1 1-1,-1 0 0,-3 0 0,0 2 0,-2-2 1,-1 2-1,0-3 1,-2 3-1,1-2 0,-1 2 1,0-1-1,-1-1 0,1 0 0,0-1 0,0 1 0,-2 1 0,2-2 0,-3 0 0,1 1 1,-1 2-1,-1-1 0,1-3 0,-2 3 1,2 0-1,-2-1 0,1 1 1,1 1-1,0-3 0,-2 2 0,0 0 1,1-1-1,-16 5 0,25-8 1,-25 8-1,25-7 0,-25 7 0,24-9 1,-24 9-1,25-8-1,-25 8 1,25-8 0,-25 8 0,26-10 0,-26 10 1,29-7-1,-29 7 0,28-10 1,-13 6-1,2-1 0,-2 1 0,3 0 0,0-2 0,2 2 0,2-2 0,1-1 0,2-1 0,4 2 1,2-4-1,1 1 0,1 2 0,1-3 0,-1 0 0,0 0 0,-3 3 0,-1-2 0,-4 2 0,-2 2 0,-3-2 0,-2 2 1,-3 1-1,-15 4 0,27-7 0,-27 7 0,22-2-2,-22 2-2,16-2-10,-16 2-12,0 0 0,0 0-2,0 0 2</inkml:trace>
  <inkml:trace contextRef="#ctx0" brushRef="#br0" timeOffset="2328">3537 3366 9,'0'0'15,"5"-10"-4,-5 10-2,0 0-3,12-13 1,-12 13-2,0 0-1,17-14 0,-17 14 0,15-8 0,-15 8 0,16-8 0,-16 8-1,19-7-1,-19 7 0,23-7-1,-23 7 2,27-9-2,-12 3 1,1-1 0,3 2 0,1-3-1,1 2 1,3-3 0,1 3-1,0-4 1,3 1-1,-1 1 0,1-2-1,0 1 1,2-1 0,-1 0 0,1 0-1,0-2 0,1 2 1,3-1 0,1 0 0,-2-2-1,2 0 1,2 1-1,-1-3 1,1-1 0,1-1-1,1 1 1,1 1-1,-4-1 1,4-1 0,-5 0 0,2 1 0,-2 0-1,2 0 1,-4-1 0,0-1-1,4 0 1,0 1-1,-1 0 0,-1 2 0,-3-2 1,1 4-1,-1-2 0,0 2 0,-6 0 0,1 0 0,1 0 0,1-3 1,1 0-1,0 1 0,0-2 0,3 0 0,-1-1 0,-1 1 0,3 0 0,1 1 0,0 0 0,-2-1-1,5 0 1,-3-1 0,2-1 0,0 2 0,-2-3 0,-2 2 0,-1 0 0,-1 0 0,0-2 0,-1 1 0,-4 0 0,3 1 0,2 0 0,-1-1 0,2 1 0,-2-1 0,2 1 1,-2 0-1,0 1 0,-2-1-1,-3-1 2,0 4-1,-2-2 0,2 0 0,-1 2 1,-1 0-2,2-1 2,-2 2-1,2-2 1,0 1-1,-1 0 0,-1 0 1,-1 0-1,1-2 1,-1 3-1,-1-2 0,-1 0 0,2 1 0,1 1-1,-1-1 1,1 1 0,1-1 0,-3 0 0,1-1 0,1 0 1,1-1-2,-3 1 2,1-1-1,-2 0 0,2-1 0,-2 0 1,0-2-1,-2 1 0,2-2 1,-2 1-1,2 1 1,-3-1 0,0-1 0,-1 1 0,1 3-1,0-3 1,1 3-1,-1-2 1,-1 2-1,3-1 0,-1 2 0,-1-1 0,1 1 0,-3-1 1,0 2-1,0 0 0,-2 0 0,1 1 1,-1-3-1,-1 1 0,-1 0 0,1 2 0,1-2 1,-1 0-2,0 1 1,-1-1-1,3 3 2,-1-2-2,0 0 1,2 1 0,-3-1-1,3 2 2,-2-1-1,1 0 0,-3-2 0,3 2 0,-1-2 0,-1 2 1,1-3-1,-3 2 0,2-2 0,-4 1 0,2 0 0,0 1 0,-3-1 0,1 1 0,2 2-1,0-1 2,-2 2-1,4-1 0,0 1 0,-1-1 0,3 1 0,-1 0 0,2-3 0,-2 1 0,4 1 0,-2-2 0,2 1-1,-2 1 2,0 0-1,-2 0 0,0 0 0,2 1 0,-1 0 0,-1 1 0,4-2 0,-2 1 0,1-1 0,3-1 0,-1 0 0,-1-1 0,-1 1 0,1 2 0,-2-1 0,0 1-1,0 0 2,2 1-2,-2 0 2,0 0-1,0 0-1,0-1 1,3 0 0,0 2 1,1-1-2,-3 2 1,-1-1 0,2 1 0,-2 1 0,2-1 0,-17 9 0,23-16 0,-23 16-1,25-13 2,-10 5-2,-15 8 2,28-15-1,-13 8 0,0-2 0,2 0 0,0 1 0,-1-2 0,3 1 0,-1-1 0,0 1 0,1-1 0,1 1 0,0 0 0,-2-1 0,0 0 0,-1 1 0,0 0 0,1 0 0,2 1 0,-2 2 0,2-2 0,0 1 0,4 0 0,-1 0 0,0 3 0,-1-2-1,0-1 1,-2 1 0,0 0 0,-2 2 0,-1 0 0,1-1 0,-1 0 0,-1 1 0,1 1 0,-2 0 0,3 0 0,-1 1 0,0 0-1,-1-1 1,1 2 1,1 0-1,1 0 0,-1 0 0,0 1 0,2-2 0,-1 3 0,-1-3 0,0 2 0,2 0 0,-1-2 0,-1 4-1,-1-2 1,-1 1 0,1-1 0,-2 1 0,-15-1 0,27 2 0,-27-2 0,25 1 0,-25-1 0,25 1-1,-25-1 1,23 1 0,-23-1 1,22 1-1,-22-1 0,20 0-1,-20 0 1,20 4 0,-20-4 0,18 7 0,-18-7-1,20 4 1,-20-4 0,22 6 1,-22-6-1,21 5 0,-21-5 0,25 7 0,-10-5 0,-15-2 0,27 7 0,-12-3 0,0-1 0,0-1 0,0 0 0,2-1 0,-1 3 0,1-2 0,0 0 0,1 0 0,0 0 0,-1 2 0,1-2 0,-3 2 0,4 0 0,-4-1 0,0-1 0,0 1 0,0 2 0,0 0-1,-15-5 1,28 10 0,-28-10 0,25 10 0,-25-10 0,27 10 1,-27-10-2,25 10 2,-25-10-2,25 8 1,-25-8 0,22 10 0,-22-10 0,23 8 0,-23-8 0,22 9 0,-22-9 0,21 8 1,-21-8-1,19 7 0,-19-7 0,18 8 0,-18-8 0,0 0 0,22 12 0,-22-12-1,15 10 1,-15-10 0,15 10 0,-15-10 0,18 9 0,-18-9 0,18 8 0,-18-8 0,24 6 0,-24-6 0,21 8 0,-21-8 0,22 9 0,-22-9 0,22 10 0,-22-10 0,18 11 0,-18-11 0,20 10 0,-20-10 0,22 10 0,-22-10 1,20 10-1,-20-10 0,20 9 0,-20-9-1,18 12 1,-18-12 0,18 8 0,-18-8 0,17 10 0,-17-10 0,18 10 0,-18-10 1,19 7-1,-19-7 0,20 9 0,-20-9 0,21 9 0,-21-9 0,24 11 0,-24-11 0,23 12 0,-23-12 0,27 12 1,-27-12-1,28 13-1,-28-13 2,23 17-1,-23-17 0,27 17 0,-27-17-1,23 19 1,-23-19 0,27 18 0,-15-8 0,3-3 0,-15-7 0,25 17 0,-10-9 0,-15-8 1,25 14-1,-25-14 0,28 15 0,-28-15 0,28 14 0,-28-14 0,27 14 0,-27-14 0,28 16 0,-28-16 0,27 17 0,-27-17 0,25 18 1,-12-8-1,1 0 0,-1 1 1,-13-11-1,27 20 0,-14-10 0,0 2-1,-1-2 1,1 1 0,-1 0 0,-12-11 0,25 20 0,-15-10 0,2 0 0,-1 2 1,-11-12-1,19 19 0,-9-9 0,-2 2 0,2-2 1,-2 0-1,-1 0 0,1 0 0,1 0-1,-9-10 2,15 18-2,-15-18 1,15 18 0,-15-18 0,18 17 0,-18-17 0,18 15 0,-18-15 0,20 14 0,-20-14 0,19 14 0,-19-14 0,15 15 0,-15-15 0,16 14 0,-16-14 0,15 15 1,-15-15-1,17 16 0,-17-16 1,17 15-1,-17-15 0,15 16 0,-15-16 0,18 17 0,-18-17 0,18 16 0,-18-16 0,19 14 0,-19-14 1,18 17-2,-18-17 1,18 16 0,-18-16 0,19 20 0,-19-20 0,16 20 0,-16-20 0,17 17 0,-17-17 0,15 15 0,-15-15 0,17 14 0,-17-14 0,16 12 0,-16-12 0,17 13 0,-17-13 0,15 13 0,-15-13 0,15 13 0,-15-13 1,15 13-2,-15-13 2,15 14-1,-15-14 0,13 13 0,-13-13-1,12 15 1,-12-15 0,10 14 0,-10-14 0,10 16 0,-10-16 0,13 18 0,-13-18 0,17 16 0,-17-16 0,17 16 1,-17-16-2,18 17 2,-10-7-1,-8-10 0,19 17-1,-19-17 1,16 17 0,-16-17 0,19 17 0,-19-17 0,15 18 0,-15-18 0,16 19 0,-7-9 0,-9-10-1,15 18 1,-15-18 0,16 19 0,-16-19 0,15 17 0,-15-17 0,17 16 0,-17-16 1,17 18-1,-17-18 0,15 17 0,-15-17 0,18 18 0,-18-18 0,17 18 1,-17-18-1,16 17 0,-16-17 0,19 17 0,-19-17 0,16 19 0,-16-19 0,22 18-1,-22-18 1,20 19 1,-8-9-2,-2 0 2,-10-10-2,23 19 2,-11-9-1,-12-10 0,23 21 0,-10-11 0,-1 1 0,0 1 0,1 0 0,-1 0 0,-1 0 0,-1 1 0,5-3 0,-1 1 0,1 0 0,-2-1 0,2 0 0,0 0 0,-2 0 0,2 0 0,-15-10 0,22 19 0,-10-9 0,-2 1 0,1-1 0,-11-10 0,22 18 0,-10-7 0,-1-1 0,1 0 0,0 1 0,1-1 0,-1 1 0,1 2 0,0-2 0,-1-1 1,1 1-1,1 0 0,1 0 0,-2 1 0,0 0 0,2-1 0,0 1 0,2 3 0,-2-3 0,2 2 0,-1-2 0,-1 0 0,0 1 0,2-1 0,-2-1 0,2 0 0,-1 1 1,-1-1-1,4 0 0,1-1 0,-2 1 0,0 0 0,1-1 0,-3 0 1,3 2-1,-1-2 0,0 0 1,-1 0-1,1 0 0,1 0 1,-1-1-1,0 2 0,1-1 0,1 1 0,-2 1 1,0-1-1,1 1 0,1 0 0,0 0 1,-2 1-1,0-2 0,4 2 0,1-3 0,-1 1 1,1 0-1,1 0 0,-1-1 0,0 3 0,1-1 1,-1 0-1,-3 1 0,0-2 1,2 1-1,-1-1 0,1 1 0,1 0 0,-1 0 0,0 1 0,-1 0 0,3 0 0,-3 0 0,-1-1 0,2-1 0,0 1 0,-4 0 1,2-2-1,0 2 0,0-2 0,-1 0 0,2 1 1,-1 0-1,-1-1 0,2 0 0,1 2 0,-4-3 0,1-1 0,-1 3 0,-1-2 0,-2-2 1,1 1-1,-1 0 0,2-1 0,-2-1 0,0 2 0,0-1 0,2 0 0,-2 0-1,1-1 2,-1 1-1,0 0 0,0-1 0,2 1 0,-2-1 0,0 0 0,0 1 0,0-2 0,0 1 0,0 1 0,2 0 0,-2-2 0,1 2 0,4 0 0,-1-1 0,-1 1 0,4 0 0,-2 0 0,0-1 0,1 1 1,-1 1-1,-1-2 0,1-1 0,0 2 0,-2-2 0,2 1 0,0 1 0,0 0 0,0 0 0,-2 1 0,2 0 0,0-1 0,-1 0 1,-1 0-1,-1-1 0,3-2 0,-5 2 0,3 0 0,-1-1 0,-1 0 0,4 1 0,0 0 0,0-1 0,-1 1 0,4 0 0,0-1 0,1 0 0,-1 0 0,-1 1 0,1-2 0,-1 3 0,-1-1 0,1-1 0,-2 1 0,2-1 0,-4 1 0,2 0 0,0-1 0,0 1-1,0 1 1,0-1 0,0 1 0,0 0 0,5-2 0,0 3 0,-2-2 0,2 0 1,0 0-1,0-1 0,0 1 0,0 0 0,-1-1 0,-3 2 0,3 0 0,1-1 0,-2 0 0,2 0 0,0-1 1,-2 1-1,2 1 0,-1-4 0,1 1 1,0-1-1,0 0 0,0 1 0,1 1 0,3-2 0,1 2 0,0 1 0,-2-1 0,2 0 0,0 1 0,0 0 1,-2-1-1,-1 0 0,0 0 0,-2-2 1,-2 1-1,0-1 0,-3 2 0,0-2 0,2 2 0,-4-1 0,2 1 0,-1 0 0,-1-1 0,2 0 2,2 1-2,-2-2-2,-2 0 4,2 0-2,-2-1 0,1-1 0,1 1 0,0-1 0,-2 0 0,0-1 0,1 3 0,1-2 0,0-1-2,1 2 2,3 0 0,-3 0 0,3-2 0,1 4 0,1-3 0,1-1 0,1 1 0,-3 0 2,5 0-2,0 1 0,2-2 0,0 0 0,-1 0 0,3 0 0,-1 0 1,0 2-1,1-2 0,-3-2 0,-1 2 0,2 2 0,-4-4 0,-1 2 0,-2 0-1,-3 2 1,-1-4 0,-4 4 0,-2-2 0,-15 0 0,25 1 0,-25-1 0,22 1 1,-22-1-1,15 1 0,-15-1 0,0 0 0,18 1 0,-18-1 0,0 0 1,0 0-1,0 0 0,15 1 0,-15-1 1,0 0-1,0 0 0,0 0 0,0 0 0,0 0 0,0 0 0,0 0 0,0 0 0,0 0 0,0 0-1,-2 10 0,2-10-5,-8 10-19,8-10-6,0 12-3,0-12 1</inkml:trace>
  <inkml:trace contextRef="#ctx0" brushRef="#br0" timeOffset="15016">10416 4180 5,'-18'-5'14,"18"5"-2,0 0-2,-12-10-1,12 10-2,-5-14-2,2 4-1,0-2 0,1-2-1,0-2-1,1-5 1,-1-1-2,0 1 1,2-1-1,0 1 0,-1 3-1,1 4 2,1 1-2,-1 13 0,0 0 1,0 0-1,0 0 0,0 0 0,17 13 0,-14-3 0,1 2 0,-3 2 0,3-1 0,-3 1 0,-1-2 0,2 0 0,-2-12 0,0 18 1,0-18-1,-3 14 1,3-14 0,-2 10 0,2-10 1,0 0-1,0 0 0,0 0 0,0 0 0,0 0-1,-3-13 1,3 2 0,0-1-1,0-5 1,0 0-1,-2-1 1,2 0-1,0 2 1,0 0-1,2 6 0,-2-1 0,0 11 0,0 0 0,0 0 0,0 0 0,0 0 0,10 12 0,-10-12 0,1 20 0,1-9-1,-2 0 1,0 1 0,0-2 0,0-10 0,-3 15 0,3-15 0,-2 10 0,2-10 0,0 0 0,0 0 0,0 0 0,0 0 0,0-12-2,0 12 0,7-18-7,-1 8-14,-2-2 2,-4 12-2</inkml:trace>
  <inkml:trace contextRef="#ctx0" brushRef="#br0" timeOffset="34282">2707 4284 1,'-16'4'14,"16"-4"-3,0 0 0,-4-17-2,4 5 0,-3-2-2,3 0-1,-2-3 0,2 0-1,-1-2-2,1 2 0,0 2-1,0 2-2,1 2 1,-1 11-1,4-13 1,-4 13-1,0 0 1,0 0-1,10 17 0,-9-7 1,-1 3-1,2 1 0,-2 0 1,0 1-1,-2-1 0,1-1 1,-1-1 0,-1-2 0,3-10 0,-5 11 1,5-11-1,0 0 0,0 0 0,-10-17 0,6 2 0,4-3-1,-1-2 0,-1-3 1,2-3 0,0 2-1,0 1 1,2 2 0,-2 4 0,1 2 0,-1 5 0,0 10 0,4-10-1,-4 10 1,0 0-1,5 10 0,-5-10 0,5 15-1,-5-15-4,13 18-19,-13-18 0,22-2 0,-16-11-1</inkml:trace>
  <inkml:trace contextRef="#ctx0" brushRef="#br0" timeOffset="38297">2824 4227 10,'-15'7'20,"15"-7"1,0 0-5,-17 0-4,17 0-1,-8-14-4,8 14-2,-8-22 0,6 6-2,0-3 0,1-2 0,-1 0-1,2-3 1,-2 3-2,1 2 0,1 5 1,0 1-1,0 13 0,1-10-1,-1 10 0,7 11 1,-4 1-1,-1 2 0,1 3 0,4 3 0,-4 0 0,2 0 1,-5 1-1,0-3 0,-1-3 0,1-1 1,-4-4-1,4-10 1,-6 13-1,6-13 1,0 0 0,-15-6-1,13-4 1,-1-3-1,1-3 1,0-3-1,-1-1 0,3 0 0,-2-2 0,2 2 0,-3 4 1,1 3-1,2 2 0,0 11-1,0 0 2,0 0-1,0 0 0,5 11 0,-1-1 0,-3 0 0,-1 0 0,0 2 1,0-12-1,0 15 0,0-15 0,0 0 1,0 0-1,0 0 1,-13-12 0,11-1-1,-3-1 1,5-4-1,-3 1 1,3-1-1,5 1-2,-3 0-3,6 6-11,-1 1-11,-7 10-1,16-9 1,-16 9-2</inkml:trace>
  <inkml:trace contextRef="#ctx0" brushRef="#br0" timeOffset="41126">2806 4325 17,'0'0'16,"-2"13"-2,2-13-2,-2 14-1,2-14-1,-1 10 0,1-10-3,0 0 0,0 0-1,0 0-1,0 0-1,-15-8-1,13-2 0,2-3-1,-2-5 1,4-4 0,-4-7-1,7-4 0,-3-6 0,5-3 0,-4-4-1,2 0 0,-2-1 0,2 2-1,0 3 1,-1 1-1,-1 4 1,0 6-1,1 3 0,-3 4 0,1 4 1,0 3-1,-1 5 1,1 2-1,-2 10 0,0-11 0,0 11 0,0 0 0,0 0 1,0 0-1,3-10-1,-3 10 1,0 0 1,5-14-1,-5 14 0,5-16 0,-3 6 0,0-1 0,-1-1 0,1 2 0,-2 10 0,5-15 0,-5 15 0,0 0 0,3-11-1,-3 11 0,0 0-2,0 0-3,10 11-16,-10-11-5,0 0-2,12 10 0</inkml:trace>
  <inkml:trace contextRef="#ctx0" brushRef="#br0" timeOffset="42891">435 4168 23,'0'0'22,"-20"5"-4,20-5-3,0 0-2,-18 2-3,18-2-4,0 0 0,0 0 0,12-18-1,6 1-2,4-9-1,11-6 1,5-7-1,9-5 0,1-5-1,1-1 0,-3 4-2,-4 6 0,-5 11-3,-12 2-3,0 16-10,-10 7-11,-15 4 2,16 13-1,-14-1 1</inkml:trace>
  <inkml:trace contextRef="#ctx0" brushRef="#br0" timeOffset="43282">787 4214 10,'-3'12'21,"3"-12"1,0 0-6,0 0-2,25-30 0,5 2-5,1-14 0,14-2-2,2-11-1,10-1-1,-1-3-2,1 4-1,-4 5-1,-6 11-2,-5 9-1,-12 8-4,-2 13-9,-10 9-12,-18 0 0,19 20 0,-18-4 0</inkml:trace>
  <inkml:trace contextRef="#ctx0" brushRef="#br0" timeOffset="43579">1279 4192 10,'-19'20'24,"19"-20"-1,-11 10 3,11-10-10,0 0-3,18-15-3,-1-9-3,11-2-1,2-12-1,12-6 0,1-8-1,7-1-2,3-7-1,2 1 0,-3 7 0,-4 2 0,-4 9-2,-6 6-1,-3 10-2,-10 3-3,0 18-7,-10 3-12,-15 1-3,22 15 0,-15 3 1</inkml:trace>
  <inkml:trace contextRef="#ctx0" brushRef="#br0" timeOffset="43891">1736 4285 14,'-9'14'23,"9"-14"1,0 0-7,17-17-1,8-6-4,-2-17-3,16-2 0,1-12-3,10-4-2,5-7-1,6-1 0,3 3-2,-1 3 0,-3 8-1,-5 7-2,-5 12-1,-12 5-2,-1 16-3,-17 5-8,-2 8-9,-18-1-2,17 23 2,-12-2 0</inkml:trace>
  <inkml:trace contextRef="#ctx0" brushRef="#br0" timeOffset="44173">2207 4273 21,'-21'25'21,"7"-3"-5,11-7-2,3-15-1,0 0-4,23-18-3,2-6-1,5-10 1,10-8-3,2-9 1,5-4-2,1-3-1,2 1 1,-7 3-2,1 5 0,-8 6-1,-4 8-3,-2 14 0,-10 5-4,0 11-4,-20 5-4,17 12-1,-16 4-2,-6 6 1,0 3 3</inkml:trace>
  <inkml:trace contextRef="#ctx0" brushRef="#br0" timeOffset="44407">2654 3955 26,'-8'12'14,"8"-12"-1,16-18-10,6 1-14,-2-17-3,10-2-4</inkml:trace>
  <inkml:trace contextRef="#ctx0" brushRef="#br0" timeOffset="45704">1424 2984 21,'-5'-23'23,"-4"0"0,-1 4-7,9 7-4,-6-2-3,7 14-2,-3-11-3,3 11-2,1 11 0,4 3 0,2 8-2,1 8 1,4 9 0,1 10 1,1 9 0,1 6 0,0 3-1,0 6 0,-2 1 1,-1-2-1,-4-2 0,-1-4 0,-2-9-1,-4-5 1,-1-8-1,0-10 1,-1-5-1,1-11 1,-2-6-1,2-12-1,0 0-2,0 0-6,-3-20-16,-1 3-3,-2-7 1,-1-3-1</inkml:trace>
  <inkml:trace contextRef="#ctx0" brushRef="#br0" timeOffset="46266">1322 3094 11,'0'0'23,"-15"3"1,15-3 3,-15-2-12,15 2-3,0 0-4,0 0-1,-10-18-2,12 7-2,-4-4 1,4 1-3,-1-6 2,4-3-1,0 0 0,2-1-1,-2 1 0,3 1 0,2 2 0,0 1 0,2 4-1,0 5 1,-1-1-1,-11 11 1,29-6-1,-14 10 2,1 4-2,3 4 1,-1 4 0,2 3 0,-2 1 0,2 0 0,-3-1 0,0-2-2,-1 0 0,-2-7-4,1 2-5,-15-12-18,16 6-1,-16-6-1,10-10 0</inkml:trace>
  <inkml:trace contextRef="#ctx0" brushRef="#br0" timeOffset="47048">740 2084 19,'0'0'19,"-31"0"-2,14-2-1,0 2-2,-4-6-2,4 3-2,-5-6-2,7 1-1,-3-4-2,10 1-1,-4-10-1,7-1 0,2-3-1,6 1-1,2-3-1,8-2 1,4-1-1,5-2 0,4 3 0,3 4 0,2 0 0,4 4 0,0 4 1,0 4-1,0 3 0,-1 8 1,-1 4-1,-1 4 0,-2 7 1,-4 2-1,-2 3 0,-3 6 1,-7 1-1,-3 4 0,-4 6 1,-4 3 0,-1-1-1,1 3 0,-1 1 1,1-1-1,6-1 0,1-3-1,8-6-1,2-6-2,12-1-7,-2-5-15,6-6-3,1-1 2,-4 1-1</inkml:trace>
  <inkml:trace contextRef="#ctx0" brushRef="#br0" timeOffset="47626">1597 2392 42,'0'0'28,"0"0"1,-8-11-2,8 11-16,0 0-3,0 0-3,0 0-2,0 0-1,-2 11-1,2-11 0,-2 15 1,2-3-1,0 0 0,2 2 0,-2-1 0,2-1 0,1 0-1,-3-12 1,8 13 0,-8-13 0,0 0 0,0 0 1,17-15-1,-17 15 0,3-19 0,-3 19-1,-1-15 1,1 15-2,0 0-6,-15 2-23,15-2 0,-7 19-3,5-8 0</inkml:trace>
  <inkml:trace contextRef="#ctx0" brushRef="#br0" timeOffset="53673">10215 3274 14,'0'0'24,"-12"-14"-3,12 14 0,-12-13-7,12 13-2,-8-14-4,8 14-1,-5-11-1,5 11-1,-3-10-1,3 10 0,0 0 0,-2-12-2,2 12 0,0 0 1,0 0-2,0 0 1,-3-10-2,3 10 1,0 0-1,0 0 0,3 16 0,-3-4 0,2 3 0,-1 3 1,1 6 0,0 3-1,-1 3 0,1 0 1,1-1-1,-1-1 0,0-1 1,-1-2-1,3-6 0,-3-1 0,4-5 0,-1-1 0,-4-12 0,1 19 0,-1-19 0,2 15-1,-2-15 0,-2 13-1,2-13-1,-3 11-2,3-11-1,0 0-1,0 0-4,0 0-6,13-12-12,-4 1 1,-4-2 2</inkml:trace>
  <inkml:trace contextRef="#ctx0" brushRef="#br0" timeOffset="54314">10533 3179 1,'2'-12'23,"-2"12"2,1-17 0,-1 17-9,-1-10-3,1 10-3,0 0-4,-15-6-1,15 6-2,0 0 0,-15 6-1,15-6 0,-15 15-1,15-15 0,-14 22 0,8-5 0,-1 1 0,2 3 0,0-1 0,2 5 0,1 2 0,0 0 0,4-1-1,0-1 1,3 2-1,0-3 0,3-2 1,4-6-1,-1-4 1,4-4 0,2-2-1,1-6 1,2-3 0,0-2 0,2-5 0,-5-1 0,3-2-1,-9 0 1,-1-1 0,-3 2-1,-5 1 1,-7 1-1,5 10 0,-24-9 1,4 9-1,0 3-1,-5 2-2,2 6-5,-4-1-20,7 3-1,2 0-2,3 1 0</inkml:trace>
</inkml:ink>
</file>

<file path=ppt/ink/ink4.xml><?xml version="1.0" encoding="utf-8"?>
<inkml:ink xmlns:inkml="http://www.w3.org/2003/InkML">
  <inkml:definitions>
    <inkml:context xml:id="ctx0">
      <inkml:inkSource xml:id="inkSrc0">
        <inkml:traceFormat>
          <inkml:channel name="X" type="integer" max="24780" units="in"/>
          <inkml:channel name="Y" type="integer" max="18630" units="in"/>
          <inkml:channel name="F" type="integer" max="255" units="dev"/>
        </inkml:traceFormat>
        <inkml:channelProperties>
          <inkml:channelProperty channel="X" name="resolution" value="3003.63647" units="1/in"/>
          <inkml:channelProperty channel="Y" name="resolution" value="3010.66577" units="1/in"/>
          <inkml:channelProperty channel="F" name="resolution" value="INF" units="1/dev"/>
        </inkml:channelProperties>
      </inkml:inkSource>
      <inkml:timestamp xml:id="ts0" timeString="2007-10-30T03:26:20.572"/>
    </inkml:context>
    <inkml:brush xml:id="br0">
      <inkml:brushProperty name="width" value="0.03528" units="cm"/>
      <inkml:brushProperty name="height" value="0.03528" units="cm"/>
      <inkml:brushProperty name="color" value="#FF0000"/>
      <inkml:brushProperty name="fitToCurve" value="1"/>
      <inkml:brushProperty name="ignorePressure" value="1"/>
    </inkml:brush>
  </inkml:definitions>
  <inkml:trace contextRef="#ctx0" brushRef="#br0">50 304 7,'0'0'11,"0"0"0,-6 13-2,6-13 1,0 10-1,0-10-1,0 0 0,1 12-1,-1-12 1,0 0-2,0 0 0,0 0-2,-3-16-1,5 6 0,-4-3-1,4-3-1,-2-4 0,0 0 0,0-1 0,0 1 0,1 1-1,-1 3 0,0 2 0,2 4 0,-2 10 0,0-10 0,0 10 0,0 0 0,0 0 0,7 14 0,-6-4 0,1 1 0,0 2 1,-1 0-1,-1 0 0,-1-2 0,-1-1 0,2-10 0,-5 15 1,5-15-1,0 0 1,0 0-1,-17 8 1,17-8-1,0 0 0,-10-15 0,9 5 0,-1-4 0,0-3 0,1-2 0,1-2 0,-2-2-1,2 1 1,0 2 0,0 1 1,-2 5-1,2 2 0,0 12 0,0 0 0,0 0 1,0 0-2,-1 20 1,-3-6 0,4 4 0,-1 0 0,1 0 0,-2-1 0,0-2 0,1-3 0,1-12 0,-2 16 1,2-16-1,0 0 0,0 0 1,-3-14-1,4 2 1,-1-4-1,2-3 1,0-3-1,1 0 0,0-1 1,1 1-1,-1 3 0,0 2-2,-3 17-3,12-16-12,-12 16-8,0 0-1,17 9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Times New Roman" pitchFamily="18" charset="0"/>
              </a:defRPr>
            </a:lvl1pPr>
          </a:lstStyle>
          <a:p>
            <a:endParaRPr lang="en-US" dirty="0"/>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Times New Roman" pitchFamily="18" charset="0"/>
              </a:defRPr>
            </a:lvl1pPr>
          </a:lstStyle>
          <a:p>
            <a:endParaRPr lang="en-US" dirty="0"/>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Times New Roman" pitchFamily="18" charset="0"/>
              </a:defRPr>
            </a:lvl1pPr>
          </a:lstStyle>
          <a:p>
            <a:endParaRPr lang="en-US" dirty="0"/>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Times New Roman" pitchFamily="18" charset="0"/>
              </a:defRPr>
            </a:lvl1pPr>
          </a:lstStyle>
          <a:p>
            <a:fld id="{77498249-D972-419E-909A-72C6E877D834}" type="slidenum">
              <a:rPr lang="en-US"/>
              <a:pPr/>
              <a:t>‹#›</a:t>
            </a:fld>
            <a:endParaRPr lang="en-US" dirty="0"/>
          </a:p>
        </p:txBody>
      </p:sp>
      <p:sp>
        <p:nvSpPr>
          <p:cNvPr id="2054" name="Rectangle 6"/>
          <p:cNvSpPr>
            <a:spLocks noGrp="1" noRot="1" noChangeAspect="1" noChangeArrowheads="1" noTextEdit="1"/>
          </p:cNvSpPr>
          <p:nvPr>
            <p:ph type="sldImg" idx="2"/>
          </p:nvPr>
        </p:nvSpPr>
        <p:spPr bwMode="auto">
          <a:xfrm>
            <a:off x="1177925" y="682625"/>
            <a:ext cx="4502150" cy="3373438"/>
          </a:xfrm>
          <a:prstGeom prst="rect">
            <a:avLst/>
          </a:prstGeom>
          <a:noFill/>
          <a:ln w="12699">
            <a:solidFill>
              <a:schemeClr val="tx1"/>
            </a:solidFill>
            <a:miter lim="800000"/>
            <a:headEnd/>
            <a:tailEnd/>
          </a:ln>
          <a:effectLst/>
        </p:spPr>
      </p:sp>
      <p:sp>
        <p:nvSpPr>
          <p:cNvPr id="2055" name="Rectangle 7"/>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t>Click to edit Master notes styles</a:t>
            </a:r>
          </a:p>
          <a:p>
            <a:pPr lvl="1"/>
            <a:r>
              <a:rPr lang="en-US"/>
              <a:t>Second Level</a:t>
            </a:r>
          </a:p>
          <a:p>
            <a:pPr lvl="2"/>
            <a:r>
              <a:rPr lang="en-US"/>
              <a:t>Third Level</a:t>
            </a:r>
          </a:p>
          <a:p>
            <a:pPr lvl="3"/>
            <a:r>
              <a:rPr lang="en-US"/>
              <a:t>Fourth Level</a:t>
            </a:r>
          </a:p>
          <a:p>
            <a:pPr lvl="4"/>
            <a:r>
              <a:rPr lang="en-US"/>
              <a:t>Fifth Level</a:t>
            </a:r>
          </a:p>
        </p:txBody>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8E7DDF8C-8487-44D6-B69D-4311C6A1C7DF}" type="slidenum">
              <a:rPr lang="en-US" sz="1400">
                <a:latin typeface="Arial" charset="0"/>
              </a:rPr>
              <a:pPr algn="r"/>
              <a:t>‹#›</a:t>
            </a:fld>
            <a:endParaRPr lang="en-US" sz="1400" dirty="0">
              <a:latin typeface="Arial" charset="0"/>
            </a:endParaRPr>
          </a:p>
        </p:txBody>
      </p:sp>
    </p:spTree>
    <p:extLst>
      <p:ext uri="{BB962C8B-B14F-4D97-AF65-F5344CB8AC3E}">
        <p14:creationId xmlns:p14="http://schemas.microsoft.com/office/powerpoint/2010/main" val="148791679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EA0DDBFD-108F-4F50-BE85-84B14C7B6897}" type="slidenum">
              <a:rPr lang="en-US"/>
              <a:pPr/>
              <a:t>1</a:t>
            </a:fld>
            <a:endParaRPr lang="en-US" dirty="0"/>
          </a:p>
        </p:txBody>
      </p:sp>
      <p:sp>
        <p:nvSpPr>
          <p:cNvPr id="6146" name="Rectangle 2"/>
          <p:cNvSpPr>
            <a:spLocks noGrp="1" noRot="1" noChangeAspect="1" noChangeArrowheads="1" noTextEdit="1"/>
          </p:cNvSpPr>
          <p:nvPr>
            <p:ph type="sldImg"/>
          </p:nvPr>
        </p:nvSpPr>
        <p:spPr>
          <a:xfrm>
            <a:off x="1179513" y="682625"/>
            <a:ext cx="4498975" cy="3373438"/>
          </a:xfrm>
          <a:ln cap="flat"/>
        </p:spPr>
      </p:sp>
      <p:sp>
        <p:nvSpPr>
          <p:cNvPr id="61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573984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09E068D7-5637-4E3E-8DF8-32E80044021C}" type="slidenum">
              <a:rPr lang="en-US"/>
              <a:pPr/>
              <a:t>3</a:t>
            </a:fld>
            <a:endParaRPr lang="en-US" dirty="0"/>
          </a:p>
        </p:txBody>
      </p:sp>
      <p:sp>
        <p:nvSpPr>
          <p:cNvPr id="18434" name="Rectangle 2"/>
          <p:cNvSpPr>
            <a:spLocks noGrp="1" noRot="1" noChangeAspect="1" noChangeArrowheads="1" noTextEdit="1"/>
          </p:cNvSpPr>
          <p:nvPr>
            <p:ph type="sldImg"/>
          </p:nvPr>
        </p:nvSpPr>
        <p:spPr>
          <a:xfrm>
            <a:off x="1179513" y="682625"/>
            <a:ext cx="4498975" cy="3373438"/>
          </a:xfrm>
          <a:ln cap="flat"/>
        </p:spPr>
      </p:sp>
      <p:sp>
        <p:nvSpPr>
          <p:cNvPr id="18435"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043726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117F2CA-938A-41E4-93D1-C6AB016944AB}" type="slidenum">
              <a:rPr lang="en-US"/>
              <a:pPr/>
              <a:t>17</a:t>
            </a:fld>
            <a:endParaRPr lang="en-US" dirty="0"/>
          </a:p>
        </p:txBody>
      </p:sp>
      <p:sp>
        <p:nvSpPr>
          <p:cNvPr id="31746" name="Rectangle 2"/>
          <p:cNvSpPr>
            <a:spLocks noGrp="1" noRot="1" noChangeAspect="1" noChangeArrowheads="1" noTextEdit="1"/>
          </p:cNvSpPr>
          <p:nvPr>
            <p:ph type="sldImg"/>
          </p:nvPr>
        </p:nvSpPr>
        <p:spPr>
          <a:xfrm>
            <a:off x="1179513" y="682625"/>
            <a:ext cx="4498975" cy="3373438"/>
          </a:xfrm>
          <a:ln w="12700" cap="flat"/>
        </p:spPr>
      </p:sp>
      <p:sp>
        <p:nvSpPr>
          <p:cNvPr id="317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282753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117F2CA-938A-41E4-93D1-C6AB016944AB}" type="slidenum">
              <a:rPr lang="en-US"/>
              <a:pPr/>
              <a:t>18</a:t>
            </a:fld>
            <a:endParaRPr lang="en-US" dirty="0"/>
          </a:p>
        </p:txBody>
      </p:sp>
      <p:sp>
        <p:nvSpPr>
          <p:cNvPr id="31746" name="Rectangle 2"/>
          <p:cNvSpPr>
            <a:spLocks noGrp="1" noRot="1" noChangeAspect="1" noChangeArrowheads="1" noTextEdit="1"/>
          </p:cNvSpPr>
          <p:nvPr>
            <p:ph type="sldImg"/>
          </p:nvPr>
        </p:nvSpPr>
        <p:spPr>
          <a:xfrm>
            <a:off x="1179513" y="682625"/>
            <a:ext cx="4498975" cy="3373438"/>
          </a:xfrm>
          <a:ln w="12700" cap="flat"/>
        </p:spPr>
      </p:sp>
      <p:sp>
        <p:nvSpPr>
          <p:cNvPr id="317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249031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117F2CA-938A-41E4-93D1-C6AB016944AB}" type="slidenum">
              <a:rPr lang="en-US"/>
              <a:pPr/>
              <a:t>19</a:t>
            </a:fld>
            <a:endParaRPr lang="en-US" dirty="0"/>
          </a:p>
        </p:txBody>
      </p:sp>
      <p:sp>
        <p:nvSpPr>
          <p:cNvPr id="31746" name="Rectangle 2"/>
          <p:cNvSpPr>
            <a:spLocks noGrp="1" noRot="1" noChangeAspect="1" noChangeArrowheads="1" noTextEdit="1"/>
          </p:cNvSpPr>
          <p:nvPr>
            <p:ph type="sldImg"/>
          </p:nvPr>
        </p:nvSpPr>
        <p:spPr>
          <a:xfrm>
            <a:off x="1179513" y="682625"/>
            <a:ext cx="4498975" cy="3373438"/>
          </a:xfrm>
          <a:ln w="12700" cap="flat"/>
        </p:spPr>
      </p:sp>
      <p:sp>
        <p:nvSpPr>
          <p:cNvPr id="317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843757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117F2CA-938A-41E4-93D1-C6AB016944AB}" type="slidenum">
              <a:rPr lang="en-US"/>
              <a:pPr/>
              <a:t>20</a:t>
            </a:fld>
            <a:endParaRPr lang="en-US" dirty="0"/>
          </a:p>
        </p:txBody>
      </p:sp>
      <p:sp>
        <p:nvSpPr>
          <p:cNvPr id="31746" name="Rectangle 2"/>
          <p:cNvSpPr>
            <a:spLocks noGrp="1" noRot="1" noChangeAspect="1" noChangeArrowheads="1" noTextEdit="1"/>
          </p:cNvSpPr>
          <p:nvPr>
            <p:ph type="sldImg"/>
          </p:nvPr>
        </p:nvSpPr>
        <p:spPr>
          <a:xfrm>
            <a:off x="1179513" y="682625"/>
            <a:ext cx="4498975" cy="3373438"/>
          </a:xfrm>
          <a:ln w="12700" cap="flat"/>
        </p:spPr>
      </p:sp>
      <p:sp>
        <p:nvSpPr>
          <p:cNvPr id="317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882169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6322" name="Group 2"/>
          <p:cNvGrpSpPr>
            <a:grpSpLocks/>
          </p:cNvGrpSpPr>
          <p:nvPr/>
        </p:nvGrpSpPr>
        <p:grpSpPr bwMode="auto">
          <a:xfrm>
            <a:off x="0" y="2438400"/>
            <a:ext cx="9009063" cy="1052513"/>
            <a:chOff x="0" y="1536"/>
            <a:chExt cx="5675" cy="663"/>
          </a:xfrm>
        </p:grpSpPr>
        <p:grpSp>
          <p:nvGrpSpPr>
            <p:cNvPr id="56323" name="Group 3"/>
            <p:cNvGrpSpPr>
              <a:grpSpLocks/>
            </p:cNvGrpSpPr>
            <p:nvPr/>
          </p:nvGrpSpPr>
          <p:grpSpPr bwMode="auto">
            <a:xfrm>
              <a:off x="183" y="1604"/>
              <a:ext cx="448" cy="299"/>
              <a:chOff x="720" y="336"/>
              <a:chExt cx="624" cy="432"/>
            </a:xfrm>
          </p:grpSpPr>
          <p:sp>
            <p:nvSpPr>
              <p:cNvPr id="56324"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n-US" dirty="0"/>
              </a:p>
            </p:txBody>
          </p:sp>
          <p:sp>
            <p:nvSpPr>
              <p:cNvPr id="56325"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n-US" dirty="0"/>
              </a:p>
            </p:txBody>
          </p:sp>
        </p:grpSp>
        <p:grpSp>
          <p:nvGrpSpPr>
            <p:cNvPr id="56326" name="Group 6"/>
            <p:cNvGrpSpPr>
              <a:grpSpLocks/>
            </p:cNvGrpSpPr>
            <p:nvPr/>
          </p:nvGrpSpPr>
          <p:grpSpPr bwMode="auto">
            <a:xfrm>
              <a:off x="261" y="1870"/>
              <a:ext cx="465" cy="299"/>
              <a:chOff x="912" y="2640"/>
              <a:chExt cx="672" cy="432"/>
            </a:xfrm>
          </p:grpSpPr>
          <p:sp>
            <p:nvSpPr>
              <p:cNvPr id="56327"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n-US" dirty="0"/>
              </a:p>
            </p:txBody>
          </p:sp>
          <p:sp>
            <p:nvSpPr>
              <p:cNvPr id="56328"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n-US" dirty="0"/>
              </a:p>
            </p:txBody>
          </p:sp>
        </p:grpSp>
        <p:sp>
          <p:nvSpPr>
            <p:cNvPr id="56329"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n-US" dirty="0"/>
            </a:p>
          </p:txBody>
        </p:sp>
        <p:sp>
          <p:nvSpPr>
            <p:cNvPr id="56330"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n-US" dirty="0"/>
            </a:p>
          </p:txBody>
        </p:sp>
        <p:sp>
          <p:nvSpPr>
            <p:cNvPr id="56331"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n-US" dirty="0"/>
            </a:p>
          </p:txBody>
        </p:sp>
      </p:grpSp>
      <p:sp>
        <p:nvSpPr>
          <p:cNvPr id="56332"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6333"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6334"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dirty="0"/>
          </a:p>
        </p:txBody>
      </p:sp>
      <p:sp>
        <p:nvSpPr>
          <p:cNvPr id="56335" name="Rectangle 15"/>
          <p:cNvSpPr>
            <a:spLocks noGrp="1" noChangeArrowheads="1"/>
          </p:cNvSpPr>
          <p:nvPr>
            <p:ph type="ftr" sz="quarter" idx="3"/>
          </p:nvPr>
        </p:nvSpPr>
        <p:spPr>
          <a:xfrm>
            <a:off x="1512176" y="6364014"/>
            <a:ext cx="6324600" cy="457200"/>
          </a:xfrm>
        </p:spPr>
        <p:txBody>
          <a:bodyPr/>
          <a:lstStyle>
            <a:lvl1pPr>
              <a:defRPr>
                <a:solidFill>
                  <a:schemeClr val="bg2"/>
                </a:solidFill>
              </a:defRPr>
            </a:lvl1pPr>
          </a:lstStyle>
          <a:p>
            <a:r>
              <a:rPr lang="en-US"/>
              <a:t>Copyright © 2019 by The McGraw-Hill Companies, Inc. All rights reserved.</a:t>
            </a:r>
            <a:endParaRPr lang="en-US" dirty="0"/>
          </a:p>
        </p:txBody>
      </p:sp>
      <p:sp>
        <p:nvSpPr>
          <p:cNvPr id="56336"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51E1193C-6A70-433F-926E-C6861B34BE11}"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FBE3D176-D398-4D08-9FA6-9BEA89C88576}"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41518BA6-A37C-4E62-B3E7-8434344CDB76}"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Chart Placeholder 2"/>
          <p:cNvSpPr>
            <a:spLocks noGrp="1"/>
          </p:cNvSpPr>
          <p:nvPr>
            <p:ph type="chart" idx="1"/>
          </p:nvPr>
        </p:nvSpPr>
        <p:spPr>
          <a:xfrm>
            <a:off x="1182688" y="2017713"/>
            <a:ext cx="7772400" cy="4114800"/>
          </a:xfrm>
        </p:spPr>
        <p:txBody>
          <a:bodyPr/>
          <a:lstStyle/>
          <a:p>
            <a:endParaRPr lang="en-US" dirty="0"/>
          </a:p>
        </p:txBody>
      </p:sp>
      <p:sp>
        <p:nvSpPr>
          <p:cNvPr id="4" name="Date Placeholder 3"/>
          <p:cNvSpPr>
            <a:spLocks noGrp="1"/>
          </p:cNvSpPr>
          <p:nvPr>
            <p:ph type="dt" sz="half" idx="10"/>
          </p:nvPr>
        </p:nvSpPr>
        <p:spPr>
          <a:xfrm>
            <a:off x="1162050" y="6243638"/>
            <a:ext cx="1905000" cy="457200"/>
          </a:xfrm>
        </p:spPr>
        <p:txBody>
          <a:bodyPr/>
          <a:lstStyle>
            <a:lvl1pPr>
              <a:defRPr/>
            </a:lvl1pPr>
          </a:lstStyle>
          <a:p>
            <a:endParaRPr lang="en-US" dirty="0"/>
          </a:p>
        </p:txBody>
      </p:sp>
      <p:sp>
        <p:nvSpPr>
          <p:cNvPr id="5" name="Footer Placeholder 4"/>
          <p:cNvSpPr>
            <a:spLocks noGrp="1"/>
          </p:cNvSpPr>
          <p:nvPr>
            <p:ph type="ftr" sz="quarter" idx="11"/>
          </p:nvPr>
        </p:nvSpPr>
        <p:spPr>
          <a:xfrm>
            <a:off x="3657600" y="6243638"/>
            <a:ext cx="2895600" cy="457200"/>
          </a:xfrm>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a:xfrm>
            <a:off x="7042150" y="6243638"/>
            <a:ext cx="1905000" cy="457200"/>
          </a:xfrm>
        </p:spPr>
        <p:txBody>
          <a:bodyPr/>
          <a:lstStyle>
            <a:lvl1pPr>
              <a:defRPr/>
            </a:lvl1pPr>
          </a:lstStyle>
          <a:p>
            <a:fld id="{340A102D-FA02-439D-A83E-626F8ADF3B12}"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endParaRPr lang="en-US" dirty="0"/>
          </a:p>
        </p:txBody>
      </p:sp>
      <p:sp>
        <p:nvSpPr>
          <p:cNvPr id="4" name="Date Placeholder 3"/>
          <p:cNvSpPr>
            <a:spLocks noGrp="1"/>
          </p:cNvSpPr>
          <p:nvPr>
            <p:ph type="dt" sz="half" idx="10"/>
          </p:nvPr>
        </p:nvSpPr>
        <p:spPr>
          <a:xfrm>
            <a:off x="1162050" y="6243638"/>
            <a:ext cx="1905000" cy="457200"/>
          </a:xfrm>
        </p:spPr>
        <p:txBody>
          <a:bodyPr/>
          <a:lstStyle>
            <a:lvl1pPr>
              <a:defRPr/>
            </a:lvl1pPr>
          </a:lstStyle>
          <a:p>
            <a:endParaRPr lang="en-US" dirty="0"/>
          </a:p>
        </p:txBody>
      </p:sp>
      <p:sp>
        <p:nvSpPr>
          <p:cNvPr id="5" name="Footer Placeholder 4"/>
          <p:cNvSpPr>
            <a:spLocks noGrp="1"/>
          </p:cNvSpPr>
          <p:nvPr>
            <p:ph type="ftr" sz="quarter" idx="11"/>
          </p:nvPr>
        </p:nvSpPr>
        <p:spPr>
          <a:xfrm>
            <a:off x="3657600" y="6243638"/>
            <a:ext cx="2895600" cy="457200"/>
          </a:xfrm>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a:xfrm>
            <a:off x="7042150" y="6243638"/>
            <a:ext cx="1905000" cy="457200"/>
          </a:xfrm>
        </p:spPr>
        <p:txBody>
          <a:bodyPr/>
          <a:lstStyle>
            <a:lvl1pPr>
              <a:defRPr/>
            </a:lvl1pPr>
          </a:lstStyle>
          <a:p>
            <a:fld id="{658A3D20-89B9-4785-A7FD-FB6BABD30096}"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14313"/>
            <a:ext cx="8029575" cy="776287"/>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7533D5BF-5FCC-4865-ABA5-E9EAB81DD38B}"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EA1D24BC-ACC5-4666-85EF-B874AA0D0026}"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8F0F241D-1253-493D-8263-74DDA8E9CD5B}"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9" name="Slide Number Placeholder 8"/>
          <p:cNvSpPr>
            <a:spLocks noGrp="1"/>
          </p:cNvSpPr>
          <p:nvPr>
            <p:ph type="sldNum" sz="quarter" idx="12"/>
          </p:nvPr>
        </p:nvSpPr>
        <p:spPr/>
        <p:txBody>
          <a:bodyPr/>
          <a:lstStyle>
            <a:lvl1pPr>
              <a:defRPr/>
            </a:lvl1pPr>
          </a:lstStyle>
          <a:p>
            <a:fld id="{188B4004-FCFE-4CC6-BFF9-D4FE1C173D6B}"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lvl1pPr>
              <a:defRPr/>
            </a:lvl1pPr>
          </a:lstStyle>
          <a:p>
            <a:fld id="{761BA553-9EB5-4C4B-B698-17B9815DBD79}"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lvl1pPr>
              <a:defRPr/>
            </a:lvl1pPr>
          </a:lstStyle>
          <a:p>
            <a:fld id="{F1A8FC4E-E0A5-404A-A74E-7F0733CBA045}"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A5218780-7656-4616-9341-88626941622E}"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3D3ACE3C-F475-4A89-B4CD-29770EA64D6E}"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dirty="0"/>
          </a:p>
        </p:txBody>
      </p:sp>
      <p:sp>
        <p:nvSpPr>
          <p:cNvPr id="55299"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55300"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dirty="0"/>
          </a:p>
        </p:txBody>
      </p:sp>
      <p:sp>
        <p:nvSpPr>
          <p:cNvPr id="55301"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55302"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dirty="0"/>
          </a:p>
        </p:txBody>
      </p:sp>
      <p:sp>
        <p:nvSpPr>
          <p:cNvPr id="55303"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dirty="0"/>
          </a:p>
        </p:txBody>
      </p:sp>
      <p:sp>
        <p:nvSpPr>
          <p:cNvPr id="55304"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55305"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5306"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5307"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vl1pPr>
          </a:lstStyle>
          <a:p>
            <a:endParaRPr lang="en-US" dirty="0"/>
          </a:p>
        </p:txBody>
      </p:sp>
      <p:sp>
        <p:nvSpPr>
          <p:cNvPr id="55308" name="Rectangle 12"/>
          <p:cNvSpPr>
            <a:spLocks noGrp="1" noChangeArrowheads="1"/>
          </p:cNvSpPr>
          <p:nvPr>
            <p:ph type="ftr" sz="quarter" idx="3"/>
          </p:nvPr>
        </p:nvSpPr>
        <p:spPr bwMode="auto">
          <a:xfrm>
            <a:off x="2209800" y="6355256"/>
            <a:ext cx="5105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000"/>
            </a:lvl1pPr>
          </a:lstStyle>
          <a:p>
            <a:r>
              <a:rPr lang="en-US" dirty="0"/>
              <a:t>Copyright © 2019 by The McGraw-Hill Companies, Inc. All rights reserved.</a:t>
            </a:r>
          </a:p>
        </p:txBody>
      </p:sp>
      <p:sp>
        <p:nvSpPr>
          <p:cNvPr id="55309"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vl1pPr>
          </a:lstStyle>
          <a:p>
            <a:fld id="{B06BEA76-4272-4173-AD65-4E561287CC6D}"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Lst>
  <p:hf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charset="0"/>
        </a:defRPr>
      </a:lvl2pPr>
      <a:lvl3pPr algn="l" rtl="0" fontAlgn="base">
        <a:spcBef>
          <a:spcPct val="0"/>
        </a:spcBef>
        <a:spcAft>
          <a:spcPct val="0"/>
        </a:spcAft>
        <a:defRPr sz="4400">
          <a:solidFill>
            <a:schemeClr val="tx2"/>
          </a:solidFill>
          <a:latin typeface="Tahoma" charset="0"/>
        </a:defRPr>
      </a:lvl3pPr>
      <a:lvl4pPr algn="l" rtl="0" fontAlgn="base">
        <a:spcBef>
          <a:spcPct val="0"/>
        </a:spcBef>
        <a:spcAft>
          <a:spcPct val="0"/>
        </a:spcAft>
        <a:defRPr sz="4400">
          <a:solidFill>
            <a:schemeClr val="tx2"/>
          </a:solidFill>
          <a:latin typeface="Tahoma" charset="0"/>
        </a:defRPr>
      </a:lvl4pPr>
      <a:lvl5pPr algn="l" rtl="0" fontAlgn="base">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image" Target="../media/image18.emf"/><Relationship Id="rId7" Type="http://schemas.openxmlformats.org/officeDocument/2006/relationships/image" Target="../media/image20.emf"/><Relationship Id="rId2" Type="http://schemas.openxmlformats.org/officeDocument/2006/relationships/customXml" Target="../ink/ink1.xml"/><Relationship Id="rId1" Type="http://schemas.openxmlformats.org/officeDocument/2006/relationships/slideLayout" Target="../slideLayouts/slideLayout7.xml"/><Relationship Id="rId6" Type="http://schemas.openxmlformats.org/officeDocument/2006/relationships/customXml" Target="../ink/ink3.xml"/><Relationship Id="rId5" Type="http://schemas.openxmlformats.org/officeDocument/2006/relationships/image" Target="../media/image19.emf"/><Relationship Id="rId4" Type="http://schemas.openxmlformats.org/officeDocument/2006/relationships/customXml" Target="../ink/ink2.xml"/><Relationship Id="rId9" Type="http://schemas.openxmlformats.org/officeDocument/2006/relationships/image" Target="../media/image21.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90600" y="1371600"/>
            <a:ext cx="7772400" cy="1462088"/>
          </a:xfrm>
          <a:noFill/>
          <a:ln/>
          <a:effectLst>
            <a:outerShdw dist="13470" dir="2700000" algn="ctr" rotWithShape="0">
              <a:schemeClr val="bg2"/>
            </a:outerShdw>
          </a:effectLst>
        </p:spPr>
        <p:txBody>
          <a:bodyPr lIns="92075" tIns="46038" rIns="92075" bIns="46038" anchor="ctr"/>
          <a:lstStyle/>
          <a:p>
            <a:pPr algn="ctr"/>
            <a:r>
              <a:rPr lang="en-US" dirty="0"/>
              <a:t>Chapter 7</a:t>
            </a:r>
            <a:br>
              <a:rPr lang="en-US" dirty="0"/>
            </a:br>
            <a:r>
              <a:rPr lang="en-US" dirty="0"/>
              <a:t>Process Improvement</a:t>
            </a:r>
          </a:p>
        </p:txBody>
      </p:sp>
      <p:pic>
        <p:nvPicPr>
          <p:cNvPr id="757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9763" y="3495675"/>
            <a:ext cx="4795837" cy="2891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4"/>
          </p:nvPr>
        </p:nvSpPr>
        <p:spPr/>
        <p:txBody>
          <a:bodyPr/>
          <a:lstStyle/>
          <a:p>
            <a:fld id="{51E1193C-6A70-433F-926E-C6861B34BE11}" type="slidenum">
              <a:rPr lang="en-US" smtClean="0"/>
              <a:pPr/>
              <a:t>1</a:t>
            </a:fld>
            <a:endParaRPr lang="en-US" dirty="0"/>
          </a:p>
        </p:txBody>
      </p:sp>
      <p:sp>
        <p:nvSpPr>
          <p:cNvPr id="3" name="Footer Placeholder 2"/>
          <p:cNvSpPr>
            <a:spLocks noGrp="1"/>
          </p:cNvSpPr>
          <p:nvPr>
            <p:ph type="ftr" sz="quarter" idx="3"/>
          </p:nvPr>
        </p:nvSpPr>
        <p:spPr/>
        <p:txBody>
          <a:bodyPr/>
          <a:lstStyle/>
          <a:p>
            <a:r>
              <a:rPr lang="en-US"/>
              <a:t>Copyright © 2019 by The McGraw-Hill Companies, Inc. All rights reserved.</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426325" cy="776287"/>
          </a:xfrm>
        </p:spPr>
        <p:txBody>
          <a:bodyPr/>
          <a:lstStyle/>
          <a:p>
            <a:pPr eaLnBrk="1" hangingPunct="1"/>
            <a:r>
              <a:rPr lang="en-US" altLang="en-US" sz="4800" dirty="0"/>
              <a:t>Figure 7.5: Pareto Chart</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10</a:t>
            </a:fld>
            <a:endParaRPr lang="en-US" dirty="0"/>
          </a:p>
        </p:txBody>
      </p:sp>
      <p:pic>
        <p:nvPicPr>
          <p:cNvPr id="4" name="Picture 3"/>
          <p:cNvPicPr>
            <a:picLocks noChangeAspect="1"/>
          </p:cNvPicPr>
          <p:nvPr/>
        </p:nvPicPr>
        <p:blipFill>
          <a:blip r:embed="rId2"/>
          <a:stretch>
            <a:fillRect/>
          </a:stretch>
        </p:blipFill>
        <p:spPr>
          <a:xfrm>
            <a:off x="1905000" y="2209800"/>
            <a:ext cx="5349240" cy="379476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449854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426325" cy="776287"/>
          </a:xfrm>
        </p:spPr>
        <p:txBody>
          <a:bodyPr/>
          <a:lstStyle/>
          <a:p>
            <a:pPr eaLnBrk="1" hangingPunct="1"/>
            <a:r>
              <a:rPr lang="en-US" altLang="en-US" sz="4000" dirty="0"/>
              <a:t>Table 7.2: Pareto Analysis of Flight Departure Delay Causes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11</a:t>
            </a:fld>
            <a:endParaRPr lang="en-US" dirty="0"/>
          </a:p>
        </p:txBody>
      </p:sp>
      <p:pic>
        <p:nvPicPr>
          <p:cNvPr id="3" name="Picture 2"/>
          <p:cNvPicPr>
            <a:picLocks noChangeAspect="1"/>
          </p:cNvPicPr>
          <p:nvPr/>
        </p:nvPicPr>
        <p:blipFill>
          <a:blip r:embed="rId2"/>
          <a:stretch>
            <a:fillRect/>
          </a:stretch>
        </p:blipFill>
        <p:spPr>
          <a:xfrm>
            <a:off x="990600" y="2590800"/>
            <a:ext cx="7569041" cy="170878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191801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426325" cy="776287"/>
          </a:xfrm>
        </p:spPr>
        <p:txBody>
          <a:bodyPr/>
          <a:lstStyle/>
          <a:p>
            <a:pPr eaLnBrk="1" hangingPunct="1"/>
            <a:r>
              <a:rPr lang="en-US" altLang="en-US" sz="4800" dirty="0"/>
              <a:t>Figure 7.6: Flowchart at Departure Gate</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12</a:t>
            </a:fld>
            <a:endParaRPr lang="en-US" dirty="0"/>
          </a:p>
        </p:txBody>
      </p:sp>
      <p:pic>
        <p:nvPicPr>
          <p:cNvPr id="3" name="Picture 2"/>
          <p:cNvPicPr>
            <a:picLocks noChangeAspect="1"/>
          </p:cNvPicPr>
          <p:nvPr/>
        </p:nvPicPr>
        <p:blipFill>
          <a:blip r:embed="rId2"/>
          <a:stretch>
            <a:fillRect/>
          </a:stretch>
        </p:blipFill>
        <p:spPr>
          <a:xfrm>
            <a:off x="2438400" y="1905000"/>
            <a:ext cx="4152900" cy="4572000"/>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858901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620000" cy="776287"/>
          </a:xfrm>
        </p:spPr>
        <p:txBody>
          <a:bodyPr/>
          <a:lstStyle/>
          <a:p>
            <a:pPr eaLnBrk="1" hangingPunct="1"/>
            <a:r>
              <a:rPr lang="en-US" altLang="en-US" sz="3400" dirty="0"/>
              <a:t>Figure 7.7: Cause-and-Effect Diagram for Delayed Flight Departures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13</a:t>
            </a:fld>
            <a:endParaRPr lang="en-US" dirty="0"/>
          </a:p>
        </p:txBody>
      </p:sp>
      <p:pic>
        <p:nvPicPr>
          <p:cNvPr id="4" name="Picture 3"/>
          <p:cNvPicPr>
            <a:picLocks noChangeAspect="1"/>
          </p:cNvPicPr>
          <p:nvPr/>
        </p:nvPicPr>
        <p:blipFill>
          <a:blip r:embed="rId2"/>
          <a:stretch>
            <a:fillRect/>
          </a:stretch>
        </p:blipFill>
        <p:spPr>
          <a:xfrm>
            <a:off x="619125" y="2019300"/>
            <a:ext cx="7905750" cy="41529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81861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620000" cy="776287"/>
          </a:xfrm>
        </p:spPr>
        <p:txBody>
          <a:bodyPr/>
          <a:lstStyle/>
          <a:p>
            <a:pPr eaLnBrk="1" hangingPunct="1"/>
            <a:r>
              <a:rPr lang="en-US" altLang="en-US" sz="3400" dirty="0"/>
              <a:t>Figure 7.8: Scatter Diagram</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14</a:t>
            </a:fld>
            <a:endParaRPr lang="en-US" dirty="0"/>
          </a:p>
        </p:txBody>
      </p:sp>
      <p:pic>
        <p:nvPicPr>
          <p:cNvPr id="3" name="Picture 2"/>
          <p:cNvPicPr>
            <a:picLocks noChangeAspect="1"/>
          </p:cNvPicPr>
          <p:nvPr/>
        </p:nvPicPr>
        <p:blipFill>
          <a:blip r:embed="rId2"/>
          <a:stretch>
            <a:fillRect/>
          </a:stretch>
        </p:blipFill>
        <p:spPr>
          <a:xfrm>
            <a:off x="1143000" y="1981200"/>
            <a:ext cx="6786563" cy="4529138"/>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195617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620000" cy="776287"/>
          </a:xfrm>
        </p:spPr>
        <p:txBody>
          <a:bodyPr/>
          <a:lstStyle/>
          <a:p>
            <a:pPr eaLnBrk="1" hangingPunct="1"/>
            <a:r>
              <a:rPr lang="en-US" altLang="en-US" sz="3400" dirty="0"/>
              <a:t>Figure 7.9: Control Chart of Midway Departure Delays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15</a:t>
            </a:fld>
            <a:endParaRPr lang="en-US" dirty="0"/>
          </a:p>
        </p:txBody>
      </p:sp>
      <p:pic>
        <p:nvPicPr>
          <p:cNvPr id="3" name="Picture 2"/>
          <p:cNvPicPr>
            <a:picLocks noChangeAspect="1"/>
          </p:cNvPicPr>
          <p:nvPr/>
        </p:nvPicPr>
        <p:blipFill>
          <a:blip r:embed="rId2"/>
          <a:stretch>
            <a:fillRect/>
          </a:stretch>
        </p:blipFill>
        <p:spPr>
          <a:xfrm>
            <a:off x="838200" y="2090736"/>
            <a:ext cx="7472363" cy="4014788"/>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207604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533400"/>
            <a:ext cx="6126163" cy="776287"/>
          </a:xfrm>
        </p:spPr>
        <p:txBody>
          <a:bodyPr/>
          <a:lstStyle/>
          <a:p>
            <a:pPr eaLnBrk="1" hangingPunct="1"/>
            <a:r>
              <a:rPr lang="en-US" altLang="en-US" sz="5400" dirty="0"/>
              <a:t>The Quality Gurus</a:t>
            </a:r>
          </a:p>
        </p:txBody>
      </p:sp>
      <p:sp>
        <p:nvSpPr>
          <p:cNvPr id="5123" name="Rectangle 3"/>
          <p:cNvSpPr>
            <a:spLocks noGrp="1" noChangeArrowheads="1"/>
          </p:cNvSpPr>
          <p:nvPr>
            <p:ph type="body" idx="1"/>
          </p:nvPr>
        </p:nvSpPr>
        <p:spPr>
          <a:xfrm>
            <a:off x="990600" y="2133600"/>
            <a:ext cx="7578725" cy="4343400"/>
          </a:xfrm>
        </p:spPr>
        <p:txBody>
          <a:bodyPr/>
          <a:lstStyle/>
          <a:p>
            <a:pPr marL="222250" indent="-222250" eaLnBrk="1" hangingPunct="1">
              <a:spcBef>
                <a:spcPct val="35000"/>
              </a:spcBef>
            </a:pPr>
            <a:r>
              <a:rPr lang="en-US" altLang="en-US" sz="4000" dirty="0"/>
              <a:t>W. Edwards Deming</a:t>
            </a:r>
          </a:p>
          <a:p>
            <a:pPr marL="222250" indent="-222250" eaLnBrk="1" hangingPunct="1">
              <a:spcBef>
                <a:spcPct val="35000"/>
              </a:spcBef>
            </a:pPr>
            <a:r>
              <a:rPr lang="en-US" altLang="en-US" sz="4000" dirty="0"/>
              <a:t>Joseph M. </a:t>
            </a:r>
            <a:r>
              <a:rPr lang="en-US" altLang="en-US" sz="4000" dirty="0" err="1"/>
              <a:t>Juran</a:t>
            </a:r>
            <a:endParaRPr lang="en-US" altLang="en-US" sz="4000" dirty="0"/>
          </a:p>
          <a:p>
            <a:pPr marL="222250" indent="-222250" eaLnBrk="1" hangingPunct="1">
              <a:spcBef>
                <a:spcPct val="35000"/>
              </a:spcBef>
            </a:pPr>
            <a:r>
              <a:rPr lang="en-US" altLang="en-US" sz="4000" dirty="0"/>
              <a:t>Philip Crosby</a:t>
            </a:r>
          </a:p>
          <a:p>
            <a:pPr marL="222250" indent="-222250" eaLnBrk="1" hangingPunct="1">
              <a:spcBef>
                <a:spcPct val="35000"/>
              </a:spcBef>
            </a:pPr>
            <a:r>
              <a:rPr lang="en-US" altLang="en-US" sz="4000" dirty="0" err="1"/>
              <a:t>Genichi</a:t>
            </a:r>
            <a:r>
              <a:rPr lang="en-US" altLang="en-US" sz="4000" dirty="0"/>
              <a:t> Taguchi</a:t>
            </a:r>
          </a:p>
          <a:p>
            <a:pPr marL="222250" indent="-222250" eaLnBrk="1" hangingPunct="1">
              <a:spcBef>
                <a:spcPct val="35000"/>
              </a:spcBef>
            </a:pPr>
            <a:r>
              <a:rPr lang="en-US" altLang="en-US" sz="4000" dirty="0"/>
              <a:t>Kaoru Ishikawa</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16</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7419177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914400" y="671513"/>
            <a:ext cx="8029575" cy="7762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Benchmarking</a:t>
            </a:r>
          </a:p>
        </p:txBody>
      </p:sp>
      <p:sp>
        <p:nvSpPr>
          <p:cNvPr id="30723" name="Rectangle 3"/>
          <p:cNvSpPr>
            <a:spLocks noGrp="1" noChangeArrowheads="1"/>
          </p:cNvSpPr>
          <p:nvPr>
            <p:ph idx="1"/>
          </p:nvPr>
        </p:nvSpPr>
        <p:spPr>
          <a:noFill/>
          <a:ln/>
        </p:spPr>
        <p:txBody>
          <a:bodyPr lIns="92075" tIns="46038" rIns="92075" bIns="46038"/>
          <a:lstStyle/>
          <a:p>
            <a:r>
              <a:rPr lang="en-US" sz="3600" dirty="0"/>
              <a:t>the practice of comparing one’s performance with that of other firms that are known as “best in class.”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17</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914400" y="671513"/>
            <a:ext cx="8029575" cy="7762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Benchmarking</a:t>
            </a:r>
          </a:p>
        </p:txBody>
      </p:sp>
      <p:sp>
        <p:nvSpPr>
          <p:cNvPr id="30723" name="Rectangle 3"/>
          <p:cNvSpPr>
            <a:spLocks noGrp="1" noChangeArrowheads="1"/>
          </p:cNvSpPr>
          <p:nvPr>
            <p:ph idx="1"/>
          </p:nvPr>
        </p:nvSpPr>
        <p:spPr>
          <a:noFill/>
          <a:ln/>
        </p:spPr>
        <p:txBody>
          <a:bodyPr lIns="92075" tIns="46038" rIns="92075" bIns="46038"/>
          <a:lstStyle/>
          <a:p>
            <a:r>
              <a:rPr lang="en-US" sz="3600" dirty="0"/>
              <a:t>Process steps include:</a:t>
            </a:r>
          </a:p>
          <a:p>
            <a:pPr marL="971550" lvl="1" indent="-514350">
              <a:buClrTx/>
              <a:buSzPct val="100000"/>
              <a:buFont typeface="+mj-lt"/>
              <a:buAutoNum type="arabicPeriod"/>
            </a:pPr>
            <a:r>
              <a:rPr lang="en-US" sz="2600" dirty="0"/>
              <a:t>Select a critical process that needs improvement</a:t>
            </a:r>
          </a:p>
          <a:p>
            <a:pPr marL="971550" lvl="1" indent="-514350">
              <a:buClrTx/>
              <a:buSzPct val="100000"/>
              <a:buFont typeface="+mj-lt"/>
              <a:buAutoNum type="arabicPeriod"/>
            </a:pPr>
            <a:r>
              <a:rPr lang="en-US" sz="2600" dirty="0"/>
              <a:t>Identify and organization that excels in the process</a:t>
            </a:r>
          </a:p>
          <a:p>
            <a:pPr marL="971550" lvl="1" indent="-514350">
              <a:buClrTx/>
              <a:buSzPct val="100000"/>
              <a:buFont typeface="+mj-lt"/>
              <a:buAutoNum type="arabicPeriod"/>
            </a:pPr>
            <a:r>
              <a:rPr lang="en-US" sz="2600" dirty="0"/>
              <a:t>Contact the benchmark firm, make a visit, and study the process</a:t>
            </a:r>
          </a:p>
          <a:p>
            <a:pPr marL="971550" lvl="1" indent="-514350">
              <a:buClrTx/>
              <a:buSzPct val="100000"/>
              <a:buFont typeface="+mj-lt"/>
              <a:buAutoNum type="arabicPeriod"/>
            </a:pPr>
            <a:r>
              <a:rPr lang="en-US" sz="2600" dirty="0"/>
              <a:t>Analyze the findings</a:t>
            </a:r>
          </a:p>
          <a:p>
            <a:pPr marL="971550" lvl="1" indent="-514350">
              <a:buClrTx/>
              <a:buSzPct val="100000"/>
              <a:buFont typeface="+mj-lt"/>
              <a:buAutoNum type="arabicPeriod"/>
            </a:pPr>
            <a:r>
              <a:rPr lang="en-US" sz="2600" dirty="0"/>
              <a:t>Improve your process accordingly</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18</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55821793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914400" y="747713"/>
            <a:ext cx="8029575" cy="7762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Improvement Programs</a:t>
            </a:r>
          </a:p>
        </p:txBody>
      </p:sp>
      <p:sp>
        <p:nvSpPr>
          <p:cNvPr id="30723" name="Rectangle 3"/>
          <p:cNvSpPr>
            <a:spLocks noGrp="1" noChangeArrowheads="1"/>
          </p:cNvSpPr>
          <p:nvPr>
            <p:ph idx="1"/>
          </p:nvPr>
        </p:nvSpPr>
        <p:spPr>
          <a:noFill/>
          <a:ln/>
        </p:spPr>
        <p:txBody>
          <a:bodyPr lIns="92075" tIns="46038" rIns="92075" bIns="46038"/>
          <a:lstStyle/>
          <a:p>
            <a:r>
              <a:rPr lang="en-US" sz="3600" dirty="0"/>
              <a:t>Deming’s 14 Point Program</a:t>
            </a:r>
          </a:p>
          <a:p>
            <a:r>
              <a:rPr lang="en-US" sz="3600" dirty="0"/>
              <a:t>ISO 9001</a:t>
            </a:r>
          </a:p>
          <a:p>
            <a:r>
              <a:rPr lang="en-US" sz="3600" dirty="0"/>
              <a:t>Six Sigma</a:t>
            </a:r>
          </a:p>
          <a:p>
            <a:r>
              <a:rPr lang="en-US" sz="3600" dirty="0"/>
              <a:t>Lean Service</a:t>
            </a:r>
          </a:p>
        </p:txBody>
      </p:sp>
      <p:sp>
        <p:nvSpPr>
          <p:cNvPr id="2" name="Slide Number Placeholder 1"/>
          <p:cNvSpPr>
            <a:spLocks noGrp="1"/>
          </p:cNvSpPr>
          <p:nvPr>
            <p:ph type="sldNum" sz="quarter" idx="12"/>
          </p:nvPr>
        </p:nvSpPr>
        <p:spPr/>
        <p:txBody>
          <a:bodyPr/>
          <a:lstStyle/>
          <a:p>
            <a:fld id="{7533D5BF-5FCC-4865-ABA5-E9EAB81DD38B}" type="slidenum">
              <a:rPr lang="en-US" smtClean="0"/>
              <a:pPr/>
              <a:t>19</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19797501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914400" y="595313"/>
            <a:ext cx="8029575" cy="776287"/>
          </a:xfrm>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Learning Objectives</a:t>
            </a:r>
          </a:p>
        </p:txBody>
      </p:sp>
      <p:sp>
        <p:nvSpPr>
          <p:cNvPr id="7171" name="Rectangle 3"/>
          <p:cNvSpPr>
            <a:spLocks noGrp="1" noChangeArrowheads="1"/>
          </p:cNvSpPr>
          <p:nvPr>
            <p:ph idx="1"/>
          </p:nvPr>
        </p:nvSpPr>
        <p:spPr>
          <a:xfrm>
            <a:off x="1182688" y="1905000"/>
            <a:ext cx="7772400" cy="4114800"/>
          </a:xfrm>
          <a:noFill/>
          <a:ln/>
        </p:spPr>
        <p:txBody>
          <a:bodyPr lIns="92075" tIns="46038" rIns="92075" bIns="46038"/>
          <a:lstStyle/>
          <a:p>
            <a:pPr marL="514350" indent="-514350">
              <a:buClrTx/>
              <a:buSzPct val="100000"/>
              <a:buFont typeface="+mj-lt"/>
              <a:buAutoNum type="arabicPeriod"/>
            </a:pPr>
            <a:r>
              <a:rPr lang="en-US" sz="2600" dirty="0"/>
              <a:t>Use quality tools for process analysis and problem solving. </a:t>
            </a:r>
          </a:p>
          <a:p>
            <a:pPr marL="514350" indent="-514350">
              <a:buClrTx/>
              <a:buSzPct val="100000"/>
              <a:buFont typeface="+mj-lt"/>
              <a:buAutoNum type="arabicPeriod"/>
            </a:pPr>
            <a:r>
              <a:rPr lang="en-US" sz="2600" dirty="0"/>
              <a:t>Describe and contrast corporate quality improvement programs. </a:t>
            </a:r>
          </a:p>
          <a:p>
            <a:pPr marL="514350" indent="-514350">
              <a:buClrTx/>
              <a:buSzPct val="100000"/>
              <a:buFont typeface="+mj-lt"/>
              <a:buAutoNum type="arabicPeriod"/>
            </a:pPr>
            <a:r>
              <a:rPr lang="en-US" sz="2600" dirty="0"/>
              <a:t>Lead a team in a process improvement initiative. </a:t>
            </a:r>
          </a:p>
          <a:p>
            <a:pPr marL="514350" indent="-514350">
              <a:buClrTx/>
              <a:buSzPct val="100000"/>
              <a:buFont typeface="+mj-lt"/>
              <a:buAutoNum type="arabicPeriod"/>
            </a:pPr>
            <a:r>
              <a:rPr lang="en-US" sz="2600" dirty="0"/>
              <a:t>Measure the capability of a process. </a:t>
            </a:r>
          </a:p>
          <a:p>
            <a:pPr marL="514350" indent="-514350">
              <a:buClrTx/>
              <a:buSzPct val="100000"/>
              <a:buFont typeface="+mj-lt"/>
              <a:buAutoNum type="arabicPeriod"/>
            </a:pPr>
            <a:r>
              <a:rPr lang="en-US" sz="2600" dirty="0"/>
              <a:t>Conduct a Six Sigma process analysis. </a:t>
            </a:r>
          </a:p>
          <a:p>
            <a:pPr marL="514350" indent="-514350">
              <a:buClrTx/>
              <a:buSzPct val="100000"/>
              <a:buFont typeface="+mj-lt"/>
              <a:buAutoNum type="arabicPeriod"/>
            </a:pPr>
            <a:r>
              <a:rPr lang="en-US" sz="2600" dirty="0"/>
              <a:t>Describe the philosophy of lean service. </a:t>
            </a:r>
          </a:p>
          <a:p>
            <a:pPr marL="514350" indent="-514350">
              <a:buClrTx/>
              <a:buSzPct val="100000"/>
              <a:buFont typeface="+mj-lt"/>
              <a:buAutoNum type="arabicPeriod"/>
            </a:pPr>
            <a:r>
              <a:rPr lang="en-US" sz="2600" dirty="0"/>
              <a:t>Conduct a data envelopment analysis (DEA). </a:t>
            </a:r>
          </a:p>
        </p:txBody>
      </p:sp>
      <p:sp>
        <p:nvSpPr>
          <p:cNvPr id="2" name="Slide Number Placeholder 1"/>
          <p:cNvSpPr>
            <a:spLocks noGrp="1"/>
          </p:cNvSpPr>
          <p:nvPr>
            <p:ph type="sldNum" sz="quarter" idx="12"/>
          </p:nvPr>
        </p:nvSpPr>
        <p:spPr/>
        <p:txBody>
          <a:bodyPr/>
          <a:lstStyle/>
          <a:p>
            <a:fld id="{7533D5BF-5FCC-4865-ABA5-E9EAB81DD38B}" type="slidenum">
              <a:rPr lang="en-US" smtClean="0"/>
              <a:pPr/>
              <a:t>2</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914400" y="747713"/>
            <a:ext cx="8029575" cy="7762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Deming’s 14 Point Program</a:t>
            </a:r>
          </a:p>
        </p:txBody>
      </p:sp>
      <p:sp>
        <p:nvSpPr>
          <p:cNvPr id="30723" name="Rectangle 3"/>
          <p:cNvSpPr>
            <a:spLocks noGrp="1" noChangeArrowheads="1"/>
          </p:cNvSpPr>
          <p:nvPr>
            <p:ph idx="1"/>
          </p:nvPr>
        </p:nvSpPr>
        <p:spPr>
          <a:xfrm>
            <a:off x="762000" y="2017713"/>
            <a:ext cx="8193088" cy="4114800"/>
          </a:xfrm>
          <a:noFill/>
          <a:ln/>
        </p:spPr>
        <p:txBody>
          <a:bodyPr lIns="92075" tIns="46038" rIns="92075" bIns="46038"/>
          <a:lstStyle/>
          <a:p>
            <a:pPr marL="0" indent="0">
              <a:buNone/>
            </a:pPr>
            <a:r>
              <a:rPr lang="en-US" sz="1600" dirty="0"/>
              <a:t>1. Create constancy of purpose for improvements of product and service</a:t>
            </a:r>
          </a:p>
          <a:p>
            <a:pPr marL="0" indent="0">
              <a:buNone/>
            </a:pPr>
            <a:r>
              <a:rPr lang="en-US" sz="1600" dirty="0"/>
              <a:t>2. Adopt the new philosophy</a:t>
            </a:r>
          </a:p>
          <a:p>
            <a:pPr marL="0" indent="0">
              <a:buNone/>
            </a:pPr>
            <a:r>
              <a:rPr lang="en-US" sz="1600" dirty="0"/>
              <a:t>3. Cease dependence on mass inspection</a:t>
            </a:r>
          </a:p>
          <a:p>
            <a:pPr marL="0" indent="0">
              <a:buNone/>
            </a:pPr>
            <a:r>
              <a:rPr lang="en-US" sz="1600" dirty="0"/>
              <a:t>4. End the practice of awarding business on price tag alone</a:t>
            </a:r>
          </a:p>
          <a:p>
            <a:pPr marL="0" indent="0">
              <a:buNone/>
            </a:pPr>
            <a:r>
              <a:rPr lang="en-US" sz="1600" dirty="0"/>
              <a:t>5. Constantly and forever improve the system of production and service</a:t>
            </a:r>
          </a:p>
          <a:p>
            <a:pPr marL="0" indent="0">
              <a:buNone/>
            </a:pPr>
            <a:r>
              <a:rPr lang="en-US" sz="1600" dirty="0"/>
              <a:t>6. Institute modern methods of training on the job</a:t>
            </a:r>
          </a:p>
          <a:p>
            <a:pPr marL="0" indent="0">
              <a:buNone/>
            </a:pPr>
            <a:r>
              <a:rPr lang="en-US" sz="1600" dirty="0"/>
              <a:t>7. Institute modern methods of supervising</a:t>
            </a:r>
          </a:p>
          <a:p>
            <a:pPr marL="0" indent="0">
              <a:buNone/>
            </a:pPr>
            <a:r>
              <a:rPr lang="en-US" sz="1600" dirty="0"/>
              <a:t>8. Drive out fear</a:t>
            </a:r>
          </a:p>
          <a:p>
            <a:pPr marL="400050" indent="-400050">
              <a:buNone/>
            </a:pPr>
            <a:r>
              <a:rPr lang="en-US" sz="1600" dirty="0"/>
              <a:t>9. Break down barriers between departments</a:t>
            </a:r>
          </a:p>
          <a:p>
            <a:pPr marL="0" indent="0">
              <a:buNone/>
            </a:pPr>
            <a:r>
              <a:rPr lang="en-US" sz="1600" dirty="0"/>
              <a:t>10. Eliminate numerical goals for the workforce</a:t>
            </a:r>
          </a:p>
          <a:p>
            <a:pPr marL="0" indent="0">
              <a:buNone/>
            </a:pPr>
            <a:r>
              <a:rPr lang="en-US" sz="1600" dirty="0"/>
              <a:t>11. Eliminate work standards and numerical quotas</a:t>
            </a:r>
          </a:p>
          <a:p>
            <a:pPr marL="0" indent="0">
              <a:buNone/>
            </a:pPr>
            <a:r>
              <a:rPr lang="en-US" sz="1600" dirty="0"/>
              <a:t>12. Remove barriers that hinder hourly workers</a:t>
            </a:r>
          </a:p>
          <a:p>
            <a:pPr marL="0" indent="0">
              <a:buNone/>
            </a:pPr>
            <a:r>
              <a:rPr lang="en-US" sz="1600" dirty="0"/>
              <a:t>13. Institute a vigorous program of education and training</a:t>
            </a:r>
          </a:p>
          <a:p>
            <a:pPr marL="400050" indent="-400050">
              <a:buNone/>
            </a:pPr>
            <a:r>
              <a:rPr lang="en-US" sz="1600" dirty="0"/>
              <a:t>14. Create a structure in top management that will push every day on the above 13 points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20</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99788950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47713"/>
            <a:ext cx="7648575" cy="700087"/>
          </a:xfrm>
        </p:spPr>
        <p:txBody>
          <a:bodyPr/>
          <a:lstStyle/>
          <a:p>
            <a:r>
              <a:rPr lang="en-US" dirty="0"/>
              <a:t>ISO 9001</a:t>
            </a:r>
          </a:p>
        </p:txBody>
      </p:sp>
      <p:sp>
        <p:nvSpPr>
          <p:cNvPr id="4" name="Rectangle 3"/>
          <p:cNvSpPr/>
          <p:nvPr/>
        </p:nvSpPr>
        <p:spPr>
          <a:xfrm>
            <a:off x="533400" y="2057400"/>
            <a:ext cx="8305800" cy="4493538"/>
          </a:xfrm>
          <a:prstGeom prst="rect">
            <a:avLst/>
          </a:prstGeom>
        </p:spPr>
        <p:txBody>
          <a:bodyPr wrap="square">
            <a:spAutoFit/>
          </a:bodyPr>
          <a:lstStyle/>
          <a:p>
            <a:pPr marL="463550" indent="-463550"/>
            <a:r>
              <a:rPr lang="en-US" sz="2600" dirty="0"/>
              <a:t>1. </a:t>
            </a:r>
            <a:r>
              <a:rPr lang="en-US" sz="2600" i="1" dirty="0"/>
              <a:t>Planning: </a:t>
            </a:r>
            <a:r>
              <a:rPr lang="en-US" sz="2600" dirty="0"/>
              <a:t>to ensure that goals, authority, and responsibility are both defined and understood</a:t>
            </a:r>
          </a:p>
          <a:p>
            <a:pPr marL="463550" indent="-463550"/>
            <a:r>
              <a:rPr lang="en-US" sz="2600" dirty="0"/>
              <a:t>2. </a:t>
            </a:r>
            <a:r>
              <a:rPr lang="en-US" sz="2600" i="1" dirty="0"/>
              <a:t>Control: </a:t>
            </a:r>
            <a:r>
              <a:rPr lang="en-US" sz="2600" dirty="0"/>
              <a:t>to ensure that specified requirements at all levels are met, problems are anticipated and averted, and corrective actions are planned and carried out</a:t>
            </a:r>
          </a:p>
          <a:p>
            <a:pPr marL="463550" indent="-463550"/>
            <a:r>
              <a:rPr lang="en-US" sz="2600" dirty="0"/>
              <a:t>3. </a:t>
            </a:r>
            <a:r>
              <a:rPr lang="en-US" sz="2600" i="1" dirty="0"/>
              <a:t>Documentation: </a:t>
            </a:r>
            <a:r>
              <a:rPr lang="en-US" sz="2600" dirty="0"/>
              <a:t>to ensure an understanding of quality objectives and methods, smooth interaction within the organization, feedback for the planning cycle, and to serve as objective evidence of quality system performance</a:t>
            </a:r>
          </a:p>
        </p:txBody>
      </p:sp>
      <p:sp>
        <p:nvSpPr>
          <p:cNvPr id="3" name="Slide Number Placeholder 2"/>
          <p:cNvSpPr>
            <a:spLocks noGrp="1"/>
          </p:cNvSpPr>
          <p:nvPr>
            <p:ph type="sldNum" sz="quarter" idx="12"/>
          </p:nvPr>
        </p:nvSpPr>
        <p:spPr/>
        <p:txBody>
          <a:bodyPr/>
          <a:lstStyle/>
          <a:p>
            <a:fld id="{340A102D-FA02-439D-A83E-626F8ADF3B12}" type="slidenum">
              <a:rPr lang="en-US" smtClean="0"/>
              <a:pPr/>
              <a:t>21</a:t>
            </a:fld>
            <a:endParaRPr lang="en-US" dirty="0"/>
          </a:p>
        </p:txBody>
      </p:sp>
      <p:sp>
        <p:nvSpPr>
          <p:cNvPr id="5" name="Footer Placeholder 4"/>
          <p:cNvSpPr>
            <a:spLocks noGrp="1"/>
          </p:cNvSpPr>
          <p:nvPr>
            <p:ph type="ftr" sz="quarter" idx="11"/>
          </p:nvPr>
        </p:nvSpPr>
        <p:spPr>
          <a:xfrm>
            <a:off x="3657599" y="6243638"/>
            <a:ext cx="5057775" cy="457200"/>
          </a:xfrm>
        </p:spPr>
        <p:txBody>
          <a:bodyPr/>
          <a:lstStyle/>
          <a:p>
            <a:r>
              <a:rPr lang="en-US" dirty="0"/>
              <a:t>Copyright © 2019 by The McGraw-Hill Companies, Inc. All rights reserved.</a:t>
            </a:r>
          </a:p>
        </p:txBody>
      </p:sp>
    </p:spTree>
    <p:extLst>
      <p:ext uri="{BB962C8B-B14F-4D97-AF65-F5344CB8AC3E}">
        <p14:creationId xmlns:p14="http://schemas.microsoft.com/office/powerpoint/2010/main" val="2296111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371600" y="976313"/>
            <a:ext cx="6934200" cy="700087"/>
          </a:xfrm>
        </p:spPr>
        <p:txBody>
          <a:bodyPr/>
          <a:lstStyle/>
          <a:p>
            <a:pPr eaLnBrk="1" hangingPunct="1"/>
            <a:r>
              <a:rPr lang="en-US" altLang="en-US" dirty="0"/>
              <a:t>Six Sigma</a:t>
            </a:r>
          </a:p>
        </p:txBody>
      </p:sp>
      <p:sp>
        <p:nvSpPr>
          <p:cNvPr id="23555" name="Rectangle 3"/>
          <p:cNvSpPr>
            <a:spLocks noGrp="1" noChangeArrowheads="1"/>
          </p:cNvSpPr>
          <p:nvPr>
            <p:ph type="body" idx="1"/>
          </p:nvPr>
        </p:nvSpPr>
        <p:spPr>
          <a:xfrm>
            <a:off x="381000" y="2017712"/>
            <a:ext cx="8574088" cy="4459287"/>
          </a:xfrm>
        </p:spPr>
        <p:txBody>
          <a:bodyPr/>
          <a:lstStyle/>
          <a:p>
            <a:pPr marL="222250" indent="-222250" eaLnBrk="1" hangingPunct="1">
              <a:spcBef>
                <a:spcPts val="0"/>
              </a:spcBef>
            </a:pPr>
            <a:r>
              <a:rPr lang="en-US" altLang="en-US" dirty="0"/>
              <a:t>Goals of Six Sigma</a:t>
            </a:r>
          </a:p>
          <a:p>
            <a:pPr marL="515938" lvl="1" indent="-173038" eaLnBrk="1" hangingPunct="1">
              <a:spcBef>
                <a:spcPts val="0"/>
              </a:spcBef>
            </a:pPr>
            <a:r>
              <a:rPr lang="en-US" altLang="en-US" dirty="0"/>
              <a:t>To reduce process variation: only 3.4 defects per million by a process that involves a high volume of manufactured units or service transactions on a continuous basis.</a:t>
            </a:r>
          </a:p>
          <a:p>
            <a:pPr marL="515938" lvl="1" indent="-173038" eaLnBrk="1" hangingPunct="1">
              <a:spcBef>
                <a:spcPts val="0"/>
              </a:spcBef>
            </a:pPr>
            <a:r>
              <a:rPr lang="en-US" altLang="en-US" dirty="0"/>
              <a:t>Provide a framework &amp; methodologies to analyze and evaluate business processes &amp; reduce waste.</a:t>
            </a:r>
          </a:p>
          <a:p>
            <a:pPr marL="222250" indent="-222250" eaLnBrk="1" hangingPunct="1">
              <a:spcBef>
                <a:spcPts val="0"/>
              </a:spcBef>
            </a:pPr>
            <a:r>
              <a:rPr lang="en-US" altLang="en-US" dirty="0"/>
              <a:t>Successful Implementation</a:t>
            </a:r>
          </a:p>
          <a:p>
            <a:pPr marL="515938" lvl="1" indent="-173038" eaLnBrk="1" hangingPunct="1">
              <a:spcBef>
                <a:spcPts val="0"/>
              </a:spcBef>
            </a:pPr>
            <a:r>
              <a:rPr lang="en-US" altLang="en-US" dirty="0"/>
              <a:t>Training and selection of the workforce</a:t>
            </a:r>
          </a:p>
          <a:p>
            <a:pPr marL="515938" lvl="1" indent="-173038" eaLnBrk="1" hangingPunct="1">
              <a:spcBef>
                <a:spcPts val="0"/>
              </a:spcBef>
            </a:pPr>
            <a:r>
              <a:rPr lang="en-US" altLang="en-US" dirty="0"/>
              <a:t>Impressive cost savings of program</a:t>
            </a:r>
          </a:p>
        </p:txBody>
      </p:sp>
      <p:sp>
        <p:nvSpPr>
          <p:cNvPr id="2" name="Slide Number Placeholder 1"/>
          <p:cNvSpPr>
            <a:spLocks noGrp="1"/>
          </p:cNvSpPr>
          <p:nvPr>
            <p:ph type="sldNum" sz="quarter" idx="12"/>
          </p:nvPr>
        </p:nvSpPr>
        <p:spPr/>
        <p:txBody>
          <a:bodyPr/>
          <a:lstStyle/>
          <a:p>
            <a:fld id="{7533D5BF-5FCC-4865-ABA5-E9EAB81DD38B}" type="slidenum">
              <a:rPr lang="en-US" smtClean="0"/>
              <a:pPr/>
              <a:t>22</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890755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371600" y="900113"/>
            <a:ext cx="6934200" cy="700087"/>
          </a:xfrm>
        </p:spPr>
        <p:txBody>
          <a:bodyPr/>
          <a:lstStyle/>
          <a:p>
            <a:pPr eaLnBrk="1" hangingPunct="1"/>
            <a:r>
              <a:rPr lang="en-US" altLang="en-US" dirty="0"/>
              <a:t>Figure 7.10: Distribution of On-Time Arrivals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23</a:t>
            </a:fld>
            <a:endParaRPr lang="en-US" dirty="0"/>
          </a:p>
        </p:txBody>
      </p:sp>
      <p:pic>
        <p:nvPicPr>
          <p:cNvPr id="3" name="Picture 2"/>
          <p:cNvPicPr>
            <a:picLocks noChangeAspect="1"/>
          </p:cNvPicPr>
          <p:nvPr/>
        </p:nvPicPr>
        <p:blipFill>
          <a:blip r:embed="rId2"/>
          <a:stretch>
            <a:fillRect/>
          </a:stretch>
        </p:blipFill>
        <p:spPr>
          <a:xfrm>
            <a:off x="733425" y="1990725"/>
            <a:ext cx="7677150" cy="456247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9912759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943100"/>
            <a:ext cx="7391400" cy="4558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Rectangle 4"/>
          <p:cNvSpPr>
            <a:spLocks noGrp="1" noChangeArrowheads="1"/>
          </p:cNvSpPr>
          <p:nvPr>
            <p:ph type="title"/>
          </p:nvPr>
        </p:nvSpPr>
        <p:spPr>
          <a:noFill/>
        </p:spPr>
        <p:txBody>
          <a:bodyPr/>
          <a:lstStyle/>
          <a:p>
            <a:pPr eaLnBrk="1" hangingPunct="1"/>
            <a:r>
              <a:rPr lang="en-US" altLang="en-US"/>
              <a:t>Properties of a Normal Distribution</a:t>
            </a:r>
          </a:p>
        </p:txBody>
      </p:sp>
      <p:sp>
        <p:nvSpPr>
          <p:cNvPr id="2" name="Slide Number Placeholder 1"/>
          <p:cNvSpPr>
            <a:spLocks noGrp="1"/>
          </p:cNvSpPr>
          <p:nvPr>
            <p:ph type="sldNum" sz="quarter" idx="12"/>
          </p:nvPr>
        </p:nvSpPr>
        <p:spPr/>
        <p:txBody>
          <a:bodyPr/>
          <a:lstStyle/>
          <a:p>
            <a:fld id="{761BA553-9EB5-4C4B-B698-17B9815DBD79}" type="slidenum">
              <a:rPr lang="en-US" smtClean="0"/>
              <a:pPr/>
              <a:t>24</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7562527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1137" y="1828801"/>
            <a:ext cx="6724679"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p:cNvSpPr txBox="1">
            <a:spLocks noChangeArrowheads="1"/>
          </p:cNvSpPr>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charset="0"/>
              </a:defRPr>
            </a:lvl2pPr>
            <a:lvl3pPr algn="l" rtl="0" fontAlgn="base">
              <a:spcBef>
                <a:spcPct val="0"/>
              </a:spcBef>
              <a:spcAft>
                <a:spcPct val="0"/>
              </a:spcAft>
              <a:defRPr sz="4400">
                <a:solidFill>
                  <a:schemeClr val="tx2"/>
                </a:solidFill>
                <a:latin typeface="Tahoma" charset="0"/>
              </a:defRPr>
            </a:lvl3pPr>
            <a:lvl4pPr algn="l" rtl="0" fontAlgn="base">
              <a:spcBef>
                <a:spcPct val="0"/>
              </a:spcBef>
              <a:spcAft>
                <a:spcPct val="0"/>
              </a:spcAft>
              <a:defRPr sz="4400">
                <a:solidFill>
                  <a:schemeClr val="tx2"/>
                </a:solidFill>
                <a:latin typeface="Tahoma" charset="0"/>
              </a:defRPr>
            </a:lvl4pPr>
            <a:lvl5pPr algn="l" rtl="0" fontAlgn="base">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a:lstStyle>
          <a:p>
            <a:pPr eaLnBrk="1" hangingPunct="1"/>
            <a:r>
              <a:rPr lang="en-US" altLang="en-US" kern="0" dirty="0"/>
              <a:t>Impact of 1.5σ Shift on 6σ Process</a:t>
            </a:r>
          </a:p>
        </p:txBody>
      </p:sp>
      <p:sp>
        <p:nvSpPr>
          <p:cNvPr id="2" name="Slide Number Placeholder 1"/>
          <p:cNvSpPr>
            <a:spLocks noGrp="1"/>
          </p:cNvSpPr>
          <p:nvPr>
            <p:ph type="sldNum" sz="quarter" idx="12"/>
          </p:nvPr>
        </p:nvSpPr>
        <p:spPr/>
        <p:txBody>
          <a:bodyPr/>
          <a:lstStyle/>
          <a:p>
            <a:fld id="{761BA553-9EB5-4C4B-B698-17B9815DBD79}" type="slidenum">
              <a:rPr lang="en-US" smtClean="0"/>
              <a:pPr/>
              <a:t>25</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8670407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47" name="Rectangle 79"/>
          <p:cNvSpPr>
            <a:spLocks noGrp="1" noChangeArrowheads="1"/>
          </p:cNvSpPr>
          <p:nvPr>
            <p:ph type="title"/>
          </p:nvPr>
        </p:nvSpPr>
        <p:spPr>
          <a:xfrm>
            <a:off x="990600" y="7477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Figure 7.11: Six Sigma Organization Roles and Responsibilities</a:t>
            </a:r>
          </a:p>
        </p:txBody>
      </p:sp>
      <p:sp>
        <p:nvSpPr>
          <p:cNvPr id="2" name="Slide Number Placeholder 1"/>
          <p:cNvSpPr>
            <a:spLocks noGrp="1"/>
          </p:cNvSpPr>
          <p:nvPr>
            <p:ph type="sldNum" sz="quarter" idx="12"/>
          </p:nvPr>
        </p:nvSpPr>
        <p:spPr/>
        <p:txBody>
          <a:bodyPr/>
          <a:lstStyle/>
          <a:p>
            <a:fld id="{658A3D20-89B9-4785-A7FD-FB6BABD30096}" type="slidenum">
              <a:rPr lang="en-US" smtClean="0"/>
              <a:pPr/>
              <a:t>26</a:t>
            </a:fld>
            <a:endParaRPr lang="en-US" dirty="0"/>
          </a:p>
        </p:txBody>
      </p:sp>
      <p:pic>
        <p:nvPicPr>
          <p:cNvPr id="4" name="Picture 3"/>
          <p:cNvPicPr>
            <a:picLocks noChangeAspect="1"/>
          </p:cNvPicPr>
          <p:nvPr/>
        </p:nvPicPr>
        <p:blipFill>
          <a:blip r:embed="rId2"/>
          <a:stretch>
            <a:fillRect/>
          </a:stretch>
        </p:blipFill>
        <p:spPr>
          <a:xfrm>
            <a:off x="1128712" y="2085975"/>
            <a:ext cx="6886575" cy="416242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47" name="Rectangle 79"/>
          <p:cNvSpPr>
            <a:spLocks noGrp="1" noChangeArrowheads="1"/>
          </p:cNvSpPr>
          <p:nvPr>
            <p:ph type="title"/>
          </p:nvPr>
        </p:nvSpPr>
        <p:spPr>
          <a:xfrm>
            <a:off x="990600" y="214313"/>
            <a:ext cx="79533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Six Sigma DMAIC Process Steps</a:t>
            </a:r>
          </a:p>
        </p:txBody>
      </p:sp>
      <p:sp>
        <p:nvSpPr>
          <p:cNvPr id="2" name="Slide Number Placeholder 1"/>
          <p:cNvSpPr>
            <a:spLocks noGrp="1"/>
          </p:cNvSpPr>
          <p:nvPr>
            <p:ph type="sldNum" sz="quarter" idx="12"/>
          </p:nvPr>
        </p:nvSpPr>
        <p:spPr/>
        <p:txBody>
          <a:bodyPr/>
          <a:lstStyle/>
          <a:p>
            <a:fld id="{658A3D20-89B9-4785-A7FD-FB6BABD30096}" type="slidenum">
              <a:rPr lang="en-US" smtClean="0"/>
              <a:pPr/>
              <a:t>27</a:t>
            </a:fld>
            <a:endParaRPr lang="en-US" dirty="0"/>
          </a:p>
        </p:txBody>
      </p:sp>
      <p:pic>
        <p:nvPicPr>
          <p:cNvPr id="3" name="Picture 2"/>
          <p:cNvPicPr>
            <a:picLocks noChangeAspect="1"/>
          </p:cNvPicPr>
          <p:nvPr/>
        </p:nvPicPr>
        <p:blipFill>
          <a:blip r:embed="rId2"/>
          <a:stretch>
            <a:fillRect/>
          </a:stretch>
        </p:blipFill>
        <p:spPr>
          <a:xfrm>
            <a:off x="457200" y="2562220"/>
            <a:ext cx="8263890" cy="2080260"/>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41819768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600200" y="274638"/>
            <a:ext cx="7178675" cy="1020762"/>
          </a:xfrm>
        </p:spPr>
        <p:txBody>
          <a:bodyPr/>
          <a:lstStyle/>
          <a:p>
            <a:pPr eaLnBrk="1" hangingPunct="1"/>
            <a:r>
              <a:rPr lang="en-US" altLang="en-US" dirty="0"/>
              <a:t>DMAIC Example</a:t>
            </a:r>
          </a:p>
        </p:txBody>
      </p:sp>
      <p:sp>
        <p:nvSpPr>
          <p:cNvPr id="33795" name="Rectangle 3"/>
          <p:cNvSpPr>
            <a:spLocks noGrp="1" noChangeArrowheads="1"/>
          </p:cNvSpPr>
          <p:nvPr>
            <p:ph type="body" idx="1"/>
          </p:nvPr>
        </p:nvSpPr>
        <p:spPr>
          <a:xfrm>
            <a:off x="639763" y="1874838"/>
            <a:ext cx="7864475" cy="3565525"/>
          </a:xfrm>
        </p:spPr>
        <p:txBody>
          <a:bodyPr/>
          <a:lstStyle/>
          <a:p>
            <a:r>
              <a:rPr lang="en-US" altLang="en-US" i="0"/>
              <a:t>Big Tex Burgers is famous for its giant burger, the “belt-busting one-pounder.” Recently, a consumer organization criticized the restaurant claiming that its burgers contain fewer than 16 ounces of meat. You are the quality assurance manager for the restaurant and your boss asks you to investigate the matter.</a:t>
            </a:r>
          </a:p>
          <a:p>
            <a:r>
              <a:rPr lang="en-US" altLang="en-US"/>
              <a:t>What should we do?</a:t>
            </a:r>
          </a:p>
        </p:txBody>
      </p:sp>
      <p:sp>
        <p:nvSpPr>
          <p:cNvPr id="2" name="Slide Number Placeholder 1"/>
          <p:cNvSpPr>
            <a:spLocks noGrp="1"/>
          </p:cNvSpPr>
          <p:nvPr>
            <p:ph type="sldNum" sz="quarter" idx="12"/>
          </p:nvPr>
        </p:nvSpPr>
        <p:spPr/>
        <p:txBody>
          <a:bodyPr/>
          <a:lstStyle/>
          <a:p>
            <a:fld id="{7533D5BF-5FCC-4865-ABA5-E9EAB81DD38B}" type="slidenum">
              <a:rPr lang="en-US" smtClean="0"/>
              <a:pPr/>
              <a:t>28</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6325456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266825" y="747713"/>
            <a:ext cx="8029575" cy="776287"/>
          </a:xfrm>
        </p:spPr>
        <p:txBody>
          <a:bodyPr/>
          <a:lstStyle/>
          <a:p>
            <a:pPr eaLnBrk="1" hangingPunct="1"/>
            <a:r>
              <a:rPr lang="en-US" altLang="en-US" dirty="0"/>
              <a:t>Step 1 - Define</a:t>
            </a:r>
          </a:p>
        </p:txBody>
      </p:sp>
      <p:sp>
        <p:nvSpPr>
          <p:cNvPr id="100355" name="Rectangle 3"/>
          <p:cNvSpPr>
            <a:spLocks noGrp="1" noChangeArrowheads="1"/>
          </p:cNvSpPr>
          <p:nvPr>
            <p:ph type="body" idx="1"/>
          </p:nvPr>
        </p:nvSpPr>
        <p:spPr>
          <a:xfrm>
            <a:off x="685800" y="2362200"/>
            <a:ext cx="7573963" cy="3048000"/>
          </a:xfrm>
        </p:spPr>
        <p:txBody>
          <a:bodyPr/>
          <a:lstStyle/>
          <a:p>
            <a:pPr eaLnBrk="1" hangingPunct="1"/>
            <a:r>
              <a:rPr lang="en-US" altLang="en-US" dirty="0"/>
              <a:t>What is the critical-to-quality characteristic?</a:t>
            </a:r>
          </a:p>
          <a:p>
            <a:pPr eaLnBrk="1" hangingPunct="1"/>
            <a:r>
              <a:rPr lang="en-US" altLang="en-US" dirty="0"/>
              <a:t>The CTQ (critical-to-quality) characteristic in this case is the weight of the burger.</a:t>
            </a:r>
          </a:p>
        </p:txBody>
      </p:sp>
      <p:sp>
        <p:nvSpPr>
          <p:cNvPr id="2" name="Slide Number Placeholder 1"/>
          <p:cNvSpPr>
            <a:spLocks noGrp="1"/>
          </p:cNvSpPr>
          <p:nvPr>
            <p:ph type="sldNum" sz="quarter" idx="12"/>
          </p:nvPr>
        </p:nvSpPr>
        <p:spPr/>
        <p:txBody>
          <a:bodyPr/>
          <a:lstStyle/>
          <a:p>
            <a:fld id="{7533D5BF-5FCC-4865-ABA5-E9EAB81DD38B}" type="slidenum">
              <a:rPr lang="en-US" smtClean="0"/>
              <a:pPr/>
              <a:t>29</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5264884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355">
                                            <p:txEl>
                                              <p:pRg st="1" end="1"/>
                                            </p:txEl>
                                          </p:spTgt>
                                        </p:tgtEl>
                                        <p:attrNameLst>
                                          <p:attrName>style.visibility</p:attrName>
                                        </p:attrNameLst>
                                      </p:cBhvr>
                                      <p:to>
                                        <p:strVal val="visible"/>
                                      </p:to>
                                    </p:set>
                                    <p:anim calcmode="lin" valueType="num">
                                      <p:cBhvr additive="base">
                                        <p:cTn id="7" dur="500" fill="hold"/>
                                        <p:tgtEl>
                                          <p:spTgt spid="1003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35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14400" y="671513"/>
            <a:ext cx="8029575" cy="7762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Quality and Productivity Improvement Process</a:t>
            </a:r>
          </a:p>
        </p:txBody>
      </p:sp>
      <p:sp>
        <p:nvSpPr>
          <p:cNvPr id="17411" name="Rectangle 3"/>
          <p:cNvSpPr>
            <a:spLocks noGrp="1" noChangeArrowheads="1"/>
          </p:cNvSpPr>
          <p:nvPr>
            <p:ph type="body" idx="1"/>
          </p:nvPr>
        </p:nvSpPr>
        <p:spPr>
          <a:xfrm>
            <a:off x="609600" y="2017713"/>
            <a:ext cx="8345488" cy="4114800"/>
          </a:xfrm>
          <a:noFill/>
          <a:ln/>
        </p:spPr>
        <p:txBody>
          <a:bodyPr lIns="92075" tIns="46038" rIns="92075" bIns="46038"/>
          <a:lstStyle/>
          <a:p>
            <a:r>
              <a:rPr lang="en-US" dirty="0"/>
              <a:t>Foundations of Continuous Improvement </a:t>
            </a:r>
          </a:p>
          <a:p>
            <a:pPr>
              <a:buFont typeface="Wingdings" pitchFamily="2" charset="2"/>
              <a:buNone/>
            </a:pPr>
            <a:r>
              <a:rPr lang="en-US" dirty="0"/>
              <a:t>		- Customer Satisfaction</a:t>
            </a:r>
            <a:br>
              <a:rPr lang="en-US" dirty="0"/>
            </a:br>
            <a:r>
              <a:rPr lang="en-US" dirty="0"/>
              <a:t>	- Management by Facts</a:t>
            </a:r>
            <a:br>
              <a:rPr lang="en-US" dirty="0"/>
            </a:br>
            <a:r>
              <a:rPr lang="en-US" dirty="0"/>
              <a:t>	- Respect for People</a:t>
            </a:r>
          </a:p>
          <a:p>
            <a:r>
              <a:rPr lang="en-US" dirty="0"/>
              <a:t>Plan-Do-Check-Act (PDCA) Cycle</a:t>
            </a:r>
          </a:p>
          <a:p>
            <a:r>
              <a:rPr lang="en-US" dirty="0"/>
              <a:t>Problem Solving</a:t>
            </a:r>
          </a:p>
        </p:txBody>
      </p:sp>
      <p:sp>
        <p:nvSpPr>
          <p:cNvPr id="2" name="Slide Number Placeholder 1"/>
          <p:cNvSpPr>
            <a:spLocks noGrp="1"/>
          </p:cNvSpPr>
          <p:nvPr>
            <p:ph type="sldNum" sz="quarter" idx="12"/>
          </p:nvPr>
        </p:nvSpPr>
        <p:spPr/>
        <p:txBody>
          <a:bodyPr/>
          <a:lstStyle/>
          <a:p>
            <a:fld id="{7533D5BF-5FCC-4865-ABA5-E9EAB81DD38B}" type="slidenum">
              <a:rPr lang="en-US" smtClean="0"/>
              <a:pPr/>
              <a:t>3</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14425" y="595313"/>
            <a:ext cx="8029575" cy="776287"/>
          </a:xfrm>
        </p:spPr>
        <p:txBody>
          <a:bodyPr/>
          <a:lstStyle/>
          <a:p>
            <a:pPr eaLnBrk="1" hangingPunct="1"/>
            <a:r>
              <a:rPr lang="en-US" altLang="en-US" dirty="0"/>
              <a:t>Step 2 - Measure</a:t>
            </a:r>
          </a:p>
        </p:txBody>
      </p:sp>
      <p:sp>
        <p:nvSpPr>
          <p:cNvPr id="35843" name="Rectangle 3"/>
          <p:cNvSpPr>
            <a:spLocks noGrp="1" noChangeArrowheads="1"/>
          </p:cNvSpPr>
          <p:nvPr>
            <p:ph type="body" idx="1"/>
          </p:nvPr>
        </p:nvSpPr>
        <p:spPr>
          <a:xfrm>
            <a:off x="533400" y="2362200"/>
            <a:ext cx="7256463" cy="3927475"/>
          </a:xfrm>
        </p:spPr>
        <p:txBody>
          <a:bodyPr/>
          <a:lstStyle/>
          <a:p>
            <a:pPr eaLnBrk="1" hangingPunct="1"/>
            <a:r>
              <a:rPr lang="en-US" altLang="en-US" dirty="0"/>
              <a:t>How would we measure to evaluate the extent of the problem?</a:t>
            </a:r>
          </a:p>
          <a:p>
            <a:pPr eaLnBrk="1" hangingPunct="1"/>
            <a:r>
              <a:rPr lang="en-US" altLang="en-US" dirty="0"/>
              <a:t>What are acceptable limits on this measure?</a:t>
            </a:r>
          </a:p>
        </p:txBody>
      </p:sp>
      <p:sp>
        <p:nvSpPr>
          <p:cNvPr id="2" name="Slide Number Placeholder 1"/>
          <p:cNvSpPr>
            <a:spLocks noGrp="1"/>
          </p:cNvSpPr>
          <p:nvPr>
            <p:ph type="sldNum" sz="quarter" idx="12"/>
          </p:nvPr>
        </p:nvSpPr>
        <p:spPr/>
        <p:txBody>
          <a:bodyPr/>
          <a:lstStyle/>
          <a:p>
            <a:fld id="{7533D5BF-5FCC-4865-ABA5-E9EAB81DD38B}" type="slidenum">
              <a:rPr lang="en-US" smtClean="0"/>
              <a:pPr/>
              <a:t>30</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968415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114425" y="595313"/>
            <a:ext cx="8029575" cy="776287"/>
          </a:xfrm>
        </p:spPr>
        <p:txBody>
          <a:bodyPr/>
          <a:lstStyle/>
          <a:p>
            <a:pPr eaLnBrk="1" hangingPunct="1"/>
            <a:r>
              <a:rPr lang="en-US" altLang="en-US" dirty="0"/>
              <a:t>Step 2 – Measure (continued)</a:t>
            </a:r>
          </a:p>
        </p:txBody>
      </p:sp>
      <p:sp>
        <p:nvSpPr>
          <p:cNvPr id="36867" name="Rectangle 3"/>
          <p:cNvSpPr>
            <a:spLocks noGrp="1" noChangeArrowheads="1"/>
          </p:cNvSpPr>
          <p:nvPr>
            <p:ph type="body" idx="1"/>
          </p:nvPr>
        </p:nvSpPr>
        <p:spPr>
          <a:xfrm>
            <a:off x="762000" y="2286000"/>
            <a:ext cx="7256463" cy="4132262"/>
          </a:xfrm>
        </p:spPr>
        <p:txBody>
          <a:bodyPr/>
          <a:lstStyle/>
          <a:p>
            <a:pPr eaLnBrk="1" hangingPunct="1">
              <a:lnSpc>
                <a:spcPct val="85000"/>
              </a:lnSpc>
            </a:pPr>
            <a:r>
              <a:rPr lang="en-US" altLang="en-US" dirty="0"/>
              <a:t>Let’s assume that the government says that we must be within </a:t>
            </a:r>
            <a:r>
              <a:rPr lang="en-US" altLang="en-US" dirty="0">
                <a:cs typeface="Arial" panose="020B0604020202020204" pitchFamily="34" charset="0"/>
              </a:rPr>
              <a:t>±</a:t>
            </a:r>
            <a:r>
              <a:rPr lang="en-US" altLang="en-US" dirty="0"/>
              <a:t> 5 percent of the weight advertised.</a:t>
            </a:r>
          </a:p>
          <a:p>
            <a:pPr eaLnBrk="1" hangingPunct="1">
              <a:lnSpc>
                <a:spcPct val="85000"/>
              </a:lnSpc>
            </a:pPr>
            <a:r>
              <a:rPr lang="en-US" altLang="en-US" dirty="0"/>
              <a:t>Upper Tolerance Limit = 16 + .05(16) = 16.8 ounces</a:t>
            </a:r>
          </a:p>
          <a:p>
            <a:pPr eaLnBrk="1" hangingPunct="1">
              <a:lnSpc>
                <a:spcPct val="85000"/>
              </a:lnSpc>
            </a:pPr>
            <a:r>
              <a:rPr lang="en-US" altLang="en-US" dirty="0"/>
              <a:t>Lower Tolerance Limit = 16 – .05(16) = 15.2 ounces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31</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7512311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038225" y="595313"/>
            <a:ext cx="8029575" cy="776287"/>
          </a:xfrm>
        </p:spPr>
        <p:txBody>
          <a:bodyPr/>
          <a:lstStyle/>
          <a:p>
            <a:pPr eaLnBrk="1" hangingPunct="1"/>
            <a:r>
              <a:rPr lang="en-US" altLang="en-US" dirty="0"/>
              <a:t>Step 2 - Measure (continued) </a:t>
            </a:r>
          </a:p>
        </p:txBody>
      </p:sp>
      <p:sp>
        <p:nvSpPr>
          <p:cNvPr id="103427" name="Rectangle 3"/>
          <p:cNvSpPr>
            <a:spLocks noGrp="1" noChangeArrowheads="1"/>
          </p:cNvSpPr>
          <p:nvPr>
            <p:ph type="body" idx="1"/>
          </p:nvPr>
        </p:nvSpPr>
        <p:spPr>
          <a:xfrm>
            <a:off x="762000" y="2133600"/>
            <a:ext cx="7181850" cy="4270375"/>
          </a:xfrm>
        </p:spPr>
        <p:txBody>
          <a:bodyPr/>
          <a:lstStyle/>
          <a:p>
            <a:pPr eaLnBrk="1" hangingPunct="1"/>
            <a:r>
              <a:rPr lang="en-US" altLang="en-US" dirty="0"/>
              <a:t>We collect 1,000 samples of burgers and find that they weight an average of 15.8 ounces with a standard deviation of 0.5 ounces.</a:t>
            </a:r>
          </a:p>
          <a:p>
            <a:pPr eaLnBrk="1" hangingPunct="1"/>
            <a:r>
              <a:rPr lang="en-US" altLang="en-US" dirty="0"/>
              <a:t>What percentage of burgers are outside the tolerance limits?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32</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268360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3427">
                                            <p:txEl>
                                              <p:pRg st="1" end="1"/>
                                            </p:txEl>
                                          </p:spTgt>
                                        </p:tgtEl>
                                        <p:attrNameLst>
                                          <p:attrName>style.visibility</p:attrName>
                                        </p:attrNameLst>
                                      </p:cBhvr>
                                      <p:to>
                                        <p:strVal val="visible"/>
                                      </p:to>
                                    </p:set>
                                    <p:animEffect transition="in" filter="blinds(horizontal)">
                                      <p:cBhvr>
                                        <p:cTn id="7" dur="500"/>
                                        <p:tgtEl>
                                          <p:spTgt spid="1034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Text Box 15"/>
          <p:cNvSpPr txBox="1">
            <a:spLocks noChangeArrowheads="1"/>
          </p:cNvSpPr>
          <p:nvPr/>
        </p:nvSpPr>
        <p:spPr bwMode="auto">
          <a:xfrm>
            <a:off x="914400" y="4454525"/>
            <a:ext cx="7315200"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900">
                <a:solidFill>
                  <a:schemeClr val="tx1"/>
                </a:solidFill>
                <a:latin typeface="Arial" panose="020B0604020202020204" pitchFamily="34" charset="0"/>
              </a:defRPr>
            </a:lvl1pPr>
            <a:lvl2pPr marL="742950" indent="-285750" eaLnBrk="0" hangingPunct="0">
              <a:defRPr sz="900">
                <a:solidFill>
                  <a:schemeClr val="tx1"/>
                </a:solidFill>
                <a:latin typeface="Arial" panose="020B0604020202020204" pitchFamily="34" charset="0"/>
              </a:defRPr>
            </a:lvl2pPr>
            <a:lvl3pPr marL="1143000" indent="-228600" eaLnBrk="0" hangingPunct="0">
              <a:defRPr sz="900">
                <a:solidFill>
                  <a:schemeClr val="tx1"/>
                </a:solidFill>
                <a:latin typeface="Arial" panose="020B0604020202020204" pitchFamily="34" charset="0"/>
              </a:defRPr>
            </a:lvl3pPr>
            <a:lvl4pPr marL="1600200" indent="-228600" eaLnBrk="0" hangingPunct="0">
              <a:defRPr sz="900">
                <a:solidFill>
                  <a:schemeClr val="tx1"/>
                </a:solidFill>
                <a:latin typeface="Arial" panose="020B0604020202020204" pitchFamily="34" charset="0"/>
              </a:defRPr>
            </a:lvl4pPr>
            <a:lvl5pPr marL="2057400" indent="-228600" eaLnBrk="0" hangingPunct="0">
              <a:defRPr sz="900">
                <a:solidFill>
                  <a:schemeClr val="tx1"/>
                </a:solidFill>
                <a:latin typeface="Arial" panose="020B0604020202020204" pitchFamily="34" charset="0"/>
              </a:defRPr>
            </a:lvl5pPr>
            <a:lvl6pPr marL="2514600" indent="-228600" eaLnBrk="0" fontAlgn="base" hangingPunct="0">
              <a:spcBef>
                <a:spcPct val="0"/>
              </a:spcBef>
              <a:spcAft>
                <a:spcPct val="0"/>
              </a:spcAft>
              <a:defRPr sz="900">
                <a:solidFill>
                  <a:schemeClr val="tx1"/>
                </a:solidFill>
                <a:latin typeface="Arial" panose="020B0604020202020204" pitchFamily="34" charset="0"/>
              </a:defRPr>
            </a:lvl6pPr>
            <a:lvl7pPr marL="2971800" indent="-228600" eaLnBrk="0" fontAlgn="base" hangingPunct="0">
              <a:spcBef>
                <a:spcPct val="0"/>
              </a:spcBef>
              <a:spcAft>
                <a:spcPct val="0"/>
              </a:spcAft>
              <a:defRPr sz="900">
                <a:solidFill>
                  <a:schemeClr val="tx1"/>
                </a:solidFill>
                <a:latin typeface="Arial" panose="020B0604020202020204" pitchFamily="34" charset="0"/>
              </a:defRPr>
            </a:lvl7pPr>
            <a:lvl8pPr marL="3429000" indent="-228600" eaLnBrk="0" fontAlgn="base" hangingPunct="0">
              <a:spcBef>
                <a:spcPct val="0"/>
              </a:spcBef>
              <a:spcAft>
                <a:spcPct val="0"/>
              </a:spcAft>
              <a:defRPr sz="900">
                <a:solidFill>
                  <a:schemeClr val="tx1"/>
                </a:solidFill>
                <a:latin typeface="Arial" panose="020B0604020202020204" pitchFamily="34" charset="0"/>
              </a:defRPr>
            </a:lvl8pPr>
            <a:lvl9pPr marL="3886200" indent="-228600" eaLnBrk="0" fontAlgn="base" hangingPunct="0">
              <a:spcBef>
                <a:spcPct val="0"/>
              </a:spcBef>
              <a:spcAft>
                <a:spcPct val="0"/>
              </a:spcAft>
              <a:defRPr sz="900">
                <a:solidFill>
                  <a:schemeClr val="tx1"/>
                </a:solidFill>
                <a:latin typeface="Arial" panose="020B0604020202020204" pitchFamily="34" charset="0"/>
              </a:defRPr>
            </a:lvl9pPr>
          </a:lstStyle>
          <a:p>
            <a:r>
              <a:rPr lang="en-US" altLang="en-US" sz="1800" b="1"/>
              <a:t>What percentage of burgers are defective (i.e. less than 15.2 oz)?</a:t>
            </a:r>
          </a:p>
          <a:p>
            <a:endParaRPr lang="en-US" altLang="en-US" sz="1800" b="1"/>
          </a:p>
          <a:p>
            <a:r>
              <a:rPr lang="en-US" altLang="en-US" sz="1800" b="1"/>
              <a:t>Z = (x – Mean)/Std. Dev. = (15.2 – 15.8)/0.5 = -1.2</a:t>
            </a:r>
          </a:p>
          <a:p>
            <a:endParaRPr lang="en-US" altLang="en-US" sz="1800" b="1"/>
          </a:p>
          <a:p>
            <a:r>
              <a:rPr lang="en-US" altLang="en-US" sz="1800" b="1"/>
              <a:t>NORMSDIST(Z) = NORMSDIST(-1.2) = .1151</a:t>
            </a:r>
          </a:p>
          <a:p>
            <a:endParaRPr lang="en-US" altLang="en-US" sz="1800" b="1"/>
          </a:p>
          <a:p>
            <a:r>
              <a:rPr lang="en-US" altLang="en-US" sz="1800" b="1"/>
              <a:t>Approximately, 11.5 percent of the burgers have less than 15.2 </a:t>
            </a:r>
          </a:p>
          <a:p>
            <a:r>
              <a:rPr lang="en-US" altLang="en-US" sz="1800" b="1"/>
              <a:t>ounces in them!</a:t>
            </a:r>
          </a:p>
        </p:txBody>
      </p:sp>
      <p:grpSp>
        <p:nvGrpSpPr>
          <p:cNvPr id="3" name="Group 2"/>
          <p:cNvGrpSpPr/>
          <p:nvPr/>
        </p:nvGrpSpPr>
        <p:grpSpPr>
          <a:xfrm>
            <a:off x="381000" y="1905000"/>
            <a:ext cx="8258175" cy="2234676"/>
            <a:chOff x="381000" y="830263"/>
            <a:chExt cx="8258175" cy="3335337"/>
          </a:xfrm>
        </p:grpSpPr>
        <p:sp>
          <p:nvSpPr>
            <p:cNvPr id="38914" name="Rectangle 2"/>
            <p:cNvSpPr>
              <a:spLocks noChangeArrowheads="1"/>
            </p:cNvSpPr>
            <p:nvPr/>
          </p:nvSpPr>
          <p:spPr bwMode="auto">
            <a:xfrm>
              <a:off x="381000" y="830263"/>
              <a:ext cx="8258175" cy="3335337"/>
            </a:xfrm>
            <a:prstGeom prst="rect">
              <a:avLst/>
            </a:prstGeom>
            <a:solidFill>
              <a:schemeClr val="accent1"/>
            </a:solidFill>
            <a:ln w="9525">
              <a:solidFill>
                <a:schemeClr val="tx1"/>
              </a:solidFill>
              <a:miter lim="800000"/>
              <a:headEnd type="none" w="sm" len="sm"/>
              <a:tailEnd type="none" w="sm" len="sm"/>
            </a:ln>
          </p:spPr>
          <p:txBody>
            <a:bodyPr wrap="none" anchor="ctr"/>
            <a:lstStyle>
              <a:lvl1pPr eaLnBrk="0" hangingPunct="0">
                <a:defRPr sz="900">
                  <a:solidFill>
                    <a:schemeClr val="tx1"/>
                  </a:solidFill>
                  <a:latin typeface="Arial" panose="020B0604020202020204" pitchFamily="34" charset="0"/>
                </a:defRPr>
              </a:lvl1pPr>
              <a:lvl2pPr marL="742950" indent="-285750" eaLnBrk="0" hangingPunct="0">
                <a:defRPr sz="900">
                  <a:solidFill>
                    <a:schemeClr val="tx1"/>
                  </a:solidFill>
                  <a:latin typeface="Arial" panose="020B0604020202020204" pitchFamily="34" charset="0"/>
                </a:defRPr>
              </a:lvl2pPr>
              <a:lvl3pPr marL="1143000" indent="-228600" eaLnBrk="0" hangingPunct="0">
                <a:defRPr sz="900">
                  <a:solidFill>
                    <a:schemeClr val="tx1"/>
                  </a:solidFill>
                  <a:latin typeface="Arial" panose="020B0604020202020204" pitchFamily="34" charset="0"/>
                </a:defRPr>
              </a:lvl3pPr>
              <a:lvl4pPr marL="1600200" indent="-228600" eaLnBrk="0" hangingPunct="0">
                <a:defRPr sz="900">
                  <a:solidFill>
                    <a:schemeClr val="tx1"/>
                  </a:solidFill>
                  <a:latin typeface="Arial" panose="020B0604020202020204" pitchFamily="34" charset="0"/>
                </a:defRPr>
              </a:lvl4pPr>
              <a:lvl5pPr marL="2057400" indent="-228600" eaLnBrk="0" hangingPunct="0">
                <a:defRPr sz="900">
                  <a:solidFill>
                    <a:schemeClr val="tx1"/>
                  </a:solidFill>
                  <a:latin typeface="Arial" panose="020B0604020202020204" pitchFamily="34" charset="0"/>
                </a:defRPr>
              </a:lvl5pPr>
              <a:lvl6pPr marL="2514600" indent="-228600" eaLnBrk="0" fontAlgn="base" hangingPunct="0">
                <a:spcBef>
                  <a:spcPct val="0"/>
                </a:spcBef>
                <a:spcAft>
                  <a:spcPct val="0"/>
                </a:spcAft>
                <a:defRPr sz="900">
                  <a:solidFill>
                    <a:schemeClr val="tx1"/>
                  </a:solidFill>
                  <a:latin typeface="Arial" panose="020B0604020202020204" pitchFamily="34" charset="0"/>
                </a:defRPr>
              </a:lvl6pPr>
              <a:lvl7pPr marL="2971800" indent="-228600" eaLnBrk="0" fontAlgn="base" hangingPunct="0">
                <a:spcBef>
                  <a:spcPct val="0"/>
                </a:spcBef>
                <a:spcAft>
                  <a:spcPct val="0"/>
                </a:spcAft>
                <a:defRPr sz="900">
                  <a:solidFill>
                    <a:schemeClr val="tx1"/>
                  </a:solidFill>
                  <a:latin typeface="Arial" panose="020B0604020202020204" pitchFamily="34" charset="0"/>
                </a:defRPr>
              </a:lvl7pPr>
              <a:lvl8pPr marL="3429000" indent="-228600" eaLnBrk="0" fontAlgn="base" hangingPunct="0">
                <a:spcBef>
                  <a:spcPct val="0"/>
                </a:spcBef>
                <a:spcAft>
                  <a:spcPct val="0"/>
                </a:spcAft>
                <a:defRPr sz="900">
                  <a:solidFill>
                    <a:schemeClr val="tx1"/>
                  </a:solidFill>
                  <a:latin typeface="Arial" panose="020B0604020202020204" pitchFamily="34" charset="0"/>
                </a:defRPr>
              </a:lvl8pPr>
              <a:lvl9pPr marL="3886200" indent="-228600" eaLnBrk="0" fontAlgn="base" hangingPunct="0">
                <a:spcBef>
                  <a:spcPct val="0"/>
                </a:spcBef>
                <a:spcAft>
                  <a:spcPct val="0"/>
                </a:spcAft>
                <a:defRPr sz="900">
                  <a:solidFill>
                    <a:schemeClr val="tx1"/>
                  </a:solidFill>
                  <a:latin typeface="Arial" panose="020B0604020202020204" pitchFamily="34" charset="0"/>
                </a:defRPr>
              </a:lvl9pPr>
            </a:lstStyle>
            <a:p>
              <a:pPr eaLnBrk="1" hangingPunct="1"/>
              <a:endParaRPr lang="en-US" altLang="en-US"/>
            </a:p>
          </p:txBody>
        </p:sp>
        <p:sp>
          <p:nvSpPr>
            <p:cNvPr id="38915" name="Text Box 12"/>
            <p:cNvSpPr txBox="1">
              <a:spLocks noChangeArrowheads="1"/>
            </p:cNvSpPr>
            <p:nvPr/>
          </p:nvSpPr>
          <p:spPr bwMode="auto">
            <a:xfrm>
              <a:off x="6554788" y="3311525"/>
              <a:ext cx="194945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900">
                  <a:solidFill>
                    <a:schemeClr val="tx1"/>
                  </a:solidFill>
                  <a:latin typeface="Arial" panose="020B0604020202020204" pitchFamily="34" charset="0"/>
                </a:defRPr>
              </a:lvl1pPr>
              <a:lvl2pPr marL="742950" indent="-285750" eaLnBrk="0" hangingPunct="0">
                <a:defRPr sz="900">
                  <a:solidFill>
                    <a:schemeClr val="tx1"/>
                  </a:solidFill>
                  <a:latin typeface="Arial" panose="020B0604020202020204" pitchFamily="34" charset="0"/>
                </a:defRPr>
              </a:lvl2pPr>
              <a:lvl3pPr marL="1143000" indent="-228600" eaLnBrk="0" hangingPunct="0">
                <a:defRPr sz="900">
                  <a:solidFill>
                    <a:schemeClr val="tx1"/>
                  </a:solidFill>
                  <a:latin typeface="Arial" panose="020B0604020202020204" pitchFamily="34" charset="0"/>
                </a:defRPr>
              </a:lvl3pPr>
              <a:lvl4pPr marL="1600200" indent="-228600" eaLnBrk="0" hangingPunct="0">
                <a:defRPr sz="900">
                  <a:solidFill>
                    <a:schemeClr val="tx1"/>
                  </a:solidFill>
                  <a:latin typeface="Arial" panose="020B0604020202020204" pitchFamily="34" charset="0"/>
                </a:defRPr>
              </a:lvl4pPr>
              <a:lvl5pPr marL="2057400" indent="-228600" eaLnBrk="0" hangingPunct="0">
                <a:defRPr sz="900">
                  <a:solidFill>
                    <a:schemeClr val="tx1"/>
                  </a:solidFill>
                  <a:latin typeface="Arial" panose="020B0604020202020204" pitchFamily="34" charset="0"/>
                </a:defRPr>
              </a:lvl5pPr>
              <a:lvl6pPr marL="2514600" indent="-228600" eaLnBrk="0" fontAlgn="base" hangingPunct="0">
                <a:spcBef>
                  <a:spcPct val="0"/>
                </a:spcBef>
                <a:spcAft>
                  <a:spcPct val="0"/>
                </a:spcAft>
                <a:defRPr sz="900">
                  <a:solidFill>
                    <a:schemeClr val="tx1"/>
                  </a:solidFill>
                  <a:latin typeface="Arial" panose="020B0604020202020204" pitchFamily="34" charset="0"/>
                </a:defRPr>
              </a:lvl6pPr>
              <a:lvl7pPr marL="2971800" indent="-228600" eaLnBrk="0" fontAlgn="base" hangingPunct="0">
                <a:spcBef>
                  <a:spcPct val="0"/>
                </a:spcBef>
                <a:spcAft>
                  <a:spcPct val="0"/>
                </a:spcAft>
                <a:defRPr sz="900">
                  <a:solidFill>
                    <a:schemeClr val="tx1"/>
                  </a:solidFill>
                  <a:latin typeface="Arial" panose="020B0604020202020204" pitchFamily="34" charset="0"/>
                </a:defRPr>
              </a:lvl7pPr>
              <a:lvl8pPr marL="3429000" indent="-228600" eaLnBrk="0" fontAlgn="base" hangingPunct="0">
                <a:spcBef>
                  <a:spcPct val="0"/>
                </a:spcBef>
                <a:spcAft>
                  <a:spcPct val="0"/>
                </a:spcAft>
                <a:defRPr sz="900">
                  <a:solidFill>
                    <a:schemeClr val="tx1"/>
                  </a:solidFill>
                  <a:latin typeface="Arial" panose="020B0604020202020204" pitchFamily="34" charset="0"/>
                </a:defRPr>
              </a:lvl8pPr>
              <a:lvl9pPr marL="3886200" indent="-228600" eaLnBrk="0" fontAlgn="base" hangingPunct="0">
                <a:spcBef>
                  <a:spcPct val="0"/>
                </a:spcBef>
                <a:spcAft>
                  <a:spcPct val="0"/>
                </a:spcAft>
                <a:defRPr sz="900">
                  <a:solidFill>
                    <a:schemeClr val="tx1"/>
                  </a:solidFill>
                  <a:latin typeface="Arial" panose="020B0604020202020204" pitchFamily="34" charset="0"/>
                </a:defRPr>
              </a:lvl9pPr>
            </a:lstStyle>
            <a:p>
              <a:r>
                <a:rPr lang="en-US" altLang="en-US" sz="1800" b="1"/>
                <a:t>Upper Tolerance</a:t>
              </a:r>
            </a:p>
            <a:p>
              <a:r>
                <a:rPr lang="en-US" altLang="en-US" sz="1800" b="1"/>
                <a:t> = 16.8</a:t>
              </a:r>
            </a:p>
          </p:txBody>
        </p:sp>
        <p:sp>
          <p:nvSpPr>
            <p:cNvPr id="38916" name="Text Box 13"/>
            <p:cNvSpPr txBox="1">
              <a:spLocks noChangeArrowheads="1"/>
            </p:cNvSpPr>
            <p:nvPr/>
          </p:nvSpPr>
          <p:spPr bwMode="auto">
            <a:xfrm>
              <a:off x="1295400" y="3387725"/>
              <a:ext cx="196215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900">
                  <a:solidFill>
                    <a:schemeClr val="tx1"/>
                  </a:solidFill>
                  <a:latin typeface="Arial" panose="020B0604020202020204" pitchFamily="34" charset="0"/>
                </a:defRPr>
              </a:lvl1pPr>
              <a:lvl2pPr marL="742950" indent="-285750" eaLnBrk="0" hangingPunct="0">
                <a:defRPr sz="900">
                  <a:solidFill>
                    <a:schemeClr val="tx1"/>
                  </a:solidFill>
                  <a:latin typeface="Arial" panose="020B0604020202020204" pitchFamily="34" charset="0"/>
                </a:defRPr>
              </a:lvl2pPr>
              <a:lvl3pPr marL="1143000" indent="-228600" eaLnBrk="0" hangingPunct="0">
                <a:defRPr sz="900">
                  <a:solidFill>
                    <a:schemeClr val="tx1"/>
                  </a:solidFill>
                  <a:latin typeface="Arial" panose="020B0604020202020204" pitchFamily="34" charset="0"/>
                </a:defRPr>
              </a:lvl3pPr>
              <a:lvl4pPr marL="1600200" indent="-228600" eaLnBrk="0" hangingPunct="0">
                <a:defRPr sz="900">
                  <a:solidFill>
                    <a:schemeClr val="tx1"/>
                  </a:solidFill>
                  <a:latin typeface="Arial" panose="020B0604020202020204" pitchFamily="34" charset="0"/>
                </a:defRPr>
              </a:lvl4pPr>
              <a:lvl5pPr marL="2057400" indent="-228600" eaLnBrk="0" hangingPunct="0">
                <a:defRPr sz="900">
                  <a:solidFill>
                    <a:schemeClr val="tx1"/>
                  </a:solidFill>
                  <a:latin typeface="Arial" panose="020B0604020202020204" pitchFamily="34" charset="0"/>
                </a:defRPr>
              </a:lvl5pPr>
              <a:lvl6pPr marL="2514600" indent="-228600" eaLnBrk="0" fontAlgn="base" hangingPunct="0">
                <a:spcBef>
                  <a:spcPct val="0"/>
                </a:spcBef>
                <a:spcAft>
                  <a:spcPct val="0"/>
                </a:spcAft>
                <a:defRPr sz="900">
                  <a:solidFill>
                    <a:schemeClr val="tx1"/>
                  </a:solidFill>
                  <a:latin typeface="Arial" panose="020B0604020202020204" pitchFamily="34" charset="0"/>
                </a:defRPr>
              </a:lvl6pPr>
              <a:lvl7pPr marL="2971800" indent="-228600" eaLnBrk="0" fontAlgn="base" hangingPunct="0">
                <a:spcBef>
                  <a:spcPct val="0"/>
                </a:spcBef>
                <a:spcAft>
                  <a:spcPct val="0"/>
                </a:spcAft>
                <a:defRPr sz="900">
                  <a:solidFill>
                    <a:schemeClr val="tx1"/>
                  </a:solidFill>
                  <a:latin typeface="Arial" panose="020B0604020202020204" pitchFamily="34" charset="0"/>
                </a:defRPr>
              </a:lvl7pPr>
              <a:lvl8pPr marL="3429000" indent="-228600" eaLnBrk="0" fontAlgn="base" hangingPunct="0">
                <a:spcBef>
                  <a:spcPct val="0"/>
                </a:spcBef>
                <a:spcAft>
                  <a:spcPct val="0"/>
                </a:spcAft>
                <a:defRPr sz="900">
                  <a:solidFill>
                    <a:schemeClr val="tx1"/>
                  </a:solidFill>
                  <a:latin typeface="Arial" panose="020B0604020202020204" pitchFamily="34" charset="0"/>
                </a:defRPr>
              </a:lvl8pPr>
              <a:lvl9pPr marL="3886200" indent="-228600" eaLnBrk="0" fontAlgn="base" hangingPunct="0">
                <a:spcBef>
                  <a:spcPct val="0"/>
                </a:spcBef>
                <a:spcAft>
                  <a:spcPct val="0"/>
                </a:spcAft>
                <a:defRPr sz="900">
                  <a:solidFill>
                    <a:schemeClr val="tx1"/>
                  </a:solidFill>
                  <a:latin typeface="Arial" panose="020B0604020202020204" pitchFamily="34" charset="0"/>
                </a:defRPr>
              </a:lvl9pPr>
            </a:lstStyle>
            <a:p>
              <a:r>
                <a:rPr lang="en-US" altLang="en-US" sz="1800" b="1"/>
                <a:t>Lower Tolerance</a:t>
              </a:r>
            </a:p>
            <a:p>
              <a:r>
                <a:rPr lang="en-US" altLang="en-US" sz="1800" b="1"/>
                <a:t> = 15.2</a:t>
              </a:r>
            </a:p>
          </p:txBody>
        </p:sp>
        <p:sp>
          <p:nvSpPr>
            <p:cNvPr id="38917" name="Text Box 14"/>
            <p:cNvSpPr txBox="1">
              <a:spLocks noChangeArrowheads="1"/>
            </p:cNvSpPr>
            <p:nvPr/>
          </p:nvSpPr>
          <p:spPr bwMode="auto">
            <a:xfrm>
              <a:off x="3292475" y="3176588"/>
              <a:ext cx="17018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900">
                  <a:solidFill>
                    <a:schemeClr val="tx1"/>
                  </a:solidFill>
                  <a:latin typeface="Arial" panose="020B0604020202020204" pitchFamily="34" charset="0"/>
                </a:defRPr>
              </a:lvl1pPr>
              <a:lvl2pPr marL="742950" indent="-285750" eaLnBrk="0" hangingPunct="0">
                <a:defRPr sz="900">
                  <a:solidFill>
                    <a:schemeClr val="tx1"/>
                  </a:solidFill>
                  <a:latin typeface="Arial" panose="020B0604020202020204" pitchFamily="34" charset="0"/>
                </a:defRPr>
              </a:lvl2pPr>
              <a:lvl3pPr marL="1143000" indent="-228600" eaLnBrk="0" hangingPunct="0">
                <a:defRPr sz="900">
                  <a:solidFill>
                    <a:schemeClr val="tx1"/>
                  </a:solidFill>
                  <a:latin typeface="Arial" panose="020B0604020202020204" pitchFamily="34" charset="0"/>
                </a:defRPr>
              </a:lvl3pPr>
              <a:lvl4pPr marL="1600200" indent="-228600" eaLnBrk="0" hangingPunct="0">
                <a:defRPr sz="900">
                  <a:solidFill>
                    <a:schemeClr val="tx1"/>
                  </a:solidFill>
                  <a:latin typeface="Arial" panose="020B0604020202020204" pitchFamily="34" charset="0"/>
                </a:defRPr>
              </a:lvl4pPr>
              <a:lvl5pPr marL="2057400" indent="-228600" eaLnBrk="0" hangingPunct="0">
                <a:defRPr sz="900">
                  <a:solidFill>
                    <a:schemeClr val="tx1"/>
                  </a:solidFill>
                  <a:latin typeface="Arial" panose="020B0604020202020204" pitchFamily="34" charset="0"/>
                </a:defRPr>
              </a:lvl5pPr>
              <a:lvl6pPr marL="2514600" indent="-228600" eaLnBrk="0" fontAlgn="base" hangingPunct="0">
                <a:spcBef>
                  <a:spcPct val="0"/>
                </a:spcBef>
                <a:spcAft>
                  <a:spcPct val="0"/>
                </a:spcAft>
                <a:defRPr sz="900">
                  <a:solidFill>
                    <a:schemeClr val="tx1"/>
                  </a:solidFill>
                  <a:latin typeface="Arial" panose="020B0604020202020204" pitchFamily="34" charset="0"/>
                </a:defRPr>
              </a:lvl6pPr>
              <a:lvl7pPr marL="2971800" indent="-228600" eaLnBrk="0" fontAlgn="base" hangingPunct="0">
                <a:spcBef>
                  <a:spcPct val="0"/>
                </a:spcBef>
                <a:spcAft>
                  <a:spcPct val="0"/>
                </a:spcAft>
                <a:defRPr sz="900">
                  <a:solidFill>
                    <a:schemeClr val="tx1"/>
                  </a:solidFill>
                  <a:latin typeface="Arial" panose="020B0604020202020204" pitchFamily="34" charset="0"/>
                </a:defRPr>
              </a:lvl7pPr>
              <a:lvl8pPr marL="3429000" indent="-228600" eaLnBrk="0" fontAlgn="base" hangingPunct="0">
                <a:spcBef>
                  <a:spcPct val="0"/>
                </a:spcBef>
                <a:spcAft>
                  <a:spcPct val="0"/>
                </a:spcAft>
                <a:defRPr sz="900">
                  <a:solidFill>
                    <a:schemeClr val="tx1"/>
                  </a:solidFill>
                  <a:latin typeface="Arial" panose="020B0604020202020204" pitchFamily="34" charset="0"/>
                </a:defRPr>
              </a:lvl8pPr>
              <a:lvl9pPr marL="3886200" indent="-228600" eaLnBrk="0" fontAlgn="base" hangingPunct="0">
                <a:spcBef>
                  <a:spcPct val="0"/>
                </a:spcBef>
                <a:spcAft>
                  <a:spcPct val="0"/>
                </a:spcAft>
                <a:defRPr sz="900">
                  <a:solidFill>
                    <a:schemeClr val="tx1"/>
                  </a:solidFill>
                  <a:latin typeface="Arial" panose="020B0604020202020204" pitchFamily="34" charset="0"/>
                </a:defRPr>
              </a:lvl9pPr>
            </a:lstStyle>
            <a:p>
              <a:r>
                <a:rPr lang="en-US" altLang="en-US" sz="1800" b="1" dirty="0"/>
                <a:t>Process</a:t>
              </a:r>
            </a:p>
            <a:p>
              <a:r>
                <a:rPr lang="en-US" altLang="en-US" sz="1800" b="1" dirty="0"/>
                <a:t>Mean = 15.8</a:t>
              </a:r>
            </a:p>
            <a:p>
              <a:r>
                <a:rPr lang="en-US" altLang="en-US" sz="1800" b="1" dirty="0">
                  <a:cs typeface="Arial" panose="020B0604020202020204" pitchFamily="34" charset="0"/>
                </a:rPr>
                <a:t>Std. Dev. = 0.5</a:t>
              </a:r>
              <a:endParaRPr lang="el-GR" altLang="en-US" sz="1800" b="1" dirty="0">
                <a:cs typeface="Arial" panose="020B0604020202020204" pitchFamily="34" charset="0"/>
              </a:endParaRPr>
            </a:p>
          </p:txBody>
        </p:sp>
        <mc:AlternateContent xmlns:mc="http://schemas.openxmlformats.org/markup-compatibility/2006" xmlns:p14="http://schemas.microsoft.com/office/powerpoint/2010/main">
          <mc:Choice Requires="p14">
            <p:contentPart p14:bwMode="auto" r:id="rId2">
              <p14:nvContentPartPr>
                <p14:cNvPr id="7170" name="Ink 20"/>
                <p14:cNvContentPartPr>
                  <a14:cpLocks xmlns:a14="http://schemas.microsoft.com/office/drawing/2010/main" noRot="1" noChangeAspect="1" noEditPoints="1" noChangeArrowheads="1" noChangeShapeType="1"/>
                </p14:cNvContentPartPr>
                <p14:nvPr/>
              </p14:nvContentPartPr>
              <p14:xfrm>
                <a:off x="701675" y="3063875"/>
                <a:ext cx="7553325" cy="128588"/>
              </p14:xfrm>
            </p:contentPart>
          </mc:Choice>
          <mc:Fallback xmlns="">
            <p:pic>
              <p:nvPicPr>
                <p:cNvPr id="7170" name="Ink 20"/>
                <p:cNvPicPr>
                  <a:picLocks noRot="1" noChangeAspect="1" noEditPoints="1" noChangeArrowheads="1" noChangeShapeType="1"/>
                </p:cNvPicPr>
                <p:nvPr/>
              </p:nvPicPr>
              <p:blipFill>
                <a:blip r:embed="rId3"/>
                <a:stretch>
                  <a:fillRect/>
                </a:stretch>
              </p:blipFill>
              <p:spPr>
                <a:xfrm>
                  <a:off x="695195" y="3054191"/>
                  <a:ext cx="7566285" cy="147957"/>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171" name="Ink 23"/>
                <p14:cNvContentPartPr>
                  <a14:cpLocks xmlns:a14="http://schemas.microsoft.com/office/drawing/2010/main" noRot="1" noChangeAspect="1" noEditPoints="1" noChangeArrowheads="1" noChangeShapeType="1"/>
                </p14:cNvContentPartPr>
                <p14:nvPr/>
              </p14:nvContentPartPr>
              <p14:xfrm>
                <a:off x="3932238" y="898525"/>
                <a:ext cx="57150" cy="2255838"/>
              </p14:xfrm>
            </p:contentPart>
          </mc:Choice>
          <mc:Fallback xmlns="">
            <p:pic>
              <p:nvPicPr>
                <p:cNvPr id="7171" name="Ink 23"/>
                <p:cNvPicPr>
                  <a:picLocks noRot="1" noChangeAspect="1" noEditPoints="1" noChangeArrowheads="1" noChangeShapeType="1"/>
                </p:cNvPicPr>
                <p:nvPr/>
              </p:nvPicPr>
              <p:blipFill>
                <a:blip r:embed="rId5"/>
                <a:stretch>
                  <a:fillRect/>
                </a:stretch>
              </p:blipFill>
              <p:spPr>
                <a:xfrm>
                  <a:off x="3925768" y="888853"/>
                  <a:ext cx="70090" cy="2275183"/>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172" name="Ink 30"/>
                <p14:cNvContentPartPr>
                  <a14:cpLocks xmlns:a14="http://schemas.microsoft.com/office/drawing/2010/main" noRot="1" noChangeAspect="1" noEditPoints="1" noChangeArrowheads="1" noChangeShapeType="1"/>
                </p14:cNvContentPartPr>
                <p14:nvPr/>
              </p14:nvContentPartPr>
              <p14:xfrm>
                <a:off x="676275" y="912813"/>
                <a:ext cx="6343650" cy="2333625"/>
              </p14:xfrm>
            </p:contentPart>
          </mc:Choice>
          <mc:Fallback xmlns="">
            <p:pic>
              <p:nvPicPr>
                <p:cNvPr id="7172" name="Ink 30"/>
                <p:cNvPicPr>
                  <a:picLocks noRot="1" noChangeAspect="1" noEditPoints="1" noChangeArrowheads="1" noChangeShapeType="1"/>
                </p:cNvPicPr>
                <p:nvPr/>
              </p:nvPicPr>
              <p:blipFill>
                <a:blip r:embed="rId7"/>
                <a:stretch>
                  <a:fillRect/>
                </a:stretch>
              </p:blipFill>
              <p:spPr>
                <a:xfrm>
                  <a:off x="669795" y="903141"/>
                  <a:ext cx="6356610" cy="2352969"/>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173" name="Ink 31"/>
                <p14:cNvContentPartPr>
                  <a14:cpLocks xmlns:a14="http://schemas.microsoft.com/office/drawing/2010/main" noRot="1" noChangeAspect="1" noEditPoints="1" noChangeArrowheads="1" noChangeShapeType="1"/>
                </p14:cNvContentPartPr>
                <p14:nvPr/>
              </p14:nvContentPartPr>
              <p14:xfrm>
                <a:off x="6858000" y="2881313"/>
                <a:ext cx="22225" cy="182562"/>
              </p14:xfrm>
            </p:contentPart>
          </mc:Choice>
          <mc:Fallback xmlns="">
            <p:pic>
              <p:nvPicPr>
                <p:cNvPr id="7173" name="Ink 31"/>
                <p:cNvPicPr>
                  <a:picLocks noRot="1" noChangeAspect="1" noEditPoints="1" noChangeArrowheads="1" noChangeShapeType="1"/>
                </p:cNvPicPr>
                <p:nvPr/>
              </p:nvPicPr>
              <p:blipFill>
                <a:blip r:embed="rId9"/>
                <a:stretch>
                  <a:fillRect/>
                </a:stretch>
              </p:blipFill>
              <p:spPr>
                <a:xfrm>
                  <a:off x="6851442" y="2871648"/>
                  <a:ext cx="35341" cy="201892"/>
                </a:xfrm>
                <a:prstGeom prst="rect">
                  <a:avLst/>
                </a:prstGeom>
              </p:spPr>
            </p:pic>
          </mc:Fallback>
        </mc:AlternateContent>
      </p:grpSp>
      <p:sp>
        <p:nvSpPr>
          <p:cNvPr id="2" name="Slide Number Placeholder 1"/>
          <p:cNvSpPr>
            <a:spLocks noGrp="1"/>
          </p:cNvSpPr>
          <p:nvPr>
            <p:ph type="sldNum" sz="quarter" idx="12"/>
          </p:nvPr>
        </p:nvSpPr>
        <p:spPr/>
        <p:txBody>
          <a:bodyPr/>
          <a:lstStyle/>
          <a:p>
            <a:fld id="{F1A8FC4E-E0A5-404A-A74E-7F0733CBA045}" type="slidenum">
              <a:rPr lang="en-US" smtClean="0"/>
              <a:pPr/>
              <a:t>33</a:t>
            </a:fld>
            <a:endParaRPr lang="en-US" dirty="0"/>
          </a:p>
        </p:txBody>
      </p:sp>
      <p:sp>
        <p:nvSpPr>
          <p:cNvPr id="14" name="Rectangle 2"/>
          <p:cNvSpPr txBox="1">
            <a:spLocks noChangeArrowheads="1"/>
          </p:cNvSpPr>
          <p:nvPr/>
        </p:nvSpPr>
        <p:spPr>
          <a:xfrm>
            <a:off x="1114425" y="595313"/>
            <a:ext cx="8029575" cy="776287"/>
          </a:xfrm>
          <a:prstGeom prst="rect">
            <a:avLst/>
          </a:prstGeom>
        </p:spPr>
        <p:txBody>
          <a:bodyPr/>
          <a:lst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charset="0"/>
              </a:defRPr>
            </a:lvl2pPr>
            <a:lvl3pPr algn="l" rtl="0" fontAlgn="base">
              <a:spcBef>
                <a:spcPct val="0"/>
              </a:spcBef>
              <a:spcAft>
                <a:spcPct val="0"/>
              </a:spcAft>
              <a:defRPr sz="4400">
                <a:solidFill>
                  <a:schemeClr val="tx2"/>
                </a:solidFill>
                <a:latin typeface="Tahoma" charset="0"/>
              </a:defRPr>
            </a:lvl3pPr>
            <a:lvl4pPr algn="l" rtl="0" fontAlgn="base">
              <a:spcBef>
                <a:spcPct val="0"/>
              </a:spcBef>
              <a:spcAft>
                <a:spcPct val="0"/>
              </a:spcAft>
              <a:defRPr sz="4400">
                <a:solidFill>
                  <a:schemeClr val="tx2"/>
                </a:solidFill>
                <a:latin typeface="Tahoma" charset="0"/>
              </a:defRPr>
            </a:lvl4pPr>
            <a:lvl5pPr algn="l" rtl="0" fontAlgn="base">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a:lstStyle>
          <a:p>
            <a:pPr eaLnBrk="1" hangingPunct="1"/>
            <a:r>
              <a:rPr lang="en-US" altLang="en-US" kern="0" dirty="0"/>
              <a:t>Step 3 - Analyze </a:t>
            </a:r>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4971006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820738" y="274638"/>
            <a:ext cx="8170862" cy="1096962"/>
          </a:xfrm>
        </p:spPr>
        <p:txBody>
          <a:bodyPr/>
          <a:lstStyle/>
          <a:p>
            <a:pPr eaLnBrk="1" hangingPunct="1"/>
            <a:r>
              <a:rPr lang="en-US" altLang="en-US" sz="3200" dirty="0"/>
              <a:t>Step 4 – Improve</a:t>
            </a:r>
          </a:p>
        </p:txBody>
      </p:sp>
      <p:sp>
        <p:nvSpPr>
          <p:cNvPr id="105475" name="Rectangle 3"/>
          <p:cNvSpPr>
            <a:spLocks noGrp="1" noChangeArrowheads="1"/>
          </p:cNvSpPr>
          <p:nvPr>
            <p:ph type="body" idx="1"/>
          </p:nvPr>
        </p:nvSpPr>
        <p:spPr>
          <a:xfrm>
            <a:off x="533400" y="2362200"/>
            <a:ext cx="7467600" cy="2560638"/>
          </a:xfrm>
        </p:spPr>
        <p:txBody>
          <a:bodyPr/>
          <a:lstStyle/>
          <a:p>
            <a:pPr lvl="1" eaLnBrk="1" hangingPunct="1">
              <a:lnSpc>
                <a:spcPct val="90000"/>
              </a:lnSpc>
            </a:pPr>
            <a:r>
              <a:rPr lang="en-US" altLang="en-US" sz="3200" dirty="0"/>
              <a:t>How can we improve the capability of our burger making process?</a:t>
            </a:r>
          </a:p>
          <a:p>
            <a:pPr lvl="2">
              <a:lnSpc>
                <a:spcPct val="90000"/>
              </a:lnSpc>
            </a:pPr>
            <a:r>
              <a:rPr lang="en-US" altLang="en-US" sz="3200" dirty="0"/>
              <a:t>Decrease Variation</a:t>
            </a:r>
          </a:p>
          <a:p>
            <a:pPr lvl="2">
              <a:lnSpc>
                <a:spcPct val="90000"/>
              </a:lnSpc>
            </a:pPr>
            <a:r>
              <a:rPr lang="en-US" altLang="en-US" sz="3200" dirty="0"/>
              <a:t>Center Process</a:t>
            </a:r>
          </a:p>
          <a:p>
            <a:pPr lvl="2">
              <a:lnSpc>
                <a:spcPct val="90000"/>
              </a:lnSpc>
            </a:pPr>
            <a:r>
              <a:rPr lang="en-US" altLang="en-US" sz="3200" dirty="0"/>
              <a:t>Increase Specifications</a:t>
            </a:r>
          </a:p>
        </p:txBody>
      </p:sp>
      <p:sp>
        <p:nvSpPr>
          <p:cNvPr id="4" name="TextBox 3"/>
          <p:cNvSpPr txBox="1">
            <a:spLocks noChangeArrowheads="1"/>
          </p:cNvSpPr>
          <p:nvPr/>
        </p:nvSpPr>
        <p:spPr bwMode="auto">
          <a:xfrm>
            <a:off x="7096125" y="6497638"/>
            <a:ext cx="1895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900">
                <a:solidFill>
                  <a:schemeClr val="tx1"/>
                </a:solidFill>
                <a:latin typeface="Arial" panose="020B0604020202020204" pitchFamily="34" charset="0"/>
              </a:defRPr>
            </a:lvl1pPr>
            <a:lvl2pPr marL="742950" indent="-285750" eaLnBrk="0" hangingPunct="0">
              <a:defRPr sz="900">
                <a:solidFill>
                  <a:schemeClr val="tx1"/>
                </a:solidFill>
                <a:latin typeface="Arial" panose="020B0604020202020204" pitchFamily="34" charset="0"/>
              </a:defRPr>
            </a:lvl2pPr>
            <a:lvl3pPr marL="1143000" indent="-228600" eaLnBrk="0" hangingPunct="0">
              <a:defRPr sz="900">
                <a:solidFill>
                  <a:schemeClr val="tx1"/>
                </a:solidFill>
                <a:latin typeface="Arial" panose="020B0604020202020204" pitchFamily="34" charset="0"/>
              </a:defRPr>
            </a:lvl3pPr>
            <a:lvl4pPr marL="1600200" indent="-228600" eaLnBrk="0" hangingPunct="0">
              <a:defRPr sz="900">
                <a:solidFill>
                  <a:schemeClr val="tx1"/>
                </a:solidFill>
                <a:latin typeface="Arial" panose="020B0604020202020204" pitchFamily="34" charset="0"/>
              </a:defRPr>
            </a:lvl4pPr>
            <a:lvl5pPr marL="2057400" indent="-228600" eaLnBrk="0" hangingPunct="0">
              <a:defRPr sz="900">
                <a:solidFill>
                  <a:schemeClr val="tx1"/>
                </a:solidFill>
                <a:latin typeface="Arial" panose="020B0604020202020204" pitchFamily="34" charset="0"/>
              </a:defRPr>
            </a:lvl5pPr>
            <a:lvl6pPr marL="2514600" indent="-228600" eaLnBrk="0" fontAlgn="base" hangingPunct="0">
              <a:spcBef>
                <a:spcPct val="0"/>
              </a:spcBef>
              <a:spcAft>
                <a:spcPct val="0"/>
              </a:spcAft>
              <a:defRPr sz="900">
                <a:solidFill>
                  <a:schemeClr val="tx1"/>
                </a:solidFill>
                <a:latin typeface="Arial" panose="020B0604020202020204" pitchFamily="34" charset="0"/>
              </a:defRPr>
            </a:lvl6pPr>
            <a:lvl7pPr marL="2971800" indent="-228600" eaLnBrk="0" fontAlgn="base" hangingPunct="0">
              <a:spcBef>
                <a:spcPct val="0"/>
              </a:spcBef>
              <a:spcAft>
                <a:spcPct val="0"/>
              </a:spcAft>
              <a:defRPr sz="900">
                <a:solidFill>
                  <a:schemeClr val="tx1"/>
                </a:solidFill>
                <a:latin typeface="Arial" panose="020B0604020202020204" pitchFamily="34" charset="0"/>
              </a:defRPr>
            </a:lvl7pPr>
            <a:lvl8pPr marL="3429000" indent="-228600" eaLnBrk="0" fontAlgn="base" hangingPunct="0">
              <a:spcBef>
                <a:spcPct val="0"/>
              </a:spcBef>
              <a:spcAft>
                <a:spcPct val="0"/>
              </a:spcAft>
              <a:defRPr sz="900">
                <a:solidFill>
                  <a:schemeClr val="tx1"/>
                </a:solidFill>
                <a:latin typeface="Arial" panose="020B0604020202020204" pitchFamily="34" charset="0"/>
              </a:defRPr>
            </a:lvl8pPr>
            <a:lvl9pPr marL="3886200" indent="-228600" eaLnBrk="0" fontAlgn="base" hangingPunct="0">
              <a:spcBef>
                <a:spcPct val="0"/>
              </a:spcBef>
              <a:spcAft>
                <a:spcPct val="0"/>
              </a:spcAft>
              <a:defRPr sz="900">
                <a:solidFill>
                  <a:schemeClr val="tx1"/>
                </a:solidFill>
                <a:latin typeface="Arial" panose="020B0604020202020204" pitchFamily="34" charset="0"/>
              </a:defRPr>
            </a:lvl9pPr>
          </a:lstStyle>
          <a:p>
            <a:pPr eaLnBrk="1" hangingPunct="1"/>
            <a:r>
              <a:rPr lang="en-US" altLang="en-US"/>
              <a:t>Show Excel nornsdist 6-sigma</a:t>
            </a:r>
          </a:p>
        </p:txBody>
      </p:sp>
      <p:sp>
        <p:nvSpPr>
          <p:cNvPr id="2" name="Slide Number Placeholder 1"/>
          <p:cNvSpPr>
            <a:spLocks noGrp="1"/>
          </p:cNvSpPr>
          <p:nvPr>
            <p:ph type="sldNum" sz="quarter" idx="12"/>
          </p:nvPr>
        </p:nvSpPr>
        <p:spPr/>
        <p:txBody>
          <a:bodyPr/>
          <a:lstStyle/>
          <a:p>
            <a:fld id="{7533D5BF-5FCC-4865-ABA5-E9EAB81DD38B}" type="slidenum">
              <a:rPr lang="en-US" smtClean="0"/>
              <a:pPr/>
              <a:t>34</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393591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animEffect transition="in" filter="blinds(horizontal)">
                                      <p:cBhvr>
                                        <p:cTn id="7" dur="500"/>
                                        <p:tgtEl>
                                          <p:spTgt spid="1054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5475">
                                            <p:txEl>
                                              <p:pRg st="1" end="1"/>
                                            </p:txEl>
                                          </p:spTgt>
                                        </p:tgtEl>
                                        <p:attrNameLst>
                                          <p:attrName>style.visibility</p:attrName>
                                        </p:attrNameLst>
                                      </p:cBhvr>
                                      <p:to>
                                        <p:strVal val="visible"/>
                                      </p:to>
                                    </p:set>
                                    <p:animEffect transition="in" filter="blinds(horizontal)">
                                      <p:cBhvr>
                                        <p:cTn id="12" dur="500"/>
                                        <p:tgtEl>
                                          <p:spTgt spid="105475">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05475">
                                            <p:txEl>
                                              <p:pRg st="2" end="2"/>
                                            </p:txEl>
                                          </p:spTgt>
                                        </p:tgtEl>
                                        <p:attrNameLst>
                                          <p:attrName>style.visibility</p:attrName>
                                        </p:attrNameLst>
                                      </p:cBhvr>
                                      <p:to>
                                        <p:strVal val="visible"/>
                                      </p:to>
                                    </p:set>
                                    <p:animEffect transition="in" filter="blinds(horizontal)">
                                      <p:cBhvr>
                                        <p:cTn id="15" dur="500"/>
                                        <p:tgtEl>
                                          <p:spTgt spid="105475">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05475">
                                            <p:txEl>
                                              <p:pRg st="3" end="3"/>
                                            </p:txEl>
                                          </p:spTgt>
                                        </p:tgtEl>
                                        <p:attrNameLst>
                                          <p:attrName>style.visibility</p:attrName>
                                        </p:attrNameLst>
                                      </p:cBhvr>
                                      <p:to>
                                        <p:strVal val="visible"/>
                                      </p:to>
                                    </p:set>
                                    <p:animEffect transition="in" filter="blinds(horizontal)">
                                      <p:cBhvr>
                                        <p:cTn id="18" dur="500"/>
                                        <p:tgtEl>
                                          <p:spTgt spid="105475">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00933224"/>
              </p:ext>
            </p:extLst>
          </p:nvPr>
        </p:nvGraphicFramePr>
        <p:xfrm>
          <a:off x="829468" y="2209800"/>
          <a:ext cx="7681913" cy="4114800"/>
        </p:xfrm>
        <a:graphic>
          <a:graphicData uri="http://schemas.openxmlformats.org/drawingml/2006/table">
            <a:tbl>
              <a:tblPr>
                <a:tableStyleId>{5C22544A-7EE6-4342-B048-85BDC9FD1C3A}</a:tableStyleId>
              </a:tblPr>
              <a:tblGrid>
                <a:gridCol w="4267729">
                  <a:extLst>
                    <a:ext uri="{9D8B030D-6E8A-4147-A177-3AD203B41FA5}">
                      <a16:colId xmlns:a16="http://schemas.microsoft.com/office/drawing/2014/main" val="20000"/>
                    </a:ext>
                  </a:extLst>
                </a:gridCol>
                <a:gridCol w="1707092">
                  <a:extLst>
                    <a:ext uri="{9D8B030D-6E8A-4147-A177-3AD203B41FA5}">
                      <a16:colId xmlns:a16="http://schemas.microsoft.com/office/drawing/2014/main" val="20001"/>
                    </a:ext>
                  </a:extLst>
                </a:gridCol>
                <a:gridCol w="1707092">
                  <a:extLst>
                    <a:ext uri="{9D8B030D-6E8A-4147-A177-3AD203B41FA5}">
                      <a16:colId xmlns:a16="http://schemas.microsoft.com/office/drawing/2014/main" val="20002"/>
                    </a:ext>
                  </a:extLst>
                </a:gridCol>
              </a:tblGrid>
              <a:tr h="474592">
                <a:tc>
                  <a:txBody>
                    <a:bodyPr/>
                    <a:lstStyle/>
                    <a:p>
                      <a:pPr algn="l" fontAlgn="b"/>
                      <a:endParaRPr lang="en-US" sz="2800" b="0" i="0" u="none" strike="noStrike" dirty="0">
                        <a:effectLst/>
                        <a:latin typeface="+mj-lt"/>
                      </a:endParaRPr>
                    </a:p>
                  </a:txBody>
                  <a:tcPr marL="9526" marR="9526" marT="9525" marB="0" anchor="ctr"/>
                </a:tc>
                <a:tc>
                  <a:txBody>
                    <a:bodyPr/>
                    <a:lstStyle/>
                    <a:p>
                      <a:pPr algn="ctr" fontAlgn="b"/>
                      <a:r>
                        <a:rPr lang="en-US" sz="2800" u="sng" strike="noStrike">
                          <a:effectLst/>
                          <a:latin typeface="+mj-lt"/>
                        </a:rPr>
                        <a:t>z</a:t>
                      </a:r>
                      <a:endParaRPr lang="en-US" sz="2800" b="0" i="0" u="sng" strike="noStrike">
                        <a:effectLst/>
                        <a:latin typeface="+mj-lt"/>
                      </a:endParaRPr>
                    </a:p>
                  </a:txBody>
                  <a:tcPr marL="9526" marR="9526" marT="9525" marB="0" anchor="ctr"/>
                </a:tc>
                <a:tc>
                  <a:txBody>
                    <a:bodyPr/>
                    <a:lstStyle/>
                    <a:p>
                      <a:pPr algn="ctr" fontAlgn="b"/>
                      <a:r>
                        <a:rPr lang="en-US" sz="2800" u="sng" strike="noStrike">
                          <a:effectLst/>
                          <a:latin typeface="+mj-lt"/>
                        </a:rPr>
                        <a:t>%</a:t>
                      </a:r>
                      <a:endParaRPr lang="en-US" sz="2800" b="0" i="0" u="sng" strike="noStrike">
                        <a:effectLst/>
                        <a:latin typeface="+mj-lt"/>
                      </a:endParaRPr>
                    </a:p>
                  </a:txBody>
                  <a:tcPr marL="9526" marR="9526" marT="9525" marB="0" anchor="ctr"/>
                </a:tc>
                <a:extLst>
                  <a:ext uri="{0D108BD9-81ED-4DB2-BD59-A6C34878D82A}">
                    <a16:rowId xmlns:a16="http://schemas.microsoft.com/office/drawing/2014/main" val="10000"/>
                  </a:ext>
                </a:extLst>
              </a:tr>
              <a:tr h="474592">
                <a:tc>
                  <a:txBody>
                    <a:bodyPr/>
                    <a:lstStyle/>
                    <a:p>
                      <a:pPr algn="l" fontAlgn="b"/>
                      <a:r>
                        <a:rPr lang="en-US" sz="2800" u="none" strike="noStrike" dirty="0">
                          <a:effectLst/>
                          <a:latin typeface="+mj-lt"/>
                        </a:rPr>
                        <a:t>Now</a:t>
                      </a:r>
                      <a:endParaRPr lang="en-US" sz="2800" b="0" i="0" u="none" strike="noStrike" dirty="0">
                        <a:effectLst/>
                        <a:latin typeface="+mj-lt"/>
                      </a:endParaRPr>
                    </a:p>
                  </a:txBody>
                  <a:tcPr marL="9526" marR="9526" marT="9525" marB="0" anchor="ctr"/>
                </a:tc>
                <a:tc>
                  <a:txBody>
                    <a:bodyPr/>
                    <a:lstStyle/>
                    <a:p>
                      <a:pPr algn="ctr" fontAlgn="b"/>
                      <a:r>
                        <a:rPr lang="en-US" sz="2800" u="none" strike="noStrike">
                          <a:effectLst/>
                          <a:latin typeface="+mj-lt"/>
                        </a:rPr>
                        <a:t>-1.2</a:t>
                      </a:r>
                      <a:endParaRPr lang="en-US" sz="2800" b="0" i="0" u="none" strike="noStrike">
                        <a:effectLst/>
                        <a:latin typeface="+mj-lt"/>
                      </a:endParaRPr>
                    </a:p>
                  </a:txBody>
                  <a:tcPr marL="9526" marR="9526" marT="9525" marB="0" anchor="ctr"/>
                </a:tc>
                <a:tc>
                  <a:txBody>
                    <a:bodyPr/>
                    <a:lstStyle/>
                    <a:p>
                      <a:pPr algn="ctr" fontAlgn="b"/>
                      <a:r>
                        <a:rPr lang="en-US" sz="2800" u="none" strike="noStrike">
                          <a:effectLst/>
                          <a:latin typeface="+mj-lt"/>
                        </a:rPr>
                        <a:t>11.51%</a:t>
                      </a:r>
                      <a:endParaRPr lang="en-US" sz="2800" b="0" i="0" u="none" strike="noStrike">
                        <a:effectLst/>
                        <a:latin typeface="+mj-lt"/>
                      </a:endParaRPr>
                    </a:p>
                  </a:txBody>
                  <a:tcPr marL="9526" marR="9526" marT="9525" marB="0" anchor="ctr"/>
                </a:tc>
                <a:extLst>
                  <a:ext uri="{0D108BD9-81ED-4DB2-BD59-A6C34878D82A}">
                    <a16:rowId xmlns:a16="http://schemas.microsoft.com/office/drawing/2014/main" val="10001"/>
                  </a:ext>
                </a:extLst>
              </a:tr>
              <a:tr h="474592">
                <a:tc>
                  <a:txBody>
                    <a:bodyPr/>
                    <a:lstStyle/>
                    <a:p>
                      <a:pPr algn="l" fontAlgn="b"/>
                      <a:r>
                        <a:rPr lang="en-US" sz="2800" u="none" strike="noStrike">
                          <a:effectLst/>
                          <a:latin typeface="+mj-lt"/>
                        </a:rPr>
                        <a:t>Center mean to 16 lb</a:t>
                      </a:r>
                      <a:endParaRPr lang="en-US" sz="2800" b="0" i="0" u="none" strike="noStrike">
                        <a:effectLst/>
                        <a:latin typeface="+mj-lt"/>
                      </a:endParaRPr>
                    </a:p>
                  </a:txBody>
                  <a:tcPr marL="9526" marR="9526" marT="9525" marB="0" anchor="ctr"/>
                </a:tc>
                <a:tc>
                  <a:txBody>
                    <a:bodyPr/>
                    <a:lstStyle/>
                    <a:p>
                      <a:pPr algn="ctr" fontAlgn="b"/>
                      <a:r>
                        <a:rPr lang="en-US" sz="2800" u="none" strike="noStrike" dirty="0">
                          <a:effectLst/>
                          <a:latin typeface="+mj-lt"/>
                        </a:rPr>
                        <a:t>-1.6</a:t>
                      </a:r>
                      <a:endParaRPr lang="en-US" sz="2800" b="0" i="0" u="none" strike="noStrike" dirty="0">
                        <a:effectLst/>
                        <a:latin typeface="+mj-lt"/>
                      </a:endParaRPr>
                    </a:p>
                  </a:txBody>
                  <a:tcPr marL="9526" marR="9526" marT="9525" marB="0" anchor="ctr"/>
                </a:tc>
                <a:tc>
                  <a:txBody>
                    <a:bodyPr/>
                    <a:lstStyle/>
                    <a:p>
                      <a:pPr algn="ctr" fontAlgn="b"/>
                      <a:r>
                        <a:rPr lang="en-US" sz="2800" u="none" strike="noStrike">
                          <a:effectLst/>
                          <a:latin typeface="+mj-lt"/>
                        </a:rPr>
                        <a:t>5.48%</a:t>
                      </a:r>
                      <a:endParaRPr lang="en-US" sz="2800" b="0" i="0" u="none" strike="noStrike">
                        <a:effectLst/>
                        <a:latin typeface="+mj-lt"/>
                      </a:endParaRPr>
                    </a:p>
                  </a:txBody>
                  <a:tcPr marL="9526" marR="9526" marT="9525" marB="0" anchor="ctr"/>
                </a:tc>
                <a:extLst>
                  <a:ext uri="{0D108BD9-81ED-4DB2-BD59-A6C34878D82A}">
                    <a16:rowId xmlns:a16="http://schemas.microsoft.com/office/drawing/2014/main" val="10002"/>
                  </a:ext>
                </a:extLst>
              </a:tr>
              <a:tr h="870920">
                <a:tc>
                  <a:txBody>
                    <a:bodyPr/>
                    <a:lstStyle/>
                    <a:p>
                      <a:pPr algn="l" fontAlgn="b"/>
                      <a:r>
                        <a:rPr lang="en-US" sz="2800" u="none" strike="noStrike" dirty="0">
                          <a:effectLst/>
                          <a:latin typeface="+mj-lt"/>
                        </a:rPr>
                        <a:t>Reduce variability to 0.4</a:t>
                      </a:r>
                      <a:endParaRPr lang="en-US" sz="2800" b="0" i="0" u="none" strike="noStrike" dirty="0">
                        <a:effectLst/>
                        <a:latin typeface="+mj-lt"/>
                      </a:endParaRPr>
                    </a:p>
                  </a:txBody>
                  <a:tcPr marL="9526" marR="9526" marT="9525" marB="0" anchor="ctr"/>
                </a:tc>
                <a:tc>
                  <a:txBody>
                    <a:bodyPr/>
                    <a:lstStyle/>
                    <a:p>
                      <a:pPr algn="ctr" fontAlgn="b"/>
                      <a:r>
                        <a:rPr lang="en-US" sz="2800" u="none" strike="noStrike" dirty="0">
                          <a:effectLst/>
                          <a:latin typeface="+mj-lt"/>
                        </a:rPr>
                        <a:t>-1.5</a:t>
                      </a:r>
                      <a:endParaRPr lang="en-US" sz="2800" b="0" i="0" u="none" strike="noStrike" dirty="0">
                        <a:effectLst/>
                        <a:latin typeface="+mj-lt"/>
                      </a:endParaRPr>
                    </a:p>
                  </a:txBody>
                  <a:tcPr marL="9526" marR="9526" marT="9525" marB="0" anchor="ctr"/>
                </a:tc>
                <a:tc>
                  <a:txBody>
                    <a:bodyPr/>
                    <a:lstStyle/>
                    <a:p>
                      <a:pPr algn="ctr" fontAlgn="b"/>
                      <a:r>
                        <a:rPr lang="en-US" sz="2800" u="none" strike="noStrike" dirty="0">
                          <a:effectLst/>
                          <a:latin typeface="+mj-lt"/>
                        </a:rPr>
                        <a:t>6.68%</a:t>
                      </a:r>
                      <a:endParaRPr lang="en-US" sz="2800" b="0" i="0" u="none" strike="noStrike" dirty="0">
                        <a:effectLst/>
                        <a:latin typeface="+mj-lt"/>
                      </a:endParaRPr>
                    </a:p>
                  </a:txBody>
                  <a:tcPr marL="9526" marR="9526" marT="9525" marB="0" anchor="ctr"/>
                </a:tc>
                <a:extLst>
                  <a:ext uri="{0D108BD9-81ED-4DB2-BD59-A6C34878D82A}">
                    <a16:rowId xmlns:a16="http://schemas.microsoft.com/office/drawing/2014/main" val="10003"/>
                  </a:ext>
                </a:extLst>
              </a:tr>
              <a:tr h="870920">
                <a:tc>
                  <a:txBody>
                    <a:bodyPr/>
                    <a:lstStyle/>
                    <a:p>
                      <a:pPr algn="l" fontAlgn="b"/>
                      <a:r>
                        <a:rPr lang="en-US" sz="2800" u="none" strike="noStrike" dirty="0">
                          <a:effectLst/>
                          <a:latin typeface="+mj-lt"/>
                        </a:rPr>
                        <a:t>Widen tolerance 15-17 </a:t>
                      </a:r>
                      <a:r>
                        <a:rPr lang="en-US" sz="2800" u="none" strike="noStrike" dirty="0" err="1">
                          <a:effectLst/>
                          <a:latin typeface="+mj-lt"/>
                        </a:rPr>
                        <a:t>lb</a:t>
                      </a:r>
                      <a:endParaRPr lang="en-US" sz="2800" b="0" i="0" u="none" strike="noStrike" dirty="0">
                        <a:effectLst/>
                        <a:latin typeface="+mj-lt"/>
                      </a:endParaRPr>
                    </a:p>
                  </a:txBody>
                  <a:tcPr marL="9526" marR="9526" marT="9525" marB="0" anchor="ctr"/>
                </a:tc>
                <a:tc>
                  <a:txBody>
                    <a:bodyPr/>
                    <a:lstStyle/>
                    <a:p>
                      <a:pPr algn="ctr" fontAlgn="b"/>
                      <a:r>
                        <a:rPr lang="en-US" sz="2800" u="none" strike="noStrike" dirty="0">
                          <a:effectLst/>
                          <a:latin typeface="+mj-lt"/>
                        </a:rPr>
                        <a:t>-1.6</a:t>
                      </a:r>
                      <a:endParaRPr lang="en-US" sz="2800" b="0" i="0" u="none" strike="noStrike" dirty="0">
                        <a:effectLst/>
                        <a:latin typeface="+mj-lt"/>
                      </a:endParaRPr>
                    </a:p>
                  </a:txBody>
                  <a:tcPr marL="9526" marR="9526" marT="9525" marB="0" anchor="ctr"/>
                </a:tc>
                <a:tc>
                  <a:txBody>
                    <a:bodyPr/>
                    <a:lstStyle/>
                    <a:p>
                      <a:pPr algn="ctr" fontAlgn="b"/>
                      <a:r>
                        <a:rPr lang="en-US" sz="2800" u="none" strike="noStrike" dirty="0">
                          <a:effectLst/>
                          <a:latin typeface="+mj-lt"/>
                        </a:rPr>
                        <a:t>5.48%</a:t>
                      </a:r>
                      <a:endParaRPr lang="en-US" sz="2800" b="0" i="0" u="none" strike="noStrike" dirty="0">
                        <a:effectLst/>
                        <a:latin typeface="+mj-lt"/>
                      </a:endParaRPr>
                    </a:p>
                  </a:txBody>
                  <a:tcPr marL="9526" marR="9526" marT="9525" marB="0" anchor="ctr"/>
                </a:tc>
                <a:extLst>
                  <a:ext uri="{0D108BD9-81ED-4DB2-BD59-A6C34878D82A}">
                    <a16:rowId xmlns:a16="http://schemas.microsoft.com/office/drawing/2014/main" val="10004"/>
                  </a:ext>
                </a:extLst>
              </a:tr>
              <a:tr h="474592">
                <a:tc>
                  <a:txBody>
                    <a:bodyPr/>
                    <a:lstStyle/>
                    <a:p>
                      <a:pPr algn="l" fontAlgn="b"/>
                      <a:r>
                        <a:rPr lang="en-US" sz="2800" u="none" strike="noStrike">
                          <a:effectLst/>
                          <a:latin typeface="+mj-lt"/>
                        </a:rPr>
                        <a:t>Top two together</a:t>
                      </a:r>
                      <a:endParaRPr lang="en-US" sz="2800" b="0" i="0" u="none" strike="noStrike">
                        <a:effectLst/>
                        <a:latin typeface="+mj-lt"/>
                      </a:endParaRPr>
                    </a:p>
                  </a:txBody>
                  <a:tcPr marL="9526" marR="9526" marT="9525" marB="0" anchor="ctr"/>
                </a:tc>
                <a:tc>
                  <a:txBody>
                    <a:bodyPr/>
                    <a:lstStyle/>
                    <a:p>
                      <a:pPr algn="ctr" fontAlgn="b"/>
                      <a:r>
                        <a:rPr lang="en-US" sz="2800" u="none" strike="noStrike">
                          <a:effectLst/>
                          <a:latin typeface="+mj-lt"/>
                        </a:rPr>
                        <a:t>-2</a:t>
                      </a:r>
                      <a:endParaRPr lang="en-US" sz="2800" b="0" i="0" u="none" strike="noStrike">
                        <a:effectLst/>
                        <a:latin typeface="+mj-lt"/>
                      </a:endParaRPr>
                    </a:p>
                  </a:txBody>
                  <a:tcPr marL="9526" marR="9526" marT="9525" marB="0" anchor="ctr"/>
                </a:tc>
                <a:tc>
                  <a:txBody>
                    <a:bodyPr/>
                    <a:lstStyle/>
                    <a:p>
                      <a:pPr algn="ctr" fontAlgn="b"/>
                      <a:r>
                        <a:rPr lang="en-US" sz="2800" u="none" strike="noStrike" dirty="0">
                          <a:effectLst/>
                          <a:latin typeface="+mj-lt"/>
                        </a:rPr>
                        <a:t>2.28%</a:t>
                      </a:r>
                      <a:endParaRPr lang="en-US" sz="2800" b="0" i="0" u="none" strike="noStrike" dirty="0">
                        <a:effectLst/>
                        <a:latin typeface="+mj-lt"/>
                      </a:endParaRPr>
                    </a:p>
                  </a:txBody>
                  <a:tcPr marL="9526" marR="9526" marT="9525" marB="0" anchor="ctr"/>
                </a:tc>
                <a:extLst>
                  <a:ext uri="{0D108BD9-81ED-4DB2-BD59-A6C34878D82A}">
                    <a16:rowId xmlns:a16="http://schemas.microsoft.com/office/drawing/2014/main" val="10005"/>
                  </a:ext>
                </a:extLst>
              </a:tr>
              <a:tr h="474592">
                <a:tc>
                  <a:txBody>
                    <a:bodyPr/>
                    <a:lstStyle/>
                    <a:p>
                      <a:pPr algn="l" fontAlgn="b"/>
                      <a:r>
                        <a:rPr lang="en-US" sz="2800" u="none" strike="noStrike" dirty="0">
                          <a:effectLst/>
                          <a:latin typeface="+mj-lt"/>
                        </a:rPr>
                        <a:t>All three together</a:t>
                      </a:r>
                      <a:endParaRPr lang="en-US" sz="2800" b="0" i="0" u="none" strike="noStrike" dirty="0">
                        <a:effectLst/>
                        <a:latin typeface="+mj-lt"/>
                      </a:endParaRPr>
                    </a:p>
                  </a:txBody>
                  <a:tcPr marL="9526" marR="9526" marT="9525" marB="0" anchor="ctr"/>
                </a:tc>
                <a:tc>
                  <a:txBody>
                    <a:bodyPr/>
                    <a:lstStyle/>
                    <a:p>
                      <a:pPr algn="ctr" fontAlgn="b"/>
                      <a:r>
                        <a:rPr lang="en-US" sz="2800" u="none" strike="noStrike">
                          <a:effectLst/>
                          <a:latin typeface="+mj-lt"/>
                        </a:rPr>
                        <a:t>-2.5</a:t>
                      </a:r>
                      <a:endParaRPr lang="en-US" sz="2800" b="0" i="0" u="none" strike="noStrike">
                        <a:effectLst/>
                        <a:latin typeface="+mj-lt"/>
                      </a:endParaRPr>
                    </a:p>
                  </a:txBody>
                  <a:tcPr marL="9526" marR="9526" marT="9525" marB="0" anchor="ctr"/>
                </a:tc>
                <a:tc>
                  <a:txBody>
                    <a:bodyPr/>
                    <a:lstStyle/>
                    <a:p>
                      <a:pPr algn="ctr" fontAlgn="b"/>
                      <a:r>
                        <a:rPr lang="en-US" sz="2800" u="none" strike="noStrike" dirty="0">
                          <a:effectLst/>
                          <a:latin typeface="+mj-lt"/>
                        </a:rPr>
                        <a:t>0.62%</a:t>
                      </a:r>
                      <a:endParaRPr lang="en-US" sz="2800" b="0" i="0" u="none" strike="noStrike" dirty="0">
                        <a:effectLst/>
                        <a:latin typeface="+mj-lt"/>
                      </a:endParaRPr>
                    </a:p>
                  </a:txBody>
                  <a:tcPr marL="9526" marR="9526" marT="9525" marB="0" anchor="ctr"/>
                </a:tc>
                <a:extLst>
                  <a:ext uri="{0D108BD9-81ED-4DB2-BD59-A6C34878D82A}">
                    <a16:rowId xmlns:a16="http://schemas.microsoft.com/office/drawing/2014/main" val="10006"/>
                  </a:ext>
                </a:extLst>
              </a:tr>
            </a:tbl>
          </a:graphicData>
        </a:graphic>
      </p:graphicFrame>
      <p:sp>
        <p:nvSpPr>
          <p:cNvPr id="40996" name="Rectangle 2"/>
          <p:cNvSpPr txBox="1">
            <a:spLocks noChangeArrowheads="1"/>
          </p:cNvSpPr>
          <p:nvPr/>
        </p:nvSpPr>
        <p:spPr bwMode="auto">
          <a:xfrm>
            <a:off x="1143000" y="457200"/>
            <a:ext cx="766445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900">
                <a:solidFill>
                  <a:schemeClr val="tx1"/>
                </a:solidFill>
                <a:latin typeface="Arial" panose="020B0604020202020204" pitchFamily="34" charset="0"/>
              </a:defRPr>
            </a:lvl1pPr>
            <a:lvl2pPr marL="742950" indent="-285750" eaLnBrk="0" hangingPunct="0">
              <a:defRPr sz="900">
                <a:solidFill>
                  <a:schemeClr val="tx1"/>
                </a:solidFill>
                <a:latin typeface="Arial" panose="020B0604020202020204" pitchFamily="34" charset="0"/>
              </a:defRPr>
            </a:lvl2pPr>
            <a:lvl3pPr marL="1143000" indent="-228600" eaLnBrk="0" hangingPunct="0">
              <a:defRPr sz="900">
                <a:solidFill>
                  <a:schemeClr val="tx1"/>
                </a:solidFill>
                <a:latin typeface="Arial" panose="020B0604020202020204" pitchFamily="34" charset="0"/>
              </a:defRPr>
            </a:lvl3pPr>
            <a:lvl4pPr marL="1600200" indent="-228600" eaLnBrk="0" hangingPunct="0">
              <a:defRPr sz="900">
                <a:solidFill>
                  <a:schemeClr val="tx1"/>
                </a:solidFill>
                <a:latin typeface="Arial" panose="020B0604020202020204" pitchFamily="34" charset="0"/>
              </a:defRPr>
            </a:lvl4pPr>
            <a:lvl5pPr marL="2057400" indent="-228600" eaLnBrk="0" hangingPunct="0">
              <a:defRPr sz="900">
                <a:solidFill>
                  <a:schemeClr val="tx1"/>
                </a:solidFill>
                <a:latin typeface="Arial" panose="020B0604020202020204" pitchFamily="34" charset="0"/>
              </a:defRPr>
            </a:lvl5pPr>
            <a:lvl6pPr marL="2514600" indent="-228600" eaLnBrk="0" fontAlgn="base" hangingPunct="0">
              <a:spcBef>
                <a:spcPct val="0"/>
              </a:spcBef>
              <a:spcAft>
                <a:spcPct val="0"/>
              </a:spcAft>
              <a:defRPr sz="900">
                <a:solidFill>
                  <a:schemeClr val="tx1"/>
                </a:solidFill>
                <a:latin typeface="Arial" panose="020B0604020202020204" pitchFamily="34" charset="0"/>
              </a:defRPr>
            </a:lvl6pPr>
            <a:lvl7pPr marL="2971800" indent="-228600" eaLnBrk="0" fontAlgn="base" hangingPunct="0">
              <a:spcBef>
                <a:spcPct val="0"/>
              </a:spcBef>
              <a:spcAft>
                <a:spcPct val="0"/>
              </a:spcAft>
              <a:defRPr sz="900">
                <a:solidFill>
                  <a:schemeClr val="tx1"/>
                </a:solidFill>
                <a:latin typeface="Arial" panose="020B0604020202020204" pitchFamily="34" charset="0"/>
              </a:defRPr>
            </a:lvl7pPr>
            <a:lvl8pPr marL="3429000" indent="-228600" eaLnBrk="0" fontAlgn="base" hangingPunct="0">
              <a:spcBef>
                <a:spcPct val="0"/>
              </a:spcBef>
              <a:spcAft>
                <a:spcPct val="0"/>
              </a:spcAft>
              <a:defRPr sz="900">
                <a:solidFill>
                  <a:schemeClr val="tx1"/>
                </a:solidFill>
                <a:latin typeface="Arial" panose="020B0604020202020204" pitchFamily="34" charset="0"/>
              </a:defRPr>
            </a:lvl8pPr>
            <a:lvl9pPr marL="3886200" indent="-228600" eaLnBrk="0" fontAlgn="base" hangingPunct="0">
              <a:spcBef>
                <a:spcPct val="0"/>
              </a:spcBef>
              <a:spcAft>
                <a:spcPct val="0"/>
              </a:spcAft>
              <a:defRPr sz="900">
                <a:solidFill>
                  <a:schemeClr val="tx1"/>
                </a:solidFill>
                <a:latin typeface="Arial" panose="020B0604020202020204" pitchFamily="34" charset="0"/>
              </a:defRPr>
            </a:lvl9pPr>
          </a:lstStyle>
          <a:p>
            <a:pPr eaLnBrk="1" hangingPunct="1"/>
            <a:r>
              <a:rPr lang="en-US" altLang="en-US" sz="4000" dirty="0">
                <a:solidFill>
                  <a:schemeClr val="tx2"/>
                </a:solidFill>
              </a:rPr>
              <a:t>Step 4 – Improve: Improvement Options</a:t>
            </a:r>
            <a:endParaRPr lang="en-US" altLang="en-US" sz="4000" dirty="0">
              <a:solidFill>
                <a:schemeClr val="tx2"/>
              </a:solidFill>
              <a:latin typeface="Times New Roman" panose="02020603050405020304" pitchFamily="18" charset="0"/>
            </a:endParaRPr>
          </a:p>
        </p:txBody>
      </p:sp>
      <p:sp>
        <p:nvSpPr>
          <p:cNvPr id="3" name="Slide Number Placeholder 2"/>
          <p:cNvSpPr>
            <a:spLocks noGrp="1"/>
          </p:cNvSpPr>
          <p:nvPr>
            <p:ph type="sldNum" sz="quarter" idx="12"/>
          </p:nvPr>
        </p:nvSpPr>
        <p:spPr/>
        <p:txBody>
          <a:bodyPr/>
          <a:lstStyle/>
          <a:p>
            <a:fld id="{F1A8FC4E-E0A5-404A-A74E-7F0733CBA045}" type="slidenum">
              <a:rPr lang="en-US" smtClean="0"/>
              <a:pPr/>
              <a:t>35</a:t>
            </a:fld>
            <a:endParaRPr lang="en-US"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4933173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914400" y="747713"/>
            <a:ext cx="8029575" cy="776287"/>
          </a:xfrm>
        </p:spPr>
        <p:txBody>
          <a:bodyPr/>
          <a:lstStyle/>
          <a:p>
            <a:pPr eaLnBrk="1" hangingPunct="1">
              <a:defRPr/>
            </a:pPr>
            <a:r>
              <a:rPr lang="en-US" sz="4000" dirty="0">
                <a:effectLst>
                  <a:outerShdw blurRad="38100" dist="38100" dir="2700000" algn="tl">
                    <a:srgbClr val="C0C0C0"/>
                  </a:outerShdw>
                </a:effectLst>
              </a:rPr>
              <a:t>Step 5 – Control</a:t>
            </a:r>
            <a:endParaRPr lang="en-US" sz="4000" dirty="0"/>
          </a:p>
        </p:txBody>
      </p:sp>
      <p:sp>
        <p:nvSpPr>
          <p:cNvPr id="41987" name="Rectangle 3"/>
          <p:cNvSpPr>
            <a:spLocks noGrp="1" noChangeArrowheads="1"/>
          </p:cNvSpPr>
          <p:nvPr>
            <p:ph type="body" idx="1"/>
          </p:nvPr>
        </p:nvSpPr>
        <p:spPr>
          <a:xfrm>
            <a:off x="685800" y="2133600"/>
            <a:ext cx="7181850" cy="4133850"/>
          </a:xfrm>
        </p:spPr>
        <p:txBody>
          <a:bodyPr/>
          <a:lstStyle/>
          <a:p>
            <a:pPr eaLnBrk="1" hangingPunct="1">
              <a:lnSpc>
                <a:spcPct val="90000"/>
              </a:lnSpc>
            </a:pPr>
            <a:r>
              <a:rPr lang="en-US" altLang="en-US" sz="3200" dirty="0"/>
              <a:t>Statistical Process Control (SPC)</a:t>
            </a:r>
          </a:p>
          <a:p>
            <a:pPr lvl="1" eaLnBrk="1" hangingPunct="1">
              <a:lnSpc>
                <a:spcPct val="90000"/>
              </a:lnSpc>
            </a:pPr>
            <a:r>
              <a:rPr lang="en-US" altLang="en-US" sz="2800" dirty="0"/>
              <a:t>Use data from the actual process</a:t>
            </a:r>
          </a:p>
          <a:p>
            <a:pPr lvl="1" eaLnBrk="1" hangingPunct="1">
              <a:lnSpc>
                <a:spcPct val="90000"/>
              </a:lnSpc>
            </a:pPr>
            <a:r>
              <a:rPr lang="en-US" altLang="en-US" sz="2800" dirty="0"/>
              <a:t>Estimate distributions</a:t>
            </a:r>
          </a:p>
          <a:p>
            <a:pPr lvl="1" eaLnBrk="1" hangingPunct="1">
              <a:lnSpc>
                <a:spcPct val="90000"/>
              </a:lnSpc>
            </a:pPr>
            <a:r>
              <a:rPr lang="en-US" altLang="en-US" sz="2800" dirty="0"/>
              <a:t>Look at capability - is good quality possible</a:t>
            </a:r>
          </a:p>
          <a:p>
            <a:pPr lvl="1" eaLnBrk="1" hangingPunct="1">
              <a:lnSpc>
                <a:spcPct val="90000"/>
              </a:lnSpc>
            </a:pPr>
            <a:r>
              <a:rPr lang="en-US" altLang="en-US" sz="2800" dirty="0"/>
              <a:t>Statistically monitor the process over time</a:t>
            </a:r>
          </a:p>
          <a:p>
            <a:pPr eaLnBrk="1" hangingPunct="1">
              <a:lnSpc>
                <a:spcPct val="90000"/>
              </a:lnSpc>
            </a:pPr>
            <a:endParaRPr lang="en-US" altLang="en-US" dirty="0"/>
          </a:p>
          <a:p>
            <a:pPr lvl="1" eaLnBrk="1" hangingPunct="1"/>
            <a:endParaRPr lang="en-US" altLang="en-US" dirty="0"/>
          </a:p>
        </p:txBody>
      </p:sp>
      <p:sp>
        <p:nvSpPr>
          <p:cNvPr id="2" name="Slide Number Placeholder 1"/>
          <p:cNvSpPr>
            <a:spLocks noGrp="1"/>
          </p:cNvSpPr>
          <p:nvPr>
            <p:ph type="sldNum" sz="quarter" idx="12"/>
          </p:nvPr>
        </p:nvSpPr>
        <p:spPr/>
        <p:txBody>
          <a:bodyPr/>
          <a:lstStyle/>
          <a:p>
            <a:fld id="{7533D5BF-5FCC-4865-ABA5-E9EAB81DD38B}" type="slidenum">
              <a:rPr lang="en-US" smtClean="0"/>
              <a:pPr/>
              <a:t>36</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2402785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38225" y="823913"/>
            <a:ext cx="8029575" cy="776287"/>
          </a:xfrm>
        </p:spPr>
        <p:txBody>
          <a:bodyPr/>
          <a:lstStyle/>
          <a:p>
            <a:r>
              <a:rPr lang="en-US" dirty="0"/>
              <a:t>Lean Service Philosophy</a:t>
            </a:r>
          </a:p>
        </p:txBody>
      </p:sp>
      <p:sp>
        <p:nvSpPr>
          <p:cNvPr id="5" name="Content Placeholder 4"/>
          <p:cNvSpPr>
            <a:spLocks noGrp="1"/>
          </p:cNvSpPr>
          <p:nvPr>
            <p:ph idx="1"/>
          </p:nvPr>
        </p:nvSpPr>
        <p:spPr>
          <a:xfrm>
            <a:off x="685800" y="2017712"/>
            <a:ext cx="8269288" cy="4383087"/>
          </a:xfrm>
        </p:spPr>
        <p:txBody>
          <a:bodyPr/>
          <a:lstStyle/>
          <a:p>
            <a:pPr marL="400050" indent="-400050">
              <a:buNone/>
            </a:pPr>
            <a:r>
              <a:rPr lang="en-US" sz="2800" dirty="0"/>
              <a:t>1. Satisfy the needs of the customer by performing only those activities that add value in the eyes of the customer</a:t>
            </a:r>
          </a:p>
          <a:p>
            <a:pPr marL="400050" indent="-400050">
              <a:buNone/>
            </a:pPr>
            <a:r>
              <a:rPr lang="en-US" sz="2800" dirty="0"/>
              <a:t>2. Define the “value stream” by flowcharting the process to identify both value-added and non-value-added activities</a:t>
            </a:r>
          </a:p>
          <a:p>
            <a:pPr marL="400050" indent="-400050">
              <a:buNone/>
            </a:pPr>
            <a:r>
              <a:rPr lang="en-US" sz="2800" dirty="0"/>
              <a:t>3. Eliminate waste. Waste in the value stream is any activity for which the customer is not willing to pay</a:t>
            </a:r>
          </a:p>
        </p:txBody>
      </p:sp>
      <p:sp>
        <p:nvSpPr>
          <p:cNvPr id="2" name="Slide Number Placeholder 1"/>
          <p:cNvSpPr>
            <a:spLocks noGrp="1"/>
          </p:cNvSpPr>
          <p:nvPr>
            <p:ph type="sldNum" sz="quarter" idx="12"/>
          </p:nvPr>
        </p:nvSpPr>
        <p:spPr/>
        <p:txBody>
          <a:bodyPr/>
          <a:lstStyle/>
          <a:p>
            <a:fld id="{7533D5BF-5FCC-4865-ABA5-E9EAB81DD38B}" type="slidenum">
              <a:rPr lang="en-US" smtClean="0"/>
              <a:pPr/>
              <a:t>37</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377601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Value-Stream Mapping in Services</a:t>
            </a:r>
          </a:p>
        </p:txBody>
      </p:sp>
      <p:sp>
        <p:nvSpPr>
          <p:cNvPr id="3" name="Content Placeholder 2"/>
          <p:cNvSpPr>
            <a:spLocks noGrp="1"/>
          </p:cNvSpPr>
          <p:nvPr>
            <p:ph idx="1"/>
          </p:nvPr>
        </p:nvSpPr>
        <p:spPr/>
        <p:txBody>
          <a:bodyPr/>
          <a:lstStyle/>
          <a:p>
            <a:pPr marL="463550" indent="-463550">
              <a:buNone/>
            </a:pPr>
            <a:r>
              <a:rPr lang="en-US" dirty="0"/>
              <a:t>1. Map the current state of the process</a:t>
            </a:r>
          </a:p>
          <a:p>
            <a:pPr marL="463550" indent="-463550">
              <a:buNone/>
            </a:pPr>
            <a:r>
              <a:rPr lang="en-US" dirty="0"/>
              <a:t>2. Look for scopes of improvement (</a:t>
            </a:r>
            <a:r>
              <a:rPr lang="en-US" i="1" dirty="0"/>
              <a:t>Kaizen bursts </a:t>
            </a:r>
            <a:r>
              <a:rPr lang="en-US" dirty="0"/>
              <a:t>)</a:t>
            </a:r>
          </a:p>
          <a:p>
            <a:pPr marL="463550" indent="-463550">
              <a:buNone/>
            </a:pPr>
            <a:r>
              <a:rPr lang="en-US" dirty="0"/>
              <a:t>3. Develop a future state of the process</a:t>
            </a:r>
          </a:p>
          <a:p>
            <a:pPr marL="463550" indent="-463550">
              <a:buNone/>
            </a:pPr>
            <a:r>
              <a:rPr lang="en-US" dirty="0"/>
              <a:t>4. Implement future state of process and apply process controls</a:t>
            </a:r>
          </a:p>
        </p:txBody>
      </p:sp>
      <p:sp>
        <p:nvSpPr>
          <p:cNvPr id="4" name="Slide Number Placeholder 3"/>
          <p:cNvSpPr>
            <a:spLocks noGrp="1"/>
          </p:cNvSpPr>
          <p:nvPr>
            <p:ph type="sldNum" sz="quarter" idx="12"/>
          </p:nvPr>
        </p:nvSpPr>
        <p:spPr/>
        <p:txBody>
          <a:bodyPr/>
          <a:lstStyle/>
          <a:p>
            <a:fld id="{7533D5BF-5FCC-4865-ABA5-E9EAB81DD38B}" type="slidenum">
              <a:rPr lang="en-US" smtClean="0"/>
              <a:pPr/>
              <a:t>38</a:t>
            </a:fld>
            <a:endParaRPr lang="en-US" dirty="0"/>
          </a:p>
        </p:txBody>
      </p:sp>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4683001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Figure 7.12: Value Stream Map of Small Business Loan Approval</a:t>
            </a:r>
          </a:p>
        </p:txBody>
      </p:sp>
      <p:sp>
        <p:nvSpPr>
          <p:cNvPr id="45" name="Rectangle 43"/>
          <p:cNvSpPr>
            <a:spLocks noChangeArrowheads="1"/>
          </p:cNvSpPr>
          <p:nvPr/>
        </p:nvSpPr>
        <p:spPr bwMode="auto">
          <a:xfrm>
            <a:off x="533400" y="20955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6" name="Slide Number Placeholder 45"/>
          <p:cNvSpPr>
            <a:spLocks noGrp="1"/>
          </p:cNvSpPr>
          <p:nvPr>
            <p:ph type="sldNum" sz="quarter" idx="12"/>
          </p:nvPr>
        </p:nvSpPr>
        <p:spPr/>
        <p:txBody>
          <a:bodyPr/>
          <a:lstStyle/>
          <a:p>
            <a:fld id="{761BA553-9EB5-4C4B-B698-17B9815DBD79}" type="slidenum">
              <a:rPr lang="en-US" smtClean="0"/>
              <a:pPr/>
              <a:t>39</a:t>
            </a:fld>
            <a:endParaRPr lang="en-US" dirty="0"/>
          </a:p>
        </p:txBody>
      </p:sp>
      <p:pic>
        <p:nvPicPr>
          <p:cNvPr id="47" name="Picture 46"/>
          <p:cNvPicPr>
            <a:picLocks noChangeAspect="1"/>
          </p:cNvPicPr>
          <p:nvPr/>
        </p:nvPicPr>
        <p:blipFill>
          <a:blip r:embed="rId2"/>
          <a:stretch>
            <a:fillRect/>
          </a:stretch>
        </p:blipFill>
        <p:spPr>
          <a:xfrm>
            <a:off x="304800" y="2198370"/>
            <a:ext cx="8549640" cy="412623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583048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914400" y="214313"/>
            <a:ext cx="8029575" cy="776287"/>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charset="0"/>
              </a:defRPr>
            </a:lvl2pPr>
            <a:lvl3pPr algn="l" rtl="0" fontAlgn="base">
              <a:spcBef>
                <a:spcPct val="0"/>
              </a:spcBef>
              <a:spcAft>
                <a:spcPct val="0"/>
              </a:spcAft>
              <a:defRPr sz="4400">
                <a:solidFill>
                  <a:schemeClr val="tx2"/>
                </a:solidFill>
                <a:latin typeface="Tahoma" charset="0"/>
              </a:defRPr>
            </a:lvl3pPr>
            <a:lvl4pPr algn="l" rtl="0" fontAlgn="base">
              <a:spcBef>
                <a:spcPct val="0"/>
              </a:spcBef>
              <a:spcAft>
                <a:spcPct val="0"/>
              </a:spcAft>
              <a:defRPr sz="4400">
                <a:solidFill>
                  <a:schemeClr val="tx2"/>
                </a:solidFill>
                <a:latin typeface="Tahoma" charset="0"/>
              </a:defRPr>
            </a:lvl4pPr>
            <a:lvl5pPr algn="l" rtl="0" fontAlgn="base">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a:lstStyle>
          <a:p>
            <a:r>
              <a:rPr lang="en-US" dirty="0"/>
              <a:t>Figure 7.1: PDCA Cycle</a:t>
            </a:r>
          </a:p>
        </p:txBody>
      </p:sp>
      <p:pic>
        <p:nvPicPr>
          <p:cNvPr id="2" name="Picture 1"/>
          <p:cNvPicPr>
            <a:picLocks noChangeAspect="1"/>
          </p:cNvPicPr>
          <p:nvPr/>
        </p:nvPicPr>
        <p:blipFill>
          <a:blip r:embed="rId2"/>
          <a:stretch>
            <a:fillRect/>
          </a:stretch>
        </p:blipFill>
        <p:spPr>
          <a:xfrm>
            <a:off x="1676400" y="2286000"/>
            <a:ext cx="5534978" cy="3355658"/>
          </a:xfrm>
          <a:prstGeom prst="rect">
            <a:avLst/>
          </a:prstGeom>
        </p:spPr>
      </p:pic>
      <p:sp>
        <p:nvSpPr>
          <p:cNvPr id="4" name="Slide Number Placeholder 3"/>
          <p:cNvSpPr>
            <a:spLocks noGrp="1"/>
          </p:cNvSpPr>
          <p:nvPr>
            <p:ph type="sldNum" sz="quarter" idx="12"/>
          </p:nvPr>
        </p:nvSpPr>
        <p:spPr/>
        <p:txBody>
          <a:bodyPr/>
          <a:lstStyle/>
          <a:p>
            <a:fld id="{F1A8FC4E-E0A5-404A-A74E-7F0733CBA045}" type="slidenum">
              <a:rPr lang="en-US" smtClean="0"/>
              <a:pPr/>
              <a:t>4</a:t>
            </a:fld>
            <a:endParaRPr lang="en-US" dirty="0"/>
          </a:p>
        </p:txBody>
      </p:sp>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7197768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7-Steps to achieve Lean Service</a:t>
            </a:r>
          </a:p>
        </p:txBody>
      </p:sp>
      <p:sp>
        <p:nvSpPr>
          <p:cNvPr id="3" name="Content Placeholder 2"/>
          <p:cNvSpPr>
            <a:spLocks noGrp="1"/>
          </p:cNvSpPr>
          <p:nvPr>
            <p:ph idx="1"/>
          </p:nvPr>
        </p:nvSpPr>
        <p:spPr>
          <a:xfrm>
            <a:off x="493712" y="1905000"/>
            <a:ext cx="8574088" cy="4459288"/>
          </a:xfrm>
        </p:spPr>
        <p:txBody>
          <a:bodyPr/>
          <a:lstStyle/>
          <a:p>
            <a:pPr marL="338138" indent="-338138">
              <a:buNone/>
            </a:pPr>
            <a:r>
              <a:rPr lang="en-US" sz="2200" dirty="0"/>
              <a:t>1. Identify the key processes in your organization</a:t>
            </a:r>
          </a:p>
          <a:p>
            <a:pPr marL="338138" indent="-338138">
              <a:buNone/>
            </a:pPr>
            <a:r>
              <a:rPr lang="en-US" sz="2200" dirty="0"/>
              <a:t>2. Select the most important processes and order by importance</a:t>
            </a:r>
          </a:p>
          <a:p>
            <a:pPr marL="338138" indent="-338138">
              <a:buNone/>
            </a:pPr>
            <a:r>
              <a:rPr lang="en-US" sz="2200" dirty="0"/>
              <a:t>3. Analyze how the process can be changed to move toward perfection.</a:t>
            </a:r>
          </a:p>
          <a:p>
            <a:pPr marL="338138" indent="-338138">
              <a:buNone/>
            </a:pPr>
            <a:r>
              <a:rPr lang="en-US" sz="2200" dirty="0"/>
              <a:t>4. Ask what changes will be needed to sustain the “future state” process.</a:t>
            </a:r>
          </a:p>
          <a:p>
            <a:pPr marL="338138" indent="-338138">
              <a:buNone/>
            </a:pPr>
            <a:r>
              <a:rPr lang="en-US" sz="2200" dirty="0"/>
              <a:t>5. Implement the necessary changes to create the “future state” process.</a:t>
            </a:r>
          </a:p>
          <a:p>
            <a:pPr marL="338138" indent="-338138">
              <a:buNone/>
            </a:pPr>
            <a:r>
              <a:rPr lang="en-US" sz="2200" dirty="0"/>
              <a:t>6. Determine what you will do with excess people and assets.</a:t>
            </a:r>
          </a:p>
          <a:p>
            <a:pPr marL="338138" indent="-338138">
              <a:buNone/>
            </a:pPr>
            <a:r>
              <a:rPr lang="en-US" sz="2200" dirty="0"/>
              <a:t>7. When all processes have been improved:</a:t>
            </a:r>
          </a:p>
          <a:p>
            <a:pPr marL="685800" lvl="1">
              <a:buClrTx/>
              <a:buSzPct val="100000"/>
              <a:buFont typeface="Arial" panose="020B0604020202020204" pitchFamily="34" charset="0"/>
              <a:buChar char="•"/>
            </a:pPr>
            <a:r>
              <a:rPr lang="en-US" sz="1800" dirty="0"/>
              <a:t>Start the cycle again</a:t>
            </a:r>
          </a:p>
          <a:p>
            <a:pPr marL="685800" lvl="1">
              <a:buClrTx/>
              <a:buSzPct val="100000"/>
              <a:buFont typeface="Arial" panose="020B0604020202020204" pitchFamily="34" charset="0"/>
              <a:buChar char="•"/>
            </a:pPr>
            <a:r>
              <a:rPr lang="en-US" sz="1800" dirty="0"/>
              <a:t>Consider downstream and upstream processes shared with other organizations</a:t>
            </a:r>
          </a:p>
        </p:txBody>
      </p:sp>
      <p:sp>
        <p:nvSpPr>
          <p:cNvPr id="4" name="Slide Number Placeholder 3"/>
          <p:cNvSpPr>
            <a:spLocks noGrp="1"/>
          </p:cNvSpPr>
          <p:nvPr>
            <p:ph type="sldNum" sz="quarter" idx="12"/>
          </p:nvPr>
        </p:nvSpPr>
        <p:spPr/>
        <p:txBody>
          <a:bodyPr/>
          <a:lstStyle/>
          <a:p>
            <a:fld id="{7533D5BF-5FCC-4865-ABA5-E9EAB81DD38B}" type="slidenum">
              <a:rPr lang="en-US" smtClean="0"/>
              <a:pPr/>
              <a:t>40</a:t>
            </a:fld>
            <a:endParaRPr lang="en-US" dirty="0"/>
          </a:p>
        </p:txBody>
      </p:sp>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4102270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14313"/>
            <a:ext cx="8410575" cy="852487"/>
          </a:xfrm>
        </p:spPr>
        <p:txBody>
          <a:bodyPr/>
          <a:lstStyle/>
          <a:p>
            <a:r>
              <a:rPr lang="en-US" sz="3600" dirty="0"/>
              <a:t>Techniques to enhance Lean Application</a:t>
            </a:r>
          </a:p>
        </p:txBody>
      </p:sp>
      <p:sp>
        <p:nvSpPr>
          <p:cNvPr id="3" name="Content Placeholder 2"/>
          <p:cNvSpPr>
            <a:spLocks noGrp="1"/>
          </p:cNvSpPr>
          <p:nvPr>
            <p:ph idx="1"/>
          </p:nvPr>
        </p:nvSpPr>
        <p:spPr/>
        <p:txBody>
          <a:bodyPr/>
          <a:lstStyle/>
          <a:p>
            <a:r>
              <a:rPr lang="en-US" sz="2400" dirty="0"/>
              <a:t>Process flow improvement</a:t>
            </a:r>
          </a:p>
          <a:p>
            <a:r>
              <a:rPr lang="en-US" sz="2400" dirty="0"/>
              <a:t>Internal groups for quality improvement</a:t>
            </a:r>
          </a:p>
          <a:p>
            <a:r>
              <a:rPr lang="en-US" sz="2400" dirty="0"/>
              <a:t>Better housekeeping</a:t>
            </a:r>
          </a:p>
          <a:p>
            <a:r>
              <a:rPr lang="en-US" sz="2400" dirty="0"/>
              <a:t>Quality improvement in service delivery</a:t>
            </a:r>
          </a:p>
          <a:p>
            <a:r>
              <a:rPr lang="en-US" sz="2400" dirty="0"/>
              <a:t>Resource flexibility</a:t>
            </a:r>
          </a:p>
          <a:p>
            <a:r>
              <a:rPr lang="en-US" sz="2400" dirty="0"/>
              <a:t>Pull-system implementation</a:t>
            </a:r>
          </a:p>
          <a:p>
            <a:r>
              <a:rPr lang="en-US" sz="2400" dirty="0"/>
              <a:t>Line balancing</a:t>
            </a:r>
          </a:p>
          <a:p>
            <a:r>
              <a:rPr lang="en-US" sz="2400" dirty="0"/>
              <a:t>Layout improvements</a:t>
            </a:r>
          </a:p>
          <a:p>
            <a:r>
              <a:rPr lang="en-US" sz="2400" dirty="0"/>
              <a:t>Superior vendor management</a:t>
            </a:r>
          </a:p>
          <a:p>
            <a:r>
              <a:rPr lang="en-US" sz="2400" dirty="0"/>
              <a:t>Looking for </a:t>
            </a:r>
            <a:r>
              <a:rPr lang="en-US" sz="2400" i="1" dirty="0" err="1"/>
              <a:t>mudas</a:t>
            </a:r>
            <a:r>
              <a:rPr lang="en-US" sz="2400" dirty="0"/>
              <a:t> in services</a:t>
            </a:r>
          </a:p>
        </p:txBody>
      </p:sp>
      <p:sp>
        <p:nvSpPr>
          <p:cNvPr id="4" name="Slide Number Placeholder 3"/>
          <p:cNvSpPr>
            <a:spLocks noGrp="1"/>
          </p:cNvSpPr>
          <p:nvPr>
            <p:ph type="sldNum" sz="quarter" idx="12"/>
          </p:nvPr>
        </p:nvSpPr>
        <p:spPr/>
        <p:txBody>
          <a:bodyPr/>
          <a:lstStyle/>
          <a:p>
            <a:fld id="{7533D5BF-5FCC-4865-ABA5-E9EAB81DD38B}" type="slidenum">
              <a:rPr lang="en-US" smtClean="0"/>
              <a:pPr/>
              <a:t>41</a:t>
            </a:fld>
            <a:endParaRPr lang="en-US" dirty="0"/>
          </a:p>
        </p:txBody>
      </p:sp>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9282873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Topics for Discussion</a:t>
            </a:r>
          </a:p>
        </p:txBody>
      </p:sp>
      <p:sp>
        <p:nvSpPr>
          <p:cNvPr id="62467" name="Rectangle 3"/>
          <p:cNvSpPr>
            <a:spLocks noGrp="1" noChangeArrowheads="1"/>
          </p:cNvSpPr>
          <p:nvPr>
            <p:ph idx="1"/>
          </p:nvPr>
        </p:nvSpPr>
        <p:spPr>
          <a:xfrm>
            <a:off x="609600" y="2209800"/>
            <a:ext cx="7772400" cy="4114800"/>
          </a:xfrm>
        </p:spPr>
        <p:txBody>
          <a:bodyPr/>
          <a:lstStyle/>
          <a:p>
            <a:pPr marL="514350" indent="-514350">
              <a:buClrTx/>
              <a:buSzPct val="100000"/>
              <a:buFont typeface="+mj-lt"/>
              <a:buAutoNum type="arabicPeriod"/>
            </a:pPr>
            <a:r>
              <a:rPr lang="en-US" sz="2800" dirty="0"/>
              <a:t>Discuss why Deming’s 14-point program was rejected by U.S. firms but embraced by the Japanese following World War II.</a:t>
            </a:r>
          </a:p>
          <a:p>
            <a:pPr marL="514350" indent="-514350">
              <a:buClrTx/>
              <a:buSzPct val="100000"/>
              <a:buFont typeface="+mj-lt"/>
              <a:buAutoNum type="arabicPeriod"/>
            </a:pPr>
            <a:r>
              <a:rPr lang="en-US" sz="2800" dirty="0"/>
              <a:t>Explain how the application of the DPCA cycle can support a competitive strategy of low cost leadership.</a:t>
            </a:r>
          </a:p>
          <a:p>
            <a:pPr marL="514350" indent="-514350">
              <a:buClrTx/>
              <a:buSzPct val="100000"/>
              <a:buFont typeface="+mj-lt"/>
              <a:buAutoNum type="arabicPeriod"/>
            </a:pPr>
            <a:r>
              <a:rPr lang="en-US" sz="2800" dirty="0"/>
              <a:t>What are the limitations of “benchmarking”?</a:t>
            </a:r>
          </a:p>
          <a:p>
            <a:pPr marL="514350" indent="-514350">
              <a:buClrTx/>
              <a:buSzPct val="100000"/>
              <a:buFont typeface="+mj-lt"/>
              <a:buAutoNum type="arabicPeriod"/>
            </a:pPr>
            <a:r>
              <a:rPr lang="en-US" sz="2800" dirty="0"/>
              <a:t>Explain why the introduction of Six Sigma at 3M was blamed for stifling creativity.</a:t>
            </a:r>
          </a:p>
        </p:txBody>
      </p:sp>
      <p:sp>
        <p:nvSpPr>
          <p:cNvPr id="2" name="Slide Number Placeholder 1"/>
          <p:cNvSpPr>
            <a:spLocks noGrp="1"/>
          </p:cNvSpPr>
          <p:nvPr>
            <p:ph type="sldNum" sz="quarter" idx="12"/>
          </p:nvPr>
        </p:nvSpPr>
        <p:spPr/>
        <p:txBody>
          <a:bodyPr/>
          <a:lstStyle/>
          <a:p>
            <a:fld id="{7533D5BF-5FCC-4865-ABA5-E9EAB81DD38B}" type="slidenum">
              <a:rPr lang="en-US" smtClean="0"/>
              <a:pPr/>
              <a:t>42</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Interactive Exercise</a:t>
            </a:r>
          </a:p>
        </p:txBody>
      </p:sp>
      <p:sp>
        <p:nvSpPr>
          <p:cNvPr id="63491" name="Rectangle 3"/>
          <p:cNvSpPr>
            <a:spLocks noGrp="1" noChangeArrowheads="1"/>
          </p:cNvSpPr>
          <p:nvPr>
            <p:ph type="body" idx="1"/>
          </p:nvPr>
        </p:nvSpPr>
        <p:spPr>
          <a:xfrm>
            <a:off x="902970" y="2362200"/>
            <a:ext cx="7583488" cy="3392487"/>
          </a:xfrm>
        </p:spPr>
        <p:txBody>
          <a:bodyPr/>
          <a:lstStyle/>
          <a:p>
            <a:pPr>
              <a:buNone/>
            </a:pPr>
            <a:r>
              <a:rPr lang="en-US" dirty="0"/>
              <a:t>   Have the class prepare a process flow chart (value stream map) of a familiar service and identify the non-value added activities.  Make suggestions for elimination of waste.</a:t>
            </a:r>
          </a:p>
        </p:txBody>
      </p:sp>
      <p:sp>
        <p:nvSpPr>
          <p:cNvPr id="2" name="Slide Number Placeholder 1"/>
          <p:cNvSpPr>
            <a:spLocks noGrp="1"/>
          </p:cNvSpPr>
          <p:nvPr>
            <p:ph type="sldNum" sz="quarter" idx="12"/>
          </p:nvPr>
        </p:nvSpPr>
        <p:spPr/>
        <p:txBody>
          <a:bodyPr/>
          <a:lstStyle/>
          <a:p>
            <a:fld id="{7533D5BF-5FCC-4865-ABA5-E9EAB81DD38B}" type="slidenum">
              <a:rPr lang="en-US" smtClean="0"/>
              <a:pPr/>
              <a:t>43</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23913"/>
            <a:ext cx="8029575" cy="7762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7.1: Senora County Sheriff</a:t>
            </a:r>
          </a:p>
        </p:txBody>
      </p:sp>
      <p:sp>
        <p:nvSpPr>
          <p:cNvPr id="3" name="Content Placeholder 2"/>
          <p:cNvSpPr>
            <a:spLocks noGrp="1"/>
          </p:cNvSpPr>
          <p:nvPr>
            <p:ph idx="1"/>
          </p:nvPr>
        </p:nvSpPr>
        <p:spPr>
          <a:xfrm>
            <a:off x="457200" y="2017712"/>
            <a:ext cx="8497888" cy="4611687"/>
          </a:xfrm>
        </p:spPr>
        <p:txBody>
          <a:bodyPr/>
          <a:lstStyle/>
          <a:p>
            <a:pPr marL="457200" indent="-457200">
              <a:buClrTx/>
              <a:buSzPct val="100000"/>
              <a:buFont typeface="+mj-lt"/>
              <a:buAutoNum type="arabicPeriod"/>
            </a:pPr>
            <a:r>
              <a:rPr lang="en-US" sz="2000" dirty="0"/>
              <a:t>Prepare a run chart on each of the incident categories.  Does she have reason to be concerned about burglaries?  What variable might you plot against burglaries to create a scatter diagram to determine a possible explanation?</a:t>
            </a:r>
          </a:p>
          <a:p>
            <a:pPr marL="457200" indent="-457200">
              <a:buClrTx/>
              <a:buSzPct val="100000"/>
              <a:buFont typeface="+mj-lt"/>
              <a:buAutoNum type="arabicPeriod"/>
            </a:pPr>
            <a:r>
              <a:rPr lang="en-US" sz="2000" dirty="0"/>
              <a:t>What is unusual about the pattern of reported disorderly and DWI incidents by month?  What could be an explanation for this behavior?  How could the sheriff address this pattern and reduce the number of incidents?</a:t>
            </a:r>
          </a:p>
          <a:p>
            <a:pPr marL="457200" indent="-457200">
              <a:buClrTx/>
              <a:buSzPct val="100000"/>
              <a:buFont typeface="+mj-lt"/>
              <a:buAutoNum type="arabicPeriod"/>
            </a:pPr>
            <a:r>
              <a:rPr lang="en-US" sz="2000" dirty="0"/>
              <a:t>Would you recommend preparing control charts for assault and theft incidents?  Why or why not?</a:t>
            </a:r>
          </a:p>
          <a:p>
            <a:pPr marL="457200" indent="-457200">
              <a:buClrTx/>
              <a:buSzPct val="100000"/>
              <a:buFont typeface="+mj-lt"/>
              <a:buAutoNum type="arabicPeriod"/>
            </a:pPr>
            <a:r>
              <a:rPr lang="en-US" sz="2000" dirty="0"/>
              <a:t>Prepare a Pareto chart based on the total of last year’s incidents.  Why might the sheriff not prioritize efforts on incident reduction according to the results of the Pareto chart?</a:t>
            </a:r>
          </a:p>
        </p:txBody>
      </p:sp>
      <p:sp>
        <p:nvSpPr>
          <p:cNvPr id="4" name="Slide Number Placeholder 3"/>
          <p:cNvSpPr>
            <a:spLocks noGrp="1"/>
          </p:cNvSpPr>
          <p:nvPr>
            <p:ph type="sldNum" sz="quarter" idx="12"/>
          </p:nvPr>
        </p:nvSpPr>
        <p:spPr/>
        <p:txBody>
          <a:bodyPr/>
          <a:lstStyle/>
          <a:p>
            <a:fld id="{7533D5BF-5FCC-4865-ABA5-E9EAB81DD38B}" type="slidenum">
              <a:rPr lang="en-US" smtClean="0"/>
              <a:pPr/>
              <a:t>44</a:t>
            </a:fld>
            <a:endParaRPr lang="en-US" dirty="0"/>
          </a:p>
        </p:txBody>
      </p:sp>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914400" y="823913"/>
            <a:ext cx="8029575" cy="7762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7.2: Mega Bytes Restaurant</a:t>
            </a:r>
          </a:p>
        </p:txBody>
      </p:sp>
      <p:sp>
        <p:nvSpPr>
          <p:cNvPr id="51203" name="Rectangle 3"/>
          <p:cNvSpPr>
            <a:spLocks noGrp="1" noChangeArrowheads="1"/>
          </p:cNvSpPr>
          <p:nvPr>
            <p:ph type="body" idx="1"/>
          </p:nvPr>
        </p:nvSpPr>
        <p:spPr/>
        <p:txBody>
          <a:bodyPr/>
          <a:lstStyle/>
          <a:p>
            <a:pPr marL="514350" indent="-514350">
              <a:buClrTx/>
              <a:buSzPct val="100000"/>
              <a:buFont typeface="+mj-lt"/>
              <a:buAutoNum type="arabicPeriod"/>
            </a:pPr>
            <a:r>
              <a:rPr lang="en-US" sz="2800" dirty="0"/>
              <a:t>How is the Seven-Step Method (SSM) different from Deming’s PDCA cycle?</a:t>
            </a:r>
          </a:p>
          <a:p>
            <a:pPr marL="514350" indent="-514350">
              <a:buClrTx/>
              <a:buSzPct val="100000"/>
              <a:buFont typeface="+mj-lt"/>
              <a:buAutoNum type="arabicPeriod"/>
            </a:pPr>
            <a:r>
              <a:rPr lang="en-US" sz="2800" dirty="0"/>
              <a:t>Prepare a cause-and-effect or fishbone diagram for a problem such as “Why customers have long waits for coffee.”  Use Figure 7.7 as a guide.</a:t>
            </a:r>
          </a:p>
          <a:p>
            <a:pPr marL="514350" indent="-514350">
              <a:buClrTx/>
              <a:buSzPct val="100000"/>
              <a:buFont typeface="+mj-lt"/>
              <a:buAutoNum type="arabicPeriod"/>
            </a:pPr>
            <a:r>
              <a:rPr lang="en-US" sz="2800" dirty="0"/>
              <a:t>How would you resolve the difficulties that study teams have experienced when applying the SSM?</a:t>
            </a:r>
          </a:p>
        </p:txBody>
      </p:sp>
      <p:sp>
        <p:nvSpPr>
          <p:cNvPr id="2" name="Slide Number Placeholder 1"/>
          <p:cNvSpPr>
            <a:spLocks noGrp="1"/>
          </p:cNvSpPr>
          <p:nvPr>
            <p:ph type="sldNum" sz="quarter" idx="12"/>
          </p:nvPr>
        </p:nvSpPr>
        <p:spPr/>
        <p:txBody>
          <a:bodyPr/>
          <a:lstStyle/>
          <a:p>
            <a:fld id="{7533D5BF-5FCC-4865-ABA5-E9EAB81DD38B}" type="slidenum">
              <a:rPr lang="en-US" smtClean="0"/>
              <a:pPr/>
              <a:t>45</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Seven-Step Method (SSM)</a:t>
            </a:r>
          </a:p>
        </p:txBody>
      </p:sp>
      <p:sp>
        <p:nvSpPr>
          <p:cNvPr id="52227" name="Rectangle 3"/>
          <p:cNvSpPr>
            <a:spLocks noGrp="1" noChangeArrowheads="1"/>
          </p:cNvSpPr>
          <p:nvPr>
            <p:ph type="body" idx="1"/>
          </p:nvPr>
        </p:nvSpPr>
        <p:spPr/>
        <p:txBody>
          <a:bodyPr/>
          <a:lstStyle/>
          <a:p>
            <a:pPr marL="0" indent="0">
              <a:buNone/>
            </a:pPr>
            <a:r>
              <a:rPr lang="en-US" dirty="0"/>
              <a:t>Step 1: Define the project</a:t>
            </a:r>
          </a:p>
          <a:p>
            <a:pPr marL="0" indent="0">
              <a:buNone/>
            </a:pPr>
            <a:r>
              <a:rPr lang="en-US" dirty="0"/>
              <a:t>Step 2: Study the current situation</a:t>
            </a:r>
          </a:p>
          <a:p>
            <a:pPr marL="0" indent="0">
              <a:buNone/>
            </a:pPr>
            <a:r>
              <a:rPr lang="en-US" dirty="0"/>
              <a:t>Step 3: Analyze the potential causes</a:t>
            </a:r>
          </a:p>
          <a:p>
            <a:pPr marL="0" indent="0">
              <a:buNone/>
            </a:pPr>
            <a:r>
              <a:rPr lang="en-US" dirty="0"/>
              <a:t>Step 4: Implement a solution</a:t>
            </a:r>
          </a:p>
          <a:p>
            <a:pPr marL="0" indent="0">
              <a:buNone/>
            </a:pPr>
            <a:r>
              <a:rPr lang="en-US" dirty="0"/>
              <a:t>Step 5: Check the results</a:t>
            </a:r>
          </a:p>
          <a:p>
            <a:pPr marL="0" indent="0">
              <a:buNone/>
            </a:pPr>
            <a:r>
              <a:rPr lang="en-US" dirty="0"/>
              <a:t>Step 6: Standardize the improvement</a:t>
            </a:r>
          </a:p>
          <a:p>
            <a:pPr marL="0" indent="0">
              <a:buNone/>
            </a:pPr>
            <a:r>
              <a:rPr lang="en-US" dirty="0"/>
              <a:t>Step 7: Establish future plans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46</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914400" y="747713"/>
            <a:ext cx="8029575" cy="776287"/>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charset="0"/>
              </a:defRPr>
            </a:lvl2pPr>
            <a:lvl3pPr algn="l" rtl="0" fontAlgn="base">
              <a:spcBef>
                <a:spcPct val="0"/>
              </a:spcBef>
              <a:spcAft>
                <a:spcPct val="0"/>
              </a:spcAft>
              <a:defRPr sz="4400">
                <a:solidFill>
                  <a:schemeClr val="tx2"/>
                </a:solidFill>
                <a:latin typeface="Tahoma" charset="0"/>
              </a:defRPr>
            </a:lvl3pPr>
            <a:lvl4pPr algn="l" rtl="0" fontAlgn="base">
              <a:spcBef>
                <a:spcPct val="0"/>
              </a:spcBef>
              <a:spcAft>
                <a:spcPct val="0"/>
              </a:spcAft>
              <a:defRPr sz="4400">
                <a:solidFill>
                  <a:schemeClr val="tx2"/>
                </a:solidFill>
                <a:latin typeface="Tahoma" charset="0"/>
              </a:defRPr>
            </a:lvl4pPr>
            <a:lvl5pPr algn="l" rtl="0" fontAlgn="base">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a:lstStyle>
          <a:p>
            <a:r>
              <a:rPr lang="en-US" dirty="0"/>
              <a:t>Table 7.1: Problem-Solving Steps in the PDCA Cycle</a:t>
            </a:r>
          </a:p>
        </p:txBody>
      </p:sp>
      <p:pic>
        <p:nvPicPr>
          <p:cNvPr id="4" name="Picture 3"/>
          <p:cNvPicPr>
            <a:picLocks noChangeAspect="1"/>
          </p:cNvPicPr>
          <p:nvPr/>
        </p:nvPicPr>
        <p:blipFill>
          <a:blip r:embed="rId2"/>
          <a:stretch>
            <a:fillRect/>
          </a:stretch>
        </p:blipFill>
        <p:spPr>
          <a:xfrm>
            <a:off x="2057400" y="1681734"/>
            <a:ext cx="4984750" cy="5181886"/>
          </a:xfrm>
          <a:prstGeom prst="rect">
            <a:avLst/>
          </a:prstGeom>
        </p:spPr>
      </p:pic>
      <p:sp>
        <p:nvSpPr>
          <p:cNvPr id="5" name="Slide Number Placeholder 4"/>
          <p:cNvSpPr>
            <a:spLocks noGrp="1"/>
          </p:cNvSpPr>
          <p:nvPr>
            <p:ph type="sldNum" sz="quarter" idx="12"/>
          </p:nvPr>
        </p:nvSpPr>
        <p:spPr/>
        <p:txBody>
          <a:bodyPr/>
          <a:lstStyle/>
          <a:p>
            <a:fld id="{F1A8FC4E-E0A5-404A-A74E-7F0733CBA045}" type="slidenum">
              <a:rPr lang="en-US" smtClean="0"/>
              <a:pPr/>
              <a:t>5</a:t>
            </a:fld>
            <a:endParaRPr lang="en-US" dirty="0"/>
          </a:p>
        </p:txBody>
      </p:sp>
      <p:sp>
        <p:nvSpPr>
          <p:cNvPr id="2" name="Footer Placeholder 1"/>
          <p:cNvSpPr>
            <a:spLocks noGrp="1"/>
          </p:cNvSpPr>
          <p:nvPr>
            <p:ph type="ftr" sz="quarter" idx="11"/>
          </p:nvPr>
        </p:nvSpPr>
        <p:spPr>
          <a:xfrm rot="16200000">
            <a:off x="-2552700" y="4457700"/>
            <a:ext cx="5105400" cy="457200"/>
          </a:xfrm>
        </p:spPr>
        <p:txBody>
          <a:bodyPr/>
          <a:lstStyle/>
          <a:p>
            <a:r>
              <a:rPr lang="en-US" dirty="0"/>
              <a:t>Copyright © 2019 by The McGraw-Hill Companies, Inc. All rights reserved.</a:t>
            </a:r>
          </a:p>
        </p:txBody>
      </p:sp>
    </p:spTree>
    <p:extLst>
      <p:ext uri="{BB962C8B-B14F-4D97-AF65-F5344CB8AC3E}">
        <p14:creationId xmlns:p14="http://schemas.microsoft.com/office/powerpoint/2010/main" val="4108318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426325" cy="776287"/>
          </a:xfrm>
        </p:spPr>
        <p:txBody>
          <a:bodyPr/>
          <a:lstStyle/>
          <a:p>
            <a:pPr eaLnBrk="1" hangingPunct="1"/>
            <a:r>
              <a:rPr lang="en-US" altLang="en-US" sz="4800" dirty="0"/>
              <a:t>Quality Tools for Analysis and Problem Solving</a:t>
            </a:r>
          </a:p>
        </p:txBody>
      </p:sp>
      <p:sp>
        <p:nvSpPr>
          <p:cNvPr id="5123" name="Rectangle 3"/>
          <p:cNvSpPr>
            <a:spLocks noGrp="1" noChangeArrowheads="1"/>
          </p:cNvSpPr>
          <p:nvPr>
            <p:ph type="body" idx="1"/>
          </p:nvPr>
        </p:nvSpPr>
        <p:spPr>
          <a:xfrm>
            <a:off x="990600" y="2133600"/>
            <a:ext cx="7578725" cy="4343400"/>
          </a:xfrm>
        </p:spPr>
        <p:txBody>
          <a:bodyPr/>
          <a:lstStyle/>
          <a:p>
            <a:pPr marL="222250" indent="-222250" eaLnBrk="1" hangingPunct="1">
              <a:spcBef>
                <a:spcPct val="35000"/>
              </a:spcBef>
            </a:pPr>
            <a:r>
              <a:rPr lang="en-US" altLang="en-US" sz="2800" dirty="0"/>
              <a:t>Check Sheet</a:t>
            </a:r>
          </a:p>
          <a:p>
            <a:pPr marL="222250" indent="-222250" eaLnBrk="1" hangingPunct="1">
              <a:spcBef>
                <a:spcPct val="35000"/>
              </a:spcBef>
            </a:pPr>
            <a:r>
              <a:rPr lang="en-US" altLang="en-US" sz="2800" dirty="0"/>
              <a:t>Run Chart</a:t>
            </a:r>
          </a:p>
          <a:p>
            <a:pPr marL="222250" indent="-222250" eaLnBrk="1" hangingPunct="1">
              <a:spcBef>
                <a:spcPct val="35000"/>
              </a:spcBef>
            </a:pPr>
            <a:r>
              <a:rPr lang="en-US" altLang="en-US" sz="2800" dirty="0"/>
              <a:t>Histogram</a:t>
            </a:r>
          </a:p>
          <a:p>
            <a:pPr marL="222250" indent="-222250" eaLnBrk="1" hangingPunct="1">
              <a:spcBef>
                <a:spcPct val="35000"/>
              </a:spcBef>
            </a:pPr>
            <a:r>
              <a:rPr lang="en-US" altLang="en-US" sz="2800" dirty="0"/>
              <a:t>Pareto Chart</a:t>
            </a:r>
          </a:p>
          <a:p>
            <a:pPr marL="222250" indent="-222250" eaLnBrk="1" hangingPunct="1">
              <a:spcBef>
                <a:spcPct val="35000"/>
              </a:spcBef>
            </a:pPr>
            <a:r>
              <a:rPr lang="en-US" altLang="en-US" sz="2800" dirty="0"/>
              <a:t>Flowchart</a:t>
            </a:r>
          </a:p>
          <a:p>
            <a:pPr marL="222250" indent="-222250" eaLnBrk="1" hangingPunct="1">
              <a:spcBef>
                <a:spcPct val="35000"/>
              </a:spcBef>
            </a:pPr>
            <a:r>
              <a:rPr lang="en-US" altLang="en-US" sz="2800" dirty="0"/>
              <a:t>Cause-and Effect Diagram</a:t>
            </a:r>
          </a:p>
          <a:p>
            <a:pPr marL="222250" indent="-222250" eaLnBrk="1" hangingPunct="1">
              <a:spcBef>
                <a:spcPct val="35000"/>
              </a:spcBef>
            </a:pPr>
            <a:r>
              <a:rPr lang="en-US" altLang="en-US" sz="2800" dirty="0"/>
              <a:t>Scatter Diagram</a:t>
            </a:r>
          </a:p>
          <a:p>
            <a:pPr marL="222250" indent="-222250" eaLnBrk="1" hangingPunct="1">
              <a:spcBef>
                <a:spcPct val="35000"/>
              </a:spcBef>
            </a:pPr>
            <a:r>
              <a:rPr lang="en-US" altLang="en-US" sz="2800" dirty="0"/>
              <a:t>Control Chart</a:t>
            </a:r>
          </a:p>
        </p:txBody>
      </p:sp>
      <p:sp>
        <p:nvSpPr>
          <p:cNvPr id="2" name="Slide Number Placeholder 1"/>
          <p:cNvSpPr>
            <a:spLocks noGrp="1"/>
          </p:cNvSpPr>
          <p:nvPr>
            <p:ph type="sldNum" sz="quarter" idx="12"/>
          </p:nvPr>
        </p:nvSpPr>
        <p:spPr/>
        <p:txBody>
          <a:bodyPr/>
          <a:lstStyle/>
          <a:p>
            <a:fld id="{7533D5BF-5FCC-4865-ABA5-E9EAB81DD38B}" type="slidenum">
              <a:rPr lang="en-US" smtClean="0"/>
              <a:pPr/>
              <a:t>6</a:t>
            </a:fld>
            <a:endParaRPr lang="en-US" dirty="0"/>
          </a:p>
        </p:txBody>
      </p:sp>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2228937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426325" cy="776287"/>
          </a:xfrm>
        </p:spPr>
        <p:txBody>
          <a:bodyPr/>
          <a:lstStyle/>
          <a:p>
            <a:pPr eaLnBrk="1" hangingPunct="1"/>
            <a:r>
              <a:rPr lang="en-US" altLang="en-US" sz="4800" dirty="0"/>
              <a:t>Figure 7.2: Excel Check Sheet</a:t>
            </a:r>
          </a:p>
        </p:txBody>
      </p:sp>
      <p:sp>
        <p:nvSpPr>
          <p:cNvPr id="2" name="Slide Number Placeholder 1"/>
          <p:cNvSpPr>
            <a:spLocks noGrp="1"/>
          </p:cNvSpPr>
          <p:nvPr>
            <p:ph type="sldNum" sz="quarter" idx="12"/>
          </p:nvPr>
        </p:nvSpPr>
        <p:spPr/>
        <p:txBody>
          <a:bodyPr/>
          <a:lstStyle/>
          <a:p>
            <a:fld id="{7533D5BF-5FCC-4865-ABA5-E9EAB81DD38B}" type="slidenum">
              <a:rPr lang="en-US" smtClean="0"/>
              <a:pPr/>
              <a:t>7</a:t>
            </a:fld>
            <a:endParaRPr lang="en-US" dirty="0"/>
          </a:p>
        </p:txBody>
      </p:sp>
      <p:pic>
        <p:nvPicPr>
          <p:cNvPr id="3" name="Picture 2"/>
          <p:cNvPicPr>
            <a:picLocks noChangeAspect="1"/>
          </p:cNvPicPr>
          <p:nvPr/>
        </p:nvPicPr>
        <p:blipFill>
          <a:blip r:embed="rId2"/>
          <a:stretch>
            <a:fillRect/>
          </a:stretch>
        </p:blipFill>
        <p:spPr>
          <a:xfrm>
            <a:off x="1104900" y="2266950"/>
            <a:ext cx="6934200" cy="4210050"/>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936428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426325" cy="776287"/>
          </a:xfrm>
        </p:spPr>
        <p:txBody>
          <a:bodyPr/>
          <a:lstStyle/>
          <a:p>
            <a:pPr eaLnBrk="1" hangingPunct="1"/>
            <a:r>
              <a:rPr lang="en-US" altLang="en-US" sz="4800" dirty="0"/>
              <a:t>Figure 7.3: Run Chart of Departure Delays</a:t>
            </a:r>
          </a:p>
        </p:txBody>
      </p:sp>
      <p:sp>
        <p:nvSpPr>
          <p:cNvPr id="2" name="Slide Number Placeholder 1"/>
          <p:cNvSpPr>
            <a:spLocks noGrp="1"/>
          </p:cNvSpPr>
          <p:nvPr>
            <p:ph type="sldNum" sz="quarter" idx="12"/>
          </p:nvPr>
        </p:nvSpPr>
        <p:spPr/>
        <p:txBody>
          <a:bodyPr/>
          <a:lstStyle/>
          <a:p>
            <a:fld id="{7533D5BF-5FCC-4865-ABA5-E9EAB81DD38B}" type="slidenum">
              <a:rPr lang="en-US" smtClean="0"/>
              <a:pPr/>
              <a:t>8</a:t>
            </a:fld>
            <a:endParaRPr lang="en-US" dirty="0"/>
          </a:p>
        </p:txBody>
      </p:sp>
      <p:pic>
        <p:nvPicPr>
          <p:cNvPr id="4" name="Picture 3"/>
          <p:cNvPicPr>
            <a:picLocks noChangeAspect="1"/>
          </p:cNvPicPr>
          <p:nvPr/>
        </p:nvPicPr>
        <p:blipFill>
          <a:blip r:embed="rId2"/>
          <a:stretch>
            <a:fillRect/>
          </a:stretch>
        </p:blipFill>
        <p:spPr>
          <a:xfrm>
            <a:off x="1676400" y="2057400"/>
            <a:ext cx="5703570" cy="389763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354683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900113"/>
            <a:ext cx="7426325" cy="776287"/>
          </a:xfrm>
        </p:spPr>
        <p:txBody>
          <a:bodyPr/>
          <a:lstStyle/>
          <a:p>
            <a:pPr eaLnBrk="1" hangingPunct="1"/>
            <a:r>
              <a:rPr lang="en-US" altLang="en-US" sz="4800" dirty="0"/>
              <a:t>Figure 7.4: Histogram of Lost Luggage</a:t>
            </a:r>
          </a:p>
        </p:txBody>
      </p:sp>
      <p:sp>
        <p:nvSpPr>
          <p:cNvPr id="2" name="Slide Number Placeholder 1"/>
          <p:cNvSpPr>
            <a:spLocks noGrp="1"/>
          </p:cNvSpPr>
          <p:nvPr>
            <p:ph type="sldNum" sz="quarter" idx="12"/>
          </p:nvPr>
        </p:nvSpPr>
        <p:spPr/>
        <p:txBody>
          <a:bodyPr/>
          <a:lstStyle/>
          <a:p>
            <a:fld id="{7533D5BF-5FCC-4865-ABA5-E9EAB81DD38B}" type="slidenum">
              <a:rPr lang="en-US" smtClean="0"/>
              <a:pPr/>
              <a:t>9</a:t>
            </a:fld>
            <a:endParaRPr lang="en-US" dirty="0"/>
          </a:p>
        </p:txBody>
      </p:sp>
      <p:pic>
        <p:nvPicPr>
          <p:cNvPr id="3" name="Picture 2"/>
          <p:cNvPicPr>
            <a:picLocks noChangeAspect="1"/>
          </p:cNvPicPr>
          <p:nvPr/>
        </p:nvPicPr>
        <p:blipFill>
          <a:blip r:embed="rId2"/>
          <a:stretch>
            <a:fillRect/>
          </a:stretch>
        </p:blipFill>
        <p:spPr>
          <a:xfrm>
            <a:off x="1676400" y="2133600"/>
            <a:ext cx="5680710" cy="3749040"/>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Tree>
    <p:extLst>
      <p:ext uri="{BB962C8B-B14F-4D97-AF65-F5344CB8AC3E}">
        <p14:creationId xmlns:p14="http://schemas.microsoft.com/office/powerpoint/2010/main" val="11387073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3"/>
  <p:tag name="MMPROD_UIDATA" val="&lt;database version=&quot;7.0&quot;&gt;&lt;object type=&quot;1&quot; unique_id=&quot;10001&quot;&gt;&lt;object type=&quot;2&quot; unique_id=&quot;14435&quot;&gt;&lt;object type=&quot;3&quot; unique_id=&quot;14436&quot;&gt;&lt;property id=&quot;20148&quot; value=&quot;5&quot;/&gt;&lt;property id=&quot;20300&quot; value=&quot;Slide 1 - &amp;quot;Process Improvement&amp;quot;&quot;/&gt;&lt;property id=&quot;20307&quot; value=&quot;256&quot;/&gt;&lt;/object&gt;&lt;object type=&quot;3&quot; unique_id=&quot;14437&quot;&gt;&lt;property id=&quot;20148&quot; value=&quot;5&quot;/&gt;&lt;property id=&quot;20300&quot; value=&quot;Slide 2 - &amp;quot;Learning Objectives&amp;quot;&quot;/&gt;&lt;property id=&quot;20307&quot; value=&quot;265&quot;/&gt;&lt;/object&gt;&lt;object type=&quot;3&quot; unique_id=&quot;14438&quot;&gt;&lt;property id=&quot;20148&quot; value=&quot;5&quot;/&gt;&lt;property id=&quot;20300&quot; value=&quot;Slide 3 - &amp;quot;Foundations of &amp;#x0D;&amp;#x0A;Continuous Improvement&amp;quot;&quot;/&gt;&lt;property id=&quot;20307&quot; value=&quot;264&quot;/&gt;&lt;/object&gt;&lt;object type=&quot;3&quot; unique_id=&quot;14439&quot;&gt;&lt;property id=&quot;20148&quot; value=&quot;5&quot;/&gt;&lt;property id=&quot;20300&quot; value=&quot;Slide 5 - &amp;quot;Quality Tools for Analysis and Problem Solving&amp;quot;&quot;/&gt;&lt;property id=&quot;20307&quot; value=&quot;275&quot;/&gt;&lt;/object&gt;&lt;object type=&quot;3&quot; unique_id=&quot;14440&quot;&gt;&lt;property id=&quot;20148&quot; value=&quot;5&quot;/&gt;&lt;property id=&quot;20300&quot; value=&quot;Slide 6 - &amp;quot;Problem Solving&amp;quot;&quot;/&gt;&lt;property id=&quot;20307&quot; value=&quot;299&quot;/&gt;&lt;/object&gt;&lt;object type=&quot;3&quot; unique_id=&quot;14441&quot;&gt;&lt;property id=&quot;20148&quot; value=&quot;5&quot;/&gt;&lt;property id=&quot;20300&quot; value=&quot;Slide 7 - &amp;quot;Check Sheet of Problems faced by an Airline&amp;quot;&quot;/&gt;&lt;property id=&quot;20307&quot; value=&quot;278&quot;/&gt;&lt;/object&gt;&lt;object type=&quot;3&quot; unique_id=&quot;14442&quot;&gt;&lt;property id=&quot;20148&quot; value=&quot;5&quot;/&gt;&lt;property id=&quot;20300&quot; value=&quot;Slide 8 - &amp;quot;Run Chart of Departure Delays&amp;quot;&quot;/&gt;&lt;property id=&quot;20307&quot; value=&quot;279&quot;/&gt;&lt;/object&gt;&lt;object type=&quot;3&quot; unique_id=&quot;14443&quot;&gt;&lt;property id=&quot;20148&quot; value=&quot;5&quot;/&gt;&lt;property id=&quot;20300&quot; value=&quot;Slide 9 - &amp;quot;Histogram of Lost Luggage&amp;quot;&quot;/&gt;&lt;property id=&quot;20307&quot; value=&quot;281&quot;/&gt;&lt;/object&gt;&lt;object type=&quot;3&quot; unique_id=&quot;14444&quot;&gt;&lt;property id=&quot;20148&quot; value=&quot;5&quot;/&gt;&lt;property id=&quot;20300&quot; value=&quot;Slide 10 - &amp;quot;Pareto Chart of Problems&amp;quot;&quot;/&gt;&lt;property id=&quot;20307&quot; value=&quot;295&quot;/&gt;&lt;/object&gt;&lt;object type=&quot;3&quot; unique_id=&quot;14445&quot;&gt;&lt;property id=&quot;20148&quot; value=&quot;5&quot;/&gt;&lt;property id=&quot;20300&quot; value=&quot;Slide 11 - &amp;quot;Cause-and-Effect Chart for Flight Departure Delay (Fishbone Chart)&amp;quot;&quot;/&gt;&lt;property id=&quot;20307&quot; value=&quot;297&quot;/&gt;&lt;/object&gt;&lt;object type=&quot;3&quot; unique_id=&quot;14446&quot;&gt;&lt;property id=&quot;20148&quot; value=&quot;5&quot;/&gt;&lt;property id=&quot;20300&quot; value=&quot;Slide 12 - &amp;quot;Pareto Analysis of Flight Departure Delay Causes&amp;quot;&quot;/&gt;&lt;property id=&quot;20307&quot; value=&quot;294&quot;/&gt;&lt;/object&gt;&lt;object type=&quot;3&quot; unique_id=&quot;14447&quot;&gt;&lt;property id=&quot;20148&quot; value=&quot;5&quot;/&gt;&lt;property id=&quot;20300&quot; value=&quot;Slide 13 - &amp;quot;Flowchart at Departure Gate&amp;quot;&quot;/&gt;&lt;property id=&quot;20307&quot; value=&quot;298&quot;/&gt;&lt;/object&gt;&lt;object type=&quot;3&quot; unique_id=&quot;14448&quot;&gt;&lt;property id=&quot;20148&quot; value=&quot;5&quot;/&gt;&lt;property id=&quot;20300&quot; value=&quot;Slide 14 - &amp;quot;Scatter Diagram of Departure Delay vs Late Passengers&amp;quot;&quot;/&gt;&lt;property id=&quot;20307&quot; value=&quot;280&quot;/&gt;&lt;/object&gt;&lt;object type=&quot;3&quot; unique_id=&quot;14449&quot;&gt;&lt;property id=&quot;20148&quot; value=&quot;5&quot;/&gt;&lt;property id=&quot;20300&quot; value=&quot;Slide 15 - &amp;quot;Control Chart of Departure Delays&amp;quot;&quot;/&gt;&lt;property id=&quot;20307&quot; value=&quot;296&quot;/&gt;&lt;/object&gt;&lt;object type=&quot;3&quot; unique_id=&quot;14450&quot;&gt;&lt;property id=&quot;20148&quot; value=&quot;5&quot;/&gt;&lt;property id=&quot;20300&quot; value=&quot;Slide 16 - &amp;quot;Quality Improvement Programs&amp;quot;&quot;/&gt;&lt;property id=&quot;20307&quot; value=&quot;274&quot;/&gt;&lt;/object&gt;&lt;object type=&quot;3&quot; unique_id=&quot;14451&quot;&gt;&lt;property id=&quot;20148&quot; value=&quot;5&quot;/&gt;&lt;property id=&quot;20300&quot; value=&quot;Slide 21 - &amp;quot;Six Sigma DMAIC Process Steps&amp;quot;&quot;/&gt;&lt;property id=&quot;20307&quot; value=&quot;291&quot;/&gt;&lt;/object&gt;&lt;object type=&quot;3&quot; unique_id=&quot;14452&quot;&gt;&lt;property id=&quot;20148&quot; value=&quot;5&quot;/&gt;&lt;property id=&quot;20300&quot; value=&quot;Slide 26 - &amp;quot;Senora County Sheriff&amp;quot;&quot;/&gt;&lt;property id=&quot;20307&quot; value=&quot;300&quot;/&gt;&lt;/object&gt;&lt;object type=&quot;3&quot; unique_id=&quot;14453&quot;&gt;&lt;property id=&quot;20148&quot; value=&quot;5&quot;/&gt;&lt;property id=&quot;20300&quot; value=&quot;Slide 27 - &amp;quot;Mega Bytes Restaurant&amp;quot;&quot;/&gt;&lt;property id=&quot;20307&quot; value=&quot;289&quot;/&gt;&lt;/object&gt;&lt;object type=&quot;3&quot; unique_id=&quot;14454&quot;&gt;&lt;property id=&quot;20148&quot; value=&quot;5&quot;/&gt;&lt;property id=&quot;20300&quot; value=&quot;Slide 28 - &amp;quot;The Seven-Step Method (SSM)&amp;quot;&quot;/&gt;&lt;property id=&quot;20307&quot; value=&quot;290&quot;/&gt;&lt;/object&gt;&lt;object type=&quot;3&quot; unique_id=&quot;14455&quot;&gt;&lt;property id=&quot;20148&quot; value=&quot;5&quot;/&gt;&lt;property id=&quot;20300&quot; value=&quot;Slide 29 - &amp;quot;Topics for Discussion&amp;quot;&quot;/&gt;&lt;property id=&quot;20307&quot; value=&quot;292&quot;/&gt;&lt;/object&gt;&lt;object type=&quot;3&quot; unique_id=&quot;14456&quot;&gt;&lt;property id=&quot;20148&quot; value=&quot;5&quot;/&gt;&lt;property id=&quot;20300&quot; value=&quot;Slide 30 - &amp;quot;Interactive Exercise&amp;quot;&quot;/&gt;&lt;property id=&quot;20307&quot; value=&quot;293&quot;/&gt;&lt;/object&gt;&lt;object type=&quot;3&quot; unique_id=&quot;14503&quot;&gt;&lt;property id=&quot;20148&quot; value=&quot;5&quot;/&gt;&lt;property id=&quot;20300&quot; value=&quot;Slide 4&quot;/&gt;&lt;property id=&quot;20307&quot; value=&quot;301&quot;/&gt;&lt;/object&gt;&lt;object type=&quot;3&quot; unique_id=&quot;14696&quot;&gt;&lt;property id=&quot;20148&quot; value=&quot;5&quot;/&gt;&lt;property id=&quot;20300&quot; value=&quot;Slide 17 - &amp;quot;Deming’s 14-point Program&amp;quot;&quot;/&gt;&lt;property id=&quot;20307&quot; value=&quot;302&quot;/&gt;&lt;/object&gt;&lt;object type=&quot;3&quot; unique_id=&quot;14797&quot;&gt;&lt;property id=&quot;20148&quot; value=&quot;5&quot;/&gt;&lt;property id=&quot;20300&quot; value=&quot;Slide 18&quot;/&gt;&lt;property id=&quot;20307&quot; value=&quot;303&quot;/&gt;&lt;/object&gt;&lt;object type=&quot;3&quot; unique_id=&quot;14798&quot;&gt;&lt;property id=&quot;20148&quot; value=&quot;5&quot;/&gt;&lt;property id=&quot;20300&quot; value=&quot;Slide 19 - &amp;quot;ISO 9000&amp;quot;&quot;/&gt;&lt;property id=&quot;20307&quot; value=&quot;304&quot;/&gt;&lt;/object&gt;&lt;object type=&quot;3&quot; unique_id=&quot;14907&quot;&gt;&lt;property id=&quot;20148&quot; value=&quot;5&quot;/&gt;&lt;property id=&quot;20300&quot; value=&quot;Slide 20&quot;/&gt;&lt;property id=&quot;20307&quot; value=&quot;305&quot;/&gt;&lt;/object&gt;&lt;object type=&quot;3&quot; unique_id=&quot;14992&quot;&gt;&lt;property id=&quot;20148&quot; value=&quot;5&quot;/&gt;&lt;property id=&quot;20300&quot; value=&quot;Slide 22 - &amp;quot;Lean Service Philosophy&amp;quot;&quot;/&gt;&lt;property id=&quot;20307&quot; value=&quot;306&quot;/&gt;&lt;/object&gt;&lt;object type=&quot;3&quot; unique_id=&quot;15080&quot;&gt;&lt;property id=&quot;20148&quot; value=&quot;5&quot;/&gt;&lt;property id=&quot;20300&quot; value=&quot;Slide 23 - &amp;quot;7-Steps to achieve Lean Service&amp;quot;&quot;/&gt;&lt;property id=&quot;20307&quot; value=&quot;307&quot;/&gt;&lt;/object&gt;&lt;object type=&quot;3&quot; unique_id=&quot;15171&quot;&gt;&lt;property id=&quot;20148&quot; value=&quot;5&quot;/&gt;&lt;property id=&quot;20300&quot; value=&quot;Slide 24 - &amp;quot;Techniques to enhance Lean Application&amp;quot;&quot;/&gt;&lt;property id=&quot;20307&quot; value=&quot;308&quot;/&gt;&lt;/object&gt;&lt;object type=&quot;3&quot; unique_id=&quot;15265&quot;&gt;&lt;property id=&quot;20148&quot; value=&quot;5&quot;/&gt;&lt;property id=&quot;20300&quot; value=&quot;Slide 25 - &amp;quot;Value-Stream Mapping in Services&amp;quot;&quot;/&gt;&lt;property id=&quot;20307&quot; value=&quot;309&quot;/&gt;&lt;/object&gt;&lt;/object&gt;&lt;object type=&quot;8&quot; unique_id=&quot;14479&quot;&gt;&lt;/object&gt;&lt;/object&gt;&lt;/database&gt;"/>
  <p:tag name="SECTOMILLISECCONVERTED" val="1"/>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699"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699"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279</TotalTime>
  <Pages>9</Pages>
  <Words>2276</Words>
  <Application>Microsoft Office PowerPoint</Application>
  <PresentationFormat>Letter Paper (8.5x11 in)</PresentationFormat>
  <Paragraphs>303</Paragraphs>
  <Slides>46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46</vt:i4>
      </vt:variant>
    </vt:vector>
  </HeadingPairs>
  <TitlesOfParts>
    <vt:vector size="51" baseType="lpstr">
      <vt:lpstr>Arial</vt:lpstr>
      <vt:lpstr>Tahoma</vt:lpstr>
      <vt:lpstr>Times New Roman</vt:lpstr>
      <vt:lpstr>Wingdings</vt:lpstr>
      <vt:lpstr>Blends</vt:lpstr>
      <vt:lpstr>Chapter 7 Process Improvement</vt:lpstr>
      <vt:lpstr>Learning Objectives</vt:lpstr>
      <vt:lpstr>Quality and Productivity Improvement Process</vt:lpstr>
      <vt:lpstr>PowerPoint Presentation</vt:lpstr>
      <vt:lpstr>PowerPoint Presentation</vt:lpstr>
      <vt:lpstr>Quality Tools for Analysis and Problem Solving</vt:lpstr>
      <vt:lpstr>Figure 7.2: Excel Check Sheet</vt:lpstr>
      <vt:lpstr>Figure 7.3: Run Chart of Departure Delays</vt:lpstr>
      <vt:lpstr>Figure 7.4: Histogram of Lost Luggage</vt:lpstr>
      <vt:lpstr>Figure 7.5: Pareto Chart</vt:lpstr>
      <vt:lpstr>Table 7.2: Pareto Analysis of Flight Departure Delay Causes</vt:lpstr>
      <vt:lpstr>Figure 7.6: Flowchart at Departure Gate</vt:lpstr>
      <vt:lpstr>Figure 7.7: Cause-and-Effect Diagram for Delayed Flight Departures</vt:lpstr>
      <vt:lpstr>Figure 7.8: Scatter Diagram</vt:lpstr>
      <vt:lpstr>Figure 7.9: Control Chart of Midway Departure Delays</vt:lpstr>
      <vt:lpstr>The Quality Gurus</vt:lpstr>
      <vt:lpstr>Benchmarking</vt:lpstr>
      <vt:lpstr>Benchmarking</vt:lpstr>
      <vt:lpstr>Improvement Programs</vt:lpstr>
      <vt:lpstr>Deming’s 14 Point Program</vt:lpstr>
      <vt:lpstr>ISO 9001</vt:lpstr>
      <vt:lpstr>Six Sigma</vt:lpstr>
      <vt:lpstr>Figure 7.10: Distribution of On-Time Arrivals</vt:lpstr>
      <vt:lpstr>Properties of a Normal Distribution</vt:lpstr>
      <vt:lpstr>PowerPoint Presentation</vt:lpstr>
      <vt:lpstr>Figure 7.11: Six Sigma Organization Roles and Responsibilities</vt:lpstr>
      <vt:lpstr>Six Sigma DMAIC Process Steps</vt:lpstr>
      <vt:lpstr>DMAIC Example</vt:lpstr>
      <vt:lpstr>Step 1 - Define</vt:lpstr>
      <vt:lpstr>Step 2 - Measure</vt:lpstr>
      <vt:lpstr>Step 2 – Measure (continued)</vt:lpstr>
      <vt:lpstr>Step 2 - Measure (continued) </vt:lpstr>
      <vt:lpstr>PowerPoint Presentation</vt:lpstr>
      <vt:lpstr>Step 4 – Improve</vt:lpstr>
      <vt:lpstr>PowerPoint Presentation</vt:lpstr>
      <vt:lpstr>Step 5 – Control</vt:lpstr>
      <vt:lpstr>Lean Service Philosophy</vt:lpstr>
      <vt:lpstr>Value-Stream Mapping in Services</vt:lpstr>
      <vt:lpstr>Figure 7.12: Value Stream Map of Small Business Loan Approval</vt:lpstr>
      <vt:lpstr>7-Steps to achieve Lean Service</vt:lpstr>
      <vt:lpstr>Techniques to enhance Lean Application</vt:lpstr>
      <vt:lpstr>Topics for Discussion</vt:lpstr>
      <vt:lpstr>Interactive Exercise</vt:lpstr>
      <vt:lpstr>Case 7.1: Senora County Sheriff</vt:lpstr>
      <vt:lpstr>Case 7.2: Mega Bytes Restaurant</vt:lpstr>
      <vt:lpstr>The Seven-Step Method (SSM)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 and Quality Improvement</dc:title>
  <dc:creator>James Fitzsimmons</dc:creator>
  <cp:lastModifiedBy>McAndrews, Ryan</cp:lastModifiedBy>
  <cp:revision>92</cp:revision>
  <cp:lastPrinted>2000-02-28T16:26:35Z</cp:lastPrinted>
  <dcterms:created xsi:type="dcterms:W3CDTF">1996-04-10T09:24:22Z</dcterms:created>
  <dcterms:modified xsi:type="dcterms:W3CDTF">2018-02-14T20:50:27Z</dcterms:modified>
</cp:coreProperties>
</file>