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ppt/theme/themeOverride2.xml" ContentType="application/vnd.openxmlformats-officedocument.themeOverr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50" r:id="rId1"/>
  </p:sldMasterIdLst>
  <p:notesMasterIdLst>
    <p:notesMasterId r:id="rId40"/>
  </p:notesMasterIdLst>
  <p:handoutMasterIdLst>
    <p:handoutMasterId r:id="rId41"/>
  </p:handoutMasterIdLst>
  <p:sldIdLst>
    <p:sldId id="256" r:id="rId2"/>
    <p:sldId id="274" r:id="rId3"/>
    <p:sldId id="298" r:id="rId4"/>
    <p:sldId id="299" r:id="rId5"/>
    <p:sldId id="257" r:id="rId6"/>
    <p:sldId id="258" r:id="rId7"/>
    <p:sldId id="259" r:id="rId8"/>
    <p:sldId id="301" r:id="rId9"/>
    <p:sldId id="294" r:id="rId10"/>
    <p:sldId id="302" r:id="rId11"/>
    <p:sldId id="303" r:id="rId12"/>
    <p:sldId id="304" r:id="rId13"/>
    <p:sldId id="305" r:id="rId14"/>
    <p:sldId id="261" r:id="rId15"/>
    <p:sldId id="306" r:id="rId16"/>
    <p:sldId id="307" r:id="rId17"/>
    <p:sldId id="308" r:id="rId18"/>
    <p:sldId id="287" r:id="rId19"/>
    <p:sldId id="309" r:id="rId20"/>
    <p:sldId id="262" r:id="rId21"/>
    <p:sldId id="263" r:id="rId22"/>
    <p:sldId id="310" r:id="rId23"/>
    <p:sldId id="311" r:id="rId24"/>
    <p:sldId id="313" r:id="rId25"/>
    <p:sldId id="312" r:id="rId26"/>
    <p:sldId id="269" r:id="rId27"/>
    <p:sldId id="270" r:id="rId28"/>
    <p:sldId id="314" r:id="rId29"/>
    <p:sldId id="273" r:id="rId30"/>
    <p:sldId id="300" r:id="rId31"/>
    <p:sldId id="284" r:id="rId32"/>
    <p:sldId id="315" r:id="rId33"/>
    <p:sldId id="316" r:id="rId34"/>
    <p:sldId id="286" r:id="rId35"/>
    <p:sldId id="292" r:id="rId36"/>
    <p:sldId id="278" r:id="rId37"/>
    <p:sldId id="317" r:id="rId38"/>
    <p:sldId id="293" r:id="rId39"/>
  </p:sldIdLst>
  <p:sldSz cx="9144000" cy="6858000" type="letter"/>
  <p:notesSz cx="6858000" cy="9028113"/>
  <p:custDataLst>
    <p:tags r:id="rId42"/>
  </p:custData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1038" y="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notesMaster" Target="notesMasters/notesMaster1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-1588"/>
            <a:ext cx="2971800" cy="452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9050" tIns="0" rIns="19050" bIns="0" numCol="1" anchor="t" anchorCtr="0" compatLnSpc="1">
            <a:prstTxWarp prst="textNoShape">
              <a:avLst/>
            </a:prstTxWarp>
          </a:bodyPr>
          <a:lstStyle>
            <a:lvl1pPr>
              <a:defRPr sz="1000" i="1" smtClean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-1588"/>
            <a:ext cx="2971800" cy="452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9050" tIns="0" rIns="19050" bIns="0" numCol="1" anchor="t" anchorCtr="0" compatLnSpc="1">
            <a:prstTxWarp prst="textNoShape">
              <a:avLst/>
            </a:prstTxWarp>
          </a:bodyPr>
          <a:lstStyle>
            <a:lvl1pPr algn="r">
              <a:defRPr sz="1000" i="1" smtClean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575675"/>
            <a:ext cx="2971800" cy="452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9050" tIns="0" rIns="19050" bIns="0" numCol="1" anchor="b" anchorCtr="0" compatLnSpc="1">
            <a:prstTxWarp prst="textNoShape">
              <a:avLst/>
            </a:prstTxWarp>
          </a:bodyPr>
          <a:lstStyle>
            <a:lvl1pPr>
              <a:defRPr sz="1000" i="1" smtClean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575675"/>
            <a:ext cx="2971800" cy="452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9050" tIns="0" rIns="19050" bIns="0" numCol="1" anchor="b" anchorCtr="0" compatLnSpc="1">
            <a:prstTxWarp prst="textNoShape">
              <a:avLst/>
            </a:prstTxWarp>
          </a:bodyPr>
          <a:lstStyle>
            <a:lvl1pPr algn="r">
              <a:defRPr sz="1000" i="1" smtClean="0">
                <a:latin typeface="Arial" charset="0"/>
              </a:defRPr>
            </a:lvl1pPr>
          </a:lstStyle>
          <a:p>
            <a:pPr>
              <a:defRPr/>
            </a:pPr>
            <a:fld id="{0F597387-A88D-4E8B-9D4E-E8B64AC089F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4102" name="Rectangle 6"/>
          <p:cNvSpPr>
            <a:spLocks noChangeArrowheads="1"/>
          </p:cNvSpPr>
          <p:nvPr/>
        </p:nvSpPr>
        <p:spPr bwMode="auto">
          <a:xfrm>
            <a:off x="6388100" y="8636000"/>
            <a:ext cx="401638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2075" tIns="46038" rIns="92075" bIns="46038" anchor="ctr">
            <a:spAutoFit/>
          </a:bodyPr>
          <a:lstStyle/>
          <a:p>
            <a:pPr algn="r">
              <a:defRPr/>
            </a:pPr>
            <a:fld id="{7D935D35-BA3D-4D7F-9836-B536CFEDA3B7}" type="slidenum">
              <a:rPr lang="en-US" sz="1400">
                <a:latin typeface="Arial" charset="0"/>
              </a:rPr>
              <a:pPr algn="r">
                <a:defRPr/>
              </a:pPr>
              <a:t>‹#›</a:t>
            </a:fld>
            <a:endParaRPr lang="en-US" sz="140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6091479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-1588"/>
            <a:ext cx="2971800" cy="452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9050" tIns="0" rIns="19050" bIns="0" numCol="1" anchor="t" anchorCtr="0" compatLnSpc="1">
            <a:prstTxWarp prst="textNoShape">
              <a:avLst/>
            </a:prstTxWarp>
          </a:bodyPr>
          <a:lstStyle>
            <a:lvl1pPr>
              <a:defRPr sz="1000" i="1" smtClean="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-1588"/>
            <a:ext cx="2971800" cy="452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9050" tIns="0" rIns="19050" bIns="0" numCol="1" anchor="t" anchorCtr="0" compatLnSpc="1">
            <a:prstTxWarp prst="textNoShape">
              <a:avLst/>
            </a:prstTxWarp>
          </a:bodyPr>
          <a:lstStyle>
            <a:lvl1pPr algn="r">
              <a:defRPr sz="1000" i="1" smtClean="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575675"/>
            <a:ext cx="2971800" cy="452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9050" tIns="0" rIns="19050" bIns="0" numCol="1" anchor="b" anchorCtr="0" compatLnSpc="1">
            <a:prstTxWarp prst="textNoShape">
              <a:avLst/>
            </a:prstTxWarp>
          </a:bodyPr>
          <a:lstStyle>
            <a:lvl1pPr>
              <a:defRPr sz="1000" i="1" smtClean="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53" name="Rectangle 5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575675"/>
            <a:ext cx="2971800" cy="452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9050" tIns="0" rIns="19050" bIns="0" numCol="1" anchor="b" anchorCtr="0" compatLnSpc="1">
            <a:prstTxWarp prst="textNoShape">
              <a:avLst/>
            </a:prstTxWarp>
          </a:bodyPr>
          <a:lstStyle>
            <a:lvl1pPr algn="r">
              <a:defRPr sz="1000" i="1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6E24445B-1E18-44CC-A738-4B84180A46B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287838"/>
            <a:ext cx="5029200" cy="4062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notes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27655" name="Rectangle 7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77925" y="682625"/>
            <a:ext cx="4502150" cy="3373438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</p:sp>
      <p:sp>
        <p:nvSpPr>
          <p:cNvPr id="2056" name="Rectangle 8"/>
          <p:cNvSpPr>
            <a:spLocks noChangeArrowheads="1"/>
          </p:cNvSpPr>
          <p:nvPr/>
        </p:nvSpPr>
        <p:spPr bwMode="auto">
          <a:xfrm>
            <a:off x="6388100" y="8636000"/>
            <a:ext cx="401638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2075" tIns="46038" rIns="92075" bIns="46038" anchor="ctr">
            <a:spAutoFit/>
          </a:bodyPr>
          <a:lstStyle/>
          <a:p>
            <a:pPr algn="r">
              <a:defRPr/>
            </a:pPr>
            <a:fld id="{1E82AC66-97AE-4A3C-BD19-C4176ABAD116}" type="slidenum">
              <a:rPr lang="en-US" sz="1400">
                <a:latin typeface="Arial" charset="0"/>
              </a:rPr>
              <a:pPr algn="r">
                <a:defRPr/>
              </a:pPr>
              <a:t>‹#›</a:t>
            </a:fld>
            <a:endParaRPr lang="en-US" sz="140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8607582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79513" y="682625"/>
            <a:ext cx="4498975" cy="3373438"/>
          </a:xfrm>
          <a:ln cap="flat"/>
        </p:spPr>
      </p:sp>
      <p:sp>
        <p:nvSpPr>
          <p:cNvPr id="2867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158158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79513" y="682625"/>
            <a:ext cx="4498975" cy="3373438"/>
          </a:xfrm>
          <a:ln cap="flat"/>
        </p:spPr>
      </p:sp>
      <p:sp>
        <p:nvSpPr>
          <p:cNvPr id="3379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234598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79513" y="682625"/>
            <a:ext cx="4498975" cy="3373438"/>
          </a:xfrm>
          <a:ln cap="flat"/>
        </p:spPr>
      </p:sp>
      <p:sp>
        <p:nvSpPr>
          <p:cNvPr id="3379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646232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79513" y="682625"/>
            <a:ext cx="4498975" cy="3373438"/>
          </a:xfrm>
          <a:ln cap="flat"/>
        </p:spPr>
      </p:sp>
      <p:sp>
        <p:nvSpPr>
          <p:cNvPr id="3481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297430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79513" y="682625"/>
            <a:ext cx="4498975" cy="3373438"/>
          </a:xfrm>
          <a:ln cap="flat"/>
        </p:spPr>
      </p:sp>
      <p:sp>
        <p:nvSpPr>
          <p:cNvPr id="3481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828768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79513" y="682625"/>
            <a:ext cx="4498975" cy="3373438"/>
          </a:xfrm>
          <a:ln cap="flat"/>
        </p:spPr>
      </p:sp>
      <p:sp>
        <p:nvSpPr>
          <p:cNvPr id="3481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254941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79513" y="682625"/>
            <a:ext cx="4498975" cy="3373438"/>
          </a:xfrm>
          <a:ln cap="flat"/>
        </p:spPr>
      </p:sp>
      <p:sp>
        <p:nvSpPr>
          <p:cNvPr id="3481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605631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79513" y="682625"/>
            <a:ext cx="4498975" cy="3373438"/>
          </a:xfrm>
          <a:ln cap="flat"/>
        </p:spPr>
      </p:sp>
      <p:sp>
        <p:nvSpPr>
          <p:cNvPr id="3481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734114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79513" y="682625"/>
            <a:ext cx="4498975" cy="3373438"/>
          </a:xfrm>
          <a:ln cap="flat"/>
        </p:spPr>
      </p:sp>
      <p:sp>
        <p:nvSpPr>
          <p:cNvPr id="3584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087671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79513" y="682625"/>
            <a:ext cx="4498975" cy="3373438"/>
          </a:xfrm>
          <a:ln cap="flat"/>
        </p:spPr>
      </p:sp>
      <p:sp>
        <p:nvSpPr>
          <p:cNvPr id="3686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228522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79513" y="682625"/>
            <a:ext cx="4498975" cy="3373438"/>
          </a:xfrm>
          <a:ln cap="flat"/>
        </p:spPr>
      </p:sp>
      <p:sp>
        <p:nvSpPr>
          <p:cNvPr id="3686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581551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79513" y="682625"/>
            <a:ext cx="4498975" cy="337343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E24445B-1E18-44CC-A738-4B84180A46B6}" type="slidenum">
              <a:rPr lang="en-US" smtClean="0"/>
              <a:pPr>
                <a:defRPr/>
              </a:pPr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078462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79513" y="682625"/>
            <a:ext cx="4498975" cy="3373438"/>
          </a:xfrm>
          <a:ln cap="flat"/>
        </p:spPr>
      </p:sp>
      <p:sp>
        <p:nvSpPr>
          <p:cNvPr id="3686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704018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79513" y="682625"/>
            <a:ext cx="4498975" cy="3373438"/>
          </a:xfrm>
          <a:ln cap="flat"/>
        </p:spPr>
      </p:sp>
      <p:sp>
        <p:nvSpPr>
          <p:cNvPr id="3686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485866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79513" y="682625"/>
            <a:ext cx="4498975" cy="3373438"/>
          </a:xfrm>
          <a:ln cap="flat"/>
        </p:spPr>
      </p:sp>
      <p:sp>
        <p:nvSpPr>
          <p:cNvPr id="3686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5224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79513" y="682625"/>
            <a:ext cx="4498975" cy="3373438"/>
          </a:xfrm>
          <a:ln cap="flat"/>
        </p:spPr>
      </p:sp>
      <p:sp>
        <p:nvSpPr>
          <p:cNvPr id="3891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4114960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79513" y="682625"/>
            <a:ext cx="4498975" cy="3373438"/>
          </a:xfrm>
          <a:ln cap="flat"/>
        </p:spPr>
      </p:sp>
      <p:sp>
        <p:nvSpPr>
          <p:cNvPr id="3993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0224068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79513" y="682625"/>
            <a:ext cx="4498975" cy="3373438"/>
          </a:xfrm>
          <a:ln cap="flat"/>
        </p:spPr>
      </p:sp>
      <p:sp>
        <p:nvSpPr>
          <p:cNvPr id="3993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6210854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79513" y="682625"/>
            <a:ext cx="4498975" cy="3373438"/>
          </a:xfrm>
          <a:ln cap="flat"/>
        </p:spPr>
      </p:sp>
      <p:sp>
        <p:nvSpPr>
          <p:cNvPr id="4198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708725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52525" y="692150"/>
            <a:ext cx="4552950" cy="3416300"/>
          </a:xfrm>
          <a:ln cap="flat"/>
        </p:spPr>
      </p:sp>
      <p:sp>
        <p:nvSpPr>
          <p:cNvPr id="11059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1578622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79513" y="682625"/>
            <a:ext cx="4498975" cy="3373438"/>
          </a:xfrm>
          <a:ln cap="flat"/>
        </p:spPr>
      </p:sp>
      <p:sp>
        <p:nvSpPr>
          <p:cNvPr id="3072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895551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79513" y="682625"/>
            <a:ext cx="4498975" cy="3373438"/>
          </a:xfrm>
          <a:ln cap="flat"/>
        </p:spPr>
      </p:sp>
      <p:sp>
        <p:nvSpPr>
          <p:cNvPr id="3174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897198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79513" y="682625"/>
            <a:ext cx="4498975" cy="3373438"/>
          </a:xfrm>
          <a:ln cap="flat"/>
        </p:spPr>
      </p:sp>
      <p:sp>
        <p:nvSpPr>
          <p:cNvPr id="3277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92249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79513" y="682625"/>
            <a:ext cx="4498975" cy="3373438"/>
          </a:xfrm>
          <a:ln cap="flat"/>
        </p:spPr>
      </p:sp>
      <p:sp>
        <p:nvSpPr>
          <p:cNvPr id="3277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566070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79513" y="682625"/>
            <a:ext cx="4498975" cy="3373438"/>
          </a:xfrm>
          <a:ln cap="flat"/>
        </p:spPr>
      </p:sp>
      <p:sp>
        <p:nvSpPr>
          <p:cNvPr id="3379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400867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79513" y="682625"/>
            <a:ext cx="4498975" cy="3373438"/>
          </a:xfrm>
          <a:ln cap="flat"/>
        </p:spPr>
      </p:sp>
      <p:sp>
        <p:nvSpPr>
          <p:cNvPr id="3379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08266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2438400"/>
            <a:ext cx="9009063" cy="1052513"/>
            <a:chOff x="0" y="1536"/>
            <a:chExt cx="5675" cy="663"/>
          </a:xfrm>
        </p:grpSpPr>
        <p:grpSp>
          <p:nvGrpSpPr>
            <p:cNvPr id="5" name="Group 3"/>
            <p:cNvGrpSpPr>
              <a:grpSpLocks/>
            </p:cNvGrpSpPr>
            <p:nvPr/>
          </p:nvGrpSpPr>
          <p:grpSpPr bwMode="auto">
            <a:xfrm>
              <a:off x="183" y="1604"/>
              <a:ext cx="448" cy="299"/>
              <a:chOff x="720" y="336"/>
              <a:chExt cx="624" cy="432"/>
            </a:xfrm>
          </p:grpSpPr>
          <p:sp>
            <p:nvSpPr>
              <p:cNvPr id="12" name="Rectangle 4"/>
              <p:cNvSpPr>
                <a:spLocks noChangeArrowheads="1"/>
              </p:cNvSpPr>
              <p:nvPr/>
            </p:nvSpPr>
            <p:spPr bwMode="auto">
              <a:xfrm>
                <a:off x="720" y="336"/>
                <a:ext cx="384" cy="432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13" name="Rectangle 5"/>
              <p:cNvSpPr>
                <a:spLocks noChangeArrowheads="1"/>
              </p:cNvSpPr>
              <p:nvPr/>
            </p:nvSpPr>
            <p:spPr bwMode="auto">
              <a:xfrm>
                <a:off x="1056" y="336"/>
                <a:ext cx="288" cy="432"/>
              </a:xfrm>
              <a:prstGeom prst="rect">
                <a:avLst/>
              </a:prstGeom>
              <a:gradFill rotWithShape="0">
                <a:gsLst>
                  <a:gs pos="0">
                    <a:schemeClr val="folHlink"/>
                  </a:gs>
                  <a:gs pos="100000">
                    <a:schemeClr val="bg1"/>
                  </a:gs>
                </a:gsLst>
                <a:lin ang="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US"/>
              </a:p>
            </p:txBody>
          </p:sp>
        </p:grpSp>
        <p:grpSp>
          <p:nvGrpSpPr>
            <p:cNvPr id="6" name="Group 6"/>
            <p:cNvGrpSpPr>
              <a:grpSpLocks/>
            </p:cNvGrpSpPr>
            <p:nvPr/>
          </p:nvGrpSpPr>
          <p:grpSpPr bwMode="auto">
            <a:xfrm>
              <a:off x="261" y="1870"/>
              <a:ext cx="465" cy="299"/>
              <a:chOff x="912" y="2640"/>
              <a:chExt cx="672" cy="432"/>
            </a:xfrm>
          </p:grpSpPr>
          <p:sp>
            <p:nvSpPr>
              <p:cNvPr id="10" name="Rectangle 7"/>
              <p:cNvSpPr>
                <a:spLocks noChangeArrowheads="1"/>
              </p:cNvSpPr>
              <p:nvPr/>
            </p:nvSpPr>
            <p:spPr bwMode="auto">
              <a:xfrm>
                <a:off x="912" y="2640"/>
                <a:ext cx="384" cy="432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11" name="Rectangle 8"/>
              <p:cNvSpPr>
                <a:spLocks noChangeArrowheads="1"/>
              </p:cNvSpPr>
              <p:nvPr/>
            </p:nvSpPr>
            <p:spPr bwMode="auto">
              <a:xfrm>
                <a:off x="1249" y="2640"/>
                <a:ext cx="335" cy="432"/>
              </a:xfrm>
              <a:prstGeom prst="rect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US"/>
              </a:p>
            </p:txBody>
          </p:sp>
        </p:grpSp>
        <p:sp>
          <p:nvSpPr>
            <p:cNvPr id="7" name="Rectangle 9"/>
            <p:cNvSpPr>
              <a:spLocks noChangeArrowheads="1"/>
            </p:cNvSpPr>
            <p:nvPr/>
          </p:nvSpPr>
          <p:spPr bwMode="auto">
            <a:xfrm>
              <a:off x="0" y="1824"/>
              <a:ext cx="353" cy="26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hlink"/>
                </a:gs>
              </a:gsLst>
              <a:lin ang="189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8" name="Rectangle 10"/>
            <p:cNvSpPr>
              <a:spLocks noChangeArrowheads="1"/>
            </p:cNvSpPr>
            <p:nvPr/>
          </p:nvSpPr>
          <p:spPr bwMode="auto">
            <a:xfrm>
              <a:off x="400" y="1536"/>
              <a:ext cx="20" cy="663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9" name="Rectangle 11"/>
            <p:cNvSpPr>
              <a:spLocks noChangeArrowheads="1"/>
            </p:cNvSpPr>
            <p:nvPr/>
          </p:nvSpPr>
          <p:spPr bwMode="auto">
            <a:xfrm flipV="1">
              <a:off x="199" y="2054"/>
              <a:ext cx="5476" cy="35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</p:grpSp>
      <p:sp>
        <p:nvSpPr>
          <p:cNvPr id="66572" name="Rectangle 12"/>
          <p:cNvSpPr>
            <a:spLocks noGrp="1" noChangeArrowheads="1"/>
          </p:cNvSpPr>
          <p:nvPr>
            <p:ph type="ctrTitle"/>
          </p:nvPr>
        </p:nvSpPr>
        <p:spPr>
          <a:xfrm>
            <a:off x="990600" y="1676400"/>
            <a:ext cx="7772400" cy="1462088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6573" name="Rectangle 1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4" name="Rectangle 14"/>
          <p:cNvSpPr>
            <a:spLocks noGrp="1" noChangeArrowheads="1"/>
          </p:cNvSpPr>
          <p:nvPr>
            <p:ph type="dt" sz="half" idx="10"/>
          </p:nvPr>
        </p:nvSpPr>
        <p:spPr>
          <a:xfrm>
            <a:off x="990600" y="6248400"/>
            <a:ext cx="1905000" cy="457200"/>
          </a:xfrm>
        </p:spPr>
        <p:txBody>
          <a:bodyPr/>
          <a:lstStyle>
            <a:lvl1pPr>
              <a:defRPr smtClean="0">
                <a:solidFill>
                  <a:schemeClr val="bg2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5" name="Rectangle 15"/>
          <p:cNvSpPr>
            <a:spLocks noGrp="1" noChangeArrowheads="1"/>
          </p:cNvSpPr>
          <p:nvPr>
            <p:ph type="ftr" sz="quarter" idx="11"/>
          </p:nvPr>
        </p:nvSpPr>
        <p:spPr>
          <a:xfrm>
            <a:off x="968528" y="6375400"/>
            <a:ext cx="7239000" cy="457200"/>
          </a:xfrm>
        </p:spPr>
        <p:txBody>
          <a:bodyPr/>
          <a:lstStyle>
            <a:lvl1pPr>
              <a:defRPr smtClean="0">
                <a:solidFill>
                  <a:schemeClr val="bg2"/>
                </a:solidFill>
              </a:defRPr>
            </a:lvl1pPr>
          </a:lstStyle>
          <a:p>
            <a:pPr>
              <a:defRPr/>
            </a:pPr>
            <a:r>
              <a:rPr lang="en-US"/>
              <a:t>Copyright © 2019 by The McGraw-Hill Companies, Inc. All rights reserved.</a:t>
            </a:r>
          </a:p>
        </p:txBody>
      </p:sp>
      <p:sp>
        <p:nvSpPr>
          <p:cNvPr id="16" name="Rectangle 1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858000" y="6248400"/>
            <a:ext cx="1905000" cy="457200"/>
          </a:xfrm>
        </p:spPr>
        <p:txBody>
          <a:bodyPr/>
          <a:lstStyle>
            <a:lvl1pPr>
              <a:defRPr smtClean="0">
                <a:solidFill>
                  <a:schemeClr val="bg2"/>
                </a:solidFill>
              </a:defRPr>
            </a:lvl1pPr>
          </a:lstStyle>
          <a:p>
            <a:pPr>
              <a:defRPr/>
            </a:pPr>
            <a:fld id="{9628FFE7-DB27-47FA-BD4C-5F9C9997B67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Copyright © 2019 by The McGraw-Hill Companies, Inc. All rights reserved.</a:t>
            </a:r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EAC7AFC-3B24-4455-87F8-A1CA6A50363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04050" y="214313"/>
            <a:ext cx="1951038" cy="59182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50938" y="214313"/>
            <a:ext cx="5700712" cy="59182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Copyright © 2019 by The McGraw-Hill Companies, Inc. All rights reserved.</a:t>
            </a:r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898BD2C-EBBE-48EA-873A-EA24949F8A4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266700"/>
            <a:ext cx="7772400" cy="11049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1035050" y="1676400"/>
            <a:ext cx="3787775" cy="4114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75225" y="1676400"/>
            <a:ext cx="3787775" cy="4114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xfrm>
            <a:off x="381000" y="6172200"/>
            <a:ext cx="1905000" cy="45720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172200"/>
            <a:ext cx="2895600" cy="45720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r>
              <a:rPr lang="en-US"/>
              <a:t>Copyright © 2019 by The McGraw-Hill Companies, Inc. All rights reserved.</a:t>
            </a:r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858000" y="6172200"/>
            <a:ext cx="19050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fld id="{34A1F8A2-FE15-4246-B5F7-01F3051D2C6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806880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214313"/>
            <a:ext cx="7800975" cy="776287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Copyright © 2019 by The McGraw-Hill Companies, Inc. All rights reserved.</a:t>
            </a:r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C48C3C-4D1A-4F70-B4AE-0A858F596F1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Copyright © 2019 by The McGraw-Hill Companies, Inc. All rights reserved.</a:t>
            </a:r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7CEA122-2F86-4DDF-B625-700AD29F68A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82688" y="2017713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45088" y="2017713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Copyright © 2019 by The McGraw-Hill Companies, Inc. All rights reserved.</a:t>
            </a:r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5B3C64A-4D2E-43AC-9707-72F22101D14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Copyright © 2019 by The McGraw-Hill Companies, Inc. All rights reserved.</a:t>
            </a:r>
          </a:p>
        </p:txBody>
      </p:sp>
      <p:sp>
        <p:nvSpPr>
          <p:cNvPr id="9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779F94-8D2E-4753-87F9-75CAB36B05C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Copyright © 2019 by The McGraw-Hill Companies, Inc. All rights reserved.</a:t>
            </a:r>
          </a:p>
        </p:txBody>
      </p:sp>
      <p:sp>
        <p:nvSpPr>
          <p:cNvPr id="5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A00BA27-69A0-44C6-9CD7-89FFBC4165D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Copyright © 2019 by The McGraw-Hill Companies, Inc. All rights reserved.</a:t>
            </a:r>
          </a:p>
        </p:txBody>
      </p:sp>
      <p:sp>
        <p:nvSpPr>
          <p:cNvPr id="4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354116E-F6A4-42DD-962C-C63D79DA94D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Copyright © 2019 by The McGraw-Hill Companies, Inc. All rights reserved.</a:t>
            </a:r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F56072-CF24-431D-8862-FED41EFC87C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Copyright © 2019 by The McGraw-Hill Companies, Inc. All rights reserved.</a:t>
            </a:r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E61AF70-FD35-44DA-B82A-008B2D0A304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2"/>
          <p:cNvSpPr>
            <a:spLocks noChangeArrowheads="1"/>
          </p:cNvSpPr>
          <p:nvPr/>
        </p:nvSpPr>
        <p:spPr bwMode="ltGray">
          <a:xfrm>
            <a:off x="417513" y="1098550"/>
            <a:ext cx="438150" cy="474663"/>
          </a:xfrm>
          <a:prstGeom prst="rect">
            <a:avLst/>
          </a:prstGeom>
          <a:solidFill>
            <a:schemeClr val="accent2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>
              <a:defRPr/>
            </a:pPr>
            <a:endParaRPr kumimoji="1" lang="en-US" sz="2400"/>
          </a:p>
        </p:txBody>
      </p:sp>
      <p:sp>
        <p:nvSpPr>
          <p:cNvPr id="65539" name="Rectangle 3"/>
          <p:cNvSpPr>
            <a:spLocks noChangeArrowheads="1"/>
          </p:cNvSpPr>
          <p:nvPr/>
        </p:nvSpPr>
        <p:spPr bwMode="ltGray">
          <a:xfrm>
            <a:off x="800100" y="1098550"/>
            <a:ext cx="328613" cy="474663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>
              <a:defRPr/>
            </a:pPr>
            <a:endParaRPr kumimoji="1" lang="en-US" sz="2400"/>
          </a:p>
        </p:txBody>
      </p:sp>
      <p:sp>
        <p:nvSpPr>
          <p:cNvPr id="65540" name="Rectangle 4"/>
          <p:cNvSpPr>
            <a:spLocks noChangeArrowheads="1"/>
          </p:cNvSpPr>
          <p:nvPr/>
        </p:nvSpPr>
        <p:spPr bwMode="ltGray">
          <a:xfrm>
            <a:off x="541338" y="1520825"/>
            <a:ext cx="422275" cy="474663"/>
          </a:xfrm>
          <a:prstGeom prst="rect">
            <a:avLst/>
          </a:prstGeom>
          <a:solidFill>
            <a:schemeClr val="folHlink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>
              <a:defRPr/>
            </a:pPr>
            <a:endParaRPr kumimoji="1" lang="en-US" sz="2400"/>
          </a:p>
        </p:txBody>
      </p:sp>
      <p:sp>
        <p:nvSpPr>
          <p:cNvPr id="65541" name="Rectangle 5"/>
          <p:cNvSpPr>
            <a:spLocks noChangeArrowheads="1"/>
          </p:cNvSpPr>
          <p:nvPr/>
        </p:nvSpPr>
        <p:spPr bwMode="ltGray">
          <a:xfrm>
            <a:off x="911225" y="1520825"/>
            <a:ext cx="368300" cy="474663"/>
          </a:xfrm>
          <a:prstGeom prst="rect">
            <a:avLst/>
          </a:prstGeom>
          <a:gradFill rotWithShape="0">
            <a:gsLst>
              <a:gs pos="0">
                <a:schemeClr val="folHlink"/>
              </a:gs>
              <a:gs pos="100000">
                <a:schemeClr val="bg1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>
              <a:defRPr/>
            </a:pPr>
            <a:endParaRPr kumimoji="1" lang="en-US" sz="2400"/>
          </a:p>
        </p:txBody>
      </p:sp>
      <p:sp>
        <p:nvSpPr>
          <p:cNvPr id="65542" name="Rectangle 6"/>
          <p:cNvSpPr>
            <a:spLocks noChangeArrowheads="1"/>
          </p:cNvSpPr>
          <p:nvPr/>
        </p:nvSpPr>
        <p:spPr bwMode="ltGray">
          <a:xfrm>
            <a:off x="127000" y="1447800"/>
            <a:ext cx="560388" cy="422275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chemeClr val="hlink"/>
              </a:gs>
            </a:gsLst>
            <a:lin ang="189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>
              <a:defRPr/>
            </a:pPr>
            <a:endParaRPr kumimoji="1" lang="en-US" sz="2400"/>
          </a:p>
        </p:txBody>
      </p:sp>
      <p:sp>
        <p:nvSpPr>
          <p:cNvPr id="65543" name="Rectangle 7"/>
          <p:cNvSpPr>
            <a:spLocks noChangeArrowheads="1"/>
          </p:cNvSpPr>
          <p:nvPr/>
        </p:nvSpPr>
        <p:spPr bwMode="gray">
          <a:xfrm>
            <a:off x="762000" y="990600"/>
            <a:ext cx="31750" cy="1052513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>
              <a:defRPr/>
            </a:pPr>
            <a:endParaRPr kumimoji="1" lang="en-US" sz="2400"/>
          </a:p>
        </p:txBody>
      </p:sp>
      <p:sp>
        <p:nvSpPr>
          <p:cNvPr id="65544" name="Rectangle 8"/>
          <p:cNvSpPr>
            <a:spLocks noChangeArrowheads="1"/>
          </p:cNvSpPr>
          <p:nvPr/>
        </p:nvSpPr>
        <p:spPr bwMode="gray">
          <a:xfrm>
            <a:off x="442913" y="1781175"/>
            <a:ext cx="8226425" cy="31750"/>
          </a:xfrm>
          <a:prstGeom prst="rect">
            <a:avLst/>
          </a:pr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>
              <a:defRPr/>
            </a:pPr>
            <a:endParaRPr kumimoji="1" lang="en-US" sz="2400"/>
          </a:p>
        </p:txBody>
      </p:sp>
      <p:sp>
        <p:nvSpPr>
          <p:cNvPr id="5129" name="Rectangle 9"/>
          <p:cNvSpPr>
            <a:spLocks noGrp="1" noChangeArrowheads="1"/>
          </p:cNvSpPr>
          <p:nvPr>
            <p:ph type="title"/>
          </p:nvPr>
        </p:nvSpPr>
        <p:spPr bwMode="auto">
          <a:xfrm>
            <a:off x="1150938" y="214313"/>
            <a:ext cx="7793037" cy="1462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5130" name="Rectangle 10"/>
          <p:cNvSpPr>
            <a:spLocks noGrp="1" noChangeArrowheads="1"/>
          </p:cNvSpPr>
          <p:nvPr>
            <p:ph type="body" idx="1"/>
          </p:nvPr>
        </p:nvSpPr>
        <p:spPr bwMode="auto">
          <a:xfrm>
            <a:off x="1182688" y="2017713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5547" name="Rectangle 11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162050" y="6243638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40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5548" name="Rectangle 1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114550" y="6401293"/>
            <a:ext cx="5029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1000" smtClean="0"/>
            </a:lvl1pPr>
          </a:lstStyle>
          <a:p>
            <a:pPr>
              <a:defRPr/>
            </a:pPr>
            <a:r>
              <a:rPr lang="en-US" dirty="0"/>
              <a:t>Copyright © 2019 by The McGraw-Hill Companies, Inc. All rights reserved.</a:t>
            </a:r>
          </a:p>
        </p:txBody>
      </p:sp>
      <p:sp>
        <p:nvSpPr>
          <p:cNvPr id="65549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42150" y="6243638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/>
            </a:lvl1pPr>
          </a:lstStyle>
          <a:p>
            <a:pPr>
              <a:defRPr/>
            </a:pPr>
            <a:fld id="{7B5AA3A9-57D0-47B6-96B8-1087426CB83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4" r:id="rId12"/>
  </p:sldLayoutIdLst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55000"/>
        <a:buFont typeface="Wingdings" pitchFamily="2" charset="2"/>
        <a:buChar char="n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50000"/>
        <a:buFont typeface="Wingdings" pitchFamily="2" charset="2"/>
        <a:buChar char="n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55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mlDrawing" Target="../drawings/vmlDrawing1.vml"/><Relationship Id="rId1" Type="http://schemas.openxmlformats.org/officeDocument/2006/relationships/themeOverride" Target="../theme/themeOverride1.xml"/><Relationship Id="rId6" Type="http://schemas.openxmlformats.org/officeDocument/2006/relationships/image" Target="../media/image1.wmf"/><Relationship Id="rId5" Type="http://schemas.openxmlformats.org/officeDocument/2006/relationships/oleObject" Target="../embeddings/oleObject1.bin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2"/>
          <p:cNvSpPr>
            <a:spLocks noGrp="1" noChangeArrowheads="1"/>
          </p:cNvSpPr>
          <p:nvPr>
            <p:ph type="ctrTitle"/>
          </p:nvPr>
        </p:nvSpPr>
        <p:spPr>
          <a:xfrm>
            <a:off x="990600" y="914400"/>
            <a:ext cx="7772400" cy="1462088"/>
          </a:xfrm>
          <a:noFill/>
        </p:spPr>
        <p:txBody>
          <a:bodyPr lIns="92075" tIns="46038" rIns="92075" bIns="46038"/>
          <a:lstStyle/>
          <a:p>
            <a:pPr algn="ctr" eaLnBrk="1" hangingPunct="1"/>
            <a:br>
              <a:rPr lang="en-US" sz="5400" dirty="0"/>
            </a:br>
            <a:r>
              <a:rPr lang="en-US" sz="5400" dirty="0"/>
              <a:t>Chapter 6</a:t>
            </a:r>
            <a:br>
              <a:rPr lang="en-US" sz="5400" dirty="0"/>
            </a:br>
            <a:r>
              <a:rPr lang="en-US" sz="5400" dirty="0"/>
              <a:t>Service Quality</a:t>
            </a:r>
          </a:p>
        </p:txBody>
      </p:sp>
      <p:graphicFrame>
        <p:nvGraphicFramePr>
          <p:cNvPr id="1026" name="Object 3"/>
          <p:cNvGraphicFramePr>
            <a:graphicFrameLocks noGrp="1"/>
          </p:cNvGraphicFramePr>
          <p:nvPr>
            <p:ph type="subTitle" idx="1"/>
          </p:nvPr>
        </p:nvGraphicFramePr>
        <p:xfrm>
          <a:off x="3262313" y="3505200"/>
          <a:ext cx="2465387" cy="2819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5" name="ClipArt" r:id="rId5" imgW="2863800" imgH="3274920" progId="MS_ClipArt_Gallery.2">
                  <p:embed/>
                </p:oleObj>
              </mc:Choice>
              <mc:Fallback>
                <p:oleObj name="ClipArt" r:id="rId5" imgW="2863800" imgH="3274920" progId="MS_ClipArt_Gallery.2">
                  <p:embed/>
                  <p:pic>
                    <p:nvPicPr>
                      <p:cNvPr id="0" name="Object 3"/>
                      <p:cNvPicPr>
                        <a:picLocks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62313" y="3505200"/>
                        <a:ext cx="2465387" cy="28194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28FFE7-DB27-47FA-BD4C-5F9C9997B67A}" type="slidenum">
              <a:rPr lang="en-US" smtClean="0"/>
              <a:pPr>
                <a:defRPr/>
              </a:pPr>
              <a:t>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Copyright © 2019 by The McGraw-Hill Companies, Inc. All rights reserved.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1146175" y="533400"/>
            <a:ext cx="7800975" cy="776287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92075" tIns="46038" rIns="92075" bIns="46038" numCol="1" anchor="b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dirty="0"/>
              <a:t>Measuring Service Quality</a:t>
            </a:r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 lIns="92075" tIns="46038" rIns="92075" bIns="46038"/>
          <a:lstStyle/>
          <a:p>
            <a:pPr eaLnBrk="1" hangingPunct="1">
              <a:lnSpc>
                <a:spcPct val="90000"/>
              </a:lnSpc>
            </a:pPr>
            <a:r>
              <a:rPr lang="en-US" dirty="0"/>
              <a:t>Walk-Through Audit</a:t>
            </a:r>
          </a:p>
          <a:p>
            <a:pPr lvl="1" eaLnBrk="1" hangingPunct="1">
              <a:lnSpc>
                <a:spcPct val="90000"/>
              </a:lnSpc>
            </a:pPr>
            <a:r>
              <a:rPr lang="en-US" dirty="0"/>
              <a:t>Service delivery system should conform to customer expectations.</a:t>
            </a:r>
          </a:p>
          <a:p>
            <a:pPr lvl="1" eaLnBrk="1" hangingPunct="1">
              <a:lnSpc>
                <a:spcPct val="90000"/>
              </a:lnSpc>
            </a:pPr>
            <a:r>
              <a:rPr lang="en-US" dirty="0"/>
              <a:t>Customer impression of service influenced by use of all senses.</a:t>
            </a:r>
          </a:p>
          <a:p>
            <a:pPr lvl="1" eaLnBrk="1" hangingPunct="1">
              <a:lnSpc>
                <a:spcPct val="90000"/>
              </a:lnSpc>
            </a:pPr>
            <a:r>
              <a:rPr lang="en-US" dirty="0"/>
              <a:t>Service managers lose sensitivity due </a:t>
            </a:r>
            <a:br>
              <a:rPr lang="en-US" dirty="0"/>
            </a:br>
            <a:r>
              <a:rPr lang="en-US" dirty="0"/>
              <a:t>to familiarity.</a:t>
            </a:r>
          </a:p>
          <a:p>
            <a:pPr lvl="1" eaLnBrk="1" hangingPunct="1">
              <a:lnSpc>
                <a:spcPct val="90000"/>
              </a:lnSpc>
            </a:pPr>
            <a:r>
              <a:rPr lang="en-US" dirty="0"/>
              <a:t>Need detailed service audit from a customer’s perspective. 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EC48C3C-4D1A-4F70-B4AE-0A858F596F14}" type="slidenum">
              <a:rPr lang="en-US" smtClean="0"/>
              <a:pPr>
                <a:defRPr/>
              </a:pPr>
              <a:t>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Copyright © 2019 by The McGraw-Hill Companies,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1596293440"/>
      </p:ext>
    </p:extLst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1182688" y="990600"/>
            <a:ext cx="7800975" cy="776287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92075" tIns="46038" rIns="92075" bIns="46038" numCol="1" anchor="b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sz="3200" dirty="0"/>
              <a:t>Table 6.1: Comparison of Customer Satisfaction Survey with Walk-through Audit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EC48C3C-4D1A-4F70-B4AE-0A858F596F14}" type="slidenum">
              <a:rPr lang="en-US" smtClean="0"/>
              <a:pPr>
                <a:defRPr/>
              </a:pPr>
              <a:t>11</a:t>
            </a:fld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68730" y="1804988"/>
            <a:ext cx="6579870" cy="4864152"/>
          </a:xfrm>
          <a:prstGeom prst="rect">
            <a:avLst/>
          </a:prstGeom>
        </p:spPr>
      </p:pic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Copyright © 2019 by The McGraw-Hill Companies,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2538732152"/>
      </p:ext>
    </p:extLst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1182688" y="990600"/>
            <a:ext cx="7800975" cy="776287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92075" tIns="46038" rIns="92075" bIns="46038" numCol="1" anchor="b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sz="3200" dirty="0"/>
              <a:t>Figure 6.4: Restaurant Satisfaction Survey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EC48C3C-4D1A-4F70-B4AE-0A858F596F14}" type="slidenum">
              <a:rPr lang="en-US" smtClean="0"/>
              <a:pPr>
                <a:defRPr/>
              </a:pPr>
              <a:t>12</a:t>
            </a:fld>
            <a:endParaRPr lang="en-US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81200" y="1981200"/>
            <a:ext cx="5798344" cy="4238625"/>
          </a:xfrm>
          <a:prstGeom prst="rect">
            <a:avLst/>
          </a:prstGeom>
        </p:spPr>
      </p:pic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Copyright © 2019 by The McGraw-Hill Companies,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1285983646"/>
      </p:ext>
    </p:extLst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>
          <a:xfrm>
            <a:off x="1143000" y="823913"/>
            <a:ext cx="7800975" cy="776287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92075" tIns="46038" rIns="92075" bIns="46038" numCol="1" anchor="b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dirty="0"/>
              <a:t>Quality Service by Design</a:t>
            </a:r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 lIns="92075" tIns="46038" rIns="92075" bIns="46038"/>
          <a:lstStyle/>
          <a:p>
            <a:pPr eaLnBrk="1" hangingPunct="1"/>
            <a:r>
              <a:rPr lang="en-US" dirty="0"/>
              <a:t>Incorporation of Quality in the Service Package</a:t>
            </a:r>
            <a:br>
              <a:rPr lang="en-US" dirty="0"/>
            </a:br>
            <a:r>
              <a:rPr lang="en-US" dirty="0"/>
              <a:t>	Budget Hotel example</a:t>
            </a:r>
          </a:p>
          <a:p>
            <a:pPr eaLnBrk="1" hangingPunct="1"/>
            <a:r>
              <a:rPr lang="en-US" dirty="0"/>
              <a:t>Taguchi Methods</a:t>
            </a:r>
          </a:p>
          <a:p>
            <a:pPr eaLnBrk="1" hangingPunct="1"/>
            <a:r>
              <a:rPr lang="en-US" dirty="0" err="1"/>
              <a:t>Poka</a:t>
            </a:r>
            <a:r>
              <a:rPr lang="en-US" dirty="0"/>
              <a:t>-yoke (</a:t>
            </a:r>
            <a:r>
              <a:rPr lang="en-US" dirty="0" err="1"/>
              <a:t>Failsafing</a:t>
            </a:r>
            <a:r>
              <a:rPr lang="en-US" dirty="0"/>
              <a:t>)</a:t>
            </a:r>
            <a:br>
              <a:rPr lang="en-US" dirty="0"/>
            </a:br>
            <a:r>
              <a:rPr lang="en-US" dirty="0"/>
              <a:t>	Height bar at amusement park</a:t>
            </a:r>
          </a:p>
          <a:p>
            <a:pPr eaLnBrk="1" hangingPunct="1"/>
            <a:r>
              <a:rPr lang="en-US" dirty="0"/>
              <a:t>Quality Function Deployment (QFD)</a:t>
            </a:r>
            <a:br>
              <a:rPr lang="en-US" dirty="0"/>
            </a:br>
            <a:r>
              <a:rPr lang="en-US" dirty="0"/>
              <a:t>	House of Quality 		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EC48C3C-4D1A-4F70-B4AE-0A858F596F14}" type="slidenum">
              <a:rPr lang="en-US" smtClean="0"/>
              <a:pPr>
                <a:defRPr/>
              </a:pPr>
              <a:t>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Copyright © 2019 by The McGraw-Hill Companies,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3234805842"/>
      </p:ext>
    </p:extLst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>
          <a:xfrm>
            <a:off x="1143000" y="671513"/>
            <a:ext cx="7800975" cy="776287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92075" tIns="46038" rIns="92075" bIns="46038" numCol="1" anchor="b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dirty="0"/>
              <a:t>Quality Service by Design</a:t>
            </a:r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 lIns="92075" tIns="46038" rIns="92075" bIns="46038"/>
          <a:lstStyle/>
          <a:p>
            <a:pPr eaLnBrk="1" hangingPunct="1"/>
            <a:r>
              <a:rPr lang="en-US" sz="2800" dirty="0"/>
              <a:t>Incorporation of Quality in the Service Package – budget hotel example competing on overall cost leadership</a:t>
            </a:r>
          </a:p>
          <a:p>
            <a:pPr lvl="1" eaLnBrk="1" hangingPunct="1"/>
            <a:r>
              <a:rPr lang="en-US" dirty="0"/>
              <a:t>Supporting facility</a:t>
            </a:r>
          </a:p>
          <a:p>
            <a:pPr lvl="2" eaLnBrk="1" hangingPunct="1"/>
            <a:r>
              <a:rPr lang="en-US" dirty="0"/>
              <a:t>Constructed of maintenance-free materials</a:t>
            </a:r>
          </a:p>
          <a:p>
            <a:pPr lvl="1" eaLnBrk="1" hangingPunct="1"/>
            <a:r>
              <a:rPr lang="en-US" dirty="0"/>
              <a:t>Facilitating goods</a:t>
            </a:r>
          </a:p>
          <a:p>
            <a:pPr lvl="2" eaLnBrk="1" hangingPunct="1"/>
            <a:r>
              <a:rPr lang="en-US" dirty="0"/>
              <a:t>Room furnishings are durable and easy to clean</a:t>
            </a:r>
          </a:p>
          <a:p>
            <a:pPr lvl="1" eaLnBrk="1" hangingPunct="1"/>
            <a:r>
              <a:rPr lang="en-US" dirty="0"/>
              <a:t>Information</a:t>
            </a:r>
          </a:p>
          <a:p>
            <a:pPr lvl="2" eaLnBrk="1" hangingPunct="1"/>
            <a:r>
              <a:rPr lang="en-US" dirty="0"/>
              <a:t>Online computer tracks guest billing, reservations, and registration		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EC48C3C-4D1A-4F70-B4AE-0A858F596F14}" type="slidenum">
              <a:rPr lang="en-US" smtClean="0"/>
              <a:pPr>
                <a:defRPr/>
              </a:pPr>
              <a:t>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Copyright © 2019 by The McGraw-Hill Companies, Inc. All rights reserved.</a:t>
            </a:r>
          </a:p>
        </p:txBody>
      </p:sp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>
          <a:xfrm>
            <a:off x="1143000" y="671513"/>
            <a:ext cx="7800975" cy="776287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92075" tIns="46038" rIns="92075" bIns="46038" numCol="1" anchor="b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dirty="0"/>
              <a:t>Quality Service by Design</a:t>
            </a:r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 lIns="92075" tIns="46038" rIns="92075" bIns="46038"/>
          <a:lstStyle/>
          <a:p>
            <a:pPr eaLnBrk="1" hangingPunct="1"/>
            <a:r>
              <a:rPr lang="en-US" sz="2800" dirty="0"/>
              <a:t>Incorporation of Quality in the Service Package – budget hotel example competing on overall cost leadership</a:t>
            </a:r>
          </a:p>
          <a:p>
            <a:pPr lvl="1" eaLnBrk="1" hangingPunct="1"/>
            <a:r>
              <a:rPr lang="en-US" dirty="0"/>
              <a:t>Explicit services</a:t>
            </a:r>
          </a:p>
          <a:p>
            <a:pPr lvl="2" eaLnBrk="1" hangingPunct="1"/>
            <a:r>
              <a:rPr lang="en-US" dirty="0"/>
              <a:t>Every room has the same essential furnishings</a:t>
            </a:r>
          </a:p>
          <a:p>
            <a:pPr lvl="1" eaLnBrk="1" hangingPunct="1"/>
            <a:r>
              <a:rPr lang="en-US" dirty="0"/>
              <a:t>Implicit services</a:t>
            </a:r>
          </a:p>
          <a:p>
            <a:pPr lvl="2" eaLnBrk="1" hangingPunct="1"/>
            <a:r>
              <a:rPr lang="en-US" dirty="0"/>
              <a:t>Desk clerks have pleasant appearance and good interpersonal skills	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EC48C3C-4D1A-4F70-B4AE-0A858F596F14}" type="slidenum">
              <a:rPr lang="en-US" smtClean="0"/>
              <a:pPr>
                <a:defRPr/>
              </a:pPr>
              <a:t>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Copyright © 2019 by The McGraw-Hill Companies,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3791245527"/>
      </p:ext>
    </p:extLst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>
          <a:xfrm>
            <a:off x="1182688" y="797720"/>
            <a:ext cx="7800975" cy="776287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92075" tIns="46038" rIns="92075" bIns="46038" numCol="1" anchor="b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sz="4000" dirty="0"/>
              <a:t>Table 6.2: Quality Requirements for Budget Hotel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EC48C3C-4D1A-4F70-B4AE-0A858F596F14}" type="slidenum">
              <a:rPr lang="en-US" smtClean="0"/>
              <a:pPr>
                <a:defRPr/>
              </a:pPr>
              <a:t>16</a:t>
            </a:fld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2000" y="2199322"/>
            <a:ext cx="7784783" cy="4201478"/>
          </a:xfrm>
          <a:prstGeom prst="rect">
            <a:avLst/>
          </a:prstGeom>
        </p:spPr>
      </p:pic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Copyright © 2019 by The McGraw-Hill Companies,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751630980"/>
      </p:ext>
    </p:extLst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>
          <a:xfrm>
            <a:off x="1182688" y="797720"/>
            <a:ext cx="7800975" cy="776287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92075" tIns="46038" rIns="92075" bIns="46038" numCol="1" anchor="b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sz="4000" dirty="0"/>
              <a:t>Figure 6.7: Taguchi Cost of Quality Functions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EC48C3C-4D1A-4F70-B4AE-0A858F596F14}" type="slidenum">
              <a:rPr lang="en-US" smtClean="0"/>
              <a:pPr>
                <a:defRPr/>
              </a:pPr>
              <a:t>17</a:t>
            </a:fld>
            <a:endParaRPr lang="en-US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71596" y="2362196"/>
            <a:ext cx="6946583" cy="3761423"/>
          </a:xfrm>
          <a:prstGeom prst="rect">
            <a:avLst/>
          </a:prstGeom>
        </p:spPr>
      </p:pic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Copyright © 2019 by The McGraw-Hill Companies,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841445657"/>
      </p:ext>
    </p:extLst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>
          <a:xfrm>
            <a:off x="1143953" y="683420"/>
            <a:ext cx="7800975" cy="852487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92075" tIns="46038" rIns="92075" bIns="46038" numCol="1" anchor="b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sz="4000" dirty="0"/>
              <a:t>Table 6.3: Classification of Service Failures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5B3C64A-4D2E-43AC-9707-72F22101D148}" type="slidenum">
              <a:rPr lang="en-US" smtClean="0"/>
              <a:pPr>
                <a:defRPr/>
              </a:pPr>
              <a:t>18</a:t>
            </a:fld>
            <a:endParaRPr lang="en-US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2490" y="1981200"/>
            <a:ext cx="7585710" cy="4589145"/>
          </a:xfrm>
          <a:prstGeom prst="rect">
            <a:avLst/>
          </a:prstGeom>
        </p:spPr>
      </p:pic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Copyright © 2019 by The McGraw-Hill Companies, Inc. All rights reserved.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>
          <a:xfrm>
            <a:off x="1143953" y="683420"/>
            <a:ext cx="7800975" cy="852487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92075" tIns="46038" rIns="92075" bIns="46038" numCol="1" anchor="b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sz="4000" dirty="0"/>
              <a:t>Figure 6.8: “House of Quality” for Village Volvo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5B3C64A-4D2E-43AC-9707-72F22101D148}" type="slidenum">
              <a:rPr lang="en-US" smtClean="0"/>
              <a:pPr>
                <a:defRPr/>
              </a:pPr>
              <a:t>19</a:t>
            </a:fld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52600" y="1995488"/>
            <a:ext cx="5715000" cy="4705350"/>
          </a:xfrm>
          <a:prstGeom prst="rect">
            <a:avLst/>
          </a:prstGeom>
        </p:spPr>
      </p:pic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Copyright © 2019 by The McGraw-Hill Companies,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144469294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1143000" y="519113"/>
            <a:ext cx="7800975" cy="776287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92075" tIns="46038" rIns="92075" bIns="46038" numCol="1" anchor="b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dirty="0"/>
              <a:t>Learning Objectives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idx="1"/>
          </p:nvPr>
        </p:nvSpPr>
        <p:spPr>
          <a:xfrm>
            <a:off x="417512" y="1905000"/>
            <a:ext cx="8726488" cy="4535488"/>
          </a:xfrm>
          <a:noFill/>
        </p:spPr>
        <p:txBody>
          <a:bodyPr lIns="92075" tIns="46038" rIns="92075" bIns="46038"/>
          <a:lstStyle/>
          <a:p>
            <a:pPr marL="514350" indent="-514350">
              <a:buClrTx/>
              <a:buSzPct val="100000"/>
              <a:buFont typeface="+mj-lt"/>
              <a:buAutoNum type="arabicPeriod"/>
            </a:pPr>
            <a:r>
              <a:rPr lang="en-US" sz="2300" dirty="0"/>
              <a:t>Describe and illustrate the five dimensions of service quality. </a:t>
            </a:r>
          </a:p>
          <a:p>
            <a:pPr marL="514350" indent="-514350">
              <a:buClrTx/>
              <a:buSzPct val="100000"/>
              <a:buFont typeface="+mj-lt"/>
              <a:buAutoNum type="arabicPeriod"/>
            </a:pPr>
            <a:r>
              <a:rPr lang="en-US" sz="2300" dirty="0"/>
              <a:t>Use the service quality gap model to diagnose quality problems. </a:t>
            </a:r>
          </a:p>
          <a:p>
            <a:pPr marL="514350" indent="-514350">
              <a:buClrTx/>
              <a:buSzPct val="100000"/>
              <a:buFont typeface="+mj-lt"/>
              <a:buAutoNum type="arabicPeriod"/>
            </a:pPr>
            <a:r>
              <a:rPr lang="en-US" sz="2300" dirty="0"/>
              <a:t>Apply </a:t>
            </a:r>
            <a:r>
              <a:rPr lang="en-US" sz="2300" dirty="0" err="1"/>
              <a:t>poka</a:t>
            </a:r>
            <a:r>
              <a:rPr lang="en-US" sz="2300" dirty="0"/>
              <a:t>-yoke methods to a service. </a:t>
            </a:r>
          </a:p>
          <a:p>
            <a:pPr marL="514350" indent="-514350">
              <a:buClrTx/>
              <a:buSzPct val="100000"/>
              <a:buFont typeface="+mj-lt"/>
              <a:buAutoNum type="arabicPeriod"/>
            </a:pPr>
            <a:r>
              <a:rPr lang="en-US" sz="2300" dirty="0"/>
              <a:t>Construct a “house of quality” as part of a quality function deployment project. </a:t>
            </a:r>
          </a:p>
          <a:p>
            <a:pPr marL="514350" indent="-514350">
              <a:buClrTx/>
              <a:buSzPct val="100000"/>
              <a:buFont typeface="+mj-lt"/>
              <a:buAutoNum type="arabicPeriod"/>
            </a:pPr>
            <a:r>
              <a:rPr lang="en-US" sz="2300" dirty="0"/>
              <a:t>Construct a statistical process control chart for a service operation. </a:t>
            </a:r>
          </a:p>
          <a:p>
            <a:pPr marL="514350" indent="-514350">
              <a:buClrTx/>
              <a:buSzPct val="100000"/>
              <a:buFont typeface="+mj-lt"/>
              <a:buAutoNum type="arabicPeriod"/>
            </a:pPr>
            <a:r>
              <a:rPr lang="en-US" sz="2300" dirty="0"/>
              <a:t>Describe the features of an unconditional service guarantee and its managerial benefits. </a:t>
            </a:r>
          </a:p>
          <a:p>
            <a:pPr marL="514350" indent="-514350">
              <a:buClrTx/>
              <a:buSzPct val="100000"/>
              <a:buFont typeface="+mj-lt"/>
              <a:buAutoNum type="arabicPeriod"/>
            </a:pPr>
            <a:r>
              <a:rPr lang="en-US" sz="2300" dirty="0"/>
              <a:t>Perform a walk-through audit (</a:t>
            </a:r>
            <a:r>
              <a:rPr lang="en-US" sz="2300" dirty="0" err="1"/>
              <a:t>WtA</a:t>
            </a:r>
            <a:r>
              <a:rPr lang="en-US" sz="2300" dirty="0"/>
              <a:t>). </a:t>
            </a:r>
          </a:p>
          <a:p>
            <a:pPr marL="514350" indent="-514350">
              <a:buClrTx/>
              <a:buSzPct val="100000"/>
              <a:buFont typeface="+mj-lt"/>
              <a:buAutoNum type="arabicPeriod"/>
            </a:pPr>
            <a:r>
              <a:rPr lang="en-US" sz="2300" dirty="0"/>
              <a:t>Explain what service recovery is and why it’s important.</a:t>
            </a:r>
          </a:p>
          <a:p>
            <a:pPr eaLnBrk="1" hangingPunct="1">
              <a:lnSpc>
                <a:spcPct val="90000"/>
              </a:lnSpc>
            </a:pPr>
            <a:endParaRPr lang="en-US" sz="2800" dirty="0"/>
          </a:p>
          <a:p>
            <a:pPr eaLnBrk="1" hangingPunct="1">
              <a:lnSpc>
                <a:spcPct val="90000"/>
              </a:lnSpc>
            </a:pPr>
            <a:endParaRPr lang="en-US" sz="2800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EC48C3C-4D1A-4F70-B4AE-0A858F596F14}" type="slidenum">
              <a:rPr lang="en-US" smtClean="0"/>
              <a:pPr>
                <a:defRPr/>
              </a:pPr>
              <a:t>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Copyright © 2019 by The McGraw-Hill Companies, Inc. All rights reserved.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>
          <a:noFill/>
          <a:ln w="9525">
            <a:noFill/>
            <a:miter lim="800000"/>
            <a:headEnd/>
            <a:tailEnd/>
          </a:ln>
        </p:spPr>
        <p:txBody>
          <a:bodyPr vert="horz" wrap="square" lIns="92075" tIns="46038" rIns="92075" bIns="46038" numCol="1" anchor="b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/>
              <a:t>Achieving Service Quality</a:t>
            </a:r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 lIns="92075" tIns="46038" rIns="92075" bIns="46038"/>
          <a:lstStyle/>
          <a:p>
            <a:pPr eaLnBrk="1" hangingPunct="1"/>
            <a:r>
              <a:rPr lang="en-US" dirty="0"/>
              <a:t>Cost of Quality</a:t>
            </a:r>
            <a:br>
              <a:rPr lang="en-US" dirty="0"/>
            </a:br>
            <a:endParaRPr lang="en-US" dirty="0"/>
          </a:p>
          <a:p>
            <a:pPr eaLnBrk="1" hangingPunct="1"/>
            <a:r>
              <a:rPr lang="en-US" dirty="0"/>
              <a:t>Statistical Process Control</a:t>
            </a:r>
            <a:br>
              <a:rPr lang="en-US" dirty="0"/>
            </a:br>
            <a:endParaRPr lang="en-US" dirty="0"/>
          </a:p>
          <a:p>
            <a:pPr eaLnBrk="1" hangingPunct="1"/>
            <a:r>
              <a:rPr lang="en-US" dirty="0"/>
              <a:t>Unconditional Service Guarantee</a:t>
            </a:r>
            <a:br>
              <a:rPr lang="en-US" dirty="0"/>
            </a:br>
            <a:endParaRPr lang="en-US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EC48C3C-4D1A-4F70-B4AE-0A858F596F14}" type="slidenum">
              <a:rPr lang="en-US" smtClean="0"/>
              <a:pPr>
                <a:defRPr/>
              </a:pPr>
              <a:t>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Copyright © 2019 by The McGraw-Hill Companies, Inc. All rights reserved.</a:t>
            </a:r>
          </a:p>
        </p:txBody>
      </p:sp>
    </p:spTree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>
          <a:xfrm>
            <a:off x="1143000" y="747713"/>
            <a:ext cx="7800975" cy="776287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92075" tIns="46038" rIns="92075" bIns="46038" numCol="1" anchor="b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dirty="0"/>
              <a:t>Table 6.4: Costs of Quality for Services</a:t>
            </a:r>
            <a:endParaRPr lang="en-US" sz="3600" dirty="0"/>
          </a:p>
        </p:txBody>
      </p:sp>
      <p:sp>
        <p:nvSpPr>
          <p:cNvPr id="16388" name="Line 4"/>
          <p:cNvSpPr>
            <a:spLocks noChangeShapeType="1"/>
          </p:cNvSpPr>
          <p:nvPr/>
        </p:nvSpPr>
        <p:spPr bwMode="auto">
          <a:xfrm>
            <a:off x="228600" y="1752600"/>
            <a:ext cx="87630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EC48C3C-4D1A-4F70-B4AE-0A858F596F14}" type="slidenum">
              <a:rPr lang="en-US" smtClean="0"/>
              <a:pPr>
                <a:defRPr/>
              </a:pPr>
              <a:t>21</a:t>
            </a:fld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6725" y="1857375"/>
            <a:ext cx="8210550" cy="4619625"/>
          </a:xfrm>
          <a:prstGeom prst="rect">
            <a:avLst/>
          </a:prstGeom>
        </p:spPr>
      </p:pic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Copyright © 2019 by The McGraw-Hill Companies, Inc. All rights reserved.</a:t>
            </a:r>
          </a:p>
        </p:txBody>
      </p:sp>
    </p:spTree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>
          <a:xfrm>
            <a:off x="1143000" y="747713"/>
            <a:ext cx="7800975" cy="776287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92075" tIns="46038" rIns="92075" bIns="46038" numCol="1" anchor="b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dirty="0"/>
              <a:t>Table 6.5: Risks in Quality-Control Decisions</a:t>
            </a:r>
            <a:endParaRPr lang="en-US" sz="3600" dirty="0"/>
          </a:p>
        </p:txBody>
      </p:sp>
      <p:sp>
        <p:nvSpPr>
          <p:cNvPr id="16388" name="Line 4"/>
          <p:cNvSpPr>
            <a:spLocks noChangeShapeType="1"/>
          </p:cNvSpPr>
          <p:nvPr/>
        </p:nvSpPr>
        <p:spPr bwMode="auto">
          <a:xfrm>
            <a:off x="228600" y="1752600"/>
            <a:ext cx="87630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EC48C3C-4D1A-4F70-B4AE-0A858F596F14}" type="slidenum">
              <a:rPr lang="en-US" smtClean="0"/>
              <a:pPr>
                <a:defRPr/>
              </a:pPr>
              <a:t>22</a:t>
            </a:fld>
            <a:endParaRPr lang="en-US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9125" y="2362200"/>
            <a:ext cx="8220075" cy="1428750"/>
          </a:xfrm>
          <a:prstGeom prst="rect">
            <a:avLst/>
          </a:prstGeom>
        </p:spPr>
      </p:pic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Copyright © 2019 by The McGraw-Hill Companies,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2395983489"/>
      </p:ext>
    </p:extLst>
  </p:cSld>
  <p:clrMapOvr>
    <a:masterClrMapping/>
  </p:clrMapOvr>
  <p:transition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>
          <a:xfrm>
            <a:off x="1143000" y="747713"/>
            <a:ext cx="7800975" cy="776287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92075" tIns="46038" rIns="92075" bIns="46038" numCol="1" anchor="b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dirty="0"/>
              <a:t>Table 6.6: 6.9: </a:t>
            </a:r>
            <a:r>
              <a:rPr lang="en-US" sz="3600" dirty="0"/>
              <a:t>Ambulance Response Times, minutes</a:t>
            </a:r>
          </a:p>
        </p:txBody>
      </p:sp>
      <p:sp>
        <p:nvSpPr>
          <p:cNvPr id="16388" name="Line 4"/>
          <p:cNvSpPr>
            <a:spLocks noChangeShapeType="1"/>
          </p:cNvSpPr>
          <p:nvPr/>
        </p:nvSpPr>
        <p:spPr bwMode="auto">
          <a:xfrm>
            <a:off x="228600" y="1752600"/>
            <a:ext cx="87630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EC48C3C-4D1A-4F70-B4AE-0A858F596F14}" type="slidenum">
              <a:rPr lang="en-US" smtClean="0"/>
              <a:pPr>
                <a:defRPr/>
              </a:pPr>
              <a:t>23</a:t>
            </a:fld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1962" y="2185987"/>
            <a:ext cx="8220075" cy="2486025"/>
          </a:xfrm>
          <a:prstGeom prst="rect">
            <a:avLst/>
          </a:prstGeom>
        </p:spPr>
      </p:pic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Copyright © 2019 by The McGraw-Hill Companies,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209111704"/>
      </p:ext>
    </p:extLst>
  </p:cSld>
  <p:clrMapOvr>
    <a:masterClrMapping/>
  </p:clrMapOvr>
  <p:transition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6386" name="Rectangle 2"/>
              <p:cNvSpPr>
                <a:spLocks noGrp="1" noChangeArrowheads="1"/>
              </p:cNvSpPr>
              <p:nvPr>
                <p:ph type="title"/>
              </p:nvPr>
            </p:nvSpPr>
            <p:spPr>
              <a:xfrm>
                <a:off x="1143000" y="747713"/>
                <a:ext cx="7800975" cy="776287"/>
              </a:xfr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2075" tIns="46038" rIns="92075" bIns="46038" numCol="1" anchor="b" anchorCtr="0" compatLnSpc="1">
                <a:prstTxWarp prst="textNoShape">
                  <a:avLst/>
                </a:prstTxWarp>
              </a:bodyPr>
              <a:lstStyle/>
              <a:p>
                <a:pPr eaLnBrk="1" hangingPunct="1"/>
                <a:r>
                  <a:rPr lang="en-US" dirty="0"/>
                  <a:t>Figure 6.9: </a:t>
                </a:r>
                <a14:m>
                  <m:oMath xmlns:m="http://schemas.openxmlformats.org/officeDocument/2006/math">
                    <m:acc>
                      <m:accPr>
                        <m:chr m:val="̅"/>
                        <m:ctrlPr>
                          <a:rPr lang="en-US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𝑋</m:t>
                        </m:r>
                      </m:e>
                    </m:acc>
                  </m:oMath>
                </a14:m>
                <a:r>
                  <a:rPr lang="en-US" sz="3600" dirty="0"/>
                  <a:t>-chart for Ambulance Response</a:t>
                </a:r>
              </a:p>
            </p:txBody>
          </p:sp>
        </mc:Choice>
        <mc:Fallback xmlns="">
          <p:sp>
            <p:nvSpPr>
              <p:cNvPr id="16386" name="Rectangle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title"/>
              </p:nvPr>
            </p:nvSpPr>
            <p:spPr>
              <a:xfrm>
                <a:off x="1143000" y="747713"/>
                <a:ext cx="7800975" cy="776287"/>
              </a:xfrm>
              <a:blipFill rotWithShape="0">
                <a:blip r:embed="rId3"/>
                <a:stretch>
                  <a:fillRect l="-3206" t="-86614" r="-2580" b="-29921"/>
                </a:stretch>
              </a:blip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6388" name="Line 4"/>
          <p:cNvSpPr>
            <a:spLocks noChangeShapeType="1"/>
          </p:cNvSpPr>
          <p:nvPr/>
        </p:nvSpPr>
        <p:spPr bwMode="auto">
          <a:xfrm>
            <a:off x="228600" y="1752600"/>
            <a:ext cx="87630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EC48C3C-4D1A-4F70-B4AE-0A858F596F14}" type="slidenum">
              <a:rPr lang="en-US" smtClean="0"/>
              <a:pPr>
                <a:defRPr/>
              </a:pPr>
              <a:t>24</a:t>
            </a:fld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43000" y="2269964"/>
            <a:ext cx="7093268" cy="3321368"/>
          </a:xfrm>
          <a:prstGeom prst="rect">
            <a:avLst/>
          </a:prstGeom>
        </p:spPr>
      </p:pic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Copyright © 2019 by The McGraw-Hill Companies,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509051983"/>
      </p:ext>
    </p:extLst>
  </p:cSld>
  <p:clrMapOvr>
    <a:masterClrMapping/>
  </p:clrMapOvr>
  <p:transition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>
          <a:xfrm>
            <a:off x="1143000" y="747713"/>
            <a:ext cx="7800975" cy="776287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92075" tIns="46038" rIns="92075" bIns="46038" numCol="1" anchor="b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dirty="0"/>
              <a:t>Figure 6.10: p-chart for ZIP Code Sorting Operator</a:t>
            </a:r>
            <a:endParaRPr lang="en-US" sz="3600" dirty="0"/>
          </a:p>
        </p:txBody>
      </p:sp>
      <p:sp>
        <p:nvSpPr>
          <p:cNvPr id="16388" name="Line 4"/>
          <p:cNvSpPr>
            <a:spLocks noChangeShapeType="1"/>
          </p:cNvSpPr>
          <p:nvPr/>
        </p:nvSpPr>
        <p:spPr bwMode="auto">
          <a:xfrm>
            <a:off x="228600" y="1752600"/>
            <a:ext cx="87630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EC48C3C-4D1A-4F70-B4AE-0A858F596F14}" type="slidenum">
              <a:rPr lang="en-US" smtClean="0"/>
              <a:pPr>
                <a:defRPr/>
              </a:pPr>
              <a:t>25</a:t>
            </a:fld>
            <a:endParaRPr lang="en-US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6800" y="2477611"/>
            <a:ext cx="7239953" cy="3300413"/>
          </a:xfrm>
          <a:prstGeom prst="rect">
            <a:avLst/>
          </a:prstGeom>
        </p:spPr>
      </p:pic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Copyright © 2019 by The McGraw-Hill Companies,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3833516025"/>
      </p:ext>
    </p:extLst>
  </p:cSld>
  <p:clrMapOvr>
    <a:masterClrMapping/>
  </p:clrMapOvr>
  <p:transition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>
          <a:xfrm>
            <a:off x="1143000" y="671513"/>
            <a:ext cx="7800975" cy="776287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92075" tIns="46038" rIns="92075" bIns="46038" numCol="1" anchor="b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dirty="0"/>
              <a:t>Unconditional Service Guarantee: Customer View</a:t>
            </a:r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 lIns="92075" tIns="46038" rIns="92075" bIns="46038"/>
          <a:lstStyle/>
          <a:p>
            <a:pPr eaLnBrk="1" hangingPunct="1"/>
            <a:r>
              <a:rPr lang="en-US" dirty="0"/>
              <a:t>Unconditional (L.L. Bean)</a:t>
            </a:r>
          </a:p>
          <a:p>
            <a:pPr eaLnBrk="1" hangingPunct="1"/>
            <a:r>
              <a:rPr lang="en-US" dirty="0"/>
              <a:t>Easy to understand and communicate (</a:t>
            </a:r>
            <a:r>
              <a:rPr lang="en-US" dirty="0" err="1"/>
              <a:t>Bennigan’s</a:t>
            </a:r>
            <a:r>
              <a:rPr lang="en-US" dirty="0"/>
              <a:t>)</a:t>
            </a:r>
          </a:p>
          <a:p>
            <a:pPr eaLnBrk="1" hangingPunct="1"/>
            <a:r>
              <a:rPr lang="en-US" dirty="0"/>
              <a:t>Meaningful (Domino’s Pizza)</a:t>
            </a:r>
          </a:p>
          <a:p>
            <a:pPr eaLnBrk="1" hangingPunct="1"/>
            <a:r>
              <a:rPr lang="en-US" dirty="0"/>
              <a:t>Easy to invoke (</a:t>
            </a:r>
            <a:r>
              <a:rPr lang="en-US" dirty="0" err="1"/>
              <a:t>Cititravel</a:t>
            </a:r>
            <a:r>
              <a:rPr lang="en-US" dirty="0"/>
              <a:t>)</a:t>
            </a:r>
          </a:p>
          <a:p>
            <a:pPr eaLnBrk="1" hangingPunct="1"/>
            <a:r>
              <a:rPr lang="en-US" dirty="0"/>
              <a:t>Easy to collect (Domino’s Pizza)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EC48C3C-4D1A-4F70-B4AE-0A858F596F14}" type="slidenum">
              <a:rPr lang="en-US" smtClean="0"/>
              <a:pPr>
                <a:defRPr/>
              </a:pPr>
              <a:t>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Copyright © 2019 by The McGraw-Hill Companies, Inc. All rights reserved.</a:t>
            </a:r>
          </a:p>
        </p:txBody>
      </p:sp>
    </p:spTree>
  </p:cSld>
  <p:clrMapOvr>
    <a:masterClrMapping/>
  </p:clrMapOvr>
  <p:transition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>
          <a:xfrm>
            <a:off x="1143000" y="762000"/>
            <a:ext cx="7800975" cy="776287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92075" tIns="46038" rIns="92075" bIns="46038" numCol="1" anchor="b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dirty="0"/>
              <a:t>Unconditional Service Guarantee: Management View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 lIns="92075" tIns="46038" rIns="92075" bIns="46038"/>
          <a:lstStyle/>
          <a:p>
            <a:pPr eaLnBrk="1" hangingPunct="1"/>
            <a:r>
              <a:rPr lang="en-US" dirty="0"/>
              <a:t>Focuses on customers (British Airways)</a:t>
            </a:r>
          </a:p>
          <a:p>
            <a:pPr eaLnBrk="1" hangingPunct="1"/>
            <a:r>
              <a:rPr lang="en-US" dirty="0"/>
              <a:t>Sets clear standards (Federal Express)</a:t>
            </a:r>
          </a:p>
          <a:p>
            <a:pPr eaLnBrk="1" hangingPunct="1"/>
            <a:r>
              <a:rPr lang="en-US" dirty="0"/>
              <a:t>Guarantees feedback (</a:t>
            </a:r>
            <a:r>
              <a:rPr lang="en-US" dirty="0" err="1"/>
              <a:t>ManpowerGroup</a:t>
            </a:r>
            <a:r>
              <a:rPr lang="en-US" dirty="0"/>
              <a:t>)</a:t>
            </a:r>
          </a:p>
          <a:p>
            <a:pPr eaLnBrk="1" hangingPunct="1"/>
            <a:r>
              <a:rPr lang="en-US" dirty="0"/>
              <a:t>Promotes an understanding of the service delivery system (Bug Killer)</a:t>
            </a:r>
          </a:p>
          <a:p>
            <a:pPr eaLnBrk="1" hangingPunct="1"/>
            <a:r>
              <a:rPr lang="en-US" dirty="0"/>
              <a:t>Builds customer loyalty by making expectations explicit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EC48C3C-4D1A-4F70-B4AE-0A858F596F14}" type="slidenum">
              <a:rPr lang="en-US" smtClean="0"/>
              <a:pPr>
                <a:defRPr/>
              </a:pPr>
              <a:t>27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Copyright © 2019 by The McGraw-Hill Companies, Inc. All rights reserved.</a:t>
            </a:r>
          </a:p>
        </p:txBody>
      </p:sp>
    </p:spTree>
  </p:cSld>
  <p:clrMapOvr>
    <a:masterClrMapping/>
  </p:clrMapOvr>
  <p:transition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>
          <a:xfrm>
            <a:off x="1143000" y="762000"/>
            <a:ext cx="7800975" cy="776287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92075" tIns="46038" rIns="92075" bIns="46038" numCol="1" anchor="b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dirty="0"/>
              <a:t>Figure 6.12: The Service Quality Ladder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EC48C3C-4D1A-4F70-B4AE-0A858F596F14}" type="slidenum">
              <a:rPr lang="en-US" smtClean="0"/>
              <a:pPr>
                <a:defRPr/>
              </a:pPr>
              <a:t>28</a:t>
            </a:fld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90878" y="1939290"/>
            <a:ext cx="2486025" cy="4766310"/>
          </a:xfrm>
          <a:prstGeom prst="rect">
            <a:avLst/>
          </a:prstGeom>
        </p:spPr>
      </p:pic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Copyright © 2019 by The McGraw-Hill Companies,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3558773755"/>
      </p:ext>
    </p:extLst>
  </p:cSld>
  <p:clrMapOvr>
    <a:masterClrMapping/>
  </p:clrMapOvr>
  <p:transition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>
          <a:xfrm>
            <a:off x="1143000" y="762000"/>
            <a:ext cx="7800975" cy="776287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92075" tIns="46038" rIns="92075" bIns="46038" numCol="1" anchor="b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dirty="0"/>
              <a:t>Table 6.8: Customer Feedback and Word of Mouth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EC48C3C-4D1A-4F70-B4AE-0A858F596F14}" type="slidenum">
              <a:rPr lang="en-US" smtClean="0"/>
              <a:pPr>
                <a:defRPr/>
              </a:pPr>
              <a:t>29</a:t>
            </a:fld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" y="2209800"/>
            <a:ext cx="8277225" cy="2914650"/>
          </a:xfrm>
          <a:prstGeom prst="rect">
            <a:avLst/>
          </a:prstGeom>
        </p:spPr>
      </p:pic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Copyright © 2019 by The McGraw-Hill Companies, Inc. All rights reserved.</a:t>
            </a: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266700"/>
            <a:ext cx="7772400" cy="800100"/>
          </a:xfrm>
        </p:spPr>
        <p:txBody>
          <a:bodyPr/>
          <a:lstStyle/>
          <a:p>
            <a:r>
              <a:rPr lang="en-US" altLang="en-US" dirty="0"/>
              <a:t>Moment of Truth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04800" y="2324100"/>
            <a:ext cx="8458200" cy="4038600"/>
          </a:xfrm>
        </p:spPr>
        <p:txBody>
          <a:bodyPr/>
          <a:lstStyle/>
          <a:p>
            <a:r>
              <a:rPr lang="en-US" altLang="en-US" sz="2800" dirty="0"/>
              <a:t>Each customer contact is referred to as a moment of truth.</a:t>
            </a:r>
          </a:p>
          <a:p>
            <a:r>
              <a:rPr lang="en-US" altLang="en-US" sz="2800" dirty="0"/>
              <a:t>At this moment, you have the ability to satisfy or dissatisfy the customer.</a:t>
            </a:r>
          </a:p>
          <a:p>
            <a:pPr marL="0" indent="0">
              <a:buNone/>
            </a:pPr>
            <a:endParaRPr lang="en-US" altLang="en-US" sz="2800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A1F8A2-FE15-4246-B5F7-01F3051D2C67}" type="slidenum">
              <a:rPr lang="en-US" altLang="en-US" smtClean="0"/>
              <a:pPr/>
              <a:t>3</a:t>
            </a:fld>
            <a:endParaRPr lang="en-US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Copyright © 2019 by The McGraw-Hill Companies,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175984889"/>
      </p:ext>
    </p:extLst>
  </p:cSld>
  <p:clrMapOvr>
    <a:masterClrMapping/>
  </p:clrMapOvr>
  <p:transition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0939" y="519113"/>
            <a:ext cx="7764462" cy="1157287"/>
          </a:xfrm>
        </p:spPr>
        <p:txBody>
          <a:bodyPr/>
          <a:lstStyle/>
          <a:p>
            <a:r>
              <a:rPr lang="en-US" dirty="0"/>
              <a:t>Figure 6.13 Phases of Service Recovery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A00BA27-69A0-44C6-9CD7-89FFBC4165D5}" type="slidenum">
              <a:rPr lang="en-US" smtClean="0"/>
              <a:pPr>
                <a:defRPr/>
              </a:pPr>
              <a:t>30</a:t>
            </a:fld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2405" y="2240280"/>
            <a:ext cx="8722995" cy="3474720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Copyright © 2019 by The McGraw-Hill Companies,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4191821173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1026"/>
          <p:cNvSpPr>
            <a:spLocks noGrp="1" noChangeArrowheads="1"/>
          </p:cNvSpPr>
          <p:nvPr>
            <p:ph type="title"/>
          </p:nvPr>
        </p:nvSpPr>
        <p:spPr>
          <a:xfrm>
            <a:off x="990600" y="304800"/>
            <a:ext cx="7800975" cy="776287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92075" tIns="46038" rIns="92075" bIns="46038" numCol="1" anchor="b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sz="4000" dirty="0"/>
              <a:t>Approaches to Service Recovery</a:t>
            </a:r>
          </a:p>
        </p:txBody>
      </p:sp>
      <p:sp>
        <p:nvSpPr>
          <p:cNvPr id="22531" name="Rectangle 1027"/>
          <p:cNvSpPr>
            <a:spLocks noGrp="1" noChangeArrowheads="1"/>
          </p:cNvSpPr>
          <p:nvPr>
            <p:ph idx="1"/>
          </p:nvPr>
        </p:nvSpPr>
        <p:spPr>
          <a:xfrm>
            <a:off x="533400" y="2017713"/>
            <a:ext cx="8421688" cy="4114800"/>
          </a:xfrm>
        </p:spPr>
        <p:txBody>
          <a:bodyPr/>
          <a:lstStyle/>
          <a:p>
            <a:pPr eaLnBrk="1" hangingPunct="1"/>
            <a:r>
              <a:rPr lang="en-US" sz="2400" u="sng" dirty="0"/>
              <a:t>Case-by-case approach</a:t>
            </a:r>
            <a:r>
              <a:rPr lang="en-US" sz="2400" i="1" dirty="0"/>
              <a:t> </a:t>
            </a:r>
            <a:r>
              <a:rPr lang="en-US" sz="2400" dirty="0"/>
              <a:t>addresses each customer’s complaint individually but could lead to perception of unfairness.</a:t>
            </a:r>
          </a:p>
          <a:p>
            <a:pPr eaLnBrk="1" hangingPunct="1"/>
            <a:r>
              <a:rPr lang="en-US" sz="2400" u="sng" dirty="0"/>
              <a:t>Systematic-response approach</a:t>
            </a:r>
            <a:r>
              <a:rPr lang="en-US" sz="2400" dirty="0"/>
              <a:t> uses a protocol to handle complaints but needs prior identification of critical failure points and continuous updating.</a:t>
            </a:r>
          </a:p>
          <a:p>
            <a:pPr eaLnBrk="1" hangingPunct="1"/>
            <a:r>
              <a:rPr lang="en-US" sz="2400" u="sng" dirty="0"/>
              <a:t>Early intervention approach</a:t>
            </a:r>
            <a:r>
              <a:rPr lang="en-US" sz="2400" dirty="0"/>
              <a:t> attempts to fix problem before the customer is affected.</a:t>
            </a:r>
          </a:p>
          <a:p>
            <a:pPr eaLnBrk="1" hangingPunct="1"/>
            <a:r>
              <a:rPr lang="en-US" sz="2400" u="sng" dirty="0"/>
              <a:t>Substitute service recovery</a:t>
            </a:r>
            <a:r>
              <a:rPr lang="en-US" sz="2400" dirty="0"/>
              <a:t> allows rival firm to provide service but could lead to loss of customer.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EC48C3C-4D1A-4F70-B4AE-0A858F596F14}" type="slidenum">
              <a:rPr lang="en-US" smtClean="0"/>
              <a:pPr>
                <a:defRPr/>
              </a:pPr>
              <a:t>31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Copyright © 2019 by The McGraw-Hill Companies, Inc. All rights reserved.</a:t>
            </a: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1026"/>
          <p:cNvSpPr>
            <a:spLocks noGrp="1" noChangeArrowheads="1"/>
          </p:cNvSpPr>
          <p:nvPr>
            <p:ph type="title"/>
          </p:nvPr>
        </p:nvSpPr>
        <p:spPr>
          <a:xfrm>
            <a:off x="990600" y="823913"/>
            <a:ext cx="7800975" cy="776287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92075" tIns="46038" rIns="92075" bIns="46038" numCol="1" anchor="b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sz="4000" dirty="0"/>
              <a:t>Service Recovery</a:t>
            </a:r>
          </a:p>
        </p:txBody>
      </p:sp>
      <p:sp>
        <p:nvSpPr>
          <p:cNvPr id="22531" name="Rectangle 1027"/>
          <p:cNvSpPr>
            <a:spLocks noGrp="1" noChangeArrowheads="1"/>
          </p:cNvSpPr>
          <p:nvPr>
            <p:ph idx="1"/>
          </p:nvPr>
        </p:nvSpPr>
        <p:spPr>
          <a:xfrm>
            <a:off x="533400" y="2017713"/>
            <a:ext cx="8421688" cy="4114800"/>
          </a:xfrm>
        </p:spPr>
        <p:txBody>
          <a:bodyPr/>
          <a:lstStyle/>
          <a:p>
            <a:pPr eaLnBrk="1" hangingPunct="1"/>
            <a:r>
              <a:rPr lang="en-US" sz="2400" dirty="0"/>
              <a:t>Complaint Handling Policy</a:t>
            </a:r>
          </a:p>
          <a:p>
            <a:pPr lvl="1" eaLnBrk="1" hangingPunct="1"/>
            <a:r>
              <a:rPr lang="en-US" sz="2000" dirty="0"/>
              <a:t>Customer complaint should be treated as a gift</a:t>
            </a:r>
          </a:p>
          <a:p>
            <a:pPr lvl="1" eaLnBrk="1" hangingPunct="1"/>
            <a:r>
              <a:rPr lang="en-US" sz="2000" dirty="0"/>
              <a:t>Customer is volunteering their time to make the firm aware of an error</a:t>
            </a:r>
          </a:p>
          <a:p>
            <a:pPr lvl="1" eaLnBrk="1" hangingPunct="1"/>
            <a:r>
              <a:rPr lang="en-US" sz="2000" dirty="0"/>
              <a:t>Opportunity to create a relationship with someone who will become an advocate for the firm</a:t>
            </a:r>
          </a:p>
          <a:p>
            <a:pPr lvl="1" eaLnBrk="1" hangingPunct="1"/>
            <a:r>
              <a:rPr lang="en-US" sz="2000" dirty="0"/>
              <a:t>Complaint-handling policy should be incorporated into the training of all customer-contact employees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EC48C3C-4D1A-4F70-B4AE-0A858F596F14}" type="slidenum">
              <a:rPr lang="en-US" smtClean="0"/>
              <a:pPr>
                <a:defRPr/>
              </a:pPr>
              <a:t>32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Copyright © 2019 by The McGraw-Hill Companies,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3887906071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1026"/>
          <p:cNvSpPr>
            <a:spLocks noGrp="1" noChangeArrowheads="1"/>
          </p:cNvSpPr>
          <p:nvPr>
            <p:ph type="title"/>
          </p:nvPr>
        </p:nvSpPr>
        <p:spPr>
          <a:xfrm>
            <a:off x="990600" y="823913"/>
            <a:ext cx="7800975" cy="776287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92075" tIns="46038" rIns="92075" bIns="46038" numCol="1" anchor="b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sz="4000" dirty="0"/>
              <a:t>Service Recovery</a:t>
            </a:r>
          </a:p>
        </p:txBody>
      </p:sp>
      <p:sp>
        <p:nvSpPr>
          <p:cNvPr id="22531" name="Rectangle 1027"/>
          <p:cNvSpPr>
            <a:spLocks noGrp="1" noChangeArrowheads="1"/>
          </p:cNvSpPr>
          <p:nvPr>
            <p:ph idx="1"/>
          </p:nvPr>
        </p:nvSpPr>
        <p:spPr>
          <a:xfrm>
            <a:off x="533400" y="2017713"/>
            <a:ext cx="8421688" cy="4114800"/>
          </a:xfrm>
        </p:spPr>
        <p:txBody>
          <a:bodyPr/>
          <a:lstStyle/>
          <a:p>
            <a:pPr eaLnBrk="1" hangingPunct="1"/>
            <a:r>
              <a:rPr lang="en-US" sz="2400" dirty="0"/>
              <a:t>Complaint Handling Policy - Example</a:t>
            </a:r>
          </a:p>
          <a:p>
            <a:pPr lvl="1"/>
            <a:r>
              <a:rPr lang="en-US" sz="2000" dirty="0"/>
              <a:t>Every complaint is treated as a gift. </a:t>
            </a:r>
          </a:p>
          <a:p>
            <a:pPr lvl="1"/>
            <a:r>
              <a:rPr lang="en-US" sz="2000" dirty="0"/>
              <a:t>We welcome complaints. </a:t>
            </a:r>
          </a:p>
          <a:p>
            <a:pPr lvl="1"/>
            <a:r>
              <a:rPr lang="en-US" sz="2000" dirty="0"/>
              <a:t>We encourage customers to complain. </a:t>
            </a:r>
          </a:p>
          <a:p>
            <a:pPr lvl="1"/>
            <a:r>
              <a:rPr lang="en-US" sz="2000" dirty="0"/>
              <a:t>We make it easy to complain. </a:t>
            </a:r>
          </a:p>
          <a:p>
            <a:pPr lvl="1"/>
            <a:r>
              <a:rPr lang="en-US" sz="2000" dirty="0"/>
              <a:t>We handle complaints fast.</a:t>
            </a:r>
          </a:p>
          <a:p>
            <a:pPr lvl="1"/>
            <a:r>
              <a:rPr lang="en-US" sz="2000" dirty="0"/>
              <a:t>We treat complaints in a fair manner. </a:t>
            </a:r>
          </a:p>
          <a:p>
            <a:pPr lvl="1"/>
            <a:r>
              <a:rPr lang="en-US" sz="2000" dirty="0"/>
              <a:t>We empower our employees to handle complaints. </a:t>
            </a:r>
          </a:p>
          <a:p>
            <a:pPr lvl="1"/>
            <a:r>
              <a:rPr lang="en-US" sz="2000" dirty="0"/>
              <a:t>We have customer- and employee-friendly systems to handle complaints. </a:t>
            </a:r>
          </a:p>
          <a:p>
            <a:pPr lvl="1"/>
            <a:r>
              <a:rPr lang="en-US" sz="2000" dirty="0"/>
              <a:t>We reward employees who handle complaints well. </a:t>
            </a:r>
          </a:p>
          <a:p>
            <a:pPr lvl="1"/>
            <a:r>
              <a:rPr lang="en-US" sz="2000" dirty="0"/>
              <a:t>We keep records of complaints and learn from them.</a:t>
            </a:r>
          </a:p>
          <a:p>
            <a:endParaRPr lang="en-US" sz="6600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EC48C3C-4D1A-4F70-B4AE-0A858F596F14}" type="slidenum">
              <a:rPr lang="en-US" smtClean="0"/>
              <a:pPr>
                <a:defRPr/>
              </a:pPr>
              <a:t>33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Copyright © 2019 by The McGraw-Hill Companies,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3553977447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1026"/>
          <p:cNvSpPr>
            <a:spLocks noGrp="1" noChangeArrowheads="1"/>
          </p:cNvSpPr>
          <p:nvPr>
            <p:ph type="title"/>
          </p:nvPr>
        </p:nvSpPr>
        <p:spPr>
          <a:noFill/>
          <a:ln w="9525">
            <a:noFill/>
            <a:miter lim="800000"/>
            <a:headEnd/>
            <a:tailEnd/>
          </a:ln>
        </p:spPr>
        <p:txBody>
          <a:bodyPr vert="horz" wrap="square" lIns="92075" tIns="46038" rIns="92075" bIns="46038" numCol="1" anchor="b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dirty="0"/>
              <a:t>Topics for Discussion</a:t>
            </a:r>
          </a:p>
        </p:txBody>
      </p:sp>
      <p:sp>
        <p:nvSpPr>
          <p:cNvPr id="23555" name="Rectangle 1027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marL="514350" indent="-514350" eaLnBrk="1" hangingPunct="1">
              <a:lnSpc>
                <a:spcPct val="90000"/>
              </a:lnSpc>
              <a:buClrTx/>
              <a:buSzPct val="100000"/>
              <a:buFont typeface="+mj-lt"/>
              <a:buAutoNum type="arabicPeriod"/>
            </a:pPr>
            <a:r>
              <a:rPr lang="en-US" sz="2800" dirty="0"/>
              <a:t>How do the five dimensions of service quality differ from those of product quality?</a:t>
            </a:r>
          </a:p>
          <a:p>
            <a:pPr marL="514350" indent="-514350" eaLnBrk="1" hangingPunct="1">
              <a:lnSpc>
                <a:spcPct val="90000"/>
              </a:lnSpc>
              <a:buClrTx/>
              <a:buSzPct val="100000"/>
              <a:buFont typeface="+mj-lt"/>
              <a:buAutoNum type="arabicPeriod"/>
            </a:pPr>
            <a:r>
              <a:rPr lang="en-US" sz="2800" dirty="0"/>
              <a:t>Why is measuring service quality so difficult?</a:t>
            </a:r>
          </a:p>
          <a:p>
            <a:pPr marL="514350" indent="-514350" eaLnBrk="1" hangingPunct="1">
              <a:lnSpc>
                <a:spcPct val="90000"/>
              </a:lnSpc>
              <a:buClrTx/>
              <a:buSzPct val="100000"/>
              <a:buFont typeface="+mj-lt"/>
              <a:buAutoNum type="arabicPeriod"/>
            </a:pPr>
            <a:r>
              <a:rPr lang="en-US" sz="2800" dirty="0"/>
              <a:t>Illustrate the four components in the cost of quality for a service of your choice.</a:t>
            </a:r>
          </a:p>
          <a:p>
            <a:pPr marL="514350" indent="-514350" eaLnBrk="1" hangingPunct="1">
              <a:lnSpc>
                <a:spcPct val="90000"/>
              </a:lnSpc>
              <a:buClrTx/>
              <a:buSzPct val="100000"/>
              <a:buFont typeface="+mj-lt"/>
              <a:buAutoNum type="arabicPeriod"/>
            </a:pPr>
            <a:r>
              <a:rPr lang="en-US" sz="2800" dirty="0"/>
              <a:t>Why do service firms hesitate to offer a service guarantee?</a:t>
            </a:r>
          </a:p>
          <a:p>
            <a:pPr marL="514350" indent="-514350" eaLnBrk="1" hangingPunct="1">
              <a:lnSpc>
                <a:spcPct val="90000"/>
              </a:lnSpc>
              <a:buClrTx/>
              <a:buSzPct val="100000"/>
              <a:buFont typeface="+mj-lt"/>
              <a:buAutoNum type="arabicPeriod"/>
            </a:pPr>
            <a:r>
              <a:rPr lang="en-US" sz="2800" dirty="0"/>
              <a:t>How can recovery from a service failure be a blessing in disguise?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EC48C3C-4D1A-4F70-B4AE-0A858F596F14}" type="slidenum">
              <a:rPr lang="en-US" smtClean="0"/>
              <a:pPr>
                <a:defRPr/>
              </a:pPr>
              <a:t>34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Copyright © 2019 by The McGraw-Hill Companies, Inc. All rights reserved.</a:t>
            </a: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>
          <a:noFill/>
          <a:ln w="9525">
            <a:noFill/>
            <a:miter lim="800000"/>
            <a:headEnd/>
            <a:tailEnd/>
          </a:ln>
        </p:spPr>
        <p:txBody>
          <a:bodyPr vert="horz" wrap="square" lIns="92075" tIns="46038" rIns="92075" bIns="46038" numCol="1" anchor="b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/>
              <a:t>Interactive Exercise</a:t>
            </a:r>
          </a:p>
        </p:txBody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 typeface="Wingdings" pitchFamily="2" charset="2"/>
              <a:buNone/>
            </a:pPr>
            <a:r>
              <a:rPr lang="en-US" dirty="0"/>
              <a:t>   The class breaks into small groups.  Each group identifies the </a:t>
            </a:r>
            <a:r>
              <a:rPr lang="en-US" i="1" dirty="0"/>
              <a:t>worst</a:t>
            </a:r>
            <a:r>
              <a:rPr lang="en-US" dirty="0"/>
              <a:t> service experience and the </a:t>
            </a:r>
            <a:r>
              <a:rPr lang="en-US" i="1" dirty="0"/>
              <a:t>best</a:t>
            </a:r>
            <a:r>
              <a:rPr lang="en-US" dirty="0"/>
              <a:t> service experience that any member has had.  Return to class and discuss what has been learned about service quality.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EC48C3C-4D1A-4F70-B4AE-0A858F596F14}" type="slidenum">
              <a:rPr lang="en-US" smtClean="0"/>
              <a:pPr>
                <a:defRPr/>
              </a:pPr>
              <a:t>35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Copyright © 2019 by The McGraw-Hill Companies, Inc. All rights reserved.</a:t>
            </a: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>
          <a:xfrm>
            <a:off x="1143000" y="747713"/>
            <a:ext cx="7800975" cy="776287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92075" tIns="46038" rIns="92075" bIns="46038" numCol="1" anchor="b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dirty="0"/>
              <a:t>Case 6.1: Clean Sweep, Inc.</a:t>
            </a:r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90600" y="2017712"/>
            <a:ext cx="7964488" cy="4306888"/>
          </a:xfrm>
          <a:noFill/>
        </p:spPr>
        <p:txBody>
          <a:bodyPr lIns="92075" tIns="46038" rIns="92075" bIns="46038"/>
          <a:lstStyle/>
          <a:p>
            <a:pPr marL="514350" indent="-514350">
              <a:buClrTx/>
              <a:buSzPct val="100000"/>
              <a:buFont typeface="+mj-lt"/>
              <a:buAutoNum type="arabicPeriod"/>
            </a:pPr>
            <a:r>
              <a:rPr lang="en-US" sz="2800" dirty="0"/>
              <a:t>Prepare an ¯ </a:t>
            </a:r>
            <a:r>
              <a:rPr lang="en-US" sz="2800" i="1" dirty="0"/>
              <a:t>X </a:t>
            </a:r>
            <a:r>
              <a:rPr lang="en-US" sz="2800" dirty="0"/>
              <a:t>- chart and </a:t>
            </a:r>
            <a:r>
              <a:rPr lang="en-US" sz="2800" i="1" dirty="0"/>
              <a:t>R</a:t>
            </a:r>
            <a:r>
              <a:rPr lang="en-US" sz="2800" dirty="0"/>
              <a:t>-chart for complaints, and plot the average complaints for each crew during the nine-month period. Do the same for the performance ratings. What does this analysis reveal about the service quality of CSI’s crews? </a:t>
            </a:r>
          </a:p>
          <a:p>
            <a:pPr marL="514350" indent="-514350">
              <a:buClrTx/>
              <a:buSzPct val="100000"/>
              <a:buFont typeface="+mj-lt"/>
              <a:buAutoNum type="arabicPeriod"/>
            </a:pPr>
            <a:r>
              <a:rPr lang="en-US" sz="2800" dirty="0"/>
              <a:t>Discuss possible ways to improve service quality. </a:t>
            </a:r>
          </a:p>
          <a:p>
            <a:pPr marL="514350" indent="-514350">
              <a:buClrTx/>
              <a:buSzPct val="100000"/>
              <a:buFont typeface="+mj-lt"/>
              <a:buAutoNum type="arabicPeriod"/>
            </a:pPr>
            <a:r>
              <a:rPr lang="en-US" sz="2800" dirty="0"/>
              <a:t>Describe some potential strategies for reducing CSI’s staffing problems.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EC48C3C-4D1A-4F70-B4AE-0A858F596F14}" type="slidenum">
              <a:rPr lang="en-US" smtClean="0"/>
              <a:pPr>
                <a:defRPr/>
              </a:pPr>
              <a:t>36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Copyright © 2019 by The McGraw-Hill Companies, Inc. All rights reserved.</a:t>
            </a: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>
          <a:xfrm>
            <a:off x="1143000" y="900113"/>
            <a:ext cx="7800975" cy="776287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92075" tIns="46038" rIns="92075" bIns="46038" numCol="1" anchor="b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dirty="0"/>
              <a:t>Case 6.2: The Complaint Letter</a:t>
            </a:r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90600" y="2017712"/>
            <a:ext cx="7964488" cy="4306888"/>
          </a:xfrm>
          <a:noFill/>
        </p:spPr>
        <p:txBody>
          <a:bodyPr lIns="92075" tIns="46038" rIns="92075" bIns="46038"/>
          <a:lstStyle/>
          <a:p>
            <a:pPr marL="463550" indent="-463550" eaLnBrk="1" hangingPunct="1">
              <a:lnSpc>
                <a:spcPct val="90000"/>
              </a:lnSpc>
              <a:buNone/>
            </a:pPr>
            <a:r>
              <a:rPr lang="en-US" sz="2800" dirty="0"/>
              <a:t>1. Briefly summarize the complaints and compliments in Dr. </a:t>
            </a:r>
            <a:r>
              <a:rPr lang="en-US" sz="2800" dirty="0" err="1"/>
              <a:t>Loflin’s</a:t>
            </a:r>
            <a:r>
              <a:rPr lang="en-US" sz="2800" dirty="0"/>
              <a:t> letter.</a:t>
            </a:r>
          </a:p>
          <a:p>
            <a:pPr marL="463550" indent="-463550" eaLnBrk="1" hangingPunct="1">
              <a:lnSpc>
                <a:spcPct val="90000"/>
              </a:lnSpc>
              <a:buNone/>
            </a:pPr>
            <a:r>
              <a:rPr lang="en-US" sz="2800" dirty="0"/>
              <a:t>2. Critique the letter of Gail Pearson in reply to Dr. </a:t>
            </a:r>
            <a:r>
              <a:rPr lang="en-US" sz="2800" dirty="0" err="1"/>
              <a:t>Loflin</a:t>
            </a:r>
            <a:r>
              <a:rPr lang="en-US" sz="2800" dirty="0"/>
              <a:t>. What are the strengths and weaknesses of the letter?</a:t>
            </a:r>
          </a:p>
          <a:p>
            <a:pPr marL="463550" indent="-463550" eaLnBrk="1" hangingPunct="1">
              <a:lnSpc>
                <a:spcPct val="90000"/>
              </a:lnSpc>
              <a:buNone/>
            </a:pPr>
            <a:r>
              <a:rPr lang="en-US" sz="2800" dirty="0"/>
              <a:t>3. Prepare an “improved” response letter from Gail Pearson.</a:t>
            </a:r>
          </a:p>
          <a:p>
            <a:pPr marL="463550" indent="-463550" eaLnBrk="1" hangingPunct="1">
              <a:lnSpc>
                <a:spcPct val="90000"/>
              </a:lnSpc>
              <a:buNone/>
            </a:pPr>
            <a:r>
              <a:rPr lang="en-US" sz="2800" dirty="0"/>
              <a:t>4. What further action should Gail Pearson take in view of this incident?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EC48C3C-4D1A-4F70-B4AE-0A858F596F14}" type="slidenum">
              <a:rPr lang="en-US" smtClean="0"/>
              <a:pPr>
                <a:defRPr/>
              </a:pPr>
              <a:t>37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Copyright © 2019 by The McGraw-Hill Companies,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3070968689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>
          <a:xfrm>
            <a:off x="1143000" y="762000"/>
            <a:ext cx="7800975" cy="776287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92075" tIns="46038" rIns="92075" bIns="46038" numCol="1" anchor="b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/>
              <a:t>Case 6.3: The </a:t>
            </a:r>
            <a:r>
              <a:rPr lang="en-US" dirty="0"/>
              <a:t>Helsinki Museum of Art and Design</a:t>
            </a:r>
          </a:p>
        </p:txBody>
      </p:sp>
      <p:sp>
        <p:nvSpPr>
          <p:cNvPr id="2662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marL="463550" indent="-463550" eaLnBrk="1" hangingPunct="1">
              <a:buNone/>
            </a:pPr>
            <a:r>
              <a:rPr lang="en-US" dirty="0"/>
              <a:t>1. Critique the </a:t>
            </a:r>
            <a:r>
              <a:rPr lang="en-US" dirty="0" err="1"/>
              <a:t>WtA</a:t>
            </a:r>
            <a:r>
              <a:rPr lang="en-US" dirty="0"/>
              <a:t> gap analysis.  Could there be other explanations for the gaps?</a:t>
            </a:r>
          </a:p>
          <a:p>
            <a:pPr marL="463550" indent="-463550" eaLnBrk="1" hangingPunct="1">
              <a:buNone/>
            </a:pPr>
            <a:r>
              <a:rPr lang="en-US" dirty="0"/>
              <a:t>2. Make recommendations for closing the gaps found in the </a:t>
            </a:r>
            <a:r>
              <a:rPr lang="en-US" dirty="0" err="1"/>
              <a:t>WtA</a:t>
            </a:r>
            <a:r>
              <a:rPr lang="en-US" dirty="0"/>
              <a:t>.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EC48C3C-4D1A-4F70-B4AE-0A858F596F14}" type="slidenum">
              <a:rPr lang="en-US" smtClean="0"/>
              <a:pPr>
                <a:defRPr/>
              </a:pPr>
              <a:t>38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Copyright © 2019 by The McGraw-Hill Companies, Inc. All rights reserved.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Dimensions of Service Quality</a:t>
            </a:r>
          </a:p>
        </p:txBody>
      </p:sp>
      <p:sp>
        <p:nvSpPr>
          <p:cNvPr id="47108" name="Rectangle 4"/>
          <p:cNvSpPr>
            <a:spLocks noGrp="1" noChangeArrowheads="1"/>
          </p:cNvSpPr>
          <p:nvPr>
            <p:ph type="body" sz="half" idx="2"/>
          </p:nvPr>
        </p:nvSpPr>
        <p:spPr>
          <a:xfrm>
            <a:off x="1219200" y="1874520"/>
            <a:ext cx="4033838" cy="4891088"/>
          </a:xfrm>
        </p:spPr>
        <p:txBody>
          <a:bodyPr/>
          <a:lstStyle/>
          <a:p>
            <a:pPr marL="222250" indent="-222250" eaLnBrk="1" hangingPunct="1">
              <a:spcBef>
                <a:spcPct val="50000"/>
              </a:spcBef>
            </a:pPr>
            <a:r>
              <a:rPr lang="en-US" altLang="en-US" sz="3200" dirty="0"/>
              <a:t>Reliability</a:t>
            </a:r>
          </a:p>
          <a:p>
            <a:pPr marL="222250" indent="-222250" eaLnBrk="1" hangingPunct="1">
              <a:spcBef>
                <a:spcPct val="50000"/>
              </a:spcBef>
            </a:pPr>
            <a:r>
              <a:rPr lang="en-US" altLang="en-US" sz="3200" dirty="0"/>
              <a:t>Responsiveness</a:t>
            </a:r>
          </a:p>
          <a:p>
            <a:pPr marL="222250" indent="-222250" eaLnBrk="1" hangingPunct="1">
              <a:spcBef>
                <a:spcPct val="50000"/>
              </a:spcBef>
            </a:pPr>
            <a:r>
              <a:rPr lang="en-US" altLang="en-US" sz="3200" dirty="0"/>
              <a:t>Assurance</a:t>
            </a:r>
          </a:p>
          <a:p>
            <a:pPr marL="222250" indent="-222250" eaLnBrk="1" hangingPunct="1">
              <a:spcBef>
                <a:spcPct val="50000"/>
              </a:spcBef>
            </a:pPr>
            <a:r>
              <a:rPr lang="en-US" altLang="en-US" sz="3200" dirty="0"/>
              <a:t>Empathy</a:t>
            </a:r>
          </a:p>
          <a:p>
            <a:pPr marL="222250" indent="-222250" eaLnBrk="1" hangingPunct="1">
              <a:spcBef>
                <a:spcPct val="50000"/>
              </a:spcBef>
            </a:pPr>
            <a:r>
              <a:rPr lang="en-US" altLang="en-US" sz="3200" dirty="0"/>
              <a:t>Tangibles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5B3C64A-4D2E-43AC-9707-72F22101D148}" type="slidenum">
              <a:rPr lang="en-US" smtClean="0"/>
              <a:pPr>
                <a:defRPr/>
              </a:pPr>
              <a:t>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Copyright © 2019 by The McGraw-Hill Companies,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39807114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71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4710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4710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4710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4710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08" grpId="0" build="p" autoUpdateAnimBg="0" advAuto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noFill/>
          <a:ln w="9525">
            <a:noFill/>
            <a:miter lim="800000"/>
            <a:headEnd/>
            <a:tailEnd/>
          </a:ln>
        </p:spPr>
        <p:txBody>
          <a:bodyPr vert="horz" wrap="square" lIns="92075" tIns="46038" rIns="92075" bIns="46038" numCol="1" anchor="b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/>
              <a:t>Dimensions of Service Quality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 lIns="92075" tIns="46038" rIns="92075" bIns="46038"/>
          <a:lstStyle/>
          <a:p>
            <a:pPr eaLnBrk="1" hangingPunct="1"/>
            <a:r>
              <a:rPr lang="en-US" sz="2400" i="1" dirty="0"/>
              <a:t>Reliability</a:t>
            </a:r>
            <a:r>
              <a:rPr lang="en-US" sz="2400" dirty="0"/>
              <a:t>:  Perform promised service dependably and accurately.                                                 </a:t>
            </a:r>
            <a:r>
              <a:rPr lang="en-US" sz="2400" u="sng" dirty="0"/>
              <a:t>Example</a:t>
            </a:r>
            <a:r>
              <a:rPr lang="en-US" sz="2400" dirty="0"/>
              <a:t>: receive mail at same time each day.</a:t>
            </a:r>
          </a:p>
          <a:p>
            <a:pPr eaLnBrk="1" hangingPunct="1"/>
            <a:r>
              <a:rPr lang="en-US" sz="2400" i="1" dirty="0"/>
              <a:t>Responsiveness</a:t>
            </a:r>
            <a:r>
              <a:rPr lang="en-US" sz="2400" dirty="0"/>
              <a:t>:  Willingness to help customers and provide prompt service.                               </a:t>
            </a:r>
            <a:r>
              <a:rPr lang="en-US" sz="2400" u="sng" dirty="0"/>
              <a:t>Example</a:t>
            </a:r>
            <a:r>
              <a:rPr lang="en-US" sz="2400" dirty="0"/>
              <a:t>: avoid keeping customers waiting for no apparent reason.   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EC48C3C-4D1A-4F70-B4AE-0A858F596F14}" type="slidenum">
              <a:rPr lang="en-US" smtClean="0"/>
              <a:pPr>
                <a:defRPr/>
              </a:pPr>
              <a:t>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Copyright © 2019 by The McGraw-Hill Companies, Inc. All rights reserved.</a:t>
            </a:r>
          </a:p>
        </p:txBody>
      </p:sp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noFill/>
          <a:ln w="9525">
            <a:noFill/>
            <a:miter lim="800000"/>
            <a:headEnd/>
            <a:tailEnd/>
          </a:ln>
        </p:spPr>
        <p:txBody>
          <a:bodyPr vert="horz" wrap="square" lIns="92075" tIns="46038" rIns="92075" bIns="46038" numCol="1" anchor="b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/>
              <a:t>Dimensions of Service Quality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 lIns="92075" tIns="46038" rIns="92075" bIns="46038"/>
          <a:lstStyle/>
          <a:p>
            <a:pPr eaLnBrk="1" hangingPunct="1"/>
            <a:r>
              <a:rPr lang="en-US" sz="2400" i="1" dirty="0"/>
              <a:t>Assurance</a:t>
            </a:r>
            <a:r>
              <a:rPr lang="en-US" sz="2400" dirty="0"/>
              <a:t>:  knowledge and courtesy of employees as well as their ability to convey trust and confidence.    </a:t>
            </a:r>
            <a:r>
              <a:rPr lang="en-US" sz="2400" u="sng" dirty="0"/>
              <a:t>Example</a:t>
            </a:r>
            <a:r>
              <a:rPr lang="en-US" sz="2400" dirty="0"/>
              <a:t>: being polite and showing respect for customer.</a:t>
            </a:r>
          </a:p>
          <a:p>
            <a:pPr eaLnBrk="1" hangingPunct="1"/>
            <a:r>
              <a:rPr lang="en-US" sz="2400" i="1" dirty="0"/>
              <a:t>Empathy</a:t>
            </a:r>
            <a:r>
              <a:rPr lang="en-US" sz="2400" dirty="0"/>
              <a:t>:  Provision of caring, individualized attention to customers.                                            </a:t>
            </a:r>
            <a:r>
              <a:rPr lang="en-US" sz="2400" u="sng" dirty="0"/>
              <a:t>Example</a:t>
            </a:r>
            <a:r>
              <a:rPr lang="en-US" sz="2400" dirty="0"/>
              <a:t>: making customer’s problem your own and find solution.</a:t>
            </a:r>
          </a:p>
          <a:p>
            <a:pPr eaLnBrk="1" hangingPunct="1"/>
            <a:r>
              <a:rPr lang="en-US" sz="2400" i="1" dirty="0"/>
              <a:t>Tangibles</a:t>
            </a:r>
            <a:r>
              <a:rPr lang="en-US" sz="2400" dirty="0"/>
              <a:t>: Appearance of physical facilities, equipment, personnel, and communication materials.        </a:t>
            </a:r>
            <a:r>
              <a:rPr lang="en-US" sz="2400" u="sng" dirty="0"/>
              <a:t>Example</a:t>
            </a:r>
            <a:r>
              <a:rPr lang="en-US" sz="2400" dirty="0"/>
              <a:t>: cleanliness.  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EC48C3C-4D1A-4F70-B4AE-0A858F596F14}" type="slidenum">
              <a:rPr lang="en-US" smtClean="0"/>
              <a:pPr>
                <a:defRPr/>
              </a:pPr>
              <a:t>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Copyright © 2019 by The McGraw-Hill Companies, Inc. All rights reserved.</a:t>
            </a:r>
          </a:p>
        </p:txBody>
      </p:sp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1143000" y="747713"/>
            <a:ext cx="7800975" cy="776287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92075" tIns="46038" rIns="92075" bIns="46038" numCol="1" anchor="b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dirty="0"/>
              <a:t>Figure 6.1: Perceived Service Quality</a:t>
            </a:r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 lIns="92075" tIns="46038" rIns="92075" bIns="46038"/>
          <a:lstStyle/>
          <a:p>
            <a:pPr eaLnBrk="1" hangingPunct="1">
              <a:buFont typeface="Wingdings" pitchFamily="2" charset="2"/>
              <a:buNone/>
            </a:pPr>
            <a:r>
              <a:rPr lang="en-US" sz="1600"/>
              <a:t> 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EC48C3C-4D1A-4F70-B4AE-0A858F596F14}" type="slidenum">
              <a:rPr lang="en-US" smtClean="0"/>
              <a:pPr>
                <a:defRPr/>
              </a:pPr>
              <a:t>7</a:t>
            </a:fld>
            <a:endParaRPr lang="en-US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8200" y="2138358"/>
            <a:ext cx="7847648" cy="2839403"/>
          </a:xfrm>
          <a:prstGeom prst="rect">
            <a:avLst/>
          </a:prstGeom>
        </p:spPr>
      </p:pic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Copyright © 2019 by The McGraw-Hill Companies, Inc. All rights reserved.</a:t>
            </a:r>
          </a:p>
        </p:txBody>
      </p:sp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1143000" y="747713"/>
            <a:ext cx="7800975" cy="776287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92075" tIns="46038" rIns="92075" bIns="46038" numCol="1" anchor="b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dirty="0"/>
              <a:t>Figure 6.3: Service Quality Gap Model</a:t>
            </a:r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 lIns="92075" tIns="46038" rIns="92075" bIns="46038"/>
          <a:lstStyle/>
          <a:p>
            <a:pPr eaLnBrk="1" hangingPunct="1">
              <a:buFont typeface="Wingdings" pitchFamily="2" charset="2"/>
              <a:buNone/>
            </a:pPr>
            <a:r>
              <a:rPr lang="en-US" sz="1600"/>
              <a:t> 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EC48C3C-4D1A-4F70-B4AE-0A858F596F14}" type="slidenum">
              <a:rPr lang="en-US" smtClean="0"/>
              <a:pPr>
                <a:defRPr/>
              </a:pPr>
              <a:t>8</a:t>
            </a:fld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" y="2057400"/>
            <a:ext cx="8141018" cy="4264343"/>
          </a:xfrm>
          <a:prstGeom prst="rect">
            <a:avLst/>
          </a:prstGeom>
        </p:spPr>
      </p:pic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Copyright © 2019 by The McGraw-Hill Companies,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1699742158"/>
      </p:ext>
    </p:extLst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1146175" y="533400"/>
            <a:ext cx="7800975" cy="776287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92075" tIns="46038" rIns="92075" bIns="46038" numCol="1" anchor="b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dirty="0"/>
              <a:t>Measuring Service Quality</a:t>
            </a:r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 lIns="92075" tIns="46038" rIns="92075" bIns="46038"/>
          <a:lstStyle/>
          <a:p>
            <a:pPr eaLnBrk="1" hangingPunct="1">
              <a:lnSpc>
                <a:spcPct val="90000"/>
              </a:lnSpc>
            </a:pPr>
            <a:r>
              <a:rPr lang="en-US" dirty="0"/>
              <a:t>SERVQUAL</a:t>
            </a:r>
          </a:p>
          <a:p>
            <a:pPr lvl="1" eaLnBrk="1" hangingPunct="1">
              <a:lnSpc>
                <a:spcPct val="90000"/>
              </a:lnSpc>
            </a:pPr>
            <a:r>
              <a:rPr lang="en-US" dirty="0"/>
              <a:t>Multi-item scale used for measuring the five dimensions of service quality</a:t>
            </a:r>
          </a:p>
          <a:p>
            <a:pPr lvl="1" eaLnBrk="1" hangingPunct="1">
              <a:lnSpc>
                <a:spcPct val="90000"/>
              </a:lnSpc>
            </a:pPr>
            <a:r>
              <a:rPr lang="en-US" dirty="0"/>
              <a:t>Pairs expectation statements with perception statements</a:t>
            </a:r>
          </a:p>
          <a:p>
            <a:pPr lvl="1" eaLnBrk="1" hangingPunct="1">
              <a:lnSpc>
                <a:spcPct val="90000"/>
              </a:lnSpc>
            </a:pPr>
            <a:r>
              <a:rPr lang="en-US" dirty="0"/>
              <a:t>Customers asked to record their level of agreement with statements using a seven-point Likert scale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EC48C3C-4D1A-4F70-B4AE-0A858F596F14}" type="slidenum">
              <a:rPr lang="en-US" smtClean="0"/>
              <a:pPr>
                <a:defRPr/>
              </a:pPr>
              <a:t>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Copyright © 2019 by The McGraw-Hill Companies, Inc. All rights reserved.</a:t>
            </a:r>
          </a:p>
        </p:txBody>
      </p:sp>
    </p:spTree>
  </p:cSld>
  <p:clrMapOvr>
    <a:masterClrMapping/>
  </p:clrMapOvr>
  <p:transition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12"/>
  <p:tag name="MMPROD_UIDATA" val="&lt;database version=&quot;7.0&quot;&gt;&lt;object type=&quot;1&quot; unique_id=&quot;10001&quot;&gt;&lt;object type=&quot;2&quot; unique_id=&quot;14384&quot;&gt;&lt;object type=&quot;3&quot; unique_id=&quot;14385&quot;&gt;&lt;property id=&quot;20148&quot; value=&quot;5&quot;/&gt;&lt;property id=&quot;20300&quot; value=&quot;Slide 1 - &amp;quot;Service Quality&amp;quot;&quot;/&gt;&lt;property id=&quot;20307&quot; value=&quot;256&quot;/&gt;&lt;/object&gt;&lt;object type=&quot;3&quot; unique_id=&quot;14386&quot;&gt;&lt;property id=&quot;20148&quot; value=&quot;5&quot;/&gt;&lt;property id=&quot;20300&quot; value=&quot;Slide 2 - &amp;quot;Learning Objectives&amp;quot;&quot;/&gt;&lt;property id=&quot;20307&quot; value=&quot;274&quot;/&gt;&lt;/object&gt;&lt;object type=&quot;3&quot; unique_id=&quot;14387&quot;&gt;&lt;property id=&quot;20148&quot; value=&quot;5&quot;/&gt;&lt;property id=&quot;20300&quot; value=&quot;Slide 3 - &amp;quot;Moments of Truth&amp;quot;&quot;/&gt;&lt;property id=&quot;20307&quot; value=&quot;272&quot;/&gt;&lt;/object&gt;&lt;object type=&quot;3&quot; unique_id=&quot;14388&quot;&gt;&lt;property id=&quot;20148&quot; value=&quot;5&quot;/&gt;&lt;property id=&quot;20300&quot; value=&quot;Slide 4 - &amp;quot;Dimensions of Service Quality&amp;quot;&quot;/&gt;&lt;property id=&quot;20307&quot; value=&quot;257&quot;/&gt;&lt;/object&gt;&lt;object type=&quot;3&quot; unique_id=&quot;14389&quot;&gt;&lt;property id=&quot;20148&quot; value=&quot;5&quot;/&gt;&lt;property id=&quot;20300&quot; value=&quot;Slide 5 - &amp;quot;Dimensions of Service Quality&amp;quot;&quot;/&gt;&lt;property id=&quot;20307&quot; value=&quot;258&quot;/&gt;&lt;/object&gt;&lt;object type=&quot;3&quot; unique_id=&quot;14390&quot;&gt;&lt;property id=&quot;20148&quot; value=&quot;5&quot;/&gt;&lt;property id=&quot;20300&quot; value=&quot;Slide 6 - &amp;quot;Perceived Service Quality&amp;quot;&quot;/&gt;&lt;property id=&quot;20307&quot; value=&quot;259&quot;/&gt;&lt;/object&gt;&lt;object type=&quot;3&quot; unique_id=&quot;14391&quot;&gt;&lt;property id=&quot;20148&quot; value=&quot;5&quot;/&gt;&lt;property id=&quot;20300&quot; value=&quot;Slide 7 - &amp;quot;Service Quality Gap Model&amp;quot;&quot;/&gt;&lt;property id=&quot;20307&quot; value=&quot;290&quot;/&gt;&lt;/object&gt;&lt;object type=&quot;3&quot; unique_id=&quot;14392&quot;&gt;&lt;property id=&quot;20148&quot; value=&quot;5&quot;/&gt;&lt;property id=&quot;20300&quot; value=&quot;Slide 8 - &amp;quot;Walk-Through-Audit&amp;quot;&quot;/&gt;&lt;property id=&quot;20307&quot; value=&quot;294&quot;/&gt;&lt;/object&gt;&lt;object type=&quot;3&quot; unique_id=&quot;14393&quot;&gt;&lt;property id=&quot;20148&quot; value=&quot;5&quot;/&gt;&lt;property id=&quot;20300&quot; value=&quot;Slide 9 - &amp;quot;Quality Service by Design&amp;quot;&quot;/&gt;&lt;property id=&quot;20307&quot; value=&quot;261&quot;/&gt;&lt;/object&gt;&lt;object type=&quot;3&quot; unique_id=&quot;14394&quot;&gt;&lt;property id=&quot;20148&quot; value=&quot;5&quot;/&gt;&lt;property id=&quot;20300&quot; value=&quot;Slide 11 - &amp;quot;Classification of Service Failures&amp;quot;&quot;/&gt;&lt;property id=&quot;20307&quot; value=&quot;287&quot;/&gt;&lt;/object&gt;&lt;object type=&quot;3&quot; unique_id=&quot;14395&quot;&gt;&lt;property id=&quot;20148&quot; value=&quot;5&quot;/&gt;&lt;property id=&quot;20300&quot; value=&quot;Slide 12 - &amp;quot;House of Quality&amp;quot;&quot;/&gt;&lt;property id=&quot;20307&quot; value=&quot;289&quot;/&gt;&lt;/object&gt;&lt;object type=&quot;3&quot; unique_id=&quot;14396&quot;&gt;&lt;property id=&quot;20148&quot; value=&quot;5&quot;/&gt;&lt;property id=&quot;20300&quot; value=&quot;Slide 13 - &amp;quot;Achieving Service Quality&amp;quot;&quot;/&gt;&lt;property id=&quot;20307&quot; value=&quot;262&quot;/&gt;&lt;/object&gt;&lt;object type=&quot;3&quot; unique_id=&quot;14397&quot;&gt;&lt;property id=&quot;20148&quot; value=&quot;5&quot;/&gt;&lt;property id=&quot;20300&quot; value=&quot;Slide 14 - &amp;quot;Costs of Service Quality&amp;#x0D;&amp;#x0A;(Bank Example)&amp;quot;&quot;/&gt;&lt;property id=&quot;20307&quot; value=&quot;263&quot;/&gt;&lt;/object&gt;&lt;object type=&quot;3&quot; unique_id=&quot;14398&quot;&gt;&lt;property id=&quot;20148&quot; value=&quot;5&quot;/&gt;&lt;property id=&quot;20300&quot; value=&quot;Slide 15 - &amp;quot;Control Chart of Departure Delays&amp;quot;&quot;/&gt;&lt;property id=&quot;20307&quot; value=&quot;265&quot;/&gt;&lt;/object&gt;&lt;object type=&quot;3&quot; unique_id=&quot;14399&quot;&gt;&lt;property id=&quot;20148&quot; value=&quot;5&quot;/&gt;&lt;property id=&quot;20300&quot; value=&quot;Slide 16 - &amp;quot;Unconditional Service Guarantee: Customer View&amp;quot;&quot;/&gt;&lt;property id=&quot;20307&quot; value=&quot;269&quot;/&gt;&lt;/object&gt;&lt;object type=&quot;3&quot; unique_id=&quot;14400&quot;&gt;&lt;property id=&quot;20148&quot; value=&quot;5&quot;/&gt;&lt;property id=&quot;20300&quot; value=&quot;Slide 17 - &amp;quot;Unconditional Service Guarantee: Management View&amp;quot;&quot;/&gt;&lt;property id=&quot;20307&quot; value=&quot;270&quot;/&gt;&lt;/object&gt;&lt;object type=&quot;3&quot; unique_id=&quot;14401&quot;&gt;&lt;property id=&quot;20148&quot; value=&quot;5&quot;/&gt;&lt;property id=&quot;20300&quot; value=&quot;Slide 18 - &amp;quot;Customer Satisfaction&amp;quot;&quot;/&gt;&lt;property id=&quot;20307&quot; value=&quot;271&quot;/&gt;&lt;/object&gt;&lt;object type=&quot;3&quot; unique_id=&quot;14402&quot;&gt;&lt;property id=&quot;20148&quot; value=&quot;5&quot;/&gt;&lt;property id=&quot;20300&quot; value=&quot;Slide 19 - &amp;quot;Customer Feedback and&amp;#x0D;&amp;#x0A;Word-of-Mouth&amp;quot;&quot;/&gt;&lt;property id=&quot;20307&quot; value=&quot;273&quot;/&gt;&lt;/object&gt;&lt;object type=&quot;3&quot; unique_id=&quot;14403&quot;&gt;&lt;property id=&quot;20148&quot; value=&quot;5&quot;/&gt;&lt;property id=&quot;20300&quot; value=&quot;Slide 20 - &amp;quot;Service Recovery Framework&amp;quot;&quot;/&gt;&lt;property id=&quot;20307&quot; value=&quot;295&quot;/&gt;&lt;/object&gt;&lt;object type=&quot;3&quot; unique_id=&quot;14404&quot;&gt;&lt;property id=&quot;20148&quot; value=&quot;5&quot;/&gt;&lt;property id=&quot;20300&quot; value=&quot;Slide 21 - &amp;quot;Approaches to Service Recovery&amp;quot;&quot;/&gt;&lt;property id=&quot;20307&quot; value=&quot;284&quot;/&gt;&lt;/object&gt;&lt;object type=&quot;3&quot; unique_id=&quot;14405&quot;&gt;&lt;property id=&quot;20148&quot; value=&quot;5&quot;/&gt;&lt;property id=&quot;20300&quot; value=&quot;Slide 22 - &amp;quot;Topics for Discussion&amp;quot;&quot;/&gt;&lt;property id=&quot;20307&quot; value=&quot;286&quot;/&gt;&lt;/object&gt;&lt;object type=&quot;3&quot; unique_id=&quot;14406&quot;&gt;&lt;property id=&quot;20148&quot; value=&quot;5&quot;/&gt;&lt;property id=&quot;20300&quot; value=&quot;Slide 23 - &amp;quot;Interactive Exercise&amp;quot;&quot;/&gt;&lt;property id=&quot;20307&quot; value=&quot;292&quot;/&gt;&lt;/object&gt;&lt;object type=&quot;3&quot; unique_id=&quot;14407&quot;&gt;&lt;property id=&quot;20148&quot; value=&quot;5&quot;/&gt;&lt;property id=&quot;20300&quot; value=&quot;Slide 24 - &amp;quot;The Complaint Letter&amp;quot;&quot;/&gt;&lt;property id=&quot;20307&quot; value=&quot;278&quot;/&gt;&lt;/object&gt;&lt;object type=&quot;3&quot; unique_id=&quot;14408&quot;&gt;&lt;property id=&quot;20148&quot; value=&quot;5&quot;/&gt;&lt;property id=&quot;20300&quot; value=&quot;Slide 25 - &amp;quot;The Helsinki Museum of Art and Design&amp;quot;&quot;/&gt;&lt;property id=&quot;20307&quot; value=&quot;293&quot;/&gt;&lt;/object&gt;&lt;object type=&quot;3&quot; unique_id=&quot;14566&quot;&gt;&lt;property id=&quot;20148&quot; value=&quot;5&quot;/&gt;&lt;property id=&quot;20300&quot; value=&quot;Slide 10&quot;/&gt;&lt;property id=&quot;20307&quot; value=&quot;297&quot;/&gt;&lt;/object&gt;&lt;/object&gt;&lt;object type=&quot;8&quot; unique_id=&quot;14434&quot;&gt;&lt;/object&gt;&lt;/object&gt;&lt;/database&gt;"/>
  <p:tag name="SECTOMILLISECCONVERTED" val="1"/>
</p:tagLst>
</file>

<file path=ppt/theme/theme1.xml><?xml version="1.0" encoding="utf-8"?>
<a:theme xmlns:a="http://schemas.openxmlformats.org/drawingml/2006/main" name="Blends">
  <a:themeElements>
    <a:clrScheme name="Blends 3">
      <a:dk1>
        <a:srgbClr val="000000"/>
      </a:dk1>
      <a:lt1>
        <a:srgbClr val="FFFFFF"/>
      </a:lt1>
      <a:dk2>
        <a:srgbClr val="333399"/>
      </a:dk2>
      <a:lt2>
        <a:srgbClr val="1C1C1C"/>
      </a:lt2>
      <a:accent1>
        <a:srgbClr val="00E4A8"/>
      </a:accent1>
      <a:accent2>
        <a:srgbClr val="FFCF01"/>
      </a:accent2>
      <a:accent3>
        <a:srgbClr val="FFFFFF"/>
      </a:accent3>
      <a:accent4>
        <a:srgbClr val="000000"/>
      </a:accent4>
      <a:accent5>
        <a:srgbClr val="AAEFD1"/>
      </a:accent5>
      <a:accent6>
        <a:srgbClr val="E7BB01"/>
      </a:accent6>
      <a:hlink>
        <a:srgbClr val="FF0000"/>
      </a:hlink>
      <a:folHlink>
        <a:srgbClr val="3333CC"/>
      </a:folHlink>
    </a:clrScheme>
    <a:fontScheme name="Blends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lnDef>
  </a:objectDefaults>
  <a:extraClrSchemeLst>
    <a:extraClrScheme>
      <a:clrScheme name="Blends 1">
        <a:dk1>
          <a:srgbClr val="969696"/>
        </a:dk1>
        <a:lt1>
          <a:srgbClr val="FFFFFF"/>
        </a:lt1>
        <a:dk2>
          <a:srgbClr val="000000"/>
        </a:dk2>
        <a:lt2>
          <a:srgbClr val="DDDDDD"/>
        </a:lt2>
        <a:accent1>
          <a:srgbClr val="00E4A8"/>
        </a:accent1>
        <a:accent2>
          <a:srgbClr val="3333CC"/>
        </a:accent2>
        <a:accent3>
          <a:srgbClr val="AAAAAA"/>
        </a:accent3>
        <a:accent4>
          <a:srgbClr val="DADADA"/>
        </a:accent4>
        <a:accent5>
          <a:srgbClr val="AAEFD1"/>
        </a:accent5>
        <a:accent6>
          <a:srgbClr val="2D2DB9"/>
        </a:accent6>
        <a:hlink>
          <a:srgbClr val="FF5050"/>
        </a:hlink>
        <a:folHlink>
          <a:srgbClr val="FFCF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ends 2">
        <a:dk1>
          <a:srgbClr val="000094"/>
        </a:dk1>
        <a:lt1>
          <a:srgbClr val="FFFFFF"/>
        </a:lt1>
        <a:dk2>
          <a:srgbClr val="0000CC"/>
        </a:dk2>
        <a:lt2>
          <a:srgbClr val="FFFFCC"/>
        </a:lt2>
        <a:accent1>
          <a:srgbClr val="3193FF"/>
        </a:accent1>
        <a:accent2>
          <a:srgbClr val="9900FF"/>
        </a:accent2>
        <a:accent3>
          <a:srgbClr val="AAAAE2"/>
        </a:accent3>
        <a:accent4>
          <a:srgbClr val="DADADA"/>
        </a:accent4>
        <a:accent5>
          <a:srgbClr val="ADC8FF"/>
        </a:accent5>
        <a:accent6>
          <a:srgbClr val="8A00E7"/>
        </a:accent6>
        <a:hlink>
          <a:srgbClr val="FF33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ends 3">
        <a:dk1>
          <a:srgbClr val="000000"/>
        </a:dk1>
        <a:lt1>
          <a:srgbClr val="FFFFFF"/>
        </a:lt1>
        <a:dk2>
          <a:srgbClr val="333399"/>
        </a:dk2>
        <a:lt2>
          <a:srgbClr val="1C1C1C"/>
        </a:lt2>
        <a:accent1>
          <a:srgbClr val="00E4A8"/>
        </a:accent1>
        <a:accent2>
          <a:srgbClr val="FFCF01"/>
        </a:accent2>
        <a:accent3>
          <a:srgbClr val="FFFFFF"/>
        </a:accent3>
        <a:accent4>
          <a:srgbClr val="000000"/>
        </a:accent4>
        <a:accent5>
          <a:srgbClr val="AAEFD1"/>
        </a:accent5>
        <a:accent6>
          <a:srgbClr val="E7BB01"/>
        </a:accent6>
        <a:hlink>
          <a:srgbClr val="FF0000"/>
        </a:hlink>
        <a:folHlink>
          <a:srgbClr val="3333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ends 4">
        <a:dk1>
          <a:srgbClr val="000000"/>
        </a:dk1>
        <a:lt1>
          <a:srgbClr val="FFFFFF"/>
        </a:lt1>
        <a:dk2>
          <a:srgbClr val="515F7B"/>
        </a:dk2>
        <a:lt2>
          <a:srgbClr val="808080"/>
        </a:lt2>
        <a:accent1>
          <a:srgbClr val="9FCAD3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CDE1E6"/>
        </a:accent5>
        <a:accent6>
          <a:srgbClr val="AEAEAE"/>
        </a:accent6>
        <a:hlink>
          <a:srgbClr val="91AFBF"/>
        </a:hlink>
        <a:folHlink>
          <a:srgbClr val="ECEAA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ends 5">
        <a:dk1>
          <a:srgbClr val="000000"/>
        </a:dk1>
        <a:lt1>
          <a:srgbClr val="FFFFFF"/>
        </a:lt1>
        <a:dk2>
          <a:srgbClr val="000066"/>
        </a:dk2>
        <a:lt2>
          <a:srgbClr val="333333"/>
        </a:lt2>
        <a:accent1>
          <a:srgbClr val="C4709A"/>
        </a:accent1>
        <a:accent2>
          <a:srgbClr val="4B4EB5"/>
        </a:accent2>
        <a:accent3>
          <a:srgbClr val="FFFFFF"/>
        </a:accent3>
        <a:accent4>
          <a:srgbClr val="000000"/>
        </a:accent4>
        <a:accent5>
          <a:srgbClr val="DEBBCA"/>
        </a:accent5>
        <a:accent6>
          <a:srgbClr val="4346A4"/>
        </a:accent6>
        <a:hlink>
          <a:srgbClr val="C481CF"/>
        </a:hlink>
        <a:folHlink>
          <a:srgbClr val="76B74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ends 6">
        <a:dk1>
          <a:srgbClr val="000000"/>
        </a:dk1>
        <a:lt1>
          <a:srgbClr val="FFFFFF"/>
        </a:lt1>
        <a:dk2>
          <a:srgbClr val="6A4076"/>
        </a:dk2>
        <a:lt2>
          <a:srgbClr val="969696"/>
        </a:lt2>
        <a:accent1>
          <a:srgbClr val="DBA9C2"/>
        </a:accent1>
        <a:accent2>
          <a:srgbClr val="E1BF91"/>
        </a:accent2>
        <a:accent3>
          <a:srgbClr val="FFFFFF"/>
        </a:accent3>
        <a:accent4>
          <a:srgbClr val="000000"/>
        </a:accent4>
        <a:accent5>
          <a:srgbClr val="EAD1DD"/>
        </a:accent5>
        <a:accent6>
          <a:srgbClr val="CCAD83"/>
        </a:accent6>
        <a:hlink>
          <a:srgbClr val="B3CE82"/>
        </a:hlink>
        <a:folHlink>
          <a:srgbClr val="B8AD4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19191"/>
      </a:lt2>
      <a:accent1>
        <a:srgbClr val="618FFD"/>
      </a:accent1>
      <a:accent2>
        <a:srgbClr val="00AE00"/>
      </a:accent2>
      <a:accent3>
        <a:srgbClr val="FFFFFF"/>
      </a:accent3>
      <a:accent4>
        <a:srgbClr val="000000"/>
      </a:accent4>
      <a:accent5>
        <a:srgbClr val="B7C6FE"/>
      </a:accent5>
      <a:accent6>
        <a:srgbClr val="009D00"/>
      </a:accent6>
      <a:hlink>
        <a:srgbClr val="FC0128"/>
      </a:hlink>
      <a:folHlink>
        <a:srgbClr val="CECEC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19191"/>
      </a:lt2>
      <a:accent1>
        <a:srgbClr val="618FFD"/>
      </a:accent1>
      <a:accent2>
        <a:srgbClr val="00AE00"/>
      </a:accent2>
      <a:accent3>
        <a:srgbClr val="FFFFFF"/>
      </a:accent3>
      <a:accent4>
        <a:srgbClr val="000000"/>
      </a:accent4>
      <a:accent5>
        <a:srgbClr val="B7C6FE"/>
      </a:accent5>
      <a:accent6>
        <a:srgbClr val="009D00"/>
      </a:accent6>
      <a:hlink>
        <a:srgbClr val="FC0128"/>
      </a:hlink>
      <a:folHlink>
        <a:srgbClr val="CECEC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Blends 3">
    <a:dk1>
      <a:srgbClr val="000000"/>
    </a:dk1>
    <a:lt1>
      <a:srgbClr val="FFFFFF"/>
    </a:lt1>
    <a:dk2>
      <a:srgbClr val="333399"/>
    </a:dk2>
    <a:lt2>
      <a:srgbClr val="1C1C1C"/>
    </a:lt2>
    <a:accent1>
      <a:srgbClr val="00E4A8"/>
    </a:accent1>
    <a:accent2>
      <a:srgbClr val="FFCF01"/>
    </a:accent2>
    <a:accent3>
      <a:srgbClr val="FFFFFF"/>
    </a:accent3>
    <a:accent4>
      <a:srgbClr val="000000"/>
    </a:accent4>
    <a:accent5>
      <a:srgbClr val="AAEFD1"/>
    </a:accent5>
    <a:accent6>
      <a:srgbClr val="E7BB01"/>
    </a:accent6>
    <a:hlink>
      <a:srgbClr val="FF0000"/>
    </a:hlink>
    <a:folHlink>
      <a:srgbClr val="3333CC"/>
    </a:folHlink>
  </a:clrScheme>
</a:themeOverride>
</file>

<file path=ppt/theme/themeOverride2.xml><?xml version="1.0" encoding="utf-8"?>
<a:themeOverride xmlns:a="http://schemas.openxmlformats.org/drawingml/2006/main">
  <a:clrScheme name="Blends 3">
    <a:dk1>
      <a:srgbClr val="000000"/>
    </a:dk1>
    <a:lt1>
      <a:srgbClr val="FFFFFF"/>
    </a:lt1>
    <a:dk2>
      <a:srgbClr val="333399"/>
    </a:dk2>
    <a:lt2>
      <a:srgbClr val="1C1C1C"/>
    </a:lt2>
    <a:accent1>
      <a:srgbClr val="00E4A8"/>
    </a:accent1>
    <a:accent2>
      <a:srgbClr val="FFCF01"/>
    </a:accent2>
    <a:accent3>
      <a:srgbClr val="FFFFFF"/>
    </a:accent3>
    <a:accent4>
      <a:srgbClr val="000000"/>
    </a:accent4>
    <a:accent5>
      <a:srgbClr val="AAEFD1"/>
    </a:accent5>
    <a:accent6>
      <a:srgbClr val="E7BB01"/>
    </a:accent6>
    <a:hlink>
      <a:srgbClr val="FF0000"/>
    </a:hlink>
    <a:folHlink>
      <a:srgbClr val="3333CC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578</TotalTime>
  <Pages>18</Pages>
  <Words>1693</Words>
  <Application>Microsoft Office PowerPoint</Application>
  <PresentationFormat>Letter Paper (8.5x11 in)</PresentationFormat>
  <Paragraphs>210</Paragraphs>
  <Slides>38</Slides>
  <Notes>26</Notes>
  <HiddenSlides>0</HiddenSlides>
  <MMClips>0</MMClips>
  <ScaleCrop>false</ScaleCrop>
  <HeadingPairs>
    <vt:vector size="8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38</vt:i4>
      </vt:variant>
    </vt:vector>
  </HeadingPairs>
  <TitlesOfParts>
    <vt:vector size="45" baseType="lpstr">
      <vt:lpstr>Arial</vt:lpstr>
      <vt:lpstr>Cambria Math</vt:lpstr>
      <vt:lpstr>Tahoma</vt:lpstr>
      <vt:lpstr>Times New Roman</vt:lpstr>
      <vt:lpstr>Wingdings</vt:lpstr>
      <vt:lpstr>Blends</vt:lpstr>
      <vt:lpstr>ClipArt</vt:lpstr>
      <vt:lpstr> Chapter 6 Service Quality</vt:lpstr>
      <vt:lpstr>Learning Objectives</vt:lpstr>
      <vt:lpstr>Moment of Truth</vt:lpstr>
      <vt:lpstr>Dimensions of Service Quality</vt:lpstr>
      <vt:lpstr>Dimensions of Service Quality</vt:lpstr>
      <vt:lpstr>Dimensions of Service Quality</vt:lpstr>
      <vt:lpstr>Figure 6.1: Perceived Service Quality</vt:lpstr>
      <vt:lpstr>Figure 6.3: Service Quality Gap Model</vt:lpstr>
      <vt:lpstr>Measuring Service Quality</vt:lpstr>
      <vt:lpstr>Measuring Service Quality</vt:lpstr>
      <vt:lpstr>Table 6.1: Comparison of Customer Satisfaction Survey with Walk-through Audit</vt:lpstr>
      <vt:lpstr>Figure 6.4: Restaurant Satisfaction Survey</vt:lpstr>
      <vt:lpstr>Quality Service by Design</vt:lpstr>
      <vt:lpstr>Quality Service by Design</vt:lpstr>
      <vt:lpstr>Quality Service by Design</vt:lpstr>
      <vt:lpstr>Table 6.2: Quality Requirements for Budget Hotel</vt:lpstr>
      <vt:lpstr>Figure 6.7: Taguchi Cost of Quality Functions</vt:lpstr>
      <vt:lpstr>Table 6.3: Classification of Service Failures</vt:lpstr>
      <vt:lpstr>Figure 6.8: “House of Quality” for Village Volvo</vt:lpstr>
      <vt:lpstr>Achieving Service Quality</vt:lpstr>
      <vt:lpstr>Table 6.4: Costs of Quality for Services</vt:lpstr>
      <vt:lpstr>Table 6.5: Risks in Quality-Control Decisions</vt:lpstr>
      <vt:lpstr>Table 6.6: 6.9: Ambulance Response Times, minutes</vt:lpstr>
      <vt:lpstr>Figure 6.9: X ̅-chart for Ambulance Response</vt:lpstr>
      <vt:lpstr>Figure 6.10: p-chart for ZIP Code Sorting Operator</vt:lpstr>
      <vt:lpstr>Unconditional Service Guarantee: Customer View</vt:lpstr>
      <vt:lpstr>Unconditional Service Guarantee: Management View</vt:lpstr>
      <vt:lpstr>Figure 6.12: The Service Quality Ladder</vt:lpstr>
      <vt:lpstr>Table 6.8: Customer Feedback and Word of Mouth</vt:lpstr>
      <vt:lpstr>Figure 6.13 Phases of Service Recovery</vt:lpstr>
      <vt:lpstr>Approaches to Service Recovery</vt:lpstr>
      <vt:lpstr>Service Recovery</vt:lpstr>
      <vt:lpstr>Service Recovery</vt:lpstr>
      <vt:lpstr>Topics for Discussion</vt:lpstr>
      <vt:lpstr>Interactive Exercise</vt:lpstr>
      <vt:lpstr>Case 6.1: Clean Sweep, Inc.</vt:lpstr>
      <vt:lpstr>Case 6.2: The Complaint Letter</vt:lpstr>
      <vt:lpstr>Case 6.3: The Helsinki Museum of Art and Design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Service Quality</dc:title>
  <dc:creator>James Fitzsimmons</dc:creator>
  <cp:lastModifiedBy>McAndrews, Ryan</cp:lastModifiedBy>
  <cp:revision>107</cp:revision>
  <cp:lastPrinted>2000-02-19T13:48:14Z</cp:lastPrinted>
  <dcterms:created xsi:type="dcterms:W3CDTF">1996-02-23T10:25:02Z</dcterms:created>
  <dcterms:modified xsi:type="dcterms:W3CDTF">2018-02-14T20:49:39Z</dcterms:modified>
</cp:coreProperties>
</file>