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36"/>
  </p:notesMasterIdLst>
  <p:handoutMasterIdLst>
    <p:handoutMasterId r:id="rId37"/>
  </p:handoutMasterIdLst>
  <p:sldIdLst>
    <p:sldId id="278" r:id="rId2"/>
    <p:sldId id="267" r:id="rId3"/>
    <p:sldId id="265" r:id="rId4"/>
    <p:sldId id="300" r:id="rId5"/>
    <p:sldId id="301" r:id="rId6"/>
    <p:sldId id="302" r:id="rId7"/>
    <p:sldId id="268" r:id="rId8"/>
    <p:sldId id="257" r:id="rId9"/>
    <p:sldId id="276" r:id="rId10"/>
    <p:sldId id="303" r:id="rId11"/>
    <p:sldId id="299" r:id="rId12"/>
    <p:sldId id="304" r:id="rId13"/>
    <p:sldId id="271" r:id="rId14"/>
    <p:sldId id="272" r:id="rId15"/>
    <p:sldId id="261" r:id="rId16"/>
    <p:sldId id="305" r:id="rId17"/>
    <p:sldId id="306" r:id="rId18"/>
    <p:sldId id="307" r:id="rId19"/>
    <p:sldId id="308" r:id="rId20"/>
    <p:sldId id="309" r:id="rId21"/>
    <p:sldId id="310" r:id="rId22"/>
    <p:sldId id="270" r:id="rId23"/>
    <p:sldId id="274" r:id="rId24"/>
    <p:sldId id="283" r:id="rId25"/>
    <p:sldId id="284" r:id="rId26"/>
    <p:sldId id="285" r:id="rId27"/>
    <p:sldId id="286" r:id="rId28"/>
    <p:sldId id="287" r:id="rId29"/>
    <p:sldId id="288" r:id="rId30"/>
    <p:sldId id="290" r:id="rId31"/>
    <p:sldId id="292" r:id="rId32"/>
    <p:sldId id="295" r:id="rId33"/>
    <p:sldId id="293" r:id="rId34"/>
    <p:sldId id="296" r:id="rId35"/>
  </p:sldIdLst>
  <p:sldSz cx="9144000" cy="6858000" type="letter"/>
  <p:notesSz cx="6858000" cy="9028113"/>
  <p:custDataLst>
    <p:tags r:id="rId3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03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31.xml"/><Relationship Id="rId2" Type="http://schemas.openxmlformats.org/officeDocument/2006/relationships/slide" Target="slides/slide30.xml"/><Relationship Id="rId1" Type="http://schemas.openxmlformats.org/officeDocument/2006/relationships/slide" Target="slides/slide2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sz="1000" i="1">
                <a:latin typeface="Book Antiqua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Book Antiqua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sz="1000" i="1">
                <a:latin typeface="Book Antiqua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Book Antiqua" pitchFamily="18" charset="0"/>
              </a:defRPr>
            </a:lvl1pPr>
          </a:lstStyle>
          <a:p>
            <a:fld id="{89EC1FA5-1D1F-463F-85F7-AA0F9D65FAFE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6380163" y="8636000"/>
            <a:ext cx="409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>
            <a:spAutoFit/>
          </a:bodyPr>
          <a:lstStyle/>
          <a:p>
            <a:pPr algn="r"/>
            <a:fld id="{2C8731F1-F646-47BA-97A6-C98E4C357E96}" type="slidenum">
              <a:rPr lang="en-US" sz="1400">
                <a:latin typeface="Book Antiqua" pitchFamily="18" charset="0"/>
              </a:rPr>
              <a:pPr algn="r"/>
              <a:t>‹#›</a:t>
            </a:fld>
            <a:endParaRPr lang="en-US" sz="1400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88741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sz="1000" i="1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sz="1000" i="1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Times New Roman" pitchFamily="18" charset="0"/>
              </a:defRPr>
            </a:lvl1pPr>
          </a:lstStyle>
          <a:p>
            <a:fld id="{D194459D-1A36-452F-AF9B-D6EF3953B147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2054" name="Rectangle 6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82625"/>
            <a:ext cx="4502150" cy="33734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5" name="Rectangle 7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287838"/>
            <a:ext cx="5029200" cy="406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6380163" y="8636000"/>
            <a:ext cx="409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>
            <a:spAutoFit/>
          </a:bodyPr>
          <a:lstStyle/>
          <a:p>
            <a:pPr algn="r"/>
            <a:fld id="{C49CC0A7-CE25-4BAC-B926-A3DB5252B46E}" type="slidenum">
              <a:rPr lang="en-US" sz="1400">
                <a:latin typeface="Book Antiqua" pitchFamily="18" charset="0"/>
              </a:rPr>
              <a:pPr algn="r"/>
              <a:t>‹#›</a:t>
            </a:fld>
            <a:endParaRPr lang="en-US" sz="1400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9974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Book Antiqua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Book Antiqua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Book Antiqua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Book Antiqua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Book Antiqua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79513" y="682625"/>
            <a:ext cx="4498975" cy="33734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4459D-1A36-452F-AF9B-D6EF3953B14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31843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91747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4729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6253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7946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3623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093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9386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162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915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45059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45060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5061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45062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45063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5064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45065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5066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5067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4506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506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5070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5071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1905000" y="6400800"/>
            <a:ext cx="4953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Copyright © 2019 by The McGraw-Hill Companies, Inc. All rights reserved.</a:t>
            </a:r>
          </a:p>
        </p:txBody>
      </p:sp>
      <p:sp>
        <p:nvSpPr>
          <p:cNvPr id="45072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54C1C583-C745-4DD6-BEF4-7FCE07C5933B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B97892-C595-4504-AA90-4E1CE7047B8A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CA3209-251F-4095-9E4D-F09ECC93BF2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C3590CF-7DA4-447A-A8E1-14B1F581558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14313"/>
            <a:ext cx="7800975" cy="7762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8810D-24EE-4B15-870C-F65868E8E28A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4B4452-2180-4A93-8CB1-E7C038AC35B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C2997D-83F4-4D36-8E96-A393D7A8D42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28C09-2E95-4A8E-8119-572C3DB731C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A007DD-456B-49D8-93E8-CBDD8570CB5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A9E152-3E92-45B8-BB71-A4FBCA0EDF4B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CEAE6E-4DE2-4307-92DD-1ADE21C651F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B0203B-6CA2-4D24-83B1-998F5B645A3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44039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4404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404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404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en-US" dirty="0"/>
          </a:p>
        </p:txBody>
      </p:sp>
      <p:sp>
        <p:nvSpPr>
          <p:cNvPr id="4404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61331" y="6400800"/>
            <a:ext cx="55895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r>
              <a:rPr lang="en-US" dirty="0"/>
              <a:t>Copyright © 2019 by The McGraw-Hill Companies, Inc. All rights reserved.</a:t>
            </a:r>
          </a:p>
        </p:txBody>
      </p:sp>
      <p:sp>
        <p:nvSpPr>
          <p:cNvPr id="4404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8A240038-7CD9-4DEE-AC4E-CC7B199774F2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90600" y="1219200"/>
            <a:ext cx="7772400" cy="2057400"/>
          </a:xfrm>
        </p:spPr>
        <p:txBody>
          <a:bodyPr/>
          <a:lstStyle/>
          <a:p>
            <a:pPr algn="ctr"/>
            <a:br>
              <a:rPr lang="en-US" dirty="0"/>
            </a:br>
            <a:r>
              <a:rPr lang="en-US" dirty="0"/>
              <a:t>Chapter 5</a:t>
            </a:r>
            <a:br>
              <a:rPr lang="en-US" dirty="0"/>
            </a:br>
            <a:r>
              <a:rPr lang="en-US" dirty="0"/>
              <a:t>The Supporting Facility &amp; Process Flow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4C1C583-C745-4DD6-BEF4-7FCE07C5933B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title"/>
          </p:nvPr>
        </p:nvSpPr>
        <p:spPr>
          <a:xfrm>
            <a:off x="1114425" y="685800"/>
            <a:ext cx="7877175" cy="9286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4000" dirty="0"/>
              <a:t>Figure 5.3: Swim Lane Flowchart of Graduate School Admissions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590CF-7DA4-447A-A8E1-14B1F5815589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945" y="1814513"/>
            <a:ext cx="7096125" cy="4886325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-152400" y="6443664"/>
            <a:ext cx="6705600" cy="457200"/>
          </a:xfrm>
        </p:spPr>
        <p:txBody>
          <a:bodyPr/>
          <a:lstStyle/>
          <a:p>
            <a:r>
              <a:rPr lang="en-US" dirty="0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3763904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Figure 5.4: Process Flow Diagram of Mortgage Service</a:t>
            </a:r>
          </a:p>
        </p:txBody>
      </p:sp>
      <p:sp>
        <p:nvSpPr>
          <p:cNvPr id="42014" name="Rectangle 30"/>
          <p:cNvSpPr>
            <a:spLocks noChangeArrowheads="1"/>
          </p:cNvSpPr>
          <p:nvPr/>
        </p:nvSpPr>
        <p:spPr bwMode="auto">
          <a:xfrm>
            <a:off x="0" y="1905000"/>
            <a:ext cx="9144000" cy="6397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en-US" sz="2400" dirty="0">
              <a:latin typeface="Times New Roman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007DD-456B-49D8-93E8-CBDD8570CB50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32647"/>
            <a:ext cx="8287703" cy="3887153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0719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Figure 5.5: Gantt Chart of Mortgage Service</a:t>
            </a:r>
          </a:p>
        </p:txBody>
      </p:sp>
      <p:sp>
        <p:nvSpPr>
          <p:cNvPr id="42014" name="Rectangle 30"/>
          <p:cNvSpPr>
            <a:spLocks noChangeArrowheads="1"/>
          </p:cNvSpPr>
          <p:nvPr/>
        </p:nvSpPr>
        <p:spPr bwMode="auto">
          <a:xfrm>
            <a:off x="0" y="1905000"/>
            <a:ext cx="9144000" cy="6397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en-US" sz="2400" dirty="0">
              <a:latin typeface="Times New Roman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007DD-456B-49D8-93E8-CBDD8570CB50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87880"/>
            <a:ext cx="8343900" cy="438912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7302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671513"/>
            <a:ext cx="7800975" cy="776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Process Terminology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 u="sng" dirty="0"/>
              <a:t>Cycle Time</a:t>
            </a:r>
            <a:r>
              <a:rPr lang="en-US" sz="2400" dirty="0"/>
              <a:t> is the average time between completions of successive units.</a:t>
            </a:r>
          </a:p>
          <a:p>
            <a:pPr>
              <a:lnSpc>
                <a:spcPct val="90000"/>
              </a:lnSpc>
            </a:pPr>
            <a:r>
              <a:rPr lang="en-US" sz="2400" u="sng" dirty="0"/>
              <a:t>Bottleneck </a:t>
            </a:r>
            <a:r>
              <a:rPr lang="en-US" sz="2400" dirty="0"/>
              <a:t>is the operation that limits production.</a:t>
            </a:r>
          </a:p>
          <a:p>
            <a:pPr>
              <a:lnSpc>
                <a:spcPct val="90000"/>
              </a:lnSpc>
            </a:pPr>
            <a:r>
              <a:rPr lang="en-US" sz="2400" u="sng" dirty="0"/>
              <a:t>Capacity</a:t>
            </a:r>
            <a:r>
              <a:rPr lang="en-US" sz="2400" dirty="0"/>
              <a:t> is a measure of output per unit time when </a:t>
            </a:r>
            <a:r>
              <a:rPr lang="en-US" sz="2400" i="1" dirty="0"/>
              <a:t>fully busy</a:t>
            </a:r>
            <a:r>
              <a:rPr lang="en-US" sz="2400" dirty="0"/>
              <a:t>.</a:t>
            </a:r>
          </a:p>
          <a:p>
            <a:pPr>
              <a:lnSpc>
                <a:spcPct val="90000"/>
              </a:lnSpc>
            </a:pPr>
            <a:r>
              <a:rPr lang="en-US" sz="2400" u="sng" dirty="0"/>
              <a:t>Capacity Utilization</a:t>
            </a:r>
            <a:r>
              <a:rPr lang="en-US" sz="2400" dirty="0"/>
              <a:t> is a measure of how much actual output is achieved relative to the process capacity when fully busy.</a:t>
            </a:r>
          </a:p>
          <a:p>
            <a:pPr>
              <a:lnSpc>
                <a:spcPct val="90000"/>
              </a:lnSpc>
            </a:pPr>
            <a:r>
              <a:rPr lang="en-US" sz="2400" u="sng" dirty="0"/>
              <a:t>Throughput Time</a:t>
            </a:r>
            <a:r>
              <a:rPr lang="en-US" sz="2400" dirty="0"/>
              <a:t> is the time to complete a process from time of arrival to time of exit.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8810D-24EE-4B15-870C-F65868E8E28A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4588" y="533400"/>
            <a:ext cx="8562975" cy="7620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4000" dirty="0"/>
              <a:t>Process Terminology (cont.)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u="sng" dirty="0"/>
              <a:t>Rush Order Flow Time</a:t>
            </a:r>
            <a:r>
              <a:rPr lang="en-US" sz="2800" dirty="0"/>
              <a:t> is the time it takes to go through the system from beginning to end without any time in queue. </a:t>
            </a:r>
          </a:p>
          <a:p>
            <a:pPr>
              <a:lnSpc>
                <a:spcPct val="90000"/>
              </a:lnSpc>
            </a:pPr>
            <a:r>
              <a:rPr lang="en-US" sz="2800" u="sng" dirty="0"/>
              <a:t>Total Direct Labor Content</a:t>
            </a:r>
            <a:r>
              <a:rPr lang="en-US" sz="2800" dirty="0"/>
              <a:t> is the sum of all the operations times (touch time) consumed in performing the service.</a:t>
            </a:r>
          </a:p>
          <a:p>
            <a:pPr>
              <a:lnSpc>
                <a:spcPct val="90000"/>
              </a:lnSpc>
            </a:pPr>
            <a:r>
              <a:rPr lang="en-US" sz="2800" u="sng" dirty="0"/>
              <a:t>Direct Labor Utilization</a:t>
            </a:r>
            <a:r>
              <a:rPr lang="en-US" sz="2800" dirty="0"/>
              <a:t> is a measure of the percentage of time that workers actually contribute value to a fully busy service organization.</a:t>
            </a:r>
          </a:p>
          <a:p>
            <a:pPr>
              <a:lnSpc>
                <a:spcPct val="90000"/>
              </a:lnSpc>
            </a:pPr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8810D-24EE-4B15-870C-F65868E8E28A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Table 5.2: License Renewal Process Times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007DD-456B-49D8-93E8-CBDD8570CB50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2286000"/>
            <a:ext cx="8172450" cy="23622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3600" dirty="0"/>
              <a:t>Figure 5.6: (a)Present and (b)Proposed Process Flow Diagrams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007DD-456B-49D8-93E8-CBDD8570CB50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2119313"/>
            <a:ext cx="7639050" cy="4581525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461053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3600" dirty="0"/>
              <a:t>Figure 5.7: Reengineered Driver’s License Office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007DD-456B-49D8-93E8-CBDD8570CB50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1828800"/>
            <a:ext cx="2895600" cy="4913471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175118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3600" dirty="0"/>
              <a:t>Table 5.3: Daily Flow of Visitors between Attractions, Hundreds*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007DD-456B-49D8-93E8-CBDD8570CB50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2362198"/>
            <a:ext cx="8121015" cy="3080385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9704986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3200" dirty="0"/>
              <a:t>Figure 5.8: Ocean World Site Planning Using Operations Sequence Analysis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007DD-456B-49D8-93E8-CBDD8570CB50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1993102"/>
            <a:ext cx="7093268" cy="4285298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631407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Learning Objectives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2017712"/>
            <a:ext cx="8421688" cy="4230687"/>
          </a:xfrm>
          <a:noFill/>
          <a:ln/>
        </p:spPr>
        <p:txBody>
          <a:bodyPr lIns="92075" tIns="46038" rIns="92075" bIns="46038"/>
          <a:lstStyle/>
          <a:p>
            <a:pPr>
              <a:lnSpc>
                <a:spcPct val="90000"/>
              </a:lnSpc>
            </a:pPr>
            <a:r>
              <a:rPr lang="en-US" sz="2100" dirty="0"/>
              <a:t>Describe the impact of “</a:t>
            </a:r>
            <a:r>
              <a:rPr lang="en-US" sz="2100" dirty="0" err="1"/>
              <a:t>servicescape</a:t>
            </a:r>
            <a:r>
              <a:rPr lang="en-US" sz="2100" dirty="0"/>
              <a:t>” on behavior of customers and employees.</a:t>
            </a:r>
          </a:p>
          <a:p>
            <a:pPr>
              <a:lnSpc>
                <a:spcPct val="90000"/>
              </a:lnSpc>
            </a:pPr>
            <a:r>
              <a:rPr lang="en-US" sz="2100" dirty="0"/>
              <a:t>Identify and discuss environmental dimensions of </a:t>
            </a:r>
            <a:r>
              <a:rPr lang="en-US" sz="2100" dirty="0" err="1"/>
              <a:t>servicescapes</a:t>
            </a:r>
            <a:r>
              <a:rPr lang="en-US" sz="2100" dirty="0"/>
              <a:t>.</a:t>
            </a:r>
          </a:p>
          <a:p>
            <a:pPr>
              <a:lnSpc>
                <a:spcPct val="90000"/>
              </a:lnSpc>
            </a:pPr>
            <a:r>
              <a:rPr lang="en-US" sz="2100" dirty="0"/>
              <a:t>Identify critical design features of a service supporting facility.</a:t>
            </a:r>
          </a:p>
          <a:p>
            <a:pPr>
              <a:lnSpc>
                <a:spcPct val="90000"/>
              </a:lnSpc>
            </a:pPr>
            <a:r>
              <a:rPr lang="en-US" sz="2100" dirty="0"/>
              <a:t>Draw a swim lane flowchart, process flow diagram, and a Gantt chart of a service process.</a:t>
            </a:r>
          </a:p>
          <a:p>
            <a:pPr>
              <a:lnSpc>
                <a:spcPct val="90000"/>
              </a:lnSpc>
            </a:pPr>
            <a:r>
              <a:rPr lang="en-US" sz="2100" dirty="0"/>
              <a:t>Calculate performance metrics such as throughput time and direct labor utilization.</a:t>
            </a:r>
          </a:p>
          <a:p>
            <a:pPr>
              <a:lnSpc>
                <a:spcPct val="90000"/>
              </a:lnSpc>
            </a:pPr>
            <a:r>
              <a:rPr lang="en-US" sz="2100" dirty="0"/>
              <a:t>Identify bottleneck operation in a product layout, and regroup activities to create new jobs that will increase the overall service capacity.</a:t>
            </a:r>
          </a:p>
          <a:p>
            <a:pPr>
              <a:lnSpc>
                <a:spcPct val="90000"/>
              </a:lnSpc>
            </a:pPr>
            <a:r>
              <a:rPr lang="en-US" sz="2100" dirty="0"/>
              <a:t>Use operations sequence analysis to determine relative locations of departments in a process layout that minimize total flow-distance.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8810D-24EE-4B15-870C-F65868E8E28A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3200" dirty="0"/>
              <a:t>Figure 5.9: Final Site Plan for Ocean World Theme Park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007DD-456B-49D8-93E8-CBDD8570CB50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500" y="1943100"/>
            <a:ext cx="6667500" cy="46101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959996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3200" dirty="0"/>
              <a:t>Figure 5.10: Flow Diagram for CRAFT Logic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007DD-456B-49D8-93E8-CBDD8570CB50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1905000"/>
            <a:ext cx="3695700" cy="4733925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915459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026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Topics for Discussion</a:t>
            </a:r>
          </a:p>
        </p:txBody>
      </p:sp>
      <p:sp>
        <p:nvSpPr>
          <p:cNvPr id="30723" name="Rectangle 1027"/>
          <p:cNvSpPr>
            <a:spLocks noGrp="1" noChangeArrowheads="1"/>
          </p:cNvSpPr>
          <p:nvPr>
            <p:ph idx="1"/>
          </p:nvPr>
        </p:nvSpPr>
        <p:spPr>
          <a:xfrm>
            <a:off x="228600" y="2017713"/>
            <a:ext cx="8726488" cy="4114800"/>
          </a:xfrm>
        </p:spPr>
        <p:txBody>
          <a:bodyPr/>
          <a:lstStyle/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100" dirty="0"/>
              <a:t>Compare the attention to aesthetics in waiting rooms that you have visited.  How did the different environments affect your mood?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100" dirty="0"/>
              <a:t>Give an example of a servicescape that supports the service concept and another that detracts.  Explain the success or failure in terms of the servicescape dimensions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100" dirty="0"/>
              <a:t>Select a service and discuss how the design and layout of the facility meets the five factors of nature and objectives of the organization.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100" dirty="0"/>
              <a:t>For Example 5.3, the Ocean World theme park, make an argument for not locating popular attractions next to each other.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100" dirty="0"/>
              <a:t>The CRAFT program is an example of a heuristic programming approach to problem solving.  Why might CRAFT not find the optimal solution to a layout problem?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8810D-24EE-4B15-870C-F65868E8E28A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Interactive Exercise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800" i="1" dirty="0"/>
              <a:t>The class divides into small groups</a:t>
            </a:r>
          </a:p>
          <a:p>
            <a:r>
              <a:rPr lang="en-US" sz="2800" dirty="0"/>
              <a:t>  One-half of the groups produce examples based on work experience with </a:t>
            </a:r>
            <a:r>
              <a:rPr lang="en-US" sz="2800" i="1" u="sng" dirty="0"/>
              <a:t>supportive</a:t>
            </a:r>
            <a:r>
              <a:rPr lang="en-US" sz="2800" dirty="0"/>
              <a:t> servicescapes in terms of job satisfaction </a:t>
            </a:r>
            <a:br>
              <a:rPr lang="en-US" sz="2800" dirty="0"/>
            </a:br>
            <a:r>
              <a:rPr lang="en-US" sz="2800" dirty="0"/>
              <a:t>and productivity.  </a:t>
            </a:r>
          </a:p>
          <a:p>
            <a:r>
              <a:rPr lang="en-US" sz="2800" dirty="0"/>
              <a:t>The other one-half of the groups provide examples of </a:t>
            </a:r>
            <a:r>
              <a:rPr lang="en-US" sz="2800" i="1" u="sng" dirty="0"/>
              <a:t>poor</a:t>
            </a:r>
            <a:r>
              <a:rPr lang="en-US" sz="2800" dirty="0"/>
              <a:t> servicescapes in terms of job satisfaction and productivity.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8810D-24EE-4B15-870C-F65868E8E28A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Case 5.1: Health Maintenance Organization (A)</a:t>
            </a:r>
          </a:p>
        </p:txBody>
      </p:sp>
      <p:graphicFrame>
        <p:nvGraphicFramePr>
          <p:cNvPr id="62561" name="Group 97"/>
          <p:cNvGraphicFramePr>
            <a:graphicFrameLocks noGrp="1"/>
          </p:cNvGraphicFramePr>
          <p:nvPr>
            <p:ph idx="1"/>
          </p:nvPr>
        </p:nvGraphicFramePr>
        <p:xfrm>
          <a:off x="304800" y="2017713"/>
          <a:ext cx="8650288" cy="4143378"/>
        </p:xfrm>
        <a:graphic>
          <a:graphicData uri="http://schemas.openxmlformats.org/drawingml/2006/table">
            <a:tbl>
              <a:tblPr/>
              <a:tblGrid>
                <a:gridCol w="2514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778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88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Reception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7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Waiting room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Examination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8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Laboratory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X-ray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8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Minor surgery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590CF-7DA4-447A-A8E1-14B1F5815589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HMO (A) QUESTIONS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017713"/>
            <a:ext cx="8116888" cy="4114800"/>
          </a:xfrm>
        </p:spPr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en-US" dirty="0"/>
              <a:t>Beginning with a good initial layout, use operations sequence analysis to determine a better layout that would minimize the walking distance between different areas of the clinic.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dirty="0"/>
              <a:t>Defend your final layout based on features other than minimizing </a:t>
            </a:r>
            <a:br>
              <a:rPr lang="en-US" dirty="0"/>
            </a:br>
            <a:r>
              <a:rPr lang="en-US" dirty="0"/>
              <a:t>walking distance.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8810D-24EE-4B15-870C-F65868E8E28A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Case 5.2: Health Maintenance Organization (B)</a:t>
            </a:r>
          </a:p>
        </p:txBody>
      </p:sp>
      <p:graphicFrame>
        <p:nvGraphicFramePr>
          <p:cNvPr id="65565" name="Group 29"/>
          <p:cNvGraphicFramePr>
            <a:graphicFrameLocks noGrp="1"/>
          </p:cNvGraphicFramePr>
          <p:nvPr>
            <p:ph idx="1"/>
          </p:nvPr>
        </p:nvGraphicFramePr>
        <p:xfrm>
          <a:off x="1182688" y="2017713"/>
          <a:ext cx="7772400" cy="4114800"/>
        </p:xfrm>
        <a:graphic>
          <a:graphicData uri="http://schemas.openxmlformats.org/drawingml/2006/table">
            <a:tbl>
              <a:tblPr/>
              <a:tblGrid>
                <a:gridCol w="4684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87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Activity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Time (sec.)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Receive prescriptions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Type labels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Fill prescriptions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Check prescriptions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Dispense prescriptions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590CF-7DA4-447A-A8E1-14B1F5815589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HMO (B) Questions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en-US" dirty="0"/>
              <a:t>Identify the bottleneck activity, and show how capacity can be increased by using only two pharmacists and two technicians.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dirty="0"/>
              <a:t>In addition to savings on personnel costs, what benefits does this arrangement have?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8810D-24EE-4B15-870C-F65868E8E28A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6175" y="816770"/>
            <a:ext cx="7800975" cy="776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Case 5.3: Esquire Department Store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017713"/>
            <a:ext cx="8116888" cy="4114800"/>
          </a:xfrm>
        </p:spPr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en-US" sz="2800" dirty="0"/>
              <a:t>Use CRAFT logic to develop a layout that will maximize customer time in the store.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2800" dirty="0"/>
              <a:t>What percentage increase in customer time spent in the store is achieved by the </a:t>
            </a:r>
            <a:br>
              <a:rPr lang="en-US" sz="2800" dirty="0"/>
            </a:br>
            <a:r>
              <a:rPr lang="en-US" sz="2800" dirty="0"/>
              <a:t>proposed layout?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 sz="2800" dirty="0"/>
              <a:t>What other consumer behavior concepts should be considered in the relative location of departments?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8810D-24EE-4B15-870C-F65868E8E28A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2347913" y="3028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181100" y="2022839"/>
            <a:ext cx="6400800" cy="1752600"/>
          </a:xfrm>
        </p:spPr>
        <p:txBody>
          <a:bodyPr/>
          <a:lstStyle/>
          <a:p>
            <a:r>
              <a:rPr lang="en-US" dirty="0"/>
              <a:t>The Role of the Servicescape</a:t>
            </a:r>
          </a:p>
          <a:p>
            <a:r>
              <a:rPr lang="en-US" dirty="0"/>
              <a:t>Case 5.4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4C1C583-C745-4DD6-BEF4-7FCE07C5933B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671513"/>
            <a:ext cx="7800975" cy="776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Environmental Psychology</a:t>
            </a:r>
            <a:br>
              <a:rPr lang="en-US" dirty="0"/>
            </a:br>
            <a:r>
              <a:rPr lang="en-US" dirty="0"/>
              <a:t>Orientation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en-US" dirty="0"/>
              <a:t>Need for spatial cues to orient visitors</a:t>
            </a:r>
          </a:p>
          <a:p>
            <a:r>
              <a:rPr lang="en-US" dirty="0"/>
              <a:t>Formula facilities draw on previous experience</a:t>
            </a:r>
          </a:p>
          <a:p>
            <a:r>
              <a:rPr lang="en-US" dirty="0"/>
              <a:t>Entrance atrium allows visitors to gain a quick orientation and observe others for behavioral cues</a:t>
            </a:r>
          </a:p>
          <a:p>
            <a:r>
              <a:rPr lang="en-US" dirty="0"/>
              <a:t>Orientation aids and signage such as “You Are Here” maps reduce anxiety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8810D-24EE-4B15-870C-F65868E8E28A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/>
              <a:t>Concept: a modern farmer’s market for the discerning customer</a:t>
            </a:r>
          </a:p>
          <a:p>
            <a:endParaRPr lang="en-US" dirty="0"/>
          </a:p>
          <a:p>
            <a:r>
              <a:rPr lang="en-US" dirty="0"/>
              <a:t>Aesthetics </a:t>
            </a:r>
          </a:p>
          <a:p>
            <a:r>
              <a:rPr lang="en-US" dirty="0"/>
              <a:t>Force Flow</a:t>
            </a:r>
          </a:p>
          <a:p>
            <a:r>
              <a:rPr lang="en-US" dirty="0"/>
              <a:t>Queuing</a:t>
            </a:r>
          </a:p>
          <a:p>
            <a:r>
              <a:rPr lang="en-US" dirty="0"/>
              <a:t>Results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hlink"/>
          </a:solidFill>
          <a:ln/>
        </p:spPr>
        <p:txBody>
          <a:bodyPr anchor="ctr"/>
          <a:lstStyle/>
          <a:p>
            <a:r>
              <a:rPr lang="en-US" sz="4000" dirty="0">
                <a:latin typeface="Lucida Handwriting" pitchFamily="66" charset="0"/>
              </a:rPr>
              <a:t>The Servicescape</a:t>
            </a: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533400" y="6248400"/>
            <a:ext cx="8001000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dirty="0"/>
              <a:t>“We want to change the way people eat…” Brian Cronin, General Manager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8810D-24EE-4B15-870C-F65868E8E28A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  <p:transition>
    <p:fade thruBlk="1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730" name="Group 2"/>
          <p:cNvGrpSpPr>
            <a:grpSpLocks/>
          </p:cNvGrpSpPr>
          <p:nvPr/>
        </p:nvGrpSpPr>
        <p:grpSpPr bwMode="auto">
          <a:xfrm>
            <a:off x="652463" y="1447800"/>
            <a:ext cx="8296275" cy="5227638"/>
            <a:chOff x="420" y="624"/>
            <a:chExt cx="5226" cy="3293"/>
          </a:xfrm>
        </p:grpSpPr>
        <p:sp>
          <p:nvSpPr>
            <p:cNvPr id="73731" name="Rectangle 3"/>
            <p:cNvSpPr>
              <a:spLocks noChangeArrowheads="1"/>
            </p:cNvSpPr>
            <p:nvPr/>
          </p:nvSpPr>
          <p:spPr bwMode="auto">
            <a:xfrm>
              <a:off x="420" y="624"/>
              <a:ext cx="4908" cy="3072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32" name="Rectangle 4"/>
            <p:cNvSpPr>
              <a:spLocks noChangeArrowheads="1"/>
            </p:cNvSpPr>
            <p:nvPr/>
          </p:nvSpPr>
          <p:spPr bwMode="auto">
            <a:xfrm>
              <a:off x="480" y="672"/>
              <a:ext cx="4800" cy="29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33" name="Rectangle 5"/>
            <p:cNvSpPr>
              <a:spLocks noChangeArrowheads="1"/>
            </p:cNvSpPr>
            <p:nvPr/>
          </p:nvSpPr>
          <p:spPr bwMode="auto">
            <a:xfrm>
              <a:off x="432" y="3216"/>
              <a:ext cx="864" cy="4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34" name="Rectangle 6"/>
            <p:cNvSpPr>
              <a:spLocks noChangeArrowheads="1"/>
            </p:cNvSpPr>
            <p:nvPr/>
          </p:nvSpPr>
          <p:spPr bwMode="auto">
            <a:xfrm rot="-5400000">
              <a:off x="1728" y="3408"/>
              <a:ext cx="432" cy="4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35" name="Rectangle 7"/>
            <p:cNvSpPr>
              <a:spLocks noChangeArrowheads="1"/>
            </p:cNvSpPr>
            <p:nvPr/>
          </p:nvSpPr>
          <p:spPr bwMode="auto">
            <a:xfrm rot="-5400000">
              <a:off x="2184" y="936"/>
              <a:ext cx="576" cy="4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36" name="Rectangle 8"/>
            <p:cNvSpPr>
              <a:spLocks noChangeArrowheads="1"/>
            </p:cNvSpPr>
            <p:nvPr/>
          </p:nvSpPr>
          <p:spPr bwMode="auto">
            <a:xfrm>
              <a:off x="2256" y="2016"/>
              <a:ext cx="1248" cy="4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37" name="Rectangle 9"/>
            <p:cNvSpPr>
              <a:spLocks noChangeArrowheads="1"/>
            </p:cNvSpPr>
            <p:nvPr/>
          </p:nvSpPr>
          <p:spPr bwMode="auto">
            <a:xfrm rot="-5400000">
              <a:off x="984" y="2040"/>
              <a:ext cx="1920" cy="4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38" name="Rectangle 10"/>
            <p:cNvSpPr>
              <a:spLocks noChangeArrowheads="1"/>
            </p:cNvSpPr>
            <p:nvPr/>
          </p:nvSpPr>
          <p:spPr bwMode="auto">
            <a:xfrm>
              <a:off x="912" y="1440"/>
              <a:ext cx="1008" cy="4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39" name="Rectangle 11"/>
            <p:cNvSpPr>
              <a:spLocks noChangeArrowheads="1"/>
            </p:cNvSpPr>
            <p:nvPr/>
          </p:nvSpPr>
          <p:spPr bwMode="auto">
            <a:xfrm>
              <a:off x="912" y="2640"/>
              <a:ext cx="1008" cy="4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40" name="Rectangle 12"/>
            <p:cNvSpPr>
              <a:spLocks noChangeArrowheads="1"/>
            </p:cNvSpPr>
            <p:nvPr/>
          </p:nvSpPr>
          <p:spPr bwMode="auto">
            <a:xfrm>
              <a:off x="432" y="2016"/>
              <a:ext cx="1008" cy="4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41" name="Rectangle 13"/>
            <p:cNvSpPr>
              <a:spLocks noChangeArrowheads="1"/>
            </p:cNvSpPr>
            <p:nvPr/>
          </p:nvSpPr>
          <p:spPr bwMode="auto">
            <a:xfrm rot="-5400000">
              <a:off x="3528" y="2040"/>
              <a:ext cx="1728" cy="4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42" name="Rectangle 14"/>
            <p:cNvSpPr>
              <a:spLocks noChangeArrowheads="1"/>
            </p:cNvSpPr>
            <p:nvPr/>
          </p:nvSpPr>
          <p:spPr bwMode="auto">
            <a:xfrm>
              <a:off x="1968" y="2880"/>
              <a:ext cx="2016" cy="4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43" name="Rectangle 15"/>
            <p:cNvSpPr>
              <a:spLocks noChangeArrowheads="1"/>
            </p:cNvSpPr>
            <p:nvPr/>
          </p:nvSpPr>
          <p:spPr bwMode="auto">
            <a:xfrm rot="-5400000">
              <a:off x="3216" y="1728"/>
              <a:ext cx="528" cy="4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44" name="Rectangle 16"/>
            <p:cNvSpPr>
              <a:spLocks noChangeArrowheads="1"/>
            </p:cNvSpPr>
            <p:nvPr/>
          </p:nvSpPr>
          <p:spPr bwMode="auto">
            <a:xfrm>
              <a:off x="3312" y="1200"/>
              <a:ext cx="1392" cy="4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45" name="Rectangle 17"/>
            <p:cNvSpPr>
              <a:spLocks noChangeArrowheads="1"/>
            </p:cNvSpPr>
            <p:nvPr/>
          </p:nvSpPr>
          <p:spPr bwMode="auto">
            <a:xfrm>
              <a:off x="4368" y="1728"/>
              <a:ext cx="336" cy="4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46" name="Rectangle 18"/>
            <p:cNvSpPr>
              <a:spLocks noChangeArrowheads="1"/>
            </p:cNvSpPr>
            <p:nvPr/>
          </p:nvSpPr>
          <p:spPr bwMode="auto">
            <a:xfrm>
              <a:off x="720" y="2688"/>
              <a:ext cx="1200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r>
                <a:rPr lang="en-US" sz="1400" dirty="0">
                  <a:latin typeface="Arial" charset="0"/>
                </a:rPr>
                <a:t>Produce</a:t>
              </a:r>
            </a:p>
          </p:txBody>
        </p:sp>
        <p:sp>
          <p:nvSpPr>
            <p:cNvPr id="73747" name="Rectangle 19"/>
            <p:cNvSpPr>
              <a:spLocks noChangeArrowheads="1"/>
            </p:cNvSpPr>
            <p:nvPr/>
          </p:nvSpPr>
          <p:spPr bwMode="auto">
            <a:xfrm>
              <a:off x="720" y="2448"/>
              <a:ext cx="1200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1400" dirty="0">
                <a:latin typeface="Arial" charset="0"/>
              </a:endParaRPr>
            </a:p>
          </p:txBody>
        </p:sp>
        <p:sp>
          <p:nvSpPr>
            <p:cNvPr id="73748" name="Rectangle 20"/>
            <p:cNvSpPr>
              <a:spLocks noChangeArrowheads="1"/>
            </p:cNvSpPr>
            <p:nvPr/>
          </p:nvSpPr>
          <p:spPr bwMode="auto">
            <a:xfrm>
              <a:off x="480" y="3024"/>
              <a:ext cx="816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49" name="Rectangle 21"/>
            <p:cNvSpPr>
              <a:spLocks noChangeArrowheads="1"/>
            </p:cNvSpPr>
            <p:nvPr/>
          </p:nvSpPr>
          <p:spPr bwMode="auto">
            <a:xfrm rot="10800000">
              <a:off x="2112" y="3024"/>
              <a:ext cx="576" cy="144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 eaLnBrk="1" hangingPunct="1"/>
              <a:r>
                <a:rPr lang="en-US" sz="1400" dirty="0">
                  <a:latin typeface="Arial" charset="0"/>
                </a:rPr>
                <a:t>Flowers</a:t>
              </a:r>
            </a:p>
          </p:txBody>
        </p:sp>
        <p:sp>
          <p:nvSpPr>
            <p:cNvPr id="73750" name="Rectangle 22"/>
            <p:cNvSpPr>
              <a:spLocks noChangeArrowheads="1"/>
            </p:cNvSpPr>
            <p:nvPr/>
          </p:nvSpPr>
          <p:spPr bwMode="auto">
            <a:xfrm rot="5400000">
              <a:off x="600" y="2568"/>
              <a:ext cx="432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51" name="Rectangle 23"/>
            <p:cNvSpPr>
              <a:spLocks noChangeArrowheads="1"/>
            </p:cNvSpPr>
            <p:nvPr/>
          </p:nvSpPr>
          <p:spPr bwMode="auto">
            <a:xfrm rot="5400000">
              <a:off x="1248" y="1968"/>
              <a:ext cx="1152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52" name="Rectangle 24"/>
            <p:cNvSpPr>
              <a:spLocks noChangeArrowheads="1"/>
            </p:cNvSpPr>
            <p:nvPr/>
          </p:nvSpPr>
          <p:spPr bwMode="auto">
            <a:xfrm rot="5400000">
              <a:off x="-48" y="2592"/>
              <a:ext cx="1152" cy="9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53" name="Rectangle 25"/>
            <p:cNvSpPr>
              <a:spLocks noChangeArrowheads="1"/>
            </p:cNvSpPr>
            <p:nvPr/>
          </p:nvSpPr>
          <p:spPr bwMode="auto">
            <a:xfrm rot="10800000">
              <a:off x="528" y="2064"/>
              <a:ext cx="912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 eaLnBrk="1" hangingPunct="1"/>
              <a:r>
                <a:rPr lang="en-US" sz="1400" dirty="0">
                  <a:latin typeface="Arial" charset="0"/>
                </a:rPr>
                <a:t>Produce</a:t>
              </a:r>
            </a:p>
          </p:txBody>
        </p:sp>
        <p:sp>
          <p:nvSpPr>
            <p:cNvPr id="73754" name="Rectangle 26"/>
            <p:cNvSpPr>
              <a:spLocks noChangeArrowheads="1"/>
            </p:cNvSpPr>
            <p:nvPr/>
          </p:nvSpPr>
          <p:spPr bwMode="auto">
            <a:xfrm rot="10800000">
              <a:off x="480" y="1824"/>
              <a:ext cx="960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55" name="Rectangle 27"/>
            <p:cNvSpPr>
              <a:spLocks noChangeArrowheads="1"/>
            </p:cNvSpPr>
            <p:nvPr/>
          </p:nvSpPr>
          <p:spPr bwMode="auto">
            <a:xfrm rot="10800000">
              <a:off x="912" y="1488"/>
              <a:ext cx="1008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 eaLnBrk="1" hangingPunct="1"/>
              <a:r>
                <a:rPr lang="en-US" sz="1400" dirty="0">
                  <a:latin typeface="Arial" charset="0"/>
                </a:rPr>
                <a:t>Produce</a:t>
              </a:r>
            </a:p>
          </p:txBody>
        </p:sp>
        <p:sp>
          <p:nvSpPr>
            <p:cNvPr id="73756" name="Rectangle 28"/>
            <p:cNvSpPr>
              <a:spLocks noChangeArrowheads="1"/>
            </p:cNvSpPr>
            <p:nvPr/>
          </p:nvSpPr>
          <p:spPr bwMode="auto">
            <a:xfrm rot="5400000">
              <a:off x="-24" y="1176"/>
              <a:ext cx="1200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57" name="Rectangle 29"/>
            <p:cNvSpPr>
              <a:spLocks noChangeArrowheads="1"/>
            </p:cNvSpPr>
            <p:nvPr/>
          </p:nvSpPr>
          <p:spPr bwMode="auto">
            <a:xfrm rot="10800000">
              <a:off x="912" y="1104"/>
              <a:ext cx="1008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 eaLnBrk="1" hangingPunct="1"/>
              <a:r>
                <a:rPr lang="en-US" sz="1400" dirty="0">
                  <a:latin typeface="Arial" charset="0"/>
                </a:rPr>
                <a:t>Meat</a:t>
              </a:r>
            </a:p>
          </p:txBody>
        </p:sp>
        <p:sp>
          <p:nvSpPr>
            <p:cNvPr id="73758" name="Rectangle 30"/>
            <p:cNvSpPr>
              <a:spLocks noChangeArrowheads="1"/>
            </p:cNvSpPr>
            <p:nvPr/>
          </p:nvSpPr>
          <p:spPr bwMode="auto">
            <a:xfrm rot="10800000">
              <a:off x="672" y="672"/>
              <a:ext cx="1296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 eaLnBrk="1" hangingPunct="1"/>
              <a:r>
                <a:rPr lang="en-US" sz="1400" dirty="0">
                  <a:latin typeface="Arial" charset="0"/>
                </a:rPr>
                <a:t>Seafood</a:t>
              </a:r>
            </a:p>
          </p:txBody>
        </p:sp>
        <p:sp>
          <p:nvSpPr>
            <p:cNvPr id="73759" name="Rectangle 31"/>
            <p:cNvSpPr>
              <a:spLocks noChangeArrowheads="1"/>
            </p:cNvSpPr>
            <p:nvPr/>
          </p:nvSpPr>
          <p:spPr bwMode="auto">
            <a:xfrm rot="5400000">
              <a:off x="840" y="1176"/>
              <a:ext cx="336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60" name="Rectangle 32"/>
            <p:cNvSpPr>
              <a:spLocks noChangeArrowheads="1"/>
            </p:cNvSpPr>
            <p:nvPr/>
          </p:nvSpPr>
          <p:spPr bwMode="auto">
            <a:xfrm rot="5400000">
              <a:off x="2112" y="912"/>
              <a:ext cx="576" cy="9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61" name="Rectangle 33"/>
            <p:cNvSpPr>
              <a:spLocks noChangeArrowheads="1"/>
            </p:cNvSpPr>
            <p:nvPr/>
          </p:nvSpPr>
          <p:spPr bwMode="auto">
            <a:xfrm rot="10800000">
              <a:off x="1968" y="672"/>
              <a:ext cx="384" cy="9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62" name="Rectangle 34"/>
            <p:cNvSpPr>
              <a:spLocks noChangeArrowheads="1"/>
            </p:cNvSpPr>
            <p:nvPr/>
          </p:nvSpPr>
          <p:spPr bwMode="auto">
            <a:xfrm rot="5400000">
              <a:off x="1704" y="1368"/>
              <a:ext cx="720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63" name="Rectangle 35"/>
            <p:cNvSpPr>
              <a:spLocks noChangeArrowheads="1"/>
            </p:cNvSpPr>
            <p:nvPr/>
          </p:nvSpPr>
          <p:spPr bwMode="auto">
            <a:xfrm rot="5400000">
              <a:off x="2064" y="1632"/>
              <a:ext cx="576" cy="9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64" name="Rectangle 36"/>
            <p:cNvSpPr>
              <a:spLocks noChangeArrowheads="1"/>
            </p:cNvSpPr>
            <p:nvPr/>
          </p:nvSpPr>
          <p:spPr bwMode="auto">
            <a:xfrm rot="5400000">
              <a:off x="2256" y="1632"/>
              <a:ext cx="576" cy="9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65" name="Rectangle 37"/>
            <p:cNvSpPr>
              <a:spLocks noChangeArrowheads="1"/>
            </p:cNvSpPr>
            <p:nvPr/>
          </p:nvSpPr>
          <p:spPr bwMode="auto">
            <a:xfrm rot="5400000">
              <a:off x="2448" y="1632"/>
              <a:ext cx="576" cy="9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66" name="Rectangle 38"/>
            <p:cNvSpPr>
              <a:spLocks noChangeArrowheads="1"/>
            </p:cNvSpPr>
            <p:nvPr/>
          </p:nvSpPr>
          <p:spPr bwMode="auto">
            <a:xfrm rot="5400000">
              <a:off x="2640" y="1632"/>
              <a:ext cx="576" cy="9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67" name="Rectangle 39"/>
            <p:cNvSpPr>
              <a:spLocks noChangeArrowheads="1"/>
            </p:cNvSpPr>
            <p:nvPr/>
          </p:nvSpPr>
          <p:spPr bwMode="auto">
            <a:xfrm rot="5400000">
              <a:off x="2832" y="1632"/>
              <a:ext cx="576" cy="9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68" name="Rectangle 40"/>
            <p:cNvSpPr>
              <a:spLocks noChangeArrowheads="1"/>
            </p:cNvSpPr>
            <p:nvPr/>
          </p:nvSpPr>
          <p:spPr bwMode="auto">
            <a:xfrm rot="5400000">
              <a:off x="4536" y="1224"/>
              <a:ext cx="1296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69" name="Rectangle 41"/>
            <p:cNvSpPr>
              <a:spLocks noChangeArrowheads="1"/>
            </p:cNvSpPr>
            <p:nvPr/>
          </p:nvSpPr>
          <p:spPr bwMode="auto">
            <a:xfrm rot="5400000">
              <a:off x="4656" y="2448"/>
              <a:ext cx="1056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70" name="Rectangle 42"/>
            <p:cNvSpPr>
              <a:spLocks noChangeArrowheads="1"/>
            </p:cNvSpPr>
            <p:nvPr/>
          </p:nvSpPr>
          <p:spPr bwMode="auto">
            <a:xfrm rot="5400000">
              <a:off x="4872" y="1848"/>
              <a:ext cx="288" cy="52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71" name="Rectangle 43"/>
            <p:cNvSpPr>
              <a:spLocks noChangeArrowheads="1"/>
            </p:cNvSpPr>
            <p:nvPr/>
          </p:nvSpPr>
          <p:spPr bwMode="auto">
            <a:xfrm rot="10800000">
              <a:off x="2544" y="672"/>
              <a:ext cx="2544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72" name="Rectangle 44"/>
            <p:cNvSpPr>
              <a:spLocks noChangeArrowheads="1"/>
            </p:cNvSpPr>
            <p:nvPr/>
          </p:nvSpPr>
          <p:spPr bwMode="auto">
            <a:xfrm rot="5400000">
              <a:off x="2304" y="864"/>
              <a:ext cx="576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73" name="Rectangle 45"/>
            <p:cNvSpPr>
              <a:spLocks noChangeArrowheads="1"/>
            </p:cNvSpPr>
            <p:nvPr/>
          </p:nvSpPr>
          <p:spPr bwMode="auto">
            <a:xfrm rot="10800000">
              <a:off x="3312" y="1056"/>
              <a:ext cx="1392" cy="144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74" name="Rectangle 46"/>
            <p:cNvSpPr>
              <a:spLocks noChangeArrowheads="1"/>
            </p:cNvSpPr>
            <p:nvPr/>
          </p:nvSpPr>
          <p:spPr bwMode="auto">
            <a:xfrm rot="5400000">
              <a:off x="1704" y="2424"/>
              <a:ext cx="624" cy="9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75" name="Rectangle 47"/>
            <p:cNvSpPr>
              <a:spLocks noChangeArrowheads="1"/>
            </p:cNvSpPr>
            <p:nvPr/>
          </p:nvSpPr>
          <p:spPr bwMode="auto">
            <a:xfrm rot="5400000">
              <a:off x="1992" y="2376"/>
              <a:ext cx="624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76" name="Rectangle 48"/>
            <p:cNvSpPr>
              <a:spLocks noChangeArrowheads="1"/>
            </p:cNvSpPr>
            <p:nvPr/>
          </p:nvSpPr>
          <p:spPr bwMode="auto">
            <a:xfrm rot="5400000">
              <a:off x="2328" y="2376"/>
              <a:ext cx="624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77" name="Rectangle 49"/>
            <p:cNvSpPr>
              <a:spLocks noChangeArrowheads="1"/>
            </p:cNvSpPr>
            <p:nvPr/>
          </p:nvSpPr>
          <p:spPr bwMode="auto">
            <a:xfrm rot="5400000">
              <a:off x="2664" y="2376"/>
              <a:ext cx="624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78" name="Rectangle 50"/>
            <p:cNvSpPr>
              <a:spLocks noChangeArrowheads="1"/>
            </p:cNvSpPr>
            <p:nvPr/>
          </p:nvSpPr>
          <p:spPr bwMode="auto">
            <a:xfrm rot="5400000">
              <a:off x="3000" y="2376"/>
              <a:ext cx="624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79" name="Rectangle 51"/>
            <p:cNvSpPr>
              <a:spLocks noChangeArrowheads="1"/>
            </p:cNvSpPr>
            <p:nvPr/>
          </p:nvSpPr>
          <p:spPr bwMode="auto">
            <a:xfrm rot="5400000">
              <a:off x="3072" y="2016"/>
              <a:ext cx="1344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80" name="Rectangle 52"/>
            <p:cNvSpPr>
              <a:spLocks noChangeArrowheads="1"/>
            </p:cNvSpPr>
            <p:nvPr/>
          </p:nvSpPr>
          <p:spPr bwMode="auto">
            <a:xfrm rot="5400000">
              <a:off x="3456" y="2016"/>
              <a:ext cx="1344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81" name="Rectangle 53"/>
            <p:cNvSpPr>
              <a:spLocks noChangeArrowheads="1"/>
            </p:cNvSpPr>
            <p:nvPr/>
          </p:nvSpPr>
          <p:spPr bwMode="auto">
            <a:xfrm rot="16200000" flipH="1">
              <a:off x="4200" y="2520"/>
              <a:ext cx="624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r>
                <a:rPr lang="en-US" sz="1400" dirty="0">
                  <a:latin typeface="Arial" charset="0"/>
                </a:rPr>
                <a:t>Cheese</a:t>
              </a:r>
            </a:p>
          </p:txBody>
        </p:sp>
        <p:sp>
          <p:nvSpPr>
            <p:cNvPr id="73782" name="Rectangle 54"/>
            <p:cNvSpPr>
              <a:spLocks noChangeArrowheads="1"/>
            </p:cNvSpPr>
            <p:nvPr/>
          </p:nvSpPr>
          <p:spPr bwMode="auto">
            <a:xfrm rot="5400000">
              <a:off x="4248" y="1416"/>
              <a:ext cx="480" cy="144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83" name="Rectangle 55"/>
            <p:cNvSpPr>
              <a:spLocks noChangeArrowheads="1"/>
            </p:cNvSpPr>
            <p:nvPr/>
          </p:nvSpPr>
          <p:spPr bwMode="auto">
            <a:xfrm rot="5400000">
              <a:off x="4248" y="1944"/>
              <a:ext cx="480" cy="144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84" name="Rectangle 56"/>
            <p:cNvSpPr>
              <a:spLocks noChangeArrowheads="1"/>
            </p:cNvSpPr>
            <p:nvPr/>
          </p:nvSpPr>
          <p:spPr bwMode="auto">
            <a:xfrm rot="5400000">
              <a:off x="1584" y="3312"/>
              <a:ext cx="432" cy="240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 eaLnBrk="1" hangingPunct="1"/>
              <a:r>
                <a:rPr lang="en-US" sz="1200" dirty="0">
                  <a:latin typeface="Arial" charset="0"/>
                </a:rPr>
                <a:t>Info</a:t>
              </a:r>
            </a:p>
          </p:txBody>
        </p:sp>
        <p:sp>
          <p:nvSpPr>
            <p:cNvPr id="73785" name="Rectangle 57"/>
            <p:cNvSpPr>
              <a:spLocks noChangeArrowheads="1"/>
            </p:cNvSpPr>
            <p:nvPr/>
          </p:nvSpPr>
          <p:spPr bwMode="auto">
            <a:xfrm rot="10800000">
              <a:off x="1104" y="3456"/>
              <a:ext cx="384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 eaLnBrk="1" hangingPunct="1"/>
              <a:r>
                <a:rPr lang="en-US" sz="1200" dirty="0">
                  <a:latin typeface="Arial" charset="0"/>
                </a:rPr>
                <a:t>Coffee</a:t>
              </a:r>
            </a:p>
          </p:txBody>
        </p:sp>
        <p:sp>
          <p:nvSpPr>
            <p:cNvPr id="73786" name="Rectangle 58"/>
            <p:cNvSpPr>
              <a:spLocks noChangeArrowheads="1"/>
            </p:cNvSpPr>
            <p:nvPr/>
          </p:nvSpPr>
          <p:spPr bwMode="auto">
            <a:xfrm>
              <a:off x="1968" y="336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87" name="Rectangle 59"/>
            <p:cNvSpPr>
              <a:spLocks noChangeArrowheads="1"/>
            </p:cNvSpPr>
            <p:nvPr/>
          </p:nvSpPr>
          <p:spPr bwMode="auto">
            <a:xfrm>
              <a:off x="2160" y="336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88" name="Rectangle 60"/>
            <p:cNvSpPr>
              <a:spLocks noChangeArrowheads="1"/>
            </p:cNvSpPr>
            <p:nvPr/>
          </p:nvSpPr>
          <p:spPr bwMode="auto">
            <a:xfrm>
              <a:off x="2352" y="336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89" name="Rectangle 61"/>
            <p:cNvSpPr>
              <a:spLocks noChangeArrowheads="1"/>
            </p:cNvSpPr>
            <p:nvPr/>
          </p:nvSpPr>
          <p:spPr bwMode="auto">
            <a:xfrm>
              <a:off x="2544" y="336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90" name="Rectangle 62"/>
            <p:cNvSpPr>
              <a:spLocks noChangeArrowheads="1"/>
            </p:cNvSpPr>
            <p:nvPr/>
          </p:nvSpPr>
          <p:spPr bwMode="auto">
            <a:xfrm>
              <a:off x="2736" y="336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91" name="Rectangle 63"/>
            <p:cNvSpPr>
              <a:spLocks noChangeArrowheads="1"/>
            </p:cNvSpPr>
            <p:nvPr/>
          </p:nvSpPr>
          <p:spPr bwMode="auto">
            <a:xfrm>
              <a:off x="2928" y="336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92" name="Rectangle 64"/>
            <p:cNvSpPr>
              <a:spLocks noChangeArrowheads="1"/>
            </p:cNvSpPr>
            <p:nvPr/>
          </p:nvSpPr>
          <p:spPr bwMode="auto">
            <a:xfrm>
              <a:off x="3120" y="336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93" name="Rectangle 65"/>
            <p:cNvSpPr>
              <a:spLocks noChangeArrowheads="1"/>
            </p:cNvSpPr>
            <p:nvPr/>
          </p:nvSpPr>
          <p:spPr bwMode="auto">
            <a:xfrm>
              <a:off x="3504" y="336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94" name="Rectangle 66"/>
            <p:cNvSpPr>
              <a:spLocks noChangeArrowheads="1"/>
            </p:cNvSpPr>
            <p:nvPr/>
          </p:nvSpPr>
          <p:spPr bwMode="auto">
            <a:xfrm>
              <a:off x="3312" y="336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95" name="Rectangle 67"/>
            <p:cNvSpPr>
              <a:spLocks noChangeArrowheads="1"/>
            </p:cNvSpPr>
            <p:nvPr/>
          </p:nvSpPr>
          <p:spPr bwMode="auto">
            <a:xfrm>
              <a:off x="3696" y="336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96" name="Rectangle 68"/>
            <p:cNvSpPr>
              <a:spLocks noChangeArrowheads="1"/>
            </p:cNvSpPr>
            <p:nvPr/>
          </p:nvSpPr>
          <p:spPr bwMode="auto">
            <a:xfrm>
              <a:off x="3888" y="336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97" name="Rectangle 69"/>
            <p:cNvSpPr>
              <a:spLocks noChangeArrowheads="1"/>
            </p:cNvSpPr>
            <p:nvPr/>
          </p:nvSpPr>
          <p:spPr bwMode="auto">
            <a:xfrm>
              <a:off x="4080" y="336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98" name="Rectangle 70"/>
            <p:cNvSpPr>
              <a:spLocks noChangeArrowheads="1"/>
            </p:cNvSpPr>
            <p:nvPr/>
          </p:nvSpPr>
          <p:spPr bwMode="auto">
            <a:xfrm>
              <a:off x="4272" y="336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799" name="Rectangle 71"/>
            <p:cNvSpPr>
              <a:spLocks noChangeArrowheads="1"/>
            </p:cNvSpPr>
            <p:nvPr/>
          </p:nvSpPr>
          <p:spPr bwMode="auto">
            <a:xfrm>
              <a:off x="4368" y="3168"/>
              <a:ext cx="528" cy="4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800" name="Text Box 72"/>
            <p:cNvSpPr txBox="1">
              <a:spLocks noChangeArrowheads="1"/>
            </p:cNvSpPr>
            <p:nvPr/>
          </p:nvSpPr>
          <p:spPr bwMode="auto">
            <a:xfrm>
              <a:off x="432" y="3696"/>
              <a:ext cx="49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200" dirty="0">
                  <a:latin typeface="Arial" charset="0"/>
                </a:rPr>
                <a:t>Entrance</a:t>
              </a:r>
            </a:p>
          </p:txBody>
        </p:sp>
        <p:sp>
          <p:nvSpPr>
            <p:cNvPr id="73801" name="Text Box 73"/>
            <p:cNvSpPr txBox="1">
              <a:spLocks noChangeArrowheads="1"/>
            </p:cNvSpPr>
            <p:nvPr/>
          </p:nvSpPr>
          <p:spPr bwMode="auto">
            <a:xfrm>
              <a:off x="5328" y="3120"/>
              <a:ext cx="31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200" dirty="0">
                  <a:latin typeface="Arial" charset="0"/>
                </a:rPr>
                <a:t>Cafe</a:t>
              </a:r>
            </a:p>
          </p:txBody>
        </p:sp>
        <p:sp>
          <p:nvSpPr>
            <p:cNvPr id="73802" name="Rectangle 74"/>
            <p:cNvSpPr>
              <a:spLocks noChangeArrowheads="1"/>
            </p:cNvSpPr>
            <p:nvPr/>
          </p:nvSpPr>
          <p:spPr bwMode="auto">
            <a:xfrm>
              <a:off x="480" y="3600"/>
              <a:ext cx="432" cy="9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803" name="Rectangle 75"/>
            <p:cNvSpPr>
              <a:spLocks noChangeArrowheads="1"/>
            </p:cNvSpPr>
            <p:nvPr/>
          </p:nvSpPr>
          <p:spPr bwMode="auto">
            <a:xfrm rot="5400000">
              <a:off x="5160" y="3144"/>
              <a:ext cx="240" cy="9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804" name="Rectangle 76"/>
            <p:cNvSpPr>
              <a:spLocks noChangeArrowheads="1"/>
            </p:cNvSpPr>
            <p:nvPr/>
          </p:nvSpPr>
          <p:spPr bwMode="auto">
            <a:xfrm>
              <a:off x="4896" y="3264"/>
              <a:ext cx="432" cy="4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805" name="Rectangle 77"/>
            <p:cNvSpPr>
              <a:spLocks noChangeArrowheads="1"/>
            </p:cNvSpPr>
            <p:nvPr/>
          </p:nvSpPr>
          <p:spPr bwMode="auto">
            <a:xfrm rot="-5400000">
              <a:off x="4848" y="3216"/>
              <a:ext cx="144" cy="48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806" name="Text Box 78"/>
            <p:cNvSpPr txBox="1">
              <a:spLocks noChangeArrowheads="1"/>
            </p:cNvSpPr>
            <p:nvPr/>
          </p:nvSpPr>
          <p:spPr bwMode="auto">
            <a:xfrm>
              <a:off x="2640" y="3442"/>
              <a:ext cx="55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400" dirty="0">
                  <a:latin typeface="Arial" charset="0"/>
                </a:rPr>
                <a:t>Cashiers</a:t>
              </a:r>
            </a:p>
          </p:txBody>
        </p:sp>
        <p:sp>
          <p:nvSpPr>
            <p:cNvPr id="73807" name="Text Box 79"/>
            <p:cNvSpPr txBox="1">
              <a:spLocks noChangeArrowheads="1"/>
            </p:cNvSpPr>
            <p:nvPr/>
          </p:nvSpPr>
          <p:spPr bwMode="auto">
            <a:xfrm>
              <a:off x="2448" y="1584"/>
              <a:ext cx="74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400" dirty="0">
                  <a:latin typeface="Arial" charset="0"/>
                </a:rPr>
                <a:t>Beer &amp; Wine</a:t>
              </a:r>
            </a:p>
          </p:txBody>
        </p:sp>
        <p:sp>
          <p:nvSpPr>
            <p:cNvPr id="73808" name="Text Box 80"/>
            <p:cNvSpPr txBox="1">
              <a:spLocks noChangeArrowheads="1"/>
            </p:cNvSpPr>
            <p:nvPr/>
          </p:nvSpPr>
          <p:spPr bwMode="auto">
            <a:xfrm>
              <a:off x="2544" y="672"/>
              <a:ext cx="37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400" dirty="0">
                  <a:latin typeface="Arial" charset="0"/>
                </a:rPr>
                <a:t>Dairy</a:t>
              </a:r>
            </a:p>
          </p:txBody>
        </p:sp>
        <p:sp>
          <p:nvSpPr>
            <p:cNvPr id="73809" name="Text Box 81"/>
            <p:cNvSpPr txBox="1">
              <a:spLocks noChangeArrowheads="1"/>
            </p:cNvSpPr>
            <p:nvPr/>
          </p:nvSpPr>
          <p:spPr bwMode="auto">
            <a:xfrm>
              <a:off x="4416" y="672"/>
              <a:ext cx="46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400" dirty="0">
                  <a:latin typeface="Arial" charset="0"/>
                </a:rPr>
                <a:t>Bakery</a:t>
              </a:r>
            </a:p>
          </p:txBody>
        </p:sp>
        <p:sp>
          <p:nvSpPr>
            <p:cNvPr id="73810" name="Text Box 82"/>
            <p:cNvSpPr txBox="1">
              <a:spLocks noChangeArrowheads="1"/>
            </p:cNvSpPr>
            <p:nvPr/>
          </p:nvSpPr>
          <p:spPr bwMode="auto">
            <a:xfrm>
              <a:off x="4752" y="2016"/>
              <a:ext cx="30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400" dirty="0">
                  <a:latin typeface="Arial" charset="0"/>
                </a:rPr>
                <a:t>Deli</a:t>
              </a:r>
            </a:p>
          </p:txBody>
        </p:sp>
        <p:sp>
          <p:nvSpPr>
            <p:cNvPr id="73811" name="Text Box 83"/>
            <p:cNvSpPr txBox="1">
              <a:spLocks noChangeArrowheads="1"/>
            </p:cNvSpPr>
            <p:nvPr/>
          </p:nvSpPr>
          <p:spPr bwMode="auto">
            <a:xfrm>
              <a:off x="2544" y="2400"/>
              <a:ext cx="102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400" dirty="0">
                  <a:latin typeface="Arial" charset="0"/>
                </a:rPr>
                <a:t>Grocery &amp; Staples</a:t>
              </a:r>
            </a:p>
          </p:txBody>
        </p:sp>
        <p:sp>
          <p:nvSpPr>
            <p:cNvPr id="73812" name="Text Box 84"/>
            <p:cNvSpPr txBox="1">
              <a:spLocks noChangeArrowheads="1"/>
            </p:cNvSpPr>
            <p:nvPr/>
          </p:nvSpPr>
          <p:spPr bwMode="auto">
            <a:xfrm>
              <a:off x="4656" y="3408"/>
              <a:ext cx="53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400" dirty="0">
                  <a:latin typeface="Arial" charset="0"/>
                </a:rPr>
                <a:t>Catering</a:t>
              </a:r>
            </a:p>
          </p:txBody>
        </p:sp>
        <p:sp>
          <p:nvSpPr>
            <p:cNvPr id="73813" name="AutoShape 85"/>
            <p:cNvSpPr>
              <a:spLocks noChangeArrowheads="1"/>
            </p:cNvSpPr>
            <p:nvPr/>
          </p:nvSpPr>
          <p:spPr bwMode="auto">
            <a:xfrm flipV="1">
              <a:off x="2208" y="1104"/>
              <a:ext cx="288" cy="288"/>
            </a:xfrm>
            <a:custGeom>
              <a:avLst/>
              <a:gdLst>
                <a:gd name="G0" fmla="+- 15126 0 0"/>
                <a:gd name="G1" fmla="+- 2912 0 0"/>
                <a:gd name="G2" fmla="+- 12158 0 2912"/>
                <a:gd name="G3" fmla="+- G2 0 2912"/>
                <a:gd name="G4" fmla="*/ G3 32768 32059"/>
                <a:gd name="G5" fmla="*/ G4 1 2"/>
                <a:gd name="G6" fmla="+- 21600 0 15126"/>
                <a:gd name="G7" fmla="*/ G6 2912 6079"/>
                <a:gd name="G8" fmla="+- G7 15126 0"/>
                <a:gd name="T0" fmla="*/ 15126 w 21600"/>
                <a:gd name="T1" fmla="*/ 0 h 21600"/>
                <a:gd name="T2" fmla="*/ 15126 w 21600"/>
                <a:gd name="T3" fmla="*/ 12158 h 21600"/>
                <a:gd name="T4" fmla="*/ 3237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814" name="AutoShape 86"/>
            <p:cNvSpPr>
              <a:spLocks noChangeArrowheads="1"/>
            </p:cNvSpPr>
            <p:nvPr/>
          </p:nvSpPr>
          <p:spPr bwMode="auto">
            <a:xfrm>
              <a:off x="720" y="912"/>
              <a:ext cx="288" cy="288"/>
            </a:xfrm>
            <a:custGeom>
              <a:avLst/>
              <a:gdLst>
                <a:gd name="G0" fmla="+- 15126 0 0"/>
                <a:gd name="G1" fmla="+- 2912 0 0"/>
                <a:gd name="G2" fmla="+- 12158 0 2912"/>
                <a:gd name="G3" fmla="+- G2 0 2912"/>
                <a:gd name="G4" fmla="*/ G3 32768 32059"/>
                <a:gd name="G5" fmla="*/ G4 1 2"/>
                <a:gd name="G6" fmla="+- 21600 0 15126"/>
                <a:gd name="G7" fmla="*/ G6 2912 6079"/>
                <a:gd name="G8" fmla="+- G7 15126 0"/>
                <a:gd name="T0" fmla="*/ 15126 w 21600"/>
                <a:gd name="T1" fmla="*/ 0 h 21600"/>
                <a:gd name="T2" fmla="*/ 15126 w 21600"/>
                <a:gd name="T3" fmla="*/ 12158 h 21600"/>
                <a:gd name="T4" fmla="*/ 3237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815" name="AutoShape 87"/>
            <p:cNvSpPr>
              <a:spLocks noChangeArrowheads="1"/>
            </p:cNvSpPr>
            <p:nvPr/>
          </p:nvSpPr>
          <p:spPr bwMode="auto">
            <a:xfrm flipH="1">
              <a:off x="1296" y="2880"/>
              <a:ext cx="288" cy="288"/>
            </a:xfrm>
            <a:custGeom>
              <a:avLst/>
              <a:gdLst>
                <a:gd name="G0" fmla="+- 15126 0 0"/>
                <a:gd name="G1" fmla="+- 2912 0 0"/>
                <a:gd name="G2" fmla="+- 12158 0 2912"/>
                <a:gd name="G3" fmla="+- G2 0 2912"/>
                <a:gd name="G4" fmla="*/ G3 32768 32059"/>
                <a:gd name="G5" fmla="*/ G4 1 2"/>
                <a:gd name="G6" fmla="+- 21600 0 15126"/>
                <a:gd name="G7" fmla="*/ G6 2912 6079"/>
                <a:gd name="G8" fmla="+- G7 15126 0"/>
                <a:gd name="T0" fmla="*/ 15126 w 21600"/>
                <a:gd name="T1" fmla="*/ 0 h 21600"/>
                <a:gd name="T2" fmla="*/ 15126 w 21600"/>
                <a:gd name="T3" fmla="*/ 12158 h 21600"/>
                <a:gd name="T4" fmla="*/ 3237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816" name="AutoShape 88"/>
            <p:cNvSpPr>
              <a:spLocks noChangeArrowheads="1"/>
            </p:cNvSpPr>
            <p:nvPr/>
          </p:nvSpPr>
          <p:spPr bwMode="auto">
            <a:xfrm rot="-5400000" flipH="1" flipV="1">
              <a:off x="4608" y="912"/>
              <a:ext cx="288" cy="288"/>
            </a:xfrm>
            <a:custGeom>
              <a:avLst/>
              <a:gdLst>
                <a:gd name="G0" fmla="+- 15126 0 0"/>
                <a:gd name="G1" fmla="+- 2912 0 0"/>
                <a:gd name="G2" fmla="+- 12158 0 2912"/>
                <a:gd name="G3" fmla="+- G2 0 2912"/>
                <a:gd name="G4" fmla="*/ G3 32768 32059"/>
                <a:gd name="G5" fmla="*/ G4 1 2"/>
                <a:gd name="G6" fmla="+- 21600 0 15126"/>
                <a:gd name="G7" fmla="*/ G6 2912 6079"/>
                <a:gd name="G8" fmla="+- G7 15126 0"/>
                <a:gd name="T0" fmla="*/ 15126 w 21600"/>
                <a:gd name="T1" fmla="*/ 0 h 21600"/>
                <a:gd name="T2" fmla="*/ 15126 w 21600"/>
                <a:gd name="T3" fmla="*/ 12158 h 21600"/>
                <a:gd name="T4" fmla="*/ 3237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817" name="AutoShape 89"/>
            <p:cNvSpPr>
              <a:spLocks noChangeArrowheads="1"/>
            </p:cNvSpPr>
            <p:nvPr/>
          </p:nvSpPr>
          <p:spPr bwMode="auto">
            <a:xfrm>
              <a:off x="2976" y="912"/>
              <a:ext cx="288" cy="288"/>
            </a:xfrm>
            <a:custGeom>
              <a:avLst/>
              <a:gdLst>
                <a:gd name="G0" fmla="+- 15126 0 0"/>
                <a:gd name="G1" fmla="+- 2912 0 0"/>
                <a:gd name="G2" fmla="+- 12158 0 2912"/>
                <a:gd name="G3" fmla="+- G2 0 2912"/>
                <a:gd name="G4" fmla="*/ G3 32768 32059"/>
                <a:gd name="G5" fmla="*/ G4 1 2"/>
                <a:gd name="G6" fmla="+- 21600 0 15126"/>
                <a:gd name="G7" fmla="*/ G6 2912 6079"/>
                <a:gd name="G8" fmla="+- G7 15126 0"/>
                <a:gd name="T0" fmla="*/ 15126 w 21600"/>
                <a:gd name="T1" fmla="*/ 0 h 21600"/>
                <a:gd name="T2" fmla="*/ 15126 w 21600"/>
                <a:gd name="T3" fmla="*/ 12158 h 21600"/>
                <a:gd name="T4" fmla="*/ 3237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818" name="AutoShape 90"/>
            <p:cNvSpPr>
              <a:spLocks noChangeArrowheads="1"/>
            </p:cNvSpPr>
            <p:nvPr/>
          </p:nvSpPr>
          <p:spPr bwMode="auto">
            <a:xfrm flipH="1" flipV="1">
              <a:off x="4512" y="2832"/>
              <a:ext cx="288" cy="288"/>
            </a:xfrm>
            <a:custGeom>
              <a:avLst/>
              <a:gdLst>
                <a:gd name="G0" fmla="+- 15126 0 0"/>
                <a:gd name="G1" fmla="+- 2912 0 0"/>
                <a:gd name="G2" fmla="+- 12158 0 2912"/>
                <a:gd name="G3" fmla="+- G2 0 2912"/>
                <a:gd name="G4" fmla="*/ G3 32768 32059"/>
                <a:gd name="G5" fmla="*/ G4 1 2"/>
                <a:gd name="G6" fmla="+- 21600 0 15126"/>
                <a:gd name="G7" fmla="*/ G6 2912 6079"/>
                <a:gd name="G8" fmla="+- G7 15126 0"/>
                <a:gd name="T0" fmla="*/ 15126 w 21600"/>
                <a:gd name="T1" fmla="*/ 0 h 21600"/>
                <a:gd name="T2" fmla="*/ 15126 w 21600"/>
                <a:gd name="T3" fmla="*/ 12158 h 21600"/>
                <a:gd name="T4" fmla="*/ 3237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819" name="Rectangle 91"/>
            <p:cNvSpPr>
              <a:spLocks noChangeArrowheads="1"/>
            </p:cNvSpPr>
            <p:nvPr/>
          </p:nvSpPr>
          <p:spPr bwMode="auto">
            <a:xfrm rot="5400000">
              <a:off x="3024" y="1632"/>
              <a:ext cx="576" cy="9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820" name="Rectangle 92"/>
            <p:cNvSpPr>
              <a:spLocks noChangeArrowheads="1"/>
            </p:cNvSpPr>
            <p:nvPr/>
          </p:nvSpPr>
          <p:spPr bwMode="auto">
            <a:xfrm>
              <a:off x="2736" y="3600"/>
              <a:ext cx="432" cy="9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3821" name="Text Box 93"/>
            <p:cNvSpPr txBox="1">
              <a:spLocks noChangeArrowheads="1"/>
            </p:cNvSpPr>
            <p:nvPr/>
          </p:nvSpPr>
          <p:spPr bwMode="auto">
            <a:xfrm>
              <a:off x="2784" y="3744"/>
              <a:ext cx="276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200" dirty="0">
                  <a:latin typeface="Arial" charset="0"/>
                </a:rPr>
                <a:t>Exit</a:t>
              </a:r>
            </a:p>
          </p:txBody>
        </p:sp>
      </p:grpSp>
      <p:sp>
        <p:nvSpPr>
          <p:cNvPr id="73822" name="Rectangle 94"/>
          <p:cNvSpPr>
            <a:spLocks noChangeArrowheads="1"/>
          </p:cNvSpPr>
          <p:nvPr/>
        </p:nvSpPr>
        <p:spPr bwMode="auto">
          <a:xfrm>
            <a:off x="838200" y="152400"/>
            <a:ext cx="7467600" cy="9144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en-US" sz="4000" dirty="0">
                <a:solidFill>
                  <a:schemeClr val="tx2"/>
                </a:solidFill>
                <a:latin typeface="Lucida Handwriting" pitchFamily="66" charset="0"/>
              </a:rPr>
              <a:t>Force Flow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9E152-3E92-45B8-BB71-A4FBCA0EDF4B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  <p:transition>
    <p:fade thruBlk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802" name="Group 2"/>
          <p:cNvGrpSpPr>
            <a:grpSpLocks/>
          </p:cNvGrpSpPr>
          <p:nvPr/>
        </p:nvGrpSpPr>
        <p:grpSpPr bwMode="auto">
          <a:xfrm>
            <a:off x="676275" y="1676400"/>
            <a:ext cx="7791450" cy="4876800"/>
            <a:chOff x="420" y="624"/>
            <a:chExt cx="4908" cy="3072"/>
          </a:xfrm>
        </p:grpSpPr>
        <p:sp>
          <p:nvSpPr>
            <p:cNvPr id="76803" name="Rectangle 3"/>
            <p:cNvSpPr>
              <a:spLocks noChangeArrowheads="1"/>
            </p:cNvSpPr>
            <p:nvPr/>
          </p:nvSpPr>
          <p:spPr bwMode="auto">
            <a:xfrm>
              <a:off x="420" y="624"/>
              <a:ext cx="4908" cy="3072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04" name="Rectangle 4"/>
            <p:cNvSpPr>
              <a:spLocks noChangeArrowheads="1"/>
            </p:cNvSpPr>
            <p:nvPr/>
          </p:nvSpPr>
          <p:spPr bwMode="auto">
            <a:xfrm>
              <a:off x="480" y="672"/>
              <a:ext cx="4800" cy="29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05" name="Rectangle 5"/>
            <p:cNvSpPr>
              <a:spLocks noChangeArrowheads="1"/>
            </p:cNvSpPr>
            <p:nvPr/>
          </p:nvSpPr>
          <p:spPr bwMode="auto">
            <a:xfrm rot="5400000">
              <a:off x="48" y="1968"/>
              <a:ext cx="2112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06" name="Rectangle 6"/>
            <p:cNvSpPr>
              <a:spLocks noChangeArrowheads="1"/>
            </p:cNvSpPr>
            <p:nvPr/>
          </p:nvSpPr>
          <p:spPr bwMode="auto">
            <a:xfrm>
              <a:off x="1392" y="336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07" name="Rectangle 7"/>
            <p:cNvSpPr>
              <a:spLocks noChangeArrowheads="1"/>
            </p:cNvSpPr>
            <p:nvPr/>
          </p:nvSpPr>
          <p:spPr bwMode="auto">
            <a:xfrm>
              <a:off x="1584" y="336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08" name="Rectangle 8"/>
            <p:cNvSpPr>
              <a:spLocks noChangeArrowheads="1"/>
            </p:cNvSpPr>
            <p:nvPr/>
          </p:nvSpPr>
          <p:spPr bwMode="auto">
            <a:xfrm>
              <a:off x="1776" y="336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09" name="Rectangle 9"/>
            <p:cNvSpPr>
              <a:spLocks noChangeArrowheads="1"/>
            </p:cNvSpPr>
            <p:nvPr/>
          </p:nvSpPr>
          <p:spPr bwMode="auto">
            <a:xfrm>
              <a:off x="1968" y="336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10" name="Rectangle 10"/>
            <p:cNvSpPr>
              <a:spLocks noChangeArrowheads="1"/>
            </p:cNvSpPr>
            <p:nvPr/>
          </p:nvSpPr>
          <p:spPr bwMode="auto">
            <a:xfrm>
              <a:off x="2160" y="336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11" name="Rectangle 11"/>
            <p:cNvSpPr>
              <a:spLocks noChangeArrowheads="1"/>
            </p:cNvSpPr>
            <p:nvPr/>
          </p:nvSpPr>
          <p:spPr bwMode="auto">
            <a:xfrm>
              <a:off x="2544" y="336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12" name="Rectangle 12"/>
            <p:cNvSpPr>
              <a:spLocks noChangeArrowheads="1"/>
            </p:cNvSpPr>
            <p:nvPr/>
          </p:nvSpPr>
          <p:spPr bwMode="auto">
            <a:xfrm>
              <a:off x="2352" y="336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13" name="Rectangle 13"/>
            <p:cNvSpPr>
              <a:spLocks noChangeArrowheads="1"/>
            </p:cNvSpPr>
            <p:nvPr/>
          </p:nvSpPr>
          <p:spPr bwMode="auto">
            <a:xfrm>
              <a:off x="2736" y="336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14" name="Rectangle 14"/>
            <p:cNvSpPr>
              <a:spLocks noChangeArrowheads="1"/>
            </p:cNvSpPr>
            <p:nvPr/>
          </p:nvSpPr>
          <p:spPr bwMode="auto">
            <a:xfrm>
              <a:off x="2928" y="336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15" name="Rectangle 15"/>
            <p:cNvSpPr>
              <a:spLocks noChangeArrowheads="1"/>
            </p:cNvSpPr>
            <p:nvPr/>
          </p:nvSpPr>
          <p:spPr bwMode="auto">
            <a:xfrm>
              <a:off x="3120" y="336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16" name="Rectangle 16"/>
            <p:cNvSpPr>
              <a:spLocks noChangeArrowheads="1"/>
            </p:cNvSpPr>
            <p:nvPr/>
          </p:nvSpPr>
          <p:spPr bwMode="auto">
            <a:xfrm>
              <a:off x="3312" y="3360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17" name="Text Box 17"/>
            <p:cNvSpPr txBox="1">
              <a:spLocks noChangeArrowheads="1"/>
            </p:cNvSpPr>
            <p:nvPr/>
          </p:nvSpPr>
          <p:spPr bwMode="auto">
            <a:xfrm>
              <a:off x="1680" y="3442"/>
              <a:ext cx="55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400" dirty="0">
                  <a:latin typeface="Arial" charset="0"/>
                </a:rPr>
                <a:t>Cashiers</a:t>
              </a:r>
            </a:p>
          </p:txBody>
        </p:sp>
        <p:sp>
          <p:nvSpPr>
            <p:cNvPr id="76818" name="Rectangle 18"/>
            <p:cNvSpPr>
              <a:spLocks noChangeArrowheads="1"/>
            </p:cNvSpPr>
            <p:nvPr/>
          </p:nvSpPr>
          <p:spPr bwMode="auto">
            <a:xfrm rot="16200000" flipH="1">
              <a:off x="-696" y="1848"/>
              <a:ext cx="2544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r>
                <a:rPr lang="en-US" sz="1400" dirty="0">
                  <a:latin typeface="Arial" charset="0"/>
                </a:rPr>
                <a:t>Frozen</a:t>
              </a:r>
            </a:p>
          </p:txBody>
        </p:sp>
        <p:sp>
          <p:nvSpPr>
            <p:cNvPr id="76819" name="Rectangle 19"/>
            <p:cNvSpPr>
              <a:spLocks noChangeArrowheads="1"/>
            </p:cNvSpPr>
            <p:nvPr/>
          </p:nvSpPr>
          <p:spPr bwMode="auto">
            <a:xfrm rot="10800000">
              <a:off x="672" y="672"/>
              <a:ext cx="4608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 eaLnBrk="1" hangingPunct="1"/>
              <a:endParaRPr lang="en-US" sz="2400" dirty="0">
                <a:latin typeface="Times New Roman" pitchFamily="18" charset="0"/>
              </a:endParaRPr>
            </a:p>
          </p:txBody>
        </p:sp>
        <p:sp>
          <p:nvSpPr>
            <p:cNvPr id="76820" name="Rectangle 20"/>
            <p:cNvSpPr>
              <a:spLocks noChangeArrowheads="1"/>
            </p:cNvSpPr>
            <p:nvPr/>
          </p:nvSpPr>
          <p:spPr bwMode="auto">
            <a:xfrm rot="5400000">
              <a:off x="3960" y="1992"/>
              <a:ext cx="2448" cy="19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21" name="Rectangle 21"/>
            <p:cNvSpPr>
              <a:spLocks noChangeArrowheads="1"/>
            </p:cNvSpPr>
            <p:nvPr/>
          </p:nvSpPr>
          <p:spPr bwMode="auto">
            <a:xfrm rot="5400000">
              <a:off x="576" y="1968"/>
              <a:ext cx="2112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22" name="Rectangle 22"/>
            <p:cNvSpPr>
              <a:spLocks noChangeArrowheads="1"/>
            </p:cNvSpPr>
            <p:nvPr/>
          </p:nvSpPr>
          <p:spPr bwMode="auto">
            <a:xfrm rot="5400000">
              <a:off x="1104" y="1968"/>
              <a:ext cx="2112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23" name="Rectangle 23"/>
            <p:cNvSpPr>
              <a:spLocks noChangeArrowheads="1"/>
            </p:cNvSpPr>
            <p:nvPr/>
          </p:nvSpPr>
          <p:spPr bwMode="auto">
            <a:xfrm rot="5400000">
              <a:off x="1632" y="1968"/>
              <a:ext cx="2112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24" name="Rectangle 24"/>
            <p:cNvSpPr>
              <a:spLocks noChangeArrowheads="1"/>
            </p:cNvSpPr>
            <p:nvPr/>
          </p:nvSpPr>
          <p:spPr bwMode="auto">
            <a:xfrm rot="5400000">
              <a:off x="2688" y="1968"/>
              <a:ext cx="2112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25" name="Rectangle 25"/>
            <p:cNvSpPr>
              <a:spLocks noChangeArrowheads="1"/>
            </p:cNvSpPr>
            <p:nvPr/>
          </p:nvSpPr>
          <p:spPr bwMode="auto">
            <a:xfrm rot="5400000">
              <a:off x="2160" y="1968"/>
              <a:ext cx="2112" cy="288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26" name="Rectangle 26"/>
            <p:cNvSpPr>
              <a:spLocks noChangeArrowheads="1"/>
            </p:cNvSpPr>
            <p:nvPr/>
          </p:nvSpPr>
          <p:spPr bwMode="auto">
            <a:xfrm rot="5400000">
              <a:off x="4560" y="1056"/>
              <a:ext cx="336" cy="33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27" name="Rectangle 27"/>
            <p:cNvSpPr>
              <a:spLocks noChangeArrowheads="1"/>
            </p:cNvSpPr>
            <p:nvPr/>
          </p:nvSpPr>
          <p:spPr bwMode="auto">
            <a:xfrm rot="5400000">
              <a:off x="4080" y="1056"/>
              <a:ext cx="336" cy="33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28" name="Rectangle 28"/>
            <p:cNvSpPr>
              <a:spLocks noChangeArrowheads="1"/>
            </p:cNvSpPr>
            <p:nvPr/>
          </p:nvSpPr>
          <p:spPr bwMode="auto">
            <a:xfrm rot="5400000">
              <a:off x="4080" y="1632"/>
              <a:ext cx="336" cy="33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29" name="Rectangle 29"/>
            <p:cNvSpPr>
              <a:spLocks noChangeArrowheads="1"/>
            </p:cNvSpPr>
            <p:nvPr/>
          </p:nvSpPr>
          <p:spPr bwMode="auto">
            <a:xfrm rot="5400000">
              <a:off x="4560" y="1632"/>
              <a:ext cx="336" cy="33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6830" name="Text Box 30"/>
            <p:cNvSpPr txBox="1">
              <a:spLocks noChangeArrowheads="1"/>
            </p:cNvSpPr>
            <p:nvPr/>
          </p:nvSpPr>
          <p:spPr bwMode="auto">
            <a:xfrm>
              <a:off x="1104" y="672"/>
              <a:ext cx="37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400" dirty="0">
                  <a:latin typeface="Arial" charset="0"/>
                </a:rPr>
                <a:t>Dairy</a:t>
              </a:r>
            </a:p>
          </p:txBody>
        </p:sp>
        <p:sp>
          <p:nvSpPr>
            <p:cNvPr id="76831" name="Text Box 31"/>
            <p:cNvSpPr txBox="1">
              <a:spLocks noChangeArrowheads="1"/>
            </p:cNvSpPr>
            <p:nvPr/>
          </p:nvSpPr>
          <p:spPr bwMode="auto">
            <a:xfrm>
              <a:off x="3552" y="672"/>
              <a:ext cx="36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400" dirty="0">
                  <a:latin typeface="Arial" charset="0"/>
                </a:rPr>
                <a:t>Meat</a:t>
              </a:r>
            </a:p>
          </p:txBody>
        </p:sp>
        <p:sp>
          <p:nvSpPr>
            <p:cNvPr id="76832" name="Text Box 32"/>
            <p:cNvSpPr txBox="1">
              <a:spLocks noChangeArrowheads="1"/>
            </p:cNvSpPr>
            <p:nvPr/>
          </p:nvSpPr>
          <p:spPr bwMode="auto">
            <a:xfrm>
              <a:off x="4320" y="1392"/>
              <a:ext cx="53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400" dirty="0">
                  <a:latin typeface="Arial" charset="0"/>
                </a:rPr>
                <a:t>Produce</a:t>
              </a:r>
            </a:p>
          </p:txBody>
        </p:sp>
        <p:sp>
          <p:nvSpPr>
            <p:cNvPr id="76833" name="Rectangle 33"/>
            <p:cNvSpPr>
              <a:spLocks noChangeArrowheads="1"/>
            </p:cNvSpPr>
            <p:nvPr/>
          </p:nvSpPr>
          <p:spPr bwMode="auto">
            <a:xfrm rot="5400000">
              <a:off x="4560" y="2928"/>
              <a:ext cx="336" cy="1104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 eaLnBrk="1" hangingPunct="1"/>
              <a:r>
                <a:rPr lang="en-US" sz="1400" dirty="0">
                  <a:latin typeface="Arial" charset="0"/>
                </a:rPr>
                <a:t>Deli</a:t>
              </a:r>
            </a:p>
          </p:txBody>
        </p:sp>
        <p:sp>
          <p:nvSpPr>
            <p:cNvPr id="76834" name="Text Box 34"/>
            <p:cNvSpPr txBox="1">
              <a:spLocks noChangeArrowheads="1"/>
            </p:cNvSpPr>
            <p:nvPr/>
          </p:nvSpPr>
          <p:spPr bwMode="auto">
            <a:xfrm>
              <a:off x="1776" y="2064"/>
              <a:ext cx="102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400" dirty="0">
                  <a:latin typeface="Arial" charset="0"/>
                </a:rPr>
                <a:t>Grocery &amp; Staples</a:t>
              </a:r>
            </a:p>
          </p:txBody>
        </p:sp>
      </p:grpSp>
      <p:sp>
        <p:nvSpPr>
          <p:cNvPr id="76835" name="Rectangle 35"/>
          <p:cNvSpPr>
            <a:spLocks noChangeArrowheads="1"/>
          </p:cNvSpPr>
          <p:nvPr/>
        </p:nvSpPr>
        <p:spPr bwMode="auto">
          <a:xfrm>
            <a:off x="838200" y="152400"/>
            <a:ext cx="7467600" cy="9144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en-US" sz="4000" dirty="0">
                <a:solidFill>
                  <a:schemeClr val="tx2"/>
                </a:solidFill>
                <a:latin typeface="Lucida Handwriting" pitchFamily="66" charset="0"/>
              </a:rPr>
              <a:t>Normal Grocery Store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9E152-3E92-45B8-BB71-A4FBCA0EDF4B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  <p:transition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2"/>
          <p:cNvSpPr txBox="1">
            <a:spLocks noChangeArrowheads="1"/>
          </p:cNvSpPr>
          <p:nvPr/>
        </p:nvSpPr>
        <p:spPr bwMode="auto">
          <a:xfrm>
            <a:off x="1497013" y="1295400"/>
            <a:ext cx="2035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400" u="sng" dirty="0">
                <a:latin typeface="Times New Roman" pitchFamily="18" charset="0"/>
              </a:rPr>
              <a:t>Central Market</a:t>
            </a:r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5124450" y="1295400"/>
            <a:ext cx="3009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400" u="sng" dirty="0">
                <a:latin typeface="Times New Roman" pitchFamily="18" charset="0"/>
              </a:rPr>
              <a:t>Average Grocery Store</a:t>
            </a:r>
          </a:p>
        </p:txBody>
      </p:sp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1828800" y="2095500"/>
            <a:ext cx="1143000" cy="838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dirty="0">
                <a:latin typeface="Times New Roman" pitchFamily="18" charset="0"/>
              </a:rPr>
              <a:t>60k ft</a:t>
            </a:r>
            <a:r>
              <a:rPr lang="en-US" baseline="30000" dirty="0">
                <a:latin typeface="Times New Roman" pitchFamily="18" charset="0"/>
              </a:rPr>
              <a:t>2</a:t>
            </a:r>
          </a:p>
        </p:txBody>
      </p:sp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5943600" y="1981200"/>
            <a:ext cx="1828800" cy="10668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dirty="0">
                <a:latin typeface="Times New Roman" pitchFamily="18" charset="0"/>
              </a:rPr>
              <a:t>100k ft</a:t>
            </a:r>
            <a:r>
              <a:rPr lang="en-US" baseline="30000" dirty="0">
                <a:latin typeface="Times New Roman" pitchFamily="18" charset="0"/>
              </a:rPr>
              <a:t>2</a:t>
            </a:r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4217988" y="2286000"/>
            <a:ext cx="708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400" dirty="0">
                <a:latin typeface="Times New Roman" pitchFamily="18" charset="0"/>
              </a:rPr>
              <a:t>Size</a:t>
            </a:r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3429000" y="4800600"/>
            <a:ext cx="2247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400" dirty="0">
                <a:latin typeface="Times New Roman" pitchFamily="18" charset="0"/>
              </a:rPr>
              <a:t>Sales / Customer</a:t>
            </a:r>
          </a:p>
        </p:txBody>
      </p:sp>
      <p:sp>
        <p:nvSpPr>
          <p:cNvPr id="74760" name="Rectangle 8"/>
          <p:cNvSpPr>
            <a:spLocks noChangeArrowheads="1"/>
          </p:cNvSpPr>
          <p:nvPr/>
        </p:nvSpPr>
        <p:spPr bwMode="auto">
          <a:xfrm>
            <a:off x="2076450" y="4495800"/>
            <a:ext cx="419100" cy="838200"/>
          </a:xfrm>
          <a:prstGeom prst="rect">
            <a:avLst/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dirty="0">
                <a:latin typeface="Times New Roman" pitchFamily="18" charset="0"/>
              </a:rPr>
              <a:t>$40</a:t>
            </a:r>
          </a:p>
        </p:txBody>
      </p:sp>
      <p:sp>
        <p:nvSpPr>
          <p:cNvPr id="74761" name="Rectangle 9"/>
          <p:cNvSpPr>
            <a:spLocks noChangeArrowheads="1"/>
          </p:cNvSpPr>
          <p:nvPr/>
        </p:nvSpPr>
        <p:spPr bwMode="auto">
          <a:xfrm>
            <a:off x="6667500" y="4800600"/>
            <a:ext cx="381000" cy="457200"/>
          </a:xfrm>
          <a:prstGeom prst="rect">
            <a:avLst/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dirty="0">
                <a:latin typeface="Times New Roman" pitchFamily="18" charset="0"/>
              </a:rPr>
              <a:t>$20</a:t>
            </a:r>
          </a:p>
        </p:txBody>
      </p:sp>
      <p:sp>
        <p:nvSpPr>
          <p:cNvPr id="74762" name="Text Box 10"/>
          <p:cNvSpPr txBox="1">
            <a:spLocks noChangeArrowheads="1"/>
          </p:cNvSpPr>
          <p:nvPr/>
        </p:nvSpPr>
        <p:spPr bwMode="auto">
          <a:xfrm>
            <a:off x="3228975" y="3505200"/>
            <a:ext cx="2686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400" dirty="0">
                <a:latin typeface="Times New Roman" pitchFamily="18" charset="0"/>
              </a:rPr>
              <a:t>Transactions / Week</a:t>
            </a:r>
          </a:p>
        </p:txBody>
      </p:sp>
      <p:sp>
        <p:nvSpPr>
          <p:cNvPr id="74763" name="Text Box 11"/>
          <p:cNvSpPr txBox="1">
            <a:spLocks noChangeArrowheads="1"/>
          </p:cNvSpPr>
          <p:nvPr/>
        </p:nvSpPr>
        <p:spPr bwMode="auto">
          <a:xfrm>
            <a:off x="1905000" y="3848100"/>
            <a:ext cx="812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dirty="0">
                <a:latin typeface="Times New Roman" pitchFamily="18" charset="0"/>
              </a:rPr>
              <a:t>25,000</a:t>
            </a:r>
          </a:p>
        </p:txBody>
      </p:sp>
      <p:sp>
        <p:nvSpPr>
          <p:cNvPr id="74764" name="Text Box 12"/>
          <p:cNvSpPr txBox="1">
            <a:spLocks noChangeArrowheads="1"/>
          </p:cNvSpPr>
          <p:nvPr/>
        </p:nvSpPr>
        <p:spPr bwMode="auto">
          <a:xfrm>
            <a:off x="6477000" y="3848100"/>
            <a:ext cx="812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dirty="0">
                <a:latin typeface="Times New Roman" pitchFamily="18" charset="0"/>
              </a:rPr>
              <a:t>50,000</a:t>
            </a:r>
          </a:p>
        </p:txBody>
      </p:sp>
      <p:sp>
        <p:nvSpPr>
          <p:cNvPr id="74765" name="Text Box 13"/>
          <p:cNvSpPr txBox="1">
            <a:spLocks noChangeArrowheads="1"/>
          </p:cNvSpPr>
          <p:nvPr/>
        </p:nvSpPr>
        <p:spPr bwMode="auto">
          <a:xfrm>
            <a:off x="3581400" y="5867400"/>
            <a:ext cx="1716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400" dirty="0">
                <a:latin typeface="Times New Roman" pitchFamily="18" charset="0"/>
              </a:rPr>
              <a:t>Product Mix</a:t>
            </a:r>
          </a:p>
        </p:txBody>
      </p:sp>
      <p:sp>
        <p:nvSpPr>
          <p:cNvPr id="74766" name="Text Box 14"/>
          <p:cNvSpPr txBox="1">
            <a:spLocks noChangeArrowheads="1"/>
          </p:cNvSpPr>
          <p:nvPr/>
        </p:nvSpPr>
        <p:spPr bwMode="auto">
          <a:xfrm>
            <a:off x="1863725" y="5867400"/>
            <a:ext cx="842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400" dirty="0">
                <a:latin typeface="Times New Roman" pitchFamily="18" charset="0"/>
              </a:rPr>
              <a:t>Wine</a:t>
            </a:r>
          </a:p>
        </p:txBody>
      </p:sp>
      <p:sp>
        <p:nvSpPr>
          <p:cNvPr id="74767" name="Text Box 15"/>
          <p:cNvSpPr txBox="1">
            <a:spLocks noChangeArrowheads="1"/>
          </p:cNvSpPr>
          <p:nvPr/>
        </p:nvSpPr>
        <p:spPr bwMode="auto">
          <a:xfrm>
            <a:off x="6173788" y="5867400"/>
            <a:ext cx="136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400" dirty="0">
                <a:latin typeface="Times New Roman" pitchFamily="18" charset="0"/>
              </a:rPr>
              <a:t>Groceries</a:t>
            </a:r>
          </a:p>
        </p:txBody>
      </p:sp>
      <p:sp>
        <p:nvSpPr>
          <p:cNvPr id="74768" name="Rectangle 16"/>
          <p:cNvSpPr>
            <a:spLocks noChangeArrowheads="1"/>
          </p:cNvSpPr>
          <p:nvPr/>
        </p:nvSpPr>
        <p:spPr bwMode="auto">
          <a:xfrm>
            <a:off x="838200" y="152400"/>
            <a:ext cx="7467600" cy="9144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en-US" sz="4000" dirty="0">
                <a:solidFill>
                  <a:schemeClr val="tx2"/>
                </a:solidFill>
                <a:latin typeface="Lucida Handwriting" pitchFamily="66" charset="0"/>
              </a:rPr>
              <a:t>Comparison</a:t>
            </a:r>
          </a:p>
        </p:txBody>
      </p:sp>
      <p:grpSp>
        <p:nvGrpSpPr>
          <p:cNvPr id="74769" name="Group 17"/>
          <p:cNvGrpSpPr>
            <a:grpSpLocks/>
          </p:cNvGrpSpPr>
          <p:nvPr/>
        </p:nvGrpSpPr>
        <p:grpSpPr bwMode="auto">
          <a:xfrm>
            <a:off x="5951538" y="3390900"/>
            <a:ext cx="1744662" cy="533400"/>
            <a:chOff x="3749" y="2112"/>
            <a:chExt cx="1099" cy="336"/>
          </a:xfrm>
        </p:grpSpPr>
        <p:pic>
          <p:nvPicPr>
            <p:cNvPr id="74770" name="Picture 18" descr="bd00002_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89" y="2112"/>
              <a:ext cx="170" cy="336"/>
            </a:xfrm>
            <a:prstGeom prst="rect">
              <a:avLst/>
            </a:prstGeom>
            <a:noFill/>
          </p:spPr>
        </p:pic>
        <p:pic>
          <p:nvPicPr>
            <p:cNvPr id="74771" name="Picture 19" descr="bd00004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59" y="2112"/>
              <a:ext cx="161" cy="330"/>
            </a:xfrm>
            <a:prstGeom prst="rect">
              <a:avLst/>
            </a:prstGeom>
            <a:noFill/>
          </p:spPr>
        </p:pic>
        <p:pic>
          <p:nvPicPr>
            <p:cNvPr id="74772" name="Picture 20" descr="bd00002_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325" y="2112"/>
              <a:ext cx="170" cy="336"/>
            </a:xfrm>
            <a:prstGeom prst="rect">
              <a:avLst/>
            </a:prstGeom>
            <a:noFill/>
          </p:spPr>
        </p:pic>
        <p:pic>
          <p:nvPicPr>
            <p:cNvPr id="74773" name="Picture 21" descr="bd00004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47" y="2112"/>
              <a:ext cx="161" cy="330"/>
            </a:xfrm>
            <a:prstGeom prst="rect">
              <a:avLst/>
            </a:prstGeom>
            <a:noFill/>
          </p:spPr>
        </p:pic>
        <p:pic>
          <p:nvPicPr>
            <p:cNvPr id="74774" name="Picture 22" descr="bd00002_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91" y="2112"/>
              <a:ext cx="170" cy="336"/>
            </a:xfrm>
            <a:prstGeom prst="rect">
              <a:avLst/>
            </a:prstGeom>
            <a:noFill/>
          </p:spPr>
        </p:pic>
        <p:pic>
          <p:nvPicPr>
            <p:cNvPr id="74775" name="Picture 23" descr="bd00004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87" y="2112"/>
              <a:ext cx="161" cy="330"/>
            </a:xfrm>
            <a:prstGeom prst="rect">
              <a:avLst/>
            </a:prstGeom>
            <a:noFill/>
          </p:spPr>
        </p:pic>
        <p:pic>
          <p:nvPicPr>
            <p:cNvPr id="74776" name="Picture 24" descr="bd00002_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49" y="2112"/>
              <a:ext cx="170" cy="336"/>
            </a:xfrm>
            <a:prstGeom prst="rect">
              <a:avLst/>
            </a:prstGeom>
            <a:noFill/>
          </p:spPr>
        </p:pic>
        <p:pic>
          <p:nvPicPr>
            <p:cNvPr id="74777" name="Picture 25" descr="bd00004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19" y="2112"/>
              <a:ext cx="161" cy="330"/>
            </a:xfrm>
            <a:prstGeom prst="rect">
              <a:avLst/>
            </a:prstGeom>
            <a:noFill/>
          </p:spPr>
        </p:pic>
      </p:grpSp>
      <p:grpSp>
        <p:nvGrpSpPr>
          <p:cNvPr id="74778" name="Group 26"/>
          <p:cNvGrpSpPr>
            <a:grpSpLocks/>
          </p:cNvGrpSpPr>
          <p:nvPr/>
        </p:nvGrpSpPr>
        <p:grpSpPr bwMode="auto">
          <a:xfrm>
            <a:off x="1793875" y="3390900"/>
            <a:ext cx="990600" cy="533400"/>
            <a:chOff x="1130" y="2160"/>
            <a:chExt cx="624" cy="336"/>
          </a:xfrm>
        </p:grpSpPr>
        <p:pic>
          <p:nvPicPr>
            <p:cNvPr id="74779" name="Picture 27" descr="bd00002_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84" y="2160"/>
              <a:ext cx="170" cy="336"/>
            </a:xfrm>
            <a:prstGeom prst="rect">
              <a:avLst/>
            </a:prstGeom>
            <a:noFill/>
          </p:spPr>
        </p:pic>
        <p:pic>
          <p:nvPicPr>
            <p:cNvPr id="74780" name="Picture 28" descr="bd00002_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44" y="2160"/>
              <a:ext cx="170" cy="336"/>
            </a:xfrm>
            <a:prstGeom prst="rect">
              <a:avLst/>
            </a:prstGeom>
            <a:noFill/>
          </p:spPr>
        </p:pic>
        <p:pic>
          <p:nvPicPr>
            <p:cNvPr id="74781" name="Picture 29" descr="bd00004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14" y="2160"/>
              <a:ext cx="161" cy="330"/>
            </a:xfrm>
            <a:prstGeom prst="rect">
              <a:avLst/>
            </a:prstGeom>
            <a:noFill/>
          </p:spPr>
        </p:pic>
        <p:pic>
          <p:nvPicPr>
            <p:cNvPr id="74782" name="Picture 30" descr="bd00004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26" y="2160"/>
              <a:ext cx="161" cy="330"/>
            </a:xfrm>
            <a:prstGeom prst="rect">
              <a:avLst/>
            </a:prstGeom>
            <a:noFill/>
          </p:spPr>
        </p:pic>
        <p:pic>
          <p:nvPicPr>
            <p:cNvPr id="74783" name="Picture 31" descr="bd00002_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30" y="2160"/>
              <a:ext cx="170" cy="336"/>
            </a:xfrm>
            <a:prstGeom prst="rect">
              <a:avLst/>
            </a:prstGeom>
            <a:noFill/>
          </p:spPr>
        </p:pic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9E152-3E92-45B8-BB71-A4FBCA0EDF4B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  <p:transition>
    <p:fade thruBlk="1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1"/>
            <a:ext cx="7800975" cy="1066800"/>
          </a:xfrm>
          <a:solidFill>
            <a:srgbClr val="FFFF66"/>
          </a:solidFill>
        </p:spPr>
        <p:txBody>
          <a:bodyPr/>
          <a:lstStyle/>
          <a:p>
            <a:r>
              <a:rPr lang="en-US" sz="3200" dirty="0">
                <a:latin typeface="Lucida Handwriting" pitchFamily="66" charset="0"/>
              </a:rPr>
              <a:t>“There’s cheese at the end of the maze…”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93913"/>
            <a:ext cx="7772400" cy="2895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u="sng" dirty="0"/>
              <a:t>Questions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sz="2800" dirty="0"/>
              <a:t>How do the environmental dimensions of the servicescape (ambient conditions, space/function, signs, symbols &amp; artifacts) explain the success of Central Market?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sz="2800" dirty="0"/>
              <a:t>Comment on how the servicescape shapes the behaviors of both customers and employees?</a:t>
            </a:r>
          </a:p>
        </p:txBody>
      </p:sp>
      <p:pic>
        <p:nvPicPr>
          <p:cNvPr id="77828" name="Picture 4" descr="bd08873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4800600"/>
            <a:ext cx="3246438" cy="1831975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8810D-24EE-4B15-870C-F65868E8E28A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Servicescapes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Influences both customer and employee behavior and perception</a:t>
            </a:r>
          </a:p>
          <a:p>
            <a:r>
              <a:rPr lang="en-US" dirty="0"/>
              <a:t>Should be designed with an image and feel that is congruent with service concept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8810D-24EE-4B15-870C-F65868E8E28A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771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175" y="761144"/>
            <a:ext cx="7800975" cy="776287"/>
          </a:xfrm>
        </p:spPr>
        <p:txBody>
          <a:bodyPr/>
          <a:lstStyle/>
          <a:p>
            <a:r>
              <a:rPr lang="en-US" dirty="0"/>
              <a:t>Figure 5.1: Typology of </a:t>
            </a:r>
            <a:r>
              <a:rPr lang="en-US" dirty="0" err="1"/>
              <a:t>Servicescapes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8810D-24EE-4B15-870C-F65868E8E28A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218897"/>
            <a:ext cx="8229600" cy="3343275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7062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175" y="797720"/>
            <a:ext cx="7800975" cy="776287"/>
          </a:xfrm>
        </p:spPr>
        <p:txBody>
          <a:bodyPr/>
          <a:lstStyle/>
          <a:p>
            <a:r>
              <a:rPr lang="en-US" dirty="0"/>
              <a:t>Figure 5.2: Servicescape Framework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8810D-24EE-4B15-870C-F65868E8E28A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6451" y="1808321"/>
            <a:ext cx="7055549" cy="4897279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378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6175" y="990600"/>
            <a:ext cx="7800975" cy="776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br>
              <a:rPr lang="en-US" dirty="0"/>
            </a:br>
            <a:r>
              <a:rPr lang="en-US" dirty="0"/>
              <a:t>Environmental Dimensions of </a:t>
            </a:r>
            <a:r>
              <a:rPr lang="en-US" dirty="0" err="1"/>
              <a:t>Servicescapes</a:t>
            </a:r>
            <a:endParaRPr lang="en-US" dirty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1182688" y="1828800"/>
            <a:ext cx="7772400" cy="4114800"/>
          </a:xfrm>
        </p:spPr>
        <p:txBody>
          <a:bodyPr/>
          <a:lstStyle/>
          <a:p>
            <a:r>
              <a:rPr lang="en-US" sz="2000" u="sng" dirty="0"/>
              <a:t>Ambient Conditions</a:t>
            </a:r>
            <a:r>
              <a:rPr lang="en-US" sz="2000" dirty="0"/>
              <a:t>: background of environment, such as temperature, lighting, noise, music, and scent. Affects all five senses.</a:t>
            </a:r>
          </a:p>
          <a:p>
            <a:r>
              <a:rPr lang="en-US" sz="2000" u="sng" dirty="0"/>
              <a:t>Spatial Layout and Functionality</a:t>
            </a:r>
            <a:r>
              <a:rPr lang="en-US" sz="2000" dirty="0"/>
              <a:t>: arrangement of furnishings and equipment and the relationships among them create a visual and functional landscape for service delivery. Examples: menus posted over cash registers, self-serve drink machines staged between the counter and the tables, waste containers located near exits.</a:t>
            </a:r>
          </a:p>
          <a:p>
            <a:r>
              <a:rPr lang="en-US" sz="2000" u="sng" dirty="0"/>
              <a:t>Signs, Symbols, and Artifacts</a:t>
            </a:r>
            <a:r>
              <a:rPr lang="en-US" sz="2000" dirty="0"/>
              <a:t>: items in the physical environment that serve as explicit or implicit signals that communicate acceptable norms of behavior. “no smoking” signs, recycle bins, quality of floor covering, artwork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042150" y="6248400"/>
            <a:ext cx="1905000" cy="457200"/>
          </a:xfrm>
        </p:spPr>
        <p:txBody>
          <a:bodyPr/>
          <a:lstStyle/>
          <a:p>
            <a:fld id="{4D98810D-24EE-4B15-870C-F65868E8E28A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Facility Design Considerations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75" tIns="46038" rIns="92075" bIns="46038"/>
          <a:lstStyle/>
          <a:p>
            <a:pPr>
              <a:lnSpc>
                <a:spcPct val="90000"/>
              </a:lnSpc>
            </a:pPr>
            <a:r>
              <a:rPr lang="en-US" dirty="0"/>
              <a:t>Nature and Objectives of Service Organization</a:t>
            </a:r>
          </a:p>
          <a:p>
            <a:pPr>
              <a:lnSpc>
                <a:spcPct val="90000"/>
              </a:lnSpc>
            </a:pPr>
            <a:r>
              <a:rPr lang="en-US" dirty="0"/>
              <a:t>Land Availability and Space requirements</a:t>
            </a:r>
          </a:p>
          <a:p>
            <a:pPr>
              <a:lnSpc>
                <a:spcPct val="90000"/>
              </a:lnSpc>
            </a:pPr>
            <a:r>
              <a:rPr lang="en-US" dirty="0"/>
              <a:t>Flexibility</a:t>
            </a:r>
          </a:p>
          <a:p>
            <a:pPr>
              <a:lnSpc>
                <a:spcPct val="90000"/>
              </a:lnSpc>
            </a:pPr>
            <a:r>
              <a:rPr lang="en-US" dirty="0"/>
              <a:t>Security</a:t>
            </a:r>
          </a:p>
          <a:p>
            <a:pPr>
              <a:lnSpc>
                <a:spcPct val="90000"/>
              </a:lnSpc>
            </a:pPr>
            <a:r>
              <a:rPr lang="en-US" dirty="0"/>
              <a:t>Aesthetic Factors</a:t>
            </a:r>
          </a:p>
          <a:p>
            <a:pPr>
              <a:lnSpc>
                <a:spcPct val="90000"/>
              </a:lnSpc>
            </a:pPr>
            <a:r>
              <a:rPr lang="en-US" dirty="0"/>
              <a:t>The Community and Environment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8810D-24EE-4B15-870C-F65868E8E28A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title"/>
          </p:nvPr>
        </p:nvSpPr>
        <p:spPr>
          <a:xfrm>
            <a:off x="1114425" y="685800"/>
            <a:ext cx="7877175" cy="9286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4000" dirty="0"/>
              <a:t>Table 5.1: Service Process Types with Management Challenges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590CF-7DA4-447A-A8E1-14B1F5815589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255520"/>
            <a:ext cx="8458200" cy="246888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1"/>
  <p:tag name="MMPROD_UIDATA" val="&lt;database version=&quot;7.0&quot;&gt;&lt;object type=&quot;1&quot; unique_id=&quot;10001&quot;&gt;&lt;object type=&quot;2&quot; unique_id=&quot;14022&quot;&gt;&lt;object type=&quot;3&quot; unique_id=&quot;14023&quot;&gt;&lt;property id=&quot;20148&quot; value=&quot;5&quot;/&gt;&lt;property id=&quot;20300&quot; value=&quot;Slide 1 - &amp;quot;The Supporting Facility &amp;amp; Process Flow&amp;quot;&quot;/&gt;&lt;property id=&quot;20307&quot; value=&quot;278&quot;/&gt;&lt;/object&gt;&lt;object type=&quot;3&quot; unique_id=&quot;14024&quot;&gt;&lt;property id=&quot;20148&quot; value=&quot;5&quot;/&gt;&lt;property id=&quot;20300&quot; value=&quot;Slide 2 - &amp;quot;Learning Objectives&amp;quot;&quot;/&gt;&lt;property id=&quot;20307&quot; value=&quot;267&quot;/&gt;&lt;/object&gt;&lt;object type=&quot;3&quot; unique_id=&quot;14025&quot;&gt;&lt;property id=&quot;20148&quot; value=&quot;5&quot;/&gt;&lt;property id=&quot;20300&quot; value=&quot;Slide 3 - &amp;quot;Environmental &amp;#x0D;&amp;#x0A;Orientation Considerations&amp;quot;&quot;/&gt;&lt;property id=&quot;20307&quot; value=&quot;265&quot;/&gt;&lt;/object&gt;&lt;object type=&quot;3&quot; unique_id=&quot;14026&quot;&gt;&lt;property id=&quot;20148&quot; value=&quot;5&quot;/&gt;&lt;property id=&quot;20300&quot; value=&quot;Slide 4 - &amp;quot;&amp;#x0D;&amp;#x0A;Servicescapes&amp;quot;&quot;/&gt;&lt;property id=&quot;20307&quot; value=&quot;268&quot;/&gt;&lt;/object&gt;&lt;object type=&quot;3&quot; unique_id=&quot;14027&quot;&gt;&lt;property id=&quot;20148&quot; value=&quot;5&quot;/&gt;&lt;property id=&quot;20300&quot; value=&quot;Slide 5 - &amp;quot;Servicescape Elements&amp;quot;&quot;/&gt;&lt;property id=&quot;20307&quot; value=&quot;279&quot;/&gt;&lt;/object&gt;&lt;object type=&quot;3&quot; unique_id=&quot;14028&quot;&gt;&lt;property id=&quot;20148&quot; value=&quot;5&quot;/&gt;&lt;property id=&quot;20300&quot; value=&quot;Slide 6 - &amp;quot;Typology of Servicescapes&amp;quot;&quot;/&gt;&lt;property id=&quot;20307&quot; value=&quot;269&quot;/&gt;&lt;/object&gt;&lt;object type=&quot;3&quot; unique_id=&quot;14029&quot;&gt;&lt;property id=&quot;20148&quot; value=&quot;5&quot;/&gt;&lt;property id=&quot;20300&quot; value=&quot;Slide 7 - &amp;quot;Facility Design Considerations&amp;quot;&quot;/&gt;&lt;property id=&quot;20307&quot; value=&quot;257&quot;/&gt;&lt;/object&gt;&lt;object type=&quot;3&quot; unique_id=&quot;14030&quot;&gt;&lt;property id=&quot;20148&quot; value=&quot;5&quot;/&gt;&lt;property id=&quot;20300&quot; value=&quot;Slide 8 - &amp;quot;Types of Services Processes&amp;quot;&quot;/&gt;&lt;property id=&quot;20307&quot; value=&quot;276&quot;/&gt;&lt;/object&gt;&lt;object type=&quot;3&quot; unique_id=&quot;14031&quot;&gt;&lt;property id=&quot;20148&quot; value=&quot;5&quot;/&gt;&lt;property id=&quot;20300&quot; value=&quot;Slide 9 - &amp;quot;Swim Lane Flowchart of Graduate School Admissions&amp;quot;&quot;/&gt;&lt;property id=&quot;20307&quot; value=&quot;282&quot;/&gt;&lt;/object&gt;&lt;object type=&quot;3&quot; unique_id=&quot;14032&quot;&gt;&lt;property id=&quot;20148&quot; value=&quot;5&quot;/&gt;&lt;property id=&quot;20300&quot; value=&quot;Slide 10 - &amp;quot;Gantt Chart for Mortgage Service&amp;quot;&quot;/&gt;&lt;property id=&quot;20307&quot; value=&quot;281&quot;/&gt;&lt;/object&gt;&lt;object type=&quot;3&quot; unique_id=&quot;14033&quot;&gt;&lt;property id=&quot;20148&quot; value=&quot;5&quot;/&gt;&lt;property id=&quot;20300&quot; value=&quot;Slide 11 - &amp;quot;Process Analysis Terminology&amp;quot;&quot;/&gt;&lt;property id=&quot;20307&quot; value=&quot;271&quot;/&gt;&lt;/object&gt;&lt;object type=&quot;3&quot; unique_id=&quot;14034&quot;&gt;&lt;property id=&quot;20148&quot; value=&quot;5&quot;/&gt;&lt;property id=&quot;20300&quot; value=&quot;Slide 12 - &amp;quot;Process Analysis Terminology (cont.)&amp;quot;&quot;/&gt;&lt;property id=&quot;20307&quot; value=&quot;272&quot;/&gt;&lt;/object&gt;&lt;object type=&quot;3&quot; unique_id=&quot;14035&quot;&gt;&lt;property id=&quot;20148&quot; value=&quot;5&quot;/&gt;&lt;property id=&quot;20300&quot; value=&quot;Slide 13 - &amp;quot;Process Flow Diagram of Mortgage Services&amp;quot;&quot;/&gt;&lt;property id=&quot;20307&quot; value=&quot;275&quot;/&gt;&lt;/object&gt;&lt;object type=&quot;3&quot; unique_id=&quot;14036&quot;&gt;&lt;property id=&quot;20148&quot; value=&quot;5&quot;/&gt;&lt;property id=&quot;20300&quot; value=&quot;Slide 14 - &amp;quot;Product Layout:  &amp;#x0D;&amp;#x0A;Work Allocation Problem&amp;quot;&quot;/&gt;&lt;property id=&quot;20307&quot; value=&quot;261&quot;/&gt;&lt;/object&gt;&lt;object type=&quot;3&quot; unique_id=&quot;14037&quot;&gt;&lt;property id=&quot;20148&quot; value=&quot;5&quot;/&gt;&lt;property id=&quot;20300&quot; value=&quot;Slide 15 - &amp;quot;Automobile Driver’s License Office (Improved Layout)&amp;quot;&quot;/&gt;&lt;property id=&quot;20307&quot; value=&quot;262&quot;/&gt;&lt;/object&gt;&lt;object type=&quot;3&quot; unique_id=&quot;14038&quot;&gt;&lt;property id=&quot;20148&quot; value=&quot;5&quot;/&gt;&lt;property id=&quot;20300&quot; value=&quot;Slide 18 - &amp;quot;Process Layout:&amp;#x0D;&amp;#x0A;Relative Location Problem&amp;quot;&quot;/&gt;&lt;property id=&quot;20307&quot; value=&quot;263&quot;/&gt;&lt;/object&gt;&lt;object type=&quot;3&quot; unique_id=&quot;14039&quot;&gt;&lt;property id=&quot;20148&quot; value=&quot;5&quot;/&gt;&lt;property id=&quot;20300&quot; value=&quot;Slide 19 - &amp;quot;Ocean World Theme Park (Proposed Layout)&amp;quot;&quot;/&gt;&lt;property id=&quot;20307&quot; value=&quot;264&quot;/&gt;&lt;/object&gt;&lt;object type=&quot;3&quot; unique_id=&quot;14040&quot;&gt;&lt;property id=&quot;20148&quot; value=&quot;5&quot;/&gt;&lt;property id=&quot;20300&quot; value=&quot;Slide 20 - &amp;quot;Health Maintenance Organization (A)&amp;quot;&quot;/&gt;&lt;property id=&quot;20307&quot; value=&quot;283&quot;/&gt;&lt;/object&gt;&lt;object type=&quot;3&quot; unique_id=&quot;14041&quot;&gt;&lt;property id=&quot;20148&quot; value=&quot;5&quot;/&gt;&lt;property id=&quot;20300&quot; value=&quot;Slide 21 - &amp;quot;HMO (A) QUESTIONS&amp;quot;&quot;/&gt;&lt;property id=&quot;20307&quot; value=&quot;284&quot;/&gt;&lt;/object&gt;&lt;object type=&quot;3&quot; unique_id=&quot;14042&quot;&gt;&lt;property id=&quot;20148&quot; value=&quot;5&quot;/&gt;&lt;property id=&quot;20300&quot; value=&quot;Slide 22 - &amp;quot;Health Maintenance Organization (B)&amp;quot;&quot;/&gt;&lt;property id=&quot;20307&quot; value=&quot;285&quot;/&gt;&lt;/object&gt;&lt;object type=&quot;3&quot; unique_id=&quot;14043&quot;&gt;&lt;property id=&quot;20148&quot; value=&quot;5&quot;/&gt;&lt;property id=&quot;20300&quot; value=&quot;Slide 23 - &amp;quot;HMO (B) Questions&amp;quot;&quot;/&gt;&lt;property id=&quot;20307&quot; value=&quot;286&quot;/&gt;&lt;/object&gt;&lt;object type=&quot;3&quot; unique_id=&quot;14044&quot;&gt;&lt;property id=&quot;20148&quot; value=&quot;5&quot;/&gt;&lt;property id=&quot;20300&quot; value=&quot;Slide 24 - &amp;quot;Esquire Department Store&amp;quot;&quot;/&gt;&lt;property id=&quot;20307&quot; value=&quot;287&quot;/&gt;&lt;/object&gt;&lt;object type=&quot;3&quot; unique_id=&quot;14045&quot;&gt;&lt;property id=&quot;20148&quot; value=&quot;5&quot;/&gt;&lt;property id=&quot;20300&quot; value=&quot;Slide 25&quot;/&gt;&lt;property id=&quot;20307&quot; value=&quot;288&quot;/&gt;&lt;/object&gt;&lt;object type=&quot;3&quot; unique_id=&quot;14046&quot;&gt;&lt;property id=&quot;20148&quot; value=&quot;5&quot;/&gt;&lt;property id=&quot;20300&quot; value=&quot;Slide 26 - &amp;quot;The Servicescape&amp;quot;&quot;/&gt;&lt;property id=&quot;20307&quot; value=&quot;290&quot;/&gt;&lt;/object&gt;&lt;object type=&quot;3&quot; unique_id=&quot;14047&quot;&gt;&lt;property id=&quot;20148&quot; value=&quot;5&quot;/&gt;&lt;property id=&quot;20300&quot; value=&quot;Slide 27&quot;/&gt;&lt;property id=&quot;20307&quot; value=&quot;291&quot;/&gt;&lt;/object&gt;&lt;object type=&quot;3&quot; unique_id=&quot;14048&quot;&gt;&lt;property id=&quot;20148&quot; value=&quot;5&quot;/&gt;&lt;property id=&quot;20300&quot; value=&quot;Slide 28&quot;/&gt;&lt;property id=&quot;20307&quot; value=&quot;292&quot;/&gt;&lt;/object&gt;&lt;object type=&quot;3&quot; unique_id=&quot;14049&quot;&gt;&lt;property id=&quot;20148&quot; value=&quot;5&quot;/&gt;&lt;property id=&quot;20300&quot; value=&quot;Slide 29&quot;/&gt;&lt;property id=&quot;20307&quot; value=&quot;295&quot;/&gt;&lt;/object&gt;&lt;object type=&quot;3&quot; unique_id=&quot;14050&quot;&gt;&lt;property id=&quot;20148&quot; value=&quot;5&quot;/&gt;&lt;property id=&quot;20300&quot; value=&quot;Slide 30&quot;/&gt;&lt;property id=&quot;20307&quot; value=&quot;293&quot;/&gt;&lt;/object&gt;&lt;object type=&quot;3&quot; unique_id=&quot;14051&quot;&gt;&lt;property id=&quot;20148&quot; value=&quot;5&quot;/&gt;&lt;property id=&quot;20300&quot; value=&quot;Slide 31 - &amp;quot;“There’s cheese at the end of the maze…”&amp;quot;&quot;/&gt;&lt;property id=&quot;20307&quot; value=&quot;296&quot;/&gt;&lt;/object&gt;&lt;object type=&quot;3&quot; unique_id=&quot;14052&quot;&gt;&lt;property id=&quot;20148&quot; value=&quot;5&quot;/&gt;&lt;property id=&quot;20300&quot; value=&quot;Slide 32 - &amp;quot;Topics for Discussion&amp;quot;&quot;/&gt;&lt;property id=&quot;20307&quot; value=&quot;270&quot;/&gt;&lt;/object&gt;&lt;object type=&quot;3&quot; unique_id=&quot;14053&quot;&gt;&lt;property id=&quot;20148&quot; value=&quot;5&quot;/&gt;&lt;property id=&quot;20300&quot; value=&quot;Slide 33 - &amp;quot;Interactive Exercise&amp;quot;&quot;/&gt;&lt;property id=&quot;20307&quot; value=&quot;274&quot;/&gt;&lt;/object&gt;&lt;object type=&quot;3&quot; unique_id=&quot;14285&quot;&gt;&lt;property id=&quot;20148&quot; value=&quot;5&quot;/&gt;&lt;property id=&quot;20300&quot; value=&quot;Slide 16 - &amp;quot;DMV Office(Flexible Layout)&amp;quot;&quot;/&gt;&lt;property id=&quot;20307&quot; value=&quot;297&quot;/&gt;&lt;/object&gt;&lt;object type=&quot;3&quot; unique_id=&quot;14422&quot;&gt;&lt;property id=&quot;20148&quot; value=&quot;5&quot;/&gt;&lt;property id=&quot;20300&quot; value=&quot;Slide 17&quot;/&gt;&lt;property id=&quot;20307&quot; value=&quot;298&quot;/&gt;&lt;/object&gt;&lt;/object&gt;&lt;object type=&quot;8&quot; unique_id=&quot;14086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2514</TotalTime>
  <Pages>10</Pages>
  <Words>1610</Words>
  <Application>Microsoft Office PowerPoint</Application>
  <PresentationFormat>Letter Paper (8.5x11 in)</PresentationFormat>
  <Paragraphs>267</Paragraphs>
  <Slides>34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1" baseType="lpstr">
      <vt:lpstr>Arial</vt:lpstr>
      <vt:lpstr>Book Antiqua</vt:lpstr>
      <vt:lpstr>Lucida Handwriting</vt:lpstr>
      <vt:lpstr>Tahoma</vt:lpstr>
      <vt:lpstr>Times New Roman</vt:lpstr>
      <vt:lpstr>Wingdings</vt:lpstr>
      <vt:lpstr>Blends</vt:lpstr>
      <vt:lpstr> Chapter 5 The Supporting Facility &amp; Process Flow</vt:lpstr>
      <vt:lpstr>Learning Objectives</vt:lpstr>
      <vt:lpstr>Environmental Psychology Orientation</vt:lpstr>
      <vt:lpstr>Servicescapes</vt:lpstr>
      <vt:lpstr>Figure 5.1: Typology of Servicescapes</vt:lpstr>
      <vt:lpstr>Figure 5.2: Servicescape Framework</vt:lpstr>
      <vt:lpstr> Environmental Dimensions of Servicescapes</vt:lpstr>
      <vt:lpstr>Facility Design Considerations</vt:lpstr>
      <vt:lpstr>Table 5.1: Service Process Types with Management Challenges</vt:lpstr>
      <vt:lpstr>Figure 5.3: Swim Lane Flowchart of Graduate School Admissions</vt:lpstr>
      <vt:lpstr>Figure 5.4: Process Flow Diagram of Mortgage Service</vt:lpstr>
      <vt:lpstr>Figure 5.5: Gantt Chart of Mortgage Service</vt:lpstr>
      <vt:lpstr>Process Terminology</vt:lpstr>
      <vt:lpstr>Process Terminology (cont.)</vt:lpstr>
      <vt:lpstr>Table 5.2: License Renewal Process Times</vt:lpstr>
      <vt:lpstr>Figure 5.6: (a)Present and (b)Proposed Process Flow Diagrams</vt:lpstr>
      <vt:lpstr>Figure 5.7: Reengineered Driver’s License Office</vt:lpstr>
      <vt:lpstr>Table 5.3: Daily Flow of Visitors between Attractions, Hundreds*</vt:lpstr>
      <vt:lpstr>Figure 5.8: Ocean World Site Planning Using Operations Sequence Analysis</vt:lpstr>
      <vt:lpstr>Figure 5.9: Final Site Plan for Ocean World Theme Park</vt:lpstr>
      <vt:lpstr>Figure 5.10: Flow Diagram for CRAFT Logic</vt:lpstr>
      <vt:lpstr>Topics for Discussion</vt:lpstr>
      <vt:lpstr>Interactive Exercise</vt:lpstr>
      <vt:lpstr>Case 5.1: Health Maintenance Organization (A)</vt:lpstr>
      <vt:lpstr>HMO (A) QUESTIONS</vt:lpstr>
      <vt:lpstr>Case 5.2: Health Maintenance Organization (B)</vt:lpstr>
      <vt:lpstr>HMO (B) Questions</vt:lpstr>
      <vt:lpstr>Case 5.3: Esquire Department Store</vt:lpstr>
      <vt:lpstr>PowerPoint Presentation</vt:lpstr>
      <vt:lpstr>The Servicescape</vt:lpstr>
      <vt:lpstr>PowerPoint Presentation</vt:lpstr>
      <vt:lpstr>PowerPoint Presentation</vt:lpstr>
      <vt:lpstr>PowerPoint Presentation</vt:lpstr>
      <vt:lpstr>“There’s cheese at the end of the maze…”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Service Facility Design and Layout</dc:title>
  <dc:creator>James Fitzsimmons</dc:creator>
  <cp:lastModifiedBy>McAndrews, Ryan</cp:lastModifiedBy>
  <cp:revision>85</cp:revision>
  <cp:lastPrinted>2000-02-13T18:43:43Z</cp:lastPrinted>
  <dcterms:created xsi:type="dcterms:W3CDTF">1996-01-31T09:36:58Z</dcterms:created>
  <dcterms:modified xsi:type="dcterms:W3CDTF">2018-02-14T20:48:16Z</dcterms:modified>
</cp:coreProperties>
</file>