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Lst>
  <p:notesMasterIdLst>
    <p:notesMasterId r:id="rId39"/>
  </p:notesMasterIdLst>
  <p:handoutMasterIdLst>
    <p:handoutMasterId r:id="rId40"/>
  </p:handoutMasterIdLst>
  <p:sldIdLst>
    <p:sldId id="303" r:id="rId2"/>
    <p:sldId id="265" r:id="rId3"/>
    <p:sldId id="301" r:id="rId4"/>
    <p:sldId id="305" r:id="rId5"/>
    <p:sldId id="294" r:id="rId6"/>
    <p:sldId id="258" r:id="rId7"/>
    <p:sldId id="306" r:id="rId8"/>
    <p:sldId id="307" r:id="rId9"/>
    <p:sldId id="304" r:id="rId10"/>
    <p:sldId id="308" r:id="rId11"/>
    <p:sldId id="309" r:id="rId12"/>
    <p:sldId id="310" r:id="rId13"/>
    <p:sldId id="311" r:id="rId14"/>
    <p:sldId id="259" r:id="rId15"/>
    <p:sldId id="312" r:id="rId16"/>
    <p:sldId id="313" r:id="rId17"/>
    <p:sldId id="260" r:id="rId18"/>
    <p:sldId id="314" r:id="rId19"/>
    <p:sldId id="315" r:id="rId20"/>
    <p:sldId id="261" r:id="rId21"/>
    <p:sldId id="316" r:id="rId22"/>
    <p:sldId id="318" r:id="rId23"/>
    <p:sldId id="319" r:id="rId24"/>
    <p:sldId id="317" r:id="rId25"/>
    <p:sldId id="320" r:id="rId26"/>
    <p:sldId id="277" r:id="rId27"/>
    <p:sldId id="272" r:id="rId28"/>
    <p:sldId id="281" r:id="rId29"/>
    <p:sldId id="282" r:id="rId30"/>
    <p:sldId id="268" r:id="rId31"/>
    <p:sldId id="269" r:id="rId32"/>
    <p:sldId id="270" r:id="rId33"/>
    <p:sldId id="295" r:id="rId34"/>
    <p:sldId id="296" r:id="rId35"/>
    <p:sldId id="297" r:id="rId36"/>
    <p:sldId id="298" r:id="rId37"/>
    <p:sldId id="300" r:id="rId38"/>
  </p:sldIdLst>
  <p:sldSz cx="9144000" cy="6858000" type="letter"/>
  <p:notesSz cx="6858000" cy="9028113"/>
  <p:custDataLst>
    <p:tags r:id="rId41"/>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43">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0" d="100"/>
          <a:sy n="110" d="100"/>
        </p:scale>
        <p:origin x="1038" y="9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2448" y="-90"/>
      </p:cViewPr>
      <p:guideLst>
        <p:guide orient="horz" pos="2843"/>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Arial" charset="0"/>
              </a:defRPr>
            </a:lvl1pPr>
          </a:lstStyle>
          <a:p>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Arial" charset="0"/>
              </a:defRPr>
            </a:lvl1pPr>
          </a:lstStyle>
          <a:p>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Arial" charset="0"/>
              </a:defRPr>
            </a:lvl1pPr>
          </a:lstStyle>
          <a:p>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Arial" charset="0"/>
              </a:defRPr>
            </a:lvl1pPr>
          </a:lstStyle>
          <a:p>
            <a:fld id="{ADAB04C7-2B15-4CBF-BE1F-10424E808F44}" type="slidenum">
              <a:rPr lang="en-US"/>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DCE2A3BC-060F-41EB-B93C-20AC970A1FE1}" type="slidenum">
              <a:rPr lang="en-US" sz="1400">
                <a:latin typeface="Arial" charset="0"/>
              </a:rPr>
              <a:pPr algn="r"/>
              <a:t>‹#›</a:t>
            </a:fld>
            <a:endParaRPr lang="en-US" sz="1400">
              <a:latin typeface="Arial" charset="0"/>
            </a:endParaRPr>
          </a:p>
        </p:txBody>
      </p:sp>
    </p:spTree>
    <p:extLst>
      <p:ext uri="{BB962C8B-B14F-4D97-AF65-F5344CB8AC3E}">
        <p14:creationId xmlns:p14="http://schemas.microsoft.com/office/powerpoint/2010/main" val="3652367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fld id="{1B437FD0-1B66-485C-8B72-F080BA9C98B1}" type="slidenum">
              <a:rPr lang="en-US"/>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5"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a:effectLst/>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fld id="{C8D4D47E-05CE-4312-91D6-DB30D6802734}" type="slidenum">
              <a:rPr lang="en-US" sz="1400">
                <a:latin typeface="Arial" charset="0"/>
              </a:rPr>
              <a:pPr algn="r"/>
              <a:t>‹#›</a:t>
            </a:fld>
            <a:endParaRPr lang="en-US" sz="1400">
              <a:latin typeface="Arial" charset="0"/>
            </a:endParaRPr>
          </a:p>
        </p:txBody>
      </p:sp>
    </p:spTree>
    <p:extLst>
      <p:ext uri="{BB962C8B-B14F-4D97-AF65-F5344CB8AC3E}">
        <p14:creationId xmlns:p14="http://schemas.microsoft.com/office/powerpoint/2010/main" val="19741723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Tree>
    <p:extLst>
      <p:ext uri="{BB962C8B-B14F-4D97-AF65-F5344CB8AC3E}">
        <p14:creationId xmlns:p14="http://schemas.microsoft.com/office/powerpoint/2010/main" val="59094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1179513" y="682625"/>
            <a:ext cx="4498975" cy="3373438"/>
          </a:xfrm>
          <a:ln cap="flat"/>
        </p:spPr>
      </p:sp>
      <p:sp>
        <p:nvSpPr>
          <p:cNvPr id="1433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756735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1179513" y="682625"/>
            <a:ext cx="4498975" cy="3373438"/>
          </a:xfrm>
          <a:ln cap="flat"/>
        </p:spPr>
      </p:sp>
      <p:sp>
        <p:nvSpPr>
          <p:cNvPr id="1433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529249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1179513" y="682625"/>
            <a:ext cx="4498975" cy="3373438"/>
          </a:xfrm>
          <a:ln cap="flat"/>
        </p:spPr>
      </p:sp>
      <p:sp>
        <p:nvSpPr>
          <p:cNvPr id="1433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546518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1179513" y="682625"/>
            <a:ext cx="4498975" cy="3373438"/>
          </a:xfrm>
          <a:ln cap="flat"/>
        </p:spPr>
      </p:sp>
      <p:sp>
        <p:nvSpPr>
          <p:cNvPr id="1638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718981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1179513" y="682625"/>
            <a:ext cx="4498975" cy="3373438"/>
          </a:xfrm>
          <a:ln cap="flat"/>
        </p:spPr>
      </p:sp>
      <p:sp>
        <p:nvSpPr>
          <p:cNvPr id="1433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035092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1179513" y="682625"/>
            <a:ext cx="4498975" cy="3373438"/>
          </a:xfrm>
          <a:ln cap="flat"/>
        </p:spPr>
      </p:sp>
      <p:sp>
        <p:nvSpPr>
          <p:cNvPr id="1433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07499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260594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41851039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965740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203281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B437FD0-1B66-485C-8B72-F080BA9C98B1}" type="slidenum">
              <a:rPr lang="en-US" smtClean="0"/>
              <a:pPr/>
              <a:t>2</a:t>
            </a:fld>
            <a:endParaRPr lang="en-US"/>
          </a:p>
        </p:txBody>
      </p:sp>
    </p:spTree>
    <p:extLst>
      <p:ext uri="{BB962C8B-B14F-4D97-AF65-F5344CB8AC3E}">
        <p14:creationId xmlns:p14="http://schemas.microsoft.com/office/powerpoint/2010/main" val="3517121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1179513" y="682625"/>
            <a:ext cx="4498975" cy="3373438"/>
          </a:xfrm>
          <a:ln cap="flat"/>
        </p:spPr>
      </p:sp>
      <p:sp>
        <p:nvSpPr>
          <p:cNvPr id="18435"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237468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79513" y="682625"/>
            <a:ext cx="4498975" cy="3373438"/>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12654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79513" y="682625"/>
            <a:ext cx="4498975" cy="3373438"/>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529984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79513" y="682625"/>
            <a:ext cx="4498975" cy="3373438"/>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9369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79513" y="682625"/>
            <a:ext cx="4498975" cy="3373438"/>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621750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79513" y="682625"/>
            <a:ext cx="4498975" cy="3373438"/>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240605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79513" y="682625"/>
            <a:ext cx="4498975" cy="3373438"/>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1497525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xfrm>
            <a:off x="1179513" y="682625"/>
            <a:ext cx="4498975" cy="3373438"/>
          </a:xfrm>
          <a:ln cap="flat"/>
        </p:spPr>
      </p:sp>
      <p:sp>
        <p:nvSpPr>
          <p:cNvPr id="14339"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3455461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5298" name="Group 2"/>
          <p:cNvGrpSpPr>
            <a:grpSpLocks/>
          </p:cNvGrpSpPr>
          <p:nvPr/>
        </p:nvGrpSpPr>
        <p:grpSpPr bwMode="auto">
          <a:xfrm>
            <a:off x="0" y="2438400"/>
            <a:ext cx="9009063" cy="1052513"/>
            <a:chOff x="0" y="1536"/>
            <a:chExt cx="5675" cy="663"/>
          </a:xfrm>
        </p:grpSpPr>
        <p:grpSp>
          <p:nvGrpSpPr>
            <p:cNvPr id="55299" name="Group 3"/>
            <p:cNvGrpSpPr>
              <a:grpSpLocks/>
            </p:cNvGrpSpPr>
            <p:nvPr/>
          </p:nvGrpSpPr>
          <p:grpSpPr bwMode="auto">
            <a:xfrm>
              <a:off x="183" y="1604"/>
              <a:ext cx="448" cy="299"/>
              <a:chOff x="720" y="336"/>
              <a:chExt cx="624" cy="432"/>
            </a:xfrm>
          </p:grpSpPr>
          <p:sp>
            <p:nvSpPr>
              <p:cNvPr id="55300"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a:p>
            </p:txBody>
          </p:sp>
          <p:sp>
            <p:nvSpPr>
              <p:cNvPr id="55301"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a:p>
            </p:txBody>
          </p:sp>
        </p:grpSp>
        <p:grpSp>
          <p:nvGrpSpPr>
            <p:cNvPr id="55302" name="Group 6"/>
            <p:cNvGrpSpPr>
              <a:grpSpLocks/>
            </p:cNvGrpSpPr>
            <p:nvPr/>
          </p:nvGrpSpPr>
          <p:grpSpPr bwMode="auto">
            <a:xfrm>
              <a:off x="261" y="1870"/>
              <a:ext cx="465" cy="299"/>
              <a:chOff x="912" y="2640"/>
              <a:chExt cx="672" cy="432"/>
            </a:xfrm>
          </p:grpSpPr>
          <p:sp>
            <p:nvSpPr>
              <p:cNvPr id="55303"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a:p>
            </p:txBody>
          </p:sp>
          <p:sp>
            <p:nvSpPr>
              <p:cNvPr id="55304"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a:p>
            </p:txBody>
          </p:sp>
        </p:grpSp>
        <p:sp>
          <p:nvSpPr>
            <p:cNvPr id="55305"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a:p>
          </p:txBody>
        </p:sp>
        <p:sp>
          <p:nvSpPr>
            <p:cNvPr id="55306"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a:p>
          </p:txBody>
        </p:sp>
        <p:sp>
          <p:nvSpPr>
            <p:cNvPr id="55307"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a:p>
          </p:txBody>
        </p:sp>
      </p:grpSp>
      <p:sp>
        <p:nvSpPr>
          <p:cNvPr id="55308"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530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55310"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p>
        </p:txBody>
      </p:sp>
      <p:sp>
        <p:nvSpPr>
          <p:cNvPr id="55311" name="Rectangle 15"/>
          <p:cNvSpPr>
            <a:spLocks noGrp="1" noChangeArrowheads="1"/>
          </p:cNvSpPr>
          <p:nvPr>
            <p:ph type="ftr" sz="quarter" idx="3"/>
          </p:nvPr>
        </p:nvSpPr>
        <p:spPr>
          <a:xfrm>
            <a:off x="1368972" y="6395545"/>
            <a:ext cx="6324600" cy="457200"/>
          </a:xfrm>
        </p:spPr>
        <p:txBody>
          <a:bodyPr/>
          <a:lstStyle>
            <a:lvl1pPr>
              <a:defRPr sz="1000">
                <a:solidFill>
                  <a:schemeClr val="bg2"/>
                </a:solidFill>
              </a:defRPr>
            </a:lvl1pPr>
          </a:lstStyle>
          <a:p>
            <a:r>
              <a:rPr lang="en-US" dirty="0"/>
              <a:t>Copyright © 2019 by The McGraw-Hill Companies, Inc. All rights reserved.</a:t>
            </a:r>
          </a:p>
        </p:txBody>
      </p:sp>
      <p:sp>
        <p:nvSpPr>
          <p:cNvPr id="55312"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8A689506-5612-40E4-8265-E2350CFD5C9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69C0D610-DF2F-471E-8C26-8AB284801C1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B8619F42-5334-440A-A720-FEB88D1EEFD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endParaRPr lang="en-US"/>
          </a:p>
        </p:txBody>
      </p:sp>
      <p:sp>
        <p:nvSpPr>
          <p:cNvPr id="4" name="Date Placeholder 3"/>
          <p:cNvSpPr>
            <a:spLocks noGrp="1"/>
          </p:cNvSpPr>
          <p:nvPr>
            <p:ph type="dt" sz="half" idx="10"/>
          </p:nvPr>
        </p:nvSpPr>
        <p:spPr>
          <a:xfrm>
            <a:off x="1162050" y="6243638"/>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EDCA0295-55F4-45FF-A4C9-BF2BC2F33AC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214313"/>
            <a:ext cx="7800975" cy="852487"/>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dirty="0"/>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BD5880CA-ED35-4AC5-AB66-60AAFD14B47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6" name="Slide Number Placeholder 5"/>
          <p:cNvSpPr>
            <a:spLocks noGrp="1"/>
          </p:cNvSpPr>
          <p:nvPr>
            <p:ph type="sldNum" sz="quarter" idx="12"/>
          </p:nvPr>
        </p:nvSpPr>
        <p:spPr/>
        <p:txBody>
          <a:bodyPr/>
          <a:lstStyle>
            <a:lvl1pPr>
              <a:defRPr/>
            </a:lvl1pPr>
          </a:lstStyle>
          <a:p>
            <a:fld id="{817AEF0B-910B-4A1B-A959-75E5CBCD3E8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38781BDF-F4FB-4589-89AD-6A1CC9DB0F55}"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9" name="Slide Number Placeholder 8"/>
          <p:cNvSpPr>
            <a:spLocks noGrp="1"/>
          </p:cNvSpPr>
          <p:nvPr>
            <p:ph type="sldNum" sz="quarter" idx="12"/>
          </p:nvPr>
        </p:nvSpPr>
        <p:spPr/>
        <p:txBody>
          <a:bodyPr/>
          <a:lstStyle>
            <a:lvl1pPr>
              <a:defRPr/>
            </a:lvl1pPr>
          </a:lstStyle>
          <a:p>
            <a:fld id="{067C2AD9-45D1-4E95-A621-33C4C3A3C7C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5" name="Slide Number Placeholder 4"/>
          <p:cNvSpPr>
            <a:spLocks noGrp="1"/>
          </p:cNvSpPr>
          <p:nvPr>
            <p:ph type="sldNum" sz="quarter" idx="12"/>
          </p:nvPr>
        </p:nvSpPr>
        <p:spPr/>
        <p:txBody>
          <a:bodyPr/>
          <a:lstStyle>
            <a:lvl1pPr>
              <a:defRPr/>
            </a:lvl1pPr>
          </a:lstStyle>
          <a:p>
            <a:fld id="{2DB75F13-059F-42EE-B738-0909756BE89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4" name="Slide Number Placeholder 3"/>
          <p:cNvSpPr>
            <a:spLocks noGrp="1"/>
          </p:cNvSpPr>
          <p:nvPr>
            <p:ph type="sldNum" sz="quarter" idx="12"/>
          </p:nvPr>
        </p:nvSpPr>
        <p:spPr/>
        <p:txBody>
          <a:bodyPr/>
          <a:lstStyle>
            <a:lvl1pPr>
              <a:defRPr/>
            </a:lvl1pPr>
          </a:lstStyle>
          <a:p>
            <a:fld id="{E2B072DA-CB66-46EA-BDCD-A912474BE8E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229832BA-19E2-4650-85DC-BF66DDA5675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 2019 by The McGraw-Hill Companies, Inc. All rights reserved.</a:t>
            </a:r>
          </a:p>
        </p:txBody>
      </p:sp>
      <p:sp>
        <p:nvSpPr>
          <p:cNvPr id="7" name="Slide Number Placeholder 6"/>
          <p:cNvSpPr>
            <a:spLocks noGrp="1"/>
          </p:cNvSpPr>
          <p:nvPr>
            <p:ph type="sldNum" sz="quarter" idx="12"/>
          </p:nvPr>
        </p:nvSpPr>
        <p:spPr/>
        <p:txBody>
          <a:bodyPr/>
          <a:lstStyle>
            <a:lvl1pPr>
              <a:defRPr/>
            </a:lvl1pPr>
          </a:lstStyle>
          <a:p>
            <a:fld id="{0D78B493-906D-4588-94F7-7A85C8D603F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a:p>
        </p:txBody>
      </p:sp>
      <p:sp>
        <p:nvSpPr>
          <p:cNvPr id="5427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54276"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a:p>
        </p:txBody>
      </p:sp>
      <p:sp>
        <p:nvSpPr>
          <p:cNvPr id="5427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5427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a:p>
        </p:txBody>
      </p:sp>
      <p:sp>
        <p:nvSpPr>
          <p:cNvPr id="54279"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a:p>
        </p:txBody>
      </p:sp>
      <p:sp>
        <p:nvSpPr>
          <p:cNvPr id="54280"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a:p>
        </p:txBody>
      </p:sp>
      <p:sp>
        <p:nvSpPr>
          <p:cNvPr id="54281"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4282"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4283"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vl1pPr>
          </a:lstStyle>
          <a:p>
            <a:endParaRPr lang="en-US"/>
          </a:p>
        </p:txBody>
      </p:sp>
      <p:sp>
        <p:nvSpPr>
          <p:cNvPr id="54284" name="Rectangle 12"/>
          <p:cNvSpPr>
            <a:spLocks noGrp="1" noChangeArrowheads="1"/>
          </p:cNvSpPr>
          <p:nvPr>
            <p:ph type="ftr" sz="quarter" idx="3"/>
          </p:nvPr>
        </p:nvSpPr>
        <p:spPr bwMode="auto">
          <a:xfrm>
            <a:off x="1981200" y="6432824"/>
            <a:ext cx="5589587"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000"/>
            </a:lvl1pPr>
          </a:lstStyle>
          <a:p>
            <a:r>
              <a:rPr lang="en-US" dirty="0"/>
              <a:t>Copyright © 2019 by The McGraw-Hill Companies, Inc. All rights reserved.</a:t>
            </a:r>
          </a:p>
        </p:txBody>
      </p:sp>
      <p:sp>
        <p:nvSpPr>
          <p:cNvPr id="54285"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fld id="{0202BA85-08EA-431E-A55B-93A23B7B527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charset="0"/>
        </a:defRPr>
      </a:lvl2pPr>
      <a:lvl3pPr algn="l" rtl="0" fontAlgn="base">
        <a:spcBef>
          <a:spcPct val="0"/>
        </a:spcBef>
        <a:spcAft>
          <a:spcPct val="0"/>
        </a:spcAft>
        <a:defRPr sz="4400">
          <a:solidFill>
            <a:schemeClr val="tx2"/>
          </a:solidFill>
          <a:latin typeface="Tahoma" charset="0"/>
        </a:defRPr>
      </a:lvl3pPr>
      <a:lvl4pPr algn="l" rtl="0" fontAlgn="base">
        <a:spcBef>
          <a:spcPct val="0"/>
        </a:spcBef>
        <a:spcAft>
          <a:spcPct val="0"/>
        </a:spcAft>
        <a:defRPr sz="4400">
          <a:solidFill>
            <a:schemeClr val="tx2"/>
          </a:solidFill>
          <a:latin typeface="Tahoma" charset="0"/>
        </a:defRPr>
      </a:lvl4pPr>
      <a:lvl5pPr algn="l" rtl="0" fontAlgn="base">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1600200"/>
            <a:ext cx="7620000" cy="838200"/>
          </a:xfrm>
          <a:noFill/>
        </p:spPr>
        <p:txBody>
          <a:bodyPr/>
          <a:lstStyle/>
          <a:p>
            <a:pPr algn="ctr" eaLnBrk="1" hangingPunct="1"/>
            <a:br>
              <a:rPr lang="en-US" altLang="en-US" dirty="0"/>
            </a:br>
            <a:br>
              <a:rPr lang="en-US" altLang="en-US" dirty="0"/>
            </a:br>
            <a:br>
              <a:rPr lang="en-US" altLang="en-US" dirty="0"/>
            </a:br>
            <a:r>
              <a:rPr lang="en-US" altLang="en-US" dirty="0"/>
              <a:t>Chapter 4</a:t>
            </a:r>
            <a:br>
              <a:rPr lang="en-US" altLang="en-US" dirty="0"/>
            </a:br>
            <a:r>
              <a:rPr lang="en-US" altLang="en-US" dirty="0"/>
              <a:t>The Service Encounter</a:t>
            </a:r>
          </a:p>
        </p:txBody>
      </p:sp>
      <p:pic>
        <p:nvPicPr>
          <p:cNvPr id="3075" name="Picture 5" descr="bd05624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3427413"/>
            <a:ext cx="4114800" cy="289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076" name="Object 2"/>
          <p:cNvGraphicFramePr>
            <a:graphicFrameLocks noGrp="1"/>
          </p:cNvGraphicFramePr>
          <p:nvPr>
            <p:ph type="subTitle" idx="1"/>
            <p:extLst>
              <p:ext uri="{D42A27DB-BD31-4B8C-83A1-F6EECF244321}">
                <p14:modId xmlns:p14="http://schemas.microsoft.com/office/powerpoint/2010/main" val="1089637089"/>
              </p:ext>
            </p:extLst>
          </p:nvPr>
        </p:nvGraphicFramePr>
        <p:xfrm>
          <a:off x="5257800" y="3427413"/>
          <a:ext cx="3352800" cy="2743200"/>
        </p:xfrm>
        <a:graphic>
          <a:graphicData uri="http://schemas.openxmlformats.org/presentationml/2006/ole">
            <mc:AlternateContent xmlns:mc="http://schemas.openxmlformats.org/markup-compatibility/2006">
              <mc:Choice xmlns:v="urn:schemas-microsoft-com:vml" Requires="v">
                <p:oleObj spid="_x0000_s75797" name="ClipArt" r:id="rId5" imgW="4664075" imgH="3154363" progId="MS_ClipArt_Gallery.2">
                  <p:embed/>
                </p:oleObj>
              </mc:Choice>
              <mc:Fallback>
                <p:oleObj name="ClipArt" r:id="rId5" imgW="4664075" imgH="3154363" progId="MS_ClipArt_Gallery.2">
                  <p:embed/>
                  <p:pic>
                    <p:nvPicPr>
                      <p:cNvPr id="3076" name="Object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3427413"/>
                        <a:ext cx="3352800" cy="2743200"/>
                      </a:xfrm>
                      <a:prstGeom prst="rect">
                        <a:avLst/>
                      </a:prstGeom>
                      <a:noFill/>
                      <a:ln>
                        <a:noFill/>
                      </a:ln>
                      <a:effectLst/>
                    </p:spPr>
                  </p:pic>
                </p:oleObj>
              </mc:Fallback>
            </mc:AlternateContent>
          </a:graphicData>
        </a:graphic>
      </p:graphicFrame>
      <p:sp>
        <p:nvSpPr>
          <p:cNvPr id="2" name="Slide Number Placeholder 1"/>
          <p:cNvSpPr>
            <a:spLocks noGrp="1"/>
          </p:cNvSpPr>
          <p:nvPr>
            <p:ph type="sldNum" sz="quarter" idx="4"/>
          </p:nvPr>
        </p:nvSpPr>
        <p:spPr/>
        <p:txBody>
          <a:bodyPr/>
          <a:lstStyle/>
          <a:p>
            <a:fld id="{8A689506-5612-40E4-8265-E2350CFD5C97}" type="slidenum">
              <a:rPr lang="en-US" smtClean="0"/>
              <a:pPr/>
              <a:t>1</a:t>
            </a:fld>
            <a:endParaRPr lang="en-US"/>
          </a:p>
        </p:txBody>
      </p:sp>
      <p:sp>
        <p:nvSpPr>
          <p:cNvPr id="3" name="Footer Placeholder 2"/>
          <p:cNvSpPr>
            <a:spLocks noGrp="1"/>
          </p:cNvSpPr>
          <p:nvPr>
            <p:ph type="ftr" sz="quarter" idx="3"/>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75544813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Customer Relationship Management (CRM)</a:t>
            </a:r>
          </a:p>
        </p:txBody>
      </p:sp>
      <p:sp>
        <p:nvSpPr>
          <p:cNvPr id="10243" name="Rectangle 3"/>
          <p:cNvSpPr>
            <a:spLocks noGrp="1" noChangeArrowheads="1"/>
          </p:cNvSpPr>
          <p:nvPr>
            <p:ph type="body" idx="1"/>
          </p:nvPr>
        </p:nvSpPr>
        <p:spPr>
          <a:xfrm>
            <a:off x="609600" y="2017713"/>
            <a:ext cx="8345488" cy="4114800"/>
          </a:xfrm>
          <a:noFill/>
          <a:ln/>
        </p:spPr>
        <p:txBody>
          <a:bodyPr lIns="92075" tIns="46038" rIns="92075" bIns="46038"/>
          <a:lstStyle/>
          <a:p>
            <a:r>
              <a:rPr lang="en-US" dirty="0"/>
              <a:t>CRM is: </a:t>
            </a:r>
          </a:p>
          <a:p>
            <a:pPr lvl="1"/>
            <a:r>
              <a:rPr lang="en-US" dirty="0"/>
              <a:t>an information industry term for methodologies, software, and Internet capabilities that help an enterprise to manage its relationships in an organized way. </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10</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391274102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Customer Relationship Management (CRM)</a:t>
            </a:r>
          </a:p>
        </p:txBody>
      </p:sp>
      <p:sp>
        <p:nvSpPr>
          <p:cNvPr id="10243" name="Rectangle 3"/>
          <p:cNvSpPr>
            <a:spLocks noGrp="1" noChangeArrowheads="1"/>
          </p:cNvSpPr>
          <p:nvPr>
            <p:ph type="body" idx="1"/>
          </p:nvPr>
        </p:nvSpPr>
        <p:spPr>
          <a:xfrm>
            <a:off x="609600" y="2017713"/>
            <a:ext cx="8345488" cy="4114800"/>
          </a:xfrm>
          <a:noFill/>
          <a:ln/>
        </p:spPr>
        <p:txBody>
          <a:bodyPr lIns="92075" tIns="46038" rIns="92075" bIns="46038"/>
          <a:lstStyle/>
          <a:p>
            <a:r>
              <a:rPr lang="en-US" sz="2800" dirty="0"/>
              <a:t>CRM systems offer the following capabilities: </a:t>
            </a:r>
          </a:p>
          <a:p>
            <a:pPr lvl="1"/>
            <a:r>
              <a:rPr lang="en-US" sz="2200" dirty="0"/>
              <a:t>Enabling marketing departments to identify and target their best customers, manage marketing campaigns, and generate quality leads for the sales team. </a:t>
            </a:r>
          </a:p>
          <a:p>
            <a:pPr marL="457200" lvl="1" indent="0">
              <a:buNone/>
            </a:pPr>
            <a:endParaRPr lang="en-US" sz="2200" dirty="0"/>
          </a:p>
          <a:p>
            <a:pPr lvl="1"/>
            <a:r>
              <a:rPr lang="en-US" sz="2200" dirty="0"/>
              <a:t>Allowing the formation of individualized relationships with customers, in order to improve customer satisfaction and maximize profits by identifying the most profitable customers and providing them with the highest level of service. </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11</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413760071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Customer Relationship Management (CRM)</a:t>
            </a:r>
          </a:p>
        </p:txBody>
      </p:sp>
      <p:sp>
        <p:nvSpPr>
          <p:cNvPr id="10243" name="Rectangle 3"/>
          <p:cNvSpPr>
            <a:spLocks noGrp="1" noChangeArrowheads="1"/>
          </p:cNvSpPr>
          <p:nvPr>
            <p:ph type="body" idx="1"/>
          </p:nvPr>
        </p:nvSpPr>
        <p:spPr>
          <a:xfrm>
            <a:off x="609600" y="2017713"/>
            <a:ext cx="8345488" cy="4114800"/>
          </a:xfrm>
          <a:noFill/>
          <a:ln/>
        </p:spPr>
        <p:txBody>
          <a:bodyPr lIns="92075" tIns="46038" rIns="92075" bIns="46038"/>
          <a:lstStyle/>
          <a:p>
            <a:r>
              <a:rPr lang="en-US" sz="2800" dirty="0"/>
              <a:t>CRM systems offer the following capabilities: </a:t>
            </a:r>
          </a:p>
          <a:p>
            <a:pPr lvl="1"/>
            <a:r>
              <a:rPr lang="en-US" sz="2200" dirty="0"/>
              <a:t>Providing employees with the information and processes necessary to know their customers; understand and identify customer needs; and effectively build relationships among the company, its customer base, and distribution partners.</a:t>
            </a:r>
          </a:p>
          <a:p>
            <a:pPr marL="457200" lvl="1" indent="0">
              <a:buNone/>
            </a:pPr>
            <a:r>
              <a:rPr lang="en-US" sz="2200" dirty="0"/>
              <a:t> </a:t>
            </a:r>
          </a:p>
          <a:p>
            <a:pPr lvl="1"/>
            <a:r>
              <a:rPr lang="en-US" sz="2200" dirty="0"/>
              <a:t>Assisting the organization to improve sales management by optimizing information shared by multiple employees, preparing metrics on sales effectiveness, and monitoring social media sites as a vehicle for crowd-sourcing solutions to client-support problems. </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12</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10526232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43000" y="7477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Contact Personnel</a:t>
            </a:r>
          </a:p>
        </p:txBody>
      </p:sp>
      <p:sp>
        <p:nvSpPr>
          <p:cNvPr id="13315" name="Rectangle 3"/>
          <p:cNvSpPr>
            <a:spLocks noGrp="1" noChangeArrowheads="1"/>
          </p:cNvSpPr>
          <p:nvPr>
            <p:ph type="body" idx="1"/>
          </p:nvPr>
        </p:nvSpPr>
        <p:spPr>
          <a:noFill/>
          <a:ln/>
        </p:spPr>
        <p:txBody>
          <a:bodyPr lIns="92075" tIns="46038" rIns="92075" bIns="46038"/>
          <a:lstStyle/>
          <a:p>
            <a:r>
              <a:rPr lang="en-US" dirty="0"/>
              <a:t>Personality attributes should include:</a:t>
            </a:r>
          </a:p>
          <a:p>
            <a:pPr marL="971550" lvl="1" indent="-514350">
              <a:buClrTx/>
              <a:buSzPct val="100000"/>
              <a:buFont typeface="+mj-lt"/>
              <a:buAutoNum type="arabicPeriod"/>
            </a:pPr>
            <a:r>
              <a:rPr lang="en-US" sz="3200" dirty="0"/>
              <a:t>Flexibility</a:t>
            </a:r>
          </a:p>
          <a:p>
            <a:pPr marL="971550" lvl="1" indent="-514350">
              <a:buClrTx/>
              <a:buSzPct val="100000"/>
              <a:buFont typeface="+mj-lt"/>
              <a:buAutoNum type="arabicPeriod"/>
            </a:pPr>
            <a:r>
              <a:rPr lang="en-US" sz="3200" dirty="0"/>
              <a:t>Tolerance for ambiguity</a:t>
            </a:r>
          </a:p>
          <a:p>
            <a:pPr marL="971550" lvl="1" indent="-514350">
              <a:buClrTx/>
              <a:buSzPct val="100000"/>
              <a:buFont typeface="+mj-lt"/>
              <a:buAutoNum type="arabicPeriod"/>
            </a:pPr>
            <a:r>
              <a:rPr lang="en-US" sz="3200" dirty="0"/>
              <a:t>Ability to monitor and change behavior on the basis of situational cues</a:t>
            </a:r>
          </a:p>
          <a:p>
            <a:pPr marL="971550" lvl="1" indent="-514350">
              <a:buClrTx/>
              <a:buSzPct val="100000"/>
              <a:buFont typeface="+mj-lt"/>
              <a:buAutoNum type="arabicPeriod"/>
            </a:pPr>
            <a:r>
              <a:rPr lang="en-US" sz="3200" dirty="0"/>
              <a:t>Empathy for customers</a:t>
            </a:r>
            <a:br>
              <a:rPr lang="en-US" dirty="0"/>
            </a:br>
            <a:endParaRPr lang="en-US" dirty="0"/>
          </a:p>
        </p:txBody>
      </p:sp>
      <p:sp>
        <p:nvSpPr>
          <p:cNvPr id="2" name="Slide Number Placeholder 1"/>
          <p:cNvSpPr>
            <a:spLocks noGrp="1"/>
          </p:cNvSpPr>
          <p:nvPr>
            <p:ph type="sldNum" sz="quarter" idx="12"/>
          </p:nvPr>
        </p:nvSpPr>
        <p:spPr/>
        <p:txBody>
          <a:bodyPr/>
          <a:lstStyle/>
          <a:p>
            <a:fld id="{BD5880CA-ED35-4AC5-AB66-60AAFD14B476}" type="slidenum">
              <a:rPr lang="en-US" smtClean="0"/>
              <a:pPr/>
              <a:t>13</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403995974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Contact Personnel</a:t>
            </a:r>
          </a:p>
        </p:txBody>
      </p:sp>
      <p:sp>
        <p:nvSpPr>
          <p:cNvPr id="13315" name="Rectangle 3"/>
          <p:cNvSpPr>
            <a:spLocks noGrp="1" noChangeArrowheads="1"/>
          </p:cNvSpPr>
          <p:nvPr>
            <p:ph type="body" idx="1"/>
          </p:nvPr>
        </p:nvSpPr>
        <p:spPr>
          <a:noFill/>
          <a:ln/>
        </p:spPr>
        <p:txBody>
          <a:bodyPr lIns="92075" tIns="46038" rIns="92075" bIns="46038"/>
          <a:lstStyle/>
          <a:p>
            <a:r>
              <a:rPr lang="en-US" dirty="0"/>
              <a:t>Selection </a:t>
            </a:r>
          </a:p>
          <a:p>
            <a:pPr lvl="1"/>
            <a:r>
              <a:rPr lang="en-US" sz="3200" dirty="0"/>
              <a:t>Interviewing techniques include:</a:t>
            </a:r>
            <a:br>
              <a:rPr lang="en-US" sz="3200" dirty="0"/>
            </a:br>
            <a:r>
              <a:rPr lang="en-US" sz="3200" dirty="0"/>
              <a:t>	1. Abstract Questioning</a:t>
            </a:r>
            <a:br>
              <a:rPr lang="en-US" sz="3200" dirty="0"/>
            </a:br>
            <a:r>
              <a:rPr lang="en-US" sz="3200" dirty="0"/>
              <a:t>	2. Situational Vignette</a:t>
            </a:r>
            <a:br>
              <a:rPr lang="en-US" sz="3200" dirty="0"/>
            </a:br>
            <a:r>
              <a:rPr lang="en-US" sz="3200" dirty="0"/>
              <a:t>	3. Role Playing</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14</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Contact Personnel</a:t>
            </a:r>
          </a:p>
        </p:txBody>
      </p:sp>
      <p:sp>
        <p:nvSpPr>
          <p:cNvPr id="13315" name="Rectangle 3"/>
          <p:cNvSpPr>
            <a:spLocks noGrp="1" noChangeArrowheads="1"/>
          </p:cNvSpPr>
          <p:nvPr>
            <p:ph type="body" idx="1"/>
          </p:nvPr>
        </p:nvSpPr>
        <p:spPr>
          <a:noFill/>
          <a:ln/>
        </p:spPr>
        <p:txBody>
          <a:bodyPr lIns="92075" tIns="46038" rIns="92075" bIns="46038"/>
          <a:lstStyle/>
          <a:p>
            <a:r>
              <a:rPr lang="en-US" dirty="0"/>
              <a:t>Training</a:t>
            </a:r>
          </a:p>
          <a:p>
            <a:pPr lvl="1"/>
            <a:r>
              <a:rPr lang="en-US" dirty="0"/>
              <a:t>Most training is devoted to technical skills</a:t>
            </a:r>
          </a:p>
          <a:p>
            <a:pPr lvl="1"/>
            <a:r>
              <a:rPr lang="en-US" dirty="0"/>
              <a:t>Training should also focus on difficulties with interactions between customers and contact personnel which includes:</a:t>
            </a:r>
          </a:p>
          <a:p>
            <a:pPr marL="1428750" lvl="2" indent="-514350">
              <a:buClrTx/>
              <a:buSzPct val="100000"/>
              <a:buFont typeface="+mj-lt"/>
              <a:buAutoNum type="arabicPeriod"/>
            </a:pPr>
            <a:r>
              <a:rPr lang="en-US" sz="2800" u="sng" dirty="0"/>
              <a:t>Un</a:t>
            </a:r>
            <a:r>
              <a:rPr lang="en-US" sz="2800" dirty="0"/>
              <a:t>realistic customer expectations</a:t>
            </a:r>
          </a:p>
          <a:p>
            <a:pPr marL="1428750" lvl="2" indent="-514350">
              <a:buClrTx/>
              <a:buSzPct val="100000"/>
              <a:buFont typeface="+mj-lt"/>
              <a:buAutoNum type="arabicPeriod"/>
            </a:pPr>
            <a:r>
              <a:rPr lang="en-US" sz="2800" u="sng" dirty="0"/>
              <a:t>Un</a:t>
            </a:r>
            <a:r>
              <a:rPr lang="en-US" sz="2800" dirty="0"/>
              <a:t>expected service failure</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15</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265165397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Contact Personnel</a:t>
            </a:r>
          </a:p>
        </p:txBody>
      </p:sp>
      <p:sp>
        <p:nvSpPr>
          <p:cNvPr id="13315" name="Rectangle 3"/>
          <p:cNvSpPr>
            <a:spLocks noGrp="1" noChangeArrowheads="1"/>
          </p:cNvSpPr>
          <p:nvPr>
            <p:ph type="body" idx="1"/>
          </p:nvPr>
        </p:nvSpPr>
        <p:spPr>
          <a:noFill/>
          <a:ln/>
        </p:spPr>
        <p:txBody>
          <a:bodyPr lIns="92075" tIns="46038" rIns="92075" bIns="46038"/>
          <a:lstStyle/>
          <a:p>
            <a:r>
              <a:rPr lang="en-US" dirty="0"/>
              <a:t>Training</a:t>
            </a:r>
          </a:p>
          <a:p>
            <a:pPr lvl="1"/>
            <a:r>
              <a:rPr lang="en-US" dirty="0"/>
              <a:t>Unrealistic customer expectations</a:t>
            </a:r>
          </a:p>
          <a:p>
            <a:pPr marL="1428750" lvl="2" indent="-514350">
              <a:buClrTx/>
              <a:buSzPct val="100000"/>
              <a:buFont typeface="+mj-lt"/>
              <a:buAutoNum type="arabicPeriod"/>
            </a:pPr>
            <a:r>
              <a:rPr lang="en-US" dirty="0"/>
              <a:t>Unreasonable demands</a:t>
            </a:r>
          </a:p>
          <a:p>
            <a:pPr marL="1428750" lvl="2" indent="-514350">
              <a:buClrTx/>
              <a:buSzPct val="100000"/>
              <a:buFont typeface="+mj-lt"/>
              <a:buAutoNum type="arabicPeriod"/>
            </a:pPr>
            <a:r>
              <a:rPr lang="en-US" dirty="0"/>
              <a:t>Abusive or hostile attitude</a:t>
            </a:r>
          </a:p>
          <a:p>
            <a:pPr marL="1428750" lvl="2" indent="-514350">
              <a:buClrTx/>
              <a:buSzPct val="100000"/>
              <a:buFont typeface="+mj-lt"/>
              <a:buAutoNum type="arabicPeriod"/>
            </a:pPr>
            <a:r>
              <a:rPr lang="en-US" dirty="0"/>
              <a:t>Inappropriate behavior</a:t>
            </a:r>
          </a:p>
          <a:p>
            <a:pPr marL="1428750" lvl="2" indent="-514350">
              <a:buClrTx/>
              <a:buSzPct val="100000"/>
              <a:buFont typeface="+mj-lt"/>
              <a:buAutoNum type="arabicPeriod"/>
            </a:pPr>
            <a:r>
              <a:rPr lang="en-US" dirty="0"/>
              <a:t>Unanticipated demands</a:t>
            </a:r>
          </a:p>
          <a:p>
            <a:pPr marL="1428750" lvl="2" indent="-514350">
              <a:buClrTx/>
              <a:buSzPct val="100000"/>
              <a:buFont typeface="+mj-lt"/>
              <a:buAutoNum type="arabicPeriod"/>
            </a:pPr>
            <a:r>
              <a:rPr lang="en-US" dirty="0"/>
              <a:t>Demands contrary to policies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16</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18773508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Table 4.3: Challenges Facing Customer Contact Personnel</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17</a:t>
            </a:fld>
            <a:endParaRPr lang="en-US"/>
          </a:p>
        </p:txBody>
      </p:sp>
      <p:pic>
        <p:nvPicPr>
          <p:cNvPr id="4" name="Picture 3"/>
          <p:cNvPicPr>
            <a:picLocks noChangeAspect="1"/>
          </p:cNvPicPr>
          <p:nvPr/>
        </p:nvPicPr>
        <p:blipFill>
          <a:blip r:embed="rId3"/>
          <a:stretch>
            <a:fillRect/>
          </a:stretch>
        </p:blipFill>
        <p:spPr>
          <a:xfrm>
            <a:off x="533400" y="2286000"/>
            <a:ext cx="8210550" cy="216217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Contact Personnel</a:t>
            </a:r>
          </a:p>
        </p:txBody>
      </p:sp>
      <p:sp>
        <p:nvSpPr>
          <p:cNvPr id="13315" name="Rectangle 3"/>
          <p:cNvSpPr>
            <a:spLocks noGrp="1" noChangeArrowheads="1"/>
          </p:cNvSpPr>
          <p:nvPr>
            <p:ph type="body" idx="1"/>
          </p:nvPr>
        </p:nvSpPr>
        <p:spPr>
          <a:noFill/>
          <a:ln/>
        </p:spPr>
        <p:txBody>
          <a:bodyPr lIns="92075" tIns="46038" rIns="92075" bIns="46038"/>
          <a:lstStyle/>
          <a:p>
            <a:r>
              <a:rPr lang="en-US" dirty="0"/>
              <a:t>Training</a:t>
            </a:r>
          </a:p>
          <a:p>
            <a:pPr lvl="1"/>
            <a:r>
              <a:rPr lang="en-US" dirty="0"/>
              <a:t>Unexpected customer service failure</a:t>
            </a:r>
          </a:p>
          <a:p>
            <a:pPr marL="1428750" lvl="2" indent="-514350">
              <a:buClrTx/>
              <a:buSzPct val="100000"/>
              <a:buFont typeface="+mj-lt"/>
              <a:buAutoNum type="arabicPeriod"/>
            </a:pPr>
            <a:r>
              <a:rPr lang="en-US" dirty="0"/>
              <a:t>Unavailable service</a:t>
            </a:r>
          </a:p>
          <a:p>
            <a:pPr marL="1428750" lvl="2" indent="-514350">
              <a:buClrTx/>
              <a:buSzPct val="100000"/>
              <a:buFont typeface="+mj-lt"/>
              <a:buAutoNum type="arabicPeriod"/>
            </a:pPr>
            <a:r>
              <a:rPr lang="en-US" dirty="0"/>
              <a:t>Slow performance</a:t>
            </a:r>
          </a:p>
          <a:p>
            <a:pPr marL="1428750" lvl="2" indent="-514350">
              <a:buClrTx/>
              <a:buSzPct val="100000"/>
              <a:buFont typeface="+mj-lt"/>
              <a:buAutoNum type="arabicPeriod"/>
            </a:pPr>
            <a:r>
              <a:rPr lang="en-US" dirty="0"/>
              <a:t>Unacceptable service</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18</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217853685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46175" y="914400"/>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400" dirty="0"/>
              <a:t>Table 4.4: Examples of Unethical Behaviors in Customer-Contact Settings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19</a:t>
            </a:fld>
            <a:endParaRPr lang="en-US"/>
          </a:p>
        </p:txBody>
      </p:sp>
      <p:pic>
        <p:nvPicPr>
          <p:cNvPr id="4" name="Picture 3"/>
          <p:cNvPicPr>
            <a:picLocks noChangeAspect="1"/>
          </p:cNvPicPr>
          <p:nvPr/>
        </p:nvPicPr>
        <p:blipFill>
          <a:blip r:embed="rId3"/>
          <a:stretch>
            <a:fillRect/>
          </a:stretch>
        </p:blipFill>
        <p:spPr>
          <a:xfrm>
            <a:off x="383857" y="2456878"/>
            <a:ext cx="8379143" cy="289560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164682450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Learning Objectives</a:t>
            </a:r>
          </a:p>
        </p:txBody>
      </p:sp>
      <p:sp>
        <p:nvSpPr>
          <p:cNvPr id="7171" name="Rectangle 3"/>
          <p:cNvSpPr>
            <a:spLocks noGrp="1" noChangeArrowheads="1"/>
          </p:cNvSpPr>
          <p:nvPr>
            <p:ph idx="1"/>
          </p:nvPr>
        </p:nvSpPr>
        <p:spPr>
          <a:xfrm>
            <a:off x="838200" y="1905000"/>
            <a:ext cx="8116888" cy="4230687"/>
          </a:xfrm>
          <a:noFill/>
          <a:ln/>
        </p:spPr>
        <p:txBody>
          <a:bodyPr lIns="92075" tIns="46038" rIns="92075" bIns="46038"/>
          <a:lstStyle/>
          <a:p>
            <a:r>
              <a:rPr lang="en-US" sz="2000" dirty="0"/>
              <a:t>Describe the five roles of technology in the service encounter. </a:t>
            </a:r>
          </a:p>
          <a:p>
            <a:r>
              <a:rPr lang="en-US" sz="2000" dirty="0"/>
              <a:t>Use the service encounter triad to describe a service firm’s delivery process. </a:t>
            </a:r>
          </a:p>
          <a:p>
            <a:r>
              <a:rPr lang="en-US" sz="2000" dirty="0"/>
              <a:t>Differentiate four organizational control systems for employee empowerment. </a:t>
            </a:r>
          </a:p>
          <a:p>
            <a:r>
              <a:rPr lang="en-US" sz="2000" dirty="0"/>
              <a:t>Prepare abstract questions and write situational vignettes to screen service recruits. </a:t>
            </a:r>
          </a:p>
          <a:p>
            <a:r>
              <a:rPr lang="en-US" sz="2000" dirty="0"/>
              <a:t>Describe the classification of customers into four groups based on their attitudes and expectations. </a:t>
            </a:r>
          </a:p>
          <a:p>
            <a:r>
              <a:rPr lang="en-US" sz="2000" dirty="0"/>
              <a:t>Describe how the creation of an ethical climate leads to job satisfaction and service quality. </a:t>
            </a:r>
          </a:p>
          <a:p>
            <a:r>
              <a:rPr lang="en-US" sz="2000" dirty="0"/>
              <a:t>Discuss the role of scripts in customer coproduction. </a:t>
            </a:r>
          </a:p>
          <a:p>
            <a:r>
              <a:rPr lang="en-US" sz="2000" dirty="0"/>
              <a:t>Describe how the elements of the service profit chain lead to revenue growth and profitability. </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5953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Customer</a:t>
            </a:r>
          </a:p>
        </p:txBody>
      </p:sp>
      <p:sp>
        <p:nvSpPr>
          <p:cNvPr id="17411" name="Rectangle 3"/>
          <p:cNvSpPr>
            <a:spLocks noGrp="1" noChangeArrowheads="1"/>
          </p:cNvSpPr>
          <p:nvPr>
            <p:ph type="body" idx="1"/>
          </p:nvPr>
        </p:nvSpPr>
        <p:spPr>
          <a:noFill/>
          <a:ln/>
        </p:spPr>
        <p:txBody>
          <a:bodyPr lIns="92075" tIns="46038" rIns="92075" bIns="46038"/>
          <a:lstStyle/>
          <a:p>
            <a:r>
              <a:rPr lang="en-US" dirty="0"/>
              <a:t>Expectations and Attitudes</a:t>
            </a:r>
          </a:p>
          <a:p>
            <a:pPr lvl="1"/>
            <a:r>
              <a:rPr lang="en-US" dirty="0"/>
              <a:t>Service customer classifications</a:t>
            </a:r>
          </a:p>
          <a:p>
            <a:pPr marL="1371600" lvl="2" indent="-457200">
              <a:buClrTx/>
              <a:buSzPct val="100000"/>
              <a:buFont typeface="+mj-lt"/>
              <a:buAutoNum type="arabicPeriod"/>
            </a:pPr>
            <a:r>
              <a:rPr lang="en-US" dirty="0"/>
              <a:t>Economizing customer</a:t>
            </a:r>
          </a:p>
          <a:p>
            <a:pPr marL="1371600" lvl="2" indent="-457200">
              <a:buClrTx/>
              <a:buSzPct val="100000"/>
              <a:buFont typeface="+mj-lt"/>
              <a:buAutoNum type="arabicPeriod"/>
            </a:pPr>
            <a:r>
              <a:rPr lang="en-US" dirty="0"/>
              <a:t>Ethical customer</a:t>
            </a:r>
          </a:p>
          <a:p>
            <a:pPr marL="1371600" lvl="2" indent="-457200">
              <a:buClrTx/>
              <a:buSzPct val="100000"/>
              <a:buFont typeface="+mj-lt"/>
              <a:buAutoNum type="arabicPeriod"/>
            </a:pPr>
            <a:r>
              <a:rPr lang="en-US" dirty="0"/>
              <a:t>Personalizing customer</a:t>
            </a:r>
          </a:p>
          <a:p>
            <a:pPr marL="1371600" lvl="2" indent="-457200">
              <a:buClrTx/>
              <a:buSzPct val="100000"/>
              <a:buFont typeface="+mj-lt"/>
              <a:buAutoNum type="arabicPeriod"/>
            </a:pPr>
            <a:r>
              <a:rPr lang="en-US" dirty="0"/>
              <a:t>Convenience customer</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20</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5953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Customer</a:t>
            </a:r>
          </a:p>
        </p:txBody>
      </p:sp>
      <p:sp>
        <p:nvSpPr>
          <p:cNvPr id="17411" name="Rectangle 3"/>
          <p:cNvSpPr>
            <a:spLocks noGrp="1" noChangeArrowheads="1"/>
          </p:cNvSpPr>
          <p:nvPr>
            <p:ph type="body" idx="1"/>
          </p:nvPr>
        </p:nvSpPr>
        <p:spPr>
          <a:noFill/>
          <a:ln/>
        </p:spPr>
        <p:txBody>
          <a:bodyPr lIns="92075" tIns="46038" rIns="92075" bIns="46038"/>
          <a:lstStyle/>
          <a:p>
            <a:r>
              <a:rPr lang="en-US" dirty="0"/>
              <a:t>Role of Scripts in Coproduction</a:t>
            </a:r>
          </a:p>
          <a:p>
            <a:pPr lvl="1"/>
            <a:r>
              <a:rPr lang="en-US" dirty="0"/>
              <a:t>Both the provider and the customer have roles to play in transacting the service</a:t>
            </a:r>
          </a:p>
          <a:p>
            <a:pPr lvl="1"/>
            <a:r>
              <a:rPr lang="en-US" dirty="0"/>
              <a:t>Society has defined specific tasks for service customers to perform</a:t>
            </a:r>
          </a:p>
          <a:p>
            <a:pPr lvl="1"/>
            <a:r>
              <a:rPr lang="en-US" dirty="0"/>
              <a:t>Problems arise is customers abuse their script – employee must do the task</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21</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229246645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5953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Creating a Customer Service Orientation</a:t>
            </a:r>
          </a:p>
        </p:txBody>
      </p:sp>
      <p:sp>
        <p:nvSpPr>
          <p:cNvPr id="17411" name="Rectangle 3"/>
          <p:cNvSpPr>
            <a:spLocks noGrp="1" noChangeArrowheads="1"/>
          </p:cNvSpPr>
          <p:nvPr>
            <p:ph type="body" idx="1"/>
          </p:nvPr>
        </p:nvSpPr>
        <p:spPr>
          <a:noFill/>
          <a:ln/>
        </p:spPr>
        <p:txBody>
          <a:bodyPr lIns="92075" tIns="46038" rIns="92075" bIns="46038"/>
          <a:lstStyle/>
          <a:p>
            <a:r>
              <a:rPr lang="en-US" sz="2400" dirty="0"/>
              <a:t>Study of 23 branch banks revealed a high correlation between customers’ and employees’ perceptions of service quality</a:t>
            </a:r>
          </a:p>
          <a:p>
            <a:r>
              <a:rPr lang="en-US" sz="2400" dirty="0"/>
              <a:t>Customers perceived better service in branches where employees reported:</a:t>
            </a:r>
          </a:p>
          <a:p>
            <a:pPr marL="800100" lvl="1" indent="-342900">
              <a:buClrTx/>
              <a:buSzPct val="100000"/>
              <a:buFont typeface="+mj-lt"/>
              <a:buAutoNum type="arabicPeriod"/>
            </a:pPr>
            <a:r>
              <a:rPr lang="en-US" sz="2000" dirty="0"/>
              <a:t>There is a more enthusiastic service emphasis. </a:t>
            </a:r>
          </a:p>
          <a:p>
            <a:pPr marL="800100" lvl="1" indent="-342900">
              <a:buClrTx/>
              <a:buSzPct val="100000"/>
              <a:buFont typeface="+mj-lt"/>
              <a:buAutoNum type="arabicPeriod"/>
            </a:pPr>
            <a:r>
              <a:rPr lang="en-US" sz="2000" dirty="0"/>
              <a:t>The branch manager emphasizes service as personnel perform their roles. </a:t>
            </a:r>
          </a:p>
          <a:p>
            <a:pPr marL="800100" lvl="1" indent="-342900">
              <a:buClrTx/>
              <a:buSzPct val="100000"/>
              <a:buFont typeface="+mj-lt"/>
              <a:buAutoNum type="arabicPeriod"/>
            </a:pPr>
            <a:r>
              <a:rPr lang="en-US" sz="2000" dirty="0"/>
              <a:t>There is an active effort to retain all customer accounts, not just those of large-account holders. </a:t>
            </a:r>
          </a:p>
          <a:p>
            <a:pPr marL="800100" lvl="1" indent="-342900">
              <a:buClrTx/>
              <a:buSzPct val="100000"/>
              <a:buFont typeface="+mj-lt"/>
              <a:buAutoNum type="arabicPeriod"/>
            </a:pPr>
            <a:r>
              <a:rPr lang="en-US" sz="2000" dirty="0"/>
              <a:t>The branch is staffed with sufficient and well-trained tellers. </a:t>
            </a:r>
          </a:p>
          <a:p>
            <a:pPr marL="800100" lvl="1" indent="-342900">
              <a:buClrTx/>
              <a:buSzPct val="100000"/>
              <a:buFont typeface="+mj-lt"/>
              <a:buAutoNum type="arabicPeriod"/>
            </a:pPr>
            <a:r>
              <a:rPr lang="en-US" sz="2000" dirty="0"/>
              <a:t>Equipment is well maintained, and supplies are plentiful. </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22</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232954563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5953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Creating a Customer Service Orientation</a:t>
            </a:r>
          </a:p>
        </p:txBody>
      </p:sp>
      <p:sp>
        <p:nvSpPr>
          <p:cNvPr id="17411" name="Rectangle 3"/>
          <p:cNvSpPr>
            <a:spLocks noGrp="1" noChangeArrowheads="1"/>
          </p:cNvSpPr>
          <p:nvPr>
            <p:ph type="body" idx="1"/>
          </p:nvPr>
        </p:nvSpPr>
        <p:spPr>
          <a:noFill/>
          <a:ln/>
        </p:spPr>
        <p:txBody>
          <a:bodyPr lIns="92075" tIns="46038" rIns="92075" bIns="46038"/>
          <a:lstStyle/>
          <a:p>
            <a:r>
              <a:rPr lang="en-US" sz="2400" dirty="0"/>
              <a:t>When employees described branch as one where the manager emphasized customer service, customers reported superior service and:</a:t>
            </a:r>
          </a:p>
          <a:p>
            <a:pPr marL="800100" lvl="1" indent="-342900">
              <a:buClrTx/>
              <a:buSzPct val="100000"/>
              <a:buFont typeface="+mj-lt"/>
              <a:buAutoNum type="arabicPeriod"/>
            </a:pPr>
            <a:r>
              <a:rPr lang="en-US" sz="2000" dirty="0"/>
              <a:t>Tellers were courteous and competent.</a:t>
            </a:r>
          </a:p>
          <a:p>
            <a:pPr marL="800100" lvl="1" indent="-342900">
              <a:buClrTx/>
              <a:buSzPct val="100000"/>
              <a:buFont typeface="+mj-lt"/>
              <a:buAutoNum type="arabicPeriod"/>
            </a:pPr>
            <a:r>
              <a:rPr lang="en-US" sz="2000" dirty="0"/>
              <a:t>Staffing levels were adequate.</a:t>
            </a:r>
          </a:p>
          <a:p>
            <a:pPr marL="800100" lvl="1" indent="-342900">
              <a:buClrTx/>
              <a:buSzPct val="100000"/>
              <a:buFont typeface="+mj-lt"/>
              <a:buAutoNum type="arabicPeriod"/>
            </a:pPr>
            <a:r>
              <a:rPr lang="en-US" sz="2000" dirty="0"/>
              <a:t>The branch appeared to be well administered.</a:t>
            </a:r>
          </a:p>
          <a:p>
            <a:pPr marL="800100" lvl="1" indent="-342900">
              <a:buClrTx/>
              <a:buSzPct val="100000"/>
              <a:buFont typeface="+mj-lt"/>
              <a:buAutoNum type="arabicPeriod"/>
            </a:pPr>
            <a:r>
              <a:rPr lang="en-US" sz="2000" dirty="0"/>
              <a:t>Teller turnover was low.</a:t>
            </a:r>
          </a:p>
          <a:p>
            <a:pPr marL="800100" lvl="1" indent="-342900">
              <a:buClrTx/>
              <a:buSzPct val="100000"/>
              <a:buFont typeface="+mj-lt"/>
              <a:buAutoNum type="arabicPeriod"/>
            </a:pPr>
            <a:r>
              <a:rPr lang="en-US" sz="2000" dirty="0"/>
              <a:t>The staff had positive work attitudes.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23</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6518623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143000" y="5953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2800" dirty="0"/>
              <a:t>Figure 4.3: Relationship between Customer and Employee Perceptions of Customer Service</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24</a:t>
            </a:fld>
            <a:endParaRPr lang="en-US"/>
          </a:p>
        </p:txBody>
      </p:sp>
      <p:pic>
        <p:nvPicPr>
          <p:cNvPr id="4" name="Picture 3"/>
          <p:cNvPicPr>
            <a:picLocks noChangeAspect="1"/>
          </p:cNvPicPr>
          <p:nvPr/>
        </p:nvPicPr>
        <p:blipFill>
          <a:blip r:embed="rId3"/>
          <a:stretch>
            <a:fillRect/>
          </a:stretch>
        </p:blipFill>
        <p:spPr>
          <a:xfrm>
            <a:off x="1371600" y="2137601"/>
            <a:ext cx="6115050" cy="4352925"/>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122389134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6" name="Rectangle 28"/>
          <p:cNvSpPr>
            <a:spLocks noChangeArrowheads="1"/>
          </p:cNvSpPr>
          <p:nvPr/>
        </p:nvSpPr>
        <p:spPr bwMode="auto">
          <a:xfrm>
            <a:off x="0" y="1239838"/>
            <a:ext cx="9144000" cy="1552575"/>
          </a:xfrm>
          <a:prstGeom prst="rect">
            <a:avLst/>
          </a:prstGeom>
          <a:noFill/>
          <a:ln w="9525">
            <a:noFill/>
            <a:miter lim="800000"/>
            <a:headEnd/>
            <a:tailEnd/>
          </a:ln>
          <a:effectLst/>
        </p:spPr>
        <p:txBody>
          <a:bodyPr>
            <a:spAutoFit/>
          </a:bodyPr>
          <a:lstStyle/>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endParaRPr lang="en-US" sz="1200" dirty="0">
              <a:latin typeface="Times New Roman" pitchFamily="18" charset="0"/>
              <a:cs typeface="Times New Roman" pitchFamily="18" charset="0"/>
            </a:endParaRPr>
          </a:p>
          <a:p>
            <a:endParaRPr lang="en-US" sz="2400" dirty="0">
              <a:latin typeface="Times New Roman" pitchFamily="18" charset="0"/>
            </a:endParaRPr>
          </a:p>
        </p:txBody>
      </p:sp>
      <p:sp>
        <p:nvSpPr>
          <p:cNvPr id="32797" name="Rectangle 29"/>
          <p:cNvSpPr>
            <a:spLocks noChangeArrowheads="1"/>
          </p:cNvSpPr>
          <p:nvPr/>
        </p:nvSpPr>
        <p:spPr bwMode="auto">
          <a:xfrm>
            <a:off x="1143000" y="457200"/>
            <a:ext cx="9144000" cy="639763"/>
          </a:xfrm>
          <a:prstGeom prst="rect">
            <a:avLst/>
          </a:prstGeom>
          <a:noFill/>
          <a:ln w="9525">
            <a:noFill/>
            <a:miter lim="800000"/>
            <a:headEnd/>
            <a:tailEnd/>
          </a:ln>
          <a:effectLst/>
        </p:spPr>
        <p:txBody>
          <a:bodyPr>
            <a:spAutoFit/>
          </a:bodyPr>
          <a:lstStyle/>
          <a:p>
            <a:pPr algn="ctr">
              <a:tabLst>
                <a:tab pos="2057400" algn="l"/>
              </a:tabLst>
            </a:pPr>
            <a:r>
              <a:rPr lang="en-US" sz="1200">
                <a:latin typeface="Times New Roman" pitchFamily="18" charset="0"/>
                <a:cs typeface="Times New Roman" pitchFamily="18" charset="0"/>
              </a:rPr>
              <a:t> </a:t>
            </a:r>
          </a:p>
          <a:p>
            <a:pPr algn="ctr">
              <a:tabLst>
                <a:tab pos="2057400" algn="l"/>
              </a:tabLst>
            </a:pPr>
            <a:endParaRPr lang="en-US" sz="2400">
              <a:latin typeface="Times New Roman" pitchFamily="18" charset="0"/>
            </a:endParaRPr>
          </a:p>
        </p:txBody>
      </p:sp>
      <p:sp>
        <p:nvSpPr>
          <p:cNvPr id="3" name="Title 2"/>
          <p:cNvSpPr>
            <a:spLocks noGrp="1"/>
          </p:cNvSpPr>
          <p:nvPr>
            <p:ph type="title"/>
          </p:nvPr>
        </p:nvSpPr>
        <p:spPr>
          <a:xfrm>
            <a:off x="1155319" y="655638"/>
            <a:ext cx="7800975" cy="882650"/>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Table 4.5: Satisfaction Duality</a:t>
            </a:r>
          </a:p>
        </p:txBody>
      </p:sp>
      <p:sp>
        <p:nvSpPr>
          <p:cNvPr id="2" name="Slide Number Placeholder 1"/>
          <p:cNvSpPr>
            <a:spLocks noGrp="1"/>
          </p:cNvSpPr>
          <p:nvPr>
            <p:ph type="sldNum" sz="quarter" idx="12"/>
          </p:nvPr>
        </p:nvSpPr>
        <p:spPr/>
        <p:txBody>
          <a:bodyPr/>
          <a:lstStyle/>
          <a:p>
            <a:fld id="{2DB75F13-059F-42EE-B738-0909756BE89E}" type="slidenum">
              <a:rPr lang="en-US" smtClean="0"/>
              <a:pPr/>
              <a:t>25</a:t>
            </a:fld>
            <a:endParaRPr lang="en-US"/>
          </a:p>
        </p:txBody>
      </p:sp>
      <p:pic>
        <p:nvPicPr>
          <p:cNvPr id="4" name="Picture 3"/>
          <p:cNvPicPr>
            <a:picLocks noChangeAspect="1"/>
          </p:cNvPicPr>
          <p:nvPr/>
        </p:nvPicPr>
        <p:blipFill>
          <a:blip r:embed="rId2"/>
          <a:stretch>
            <a:fillRect/>
          </a:stretch>
        </p:blipFill>
        <p:spPr>
          <a:xfrm>
            <a:off x="461962" y="2262187"/>
            <a:ext cx="8220075" cy="2333625"/>
          </a:xfrm>
          <a:prstGeom prst="rect">
            <a:avLst/>
          </a:prstGeom>
        </p:spPr>
      </p:pic>
      <p:sp>
        <p:nvSpPr>
          <p:cNvPr id="5" name="Footer Placeholder 4"/>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10689488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6" name="Rectangle 28"/>
          <p:cNvSpPr>
            <a:spLocks noChangeArrowheads="1"/>
          </p:cNvSpPr>
          <p:nvPr/>
        </p:nvSpPr>
        <p:spPr bwMode="auto">
          <a:xfrm>
            <a:off x="0" y="-152400"/>
            <a:ext cx="9144000" cy="1552575"/>
          </a:xfrm>
          <a:prstGeom prst="rect">
            <a:avLst/>
          </a:prstGeom>
          <a:noFill/>
          <a:ln w="9525">
            <a:noFill/>
            <a:miter lim="800000"/>
            <a:headEnd/>
            <a:tailEnd/>
          </a:ln>
          <a:effectLst/>
        </p:spPr>
        <p:txBody>
          <a:bodyPr>
            <a:spAutoFit/>
          </a:bodyPr>
          <a:lstStyle/>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r>
              <a:rPr lang="en-US" sz="1200" dirty="0">
                <a:latin typeface="Times New Roman" pitchFamily="18" charset="0"/>
                <a:cs typeface="Times New Roman" pitchFamily="18" charset="0"/>
              </a:rPr>
              <a:t>  </a:t>
            </a:r>
          </a:p>
          <a:p>
            <a:endParaRPr lang="en-US" sz="1200" dirty="0">
              <a:latin typeface="Times New Roman" pitchFamily="18" charset="0"/>
              <a:cs typeface="Times New Roman" pitchFamily="18" charset="0"/>
            </a:endParaRPr>
          </a:p>
          <a:p>
            <a:endParaRPr lang="en-US" sz="2400" dirty="0">
              <a:latin typeface="Times New Roman" pitchFamily="18" charset="0"/>
            </a:endParaRPr>
          </a:p>
        </p:txBody>
      </p:sp>
      <p:sp>
        <p:nvSpPr>
          <p:cNvPr id="32797" name="Rectangle 29"/>
          <p:cNvSpPr>
            <a:spLocks noChangeArrowheads="1"/>
          </p:cNvSpPr>
          <p:nvPr/>
        </p:nvSpPr>
        <p:spPr bwMode="auto">
          <a:xfrm>
            <a:off x="1143000" y="457200"/>
            <a:ext cx="9144000" cy="639763"/>
          </a:xfrm>
          <a:prstGeom prst="rect">
            <a:avLst/>
          </a:prstGeom>
          <a:noFill/>
          <a:ln w="9525">
            <a:noFill/>
            <a:miter lim="800000"/>
            <a:headEnd/>
            <a:tailEnd/>
          </a:ln>
          <a:effectLst/>
        </p:spPr>
        <p:txBody>
          <a:bodyPr>
            <a:spAutoFit/>
          </a:bodyPr>
          <a:lstStyle/>
          <a:p>
            <a:pPr algn="ctr">
              <a:tabLst>
                <a:tab pos="2057400" algn="l"/>
              </a:tabLst>
            </a:pPr>
            <a:r>
              <a:rPr lang="en-US" sz="1200">
                <a:latin typeface="Times New Roman" pitchFamily="18" charset="0"/>
                <a:cs typeface="Times New Roman" pitchFamily="18" charset="0"/>
              </a:rPr>
              <a:t> </a:t>
            </a:r>
          </a:p>
          <a:p>
            <a:pPr algn="ctr">
              <a:tabLst>
                <a:tab pos="2057400" algn="l"/>
              </a:tabLst>
            </a:pPr>
            <a:endParaRPr lang="en-US" sz="2400">
              <a:latin typeface="Times New Roman" pitchFamily="18" charset="0"/>
            </a:endParaRPr>
          </a:p>
        </p:txBody>
      </p:sp>
      <p:sp>
        <p:nvSpPr>
          <p:cNvPr id="3" name="Title 2"/>
          <p:cNvSpPr>
            <a:spLocks noGrp="1"/>
          </p:cNvSpPr>
          <p:nvPr>
            <p:ph type="title"/>
          </p:nvPr>
        </p:nvSpPr>
        <p:spPr>
          <a:xfrm>
            <a:off x="1155319" y="228600"/>
            <a:ext cx="7800975" cy="882650"/>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Figure 4.4: The Service Profit Chain</a:t>
            </a:r>
          </a:p>
        </p:txBody>
      </p:sp>
      <p:sp>
        <p:nvSpPr>
          <p:cNvPr id="2" name="Slide Number Placeholder 1"/>
          <p:cNvSpPr>
            <a:spLocks noGrp="1"/>
          </p:cNvSpPr>
          <p:nvPr>
            <p:ph type="sldNum" sz="quarter" idx="12"/>
          </p:nvPr>
        </p:nvSpPr>
        <p:spPr/>
        <p:txBody>
          <a:bodyPr/>
          <a:lstStyle/>
          <a:p>
            <a:fld id="{2DB75F13-059F-42EE-B738-0909756BE89E}" type="slidenum">
              <a:rPr lang="en-US" smtClean="0"/>
              <a:pPr/>
              <a:t>26</a:t>
            </a:fld>
            <a:endParaRPr lang="en-US"/>
          </a:p>
        </p:txBody>
      </p:sp>
      <p:pic>
        <p:nvPicPr>
          <p:cNvPr id="5" name="Picture 4"/>
          <p:cNvPicPr>
            <a:picLocks noChangeAspect="1"/>
          </p:cNvPicPr>
          <p:nvPr/>
        </p:nvPicPr>
        <p:blipFill>
          <a:blip r:embed="rId2"/>
          <a:stretch>
            <a:fillRect/>
          </a:stretch>
        </p:blipFill>
        <p:spPr>
          <a:xfrm>
            <a:off x="2022475" y="1371600"/>
            <a:ext cx="5019675" cy="521017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Topics for Discussion</a:t>
            </a:r>
          </a:p>
        </p:txBody>
      </p:sp>
      <p:sp>
        <p:nvSpPr>
          <p:cNvPr id="27651" name="Rectangle 3"/>
          <p:cNvSpPr>
            <a:spLocks noGrp="1" noChangeArrowheads="1"/>
          </p:cNvSpPr>
          <p:nvPr>
            <p:ph idx="1"/>
          </p:nvPr>
        </p:nvSpPr>
        <p:spPr/>
        <p:txBody>
          <a:bodyPr/>
          <a:lstStyle/>
          <a:p>
            <a:pPr>
              <a:lnSpc>
                <a:spcPct val="90000"/>
              </a:lnSpc>
            </a:pPr>
            <a:r>
              <a:rPr lang="en-US" sz="2400" dirty="0"/>
              <a:t>How can we design for self-recovery when self-service failure occurs?</a:t>
            </a:r>
          </a:p>
          <a:p>
            <a:pPr>
              <a:lnSpc>
                <a:spcPct val="90000"/>
              </a:lnSpc>
            </a:pPr>
            <a:r>
              <a:rPr lang="en-US" sz="2400" dirty="0"/>
              <a:t>What are the organizational and marketing implications of considering a customer as a </a:t>
            </a:r>
            <a:br>
              <a:rPr lang="en-US" sz="2400" dirty="0"/>
            </a:br>
            <a:r>
              <a:rPr lang="en-US" sz="2400" dirty="0"/>
              <a:t>“partial employee”?</a:t>
            </a:r>
          </a:p>
          <a:p>
            <a:pPr>
              <a:lnSpc>
                <a:spcPct val="90000"/>
              </a:lnSpc>
            </a:pPr>
            <a:r>
              <a:rPr lang="en-US" sz="2400" dirty="0"/>
              <a:t>Comment on the different dynamics of one-on-one service and group service.</a:t>
            </a:r>
          </a:p>
          <a:p>
            <a:pPr>
              <a:lnSpc>
                <a:spcPct val="90000"/>
              </a:lnSpc>
            </a:pPr>
            <a:r>
              <a:rPr lang="en-US" sz="2400" dirty="0"/>
              <a:t>How does use of a “service script” relate to </a:t>
            </a:r>
            <a:br>
              <a:rPr lang="en-US" sz="2400" dirty="0"/>
            </a:br>
            <a:r>
              <a:rPr lang="en-US" sz="2400" dirty="0"/>
              <a:t>service quality?</a:t>
            </a:r>
          </a:p>
          <a:p>
            <a:pPr>
              <a:lnSpc>
                <a:spcPct val="90000"/>
              </a:lnSpc>
            </a:pPr>
            <a:r>
              <a:rPr lang="en-US" sz="2400" dirty="0"/>
              <a:t>If the roles played by customers are determined by cultural norms, how can services be exported?</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27</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Interactive Exercise</a:t>
            </a:r>
          </a:p>
        </p:txBody>
      </p:sp>
      <p:sp>
        <p:nvSpPr>
          <p:cNvPr id="41987" name="Rectangle 3"/>
          <p:cNvSpPr>
            <a:spLocks noGrp="1" noChangeArrowheads="1"/>
          </p:cNvSpPr>
          <p:nvPr>
            <p:ph type="body" idx="1"/>
          </p:nvPr>
        </p:nvSpPr>
        <p:spPr/>
        <p:txBody>
          <a:bodyPr/>
          <a:lstStyle/>
          <a:p>
            <a:pPr>
              <a:buFont typeface="Wingdings" pitchFamily="2" charset="2"/>
              <a:buNone/>
            </a:pPr>
            <a:r>
              <a:rPr lang="en-US"/>
              <a:t>   The class breaks into small groups and each group comes up with an example from each of the four organizational control systems (i.e., belief, boundary, diagnostic, and interactive)</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28</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Case 4.1: Amy’s Ice Cream</a:t>
            </a:r>
          </a:p>
        </p:txBody>
      </p:sp>
      <p:sp>
        <p:nvSpPr>
          <p:cNvPr id="43011" name="Rectangle 3"/>
          <p:cNvSpPr>
            <a:spLocks noGrp="1" noChangeArrowheads="1"/>
          </p:cNvSpPr>
          <p:nvPr>
            <p:ph type="body" idx="1"/>
          </p:nvPr>
        </p:nvSpPr>
        <p:spPr/>
        <p:txBody>
          <a:bodyPr/>
          <a:lstStyle/>
          <a:p>
            <a:pPr marL="609600" indent="-609600">
              <a:buFontTx/>
              <a:buAutoNum type="arabicPeriod"/>
            </a:pPr>
            <a:r>
              <a:rPr lang="en-US" sz="2800"/>
              <a:t>Describe the service organization culture at Amy’s Ice Cream.</a:t>
            </a:r>
          </a:p>
          <a:p>
            <a:pPr marL="609600" indent="-609600">
              <a:buFontTx/>
              <a:buAutoNum type="arabicPeriod"/>
            </a:pPr>
            <a:r>
              <a:rPr lang="en-US" sz="2800"/>
              <a:t>What are the personality attribute of the employees who are sought by Amy’s Ice Cream?</a:t>
            </a:r>
          </a:p>
          <a:p>
            <a:pPr marL="609600" indent="-609600">
              <a:buFontTx/>
              <a:buAutoNum type="arabicPeriod"/>
            </a:pPr>
            <a:r>
              <a:rPr lang="en-US" sz="2800"/>
              <a:t>Design a personnel selection procedure for Amy’s Ice Cream using abstract questioning, a situational vignette, and/or role playing.</a:t>
            </a:r>
          </a:p>
        </p:txBody>
      </p:sp>
      <p:sp>
        <p:nvSpPr>
          <p:cNvPr id="2" name="Slide Number Placeholder 1"/>
          <p:cNvSpPr>
            <a:spLocks noGrp="1"/>
          </p:cNvSpPr>
          <p:nvPr>
            <p:ph type="sldNum" sz="quarter" idx="12"/>
          </p:nvPr>
        </p:nvSpPr>
        <p:spPr/>
        <p:txBody>
          <a:bodyPr/>
          <a:lstStyle/>
          <a:p>
            <a:fld id="{BD5880CA-ED35-4AC5-AB66-60AAFD14B476}" type="slidenum">
              <a:rPr lang="en-US" smtClean="0"/>
              <a:pPr/>
              <a:t>29</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150938" y="214313"/>
            <a:ext cx="7993062" cy="1462087"/>
          </a:xfrm>
        </p:spPr>
        <p:txBody>
          <a:bodyPr/>
          <a:lstStyle/>
          <a:p>
            <a:r>
              <a:rPr lang="en-US" sz="4000" dirty="0"/>
              <a:t>Figure 4.1: Role of Technology in the Service Encounter</a:t>
            </a:r>
          </a:p>
        </p:txBody>
      </p:sp>
      <p:sp>
        <p:nvSpPr>
          <p:cNvPr id="37964" name="Rectangle 76"/>
          <p:cNvSpPr>
            <a:spLocks noChangeArrowheads="1"/>
          </p:cNvSpPr>
          <p:nvPr/>
        </p:nvSpPr>
        <p:spPr bwMode="auto">
          <a:xfrm>
            <a:off x="0" y="533400"/>
            <a:ext cx="91440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200">
                <a:latin typeface="Times New Roman" pitchFamily="18" charset="0"/>
                <a:cs typeface="Times New Roman" pitchFamily="18" charset="0"/>
              </a:rPr>
              <a:t> </a:t>
            </a:r>
          </a:p>
          <a:p>
            <a:endParaRPr lang="en-US" sz="2400">
              <a:latin typeface="Times New Roman" pitchFamily="18" charset="0"/>
            </a:endParaRPr>
          </a:p>
        </p:txBody>
      </p:sp>
      <p:sp>
        <p:nvSpPr>
          <p:cNvPr id="37971" name="Rectangle 83"/>
          <p:cNvSpPr>
            <a:spLocks noChangeArrowheads="1"/>
          </p:cNvSpPr>
          <p:nvPr/>
        </p:nvSpPr>
        <p:spPr bwMode="auto">
          <a:xfrm>
            <a:off x="57150" y="2024063"/>
            <a:ext cx="914400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400">
                <a:latin typeface="Times New Roman" pitchFamily="18" charset="0"/>
              </a:rPr>
              <a:t> </a:t>
            </a:r>
            <a:endParaRPr lang="en-US" sz="2400">
              <a:latin typeface="Times New Roman" pitchFamily="18" charset="0"/>
            </a:endParaRPr>
          </a:p>
          <a:p>
            <a:endParaRPr lang="en-US" sz="2400">
              <a:latin typeface="Times New Roman" pitchFamily="18" charset="0"/>
            </a:endParaRPr>
          </a:p>
        </p:txBody>
      </p:sp>
      <p:pic>
        <p:nvPicPr>
          <p:cNvPr id="31" name="Picture 30"/>
          <p:cNvPicPr>
            <a:picLocks noChangeAspect="1"/>
          </p:cNvPicPr>
          <p:nvPr/>
        </p:nvPicPr>
        <p:blipFill>
          <a:blip r:embed="rId2"/>
          <a:stretch>
            <a:fillRect/>
          </a:stretch>
        </p:blipFill>
        <p:spPr>
          <a:xfrm>
            <a:off x="1295400" y="1828800"/>
            <a:ext cx="6553200" cy="4883446"/>
          </a:xfrm>
          <a:prstGeom prst="rect">
            <a:avLst/>
          </a:prstGeom>
        </p:spPr>
      </p:pic>
      <p:sp>
        <p:nvSpPr>
          <p:cNvPr id="2" name="Slide Number Placeholder 1"/>
          <p:cNvSpPr>
            <a:spLocks noGrp="1"/>
          </p:cNvSpPr>
          <p:nvPr>
            <p:ph type="sldNum" sz="quarter" idx="12"/>
          </p:nvPr>
        </p:nvSpPr>
        <p:spPr/>
        <p:txBody>
          <a:bodyPr/>
          <a:lstStyle/>
          <a:p>
            <a:fld id="{2DB75F13-059F-42EE-B738-0909756BE89E}" type="slidenum">
              <a:rPr lang="en-US" smtClean="0"/>
              <a:pPr/>
              <a:t>3</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7161106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AMY’S ICE CREAM</a:t>
            </a:r>
            <a:br>
              <a:rPr lang="en-US"/>
            </a:br>
            <a:r>
              <a:rPr lang="en-US"/>
              <a:t>Abstract Questions</a:t>
            </a:r>
          </a:p>
        </p:txBody>
      </p:sp>
      <p:sp>
        <p:nvSpPr>
          <p:cNvPr id="22531" name="Rectangle 3"/>
          <p:cNvSpPr>
            <a:spLocks noGrp="1" noChangeArrowheads="1"/>
          </p:cNvSpPr>
          <p:nvPr>
            <p:ph type="body" idx="1"/>
          </p:nvPr>
        </p:nvSpPr>
        <p:spPr>
          <a:noFill/>
          <a:ln/>
        </p:spPr>
        <p:txBody>
          <a:bodyPr lIns="92075" tIns="46038" rIns="92075" bIns="46038"/>
          <a:lstStyle/>
          <a:p>
            <a:r>
              <a:rPr lang="en-US"/>
              <a:t>What was your most rewarding past experience  and why?</a:t>
            </a:r>
          </a:p>
          <a:p>
            <a:r>
              <a:rPr lang="en-US"/>
              <a:t>What are you looking for in your next job?</a:t>
            </a:r>
          </a:p>
          <a:p>
            <a:r>
              <a:rPr lang="en-US"/>
              <a:t>What have you done in the past to irritate a customer?</a:t>
            </a:r>
          </a:p>
          <a:p>
            <a:r>
              <a:rPr lang="en-US"/>
              <a:t>What flavor of ice cream best describes your personality?</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30</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AMY’S ICE CREAM</a:t>
            </a:r>
            <a:br>
              <a:rPr lang="en-US" dirty="0"/>
            </a:br>
            <a:r>
              <a:rPr lang="en-US" dirty="0"/>
              <a:t>Situational Vignette</a:t>
            </a:r>
          </a:p>
        </p:txBody>
      </p:sp>
      <p:sp>
        <p:nvSpPr>
          <p:cNvPr id="23555" name="Rectangle 3"/>
          <p:cNvSpPr>
            <a:spLocks noGrp="1" noChangeArrowheads="1"/>
          </p:cNvSpPr>
          <p:nvPr>
            <p:ph type="body" idx="1"/>
          </p:nvPr>
        </p:nvSpPr>
        <p:spPr>
          <a:xfrm>
            <a:off x="914400" y="2017713"/>
            <a:ext cx="8040688" cy="4114800"/>
          </a:xfrm>
          <a:noFill/>
          <a:ln/>
        </p:spPr>
        <p:txBody>
          <a:bodyPr lIns="92075" tIns="46038" rIns="92075" bIns="46038"/>
          <a:lstStyle/>
          <a:p>
            <a:pPr>
              <a:buFont typeface="Wingdings" pitchFamily="2" charset="2"/>
              <a:buNone/>
            </a:pPr>
            <a:r>
              <a:rPr lang="en-US"/>
              <a:t>   A particular customer has the irritating habit  of always showing up about two minutes before closing and staying late. Often this occurs on the night when weekly store meeting are held after closing time.  This delays starting the meeting and furthermore employees are on the clock waiting for the customer to leave.  </a:t>
            </a:r>
            <a:r>
              <a:rPr lang="en-US" i="1"/>
              <a:t>What would you do?</a:t>
            </a:r>
            <a:r>
              <a:rPr lang="en-US"/>
              <a:t> </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31</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143000" y="685800"/>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AMY’S ICE CREAM</a:t>
            </a:r>
            <a:br>
              <a:rPr lang="en-US" dirty="0"/>
            </a:br>
            <a:r>
              <a:rPr lang="en-US" dirty="0"/>
              <a:t>Situational Vignette</a:t>
            </a:r>
          </a:p>
        </p:txBody>
      </p:sp>
      <p:sp>
        <p:nvSpPr>
          <p:cNvPr id="24579" name="Rectangle 3"/>
          <p:cNvSpPr>
            <a:spLocks noGrp="1" noChangeArrowheads="1"/>
          </p:cNvSpPr>
          <p:nvPr>
            <p:ph type="body" idx="1"/>
          </p:nvPr>
        </p:nvSpPr>
        <p:spPr>
          <a:noFill/>
          <a:ln/>
        </p:spPr>
        <p:txBody>
          <a:bodyPr lIns="92075" tIns="46038" rIns="92075" bIns="46038"/>
          <a:lstStyle/>
          <a:p>
            <a:pPr>
              <a:buFont typeface="Wingdings" pitchFamily="2" charset="2"/>
              <a:buNone/>
            </a:pPr>
            <a:r>
              <a:rPr lang="en-US"/>
              <a:t>   As a new employee at a busy store, you have been routinely performing clean-up tasks (garbage removal and restroom cleaning).  Company policy dictates that these are tasks to be shared.  It has become clear that two employees consistently avoid these jobs in favor of more pleasant duties.</a:t>
            </a:r>
          </a:p>
          <a:p>
            <a:pPr>
              <a:buFont typeface="Wingdings" pitchFamily="2" charset="2"/>
              <a:buNone/>
            </a:pPr>
            <a:r>
              <a:rPr lang="en-US"/>
              <a:t>  </a:t>
            </a:r>
            <a:r>
              <a:rPr lang="en-US" i="1"/>
              <a:t>How would you handle this situation?</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32</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990600" y="1830388"/>
            <a:ext cx="7772400" cy="1138237"/>
          </a:xfrm>
          <a:ln/>
        </p:spPr>
        <p:txBody>
          <a:bodyPr lIns="92075" tIns="46038" rIns="92075" bIns="46038" anchor="ctr"/>
          <a:lstStyle/>
          <a:p>
            <a:r>
              <a:rPr lang="en-US" dirty="0"/>
              <a:t>  </a:t>
            </a:r>
          </a:p>
        </p:txBody>
      </p:sp>
      <p:sp>
        <p:nvSpPr>
          <p:cNvPr id="73731" name="Rectangle 3"/>
          <p:cNvSpPr>
            <a:spLocks noGrp="1" noChangeArrowheads="1"/>
          </p:cNvSpPr>
          <p:nvPr>
            <p:ph type="subTitle" idx="1"/>
          </p:nvPr>
        </p:nvSpPr>
        <p:spPr>
          <a:noFill/>
          <a:ln/>
        </p:spPr>
        <p:txBody>
          <a:bodyPr lIns="92075" tIns="46038" rIns="92075" bIns="46038"/>
          <a:lstStyle/>
          <a:p>
            <a:pPr marL="342900" indent="-342900"/>
            <a:r>
              <a:rPr lang="en-US"/>
              <a:t>Succeeding in a Mature Market</a:t>
            </a:r>
          </a:p>
        </p:txBody>
      </p:sp>
      <p:sp>
        <p:nvSpPr>
          <p:cNvPr id="2" name="Slide Number Placeholder 1"/>
          <p:cNvSpPr>
            <a:spLocks noGrp="1"/>
          </p:cNvSpPr>
          <p:nvPr>
            <p:ph type="sldNum" sz="quarter" idx="4"/>
          </p:nvPr>
        </p:nvSpPr>
        <p:spPr/>
        <p:txBody>
          <a:bodyPr/>
          <a:lstStyle/>
          <a:p>
            <a:fld id="{8A689506-5612-40E4-8265-E2350CFD5C97}" type="slidenum">
              <a:rPr lang="en-US" smtClean="0"/>
              <a:pPr/>
              <a:t>33</a:t>
            </a:fld>
            <a:endParaRPr lang="en-US"/>
          </a:p>
        </p:txBody>
      </p:sp>
      <p:sp>
        <p:nvSpPr>
          <p:cNvPr id="3" name="TextBox 2"/>
          <p:cNvSpPr txBox="1"/>
          <p:nvPr/>
        </p:nvSpPr>
        <p:spPr>
          <a:xfrm>
            <a:off x="3124200" y="2273251"/>
            <a:ext cx="2331087" cy="769441"/>
          </a:xfrm>
          <a:prstGeom prst="rect">
            <a:avLst/>
          </a:prstGeom>
          <a:noFill/>
        </p:spPr>
        <p:txBody>
          <a:bodyPr wrap="none" rtlCol="0">
            <a:spAutoFit/>
          </a:bodyPr>
          <a:lstStyle/>
          <a:p>
            <a:r>
              <a:rPr lang="en-US" sz="4400" kern="0" dirty="0">
                <a:solidFill>
                  <a:srgbClr val="333399"/>
                </a:solidFill>
                <a:latin typeface="Tahoma"/>
                <a:ea typeface="+mj-ea"/>
                <a:cs typeface="+mj-cs"/>
              </a:rPr>
              <a:t>Case 4.2</a:t>
            </a:r>
            <a:endParaRPr lang="en-US" dirty="0"/>
          </a:p>
        </p:txBody>
      </p:sp>
      <p:sp>
        <p:nvSpPr>
          <p:cNvPr id="4" name="Footer Placeholder 3"/>
          <p:cNvSpPr>
            <a:spLocks noGrp="1"/>
          </p:cNvSpPr>
          <p:nvPr>
            <p:ph type="ftr" sz="quarter" idx="3"/>
          </p:nvPr>
        </p:nvSpPr>
        <p:spPr/>
        <p:txBody>
          <a:bodyPr/>
          <a:lstStyle/>
          <a:p>
            <a:r>
              <a:rPr lang="en-US"/>
              <a:t>Copyright © 2019 by The McGraw-Hill Companies, Inc. All rights reserved.</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Discussion Questions</a:t>
            </a:r>
          </a:p>
        </p:txBody>
      </p:sp>
      <p:sp>
        <p:nvSpPr>
          <p:cNvPr id="74755" name="Rectangle 3"/>
          <p:cNvSpPr>
            <a:spLocks noGrp="1" noChangeArrowheads="1"/>
          </p:cNvSpPr>
          <p:nvPr>
            <p:ph type="body" idx="1"/>
          </p:nvPr>
        </p:nvSpPr>
        <p:spPr>
          <a:xfrm>
            <a:off x="685800" y="2017713"/>
            <a:ext cx="8269288" cy="4114800"/>
          </a:xfrm>
        </p:spPr>
        <p:txBody>
          <a:bodyPr/>
          <a:lstStyle/>
          <a:p>
            <a:pPr marL="609600" indent="-609600">
              <a:lnSpc>
                <a:spcPct val="90000"/>
              </a:lnSpc>
              <a:buFontTx/>
              <a:buAutoNum type="arabicPeriod"/>
            </a:pPr>
            <a:r>
              <a:rPr lang="en-US"/>
              <a:t>How has Enterprise Rent-A-Car defined (ERAC) its service differently than the typical national car rental company?</a:t>
            </a:r>
          </a:p>
          <a:p>
            <a:pPr marL="609600" indent="-609600">
              <a:lnSpc>
                <a:spcPct val="90000"/>
              </a:lnSpc>
              <a:buFontTx/>
              <a:buAutoNum type="arabicPeriod"/>
            </a:pPr>
            <a:r>
              <a:rPr lang="en-US"/>
              <a:t>What features of this business concept allow ERAC to effectively compete with the existing national rental car companies?</a:t>
            </a:r>
          </a:p>
          <a:p>
            <a:pPr marL="609600" indent="-609600">
              <a:lnSpc>
                <a:spcPct val="90000"/>
              </a:lnSpc>
              <a:buFontTx/>
              <a:buAutoNum type="arabicPeriod"/>
            </a:pPr>
            <a:r>
              <a:rPr lang="en-US"/>
              <a:t>Use the service profit chain to explain the success of ERAC.</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34</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Enterprise Service Concept</a:t>
            </a:r>
          </a:p>
        </p:txBody>
      </p:sp>
      <p:sp>
        <p:nvSpPr>
          <p:cNvPr id="75779" name="Rectangle 3"/>
          <p:cNvSpPr>
            <a:spLocks noGrp="1" noChangeArrowheads="1"/>
          </p:cNvSpPr>
          <p:nvPr>
            <p:ph idx="1"/>
          </p:nvPr>
        </p:nvSpPr>
        <p:spPr>
          <a:noFill/>
          <a:ln/>
        </p:spPr>
        <p:txBody>
          <a:bodyPr lIns="92075" tIns="46038" rIns="92075" bIns="46038"/>
          <a:lstStyle/>
          <a:p>
            <a:pPr>
              <a:lnSpc>
                <a:spcPct val="90000"/>
              </a:lnSpc>
            </a:pPr>
            <a:r>
              <a:rPr lang="en-US"/>
              <a:t>Target Market</a:t>
            </a:r>
          </a:p>
          <a:p>
            <a:pPr>
              <a:lnSpc>
                <a:spcPct val="90000"/>
              </a:lnSpc>
            </a:pPr>
            <a:r>
              <a:rPr lang="en-US"/>
              <a:t>Customer Value</a:t>
            </a:r>
            <a:br>
              <a:rPr lang="en-US"/>
            </a:br>
            <a:r>
              <a:rPr lang="en-US"/>
              <a:t>	-convenience</a:t>
            </a:r>
            <a:br>
              <a:rPr lang="en-US"/>
            </a:br>
            <a:r>
              <a:rPr lang="en-US"/>
              <a:t>	-rates</a:t>
            </a:r>
            <a:br>
              <a:rPr lang="en-US"/>
            </a:br>
            <a:r>
              <a:rPr lang="en-US"/>
              <a:t>	-selection</a:t>
            </a:r>
          </a:p>
          <a:p>
            <a:pPr>
              <a:lnSpc>
                <a:spcPct val="90000"/>
              </a:lnSpc>
            </a:pPr>
            <a:r>
              <a:rPr lang="en-US"/>
              <a:t>Corporate Culture</a:t>
            </a:r>
            <a:br>
              <a:rPr lang="en-US"/>
            </a:br>
            <a:r>
              <a:rPr lang="en-US"/>
              <a:t>	-hiring</a:t>
            </a:r>
            <a:br>
              <a:rPr lang="en-US"/>
            </a:br>
            <a:r>
              <a:rPr lang="en-US"/>
              <a:t>	-rewards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35</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Enterprise Success Factors</a:t>
            </a:r>
          </a:p>
        </p:txBody>
      </p:sp>
      <p:sp>
        <p:nvSpPr>
          <p:cNvPr id="76803" name="Rectangle 3"/>
          <p:cNvSpPr>
            <a:spLocks noGrp="1" noChangeArrowheads="1"/>
          </p:cNvSpPr>
          <p:nvPr>
            <p:ph idx="1"/>
          </p:nvPr>
        </p:nvSpPr>
        <p:spPr>
          <a:noFill/>
          <a:ln/>
        </p:spPr>
        <p:txBody>
          <a:bodyPr lIns="92075" tIns="46038" rIns="92075" bIns="46038"/>
          <a:lstStyle/>
          <a:p>
            <a:r>
              <a:rPr lang="en-US"/>
              <a:t>Virtual Car</a:t>
            </a:r>
          </a:p>
          <a:p>
            <a:r>
              <a:rPr lang="en-US"/>
              <a:t>Relationship with repair shops</a:t>
            </a:r>
          </a:p>
          <a:p>
            <a:r>
              <a:rPr lang="en-US"/>
              <a:t>Upgrade by replacement car customer</a:t>
            </a:r>
          </a:p>
          <a:p>
            <a:r>
              <a:rPr lang="en-US"/>
              <a:t>On site dealer locations</a:t>
            </a:r>
          </a:p>
          <a:p>
            <a:r>
              <a:rPr lang="en-US"/>
              <a:t>Fleet management</a:t>
            </a:r>
          </a:p>
          <a:p>
            <a:r>
              <a:rPr lang="en-US"/>
              <a:t>Age of rental car fleet</a:t>
            </a:r>
          </a:p>
          <a:p>
            <a:r>
              <a:rPr lang="en-US"/>
              <a:t>Motivated employees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36</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a:t>Service Profit Chain</a:t>
            </a:r>
          </a:p>
        </p:txBody>
      </p:sp>
      <p:sp>
        <p:nvSpPr>
          <p:cNvPr id="78851" name="Rectangle 3"/>
          <p:cNvSpPr>
            <a:spLocks noGrp="1" noChangeArrowheads="1"/>
          </p:cNvSpPr>
          <p:nvPr>
            <p:ph idx="1"/>
          </p:nvPr>
        </p:nvSpPr>
        <p:spPr/>
        <p:txBody>
          <a:bodyPr/>
          <a:lstStyle/>
          <a:p>
            <a:pPr>
              <a:buFont typeface="Wingdings" pitchFamily="2" charset="2"/>
              <a:buNone/>
            </a:pPr>
            <a:r>
              <a:rPr lang="en-US"/>
              <a:t>How Does Enterprise Rent-A- Car Illustrate the Service Profit Chain?</a:t>
            </a:r>
          </a:p>
          <a:p>
            <a:pPr>
              <a:buFont typeface="Wingdings" pitchFamily="2" charset="2"/>
              <a:buNone/>
            </a:pPr>
            <a:endParaRPr lang="en-US"/>
          </a:p>
          <a:p>
            <a:r>
              <a:rPr lang="en-US" sz="2800"/>
              <a:t>Operating strategy and service delivery system (employees)</a:t>
            </a:r>
          </a:p>
          <a:p>
            <a:r>
              <a:rPr lang="en-US" sz="2800"/>
              <a:t>Service concept (service value)</a:t>
            </a:r>
          </a:p>
          <a:p>
            <a:r>
              <a:rPr lang="en-US" sz="2800"/>
              <a:t>Target market (customers)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37</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150938" y="214313"/>
            <a:ext cx="7993062" cy="1462087"/>
          </a:xfrm>
        </p:spPr>
        <p:txBody>
          <a:bodyPr/>
          <a:lstStyle/>
          <a:p>
            <a:r>
              <a:rPr lang="en-US" sz="4000" dirty="0"/>
              <a:t>Table 4.1: Evolution of Self-</a:t>
            </a:r>
            <a:br>
              <a:rPr lang="en-US" sz="4000" dirty="0"/>
            </a:br>
            <a:r>
              <a:rPr lang="en-US" sz="4000" dirty="0"/>
              <a:t>Service</a:t>
            </a:r>
          </a:p>
        </p:txBody>
      </p:sp>
      <p:sp>
        <p:nvSpPr>
          <p:cNvPr id="37964" name="Rectangle 76"/>
          <p:cNvSpPr>
            <a:spLocks noChangeArrowheads="1"/>
          </p:cNvSpPr>
          <p:nvPr/>
        </p:nvSpPr>
        <p:spPr bwMode="auto">
          <a:xfrm>
            <a:off x="0" y="533400"/>
            <a:ext cx="91440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200">
                <a:latin typeface="Times New Roman" pitchFamily="18" charset="0"/>
                <a:cs typeface="Times New Roman" pitchFamily="18" charset="0"/>
              </a:rPr>
              <a:t> </a:t>
            </a:r>
          </a:p>
          <a:p>
            <a:endParaRPr lang="en-US" sz="2400">
              <a:latin typeface="Times New Roman" pitchFamily="18" charset="0"/>
            </a:endParaRPr>
          </a:p>
        </p:txBody>
      </p:sp>
      <p:sp>
        <p:nvSpPr>
          <p:cNvPr id="37971" name="Rectangle 83"/>
          <p:cNvSpPr>
            <a:spLocks noChangeArrowheads="1"/>
          </p:cNvSpPr>
          <p:nvPr/>
        </p:nvSpPr>
        <p:spPr bwMode="auto">
          <a:xfrm>
            <a:off x="57150" y="2024063"/>
            <a:ext cx="914400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400">
                <a:latin typeface="Times New Roman" pitchFamily="18" charset="0"/>
              </a:rPr>
              <a:t> </a:t>
            </a:r>
            <a:endParaRPr lang="en-US" sz="2400">
              <a:latin typeface="Times New Roman" pitchFamily="18" charset="0"/>
            </a:endParaRPr>
          </a:p>
          <a:p>
            <a:endParaRPr lang="en-US" sz="2400">
              <a:latin typeface="Times New Roman" pitchFamily="18" charset="0"/>
            </a:endParaRPr>
          </a:p>
        </p:txBody>
      </p:sp>
      <p:sp>
        <p:nvSpPr>
          <p:cNvPr id="2" name="Slide Number Placeholder 1"/>
          <p:cNvSpPr>
            <a:spLocks noGrp="1"/>
          </p:cNvSpPr>
          <p:nvPr>
            <p:ph type="sldNum" sz="quarter" idx="12"/>
          </p:nvPr>
        </p:nvSpPr>
        <p:spPr/>
        <p:txBody>
          <a:bodyPr/>
          <a:lstStyle/>
          <a:p>
            <a:fld id="{2DB75F13-059F-42EE-B738-0909756BE89E}" type="slidenum">
              <a:rPr lang="en-US" smtClean="0"/>
              <a:pPr/>
              <a:t>4</a:t>
            </a:fld>
            <a:endParaRPr lang="en-US"/>
          </a:p>
        </p:txBody>
      </p:sp>
      <p:pic>
        <p:nvPicPr>
          <p:cNvPr id="4" name="Picture 3"/>
          <p:cNvPicPr>
            <a:picLocks noChangeAspect="1"/>
          </p:cNvPicPr>
          <p:nvPr/>
        </p:nvPicPr>
        <p:blipFill>
          <a:blip r:embed="rId2"/>
          <a:stretch>
            <a:fillRect/>
          </a:stretch>
        </p:blipFill>
        <p:spPr>
          <a:xfrm>
            <a:off x="838200" y="2285996"/>
            <a:ext cx="7707630" cy="2693670"/>
          </a:xfrm>
          <a:prstGeom prst="rect">
            <a:avLst/>
          </a:prstGeom>
        </p:spPr>
      </p:pic>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457510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1121791" y="743486"/>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Figure 4.2:  The Service Encounter Triad</a:t>
            </a:r>
          </a:p>
        </p:txBody>
      </p:sp>
      <p:sp>
        <p:nvSpPr>
          <p:cNvPr id="2" name="Slide Number Placeholder 1"/>
          <p:cNvSpPr>
            <a:spLocks noGrp="1"/>
          </p:cNvSpPr>
          <p:nvPr>
            <p:ph type="sldNum" sz="quarter" idx="12"/>
          </p:nvPr>
        </p:nvSpPr>
        <p:spPr/>
        <p:txBody>
          <a:bodyPr/>
          <a:lstStyle/>
          <a:p>
            <a:fld id="{BD5880CA-ED35-4AC5-AB66-60AAFD14B476}" type="slidenum">
              <a:rPr lang="en-US" smtClean="0"/>
              <a:pPr/>
              <a:t>5</a:t>
            </a:fld>
            <a:endParaRPr lang="en-US"/>
          </a:p>
        </p:txBody>
      </p:sp>
      <p:pic>
        <p:nvPicPr>
          <p:cNvPr id="3" name="Picture 2"/>
          <p:cNvPicPr>
            <a:picLocks noChangeAspect="1"/>
          </p:cNvPicPr>
          <p:nvPr/>
        </p:nvPicPr>
        <p:blipFill>
          <a:blip r:embed="rId2"/>
          <a:stretch>
            <a:fillRect/>
          </a:stretch>
        </p:blipFill>
        <p:spPr>
          <a:xfrm>
            <a:off x="990600" y="1981200"/>
            <a:ext cx="6680835" cy="4333875"/>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Service Organization</a:t>
            </a:r>
          </a:p>
        </p:txBody>
      </p:sp>
      <p:sp>
        <p:nvSpPr>
          <p:cNvPr id="10243" name="Rectangle 3"/>
          <p:cNvSpPr>
            <a:spLocks noGrp="1" noChangeArrowheads="1"/>
          </p:cNvSpPr>
          <p:nvPr>
            <p:ph type="body" idx="1"/>
          </p:nvPr>
        </p:nvSpPr>
        <p:spPr>
          <a:xfrm>
            <a:off x="609600" y="2017713"/>
            <a:ext cx="8345488" cy="4114800"/>
          </a:xfrm>
          <a:noFill/>
          <a:ln/>
        </p:spPr>
        <p:txBody>
          <a:bodyPr lIns="92075" tIns="46038" rIns="92075" bIns="46038"/>
          <a:lstStyle/>
          <a:p>
            <a:r>
              <a:rPr lang="en-US" dirty="0"/>
              <a:t>Culture</a:t>
            </a:r>
          </a:p>
          <a:p>
            <a:pPr lvl="1"/>
            <a:r>
              <a:rPr lang="en-US" sz="2400" dirty="0"/>
              <a:t>pattern of beliefs and expectations that is shared by the organization’s members and produces norms that powerfully shape the behavior of individuals or groups in organizations. </a:t>
            </a:r>
          </a:p>
          <a:p>
            <a:pPr lvl="1"/>
            <a:r>
              <a:rPr lang="en-US" sz="2400" dirty="0"/>
              <a:t>traditions and beliefs of an organization that distinguish it from other organizations and infuse a certain life into the skeleton of structure. </a:t>
            </a:r>
          </a:p>
          <a:p>
            <a:pPr lvl="1"/>
            <a:r>
              <a:rPr lang="en-US" sz="2400" dirty="0"/>
              <a:t>system of shared orientations that hold the unit together and give a distinctive identity. </a:t>
            </a:r>
            <a:endParaRPr lang="en-US" dirty="0"/>
          </a:p>
        </p:txBody>
      </p:sp>
      <p:sp>
        <p:nvSpPr>
          <p:cNvPr id="2" name="Slide Number Placeholder 1"/>
          <p:cNvSpPr>
            <a:spLocks noGrp="1"/>
          </p:cNvSpPr>
          <p:nvPr>
            <p:ph type="sldNum" sz="quarter" idx="12"/>
          </p:nvPr>
        </p:nvSpPr>
        <p:spPr/>
        <p:txBody>
          <a:bodyPr/>
          <a:lstStyle/>
          <a:p>
            <a:fld id="{BD5880CA-ED35-4AC5-AB66-60AAFD14B476}" type="slidenum">
              <a:rPr lang="en-US" smtClean="0"/>
              <a:pPr/>
              <a:t>6</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Service Organization</a:t>
            </a:r>
          </a:p>
        </p:txBody>
      </p:sp>
      <p:sp>
        <p:nvSpPr>
          <p:cNvPr id="10243" name="Rectangle 3"/>
          <p:cNvSpPr>
            <a:spLocks noGrp="1" noChangeArrowheads="1"/>
          </p:cNvSpPr>
          <p:nvPr>
            <p:ph type="body" idx="1"/>
          </p:nvPr>
        </p:nvSpPr>
        <p:spPr>
          <a:xfrm>
            <a:off x="609600" y="2017713"/>
            <a:ext cx="8345488" cy="4114800"/>
          </a:xfrm>
          <a:noFill/>
          <a:ln/>
        </p:spPr>
        <p:txBody>
          <a:bodyPr lIns="92075" tIns="46038" rIns="92075" bIns="46038"/>
          <a:lstStyle/>
          <a:p>
            <a:r>
              <a:rPr lang="en-US" dirty="0"/>
              <a:t>Culture</a:t>
            </a:r>
          </a:p>
          <a:p>
            <a:pPr lvl="1"/>
            <a:r>
              <a:rPr lang="en-US" dirty="0"/>
              <a:t>ServiceMaster (Service to the Master)</a:t>
            </a:r>
          </a:p>
          <a:p>
            <a:pPr lvl="1"/>
            <a:r>
              <a:rPr lang="en-US" dirty="0"/>
              <a:t>Disney (Choice of language)</a:t>
            </a:r>
          </a:p>
        </p:txBody>
      </p:sp>
      <p:sp>
        <p:nvSpPr>
          <p:cNvPr id="2" name="Slide Number Placeholder 1"/>
          <p:cNvSpPr>
            <a:spLocks noGrp="1"/>
          </p:cNvSpPr>
          <p:nvPr>
            <p:ph type="sldNum" sz="quarter" idx="12"/>
          </p:nvPr>
        </p:nvSpPr>
        <p:spPr/>
        <p:txBody>
          <a:bodyPr/>
          <a:lstStyle/>
          <a:p>
            <a:fld id="{BD5880CA-ED35-4AC5-AB66-60AAFD14B476}" type="slidenum">
              <a:rPr lang="en-US" smtClean="0"/>
              <a:pPr/>
              <a:t>7</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331552491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43000" y="671513"/>
            <a:ext cx="7800975" cy="8524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dirty="0"/>
              <a:t>The Service Organization</a:t>
            </a:r>
          </a:p>
        </p:txBody>
      </p:sp>
      <p:sp>
        <p:nvSpPr>
          <p:cNvPr id="10243" name="Rectangle 3"/>
          <p:cNvSpPr>
            <a:spLocks noGrp="1" noChangeArrowheads="1"/>
          </p:cNvSpPr>
          <p:nvPr>
            <p:ph type="body" idx="1"/>
          </p:nvPr>
        </p:nvSpPr>
        <p:spPr>
          <a:xfrm>
            <a:off x="609600" y="2017713"/>
            <a:ext cx="8345488" cy="4114800"/>
          </a:xfrm>
          <a:noFill/>
          <a:ln/>
        </p:spPr>
        <p:txBody>
          <a:bodyPr lIns="92075" tIns="46038" rIns="92075" bIns="46038"/>
          <a:lstStyle/>
          <a:p>
            <a:r>
              <a:rPr lang="en-US" dirty="0"/>
              <a:t>Empowerment</a:t>
            </a:r>
          </a:p>
          <a:p>
            <a:pPr lvl="1"/>
            <a:r>
              <a:rPr lang="en-US" dirty="0"/>
              <a:t>Invest in people</a:t>
            </a:r>
          </a:p>
          <a:p>
            <a:pPr lvl="1"/>
            <a:r>
              <a:rPr lang="en-US" dirty="0"/>
              <a:t>Use technology to support contact personnel vs. monitor or replace</a:t>
            </a:r>
          </a:p>
          <a:p>
            <a:pPr lvl="1"/>
            <a:r>
              <a:rPr lang="en-US" dirty="0"/>
              <a:t>Recruitment and training of contact personnel critical firm’s success</a:t>
            </a:r>
          </a:p>
          <a:p>
            <a:pPr lvl="1"/>
            <a:r>
              <a:rPr lang="en-US" dirty="0"/>
              <a:t>Link compensation to performance for employees at all levels</a:t>
            </a:r>
          </a:p>
        </p:txBody>
      </p:sp>
      <p:sp>
        <p:nvSpPr>
          <p:cNvPr id="2" name="Slide Number Placeholder 1"/>
          <p:cNvSpPr>
            <a:spLocks noGrp="1"/>
          </p:cNvSpPr>
          <p:nvPr>
            <p:ph type="sldNum" sz="quarter" idx="12"/>
          </p:nvPr>
        </p:nvSpPr>
        <p:spPr/>
        <p:txBody>
          <a:bodyPr/>
          <a:lstStyle/>
          <a:p>
            <a:fld id="{BD5880CA-ED35-4AC5-AB66-60AAFD14B476}" type="slidenum">
              <a:rPr lang="en-US" smtClean="0"/>
              <a:pPr/>
              <a:t>8</a:t>
            </a:fld>
            <a:endParaRPr lang="en-US"/>
          </a:p>
        </p:txBody>
      </p:sp>
      <p:sp>
        <p:nvSpPr>
          <p:cNvPr id="3" name="Footer Placeholder 2"/>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176767093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ChangeArrowheads="1"/>
          </p:cNvSpPr>
          <p:nvPr/>
        </p:nvSpPr>
        <p:spPr bwMode="auto">
          <a:xfrm>
            <a:off x="2028825" y="29178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67"/>
          <p:cNvSpPr>
            <a:spLocks noGrp="1" noChangeArrowheads="1"/>
          </p:cNvSpPr>
          <p:nvPr>
            <p:ph type="title"/>
          </p:nvPr>
        </p:nvSpPr>
        <p:spPr>
          <a:xfrm>
            <a:off x="1155319" y="685800"/>
            <a:ext cx="7988681" cy="1004887"/>
          </a:xfrm>
          <a:noFill/>
          <a:ln w="9525">
            <a:noFill/>
            <a:miter lim="800000"/>
            <a:headEnd/>
            <a:tailEnd/>
          </a:ln>
          <a:effectLst/>
        </p:spPr>
        <p:txBody>
          <a:bodyPr vert="horz" wrap="square" lIns="92075" tIns="46038" rIns="92075" bIns="46038" numCol="1" anchor="b" anchorCtr="0" compatLnSpc="1">
            <a:prstTxWarp prst="textNoShape">
              <a:avLst/>
            </a:prstTxWarp>
          </a:bodyPr>
          <a:lstStyle/>
          <a:p>
            <a:r>
              <a:rPr lang="en-US" sz="3600" dirty="0"/>
              <a:t>Table 4.2: Organizational Control System for Employee Empowerment</a:t>
            </a:r>
          </a:p>
        </p:txBody>
      </p:sp>
      <p:sp>
        <p:nvSpPr>
          <p:cNvPr id="2" name="Slide Number Placeholder 1"/>
          <p:cNvSpPr>
            <a:spLocks noGrp="1"/>
          </p:cNvSpPr>
          <p:nvPr>
            <p:ph type="sldNum" sz="quarter" idx="12"/>
          </p:nvPr>
        </p:nvSpPr>
        <p:spPr/>
        <p:txBody>
          <a:bodyPr/>
          <a:lstStyle/>
          <a:p>
            <a:fld id="{2DB75F13-059F-42EE-B738-0909756BE89E}" type="slidenum">
              <a:rPr lang="en-US" smtClean="0"/>
              <a:pPr/>
              <a:t>9</a:t>
            </a:fld>
            <a:endParaRPr lang="en-US"/>
          </a:p>
        </p:txBody>
      </p:sp>
      <p:pic>
        <p:nvPicPr>
          <p:cNvPr id="3" name="Picture 2"/>
          <p:cNvPicPr>
            <a:picLocks noChangeAspect="1"/>
          </p:cNvPicPr>
          <p:nvPr/>
        </p:nvPicPr>
        <p:blipFill>
          <a:blip r:embed="rId2"/>
          <a:stretch>
            <a:fillRect/>
          </a:stretch>
        </p:blipFill>
        <p:spPr>
          <a:xfrm>
            <a:off x="314325" y="2362200"/>
            <a:ext cx="8515350" cy="2133600"/>
          </a:xfrm>
          <a:prstGeom prst="rect">
            <a:avLst/>
          </a:prstGeom>
        </p:spPr>
      </p:pic>
      <p:sp>
        <p:nvSpPr>
          <p:cNvPr id="4" name="Footer Placeholder 3"/>
          <p:cNvSpPr>
            <a:spLocks noGrp="1"/>
          </p:cNvSpPr>
          <p:nvPr>
            <p:ph type="ftr" sz="quarter" idx="11"/>
          </p:nvPr>
        </p:nvSpPr>
        <p:spPr/>
        <p:txBody>
          <a:bodyPr/>
          <a:lstStyle/>
          <a:p>
            <a:r>
              <a:rPr lang="en-US"/>
              <a:t>Copyright © 2019 by The McGraw-Hill Companies, Inc. All rights reserved.</a:t>
            </a:r>
          </a:p>
        </p:txBody>
      </p:sp>
    </p:spTree>
    <p:extLst>
      <p:ext uri="{BB962C8B-B14F-4D97-AF65-F5344CB8AC3E}">
        <p14:creationId xmlns:p14="http://schemas.microsoft.com/office/powerpoint/2010/main" val="32982800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3520&quot;&gt;&lt;object type=&quot;3&quot; unique_id=&quot;13521&quot;&gt;&lt;property id=&quot;20148&quot; value=&quot;5&quot;/&gt;&lt;property id=&quot;20300&quot; value=&quot;Slide 1 - &amp;quot;The Service Encounter&amp;quot;&quot;/&gt;&lt;property id=&quot;20307&quot; value=&quot;256&quot;/&gt;&lt;/object&gt;&lt;object type=&quot;3&quot; unique_id=&quot;13522&quot;&gt;&lt;property id=&quot;20148&quot; value=&quot;5&quot;/&gt;&lt;property id=&quot;20300&quot; value=&quot;Slide 2 - &amp;quot;Learning Objectives&amp;quot;&quot;/&gt;&lt;property id=&quot;20307&quot; value=&quot;265&quot;/&gt;&lt;/object&gt;&lt;object type=&quot;3&quot; unique_id=&quot;13523&quot;&gt;&lt;property id=&quot;20148&quot; value=&quot;5&quot;/&gt;&lt;property id=&quot;20300&quot; value=&quot;Slide 3 - &amp;quot;The Service Encounter Triad&amp;quot;&quot;/&gt;&lt;property id=&quot;20307&quot; value=&quot;294&quot;/&gt;&lt;/object&gt;&lt;object type=&quot;3&quot; unique_id=&quot;13524&quot;&gt;&lt;property id=&quot;20148&quot; value=&quot;5&quot;/&gt;&lt;property id=&quot;20300&quot; value=&quot;Slide 6 - &amp;quot;The Service Organization&amp;quot;&quot;/&gt;&lt;property id=&quot;20307&quot; value=&quot;258&quot;/&gt;&lt;/object&gt;&lt;object type=&quot;3&quot; unique_id=&quot;13525&quot;&gt;&lt;property id=&quot;20148&quot; value=&quot;5&quot;/&gt;&lt;property id=&quot;20300&quot; value=&quot;Slide 7 - &amp;quot;Definitions of Culture&amp;quot;&quot;/&gt;&lt;property id=&quot;20307&quot; value=&quot;263&quot;/&gt;&lt;/object&gt;&lt;object type=&quot;3&quot; unique_id=&quot;13526&quot;&gt;&lt;property id=&quot;20148&quot; value=&quot;5&quot;/&gt;&lt;property id=&quot;20300&quot; value=&quot;Slide 8 - &amp;quot;Organizational Control&amp;quot;&quot;/&gt;&lt;property id=&quot;20307&quot; value=&quot;291&quot;/&gt;&lt;/object&gt;&lt;object type=&quot;3&quot; unique_id=&quot;13527&quot;&gt;&lt;property id=&quot;20148&quot; value=&quot;5&quot;/&gt;&lt;property id=&quot;20300&quot; value=&quot;Slide 9 - &amp;quot;Contact Personnel&amp;quot;&quot;/&gt;&lt;property id=&quot;20307&quot; value=&quot;259&quot;/&gt;&lt;/object&gt;&lt;object type=&quot;3&quot; unique_id=&quot;13528&quot;&gt;&lt;property id=&quot;20148&quot; value=&quot;5&quot;/&gt;&lt;property id=&quot;20300&quot; value=&quot;Slide 10 - &amp;quot;Challenges Facing Customer Contact Personnel&amp;quot;&quot;/&gt;&lt;property id=&quot;20307&quot; value=&quot;260&quot;/&gt;&lt;/object&gt;&lt;object type=&quot;3&quot; unique_id=&quot;13529&quot;&gt;&lt;property id=&quot;20148&quot; value=&quot;5&quot;/&gt;&lt;property id=&quot;20300&quot; value=&quot;Slide 11 - &amp;quot;Examples of Unethical Behaviors&amp;quot;&quot;/&gt;&lt;property id=&quot;20307&quot; value=&quot;292&quot;/&gt;&lt;/object&gt;&lt;object type=&quot;3&quot; unique_id=&quot;13530&quot;&gt;&lt;property id=&quot;20148&quot; value=&quot;5&quot;/&gt;&lt;property id=&quot;20300&quot; value=&quot;Slide 12 - &amp;quot;The Customer&amp;quot;&quot;/&gt;&lt;property id=&quot;20307&quot; value=&quot;261&quot;/&gt;&lt;/object&gt;&lt;object type=&quot;3&quot; unique_id=&quot;13531&quot;&gt;&lt;property id=&quot;20148&quot; value=&quot;5&quot;/&gt;&lt;property id=&quot;20300&quot; value=&quot;Slide 13 - &amp;quot;Service Encounter Success Factors &amp;quot;&quot;/&gt;&lt;property id=&quot;20307&quot; value=&quot;273&quot;/&gt;&lt;/object&gt;&lt;object type=&quot;3&quot; unique_id=&quot;13532&quot;&gt;&lt;property id=&quot;20148&quot; value=&quot;5&quot;/&gt;&lt;property id=&quot;20300&quot; value=&quot;Slide 14 - &amp;quot;Employee Perceptions of Customer Service at a Branch Bank&amp;quot;&quot;/&gt;&lt;property id=&quot;20307&quot; value=&quot;262&quot;/&gt;&lt;/object&gt;&lt;object type=&quot;3&quot; unique_id=&quot;13533&quot;&gt;&lt;property id=&quot;20148&quot; value=&quot;5&quot;/&gt;&lt;property id=&quot;20300&quot; value=&quot;Slide 15 - &amp;quot;Satisfaction Dualism&amp;quot;&quot;/&gt;&lt;property id=&quot;20307&quot; value=&quot;277&quot;/&gt;&lt;/object&gt;&lt;object type=&quot;3&quot; unique_id=&quot;13534&quot;&gt;&lt;property id=&quot;20148&quot; value=&quot;5&quot;/&gt;&lt;property id=&quot;20300&quot; value=&quot;Slide 16&quot;/&gt;&lt;property id=&quot;20307&quot; value=&quot;278&quot;/&gt;&lt;/object&gt;&lt;object type=&quot;3&quot; unique_id=&quot;13535&quot;&gt;&lt;property id=&quot;20148&quot; value=&quot;5&quot;/&gt;&lt;property id=&quot;20300&quot; value=&quot;Slide 17 - &amp;quot;Topics for Discussion&amp;quot;&quot;/&gt;&lt;property id=&quot;20307&quot; value=&quot;272&quot;/&gt;&lt;/object&gt;&lt;object type=&quot;3&quot; unique_id=&quot;13536&quot;&gt;&lt;property id=&quot;20148&quot; value=&quot;5&quot;/&gt;&lt;property id=&quot;20300&quot; value=&quot;Slide 18 - &amp;quot;Interactive Exercise&amp;quot;&quot;/&gt;&lt;property id=&quot;20307&quot; value=&quot;281&quot;/&gt;&lt;/object&gt;&lt;object type=&quot;3&quot; unique_id=&quot;13537&quot;&gt;&lt;property id=&quot;20148&quot; value=&quot;5&quot;/&gt;&lt;property id=&quot;20300&quot; value=&quot;Slide 19 - &amp;quot;Amy’s Ice Cream&amp;quot;&quot;/&gt;&lt;property id=&quot;20307&quot; value=&quot;282&quot;/&gt;&lt;/object&gt;&lt;object type=&quot;3&quot; unique_id=&quot;13538&quot;&gt;&lt;property id=&quot;20148&quot; value=&quot;5&quot;/&gt;&lt;property id=&quot;20300&quot; value=&quot;Slide 20 - &amp;quot;Amy’s Ice Cream Facility&amp;quot;&quot;/&gt;&lt;property id=&quot;20307&quot; value=&quot;284&quot;/&gt;&lt;/object&gt;&lt;object type=&quot;3&quot; unique_id=&quot;13539&quot;&gt;&lt;property id=&quot;20148&quot; value=&quot;5&quot;/&gt;&lt;property id=&quot;20300&quot; value=&quot;Slide 21 - &amp;quot;AMY’S ICE CREAM&amp;#x0D;&amp;#x0A;Abstract Questions&amp;quot;&quot;/&gt;&lt;property id=&quot;20307&quot; value=&quot;268&quot;/&gt;&lt;/object&gt;&lt;object type=&quot;3&quot; unique_id=&quot;13540&quot;&gt;&lt;property id=&quot;20148&quot; value=&quot;5&quot;/&gt;&lt;property id=&quot;20300&quot; value=&quot;Slide 22 - &amp;quot;AMY’S ICE CREAM&amp;#x0D;&amp;#x0A;Situational Vignette&amp;quot;&quot;/&gt;&lt;property id=&quot;20307&quot; value=&quot;269&quot;/&gt;&lt;/object&gt;&lt;object type=&quot;3&quot; unique_id=&quot;13541&quot;&gt;&lt;property id=&quot;20148&quot; value=&quot;5&quot;/&gt;&lt;property id=&quot;20300&quot; value=&quot;Slide 23 - &amp;quot;AMY’S ICE CREAM&amp;#x0D;&amp;#x0A;Situational Vignette&amp;quot;&quot;/&gt;&lt;property id=&quot;20307&quot; value=&quot;270&quot;/&gt;&lt;/object&gt;&lt;object type=&quot;3&quot; unique_id=&quot;13542&quot;&gt;&lt;property id=&quot;20148&quot; value=&quot;5&quot;/&gt;&lt;property id=&quot;20300&quot; value=&quot;Slide 24 - &amp;quot;  &amp;quot;&quot;/&gt;&lt;property id=&quot;20307&quot; value=&quot;295&quot;/&gt;&lt;/object&gt;&lt;object type=&quot;3&quot; unique_id=&quot;13543&quot;&gt;&lt;property id=&quot;20148&quot; value=&quot;5&quot;/&gt;&lt;property id=&quot;20300&quot; value=&quot;Slide 25 - &amp;quot;Discussion Questions&amp;quot;&quot;/&gt;&lt;property id=&quot;20307&quot; value=&quot;296&quot;/&gt;&lt;/object&gt;&lt;object type=&quot;3&quot; unique_id=&quot;13544&quot;&gt;&lt;property id=&quot;20148&quot; value=&quot;5&quot;/&gt;&lt;property id=&quot;20300&quot; value=&quot;Slide 26 - &amp;quot;Enterprise Service Concept&amp;quot;&quot;/&gt;&lt;property id=&quot;20307&quot; value=&quot;297&quot;/&gt;&lt;/object&gt;&lt;object type=&quot;3&quot; unique_id=&quot;13545&quot;&gt;&lt;property id=&quot;20148&quot; value=&quot;5&quot;/&gt;&lt;property id=&quot;20300&quot; value=&quot;Slide 27 - &amp;quot;Enterprise Success Factors&amp;quot;&quot;/&gt;&lt;property id=&quot;20307&quot; value=&quot;298&quot;/&gt;&lt;/object&gt;&lt;object type=&quot;3&quot; unique_id=&quot;13546&quot;&gt;&lt;property id=&quot;20148&quot; value=&quot;5&quot;/&gt;&lt;property id=&quot;20300&quot; value=&quot;Slide 28 - &amp;quot;Service Profit Chain&amp;quot;&quot;/&gt;&lt;property id=&quot;20307&quot; value=&quot;300&quot;/&gt;&lt;/object&gt;&lt;object type=&quot;3&quot; unique_id=&quot;13659&quot;&gt;&lt;property id=&quot;20148&quot; value=&quot;5&quot;/&gt;&lt;property id=&quot;20300&quot; value=&quot;Slide 4 - &amp;quot;Role of Technology in the Service Encounter&amp;quot;&quot;/&gt;&lt;property id=&quot;20307&quot; value=&quot;301&quot;/&gt;&lt;/object&gt;&lt;object type=&quot;3&quot; unique_id=&quot;13660&quot;&gt;&lt;property id=&quot;20148&quot; value=&quot;5&quot;/&gt;&lt;property id=&quot;20300&quot; value=&quot;Slide 5 - &amp;quot;Evolution of Self-service&amp;quot;&quot;/&gt;&lt;property id=&quot;20307&quot; value=&quot;302&quot;/&gt;&lt;/object&gt;&lt;/object&gt;&lt;object type=&quot;8&quot; unique_id=&quot;13574&quot;&gt;&lt;/object&gt;&lt;/object&gt;&lt;/database&gt;"/>
  <p:tag name="SECTOMILLISECCONVERTED" val="1"/>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1172</TotalTime>
  <Pages>7</Pages>
  <Words>1769</Words>
  <Application>Microsoft Office PowerPoint</Application>
  <PresentationFormat>Letter Paper (8.5x11 in)</PresentationFormat>
  <Paragraphs>241</Paragraphs>
  <Slides>37</Slides>
  <Notes>20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3" baseType="lpstr">
      <vt:lpstr>Arial</vt:lpstr>
      <vt:lpstr>Tahoma</vt:lpstr>
      <vt:lpstr>Times New Roman</vt:lpstr>
      <vt:lpstr>Wingdings</vt:lpstr>
      <vt:lpstr>Blends</vt:lpstr>
      <vt:lpstr>ClipArt</vt:lpstr>
      <vt:lpstr>   Chapter 4 The Service Encounter</vt:lpstr>
      <vt:lpstr>Learning Objectives</vt:lpstr>
      <vt:lpstr>Figure 4.1: Role of Technology in the Service Encounter</vt:lpstr>
      <vt:lpstr>Table 4.1: Evolution of Self- Service</vt:lpstr>
      <vt:lpstr>Figure 4.2:  The Service Encounter Triad</vt:lpstr>
      <vt:lpstr>The Service Organization</vt:lpstr>
      <vt:lpstr>The Service Organization</vt:lpstr>
      <vt:lpstr>The Service Organization</vt:lpstr>
      <vt:lpstr>Table 4.2: Organizational Control System for Employee Empowerment</vt:lpstr>
      <vt:lpstr>Customer Relationship Management (CRM)</vt:lpstr>
      <vt:lpstr>Customer Relationship Management (CRM)</vt:lpstr>
      <vt:lpstr>Customer Relationship Management (CRM)</vt:lpstr>
      <vt:lpstr>Contact Personnel</vt:lpstr>
      <vt:lpstr>Contact Personnel</vt:lpstr>
      <vt:lpstr>Contact Personnel</vt:lpstr>
      <vt:lpstr>Contact Personnel</vt:lpstr>
      <vt:lpstr>Table 4.3: Challenges Facing Customer Contact Personnel</vt:lpstr>
      <vt:lpstr>Contact Personnel</vt:lpstr>
      <vt:lpstr>Table 4.4: Examples of Unethical Behaviors in Customer-Contact Settings</vt:lpstr>
      <vt:lpstr>The Customer</vt:lpstr>
      <vt:lpstr>The Customer</vt:lpstr>
      <vt:lpstr>Creating a Customer Service Orientation</vt:lpstr>
      <vt:lpstr>Creating a Customer Service Orientation</vt:lpstr>
      <vt:lpstr>Figure 4.3: Relationship between Customer and Employee Perceptions of Customer Service</vt:lpstr>
      <vt:lpstr>Table 4.5: Satisfaction Duality</vt:lpstr>
      <vt:lpstr>Figure 4.4: The Service Profit Chain</vt:lpstr>
      <vt:lpstr>Topics for Discussion</vt:lpstr>
      <vt:lpstr>Interactive Exercise</vt:lpstr>
      <vt:lpstr>Case 4.1: Amy’s Ice Cream</vt:lpstr>
      <vt:lpstr>AMY’S ICE CREAM Abstract Questions</vt:lpstr>
      <vt:lpstr>AMY’S ICE CREAM Situational Vignette</vt:lpstr>
      <vt:lpstr>AMY’S ICE CREAM Situational Vignette</vt:lpstr>
      <vt:lpstr>  </vt:lpstr>
      <vt:lpstr>Discussion Questions</vt:lpstr>
      <vt:lpstr>Enterprise Service Concept</vt:lpstr>
      <vt:lpstr>Enterprise Success Factors</vt:lpstr>
      <vt:lpstr>Service Profit Chain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Service Encounter</dc:title>
  <dc:creator>James Fitzsimmons</dc:creator>
  <cp:lastModifiedBy>McAndrews, Ryan</cp:lastModifiedBy>
  <cp:revision>107</cp:revision>
  <cp:lastPrinted>1997-05-19T14:50:54Z</cp:lastPrinted>
  <dcterms:created xsi:type="dcterms:W3CDTF">1996-02-19T08:45:14Z</dcterms:created>
  <dcterms:modified xsi:type="dcterms:W3CDTF">2018-02-14T20:45:47Z</dcterms:modified>
</cp:coreProperties>
</file>