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37"/>
  </p:notesMasterIdLst>
  <p:handoutMasterIdLst>
    <p:handoutMasterId r:id="rId38"/>
  </p:handoutMasterIdLst>
  <p:sldIdLst>
    <p:sldId id="256" r:id="rId2"/>
    <p:sldId id="271" r:id="rId3"/>
    <p:sldId id="296" r:id="rId4"/>
    <p:sldId id="311" r:id="rId5"/>
    <p:sldId id="289" r:id="rId6"/>
    <p:sldId id="290" r:id="rId7"/>
    <p:sldId id="276" r:id="rId8"/>
    <p:sldId id="306" r:id="rId9"/>
    <p:sldId id="298" r:id="rId10"/>
    <p:sldId id="312" r:id="rId11"/>
    <p:sldId id="313" r:id="rId12"/>
    <p:sldId id="314" r:id="rId13"/>
    <p:sldId id="258" r:id="rId14"/>
    <p:sldId id="259" r:id="rId15"/>
    <p:sldId id="310" r:id="rId16"/>
    <p:sldId id="315" r:id="rId17"/>
    <p:sldId id="316" r:id="rId18"/>
    <p:sldId id="262" r:id="rId19"/>
    <p:sldId id="318" r:id="rId20"/>
    <p:sldId id="317" r:id="rId21"/>
    <p:sldId id="279" r:id="rId22"/>
    <p:sldId id="281" r:id="rId23"/>
    <p:sldId id="269" r:id="rId24"/>
    <p:sldId id="270" r:id="rId25"/>
    <p:sldId id="291" r:id="rId26"/>
    <p:sldId id="285" r:id="rId27"/>
    <p:sldId id="295" r:id="rId28"/>
    <p:sldId id="293" r:id="rId29"/>
    <p:sldId id="299" r:id="rId30"/>
    <p:sldId id="300" r:id="rId31"/>
    <p:sldId id="301" r:id="rId32"/>
    <p:sldId id="302" r:id="rId33"/>
    <p:sldId id="303" r:id="rId34"/>
    <p:sldId id="304" r:id="rId35"/>
    <p:sldId id="305" r:id="rId36"/>
  </p:sldIdLst>
  <p:sldSz cx="9144000" cy="6858000" type="letter"/>
  <p:notesSz cx="6858000" cy="9028113"/>
  <p:custDataLst>
    <p:tags r:id="rId3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DDDD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13" autoAdjust="0"/>
  </p:normalViewPr>
  <p:slideViewPr>
    <p:cSldViewPr>
      <p:cViewPr varScale="1">
        <p:scale>
          <a:sx n="90" d="100"/>
          <a:sy n="90" d="100"/>
        </p:scale>
        <p:origin x="140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 smtClean="0">
                <a:latin typeface="Arial" charset="0"/>
              </a:defRPr>
            </a:lvl1pPr>
          </a:lstStyle>
          <a:p>
            <a:pPr>
              <a:defRPr/>
            </a:pPr>
            <a:fld id="{E6C00F8C-1171-4033-A5B7-DE184FD0BD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>
              <a:defRPr/>
            </a:pPr>
            <a:fld id="{499B710D-67DE-4A20-82FC-29CA14868FCD}" type="slidenum">
              <a:rPr lang="en-US" sz="1400">
                <a:latin typeface="Arial" charset="0"/>
              </a:rPr>
              <a:pPr algn="r">
                <a:defRPr/>
              </a:pPr>
              <a:t>‹#›</a:t>
            </a:fld>
            <a:endParaRPr lang="en-US" sz="1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325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-1588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sz="1000" i="1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575675"/>
            <a:ext cx="29718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sz="1000" i="1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AF846481-77A5-4BFD-95F4-E1EB069DFA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87838"/>
            <a:ext cx="5029200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notes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6631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82625"/>
            <a:ext cx="4502150" cy="33734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6388100" y="8636000"/>
            <a:ext cx="401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>
            <a:spAutoFit/>
          </a:bodyPr>
          <a:lstStyle/>
          <a:p>
            <a:pPr algn="r">
              <a:defRPr/>
            </a:pPr>
            <a:fld id="{B7ECF210-55CD-41E0-BFAA-23515DA24861}" type="slidenum">
              <a:rPr lang="en-US" sz="1400">
                <a:latin typeface="Arial" charset="0"/>
              </a:rPr>
              <a:pPr algn="r">
                <a:defRPr/>
              </a:pPr>
              <a:t>‹#›</a:t>
            </a:fld>
            <a:endParaRPr lang="en-US" sz="1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4543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678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8676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427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37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668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37C031-9DC0-4DE6-846C-ADC91E512768}" type="slidenum">
              <a:rPr lang="en-US"/>
              <a:pPr/>
              <a:t>3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830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37C031-9DC0-4DE6-846C-ADC91E512768}" type="slidenum">
              <a:rPr lang="en-US"/>
              <a:pPr/>
              <a:t>4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30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37C616-A1C7-4E58-B091-AE23EDB78FB9}" type="slidenum">
              <a:rPr lang="en-US"/>
              <a:pPr/>
              <a:t>9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9513" y="682625"/>
            <a:ext cx="4498975" cy="3373438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288354"/>
            <a:ext cx="5029200" cy="406265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67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37C616-A1C7-4E58-B091-AE23EDB78FB9}" type="slidenum">
              <a:rPr lang="en-US"/>
              <a:pPr/>
              <a:t>10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9513" y="682625"/>
            <a:ext cx="4498975" cy="3373438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288354"/>
            <a:ext cx="5029200" cy="406265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789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37C616-A1C7-4E58-B091-AE23EDB78FB9}" type="slidenum">
              <a:rPr lang="en-US"/>
              <a:pPr/>
              <a:t>11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9513" y="682625"/>
            <a:ext cx="4498975" cy="3373438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288354"/>
            <a:ext cx="5029200" cy="406265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3226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37C616-A1C7-4E58-B091-AE23EDB78FB9}" type="slidenum">
              <a:rPr lang="en-US"/>
              <a:pPr/>
              <a:t>12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9513" y="682625"/>
            <a:ext cx="4498975" cy="3373438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288354"/>
            <a:ext cx="5029200" cy="406265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448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82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82625"/>
            <a:ext cx="4498975" cy="3373438"/>
          </a:xfrm>
          <a:ln cap="flat"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14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5940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40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1752600" y="6448097"/>
            <a:ext cx="5318124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1A95E730-7610-4972-910D-CF90D217A8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17AD1-6B65-421F-8F15-4DFFD6A5AA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5E76F-5E01-4FAC-846C-D43D9AD850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EFEAE-A184-4FBC-971D-E5B766B870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14313"/>
            <a:ext cx="8029575" cy="7762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B792E-8E01-4946-B159-68ACDC15AB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207D4-A86B-41C3-B67C-C8CBDE608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30BBD-FCD6-48E3-97D6-3029E3FF9B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F1425-1406-4BD9-876B-0495C40D08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1B41C-F5DF-4AB1-B7A7-5075036E40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E9D31-D7A8-477F-B7F2-6496721EA4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9FA8F-0A84-4EAE-B8A3-5D5F57D898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B8968-90FA-4973-A6C2-76B25C4CD3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kumimoji="1" lang="en-US" sz="2400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837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8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19287" y="6401293"/>
            <a:ext cx="5273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/>
            </a:lvl1pPr>
          </a:lstStyle>
          <a:p>
            <a:pPr>
              <a:defRPr/>
            </a:pPr>
            <a:r>
              <a:rPr lang="en-US" dirty="0"/>
              <a:t>Copyright © 2019 by The McGraw-Hill Companies, Inc. All rights reserved.</a:t>
            </a:r>
          </a:p>
        </p:txBody>
      </p:sp>
      <p:sp>
        <p:nvSpPr>
          <p:cNvPr id="5838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DB478E8E-D946-4565-8CE4-D5155D1769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 lIns="92075" tIns="46038" rIns="92075" bIns="46038" anchor="ctr"/>
          <a:lstStyle/>
          <a:p>
            <a:pPr algn="ctr" eaLnBrk="1" hangingPunct="1"/>
            <a:r>
              <a:rPr lang="en-US" sz="4000" dirty="0"/>
              <a:t>Chapter 3</a:t>
            </a:r>
            <a:br>
              <a:rPr lang="en-US" sz="4000" dirty="0"/>
            </a:br>
            <a:r>
              <a:rPr lang="en-US" sz="4000" dirty="0"/>
              <a:t>New Service Development</a:t>
            </a:r>
            <a:br>
              <a:rPr lang="en-US" sz="4000" dirty="0"/>
            </a:br>
            <a:endParaRPr lang="en-US" dirty="0"/>
          </a:p>
        </p:txBody>
      </p:sp>
      <p:graphicFrame>
        <p:nvGraphicFramePr>
          <p:cNvPr id="1026" name="Object 3"/>
          <p:cNvGraphicFramePr>
            <a:graphicFrameLocks noGrp="1"/>
          </p:cNvGraphicFramePr>
          <p:nvPr>
            <p:ph type="subTitle" idx="1"/>
          </p:nvPr>
        </p:nvGraphicFramePr>
        <p:xfrm>
          <a:off x="3276600" y="3581400"/>
          <a:ext cx="28194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Clip" r:id="rId4" imgW="3794125" imgH="4960938" progId="">
                  <p:embed/>
                </p:oleObj>
              </mc:Choice>
              <mc:Fallback>
                <p:oleObj name="Clip" r:id="rId4" imgW="3794125" imgH="4960938" progId="">
                  <p:embed/>
                  <p:pic>
                    <p:nvPicPr>
                      <p:cNvPr id="0" name="Picture 1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581400"/>
                        <a:ext cx="2819400" cy="2514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95E730-7610-4972-910D-CF90D217A81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976313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Figure 3.3: The NSD Process Cycle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57400"/>
            <a:ext cx="7219950" cy="461962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6265882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976313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Table 3.2: Technology-Driven Service Innovation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194560"/>
            <a:ext cx="8058150" cy="306324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3109460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976313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Service Design Elements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aphicFrame>
        <p:nvGraphicFramePr>
          <p:cNvPr id="5" name="Group 1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392661"/>
              </p:ext>
            </p:extLst>
          </p:nvPr>
        </p:nvGraphicFramePr>
        <p:xfrm>
          <a:off x="942975" y="1981200"/>
          <a:ext cx="7667625" cy="4655691"/>
        </p:xfrm>
        <a:graphic>
          <a:graphicData uri="http://schemas.openxmlformats.org/drawingml/2006/table">
            <a:tbl>
              <a:tblPr/>
              <a:tblGrid>
                <a:gridCol w="2346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21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359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Design Elements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Topics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59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Structural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482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Delivery system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Process structure, service blueprint, strategic positioning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59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Facility design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Servicescapes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architecture, process flows, layout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82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Location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Geographic demand, site selection, location strategy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359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Capacity planning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Strategic role, queuing models, planning criteria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59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Managerial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359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Information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Technology, scalability, use of Internet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482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Quality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Measurement, design quality, recovery, tools, six-sigma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482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Service encounter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Encounter triad, culture, supply relationships, outsourcing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548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Managing capacity and demand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Strategies, yield management, queue management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00289" marR="10028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8808777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38200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Strategic Positioning</a:t>
            </a:r>
            <a:br>
              <a:rPr lang="en-US" dirty="0"/>
            </a:br>
            <a:r>
              <a:rPr lang="en-US" dirty="0"/>
              <a:t>through Process Structure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/>
            <a:r>
              <a:rPr lang="en-US" sz="2800" b="1" i="1" dirty="0"/>
              <a:t>Degree of Complexity</a:t>
            </a:r>
            <a:r>
              <a:rPr lang="en-US" sz="2800" dirty="0"/>
              <a:t>:  The number and intricacy of steps, e.g., fast-food take-out is less complex than preparation of gourmet dinner at fine restaurant</a:t>
            </a:r>
          </a:p>
          <a:p>
            <a:pPr eaLnBrk="1" hangingPunct="1"/>
            <a:r>
              <a:rPr lang="en-US" sz="2800" dirty="0"/>
              <a:t> </a:t>
            </a:r>
            <a:r>
              <a:rPr lang="en-US" sz="2800" b="1" i="1" dirty="0"/>
              <a:t>Degree of Divergence</a:t>
            </a:r>
            <a:r>
              <a:rPr lang="en-US" sz="2800" dirty="0"/>
              <a:t>:  Amount of discretion or freedom that the server has to customize the service, e.g., the activities of an attorney contrasted with those of a paralegal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4425" y="976313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600" dirty="0"/>
              <a:t>Table 3.3: Structural Alternatives for </a:t>
            </a:r>
            <a:br>
              <a:rPr lang="en-US" sz="3600" dirty="0"/>
            </a:br>
            <a:r>
              <a:rPr lang="en-US" sz="3600" dirty="0"/>
              <a:t>a Restaurant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>
              <a:buFont typeface="Wingdings" pitchFamily="2" charset="2"/>
              <a:buNone/>
            </a:pPr>
            <a:r>
              <a:rPr lang="en-US" dirty="0"/>
              <a:t> 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789" y="2209800"/>
            <a:ext cx="8243411" cy="347472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09600"/>
            <a:ext cx="7793037" cy="1066800"/>
          </a:xfrm>
        </p:spPr>
        <p:txBody>
          <a:bodyPr/>
          <a:lstStyle/>
          <a:p>
            <a:r>
              <a:rPr lang="en-US" sz="3200" dirty="0"/>
              <a:t>Figure 3.4: Blueprint of San Francisco Giants Game (Template and First Stage)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1B41C-F5DF-4AB1-B7A7-5075036E40C2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86000"/>
            <a:ext cx="8210550" cy="3838575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02056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09600"/>
            <a:ext cx="7793037" cy="1066800"/>
          </a:xfrm>
        </p:spPr>
        <p:txBody>
          <a:bodyPr/>
          <a:lstStyle/>
          <a:p>
            <a:r>
              <a:rPr lang="en-US" sz="3200" dirty="0"/>
              <a:t>Figure 3.4: Blueprint of San Francisco Giants Game (Final Product)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1B41C-F5DF-4AB1-B7A7-5075036E40C2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81225"/>
            <a:ext cx="8201025" cy="391477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304658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09600"/>
            <a:ext cx="7793037" cy="1066800"/>
          </a:xfrm>
        </p:spPr>
        <p:txBody>
          <a:bodyPr/>
          <a:lstStyle/>
          <a:p>
            <a:r>
              <a:rPr lang="en-US" sz="3200" dirty="0"/>
              <a:t>Table 3.4: Taxonomy of Service Processes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1B41C-F5DF-4AB1-B7A7-5075036E40C2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198" y="1828800"/>
            <a:ext cx="5903976" cy="4893564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447071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38200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Generic Approaches to Service System Design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1905000"/>
            <a:ext cx="7772400" cy="4114800"/>
          </a:xfrm>
          <a:noFill/>
        </p:spPr>
        <p:txBody>
          <a:bodyPr lIns="92075" tIns="46038" rIns="92075" bIns="46038"/>
          <a:lstStyle/>
          <a:p>
            <a:pPr eaLnBrk="1" hangingPunct="1">
              <a:lnSpc>
                <a:spcPct val="80000"/>
              </a:lnSpc>
            </a:pPr>
            <a:r>
              <a:rPr lang="en-US" sz="2000" u="sng" dirty="0"/>
              <a:t>Production-Line Approach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/>
              <a:t>		</a:t>
            </a:r>
            <a:r>
              <a:rPr lang="en-US" sz="2000" dirty="0">
                <a:cs typeface="Times New Roman" pitchFamily="18" charset="0"/>
              </a:rPr>
              <a:t>• </a:t>
            </a:r>
            <a:r>
              <a:rPr lang="en-US" sz="2000" dirty="0"/>
              <a:t>Limited Discretionary Action of Personnel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/>
              <a:t>		</a:t>
            </a:r>
            <a:r>
              <a:rPr lang="en-US" sz="2000" dirty="0">
                <a:cs typeface="Times New Roman" pitchFamily="18" charset="0"/>
              </a:rPr>
              <a:t>• </a:t>
            </a:r>
            <a:r>
              <a:rPr lang="en-US" sz="2000" dirty="0"/>
              <a:t>Division of Labor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/>
              <a:t>		</a:t>
            </a:r>
            <a:r>
              <a:rPr lang="en-US" sz="2000" dirty="0">
                <a:cs typeface="Times New Roman" pitchFamily="18" charset="0"/>
              </a:rPr>
              <a:t>• </a:t>
            </a:r>
            <a:r>
              <a:rPr lang="en-US" sz="2000" dirty="0"/>
              <a:t>Substitution of Technology for People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/>
              <a:t>		</a:t>
            </a:r>
            <a:r>
              <a:rPr lang="en-US" sz="2000" dirty="0">
                <a:cs typeface="Times New Roman" pitchFamily="18" charset="0"/>
              </a:rPr>
              <a:t>• </a:t>
            </a:r>
            <a:r>
              <a:rPr lang="en-US" sz="2000" dirty="0"/>
              <a:t>Service Standardization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u="sng" dirty="0"/>
              <a:t>Customer as </a:t>
            </a:r>
            <a:r>
              <a:rPr lang="en-US" sz="2000" u="sng" dirty="0" err="1"/>
              <a:t>Coproducer</a:t>
            </a:r>
            <a:br>
              <a:rPr lang="en-US" sz="2000" dirty="0"/>
            </a:br>
            <a:r>
              <a:rPr lang="en-US" sz="2000" dirty="0"/>
              <a:t>	</a:t>
            </a:r>
            <a:r>
              <a:rPr lang="en-US" sz="2000" dirty="0">
                <a:cs typeface="Times New Roman" pitchFamily="18" charset="0"/>
              </a:rPr>
              <a:t>• Self-Service</a:t>
            </a:r>
            <a:br>
              <a:rPr lang="en-US" sz="2000" dirty="0">
                <a:cs typeface="Times New Roman" pitchFamily="18" charset="0"/>
              </a:rPr>
            </a:br>
            <a:r>
              <a:rPr lang="en-US" sz="2000" dirty="0">
                <a:cs typeface="Times New Roman" pitchFamily="18" charset="0"/>
              </a:rPr>
              <a:t>	• Smoothing Service Demand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>
                <a:cs typeface="Times New Roman" pitchFamily="18" charset="0"/>
              </a:rPr>
              <a:t>		• Customer-Generated Content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u="sng" dirty="0">
                <a:cs typeface="Times New Roman" pitchFamily="18" charset="0"/>
              </a:rPr>
              <a:t>Customer Contact Approach</a:t>
            </a:r>
            <a:br>
              <a:rPr lang="en-US" sz="2000" dirty="0">
                <a:cs typeface="Times New Roman" pitchFamily="18" charset="0"/>
              </a:rPr>
            </a:br>
            <a:r>
              <a:rPr lang="en-US" sz="2000" dirty="0">
                <a:cs typeface="Times New Roman" pitchFamily="18" charset="0"/>
              </a:rPr>
              <a:t>	• Degree of Customer Contact</a:t>
            </a:r>
            <a:br>
              <a:rPr lang="en-US" sz="2000" dirty="0">
                <a:cs typeface="Times New Roman" pitchFamily="18" charset="0"/>
              </a:rPr>
            </a:br>
            <a:r>
              <a:rPr lang="en-US" sz="2000" dirty="0">
                <a:cs typeface="Times New Roman" pitchFamily="18" charset="0"/>
              </a:rPr>
              <a:t>	• Separation of High- and Low-Contact Operations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>
                <a:cs typeface="Times New Roman" pitchFamily="18" charset="0"/>
              </a:rPr>
              <a:t>		• Sales Opportunity and Service Delivery Options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u="sng" dirty="0">
                <a:cs typeface="Times New Roman" pitchFamily="18" charset="0"/>
              </a:rPr>
              <a:t>Information Empowerment</a:t>
            </a:r>
            <a:br>
              <a:rPr lang="en-US" sz="2000" dirty="0">
                <a:cs typeface="Times New Roman" pitchFamily="18" charset="0"/>
              </a:rPr>
            </a:br>
            <a:r>
              <a:rPr lang="en-US" sz="2000" dirty="0">
                <a:cs typeface="Times New Roman" pitchFamily="18" charset="0"/>
              </a:rPr>
              <a:t>	• Employee Empowerment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>
                <a:cs typeface="Times New Roman" pitchFamily="18" charset="0"/>
              </a:rPr>
              <a:t>		• Customer Empowerment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976313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Figure 3.6: Sales Opportunity and Service Design</a:t>
            </a:r>
            <a:r>
              <a:rPr lang="en-US" b="1" dirty="0"/>
              <a:t> 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948623"/>
            <a:ext cx="7155180" cy="460629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1231372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Learning Objectives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017712"/>
            <a:ext cx="8421688" cy="4535487"/>
          </a:xfrm>
          <a:noFill/>
        </p:spPr>
        <p:txBody>
          <a:bodyPr lIns="92075" tIns="46038" rIns="92075" bIns="46038"/>
          <a:lstStyle/>
          <a:p>
            <a:pPr eaLnBrk="1" hangingPunct="1"/>
            <a:r>
              <a:rPr lang="en-US" sz="2000" dirty="0"/>
              <a:t>Describe sources of service sector growth.</a:t>
            </a:r>
          </a:p>
          <a:p>
            <a:pPr eaLnBrk="1" hangingPunct="1"/>
            <a:r>
              <a:rPr lang="en-US" sz="2000" dirty="0"/>
              <a:t>Describe fundamental characteristics of service innovation.</a:t>
            </a:r>
          </a:p>
          <a:p>
            <a:pPr eaLnBrk="1" hangingPunct="1"/>
            <a:r>
              <a:rPr lang="en-US" sz="2000" dirty="0"/>
              <a:t>Describe managerial issues associated with adoption of new technology.</a:t>
            </a:r>
          </a:p>
          <a:p>
            <a:pPr eaLnBrk="1" hangingPunct="1"/>
            <a:r>
              <a:rPr lang="en-US" sz="2000" dirty="0"/>
              <a:t>Explain and differentiate what is meant by the divergence and the complexity of a service process.</a:t>
            </a:r>
          </a:p>
          <a:p>
            <a:pPr eaLnBrk="1" hangingPunct="1"/>
            <a:r>
              <a:rPr lang="en-US" sz="2000" dirty="0"/>
              <a:t>Describe the sequence of stages and the enablers of the new service development process cycle.</a:t>
            </a:r>
          </a:p>
          <a:p>
            <a:pPr eaLnBrk="1" hangingPunct="1"/>
            <a:r>
              <a:rPr lang="en-US" sz="2000" dirty="0"/>
              <a:t>Prepare a service blueprint</a:t>
            </a:r>
          </a:p>
          <a:p>
            <a:pPr eaLnBrk="1" hangingPunct="1"/>
            <a:r>
              <a:rPr lang="en-US" sz="2000" dirty="0"/>
              <a:t>Compare and contrast the four approaches to service system design: production-line, customer as </a:t>
            </a:r>
            <a:r>
              <a:rPr lang="en-US" sz="2000" dirty="0" err="1"/>
              <a:t>coproducer</a:t>
            </a:r>
            <a:r>
              <a:rPr lang="en-US" sz="2000" dirty="0"/>
              <a:t>, customer contact and </a:t>
            </a:r>
            <a:br>
              <a:rPr lang="en-US" sz="2000" dirty="0"/>
            </a:br>
            <a:r>
              <a:rPr lang="en-US" sz="2000" dirty="0"/>
              <a:t>information empowerment.</a:t>
            </a:r>
          </a:p>
          <a:p>
            <a:pPr eaLnBrk="1" hangingPunct="1"/>
            <a:r>
              <a:rPr lang="en-US" sz="2000" dirty="0"/>
              <a:t>Explain how intellectual property rights protect a service brand.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6825" y="900113"/>
            <a:ext cx="8029575" cy="776287"/>
          </a:xfrm>
        </p:spPr>
        <p:txBody>
          <a:bodyPr/>
          <a:lstStyle/>
          <a:p>
            <a:r>
              <a:rPr lang="en-US" dirty="0"/>
              <a:t>Intellectual Property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Intellectual property is divided into categories:</a:t>
            </a:r>
          </a:p>
          <a:p>
            <a:pPr lvl="1"/>
            <a:r>
              <a:rPr lang="en-US" sz="2000" dirty="0"/>
              <a:t>industrial properties are inventions (e.g., artificial heart) for commercial purpose and protected by patents granted for a certain period of time to prevent others from using the invention without license</a:t>
            </a:r>
          </a:p>
          <a:p>
            <a:pPr lvl="1"/>
            <a:r>
              <a:rPr lang="en-US" sz="2000" dirty="0"/>
              <a:t>a trademark (e.g., McDonald’s golden arches) is a distinctive sign that is used to prevent confusion among products in the marketplace</a:t>
            </a:r>
          </a:p>
          <a:p>
            <a:pPr lvl="1"/>
            <a:r>
              <a:rPr lang="en-US" sz="2000" dirty="0"/>
              <a:t>industrial design rights (e.g., Starbucks’ store ambience) protect the appearance, style, or design from infringement</a:t>
            </a:r>
          </a:p>
          <a:p>
            <a:pPr lvl="1"/>
            <a:r>
              <a:rPr lang="en-US" sz="2000" dirty="0"/>
              <a:t>a trade secret (e.g., KFC’s recipe for fried chicken batter) is information concerning the practices or proprietary knowledge of a business.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173566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/>
              <a:t>Discussion Questions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/>
              <a:t>What are the limits to the production-line approach to service?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Give an example of a service in which isolation of the technical core would be inappropriate.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What are some drawbacks of customer participation in the service delivery process?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What ethical issues are raised in the promotion of sales during a service transaction?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33400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Interactive Class Exercise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/>
              <a:t>   The class breaks into small groups and prepares a service blueprint for Village Volvo.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38212" y="799308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Case 3.1: 100 Yen Sushi House Layout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>
              <a:buFont typeface="Wingdings" pitchFamily="2" charset="2"/>
              <a:buNone/>
            </a:pPr>
            <a:r>
              <a:rPr lang="en-US" sz="1400"/>
              <a:t> </a:t>
            </a:r>
          </a:p>
        </p:txBody>
      </p:sp>
      <p:sp useBgFill="1">
        <p:nvSpPr>
          <p:cNvPr id="19460" name="Rectangle 4"/>
          <p:cNvSpPr>
            <a:spLocks noChangeArrowheads="1"/>
          </p:cNvSpPr>
          <p:nvPr/>
        </p:nvSpPr>
        <p:spPr bwMode="auto">
          <a:xfrm>
            <a:off x="692150" y="2063750"/>
            <a:ext cx="1892300" cy="368300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692150" y="2520950"/>
            <a:ext cx="1892300" cy="368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latin typeface="Times New Roman" pitchFamily="18" charset="0"/>
              </a:rPr>
              <a:t>Miso and Tea Station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4121150" y="2139950"/>
            <a:ext cx="3492500" cy="596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latin typeface="Times New Roman" pitchFamily="18" charset="0"/>
              </a:rPr>
              <a:t>CONVERSATION AREA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 rot="5400000">
            <a:off x="6481763" y="3892550"/>
            <a:ext cx="2960687" cy="6715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latin typeface="Times New Roman" pitchFamily="18" charset="0"/>
              </a:rPr>
              <a:t>CONVERSATION AREA</a:t>
            </a:r>
          </a:p>
        </p:txBody>
      </p:sp>
      <p:sp>
        <p:nvSpPr>
          <p:cNvPr id="19464" name="Oval 8"/>
          <p:cNvSpPr>
            <a:spLocks noChangeArrowheads="1"/>
          </p:cNvSpPr>
          <p:nvPr/>
        </p:nvSpPr>
        <p:spPr bwMode="auto">
          <a:xfrm>
            <a:off x="1301750" y="3282950"/>
            <a:ext cx="5473700" cy="20447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1682750" y="3511550"/>
            <a:ext cx="4711700" cy="1511300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1835150" y="3663950"/>
            <a:ext cx="4406900" cy="12065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7" name="Oval 11"/>
          <p:cNvSpPr>
            <a:spLocks noChangeArrowheads="1"/>
          </p:cNvSpPr>
          <p:nvPr/>
        </p:nvSpPr>
        <p:spPr bwMode="auto">
          <a:xfrm>
            <a:off x="2139950" y="3816350"/>
            <a:ext cx="3797300" cy="9017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8" name="Oval 12"/>
          <p:cNvSpPr>
            <a:spLocks noChangeArrowheads="1"/>
          </p:cNvSpPr>
          <p:nvPr/>
        </p:nvSpPr>
        <p:spPr bwMode="auto">
          <a:xfrm>
            <a:off x="3816350" y="4425950"/>
            <a:ext cx="215900" cy="2159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69" name="Oval 13"/>
          <p:cNvSpPr>
            <a:spLocks noChangeArrowheads="1"/>
          </p:cNvSpPr>
          <p:nvPr/>
        </p:nvSpPr>
        <p:spPr bwMode="auto">
          <a:xfrm>
            <a:off x="3816350" y="3892550"/>
            <a:ext cx="215900" cy="2159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692150" y="2063750"/>
            <a:ext cx="1892300" cy="292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latin typeface="Times New Roman" pitchFamily="18" charset="0"/>
              </a:rPr>
              <a:t>Dishwashing Counter in Back</a:t>
            </a:r>
          </a:p>
        </p:txBody>
      </p:sp>
      <p:sp>
        <p:nvSpPr>
          <p:cNvPr id="19471" name="Oval 15"/>
          <p:cNvSpPr>
            <a:spLocks noChangeArrowheads="1"/>
          </p:cNvSpPr>
          <p:nvPr/>
        </p:nvSpPr>
        <p:spPr bwMode="auto">
          <a:xfrm>
            <a:off x="2825750" y="4197350"/>
            <a:ext cx="215900" cy="2159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2" name="Oval 16"/>
          <p:cNvSpPr>
            <a:spLocks noChangeArrowheads="1"/>
          </p:cNvSpPr>
          <p:nvPr/>
        </p:nvSpPr>
        <p:spPr bwMode="auto">
          <a:xfrm>
            <a:off x="5111750" y="4197350"/>
            <a:ext cx="215900" cy="2159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920750" y="6026150"/>
            <a:ext cx="1206500" cy="21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sz="1200">
                <a:latin typeface="Times New Roman" pitchFamily="18" charset="0"/>
              </a:rPr>
              <a:t>ENTRANCE</a:t>
            </a:r>
          </a:p>
        </p:txBody>
      </p:sp>
      <p:sp>
        <p:nvSpPr>
          <p:cNvPr id="19474" name="Oval 18"/>
          <p:cNvSpPr>
            <a:spLocks noChangeArrowheads="1"/>
          </p:cNvSpPr>
          <p:nvPr/>
        </p:nvSpPr>
        <p:spPr bwMode="auto">
          <a:xfrm>
            <a:off x="7321550" y="6102350"/>
            <a:ext cx="215900" cy="2159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5" name="Rectangle 19"/>
          <p:cNvSpPr>
            <a:spLocks noChangeArrowheads="1"/>
          </p:cNvSpPr>
          <p:nvPr/>
        </p:nvSpPr>
        <p:spPr bwMode="auto">
          <a:xfrm>
            <a:off x="4953000" y="28956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Times New Roman" pitchFamily="18" charset="0"/>
              </a:rPr>
              <a:t>CONVEYOR BELT</a:t>
            </a:r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1219200" y="54864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Times New Roman" pitchFamily="18" charset="0"/>
              </a:rPr>
              <a:t>TAKE-OUT POSITION</a:t>
            </a:r>
          </a:p>
        </p:txBody>
      </p:sp>
      <p:sp>
        <p:nvSpPr>
          <p:cNvPr id="19477" name="Line 21"/>
          <p:cNvSpPr>
            <a:spLocks noChangeShapeType="1"/>
          </p:cNvSpPr>
          <p:nvPr/>
        </p:nvSpPr>
        <p:spPr bwMode="auto">
          <a:xfrm flipV="1">
            <a:off x="1676400" y="5105400"/>
            <a:ext cx="4572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8" name="Line 22"/>
          <p:cNvSpPr>
            <a:spLocks noChangeShapeType="1"/>
          </p:cNvSpPr>
          <p:nvPr/>
        </p:nvSpPr>
        <p:spPr bwMode="auto">
          <a:xfrm flipH="1">
            <a:off x="4495800" y="3048000"/>
            <a:ext cx="45720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7680325" y="6065838"/>
            <a:ext cx="698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= CHEF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963613" y="788195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Case 3.1: 100 Yen Sushi House Questions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017713"/>
            <a:ext cx="8269288" cy="4114800"/>
          </a:xfrm>
          <a:noFill/>
        </p:spPr>
        <p:txBody>
          <a:bodyPr lIns="92075" tIns="46038" rIns="92075" bIns="46038"/>
          <a:lstStyle/>
          <a:p>
            <a:pPr marL="533400" indent="-533400" eaLnBrk="1" hangingPunct="1">
              <a:buFont typeface="Monotype Sorts" pitchFamily="2" charset="2"/>
              <a:buAutoNum type="arabicPeriod"/>
            </a:pPr>
            <a:r>
              <a:rPr lang="en-US" sz="2600" dirty="0"/>
              <a:t>Prepare a service blueprint for the 100 Yen Sushi House.</a:t>
            </a:r>
          </a:p>
          <a:p>
            <a:pPr marL="533400" indent="-533400" eaLnBrk="1" hangingPunct="1">
              <a:buFont typeface="Monotype Sorts" pitchFamily="2" charset="2"/>
              <a:buAutoNum type="arabicPeriod"/>
            </a:pPr>
            <a:r>
              <a:rPr lang="en-US" sz="2600" dirty="0"/>
              <a:t>What features of the 100 Yen Sushi House service delivery system differentiate it from the competition, and what competitive advantages do they offer? </a:t>
            </a:r>
          </a:p>
          <a:p>
            <a:pPr marL="533400" indent="-533400" eaLnBrk="1" hangingPunct="1">
              <a:buFont typeface="Monotype Sorts" pitchFamily="2" charset="2"/>
              <a:buAutoNum type="arabicPeriod"/>
            </a:pPr>
            <a:r>
              <a:rPr lang="en-US" sz="2600" dirty="0"/>
              <a:t>How has the 100 Yen Sushi House incorporated the just-in-time system into its operations?</a:t>
            </a:r>
          </a:p>
          <a:p>
            <a:pPr marL="533400" indent="-533400" eaLnBrk="1" hangingPunct="1">
              <a:buFont typeface="Monotype Sorts" pitchFamily="2" charset="2"/>
              <a:buAutoNum type="arabicPeriod"/>
            </a:pPr>
            <a:r>
              <a:rPr lang="en-US" sz="2600" dirty="0"/>
              <a:t>Suggest other services that could adopt the 100 Yen Sushi House service delivery concept.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14400"/>
            <a:ext cx="7772400" cy="1143000"/>
          </a:xfrm>
        </p:spPr>
        <p:txBody>
          <a:bodyPr/>
          <a:lstStyle/>
          <a:p>
            <a:pPr eaLnBrk="1" hangingPunct="1"/>
            <a:r>
              <a:rPr lang="en-US" sz="4000" dirty="0"/>
              <a:t>Case 3.2: COMMUTER CLEANING – A New Venture Proposal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3649663" y="2590800"/>
          <a:ext cx="2254250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Clip" r:id="rId3" imgW="1890065" imgH="3000146" progId="">
                  <p:embed/>
                </p:oleObj>
              </mc:Choice>
              <mc:Fallback>
                <p:oleObj name="Clip" r:id="rId3" imgW="1890065" imgH="3000146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9663" y="2590800"/>
                        <a:ext cx="2254250" cy="327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95E730-7610-4972-910D-CF90D217A81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38200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4000" dirty="0"/>
              <a:t>Case 3.2: Commuter Cleaning -</a:t>
            </a:r>
            <a:br>
              <a:rPr lang="en-US" sz="4000" dirty="0"/>
            </a:br>
            <a:r>
              <a:rPr lang="en-US" sz="4000" dirty="0"/>
              <a:t>New Venture Proposal Questions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17713"/>
            <a:ext cx="8497888" cy="4078287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sz="2600" dirty="0"/>
              <a:t>Prepare a service blueprint for Commuter Cleaning.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sz="2600" dirty="0"/>
              <a:t>What generic approach to service design is illustrated by Commuter Cleaning, and what competitive advantage does this design offer?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sz="2600" dirty="0"/>
              <a:t>Using the data in Table 3.5, calculate a break-even price per shirt if monthly demand is expected to be 20,000 shirts and the contract with a cleaning plant stipulates a charge of $0.50 per shirt.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sz="2600" dirty="0"/>
              <a:t>Critique the business concept, and make recommendations for improvement.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1150939" y="152400"/>
            <a:ext cx="7383462" cy="8524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Service Blueprint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397462"/>
              </p:ext>
            </p:extLst>
          </p:nvPr>
        </p:nvGraphicFramePr>
        <p:xfrm>
          <a:off x="191008" y="1219200"/>
          <a:ext cx="11180066" cy="6400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Document" r:id="rId3" imgW="8328204" imgH="4904060" progId="Word.Document.8">
                  <p:embed/>
                </p:oleObj>
              </mc:Choice>
              <mc:Fallback>
                <p:oleObj name="Document" r:id="rId3" imgW="8328204" imgH="4904060" progId="Word.Document.8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008" y="1219200"/>
                        <a:ext cx="11180066" cy="64008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1B41C-F5DF-4AB1-B7A7-5075036E40C2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/>
              <a:t>Breakeven Analysis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dirty="0"/>
              <a:t>Fixed Expenses =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/>
              <a:t>(Demand)*(Price -Charge)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/>
              <a:t>$13,404   =  20,000*(Price - 0.50)</a:t>
            </a:r>
          </a:p>
          <a:p>
            <a:pPr eaLnBrk="1" hangingPunct="1">
              <a:buFont typeface="Wingdings" pitchFamily="2" charset="2"/>
              <a:buNone/>
            </a:pPr>
            <a:endParaRPr lang="en-US" dirty="0"/>
          </a:p>
          <a:p>
            <a:pPr eaLnBrk="1" hangingPunct="1">
              <a:buFont typeface="Wingdings" pitchFamily="2" charset="2"/>
              <a:buNone/>
            </a:pPr>
            <a:r>
              <a:rPr lang="en-US" dirty="0"/>
              <a:t>Price   =  (13,404 + 10,000)/20,000</a:t>
            </a:r>
            <a:br>
              <a:rPr lang="en-US" dirty="0"/>
            </a:br>
            <a:r>
              <a:rPr lang="en-US" dirty="0"/>
              <a:t>       =  $1.17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1447800"/>
            <a:ext cx="7772400" cy="1143000"/>
          </a:xfrm>
        </p:spPr>
        <p:txBody>
          <a:bodyPr/>
          <a:lstStyle/>
          <a:p>
            <a:r>
              <a:rPr lang="en-US" dirty="0"/>
              <a:t>Case 3.3: AMAZON.COM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438400"/>
            <a:ext cx="6400800" cy="1828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1204" name="Object 4"/>
          <p:cNvGraphicFramePr>
            <a:graphicFrameLocks noChangeAspect="1"/>
          </p:cNvGraphicFramePr>
          <p:nvPr/>
        </p:nvGraphicFramePr>
        <p:xfrm>
          <a:off x="3581400" y="3429000"/>
          <a:ext cx="2085975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5" name="Clip" r:id="rId3" imgW="630022" imgH="643738" progId="">
                  <p:embed/>
                </p:oleObj>
              </mc:Choice>
              <mc:Fallback>
                <p:oleObj name="Clip" r:id="rId3" imgW="630022" imgH="643738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429000"/>
                        <a:ext cx="2085975" cy="213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95E730-7610-4972-910D-CF90D217A819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71513"/>
            <a:ext cx="8181975" cy="8524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Source of Service Sector Growth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 lIns="92075" tIns="46038" rIns="92075" bIns="46038"/>
          <a:lstStyle/>
          <a:p>
            <a:pPr eaLnBrk="1" hangingPunct="1">
              <a:lnSpc>
                <a:spcPct val="80000"/>
              </a:lnSpc>
            </a:pPr>
            <a:r>
              <a:rPr lang="en-US" sz="2800" b="1" dirty="0"/>
              <a:t>Information Technology</a:t>
            </a:r>
            <a:r>
              <a:rPr lang="en-US" sz="2800" dirty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b="1" dirty="0"/>
              <a:t>The Internet as a Service Enabler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b="1" dirty="0"/>
              <a:t>Innovation</a:t>
            </a:r>
            <a:endParaRPr lang="en-US" sz="2800" u="sng" dirty="0"/>
          </a:p>
          <a:p>
            <a:pPr lvl="1" eaLnBrk="1" hangingPunct="1">
              <a:lnSpc>
                <a:spcPct val="80000"/>
              </a:lnSpc>
            </a:pPr>
            <a:r>
              <a:rPr lang="en-US" sz="2400" dirty="0"/>
              <a:t>Push theory (e.g. Post-it)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/>
              <a:t>Pull theory (e.g. Cash Management)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/>
              <a:t>Services derived from products (e.g. Netflix)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/>
              <a:t>Exploiting information (e.g. Auto part sales)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/>
              <a:t>Difficulty of testing service prototypes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b="1" dirty="0"/>
              <a:t>Changing Demographics</a:t>
            </a:r>
            <a:r>
              <a:rPr lang="en-US" sz="2800" dirty="0"/>
              <a:t>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/>
              <a:t>Amazon’s Success Factors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First mover advantage (mind share)</a:t>
            </a:r>
          </a:p>
          <a:p>
            <a:r>
              <a:rPr lang="en-US"/>
              <a:t>Low overhead costs (60 inventory turns/yr.)</a:t>
            </a:r>
          </a:p>
          <a:p>
            <a:r>
              <a:rPr lang="en-US"/>
              <a:t>Cross-Marketing: Amazon Associates Program (other web sites link book sales)</a:t>
            </a:r>
          </a:p>
          <a:p>
            <a:r>
              <a:rPr lang="en-US"/>
              <a:t>Customer service (recommendations)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Online Book Buying Experience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Convenience</a:t>
            </a:r>
          </a:p>
          <a:p>
            <a:r>
              <a:rPr lang="en-US"/>
              <a:t>Browsing experience</a:t>
            </a:r>
          </a:p>
          <a:p>
            <a:r>
              <a:rPr lang="en-US"/>
              <a:t>Searching</a:t>
            </a:r>
          </a:p>
          <a:p>
            <a:r>
              <a:rPr lang="en-US"/>
              <a:t>Editorial content</a:t>
            </a:r>
          </a:p>
          <a:p>
            <a:r>
              <a:rPr lang="en-US"/>
              <a:t>Delivery</a:t>
            </a:r>
          </a:p>
          <a:p>
            <a:r>
              <a:rPr lang="en-US"/>
              <a:t>Payment</a:t>
            </a:r>
          </a:p>
          <a:p>
            <a:r>
              <a:rPr lang="en-US"/>
              <a:t>Recommendations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/>
              <a:t>Supply Chain Management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Amazon orders from wholesaler and repackages and ships (cross-docking?)</a:t>
            </a:r>
          </a:p>
          <a:p>
            <a:r>
              <a:rPr lang="en-US" sz="2800" dirty="0"/>
              <a:t>Dependent upon one wholesaler (Ingram)</a:t>
            </a:r>
          </a:p>
          <a:p>
            <a:r>
              <a:rPr lang="en-US" sz="2800" dirty="0"/>
              <a:t>Considering self-distribution (buying directly from publishers)</a:t>
            </a:r>
          </a:p>
          <a:p>
            <a:r>
              <a:rPr lang="en-US" sz="2800" dirty="0"/>
              <a:t>Ingram response by offering drop-shipping</a:t>
            </a:r>
          </a:p>
          <a:p>
            <a:r>
              <a:rPr lang="en-US" sz="2800" dirty="0"/>
              <a:t>Traditional distribution system is designed to stock retail store shelves</a:t>
            </a:r>
          </a:p>
          <a:p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/>
              <a:t>Barnes and Noble Response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Internet seen as a new channel to leverage existing assets and strengths.</a:t>
            </a:r>
          </a:p>
          <a:p>
            <a:r>
              <a:rPr lang="en-US" sz="2800"/>
              <a:t>Features (online community reflective of real store)</a:t>
            </a:r>
          </a:p>
          <a:p>
            <a:r>
              <a:rPr lang="en-US" sz="2800"/>
              <a:t>Pricing (30/20% vs 40% Amazon top 500)</a:t>
            </a:r>
          </a:p>
          <a:p>
            <a:r>
              <a:rPr lang="en-US" sz="2800"/>
              <a:t>Alliances (Firefly collaborative filtering)</a:t>
            </a:r>
          </a:p>
          <a:p>
            <a:r>
              <a:rPr lang="en-US" sz="2800"/>
              <a:t>Information Technology (Web farm flexibility)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Amazon’s Challenges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Operations (Barnes &amp; Noble - 2% margins)</a:t>
            </a:r>
          </a:p>
          <a:p>
            <a:r>
              <a:rPr lang="en-US" dirty="0"/>
              <a:t>International expansion</a:t>
            </a:r>
          </a:p>
          <a:p>
            <a:r>
              <a:rPr lang="en-US" dirty="0"/>
              <a:t>Brand extension into online music sales</a:t>
            </a:r>
          </a:p>
          <a:p>
            <a:r>
              <a:rPr lang="en-US" dirty="0"/>
              <a:t>Backward integration into self-publishing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25513" y="914400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Case 3.3: Amazon.com Questions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sz="2600" dirty="0"/>
              <a:t>How does Amazon.com illustrate the sources of service sector growth?  Comment on information technology, the Internet as an enabler, innovation, and changing demographics.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sz="2600" dirty="0"/>
              <a:t>What generic approach(</a:t>
            </a:r>
            <a:r>
              <a:rPr lang="en-US" sz="2600" dirty="0" err="1"/>
              <a:t>es</a:t>
            </a:r>
            <a:r>
              <a:rPr lang="en-US" sz="2600" dirty="0"/>
              <a:t>) to service design does Amazon.com illustrate and what competitive advantages does this design offer?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sz="2600" dirty="0"/>
              <a:t>Is Amazon.com a model for the future of retailing?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4425" y="900113"/>
            <a:ext cx="8181975" cy="8524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Figure 3.1: Distribution of GDP in U.S. Economy, 2007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1981200"/>
            <a:ext cx="4920615" cy="4410551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95412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81087" y="797720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Innovation in Services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u="sng" dirty="0"/>
              <a:t>Basic Research</a:t>
            </a:r>
            <a:r>
              <a:rPr lang="en-US" sz="2800" dirty="0"/>
              <a:t>: Activity directed toward increases in knowledge without specific application.</a:t>
            </a:r>
          </a:p>
          <a:p>
            <a:pPr eaLnBrk="1" hangingPunct="1"/>
            <a:r>
              <a:rPr lang="en-US" sz="2800" u="sng" dirty="0"/>
              <a:t>Applied Research</a:t>
            </a:r>
            <a:r>
              <a:rPr lang="en-US" sz="2800" dirty="0"/>
              <a:t>: Activity directed toward gaining knowledge that will meet a specific need. </a:t>
            </a:r>
          </a:p>
          <a:p>
            <a:pPr eaLnBrk="1" hangingPunct="1"/>
            <a:r>
              <a:rPr lang="en-US" sz="2800" u="sng" dirty="0"/>
              <a:t>Development</a:t>
            </a:r>
            <a:r>
              <a:rPr lang="en-US" sz="2800" dirty="0"/>
              <a:t>: Systematic use of knowledge directed toward the production of a product, service, or method. </a:t>
            </a:r>
          </a:p>
          <a:p>
            <a:pPr eaLnBrk="1" hangingPunct="1"/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47713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4000" dirty="0"/>
              <a:t>Unique Challenges for Service Innovation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Ability to protect intellectual and property technologies</a:t>
            </a:r>
          </a:p>
          <a:p>
            <a:pPr eaLnBrk="1" hangingPunct="1"/>
            <a:r>
              <a:rPr lang="en-US" dirty="0"/>
              <a:t>Incremental nature of innovation</a:t>
            </a:r>
          </a:p>
          <a:p>
            <a:pPr eaLnBrk="1" hangingPunct="1"/>
            <a:r>
              <a:rPr lang="en-US" dirty="0"/>
              <a:t>Degree of integration required</a:t>
            </a:r>
          </a:p>
          <a:p>
            <a:pPr eaLnBrk="1" hangingPunct="1"/>
            <a:r>
              <a:rPr lang="en-US" dirty="0"/>
              <a:t>Ability to build prototypes or conduct tests in a controlled environment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09662" y="823913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Table 3.1: Levels of Service Innovation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579" y="1851660"/>
            <a:ext cx="6723221" cy="477774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685800"/>
            <a:ext cx="7535862" cy="1066800"/>
          </a:xfrm>
        </p:spPr>
        <p:txBody>
          <a:bodyPr/>
          <a:lstStyle/>
          <a:p>
            <a:r>
              <a:rPr lang="en-US" dirty="0"/>
              <a:t>Figure 3.2: </a:t>
            </a:r>
            <a:r>
              <a:rPr lang="en-US" dirty="0" err="1"/>
              <a:t>Blockchain</a:t>
            </a:r>
            <a:r>
              <a:rPr lang="en-US" dirty="0"/>
              <a:t> Schematic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11B41C-F5DF-4AB1-B7A7-5075036E40C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133600"/>
            <a:ext cx="6172200" cy="36576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38200"/>
            <a:ext cx="8029575" cy="7762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/>
              <a:t>Challenges of Adopting New Technology in Services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sz="2800" dirty="0"/>
              <a:t>Success depends on customer acceptance</a:t>
            </a:r>
          </a:p>
          <a:p>
            <a:r>
              <a:rPr lang="en-US" sz="2800" dirty="0"/>
              <a:t>Employees often need to be retrained</a:t>
            </a:r>
          </a:p>
          <a:p>
            <a:r>
              <a:rPr lang="en-US" sz="2800" dirty="0"/>
              <a:t>Need for adoption by all to realize full benefit</a:t>
            </a:r>
          </a:p>
          <a:p>
            <a:r>
              <a:rPr lang="en-US" sz="2800" dirty="0"/>
              <a:t>Incentive to innovate hampered since many ideas cannot be patented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B792E-8E01-4946-B159-68ACDC15AB3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 2019 by The McGraw-Hill Companies, Inc. All rights reserved.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7.0&quot;&gt;&lt;object type=&quot;1&quot; unique_id=&quot;10001&quot;&gt;&lt;object type=&quot;2&quot; unique_id=&quot;12941&quot;&gt;&lt;object type=&quot;3&quot; unique_id=&quot;12942&quot;&gt;&lt;property id=&quot;20148&quot; value=&quot;5&quot;/&gt;&lt;property id=&quot;20300&quot; value=&quot;Slide 1 - &amp;quot;New Service Development&amp;#x0D;&amp;#x0A;&amp;quot;&quot;/&gt;&lt;property id=&quot;20307&quot; value=&quot;256&quot;/&gt;&lt;/object&gt;&lt;object type=&quot;3&quot; unique_id=&quot;12943&quot;&gt;&lt;property id=&quot;20148&quot; value=&quot;5&quot;/&gt;&lt;property id=&quot;20300&quot; value=&quot;Slide 2 - &amp;quot;Learning Objectives&amp;quot;&quot;/&gt;&lt;property id=&quot;20307&quot; value=&quot;271&quot;/&gt;&lt;/object&gt;&lt;object type=&quot;3&quot; unique_id=&quot;12944&quot;&gt;&lt;property id=&quot;20148&quot; value=&quot;5&quot;/&gt;&lt;property id=&quot;20300&quot; value=&quot;Slide 3 - &amp;quot;Source of Service Sector Growth&amp;quot;&quot;/&gt;&lt;property id=&quot;20307&quot; value=&quot;296&quot;/&gt;&lt;/object&gt;&lt;object type=&quot;3&quot; unique_id=&quot;12945&quot;&gt;&lt;property id=&quot;20148&quot; value=&quot;5&quot;/&gt;&lt;property id=&quot;20300&quot; value=&quot;Slide 4 - &amp;quot;Distribution of GDP in the US Economy&amp;quot;&quot;/&gt;&lt;property id=&quot;20307&quot; value=&quot;297&quot;/&gt;&lt;/object&gt;&lt;object type=&quot;3&quot; unique_id=&quot;12946&quot;&gt;&lt;property id=&quot;20148&quot; value=&quot;5&quot;/&gt;&lt;property id=&quot;20300&quot; value=&quot;Slide 5 - &amp;quot;Innovation in Services&amp;quot;&quot;/&gt;&lt;property id=&quot;20307&quot; value=&quot;289&quot;/&gt;&lt;/object&gt;&lt;object type=&quot;3&quot; unique_id=&quot;12947&quot;&gt;&lt;property id=&quot;20148&quot; value=&quot;5&quot;/&gt;&lt;property id=&quot;20300&quot; value=&quot;Slide 6 - &amp;quot;Levels of Service Innovation&amp;quot;&quot;/&gt;&lt;property id=&quot;20307&quot; value=&quot;276&quot;/&gt;&lt;/object&gt;&lt;object type=&quot;3&quot; unique_id=&quot;12948&quot;&gt;&lt;property id=&quot;20148&quot; value=&quot;5&quot;/&gt;&lt;property id=&quot;20300&quot; value=&quot;Slide 7 - &amp;quot;Technology-Driven &amp;#x0D;&amp;#x0A;Service Innovations&amp;quot;&quot;/&gt;&lt;property id=&quot;20307&quot; value=&quot;287&quot;/&gt;&lt;/object&gt;&lt;object type=&quot;3&quot; unique_id=&quot;12949&quot;&gt;&lt;property id=&quot;20148&quot; value=&quot;5&quot;/&gt;&lt;property id=&quot;20300&quot; value=&quot;Slide 8 - &amp;quot;Challenges for Service Innovation&amp;quot;&quot;/&gt;&lt;property id=&quot;20307&quot; value=&quot;290&quot;/&gt;&lt;/object&gt;&lt;object type=&quot;3&quot; unique_id=&quot;12950&quot;&gt;&lt;property id=&quot;20148&quot; value=&quot;5&quot;/&gt;&lt;property id=&quot;20300&quot; value=&quot;Slide 9 - &amp;quot;Adoption of New Technology in Services&amp;quot;&quot;/&gt;&lt;property id=&quot;20307&quot; value=&quot;298&quot;/&gt;&lt;/object&gt;&lt;object type=&quot;3&quot; unique_id=&quot;12951&quot;&gt;&lt;property id=&quot;20148&quot; value=&quot;5&quot;/&gt;&lt;property id=&quot;20300&quot; value=&quot;Slide 10 - &amp;quot;New Service Development Cycle&amp;quot;&quot;/&gt;&lt;property id=&quot;20307&quot; value=&quot;277&quot;/&gt;&lt;/object&gt;&lt;object type=&quot;3&quot; unique_id=&quot;12952&quot;&gt;&lt;property id=&quot;20148&quot; value=&quot;5&quot;/&gt;&lt;property id=&quot;20300&quot; value=&quot;Slide 11 - &amp;quot;Service Design Elements&amp;quot;&quot;/&gt;&lt;property id=&quot;20307&quot; value=&quot;288&quot;/&gt;&lt;/object&gt;&lt;object type=&quot;3&quot; unique_id=&quot;12953&quot;&gt;&lt;property id=&quot;20148&quot; value=&quot;5&quot;/&gt;&lt;property id=&quot;20300&quot; value=&quot;Slide 12 - &amp;quot;Customer Value Equation&amp;quot;&quot;/&gt;&lt;property id=&quot;20307&quot; value=&quot;284&quot;/&gt;&lt;/object&gt;&lt;object type=&quot;3&quot; unique_id=&quot;12954&quot;&gt;&lt;property id=&quot;20148&quot; value=&quot;5&quot;/&gt;&lt;property id=&quot;20300&quot; value=&quot;Slide 13 - &amp;quot;Strategic Positioning&amp;#x0D;&amp;#x0A;Through Process Structure&amp;quot;&quot;/&gt;&lt;property id=&quot;20307&quot; value=&quot;258&quot;/&gt;&lt;/object&gt;&lt;object type=&quot;3&quot; unique_id=&quot;12955&quot;&gt;&lt;property id=&quot;20148&quot; value=&quot;5&quot;/&gt;&lt;property id=&quot;20300&quot; value=&quot;Slide 14 - &amp;quot;Structural Alternatives for &amp;#x0D;&amp;#x0A;a Restaurant &amp;quot;&quot;/&gt;&lt;property id=&quot;20307&quot; value=&quot;259&quot;/&gt;&lt;/object&gt;&lt;object type=&quot;3&quot; unique_id=&quot;12956&quot;&gt;&lt;property id=&quot;20148&quot; value=&quot;5&quot;/&gt;&lt;property id=&quot;20300&quot; value=&quot;Slide 15 - &amp;quot;Service Blueprint of Luxury Hotel&amp;quot;&quot;/&gt;&lt;property id=&quot;20307&quot; value=&quot;282&quot;/&gt;&lt;/object&gt;&lt;object type=&quot;3&quot; unique_id=&quot;12957&quot;&gt;&lt;property id=&quot;20148&quot; value=&quot;5&quot;/&gt;&lt;property id=&quot;20300&quot; value=&quot;Slide 16 - &amp;quot;Taxonomy of Service Processes&amp;quot;&quot;/&gt;&lt;property id=&quot;20307&quot; value=&quot;261&quot;/&gt;&lt;/object&gt;&lt;object type=&quot;3&quot; unique_id=&quot;12958&quot;&gt;&lt;property id=&quot;20148&quot; value=&quot;5&quot;/&gt;&lt;property id=&quot;20300&quot; value=&quot;Slide 17 - &amp;quot;Generic Approaches to Service Design&amp;quot;&quot;/&gt;&lt;property id=&quot;20307&quot; value=&quot;262&quot;/&gt;&lt;/object&gt;&lt;object type=&quot;3&quot; unique_id=&quot;12959&quot;&gt;&lt;property id=&quot;20148&quot; value=&quot;5&quot;/&gt;&lt;property id=&quot;20300&quot; value=&quot;Slide 18 - &amp;quot;100 Yen Sushi House Layout&amp;quot;&quot;/&gt;&lt;property id=&quot;20307&quot; value=&quot;269&quot;/&gt;&lt;/object&gt;&lt;object type=&quot;3&quot; unique_id=&quot;12960&quot;&gt;&lt;property id=&quot;20148&quot; value=&quot;5&quot;/&gt;&lt;property id=&quot;20300&quot; value=&quot;Slide 19 - &amp;quot;100 Yen Sushi House Questions&amp;quot;&quot;/&gt;&lt;property id=&quot;20307&quot; value=&quot;270&quot;/&gt;&lt;/object&gt;&lt;object type=&quot;3&quot; unique_id=&quot;12961&quot;&gt;&lt;property id=&quot;20148&quot; value=&quot;5&quot;/&gt;&lt;property id=&quot;20300&quot; value=&quot;Slide 20 - &amp;quot;COMMUTER CLEANING&amp;quot;&quot;/&gt;&lt;property id=&quot;20307&quot; value=&quot;291&quot;/&gt;&lt;/object&gt;&lt;object type=&quot;3&quot; unique_id=&quot;12962&quot;&gt;&lt;property id=&quot;20148&quot; value=&quot;5&quot;/&gt;&lt;property id=&quot;20300&quot; value=&quot;Slide 21 - &amp;quot;Commuter Cleaning:&amp;#x0D;&amp;#x0A;New Venture Proposal&amp;quot;&quot;/&gt;&lt;property id=&quot;20307&quot; value=&quot;285&quot;/&gt;&lt;/object&gt;&lt;object type=&quot;3&quot; unique_id=&quot;12963&quot;&gt;&lt;property id=&quot;20148&quot; value=&quot;5&quot;/&gt;&lt;property id=&quot;20300&quot; value=&quot;Slide 22 - &amp;quot;Service Blueprint&amp;quot;&quot;/&gt;&lt;property id=&quot;20307&quot; value=&quot;295&quot;/&gt;&lt;/object&gt;&lt;object type=&quot;3&quot; unique_id=&quot;12964&quot;&gt;&lt;property id=&quot;20148&quot; value=&quot;5&quot;/&gt;&lt;property id=&quot;20300&quot; value=&quot;Slide 23 - &amp;quot;Breakeven Analysis&amp;quot;&quot;/&gt;&lt;property id=&quot;20307&quot; value=&quot;293&quot;/&gt;&lt;/object&gt;&lt;object type=&quot;3&quot; unique_id=&quot;12965&quot;&gt;&lt;property id=&quot;20148&quot; value=&quot;5&quot;/&gt;&lt;property id=&quot;20300&quot; value=&quot;Slide 24 - &amp;quot;AMAZON.COM&amp;quot;&quot;/&gt;&lt;property id=&quot;20307&quot; value=&quot;299&quot;/&gt;&lt;/object&gt;&lt;object type=&quot;3&quot; unique_id=&quot;12966&quot;&gt;&lt;property id=&quot;20148&quot; value=&quot;5&quot;/&gt;&lt;property id=&quot;20300&quot; value=&quot;Slide 25 - &amp;quot;Amazon’s Success Factors&amp;quot;&quot;/&gt;&lt;property id=&quot;20307&quot; value=&quot;300&quot;/&gt;&lt;/object&gt;&lt;object type=&quot;3&quot; unique_id=&quot;12967&quot;&gt;&lt;property id=&quot;20148&quot; value=&quot;5&quot;/&gt;&lt;property id=&quot;20300&quot; value=&quot;Slide 26 - &amp;quot;Online Book Buying Experience&amp;quot;&quot;/&gt;&lt;property id=&quot;20307&quot; value=&quot;301&quot;/&gt;&lt;/object&gt;&lt;object type=&quot;3&quot; unique_id=&quot;12968&quot;&gt;&lt;property id=&quot;20148&quot; value=&quot;5&quot;/&gt;&lt;property id=&quot;20300&quot; value=&quot;Slide 27 - &amp;quot;Supply Chain Management&amp;quot;&quot;/&gt;&lt;property id=&quot;20307&quot; value=&quot;302&quot;/&gt;&lt;/object&gt;&lt;object type=&quot;3&quot; unique_id=&quot;12969&quot;&gt;&lt;property id=&quot;20148&quot; value=&quot;5&quot;/&gt;&lt;property id=&quot;20300&quot; value=&quot;Slide 28 - &amp;quot;Barnes and Noble Response&amp;quot;&quot;/&gt;&lt;property id=&quot;20307&quot; value=&quot;303&quot;/&gt;&lt;/object&gt;&lt;object type=&quot;3&quot; unique_id=&quot;12970&quot;&gt;&lt;property id=&quot;20148&quot; value=&quot;5&quot;/&gt;&lt;property id=&quot;20300&quot; value=&quot;Slide 29 - &amp;quot;Amazon’s Challenges&amp;quot;&quot;/&gt;&lt;property id=&quot;20307&quot; value=&quot;304&quot;/&gt;&lt;/object&gt;&lt;object type=&quot;3&quot; unique_id=&quot;12971&quot;&gt;&lt;property id=&quot;20148&quot; value=&quot;5&quot;/&gt;&lt;property id=&quot;20300&quot; value=&quot;Slide 30 - &amp;quot;Amazon.com Questions&amp;quot;&quot;/&gt;&lt;property id=&quot;20307&quot; value=&quot;305&quot;/&gt;&lt;/object&gt;&lt;object type=&quot;3&quot; unique_id=&quot;12972&quot;&gt;&lt;property id=&quot;20148&quot; value=&quot;5&quot;/&gt;&lt;property id=&quot;20300&quot; value=&quot;Slide 31 - &amp;quot;Discussion Questions&amp;quot;&quot;/&gt;&lt;property id=&quot;20307&quot; value=&quot;279&quot;/&gt;&lt;/object&gt;&lt;object type=&quot;3&quot; unique_id=&quot;12973&quot;&gt;&lt;property id=&quot;20148&quot; value=&quot;5&quot;/&gt;&lt;property id=&quot;20300&quot; value=&quot;Slide 32 - &amp;quot;Interactive Class Exercise&amp;quot;&quot;/&gt;&lt;property id=&quot;20307&quot; value=&quot;281&quot;/&gt;&lt;/object&gt;&lt;/object&gt;&lt;object type=&quot;8&quot; unique_id=&quot;1300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Blends 3">
    <a:dk1>
      <a:srgbClr val="000000"/>
    </a:dk1>
    <a:lt1>
      <a:srgbClr val="FFFFFF"/>
    </a:lt1>
    <a:dk2>
      <a:srgbClr val="333399"/>
    </a:dk2>
    <a:lt2>
      <a:srgbClr val="1C1C1C"/>
    </a:lt2>
    <a:accent1>
      <a:srgbClr val="00E4A8"/>
    </a:accent1>
    <a:accent2>
      <a:srgbClr val="FFCF01"/>
    </a:accent2>
    <a:accent3>
      <a:srgbClr val="FFFFFF"/>
    </a:accent3>
    <a:accent4>
      <a:srgbClr val="000000"/>
    </a:accent4>
    <a:accent5>
      <a:srgbClr val="AAEFD1"/>
    </a:accent5>
    <a:accent6>
      <a:srgbClr val="E7BB01"/>
    </a:accent6>
    <a:hlink>
      <a:srgbClr val="FF0000"/>
    </a:hlink>
    <a:folHlink>
      <a:srgbClr val="3333CC"/>
    </a:folHlink>
  </a:clrScheme>
</a:themeOverride>
</file>

<file path=ppt/theme/themeOverride2.xml><?xml version="1.0" encoding="utf-8"?>
<a:themeOverride xmlns:a="http://schemas.openxmlformats.org/drawingml/2006/main">
  <a:clrScheme name="Blends 3">
    <a:dk1>
      <a:srgbClr val="000000"/>
    </a:dk1>
    <a:lt1>
      <a:srgbClr val="FFFFFF"/>
    </a:lt1>
    <a:dk2>
      <a:srgbClr val="333399"/>
    </a:dk2>
    <a:lt2>
      <a:srgbClr val="1C1C1C"/>
    </a:lt2>
    <a:accent1>
      <a:srgbClr val="00E4A8"/>
    </a:accent1>
    <a:accent2>
      <a:srgbClr val="FFCF01"/>
    </a:accent2>
    <a:accent3>
      <a:srgbClr val="FFFFFF"/>
    </a:accent3>
    <a:accent4>
      <a:srgbClr val="000000"/>
    </a:accent4>
    <a:accent5>
      <a:srgbClr val="AAEFD1"/>
    </a:accent5>
    <a:accent6>
      <a:srgbClr val="E7BB01"/>
    </a:accent6>
    <a:hlink>
      <a:srgbClr val="FF0000"/>
    </a:hlink>
    <a:folHlink>
      <a:srgbClr val="3333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</TotalTime>
  <Pages>15</Pages>
  <Words>1680</Words>
  <Application>Microsoft Office PowerPoint</Application>
  <PresentationFormat>Letter Paper (8.5x11 in)</PresentationFormat>
  <Paragraphs>233</Paragraphs>
  <Slides>35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Arial</vt:lpstr>
      <vt:lpstr>Monotype Sorts</vt:lpstr>
      <vt:lpstr>Tahoma</vt:lpstr>
      <vt:lpstr>Times New Roman</vt:lpstr>
      <vt:lpstr>Wingdings</vt:lpstr>
      <vt:lpstr>Blends</vt:lpstr>
      <vt:lpstr>Clip</vt:lpstr>
      <vt:lpstr>Document</vt:lpstr>
      <vt:lpstr>Chapter 3 New Service Development </vt:lpstr>
      <vt:lpstr>Learning Objectives</vt:lpstr>
      <vt:lpstr>Source of Service Sector Growth</vt:lpstr>
      <vt:lpstr>Figure 3.1: Distribution of GDP in U.S. Economy, 2007</vt:lpstr>
      <vt:lpstr>Innovation in Services</vt:lpstr>
      <vt:lpstr>Unique Challenges for Service Innovation</vt:lpstr>
      <vt:lpstr>Table 3.1: Levels of Service Innovation</vt:lpstr>
      <vt:lpstr>Figure 3.2: Blockchain Schematic</vt:lpstr>
      <vt:lpstr>Challenges of Adopting New Technology in Services</vt:lpstr>
      <vt:lpstr>Figure 3.3: The NSD Process Cycle</vt:lpstr>
      <vt:lpstr>Table 3.2: Technology-Driven Service Innovation</vt:lpstr>
      <vt:lpstr>Service Design Elements</vt:lpstr>
      <vt:lpstr>Strategic Positioning through Process Structure</vt:lpstr>
      <vt:lpstr>Table 3.3: Structural Alternatives for  a Restaurant </vt:lpstr>
      <vt:lpstr>Figure 3.4: Blueprint of San Francisco Giants Game (Template and First Stage)</vt:lpstr>
      <vt:lpstr>Figure 3.4: Blueprint of San Francisco Giants Game (Final Product)</vt:lpstr>
      <vt:lpstr>Table 3.4: Taxonomy of Service Processes</vt:lpstr>
      <vt:lpstr>Generic Approaches to Service System Design</vt:lpstr>
      <vt:lpstr>Figure 3.6: Sales Opportunity and Service Design </vt:lpstr>
      <vt:lpstr>Intellectual Property</vt:lpstr>
      <vt:lpstr>Discussion Questions</vt:lpstr>
      <vt:lpstr>Interactive Class Exercise</vt:lpstr>
      <vt:lpstr>Case 3.1: 100 Yen Sushi House Layout</vt:lpstr>
      <vt:lpstr>Case 3.1: 100 Yen Sushi House Questions</vt:lpstr>
      <vt:lpstr>Case 3.2: COMMUTER CLEANING – A New Venture Proposal</vt:lpstr>
      <vt:lpstr>Case 3.2: Commuter Cleaning - New Venture Proposal Questions</vt:lpstr>
      <vt:lpstr>Service Blueprint</vt:lpstr>
      <vt:lpstr>Breakeven Analysis</vt:lpstr>
      <vt:lpstr>Case 3.3: AMAZON.COM</vt:lpstr>
      <vt:lpstr>Amazon’s Success Factors</vt:lpstr>
      <vt:lpstr>Online Book Buying Experience</vt:lpstr>
      <vt:lpstr>Supply Chain Management</vt:lpstr>
      <vt:lpstr>Barnes and Noble Response</vt:lpstr>
      <vt:lpstr>Amazon’s Challenges</vt:lpstr>
      <vt:lpstr>Case 3.3: Amazon.com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Service Delivery System</dc:title>
  <dc:creator>James Fitzsimmons</dc:creator>
  <cp:lastModifiedBy>McAndrews, Ryan</cp:lastModifiedBy>
  <cp:revision>128</cp:revision>
  <cp:lastPrinted>1997-05-18T18:51:52Z</cp:lastPrinted>
  <dcterms:created xsi:type="dcterms:W3CDTF">1996-01-27T21:40:24Z</dcterms:created>
  <dcterms:modified xsi:type="dcterms:W3CDTF">2018-02-13T20:43:58Z</dcterms:modified>
</cp:coreProperties>
</file>