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50"/>
  </p:notesMasterIdLst>
  <p:handoutMasterIdLst>
    <p:handoutMasterId r:id="rId51"/>
  </p:handoutMasterIdLst>
  <p:sldIdLst>
    <p:sldId id="256" r:id="rId2"/>
    <p:sldId id="275" r:id="rId3"/>
    <p:sldId id="289" r:id="rId4"/>
    <p:sldId id="299" r:id="rId5"/>
    <p:sldId id="262" r:id="rId6"/>
    <p:sldId id="301" r:id="rId7"/>
    <p:sldId id="328" r:id="rId8"/>
    <p:sldId id="329" r:id="rId9"/>
    <p:sldId id="304" r:id="rId10"/>
    <p:sldId id="330" r:id="rId11"/>
    <p:sldId id="267" r:id="rId12"/>
    <p:sldId id="268" r:id="rId13"/>
    <p:sldId id="322" r:id="rId14"/>
    <p:sldId id="331" r:id="rId15"/>
    <p:sldId id="279" r:id="rId16"/>
    <p:sldId id="326" r:id="rId17"/>
    <p:sldId id="327" r:id="rId18"/>
    <p:sldId id="280" r:id="rId19"/>
    <p:sldId id="305" r:id="rId20"/>
    <p:sldId id="332" r:id="rId21"/>
    <p:sldId id="281" r:id="rId22"/>
    <p:sldId id="295" r:id="rId23"/>
    <p:sldId id="296" r:id="rId24"/>
    <p:sldId id="333" r:id="rId25"/>
    <p:sldId id="285" r:id="rId26"/>
    <p:sldId id="334" r:id="rId27"/>
    <p:sldId id="290" r:id="rId28"/>
    <p:sldId id="306" r:id="rId29"/>
    <p:sldId id="307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8" r:id="rId39"/>
    <p:sldId id="300" r:id="rId40"/>
    <p:sldId id="271" r:id="rId41"/>
    <p:sldId id="317" r:id="rId42"/>
    <p:sldId id="325" r:id="rId43"/>
    <p:sldId id="335" r:id="rId44"/>
    <p:sldId id="291" r:id="rId45"/>
    <p:sldId id="292" r:id="rId46"/>
    <p:sldId id="293" r:id="rId47"/>
    <p:sldId id="324" r:id="rId48"/>
    <p:sldId id="323" r:id="rId49"/>
  </p:sldIdLst>
  <p:sldSz cx="9144000" cy="6858000" type="letter"/>
  <p:notesSz cx="6858000" cy="9028113"/>
  <p:custDataLst>
    <p:tags r:id="rId5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711" autoAdjust="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0" d="100"/>
          <a:sy n="30" d="100"/>
        </p:scale>
        <p:origin x="-1086" y="-72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Book Antiqua" pitchFamily="18" charset="0"/>
              </a:defRPr>
            </a:lvl1pPr>
          </a:lstStyle>
          <a:p>
            <a:fld id="{4E9E9B80-152E-4D3D-8796-A6FF0B091645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0163" y="8636000"/>
            <a:ext cx="409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7F38EF51-C504-449D-8329-2FF1BCD228BD}" type="slidenum">
              <a:rPr lang="en-US" sz="1400">
                <a:latin typeface="Book Antiqua" pitchFamily="18" charset="0"/>
              </a:rPr>
              <a:pPr algn="r"/>
              <a:t>‹#›</a:t>
            </a:fld>
            <a:endParaRPr lang="en-US" sz="1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763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F35FB072-42A7-472F-8D46-68AD65162144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0163" y="8636000"/>
            <a:ext cx="409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8A3AA681-7F8C-46C1-80F2-28B55F166122}" type="slidenum">
              <a:rPr lang="en-US" sz="1400">
                <a:latin typeface="Book Antiqua" pitchFamily="18" charset="0"/>
              </a:rPr>
              <a:pPr algn="r"/>
              <a:t>‹#›</a:t>
            </a:fld>
            <a:endParaRPr lang="en-US" sz="1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596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699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760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699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45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699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89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60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82625"/>
            <a:ext cx="4498975" cy="3373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FB072-42A7-472F-8D46-68AD6516214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87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528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82625"/>
            <a:ext cx="4497388" cy="3373438"/>
          </a:xfrm>
          <a:ln cap="flat"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97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82625"/>
            <a:ext cx="4497388" cy="3373438"/>
          </a:xfrm>
          <a:ln cap="flat"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298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82625"/>
            <a:ext cx="4497388" cy="3373438"/>
          </a:xfrm>
          <a:ln cap="flat"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098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574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6264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584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808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809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09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09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809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809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809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09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809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9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09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09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209800" y="6400800"/>
            <a:ext cx="4419600" cy="457200"/>
          </a:xfrm>
        </p:spPr>
        <p:txBody>
          <a:bodyPr/>
          <a:lstStyle>
            <a:lvl1pPr>
              <a:defRPr sz="1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809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7CB7D2F-A495-4B11-A82E-097A5C98651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44FD0-3DDC-439E-9243-23EAB2C2E94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CB95F-31F8-4D40-A496-8BD8CE0E651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209CCE6-EF0F-42F2-ADB2-BEA9A28D46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14313"/>
            <a:ext cx="7800975" cy="8524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6F136-8A6F-4C50-A3A8-5990C3DD4A3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C819C-347E-4A87-A89E-24ABF57A23B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26ADD-6C3B-4F8D-8869-AA5D3DADB8F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9E241-3A6D-4D5D-BD53-03A0A925276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14313"/>
            <a:ext cx="7877175" cy="1004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26C27-F6A9-488E-BE1F-193802547B1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9228D-6769-4746-A06A-67567391FE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35076-A4DB-4041-9A88-17A4AA4E7FC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91A0C2-E90A-4EBE-8CCF-B9C1626E9F8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798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98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98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798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4000" y="6401293"/>
            <a:ext cx="632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798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8ADD835-489D-4226-BC8D-16A250D9F99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447800"/>
            <a:ext cx="7772400" cy="1462088"/>
          </a:xfrm>
          <a:noFill/>
          <a:ln/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 anchor="ctr"/>
          <a:lstStyle/>
          <a:p>
            <a:pPr algn="ctr"/>
            <a:r>
              <a:rPr lang="en-US" dirty="0"/>
              <a:t>Chapter 2</a:t>
            </a:r>
            <a:br>
              <a:rPr lang="en-US" dirty="0"/>
            </a:br>
            <a:r>
              <a:rPr lang="en-US" dirty="0"/>
              <a:t>Service Strategy  </a:t>
            </a:r>
          </a:p>
        </p:txBody>
      </p:sp>
      <p:graphicFrame>
        <p:nvGraphicFramePr>
          <p:cNvPr id="5123" name="Object 3"/>
          <p:cNvGraphicFramePr>
            <a:graphicFrameLocks noGrp="1"/>
          </p:cNvGraphicFramePr>
          <p:nvPr>
            <p:ph type="subTitle" idx="1"/>
          </p:nvPr>
        </p:nvGraphicFramePr>
        <p:xfrm>
          <a:off x="2809875" y="3890963"/>
          <a:ext cx="3536950" cy="174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ClipArt" r:id="rId4" imgW="5821363" imgH="2887663" progId="">
                  <p:embed/>
                </p:oleObj>
              </mc:Choice>
              <mc:Fallback>
                <p:oleObj name="ClipArt" r:id="rId4" imgW="5821363" imgH="2887663" progId="">
                  <p:embed/>
                  <p:pic>
                    <p:nvPicPr>
                      <p:cNvPr id="0" name="Picture 3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75" y="3890963"/>
                        <a:ext cx="3536950" cy="174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CB7D2F-A495-4B11-A82E-097A5C98651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2.3: SWOT Analysis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11376"/>
            <a:ext cx="8210550" cy="40767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14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38200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Winning Customers in the Marketplace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8153400" cy="41148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Availability	(24 hour ATM)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Convenience	(Site location)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Dependability	(On-time performance)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Personalization	(Know customer’s name)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Price	(Quality surrogate) 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Quality	(Perceptions important)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Reputation	(Word-of-mouth)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Safety	(Customer well-being)</a:t>
            </a:r>
          </a:p>
          <a:p>
            <a:pPr>
              <a:lnSpc>
                <a:spcPct val="90000"/>
              </a:lnSpc>
              <a:tabLst>
                <a:tab pos="3208338" algn="l"/>
              </a:tabLst>
            </a:pPr>
            <a:r>
              <a:rPr lang="en-US" sz="2800" dirty="0"/>
              <a:t>Speed	(major criterion or trade-off 	for personal/reduced rate)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Winning Customers in the Marketplace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534400" cy="4800600"/>
          </a:xfrm>
          <a:noFill/>
          <a:ln/>
        </p:spPr>
        <p:txBody>
          <a:bodyPr lIns="92075" tIns="46038" rIns="92075" bIns="46038"/>
          <a:lstStyle/>
          <a:p>
            <a:r>
              <a:rPr lang="en-US" sz="2500" i="1" dirty="0"/>
              <a:t>Qualifiers</a:t>
            </a:r>
            <a:r>
              <a:rPr lang="en-US" sz="2500" dirty="0"/>
              <a:t>:  Criteria used by a customer to create a subset of service firms meeting minimum performance requirements, e.g., cleanliness for a fast food restaurant or safe aircraft for an airline.</a:t>
            </a:r>
          </a:p>
          <a:p>
            <a:r>
              <a:rPr lang="en-US" sz="2500" i="1" dirty="0"/>
              <a:t>Service Winners</a:t>
            </a:r>
            <a:r>
              <a:rPr lang="en-US" sz="2500" dirty="0"/>
              <a:t>:  Criteria used by a customer to make the final purchase decision among competitors that have been previously qualified, e.g., price. </a:t>
            </a:r>
          </a:p>
          <a:p>
            <a:r>
              <a:rPr lang="en-US" sz="2500" i="1" dirty="0"/>
              <a:t>Service Losers</a:t>
            </a:r>
            <a:r>
              <a:rPr lang="en-US" sz="2500" dirty="0"/>
              <a:t>:  Criteria representing failure to deliver a service at or above the expected level, resulting in a dissatisfied customer who is lost forever, e.g., failure to repair auto (dependability), rude treatment (personalization), or late delivery of package (speed).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Sustainability in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2600"/>
            <a:ext cx="7848600" cy="4114800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/>
              <a:t>Forces that Motivate Firms to Consider Sustainability as a Strategy:</a:t>
            </a:r>
          </a:p>
          <a:p>
            <a:r>
              <a:rPr lang="en-US" sz="2600" dirty="0"/>
              <a:t>Regulations/legislation</a:t>
            </a:r>
          </a:p>
          <a:p>
            <a:pPr lvl="1"/>
            <a:r>
              <a:rPr lang="en-US" sz="2400" dirty="0"/>
              <a:t>Environmental Protection Agency (EPA)</a:t>
            </a:r>
          </a:p>
          <a:p>
            <a:pPr lvl="1"/>
            <a:r>
              <a:rPr lang="en-US" sz="2400" dirty="0"/>
              <a:t>Waste Electrical and Electronic Equipment (WEEE)</a:t>
            </a:r>
          </a:p>
          <a:p>
            <a:pPr lvl="1"/>
            <a:r>
              <a:rPr lang="en-US" sz="2400" dirty="0"/>
              <a:t>Restriction of Hazardous Substances (RoHS)</a:t>
            </a:r>
          </a:p>
          <a:p>
            <a:pPr lvl="1"/>
            <a:r>
              <a:rPr lang="en-US" sz="2400" dirty="0"/>
              <a:t>International Standards Organization (ISO 14000 and ISO 26000)</a:t>
            </a:r>
          </a:p>
          <a:p>
            <a:r>
              <a:rPr lang="en-US" sz="2600" dirty="0"/>
              <a:t>Perception/Image Building</a:t>
            </a:r>
          </a:p>
          <a:p>
            <a:r>
              <a:rPr lang="en-US" sz="2600" dirty="0"/>
              <a:t>Economic</a:t>
            </a:r>
          </a:p>
          <a:p>
            <a:pPr lvl="1"/>
            <a:r>
              <a:rPr lang="en-US" sz="2400" dirty="0"/>
              <a:t>Cost savings from waste reduction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2.2: The Triple Bottom Line in Relation to Sustainability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781" y="1876901"/>
            <a:ext cx="5788819" cy="475249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0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51832" y="702470"/>
            <a:ext cx="7877175" cy="10048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2.3: Strategic Roles of Information in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26C27-F6A9-488E-BE1F-193802547B10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05000"/>
            <a:ext cx="6143625" cy="40862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19113"/>
            <a:ext cx="7010400" cy="1004887"/>
          </a:xfrm>
        </p:spPr>
        <p:txBody>
          <a:bodyPr/>
          <a:lstStyle/>
          <a:p>
            <a:r>
              <a:rPr lang="en-US" dirty="0"/>
              <a:t>Figure 2.4: Internet of Things Trajectory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26C27-F6A9-488E-BE1F-193802547B1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19" y="1840993"/>
            <a:ext cx="6330125" cy="47632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71513"/>
            <a:ext cx="7239000" cy="1004887"/>
          </a:xfrm>
        </p:spPr>
        <p:txBody>
          <a:bodyPr/>
          <a:lstStyle/>
          <a:p>
            <a:r>
              <a:rPr lang="en-US" dirty="0"/>
              <a:t>Figure 2.5: Big Data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26C27-F6A9-488E-BE1F-193802547B1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342" y="1828800"/>
            <a:ext cx="6403658" cy="477488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 Virtual Value Chain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915400" cy="4419600"/>
          </a:xfrm>
          <a:noFill/>
          <a:ln/>
        </p:spPr>
        <p:txBody>
          <a:bodyPr lIns="92075" tIns="46038" rIns="92075" bIns="46038"/>
          <a:lstStyle/>
          <a:p>
            <a:pPr>
              <a:spcBef>
                <a:spcPts val="0"/>
              </a:spcBef>
            </a:pPr>
            <a:r>
              <a:rPr lang="en-US" sz="2600" dirty="0"/>
              <a:t>Market</a:t>
            </a:r>
            <a:r>
              <a:rPr lang="en-US" sz="2600" i="1" dirty="0"/>
              <a:t>place</a:t>
            </a:r>
            <a:r>
              <a:rPr lang="en-US" sz="2600" dirty="0"/>
              <a:t> vs Market</a:t>
            </a:r>
            <a:r>
              <a:rPr lang="en-US" sz="2600" i="1" dirty="0"/>
              <a:t>space</a:t>
            </a:r>
            <a:endParaRPr lang="en-US" sz="2600" dirty="0"/>
          </a:p>
          <a:p>
            <a:pPr>
              <a:spcBef>
                <a:spcPts val="0"/>
              </a:spcBef>
            </a:pPr>
            <a:r>
              <a:rPr lang="en-US" sz="2600" dirty="0"/>
              <a:t>Creating New Markets Using Information (Gather, Organize, Select, Synthesize, and Distribute)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600" dirty="0"/>
              <a:t>Four Stage Evolution</a:t>
            </a:r>
            <a:br>
              <a:rPr lang="en-US" sz="2600" dirty="0"/>
            </a:br>
            <a:r>
              <a:rPr lang="en-US" sz="2000" dirty="0">
                <a:cs typeface="Times New Roman" pitchFamily="18" charset="0"/>
              </a:rPr>
              <a:t>• 1</a:t>
            </a:r>
            <a:r>
              <a:rPr lang="en-US" sz="2000" baseline="30000" dirty="0">
                <a:cs typeface="Times New Roman" pitchFamily="18" charset="0"/>
              </a:rPr>
              <a:t>st</a:t>
            </a:r>
            <a:r>
              <a:rPr lang="en-US" sz="2000" dirty="0">
                <a:cs typeface="Times New Roman" pitchFamily="18" charset="0"/>
              </a:rPr>
              <a:t> Stage (New Processes): See physical operations more effectively with information (USAA “paperless operation”).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2000" dirty="0">
                <a:cs typeface="Times New Roman" pitchFamily="18" charset="0"/>
              </a:rPr>
              <a:t>    • 2</a:t>
            </a:r>
            <a:r>
              <a:rPr lang="en-US" sz="2000" baseline="30000" dirty="0">
                <a:cs typeface="Times New Roman" pitchFamily="18" charset="0"/>
              </a:rPr>
              <a:t>nd</a:t>
            </a:r>
            <a:r>
              <a:rPr lang="en-US" sz="2000" dirty="0">
                <a:cs typeface="Times New Roman" pitchFamily="18" charset="0"/>
              </a:rPr>
              <a:t> Stage (New Knowledge): Virtual alternatives substitute for physical activities (USAA “automate underwriting”).</a:t>
            </a:r>
            <a:br>
              <a:rPr lang="en-US" sz="2000" dirty="0">
                <a:cs typeface="Times New Roman" pitchFamily="18" charset="0"/>
              </a:rPr>
            </a:br>
            <a:r>
              <a:rPr lang="en-US" sz="2000" dirty="0">
                <a:cs typeface="Times New Roman" pitchFamily="18" charset="0"/>
              </a:rPr>
              <a:t> • 3</a:t>
            </a:r>
            <a:r>
              <a:rPr lang="en-US" sz="2000" baseline="30000" dirty="0">
                <a:cs typeface="Times New Roman" pitchFamily="18" charset="0"/>
              </a:rPr>
              <a:t>rd</a:t>
            </a:r>
            <a:r>
              <a:rPr lang="en-US" sz="2000" dirty="0">
                <a:cs typeface="Times New Roman" pitchFamily="18" charset="0"/>
              </a:rPr>
              <a:t> Stage (New Products): Member information is analyzed to discover new product needs and methods to deliver value (USAA “event-oriented service”).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2000" dirty="0">
                <a:cs typeface="Times New Roman" pitchFamily="18" charset="0"/>
              </a:rPr>
              <a:t>     • 4</a:t>
            </a:r>
            <a:r>
              <a:rPr lang="en-US" sz="2000" baseline="30000" dirty="0">
                <a:cs typeface="Times New Roman" pitchFamily="18" charset="0"/>
              </a:rPr>
              <a:t>th</a:t>
            </a:r>
            <a:r>
              <a:rPr lang="en-US" sz="2000" dirty="0">
                <a:cs typeface="Times New Roman" pitchFamily="18" charset="0"/>
              </a:rPr>
              <a:t> Stage (New Relationships): Opportunities for customer collaboration in co-creation of value are explored (USAA “financial planning service”).</a:t>
            </a:r>
          </a:p>
          <a:p>
            <a:pPr>
              <a:lnSpc>
                <a:spcPct val="80000"/>
              </a:lnSpc>
            </a:pPr>
            <a:endParaRPr lang="en-US" sz="2400" dirty="0"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89025" y="860600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2.6: Exploiting the Virtual Value Chain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79677"/>
            <a:ext cx="8201025" cy="44196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05000"/>
            <a:ext cx="8421688" cy="4459287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200" dirty="0"/>
              <a:t>Formulate a strategic service vision.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Describe how a service competes using the three generic service strategies.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Perform a SWOT and Five Forces Analysis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Explain service qualifiers, service winners, and service losers.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Discuss the competitive role of information in services and its limits. 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Explain the concept of the virtual value chain and its role in service innovation.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Discuss service firm sustainability &amp; triple bottom-line impact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Explain what features of a service firm lead to economics of scalability.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Categorize a service firm according to its stage of competitiveness.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89025" y="860600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2.5: Scalability and          E-Commerce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8620125" cy="40100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508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85825" y="685800"/>
            <a:ext cx="81057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Limits in the Use of Information</a:t>
            </a:r>
          </a:p>
        </p:txBody>
      </p:sp>
      <p:sp>
        <p:nvSpPr>
          <p:cNvPr id="52227" name="Rectangle 1027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Anticompetitive (e.g. barrier to entry)</a:t>
            </a:r>
          </a:p>
          <a:p>
            <a:r>
              <a:rPr lang="en-US" dirty="0"/>
              <a:t>Fairness (e.g. yield management)</a:t>
            </a:r>
          </a:p>
          <a:p>
            <a:r>
              <a:rPr lang="en-US" dirty="0"/>
              <a:t>Invasion of Privacy (e.g. micro-marketing)</a:t>
            </a:r>
          </a:p>
          <a:p>
            <a:r>
              <a:rPr lang="en-US" dirty="0"/>
              <a:t>Data Security (e.g. medical records)</a:t>
            </a:r>
          </a:p>
          <a:p>
            <a:r>
              <a:rPr lang="en-US" dirty="0"/>
              <a:t>Reliability (e.g. credit-report)</a:t>
            </a:r>
            <a:br>
              <a:rPr lang="en-US" dirty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9001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Using Information to Categorize Customers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1828800"/>
            <a:ext cx="7772400" cy="4114800"/>
          </a:xfrm>
        </p:spPr>
        <p:txBody>
          <a:bodyPr/>
          <a:lstStyle/>
          <a:p>
            <a:r>
              <a:rPr lang="en-US" sz="2600" u="sng" dirty="0"/>
              <a:t>Coding</a:t>
            </a:r>
            <a:r>
              <a:rPr lang="en-US" sz="2600" dirty="0"/>
              <a:t> grades customers based on how profitable their business is.</a:t>
            </a:r>
          </a:p>
          <a:p>
            <a:r>
              <a:rPr lang="en-US" sz="2600" u="sng" dirty="0"/>
              <a:t>Routing</a:t>
            </a:r>
            <a:r>
              <a:rPr lang="en-US" sz="2600" dirty="0"/>
              <a:t> is used by call centers to place customers in different queues based on customer’s code.</a:t>
            </a:r>
          </a:p>
          <a:p>
            <a:r>
              <a:rPr lang="en-US" sz="2600" u="sng" dirty="0"/>
              <a:t>Targeting</a:t>
            </a:r>
            <a:r>
              <a:rPr lang="en-US" sz="2600" dirty="0"/>
              <a:t> allows choice customers to have fees waived and get other hidden discounts based on the value of their business.</a:t>
            </a:r>
          </a:p>
          <a:p>
            <a:r>
              <a:rPr lang="en-US" sz="2600" u="sng" dirty="0"/>
              <a:t>Sharing</a:t>
            </a:r>
            <a:r>
              <a:rPr lang="en-US" sz="2600" dirty="0"/>
              <a:t> corporate data about your transaction history with other firms is a source of revenue.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2.7: Stages in Service Firm Competitiveness – Part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87" y="1868424"/>
            <a:ext cx="7457313" cy="483717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2.7: Stages in Service Firm Competitiveness – Part 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167860" y="1905000"/>
            <a:ext cx="7214140" cy="4804410"/>
            <a:chOff x="1167860" y="1813560"/>
            <a:chExt cx="7214140" cy="480441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t="-1" b="90549"/>
            <a:stretch/>
          </p:blipFill>
          <p:spPr>
            <a:xfrm>
              <a:off x="1167860" y="1813560"/>
              <a:ext cx="7214140" cy="442301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7863" y="2209800"/>
              <a:ext cx="7205663" cy="4408170"/>
            </a:xfrm>
            <a:prstGeom prst="rect">
              <a:avLst/>
            </a:prstGeom>
          </p:spPr>
        </p:pic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26344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Discussion Topics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17712"/>
            <a:ext cx="8574088" cy="4306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600" dirty="0"/>
              <a:t>Give examples of service firms that use both the strategy of focus and differentiation and the strategy of focus and overall cost leadership.</a:t>
            </a:r>
          </a:p>
          <a:p>
            <a:pPr>
              <a:lnSpc>
                <a:spcPct val="80000"/>
              </a:lnSpc>
            </a:pPr>
            <a:r>
              <a:rPr lang="en-US" sz="2600" dirty="0"/>
              <a:t>What ethical issues are associated with micro-marketing?</a:t>
            </a:r>
          </a:p>
          <a:p>
            <a:pPr>
              <a:lnSpc>
                <a:spcPct val="80000"/>
              </a:lnSpc>
            </a:pPr>
            <a:r>
              <a:rPr lang="en-US" sz="2600" dirty="0"/>
              <a:t>For each of the three generic strategies (i.e., cost leadership, differentiation, and focus) which of the four competitive uses of information is most powerful?</a:t>
            </a:r>
          </a:p>
          <a:p>
            <a:pPr>
              <a:lnSpc>
                <a:spcPct val="80000"/>
              </a:lnSpc>
            </a:pPr>
            <a:r>
              <a:rPr lang="en-US" sz="2600" dirty="0"/>
              <a:t>Give an example of a firm that begin as world-class and has remained in that category.</a:t>
            </a:r>
          </a:p>
          <a:p>
            <a:pPr>
              <a:lnSpc>
                <a:spcPct val="80000"/>
              </a:lnSpc>
            </a:pPr>
            <a:r>
              <a:rPr lang="en-US" sz="2600" dirty="0"/>
              <a:t>Could firms in the “world-class service delivery” stage of competitiveness be described as “learning organizations”?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Discussion Topics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17712"/>
            <a:ext cx="8574088" cy="4306888"/>
          </a:xfrm>
        </p:spPr>
        <p:txBody>
          <a:bodyPr/>
          <a:lstStyle/>
          <a:p>
            <a:r>
              <a:rPr lang="en-US" sz="2800" dirty="0"/>
              <a:t>Compare and contrast the sustainability efforts in service operations and manufacturing. </a:t>
            </a:r>
          </a:p>
          <a:p>
            <a:r>
              <a:rPr lang="en-US" sz="2800" dirty="0"/>
              <a:t>Conduct a triple bottom line evaluation for a hospital by identifying its social, economic, and environmental attributes that enhance the sustainability movement. </a:t>
            </a:r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470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i="1" dirty="0"/>
              <a:t>Interactive Class Exercise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class divides and debates the proposition “Frequent flyer award programs are anticompetitive.”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267200"/>
            <a:ext cx="8534400" cy="1752600"/>
          </a:xfrm>
        </p:spPr>
        <p:txBody>
          <a:bodyPr/>
          <a:lstStyle/>
          <a:p>
            <a:r>
              <a:rPr lang="en-US" dirty="0"/>
              <a:t>Banks for Targeted Ethnic Communities</a:t>
            </a: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4572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br>
              <a:rPr lang="en-US" sz="4400" dirty="0">
                <a:solidFill>
                  <a:schemeClr val="tx2"/>
                </a:solidFill>
              </a:rPr>
            </a:br>
            <a:br>
              <a:rPr lang="en-US" sz="4400" dirty="0">
                <a:solidFill>
                  <a:schemeClr val="tx2"/>
                </a:solidFill>
              </a:rPr>
            </a:br>
            <a:r>
              <a:rPr lang="en-US" sz="4400" dirty="0">
                <a:solidFill>
                  <a:schemeClr val="tx2"/>
                </a:solidFill>
              </a:rPr>
              <a:t>Case 2.1: UNITED COMMERCIAL BANK</a:t>
            </a:r>
            <a:br>
              <a:rPr lang="en-US" sz="4400" dirty="0">
                <a:solidFill>
                  <a:schemeClr val="tx2"/>
                </a:solidFill>
              </a:rPr>
            </a:br>
            <a:r>
              <a:rPr lang="en-US" sz="4400" dirty="0">
                <a:solidFill>
                  <a:schemeClr val="tx2"/>
                </a:solidFill>
              </a:rPr>
              <a:t>and EL BANCO </a:t>
            </a:r>
            <a:br>
              <a:rPr lang="en-US" sz="3200" dirty="0">
                <a:solidFill>
                  <a:schemeClr val="tx2"/>
                </a:solidFill>
              </a:rPr>
            </a:br>
            <a:br>
              <a:rPr lang="en-US" sz="3200" dirty="0">
                <a:solidFill>
                  <a:schemeClr val="tx2"/>
                </a:solidFill>
              </a:rPr>
            </a:br>
            <a:endParaRPr lang="en-US" sz="4400" dirty="0">
              <a:solidFill>
                <a:schemeClr val="tx2"/>
              </a:solidFill>
            </a:endParaRP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410200"/>
            <a:ext cx="2133600" cy="395288"/>
          </a:xfrm>
          <a:prstGeom prst="rect">
            <a:avLst/>
          </a:prstGeom>
          <a:noFill/>
        </p:spPr>
      </p:pic>
      <p:pic>
        <p:nvPicPr>
          <p:cNvPr id="106501" name="Picture 5" descr="el banco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5257800"/>
            <a:ext cx="1447800" cy="5349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CB7D2F-A495-4B11-A82E-097A5C98651B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956469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United Commercial Bank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200" dirty="0"/>
              <a:t>Largest commercial bank in the United States focused on Chinese-American community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$6.32 billion in assets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$1.4 billion in capital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46 branches in California</a:t>
            </a:r>
          </a:p>
          <a:p>
            <a:pPr lvl="1">
              <a:lnSpc>
                <a:spcPct val="90000"/>
              </a:lnSpc>
            </a:pPr>
            <a:r>
              <a:rPr lang="en-US" sz="2200" dirty="0"/>
              <a:t>“Representative offices” in Taiwan and China, and one branch in Hong Kong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Founded in 1974 as a thrift operation with focus on time deposits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Grown to become the largest bank serving the Asian community, with branches mainly in San Francisco and Los Angeles</a:t>
            </a:r>
          </a:p>
          <a:p>
            <a:pPr>
              <a:lnSpc>
                <a:spcPct val="90000"/>
              </a:lnSpc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204912"/>
            <a:ext cx="2133600" cy="3952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43000" y="9001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2.1: Elements of the Strategic Service Vision</a:t>
            </a:r>
            <a:endParaRPr lang="en-US" sz="36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81" y="2110407"/>
            <a:ext cx="8791194" cy="347062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7793038" cy="1081088"/>
          </a:xfrm>
        </p:spPr>
        <p:txBody>
          <a:bodyPr/>
          <a:lstStyle/>
          <a:p>
            <a:r>
              <a:rPr lang="en-US" sz="3600" dirty="0"/>
              <a:t>Chinese-American Depositors:</a:t>
            </a:r>
            <a:br>
              <a:rPr lang="en-US" sz="3600" dirty="0"/>
            </a:br>
            <a:r>
              <a:rPr lang="en-US" sz="3600" dirty="0"/>
              <a:t>High Demand for Time Deposits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17713"/>
            <a:ext cx="8726488" cy="45354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dirty="0"/>
              <a:t>    United Commercial Bank has an unusually high proportion of savings accounts and time deposits</a:t>
            </a:r>
          </a:p>
          <a:p>
            <a:pPr lvl="1"/>
            <a:r>
              <a:rPr lang="en-US" sz="1600" dirty="0"/>
              <a:t>UCB’s reliance on savings and CDs places it above the 95% percentile among</a:t>
            </a:r>
            <a:br>
              <a:rPr lang="en-US" sz="1600" dirty="0"/>
            </a:br>
            <a:r>
              <a:rPr lang="en-US" sz="1600" dirty="0"/>
              <a:t>banks overall</a:t>
            </a:r>
          </a:p>
          <a:p>
            <a:pPr lvl="1"/>
            <a:r>
              <a:rPr lang="en-US" sz="1600" dirty="0"/>
              <a:t>Chinese-Americans tend to use banks to save, instead of brokerage firms or </a:t>
            </a:r>
            <a:br>
              <a:rPr lang="en-US" sz="1600" dirty="0"/>
            </a:br>
            <a:r>
              <a:rPr lang="en-US" sz="1600" dirty="0"/>
              <a:t>other investments</a:t>
            </a:r>
          </a:p>
        </p:txBody>
      </p:sp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1" y="3870325"/>
            <a:ext cx="4876800" cy="274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Product Focus: Trade Finance 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17713"/>
            <a:ext cx="89154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/>
              <a:t>    UCB offers sophisticated trade finance account management tools</a:t>
            </a:r>
          </a:p>
          <a:p>
            <a:pPr lvl="1"/>
            <a:r>
              <a:rPr lang="en-US" sz="2400" dirty="0"/>
              <a:t>Many United Commercial customers operate import-export businesses related to China</a:t>
            </a:r>
          </a:p>
          <a:p>
            <a:pPr lvl="1"/>
            <a:r>
              <a:rPr lang="en-US" sz="2400" dirty="0"/>
              <a:t>UCB’s trade finance offering facilitates letters of credit and management of </a:t>
            </a:r>
            <a:br>
              <a:rPr lang="en-US" sz="2400" dirty="0"/>
            </a:br>
            <a:r>
              <a:rPr lang="en-US" sz="2400" dirty="0"/>
              <a:t>trading operations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14313"/>
            <a:ext cx="7877175" cy="1462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Asian-American Banks:</a:t>
            </a:r>
            <a:br>
              <a:rPr lang="en-US" dirty="0"/>
            </a:br>
            <a:r>
              <a:rPr lang="en-US" dirty="0"/>
              <a:t>Superior Valuation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 dirty="0"/>
              <a:t>Publicly-traded banks focused on the Asian-American communities enjoy premium stock market valuations</a:t>
            </a:r>
          </a:p>
          <a:p>
            <a:pPr lvl="1"/>
            <a:r>
              <a:rPr lang="en-US" sz="1600" dirty="0"/>
              <a:t>Lending to the Chinese and Korean communities has resulted in lower loan losses and fewer charge-offs </a:t>
            </a:r>
          </a:p>
          <a:p>
            <a:pPr lvl="1"/>
            <a:r>
              <a:rPr lang="en-US" sz="1600" dirty="0"/>
              <a:t>Asian-American banks are far more efficient and more profitable than community banks as a whole</a:t>
            </a:r>
          </a:p>
        </p:txBody>
      </p:sp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038600"/>
            <a:ext cx="8610600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191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El Banco:</a:t>
            </a:r>
            <a:br>
              <a:rPr lang="en-US" dirty="0"/>
            </a:br>
            <a:r>
              <a:rPr lang="en-US" dirty="0"/>
              <a:t>Banking for Latinos in Atlanta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3962400"/>
          </a:xfrm>
        </p:spPr>
        <p:txBody>
          <a:bodyPr/>
          <a:lstStyle/>
          <a:p>
            <a:r>
              <a:rPr lang="en-US" sz="1800" dirty="0"/>
              <a:t>Hispanic retail banking concept based in Atlanta, Georgia</a:t>
            </a:r>
          </a:p>
          <a:p>
            <a:pPr lvl="1"/>
            <a:r>
              <a:rPr lang="en-US" sz="1800" dirty="0"/>
              <a:t>“Franchised” bank offering designed by individuals from check-cashing business</a:t>
            </a:r>
          </a:p>
          <a:p>
            <a:pPr lvl="1"/>
            <a:r>
              <a:rPr lang="en-US" sz="1800" dirty="0"/>
              <a:t>Originally part of smaller local bank in Atlanta; now a subsidiary of Suntrust</a:t>
            </a:r>
          </a:p>
          <a:p>
            <a:r>
              <a:rPr lang="en-US" sz="1800" dirty="0"/>
              <a:t>Products include deposit accounts, fee-based check cashing, mortgages, and international funds transfers (i.e. to Mexico)</a:t>
            </a:r>
          </a:p>
          <a:p>
            <a:r>
              <a:rPr lang="en-US" sz="1800" dirty="0"/>
              <a:t>6 branches in Atlanta</a:t>
            </a:r>
          </a:p>
          <a:p>
            <a:pPr lvl="1"/>
            <a:r>
              <a:rPr lang="en-US" sz="1800" dirty="0"/>
              <a:t>Rapid growth from first branch in January 2002:</a:t>
            </a:r>
          </a:p>
          <a:p>
            <a:pPr lvl="2"/>
            <a:r>
              <a:rPr lang="en-US" sz="1800" dirty="0"/>
              <a:t>Jan. 2002	Deal signed by El Banco and Flag Bank</a:t>
            </a:r>
          </a:p>
          <a:p>
            <a:pPr lvl="2"/>
            <a:r>
              <a:rPr lang="en-US" sz="1800" dirty="0"/>
              <a:t>Jun. 2002	1 Branch</a:t>
            </a:r>
          </a:p>
          <a:p>
            <a:pPr lvl="2"/>
            <a:r>
              <a:rPr lang="en-US" sz="1800" dirty="0"/>
              <a:t>Dec. 2002	2 Branches, 1st Branch cash flow positive</a:t>
            </a:r>
          </a:p>
          <a:p>
            <a:pPr lvl="2"/>
            <a:r>
              <a:rPr lang="en-US" sz="1800" dirty="0"/>
              <a:t>Jun. 2003	2nd Branch cash flow positive, NCB buys El Banco</a:t>
            </a:r>
          </a:p>
          <a:p>
            <a:pPr lvl="2"/>
            <a:r>
              <a:rPr lang="en-US" sz="1800" dirty="0"/>
              <a:t>Dec. 2003	4 Branches, 50 employees, SunTrust buys NCB</a:t>
            </a:r>
          </a:p>
          <a:p>
            <a:pPr lvl="2"/>
            <a:r>
              <a:rPr lang="en-US" sz="1800" dirty="0"/>
              <a:t>Jun. 2004	6 Branches, 125 employees</a:t>
            </a:r>
          </a:p>
          <a:p>
            <a:r>
              <a:rPr lang="en-US" sz="1800" dirty="0"/>
              <a:t>Atlanta is 6.5% Hispanic (268,851 according to 2000</a:t>
            </a:r>
            <a:r>
              <a:rPr lang="en-US" sz="2800" dirty="0"/>
              <a:t> </a:t>
            </a:r>
            <a:r>
              <a:rPr lang="en-US" sz="1800" dirty="0"/>
              <a:t>census)</a:t>
            </a:r>
          </a:p>
        </p:txBody>
      </p:sp>
      <p:pic>
        <p:nvPicPr>
          <p:cNvPr id="112644" name="Picture 4" descr="el banco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446212"/>
            <a:ext cx="1447800" cy="5349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br>
              <a:rPr lang="en-US" dirty="0"/>
            </a:br>
            <a:r>
              <a:rPr lang="en-US" dirty="0"/>
              <a:t>El Banco: Products Closely </a:t>
            </a:r>
            <a:br>
              <a:rPr lang="en-US" dirty="0"/>
            </a:br>
            <a:r>
              <a:rPr lang="en-US" dirty="0"/>
              <a:t>Matched to Customers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17713"/>
            <a:ext cx="8726488" cy="4114800"/>
          </a:xfrm>
        </p:spPr>
        <p:txBody>
          <a:bodyPr/>
          <a:lstStyle/>
          <a:p>
            <a:r>
              <a:rPr lang="en-US" sz="2400" dirty="0"/>
              <a:t>Revenue model is based primarily on service fees</a:t>
            </a:r>
            <a:r>
              <a:rPr lang="en-US" dirty="0"/>
              <a:t> </a:t>
            </a:r>
          </a:p>
          <a:p>
            <a:pPr lvl="1"/>
            <a:r>
              <a:rPr lang="en-US" sz="2000" dirty="0"/>
              <a:t>Check cashing alone is 1/3 of revenues</a:t>
            </a:r>
          </a:p>
          <a:p>
            <a:pPr lvl="1"/>
            <a:r>
              <a:rPr lang="en-US" sz="2000" dirty="0"/>
              <a:t>Fee income is over half of total bank income</a:t>
            </a:r>
          </a:p>
          <a:p>
            <a:pPr lvl="2"/>
            <a:r>
              <a:rPr lang="en-US" sz="2000" dirty="0"/>
              <a:t>Fee income as a percentage of total revenue for community banks overall averages 24.8%</a:t>
            </a:r>
          </a:p>
          <a:p>
            <a:pPr lvl="2"/>
            <a:r>
              <a:rPr lang="en-US" sz="2000" dirty="0"/>
              <a:t>El Banco’s fee income ratio is greater than 99%</a:t>
            </a:r>
            <a:r>
              <a:rPr lang="en-US" dirty="0"/>
              <a:t> of banks</a:t>
            </a:r>
          </a:p>
          <a:p>
            <a:r>
              <a:rPr lang="en-US" sz="2400" dirty="0"/>
              <a:t>El Banco also conducts mortgage lending for the Latino community</a:t>
            </a:r>
          </a:p>
          <a:p>
            <a:pPr lvl="1"/>
            <a:r>
              <a:rPr lang="en-US" sz="2000" dirty="0"/>
              <a:t>Interest rates range from 8.0-9.5%, versus 4.86% on average </a:t>
            </a:r>
            <a:br>
              <a:rPr lang="en-US" sz="2000" dirty="0"/>
            </a:br>
            <a:r>
              <a:rPr lang="en-US" sz="2000" dirty="0"/>
              <a:t>for Georgia</a:t>
            </a:r>
          </a:p>
          <a:p>
            <a:pPr lvl="1"/>
            <a:r>
              <a:rPr lang="en-US" sz="2000" dirty="0"/>
              <a:t>High rates partly explained by fact that many of El Banco customers are undocumented</a:t>
            </a:r>
          </a:p>
        </p:txBody>
      </p:sp>
      <p:pic>
        <p:nvPicPr>
          <p:cNvPr id="113668" name="Picture 4" descr="el banco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219200"/>
            <a:ext cx="1447800" cy="5349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953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El Banco Branches:</a:t>
            </a:r>
            <a:br>
              <a:rPr lang="en-US" dirty="0"/>
            </a:br>
            <a:r>
              <a:rPr lang="en-US" dirty="0"/>
              <a:t>Smaller, Informal, Retail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726488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/>
              <a:t>Branch strategy focuses on convenience and informality</a:t>
            </a:r>
          </a:p>
          <a:p>
            <a:pPr lvl="1"/>
            <a:r>
              <a:rPr lang="en-US" sz="2000" dirty="0"/>
              <a:t>No motor banking (no commercial customers)</a:t>
            </a:r>
          </a:p>
          <a:p>
            <a:pPr lvl="1"/>
            <a:r>
              <a:rPr lang="en-US" sz="2000" dirty="0"/>
              <a:t>Small branches located in strip centers already frequented by Latinos</a:t>
            </a:r>
          </a:p>
          <a:p>
            <a:pPr lvl="1"/>
            <a:r>
              <a:rPr lang="en-US" sz="2000" dirty="0"/>
              <a:t>Branches are informal (i.e. you don’t feel foolish wearing </a:t>
            </a:r>
            <a:br>
              <a:rPr lang="en-US" sz="2000" dirty="0"/>
            </a:br>
            <a:r>
              <a:rPr lang="en-US" sz="2000" dirty="0"/>
              <a:t>work clothes)</a:t>
            </a:r>
          </a:p>
        </p:txBody>
      </p:sp>
      <p:pic>
        <p:nvPicPr>
          <p:cNvPr id="114692" name="Picture 4" descr="el banco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141412"/>
            <a:ext cx="1447800" cy="5349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El </a:t>
            </a:r>
            <a:r>
              <a:rPr lang="en-US" dirty="0" err="1"/>
              <a:t>Banco</a:t>
            </a:r>
            <a:r>
              <a:rPr lang="en-US" dirty="0"/>
              <a:t>: Marketing Mimicry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17713"/>
            <a:ext cx="8193088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El Banco has sought to associate itself with Western Union</a:t>
            </a:r>
          </a:p>
          <a:p>
            <a:pPr lvl="1"/>
            <a:r>
              <a:rPr lang="en-US" dirty="0"/>
              <a:t>Western Union is one of the most recognized names in financial services for Latinos</a:t>
            </a:r>
          </a:p>
          <a:p>
            <a:pPr lvl="1"/>
            <a:r>
              <a:rPr lang="en-US" dirty="0"/>
              <a:t>Many Hispanics send money to relatives with Western Union</a:t>
            </a:r>
          </a:p>
        </p:txBody>
      </p:sp>
      <p:pic>
        <p:nvPicPr>
          <p:cNvPr id="115716" name="Picture 4" descr="el banco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1141412"/>
            <a:ext cx="1447800" cy="5349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El Banco Strategy:</a:t>
            </a:r>
            <a:br>
              <a:rPr lang="en-US" dirty="0"/>
            </a:br>
            <a:r>
              <a:rPr lang="en-US" dirty="0"/>
              <a:t>Acquire Customers Early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8915400" cy="2209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dirty="0"/>
              <a:t>   El Banco tries to acquire customers earlier than normal banks</a:t>
            </a:r>
          </a:p>
          <a:p>
            <a:pPr lvl="1"/>
            <a:r>
              <a:rPr lang="en-US" sz="1600" dirty="0"/>
              <a:t>Customers use retail financial services (i.e. check cashing) provided by non-banks.</a:t>
            </a:r>
          </a:p>
          <a:p>
            <a:pPr marL="1085850" lvl="2"/>
            <a:r>
              <a:rPr lang="en-US" sz="1600" dirty="0"/>
              <a:t>Change point exists as customers grow in affluence (open bank, brokerage accounts)</a:t>
            </a:r>
          </a:p>
          <a:p>
            <a:pPr marL="1085850" lvl="2"/>
            <a:r>
              <a:rPr lang="en-US" sz="1600" dirty="0"/>
              <a:t>Acquiring customers early and offering many services, El Banco avoids change points</a:t>
            </a:r>
          </a:p>
          <a:p>
            <a:pPr lvl="1"/>
            <a:r>
              <a:rPr lang="en-US" sz="1600" dirty="0"/>
              <a:t>Customer lifetime value is high if El Banco meets their needs as they grow in affluence.</a:t>
            </a:r>
          </a:p>
          <a:p>
            <a:pPr lvl="1"/>
            <a:endParaRPr lang="en-US" dirty="0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 rot="3887748" flipH="1">
            <a:off x="1100931" y="5703094"/>
            <a:ext cx="1730375" cy="27463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Check Cashing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 rot="3887748" flipH="1">
            <a:off x="2091531" y="5550694"/>
            <a:ext cx="1730375" cy="27463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Money Transfers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 rot="4992988" flipH="1">
            <a:off x="3074194" y="5223669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Savings Account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 rot="3240690" flipH="1">
            <a:off x="4483894" y="4614069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Credit Card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 rot="3847306" flipH="1">
            <a:off x="3340894" y="5169694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ATM Card</a:t>
            </a: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 rot="3887748" flipH="1">
            <a:off x="1634331" y="5626894"/>
            <a:ext cx="1730375" cy="27463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Money Orders</a:t>
            </a: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 rot="4669774" flipH="1">
            <a:off x="2616994" y="5398294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Prepaid Services</a:t>
            </a:r>
          </a:p>
        </p:txBody>
      </p:sp>
      <p:sp>
        <p:nvSpPr>
          <p:cNvPr id="116747" name="Text Box 11"/>
          <p:cNvSpPr txBox="1">
            <a:spLocks noChangeArrowheads="1"/>
          </p:cNvSpPr>
          <p:nvPr/>
        </p:nvSpPr>
        <p:spPr bwMode="auto">
          <a:xfrm rot="3604490" flipH="1">
            <a:off x="4102894" y="4788694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Checking Account</a:t>
            </a:r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 rot="3670972" flipH="1">
            <a:off x="3721894" y="4995069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Debit Card</a:t>
            </a: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 rot="1844094" flipH="1">
            <a:off x="5486400" y="3840163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Home Financing</a:t>
            </a:r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 rot="2132820" flipH="1">
            <a:off x="5181600" y="4144963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Vehicle Financing</a:t>
            </a:r>
          </a:p>
        </p:txBody>
      </p:sp>
      <p:sp>
        <p:nvSpPr>
          <p:cNvPr id="116751" name="Text Box 15"/>
          <p:cNvSpPr txBox="1">
            <a:spLocks noChangeArrowheads="1"/>
          </p:cNvSpPr>
          <p:nvPr/>
        </p:nvSpPr>
        <p:spPr bwMode="auto">
          <a:xfrm rot="2375497" flipH="1">
            <a:off x="4800600" y="4449763"/>
            <a:ext cx="1730375" cy="27463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Personal Loans</a:t>
            </a: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 rot="1817591" flipH="1">
            <a:off x="5737225" y="3505200"/>
            <a:ext cx="1730375" cy="27463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Insurance</a:t>
            </a:r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 rot="1611753" flipH="1">
            <a:off x="5943600" y="3200400"/>
            <a:ext cx="1730375" cy="27463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200" dirty="0">
                <a:latin typeface="Arial" charset="0"/>
              </a:rPr>
              <a:t>Investments</a:t>
            </a:r>
          </a:p>
        </p:txBody>
      </p:sp>
      <p:sp>
        <p:nvSpPr>
          <p:cNvPr id="116754" name="Text Box 18"/>
          <p:cNvSpPr txBox="1">
            <a:spLocks noChangeArrowheads="1"/>
          </p:cNvSpPr>
          <p:nvPr/>
        </p:nvSpPr>
        <p:spPr bwMode="auto">
          <a:xfrm>
            <a:off x="5181600" y="6172200"/>
            <a:ext cx="2819400" cy="3667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dirty="0">
                <a:latin typeface="Arial" charset="0"/>
              </a:rPr>
              <a:t>Customer Lifetime Value</a:t>
            </a:r>
          </a:p>
        </p:txBody>
      </p:sp>
      <p:sp>
        <p:nvSpPr>
          <p:cNvPr id="116755" name="Text Box 19"/>
          <p:cNvSpPr txBox="1">
            <a:spLocks noChangeArrowheads="1"/>
          </p:cNvSpPr>
          <p:nvPr/>
        </p:nvSpPr>
        <p:spPr bwMode="auto">
          <a:xfrm rot="-5400000">
            <a:off x="76200" y="4799013"/>
            <a:ext cx="2895600" cy="3048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400" b="1" dirty="0">
                <a:latin typeface="Arial" charset="0"/>
              </a:rPr>
              <a:t>Depth of Relationship</a:t>
            </a:r>
          </a:p>
        </p:txBody>
      </p:sp>
      <p:pic>
        <p:nvPicPr>
          <p:cNvPr id="116756" name="Picture 20" descr="el banco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1300" y="5105400"/>
            <a:ext cx="114300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57" name="Line 21"/>
          <p:cNvSpPr>
            <a:spLocks noChangeShapeType="1"/>
          </p:cNvSpPr>
          <p:nvPr/>
        </p:nvSpPr>
        <p:spPr bwMode="auto">
          <a:xfrm flipV="1">
            <a:off x="3771900" y="4419600"/>
            <a:ext cx="1588" cy="22860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6758" name="Rectangle 22"/>
          <p:cNvSpPr>
            <a:spLocks noChangeArrowheads="1"/>
          </p:cNvSpPr>
          <p:nvPr/>
        </p:nvSpPr>
        <p:spPr bwMode="auto">
          <a:xfrm>
            <a:off x="2781300" y="3962400"/>
            <a:ext cx="1905000" cy="45720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1200" dirty="0">
                <a:solidFill>
                  <a:srgbClr val="FF0000"/>
                </a:solidFill>
                <a:latin typeface="Arial" charset="0"/>
              </a:rPr>
              <a:t>Traditional US Banking Category Entry Point</a:t>
            </a:r>
          </a:p>
        </p:txBody>
      </p:sp>
      <p:sp>
        <p:nvSpPr>
          <p:cNvPr id="116759" name="Freeform 23"/>
          <p:cNvSpPr>
            <a:spLocks/>
          </p:cNvSpPr>
          <p:nvPr/>
        </p:nvSpPr>
        <p:spPr bwMode="auto">
          <a:xfrm>
            <a:off x="1701800" y="3505200"/>
            <a:ext cx="5918200" cy="3149600"/>
          </a:xfrm>
          <a:custGeom>
            <a:avLst/>
            <a:gdLst/>
            <a:ahLst/>
            <a:cxnLst>
              <a:cxn ang="0">
                <a:pos x="32" y="1968"/>
              </a:cxn>
              <a:cxn ang="0">
                <a:pos x="128" y="1968"/>
              </a:cxn>
              <a:cxn ang="0">
                <a:pos x="800" y="1872"/>
              </a:cxn>
              <a:cxn ang="0">
                <a:pos x="1568" y="1680"/>
              </a:cxn>
              <a:cxn ang="0">
                <a:pos x="2048" y="1488"/>
              </a:cxn>
              <a:cxn ang="0">
                <a:pos x="2720" y="1152"/>
              </a:cxn>
              <a:cxn ang="0">
                <a:pos x="3104" y="864"/>
              </a:cxn>
              <a:cxn ang="0">
                <a:pos x="3440" y="480"/>
              </a:cxn>
              <a:cxn ang="0">
                <a:pos x="3632" y="192"/>
              </a:cxn>
              <a:cxn ang="0">
                <a:pos x="3728" y="0"/>
              </a:cxn>
            </a:cxnLst>
            <a:rect l="0" t="0" r="r" b="b"/>
            <a:pathLst>
              <a:path w="3728" h="1984">
                <a:moveTo>
                  <a:pt x="32" y="1968"/>
                </a:moveTo>
                <a:cubicBezTo>
                  <a:pt x="16" y="1976"/>
                  <a:pt x="0" y="1984"/>
                  <a:pt x="128" y="1968"/>
                </a:cubicBezTo>
                <a:cubicBezTo>
                  <a:pt x="256" y="1952"/>
                  <a:pt x="560" y="1920"/>
                  <a:pt x="800" y="1872"/>
                </a:cubicBezTo>
                <a:cubicBezTo>
                  <a:pt x="1040" y="1824"/>
                  <a:pt x="1360" y="1744"/>
                  <a:pt x="1568" y="1680"/>
                </a:cubicBezTo>
                <a:cubicBezTo>
                  <a:pt x="1776" y="1616"/>
                  <a:pt x="1856" y="1576"/>
                  <a:pt x="2048" y="1488"/>
                </a:cubicBezTo>
                <a:cubicBezTo>
                  <a:pt x="2240" y="1400"/>
                  <a:pt x="2544" y="1256"/>
                  <a:pt x="2720" y="1152"/>
                </a:cubicBezTo>
                <a:cubicBezTo>
                  <a:pt x="2896" y="1048"/>
                  <a:pt x="2984" y="976"/>
                  <a:pt x="3104" y="864"/>
                </a:cubicBezTo>
                <a:cubicBezTo>
                  <a:pt x="3224" y="752"/>
                  <a:pt x="3352" y="592"/>
                  <a:pt x="3440" y="480"/>
                </a:cubicBezTo>
                <a:cubicBezTo>
                  <a:pt x="3528" y="368"/>
                  <a:pt x="3584" y="272"/>
                  <a:pt x="3632" y="192"/>
                </a:cubicBezTo>
                <a:cubicBezTo>
                  <a:pt x="3680" y="112"/>
                  <a:pt x="3704" y="56"/>
                  <a:pt x="3728" y="0"/>
                </a:cubicBezTo>
              </a:path>
            </a:pathLst>
          </a:custGeom>
          <a:noFill/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6760" name="Freeform 24"/>
          <p:cNvSpPr>
            <a:spLocks/>
          </p:cNvSpPr>
          <p:nvPr/>
        </p:nvSpPr>
        <p:spPr bwMode="auto">
          <a:xfrm>
            <a:off x="2324100" y="5562600"/>
            <a:ext cx="4114800" cy="1143000"/>
          </a:xfrm>
          <a:custGeom>
            <a:avLst/>
            <a:gdLst/>
            <a:ahLst/>
            <a:cxnLst>
              <a:cxn ang="0">
                <a:pos x="0" y="864"/>
              </a:cxn>
              <a:cxn ang="0">
                <a:pos x="912" y="768"/>
              </a:cxn>
              <a:cxn ang="0">
                <a:pos x="2688" y="0"/>
              </a:cxn>
            </a:cxnLst>
            <a:rect l="0" t="0" r="r" b="b"/>
            <a:pathLst>
              <a:path w="2688" h="864">
                <a:moveTo>
                  <a:pt x="0" y="864"/>
                </a:moveTo>
                <a:lnTo>
                  <a:pt x="912" y="768"/>
                </a:lnTo>
                <a:lnTo>
                  <a:pt x="2688" y="0"/>
                </a:lnTo>
              </a:path>
            </a:pathLst>
          </a:custGeom>
          <a:noFill/>
          <a:ln w="47625" cap="flat" cmpd="sng">
            <a:solidFill>
              <a:srgbClr val="3B9B2F"/>
            </a:solidFill>
            <a:prstDash val="solid"/>
            <a:round/>
            <a:headEnd type="oval" w="sm" len="sm"/>
            <a:tailEnd type="stealth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67616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QUESTIONS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AutoNum type="arabicPeriod"/>
            </a:pPr>
            <a:r>
              <a:rPr lang="en-US" sz="2800" dirty="0"/>
              <a:t>Compare and contrast the strategic service vision of El Banco and United </a:t>
            </a:r>
            <a:br>
              <a:rPr lang="en-US" sz="2800" dirty="0"/>
            </a:br>
            <a:r>
              <a:rPr lang="en-US" sz="2800" dirty="0"/>
              <a:t>Commercial Bank.</a:t>
            </a:r>
          </a:p>
          <a:p>
            <a:pPr>
              <a:buFont typeface="Wingdings" pitchFamily="2" charset="2"/>
              <a:buAutoNum type="arabicPeriod"/>
            </a:pPr>
            <a:r>
              <a:rPr lang="en-US" sz="2800" dirty="0"/>
              <a:t>Identify the service winners, qualifiers, and service losers for El Banco and United Commercial Bank.</a:t>
            </a:r>
          </a:p>
          <a:p>
            <a:pPr>
              <a:buFont typeface="Wingdings" pitchFamily="2" charset="2"/>
              <a:buAutoNum type="arabicPeriod"/>
            </a:pPr>
            <a:r>
              <a:rPr lang="en-US" sz="2800" dirty="0"/>
              <a:t>What are the differentiating features of banks that target ethnic communities?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United Commercial Bank and</a:t>
            </a:r>
            <a:br>
              <a:rPr lang="en-US" dirty="0"/>
            </a:br>
            <a:r>
              <a:rPr lang="en-US" dirty="0"/>
              <a:t>El Banco</a:t>
            </a:r>
          </a:p>
        </p:txBody>
      </p:sp>
      <p:graphicFrame>
        <p:nvGraphicFramePr>
          <p:cNvPr id="95359" name="Group 12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3524395"/>
              </p:ext>
            </p:extLst>
          </p:nvPr>
        </p:nvGraphicFramePr>
        <p:xfrm>
          <a:off x="457200" y="2133600"/>
          <a:ext cx="8534400" cy="4267200"/>
        </p:xfrm>
        <a:graphic>
          <a:graphicData uri="http://schemas.openxmlformats.org/drawingml/2006/table">
            <a:tbl>
              <a:tblPr/>
              <a:tblGrid>
                <a:gridCol w="3139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4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68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Strategic Service Vision Element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 Banco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United Commercial Bank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Service Delivery System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Operating Strategy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Service Concept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0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Target Market Segments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CCE6-EF0F-42F2-ADB2-BEA9A28D4669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14600" y="6403126"/>
            <a:ext cx="4800600" cy="457200"/>
          </a:xfrm>
        </p:spPr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6" name="Rectangle 5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2.2: Southwest Airlines Strategic Service Vision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CCE6-EF0F-42F2-ADB2-BEA9A28D4669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63" y="2133600"/>
            <a:ext cx="8775383" cy="25456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United Commercial Bank and</a:t>
            </a:r>
            <a:br>
              <a:rPr lang="en-US" dirty="0"/>
            </a:br>
            <a:r>
              <a:rPr lang="en-US" dirty="0"/>
              <a:t>El Banco</a:t>
            </a:r>
          </a:p>
        </p:txBody>
      </p:sp>
      <p:graphicFrame>
        <p:nvGraphicFramePr>
          <p:cNvPr id="86043" name="Group 27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7772400" cy="4114800"/>
        </p:xfrm>
        <a:graphic>
          <a:graphicData uri="http://schemas.openxmlformats.org/drawingml/2006/table">
            <a:tbl>
              <a:tblPr/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El Banco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United Commercial Bank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Qualifier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Service Winner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Service Loser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6044" name="Text Box 28"/>
          <p:cNvSpPr txBox="1">
            <a:spLocks noChangeArrowheads="1"/>
          </p:cNvSpPr>
          <p:nvPr/>
        </p:nvSpPr>
        <p:spPr bwMode="auto">
          <a:xfrm>
            <a:off x="180975" y="6248400"/>
            <a:ext cx="89630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What are the differentiating features of banks that target ethnic communities?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CCE6-EF0F-42F2-ADB2-BEA9A28D4669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19287" y="6400800"/>
            <a:ext cx="5486400" cy="457200"/>
          </a:xfrm>
        </p:spPr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93037" cy="914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br>
              <a:rPr lang="en-US" dirty="0"/>
            </a:br>
            <a:r>
              <a:rPr lang="en-US" dirty="0"/>
              <a:t>Summary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763000" cy="5334000"/>
          </a:xfrm>
        </p:spPr>
        <p:txBody>
          <a:bodyPr/>
          <a:lstStyle/>
          <a:p>
            <a:r>
              <a:rPr lang="en-US" sz="2000" dirty="0"/>
              <a:t>United Commercial</a:t>
            </a:r>
          </a:p>
          <a:p>
            <a:pPr lvl="1"/>
            <a:r>
              <a:rPr lang="en-US" sz="2000" dirty="0"/>
              <a:t>Highly profitable and growing bank for entrepreneurial Chinese-American community</a:t>
            </a:r>
          </a:p>
          <a:p>
            <a:pPr lvl="1"/>
            <a:r>
              <a:rPr lang="en-US" sz="2000" dirty="0"/>
              <a:t>Asian-American banks show the opportunity for other ethnic banks</a:t>
            </a:r>
          </a:p>
          <a:p>
            <a:r>
              <a:rPr lang="en-US" sz="2000" dirty="0"/>
              <a:t>El Banco</a:t>
            </a:r>
          </a:p>
          <a:p>
            <a:pPr lvl="1"/>
            <a:r>
              <a:rPr lang="en-US" sz="2000" dirty="0"/>
              <a:t>Fast growing retail bank designed specifically for Latino community</a:t>
            </a:r>
          </a:p>
          <a:p>
            <a:pPr lvl="1"/>
            <a:r>
              <a:rPr lang="en-US" sz="2000" dirty="0"/>
              <a:t>Orientation towards customers “on the border” between banking and non-bank financial services</a:t>
            </a:r>
          </a:p>
          <a:p>
            <a:r>
              <a:rPr lang="en-US" sz="2000" dirty="0"/>
              <a:t>Ethnic banking</a:t>
            </a:r>
          </a:p>
          <a:p>
            <a:pPr lvl="1"/>
            <a:r>
              <a:rPr lang="en-US" sz="2000" dirty="0"/>
              <a:t>Well-articulated cultural focus on target communities (language,</a:t>
            </a:r>
            <a:br>
              <a:rPr lang="en-US" sz="2000" dirty="0"/>
            </a:br>
            <a:r>
              <a:rPr lang="en-US" sz="2000" dirty="0"/>
              <a:t>look-and-feel)</a:t>
            </a:r>
          </a:p>
          <a:p>
            <a:pPr lvl="1"/>
            <a:r>
              <a:rPr lang="en-US" sz="2000" dirty="0"/>
              <a:t>Products that match unique customer needs (trade finance, check cashing)</a:t>
            </a:r>
          </a:p>
          <a:p>
            <a:pPr lvl="1"/>
            <a:r>
              <a:rPr lang="en-US" sz="2000" dirty="0"/>
              <a:t>Favorable financial metrics (profitability, growth, asset quality)</a:t>
            </a:r>
          </a:p>
          <a:p>
            <a:r>
              <a:rPr lang="en-US" sz="2000" dirty="0"/>
              <a:t>If the community has a distinct identity and distinct product needs, then banks have an opportunity to capitalize on those distinctions</a:t>
            </a:r>
          </a:p>
          <a:p>
            <a:pPr lvl="1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8400" y="609600"/>
            <a:ext cx="7800975" cy="852487"/>
          </a:xfrm>
        </p:spPr>
        <p:txBody>
          <a:bodyPr/>
          <a:lstStyle/>
          <a:p>
            <a:r>
              <a:rPr lang="en-US" dirty="0"/>
              <a:t>Current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 Banco de </a:t>
            </a:r>
            <a:r>
              <a:rPr lang="en-US" dirty="0" err="1"/>
              <a:t>Nuestra</a:t>
            </a:r>
            <a:r>
              <a:rPr lang="en-US" dirty="0"/>
              <a:t> </a:t>
            </a:r>
            <a:r>
              <a:rPr lang="en-US" dirty="0" err="1"/>
              <a:t>Comunidad</a:t>
            </a:r>
            <a:r>
              <a:rPr lang="en-US" dirty="0"/>
              <a:t>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sz="2400" dirty="0"/>
              <a:t>Survives as an entity under the umbrella of Community and Southern Bank, Georgia.</a:t>
            </a:r>
          </a:p>
          <a:p>
            <a:r>
              <a:rPr lang="en-US" dirty="0"/>
              <a:t>United Commercial Bank  </a:t>
            </a:r>
          </a:p>
          <a:p>
            <a:pPr>
              <a:buNone/>
            </a:pPr>
            <a:r>
              <a:rPr lang="en-US" dirty="0"/>
              <a:t>   </a:t>
            </a:r>
            <a:r>
              <a:rPr lang="en-US" sz="2400" dirty="0"/>
              <a:t>Was merged with East West Bank of Pasadena, California, in 2009 after two officers were indicted for financial misdeeds by the FDIC and accused of violations by the SEC.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175" y="838200"/>
            <a:ext cx="7800975" cy="852487"/>
          </a:xfrm>
        </p:spPr>
        <p:txBody>
          <a:bodyPr/>
          <a:lstStyle/>
          <a:p>
            <a:r>
              <a:rPr lang="en-US" dirty="0"/>
              <a:t>Case 2.2: The Alamo </a:t>
            </a:r>
            <a:r>
              <a:rPr lang="en-US" dirty="0" err="1"/>
              <a:t>Drafthouse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017713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Questions 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1. Marketing analysts use market position maps to display visually the customers’ perceptions of a firm in relation to its competitors regarding two attributes. Prepare a market position map for Alamo </a:t>
            </a:r>
            <a:r>
              <a:rPr lang="en-US" sz="1800" dirty="0" err="1"/>
              <a:t>Drafthouse</a:t>
            </a:r>
            <a:r>
              <a:rPr lang="en-US" sz="1800" dirty="0"/>
              <a:t> using “food quality” and “movie selection” as axes. </a:t>
            </a:r>
          </a:p>
          <a:p>
            <a:pPr marL="0" indent="0">
              <a:buNone/>
            </a:pPr>
            <a:r>
              <a:rPr lang="en-US" sz="1800" dirty="0"/>
              <a:t>2. Use the “Strategic Service Vision” framework to describe Alamo </a:t>
            </a:r>
            <a:r>
              <a:rPr lang="en-US" sz="1800" dirty="0" err="1"/>
              <a:t>Drafthouse</a:t>
            </a:r>
            <a:r>
              <a:rPr lang="en-US" sz="1800" dirty="0"/>
              <a:t> in terms of target market segments, service concept, operating strategy, and service delivery system. </a:t>
            </a:r>
          </a:p>
          <a:p>
            <a:pPr marL="0" indent="0">
              <a:buNone/>
            </a:pPr>
            <a:r>
              <a:rPr lang="en-US" sz="1800" dirty="0"/>
              <a:t>3. Identify the service qualifiers, winners, and service losers for Alamo </a:t>
            </a:r>
            <a:r>
              <a:rPr lang="en-US" sz="1800" dirty="0" err="1"/>
              <a:t>Drafthouse</a:t>
            </a:r>
            <a:r>
              <a:rPr lang="en-US" sz="1800" dirty="0"/>
              <a:t>. Are the Alamo purchase decision criteria appropriate for the multiplex movie theater market? What do you conclude? </a:t>
            </a:r>
          </a:p>
          <a:p>
            <a:pPr marL="0" indent="0">
              <a:buNone/>
            </a:pPr>
            <a:r>
              <a:rPr lang="en-US" sz="1800" dirty="0"/>
              <a:t>4. Use Porter’s Five Forces Model to assess the strategic position of Alamo </a:t>
            </a:r>
            <a:r>
              <a:rPr lang="en-US" sz="1800" dirty="0" err="1"/>
              <a:t>Drafthouse</a:t>
            </a:r>
            <a:r>
              <a:rPr lang="en-US" sz="1800" dirty="0"/>
              <a:t> in the “entertainment industry.” </a:t>
            </a:r>
          </a:p>
          <a:p>
            <a:pPr marL="0" indent="0">
              <a:buNone/>
            </a:pPr>
            <a:r>
              <a:rPr lang="en-US" sz="1800" dirty="0"/>
              <a:t>5. Conduct a SWOT analysis to identify internal strengths and weaknesses as well as threats and opportunities in the external environment.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5514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9945" y="839787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 Alamo </a:t>
            </a:r>
            <a:r>
              <a:rPr lang="en-US" dirty="0" err="1"/>
              <a:t>Drafthouse</a:t>
            </a:r>
            <a:r>
              <a:rPr lang="en-US" dirty="0"/>
              <a:t> Positioning</a:t>
            </a:r>
          </a:p>
        </p:txBody>
      </p:sp>
      <p:sp>
        <p:nvSpPr>
          <p:cNvPr id="68612" name="Line 4"/>
          <p:cNvSpPr>
            <a:spLocks noChangeShapeType="1"/>
          </p:cNvSpPr>
          <p:nvPr/>
        </p:nvSpPr>
        <p:spPr bwMode="auto">
          <a:xfrm>
            <a:off x="2819400" y="4267200"/>
            <a:ext cx="3429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13" name="Line 5"/>
          <p:cNvSpPr>
            <a:spLocks noChangeShapeType="1"/>
          </p:cNvSpPr>
          <p:nvPr/>
        </p:nvSpPr>
        <p:spPr bwMode="auto">
          <a:xfrm>
            <a:off x="4419600" y="3276600"/>
            <a:ext cx="0" cy="190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81000" y="3709988"/>
            <a:ext cx="2292350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MOVIE SELECTION</a:t>
            </a: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3581400" y="2438400"/>
            <a:ext cx="19113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FOOD QUALITY</a:t>
            </a: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6400800" y="4114800"/>
            <a:ext cx="681038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Many</a:t>
            </a: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2209800" y="4114800"/>
            <a:ext cx="566738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Few</a:t>
            </a:r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4114800" y="5334000"/>
            <a:ext cx="612775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Poor</a:t>
            </a:r>
          </a:p>
        </p:txBody>
      </p:sp>
      <p:sp>
        <p:nvSpPr>
          <p:cNvPr id="68624" name="Rectangle 16"/>
          <p:cNvSpPr txBox="1"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2075" tIns="46038" rIns="92075" bIns="46038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sz="2400" dirty="0">
                <a:latin typeface="Arial" charset="0"/>
              </a:rPr>
              <a:t>  </a:t>
            </a: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4114800" y="2895600"/>
            <a:ext cx="681038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Good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Alamo Drafthouse Strategic Service Vision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Target market segments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Service concept</a:t>
            </a:r>
            <a:br>
              <a:rPr lang="en-US" dirty="0"/>
            </a:br>
            <a:endParaRPr lang="en-US" dirty="0"/>
          </a:p>
          <a:p>
            <a:r>
              <a:rPr lang="en-US" dirty="0"/>
              <a:t>Operating strategy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Service delivery system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0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Alamo Drafthouse Winning Customers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Qualifiers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Service winners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Service losers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04800" y="5257800"/>
            <a:ext cx="86534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Make recommendations for Tim and Carrie that would increase profitability.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143361" name="Group 1"/>
          <p:cNvGrpSpPr>
            <a:grpSpLocks noChangeAspect="1"/>
          </p:cNvGrpSpPr>
          <p:nvPr/>
        </p:nvGrpSpPr>
        <p:grpSpPr bwMode="auto">
          <a:xfrm>
            <a:off x="457200" y="1905000"/>
            <a:ext cx="8229600" cy="4686300"/>
            <a:chOff x="3592" y="270"/>
            <a:chExt cx="7200" cy="4120"/>
          </a:xfrm>
        </p:grpSpPr>
        <p:sp>
          <p:nvSpPr>
            <p:cNvPr id="143371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592" y="270"/>
              <a:ext cx="7200" cy="412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370" name="Text Box 10"/>
            <p:cNvSpPr txBox="1">
              <a:spLocks noChangeArrowheads="1"/>
            </p:cNvSpPr>
            <p:nvPr/>
          </p:nvSpPr>
          <p:spPr bwMode="auto">
            <a:xfrm>
              <a:off x="6492" y="673"/>
              <a:ext cx="1600" cy="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Potential New Entrants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Barriers to entry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Brand equity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Capital requirements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3369" name="Text Box 9"/>
            <p:cNvSpPr txBox="1">
              <a:spLocks noChangeArrowheads="1"/>
            </p:cNvSpPr>
            <p:nvPr/>
          </p:nvSpPr>
          <p:spPr bwMode="auto">
            <a:xfrm>
              <a:off x="6492" y="1979"/>
              <a:ext cx="1600" cy="9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Competitive Rivalry within Industry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Number of competitors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Rate of industry growth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Industry capacity</a:t>
              </a: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3368" name="Text Box 8"/>
            <p:cNvSpPr txBox="1">
              <a:spLocks noChangeArrowheads="1"/>
            </p:cNvSpPr>
            <p:nvPr/>
          </p:nvSpPr>
          <p:spPr bwMode="auto">
            <a:xfrm>
              <a:off x="6292" y="3580"/>
              <a:ext cx="2000" cy="7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Threat of Substitutes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Buyer propensity to substitute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Buyer switching costs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Product substitution for service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3367" name="Text Box 7"/>
            <p:cNvSpPr txBox="1">
              <a:spLocks noChangeArrowheads="1"/>
            </p:cNvSpPr>
            <p:nvPr/>
          </p:nvSpPr>
          <p:spPr bwMode="auto">
            <a:xfrm>
              <a:off x="9092" y="1979"/>
              <a:ext cx="1600" cy="9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Bargaining Power of Customers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Buyer’s price sensitivity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Customer volume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Information asymmetry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3366" name="Text Box 6"/>
            <p:cNvSpPr txBox="1">
              <a:spLocks noChangeArrowheads="1"/>
            </p:cNvSpPr>
            <p:nvPr/>
          </p:nvSpPr>
          <p:spPr bwMode="auto">
            <a:xfrm>
              <a:off x="3692" y="1979"/>
              <a:ext cx="1900" cy="9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Bargaining Power of Suppliers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Presence of substitute inputs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Threat of forward integration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</a:rPr>
                <a:t>- Uniqueness of inputs</a:t>
              </a:r>
              <a:endPara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3365" name="Line 5"/>
            <p:cNvSpPr>
              <a:spLocks noChangeShapeType="1"/>
            </p:cNvSpPr>
            <p:nvPr/>
          </p:nvSpPr>
          <p:spPr bwMode="auto">
            <a:xfrm flipV="1">
              <a:off x="7292" y="2883"/>
              <a:ext cx="1" cy="7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364" name="Line 4"/>
            <p:cNvSpPr>
              <a:spLocks noChangeShapeType="1"/>
            </p:cNvSpPr>
            <p:nvPr/>
          </p:nvSpPr>
          <p:spPr bwMode="auto">
            <a:xfrm flipH="1">
              <a:off x="8092" y="2381"/>
              <a:ext cx="10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363" name="Line 3"/>
            <p:cNvSpPr>
              <a:spLocks noChangeShapeType="1"/>
            </p:cNvSpPr>
            <p:nvPr/>
          </p:nvSpPr>
          <p:spPr bwMode="auto">
            <a:xfrm>
              <a:off x="7292" y="1377"/>
              <a:ext cx="1" cy="6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362" name="Line 2"/>
            <p:cNvSpPr>
              <a:spLocks noChangeShapeType="1"/>
            </p:cNvSpPr>
            <p:nvPr/>
          </p:nvSpPr>
          <p:spPr bwMode="auto">
            <a:xfrm flipV="1">
              <a:off x="5592" y="2482"/>
              <a:ext cx="9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19113"/>
            <a:ext cx="7877175" cy="1004887"/>
          </a:xfrm>
        </p:spPr>
        <p:txBody>
          <a:bodyPr/>
          <a:lstStyle/>
          <a:p>
            <a:r>
              <a:rPr lang="en-US" dirty="0"/>
              <a:t>Porter’s Five Forces Model for Alamo Drafthouse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26C27-F6A9-488E-BE1F-193802547B10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0216"/>
              </p:ext>
            </p:extLst>
          </p:nvPr>
        </p:nvGraphicFramePr>
        <p:xfrm>
          <a:off x="457200" y="1981200"/>
          <a:ext cx="8610600" cy="4648200"/>
        </p:xfrm>
        <a:graphic>
          <a:graphicData uri="http://schemas.openxmlformats.org/drawingml/2006/table">
            <a:tbl>
              <a:tblPr/>
              <a:tblGrid>
                <a:gridCol w="4624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8680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Strengths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are your company’s advantages?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do you do better than anyone else?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unique resources do you have?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do people in your market see as your strengths?</a:t>
                      </a: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Weaknesses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could you improve?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should you avoid?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factors lose sales?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are people in your market likely to see as a weakness?</a:t>
                      </a: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139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Opportunities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are your competitors’ vulnerabilities?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are the current market trends?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Does technology offer new service options?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Are there niches in the market your organization can fill?</a:t>
                      </a: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Threats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obstacles do you face?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What are your competitors doing?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Is changing technology threatening your position?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Do you have cash-flow problems?</a:t>
                      </a:r>
                    </a:p>
                  </a:txBody>
                  <a:tcPr marL="63500" marR="635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877175" cy="1004887"/>
          </a:xfrm>
        </p:spPr>
        <p:txBody>
          <a:bodyPr/>
          <a:lstStyle/>
          <a:p>
            <a:r>
              <a:rPr lang="en-US" dirty="0"/>
              <a:t>Alamo Drafthouse SWOT Analysis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26C27-F6A9-488E-BE1F-193802547B10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914400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Understanding the Competitive Environment of Services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Relatively low overall entry barriers</a:t>
            </a:r>
          </a:p>
          <a:p>
            <a:r>
              <a:rPr lang="en-US" sz="2800" dirty="0"/>
              <a:t>Minimal opportunities for economies of scale </a:t>
            </a:r>
          </a:p>
          <a:p>
            <a:r>
              <a:rPr lang="en-US" sz="2800" dirty="0"/>
              <a:t>Erratic Sales Fluctuations</a:t>
            </a:r>
          </a:p>
          <a:p>
            <a:r>
              <a:rPr lang="en-US" sz="2800" dirty="0"/>
              <a:t>No advantage of size in dealing with buyers or suppliers</a:t>
            </a:r>
          </a:p>
          <a:p>
            <a:r>
              <a:rPr lang="en-US" sz="2800" dirty="0"/>
              <a:t>Product substitution</a:t>
            </a:r>
          </a:p>
          <a:p>
            <a:r>
              <a:rPr lang="en-US" sz="2800" dirty="0"/>
              <a:t>Customer loyalty</a:t>
            </a:r>
          </a:p>
          <a:p>
            <a:r>
              <a:rPr lang="en-US" sz="2800" dirty="0"/>
              <a:t>Exit barriers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953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Competitive Service Strategies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458200" cy="4419600"/>
          </a:xfrm>
          <a:noFill/>
          <a:ln/>
        </p:spPr>
        <p:txBody>
          <a:bodyPr lIns="92075" tIns="46038" rIns="92075" bIns="46038"/>
          <a:lstStyle/>
          <a:p>
            <a:pPr marL="0" indent="0">
              <a:buNone/>
            </a:pPr>
            <a:r>
              <a:rPr lang="en-US" sz="2800" dirty="0"/>
              <a:t>Overall Cost Leadership</a:t>
            </a:r>
          </a:p>
          <a:p>
            <a:r>
              <a:rPr lang="en-US" sz="2800" dirty="0"/>
              <a:t>Seeking out low-cost customers (e.g., USAA)</a:t>
            </a:r>
          </a:p>
          <a:p>
            <a:r>
              <a:rPr lang="en-US" sz="2800" dirty="0"/>
              <a:t>Standardizing a custom service (e.g., H&amp;R Block)</a:t>
            </a:r>
          </a:p>
          <a:p>
            <a:r>
              <a:rPr lang="en-US" sz="2800" dirty="0"/>
              <a:t>Reducing the personal element in service delivery (e.g., ATMs)</a:t>
            </a:r>
          </a:p>
          <a:p>
            <a:r>
              <a:rPr lang="en-US" sz="2800" dirty="0"/>
              <a:t>Reducing network costs (e.g., hub-and-spoke at FedEx)</a:t>
            </a:r>
          </a:p>
          <a:p>
            <a:r>
              <a:rPr lang="en-US" sz="2800" dirty="0"/>
              <a:t>Taking service operations offline (e.g., shoe-repair drop-off)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953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Competitive Service Strategies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458200" cy="4419600"/>
          </a:xfrm>
          <a:noFill/>
          <a:ln/>
        </p:spPr>
        <p:txBody>
          <a:bodyPr lIns="92075" tIns="46038" rIns="92075" bIns="46038"/>
          <a:lstStyle/>
          <a:p>
            <a:pPr marL="0" indent="0">
              <a:buNone/>
            </a:pPr>
            <a:r>
              <a:rPr lang="en-US" sz="2800" dirty="0"/>
              <a:t>Differentiation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Making the intangible tangible (e.g., hotel toiletries)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Customizing the standard product (e.g., hair salon personal stylist)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Reducing perceived risk (e.g., Village Volvo)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Giving attention to personnel training (e.g., McDonald’s Hamburger University)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Controlling quality (e.g., Magic Pan)</a:t>
            </a:r>
            <a:br>
              <a:rPr lang="en-US" sz="2800" dirty="0"/>
            </a:br>
            <a:br>
              <a:rPr lang="en-US" sz="2000" dirty="0"/>
            </a:b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18244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953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Competitive Service Strategies 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458200" cy="4419600"/>
          </a:xfrm>
          <a:noFill/>
          <a:ln/>
        </p:spPr>
        <p:txBody>
          <a:bodyPr lIns="92075" tIns="46038" rIns="92075" bIns="46038"/>
          <a:lstStyle/>
          <a:p>
            <a:pPr marL="0" indent="0">
              <a:buNone/>
            </a:pPr>
            <a:r>
              <a:rPr lang="en-US" sz="2800" dirty="0"/>
              <a:t>Focus</a:t>
            </a:r>
          </a:p>
          <a:p>
            <a:r>
              <a:rPr lang="en-US" sz="2800" dirty="0"/>
              <a:t>Buyer group: (e.g. USAA insurance and military community)</a:t>
            </a:r>
            <a:br>
              <a:rPr lang="en-US" sz="2800" dirty="0"/>
            </a:br>
            <a:endParaRPr lang="en-US" sz="2800" dirty="0"/>
          </a:p>
          <a:p>
            <a:r>
              <a:rPr lang="en-US" sz="2800" dirty="0"/>
              <a:t>Service offered: (e.g. Federal Express and people who need guaranteed overnight package delivery)</a:t>
            </a:r>
            <a:br>
              <a:rPr lang="en-US" sz="2800" dirty="0"/>
            </a:br>
            <a:r>
              <a:rPr lang="en-US" sz="2800" dirty="0"/>
              <a:t> </a:t>
            </a:r>
          </a:p>
          <a:p>
            <a:r>
              <a:rPr lang="en-US" sz="2800" dirty="0"/>
              <a:t>Geographic region: (e.g. neighborhood restaurant)</a:t>
            </a:r>
            <a:br>
              <a:rPr lang="en-US" sz="2800" dirty="0"/>
            </a:br>
            <a:br>
              <a:rPr lang="en-US" sz="2000" dirty="0"/>
            </a:b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1534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2.1: Porter’s Five Forces Model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6F136-8A6F-4C50-A3A8-5990C3DD4A3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1981200"/>
            <a:ext cx="7431405" cy="452999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982&quot;&gt;&lt;object type=&quot;3&quot; unique_id=&quot;10983&quot;&gt;&lt;property id=&quot;20148&quot; value=&quot;5&quot;/&gt;&lt;property id=&quot;20300&quot; value=&quot;Slide 1 - &amp;quot;Service Strategy  &amp;quot;&quot;/&gt;&lt;property id=&quot;20307&quot; value=&quot;256&quot;/&gt;&lt;/object&gt;&lt;object type=&quot;3&quot; unique_id=&quot;10984&quot;&gt;&lt;property id=&quot;20148&quot; value=&quot;5&quot;/&gt;&lt;property id=&quot;20300&quot; value=&quot;Slide 2 - &amp;quot;Learning Objectives&amp;quot;&quot;/&gt;&lt;property id=&quot;20307&quot; value=&quot;275&quot;/&gt;&lt;/object&gt;&lt;object type=&quot;3&quot; unique_id=&quot;10985&quot;&gt;&lt;property id=&quot;20148&quot; value=&quot;5&quot;/&gt;&lt;property id=&quot;20300&quot; value=&quot;Slide 3 - &amp;quot;Strategic Service Vision&amp;#x0D;&amp;#x0A;Target Market Segments&amp;quot;&quot;/&gt;&lt;property id=&quot;20307&quot; value=&quot;286&quot;/&gt;&lt;/object&gt;&lt;object type=&quot;3&quot; unique_id=&quot;10986&quot;&gt;&lt;property id=&quot;20148&quot; value=&quot;5&quot;/&gt;&lt;property id=&quot;20300&quot; value=&quot;Slide 4 - &amp;quot;Strategic Service Vision&amp;#x0D;&amp;#x0A;Service Concept&amp;quot;&quot;/&gt;&lt;property id=&quot;20307&quot; value=&quot;287&quot;/&gt;&lt;/object&gt;&lt;object type=&quot;3&quot; unique_id=&quot;10987&quot;&gt;&lt;property id=&quot;20148&quot; value=&quot;5&quot;/&gt;&lt;property id=&quot;20300&quot; value=&quot;Slide 5 - &amp;quot;Strategic Service Vision&amp;#x0D;&amp;#x0A;Operating Strategy&amp;quot;&quot;/&gt;&lt;property id=&quot;20307&quot; value=&quot;288&quot;/&gt;&lt;/object&gt;&lt;object type=&quot;3&quot; unique_id=&quot;10988&quot;&gt;&lt;property id=&quot;20148&quot; value=&quot;5&quot;/&gt;&lt;property id=&quot;20300&quot; value=&quot;Slide 6 - &amp;quot;Strategic Service Vision&amp;#x0D;&amp;#x0A;Service Delivery System&amp;quot;&quot;/&gt;&lt;property id=&quot;20307&quot; value=&quot;289&quot;/&gt;&lt;/object&gt;&lt;object type=&quot;3&quot; unique_id=&quot;10989&quot;&gt;&lt;property id=&quot;20148&quot; value=&quot;5&quot;/&gt;&lt;property id=&quot;20300&quot; value=&quot;Slide 7 - &amp;quot;Southwest Airlines Strategic Service Vision&amp;quot;&quot;/&gt;&lt;property id=&quot;20307&quot; value=&quot;299&quot;/&gt;&lt;/object&gt;&lt;object type=&quot;3&quot; unique_id=&quot;10990&quot;&gt;&lt;property id=&quot;20148&quot; value=&quot;5&quot;/&gt;&lt;property id=&quot;20300&quot; value=&quot;Slide 8 - &amp;quot;Competitive Environment &amp;#x0D;&amp;#x0A;of Services&amp;quot;&quot;/&gt;&lt;property id=&quot;20307&quot; value=&quot;262&quot;/&gt;&lt;/object&gt;&lt;object type=&quot;3&quot; unique_id=&quot;10991&quot;&gt;&lt;property id=&quot;20148&quot; value=&quot;5&quot;/&gt;&lt;property id=&quot;20300&quot; value=&quot;Slide 9 - &amp;quot;Competitive Service Strategies (Overall Cost Leadership)&amp;quot;&quot;/&gt;&lt;property id=&quot;20307&quot; value=&quot;301&quot;/&gt;&lt;/object&gt;&lt;object type=&quot;3&quot; unique_id=&quot;10992&quot;&gt;&lt;property id=&quot;20148&quot; value=&quot;5&quot;/&gt;&lt;property id=&quot;20300&quot; value=&quot;Slide 10 - &amp;quot;Competitive Service Strategies (Differentiation)&amp;quot;&quot;/&gt;&lt;property id=&quot;20307&quot; value=&quot;302&quot;/&gt;&lt;/object&gt;&lt;object type=&quot;3&quot; unique_id=&quot;10993&quot;&gt;&lt;property id=&quot;20148&quot; value=&quot;5&quot;/&gt;&lt;property id=&quot;20300&quot; value=&quot;Slide 11 - &amp;quot;Competitive Service &amp;#x0D;&amp;#x0A;Strategies  (Focus)  &amp;quot;&quot;/&gt;&lt;property id=&quot;20307&quot; value=&quot;266&quot;/&gt;&lt;/object&gt;&lt;object type=&quot;3&quot; unique_id=&quot;10994&quot;&gt;&lt;property id=&quot;20148&quot; value=&quot;5&quot;/&gt;&lt;property id=&quot;20300&quot; value=&quot;Slide 12 - &amp;quot;Porter’s Five Forces Model&amp;quot;&quot;/&gt;&lt;property id=&quot;20307&quot; value=&quot;304&quot;/&gt;&lt;/object&gt;&lt;object type=&quot;3&quot; unique_id=&quot;10995&quot;&gt;&lt;property id=&quot;20148&quot; value=&quot;5&quot;/&gt;&lt;property id=&quot;20300&quot; value=&quot;Slide 13 - &amp;quot;SWOT Analysis&amp;quot;&quot;/&gt;&lt;property id=&quot;20307&quot; value=&quot;303&quot;/&gt;&lt;/object&gt;&lt;object type=&quot;3&quot; unique_id=&quot;10996&quot;&gt;&lt;property id=&quot;20148&quot; value=&quot;5&quot;/&gt;&lt;property id=&quot;20300&quot; value=&quot;Slide 14 - &amp;quot;Customer Criteria for Selecting&amp;#x0D;&amp;#x0A;a Service Provider&amp;quot;&quot;/&gt;&lt;property id=&quot;20307&quot; value=&quot;267&quot;/&gt;&lt;/object&gt;&lt;object type=&quot;3&quot; unique_id=&quot;10997&quot;&gt;&lt;property id=&quot;20148&quot; value=&quot;5&quot;/&gt;&lt;property id=&quot;20300&quot; value=&quot;Slide 15 - &amp;quot;Winning Customers in the Marketplace&amp;quot;&quot;/&gt;&lt;property id=&quot;20307&quot; value=&quot;268&quot;/&gt;&lt;/object&gt;&lt;object type=&quot;3&quot; unique_id=&quot;10998&quot;&gt;&lt;property id=&quot;20148&quot; value=&quot;5&quot;/&gt;&lt;property id=&quot;20300&quot; value=&quot;Slide 16 - &amp;quot;Sustainability in Services&amp;quot;&quot;/&gt;&lt;property id=&quot;20307&quot; value=&quot;322&quot;/&gt;&lt;/object&gt;&lt;object type=&quot;3&quot; unique_id=&quot;10999&quot;&gt;&lt;property id=&quot;20148&quot; value=&quot;5&quot;/&gt;&lt;property id=&quot;20300&quot; value=&quot;Slide 17 - &amp;quot;Triple Bottom Line Impact&amp;quot;&quot;/&gt;&lt;property id=&quot;20307&quot; value=&quot;321&quot;/&gt;&lt;/object&gt;&lt;object type=&quot;3&quot; unique_id=&quot;11000&quot;&gt;&lt;property id=&quot;20148&quot; value=&quot;5&quot;/&gt;&lt;property id=&quot;20300&quot; value=&quot;Slide 18 - &amp;quot;Competitive Role of Information in Services&amp;quot;&quot;/&gt;&lt;property id=&quot;20307&quot; value=&quot;279&quot;/&gt;&lt;/object&gt;&lt;object type=&quot;3&quot; unique_id=&quot;11001&quot;&gt;&lt;property id=&quot;20148&quot; value=&quot;5&quot;/&gt;&lt;property id=&quot;20300&quot; value=&quot;Slide 19 - &amp;quot;Exploiting the Virtual Value Chain&amp;quot;&quot;/&gt;&lt;property id=&quot;20307&quot; value=&quot;305&quot;/&gt;&lt;/object&gt;&lt;object type=&quot;3&quot; unique_id=&quot;11002&quot;&gt;&lt;property id=&quot;20148&quot; value=&quot;5&quot;/&gt;&lt;property id=&quot;20300&quot; value=&quot;Slide 20 - &amp;quot;The Virtual Value Chain&amp;quot;&quot;/&gt;&lt;property id=&quot;20307&quot; value=&quot;280&quot;/&gt;&lt;/object&gt;&lt;object type=&quot;3&quot; unique_id=&quot;11003&quot;&gt;&lt;property id=&quot;20148&quot; value=&quot;5&quot;/&gt;&lt;property id=&quot;20300&quot; value=&quot;Slide 21 - &amp;quot;Economics of Scalability&amp;quot;&quot;/&gt;&lt;property id=&quot;20307&quot; value=&quot;320&quot;/&gt;&lt;/object&gt;&lt;object type=&quot;3&quot; unique_id=&quot;11004&quot;&gt;&lt;property id=&quot;20148&quot; value=&quot;5&quot;/&gt;&lt;property id=&quot;20300&quot; value=&quot;Slide 22 - &amp;quot;Limits in the Use of Information&amp;quot;&quot;/&gt;&lt;property id=&quot;20307&quot; value=&quot;281&quot;/&gt;&lt;/object&gt;&lt;object type=&quot;3&quot; unique_id=&quot;11005&quot;&gt;&lt;property id=&quot;20148&quot; value=&quot;5&quot;/&gt;&lt;property id=&quot;20300&quot; value=&quot;Slide 23 - &amp;quot;Using Information to Categorize Customers&amp;quot;&quot;/&gt;&lt;property id=&quot;20307&quot; value=&quot;295&quot;/&gt;&lt;/object&gt;&lt;object type=&quot;3&quot; unique_id=&quot;11006&quot;&gt;&lt;property id=&quot;20148&quot; value=&quot;5&quot;/&gt;&lt;property id=&quot;20300&quot; value=&quot;Slide 24 - &amp;quot;Stages in Service Firm Competitiveness&amp;quot;&quot;/&gt;&lt;property id=&quot;20307&quot; value=&quot;296&quot;/&gt;&lt;/object&gt;&lt;object type=&quot;3&quot; unique_id=&quot;11007&quot;&gt;&lt;property id=&quot;20148&quot; value=&quot;5&quot;/&gt;&lt;property id=&quot;20300&quot; value=&quot;Slide 25 - &amp;quot;Stages in Service Firm Competitiveness&amp;quot;&quot;/&gt;&lt;property id=&quot;20307&quot; value=&quot;297&quot;/&gt;&lt;/object&gt;&lt;object type=&quot;3&quot; unique_id=&quot;11008&quot;&gt;&lt;property id=&quot;20148&quot; value=&quot;5&quot;/&gt;&lt;property id=&quot;20300&quot; value=&quot;Slide 26&quot;/&gt;&lt;property id=&quot;20307&quot; value=&quot;306&quot;/&gt;&lt;/object&gt;&lt;object type=&quot;3&quot; unique_id=&quot;11009&quot;&gt;&lt;property id=&quot;20148&quot; value=&quot;5&quot;/&gt;&lt;property id=&quot;20300&quot; value=&quot;Slide 27 - &amp;quot;United Commercial Bank&amp;quot;&quot;/&gt;&lt;property id=&quot;20307&quot; value=&quot;307&quot;/&gt;&lt;/object&gt;&lt;object type=&quot;3&quot; unique_id=&quot;11010&quot;&gt;&lt;property id=&quot;20148&quot; value=&quot;5&quot;/&gt;&lt;property id=&quot;20300&quot; value=&quot;Slide 28 - &amp;quot;Cultural Focus on &amp;#x0D;&amp;#x0A;Chinese-American Community&amp;quot;&quot;/&gt;&lt;property id=&quot;20307&quot; value=&quot;308&quot;/&gt;&lt;/object&gt;&lt;object type=&quot;3&quot; unique_id=&quot;11011&quot;&gt;&lt;property id=&quot;20148&quot; value=&quot;5&quot;/&gt;&lt;property id=&quot;20300&quot; value=&quot;Slide 29 - &amp;quot;Chinese-American Depositors:&amp;#x0D;&amp;#x0A;High Demand for Time Deposits&amp;quot;&quot;/&gt;&lt;property id=&quot;20307&quot; value=&quot;309&quot;/&gt;&lt;/object&gt;&lt;object type=&quot;3&quot; unique_id=&quot;11012&quot;&gt;&lt;property id=&quot;20148&quot; value=&quot;5&quot;/&gt;&lt;property id=&quot;20300&quot; value=&quot;Slide 30 - &amp;quot;Product Focus: Trade Finance &amp;quot;&quot;/&gt;&lt;property id=&quot;20307&quot; value=&quot;310&quot;/&gt;&lt;/object&gt;&lt;object type=&quot;3&quot; unique_id=&quot;11013&quot;&gt;&lt;property id=&quot;20148&quot; value=&quot;5&quot;/&gt;&lt;property id=&quot;20300&quot; value=&quot;Slide 31 - &amp;quot;Asian-American Banks:&amp;#x0D;&amp;#x0A;Superior Valuation&amp;quot;&quot;/&gt;&lt;property id=&quot;20307&quot; value=&quot;311&quot;/&gt;&lt;/object&gt;&lt;object type=&quot;3&quot; unique_id=&quot;11014&quot;&gt;&lt;property id=&quot;20148&quot; value=&quot;5&quot;/&gt;&lt;property id=&quot;20300&quot; value=&quot;Slide 32 - &amp;quot;El Banco:&amp;#x0D;&amp;#x0A;Banking for Latinos in Atlanta&amp;quot;&quot;/&gt;&lt;property id=&quot;20307&quot; value=&quot;312&quot;/&gt;&lt;/object&gt;&lt;object type=&quot;3&quot; unique_id=&quot;11015&quot;&gt;&lt;property id=&quot;20148&quot; value=&quot;5&quot;/&gt;&lt;property id=&quot;20300&quot; value=&quot;Slide 33 - &amp;quot;&amp;#x0D;&amp;#x0A;El Banco: Products Closely &amp;#x0D;&amp;#x0A;Matched to Customers&amp;quot;&quot;/&gt;&lt;property id=&quot;20307&quot; value=&quot;313&quot;/&gt;&lt;/object&gt;&lt;object type=&quot;3&quot; unique_id=&quot;11016&quot;&gt;&lt;property id=&quot;20148&quot; value=&quot;5&quot;/&gt;&lt;property id=&quot;20300&quot; value=&quot;Slide 34 - &amp;quot;El Banco Branches:&amp;#x0D;&amp;#x0A;Smaller, Informal, Retail&amp;quot;&quot;/&gt;&lt;property id=&quot;20307&quot; value=&quot;314&quot;/&gt;&lt;/object&gt;&lt;object type=&quot;3&quot; unique_id=&quot;11017&quot;&gt;&lt;property id=&quot;20148&quot; value=&quot;5&quot;/&gt;&lt;property id=&quot;20300&quot; value=&quot;Slide 35 - &amp;quot;El Banco: Marketing Mimicry&amp;quot;&quot;/&gt;&lt;property id=&quot;20307&quot; value=&quot;315&quot;/&gt;&lt;/object&gt;&lt;object type=&quot;3&quot; unique_id=&quot;11018&quot;&gt;&lt;property id=&quot;20148&quot; value=&quot;5&quot;/&gt;&lt;property id=&quot;20300&quot; value=&quot;Slide 36 - &amp;quot;El Banco Strategy:&amp;#x0D;&amp;#x0A;Acquire Customers Early&amp;quot;&quot;/&gt;&lt;property id=&quot;20307&quot; value=&quot;316&quot;/&gt;&lt;/object&gt;&lt;object type=&quot;3&quot; unique_id=&quot;11019&quot;&gt;&lt;property id=&quot;20148&quot; value=&quot;5&quot;/&gt;&lt;property id=&quot;20300&quot; value=&quot;Slide 37 - &amp;quot;QUESTIONS&amp;quot;&quot;/&gt;&lt;property id=&quot;20307&quot; value=&quot;318&quot;/&gt;&lt;/object&gt;&lt;object type=&quot;3&quot; unique_id=&quot;11020&quot;&gt;&lt;property id=&quot;20148&quot; value=&quot;5&quot;/&gt;&lt;property id=&quot;20300&quot; value=&quot;Slide 38 - &amp;quot;United Commercial Bank and&amp;#x0D;&amp;#x0A;El Banco&amp;quot;&quot;/&gt;&lt;property id=&quot;20307&quot; value=&quot;300&quot;/&gt;&lt;/object&gt;&lt;object type=&quot;3&quot; unique_id=&quot;11021&quot;&gt;&lt;property id=&quot;20148&quot; value=&quot;5&quot;/&gt;&lt;property id=&quot;20300&quot; value=&quot;Slide 39 - &amp;quot;United Commercial Bank and&amp;#x0D;&amp;#x0A;El Banco&amp;quot;&quot;/&gt;&lt;property id=&quot;20307&quot; value=&quot;271&quot;/&gt;&lt;/object&gt;&lt;object type=&quot;3&quot; unique_id=&quot;11022&quot;&gt;&lt;property id=&quot;20148&quot; value=&quot;5&quot;/&gt;&lt;property id=&quot;20300&quot; value=&quot;Slide 40 - &amp;quot;&amp;#x0D;&amp;#x0A;Summary&amp;quot;&quot;/&gt;&lt;property id=&quot;20307&quot; value=&quot;317&quot;/&gt;&lt;/object&gt;&lt;object type=&quot;3&quot; unique_id=&quot;11023&quot;&gt;&lt;property id=&quot;20148&quot; value=&quot;5&quot;/&gt;&lt;property id=&quot;20300&quot; value=&quot;Slide 41 - &amp;quot;Alamo Drafthouse Positioning&amp;quot;&quot;/&gt;&lt;property id=&quot;20307&quot; value=&quot;291&quot;/&gt;&lt;/object&gt;&lt;object type=&quot;3&quot; unique_id=&quot;11024&quot;&gt;&lt;property id=&quot;20148&quot; value=&quot;5&quot;/&gt;&lt;property id=&quot;20300&quot; value=&quot;Slide 42 - &amp;quot;Alamo Drafthouse Strategic Service Vision&amp;quot;&quot;/&gt;&lt;property id=&quot;20307&quot; value=&quot;292&quot;/&gt;&lt;/object&gt;&lt;object type=&quot;3&quot; unique_id=&quot;11025&quot;&gt;&lt;property id=&quot;20148&quot; value=&quot;5&quot;/&gt;&lt;property id=&quot;20300&quot; value=&quot;Slide 43 - &amp;quot;Alamo Drafthouse Winning Customers&amp;quot;&quot;/&gt;&lt;property id=&quot;20307&quot; value=&quot;293&quot;/&gt;&lt;/object&gt;&lt;object type=&quot;3&quot; unique_id=&quot;11026&quot;&gt;&lt;property id=&quot;20148&quot; value=&quot;5&quot;/&gt;&lt;property id=&quot;20300&quot; value=&quot;Slide 44 - &amp;quot;Porter’s Five Forces Model for Alamo Drafthouse&amp;quot;&quot;/&gt;&lt;property id=&quot;20307&quot; value=&quot;324&quot;/&gt;&lt;/object&gt;&lt;object type=&quot;3&quot; unique_id=&quot;11027&quot;&gt;&lt;property id=&quot;20148&quot; value=&quot;5&quot;/&gt;&lt;property id=&quot;20300&quot; value=&quot;Slide 45 - &amp;quot;Alamo Drafthouse SWOT Analysis&amp;quot;&quot;/&gt;&lt;property id=&quot;20307&quot; value=&quot;323&quot;/&gt;&lt;/object&gt;&lt;object type=&quot;3&quot; unique_id=&quot;11028&quot;&gt;&lt;property id=&quot;20148&quot; value=&quot;5&quot;/&gt;&lt;property id=&quot;20300&quot; value=&quot;Slide 46 - &amp;quot;Discussion Topics&amp;quot;&quot;/&gt;&lt;property id=&quot;20307&quot; value=&quot;285&quot;/&gt;&lt;/object&gt;&lt;object type=&quot;3&quot; unique_id=&quot;11029&quot;&gt;&lt;property id=&quot;20148&quot; value=&quot;5&quot;/&gt;&lt;property id=&quot;20300&quot; value=&quot;Slide 47 - &amp;quot;Interactive Class Exercise&amp;quot;&quot;/&gt;&lt;property id=&quot;20307&quot; value=&quot;290&quot;/&gt;&lt;/object&gt;&lt;/object&gt;&lt;object type=&quot;8&quot; unique_id=&quot;1107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887</TotalTime>
  <Pages>19</Pages>
  <Words>2623</Words>
  <Application>Microsoft Office PowerPoint</Application>
  <PresentationFormat>Letter Paper (8.5x11 in)</PresentationFormat>
  <Paragraphs>383</Paragraphs>
  <Slides>48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Book Antiqua</vt:lpstr>
      <vt:lpstr>Symbol</vt:lpstr>
      <vt:lpstr>Tahoma</vt:lpstr>
      <vt:lpstr>Times New Roman</vt:lpstr>
      <vt:lpstr>Wingdings</vt:lpstr>
      <vt:lpstr>Blends</vt:lpstr>
      <vt:lpstr>ClipArt</vt:lpstr>
      <vt:lpstr>Chapter 2 Service Strategy  </vt:lpstr>
      <vt:lpstr>Learning Objectives</vt:lpstr>
      <vt:lpstr>Table 2.1: Elements of the Strategic Service Vision</vt:lpstr>
      <vt:lpstr>Table 2.2: Southwest Airlines Strategic Service Vision</vt:lpstr>
      <vt:lpstr>Understanding the Competitive Environment of Services</vt:lpstr>
      <vt:lpstr>Competitive Service Strategies </vt:lpstr>
      <vt:lpstr>Competitive Service Strategies </vt:lpstr>
      <vt:lpstr>Competitive Service Strategies </vt:lpstr>
      <vt:lpstr>Figure 2.1: Porter’s Five Forces Model</vt:lpstr>
      <vt:lpstr>Table 2.3: SWOT Analysis</vt:lpstr>
      <vt:lpstr>Winning Customers in the Marketplace</vt:lpstr>
      <vt:lpstr>Winning Customers in the Marketplace</vt:lpstr>
      <vt:lpstr>Sustainability in Services</vt:lpstr>
      <vt:lpstr>Figure 2.2: The Triple Bottom Line in Relation to Sustainability</vt:lpstr>
      <vt:lpstr>Figure 2.3: Strategic Roles of Information in Services</vt:lpstr>
      <vt:lpstr>Figure 2.4: Internet of Things Trajectory</vt:lpstr>
      <vt:lpstr>Figure 2.5: Big Data</vt:lpstr>
      <vt:lpstr>The Virtual Value Chain</vt:lpstr>
      <vt:lpstr>Figure 2.6: Exploiting the Virtual Value Chain</vt:lpstr>
      <vt:lpstr>Table 2.5: Scalability and          E-Commerce</vt:lpstr>
      <vt:lpstr>Limits in the Use of Information</vt:lpstr>
      <vt:lpstr>Using Information to Categorize Customers</vt:lpstr>
      <vt:lpstr>Table 2.7: Stages in Service Firm Competitiveness – Part 1</vt:lpstr>
      <vt:lpstr>Table 2.7: Stages in Service Firm Competitiveness – Part 2</vt:lpstr>
      <vt:lpstr>Discussion Topics</vt:lpstr>
      <vt:lpstr>Discussion Topics</vt:lpstr>
      <vt:lpstr>Interactive Class Exercise</vt:lpstr>
      <vt:lpstr>PowerPoint Presentation</vt:lpstr>
      <vt:lpstr>United Commercial Bank</vt:lpstr>
      <vt:lpstr>Chinese-American Depositors: High Demand for Time Deposits</vt:lpstr>
      <vt:lpstr>Product Focus: Trade Finance </vt:lpstr>
      <vt:lpstr>Asian-American Banks: Superior Valuation</vt:lpstr>
      <vt:lpstr>El Banco: Banking for Latinos in Atlanta</vt:lpstr>
      <vt:lpstr> El Banco: Products Closely  Matched to Customers</vt:lpstr>
      <vt:lpstr>El Banco Branches: Smaller, Informal, Retail</vt:lpstr>
      <vt:lpstr>El Banco: Marketing Mimicry</vt:lpstr>
      <vt:lpstr>El Banco Strategy: Acquire Customers Early</vt:lpstr>
      <vt:lpstr>QUESTIONS</vt:lpstr>
      <vt:lpstr>United Commercial Bank and El Banco</vt:lpstr>
      <vt:lpstr>United Commercial Bank and El Banco</vt:lpstr>
      <vt:lpstr> Summary</vt:lpstr>
      <vt:lpstr>Current Status</vt:lpstr>
      <vt:lpstr>Case 2.2: The Alamo Drafthouse</vt:lpstr>
      <vt:lpstr>The Alamo Drafthouse Positioning</vt:lpstr>
      <vt:lpstr>Alamo Drafthouse Strategic Service Vision</vt:lpstr>
      <vt:lpstr>Alamo Drafthouse Winning Customers</vt:lpstr>
      <vt:lpstr>Porter’s Five Forces Model for Alamo Drafthouse</vt:lpstr>
      <vt:lpstr>Alamo Drafthouse SWOT Analysis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Strategy and Market Position</dc:title>
  <dc:creator>James Fitzsimmons</dc:creator>
  <cp:lastModifiedBy>McAndrews, Ryan</cp:lastModifiedBy>
  <cp:revision>165</cp:revision>
  <cp:lastPrinted>2000-02-07T20:39:24Z</cp:lastPrinted>
  <dcterms:created xsi:type="dcterms:W3CDTF">1996-01-21T10:36:48Z</dcterms:created>
  <dcterms:modified xsi:type="dcterms:W3CDTF">2018-02-14T20:43:39Z</dcterms:modified>
</cp:coreProperties>
</file>