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3" r:id="rId1"/>
  </p:sldMasterIdLst>
  <p:notesMasterIdLst>
    <p:notesMasterId r:id="rId34"/>
  </p:notesMasterIdLst>
  <p:handoutMasterIdLst>
    <p:handoutMasterId r:id="rId35"/>
  </p:handoutMasterIdLst>
  <p:sldIdLst>
    <p:sldId id="256" r:id="rId2"/>
    <p:sldId id="263" r:id="rId3"/>
    <p:sldId id="292" r:id="rId4"/>
    <p:sldId id="269" r:id="rId5"/>
    <p:sldId id="318" r:id="rId6"/>
    <p:sldId id="319" r:id="rId7"/>
    <p:sldId id="281" r:id="rId8"/>
    <p:sldId id="284" r:id="rId9"/>
    <p:sldId id="317" r:id="rId10"/>
    <p:sldId id="258" r:id="rId11"/>
    <p:sldId id="315" r:id="rId12"/>
    <p:sldId id="278" r:id="rId13"/>
    <p:sldId id="274" r:id="rId14"/>
    <p:sldId id="283" r:id="rId15"/>
    <p:sldId id="280" r:id="rId16"/>
    <p:sldId id="306" r:id="rId17"/>
    <p:sldId id="307" r:id="rId18"/>
    <p:sldId id="308" r:id="rId19"/>
    <p:sldId id="310" r:id="rId20"/>
    <p:sldId id="311" r:id="rId21"/>
    <p:sldId id="312" r:id="rId22"/>
    <p:sldId id="313" r:id="rId23"/>
    <p:sldId id="298" r:id="rId24"/>
    <p:sldId id="320" r:id="rId25"/>
    <p:sldId id="262" r:id="rId26"/>
    <p:sldId id="275" r:id="rId27"/>
    <p:sldId id="299" r:id="rId28"/>
    <p:sldId id="300" r:id="rId29"/>
    <p:sldId id="301" r:id="rId30"/>
    <p:sldId id="303" r:id="rId31"/>
    <p:sldId id="304" r:id="rId32"/>
    <p:sldId id="305" r:id="rId33"/>
  </p:sldIdLst>
  <p:sldSz cx="9144000" cy="6858000" type="letter"/>
  <p:notesSz cx="6858000" cy="9028113"/>
  <p:custDataLst>
    <p:tags r:id="rId36"/>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ie Ellis" initials="AE" lastIdx="5" clrIdx="0">
    <p:extLst>
      <p:ext uri="{19B8F6BF-5375-455C-9EA6-DF929625EA0E}">
        <p15:presenceInfo xmlns:p15="http://schemas.microsoft.com/office/powerpoint/2012/main" userId="S-1-5-21-3967622639-3500968970-2579820684-24928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58" autoAdjust="0"/>
    <p:restoredTop sz="94711" autoAdjust="0"/>
  </p:normalViewPr>
  <p:slideViewPr>
    <p:cSldViewPr>
      <p:cViewPr varScale="1">
        <p:scale>
          <a:sx n="110" d="100"/>
          <a:sy n="110" d="100"/>
        </p:scale>
        <p:origin x="104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30" d="100"/>
          <a:sy n="30" d="100"/>
        </p:scale>
        <p:origin x="-1086" y="-72"/>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12-13T14:22:48.941" idx="4">
    <p:pos x="10" y="10"/>
    <p:text>New slide - per text</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7-12-13T14:22:58.122" idx="5">
    <p:pos x="10" y="10"/>
    <p:text>Added new slide - per text</p:text>
    <p:extLst>
      <p:ext uri="{C676402C-5697-4E1C-873F-D02D1690AC5C}">
        <p15:threadingInfo xmlns:p15="http://schemas.microsoft.com/office/powerpoint/2012/main" timeZoneBias="30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dirty="0"/>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dirty="0"/>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dirty="0"/>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044424A8-BAB5-46A5-AE95-209C2901634E}" type="slidenum">
              <a:rPr lang="en-US"/>
              <a:pPr>
                <a:defRPr/>
              </a:pPr>
              <a:t>‹#›</a:t>
            </a:fld>
            <a:endParaRPr lang="en-US" dirty="0"/>
          </a:p>
        </p:txBody>
      </p:sp>
      <p:sp>
        <p:nvSpPr>
          <p:cNvPr id="4102" name="Rectangle 6"/>
          <p:cNvSpPr>
            <a:spLocks noChangeArrowheads="1"/>
          </p:cNvSpPr>
          <p:nvPr/>
        </p:nvSpPr>
        <p:spPr bwMode="auto">
          <a:xfrm>
            <a:off x="6397625" y="8636000"/>
            <a:ext cx="392113" cy="304800"/>
          </a:xfrm>
          <a:prstGeom prst="rect">
            <a:avLst/>
          </a:prstGeom>
          <a:noFill/>
          <a:ln w="9525">
            <a:noFill/>
            <a:miter lim="800000"/>
            <a:headEnd/>
            <a:tailEnd/>
          </a:ln>
          <a:effectLst/>
        </p:spPr>
        <p:txBody>
          <a:bodyPr wrap="none" lIns="92075" tIns="46038" rIns="92075" bIns="46038" anchor="ctr">
            <a:spAutoFit/>
          </a:bodyPr>
          <a:lstStyle/>
          <a:p>
            <a:pPr algn="r">
              <a:defRPr/>
            </a:pPr>
            <a:fld id="{14333CE5-D405-4D60-8A7E-8835A547239C}" type="slidenum">
              <a:rPr lang="en-US" sz="1400">
                <a:latin typeface="Times New Roman" pitchFamily="18" charset="0"/>
              </a:rPr>
              <a:pPr algn="r">
                <a:defRPr/>
              </a:pPr>
              <a:t>‹#›</a:t>
            </a:fld>
            <a:endParaRPr lang="en-US" sz="1400" dirty="0">
              <a:latin typeface="Times New Roman" pitchFamily="18" charset="0"/>
            </a:endParaRPr>
          </a:p>
        </p:txBody>
      </p:sp>
    </p:spTree>
    <p:extLst>
      <p:ext uri="{BB962C8B-B14F-4D97-AF65-F5344CB8AC3E}">
        <p14:creationId xmlns:p14="http://schemas.microsoft.com/office/powerpoint/2010/main" val="15592983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dirty="0"/>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dirty="0"/>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dirty="0"/>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A26E744-89C5-4217-844B-7BC8917FAC94}" type="slidenum">
              <a:rPr lang="en-US"/>
              <a:pPr>
                <a:defRPr/>
              </a:pPr>
              <a:t>‹#›</a:t>
            </a:fld>
            <a:endParaRPr lang="en-US" dirty="0"/>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3559"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97625" y="8636000"/>
            <a:ext cx="392113" cy="304800"/>
          </a:xfrm>
          <a:prstGeom prst="rect">
            <a:avLst/>
          </a:prstGeom>
          <a:noFill/>
          <a:ln w="9525">
            <a:noFill/>
            <a:miter lim="800000"/>
            <a:headEnd/>
            <a:tailEnd/>
          </a:ln>
          <a:effectLst/>
        </p:spPr>
        <p:txBody>
          <a:bodyPr wrap="none" lIns="92075" tIns="46038" rIns="92075" bIns="46038" anchor="ctr">
            <a:spAutoFit/>
          </a:bodyPr>
          <a:lstStyle/>
          <a:p>
            <a:pPr algn="r">
              <a:defRPr/>
            </a:pPr>
            <a:fld id="{F890402A-4015-4B18-BD3D-1D9D2D7126C8}" type="slidenum">
              <a:rPr lang="en-US" sz="1400">
                <a:latin typeface="Times New Roman" pitchFamily="18" charset="0"/>
              </a:rPr>
              <a:pPr algn="r">
                <a:defRPr/>
              </a:pPr>
              <a:t>‹#›</a:t>
            </a:fld>
            <a:endParaRPr lang="en-US" sz="1400" dirty="0">
              <a:latin typeface="Times New Roman" pitchFamily="18" charset="0"/>
            </a:endParaRPr>
          </a:p>
        </p:txBody>
      </p:sp>
    </p:spTree>
    <p:extLst>
      <p:ext uri="{BB962C8B-B14F-4D97-AF65-F5344CB8AC3E}">
        <p14:creationId xmlns:p14="http://schemas.microsoft.com/office/powerpoint/2010/main" val="35021185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sldNum" sz="quarter" idx="5"/>
          </p:nvPr>
        </p:nvSpPr>
        <p:spPr>
          <a:noFill/>
        </p:spPr>
        <p:txBody>
          <a:bodyPr/>
          <a:lstStyle/>
          <a:p>
            <a:fld id="{A3C940C1-654B-4582-8AB4-B46218DEC6A4}" type="slidenum">
              <a:rPr lang="en-US"/>
              <a:pPr/>
              <a:t>1</a:t>
            </a:fld>
            <a:endParaRPr lang="en-US" dirty="0"/>
          </a:p>
        </p:txBody>
      </p:sp>
      <p:sp>
        <p:nvSpPr>
          <p:cNvPr id="24579" name="Rectangle 2"/>
          <p:cNvSpPr>
            <a:spLocks noGrp="1" noRot="1" noChangeAspect="1" noChangeArrowheads="1" noTextEdit="1"/>
          </p:cNvSpPr>
          <p:nvPr>
            <p:ph type="sldImg"/>
          </p:nvPr>
        </p:nvSpPr>
        <p:spPr>
          <a:xfrm>
            <a:off x="1179513" y="682625"/>
            <a:ext cx="4498975" cy="3373438"/>
          </a:xfrm>
          <a:ln cap="flat"/>
        </p:spPr>
      </p:sp>
      <p:sp>
        <p:nvSpPr>
          <p:cNvPr id="24580"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734395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556817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79513" y="682625"/>
            <a:ext cx="4498975" cy="3373438"/>
          </a:xfrm>
          <a:ln cap="flat"/>
        </p:spPr>
      </p:sp>
      <p:sp>
        <p:nvSpPr>
          <p:cNvPr id="34819"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100728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79513" y="682625"/>
            <a:ext cx="4498975" cy="3373438"/>
          </a:xfrm>
          <a:ln cap="flat"/>
        </p:spPr>
      </p:sp>
      <p:sp>
        <p:nvSpPr>
          <p:cNvPr id="35843"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78616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xfrm>
            <a:off x="1179513" y="682625"/>
            <a:ext cx="4498975" cy="3373438"/>
          </a:xfrm>
          <a:ln cap="flat"/>
        </p:spPr>
      </p:sp>
      <p:sp>
        <p:nvSpPr>
          <p:cNvPr id="20483"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010108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1179513" y="682625"/>
            <a:ext cx="4498975" cy="3373438"/>
          </a:xfrm>
          <a:ln cap="flat"/>
        </p:spPr>
      </p:sp>
      <p:sp>
        <p:nvSpPr>
          <p:cNvPr id="21507"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176011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Grp="1" noChangeArrowheads="1"/>
          </p:cNvSpPr>
          <p:nvPr>
            <p:ph type="sldNum" sz="quarter" idx="5"/>
          </p:nvPr>
        </p:nvSpPr>
        <p:spPr>
          <a:noFill/>
        </p:spPr>
        <p:txBody>
          <a:bodyPr/>
          <a:lstStyle/>
          <a:p>
            <a:fld id="{5F4BBBB8-344B-47E4-8191-74E4D4768876}" type="slidenum">
              <a:rPr lang="en-US"/>
              <a:pPr/>
              <a:t>10</a:t>
            </a:fld>
            <a:endParaRPr lang="en-US" dirty="0"/>
          </a:p>
        </p:txBody>
      </p:sp>
      <p:sp>
        <p:nvSpPr>
          <p:cNvPr id="26627" name="Rectangle 2"/>
          <p:cNvSpPr>
            <a:spLocks noGrp="1" noRot="1" noChangeAspect="1" noChangeArrowheads="1" noTextEdit="1"/>
          </p:cNvSpPr>
          <p:nvPr>
            <p:ph type="sldImg"/>
          </p:nvPr>
        </p:nvSpPr>
        <p:spPr>
          <a:xfrm>
            <a:off x="1179513" y="682625"/>
            <a:ext cx="4498975" cy="3373438"/>
          </a:xfrm>
          <a:ln cap="flat"/>
        </p:spPr>
      </p:sp>
      <p:sp>
        <p:nvSpPr>
          <p:cNvPr id="26628"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640631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1179513" y="682625"/>
            <a:ext cx="4498975" cy="3373438"/>
          </a:xfrm>
          <a:ln cap="flat"/>
        </p:spPr>
      </p:sp>
      <p:sp>
        <p:nvSpPr>
          <p:cNvPr id="16387"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012502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xfrm>
            <a:off x="1179513" y="682625"/>
            <a:ext cx="4498975" cy="3373438"/>
          </a:xfrm>
          <a:ln cap="flat"/>
        </p:spPr>
      </p:sp>
      <p:sp>
        <p:nvSpPr>
          <p:cNvPr id="17411"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086969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79513" y="682625"/>
            <a:ext cx="4498975" cy="3373438"/>
          </a:xfrm>
          <a:ln cap="flat"/>
        </p:spPr>
      </p:sp>
      <p:sp>
        <p:nvSpPr>
          <p:cNvPr id="18435"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514062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79513" y="682625"/>
            <a:ext cx="4498975" cy="3373438"/>
          </a:xfrm>
          <a:ln cap="flat"/>
        </p:spPr>
      </p:sp>
      <p:sp>
        <p:nvSpPr>
          <p:cNvPr id="19459"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969836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21684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075590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p:cNvSpPr>
            <a:spLocks noGrp="1" noChangeArrowheads="1"/>
          </p:cNvSpPr>
          <p:nvPr>
            <p:ph type="sldNum" sz="quarter" idx="5"/>
          </p:nvPr>
        </p:nvSpPr>
        <p:spPr>
          <a:noFill/>
        </p:spPr>
        <p:txBody>
          <a:bodyPr/>
          <a:lstStyle/>
          <a:p>
            <a:fld id="{984A3179-BAD3-4D79-978C-FCC7CBB10FED}" type="slidenum">
              <a:rPr lang="en-US"/>
              <a:pPr/>
              <a:t>25</a:t>
            </a:fld>
            <a:endParaRPr lang="en-US" dirty="0"/>
          </a:p>
        </p:txBody>
      </p:sp>
      <p:sp>
        <p:nvSpPr>
          <p:cNvPr id="28675" name="Rectangle 2"/>
          <p:cNvSpPr>
            <a:spLocks noGrp="1" noRot="1" noChangeAspect="1" noChangeArrowheads="1" noTextEdit="1"/>
          </p:cNvSpPr>
          <p:nvPr>
            <p:ph type="sldImg"/>
          </p:nvPr>
        </p:nvSpPr>
        <p:spPr>
          <a:xfrm>
            <a:off x="1179513" y="682625"/>
            <a:ext cx="4498975" cy="3373438"/>
          </a:xfrm>
          <a:ln cap="flat"/>
        </p:spPr>
      </p:sp>
      <p:sp>
        <p:nvSpPr>
          <p:cNvPr id="28676"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8061176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dirty="0"/>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dirty="0"/>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dirty="0"/>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dirty="0"/>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dirty="0"/>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dirty="0"/>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dirty="0"/>
            </a:p>
          </p:txBody>
        </p:sp>
      </p:grpSp>
      <p:sp>
        <p:nvSpPr>
          <p:cNvPr id="68620"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6862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5" name="Rectangle 15"/>
          <p:cNvSpPr>
            <a:spLocks noGrp="1" noChangeArrowheads="1"/>
          </p:cNvSpPr>
          <p:nvPr>
            <p:ph type="ftr" sz="quarter" idx="11"/>
          </p:nvPr>
        </p:nvSpPr>
        <p:spPr>
          <a:xfrm>
            <a:off x="1006476" y="6629400"/>
            <a:ext cx="6146799" cy="457200"/>
          </a:xfrm>
          <a:prstGeom prst="rect">
            <a:avLst/>
          </a:prstGeom>
        </p:spPr>
        <p:txBody>
          <a:bodyPr/>
          <a:lstStyle>
            <a:lvl1pPr>
              <a:defRPr smtClean="0">
                <a:solidFill>
                  <a:schemeClr val="bg2"/>
                </a:solidFill>
              </a:defRPr>
            </a:lvl1pPr>
          </a:lstStyle>
          <a:p>
            <a:pPr>
              <a:defRPr/>
            </a:pPr>
            <a:r>
              <a:rPr lang="en-US" dirty="0"/>
              <a:t>Copyright © 2019 by The McGraw-Hill Companies, Inc. All rights reserved.</a:t>
            </a:r>
          </a:p>
        </p:txBody>
      </p:sp>
      <p:sp>
        <p:nvSpPr>
          <p:cNvPr id="16" name="Rectangle 16"/>
          <p:cNvSpPr>
            <a:spLocks noGrp="1" noChangeArrowheads="1"/>
          </p:cNvSpPr>
          <p:nvPr>
            <p:ph type="sldNum" sz="quarter" idx="12"/>
          </p:nvPr>
        </p:nvSpPr>
        <p:spPr>
          <a:xfrm>
            <a:off x="6858000" y="6248400"/>
            <a:ext cx="1905000" cy="457200"/>
          </a:xfrm>
        </p:spPr>
        <p:txBody>
          <a:bodyPr/>
          <a:lstStyle>
            <a:lvl1pPr>
              <a:defRPr smtClean="0">
                <a:solidFill>
                  <a:schemeClr val="bg2"/>
                </a:solidFill>
              </a:defRPr>
            </a:lvl1pPr>
          </a:lstStyle>
          <a:p>
            <a:pPr>
              <a:defRPr/>
            </a:pPr>
            <a:fld id="{E85217FC-60B6-4179-BCC5-3C1195C6FE9E}"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3"/>
          <p:cNvSpPr>
            <a:spLocks noGrp="1" noChangeArrowheads="1"/>
          </p:cNvSpPr>
          <p:nvPr>
            <p:ph type="sldNum" sz="quarter" idx="12"/>
          </p:nvPr>
        </p:nvSpPr>
        <p:spPr>
          <a:ln/>
        </p:spPr>
        <p:txBody>
          <a:bodyPr/>
          <a:lstStyle>
            <a:lvl1pPr>
              <a:defRPr/>
            </a:lvl1pPr>
          </a:lstStyle>
          <a:p>
            <a:pPr>
              <a:defRPr/>
            </a:pPr>
            <a:fld id="{2B1E1A60-B8A2-4FC9-9CCB-D937A52E43CE}" type="slidenum">
              <a:rPr lang="en-US"/>
              <a:pPr>
                <a:defRPr/>
              </a:pPr>
              <a:t>‹#›</a:t>
            </a:fld>
            <a:endParaRPr lang="en-US" dirty="0"/>
          </a:p>
        </p:txBody>
      </p:sp>
      <p:sp>
        <p:nvSpPr>
          <p:cNvPr id="7" name="Footer Placeholder 12"/>
          <p:cNvSpPr>
            <a:spLocks noGrp="1"/>
          </p:cNvSpPr>
          <p:nvPr>
            <p:ph type="ftr" sz="quarter" idx="11"/>
          </p:nvPr>
        </p:nvSpPr>
        <p:spPr>
          <a:xfrm>
            <a:off x="1981200" y="6390783"/>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3"/>
          <p:cNvSpPr>
            <a:spLocks noGrp="1" noChangeArrowheads="1"/>
          </p:cNvSpPr>
          <p:nvPr>
            <p:ph type="sldNum" sz="quarter" idx="12"/>
          </p:nvPr>
        </p:nvSpPr>
        <p:spPr>
          <a:ln/>
        </p:spPr>
        <p:txBody>
          <a:bodyPr/>
          <a:lstStyle>
            <a:lvl1pPr>
              <a:defRPr/>
            </a:lvl1pPr>
          </a:lstStyle>
          <a:p>
            <a:pPr>
              <a:defRPr/>
            </a:pPr>
            <a:fld id="{8ECE5FD4-2091-4024-ABFC-A69165F93A1E}" type="slidenum">
              <a:rPr lang="en-US"/>
              <a:pPr>
                <a:defRPr/>
              </a:pPr>
              <a:t>‹#›</a:t>
            </a:fld>
            <a:endParaRPr lang="en-US" dirty="0"/>
          </a:p>
        </p:txBody>
      </p:sp>
      <p:sp>
        <p:nvSpPr>
          <p:cNvPr id="7" name="Footer Placeholder 12"/>
          <p:cNvSpPr txBox="1">
            <a:spLocks/>
          </p:cNvSpPr>
          <p:nvPr userDrawn="1"/>
        </p:nvSpPr>
        <p:spPr bwMode="auto">
          <a:xfrm>
            <a:off x="1981200" y="6390783"/>
            <a:ext cx="4572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ctr" rtl="0" eaLnBrk="1" fontAlgn="base" hangingPunct="1">
              <a:spcBef>
                <a:spcPct val="0"/>
              </a:spcBef>
              <a:spcAft>
                <a:spcPct val="0"/>
              </a:spcAft>
              <a:defRPr sz="1000" kern="1200" smtClean="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a:lstStyle>
          <a:p>
            <a:pPr>
              <a:defRPr/>
            </a:pPr>
            <a:r>
              <a:rPr lang="en-US"/>
              <a:t>Copyright © 2019 by The McGraw-Hill Companies, Inc. All rights reserved.</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66800" y="214313"/>
            <a:ext cx="7877175" cy="8524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dirty="0"/>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3"/>
          <p:cNvSpPr>
            <a:spLocks noGrp="1" noChangeArrowheads="1"/>
          </p:cNvSpPr>
          <p:nvPr>
            <p:ph type="sldNum" sz="quarter" idx="12"/>
          </p:nvPr>
        </p:nvSpPr>
        <p:spPr>
          <a:ln/>
        </p:spPr>
        <p:txBody>
          <a:bodyPr/>
          <a:lstStyle>
            <a:lvl1pPr>
              <a:defRPr/>
            </a:lvl1pPr>
          </a:lstStyle>
          <a:p>
            <a:pPr>
              <a:defRPr/>
            </a:pPr>
            <a:fld id="{8DC62E9E-8D47-427F-BAAB-5627E18D8E7E}" type="slidenum">
              <a:rPr lang="en-US"/>
              <a:pPr>
                <a:defRPr/>
              </a:pPr>
              <a:t>‹#›</a:t>
            </a:fld>
            <a:endParaRPr lang="en-US" dirty="0"/>
          </a:p>
        </p:txBody>
      </p:sp>
      <p:sp>
        <p:nvSpPr>
          <p:cNvPr id="7" name="Footer Placeholder 12"/>
          <p:cNvSpPr>
            <a:spLocks noGrp="1"/>
          </p:cNvSpPr>
          <p:nvPr>
            <p:ph type="ftr" sz="quarter" idx="11"/>
          </p:nvPr>
        </p:nvSpPr>
        <p:spPr>
          <a:xfrm>
            <a:off x="1981200" y="6626226"/>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a:lstStyle>
            <a:lvl1pPr>
              <a:defRPr sz="4000"/>
            </a:lvl1pPr>
          </a:lstStyle>
          <a:p>
            <a:r>
              <a:rPr lang="en-US" dirty="0"/>
              <a:t>Click to edit Master title style</a:t>
            </a:r>
          </a:p>
        </p:txBody>
      </p:sp>
      <p:sp>
        <p:nvSpPr>
          <p:cNvPr id="13" name="Footer Placeholder 12"/>
          <p:cNvSpPr>
            <a:spLocks noGrp="1"/>
          </p:cNvSpPr>
          <p:nvPr>
            <p:ph type="ftr" sz="quarter" idx="11"/>
          </p:nvPr>
        </p:nvSpPr>
        <p:spPr>
          <a:xfrm>
            <a:off x="1981200" y="6390783"/>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
        <p:nvSpPr>
          <p:cNvPr id="14" name="Slide Number Placeholder 13"/>
          <p:cNvSpPr>
            <a:spLocks noGrp="1"/>
          </p:cNvSpPr>
          <p:nvPr>
            <p:ph type="sldNum" sz="quarter" idx="12"/>
          </p:nvPr>
        </p:nvSpPr>
        <p:spPr/>
        <p:txBody>
          <a:bodyPr/>
          <a:lstStyle/>
          <a:p>
            <a:pPr>
              <a:defRPr/>
            </a:pPr>
            <a:fld id="{E7F580EA-574E-479D-9566-509820786344}"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3"/>
          <p:cNvSpPr>
            <a:spLocks noGrp="1" noChangeArrowheads="1"/>
          </p:cNvSpPr>
          <p:nvPr>
            <p:ph type="sldNum" sz="quarter" idx="12"/>
          </p:nvPr>
        </p:nvSpPr>
        <p:spPr>
          <a:ln/>
        </p:spPr>
        <p:txBody>
          <a:bodyPr/>
          <a:lstStyle>
            <a:lvl1pPr>
              <a:defRPr/>
            </a:lvl1pPr>
          </a:lstStyle>
          <a:p>
            <a:pPr>
              <a:defRPr/>
            </a:pPr>
            <a:fld id="{1DFD4244-73D6-4705-8048-73F8CDAC86D6}" type="slidenum">
              <a:rPr lang="en-US"/>
              <a:pPr>
                <a:defRPr/>
              </a:pPr>
              <a:t>‹#›</a:t>
            </a:fld>
            <a:endParaRPr lang="en-US" dirty="0"/>
          </a:p>
        </p:txBody>
      </p:sp>
      <p:sp>
        <p:nvSpPr>
          <p:cNvPr id="7" name="Footer Placeholder 12"/>
          <p:cNvSpPr>
            <a:spLocks noGrp="1"/>
          </p:cNvSpPr>
          <p:nvPr>
            <p:ph type="ftr" sz="quarter" idx="11"/>
          </p:nvPr>
        </p:nvSpPr>
        <p:spPr>
          <a:xfrm>
            <a:off x="1981200" y="6390783"/>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ln/>
        </p:spPr>
        <p:txBody>
          <a:bodyPr/>
          <a:lstStyle>
            <a:lvl1pPr>
              <a:defRPr/>
            </a:lvl1pPr>
          </a:lstStyle>
          <a:p>
            <a:pPr>
              <a:defRPr/>
            </a:pPr>
            <a:fld id="{452870F0-3BC7-459A-A2C7-136D51E31BC0}" type="slidenum">
              <a:rPr lang="en-US"/>
              <a:pPr>
                <a:defRPr/>
              </a:pPr>
              <a:t>‹#›</a:t>
            </a:fld>
            <a:endParaRPr lang="en-US" dirty="0"/>
          </a:p>
        </p:txBody>
      </p:sp>
      <p:sp>
        <p:nvSpPr>
          <p:cNvPr id="8" name="Footer Placeholder 12"/>
          <p:cNvSpPr>
            <a:spLocks noGrp="1"/>
          </p:cNvSpPr>
          <p:nvPr>
            <p:ph type="ftr" sz="quarter" idx="11"/>
          </p:nvPr>
        </p:nvSpPr>
        <p:spPr>
          <a:xfrm>
            <a:off x="1981200" y="6390783"/>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dirty="0"/>
          </a:p>
        </p:txBody>
      </p:sp>
      <p:sp>
        <p:nvSpPr>
          <p:cNvPr id="9" name="Rectangle 13"/>
          <p:cNvSpPr>
            <a:spLocks noGrp="1" noChangeArrowheads="1"/>
          </p:cNvSpPr>
          <p:nvPr>
            <p:ph type="sldNum" sz="quarter" idx="12"/>
          </p:nvPr>
        </p:nvSpPr>
        <p:spPr>
          <a:ln/>
        </p:spPr>
        <p:txBody>
          <a:bodyPr/>
          <a:lstStyle>
            <a:lvl1pPr>
              <a:defRPr/>
            </a:lvl1pPr>
          </a:lstStyle>
          <a:p>
            <a:pPr>
              <a:defRPr/>
            </a:pPr>
            <a:fld id="{BABCC075-FD94-4E0E-AD77-41ED172DB521}" type="slidenum">
              <a:rPr lang="en-US"/>
              <a:pPr>
                <a:defRPr/>
              </a:pPr>
              <a:t>‹#›</a:t>
            </a:fld>
            <a:endParaRPr lang="en-US" dirty="0"/>
          </a:p>
        </p:txBody>
      </p:sp>
      <p:sp>
        <p:nvSpPr>
          <p:cNvPr id="10" name="Footer Placeholder 12"/>
          <p:cNvSpPr>
            <a:spLocks noGrp="1"/>
          </p:cNvSpPr>
          <p:nvPr>
            <p:ph type="ftr" sz="quarter" idx="11"/>
          </p:nvPr>
        </p:nvSpPr>
        <p:spPr>
          <a:xfrm>
            <a:off x="1981200" y="6390783"/>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66800" y="214313"/>
            <a:ext cx="7877175" cy="928687"/>
          </a:xfrm>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dirty="0"/>
          </a:p>
        </p:txBody>
      </p:sp>
      <p:sp>
        <p:nvSpPr>
          <p:cNvPr id="5" name="Rectangle 13"/>
          <p:cNvSpPr>
            <a:spLocks noGrp="1" noChangeArrowheads="1"/>
          </p:cNvSpPr>
          <p:nvPr>
            <p:ph type="sldNum" sz="quarter" idx="12"/>
          </p:nvPr>
        </p:nvSpPr>
        <p:spPr>
          <a:ln/>
        </p:spPr>
        <p:txBody>
          <a:bodyPr/>
          <a:lstStyle>
            <a:lvl1pPr>
              <a:defRPr/>
            </a:lvl1pPr>
          </a:lstStyle>
          <a:p>
            <a:pPr>
              <a:defRPr/>
            </a:pPr>
            <a:fld id="{F4A949C0-1F7F-4F2F-9E7B-9DBB6BF52B52}" type="slidenum">
              <a:rPr lang="en-US"/>
              <a:pPr>
                <a:defRPr/>
              </a:pPr>
              <a:t>‹#›</a:t>
            </a:fld>
            <a:endParaRPr lang="en-US" dirty="0"/>
          </a:p>
        </p:txBody>
      </p:sp>
      <p:sp>
        <p:nvSpPr>
          <p:cNvPr id="6" name="Footer Placeholder 12"/>
          <p:cNvSpPr>
            <a:spLocks noGrp="1"/>
          </p:cNvSpPr>
          <p:nvPr>
            <p:ph type="ftr" sz="quarter" idx="11"/>
          </p:nvPr>
        </p:nvSpPr>
        <p:spPr>
          <a:xfrm>
            <a:off x="1981200" y="6390783"/>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dirty="0"/>
          </a:p>
        </p:txBody>
      </p:sp>
      <p:sp>
        <p:nvSpPr>
          <p:cNvPr id="4" name="Rectangle 13"/>
          <p:cNvSpPr>
            <a:spLocks noGrp="1" noChangeArrowheads="1"/>
          </p:cNvSpPr>
          <p:nvPr>
            <p:ph type="sldNum" sz="quarter" idx="12"/>
          </p:nvPr>
        </p:nvSpPr>
        <p:spPr>
          <a:ln/>
        </p:spPr>
        <p:txBody>
          <a:bodyPr/>
          <a:lstStyle>
            <a:lvl1pPr>
              <a:defRPr/>
            </a:lvl1pPr>
          </a:lstStyle>
          <a:p>
            <a:pPr>
              <a:defRPr/>
            </a:pPr>
            <a:fld id="{3A458520-D082-446E-9CFF-58619842A4EF}" type="slidenum">
              <a:rPr lang="en-US"/>
              <a:pPr>
                <a:defRPr/>
              </a:pPr>
              <a:t>‹#›</a:t>
            </a:fld>
            <a:endParaRPr lang="en-US" dirty="0"/>
          </a:p>
        </p:txBody>
      </p:sp>
      <p:sp>
        <p:nvSpPr>
          <p:cNvPr id="5" name="Footer Placeholder 12"/>
          <p:cNvSpPr>
            <a:spLocks noGrp="1"/>
          </p:cNvSpPr>
          <p:nvPr>
            <p:ph type="ftr" sz="quarter" idx="11"/>
          </p:nvPr>
        </p:nvSpPr>
        <p:spPr>
          <a:xfrm>
            <a:off x="1981200" y="6390783"/>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ln/>
        </p:spPr>
        <p:txBody>
          <a:bodyPr/>
          <a:lstStyle>
            <a:lvl1pPr>
              <a:defRPr/>
            </a:lvl1pPr>
          </a:lstStyle>
          <a:p>
            <a:pPr>
              <a:defRPr/>
            </a:pPr>
            <a:fld id="{90AD9E2F-644E-4FC1-B87D-ABBD2B2B090B}" type="slidenum">
              <a:rPr lang="en-US"/>
              <a:pPr>
                <a:defRPr/>
              </a:pPr>
              <a:t>‹#›</a:t>
            </a:fld>
            <a:endParaRPr lang="en-US" dirty="0"/>
          </a:p>
        </p:txBody>
      </p:sp>
      <p:sp>
        <p:nvSpPr>
          <p:cNvPr id="8" name="Footer Placeholder 12"/>
          <p:cNvSpPr>
            <a:spLocks noGrp="1"/>
          </p:cNvSpPr>
          <p:nvPr>
            <p:ph type="ftr" sz="quarter" idx="11"/>
          </p:nvPr>
        </p:nvSpPr>
        <p:spPr>
          <a:xfrm>
            <a:off x="1981200" y="6390783"/>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ln/>
        </p:spPr>
        <p:txBody>
          <a:bodyPr/>
          <a:lstStyle>
            <a:lvl1pPr>
              <a:defRPr/>
            </a:lvl1pPr>
          </a:lstStyle>
          <a:p>
            <a:pPr>
              <a:defRPr/>
            </a:pPr>
            <a:fld id="{E6B4E3F9-1F04-4265-90B5-F9AEB4254C6D}" type="slidenum">
              <a:rPr lang="en-US"/>
              <a:pPr>
                <a:defRPr/>
              </a:pPr>
              <a:t>‹#›</a:t>
            </a:fld>
            <a:endParaRPr lang="en-US" dirty="0"/>
          </a:p>
        </p:txBody>
      </p:sp>
      <p:sp>
        <p:nvSpPr>
          <p:cNvPr id="8" name="Footer Placeholder 12"/>
          <p:cNvSpPr>
            <a:spLocks noGrp="1"/>
          </p:cNvSpPr>
          <p:nvPr>
            <p:ph type="ftr" sz="quarter" idx="11"/>
          </p:nvPr>
        </p:nvSpPr>
        <p:spPr>
          <a:xfrm>
            <a:off x="1981200" y="6390783"/>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dirty="0"/>
          </a:p>
        </p:txBody>
      </p:sp>
      <p:sp>
        <p:nvSpPr>
          <p:cNvPr id="6758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dirty="0"/>
          </a:p>
        </p:txBody>
      </p:sp>
      <p:sp>
        <p:nvSpPr>
          <p:cNvPr id="67588"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dirty="0"/>
          </a:p>
        </p:txBody>
      </p:sp>
      <p:sp>
        <p:nvSpPr>
          <p:cNvPr id="6758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dirty="0"/>
          </a:p>
        </p:txBody>
      </p:sp>
      <p:sp>
        <p:nvSpPr>
          <p:cNvPr id="6759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dirty="0"/>
          </a:p>
        </p:txBody>
      </p:sp>
      <p:sp>
        <p:nvSpPr>
          <p:cNvPr id="67591"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dirty="0"/>
          </a:p>
        </p:txBody>
      </p:sp>
      <p:sp>
        <p:nvSpPr>
          <p:cNvPr id="6759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dirty="0"/>
          </a:p>
        </p:txBody>
      </p:sp>
      <p:sp>
        <p:nvSpPr>
          <p:cNvPr id="4105"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4106"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7595"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dirty="0"/>
          </a:p>
        </p:txBody>
      </p:sp>
      <p:sp>
        <p:nvSpPr>
          <p:cNvPr id="67597"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smtClean="0"/>
            </a:lvl1pPr>
          </a:lstStyle>
          <a:p>
            <a:pPr>
              <a:defRPr/>
            </a:pPr>
            <a:fld id="{E7F580EA-574E-479D-9566-509820786344}" type="slidenum">
              <a:rPr lang="en-US"/>
              <a:pPr>
                <a:defRPr/>
              </a:pPr>
              <a:t>‹#›</a:t>
            </a:fld>
            <a:endParaRPr lang="en-US" dirty="0"/>
          </a:p>
        </p:txBody>
      </p:sp>
      <p:sp>
        <p:nvSpPr>
          <p:cNvPr id="14" name="Footer Placeholder 12"/>
          <p:cNvSpPr>
            <a:spLocks noGrp="1"/>
          </p:cNvSpPr>
          <p:nvPr>
            <p:ph type="ftr" sz="quarter" idx="3"/>
          </p:nvPr>
        </p:nvSpPr>
        <p:spPr>
          <a:xfrm>
            <a:off x="1981200" y="6629400"/>
            <a:ext cx="4572000" cy="457200"/>
          </a:xfrm>
          <a:prstGeom prst="rect">
            <a:avLst/>
          </a:prstGeom>
        </p:spPr>
        <p:txBody>
          <a:bodyPr/>
          <a:lstStyle>
            <a:lvl1pPr>
              <a:defRPr sz="1000"/>
            </a:lvl1pPr>
          </a:lstStyle>
          <a:p>
            <a:pPr>
              <a:defRPr/>
            </a:pPr>
            <a:r>
              <a:rPr lang="en-US" dirty="0"/>
              <a:t>Copyright © 2019 by The McGraw-Hill Companies, Inc. All rights reserved.</a:t>
            </a:r>
          </a:p>
        </p:txBody>
      </p:sp>
    </p:spTree>
  </p:cSld>
  <p:clrMap bg1="lt1" tx1="dk1" bg2="lt2" tx2="dk2" accent1="accent1" accent2="accent2" accent3="accent3" accent4="accent4" accent5="accent5" accent6="accent6" hlink="hlink" folHlink="folHlink"/>
  <p:sldLayoutIdLst>
    <p:sldLayoutId id="2147483688"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instituteforsupplymanagement.org/ISMReport/"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fortune.com/fortune500/lis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457200" y="914400"/>
            <a:ext cx="8382000" cy="1736725"/>
          </a:xfrm>
          <a:noFill/>
        </p:spPr>
        <p:txBody>
          <a:bodyPr lIns="92075" tIns="46038" rIns="92075" bIns="46038" anchor="ctr"/>
          <a:lstStyle/>
          <a:p>
            <a:pPr algn="ctr" eaLnBrk="1" hangingPunct="1"/>
            <a:r>
              <a:rPr lang="en-US" sz="4000" dirty="0"/>
              <a:t>Welcome to</a:t>
            </a:r>
            <a:br>
              <a:rPr lang="en-US" sz="4000" dirty="0"/>
            </a:br>
            <a:r>
              <a:rPr lang="en-US" sz="4000" dirty="0"/>
              <a:t> </a:t>
            </a:r>
            <a:r>
              <a:rPr lang="en-US" sz="4000" i="1" dirty="0"/>
              <a:t>Service Management</a:t>
            </a:r>
            <a:br>
              <a:rPr lang="en-US" sz="4000" dirty="0"/>
            </a:br>
            <a:r>
              <a:rPr lang="en-US" dirty="0"/>
              <a:t>Chapter 1  </a:t>
            </a:r>
            <a:br>
              <a:rPr lang="en-US" sz="4000" dirty="0"/>
            </a:br>
            <a:r>
              <a:rPr lang="en-US" sz="4000" dirty="0"/>
              <a:t>The Service Economy</a:t>
            </a:r>
          </a:p>
        </p:txBody>
      </p:sp>
      <p:pic>
        <p:nvPicPr>
          <p:cNvPr id="36866" name="Picture 2" descr="C:\Users\bord9806\AppData\Local\Microsoft\Windows\Temporary Internet Files\Content.IE5\P38EC1ZK\MC900060143[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8482" y="3345794"/>
            <a:ext cx="3699436" cy="290260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a:defRPr/>
            </a:pPr>
            <a:fld id="{E85217FC-60B6-4179-BCC5-3C1195C6FE9E}" type="slidenum">
              <a:rPr lang="en-US" smtClean="0"/>
              <a:pPr>
                <a:defRPr/>
              </a:pPr>
              <a:t>1</a:t>
            </a:fld>
            <a:endParaRPr lang="en-US" dirty="0"/>
          </a:p>
        </p:txBody>
      </p:sp>
      <p:sp>
        <p:nvSpPr>
          <p:cNvPr id="3" name="Footer Placeholder 2"/>
          <p:cNvSpPr>
            <a:spLocks noGrp="1"/>
          </p:cNvSpPr>
          <p:nvPr>
            <p:ph type="ftr" sz="quarter" idx="11"/>
          </p:nvPr>
        </p:nvSpPr>
        <p:spPr/>
        <p:txBody>
          <a:bodyPr/>
          <a:lstStyle/>
          <a:p>
            <a:pPr>
              <a:defRPr/>
            </a:pPr>
            <a:r>
              <a:rPr lang="en-US" dirty="0"/>
              <a:t>Copyright © 2019 by The McGraw-Hill Companies, Inc. All rights reserved.</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90600" y="214313"/>
            <a:ext cx="7953375" cy="10048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br>
              <a:rPr lang="en-US" kern="1200" dirty="0"/>
            </a:br>
            <a:r>
              <a:rPr lang="en-US" kern="1200" dirty="0"/>
              <a:t>Table 1.2: </a:t>
            </a:r>
            <a:r>
              <a:rPr lang="en-US" sz="4000" kern="1200" dirty="0"/>
              <a:t>Comparison of Societies</a:t>
            </a:r>
          </a:p>
        </p:txBody>
      </p:sp>
      <p:sp>
        <p:nvSpPr>
          <p:cNvPr id="14339" name="Rectangle 3"/>
          <p:cNvSpPr>
            <a:spLocks noGrp="1" noChangeArrowheads="1"/>
          </p:cNvSpPr>
          <p:nvPr>
            <p:ph type="body" idx="1"/>
          </p:nvPr>
        </p:nvSpPr>
        <p:spPr>
          <a:xfrm>
            <a:off x="304800" y="1828800"/>
            <a:ext cx="8839200" cy="4419600"/>
          </a:xfrm>
          <a:noFill/>
        </p:spPr>
        <p:txBody>
          <a:bodyPr lIns="92075" tIns="46038" rIns="92075" bIns="46038"/>
          <a:lstStyle/>
          <a:p>
            <a:pPr eaLnBrk="1" hangingPunct="1">
              <a:lnSpc>
                <a:spcPct val="90000"/>
              </a:lnSpc>
              <a:buFont typeface="Wingdings" pitchFamily="2" charset="2"/>
              <a:buNone/>
            </a:pPr>
            <a:r>
              <a:rPr lang="en-US" sz="1400" dirty="0"/>
              <a:t>                                                              	Features</a:t>
            </a:r>
          </a:p>
          <a:p>
            <a:pPr eaLnBrk="1" hangingPunct="1">
              <a:lnSpc>
                <a:spcPct val="90000"/>
              </a:lnSpc>
              <a:buFont typeface="Wingdings" pitchFamily="2" charset="2"/>
              <a:buNone/>
            </a:pPr>
            <a:r>
              <a:rPr lang="en-US" sz="1400" dirty="0"/>
              <a:t>                                     </a:t>
            </a:r>
            <a:r>
              <a:rPr lang="en-US" sz="1400" b="1" dirty="0"/>
              <a:t>Pre-              Use of                          Standard</a:t>
            </a:r>
          </a:p>
          <a:p>
            <a:pPr eaLnBrk="1" hangingPunct="1">
              <a:lnSpc>
                <a:spcPct val="90000"/>
              </a:lnSpc>
              <a:buFont typeface="Wingdings" pitchFamily="2" charset="2"/>
              <a:buNone/>
            </a:pPr>
            <a:r>
              <a:rPr lang="en-US" sz="1400" b="1" dirty="0"/>
              <a:t>                                      dominant      Human    Unit of         of Living        </a:t>
            </a:r>
          </a:p>
          <a:p>
            <a:pPr eaLnBrk="1" hangingPunct="1">
              <a:lnSpc>
                <a:spcPct val="90000"/>
              </a:lnSpc>
              <a:buFont typeface="Wingdings" pitchFamily="2" charset="2"/>
              <a:buNone/>
            </a:pPr>
            <a:r>
              <a:rPr lang="en-US" sz="1400" b="1" dirty="0"/>
              <a:t>    Society      Game      Activity         Labor       Social Life    Measure   Structure    Technology</a:t>
            </a:r>
          </a:p>
          <a:p>
            <a:pPr eaLnBrk="1" hangingPunct="1">
              <a:lnSpc>
                <a:spcPct val="90000"/>
              </a:lnSpc>
              <a:buFont typeface="Wingdings" pitchFamily="2" charset="2"/>
              <a:buNone/>
            </a:pPr>
            <a:endParaRPr lang="en-US" sz="1400" dirty="0"/>
          </a:p>
          <a:p>
            <a:pPr eaLnBrk="1" hangingPunct="1">
              <a:lnSpc>
                <a:spcPct val="90000"/>
              </a:lnSpc>
              <a:buFont typeface="Wingdings" pitchFamily="2" charset="2"/>
              <a:buNone/>
            </a:pPr>
            <a:r>
              <a:rPr lang="en-US" sz="1400" dirty="0"/>
              <a:t>    Pre-           Against     Agriculture     Raw          Extended        Sub-            Routine           Simple hand</a:t>
            </a:r>
          </a:p>
          <a:p>
            <a:pPr eaLnBrk="1" hangingPunct="1">
              <a:lnSpc>
                <a:spcPct val="90000"/>
              </a:lnSpc>
              <a:buFont typeface="Wingdings" pitchFamily="2" charset="2"/>
              <a:buNone/>
            </a:pPr>
            <a:r>
              <a:rPr lang="en-US" sz="1400" dirty="0"/>
              <a:t>    Industrial    nature      Mining           muscle       household       </a:t>
            </a:r>
            <a:r>
              <a:rPr lang="en-US" sz="1400" dirty="0" err="1"/>
              <a:t>sistence</a:t>
            </a:r>
            <a:r>
              <a:rPr lang="en-US" sz="1400" dirty="0"/>
              <a:t>      Traditional        tools                                                              			        power                                               Authoritative  </a:t>
            </a:r>
          </a:p>
          <a:p>
            <a:pPr eaLnBrk="1" hangingPunct="1">
              <a:lnSpc>
                <a:spcPct val="90000"/>
              </a:lnSpc>
              <a:buFont typeface="Wingdings" pitchFamily="2" charset="2"/>
              <a:buNone/>
            </a:pPr>
            <a:endParaRPr lang="en-US" sz="1400" dirty="0"/>
          </a:p>
          <a:p>
            <a:pPr eaLnBrk="1" hangingPunct="1">
              <a:lnSpc>
                <a:spcPct val="90000"/>
              </a:lnSpc>
              <a:buFont typeface="Wingdings" pitchFamily="2" charset="2"/>
              <a:buNone/>
            </a:pPr>
            <a:r>
              <a:rPr lang="en-US" sz="1400" dirty="0"/>
              <a:t>    Industrial   Against      Goods           Machine    Individual       Quantity        Bureaucratic   Machines </a:t>
            </a:r>
          </a:p>
          <a:p>
            <a:pPr eaLnBrk="1" hangingPunct="1">
              <a:lnSpc>
                <a:spcPct val="90000"/>
              </a:lnSpc>
              <a:buFont typeface="Wingdings" pitchFamily="2" charset="2"/>
              <a:buNone/>
            </a:pPr>
            <a:r>
              <a:rPr lang="en-US" sz="1400" dirty="0"/>
              <a:t>                     fabricated   production     tending                          of goods      Hierarchical </a:t>
            </a:r>
          </a:p>
          <a:p>
            <a:pPr eaLnBrk="1" hangingPunct="1">
              <a:lnSpc>
                <a:spcPct val="90000"/>
              </a:lnSpc>
              <a:buFont typeface="Wingdings" pitchFamily="2" charset="2"/>
              <a:buNone/>
            </a:pPr>
            <a:r>
              <a:rPr lang="en-US" sz="1400" dirty="0"/>
              <a:t>                     nature</a:t>
            </a:r>
          </a:p>
          <a:p>
            <a:pPr eaLnBrk="1" hangingPunct="1">
              <a:lnSpc>
                <a:spcPct val="90000"/>
              </a:lnSpc>
              <a:buFont typeface="Wingdings" pitchFamily="2" charset="2"/>
              <a:buNone/>
            </a:pPr>
            <a:r>
              <a:rPr lang="en-US" sz="1400" dirty="0"/>
              <a:t>    </a:t>
            </a:r>
          </a:p>
          <a:p>
            <a:pPr eaLnBrk="1" hangingPunct="1">
              <a:lnSpc>
                <a:spcPct val="90000"/>
              </a:lnSpc>
              <a:buFont typeface="Wingdings" pitchFamily="2" charset="2"/>
              <a:buNone/>
            </a:pPr>
            <a:r>
              <a:rPr lang="en-US" sz="1400" dirty="0"/>
              <a:t>    Post-         Among       Services       Artistic       Community    Quality of       Inter-             Information</a:t>
            </a:r>
          </a:p>
          <a:p>
            <a:pPr eaLnBrk="1" hangingPunct="1">
              <a:lnSpc>
                <a:spcPct val="90000"/>
              </a:lnSpc>
              <a:buFont typeface="Wingdings" pitchFamily="2" charset="2"/>
              <a:buNone/>
            </a:pPr>
            <a:r>
              <a:rPr lang="en-US" sz="1400" dirty="0"/>
              <a:t>    industrial    persons                        Creative                          life in terms    dependent</a:t>
            </a:r>
          </a:p>
          <a:p>
            <a:pPr eaLnBrk="1" hangingPunct="1">
              <a:lnSpc>
                <a:spcPct val="90000"/>
              </a:lnSpc>
              <a:buFont typeface="Wingdings" pitchFamily="2" charset="2"/>
              <a:buNone/>
            </a:pPr>
            <a:r>
              <a:rPr lang="en-US" sz="1400" dirty="0"/>
              <a:t>                                                        Intellectual                      health,	Global</a:t>
            </a:r>
          </a:p>
          <a:p>
            <a:pPr eaLnBrk="1" hangingPunct="1">
              <a:lnSpc>
                <a:spcPct val="90000"/>
              </a:lnSpc>
              <a:buFont typeface="Wingdings" pitchFamily="2" charset="2"/>
              <a:buNone/>
            </a:pPr>
            <a:r>
              <a:rPr lang="en-US" sz="1400" dirty="0"/>
              <a:t>                                                                                              education,</a:t>
            </a:r>
          </a:p>
          <a:p>
            <a:pPr eaLnBrk="1" hangingPunct="1">
              <a:lnSpc>
                <a:spcPct val="90000"/>
              </a:lnSpc>
              <a:buFont typeface="Wingdings" pitchFamily="2" charset="2"/>
              <a:buNone/>
            </a:pPr>
            <a:r>
              <a:rPr lang="en-US" sz="1400" dirty="0"/>
              <a:t>                                                                                              recreation                                                   </a:t>
            </a:r>
          </a:p>
        </p:txBody>
      </p:sp>
      <p:sp>
        <p:nvSpPr>
          <p:cNvPr id="14340" name="Line 5"/>
          <p:cNvSpPr>
            <a:spLocks noChangeShapeType="1"/>
          </p:cNvSpPr>
          <p:nvPr/>
        </p:nvSpPr>
        <p:spPr bwMode="auto">
          <a:xfrm>
            <a:off x="609600" y="2057400"/>
            <a:ext cx="7848600"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4341" name="Line 6"/>
          <p:cNvSpPr>
            <a:spLocks noChangeShapeType="1"/>
          </p:cNvSpPr>
          <p:nvPr/>
        </p:nvSpPr>
        <p:spPr bwMode="auto">
          <a:xfrm>
            <a:off x="609600" y="2819400"/>
            <a:ext cx="7848600" cy="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14342" name="Line 7"/>
          <p:cNvSpPr>
            <a:spLocks noChangeShapeType="1"/>
          </p:cNvSpPr>
          <p:nvPr/>
        </p:nvSpPr>
        <p:spPr bwMode="auto">
          <a:xfrm>
            <a:off x="609600" y="6096000"/>
            <a:ext cx="8001000" cy="76200"/>
          </a:xfrm>
          <a:prstGeom prst="line">
            <a:avLst/>
          </a:prstGeom>
          <a:noFill/>
          <a:ln w="12700">
            <a:solidFill>
              <a:schemeClr val="tx1"/>
            </a:solidFill>
            <a:round/>
            <a:headEnd type="none" w="sm" len="sm"/>
            <a:tailEnd type="none" w="sm" len="sm"/>
          </a:ln>
        </p:spPr>
        <p:txBody>
          <a:bodyPr wrap="none" anchor="ctr"/>
          <a:lstStyle/>
          <a:p>
            <a:endParaRPr lang="en-US"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10</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kern="1200" dirty="0"/>
              <a:t>Figure 1.4: Distribution of U.S. Employment by Industry, 2014</a:t>
            </a:r>
            <a:endParaRPr lang="en-US"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11</a:t>
            </a:fld>
            <a:endParaRPr lang="en-US" dirty="0"/>
          </a:p>
        </p:txBody>
      </p:sp>
      <p:pic>
        <p:nvPicPr>
          <p:cNvPr id="5" name="Picture 4"/>
          <p:cNvPicPr>
            <a:picLocks noChangeAspect="1"/>
          </p:cNvPicPr>
          <p:nvPr/>
        </p:nvPicPr>
        <p:blipFill>
          <a:blip r:embed="rId2"/>
          <a:stretch>
            <a:fillRect/>
          </a:stretch>
        </p:blipFill>
        <p:spPr>
          <a:xfrm>
            <a:off x="1256665" y="1883093"/>
            <a:ext cx="6515735" cy="4658833"/>
          </a:xfrm>
          <a:prstGeom prst="rect">
            <a:avLst/>
          </a:prstGeom>
        </p:spPr>
      </p:pic>
      <p:sp>
        <p:nvSpPr>
          <p:cNvPr id="4" name="Footer Placeholder 3"/>
          <p:cNvSpPr>
            <a:spLocks noGrp="1"/>
          </p:cNvSpPr>
          <p:nvPr>
            <p:ph type="ftr" sz="quarter" idx="11"/>
          </p:nvPr>
        </p:nvSpPr>
        <p:spPr>
          <a:xfrm>
            <a:off x="1981200" y="6700838"/>
            <a:ext cx="4572000" cy="457200"/>
          </a:xfrm>
        </p:spPr>
        <p:txBody>
          <a:bodyPr/>
          <a:lstStyle/>
          <a:p>
            <a:pPr>
              <a:defRPr/>
            </a:pPr>
            <a:r>
              <a:rPr lang="en-US" dirty="0"/>
              <a:t>Copyright © 2019 by The McGraw-Hill Companies, Inc. All rights reserved.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57"/>
          <p:cNvSpPr>
            <a:spLocks noGrp="1" noChangeArrowheads="1"/>
          </p:cNvSpPr>
          <p:nvPr>
            <p:ph type="title"/>
          </p:nvPr>
        </p:nvSpPr>
        <p:spPr>
          <a:xfrm>
            <a:off x="1130300" y="762000"/>
            <a:ext cx="7877175" cy="8524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kern="1200" dirty="0"/>
              <a:t>Table 1.3: Language of Economic Evolution</a:t>
            </a:r>
          </a:p>
        </p:txBody>
      </p:sp>
      <p:graphicFrame>
        <p:nvGraphicFramePr>
          <p:cNvPr id="49511" name="Group 359"/>
          <p:cNvGraphicFramePr>
            <a:graphicFrameLocks noGrp="1"/>
          </p:cNvGraphicFramePr>
          <p:nvPr>
            <p:ph type="tbl" idx="1"/>
            <p:extLst>
              <p:ext uri="{D42A27DB-BD31-4B8C-83A1-F6EECF244321}">
                <p14:modId xmlns:p14="http://schemas.microsoft.com/office/powerpoint/2010/main" val="3501010827"/>
              </p:ext>
            </p:extLst>
          </p:nvPr>
        </p:nvGraphicFramePr>
        <p:xfrm>
          <a:off x="1182688" y="2017713"/>
          <a:ext cx="7772400" cy="4542475"/>
        </p:xfrm>
        <a:graphic>
          <a:graphicData uri="http://schemas.openxmlformats.org/drawingml/2006/table">
            <a:tbl>
              <a:tblPr/>
              <a:tblGrid>
                <a:gridCol w="1362869">
                  <a:extLst>
                    <a:ext uri="{9D8B030D-6E8A-4147-A177-3AD203B41FA5}">
                      <a16:colId xmlns:a16="http://schemas.microsoft.com/office/drawing/2014/main" val="20000"/>
                    </a:ext>
                  </a:extLst>
                </a:gridCol>
                <a:gridCol w="1097492">
                  <a:extLst>
                    <a:ext uri="{9D8B030D-6E8A-4147-A177-3AD203B41FA5}">
                      <a16:colId xmlns:a16="http://schemas.microsoft.com/office/drawing/2014/main" val="20001"/>
                    </a:ext>
                  </a:extLst>
                </a:gridCol>
                <a:gridCol w="1388357">
                  <a:extLst>
                    <a:ext uri="{9D8B030D-6E8A-4147-A177-3AD203B41FA5}">
                      <a16:colId xmlns:a16="http://schemas.microsoft.com/office/drawing/2014/main" val="20002"/>
                    </a:ext>
                  </a:extLst>
                </a:gridCol>
                <a:gridCol w="1286404">
                  <a:extLst>
                    <a:ext uri="{9D8B030D-6E8A-4147-A177-3AD203B41FA5}">
                      <a16:colId xmlns:a16="http://schemas.microsoft.com/office/drawing/2014/main" val="20003"/>
                    </a:ext>
                  </a:extLst>
                </a:gridCol>
                <a:gridCol w="1286404">
                  <a:extLst>
                    <a:ext uri="{9D8B030D-6E8A-4147-A177-3AD203B41FA5}">
                      <a16:colId xmlns:a16="http://schemas.microsoft.com/office/drawing/2014/main" val="20004"/>
                    </a:ext>
                  </a:extLst>
                </a:gridCol>
                <a:gridCol w="1350874">
                  <a:extLst>
                    <a:ext uri="{9D8B030D-6E8A-4147-A177-3AD203B41FA5}">
                      <a16:colId xmlns:a16="http://schemas.microsoft.com/office/drawing/2014/main" val="20005"/>
                    </a:ext>
                  </a:extLst>
                </a:gridCol>
              </a:tblGrid>
              <a:tr h="50323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Economy</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Agrarian</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Industrial</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Service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gridSpan="2">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Experience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70326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Economic</a:t>
                      </a:r>
                      <a:endParaRPr kumimoji="0" lang="en-US" sz="1400" b="0" i="0" u="none" strike="noStrike" cap="none" normalizeH="0" baseline="0" dirty="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Offering</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Food </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Packaged</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goods</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Commodity</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service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Consumer services (B2C)</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Business</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services (B2B)</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30321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Function</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Extract</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Make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Deliver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Stage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Co-create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50323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Nature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Fungible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Tangible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Intangible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Memorable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Effectual</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5016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Attribute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Natural</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Standardized</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Customized</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Personal</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Growth</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503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Method of Supply</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Stored in bulk</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Inventoried</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Delivered on demand</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Revealed over time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Sustained over time</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50323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Seller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Trader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Producer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Provider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Stager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Collaborator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5016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Buyer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Market</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Customer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Client</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Guest</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Collaborator</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50323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Expectation</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Quantity</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Features</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Benefits</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Sensations</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Capability</a:t>
                      </a:r>
                      <a:endParaRPr kumimoji="0" lang="en-US" sz="1400" b="0" i="0" u="none" strike="noStrike" cap="none" normalizeH="0" baseline="0" dirty="0">
                        <a:ln>
                          <a:noFill/>
                        </a:ln>
                        <a:solidFill>
                          <a:schemeClr val="tx1"/>
                        </a:solidFill>
                        <a:effectLst/>
                        <a:latin typeface="Times New Roman" pitchFamily="18"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bl>
          </a:graphicData>
        </a:graphic>
      </p:graphicFrame>
      <p:sp>
        <p:nvSpPr>
          <p:cNvPr id="2" name="Slide Number Placeholder 1"/>
          <p:cNvSpPr>
            <a:spLocks noGrp="1"/>
          </p:cNvSpPr>
          <p:nvPr>
            <p:ph type="sldNum" sz="quarter" idx="12"/>
          </p:nvPr>
        </p:nvSpPr>
        <p:spPr/>
        <p:txBody>
          <a:bodyPr/>
          <a:lstStyle/>
          <a:p>
            <a:pPr>
              <a:defRPr/>
            </a:pPr>
            <a:fld id="{8DC62E9E-8D47-427F-BAAB-5627E18D8E7E}" type="slidenum">
              <a:rPr lang="en-US" smtClean="0"/>
              <a:pPr>
                <a:defRPr/>
              </a:pPr>
              <a:t>12</a:t>
            </a:fld>
            <a:endParaRPr lang="en-US" dirty="0"/>
          </a:p>
        </p:txBody>
      </p:sp>
      <p:sp>
        <p:nvSpPr>
          <p:cNvPr id="3" name="Footer Placeholder 2"/>
          <p:cNvSpPr>
            <a:spLocks noGrp="1"/>
          </p:cNvSpPr>
          <p:nvPr>
            <p:ph type="ftr" sz="quarter" idx="11"/>
          </p:nvPr>
        </p:nvSpPr>
        <p:spPr>
          <a:xfrm>
            <a:off x="2574130" y="6629400"/>
            <a:ext cx="4989513" cy="457200"/>
          </a:xfrm>
        </p:spPr>
        <p:txBody>
          <a:bodyPr/>
          <a:lstStyle/>
          <a:p>
            <a:pPr>
              <a:defRPr/>
            </a:pPr>
            <a:r>
              <a:rPr lang="en-US" dirty="0"/>
              <a:t>Copyright © 2019 by The McGraw-Hill Companies, Inc. All rights reserved.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Experience Design Principles</a:t>
            </a:r>
          </a:p>
        </p:txBody>
      </p:sp>
      <p:sp>
        <p:nvSpPr>
          <p:cNvPr id="17411" name="Rectangle 3"/>
          <p:cNvSpPr>
            <a:spLocks noGrp="1" noChangeArrowheads="1"/>
          </p:cNvSpPr>
          <p:nvPr>
            <p:ph idx="1"/>
          </p:nvPr>
        </p:nvSpPr>
        <p:spPr>
          <a:xfrm>
            <a:off x="1066800" y="1828800"/>
            <a:ext cx="7772400" cy="4114800"/>
          </a:xfrm>
          <a:noFill/>
        </p:spPr>
        <p:txBody>
          <a:bodyPr lIns="92075" tIns="46038" rIns="92075" bIns="46038"/>
          <a:lstStyle/>
          <a:p>
            <a:pPr eaLnBrk="1" hangingPunct="1"/>
            <a:r>
              <a:rPr lang="en-US" sz="3000" dirty="0"/>
              <a:t>Theme the Experience (Forum shops)</a:t>
            </a:r>
          </a:p>
          <a:p>
            <a:pPr eaLnBrk="1" hangingPunct="1"/>
            <a:r>
              <a:rPr lang="en-US" sz="3000" dirty="0"/>
              <a:t>Harmonize Impressions with Positive Cues (O’Hare airport parking garage)</a:t>
            </a:r>
          </a:p>
          <a:p>
            <a:pPr eaLnBrk="1" hangingPunct="1"/>
            <a:r>
              <a:rPr lang="en-US" sz="3000" dirty="0"/>
              <a:t>Eliminate Negative Cues</a:t>
            </a:r>
            <a:br>
              <a:rPr lang="en-US" sz="3000" dirty="0"/>
            </a:br>
            <a:r>
              <a:rPr lang="en-US" sz="3000" dirty="0"/>
              <a:t>(Cinemark talking trash containers)</a:t>
            </a:r>
          </a:p>
          <a:p>
            <a:pPr eaLnBrk="1" hangingPunct="1"/>
            <a:r>
              <a:rPr lang="en-US" sz="3000" dirty="0"/>
              <a:t>Mix in Memorabilia (Club Med group pictures)</a:t>
            </a:r>
          </a:p>
          <a:p>
            <a:pPr eaLnBrk="1" hangingPunct="1"/>
            <a:r>
              <a:rPr lang="en-US" sz="3000" dirty="0"/>
              <a:t>Engage all Five Senses (Jungle sounds and mist in Rainforest Cafe)</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13</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1069975" y="600075"/>
            <a:ext cx="7877175" cy="8524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kern="1200" dirty="0"/>
              <a:t>Figure 1.5: The Four Realms of an Experience</a:t>
            </a:r>
          </a:p>
        </p:txBody>
      </p:sp>
      <p:pic>
        <p:nvPicPr>
          <p:cNvPr id="7" name="Picture 6"/>
          <p:cNvPicPr>
            <a:picLocks noChangeAspect="1"/>
          </p:cNvPicPr>
          <p:nvPr/>
        </p:nvPicPr>
        <p:blipFill>
          <a:blip r:embed="rId2"/>
          <a:stretch>
            <a:fillRect/>
          </a:stretch>
        </p:blipFill>
        <p:spPr>
          <a:xfrm>
            <a:off x="152400" y="2514600"/>
            <a:ext cx="8652597" cy="2667000"/>
          </a:xfrm>
          <a:prstGeom prst="rect">
            <a:avLst/>
          </a:prstGeom>
        </p:spPr>
      </p:pic>
      <p:sp>
        <p:nvSpPr>
          <p:cNvPr id="2" name="Slide Number Placeholder 1"/>
          <p:cNvSpPr>
            <a:spLocks noGrp="1"/>
          </p:cNvSpPr>
          <p:nvPr>
            <p:ph type="sldNum" sz="quarter" idx="12"/>
          </p:nvPr>
        </p:nvSpPr>
        <p:spPr/>
        <p:txBody>
          <a:bodyPr/>
          <a:lstStyle/>
          <a:p>
            <a:pPr>
              <a:defRPr/>
            </a:pPr>
            <a:fld id="{8DC62E9E-8D47-427F-BAAB-5627E18D8E7E}" type="slidenum">
              <a:rPr lang="en-US" smtClean="0"/>
              <a:pPr>
                <a:defRPr/>
              </a:pPr>
              <a:t>14</a:t>
            </a:fld>
            <a:endParaRPr lang="en-US" dirty="0"/>
          </a:p>
        </p:txBody>
      </p:sp>
      <p:sp>
        <p:nvSpPr>
          <p:cNvPr id="3" name="Footer Placeholder 2"/>
          <p:cNvSpPr>
            <a:spLocks noGrp="1"/>
          </p:cNvSpPr>
          <p:nvPr>
            <p:ph type="ftr" sz="quarter" idx="11"/>
          </p:nvPr>
        </p:nvSpPr>
        <p:spPr>
          <a:xfrm>
            <a:off x="3657600" y="6243638"/>
            <a:ext cx="2895600" cy="457200"/>
          </a:xfrm>
        </p:spPr>
        <p:txBody>
          <a:bodyPr/>
          <a:lstStyle/>
          <a:p>
            <a:pPr>
              <a:defRPr/>
            </a:pPr>
            <a:r>
              <a:rPr lang="en-US"/>
              <a:t>Copyright © 2019 by The McGraw-Hill Companies, Inc. All rights reserved.</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14"/>
          <p:cNvSpPr>
            <a:spLocks noGrp="1" noChangeArrowheads="1"/>
          </p:cNvSpPr>
          <p:nvPr>
            <p:ph type="title"/>
          </p:nvPr>
        </p:nvSpPr>
        <p:spPr>
          <a:xfrm>
            <a:off x="1069975" y="762000"/>
            <a:ext cx="7877175" cy="8524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kern="1200" dirty="0"/>
              <a:t>Table 1.4: Typology of Services in the 21st Century</a:t>
            </a:r>
          </a:p>
        </p:txBody>
      </p:sp>
      <p:graphicFrame>
        <p:nvGraphicFramePr>
          <p:cNvPr id="73941" name="Group 213"/>
          <p:cNvGraphicFramePr>
            <a:graphicFrameLocks noGrp="1"/>
          </p:cNvGraphicFramePr>
          <p:nvPr>
            <p:ph type="tbl" idx="1"/>
          </p:nvPr>
        </p:nvGraphicFramePr>
        <p:xfrm>
          <a:off x="1182688" y="2017713"/>
          <a:ext cx="7772400" cy="4535489"/>
        </p:xfrm>
        <a:graphic>
          <a:graphicData uri="http://schemas.openxmlformats.org/drawingml/2006/table">
            <a:tbl>
              <a:tblPr/>
              <a:tblGrid>
                <a:gridCol w="1646054">
                  <a:extLst>
                    <a:ext uri="{9D8B030D-6E8A-4147-A177-3AD203B41FA5}">
                      <a16:colId xmlns:a16="http://schemas.microsoft.com/office/drawing/2014/main" val="20000"/>
                    </a:ext>
                  </a:extLst>
                </a:gridCol>
                <a:gridCol w="2872750">
                  <a:extLst>
                    <a:ext uri="{9D8B030D-6E8A-4147-A177-3AD203B41FA5}">
                      <a16:colId xmlns:a16="http://schemas.microsoft.com/office/drawing/2014/main" val="20001"/>
                    </a:ext>
                  </a:extLst>
                </a:gridCol>
                <a:gridCol w="3253596">
                  <a:extLst>
                    <a:ext uri="{9D8B030D-6E8A-4147-A177-3AD203B41FA5}">
                      <a16:colId xmlns:a16="http://schemas.microsoft.com/office/drawing/2014/main" val="20002"/>
                    </a:ext>
                  </a:extLst>
                </a:gridCol>
              </a:tblGrid>
              <a:tr h="41275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Core Experience</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Essential Feature</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Times New Roman" pitchFamily="18" charset="0"/>
                          <a:cs typeface="Times New Roman" pitchFamily="18" charset="0"/>
                        </a:rPr>
                        <a:t>Examples</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41116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Creative</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Present ideas</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Advertising, theater</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127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Enabling</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Act as intermediary</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Transportation, communications</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4127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Experiential</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Presence of customer</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Massage, theme park</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127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Extending</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Extend and maintain</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Warranty, health check</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1116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Entrusted</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Contractual agreement</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Service/repair, portfolio mgt.</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4127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Information</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Access to information</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Internet search engine</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4127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Innovation</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Facilitate new concepts</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R&amp;D services, product testing</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4127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Problem solving</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Access to specialists </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Consultants, counseling</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41116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Quality of life</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Improve well-being</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Healthcare, recreation, tourism</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r h="41275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Regulation</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Establish rules and regulations</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Times New Roman" pitchFamily="18" charset="0"/>
                          <a:cs typeface="Times New Roman" pitchFamily="18" charset="0"/>
                        </a:rPr>
                        <a:t>Environment, legal, patents</a:t>
                      </a:r>
                      <a:endParaRPr kumimoji="0" lang="en-US" sz="1400" b="0" i="0" u="none" strike="noStrike" cap="none" normalizeH="0" baseline="0" dirty="0">
                        <a:ln>
                          <a:noFill/>
                        </a:ln>
                        <a:solidFill>
                          <a:schemeClr val="tx1"/>
                        </a:solidFill>
                        <a:effectLst/>
                        <a:latin typeface="Times New Roman" pitchFamily="18"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10"/>
                  </a:ext>
                </a:extLst>
              </a:tr>
            </a:tbl>
          </a:graphicData>
        </a:graphic>
      </p:graphicFrame>
      <p:sp>
        <p:nvSpPr>
          <p:cNvPr id="2" name="Slide Number Placeholder 1"/>
          <p:cNvSpPr>
            <a:spLocks noGrp="1"/>
          </p:cNvSpPr>
          <p:nvPr>
            <p:ph type="sldNum" sz="quarter" idx="12"/>
          </p:nvPr>
        </p:nvSpPr>
        <p:spPr/>
        <p:txBody>
          <a:bodyPr/>
          <a:lstStyle/>
          <a:p>
            <a:pPr>
              <a:defRPr/>
            </a:pPr>
            <a:fld id="{8DC62E9E-8D47-427F-BAAB-5627E18D8E7E}" type="slidenum">
              <a:rPr lang="en-US" smtClean="0"/>
              <a:pPr>
                <a:defRPr/>
              </a:pPr>
              <a:t>15</a:t>
            </a:fld>
            <a:endParaRPr lang="en-US" dirty="0"/>
          </a:p>
        </p:txBody>
      </p:sp>
      <p:sp>
        <p:nvSpPr>
          <p:cNvPr id="3" name="Footer Placeholder 2"/>
          <p:cNvSpPr>
            <a:spLocks noGrp="1"/>
          </p:cNvSpPr>
          <p:nvPr>
            <p:ph type="ftr" sz="quarter" idx="11"/>
          </p:nvPr>
        </p:nvSpPr>
        <p:spPr>
          <a:xfrm>
            <a:off x="2438400" y="6609911"/>
            <a:ext cx="4440238" cy="457200"/>
          </a:xfrm>
        </p:spPr>
        <p:txBody>
          <a:bodyPr/>
          <a:lstStyle/>
          <a:p>
            <a:pPr>
              <a:defRPr/>
            </a:pPr>
            <a:r>
              <a:rPr lang="en-US" dirty="0"/>
              <a:t>Copyright © 2019 by The McGraw-Hill Companies, Inc. All rights reserved.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069975" y="762000"/>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600" kern="1200" dirty="0"/>
              <a:t>Table 1.5: Foundational Premises (FPs) of Service-Dominant Logic</a:t>
            </a:r>
          </a:p>
        </p:txBody>
      </p:sp>
      <p:sp>
        <p:nvSpPr>
          <p:cNvPr id="3075" name="Rectangle 3"/>
          <p:cNvSpPr>
            <a:spLocks noGrp="1" noChangeArrowheads="1"/>
          </p:cNvSpPr>
          <p:nvPr>
            <p:ph idx="1"/>
          </p:nvPr>
        </p:nvSpPr>
        <p:spPr>
          <a:xfrm>
            <a:off x="228600" y="2017713"/>
            <a:ext cx="8726488" cy="4114800"/>
          </a:xfrm>
        </p:spPr>
        <p:txBody>
          <a:bodyPr/>
          <a:lstStyle/>
          <a:p>
            <a:pPr marL="627063" indent="-627063" eaLnBrk="1" hangingPunct="1">
              <a:lnSpc>
                <a:spcPct val="90000"/>
              </a:lnSpc>
              <a:buFont typeface="Wingdings" pitchFamily="2" charset="2"/>
              <a:buNone/>
            </a:pPr>
            <a:r>
              <a:rPr lang="en-US" sz="1800" dirty="0"/>
              <a:t>1.  Service is the fundamental basis of exchange.</a:t>
            </a:r>
          </a:p>
          <a:p>
            <a:pPr marL="457200" indent="-457200" eaLnBrk="1" hangingPunct="1">
              <a:lnSpc>
                <a:spcPct val="90000"/>
              </a:lnSpc>
              <a:buFont typeface="Wingdings" pitchFamily="2" charset="2"/>
              <a:buNone/>
            </a:pPr>
            <a:r>
              <a:rPr lang="en-US" sz="1800" dirty="0"/>
              <a:t>2.  Indirect exchange masks the fundamental basis of exchange.</a:t>
            </a:r>
          </a:p>
          <a:p>
            <a:pPr marL="627063" indent="-627063" eaLnBrk="1" hangingPunct="1">
              <a:lnSpc>
                <a:spcPct val="90000"/>
              </a:lnSpc>
              <a:buFont typeface="Wingdings" pitchFamily="2" charset="2"/>
              <a:buNone/>
            </a:pPr>
            <a:r>
              <a:rPr lang="en-US" sz="1800" dirty="0"/>
              <a:t>3.  Goods are distribution mechanisms for service provision.</a:t>
            </a:r>
          </a:p>
          <a:p>
            <a:pPr marL="627063" indent="-627063" eaLnBrk="1" hangingPunct="1">
              <a:lnSpc>
                <a:spcPct val="90000"/>
              </a:lnSpc>
              <a:buFont typeface="Wingdings" pitchFamily="2" charset="2"/>
              <a:buNone/>
            </a:pPr>
            <a:r>
              <a:rPr lang="en-US" sz="1800" dirty="0"/>
              <a:t>4.  Operant resources are the fundamental source of competitive advantage.</a:t>
            </a:r>
          </a:p>
          <a:p>
            <a:pPr marL="627063" indent="-627063" eaLnBrk="1" hangingPunct="1">
              <a:lnSpc>
                <a:spcPct val="90000"/>
              </a:lnSpc>
              <a:buFont typeface="Wingdings" pitchFamily="2" charset="2"/>
              <a:buNone/>
            </a:pPr>
            <a:r>
              <a:rPr lang="en-US" sz="1800" dirty="0"/>
              <a:t>5.  All economies are service economies.</a:t>
            </a:r>
          </a:p>
          <a:p>
            <a:pPr marL="627063" indent="-627063" eaLnBrk="1" hangingPunct="1">
              <a:lnSpc>
                <a:spcPct val="90000"/>
              </a:lnSpc>
              <a:buFont typeface="Wingdings" pitchFamily="2" charset="2"/>
              <a:buNone/>
            </a:pPr>
            <a:r>
              <a:rPr lang="en-US" sz="1800" dirty="0"/>
              <a:t>6.  The customer is always a co-creator of value.</a:t>
            </a:r>
          </a:p>
          <a:p>
            <a:pPr marL="627063" indent="-627063" eaLnBrk="1" hangingPunct="1">
              <a:lnSpc>
                <a:spcPct val="90000"/>
              </a:lnSpc>
              <a:buNone/>
            </a:pPr>
            <a:r>
              <a:rPr lang="en-US" sz="1800" dirty="0"/>
              <a:t>7.  The enterprise cannot deliver value, but only offer value propositions.</a:t>
            </a:r>
          </a:p>
          <a:p>
            <a:pPr marL="627063" indent="-627063" eaLnBrk="1" hangingPunct="1">
              <a:lnSpc>
                <a:spcPct val="90000"/>
              </a:lnSpc>
              <a:buFont typeface="Wingdings" pitchFamily="2" charset="2"/>
              <a:buNone/>
            </a:pPr>
            <a:r>
              <a:rPr lang="en-US" sz="1800" dirty="0"/>
              <a:t>8.  A service-centered view is inherently customer-oriented and relational.</a:t>
            </a:r>
          </a:p>
          <a:p>
            <a:pPr marL="627063" indent="-627063" eaLnBrk="1" hangingPunct="1">
              <a:lnSpc>
                <a:spcPct val="90000"/>
              </a:lnSpc>
              <a:buFont typeface="Wingdings" pitchFamily="2" charset="2"/>
              <a:buNone/>
            </a:pPr>
            <a:r>
              <a:rPr lang="en-US" sz="1800" dirty="0"/>
              <a:t>9.  All economic and social actors are resource integrators.</a:t>
            </a:r>
          </a:p>
          <a:p>
            <a:pPr marL="627063" indent="-627063" eaLnBrk="1" hangingPunct="1">
              <a:lnSpc>
                <a:spcPct val="90000"/>
              </a:lnSpc>
              <a:buFont typeface="Wingdings" pitchFamily="2" charset="2"/>
              <a:buNone/>
            </a:pPr>
            <a:r>
              <a:rPr lang="en-US" sz="1800" dirty="0"/>
              <a:t>10. Value is uniquely and phenomenologically determined by the beneficiary.</a:t>
            </a:r>
          </a:p>
          <a:p>
            <a:pPr marL="627063" indent="-627063" eaLnBrk="1" hangingPunct="1">
              <a:lnSpc>
                <a:spcPct val="90000"/>
              </a:lnSpc>
              <a:buFont typeface="Wingdings" pitchFamily="2" charset="2"/>
              <a:buAutoNum type="arabicPeriod" startAt="4"/>
            </a:pPr>
            <a:endParaRPr lang="en-US" sz="2400" dirty="0"/>
          </a:p>
          <a:p>
            <a:pPr marL="627063" indent="-627063" eaLnBrk="1" hangingPunct="1">
              <a:lnSpc>
                <a:spcPct val="90000"/>
              </a:lnSpc>
              <a:buFont typeface="Wingdings" pitchFamily="2" charset="2"/>
              <a:buNone/>
            </a:pPr>
            <a:endParaRPr lang="en-US" sz="2400"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16</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234168" y="533400"/>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Distinctive Characteristics </a:t>
            </a:r>
            <a:br>
              <a:rPr lang="en-US" kern="1200" dirty="0"/>
            </a:br>
            <a:r>
              <a:rPr lang="en-US" kern="1200" dirty="0"/>
              <a:t>of Service Operations</a:t>
            </a:r>
          </a:p>
        </p:txBody>
      </p:sp>
      <p:sp>
        <p:nvSpPr>
          <p:cNvPr id="4099" name="Rectangle 3"/>
          <p:cNvSpPr>
            <a:spLocks noGrp="1" noChangeArrowheads="1"/>
          </p:cNvSpPr>
          <p:nvPr>
            <p:ph idx="1"/>
          </p:nvPr>
        </p:nvSpPr>
        <p:spPr>
          <a:xfrm>
            <a:off x="1066800" y="1824037"/>
            <a:ext cx="7772400" cy="4114800"/>
          </a:xfrm>
          <a:noFill/>
        </p:spPr>
        <p:txBody>
          <a:bodyPr lIns="92075" tIns="46038" rIns="92075" bIns="46038"/>
          <a:lstStyle/>
          <a:p>
            <a:pPr eaLnBrk="1" hangingPunct="1">
              <a:lnSpc>
                <a:spcPct val="90000"/>
              </a:lnSpc>
            </a:pPr>
            <a:r>
              <a:rPr lang="en-US" sz="2200" b="1" dirty="0"/>
              <a:t>Customer Participation</a:t>
            </a:r>
            <a:r>
              <a:rPr lang="en-US" sz="2200" dirty="0"/>
              <a:t>: attention to facility design, opportunities for co-production</a:t>
            </a:r>
            <a:endParaRPr lang="en-US" sz="2200" b="1" dirty="0"/>
          </a:p>
          <a:p>
            <a:pPr eaLnBrk="1" hangingPunct="1">
              <a:lnSpc>
                <a:spcPct val="90000"/>
              </a:lnSpc>
            </a:pPr>
            <a:r>
              <a:rPr lang="en-US" sz="2200" b="1" dirty="0"/>
              <a:t>Simultaneity</a:t>
            </a:r>
            <a:r>
              <a:rPr lang="en-US" sz="2200" dirty="0"/>
              <a:t>:  services created and consumed simultaneously, cannot be stored</a:t>
            </a:r>
            <a:endParaRPr lang="en-US" sz="2200" u="sng" dirty="0"/>
          </a:p>
          <a:p>
            <a:pPr eaLnBrk="1" hangingPunct="1">
              <a:lnSpc>
                <a:spcPct val="90000"/>
              </a:lnSpc>
            </a:pPr>
            <a:r>
              <a:rPr lang="en-US" sz="2200" b="1" dirty="0"/>
              <a:t>Perishability</a:t>
            </a:r>
            <a:r>
              <a:rPr lang="en-US" sz="2200" dirty="0"/>
              <a:t>:  cannot inventory, opportunity loss of idle capacity, need to match supply with demand</a:t>
            </a:r>
            <a:endParaRPr lang="en-US" sz="2200" u="sng" dirty="0"/>
          </a:p>
          <a:p>
            <a:pPr eaLnBrk="1" hangingPunct="1">
              <a:lnSpc>
                <a:spcPct val="90000"/>
              </a:lnSpc>
            </a:pPr>
            <a:r>
              <a:rPr lang="en-US" sz="2200" b="1" dirty="0"/>
              <a:t>Intangibility</a:t>
            </a:r>
            <a:r>
              <a:rPr lang="en-US" sz="2200" dirty="0"/>
              <a:t>: services are ideas and concepts, service innovations are not patentable, franchising, importance of reputation </a:t>
            </a:r>
          </a:p>
          <a:p>
            <a:pPr eaLnBrk="1" hangingPunct="1">
              <a:lnSpc>
                <a:spcPct val="90000"/>
              </a:lnSpc>
            </a:pPr>
            <a:r>
              <a:rPr lang="en-US" sz="2200" b="1" dirty="0"/>
              <a:t>Heterogeneity</a:t>
            </a:r>
            <a:r>
              <a:rPr lang="en-US" sz="2200" dirty="0"/>
              <a:t>:  customer involvement in delivery process results in variability</a:t>
            </a:r>
          </a:p>
          <a:p>
            <a:pPr eaLnBrk="1" hangingPunct="1">
              <a:lnSpc>
                <a:spcPct val="90000"/>
              </a:lnSpc>
            </a:pPr>
            <a:r>
              <a:rPr lang="en-US" sz="2200" b="1" dirty="0" err="1"/>
              <a:t>Nontransferrable</a:t>
            </a:r>
            <a:r>
              <a:rPr lang="en-US" sz="2200" b="1" dirty="0"/>
              <a:t> Ownership: </a:t>
            </a:r>
            <a:r>
              <a:rPr lang="en-US" sz="2200" dirty="0"/>
              <a:t>services do not involve transfer of ownership</a:t>
            </a:r>
            <a:endParaRPr lang="en-US" sz="2200" b="1"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17</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160"/>
          <p:cNvSpPr>
            <a:spLocks noGrp="1" noChangeArrowheads="1"/>
          </p:cNvSpPr>
          <p:nvPr>
            <p:ph type="title"/>
          </p:nvPr>
        </p:nvSpPr>
        <p:spPr>
          <a:xfrm>
            <a:off x="1066800" y="671513"/>
            <a:ext cx="7877175" cy="8524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kern="1200" dirty="0"/>
              <a:t>Table 1.6: </a:t>
            </a:r>
            <a:r>
              <a:rPr lang="en-US" sz="4000" kern="1200" dirty="0" err="1"/>
              <a:t>Nonownership</a:t>
            </a:r>
            <a:r>
              <a:rPr lang="en-US" sz="4000" kern="1200" dirty="0"/>
              <a:t> Classification of Services</a:t>
            </a:r>
          </a:p>
        </p:txBody>
      </p:sp>
      <p:graphicFrame>
        <p:nvGraphicFramePr>
          <p:cNvPr id="66719" name="Group 159"/>
          <p:cNvGraphicFramePr>
            <a:graphicFrameLocks noGrp="1"/>
          </p:cNvGraphicFramePr>
          <p:nvPr>
            <p:ph type="tbl" idx="1"/>
            <p:extLst>
              <p:ext uri="{D42A27DB-BD31-4B8C-83A1-F6EECF244321}">
                <p14:modId xmlns:p14="http://schemas.microsoft.com/office/powerpoint/2010/main" val="1970630013"/>
              </p:ext>
            </p:extLst>
          </p:nvPr>
        </p:nvGraphicFramePr>
        <p:xfrm>
          <a:off x="381001" y="1524000"/>
          <a:ext cx="8574088" cy="4724401"/>
        </p:xfrm>
        <a:graphic>
          <a:graphicData uri="http://schemas.openxmlformats.org/drawingml/2006/table">
            <a:tbl>
              <a:tblPr/>
              <a:tblGrid>
                <a:gridCol w="1672796">
                  <a:extLst>
                    <a:ext uri="{9D8B030D-6E8A-4147-A177-3AD203B41FA5}">
                      <a16:colId xmlns:a16="http://schemas.microsoft.com/office/drawing/2014/main" val="20000"/>
                    </a:ext>
                  </a:extLst>
                </a:gridCol>
                <a:gridCol w="2265951">
                  <a:extLst>
                    <a:ext uri="{9D8B030D-6E8A-4147-A177-3AD203B41FA5}">
                      <a16:colId xmlns:a16="http://schemas.microsoft.com/office/drawing/2014/main" val="20001"/>
                    </a:ext>
                  </a:extLst>
                </a:gridCol>
                <a:gridCol w="2265951">
                  <a:extLst>
                    <a:ext uri="{9D8B030D-6E8A-4147-A177-3AD203B41FA5}">
                      <a16:colId xmlns:a16="http://schemas.microsoft.com/office/drawing/2014/main" val="20002"/>
                    </a:ext>
                  </a:extLst>
                </a:gridCol>
                <a:gridCol w="2369390">
                  <a:extLst>
                    <a:ext uri="{9D8B030D-6E8A-4147-A177-3AD203B41FA5}">
                      <a16:colId xmlns:a16="http://schemas.microsoft.com/office/drawing/2014/main" val="20003"/>
                    </a:ext>
                  </a:extLst>
                </a:gridCol>
              </a:tblGrid>
              <a:tr h="592701">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Times New Roman" pitchFamily="18" charset="0"/>
                          <a:cs typeface="Times New Roman" pitchFamily="18" charset="0"/>
                        </a:rPr>
                        <a:t>Type of Service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Times New Roman" pitchFamily="18" charset="0"/>
                          <a:cs typeface="Times New Roman" pitchFamily="18" charset="0"/>
                        </a:rPr>
                        <a:t>Customer Value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Times New Roman" pitchFamily="18" charset="0"/>
                          <a:cs typeface="Times New Roman" pitchFamily="18" charset="0"/>
                        </a:rPr>
                        <a:t>Examples</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Times New Roman" pitchFamily="18" charset="0"/>
                          <a:cs typeface="Times New Roman" pitchFamily="18" charset="0"/>
                        </a:rPr>
                        <a:t>Management Challenge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828842">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Goods rental</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Obtain temporary right to exclusive use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Vehicles, tools, furniture, equipment</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Site selection and   maintenance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830406">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Place and space rental</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Obtain exclusive use of defined portion of a larger space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Hotel room, seat on airplane, storage unit</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Housekeeping and achieving economies of scale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105090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Labor and expertise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Hire other people to do a job</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Car repair, surgery, management consulting</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Expertise is a renewable resource, but time is perishable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82884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Physical facility usage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Gain admission to a facility for a period of time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Theme park, camp ground, physical fitness gym</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Queuing and crowd control</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592701">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Network usage</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Gain access to participate </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Electric utility, cell phone, Internet</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Availability and  pricing decisions</a:t>
                      </a:r>
                      <a:endParaRPr kumimoji="0" lang="en-US" sz="1600" b="0" i="0" u="none" strike="noStrike" cap="none" normalizeH="0" baseline="0" dirty="0">
                        <a:ln>
                          <a:noFill/>
                        </a:ln>
                        <a:solidFill>
                          <a:schemeClr val="tx1"/>
                        </a:solidFill>
                        <a:effectLst/>
                        <a:latin typeface="Times New Roman" pitchFamily="18"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 name="Slide Number Placeholder 1"/>
          <p:cNvSpPr>
            <a:spLocks noGrp="1"/>
          </p:cNvSpPr>
          <p:nvPr>
            <p:ph type="sldNum" sz="quarter" idx="12"/>
          </p:nvPr>
        </p:nvSpPr>
        <p:spPr/>
        <p:txBody>
          <a:bodyPr/>
          <a:lstStyle/>
          <a:p>
            <a:pPr>
              <a:defRPr/>
            </a:pPr>
            <a:fld id="{8DC62E9E-8D47-427F-BAAB-5627E18D8E7E}" type="slidenum">
              <a:rPr lang="en-US" smtClean="0"/>
              <a:pPr>
                <a:defRPr/>
              </a:pPr>
              <a:t>18</a:t>
            </a:fld>
            <a:endParaRPr lang="en-US" dirty="0"/>
          </a:p>
        </p:txBody>
      </p:sp>
      <p:sp>
        <p:nvSpPr>
          <p:cNvPr id="3" name="Footer Placeholder 2"/>
          <p:cNvSpPr>
            <a:spLocks noGrp="1"/>
          </p:cNvSpPr>
          <p:nvPr>
            <p:ph type="ftr" sz="quarter" idx="11"/>
          </p:nvPr>
        </p:nvSpPr>
        <p:spPr>
          <a:xfrm>
            <a:off x="3657600" y="6243638"/>
            <a:ext cx="2895600" cy="457200"/>
          </a:xfrm>
        </p:spPr>
        <p:txBody>
          <a:bodyPr/>
          <a:lstStyle/>
          <a:p>
            <a:pPr>
              <a:defRPr/>
            </a:pPr>
            <a:r>
              <a:rPr lang="en-US"/>
              <a:t>Copyright © 2019 by The McGraw-Hill Companies, Inc. All rights reserved.</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Figure 1.6: Service Package</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19</a:t>
            </a:fld>
            <a:endParaRPr lang="en-US" dirty="0"/>
          </a:p>
        </p:txBody>
      </p:sp>
      <p:pic>
        <p:nvPicPr>
          <p:cNvPr id="4" name="Picture 3"/>
          <p:cNvPicPr>
            <a:picLocks noChangeAspect="1"/>
          </p:cNvPicPr>
          <p:nvPr/>
        </p:nvPicPr>
        <p:blipFill>
          <a:blip r:embed="rId2"/>
          <a:stretch>
            <a:fillRect/>
          </a:stretch>
        </p:blipFill>
        <p:spPr>
          <a:xfrm>
            <a:off x="2132076" y="1828800"/>
            <a:ext cx="4802124" cy="4635627"/>
          </a:xfrm>
          <a:prstGeom prst="rect">
            <a:avLst/>
          </a:prstGeom>
        </p:spPr>
      </p:pic>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66800" y="214313"/>
            <a:ext cx="7877175" cy="928687"/>
          </a:xfrm>
          <a:noFill/>
        </p:spPr>
        <p:txBody>
          <a:bodyPr lIns="92075" tIns="46038" rIns="92075" bIns="46038"/>
          <a:lstStyle/>
          <a:p>
            <a:pPr eaLnBrk="1" hangingPunct="1"/>
            <a:r>
              <a:rPr lang="en-US" dirty="0"/>
              <a:t>Learning Objectives</a:t>
            </a:r>
          </a:p>
        </p:txBody>
      </p:sp>
      <p:sp>
        <p:nvSpPr>
          <p:cNvPr id="7171" name="Rectangle 3"/>
          <p:cNvSpPr>
            <a:spLocks noGrp="1" noChangeArrowheads="1"/>
          </p:cNvSpPr>
          <p:nvPr>
            <p:ph idx="1"/>
          </p:nvPr>
        </p:nvSpPr>
        <p:spPr>
          <a:xfrm>
            <a:off x="228600" y="2017713"/>
            <a:ext cx="8726488" cy="4114800"/>
          </a:xfrm>
          <a:noFill/>
        </p:spPr>
        <p:txBody>
          <a:bodyPr lIns="92075" tIns="46038" rIns="92075" bIns="46038"/>
          <a:lstStyle/>
          <a:p>
            <a:pPr eaLnBrk="1" hangingPunct="1">
              <a:lnSpc>
                <a:spcPct val="90000"/>
              </a:lnSpc>
            </a:pPr>
            <a:r>
              <a:rPr lang="en-US" sz="2400" dirty="0"/>
              <a:t>Describe the central role of services in an economy.</a:t>
            </a:r>
          </a:p>
          <a:p>
            <a:pPr eaLnBrk="1" hangingPunct="1">
              <a:lnSpc>
                <a:spcPct val="90000"/>
              </a:lnSpc>
            </a:pPr>
            <a:r>
              <a:rPr lang="en-US" sz="2400" dirty="0"/>
              <a:t>Identify and differentiate the five stages of economic activity.</a:t>
            </a:r>
          </a:p>
          <a:p>
            <a:pPr eaLnBrk="1" hangingPunct="1">
              <a:lnSpc>
                <a:spcPct val="90000"/>
              </a:lnSpc>
            </a:pPr>
            <a:r>
              <a:rPr lang="en-US" sz="2400" dirty="0"/>
              <a:t>Describe the features of preindustrial, industrial, and postindustrial societies.</a:t>
            </a:r>
          </a:p>
          <a:p>
            <a:pPr eaLnBrk="1" hangingPunct="1">
              <a:lnSpc>
                <a:spcPct val="90000"/>
              </a:lnSpc>
            </a:pPr>
            <a:r>
              <a:rPr lang="en-US" sz="2400" dirty="0"/>
              <a:t>Describe the features of the experience economy contrasting the consumer (B2C) with the business (B2B).</a:t>
            </a:r>
          </a:p>
          <a:p>
            <a:pPr eaLnBrk="1" hangingPunct="1">
              <a:lnSpc>
                <a:spcPct val="90000"/>
              </a:lnSpc>
            </a:pPr>
            <a:r>
              <a:rPr lang="en-US" sz="2400" dirty="0"/>
              <a:t>Explain the essential features of the service-dominant logic.</a:t>
            </a:r>
          </a:p>
          <a:p>
            <a:pPr eaLnBrk="1" hangingPunct="1">
              <a:lnSpc>
                <a:spcPct val="90000"/>
              </a:lnSpc>
            </a:pPr>
            <a:r>
              <a:rPr lang="en-US" sz="2400" dirty="0"/>
              <a:t>Identify and critique the six distinctive characteristics of a service operation and explain the implications for managers.</a:t>
            </a:r>
          </a:p>
          <a:p>
            <a:pPr eaLnBrk="1" hangingPunct="1">
              <a:lnSpc>
                <a:spcPct val="90000"/>
              </a:lnSpc>
            </a:pPr>
            <a:r>
              <a:rPr lang="en-US" sz="2400" dirty="0"/>
              <a:t>Describe a service using the service package dimensions.</a:t>
            </a:r>
          </a:p>
          <a:p>
            <a:pPr eaLnBrk="1" hangingPunct="1">
              <a:lnSpc>
                <a:spcPct val="90000"/>
              </a:lnSpc>
            </a:pPr>
            <a:r>
              <a:rPr lang="en-US" sz="2400" dirty="0"/>
              <a:t>Use the service process matrix to classify a service.</a:t>
            </a:r>
          </a:p>
          <a:p>
            <a:pPr eaLnBrk="1" hangingPunct="1">
              <a:lnSpc>
                <a:spcPct val="90000"/>
              </a:lnSpc>
              <a:buFont typeface="Wingdings" pitchFamily="2" charset="2"/>
              <a:buNone/>
            </a:pPr>
            <a:endParaRPr lang="en-US" sz="2800"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2</a:t>
            </a:fld>
            <a:endParaRPr lang="en-US" dirty="0"/>
          </a:p>
        </p:txBody>
      </p:sp>
      <p:sp>
        <p:nvSpPr>
          <p:cNvPr id="3" name="Footer Placeholder 2"/>
          <p:cNvSpPr>
            <a:spLocks noGrp="1"/>
          </p:cNvSpPr>
          <p:nvPr>
            <p:ph type="ftr" sz="quarter" idx="11"/>
          </p:nvPr>
        </p:nvSpPr>
        <p:spPr>
          <a:xfrm>
            <a:off x="1981200" y="6400800"/>
            <a:ext cx="4572000" cy="457200"/>
          </a:xfrm>
        </p:spPr>
        <p:txBody>
          <a:bodyPr/>
          <a:lstStyle/>
          <a:p>
            <a:pPr>
              <a:defRPr/>
            </a:pPr>
            <a:r>
              <a:rPr lang="en-US" dirty="0"/>
              <a:t>Copyright © 2019 by The McGraw-Hill Companies, Inc. All rights reserved.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The Service Package</a:t>
            </a:r>
          </a:p>
        </p:txBody>
      </p:sp>
      <p:sp>
        <p:nvSpPr>
          <p:cNvPr id="8195" name="Rectangle 3"/>
          <p:cNvSpPr>
            <a:spLocks noGrp="1" noChangeArrowheads="1"/>
          </p:cNvSpPr>
          <p:nvPr>
            <p:ph idx="1"/>
          </p:nvPr>
        </p:nvSpPr>
        <p:spPr>
          <a:noFill/>
        </p:spPr>
        <p:txBody>
          <a:bodyPr lIns="92075" tIns="46038" rIns="92075" bIns="46038"/>
          <a:lstStyle/>
          <a:p>
            <a:pPr eaLnBrk="1" hangingPunct="1">
              <a:lnSpc>
                <a:spcPct val="90000"/>
              </a:lnSpc>
            </a:pPr>
            <a:r>
              <a:rPr lang="en-US" sz="2200" b="1" dirty="0"/>
              <a:t>Supporting Facility</a:t>
            </a:r>
            <a:r>
              <a:rPr lang="en-US" sz="2200" dirty="0"/>
              <a:t>:  The physical resources that must be in place before a service can be offered.  </a:t>
            </a:r>
            <a:r>
              <a:rPr lang="en-US" sz="2200" u="sng" dirty="0"/>
              <a:t>Examples</a:t>
            </a:r>
            <a:r>
              <a:rPr lang="en-US" sz="2200" dirty="0"/>
              <a:t> are golf course, ski lift, hospital, airplane.</a:t>
            </a:r>
          </a:p>
          <a:p>
            <a:pPr eaLnBrk="1" hangingPunct="1">
              <a:lnSpc>
                <a:spcPct val="90000"/>
              </a:lnSpc>
            </a:pPr>
            <a:r>
              <a:rPr lang="en-US" sz="2200" b="1" dirty="0"/>
              <a:t>Facilitating Goods</a:t>
            </a:r>
            <a:r>
              <a:rPr lang="en-US" sz="2200" dirty="0"/>
              <a:t>:  The material purchased or consumed by the buyer, or items provided by the consumer.  </a:t>
            </a:r>
            <a:r>
              <a:rPr lang="en-US" sz="2200" u="sng" dirty="0"/>
              <a:t>Examples</a:t>
            </a:r>
            <a:r>
              <a:rPr lang="en-US" sz="2200" dirty="0"/>
              <a:t> are golf clubs, skis, food items, replacement auto parts, legal documents, and medical supplies.</a:t>
            </a:r>
          </a:p>
          <a:p>
            <a:pPr eaLnBrk="1" hangingPunct="1">
              <a:lnSpc>
                <a:spcPct val="90000"/>
              </a:lnSpc>
            </a:pPr>
            <a:r>
              <a:rPr lang="en-US" sz="2200" b="1" dirty="0"/>
              <a:t>Information</a:t>
            </a:r>
            <a:r>
              <a:rPr lang="en-US" sz="2200" dirty="0"/>
              <a:t>:  Data that is available from the customer or provider to enable efficient and customized service.  </a:t>
            </a:r>
            <a:r>
              <a:rPr lang="en-US" sz="2200" u="sng" dirty="0"/>
              <a:t>Examples</a:t>
            </a:r>
            <a:r>
              <a:rPr lang="en-US" sz="2200" dirty="0"/>
              <a:t> are patient medical records, seats available on a flight, customer preferences, GPS location of customer to dispatch a taxi, and Google map link on hotel website.</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20</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The Service Package (cont.)</a:t>
            </a:r>
          </a:p>
        </p:txBody>
      </p:sp>
      <p:sp>
        <p:nvSpPr>
          <p:cNvPr id="9219" name="Rectangle 3"/>
          <p:cNvSpPr>
            <a:spLocks noGrp="1" noChangeArrowheads="1"/>
          </p:cNvSpPr>
          <p:nvPr>
            <p:ph idx="1"/>
          </p:nvPr>
        </p:nvSpPr>
        <p:spPr>
          <a:noFill/>
        </p:spPr>
        <p:txBody>
          <a:bodyPr lIns="92075" tIns="46038" rIns="92075" bIns="46038"/>
          <a:lstStyle/>
          <a:p>
            <a:pPr eaLnBrk="1" hangingPunct="1"/>
            <a:r>
              <a:rPr lang="en-US" sz="2400" b="1" dirty="0"/>
              <a:t>Explicit Services</a:t>
            </a:r>
            <a:r>
              <a:rPr lang="en-US" sz="2400" dirty="0"/>
              <a:t>:  Benefits readily observable by the senses and that consist of the essential or intrinsic features of the service.  </a:t>
            </a:r>
            <a:r>
              <a:rPr lang="en-US" sz="2400" u="sng" dirty="0"/>
              <a:t>Examples</a:t>
            </a:r>
            <a:r>
              <a:rPr lang="en-US" sz="2400" dirty="0"/>
              <a:t> are the absence of pain when a tooth is repaired, smooth-running vehicle after a </a:t>
            </a:r>
            <a:r>
              <a:rPr lang="en-US" sz="2400" dirty="0" err="1"/>
              <a:t>tuneup</a:t>
            </a:r>
            <a:r>
              <a:rPr lang="en-US" sz="2400" dirty="0"/>
              <a:t>, and response time of a fire department.</a:t>
            </a:r>
          </a:p>
          <a:p>
            <a:pPr eaLnBrk="1" hangingPunct="1"/>
            <a:r>
              <a:rPr lang="en-US" sz="2400" b="1" dirty="0"/>
              <a:t>Implicit Services</a:t>
            </a:r>
            <a:r>
              <a:rPr lang="en-US" sz="2400" dirty="0"/>
              <a:t>:  Psychological benefits that the customer may sense only vaguely, or extrinsic features of the service. </a:t>
            </a:r>
            <a:r>
              <a:rPr lang="en-US" sz="2400" u="sng" dirty="0"/>
              <a:t>Examples</a:t>
            </a:r>
            <a:r>
              <a:rPr lang="en-US" sz="2400" dirty="0"/>
              <a:t> are the status of an Ivy League degree, the privacy of a loan office, and worry-free auto repair.</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21</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069975" y="77073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Figure 1.7: The Service Process Matrix</a:t>
            </a:r>
          </a:p>
        </p:txBody>
      </p:sp>
      <p:sp>
        <p:nvSpPr>
          <p:cNvPr id="10244" name="Rectangle 4"/>
          <p:cNvSpPr>
            <a:spLocks noChangeArrowheads="1"/>
          </p:cNvSpPr>
          <p:nvPr/>
        </p:nvSpPr>
        <p:spPr bwMode="auto">
          <a:xfrm>
            <a:off x="2117725" y="1919288"/>
            <a:ext cx="184150" cy="457200"/>
          </a:xfrm>
          <a:prstGeom prst="rect">
            <a:avLst/>
          </a:prstGeom>
          <a:noFill/>
          <a:ln w="9525">
            <a:noFill/>
            <a:miter lim="800000"/>
            <a:headEnd/>
            <a:tailEnd/>
          </a:ln>
        </p:spPr>
        <p:txBody>
          <a:bodyPr wrap="none" lIns="92075" tIns="46038" rIns="92075" bIns="46038">
            <a:spAutoFit/>
          </a:bodyPr>
          <a:lstStyle/>
          <a:p>
            <a:endParaRPr lang="en-US" sz="2400" i="1" dirty="0">
              <a:latin typeface="Arial" charset="0"/>
            </a:endParaRPr>
          </a:p>
        </p:txBody>
      </p:sp>
      <p:sp>
        <p:nvSpPr>
          <p:cNvPr id="2" name="Slide Number Placeholder 1"/>
          <p:cNvSpPr>
            <a:spLocks noGrp="1"/>
          </p:cNvSpPr>
          <p:nvPr>
            <p:ph type="sldNum" sz="quarter" idx="12"/>
          </p:nvPr>
        </p:nvSpPr>
        <p:spPr/>
        <p:txBody>
          <a:bodyPr/>
          <a:lstStyle/>
          <a:p>
            <a:pPr>
              <a:defRPr/>
            </a:pPr>
            <a:fld id="{F4A949C0-1F7F-4F2F-9E7B-9DBB6BF52B52}" type="slidenum">
              <a:rPr lang="en-US" smtClean="0"/>
              <a:pPr>
                <a:defRPr/>
              </a:pPr>
              <a:t>22</a:t>
            </a:fld>
            <a:endParaRPr lang="en-US" dirty="0"/>
          </a:p>
        </p:txBody>
      </p:sp>
      <p:pic>
        <p:nvPicPr>
          <p:cNvPr id="4" name="Picture 3"/>
          <p:cNvPicPr>
            <a:picLocks noChangeAspect="1"/>
          </p:cNvPicPr>
          <p:nvPr/>
        </p:nvPicPr>
        <p:blipFill>
          <a:blip r:embed="rId3"/>
          <a:stretch>
            <a:fillRect/>
          </a:stretch>
        </p:blipFill>
        <p:spPr>
          <a:xfrm>
            <a:off x="1315402" y="1699421"/>
            <a:ext cx="6609398" cy="4706303"/>
          </a:xfrm>
          <a:prstGeom prst="rect">
            <a:avLst/>
          </a:prstGeom>
        </p:spPr>
      </p:pic>
      <p:sp>
        <p:nvSpPr>
          <p:cNvPr id="3" name="Footer Placeholder 2"/>
          <p:cNvSpPr>
            <a:spLocks noGrp="1"/>
          </p:cNvSpPr>
          <p:nvPr>
            <p:ph type="ftr" sz="quarter" idx="11"/>
          </p:nvPr>
        </p:nvSpPr>
        <p:spPr>
          <a:xfrm>
            <a:off x="2570162" y="6472238"/>
            <a:ext cx="4876800" cy="457200"/>
          </a:xfrm>
        </p:spPr>
        <p:txBody>
          <a:bodyPr/>
          <a:lstStyle/>
          <a:p>
            <a:pPr>
              <a:defRPr/>
            </a:pPr>
            <a:r>
              <a:rPr lang="en-US" dirty="0"/>
              <a:t>Copyright © 2019 by The McGraw-Hill Companies, Inc. All rights reserved.</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012825" y="602457"/>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kern="1200" dirty="0"/>
              <a:t>Figure 1.8: Challenges for Service Managers</a:t>
            </a:r>
          </a:p>
        </p:txBody>
      </p:sp>
      <p:sp>
        <p:nvSpPr>
          <p:cNvPr id="2" name="Slide Number Placeholder 1"/>
          <p:cNvSpPr>
            <a:spLocks noGrp="1"/>
          </p:cNvSpPr>
          <p:nvPr>
            <p:ph type="sldNum" sz="quarter" idx="12"/>
          </p:nvPr>
        </p:nvSpPr>
        <p:spPr/>
        <p:txBody>
          <a:bodyPr/>
          <a:lstStyle/>
          <a:p>
            <a:pPr>
              <a:defRPr/>
            </a:pPr>
            <a:fld id="{F4A949C0-1F7F-4F2F-9E7B-9DBB6BF52B52}" type="slidenum">
              <a:rPr lang="en-US" smtClean="0"/>
              <a:pPr>
                <a:defRPr/>
              </a:pPr>
              <a:t>23</a:t>
            </a:fld>
            <a:endParaRPr lang="en-US" dirty="0"/>
          </a:p>
        </p:txBody>
      </p:sp>
      <p:pic>
        <p:nvPicPr>
          <p:cNvPr id="4" name="Picture 3"/>
          <p:cNvPicPr>
            <a:picLocks noChangeAspect="1"/>
          </p:cNvPicPr>
          <p:nvPr/>
        </p:nvPicPr>
        <p:blipFill>
          <a:blip r:embed="rId3"/>
          <a:stretch>
            <a:fillRect/>
          </a:stretch>
        </p:blipFill>
        <p:spPr>
          <a:xfrm>
            <a:off x="1828800" y="1504569"/>
            <a:ext cx="5764530" cy="4967669"/>
          </a:xfrm>
          <a:prstGeom prst="rect">
            <a:avLst/>
          </a:prstGeom>
        </p:spPr>
      </p:pic>
      <p:sp>
        <p:nvSpPr>
          <p:cNvPr id="3" name="Footer Placeholder 2"/>
          <p:cNvSpPr>
            <a:spLocks noGrp="1"/>
          </p:cNvSpPr>
          <p:nvPr>
            <p:ph type="ftr" sz="quarter" idx="11"/>
          </p:nvPr>
        </p:nvSpPr>
        <p:spPr>
          <a:xfrm>
            <a:off x="1981200" y="6472238"/>
            <a:ext cx="5791200" cy="457200"/>
          </a:xfrm>
        </p:spPr>
        <p:txBody>
          <a:bodyPr/>
          <a:lstStyle/>
          <a:p>
            <a:pPr>
              <a:defRPr/>
            </a:pPr>
            <a:r>
              <a:rPr lang="en-US" dirty="0"/>
              <a:t>Copyright © 2019 by The McGraw-Hill Companies, Inc. All rights reserved.</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012825" y="602457"/>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kern="1200" dirty="0"/>
              <a:t>Figure 1.9: Open Systems View of Services</a:t>
            </a:r>
          </a:p>
        </p:txBody>
      </p:sp>
      <p:pic>
        <p:nvPicPr>
          <p:cNvPr id="3" name="Picture 2"/>
          <p:cNvPicPr>
            <a:picLocks noChangeAspect="1"/>
          </p:cNvPicPr>
          <p:nvPr/>
        </p:nvPicPr>
        <p:blipFill>
          <a:blip r:embed="rId3"/>
          <a:stretch>
            <a:fillRect/>
          </a:stretch>
        </p:blipFill>
        <p:spPr>
          <a:xfrm>
            <a:off x="1295400" y="1531144"/>
            <a:ext cx="6438900" cy="4638675"/>
          </a:xfrm>
          <a:prstGeom prst="rect">
            <a:avLst/>
          </a:prstGeom>
        </p:spPr>
      </p:pic>
      <p:sp>
        <p:nvSpPr>
          <p:cNvPr id="2" name="Footer Placeholder 1"/>
          <p:cNvSpPr>
            <a:spLocks noGrp="1"/>
          </p:cNvSpPr>
          <p:nvPr>
            <p:ph type="ftr" sz="quarter" idx="11"/>
          </p:nvPr>
        </p:nvSpPr>
        <p:spPr>
          <a:xfrm>
            <a:off x="3657600" y="6243638"/>
            <a:ext cx="2895600" cy="457200"/>
          </a:xfrm>
        </p:spPr>
        <p:txBody>
          <a:bodyPr/>
          <a:lstStyle/>
          <a:p>
            <a:pPr>
              <a:defRPr/>
            </a:pPr>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pPr>
              <a:defRPr/>
            </a:pPr>
            <a:fld id="{F4A949C0-1F7F-4F2F-9E7B-9DBB6BF52B52}" type="slidenum">
              <a:rPr lang="en-US" smtClean="0"/>
              <a:pPr>
                <a:defRPr/>
              </a:pPr>
              <a:t>24</a:t>
            </a:fld>
            <a:endParaRPr lang="en-US" dirty="0"/>
          </a:p>
        </p:txBody>
      </p:sp>
    </p:spTree>
    <p:extLst>
      <p:ext uri="{BB962C8B-B14F-4D97-AF65-F5344CB8AC3E}">
        <p14:creationId xmlns:p14="http://schemas.microsoft.com/office/powerpoint/2010/main" val="300610246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Discussion Topics</a:t>
            </a:r>
          </a:p>
        </p:txBody>
      </p:sp>
      <p:sp>
        <p:nvSpPr>
          <p:cNvPr id="21507" name="Rectangle 3"/>
          <p:cNvSpPr>
            <a:spLocks noGrp="1" noChangeArrowheads="1"/>
          </p:cNvSpPr>
          <p:nvPr>
            <p:ph idx="1"/>
          </p:nvPr>
        </p:nvSpPr>
        <p:spPr>
          <a:xfrm>
            <a:off x="762000" y="1981200"/>
            <a:ext cx="8181975" cy="4419600"/>
          </a:xfrm>
          <a:noFill/>
        </p:spPr>
        <p:txBody>
          <a:bodyPr lIns="92075" tIns="46038" rIns="92075" bIns="46038"/>
          <a:lstStyle/>
          <a:p>
            <a:pPr marL="0" indent="0" eaLnBrk="1" hangingPunct="1">
              <a:lnSpc>
                <a:spcPct val="90000"/>
              </a:lnSpc>
              <a:buNone/>
            </a:pPr>
            <a:r>
              <a:rPr lang="en-US" sz="2000" dirty="0"/>
              <a:t>1. Illustrate how the type of work he or she does influences a person’s lifestyle.  For example, contrast a farmer, a factory worker, and a school teacher.</a:t>
            </a:r>
          </a:p>
          <a:p>
            <a:pPr marL="0" indent="0" eaLnBrk="1" hangingPunct="1">
              <a:lnSpc>
                <a:spcPct val="90000"/>
              </a:lnSpc>
              <a:buNone/>
            </a:pPr>
            <a:r>
              <a:rPr lang="en-US" sz="2000" dirty="0"/>
              <a:t>2. Is it possible for an economy to be based entirely on services?</a:t>
            </a:r>
          </a:p>
          <a:p>
            <a:pPr marL="0" indent="0" eaLnBrk="1" hangingPunct="1">
              <a:lnSpc>
                <a:spcPct val="90000"/>
              </a:lnSpc>
              <a:buNone/>
            </a:pPr>
            <a:r>
              <a:rPr lang="en-US" sz="2000" dirty="0"/>
              <a:t>3. What is the value of self-service in an economy?</a:t>
            </a:r>
          </a:p>
          <a:p>
            <a:pPr marL="0" indent="0" eaLnBrk="1" hangingPunct="1">
              <a:lnSpc>
                <a:spcPct val="90000"/>
              </a:lnSpc>
              <a:buNone/>
            </a:pPr>
            <a:r>
              <a:rPr lang="en-US" sz="2000" dirty="0"/>
              <a:t>4. Determine if the service sector is currently expanding or contracting based upon the Non-Manufacturing Index (NMI) found at the ISM Report on Business on the Institute of Supply Management website: </a:t>
            </a:r>
            <a:r>
              <a:rPr lang="en-US" sz="2000" dirty="0">
                <a:hlinkClick r:id="rId3"/>
              </a:rPr>
              <a:t>http://instituteforsupplymanagement.org/ISMReport/</a:t>
            </a:r>
            <a:endParaRPr lang="en-US" sz="2000" dirty="0"/>
          </a:p>
          <a:p>
            <a:pPr marL="0" indent="0" eaLnBrk="1" hangingPunct="1">
              <a:lnSpc>
                <a:spcPct val="90000"/>
              </a:lnSpc>
              <a:buNone/>
            </a:pPr>
            <a:r>
              <a:rPr lang="en-US" sz="2000" dirty="0"/>
              <a:t>5. What are challenges of the sharing economy with respect to regulation, insurance, and trust issues?</a:t>
            </a:r>
          </a:p>
          <a:p>
            <a:pPr marL="0" indent="0" eaLnBrk="1" hangingPunct="1">
              <a:lnSpc>
                <a:spcPct val="90000"/>
              </a:lnSpc>
              <a:buNone/>
            </a:pPr>
            <a:r>
              <a:rPr lang="en-US" sz="2000" dirty="0"/>
              <a:t>6. Critique the distinctive characteristics of service operations by arguing that the characteristics of customer participation, simultaneity, perishability, intangibility, heterogeneity, and nontransferable ownership might apply to goods as well.</a:t>
            </a:r>
          </a:p>
          <a:p>
            <a:pPr eaLnBrk="1" hangingPunct="1">
              <a:lnSpc>
                <a:spcPct val="90000"/>
              </a:lnSpc>
              <a:buNone/>
            </a:pPr>
            <a:endParaRPr lang="en-US" sz="2000"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25</a:t>
            </a:fld>
            <a:endParaRPr lang="en-US" dirty="0"/>
          </a:p>
        </p:txBody>
      </p:sp>
      <p:sp>
        <p:nvSpPr>
          <p:cNvPr id="3" name="Footer Placeholder 2"/>
          <p:cNvSpPr>
            <a:spLocks noGrp="1"/>
          </p:cNvSpPr>
          <p:nvPr>
            <p:ph type="ftr" sz="quarter" idx="11"/>
          </p:nvPr>
        </p:nvSpPr>
        <p:spPr>
          <a:xfrm>
            <a:off x="1905000" y="6629400"/>
            <a:ext cx="4572000" cy="457200"/>
          </a:xfrm>
        </p:spPr>
        <p:txBody>
          <a:bodyPr/>
          <a:lstStyle/>
          <a:p>
            <a:pPr>
              <a:defRPr/>
            </a:pPr>
            <a:r>
              <a:rPr lang="en-US" dirty="0"/>
              <a:t>Copyright © 2019 by The McGraw-Hill Companies, Inc. All rights reserved.</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Interactive Class Exercise</a:t>
            </a:r>
          </a:p>
        </p:txBody>
      </p:sp>
      <p:sp>
        <p:nvSpPr>
          <p:cNvPr id="22531" name="Rectangle 3"/>
          <p:cNvSpPr>
            <a:spLocks noGrp="1" noChangeArrowheads="1"/>
          </p:cNvSpPr>
          <p:nvPr>
            <p:ph idx="1"/>
          </p:nvPr>
        </p:nvSpPr>
        <p:spPr/>
        <p:txBody>
          <a:bodyPr/>
          <a:lstStyle/>
          <a:p>
            <a:pPr marL="0" indent="0" eaLnBrk="1" hangingPunct="1">
              <a:buNone/>
            </a:pPr>
            <a:r>
              <a:rPr lang="en-US" dirty="0"/>
              <a:t>The class breaks into small groups.  Each group identifies service firms that should be listed in the </a:t>
            </a:r>
            <a:r>
              <a:rPr lang="en-US" i="1" dirty="0"/>
              <a:t>Fortune 100</a:t>
            </a:r>
            <a:r>
              <a:rPr lang="en-US" dirty="0"/>
              <a:t> and places them in rank order of estimated annual revenue.</a:t>
            </a:r>
            <a:br>
              <a:rPr lang="en-US" dirty="0"/>
            </a:br>
            <a:br>
              <a:rPr lang="en-US" dirty="0"/>
            </a:br>
            <a:r>
              <a:rPr lang="en-US" sz="1800" dirty="0">
                <a:hlinkClick r:id="rId2"/>
              </a:rPr>
              <a:t>http://fortune.com/fortune500/list/</a:t>
            </a:r>
            <a:endParaRPr lang="en-US"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26</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br>
              <a:rPr lang="en-US" kern="1200" dirty="0"/>
            </a:br>
            <a:br>
              <a:rPr lang="en-US" kern="1200" dirty="0"/>
            </a:br>
            <a:br>
              <a:rPr lang="en-US" kern="1200" dirty="0"/>
            </a:br>
            <a:br>
              <a:rPr lang="en-US" kern="1200" dirty="0"/>
            </a:br>
            <a:r>
              <a:rPr lang="en-US" kern="1200" dirty="0"/>
              <a:t>Case 1.1: Village Volvo</a:t>
            </a:r>
          </a:p>
        </p:txBody>
      </p:sp>
      <p:sp>
        <p:nvSpPr>
          <p:cNvPr id="16387" name="Rectangle 3"/>
          <p:cNvSpPr>
            <a:spLocks noGrp="1" noChangeArrowheads="1"/>
          </p:cNvSpPr>
          <p:nvPr>
            <p:ph idx="1"/>
          </p:nvPr>
        </p:nvSpPr>
        <p:spPr>
          <a:noFill/>
        </p:spPr>
        <p:txBody>
          <a:bodyPr lIns="92075" tIns="46038" rIns="92075" bIns="46038"/>
          <a:lstStyle/>
          <a:p>
            <a:pPr marL="0" indent="0" eaLnBrk="1" hangingPunct="1">
              <a:lnSpc>
                <a:spcPct val="90000"/>
              </a:lnSpc>
              <a:buNone/>
            </a:pPr>
            <a:r>
              <a:rPr lang="en-US" sz="2800" dirty="0"/>
              <a:t>1. Describe Village Volvo’s service package.</a:t>
            </a:r>
          </a:p>
          <a:p>
            <a:pPr eaLnBrk="1" hangingPunct="1">
              <a:lnSpc>
                <a:spcPct val="90000"/>
              </a:lnSpc>
            </a:pPr>
            <a:r>
              <a:rPr lang="en-US" sz="2800" dirty="0"/>
              <a:t>Supporting Facility</a:t>
            </a:r>
            <a:br>
              <a:rPr lang="en-US" sz="2800" dirty="0"/>
            </a:br>
            <a:endParaRPr lang="en-US" sz="2800" dirty="0"/>
          </a:p>
          <a:p>
            <a:pPr eaLnBrk="1" hangingPunct="1">
              <a:lnSpc>
                <a:spcPct val="90000"/>
              </a:lnSpc>
            </a:pPr>
            <a:r>
              <a:rPr lang="en-US" sz="2800" dirty="0"/>
              <a:t>Facilitating Goods</a:t>
            </a:r>
            <a:br>
              <a:rPr lang="en-US" sz="2800" dirty="0"/>
            </a:br>
            <a:endParaRPr lang="en-US" sz="2800" dirty="0"/>
          </a:p>
          <a:p>
            <a:pPr eaLnBrk="1" hangingPunct="1">
              <a:lnSpc>
                <a:spcPct val="90000"/>
              </a:lnSpc>
            </a:pPr>
            <a:r>
              <a:rPr lang="en-US" sz="2800" dirty="0"/>
              <a:t>Information</a:t>
            </a:r>
            <a:br>
              <a:rPr lang="en-US" sz="2800" dirty="0"/>
            </a:br>
            <a:endParaRPr lang="en-US" sz="2800" dirty="0"/>
          </a:p>
          <a:p>
            <a:pPr eaLnBrk="1" hangingPunct="1">
              <a:lnSpc>
                <a:spcPct val="90000"/>
              </a:lnSpc>
            </a:pPr>
            <a:r>
              <a:rPr lang="en-US" sz="2800" dirty="0"/>
              <a:t>Explicit Services</a:t>
            </a:r>
            <a:br>
              <a:rPr lang="en-US" sz="2800" dirty="0"/>
            </a:br>
            <a:endParaRPr lang="en-US" sz="2800" dirty="0"/>
          </a:p>
          <a:p>
            <a:pPr eaLnBrk="1" hangingPunct="1">
              <a:lnSpc>
                <a:spcPct val="90000"/>
              </a:lnSpc>
            </a:pPr>
            <a:r>
              <a:rPr lang="en-US" sz="2800" dirty="0"/>
              <a:t>Implicit Services</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27</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066800" y="4429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br>
              <a:rPr lang="en-US" kern="1200" dirty="0"/>
            </a:br>
            <a:r>
              <a:rPr lang="en-US" kern="1200" dirty="0"/>
              <a:t>Case 1.1: Village Volvo</a:t>
            </a:r>
          </a:p>
        </p:txBody>
      </p:sp>
      <p:sp>
        <p:nvSpPr>
          <p:cNvPr id="17411" name="Rectangle 3"/>
          <p:cNvSpPr>
            <a:spLocks noGrp="1" noChangeArrowheads="1"/>
          </p:cNvSpPr>
          <p:nvPr>
            <p:ph idx="1"/>
          </p:nvPr>
        </p:nvSpPr>
        <p:spPr>
          <a:noFill/>
        </p:spPr>
        <p:txBody>
          <a:bodyPr lIns="92075" tIns="46038" rIns="92075" bIns="46038"/>
          <a:lstStyle/>
          <a:p>
            <a:pPr marL="0" indent="0" eaLnBrk="1" hangingPunct="1">
              <a:buNone/>
            </a:pPr>
            <a:r>
              <a:rPr lang="en-US" sz="2800" dirty="0"/>
              <a:t>2. How are the distinctive characteristics of a service firm illustrated by Village Volvo?</a:t>
            </a:r>
          </a:p>
          <a:p>
            <a:pPr eaLnBrk="1" hangingPunct="1"/>
            <a:r>
              <a:rPr lang="en-US" sz="2800" dirty="0"/>
              <a:t>Customer Participation</a:t>
            </a:r>
          </a:p>
          <a:p>
            <a:pPr eaLnBrk="1" hangingPunct="1"/>
            <a:r>
              <a:rPr lang="en-US" sz="2800" dirty="0"/>
              <a:t>Simultaneity</a:t>
            </a:r>
          </a:p>
          <a:p>
            <a:pPr eaLnBrk="1" hangingPunct="1"/>
            <a:r>
              <a:rPr lang="en-US" sz="2800" dirty="0"/>
              <a:t>Perishability</a:t>
            </a:r>
          </a:p>
          <a:p>
            <a:pPr eaLnBrk="1" hangingPunct="1"/>
            <a:r>
              <a:rPr lang="en-US" sz="2800" dirty="0"/>
              <a:t>Intangibility</a:t>
            </a:r>
          </a:p>
          <a:p>
            <a:pPr eaLnBrk="1" hangingPunct="1"/>
            <a:r>
              <a:rPr lang="en-US" sz="2800" dirty="0"/>
              <a:t>Heterogeneity</a:t>
            </a:r>
          </a:p>
          <a:p>
            <a:pPr eaLnBrk="1" hangingPunct="1"/>
            <a:r>
              <a:rPr lang="en-US" sz="2800" dirty="0" err="1"/>
              <a:t>Nontransferrable</a:t>
            </a:r>
            <a:r>
              <a:rPr lang="en-US" sz="2800" dirty="0"/>
              <a:t> Ownership</a:t>
            </a:r>
            <a:br>
              <a:rPr lang="en-US" sz="2800" dirty="0"/>
            </a:br>
            <a:endParaRPr lang="en-US" sz="2800"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28</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Case 1.1: Village Volvo</a:t>
            </a:r>
          </a:p>
        </p:txBody>
      </p:sp>
      <p:sp>
        <p:nvSpPr>
          <p:cNvPr id="19459" name="Rectangle 3"/>
          <p:cNvSpPr>
            <a:spLocks noGrp="1" noChangeArrowheads="1"/>
          </p:cNvSpPr>
          <p:nvPr>
            <p:ph idx="1"/>
          </p:nvPr>
        </p:nvSpPr>
        <p:spPr>
          <a:noFill/>
        </p:spPr>
        <p:txBody>
          <a:bodyPr lIns="92075" tIns="46038" rIns="92075" bIns="46038"/>
          <a:lstStyle/>
          <a:p>
            <a:pPr marL="0" indent="0" eaLnBrk="1" hangingPunct="1">
              <a:buNone/>
            </a:pPr>
            <a:r>
              <a:rPr lang="en-US" dirty="0"/>
              <a:t>3. How could Village Volvo manage its back office (repair operations) like a factory?</a:t>
            </a:r>
            <a:br>
              <a:rPr lang="en-US" dirty="0"/>
            </a:br>
            <a:endParaRPr lang="en-US" dirty="0"/>
          </a:p>
          <a:p>
            <a:pPr marL="0" indent="0" eaLnBrk="1" hangingPunct="1">
              <a:buNone/>
            </a:pPr>
            <a:r>
              <a:rPr lang="en-US" dirty="0"/>
              <a:t>4. How can Village Volvo differentiate itself from Volvo dealers?</a:t>
            </a:r>
            <a:br>
              <a:rPr lang="en-US" dirty="0"/>
            </a:br>
            <a:endParaRPr lang="en-US" dirty="0"/>
          </a:p>
          <a:p>
            <a:pPr eaLnBrk="1" hangingPunct="1"/>
            <a:endParaRPr lang="en-US" i="1"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29</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Placeholder 3"/>
          <p:cNvGraphicFramePr>
            <a:graphicFrameLocks/>
          </p:cNvGraphicFramePr>
          <p:nvPr>
            <p:extLst>
              <p:ext uri="{D42A27DB-BD31-4B8C-83A1-F6EECF244321}">
                <p14:modId xmlns:p14="http://schemas.microsoft.com/office/powerpoint/2010/main" val="2941886766"/>
              </p:ext>
            </p:extLst>
          </p:nvPr>
        </p:nvGraphicFramePr>
        <p:xfrm>
          <a:off x="533401" y="1981200"/>
          <a:ext cx="8229599" cy="4648205"/>
        </p:xfrm>
        <a:graphic>
          <a:graphicData uri="http://schemas.openxmlformats.org/drawingml/2006/table">
            <a:tbl>
              <a:tblPr bandRow="1">
                <a:tableStyleId>{5C22544A-7EE6-4342-B048-85BDC9FD1C3A}</a:tableStyleId>
              </a:tblPr>
              <a:tblGrid>
                <a:gridCol w="2057399">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467853">
                  <a:extLst>
                    <a:ext uri="{9D8B030D-6E8A-4147-A177-3AD203B41FA5}">
                      <a16:colId xmlns:a16="http://schemas.microsoft.com/office/drawing/2014/main" val="20002"/>
                    </a:ext>
                  </a:extLst>
                </a:gridCol>
                <a:gridCol w="1458227">
                  <a:extLst>
                    <a:ext uri="{9D8B030D-6E8A-4147-A177-3AD203B41FA5}">
                      <a16:colId xmlns:a16="http://schemas.microsoft.com/office/drawing/2014/main" val="20003"/>
                    </a:ext>
                  </a:extLst>
                </a:gridCol>
                <a:gridCol w="1645920">
                  <a:extLst>
                    <a:ext uri="{9D8B030D-6E8A-4147-A177-3AD203B41FA5}">
                      <a16:colId xmlns:a16="http://schemas.microsoft.com/office/drawing/2014/main" val="20004"/>
                    </a:ext>
                  </a:extLst>
                </a:gridCol>
              </a:tblGrid>
              <a:tr h="708545">
                <a:tc>
                  <a:txBody>
                    <a:bodyPr/>
                    <a:lstStyle/>
                    <a:p>
                      <a:pPr algn="ctr"/>
                      <a:r>
                        <a:rPr lang="en-US" sz="2000" dirty="0">
                          <a:solidFill>
                            <a:schemeClr val="tx1"/>
                          </a:solidFill>
                        </a:rPr>
                        <a:t>Nation</a:t>
                      </a:r>
                    </a:p>
                  </a:txBody>
                  <a:tcPr marL="74886" marR="74886" marT="37443" marB="37443"/>
                </a:tc>
                <a:tc>
                  <a:txBody>
                    <a:bodyPr/>
                    <a:lstStyle/>
                    <a:p>
                      <a:pPr algn="ctr"/>
                      <a:r>
                        <a:rPr lang="en-US" sz="2000" dirty="0">
                          <a:solidFill>
                            <a:schemeClr val="tx1"/>
                          </a:solidFill>
                        </a:rPr>
                        <a:t>% of World</a:t>
                      </a:r>
                    </a:p>
                    <a:p>
                      <a:pPr algn="ctr"/>
                      <a:r>
                        <a:rPr lang="en-US" sz="2000" dirty="0">
                          <a:solidFill>
                            <a:schemeClr val="tx1"/>
                          </a:solidFill>
                        </a:rPr>
                        <a:t>Labor</a:t>
                      </a:r>
                    </a:p>
                  </a:txBody>
                  <a:tcPr marL="74886" marR="74886" marT="37443" marB="37443"/>
                </a:tc>
                <a:tc>
                  <a:txBody>
                    <a:bodyPr/>
                    <a:lstStyle/>
                    <a:p>
                      <a:pPr algn="ctr"/>
                      <a:r>
                        <a:rPr lang="en-US" sz="2000" dirty="0">
                          <a:solidFill>
                            <a:schemeClr val="tx1"/>
                          </a:solidFill>
                        </a:rPr>
                        <a:t>%  </a:t>
                      </a:r>
                      <a:r>
                        <a:rPr lang="en-US" sz="2000" dirty="0" err="1">
                          <a:solidFill>
                            <a:schemeClr val="tx1"/>
                          </a:solidFill>
                        </a:rPr>
                        <a:t>Agri</a:t>
                      </a:r>
                      <a:endParaRPr lang="en-US" sz="2000" dirty="0">
                        <a:solidFill>
                          <a:schemeClr val="tx1"/>
                        </a:solidFill>
                      </a:endParaRPr>
                    </a:p>
                  </a:txBody>
                  <a:tcPr marL="74886" marR="74886" marT="37443" marB="37443"/>
                </a:tc>
                <a:tc>
                  <a:txBody>
                    <a:bodyPr/>
                    <a:lstStyle/>
                    <a:p>
                      <a:pPr algn="ctr"/>
                      <a:r>
                        <a:rPr lang="en-US" sz="2000" dirty="0">
                          <a:solidFill>
                            <a:schemeClr val="tx1"/>
                          </a:solidFill>
                        </a:rPr>
                        <a:t>% Goods</a:t>
                      </a:r>
                    </a:p>
                  </a:txBody>
                  <a:tcPr marL="74886" marR="74886" marT="37443" marB="37443"/>
                </a:tc>
                <a:tc>
                  <a:txBody>
                    <a:bodyPr/>
                    <a:lstStyle/>
                    <a:p>
                      <a:pPr algn="ctr"/>
                      <a:r>
                        <a:rPr lang="en-US" sz="2000" dirty="0">
                          <a:solidFill>
                            <a:schemeClr val="tx1"/>
                          </a:solidFill>
                        </a:rPr>
                        <a:t>% Services</a:t>
                      </a:r>
                    </a:p>
                  </a:txBody>
                  <a:tcPr marL="74886" marR="74886" marT="37443" marB="37443"/>
                </a:tc>
                <a:extLst>
                  <a:ext uri="{0D108BD9-81ED-4DB2-BD59-A6C34878D82A}">
                    <a16:rowId xmlns:a16="http://schemas.microsoft.com/office/drawing/2014/main" val="10000"/>
                  </a:ext>
                </a:extLst>
              </a:tr>
              <a:tr h="393032">
                <a:tc>
                  <a:txBody>
                    <a:bodyPr/>
                    <a:lstStyle/>
                    <a:p>
                      <a:r>
                        <a:rPr lang="en-US" sz="2000" dirty="0"/>
                        <a:t>China</a:t>
                      </a:r>
                    </a:p>
                  </a:txBody>
                  <a:tcPr marL="74886" marR="74886" marT="37443" marB="37443"/>
                </a:tc>
                <a:tc>
                  <a:txBody>
                    <a:bodyPr/>
                    <a:lstStyle/>
                    <a:p>
                      <a:pPr algn="ctr"/>
                      <a:r>
                        <a:rPr lang="en-US" sz="2000" dirty="0"/>
                        <a:t>21.2</a:t>
                      </a:r>
                    </a:p>
                  </a:txBody>
                  <a:tcPr marL="74886" marR="74886" marT="37443" marB="37443"/>
                </a:tc>
                <a:tc>
                  <a:txBody>
                    <a:bodyPr/>
                    <a:lstStyle/>
                    <a:p>
                      <a:pPr algn="ctr"/>
                      <a:r>
                        <a:rPr lang="en-US" sz="2000" dirty="0"/>
                        <a:t>33.6</a:t>
                      </a:r>
                    </a:p>
                  </a:txBody>
                  <a:tcPr marL="74886" marR="74886" marT="37443" marB="37443"/>
                </a:tc>
                <a:tc>
                  <a:txBody>
                    <a:bodyPr/>
                    <a:lstStyle/>
                    <a:p>
                      <a:pPr algn="ctr"/>
                      <a:r>
                        <a:rPr lang="en-US" sz="2000" dirty="0"/>
                        <a:t>30.3</a:t>
                      </a:r>
                    </a:p>
                  </a:txBody>
                  <a:tcPr marL="74886" marR="74886" marT="37443" marB="37443"/>
                </a:tc>
                <a:tc>
                  <a:txBody>
                    <a:bodyPr/>
                    <a:lstStyle/>
                    <a:p>
                      <a:pPr algn="ctr"/>
                      <a:r>
                        <a:rPr lang="en-US" sz="2000" dirty="0"/>
                        <a:t>36.1</a:t>
                      </a:r>
                    </a:p>
                  </a:txBody>
                  <a:tcPr marL="74886" marR="74886" marT="37443" marB="37443"/>
                </a:tc>
                <a:extLst>
                  <a:ext uri="{0D108BD9-81ED-4DB2-BD59-A6C34878D82A}">
                    <a16:rowId xmlns:a16="http://schemas.microsoft.com/office/drawing/2014/main" val="10001"/>
                  </a:ext>
                </a:extLst>
              </a:tr>
              <a:tr h="393032">
                <a:tc>
                  <a:txBody>
                    <a:bodyPr/>
                    <a:lstStyle/>
                    <a:p>
                      <a:r>
                        <a:rPr lang="en-US" sz="2000" dirty="0"/>
                        <a:t>India</a:t>
                      </a:r>
                    </a:p>
                  </a:txBody>
                  <a:tcPr marL="74886" marR="74886" marT="37443" marB="37443"/>
                </a:tc>
                <a:tc>
                  <a:txBody>
                    <a:bodyPr/>
                    <a:lstStyle/>
                    <a:p>
                      <a:pPr algn="ctr"/>
                      <a:r>
                        <a:rPr lang="en-US" sz="2000" dirty="0"/>
                        <a:t>13.9</a:t>
                      </a:r>
                    </a:p>
                  </a:txBody>
                  <a:tcPr marL="74886" marR="74886" marT="37443" marB="37443"/>
                </a:tc>
                <a:tc>
                  <a:txBody>
                    <a:bodyPr/>
                    <a:lstStyle/>
                    <a:p>
                      <a:pPr algn="ctr"/>
                      <a:r>
                        <a:rPr lang="en-US" sz="2000" dirty="0"/>
                        <a:t>49.0</a:t>
                      </a:r>
                    </a:p>
                  </a:txBody>
                  <a:tcPr marL="74886" marR="74886" marT="37443" marB="37443"/>
                </a:tc>
                <a:tc>
                  <a:txBody>
                    <a:bodyPr/>
                    <a:lstStyle/>
                    <a:p>
                      <a:pPr algn="ctr"/>
                      <a:r>
                        <a:rPr lang="en-US" sz="2000" dirty="0"/>
                        <a:t>20.0</a:t>
                      </a:r>
                    </a:p>
                  </a:txBody>
                  <a:tcPr marL="74886" marR="74886" marT="37443" marB="37443"/>
                </a:tc>
                <a:tc>
                  <a:txBody>
                    <a:bodyPr/>
                    <a:lstStyle/>
                    <a:p>
                      <a:pPr algn="ctr"/>
                      <a:r>
                        <a:rPr lang="en-US" sz="2000" dirty="0"/>
                        <a:t>31.0</a:t>
                      </a:r>
                    </a:p>
                  </a:txBody>
                  <a:tcPr marL="74886" marR="74886" marT="37443" marB="37443"/>
                </a:tc>
                <a:extLst>
                  <a:ext uri="{0D108BD9-81ED-4DB2-BD59-A6C34878D82A}">
                    <a16:rowId xmlns:a16="http://schemas.microsoft.com/office/drawing/2014/main" val="10002"/>
                  </a:ext>
                </a:extLst>
              </a:tr>
              <a:tr h="393032">
                <a:tc>
                  <a:txBody>
                    <a:bodyPr/>
                    <a:lstStyle/>
                    <a:p>
                      <a:r>
                        <a:rPr lang="en-US" sz="2000" dirty="0"/>
                        <a:t>European Union</a:t>
                      </a:r>
                    </a:p>
                  </a:txBody>
                  <a:tcPr marL="74886" marR="74886" marT="37443" marB="37443"/>
                </a:tc>
                <a:tc>
                  <a:txBody>
                    <a:bodyPr/>
                    <a:lstStyle/>
                    <a:p>
                      <a:pPr algn="ctr"/>
                      <a:r>
                        <a:rPr lang="en-US" sz="2000" dirty="0"/>
                        <a:t>  6.4</a:t>
                      </a:r>
                    </a:p>
                  </a:txBody>
                  <a:tcPr marL="74886" marR="74886" marT="37443" marB="37443"/>
                </a:tc>
                <a:tc>
                  <a:txBody>
                    <a:bodyPr/>
                    <a:lstStyle/>
                    <a:p>
                      <a:pPr algn="ctr"/>
                      <a:r>
                        <a:rPr lang="en-US" sz="2000" dirty="0"/>
                        <a:t>  5.0</a:t>
                      </a:r>
                    </a:p>
                  </a:txBody>
                  <a:tcPr marL="74886" marR="74886" marT="37443" marB="37443"/>
                </a:tc>
                <a:tc>
                  <a:txBody>
                    <a:bodyPr/>
                    <a:lstStyle/>
                    <a:p>
                      <a:pPr algn="ctr"/>
                      <a:r>
                        <a:rPr lang="en-US" sz="2000" dirty="0"/>
                        <a:t>21.9</a:t>
                      </a:r>
                    </a:p>
                  </a:txBody>
                  <a:tcPr marL="74886" marR="74886" marT="37443" marB="37443"/>
                </a:tc>
                <a:tc>
                  <a:txBody>
                    <a:bodyPr/>
                    <a:lstStyle/>
                    <a:p>
                      <a:pPr algn="ctr"/>
                      <a:r>
                        <a:rPr lang="en-US" sz="2000" dirty="0"/>
                        <a:t>73.1</a:t>
                      </a:r>
                    </a:p>
                  </a:txBody>
                  <a:tcPr marL="74886" marR="74886" marT="37443" marB="37443"/>
                </a:tc>
                <a:extLst>
                  <a:ext uri="{0D108BD9-81ED-4DB2-BD59-A6C34878D82A}">
                    <a16:rowId xmlns:a16="http://schemas.microsoft.com/office/drawing/2014/main" val="10003"/>
                  </a:ext>
                </a:extLst>
              </a:tr>
              <a:tr h="393032">
                <a:tc>
                  <a:txBody>
                    <a:bodyPr/>
                    <a:lstStyle/>
                    <a:p>
                      <a:r>
                        <a:rPr lang="en-US" sz="2000" dirty="0"/>
                        <a:t>United States</a:t>
                      </a:r>
                    </a:p>
                  </a:txBody>
                  <a:tcPr marL="74886" marR="74886" marT="37443" marB="37443"/>
                </a:tc>
                <a:tc>
                  <a:txBody>
                    <a:bodyPr/>
                    <a:lstStyle/>
                    <a:p>
                      <a:pPr algn="ctr"/>
                      <a:r>
                        <a:rPr lang="en-US" sz="2000" dirty="0"/>
                        <a:t>  4.3</a:t>
                      </a:r>
                    </a:p>
                  </a:txBody>
                  <a:tcPr marL="74886" marR="74886" marT="37443" marB="37443"/>
                </a:tc>
                <a:tc>
                  <a:txBody>
                    <a:bodyPr/>
                    <a:lstStyle/>
                    <a:p>
                      <a:pPr algn="ctr"/>
                      <a:r>
                        <a:rPr lang="en-US" sz="2000" dirty="0"/>
                        <a:t>0.7</a:t>
                      </a:r>
                    </a:p>
                  </a:txBody>
                  <a:tcPr marL="74886" marR="74886" marT="37443" marB="37443"/>
                </a:tc>
                <a:tc>
                  <a:txBody>
                    <a:bodyPr/>
                    <a:lstStyle/>
                    <a:p>
                      <a:pPr algn="ctr"/>
                      <a:r>
                        <a:rPr lang="en-US" sz="2000" dirty="0"/>
                        <a:t>20.3</a:t>
                      </a:r>
                    </a:p>
                  </a:txBody>
                  <a:tcPr marL="74886" marR="74886" marT="37443" marB="37443"/>
                </a:tc>
                <a:tc>
                  <a:txBody>
                    <a:bodyPr/>
                    <a:lstStyle/>
                    <a:p>
                      <a:pPr algn="ctr"/>
                      <a:r>
                        <a:rPr lang="en-US" sz="2000" dirty="0"/>
                        <a:t>79.0</a:t>
                      </a:r>
                    </a:p>
                  </a:txBody>
                  <a:tcPr marL="74886" marR="74886" marT="37443" marB="37443"/>
                </a:tc>
                <a:extLst>
                  <a:ext uri="{0D108BD9-81ED-4DB2-BD59-A6C34878D82A}">
                    <a16:rowId xmlns:a16="http://schemas.microsoft.com/office/drawing/2014/main" val="10004"/>
                  </a:ext>
                </a:extLst>
              </a:tr>
              <a:tr h="393032">
                <a:tc>
                  <a:txBody>
                    <a:bodyPr/>
                    <a:lstStyle/>
                    <a:p>
                      <a:r>
                        <a:rPr lang="en-US" sz="2000" dirty="0"/>
                        <a:t>Indonesia</a:t>
                      </a:r>
                    </a:p>
                  </a:txBody>
                  <a:tcPr marL="74886" marR="74886" marT="37443" marB="37443"/>
                </a:tc>
                <a:tc>
                  <a:txBody>
                    <a:bodyPr/>
                    <a:lstStyle/>
                    <a:p>
                      <a:pPr algn="ctr"/>
                      <a:r>
                        <a:rPr lang="en-US" sz="2000" dirty="0"/>
                        <a:t>3.4</a:t>
                      </a:r>
                    </a:p>
                  </a:txBody>
                  <a:tcPr marL="74886" marR="74886" marT="37443" marB="37443"/>
                </a:tc>
                <a:tc>
                  <a:txBody>
                    <a:bodyPr/>
                    <a:lstStyle/>
                    <a:p>
                      <a:pPr algn="ctr"/>
                      <a:r>
                        <a:rPr lang="en-US" sz="2000" dirty="0"/>
                        <a:t>38.9</a:t>
                      </a:r>
                    </a:p>
                  </a:txBody>
                  <a:tcPr marL="74886" marR="74886" marT="37443" marB="37443"/>
                </a:tc>
                <a:tc>
                  <a:txBody>
                    <a:bodyPr/>
                    <a:lstStyle/>
                    <a:p>
                      <a:pPr algn="ctr"/>
                      <a:r>
                        <a:rPr lang="en-US" sz="2000" dirty="0"/>
                        <a:t>13.2</a:t>
                      </a:r>
                    </a:p>
                  </a:txBody>
                  <a:tcPr marL="74886" marR="74886" marT="37443" marB="37443"/>
                </a:tc>
                <a:tc>
                  <a:txBody>
                    <a:bodyPr/>
                    <a:lstStyle/>
                    <a:p>
                      <a:pPr algn="ctr"/>
                      <a:r>
                        <a:rPr lang="en-US" sz="2000" dirty="0"/>
                        <a:t>47.9</a:t>
                      </a:r>
                    </a:p>
                  </a:txBody>
                  <a:tcPr marL="74886" marR="74886" marT="37443" marB="37443"/>
                </a:tc>
                <a:extLst>
                  <a:ext uri="{0D108BD9-81ED-4DB2-BD59-A6C34878D82A}">
                    <a16:rowId xmlns:a16="http://schemas.microsoft.com/office/drawing/2014/main" val="10005"/>
                  </a:ext>
                </a:extLst>
              </a:tr>
              <a:tr h="393032">
                <a:tc>
                  <a:txBody>
                    <a:bodyPr/>
                    <a:lstStyle/>
                    <a:p>
                      <a:r>
                        <a:rPr lang="en-US" sz="2000" dirty="0"/>
                        <a:t>Brazil</a:t>
                      </a:r>
                    </a:p>
                  </a:txBody>
                  <a:tcPr marL="74886" marR="74886" marT="37443" marB="37443"/>
                </a:tc>
                <a:tc>
                  <a:txBody>
                    <a:bodyPr/>
                    <a:lstStyle/>
                    <a:p>
                      <a:pPr algn="ctr"/>
                      <a:r>
                        <a:rPr lang="en-US" sz="2000" dirty="0"/>
                        <a:t>3.0</a:t>
                      </a:r>
                    </a:p>
                  </a:txBody>
                  <a:tcPr marL="74886" marR="74886" marT="37443" marB="37443"/>
                </a:tc>
                <a:tc>
                  <a:txBody>
                    <a:bodyPr/>
                    <a:lstStyle/>
                    <a:p>
                      <a:pPr algn="ctr"/>
                      <a:r>
                        <a:rPr lang="en-US" sz="2000" dirty="0"/>
                        <a:t>15.7</a:t>
                      </a:r>
                    </a:p>
                  </a:txBody>
                  <a:tcPr marL="74886" marR="74886" marT="37443" marB="37443"/>
                </a:tc>
                <a:tc>
                  <a:txBody>
                    <a:bodyPr/>
                    <a:lstStyle/>
                    <a:p>
                      <a:pPr algn="ctr"/>
                      <a:r>
                        <a:rPr lang="en-US" sz="2000" dirty="0"/>
                        <a:t>13.3</a:t>
                      </a:r>
                    </a:p>
                  </a:txBody>
                  <a:tcPr marL="74886" marR="74886" marT="37443" marB="37443"/>
                </a:tc>
                <a:tc>
                  <a:txBody>
                    <a:bodyPr/>
                    <a:lstStyle/>
                    <a:p>
                      <a:pPr algn="ctr"/>
                      <a:r>
                        <a:rPr lang="en-US" sz="2000" dirty="0"/>
                        <a:t>71.0</a:t>
                      </a:r>
                    </a:p>
                  </a:txBody>
                  <a:tcPr marL="74886" marR="74886" marT="37443" marB="37443"/>
                </a:tc>
                <a:extLst>
                  <a:ext uri="{0D108BD9-81ED-4DB2-BD59-A6C34878D82A}">
                    <a16:rowId xmlns:a16="http://schemas.microsoft.com/office/drawing/2014/main" val="10006"/>
                  </a:ext>
                </a:extLst>
              </a:tr>
              <a:tr h="393032">
                <a:tc>
                  <a:txBody>
                    <a:bodyPr/>
                    <a:lstStyle/>
                    <a:p>
                      <a:r>
                        <a:rPr lang="en-US" sz="2000" dirty="0"/>
                        <a:t>Bangladesh</a:t>
                      </a:r>
                    </a:p>
                  </a:txBody>
                  <a:tcPr marL="74886" marR="74886" marT="37443" marB="37443"/>
                </a:tc>
                <a:tc>
                  <a:txBody>
                    <a:bodyPr/>
                    <a:lstStyle/>
                    <a:p>
                      <a:pPr algn="ctr"/>
                      <a:r>
                        <a:rPr lang="en-US" sz="2000" dirty="0"/>
                        <a:t>2.3</a:t>
                      </a:r>
                    </a:p>
                  </a:txBody>
                  <a:tcPr marL="74886" marR="74886" marT="37443" marB="37443"/>
                </a:tc>
                <a:tc>
                  <a:txBody>
                    <a:bodyPr/>
                    <a:lstStyle/>
                    <a:p>
                      <a:pPr algn="ctr"/>
                      <a:r>
                        <a:rPr lang="en-US" sz="2000" dirty="0"/>
                        <a:t>47.0</a:t>
                      </a:r>
                    </a:p>
                  </a:txBody>
                  <a:tcPr marL="74886" marR="74886" marT="37443" marB="37443"/>
                </a:tc>
                <a:tc>
                  <a:txBody>
                    <a:bodyPr/>
                    <a:lstStyle/>
                    <a:p>
                      <a:pPr algn="ctr"/>
                      <a:r>
                        <a:rPr lang="en-US" sz="2000" dirty="0"/>
                        <a:t>13.0</a:t>
                      </a:r>
                    </a:p>
                  </a:txBody>
                  <a:tcPr marL="74886" marR="74886" marT="37443" marB="37443"/>
                </a:tc>
                <a:tc>
                  <a:txBody>
                    <a:bodyPr/>
                    <a:lstStyle/>
                    <a:p>
                      <a:pPr algn="ctr"/>
                      <a:r>
                        <a:rPr lang="en-US" sz="2000" dirty="0"/>
                        <a:t>40.0</a:t>
                      </a:r>
                    </a:p>
                  </a:txBody>
                  <a:tcPr marL="74886" marR="74886" marT="37443" marB="37443"/>
                </a:tc>
                <a:extLst>
                  <a:ext uri="{0D108BD9-81ED-4DB2-BD59-A6C34878D82A}">
                    <a16:rowId xmlns:a16="http://schemas.microsoft.com/office/drawing/2014/main" val="10007"/>
                  </a:ext>
                </a:extLst>
              </a:tr>
              <a:tr h="393032">
                <a:tc>
                  <a:txBody>
                    <a:bodyPr/>
                    <a:lstStyle/>
                    <a:p>
                      <a:r>
                        <a:rPr lang="en-US" sz="2000" dirty="0"/>
                        <a:t>Russia</a:t>
                      </a:r>
                    </a:p>
                  </a:txBody>
                  <a:tcPr marL="74886" marR="74886" marT="37443" marB="37443"/>
                </a:tc>
                <a:tc>
                  <a:txBody>
                    <a:bodyPr/>
                    <a:lstStyle/>
                    <a:p>
                      <a:pPr algn="ctr"/>
                      <a:r>
                        <a:rPr lang="en-US" sz="2000" dirty="0"/>
                        <a:t>2.1</a:t>
                      </a:r>
                    </a:p>
                  </a:txBody>
                  <a:tcPr marL="74886" marR="74886" marT="37443" marB="37443"/>
                </a:tc>
                <a:tc>
                  <a:txBody>
                    <a:bodyPr/>
                    <a:lstStyle/>
                    <a:p>
                      <a:pPr algn="ctr"/>
                      <a:r>
                        <a:rPr lang="en-US" sz="2000" dirty="0"/>
                        <a:t>9.4</a:t>
                      </a:r>
                    </a:p>
                  </a:txBody>
                  <a:tcPr marL="74886" marR="74886" marT="37443" marB="37443"/>
                </a:tc>
                <a:tc>
                  <a:txBody>
                    <a:bodyPr/>
                    <a:lstStyle/>
                    <a:p>
                      <a:pPr algn="ctr"/>
                      <a:r>
                        <a:rPr lang="en-US" sz="2000" dirty="0"/>
                        <a:t>27.6</a:t>
                      </a:r>
                    </a:p>
                  </a:txBody>
                  <a:tcPr marL="74886" marR="74886" marT="37443" marB="37443"/>
                </a:tc>
                <a:tc>
                  <a:txBody>
                    <a:bodyPr/>
                    <a:lstStyle/>
                    <a:p>
                      <a:pPr algn="ctr"/>
                      <a:r>
                        <a:rPr lang="en-US" sz="2000" dirty="0"/>
                        <a:t>63.0</a:t>
                      </a:r>
                    </a:p>
                  </a:txBody>
                  <a:tcPr marL="74886" marR="74886" marT="37443" marB="37443"/>
                </a:tc>
                <a:extLst>
                  <a:ext uri="{0D108BD9-81ED-4DB2-BD59-A6C34878D82A}">
                    <a16:rowId xmlns:a16="http://schemas.microsoft.com/office/drawing/2014/main" val="10008"/>
                  </a:ext>
                </a:extLst>
              </a:tr>
              <a:tr h="402372">
                <a:tc>
                  <a:txBody>
                    <a:bodyPr/>
                    <a:lstStyle/>
                    <a:p>
                      <a:r>
                        <a:rPr lang="en-US" sz="2000" dirty="0"/>
                        <a:t>Japan</a:t>
                      </a:r>
                    </a:p>
                  </a:txBody>
                  <a:tcPr marL="74886" marR="74886" marT="37443" marB="37443"/>
                </a:tc>
                <a:tc>
                  <a:txBody>
                    <a:bodyPr/>
                    <a:lstStyle/>
                    <a:p>
                      <a:pPr algn="ctr"/>
                      <a:r>
                        <a:rPr lang="en-US" sz="2000" dirty="0"/>
                        <a:t>1.8</a:t>
                      </a:r>
                    </a:p>
                  </a:txBody>
                  <a:tcPr marL="74886" marR="74886" marT="37443" marB="37443"/>
                </a:tc>
                <a:tc>
                  <a:txBody>
                    <a:bodyPr/>
                    <a:lstStyle/>
                    <a:p>
                      <a:pPr algn="ctr"/>
                      <a:r>
                        <a:rPr lang="en-US" sz="2000" dirty="0"/>
                        <a:t>2.9</a:t>
                      </a:r>
                    </a:p>
                  </a:txBody>
                  <a:tcPr marL="74886" marR="74886" marT="37443" marB="37443"/>
                </a:tc>
                <a:tc>
                  <a:txBody>
                    <a:bodyPr/>
                    <a:lstStyle/>
                    <a:p>
                      <a:pPr algn="ctr"/>
                      <a:r>
                        <a:rPr lang="en-US" sz="2000" dirty="0"/>
                        <a:t>26.2</a:t>
                      </a:r>
                    </a:p>
                  </a:txBody>
                  <a:tcPr marL="74886" marR="74886" marT="37443" marB="37443"/>
                </a:tc>
                <a:tc>
                  <a:txBody>
                    <a:bodyPr/>
                    <a:lstStyle/>
                    <a:p>
                      <a:pPr algn="ctr"/>
                      <a:r>
                        <a:rPr lang="en-US" sz="2000" dirty="0"/>
                        <a:t>70.9</a:t>
                      </a:r>
                    </a:p>
                  </a:txBody>
                  <a:tcPr marL="74886" marR="74886" marT="37443" marB="37443"/>
                </a:tc>
                <a:extLst>
                  <a:ext uri="{0D108BD9-81ED-4DB2-BD59-A6C34878D82A}">
                    <a16:rowId xmlns:a16="http://schemas.microsoft.com/office/drawing/2014/main" val="10009"/>
                  </a:ext>
                </a:extLst>
              </a:tr>
              <a:tr h="393032">
                <a:tc>
                  <a:txBody>
                    <a:bodyPr/>
                    <a:lstStyle/>
                    <a:p>
                      <a:r>
                        <a:rPr lang="en-US" sz="2000" dirty="0"/>
                        <a:t>Pakistan</a:t>
                      </a:r>
                    </a:p>
                  </a:txBody>
                  <a:tcPr marL="74886" marR="74886" marT="37443" marB="37443"/>
                </a:tc>
                <a:tc>
                  <a:txBody>
                    <a:bodyPr/>
                    <a:lstStyle/>
                    <a:p>
                      <a:pPr algn="ctr"/>
                      <a:r>
                        <a:rPr lang="en-US" sz="2000" dirty="0"/>
                        <a:t>1.7</a:t>
                      </a:r>
                    </a:p>
                  </a:txBody>
                  <a:tcPr marL="74886" marR="74886" marT="37443" marB="37443"/>
                </a:tc>
                <a:tc>
                  <a:txBody>
                    <a:bodyPr/>
                    <a:lstStyle/>
                    <a:p>
                      <a:pPr algn="ctr"/>
                      <a:r>
                        <a:rPr lang="en-US" sz="2000" dirty="0"/>
                        <a:t>43.7</a:t>
                      </a:r>
                    </a:p>
                  </a:txBody>
                  <a:tcPr marL="74886" marR="74886" marT="37443" marB="37443"/>
                </a:tc>
                <a:tc>
                  <a:txBody>
                    <a:bodyPr/>
                    <a:lstStyle/>
                    <a:p>
                      <a:pPr algn="ctr"/>
                      <a:r>
                        <a:rPr lang="en-US" sz="2000" dirty="0"/>
                        <a:t>22.4</a:t>
                      </a:r>
                    </a:p>
                  </a:txBody>
                  <a:tcPr marL="74886" marR="74886" marT="37443" marB="37443"/>
                </a:tc>
                <a:tc>
                  <a:txBody>
                    <a:bodyPr/>
                    <a:lstStyle/>
                    <a:p>
                      <a:pPr algn="ctr"/>
                      <a:r>
                        <a:rPr lang="en-US" sz="2000" dirty="0"/>
                        <a:t>33.9</a:t>
                      </a:r>
                    </a:p>
                  </a:txBody>
                  <a:tcPr marL="74886" marR="74886" marT="37443" marB="37443"/>
                </a:tc>
                <a:extLst>
                  <a:ext uri="{0D108BD9-81ED-4DB2-BD59-A6C34878D82A}">
                    <a16:rowId xmlns:a16="http://schemas.microsoft.com/office/drawing/2014/main" val="10010"/>
                  </a:ext>
                </a:extLst>
              </a:tr>
            </a:tbl>
          </a:graphicData>
        </a:graphic>
      </p:graphicFrame>
      <p:sp>
        <p:nvSpPr>
          <p:cNvPr id="4" name="Rectangle 440"/>
          <p:cNvSpPr txBox="1">
            <a:spLocks noChangeArrowheads="1"/>
          </p:cNvSpPr>
          <p:nvPr/>
        </p:nvSpPr>
        <p:spPr>
          <a:xfrm>
            <a:off x="914400" y="457200"/>
            <a:ext cx="7793037" cy="762000"/>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lvl1pPr eaLnBrk="1" hangingPunct="1">
              <a:defRPr sz="4400">
                <a:solidFill>
                  <a:schemeClr val="tx2"/>
                </a:solidFill>
                <a:latin typeface="+mj-lt"/>
                <a:ea typeface="+mj-ea"/>
                <a:cs typeface="+mj-cs"/>
              </a:defRPr>
            </a:lvl1pPr>
            <a:lvl2pPr>
              <a:defRPr sz="4400">
                <a:solidFill>
                  <a:schemeClr val="tx2"/>
                </a:solidFill>
              </a:defRPr>
            </a:lvl2pPr>
            <a:lvl3pPr>
              <a:defRPr sz="4400">
                <a:solidFill>
                  <a:schemeClr val="tx2"/>
                </a:solidFill>
              </a:defRPr>
            </a:lvl3pPr>
            <a:lvl4pPr>
              <a:defRPr sz="4400">
                <a:solidFill>
                  <a:schemeClr val="tx2"/>
                </a:solidFill>
              </a:defRPr>
            </a:lvl4pPr>
            <a:lvl5pPr>
              <a:defRPr sz="4400">
                <a:solidFill>
                  <a:schemeClr val="tx2"/>
                </a:solidFill>
              </a:defRPr>
            </a:lvl5pPr>
            <a:lvl6pPr marL="457200" fontAlgn="base">
              <a:spcBef>
                <a:spcPct val="0"/>
              </a:spcBef>
              <a:spcAft>
                <a:spcPct val="0"/>
              </a:spcAft>
              <a:defRPr sz="4400">
                <a:solidFill>
                  <a:schemeClr val="tx2"/>
                </a:solidFill>
              </a:defRPr>
            </a:lvl6pPr>
            <a:lvl7pPr marL="914400" fontAlgn="base">
              <a:spcBef>
                <a:spcPct val="0"/>
              </a:spcBef>
              <a:spcAft>
                <a:spcPct val="0"/>
              </a:spcAft>
              <a:defRPr sz="4400">
                <a:solidFill>
                  <a:schemeClr val="tx2"/>
                </a:solidFill>
              </a:defRPr>
            </a:lvl7pPr>
            <a:lvl8pPr marL="1371600" fontAlgn="base">
              <a:spcBef>
                <a:spcPct val="0"/>
              </a:spcBef>
              <a:spcAft>
                <a:spcPct val="0"/>
              </a:spcAft>
              <a:defRPr sz="4400">
                <a:solidFill>
                  <a:schemeClr val="tx2"/>
                </a:solidFill>
              </a:defRPr>
            </a:lvl8pPr>
            <a:lvl9pPr marL="1828800" fontAlgn="base">
              <a:spcBef>
                <a:spcPct val="0"/>
              </a:spcBef>
              <a:spcAft>
                <a:spcPct val="0"/>
              </a:spcAft>
              <a:defRPr sz="4400">
                <a:solidFill>
                  <a:schemeClr val="tx2"/>
                </a:solidFill>
              </a:defRPr>
            </a:lvl9pPr>
          </a:lstStyle>
          <a:p>
            <a:pPr algn="ctr"/>
            <a:r>
              <a:rPr lang="en-US" sz="3200" dirty="0"/>
              <a:t>Table 1.1: Sector Employment in Top Ten Nations by 2015 Labor Force Size </a:t>
            </a:r>
          </a:p>
        </p:txBody>
      </p:sp>
      <p:sp>
        <p:nvSpPr>
          <p:cNvPr id="3" name="Slide Number Placeholder 2"/>
          <p:cNvSpPr>
            <a:spLocks noGrp="1"/>
          </p:cNvSpPr>
          <p:nvPr>
            <p:ph type="sldNum" sz="quarter" idx="12"/>
          </p:nvPr>
        </p:nvSpPr>
        <p:spPr/>
        <p:txBody>
          <a:bodyPr/>
          <a:lstStyle/>
          <a:p>
            <a:pPr>
              <a:defRPr/>
            </a:pPr>
            <a:fld id="{E7F580EA-574E-479D-9566-509820786344}" type="slidenum">
              <a:rPr lang="en-US" smtClean="0"/>
              <a:pPr>
                <a:defRPr/>
              </a:pPr>
              <a:t>3</a:t>
            </a:fld>
            <a:endParaRPr lang="en-US" dirty="0"/>
          </a:p>
        </p:txBody>
      </p:sp>
      <p:sp>
        <p:nvSpPr>
          <p:cNvPr id="7" name="Footer Placeholder 6"/>
          <p:cNvSpPr>
            <a:spLocks noGrp="1"/>
          </p:cNvSpPr>
          <p:nvPr>
            <p:ph type="ftr" sz="quarter" idx="11"/>
          </p:nvPr>
        </p:nvSpPr>
        <p:spPr>
          <a:xfrm>
            <a:off x="1997075" y="6629405"/>
            <a:ext cx="4572000" cy="457200"/>
          </a:xfrm>
        </p:spPr>
        <p:txBody>
          <a:bodyPr/>
          <a:lstStyle/>
          <a:p>
            <a:pPr>
              <a:defRPr/>
            </a:pPr>
            <a:r>
              <a:rPr lang="en-US" dirty="0"/>
              <a:t>Copyright © 2019 by The McGraw-Hill Companies, Inc. All rights reserved.</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Case 1.2: </a:t>
            </a:r>
            <a:r>
              <a:rPr lang="en-US" kern="1200" dirty="0" err="1"/>
              <a:t>Xpresso</a:t>
            </a:r>
            <a:r>
              <a:rPr lang="en-US" kern="1200" dirty="0"/>
              <a:t> Lube</a:t>
            </a:r>
          </a:p>
        </p:txBody>
      </p:sp>
      <p:sp>
        <p:nvSpPr>
          <p:cNvPr id="11267" name="Rectangle 3"/>
          <p:cNvSpPr>
            <a:spLocks noGrp="1" noChangeArrowheads="1"/>
          </p:cNvSpPr>
          <p:nvPr>
            <p:ph idx="1"/>
          </p:nvPr>
        </p:nvSpPr>
        <p:spPr>
          <a:noFill/>
        </p:spPr>
        <p:txBody>
          <a:bodyPr lIns="92075" tIns="46038" rIns="92075" bIns="46038"/>
          <a:lstStyle/>
          <a:p>
            <a:pPr marL="0" indent="0" eaLnBrk="1" hangingPunct="1">
              <a:lnSpc>
                <a:spcPct val="90000"/>
              </a:lnSpc>
              <a:buNone/>
            </a:pPr>
            <a:r>
              <a:rPr lang="en-US" sz="2800" dirty="0"/>
              <a:t>1. Describe </a:t>
            </a:r>
            <a:r>
              <a:rPr lang="en-US" sz="2800" dirty="0" err="1"/>
              <a:t>Xpresso</a:t>
            </a:r>
            <a:r>
              <a:rPr lang="en-US" sz="2800" dirty="0"/>
              <a:t> Lube’s service package.</a:t>
            </a:r>
          </a:p>
          <a:p>
            <a:pPr eaLnBrk="1" hangingPunct="1">
              <a:lnSpc>
                <a:spcPct val="90000"/>
              </a:lnSpc>
            </a:pPr>
            <a:r>
              <a:rPr lang="en-US" sz="2800" dirty="0"/>
              <a:t>Supporting Facility</a:t>
            </a:r>
            <a:br>
              <a:rPr lang="en-US" sz="2800" dirty="0"/>
            </a:br>
            <a:endParaRPr lang="en-US" sz="2800" dirty="0"/>
          </a:p>
          <a:p>
            <a:pPr eaLnBrk="1" hangingPunct="1">
              <a:lnSpc>
                <a:spcPct val="90000"/>
              </a:lnSpc>
            </a:pPr>
            <a:r>
              <a:rPr lang="en-US" sz="2800" dirty="0"/>
              <a:t>Facilitating Goods</a:t>
            </a:r>
            <a:br>
              <a:rPr lang="en-US" sz="2800" dirty="0"/>
            </a:br>
            <a:endParaRPr lang="en-US" sz="2800" dirty="0"/>
          </a:p>
          <a:p>
            <a:pPr eaLnBrk="1" hangingPunct="1">
              <a:lnSpc>
                <a:spcPct val="90000"/>
              </a:lnSpc>
            </a:pPr>
            <a:r>
              <a:rPr lang="en-US" sz="2800" dirty="0"/>
              <a:t>Information</a:t>
            </a:r>
            <a:br>
              <a:rPr lang="en-US" sz="2800" dirty="0"/>
            </a:br>
            <a:endParaRPr lang="en-US" sz="2800" dirty="0"/>
          </a:p>
          <a:p>
            <a:pPr eaLnBrk="1" hangingPunct="1">
              <a:lnSpc>
                <a:spcPct val="90000"/>
              </a:lnSpc>
            </a:pPr>
            <a:r>
              <a:rPr lang="en-US" sz="2800" dirty="0"/>
              <a:t>Explicit Services</a:t>
            </a:r>
            <a:br>
              <a:rPr lang="en-US" sz="2800" dirty="0"/>
            </a:br>
            <a:endParaRPr lang="en-US" sz="2800" dirty="0"/>
          </a:p>
          <a:p>
            <a:pPr eaLnBrk="1" hangingPunct="1">
              <a:lnSpc>
                <a:spcPct val="90000"/>
              </a:lnSpc>
            </a:pPr>
            <a:r>
              <a:rPr lang="en-US" sz="2800" dirty="0"/>
              <a:t>Implicit Services</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30</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066800" y="4429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Case 1.2: Expresso Lube</a:t>
            </a:r>
          </a:p>
        </p:txBody>
      </p:sp>
      <p:sp>
        <p:nvSpPr>
          <p:cNvPr id="12291" name="Rectangle 3"/>
          <p:cNvSpPr>
            <a:spLocks noGrp="1" noChangeArrowheads="1"/>
          </p:cNvSpPr>
          <p:nvPr>
            <p:ph idx="1"/>
          </p:nvPr>
        </p:nvSpPr>
        <p:spPr>
          <a:noFill/>
        </p:spPr>
        <p:txBody>
          <a:bodyPr lIns="92075" tIns="46038" rIns="92075" bIns="46038"/>
          <a:lstStyle/>
          <a:p>
            <a:pPr marL="0" indent="0" eaLnBrk="1" hangingPunct="1">
              <a:buNone/>
            </a:pPr>
            <a:r>
              <a:rPr lang="en-US" sz="2800" dirty="0"/>
              <a:t>2. How are the distinctive characteristics of a service operation illustrated by Expresso Lube? </a:t>
            </a:r>
          </a:p>
          <a:p>
            <a:pPr eaLnBrk="1" hangingPunct="1"/>
            <a:r>
              <a:rPr lang="en-US" sz="2800" dirty="0"/>
              <a:t>Customer Participation</a:t>
            </a:r>
          </a:p>
          <a:p>
            <a:pPr eaLnBrk="1" hangingPunct="1"/>
            <a:r>
              <a:rPr lang="en-US" sz="2800" dirty="0"/>
              <a:t>Simultaneity</a:t>
            </a:r>
          </a:p>
          <a:p>
            <a:pPr eaLnBrk="1" hangingPunct="1"/>
            <a:r>
              <a:rPr lang="en-US" sz="2800" dirty="0"/>
              <a:t>Perishability</a:t>
            </a:r>
          </a:p>
          <a:p>
            <a:pPr eaLnBrk="1" hangingPunct="1"/>
            <a:r>
              <a:rPr lang="en-US" sz="2800" dirty="0"/>
              <a:t>Intangibility</a:t>
            </a:r>
          </a:p>
          <a:p>
            <a:pPr eaLnBrk="1" hangingPunct="1"/>
            <a:r>
              <a:rPr lang="en-US" sz="2800" dirty="0"/>
              <a:t>Heterogeneity</a:t>
            </a:r>
          </a:p>
          <a:p>
            <a:pPr eaLnBrk="1" hangingPunct="1"/>
            <a:r>
              <a:rPr lang="en-US" sz="2800" dirty="0" err="1"/>
              <a:t>Nontransferrable</a:t>
            </a:r>
            <a:r>
              <a:rPr lang="en-US" sz="2800" dirty="0"/>
              <a:t> Ownership</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31</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026"/>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Case 1.2: </a:t>
            </a:r>
            <a:r>
              <a:rPr lang="en-US" kern="1200" dirty="0" err="1"/>
              <a:t>Xpresso</a:t>
            </a:r>
            <a:r>
              <a:rPr lang="en-US" kern="1200" dirty="0"/>
              <a:t> Lube  </a:t>
            </a:r>
          </a:p>
        </p:txBody>
      </p:sp>
      <p:sp>
        <p:nvSpPr>
          <p:cNvPr id="14339" name="Rectangle 1027"/>
          <p:cNvSpPr>
            <a:spLocks noGrp="1" noChangeArrowheads="1"/>
          </p:cNvSpPr>
          <p:nvPr>
            <p:ph idx="1"/>
          </p:nvPr>
        </p:nvSpPr>
        <p:spPr/>
        <p:txBody>
          <a:bodyPr/>
          <a:lstStyle/>
          <a:p>
            <a:pPr marL="0" indent="0" eaLnBrk="1" hangingPunct="1">
              <a:buNone/>
            </a:pPr>
            <a:r>
              <a:rPr lang="en-US" dirty="0"/>
              <a:t>3. What elements of Xpresso Lube’s location contribute to its success?</a:t>
            </a:r>
            <a:br>
              <a:rPr lang="en-US" dirty="0"/>
            </a:br>
            <a:endParaRPr lang="en-US" dirty="0"/>
          </a:p>
          <a:p>
            <a:pPr marL="0" indent="0" eaLnBrk="1" hangingPunct="1">
              <a:buNone/>
            </a:pPr>
            <a:r>
              <a:rPr lang="en-US" dirty="0"/>
              <a:t>4. Given the example of Xpresso Lube, what other services could be combined to “add value” for the customer?</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32</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Service Definitions</a:t>
            </a:r>
          </a:p>
        </p:txBody>
      </p:sp>
      <p:sp>
        <p:nvSpPr>
          <p:cNvPr id="8195" name="Rectangle 3"/>
          <p:cNvSpPr>
            <a:spLocks noGrp="1" noChangeArrowheads="1"/>
          </p:cNvSpPr>
          <p:nvPr>
            <p:ph idx="1"/>
          </p:nvPr>
        </p:nvSpPr>
        <p:spPr>
          <a:xfrm>
            <a:off x="838200" y="2017713"/>
            <a:ext cx="8116888" cy="4114800"/>
          </a:xfrm>
          <a:noFill/>
        </p:spPr>
        <p:txBody>
          <a:bodyPr lIns="92075" tIns="46038" rIns="92075" bIns="46038"/>
          <a:lstStyle/>
          <a:p>
            <a:pPr marL="0" indent="0" eaLnBrk="1" hangingPunct="1">
              <a:buFont typeface="Wingdings" pitchFamily="2" charset="2"/>
              <a:buNone/>
            </a:pPr>
            <a:endParaRPr lang="en-US" sz="2800" dirty="0"/>
          </a:p>
          <a:p>
            <a:pPr marL="0" indent="0" eaLnBrk="1" hangingPunct="1">
              <a:buFont typeface="Wingdings" pitchFamily="2" charset="2"/>
              <a:buNone/>
            </a:pPr>
            <a:r>
              <a:rPr lang="en-US" sz="2800" dirty="0"/>
              <a:t>Services are deeds, processes, and performances.</a:t>
            </a:r>
          </a:p>
          <a:p>
            <a:pPr eaLnBrk="1" hangingPunct="1">
              <a:buFont typeface="Wingdings" pitchFamily="2" charset="2"/>
              <a:buNone/>
            </a:pPr>
            <a:r>
              <a:rPr lang="en-US" sz="2800" dirty="0"/>
              <a:t>		</a:t>
            </a:r>
            <a:r>
              <a:rPr lang="en-US" sz="2400" dirty="0"/>
              <a:t>Valarie </a:t>
            </a:r>
            <a:r>
              <a:rPr lang="en-US" sz="2400" dirty="0" err="1"/>
              <a:t>Zeithaml</a:t>
            </a:r>
            <a:r>
              <a:rPr lang="en-US" sz="2400" dirty="0"/>
              <a:t>, Mary Jo </a:t>
            </a:r>
            <a:r>
              <a:rPr lang="en-US" sz="2400" dirty="0" err="1"/>
              <a:t>Bitner</a:t>
            </a:r>
            <a:r>
              <a:rPr lang="en-US" sz="2400" dirty="0"/>
              <a:t>, &amp; Dwayne </a:t>
            </a:r>
            <a:r>
              <a:rPr lang="en-US" sz="2400" dirty="0" err="1"/>
              <a:t>Gremler</a:t>
            </a:r>
            <a:endParaRPr lang="en-US" sz="2400" dirty="0"/>
          </a:p>
          <a:p>
            <a:pPr eaLnBrk="1" hangingPunct="1">
              <a:buNone/>
            </a:pPr>
            <a:r>
              <a:rPr lang="en-US" sz="2800" dirty="0"/>
              <a:t>   </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4</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Service Definitions - continued</a:t>
            </a:r>
          </a:p>
        </p:txBody>
      </p:sp>
      <p:sp>
        <p:nvSpPr>
          <p:cNvPr id="8195" name="Rectangle 3"/>
          <p:cNvSpPr>
            <a:spLocks noGrp="1" noChangeArrowheads="1"/>
          </p:cNvSpPr>
          <p:nvPr>
            <p:ph idx="1"/>
          </p:nvPr>
        </p:nvSpPr>
        <p:spPr>
          <a:xfrm>
            <a:off x="838200" y="2017713"/>
            <a:ext cx="8116888" cy="4114800"/>
          </a:xfrm>
          <a:noFill/>
        </p:spPr>
        <p:txBody>
          <a:bodyPr lIns="92075" tIns="46038" rIns="92075" bIns="46038"/>
          <a:lstStyle/>
          <a:p>
            <a:pPr marL="57150" indent="0" eaLnBrk="1" hangingPunct="1">
              <a:buFont typeface="Wingdings" pitchFamily="2" charset="2"/>
              <a:buNone/>
            </a:pPr>
            <a:r>
              <a:rPr lang="en-US" sz="2400" dirty="0"/>
              <a:t>Services are economic activities offered by one party to another, most commonly employing time-based performances to bring about desired results in recipients themselves or in objects or other assets for which purchasers have responsibility. In exchange for their money, time, and effort, service customers expect to obtain value from access to goods, labor, professional skills, facilities, networks, and systems; but they do not normally take ownership of any of the physical elements involved.</a:t>
            </a:r>
            <a:endParaRPr lang="en-US" sz="2800" dirty="0"/>
          </a:p>
          <a:p>
            <a:pPr marL="57150" indent="0" eaLnBrk="1" hangingPunct="1">
              <a:buFont typeface="Wingdings" pitchFamily="2" charset="2"/>
              <a:buNone/>
            </a:pPr>
            <a:r>
              <a:rPr lang="en-US" sz="2800" dirty="0"/>
              <a:t>		</a:t>
            </a:r>
            <a:r>
              <a:rPr lang="en-US" sz="2400" dirty="0"/>
              <a:t>Christopher Lovelock and Lauren Wright </a:t>
            </a:r>
            <a:endParaRPr lang="en-US" sz="2800"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5</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extLst>
      <p:ext uri="{BB962C8B-B14F-4D97-AF65-F5344CB8AC3E}">
        <p14:creationId xmlns:p14="http://schemas.microsoft.com/office/powerpoint/2010/main" val="1279720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066800" y="2143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Service System Definition</a:t>
            </a:r>
          </a:p>
        </p:txBody>
      </p:sp>
      <p:sp>
        <p:nvSpPr>
          <p:cNvPr id="8195" name="Rectangle 3"/>
          <p:cNvSpPr>
            <a:spLocks noGrp="1" noChangeArrowheads="1"/>
          </p:cNvSpPr>
          <p:nvPr>
            <p:ph idx="1"/>
          </p:nvPr>
        </p:nvSpPr>
        <p:spPr>
          <a:xfrm>
            <a:off x="838200" y="2017713"/>
            <a:ext cx="8116888" cy="4114800"/>
          </a:xfrm>
          <a:noFill/>
        </p:spPr>
        <p:txBody>
          <a:bodyPr lIns="92075" tIns="46038" rIns="92075" bIns="46038"/>
          <a:lstStyle/>
          <a:p>
            <a:pPr marL="57150" indent="0" eaLnBrk="1" hangingPunct="1">
              <a:buNone/>
            </a:pPr>
            <a:r>
              <a:rPr lang="en-US" sz="2800" dirty="0"/>
              <a:t>A service system is a value-coproduction configuration of people, technology, other internal and external service systems, and shared information (such as language, processes, metrics, prices, policies, and laws). </a:t>
            </a:r>
          </a:p>
          <a:p>
            <a:pPr marL="57150" indent="0" eaLnBrk="1" hangingPunct="1">
              <a:buNone/>
            </a:pPr>
            <a:endParaRPr lang="en-US" sz="1400" dirty="0"/>
          </a:p>
          <a:p>
            <a:pPr marL="57150" indent="0" eaLnBrk="1" hangingPunct="1">
              <a:buNone/>
            </a:pPr>
            <a:r>
              <a:rPr lang="en-US" sz="2400" dirty="0"/>
              <a:t>Jim </a:t>
            </a:r>
            <a:r>
              <a:rPr lang="en-US" sz="2400" dirty="0" err="1"/>
              <a:t>Spohrer</a:t>
            </a:r>
            <a:r>
              <a:rPr lang="en-US" sz="2400" dirty="0"/>
              <a:t>, Paul Maglio, John Bailey, and Daniel </a:t>
            </a:r>
            <a:r>
              <a:rPr lang="en-US" sz="2400" dirty="0" err="1"/>
              <a:t>Gruhl</a:t>
            </a:r>
            <a:r>
              <a:rPr lang="en-US" sz="2400" dirty="0"/>
              <a:t> </a:t>
            </a:r>
            <a:endParaRPr lang="en-US" sz="2800" dirty="0"/>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6</a:t>
            </a:fld>
            <a:endParaRPr lang="en-US" dirty="0"/>
          </a:p>
        </p:txBody>
      </p:sp>
      <p:sp>
        <p:nvSpPr>
          <p:cNvPr id="3" name="Footer Placeholder 2"/>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extLst>
      <p:ext uri="{BB962C8B-B14F-4D97-AF65-F5344CB8AC3E}">
        <p14:creationId xmlns:p14="http://schemas.microsoft.com/office/powerpoint/2010/main" val="200382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1066800" y="3667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kern="1200" dirty="0"/>
              <a:t>Figure 1.1: Role of Services in an Economy</a:t>
            </a:r>
          </a:p>
        </p:txBody>
      </p:sp>
      <p:sp>
        <p:nvSpPr>
          <p:cNvPr id="11292" name="Rectangle 30"/>
          <p:cNvSpPr>
            <a:spLocks noChangeArrowheads="1"/>
          </p:cNvSpPr>
          <p:nvPr/>
        </p:nvSpPr>
        <p:spPr bwMode="auto">
          <a:xfrm>
            <a:off x="0" y="1208088"/>
            <a:ext cx="9144000" cy="0"/>
          </a:xfrm>
          <a:prstGeom prst="rect">
            <a:avLst/>
          </a:prstGeom>
          <a:noFill/>
          <a:ln w="12700">
            <a:noFill/>
            <a:miter lim="800000"/>
            <a:headEnd type="none" w="sm" len="sm"/>
            <a:tailEnd type="none" w="sm" len="sm"/>
          </a:ln>
        </p:spPr>
        <p:txBody>
          <a:bodyPr wrap="none" anchor="ctr">
            <a:spAutoFit/>
          </a:bodyPr>
          <a:lstStyle/>
          <a:p>
            <a:endParaRPr lang="en-US" dirty="0"/>
          </a:p>
        </p:txBody>
      </p:sp>
      <p:sp>
        <p:nvSpPr>
          <p:cNvPr id="11293" name="Rectangle 39"/>
          <p:cNvSpPr>
            <a:spLocks noChangeArrowheads="1"/>
          </p:cNvSpPr>
          <p:nvPr/>
        </p:nvSpPr>
        <p:spPr bwMode="auto">
          <a:xfrm>
            <a:off x="0" y="1208088"/>
            <a:ext cx="9144000" cy="0"/>
          </a:xfrm>
          <a:prstGeom prst="rect">
            <a:avLst/>
          </a:prstGeom>
          <a:noFill/>
          <a:ln w="12700">
            <a:noFill/>
            <a:miter lim="800000"/>
            <a:headEnd type="none" w="sm" len="sm"/>
            <a:tailEnd type="none" w="sm" len="sm"/>
          </a:ln>
        </p:spPr>
        <p:txBody>
          <a:bodyPr wrap="none" anchor="ctr">
            <a:spAutoFit/>
          </a:bodyPr>
          <a:lstStyle/>
          <a:p>
            <a:endParaRPr lang="en-US" sz="2400" dirty="0">
              <a:latin typeface="Times New Roman" pitchFamily="18" charset="0"/>
            </a:endParaRPr>
          </a:p>
        </p:txBody>
      </p:sp>
      <p:sp>
        <p:nvSpPr>
          <p:cNvPr id="2" name="Slide Number Placeholder 1"/>
          <p:cNvSpPr>
            <a:spLocks noGrp="1"/>
          </p:cNvSpPr>
          <p:nvPr>
            <p:ph type="sldNum" sz="quarter" idx="12"/>
          </p:nvPr>
        </p:nvSpPr>
        <p:spPr/>
        <p:txBody>
          <a:bodyPr/>
          <a:lstStyle/>
          <a:p>
            <a:pPr>
              <a:defRPr/>
            </a:pPr>
            <a:fld id="{F4A949C0-1F7F-4F2F-9E7B-9DBB6BF52B52}" type="slidenum">
              <a:rPr lang="en-US" smtClean="0"/>
              <a:pPr>
                <a:defRPr/>
              </a:pPr>
              <a:t>7</a:t>
            </a:fld>
            <a:endParaRPr lang="en-US" dirty="0"/>
          </a:p>
        </p:txBody>
      </p:sp>
      <p:pic>
        <p:nvPicPr>
          <p:cNvPr id="3" name="Picture 2"/>
          <p:cNvPicPr>
            <a:picLocks noChangeAspect="1"/>
          </p:cNvPicPr>
          <p:nvPr/>
        </p:nvPicPr>
        <p:blipFill>
          <a:blip r:embed="rId2"/>
          <a:stretch>
            <a:fillRect/>
          </a:stretch>
        </p:blipFill>
        <p:spPr>
          <a:xfrm>
            <a:off x="980122" y="1374934"/>
            <a:ext cx="7401878" cy="4949666"/>
          </a:xfrm>
          <a:prstGeom prst="rect">
            <a:avLst/>
          </a:prstGeom>
        </p:spPr>
      </p:pic>
      <p:sp>
        <p:nvSpPr>
          <p:cNvPr id="4" name="Footer Placeholder 3"/>
          <p:cNvSpPr>
            <a:spLocks noGrp="1"/>
          </p:cNvSpPr>
          <p:nvPr>
            <p:ph type="ftr" sz="quarter" idx="11"/>
          </p:nvPr>
        </p:nvSpPr>
        <p:spPr>
          <a:xfrm>
            <a:off x="3657600" y="6243638"/>
            <a:ext cx="2895600" cy="457200"/>
          </a:xfrm>
        </p:spPr>
        <p:txBody>
          <a:bodyPr/>
          <a:lstStyle/>
          <a:p>
            <a:pPr>
              <a:defRPr/>
            </a:pPr>
            <a:r>
              <a:rPr lang="en-US"/>
              <a:t>Copyright © 2019 by The McGraw-Hill Companies, Inc. All rights reserved.</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066800" y="671513"/>
            <a:ext cx="7877175" cy="9286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Figure 1.2: Stages of Economic Activity</a:t>
            </a:r>
          </a:p>
        </p:txBody>
      </p:sp>
      <p:sp>
        <p:nvSpPr>
          <p:cNvPr id="2" name="Slide Number Placeholder 1"/>
          <p:cNvSpPr>
            <a:spLocks noGrp="1"/>
          </p:cNvSpPr>
          <p:nvPr>
            <p:ph type="sldNum" sz="quarter" idx="12"/>
          </p:nvPr>
        </p:nvSpPr>
        <p:spPr/>
        <p:txBody>
          <a:bodyPr/>
          <a:lstStyle/>
          <a:p>
            <a:pPr>
              <a:defRPr/>
            </a:pPr>
            <a:fld id="{E7F580EA-574E-479D-9566-509820786344}" type="slidenum">
              <a:rPr lang="en-US" smtClean="0"/>
              <a:pPr>
                <a:defRPr/>
              </a:pPr>
              <a:t>8</a:t>
            </a:fld>
            <a:endParaRPr lang="en-US" dirty="0"/>
          </a:p>
        </p:txBody>
      </p:sp>
      <p:pic>
        <p:nvPicPr>
          <p:cNvPr id="3" name="Picture 2"/>
          <p:cNvPicPr>
            <a:picLocks noChangeAspect="1"/>
          </p:cNvPicPr>
          <p:nvPr/>
        </p:nvPicPr>
        <p:blipFill>
          <a:blip r:embed="rId2"/>
          <a:stretch>
            <a:fillRect/>
          </a:stretch>
        </p:blipFill>
        <p:spPr>
          <a:xfrm>
            <a:off x="371476" y="2057401"/>
            <a:ext cx="8149019" cy="4370165"/>
          </a:xfrm>
          <a:prstGeom prst="rect">
            <a:avLst/>
          </a:prstGeom>
        </p:spPr>
      </p:pic>
      <p:sp>
        <p:nvSpPr>
          <p:cNvPr id="4" name="Footer Placeholder 3"/>
          <p:cNvSpPr>
            <a:spLocks noGrp="1"/>
          </p:cNvSpPr>
          <p:nvPr>
            <p:ph type="ftr" sz="quarter" idx="11"/>
          </p:nvPr>
        </p:nvSpPr>
        <p:spPr/>
        <p:txBody>
          <a:bodyPr/>
          <a:lstStyle/>
          <a:p>
            <a:pPr>
              <a:defRPr/>
            </a:pPr>
            <a:r>
              <a:rPr lang="en-US"/>
              <a:t>Copyright © 2019 by The McGraw-Hill Companies, Inc. All rights reserved.</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7877175" cy="928687"/>
          </a:xfrm>
        </p:spPr>
        <p:txBody>
          <a:bodyPr/>
          <a:lstStyle/>
          <a:p>
            <a:r>
              <a:rPr lang="en-US" sz="3600" dirty="0"/>
              <a:t>Figure 1.3: Trends in U.S. Employment by Sector, 1850-2015</a:t>
            </a:r>
          </a:p>
        </p:txBody>
      </p:sp>
      <p:graphicFrame>
        <p:nvGraphicFramePr>
          <p:cNvPr id="62466" name="Object 2"/>
          <p:cNvGraphicFramePr>
            <a:graphicFrameLocks noChangeAspect="1"/>
          </p:cNvGraphicFramePr>
          <p:nvPr>
            <p:extLst>
              <p:ext uri="{D42A27DB-BD31-4B8C-83A1-F6EECF244321}">
                <p14:modId xmlns:p14="http://schemas.microsoft.com/office/powerpoint/2010/main" val="1721577380"/>
              </p:ext>
            </p:extLst>
          </p:nvPr>
        </p:nvGraphicFramePr>
        <p:xfrm>
          <a:off x="1447799" y="1806194"/>
          <a:ext cx="5715001" cy="4510541"/>
        </p:xfrm>
        <a:graphic>
          <a:graphicData uri="http://schemas.openxmlformats.org/presentationml/2006/ole">
            <mc:AlternateContent xmlns:mc="http://schemas.openxmlformats.org/markup-compatibility/2006">
              <mc:Choice xmlns:v="urn:schemas-microsoft-com:vml" Requires="v">
                <p:oleObj spid="_x0000_s62504" name="Document" r:id="rId3" imgW="6967956" imgH="5499087" progId="Word.Document.12">
                  <p:embed/>
                </p:oleObj>
              </mc:Choice>
              <mc:Fallback>
                <p:oleObj name="Document" r:id="rId3" imgW="6967956" imgH="5499087" progId="Word.Document.12">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799" y="1806194"/>
                        <a:ext cx="5715001" cy="4510541"/>
                      </a:xfrm>
                      <a:prstGeom prst="rect">
                        <a:avLst/>
                      </a:prstGeom>
                      <a:noFill/>
                      <a:ln>
                        <a:noFill/>
                      </a:ln>
                      <a:effectLst/>
                      <a:extLst/>
                    </p:spPr>
                  </p:pic>
                </p:oleObj>
              </mc:Fallback>
            </mc:AlternateContent>
          </a:graphicData>
        </a:graphic>
      </p:graphicFrame>
      <p:sp>
        <p:nvSpPr>
          <p:cNvPr id="3" name="Slide Number Placeholder 2"/>
          <p:cNvSpPr>
            <a:spLocks noGrp="1"/>
          </p:cNvSpPr>
          <p:nvPr>
            <p:ph type="sldNum" sz="quarter" idx="12"/>
          </p:nvPr>
        </p:nvSpPr>
        <p:spPr/>
        <p:txBody>
          <a:bodyPr/>
          <a:lstStyle/>
          <a:p>
            <a:pPr>
              <a:defRPr/>
            </a:pPr>
            <a:fld id="{F4A949C0-1F7F-4F2F-9E7B-9DBB6BF52B52}" type="slidenum">
              <a:rPr lang="en-US" smtClean="0"/>
              <a:pPr>
                <a:defRPr/>
              </a:pPr>
              <a:t>9</a:t>
            </a:fld>
            <a:endParaRPr lang="en-US" dirty="0"/>
          </a:p>
        </p:txBody>
      </p:sp>
      <p:sp>
        <p:nvSpPr>
          <p:cNvPr id="4" name="Footer Placeholder 3"/>
          <p:cNvSpPr>
            <a:spLocks noGrp="1"/>
          </p:cNvSpPr>
          <p:nvPr>
            <p:ph type="ftr" sz="quarter" idx="11"/>
          </p:nvPr>
        </p:nvSpPr>
        <p:spPr>
          <a:xfrm>
            <a:off x="3657600" y="6243638"/>
            <a:ext cx="2895600" cy="457200"/>
          </a:xfrm>
        </p:spPr>
        <p:txBody>
          <a:bodyPr/>
          <a:lstStyle/>
          <a:p>
            <a:pPr>
              <a:defRPr/>
            </a:pPr>
            <a:r>
              <a:rPr lang="en-US" dirty="0"/>
              <a:t>Copyright © 2019 by The McGraw-Hill Companies, Inc. All rights reserved.</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Welcome to&amp;#x0D;&amp;#x0A; Service Management&amp;#x0D;&amp;#x0A;  &amp;#x0D;&amp;#x0A;The Service Economy&amp;quot;&quot;/&gt;&lt;property id=&quot;20307&quot; value=&quot;256&quot;/&gt;&lt;/object&gt;&lt;object type=&quot;3&quot; unique_id=&quot;10005&quot;&gt;&lt;property id=&quot;20148&quot; value=&quot;5&quot;/&gt;&lt;property id=&quot;20300&quot; value=&quot;Slide 2 - &amp;quot;Learning Objectives&amp;quot;&quot;/&gt;&lt;property id=&quot;20307&quot; value=&quot;263&quot;/&gt;&lt;/object&gt;&lt;object type=&quot;3&quot; unique_id=&quot;10006&quot;&gt;&lt;property id=&quot;20148&quot; value=&quot;5&quot;/&gt;&lt;property id=&quot;20300&quot; value=&quot;Slide 3 - &amp;quot;Service Definitions&amp;quot;&quot;/&gt;&lt;property id=&quot;20307&quot; value=&quot;269&quot;/&gt;&lt;/object&gt;&lt;object type=&quot;3&quot; unique_id=&quot;10007&quot;&gt;&lt;property id=&quot;20148&quot; value=&quot;5&quot;/&gt;&lt;property id=&quot;20300&quot; value=&quot;Slide 4 - &amp;quot;Definition of Service Firms&amp;quot;&quot;/&gt;&lt;property id=&quot;20307&quot; value=&quot;267&quot;/&gt;&lt;/object&gt;&lt;object type=&quot;3&quot; unique_id=&quot;10008&quot;&gt;&lt;property id=&quot;20148&quot; value=&quot;5&quot;/&gt;&lt;property id=&quot;20300&quot; value=&quot;Slide 5&quot;/&gt;&lt;property id=&quot;20307&quot; value=&quot;292&quot;/&gt;&lt;/object&gt;&lt;object type=&quot;3&quot; unique_id=&quot;10009&quot;&gt;&lt;property id=&quot;20148&quot; value=&quot;5&quot;/&gt;&lt;property id=&quot;20300&quot; value=&quot;Slide 6 - &amp;quot;Role of Services in an Economy&amp;quot;&quot;/&gt;&lt;property id=&quot;20307&quot; value=&quot;281&quot;/&gt;&lt;/object&gt;&lt;object type=&quot;3&quot; unique_id=&quot;10010&quot;&gt;&lt;property id=&quot;20148&quot; value=&quot;5&quot;/&gt;&lt;property id=&quot;20300&quot; value=&quot;Slide 7 - &amp;quot;Stages of Economic Activity&amp;quot;&quot;/&gt;&lt;property id=&quot;20307&quot; value=&quot;284&quot;/&gt;&lt;/object&gt;&lt;object type=&quot;3&quot; unique_id=&quot;10011&quot;&gt;&lt;property id=&quot;20148&quot; value=&quot;5&quot;/&gt;&lt;property id=&quot;20300&quot; value=&quot;Slide 8 - &amp;quot;Trends in U.S. Employment by Sector&amp;quot;&quot;/&gt;&lt;property id=&quot;20307&quot; value=&quot;294&quot;/&gt;&lt;/object&gt;&lt;object type=&quot;3&quot; unique_id=&quot;10012&quot;&gt;&lt;property id=&quot;20148&quot; value=&quot;5&quot;/&gt;&lt;property id=&quot;20300&quot; value=&quot;Slide 9 - &amp;quot;Stages of Economic Development&amp;quot;&quot;/&gt;&lt;property id=&quot;20307&quot; value=&quot;258&quot;/&gt;&lt;/object&gt;&lt;object type=&quot;3&quot; unique_id=&quot;10013&quot;&gt;&lt;property id=&quot;20148&quot; value=&quot;5&quot;/&gt;&lt;property id=&quot;20300&quot; value=&quot;Slide 10 - &amp;quot;Distribution of U.S. Employment by Industry, 2009&amp;quot;&quot;/&gt;&lt;property id=&quot;20307&quot; value=&quot;297&quot;/&gt;&lt;/object&gt;&lt;object type=&quot;3&quot; unique_id=&quot;10014&quot;&gt;&lt;property id=&quot;20148&quot; value=&quot;5&quot;/&gt;&lt;property id=&quot;20300&quot; value=&quot;Slide 11 - &amp;quot;Projected U.S. Job Growth, 2008-18&amp;quot;&quot;/&gt;&lt;property id=&quot;20307&quot; value=&quot;296&quot;/&gt;&lt;/object&gt;&lt;object type=&quot;3&quot; unique_id=&quot;10015&quot;&gt;&lt;property id=&quot;20148&quot; value=&quot;5&quot;/&gt;&lt;property id=&quot;20300&quot; value=&quot;Slide 12 - &amp;quot;Economic Evolution&amp;quot;&quot;/&gt;&lt;property id=&quot;20307&quot; value=&quot;278&quot;/&gt;&lt;/object&gt;&lt;object type=&quot;3&quot; unique_id=&quot;10016&quot;&gt;&lt;property id=&quot;20148&quot; value=&quot;5&quot;/&gt;&lt;property id=&quot;20300&quot; value=&quot;Slide 13 - &amp;quot;The Four Realms of an Experience&amp;quot;&quot;/&gt;&lt;property id=&quot;20307&quot; value=&quot;283&quot;/&gt;&lt;/object&gt;&lt;object type=&quot;3&quot; unique_id=&quot;10017&quot;&gt;&lt;property id=&quot;20148&quot; value=&quot;5&quot;/&gt;&lt;property id=&quot;20300&quot; value=&quot;Slide 14 - &amp;quot;Experience Design Principles&amp;quot;&quot;/&gt;&lt;property id=&quot;20307&quot; value=&quot;274&quot;/&gt;&lt;/object&gt;&lt;object type=&quot;3&quot; unique_id=&quot;10018&quot;&gt;&lt;property id=&quot;20148&quot; value=&quot;5&quot;/&gt;&lt;property id=&quot;20300&quot; value=&quot;Slide 15 - &amp;quot;Typology of Services in the &amp;#x0D;&amp;#x0A;21st Century&amp;quot;&quot;/&gt;&lt;property id=&quot;20307&quot; value=&quot;280&quot;/&gt;&lt;/object&gt;&lt;object type=&quot;3&quot; unique_id=&quot;10019&quot;&gt;&lt;property id=&quot;20148&quot; value=&quot;5&quot;/&gt;&lt;property id=&quot;20300&quot; value=&quot;Slide 16 - &amp;quot;Foundation Premises of &amp;#x0D;&amp;#x0A;Service-Dominant Logic&amp;quot;&quot;/&gt;&lt;property id=&quot;20307&quot; value=&quot;306&quot;/&gt;&lt;/object&gt;&lt;object type=&quot;3&quot; unique_id=&quot;10020&quot;&gt;&lt;property id=&quot;20148&quot; value=&quot;5&quot;/&gt;&lt;property id=&quot;20300&quot; value=&quot;Slide 17 - &amp;quot;Distinctive Characteristics &amp;#x0D;&amp;#x0A;of Services&amp;quot;&quot;/&gt;&lt;property id=&quot;20307&quot; value=&quot;307&quot;/&gt;&lt;/object&gt;&lt;object type=&quot;3&quot; unique_id=&quot;10021&quot;&gt;&lt;property id=&quot;20148&quot; value=&quot;5&quot;/&gt;&lt;property id=&quot;20300&quot; value=&quot;Slide 18 - &amp;quot;Non-ownership Classification of Services&amp;quot;&quot;/&gt;&lt;property id=&quot;20307&quot; value=&quot;308&quot;/&gt;&lt;/object&gt;&lt;object type=&quot;3&quot; unique_id=&quot;10022&quot;&gt;&lt;property id=&quot;20148&quot; value=&quot;5&quot;/&gt;&lt;property id=&quot;20300&quot; value=&quot;Slide 19 - &amp;quot;Implications of Rental/Usage Paradigm&amp;quot;&quot;/&gt;&lt;property id=&quot;20307&quot; value=&quot;309&quot;/&gt;&lt;/object&gt;&lt;object type=&quot;3&quot; unique_id=&quot;10023&quot;&gt;&lt;property id=&quot;20148&quot; value=&quot;5&quot;/&gt;&lt;property id=&quot;20300&quot; value=&quot;Slide 20 - &amp;quot;Service Package&amp;quot;&quot;/&gt;&lt;property id=&quot;20307&quot; value=&quot;310&quot;/&gt;&lt;/object&gt;&lt;object type=&quot;3&quot; unique_id=&quot;10024&quot;&gt;&lt;property id=&quot;20148&quot; value=&quot;5&quot;/&gt;&lt;property id=&quot;20300&quot; value=&quot;Slide 21 - &amp;quot;The Service Package&amp;quot;&quot;/&gt;&lt;property id=&quot;20307&quot; value=&quot;311&quot;/&gt;&lt;/object&gt;&lt;object type=&quot;3&quot; unique_id=&quot;10025&quot;&gt;&lt;property id=&quot;20148&quot; value=&quot;5&quot;/&gt;&lt;property id=&quot;20300&quot; value=&quot;Slide 22 - &amp;quot;The Service Package (cont.)&amp;quot;&quot;/&gt;&lt;property id=&quot;20307&quot; value=&quot;312&quot;/&gt;&lt;/object&gt;&lt;object type=&quot;3&quot; unique_id=&quot;10026&quot;&gt;&lt;property id=&quot;20148&quot; value=&quot;5&quot;/&gt;&lt;property id=&quot;20300&quot; value=&quot;Slide 23 - &amp;quot;The Service Process Matrix&amp;quot;&quot;/&gt;&lt;property id=&quot;20307&quot; value=&quot;313&quot;/&gt;&lt;/object&gt;&lt;object type=&quot;3&quot; unique_id=&quot;10027&quot;&gt;&lt;property id=&quot;20148&quot; value=&quot;5&quot;/&gt;&lt;property id=&quot;20300&quot; value=&quot;Slide 24 - &amp;quot;Open Systems View of Services&amp;quot;&quot;/&gt;&lt;property id=&quot;20307&quot; value=&quot;298&quot;/&gt;&lt;/object&gt;&lt;object type=&quot;3&quot; unique_id=&quot;10028&quot;&gt;&lt;property id=&quot;20148&quot; value=&quot;5&quot;/&gt;&lt;property id=&quot;20300&quot; value=&quot;Slide 25 - &amp;quot;Village Volvo’s Service Package&amp;quot;&quot;/&gt;&lt;property id=&quot;20307&quot; value=&quot;299&quot;/&gt;&lt;/object&gt;&lt;object type=&quot;3&quot; unique_id=&quot;10029&quot;&gt;&lt;property id=&quot;20148&quot; value=&quot;5&quot;/&gt;&lt;property id=&quot;20300&quot; value=&quot;Slide 26 - &amp;quot;Village Volvo’s Distinctive Service Characteristics&amp;quot;&quot;/&gt;&lt;property id=&quot;20307&quot; value=&quot;300&quot;/&gt;&lt;/object&gt;&lt;object type=&quot;3&quot; unique_id=&quot;10030&quot;&gt;&lt;property id=&quot;20148&quot; value=&quot;5&quot;/&gt;&lt;property id=&quot;20300&quot; value=&quot;Slide 27 - &amp;quot;Managing Village Volvo&amp;quot;&quot;/&gt;&lt;property id=&quot;20307&quot; value=&quot;301&quot;/&gt;&lt;/object&gt;&lt;object type=&quot;3&quot; unique_id=&quot;10031&quot;&gt;&lt;property id=&quot;20148&quot; value=&quot;5&quot;/&gt;&lt;property id=&quot;20300&quot; value=&quot;Slide 28 - &amp;quot;Xpresso Lube Facility&amp;quot;&quot;/&gt;&lt;property id=&quot;20307&quot; value=&quot;302&quot;/&gt;&lt;/object&gt;&lt;object type=&quot;3&quot; unique_id=&quot;10032&quot;&gt;&lt;property id=&quot;20148&quot; value=&quot;5&quot;/&gt;&lt;property id=&quot;20300&quot; value=&quot;Slide 29 - &amp;quot;Xpresso Lube’s Service Package&amp;quot;&quot;/&gt;&lt;property id=&quot;20307&quot; value=&quot;303&quot;/&gt;&lt;/object&gt;&lt;object type=&quot;3&quot; unique_id=&quot;10033&quot;&gt;&lt;property id=&quot;20148&quot; value=&quot;5&quot;/&gt;&lt;property id=&quot;20300&quot; value=&quot;Slide 30 - &amp;quot;Xpresso Lube’s Distinctive Service Characteristics&amp;quot;&quot;/&gt;&lt;property id=&quot;20307&quot; value=&quot;304&quot;/&gt;&lt;/object&gt;&lt;object type=&quot;3&quot; unique_id=&quot;10034&quot;&gt;&lt;property id=&quot;20148&quot; value=&quot;5&quot;/&gt;&lt;property id=&quot;20300&quot; value=&quot;Slide 31 - &amp;quot;Beyond Xpresso Lube  &amp;quot;&quot;/&gt;&lt;property id=&quot;20307&quot; value=&quot;305&quot;/&gt;&lt;/object&gt;&lt;object type=&quot;3&quot; unique_id=&quot;10035&quot;&gt;&lt;property id=&quot;20148&quot; value=&quot;5&quot;/&gt;&lt;property id=&quot;20300&quot; value=&quot;Slide 32 - &amp;quot;Discussion Topics&amp;quot;&quot;/&gt;&lt;property id=&quot;20307&quot; value=&quot;262&quot;/&gt;&lt;/object&gt;&lt;object type=&quot;3&quot; unique_id=&quot;10036&quot;&gt;&lt;property id=&quot;20148&quot; value=&quot;5&quot;/&gt;&lt;property id=&quot;20300&quot; value=&quot;Slide 33 - &amp;quot;Interactive Class Exercise&amp;quot;&quot;/&gt;&lt;property id=&quot;20307&quot; value=&quot;275&quot;/&gt;&lt;/object&gt;&lt;/object&gt;&lt;/object&gt;&lt;/database&gt;"/>
  <p:tag name="SECTOMILLISECCONVERTED" val="1"/>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862</TotalTime>
  <Pages>7</Pages>
  <Words>1958</Words>
  <Application>Microsoft Office PowerPoint</Application>
  <PresentationFormat>Letter Paper (8.5x11 in)</PresentationFormat>
  <Paragraphs>366</Paragraphs>
  <Slides>32</Slides>
  <Notes>14</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8" baseType="lpstr">
      <vt:lpstr>Arial</vt:lpstr>
      <vt:lpstr>Tahoma</vt:lpstr>
      <vt:lpstr>Times New Roman</vt:lpstr>
      <vt:lpstr>Wingdings</vt:lpstr>
      <vt:lpstr>Blends</vt:lpstr>
      <vt:lpstr>Document</vt:lpstr>
      <vt:lpstr>Welcome to  Service Management Chapter 1   The Service Economy</vt:lpstr>
      <vt:lpstr>Learning Objectives</vt:lpstr>
      <vt:lpstr>PowerPoint Presentation</vt:lpstr>
      <vt:lpstr>Service Definitions</vt:lpstr>
      <vt:lpstr>Service Definitions - continued</vt:lpstr>
      <vt:lpstr>Service System Definition</vt:lpstr>
      <vt:lpstr>Figure 1.1: Role of Services in an Economy</vt:lpstr>
      <vt:lpstr>Figure 1.2: Stages of Economic Activity</vt:lpstr>
      <vt:lpstr>Figure 1.3: Trends in U.S. Employment by Sector, 1850-2015</vt:lpstr>
      <vt:lpstr> Table 1.2: Comparison of Societies</vt:lpstr>
      <vt:lpstr>Figure 1.4: Distribution of U.S. Employment by Industry, 2014</vt:lpstr>
      <vt:lpstr>Table 1.3: Language of Economic Evolution</vt:lpstr>
      <vt:lpstr>Experience Design Principles</vt:lpstr>
      <vt:lpstr>Figure 1.5: The Four Realms of an Experience</vt:lpstr>
      <vt:lpstr>Table 1.4: Typology of Services in the 21st Century</vt:lpstr>
      <vt:lpstr>Table 1.5: Foundational Premises (FPs) of Service-Dominant Logic</vt:lpstr>
      <vt:lpstr>Distinctive Characteristics  of Service Operations</vt:lpstr>
      <vt:lpstr>Table 1.6: Nonownership Classification of Services</vt:lpstr>
      <vt:lpstr>Figure 1.6: Service Package</vt:lpstr>
      <vt:lpstr>The Service Package</vt:lpstr>
      <vt:lpstr>The Service Package (cont.)</vt:lpstr>
      <vt:lpstr>Figure 1.7: The Service Process Matrix</vt:lpstr>
      <vt:lpstr>Figure 1.8: Challenges for Service Managers</vt:lpstr>
      <vt:lpstr>Figure 1.9: Open Systems View of Services</vt:lpstr>
      <vt:lpstr>Discussion Topics</vt:lpstr>
      <vt:lpstr>Interactive Class Exercise</vt:lpstr>
      <vt:lpstr>    Case 1.1: Village Volvo</vt:lpstr>
      <vt:lpstr> Case 1.1: Village Volvo</vt:lpstr>
      <vt:lpstr>Case 1.1: Village Volvo</vt:lpstr>
      <vt:lpstr>Case 1.2: Xpresso Lube</vt:lpstr>
      <vt:lpstr>Case 1.2: Expresso Lube</vt:lpstr>
      <vt:lpstr>Case 1.2: Xpresso Lube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of Services in an Economy</dc:title>
  <dc:creator>James Fitzsimmons</dc:creator>
  <cp:lastModifiedBy>McAndrews, Ryan</cp:lastModifiedBy>
  <cp:revision>164</cp:revision>
  <cp:lastPrinted>1997-05-16T15:38:36Z</cp:lastPrinted>
  <dcterms:created xsi:type="dcterms:W3CDTF">1996-01-13T13:42:34Z</dcterms:created>
  <dcterms:modified xsi:type="dcterms:W3CDTF">2018-02-14T20:39:44Z</dcterms:modified>
</cp:coreProperties>
</file>