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80" r:id="rId2"/>
  </p:sldMasterIdLst>
  <p:notesMasterIdLst>
    <p:notesMasterId r:id="rId87"/>
  </p:notesMasterIdLst>
  <p:handoutMasterIdLst>
    <p:handoutMasterId r:id="rId88"/>
  </p:handoutMasterIdLst>
  <p:sldIdLst>
    <p:sldId id="409" r:id="rId3"/>
    <p:sldId id="271" r:id="rId4"/>
    <p:sldId id="296" r:id="rId5"/>
    <p:sldId id="335" r:id="rId6"/>
    <p:sldId id="336" r:id="rId7"/>
    <p:sldId id="338" r:id="rId8"/>
    <p:sldId id="339" r:id="rId9"/>
    <p:sldId id="340" r:id="rId10"/>
    <p:sldId id="341" r:id="rId11"/>
    <p:sldId id="342" r:id="rId12"/>
    <p:sldId id="343" r:id="rId13"/>
    <p:sldId id="344" r:id="rId14"/>
    <p:sldId id="345" r:id="rId15"/>
    <p:sldId id="346" r:id="rId16"/>
    <p:sldId id="347" r:id="rId17"/>
    <p:sldId id="348" r:id="rId18"/>
    <p:sldId id="349" r:id="rId19"/>
    <p:sldId id="350" r:id="rId20"/>
    <p:sldId id="351" r:id="rId21"/>
    <p:sldId id="352" r:id="rId22"/>
    <p:sldId id="353" r:id="rId23"/>
    <p:sldId id="354" r:id="rId24"/>
    <p:sldId id="355" r:id="rId25"/>
    <p:sldId id="356" r:id="rId26"/>
    <p:sldId id="357" r:id="rId27"/>
    <p:sldId id="358" r:id="rId28"/>
    <p:sldId id="359" r:id="rId29"/>
    <p:sldId id="289" r:id="rId30"/>
    <p:sldId id="360" r:id="rId31"/>
    <p:sldId id="361" r:id="rId32"/>
    <p:sldId id="290" r:id="rId33"/>
    <p:sldId id="276" r:id="rId34"/>
    <p:sldId id="334" r:id="rId35"/>
    <p:sldId id="298" r:id="rId36"/>
    <p:sldId id="312" r:id="rId37"/>
    <p:sldId id="313" r:id="rId38"/>
    <p:sldId id="314" r:id="rId39"/>
    <p:sldId id="362" r:id="rId40"/>
    <p:sldId id="363" r:id="rId41"/>
    <p:sldId id="364" r:id="rId42"/>
    <p:sldId id="258" r:id="rId43"/>
    <p:sldId id="365" r:id="rId44"/>
    <p:sldId id="366" r:id="rId45"/>
    <p:sldId id="367" r:id="rId46"/>
    <p:sldId id="368" r:id="rId47"/>
    <p:sldId id="369" r:id="rId48"/>
    <p:sldId id="370" r:id="rId49"/>
    <p:sldId id="371" r:id="rId50"/>
    <p:sldId id="373" r:id="rId51"/>
    <p:sldId id="374" r:id="rId52"/>
    <p:sldId id="377" r:id="rId53"/>
    <p:sldId id="375" r:id="rId54"/>
    <p:sldId id="376" r:id="rId55"/>
    <p:sldId id="378" r:id="rId56"/>
    <p:sldId id="379" r:id="rId57"/>
    <p:sldId id="380" r:id="rId58"/>
    <p:sldId id="381" r:id="rId59"/>
    <p:sldId id="382" r:id="rId60"/>
    <p:sldId id="383" r:id="rId61"/>
    <p:sldId id="384" r:id="rId62"/>
    <p:sldId id="385" r:id="rId63"/>
    <p:sldId id="386" r:id="rId64"/>
    <p:sldId id="387" r:id="rId65"/>
    <p:sldId id="388" r:id="rId66"/>
    <p:sldId id="389" r:id="rId67"/>
    <p:sldId id="390" r:id="rId68"/>
    <p:sldId id="391" r:id="rId69"/>
    <p:sldId id="392" r:id="rId70"/>
    <p:sldId id="393" r:id="rId71"/>
    <p:sldId id="394" r:id="rId72"/>
    <p:sldId id="395" r:id="rId73"/>
    <p:sldId id="396" r:id="rId74"/>
    <p:sldId id="397" r:id="rId75"/>
    <p:sldId id="398" r:id="rId76"/>
    <p:sldId id="399" r:id="rId77"/>
    <p:sldId id="400" r:id="rId78"/>
    <p:sldId id="401" r:id="rId79"/>
    <p:sldId id="402" r:id="rId80"/>
    <p:sldId id="403" r:id="rId81"/>
    <p:sldId id="404" r:id="rId82"/>
    <p:sldId id="405" r:id="rId83"/>
    <p:sldId id="406" r:id="rId84"/>
    <p:sldId id="407" r:id="rId85"/>
    <p:sldId id="408" r:id="rId86"/>
  </p:sldIdLst>
  <p:sldSz cx="9144000" cy="6858000" type="letter"/>
  <p:notesSz cx="6858000" cy="9028113"/>
  <p:custDataLst>
    <p:tags r:id="rId89"/>
  </p:custDataLst>
  <p:defaultTextStyle>
    <a:defPPr>
      <a:defRPr lang="en-US"/>
    </a:defPPr>
    <a:lvl1pPr algn="l" rtl="0" eaLnBrk="0" fontAlgn="base" hangingPunct="0">
      <a:spcBef>
        <a:spcPct val="0"/>
      </a:spcBef>
      <a:spcAft>
        <a:spcPct val="0"/>
      </a:spcAft>
      <a:defRPr kern="1200">
        <a:solidFill>
          <a:schemeClr val="tx1"/>
        </a:solidFill>
        <a:latin typeface="Tahoma" charset="0"/>
        <a:ea typeface="+mn-ea"/>
        <a:cs typeface="+mn-cs"/>
      </a:defRPr>
    </a:lvl1pPr>
    <a:lvl2pPr marL="457200" algn="l" rtl="0" eaLnBrk="0" fontAlgn="base" hangingPunct="0">
      <a:spcBef>
        <a:spcPct val="0"/>
      </a:spcBef>
      <a:spcAft>
        <a:spcPct val="0"/>
      </a:spcAft>
      <a:defRPr kern="1200">
        <a:solidFill>
          <a:schemeClr val="tx1"/>
        </a:solidFill>
        <a:latin typeface="Tahoma" charset="0"/>
        <a:ea typeface="+mn-ea"/>
        <a:cs typeface="+mn-cs"/>
      </a:defRPr>
    </a:lvl2pPr>
    <a:lvl3pPr marL="914400" algn="l" rtl="0" eaLnBrk="0" fontAlgn="base" hangingPunct="0">
      <a:spcBef>
        <a:spcPct val="0"/>
      </a:spcBef>
      <a:spcAft>
        <a:spcPct val="0"/>
      </a:spcAft>
      <a:defRPr kern="1200">
        <a:solidFill>
          <a:schemeClr val="tx1"/>
        </a:solidFill>
        <a:latin typeface="Tahoma" charset="0"/>
        <a:ea typeface="+mn-ea"/>
        <a:cs typeface="+mn-cs"/>
      </a:defRPr>
    </a:lvl3pPr>
    <a:lvl4pPr marL="1371600" algn="l" rtl="0" eaLnBrk="0" fontAlgn="base" hangingPunct="0">
      <a:spcBef>
        <a:spcPct val="0"/>
      </a:spcBef>
      <a:spcAft>
        <a:spcPct val="0"/>
      </a:spcAft>
      <a:defRPr kern="1200">
        <a:solidFill>
          <a:schemeClr val="tx1"/>
        </a:solidFill>
        <a:latin typeface="Tahoma" charset="0"/>
        <a:ea typeface="+mn-ea"/>
        <a:cs typeface="+mn-cs"/>
      </a:defRPr>
    </a:lvl4pPr>
    <a:lvl5pPr marL="1828800" algn="l" rtl="0" eaLnBrk="0" fontAlgn="base" hangingPunct="0">
      <a:spcBef>
        <a:spcPct val="0"/>
      </a:spcBef>
      <a:spcAft>
        <a:spcPct val="0"/>
      </a:spcAft>
      <a:defRPr kern="1200">
        <a:solidFill>
          <a:schemeClr val="tx1"/>
        </a:solidFill>
        <a:latin typeface="Tahoma" charset="0"/>
        <a:ea typeface="+mn-ea"/>
        <a:cs typeface="+mn-cs"/>
      </a:defRPr>
    </a:lvl5pPr>
    <a:lvl6pPr marL="2286000" algn="l" defTabSz="914400" rtl="0" eaLnBrk="1" latinLnBrk="0" hangingPunct="1">
      <a:defRPr kern="1200">
        <a:solidFill>
          <a:schemeClr val="tx1"/>
        </a:solidFill>
        <a:latin typeface="Tahoma" charset="0"/>
        <a:ea typeface="+mn-ea"/>
        <a:cs typeface="+mn-cs"/>
      </a:defRPr>
    </a:lvl6pPr>
    <a:lvl7pPr marL="2743200" algn="l" defTabSz="914400" rtl="0" eaLnBrk="1" latinLnBrk="0" hangingPunct="1">
      <a:defRPr kern="1200">
        <a:solidFill>
          <a:schemeClr val="tx1"/>
        </a:solidFill>
        <a:latin typeface="Tahoma" charset="0"/>
        <a:ea typeface="+mn-ea"/>
        <a:cs typeface="+mn-cs"/>
      </a:defRPr>
    </a:lvl7pPr>
    <a:lvl8pPr marL="3200400" algn="l" defTabSz="914400" rtl="0" eaLnBrk="1" latinLnBrk="0" hangingPunct="1">
      <a:defRPr kern="1200">
        <a:solidFill>
          <a:schemeClr val="tx1"/>
        </a:solidFill>
        <a:latin typeface="Tahoma" charset="0"/>
        <a:ea typeface="+mn-ea"/>
        <a:cs typeface="+mn-cs"/>
      </a:defRPr>
    </a:lvl8pPr>
    <a:lvl9pPr marL="3657600" algn="l" defTabSz="914400" rtl="0" eaLnBrk="1" latinLnBrk="0" hangingPunct="1">
      <a:defRPr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DDDDD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418" autoAdjust="0"/>
    <p:restoredTop sz="85424" autoAdjust="0"/>
  </p:normalViewPr>
  <p:slideViewPr>
    <p:cSldViewPr>
      <p:cViewPr varScale="1">
        <p:scale>
          <a:sx n="92" d="100"/>
          <a:sy n="92" d="100"/>
        </p:scale>
        <p:origin x="2256"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402"/>
    </p:cViewPr>
  </p:sorterViewPr>
  <p:notesViewPr>
    <p:cSldViewPr>
      <p:cViewPr varScale="1">
        <p:scale>
          <a:sx n="86" d="100"/>
          <a:sy n="86" d="100"/>
        </p:scale>
        <p:origin x="3180"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tags" Target="tags/tag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presProps" Target="pres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handoutMaster" Target="handoutMasters/handoutMaster1.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4" Type="http://schemas.openxmlformats.org/officeDocument/2006/relationships/slide" Target="slides/slide2.xml"/><Relationship Id="rId9"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7.wmf"/><Relationship Id="rId1" Type="http://schemas.openxmlformats.org/officeDocument/2006/relationships/image" Target="../media/image16.wmf"/><Relationship Id="rId4" Type="http://schemas.openxmlformats.org/officeDocument/2006/relationships/image" Target="../media/image19.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wmf"/><Relationship Id="rId5" Type="http://schemas.openxmlformats.org/officeDocument/2006/relationships/image" Target="../media/image24.wmf"/><Relationship Id="rId4" Type="http://schemas.openxmlformats.org/officeDocument/2006/relationships/image" Target="../media/image23.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0.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1.wmf"/><Relationship Id="rId1" Type="http://schemas.openxmlformats.org/officeDocument/2006/relationships/image" Target="../media/image28.wmf"/><Relationship Id="rId6" Type="http://schemas.openxmlformats.org/officeDocument/2006/relationships/image" Target="../media/image32.wmf"/><Relationship Id="rId5" Type="http://schemas.openxmlformats.org/officeDocument/2006/relationships/image" Target="../media/image31.wmf"/><Relationship Id="rId4" Type="http://schemas.openxmlformats.org/officeDocument/2006/relationships/image" Target="../media/image3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Arial" charset="0"/>
              </a:defRPr>
            </a:lvl1pPr>
          </a:lstStyle>
          <a:p>
            <a:pPr>
              <a:defRPr/>
            </a:pPr>
            <a:endParaRPr lang="en-US"/>
          </a:p>
        </p:txBody>
      </p:sp>
      <p:sp>
        <p:nvSpPr>
          <p:cNvPr id="4099" name="Rectangle 3"/>
          <p:cNvSpPr>
            <a:spLocks noGrp="1" noChangeArrowheads="1"/>
          </p:cNvSpPr>
          <p:nvPr>
            <p:ph type="dt" sz="quarter"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Arial" charset="0"/>
              </a:defRPr>
            </a:lvl1pPr>
          </a:lstStyle>
          <a:p>
            <a:pPr>
              <a:defRPr/>
            </a:pPr>
            <a:endParaRPr lang="en-US"/>
          </a:p>
        </p:txBody>
      </p:sp>
      <p:sp>
        <p:nvSpPr>
          <p:cNvPr id="4100" name="Rectangle 4"/>
          <p:cNvSpPr>
            <a:spLocks noGrp="1" noChangeArrowheads="1"/>
          </p:cNvSpPr>
          <p:nvPr>
            <p:ph type="ftr" sz="quarter" idx="2"/>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Arial" charset="0"/>
              </a:defRPr>
            </a:lvl1pPr>
          </a:lstStyle>
          <a:p>
            <a:pPr>
              <a:defRPr/>
            </a:pPr>
            <a:endParaRPr lang="en-US"/>
          </a:p>
        </p:txBody>
      </p:sp>
      <p:sp>
        <p:nvSpPr>
          <p:cNvPr id="4101" name="Rectangle 5"/>
          <p:cNvSpPr>
            <a:spLocks noGrp="1" noChangeArrowheads="1"/>
          </p:cNvSpPr>
          <p:nvPr>
            <p:ph type="sldNum" sz="quarter" idx="3"/>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Arial" charset="0"/>
              </a:defRPr>
            </a:lvl1pPr>
          </a:lstStyle>
          <a:p>
            <a:pPr>
              <a:defRPr/>
            </a:pPr>
            <a:fld id="{E6C00F8C-1171-4033-A5B7-DE184FD0BD56}" type="slidenum">
              <a:rPr lang="en-US"/>
              <a:pPr>
                <a:defRPr/>
              </a:pPr>
              <a:t>‹#›</a:t>
            </a:fld>
            <a:endParaRPr lang="en-US"/>
          </a:p>
        </p:txBody>
      </p:sp>
      <p:sp>
        <p:nvSpPr>
          <p:cNvPr id="4102" name="Rectangle 6"/>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499B710D-67DE-4A20-82FC-29CA14868FCD}"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3043255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1" name="Rectangle 3"/>
          <p:cNvSpPr>
            <a:spLocks noGrp="1" noChangeArrowheads="1"/>
          </p:cNvSpPr>
          <p:nvPr>
            <p:ph type="dt"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Times New Roman" pitchFamily="18" charset="0"/>
              </a:defRPr>
            </a:lvl1pPr>
          </a:lstStyle>
          <a:p>
            <a:pPr>
              <a:defRPr/>
            </a:pPr>
            <a:endParaRPr lang="en-US"/>
          </a:p>
        </p:txBody>
      </p:sp>
      <p:sp>
        <p:nvSpPr>
          <p:cNvPr id="2052" name="Rectangle 4"/>
          <p:cNvSpPr>
            <a:spLocks noGrp="1" noChangeArrowheads="1"/>
          </p:cNvSpPr>
          <p:nvPr>
            <p:ph type="ftr" sz="quarter" idx="4"/>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3" name="Rectangle 5"/>
          <p:cNvSpPr>
            <a:spLocks noGrp="1" noChangeArrowheads="1"/>
          </p:cNvSpPr>
          <p:nvPr>
            <p:ph type="sldNum" sz="quarter" idx="5"/>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Times New Roman" pitchFamily="18" charset="0"/>
              </a:defRPr>
            </a:lvl1pPr>
          </a:lstStyle>
          <a:p>
            <a:pPr>
              <a:defRPr/>
            </a:pPr>
            <a:fld id="{AF846481-77A5-4BFD-95F4-E1EB069DFA3A}" type="slidenum">
              <a:rPr lang="en-US"/>
              <a:pPr>
                <a:defRPr/>
              </a:pPr>
              <a:t>‹#›</a:t>
            </a:fld>
            <a:endParaRPr lang="en-US"/>
          </a:p>
        </p:txBody>
      </p:sp>
      <p:sp>
        <p:nvSpPr>
          <p:cNvPr id="2054" name="Rectangle 6"/>
          <p:cNvSpPr>
            <a:spLocks noGrp="1" noChangeArrowheads="1"/>
          </p:cNvSpPr>
          <p:nvPr>
            <p:ph type="body" sz="quarter" idx="3"/>
          </p:nvPr>
        </p:nvSpPr>
        <p:spPr bwMode="auto">
          <a:xfrm>
            <a:off x="914400" y="4287838"/>
            <a:ext cx="5029200" cy="4062412"/>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6631" name="Rectangle 7"/>
          <p:cNvSpPr>
            <a:spLocks noGrp="1" noRot="1" noChangeAspect="1" noChangeArrowheads="1" noTextEdit="1"/>
          </p:cNvSpPr>
          <p:nvPr>
            <p:ph type="sldImg" idx="2"/>
          </p:nvPr>
        </p:nvSpPr>
        <p:spPr bwMode="auto">
          <a:xfrm>
            <a:off x="1177925" y="682625"/>
            <a:ext cx="4502150" cy="3373438"/>
          </a:xfrm>
          <a:prstGeom prst="rect">
            <a:avLst/>
          </a:prstGeom>
          <a:noFill/>
          <a:ln w="12700">
            <a:solidFill>
              <a:schemeClr val="tx1"/>
            </a:solidFill>
            <a:miter lim="800000"/>
            <a:headEnd/>
            <a:tailEnd/>
          </a:ln>
        </p:spPr>
      </p:sp>
      <p:sp>
        <p:nvSpPr>
          <p:cNvPr id="2056" name="Rectangle 8"/>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B7ECF210-55CD-41E0-BFAA-23515DA24861}"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05945438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3</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4798306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12</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32182989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13</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4788477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14</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19696650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15</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4625496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16</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10255907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17</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37615674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18</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37175394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19</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32476052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20</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11909856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22</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8186884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4</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6908266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23</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12044292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32</a:t>
            </a:fld>
            <a:endParaRPr lang="en-US"/>
          </a:p>
        </p:txBody>
      </p:sp>
    </p:spTree>
    <p:extLst>
      <p:ext uri="{BB962C8B-B14F-4D97-AF65-F5344CB8AC3E}">
        <p14:creationId xmlns:p14="http://schemas.microsoft.com/office/powerpoint/2010/main" val="36349005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33</a:t>
            </a:fld>
            <a:endParaRPr lang="en-US"/>
          </a:p>
        </p:txBody>
      </p:sp>
    </p:spTree>
    <p:extLst>
      <p:ext uri="{BB962C8B-B14F-4D97-AF65-F5344CB8AC3E}">
        <p14:creationId xmlns:p14="http://schemas.microsoft.com/office/powerpoint/2010/main" val="15339566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34</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6194673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35</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4887891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36</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5183226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37</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4074483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38</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4778923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39</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41348957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40</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1650707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5</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751854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1179513" y="682625"/>
            <a:ext cx="4498975" cy="3373438"/>
          </a:xfrm>
          <a:ln cap="flat"/>
        </p:spPr>
      </p:sp>
      <p:sp>
        <p:nvSpPr>
          <p:cNvPr id="2867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1078826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1179513" y="682625"/>
            <a:ext cx="4498975" cy="3373438"/>
          </a:xfrm>
          <a:ln cap="flat"/>
        </p:spPr>
      </p:sp>
      <p:sp>
        <p:nvSpPr>
          <p:cNvPr id="2867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5058020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1179513" y="682625"/>
            <a:ext cx="4498975" cy="3373438"/>
          </a:xfrm>
          <a:ln cap="flat"/>
        </p:spPr>
      </p:sp>
      <p:sp>
        <p:nvSpPr>
          <p:cNvPr id="2867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8254950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1179513" y="682625"/>
            <a:ext cx="4498975" cy="3373438"/>
          </a:xfrm>
          <a:ln cap="flat"/>
        </p:spPr>
      </p:sp>
      <p:sp>
        <p:nvSpPr>
          <p:cNvPr id="2867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8045899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45</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11069457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46</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dirty="0"/>
          </a:p>
        </p:txBody>
      </p:sp>
    </p:spTree>
    <p:extLst>
      <p:ext uri="{BB962C8B-B14F-4D97-AF65-F5344CB8AC3E}">
        <p14:creationId xmlns:p14="http://schemas.microsoft.com/office/powerpoint/2010/main" val="322731394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47</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6045769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48</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6374289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50</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4544260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51</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9254137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6</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5257816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52</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6315217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53</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00089277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54</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4357038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55</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25546414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56</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4487885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57</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69362477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58</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179257315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59</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57363828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60</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83146611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61</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7699619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7</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122994046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62</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419636322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63</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89207959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64</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05069838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65</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169279296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66</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13312285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67</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110945267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68</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55177552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69</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dirty="0"/>
          </a:p>
        </p:txBody>
      </p:sp>
    </p:spTree>
    <p:extLst>
      <p:ext uri="{BB962C8B-B14F-4D97-AF65-F5344CB8AC3E}">
        <p14:creationId xmlns:p14="http://schemas.microsoft.com/office/powerpoint/2010/main" val="17435386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8</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18193999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9</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10556922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10</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40467455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11</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32633407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
        <p:nvSpPr>
          <p:cNvPr id="3" name="Content Placeholder 2"/>
          <p:cNvSpPr>
            <a:spLocks noGrp="1"/>
          </p:cNvSpPr>
          <p:nvPr>
            <p:ph sz="quarter" idx="14"/>
          </p:nvPr>
        </p:nvSpPr>
        <p:spPr>
          <a:xfrm>
            <a:off x="990600" y="5791200"/>
            <a:ext cx="7772400" cy="30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7762271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Tree>
    <p:extLst>
      <p:ext uri="{BB962C8B-B14F-4D97-AF65-F5344CB8AC3E}">
        <p14:creationId xmlns:p14="http://schemas.microsoft.com/office/powerpoint/2010/main" val="131928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609600"/>
            <a:ext cx="7772400" cy="14620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21"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22"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extLst>
      <p:ext uri="{BB962C8B-B14F-4D97-AF65-F5344CB8AC3E}">
        <p14:creationId xmlns:p14="http://schemas.microsoft.com/office/powerpoint/2010/main" val="37371014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609600"/>
            <a:ext cx="7772400" cy="14620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dirty="0"/>
          </a:p>
        </p:txBody>
      </p:sp>
      <p:sp>
        <p:nvSpPr>
          <p:cNvPr id="3" name="Content Placeholder 2"/>
          <p:cNvSpPr>
            <a:spLocks noGrp="1"/>
          </p:cNvSpPr>
          <p:nvPr>
            <p:ph sz="quarter" idx="11" hasCustomPrompt="1"/>
          </p:nvPr>
        </p:nvSpPr>
        <p:spPr>
          <a:xfrm>
            <a:off x="2895600" y="6477000"/>
            <a:ext cx="4267200" cy="228600"/>
          </a:xfrm>
        </p:spPr>
        <p:txBody>
          <a:bodyPr/>
          <a:lstStyle>
            <a:lvl1pPr marL="0" indent="0" algn="ctr">
              <a:buNone/>
              <a:defRPr sz="900">
                <a:latin typeface="Calibri" panose="020F0502020204030204" pitchFamily="34" charset="0"/>
              </a:defRPr>
            </a:lvl1pPr>
          </a:lstStyle>
          <a:p>
            <a:pPr lvl="0"/>
            <a:r>
              <a:rPr lang="en-IN" dirty="0"/>
              <a:t>©2019 McGraw-Hill Education.</a:t>
            </a:r>
          </a:p>
        </p:txBody>
      </p:sp>
      <p:sp>
        <p:nvSpPr>
          <p:cNvPr id="16" name="Content Placeholder 15"/>
          <p:cNvSpPr>
            <a:spLocks noGrp="1"/>
          </p:cNvSpPr>
          <p:nvPr>
            <p:ph sz="quarter" idx="12" hasCustomPrompt="1"/>
          </p:nvPr>
        </p:nvSpPr>
        <p:spPr>
          <a:xfrm>
            <a:off x="7162800" y="6477000"/>
            <a:ext cx="1846263" cy="228600"/>
          </a:xfrm>
        </p:spPr>
        <p:txBody>
          <a:bodyPr/>
          <a:lstStyle>
            <a:lvl1pPr marL="0" indent="0" algn="r">
              <a:buFontTx/>
              <a:buNone/>
              <a:defRPr sz="1400">
                <a:latin typeface="Calibri" panose="020F0502020204030204" pitchFamily="34" charset="0"/>
              </a:defRPr>
            </a:lvl1pPr>
            <a:lvl2pPr marL="742950" indent="-285750">
              <a:buFont typeface="Arial" panose="020B0604020202020204" pitchFamily="34" charset="0"/>
              <a:buChar char="•"/>
              <a:defRPr sz="1400">
                <a:latin typeface="Calibri" panose="020F0502020204030204" pitchFamily="34" charset="0"/>
              </a:defRPr>
            </a:lvl2pPr>
            <a:lvl3pPr marL="1200150" indent="-285750">
              <a:buFont typeface="Arial" panose="020B0604020202020204" pitchFamily="34" charset="0"/>
              <a:buChar char="•"/>
              <a:defRPr sz="1400">
                <a:latin typeface="Calibri" panose="020F0502020204030204" pitchFamily="34" charset="0"/>
              </a:defRPr>
            </a:lvl3pPr>
            <a:lvl4pPr marL="1657350" indent="-285750">
              <a:buFont typeface="Arial" panose="020B0604020202020204" pitchFamily="34" charset="0"/>
              <a:buChar char="•"/>
              <a:defRPr sz="1400">
                <a:latin typeface="Calibri" panose="020F0502020204030204" pitchFamily="34" charset="0"/>
              </a:defRPr>
            </a:lvl4pPr>
            <a:lvl5pPr marL="2114550" indent="-285750">
              <a:buFont typeface="Arial" panose="020B0604020202020204" pitchFamily="34" charset="0"/>
              <a:buChar char="•"/>
              <a:defRPr sz="1400">
                <a:latin typeface="Calibri" panose="020F0502020204030204" pitchFamily="34" charset="0"/>
              </a:defRPr>
            </a:lvl5pPr>
          </a:lstStyle>
          <a:p>
            <a:pPr lvl="0"/>
            <a:r>
              <a:rPr lang="en-IN" dirty="0"/>
              <a:t>&lt;#&gt;</a:t>
            </a:r>
          </a:p>
        </p:txBody>
      </p:sp>
    </p:spTree>
    <p:extLst>
      <p:ext uri="{BB962C8B-B14F-4D97-AF65-F5344CB8AC3E}">
        <p14:creationId xmlns:p14="http://schemas.microsoft.com/office/powerpoint/2010/main" val="1473434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342900" indent="-342900">
              <a:buClr>
                <a:schemeClr val="tx1"/>
              </a:buClr>
              <a:buFont typeface="Arial" panose="020B0604020202020204" pitchFamily="34" charset="0"/>
              <a:buChar char="•"/>
              <a:defRPr>
                <a:latin typeface="Calibri" panose="020F0502020204030204" pitchFamily="34" charset="0"/>
              </a:defRPr>
            </a:lvl1pPr>
            <a:lvl2pPr marL="742950" indent="-285750">
              <a:buClr>
                <a:schemeClr val="tx1"/>
              </a:buClr>
              <a:buFont typeface="Arial" panose="020B0604020202020204" pitchFamily="34" charset="0"/>
              <a:buChar char="•"/>
              <a:defRPr>
                <a:latin typeface="Calibri" panose="020F0502020204030204" pitchFamily="34" charset="0"/>
              </a:defRPr>
            </a:lvl2pPr>
            <a:lvl3pPr marL="1143000" indent="-228600">
              <a:buClr>
                <a:schemeClr val="tx1"/>
              </a:buClr>
              <a:buFont typeface="Arial" panose="020B0604020202020204" pitchFamily="34" charset="0"/>
              <a:buChar char="•"/>
              <a:defRPr>
                <a:latin typeface="Calibri" panose="020F0502020204030204" pitchFamily="34" charset="0"/>
              </a:defRPr>
            </a:lvl3pPr>
            <a:lvl4pPr marL="1600200" indent="-228600">
              <a:buClr>
                <a:schemeClr val="tx1"/>
              </a:buClr>
              <a:buFont typeface="Arial" panose="020B0604020202020204" pitchFamily="34" charset="0"/>
              <a:buChar char="•"/>
              <a:defRPr>
                <a:latin typeface="Calibri" panose="020F0502020204030204" pitchFamily="34" charset="0"/>
              </a:defRPr>
            </a:lvl4pPr>
            <a:lvl5pPr marL="2057400" indent="-228600">
              <a:buClr>
                <a:schemeClr val="tx1"/>
              </a:buClr>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3742471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600609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289337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240663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extLst>
      <p:ext uri="{BB962C8B-B14F-4D97-AF65-F5344CB8AC3E}">
        <p14:creationId xmlns:p14="http://schemas.microsoft.com/office/powerpoint/2010/main" val="6713486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extLst>
      <p:ext uri="{BB962C8B-B14F-4D97-AF65-F5344CB8AC3E}">
        <p14:creationId xmlns:p14="http://schemas.microsoft.com/office/powerpoint/2010/main" val="27469362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extLst>
      <p:ext uri="{BB962C8B-B14F-4D97-AF65-F5344CB8AC3E}">
        <p14:creationId xmlns:p14="http://schemas.microsoft.com/office/powerpoint/2010/main" val="5804256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extLst>
      <p:ext uri="{BB962C8B-B14F-4D97-AF65-F5344CB8AC3E}">
        <p14:creationId xmlns:p14="http://schemas.microsoft.com/office/powerpoint/2010/main" val="28010777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extLst>
      <p:ext uri="{BB962C8B-B14F-4D97-AF65-F5344CB8AC3E}">
        <p14:creationId xmlns:p14="http://schemas.microsoft.com/office/powerpoint/2010/main" val="3423774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342900" indent="-342900">
              <a:buClr>
                <a:schemeClr val="tx1"/>
              </a:buClr>
              <a:buFont typeface="Arial" panose="020B0604020202020204" pitchFamily="34" charset="0"/>
              <a:buChar char="•"/>
              <a:defRPr>
                <a:latin typeface="Calibri" panose="020F0502020204030204" pitchFamily="34" charset="0"/>
              </a:defRPr>
            </a:lvl1pPr>
            <a:lvl2pPr marL="742950" indent="-285750">
              <a:buClr>
                <a:schemeClr val="tx1"/>
              </a:buClr>
              <a:buFont typeface="Arial" panose="020B0604020202020204" pitchFamily="34" charset="0"/>
              <a:buChar char="•"/>
              <a:defRPr>
                <a:latin typeface="Calibri" panose="020F0502020204030204" pitchFamily="34" charset="0"/>
              </a:defRPr>
            </a:lvl2pPr>
            <a:lvl3pPr marL="1143000" indent="-228600">
              <a:buClr>
                <a:schemeClr val="tx1"/>
              </a:buClr>
              <a:buFont typeface="Arial" panose="020B0604020202020204" pitchFamily="34" charset="0"/>
              <a:buChar char="•"/>
              <a:defRPr>
                <a:latin typeface="Calibri" panose="020F0502020204030204" pitchFamily="34" charset="0"/>
              </a:defRPr>
            </a:lvl3pPr>
            <a:lvl4pPr marL="1600200" indent="-228600">
              <a:buClr>
                <a:schemeClr val="tx1"/>
              </a:buClr>
              <a:buFont typeface="Arial" panose="020B0604020202020204" pitchFamily="34" charset="0"/>
              <a:buChar char="•"/>
              <a:defRPr>
                <a:latin typeface="Calibri" panose="020F0502020204030204" pitchFamily="34" charset="0"/>
              </a:defRPr>
            </a:lvl4pPr>
            <a:lvl5pPr marL="2057400" indent="-228600">
              <a:buClr>
                <a:schemeClr val="tx1"/>
              </a:buClr>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extLst>
      <p:ext uri="{BB962C8B-B14F-4D97-AF65-F5344CB8AC3E}">
        <p14:creationId xmlns:p14="http://schemas.microsoft.com/office/powerpoint/2010/main" val="26673477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extLst>
      <p:ext uri="{BB962C8B-B14F-4D97-AF65-F5344CB8AC3E}">
        <p14:creationId xmlns:p14="http://schemas.microsoft.com/office/powerpoint/2010/main" val="16444933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extLst>
      <p:ext uri="{BB962C8B-B14F-4D97-AF65-F5344CB8AC3E}">
        <p14:creationId xmlns:p14="http://schemas.microsoft.com/office/powerpoint/2010/main" val="393523618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extLst>
      <p:ext uri="{BB962C8B-B14F-4D97-AF65-F5344CB8AC3E}">
        <p14:creationId xmlns:p14="http://schemas.microsoft.com/office/powerpoint/2010/main" val="40308941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extLst>
      <p:ext uri="{BB962C8B-B14F-4D97-AF65-F5344CB8AC3E}">
        <p14:creationId xmlns:p14="http://schemas.microsoft.com/office/powerpoint/2010/main" val="2333398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05535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12164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046935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725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2667000"/>
            <a:ext cx="7588062" cy="5965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3352800"/>
            <a:ext cx="7588062" cy="601854"/>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4114801"/>
            <a:ext cx="7588062" cy="51402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6"/>
          </p:nvPr>
        </p:nvSpPr>
        <p:spPr>
          <a:xfrm>
            <a:off x="1148562" y="4800601"/>
            <a:ext cx="7588062" cy="533400"/>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116060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theme" Target="../theme/theme2.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14"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15"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75" r:id="rId1"/>
    <p:sldLayoutId id="2147483679" r:id="rId2"/>
    <p:sldLayoutId id="2147483664" r:id="rId3"/>
    <p:sldLayoutId id="2147483676" r:id="rId4"/>
    <p:sldLayoutId id="2147483677" r:id="rId5"/>
    <p:sldLayoutId id="2147483678" r:id="rId6"/>
    <p:sldLayoutId id="2147483697"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 id="2147483674" r:id="rId17"/>
    <p:sldLayoutId id="2147483698" r:id="rId18"/>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20" name="Rectangle 16"/>
          <p:cNvSpPr>
            <a:spLocks noGrp="1" noChangeArrowheads="1"/>
          </p:cNvSpPr>
          <p:nvPr>
            <p:ph type="sldNum" sz="quarter" idx="4"/>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21" name="Content Placeholder 2"/>
          <p:cNvSpPr txBox="1">
            <a:spLocks/>
          </p:cNvSpPr>
          <p:nvPr userDrawn="1"/>
        </p:nvSpPr>
        <p:spPr>
          <a:xfrm>
            <a:off x="2895600" y="6248400"/>
            <a:ext cx="3962400" cy="457200"/>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a:t>©2019 McGraw-Hill Education.</a:t>
            </a:r>
            <a:endParaRPr lang="en-US" kern="0" dirty="0"/>
          </a:p>
        </p:txBody>
      </p:sp>
    </p:spTree>
    <p:extLst>
      <p:ext uri="{BB962C8B-B14F-4D97-AF65-F5344CB8AC3E}">
        <p14:creationId xmlns:p14="http://schemas.microsoft.com/office/powerpoint/2010/main" val="252116059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slide" Target="slide7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slide" Target="slide7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slide" Target="slide7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7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slide" Target="slide78.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slide" Target="slide7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slide" Target="slide8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13.wmf"/><Relationship Id="rId4" Type="http://schemas.openxmlformats.org/officeDocument/2006/relationships/oleObject" Target="../embeddings/oleObject1.bin"/></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slide" Target="slide8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slide" Target="slide82.xml"/></Relationships>
</file>

<file path=ppt/slides/_rels/slide46.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35.xml"/><Relationship Id="rId7" Type="http://schemas.openxmlformats.org/officeDocument/2006/relationships/image" Target="../media/image17.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3.bin"/><Relationship Id="rId11" Type="http://schemas.openxmlformats.org/officeDocument/2006/relationships/image" Target="../media/image19.wmf"/><Relationship Id="rId5" Type="http://schemas.openxmlformats.org/officeDocument/2006/relationships/image" Target="../media/image16.wmf"/><Relationship Id="rId10" Type="http://schemas.openxmlformats.org/officeDocument/2006/relationships/oleObject" Target="../embeddings/oleObject5.bin"/><Relationship Id="rId4" Type="http://schemas.openxmlformats.org/officeDocument/2006/relationships/oleObject" Target="../embeddings/oleObject2.bin"/><Relationship Id="rId9" Type="http://schemas.openxmlformats.org/officeDocument/2006/relationships/image" Target="../media/image18.wmf"/></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8" Type="http://schemas.openxmlformats.org/officeDocument/2006/relationships/oleObject" Target="../embeddings/oleObject8.bin"/><Relationship Id="rId13" Type="http://schemas.openxmlformats.org/officeDocument/2006/relationships/image" Target="../media/image23.wmf"/><Relationship Id="rId3" Type="http://schemas.openxmlformats.org/officeDocument/2006/relationships/notesSlide" Target="../notesSlides/notesSlide38.xml"/><Relationship Id="rId7" Type="http://schemas.openxmlformats.org/officeDocument/2006/relationships/image" Target="../media/image21.wmf"/><Relationship Id="rId12" Type="http://schemas.openxmlformats.org/officeDocument/2006/relationships/oleObject" Target="../embeddings/oleObject11.bin"/><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oleObject" Target="../embeddings/oleObject7.bin"/><Relationship Id="rId11" Type="http://schemas.openxmlformats.org/officeDocument/2006/relationships/oleObject" Target="../embeddings/oleObject10.bin"/><Relationship Id="rId5" Type="http://schemas.openxmlformats.org/officeDocument/2006/relationships/image" Target="../media/image20.wmf"/><Relationship Id="rId15" Type="http://schemas.openxmlformats.org/officeDocument/2006/relationships/image" Target="../media/image24.wmf"/><Relationship Id="rId10" Type="http://schemas.openxmlformats.org/officeDocument/2006/relationships/oleObject" Target="../embeddings/oleObject9.bin"/><Relationship Id="rId4" Type="http://schemas.openxmlformats.org/officeDocument/2006/relationships/oleObject" Target="../embeddings/oleObject6.bin"/><Relationship Id="rId9" Type="http://schemas.openxmlformats.org/officeDocument/2006/relationships/image" Target="../media/image22.wmf"/><Relationship Id="rId14" Type="http://schemas.openxmlformats.org/officeDocument/2006/relationships/oleObject" Target="../embeddings/oleObject12.bin"/></Relationships>
</file>

<file path=ppt/slides/_rels/slide51.xml.rels><?xml version="1.0" encoding="UTF-8" standalone="yes"?>
<Relationships xmlns="http://schemas.openxmlformats.org/package/2006/relationships"><Relationship Id="rId8" Type="http://schemas.openxmlformats.org/officeDocument/2006/relationships/oleObject" Target="../embeddings/oleObject15.bin"/><Relationship Id="rId3" Type="http://schemas.openxmlformats.org/officeDocument/2006/relationships/notesSlide" Target="../notesSlides/notesSlide39.xml"/><Relationship Id="rId7" Type="http://schemas.openxmlformats.org/officeDocument/2006/relationships/image" Target="../media/image25.wmf"/><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oleObject" Target="../embeddings/oleObject14.bin"/><Relationship Id="rId5" Type="http://schemas.openxmlformats.org/officeDocument/2006/relationships/image" Target="../media/image20.wmf"/><Relationship Id="rId4" Type="http://schemas.openxmlformats.org/officeDocument/2006/relationships/oleObject" Target="../embeddings/oleObject13.bin"/><Relationship Id="rId9" Type="http://schemas.openxmlformats.org/officeDocument/2006/relationships/image" Target="../media/image26.wmf"/></Relationships>
</file>

<file path=ppt/slides/_rels/slide5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8" Type="http://schemas.openxmlformats.org/officeDocument/2006/relationships/oleObject" Target="../embeddings/oleObject18.bin"/><Relationship Id="rId13" Type="http://schemas.openxmlformats.org/officeDocument/2006/relationships/oleObject" Target="../embeddings/oleObject21.bin"/><Relationship Id="rId3" Type="http://schemas.openxmlformats.org/officeDocument/2006/relationships/notesSlide" Target="../notesSlides/notesSlide43.xml"/><Relationship Id="rId7" Type="http://schemas.openxmlformats.org/officeDocument/2006/relationships/image" Target="../media/image21.wmf"/><Relationship Id="rId12" Type="http://schemas.openxmlformats.org/officeDocument/2006/relationships/image" Target="../media/image30.wmf"/><Relationship Id="rId2" Type="http://schemas.openxmlformats.org/officeDocument/2006/relationships/slideLayout" Target="../slideLayouts/slideLayout3.xml"/><Relationship Id="rId16" Type="http://schemas.openxmlformats.org/officeDocument/2006/relationships/image" Target="../media/image32.wmf"/><Relationship Id="rId1" Type="http://schemas.openxmlformats.org/officeDocument/2006/relationships/vmlDrawing" Target="../drawings/vmlDrawing5.vml"/><Relationship Id="rId6" Type="http://schemas.openxmlformats.org/officeDocument/2006/relationships/oleObject" Target="../embeddings/oleObject17.bin"/><Relationship Id="rId11" Type="http://schemas.openxmlformats.org/officeDocument/2006/relationships/oleObject" Target="../embeddings/oleObject20.bin"/><Relationship Id="rId5" Type="http://schemas.openxmlformats.org/officeDocument/2006/relationships/image" Target="../media/image28.wmf"/><Relationship Id="rId15" Type="http://schemas.openxmlformats.org/officeDocument/2006/relationships/oleObject" Target="../embeddings/oleObject22.bin"/><Relationship Id="rId10" Type="http://schemas.openxmlformats.org/officeDocument/2006/relationships/oleObject" Target="../embeddings/oleObject19.bin"/><Relationship Id="rId4" Type="http://schemas.openxmlformats.org/officeDocument/2006/relationships/oleObject" Target="../embeddings/oleObject16.bin"/><Relationship Id="rId9" Type="http://schemas.openxmlformats.org/officeDocument/2006/relationships/image" Target="../media/image29.wmf"/><Relationship Id="rId14" Type="http://schemas.openxmlformats.org/officeDocument/2006/relationships/image" Target="../media/image31.wmf"/></Relationships>
</file>

<file path=ppt/slides/_rels/slide5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slide" Target="slide8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1.xml"/><Relationship Id="rId1" Type="http://schemas.openxmlformats.org/officeDocument/2006/relationships/slideLayout" Target="../slideLayouts/slideLayout3.xml"/><Relationship Id="rId4" Type="http://schemas.openxmlformats.org/officeDocument/2006/relationships/slide" Target="slide8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5.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8.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45.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60.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63.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1371600"/>
            <a:ext cx="7772400" cy="1457806"/>
          </a:xfrm>
        </p:spPr>
        <p:txBody>
          <a:bodyPr/>
          <a:lstStyle/>
          <a:p>
            <a:pPr algn="ctr"/>
            <a:r>
              <a:rPr lang="en-US" sz="4000" dirty="0">
                <a:latin typeface="Calibri" panose="020F0502020204030204" pitchFamily="34" charset="0"/>
              </a:rPr>
              <a:t>Chapter 16</a:t>
            </a:r>
            <a:br>
              <a:rPr lang="en-US" sz="4000" dirty="0">
                <a:latin typeface="Calibri" panose="020F0502020204030204" pitchFamily="34" charset="0"/>
              </a:rPr>
            </a:br>
            <a:r>
              <a:rPr lang="en-US" sz="4000" dirty="0">
                <a:latin typeface="Calibri" panose="020F0502020204030204" pitchFamily="34" charset="0"/>
              </a:rPr>
              <a:t>Managing Service Projects</a:t>
            </a:r>
            <a:endParaRPr lang="en-IN" sz="4000" dirty="0"/>
          </a:p>
        </p:txBody>
      </p:sp>
      <p:pic>
        <p:nvPicPr>
          <p:cNvPr id="7" name="Picture 6">
            <a:extLst>
              <a:ext uri="{C183D7F6-B498-43B3-948B-1728B52AA6E4}">
                <adec:decorative xmlns:adec="http://schemas.microsoft.com/office/drawing/2017/decorative" xmlns=""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67269" y="3581124"/>
            <a:ext cx="2820564" cy="2515639"/>
          </a:xfrm>
          <a:prstGeom prst="rect">
            <a:avLst/>
          </a:prstGeom>
        </p:spPr>
      </p:pic>
      <p:sp>
        <p:nvSpPr>
          <p:cNvPr id="6" name="Content Placeholder 5"/>
          <p:cNvSpPr>
            <a:spLocks noGrp="1"/>
          </p:cNvSpPr>
          <p:nvPr>
            <p:ph sz="quarter" idx="14"/>
          </p:nvPr>
        </p:nvSpPr>
        <p:spPr>
          <a:xfrm>
            <a:off x="304800" y="6400800"/>
            <a:ext cx="7848600" cy="304800"/>
          </a:xfrm>
        </p:spPr>
        <p:txBody>
          <a:bodyPr/>
          <a:lstStyle/>
          <a:p>
            <a:pPr marL="0" indent="0" algn="ctr">
              <a:buNone/>
            </a:pPr>
            <a:r>
              <a:rPr lang="en-IN" sz="900" dirty="0">
                <a:latin typeface="Calibri" panose="020F0502020204030204" pitchFamily="34" charset="0"/>
              </a:rPr>
              <a:t>©2019 McGraw-Hill Education. All rights reserved. Authorized only for instructor use in the classroom. No reproduction or further distribution permitted without the prior written consent of McGraw-Hill Education.</a:t>
            </a:r>
            <a:endParaRPr lang="en-US" sz="900" dirty="0">
              <a:latin typeface="Calibri" panose="020F0502020204030204" pitchFamily="34" charset="0"/>
            </a:endParaRPr>
          </a:p>
        </p:txBody>
      </p:sp>
      <p:sp>
        <p:nvSpPr>
          <p:cNvPr id="4" name="Slide Number Placeholder 3"/>
          <p:cNvSpPr>
            <a:spLocks noGrp="1"/>
          </p:cNvSpPr>
          <p:nvPr>
            <p:ph type="sldNum" sz="quarter" idx="12"/>
          </p:nvPr>
        </p:nvSpPr>
        <p:spPr>
          <a:xfrm>
            <a:off x="8554948" y="6466726"/>
            <a:ext cx="381000" cy="304800"/>
          </a:xfrm>
        </p:spPr>
        <p:txBody>
          <a:bodyPr/>
          <a:lstStyle/>
          <a:p>
            <a:pPr algn="r">
              <a:defRPr/>
            </a:pPr>
            <a:fld id="{1A95E730-7610-4972-910D-CF90D217A819}" type="slidenum">
              <a:rPr lang="en-US" sz="1400" smtClean="0">
                <a:latin typeface="Calibri" panose="020F0502020204030204" pitchFamily="34" charset="0"/>
              </a:rPr>
              <a:pPr algn="r">
                <a:defRPr/>
              </a:pPr>
              <a:t>1</a:t>
            </a:fld>
            <a:endParaRPr lang="en-US" sz="1400" dirty="0">
              <a:latin typeface="Calibri" panose="020F0502020204030204" pitchFamily="34" charset="0"/>
            </a:endParaRPr>
          </a:p>
        </p:txBody>
      </p:sp>
    </p:spTree>
    <p:extLst>
      <p:ext uri="{BB962C8B-B14F-4D97-AF65-F5344CB8AC3E}">
        <p14:creationId xmlns:p14="http://schemas.microsoft.com/office/powerpoint/2010/main" val="1459051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The Nature of Project Management </a:t>
            </a:r>
            <a:r>
              <a:rPr lang="en-US" sz="1000" dirty="0"/>
              <a:t>8</a:t>
            </a:r>
          </a:p>
        </p:txBody>
      </p:sp>
      <p:sp>
        <p:nvSpPr>
          <p:cNvPr id="19459" name="Rectangle 3"/>
          <p:cNvSpPr>
            <a:spLocks noGrp="1" noChangeArrowheads="1"/>
          </p:cNvSpPr>
          <p:nvPr>
            <p:ph idx="1"/>
          </p:nvPr>
        </p:nvSpPr>
        <p:spPr>
          <a:xfrm>
            <a:off x="1182688" y="2017713"/>
            <a:ext cx="7772400" cy="4383087"/>
          </a:xfrm>
          <a:noFill/>
        </p:spPr>
        <p:txBody>
          <a:bodyPr lIns="92075" tIns="46038" rIns="92075" bIns="46038"/>
          <a:lstStyle/>
          <a:p>
            <a:pPr marL="0" indent="0">
              <a:lnSpc>
                <a:spcPct val="90000"/>
              </a:lnSpc>
              <a:buNone/>
            </a:pPr>
            <a:r>
              <a:rPr lang="en-US" dirty="0"/>
              <a:t>Principles of Effective Project Management:</a:t>
            </a:r>
          </a:p>
          <a:p>
            <a:pPr marL="291600" lvl="1" indent="-291600">
              <a:lnSpc>
                <a:spcPct val="90000"/>
              </a:lnSpc>
              <a:spcBef>
                <a:spcPts val="1000"/>
              </a:spcBef>
              <a:buClrTx/>
              <a:buSzPct val="100000"/>
              <a:buFont typeface="Arial" panose="020B0604020202020204" pitchFamily="34" charset="0"/>
              <a:buChar char="•"/>
            </a:pPr>
            <a:r>
              <a:rPr lang="en-US" dirty="0"/>
              <a:t>Direct people individually and as a team.</a:t>
            </a:r>
          </a:p>
          <a:p>
            <a:pPr marL="291600" lvl="1" indent="-291600">
              <a:lnSpc>
                <a:spcPct val="90000"/>
              </a:lnSpc>
              <a:spcBef>
                <a:spcPts val="1000"/>
              </a:spcBef>
              <a:buClrTx/>
              <a:buSzPct val="100000"/>
              <a:buFont typeface="Arial" panose="020B0604020202020204" pitchFamily="34" charset="0"/>
              <a:buChar char="•"/>
            </a:pPr>
            <a:r>
              <a:rPr lang="en-US" dirty="0"/>
              <a:t>Reinforce the excitement of the project.</a:t>
            </a:r>
          </a:p>
          <a:p>
            <a:pPr marL="291600" lvl="1" indent="-291600">
              <a:lnSpc>
                <a:spcPct val="90000"/>
              </a:lnSpc>
              <a:spcBef>
                <a:spcPts val="1000"/>
              </a:spcBef>
              <a:buClrTx/>
              <a:buSzPct val="100000"/>
              <a:buFont typeface="Arial" panose="020B0604020202020204" pitchFamily="34" charset="0"/>
              <a:buChar char="•"/>
            </a:pPr>
            <a:r>
              <a:rPr lang="en-US" dirty="0"/>
              <a:t>Keep everyone informed.</a:t>
            </a:r>
          </a:p>
          <a:p>
            <a:pPr marL="291600" lvl="1" indent="-291600">
              <a:lnSpc>
                <a:spcPct val="90000"/>
              </a:lnSpc>
              <a:spcBef>
                <a:spcPts val="1000"/>
              </a:spcBef>
              <a:buClrTx/>
              <a:buSzPct val="100000"/>
              <a:buFont typeface="Arial" panose="020B0604020202020204" pitchFamily="34" charset="0"/>
              <a:buChar char="•"/>
            </a:pPr>
            <a:r>
              <a:rPr lang="en-US" dirty="0"/>
              <a:t>Build agreements that vitalize team members.</a:t>
            </a:r>
          </a:p>
          <a:p>
            <a:pPr marL="291600" lvl="1" indent="-291600">
              <a:lnSpc>
                <a:spcPct val="90000"/>
              </a:lnSpc>
              <a:spcBef>
                <a:spcPts val="1000"/>
              </a:spcBef>
              <a:buClrTx/>
              <a:buSzPct val="100000"/>
              <a:buFont typeface="Arial" panose="020B0604020202020204" pitchFamily="34" charset="0"/>
              <a:buChar char="•"/>
            </a:pPr>
            <a:r>
              <a:rPr lang="en-US" dirty="0"/>
              <a:t>Empower yourself and team members.</a:t>
            </a:r>
          </a:p>
          <a:p>
            <a:pPr marL="291600" lvl="1" indent="-291600">
              <a:lnSpc>
                <a:spcPct val="90000"/>
              </a:lnSpc>
              <a:spcBef>
                <a:spcPts val="1000"/>
              </a:spcBef>
              <a:buClrTx/>
              <a:buSzPct val="100000"/>
              <a:buFont typeface="Arial" panose="020B0604020202020204" pitchFamily="34" charset="0"/>
              <a:buChar char="•"/>
            </a:pPr>
            <a:r>
              <a:rPr lang="en-US" dirty="0"/>
              <a:t>Encourage risk taking and creativity.</a:t>
            </a:r>
            <a:endParaRPr lang="en-US" u="sng" dirty="0"/>
          </a:p>
        </p:txBody>
      </p:sp>
    </p:spTree>
    <p:extLst>
      <p:ext uri="{BB962C8B-B14F-4D97-AF65-F5344CB8AC3E}">
        <p14:creationId xmlns:p14="http://schemas.microsoft.com/office/powerpoint/2010/main" val="1322194992"/>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The Nature of Project Management </a:t>
            </a:r>
            <a:r>
              <a:rPr lang="en-US" sz="1000" dirty="0"/>
              <a:t>9</a:t>
            </a:r>
          </a:p>
        </p:txBody>
      </p:sp>
      <p:sp>
        <p:nvSpPr>
          <p:cNvPr id="19459" name="Rectangle 3"/>
          <p:cNvSpPr>
            <a:spLocks noGrp="1" noChangeArrowheads="1"/>
          </p:cNvSpPr>
          <p:nvPr>
            <p:ph idx="1"/>
          </p:nvPr>
        </p:nvSpPr>
        <p:spPr>
          <a:xfrm>
            <a:off x="1182688" y="2017713"/>
            <a:ext cx="7772400" cy="4383087"/>
          </a:xfrm>
          <a:noFill/>
        </p:spPr>
        <p:txBody>
          <a:bodyPr lIns="92075" tIns="46038" rIns="92075" bIns="46038"/>
          <a:lstStyle/>
          <a:p>
            <a:pPr marL="291600" indent="-291600">
              <a:lnSpc>
                <a:spcPct val="90000"/>
              </a:lnSpc>
              <a:spcBef>
                <a:spcPts val="1000"/>
              </a:spcBef>
              <a:buClrTx/>
              <a:buSzPct val="100000"/>
              <a:buFont typeface="Arial" panose="020B0604020202020204" pitchFamily="34" charset="0"/>
              <a:buChar char="•"/>
            </a:pPr>
            <a:r>
              <a:rPr lang="en-US" dirty="0"/>
              <a:t>Gantt Project Charts.</a:t>
            </a:r>
          </a:p>
          <a:p>
            <a:pPr marL="291600" indent="-291600">
              <a:lnSpc>
                <a:spcPct val="90000"/>
              </a:lnSpc>
              <a:spcBef>
                <a:spcPts val="1000"/>
              </a:spcBef>
              <a:buClrTx/>
              <a:buSzPct val="100000"/>
              <a:buFont typeface="Arial" panose="020B0604020202020204" pitchFamily="34" charset="0"/>
              <a:buChar char="•"/>
            </a:pPr>
            <a:r>
              <a:rPr lang="en-US" dirty="0"/>
              <a:t>Constructing a Project Network.</a:t>
            </a:r>
          </a:p>
          <a:p>
            <a:pPr marL="291600" indent="-291600">
              <a:lnSpc>
                <a:spcPct val="90000"/>
              </a:lnSpc>
              <a:spcBef>
                <a:spcPts val="1000"/>
              </a:spcBef>
              <a:buClrTx/>
              <a:buSzPct val="100000"/>
              <a:buFont typeface="Arial" panose="020B0604020202020204" pitchFamily="34" charset="0"/>
              <a:buChar char="•"/>
            </a:pPr>
            <a:r>
              <a:rPr lang="en-US" dirty="0"/>
              <a:t>Critical Path Method.</a:t>
            </a:r>
          </a:p>
          <a:p>
            <a:pPr marL="291600" indent="-291600">
              <a:lnSpc>
                <a:spcPct val="90000"/>
              </a:lnSpc>
              <a:spcBef>
                <a:spcPts val="1000"/>
              </a:spcBef>
              <a:buClrTx/>
              <a:buSzPct val="100000"/>
              <a:buFont typeface="Arial" panose="020B0604020202020204" pitchFamily="34" charset="0"/>
              <a:buChar char="•"/>
            </a:pPr>
            <a:r>
              <a:rPr lang="en-US" dirty="0"/>
              <a:t>Microsoft Project Analysis.</a:t>
            </a:r>
            <a:endParaRPr lang="en-US" u="sng" dirty="0"/>
          </a:p>
        </p:txBody>
      </p:sp>
    </p:spTree>
    <p:extLst>
      <p:ext uri="{BB962C8B-B14F-4D97-AF65-F5344CB8AC3E}">
        <p14:creationId xmlns:p14="http://schemas.microsoft.com/office/powerpoint/2010/main" val="102417694"/>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The Nature of Project Management </a:t>
            </a:r>
            <a:r>
              <a:rPr lang="en-US" sz="1000" dirty="0"/>
              <a:t>10</a:t>
            </a:r>
          </a:p>
        </p:txBody>
      </p:sp>
      <p:sp>
        <p:nvSpPr>
          <p:cNvPr id="19459" name="Rectangle 3"/>
          <p:cNvSpPr>
            <a:spLocks noGrp="1" noChangeArrowheads="1"/>
          </p:cNvSpPr>
          <p:nvPr>
            <p:ph idx="1"/>
          </p:nvPr>
        </p:nvSpPr>
        <p:spPr>
          <a:xfrm>
            <a:off x="1182688" y="2017713"/>
            <a:ext cx="7772400" cy="4383087"/>
          </a:xfrm>
          <a:noFill/>
        </p:spPr>
        <p:txBody>
          <a:bodyPr lIns="92075" tIns="46038" rIns="92075" bIns="46038"/>
          <a:lstStyle/>
          <a:p>
            <a:pPr marL="0" indent="0">
              <a:lnSpc>
                <a:spcPct val="90000"/>
              </a:lnSpc>
              <a:buNone/>
            </a:pPr>
            <a:r>
              <a:rPr lang="en-US" dirty="0"/>
              <a:t>Gantt Project Charts:</a:t>
            </a:r>
          </a:p>
          <a:p>
            <a:pPr marL="291600" lvl="1" indent="-291600">
              <a:lnSpc>
                <a:spcPct val="90000"/>
              </a:lnSpc>
              <a:spcBef>
                <a:spcPts val="1000"/>
              </a:spcBef>
              <a:buClrTx/>
              <a:buSzPct val="100000"/>
              <a:buFont typeface="Arial" panose="020B0604020202020204" pitchFamily="34" charset="0"/>
              <a:buChar char="•"/>
            </a:pPr>
            <a:r>
              <a:rPr lang="en-US" dirty="0"/>
              <a:t>Used to determine the timing of individual activities in a project.</a:t>
            </a:r>
          </a:p>
          <a:p>
            <a:pPr marL="291600" lvl="1" indent="-291600">
              <a:lnSpc>
                <a:spcPct val="90000"/>
              </a:lnSpc>
              <a:spcBef>
                <a:spcPts val="1000"/>
              </a:spcBef>
              <a:buClrTx/>
              <a:buSzPct val="100000"/>
              <a:buFont typeface="Arial" panose="020B0604020202020204" pitchFamily="34" charset="0"/>
              <a:buChar char="•"/>
            </a:pPr>
            <a:r>
              <a:rPr lang="en-US" dirty="0"/>
              <a:t>Plots a time line for each activity against a calendar.</a:t>
            </a:r>
          </a:p>
          <a:p>
            <a:pPr marL="291600" lvl="1" indent="-291600">
              <a:lnSpc>
                <a:spcPct val="90000"/>
              </a:lnSpc>
              <a:spcBef>
                <a:spcPts val="1000"/>
              </a:spcBef>
              <a:buClrTx/>
              <a:buSzPct val="100000"/>
              <a:buFont typeface="Arial" panose="020B0604020202020204" pitchFamily="34" charset="0"/>
              <a:buChar char="•"/>
            </a:pPr>
            <a:r>
              <a:rPr lang="en-US" dirty="0"/>
              <a:t>Useful for visually portraying the schedule of activities and monitoring the progress of a project against its plan.</a:t>
            </a:r>
            <a:endParaRPr lang="en-US" u="sng" dirty="0"/>
          </a:p>
        </p:txBody>
      </p:sp>
    </p:spTree>
    <p:extLst>
      <p:ext uri="{BB962C8B-B14F-4D97-AF65-F5344CB8AC3E}">
        <p14:creationId xmlns:p14="http://schemas.microsoft.com/office/powerpoint/2010/main" val="3905130148"/>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Example 16.1: Servicing a Boeing 747</a:t>
            </a:r>
            <a:endParaRPr lang="en-US" sz="1000" dirty="0"/>
          </a:p>
        </p:txBody>
      </p:sp>
      <p:sp>
        <p:nvSpPr>
          <p:cNvPr id="19459" name="Rectangle 3"/>
          <p:cNvSpPr>
            <a:spLocks noGrp="1" noChangeArrowheads="1"/>
          </p:cNvSpPr>
          <p:nvPr>
            <p:ph idx="1"/>
          </p:nvPr>
        </p:nvSpPr>
        <p:spPr>
          <a:xfrm>
            <a:off x="1182688" y="2017713"/>
            <a:ext cx="7772400" cy="4383087"/>
          </a:xfrm>
          <a:noFill/>
        </p:spPr>
        <p:txBody>
          <a:bodyPr lIns="92075" tIns="46038" rIns="92075" bIns="46038"/>
          <a:lstStyle/>
          <a:p>
            <a:pPr marL="0" indent="0">
              <a:lnSpc>
                <a:spcPct val="90000"/>
              </a:lnSpc>
              <a:buNone/>
            </a:pPr>
            <a:r>
              <a:rPr lang="en-US" sz="1900" dirty="0"/>
              <a:t>A Gantt chart can be used to schedule a periodic or repetitive project, because the sequence of activities is well understood and past experience has determined how long each activity takes. Consider the required activities in a routine, 50-minute layover of a Boeing 747 passenger aircraft. Figure 16.2 is a Gantt chart that displays each activity with a horizontal bar indicating its duration in minutes and the scheduled beginning and ending times. Many activities, such as galley servicing, can be accomplished concurrently with others, because the corresponding horizontal bars overlap each other and, thus, are scheduled to be performed during the same time period. For lavatory servicing, however, the aft, center, and forward sections are serviced in sequence, not concurrently. This chart can be used to determine the labor and equipment resources that are required to complete the project on time. Once under way, activities that fall behind schedule can be noted by drawing a vertical line representing the current time and noting which activities have not finished as scheduled and, consequently, need attention to get back on schedule and finish the project in 50 minutes.</a:t>
            </a:r>
            <a:endParaRPr lang="en-US" sz="1900" u="sng" dirty="0"/>
          </a:p>
        </p:txBody>
      </p:sp>
    </p:spTree>
    <p:extLst>
      <p:ext uri="{BB962C8B-B14F-4D97-AF65-F5344CB8AC3E}">
        <p14:creationId xmlns:p14="http://schemas.microsoft.com/office/powerpoint/2010/main" val="1795424984"/>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3800" dirty="0"/>
              <a:t>Figure 16.2: Gantt Chart Schedule of Service Activities for a Boeing 747</a:t>
            </a:r>
          </a:p>
        </p:txBody>
      </p:sp>
      <p:pic>
        <p:nvPicPr>
          <p:cNvPr id="5" name="Picture 4" descr="Schedule of service activities for a Boeing 747."/>
          <p:cNvPicPr>
            <a:picLocks noChangeAspect="1"/>
          </p:cNvPicPr>
          <p:nvPr/>
        </p:nvPicPr>
        <p:blipFill>
          <a:blip r:embed="rId3"/>
          <a:stretch>
            <a:fillRect/>
          </a:stretch>
        </p:blipFill>
        <p:spPr>
          <a:xfrm>
            <a:off x="3124200" y="1905000"/>
            <a:ext cx="3276052" cy="4218689"/>
          </a:xfrm>
          <a:prstGeom prst="rect">
            <a:avLst/>
          </a:prstGeom>
        </p:spPr>
      </p:pic>
      <p:sp>
        <p:nvSpPr>
          <p:cNvPr id="4" name="Content Placeholder 3"/>
          <p:cNvSpPr>
            <a:spLocks noGrp="1"/>
          </p:cNvSpPr>
          <p:nvPr>
            <p:ph idx="14"/>
          </p:nvPr>
        </p:nvSpPr>
        <p:spPr>
          <a:xfrm>
            <a:off x="914400" y="6217393"/>
            <a:ext cx="7588062" cy="259607"/>
          </a:xfrm>
        </p:spPr>
        <p:txBody>
          <a:bodyPr/>
          <a:lstStyle/>
          <a:p>
            <a:pPr marL="0" indent="0" algn="ctr">
              <a:buNone/>
            </a:pPr>
            <a:r>
              <a:rPr lang="en-IN" sz="900" dirty="0">
                <a:hlinkClick r:id="rId4" action="ppaction://hlinksldjump"/>
              </a:rPr>
              <a:t>Access the long description slide.</a:t>
            </a:r>
            <a:endParaRPr lang="en-IN" sz="900" dirty="0"/>
          </a:p>
        </p:txBody>
      </p:sp>
    </p:spTree>
    <p:extLst>
      <p:ext uri="{BB962C8B-B14F-4D97-AF65-F5344CB8AC3E}">
        <p14:creationId xmlns:p14="http://schemas.microsoft.com/office/powerpoint/2010/main" val="2769074523"/>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The Nature of Project Management </a:t>
            </a:r>
            <a:r>
              <a:rPr lang="en-US" sz="1000" dirty="0"/>
              <a:t>11</a:t>
            </a:r>
          </a:p>
        </p:txBody>
      </p:sp>
      <p:sp>
        <p:nvSpPr>
          <p:cNvPr id="19459" name="Rectangle 3"/>
          <p:cNvSpPr>
            <a:spLocks noGrp="1" noChangeArrowheads="1"/>
          </p:cNvSpPr>
          <p:nvPr>
            <p:ph idx="1"/>
          </p:nvPr>
        </p:nvSpPr>
        <p:spPr>
          <a:xfrm>
            <a:off x="1182688" y="2017713"/>
            <a:ext cx="7772400" cy="4383087"/>
          </a:xfrm>
          <a:noFill/>
        </p:spPr>
        <p:txBody>
          <a:bodyPr lIns="92075" tIns="46038" rIns="92075" bIns="46038"/>
          <a:lstStyle/>
          <a:p>
            <a:pPr marL="0" indent="0">
              <a:lnSpc>
                <a:spcPct val="90000"/>
              </a:lnSpc>
              <a:buClrTx/>
              <a:buSzPct val="100000"/>
              <a:buNone/>
            </a:pPr>
            <a:r>
              <a:rPr lang="en-US" dirty="0"/>
              <a:t>Constructing a Project Network:</a:t>
            </a:r>
          </a:p>
          <a:p>
            <a:pPr marL="291600" lvl="1" indent="-291600">
              <a:lnSpc>
                <a:spcPct val="90000"/>
              </a:lnSpc>
              <a:spcBef>
                <a:spcPts val="1000"/>
              </a:spcBef>
              <a:buClrTx/>
              <a:buSzPct val="100000"/>
              <a:buFont typeface="Arial" panose="020B0604020202020204" pitchFamily="34" charset="0"/>
              <a:buChar char="•"/>
            </a:pPr>
            <a:r>
              <a:rPr lang="en-US" sz="2600" dirty="0"/>
              <a:t>Network consists of a set of circles called nodes and a set of arrows.</a:t>
            </a:r>
          </a:p>
          <a:p>
            <a:pPr marL="291600" lvl="1" indent="-291600">
              <a:lnSpc>
                <a:spcPct val="90000"/>
              </a:lnSpc>
              <a:spcBef>
                <a:spcPts val="1000"/>
              </a:spcBef>
              <a:buClrTx/>
              <a:buSzPct val="100000"/>
              <a:buFont typeface="Arial" panose="020B0604020202020204" pitchFamily="34" charset="0"/>
              <a:buChar char="•"/>
            </a:pPr>
            <a:r>
              <a:rPr lang="en-US" sz="2600" dirty="0"/>
              <a:t>Arrows connect the nodes to visually present the sequence of activities.</a:t>
            </a:r>
          </a:p>
          <a:p>
            <a:pPr marL="291600" lvl="1" indent="-291600">
              <a:lnSpc>
                <a:spcPct val="90000"/>
              </a:lnSpc>
              <a:spcBef>
                <a:spcPts val="1000"/>
              </a:spcBef>
              <a:buClrTx/>
              <a:buSzPct val="100000"/>
              <a:buFont typeface="Arial" panose="020B0604020202020204" pitchFamily="34" charset="0"/>
              <a:buChar char="•"/>
            </a:pPr>
            <a:r>
              <a:rPr lang="en-US" sz="2600" dirty="0"/>
              <a:t>Methods:</a:t>
            </a:r>
          </a:p>
          <a:p>
            <a:pPr marL="622800" lvl="1" indent="-320400">
              <a:lnSpc>
                <a:spcPct val="90000"/>
              </a:lnSpc>
              <a:spcBef>
                <a:spcPts val="1000"/>
              </a:spcBef>
              <a:buClrTx/>
              <a:buSzPct val="100000"/>
              <a:buFont typeface="Arial" panose="020B0604020202020204" pitchFamily="34" charset="0"/>
              <a:buChar char="•"/>
            </a:pPr>
            <a:r>
              <a:rPr lang="en-US" sz="2400" dirty="0"/>
              <a:t>Activity On Node (A</a:t>
            </a:r>
            <a:r>
              <a:rPr lang="en-US" sz="100" dirty="0"/>
              <a:t> </a:t>
            </a:r>
            <a:r>
              <a:rPr lang="en-US" sz="2400" dirty="0"/>
              <a:t>O</a:t>
            </a:r>
            <a:r>
              <a:rPr lang="en-US" sz="100" dirty="0"/>
              <a:t> </a:t>
            </a:r>
            <a:r>
              <a:rPr lang="en-US" sz="2400" dirty="0"/>
              <a:t>N) – </a:t>
            </a:r>
            <a:r>
              <a:rPr lang="en-US" sz="2400" i="1" dirty="0"/>
              <a:t>most popular.</a:t>
            </a:r>
          </a:p>
          <a:p>
            <a:pPr marL="622800" lvl="2" indent="-320400">
              <a:lnSpc>
                <a:spcPct val="90000"/>
              </a:lnSpc>
              <a:spcBef>
                <a:spcPts val="1000"/>
              </a:spcBef>
              <a:buClrTx/>
              <a:buSzPct val="100000"/>
              <a:buFont typeface="Arial" panose="020B0604020202020204" pitchFamily="34" charset="0"/>
              <a:buChar char="•"/>
            </a:pPr>
            <a:r>
              <a:rPr lang="en-US" dirty="0"/>
              <a:t>Activity On Arrow (A</a:t>
            </a:r>
            <a:r>
              <a:rPr lang="en-US" sz="100" dirty="0"/>
              <a:t> </a:t>
            </a:r>
            <a:r>
              <a:rPr lang="en-US" dirty="0"/>
              <a:t>O</a:t>
            </a:r>
            <a:r>
              <a:rPr lang="en-US" sz="100" dirty="0"/>
              <a:t> </a:t>
            </a:r>
            <a:r>
              <a:rPr lang="en-US" dirty="0"/>
              <a:t>A).</a:t>
            </a:r>
            <a:endParaRPr lang="en-US" u="sng" dirty="0"/>
          </a:p>
        </p:txBody>
      </p:sp>
    </p:spTree>
    <p:extLst>
      <p:ext uri="{BB962C8B-B14F-4D97-AF65-F5344CB8AC3E}">
        <p14:creationId xmlns:p14="http://schemas.microsoft.com/office/powerpoint/2010/main" val="335739038"/>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The Nature of Project Management </a:t>
            </a:r>
            <a:r>
              <a:rPr lang="en-US" sz="1000" dirty="0"/>
              <a:t>12</a:t>
            </a:r>
          </a:p>
        </p:txBody>
      </p:sp>
      <p:sp>
        <p:nvSpPr>
          <p:cNvPr id="19459" name="Rectangle 3"/>
          <p:cNvSpPr>
            <a:spLocks noGrp="1" noChangeArrowheads="1"/>
          </p:cNvSpPr>
          <p:nvPr>
            <p:ph idx="1"/>
          </p:nvPr>
        </p:nvSpPr>
        <p:spPr>
          <a:xfrm>
            <a:off x="1182688" y="2017713"/>
            <a:ext cx="7772400" cy="4383087"/>
          </a:xfrm>
          <a:noFill/>
        </p:spPr>
        <p:txBody>
          <a:bodyPr lIns="92075" tIns="46038" rIns="92075" bIns="46038"/>
          <a:lstStyle/>
          <a:p>
            <a:pPr marL="291600" lvl="1" indent="-291600">
              <a:lnSpc>
                <a:spcPct val="90000"/>
              </a:lnSpc>
              <a:spcBef>
                <a:spcPts val="1000"/>
              </a:spcBef>
              <a:buClrTx/>
              <a:buSzPct val="100000"/>
              <a:buFont typeface="Arial" panose="020B0604020202020204" pitchFamily="34" charset="0"/>
              <a:buChar char="•"/>
            </a:pPr>
            <a:r>
              <a:rPr lang="en-US" sz="2600" dirty="0"/>
              <a:t>Key assumption of critical path analysis is that an activity cannot begin until all immediate predecessor activities are completed.</a:t>
            </a:r>
            <a:endParaRPr lang="en-US" u="sng" dirty="0"/>
          </a:p>
        </p:txBody>
      </p:sp>
    </p:spTree>
    <p:extLst>
      <p:ext uri="{BB962C8B-B14F-4D97-AF65-F5344CB8AC3E}">
        <p14:creationId xmlns:p14="http://schemas.microsoft.com/office/powerpoint/2010/main" val="3293488656"/>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Example 16.2: Tennis Tournament – Project Network</a:t>
            </a:r>
            <a:endParaRPr lang="en-US" sz="1000" dirty="0"/>
          </a:p>
        </p:txBody>
      </p:sp>
      <p:sp>
        <p:nvSpPr>
          <p:cNvPr id="19459" name="Rectangle 3"/>
          <p:cNvSpPr>
            <a:spLocks noGrp="1" noChangeArrowheads="1"/>
          </p:cNvSpPr>
          <p:nvPr>
            <p:ph idx="1"/>
          </p:nvPr>
        </p:nvSpPr>
        <p:spPr>
          <a:xfrm>
            <a:off x="1182688" y="2017713"/>
            <a:ext cx="7772400" cy="4383087"/>
          </a:xfrm>
          <a:noFill/>
        </p:spPr>
        <p:txBody>
          <a:bodyPr lIns="92075" tIns="46038" rIns="92075" bIns="46038"/>
          <a:lstStyle/>
          <a:p>
            <a:pPr marL="0" lvl="1" indent="0">
              <a:lnSpc>
                <a:spcPct val="90000"/>
              </a:lnSpc>
              <a:spcBef>
                <a:spcPts val="1000"/>
              </a:spcBef>
              <a:buClrTx/>
              <a:buSzPct val="100000"/>
              <a:buNone/>
            </a:pPr>
            <a:r>
              <a:rPr lang="en-US" dirty="0"/>
              <a:t>Planning a tennis tournament is an opportunity to use project management. The goal is to hold a successful weekend tournament at a future date, and preparations for the tournament require that all activities be identified. We also need to estimate the durations of these activities and note any constraints in sequence or precedence. Table 16.1 lists the activities that are required for the tournament along with their precedence requirements and durations.</a:t>
            </a:r>
            <a:endParaRPr lang="en-US" u="sng" dirty="0"/>
          </a:p>
        </p:txBody>
      </p:sp>
    </p:spTree>
    <p:extLst>
      <p:ext uri="{BB962C8B-B14F-4D97-AF65-F5344CB8AC3E}">
        <p14:creationId xmlns:p14="http://schemas.microsoft.com/office/powerpoint/2010/main" val="1687306624"/>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Table 16.1: Tennis Tournament Activities</a:t>
            </a:r>
            <a:endParaRPr lang="en-US" sz="1000" dirty="0"/>
          </a:p>
        </p:txBody>
      </p:sp>
      <p:graphicFrame>
        <p:nvGraphicFramePr>
          <p:cNvPr id="2" name="Table 1"/>
          <p:cNvGraphicFramePr>
            <a:graphicFrameLocks noGrp="1"/>
          </p:cNvGraphicFramePr>
          <p:nvPr>
            <p:extLst>
              <p:ext uri="{D42A27DB-BD31-4B8C-83A1-F6EECF244321}">
                <p14:modId xmlns:p14="http://schemas.microsoft.com/office/powerpoint/2010/main" val="3416399674"/>
              </p:ext>
            </p:extLst>
          </p:nvPr>
        </p:nvGraphicFramePr>
        <p:xfrm>
          <a:off x="1371600" y="2133600"/>
          <a:ext cx="5715000" cy="4226560"/>
        </p:xfrm>
        <a:graphic>
          <a:graphicData uri="http://schemas.openxmlformats.org/drawingml/2006/table">
            <a:tbl>
              <a:tblPr firstRow="1" bandRow="1">
                <a:tableStyleId>{5C22544A-7EE6-4342-B048-85BDC9FD1C3A}</a:tableStyleId>
              </a:tblPr>
              <a:tblGrid>
                <a:gridCol w="2209800">
                  <a:extLst>
                    <a:ext uri="{9D8B030D-6E8A-4147-A177-3AD203B41FA5}">
                      <a16:colId xmlns:a16="http://schemas.microsoft.com/office/drawing/2014/main" val="3944613943"/>
                    </a:ext>
                  </a:extLst>
                </a:gridCol>
                <a:gridCol w="990600">
                  <a:extLst>
                    <a:ext uri="{9D8B030D-6E8A-4147-A177-3AD203B41FA5}">
                      <a16:colId xmlns:a16="http://schemas.microsoft.com/office/drawing/2014/main" val="161500548"/>
                    </a:ext>
                  </a:extLst>
                </a:gridCol>
                <a:gridCol w="1143000">
                  <a:extLst>
                    <a:ext uri="{9D8B030D-6E8A-4147-A177-3AD203B41FA5}">
                      <a16:colId xmlns:a16="http://schemas.microsoft.com/office/drawing/2014/main" val="1265465611"/>
                    </a:ext>
                  </a:extLst>
                </a:gridCol>
                <a:gridCol w="1371600">
                  <a:extLst>
                    <a:ext uri="{9D8B030D-6E8A-4147-A177-3AD203B41FA5}">
                      <a16:colId xmlns:a16="http://schemas.microsoft.com/office/drawing/2014/main" val="3632020777"/>
                    </a:ext>
                  </a:extLst>
                </a:gridCol>
              </a:tblGrid>
              <a:tr h="370840">
                <a:tc>
                  <a:txBody>
                    <a:bodyPr/>
                    <a:lstStyle/>
                    <a:p>
                      <a:endParaRPr lang="en-US" sz="1400" b="1" dirty="0">
                        <a:solidFill>
                          <a:schemeClr val="tx1"/>
                        </a:solidFill>
                        <a:latin typeface="Calibri" panose="020F0502020204030204" pitchFamily="34" charset="0"/>
                        <a:cs typeface="Calibri" panose="020F0502020204030204" pitchFamily="34" charset="0"/>
                      </a:endParaRPr>
                    </a:p>
                    <a:p>
                      <a:r>
                        <a:rPr lang="en-US" sz="1400" b="1" dirty="0">
                          <a:solidFill>
                            <a:schemeClr val="tx1"/>
                          </a:solidFill>
                          <a:latin typeface="Calibri" panose="020F0502020204030204" pitchFamily="34" charset="0"/>
                          <a:cs typeface="Calibri" panose="020F0502020204030204" pitchFamily="34" charset="0"/>
                        </a:rPr>
                        <a:t>Activity Description</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1400" b="1" dirty="0">
                        <a:solidFill>
                          <a:schemeClr val="tx1"/>
                        </a:solidFill>
                        <a:latin typeface="Calibri" panose="020F0502020204030204" pitchFamily="34" charset="0"/>
                        <a:cs typeface="Calibri" panose="020F0502020204030204" pitchFamily="34" charset="0"/>
                      </a:endParaRPr>
                    </a:p>
                    <a:p>
                      <a:pPr algn="ctr"/>
                      <a:r>
                        <a:rPr lang="en-US" sz="1400" b="1" dirty="0">
                          <a:solidFill>
                            <a:schemeClr val="tx1"/>
                          </a:solidFill>
                          <a:latin typeface="Calibri" panose="020F0502020204030204" pitchFamily="34" charset="0"/>
                          <a:cs typeface="Calibri" panose="020F0502020204030204" pitchFamily="34" charset="0"/>
                        </a:rPr>
                        <a:t>Code</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b="1" dirty="0">
                          <a:solidFill>
                            <a:schemeClr val="tx1"/>
                          </a:solidFill>
                          <a:latin typeface="Calibri" panose="020F0502020204030204" pitchFamily="34" charset="0"/>
                          <a:cs typeface="Calibri" panose="020F0502020204030204" pitchFamily="34" charset="0"/>
                        </a:rPr>
                        <a:t>Immediate Predecessor</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b="1" dirty="0">
                          <a:solidFill>
                            <a:schemeClr val="tx1"/>
                          </a:solidFill>
                          <a:latin typeface="Calibri" panose="020F0502020204030204" pitchFamily="34" charset="0"/>
                          <a:cs typeface="Calibri" panose="020F0502020204030204" pitchFamily="34" charset="0"/>
                        </a:rPr>
                        <a:t>Estimated Duration (Days)</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40605019"/>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Calibri" panose="020F0502020204030204" pitchFamily="34" charset="0"/>
                          <a:cs typeface="Calibri" panose="020F0502020204030204" pitchFamily="34" charset="0"/>
                        </a:rPr>
                        <a:t>Negotiate for location</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tc>
                  <a:txBody>
                    <a:bodyPr/>
                    <a:lstStyle/>
                    <a:p>
                      <a:pPr algn="ctr"/>
                      <a:r>
                        <a:rPr lang="en-US" sz="1400" dirty="0">
                          <a:latin typeface="Calibri" panose="020F0502020204030204" pitchFamily="34" charset="0"/>
                          <a:cs typeface="Calibri" panose="020F0502020204030204" pitchFamily="34" charset="0"/>
                        </a:rPr>
                        <a:t>A</a:t>
                      </a:r>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r>
                        <a:rPr lang="en-US" sz="1400" dirty="0">
                          <a:latin typeface="Calibri" panose="020F0502020204030204" pitchFamily="34" charset="0"/>
                          <a:cs typeface="Calibri" panose="020F0502020204030204" pitchFamily="34" charset="0"/>
                        </a:rPr>
                        <a:t>—</a:t>
                      </a:r>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r>
                        <a:rPr lang="en-US" sz="1400" dirty="0">
                          <a:latin typeface="Calibri" panose="020F0502020204030204" pitchFamily="34" charset="0"/>
                          <a:cs typeface="Calibri" panose="020F0502020204030204" pitchFamily="34" charset="0"/>
                        </a:rPr>
                        <a:t>2</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2865444850"/>
                  </a:ext>
                </a:extLst>
              </a:tr>
              <a:tr h="370840">
                <a:tc>
                  <a:txBody>
                    <a:bodyPr/>
                    <a:lstStyle/>
                    <a:p>
                      <a:r>
                        <a:rPr lang="en-US" sz="1400" dirty="0">
                          <a:latin typeface="Calibri" panose="020F0502020204030204" pitchFamily="34" charset="0"/>
                          <a:cs typeface="Calibri" panose="020F0502020204030204" pitchFamily="34" charset="0"/>
                        </a:rPr>
                        <a:t>Contact seeded players</a:t>
                      </a:r>
                    </a:p>
                  </a:txBody>
                  <a:tcPr>
                    <a:lnL w="12700" cap="flat" cmpd="sng" algn="ctr">
                      <a:solidFill>
                        <a:schemeClr val="tx1"/>
                      </a:solidFill>
                      <a:prstDash val="solid"/>
                      <a:round/>
                      <a:headEnd type="none" w="med" len="med"/>
                      <a:tailEnd type="none" w="med" len="med"/>
                    </a:lnL>
                    <a:solidFill>
                      <a:schemeClr val="bg1"/>
                    </a:solidFill>
                  </a:tcPr>
                </a:tc>
                <a:tc>
                  <a:txBody>
                    <a:bodyPr/>
                    <a:lstStyle/>
                    <a:p>
                      <a:pPr algn="ctr"/>
                      <a:r>
                        <a:rPr lang="en-US" sz="1400" dirty="0">
                          <a:latin typeface="Calibri" panose="020F0502020204030204" pitchFamily="34" charset="0"/>
                          <a:cs typeface="Calibri" panose="020F0502020204030204" pitchFamily="34" charset="0"/>
                        </a:rPr>
                        <a:t>B</a:t>
                      </a:r>
                    </a:p>
                  </a:txBody>
                  <a:tcPr>
                    <a:solidFill>
                      <a:schemeClr val="bg1"/>
                    </a:solidFill>
                  </a:tcPr>
                </a:tc>
                <a:tc>
                  <a:txBody>
                    <a:bodyPr/>
                    <a:lstStyle/>
                    <a:p>
                      <a:pPr algn="ctr"/>
                      <a:r>
                        <a:rPr lang="en-US" sz="1400" dirty="0">
                          <a:latin typeface="Calibri" panose="020F0502020204030204" pitchFamily="34" charset="0"/>
                          <a:cs typeface="Calibri" panose="020F0502020204030204" pitchFamily="34" charset="0"/>
                        </a:rPr>
                        <a:t>—</a:t>
                      </a:r>
                    </a:p>
                  </a:txBody>
                  <a:tcPr>
                    <a:solidFill>
                      <a:schemeClr val="bg1"/>
                    </a:solidFill>
                  </a:tcPr>
                </a:tc>
                <a:tc>
                  <a:txBody>
                    <a:bodyPr/>
                    <a:lstStyle/>
                    <a:p>
                      <a:pPr algn="ctr"/>
                      <a:r>
                        <a:rPr lang="en-US" sz="1400" dirty="0">
                          <a:latin typeface="Calibri" panose="020F0502020204030204" pitchFamily="34" charset="0"/>
                          <a:cs typeface="Calibri" panose="020F0502020204030204" pitchFamily="34" charset="0"/>
                        </a:rPr>
                        <a:t>8</a:t>
                      </a: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767885304"/>
                  </a:ext>
                </a:extLst>
              </a:tr>
              <a:tr h="370840">
                <a:tc>
                  <a:txBody>
                    <a:bodyPr/>
                    <a:lstStyle/>
                    <a:p>
                      <a:r>
                        <a:rPr lang="en-US" sz="1400" dirty="0">
                          <a:latin typeface="Calibri" panose="020F0502020204030204" pitchFamily="34" charset="0"/>
                          <a:cs typeface="Calibri" panose="020F0502020204030204" pitchFamily="34" charset="0"/>
                        </a:rPr>
                        <a:t>Plan promotion</a:t>
                      </a:r>
                    </a:p>
                  </a:txBody>
                  <a:tcPr>
                    <a:lnL w="12700" cap="flat" cmpd="sng" algn="ctr">
                      <a:solidFill>
                        <a:schemeClr val="tx1"/>
                      </a:solidFill>
                      <a:prstDash val="solid"/>
                      <a:round/>
                      <a:headEnd type="none" w="med" len="med"/>
                      <a:tailEnd type="none" w="med" len="med"/>
                    </a:lnL>
                    <a:solidFill>
                      <a:schemeClr val="bg1"/>
                    </a:solidFill>
                  </a:tcPr>
                </a:tc>
                <a:tc>
                  <a:txBody>
                    <a:bodyPr/>
                    <a:lstStyle/>
                    <a:p>
                      <a:pPr algn="ctr"/>
                      <a:r>
                        <a:rPr lang="en-US" sz="1400" dirty="0">
                          <a:latin typeface="Calibri" panose="020F0502020204030204" pitchFamily="34" charset="0"/>
                          <a:cs typeface="Calibri" panose="020F0502020204030204" pitchFamily="34" charset="0"/>
                        </a:rPr>
                        <a:t>C</a:t>
                      </a:r>
                    </a:p>
                  </a:txBody>
                  <a:tcPr>
                    <a:solidFill>
                      <a:schemeClr val="bg1"/>
                    </a:solidFill>
                  </a:tcPr>
                </a:tc>
                <a:tc>
                  <a:txBody>
                    <a:bodyPr/>
                    <a:lstStyle/>
                    <a:p>
                      <a:pPr algn="ctr"/>
                      <a:r>
                        <a:rPr lang="en-US" sz="1400" dirty="0">
                          <a:latin typeface="Calibri" panose="020F0502020204030204" pitchFamily="34" charset="0"/>
                          <a:cs typeface="Calibri" panose="020F0502020204030204" pitchFamily="34" charset="0"/>
                        </a:rPr>
                        <a:t>A</a:t>
                      </a:r>
                    </a:p>
                  </a:txBody>
                  <a:tcPr>
                    <a:solidFill>
                      <a:schemeClr val="bg1"/>
                    </a:solidFill>
                  </a:tcPr>
                </a:tc>
                <a:tc>
                  <a:txBody>
                    <a:bodyPr/>
                    <a:lstStyle/>
                    <a:p>
                      <a:pPr algn="ctr"/>
                      <a:r>
                        <a:rPr lang="en-US" sz="1400" dirty="0">
                          <a:latin typeface="Calibri" panose="020F0502020204030204" pitchFamily="34" charset="0"/>
                          <a:cs typeface="Calibri" panose="020F0502020204030204" pitchFamily="34" charset="0"/>
                        </a:rPr>
                        <a:t>3</a:t>
                      </a: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476821358"/>
                  </a:ext>
                </a:extLst>
              </a:tr>
              <a:tr h="370840">
                <a:tc>
                  <a:txBody>
                    <a:bodyPr/>
                    <a:lstStyle/>
                    <a:p>
                      <a:r>
                        <a:rPr lang="en-US" sz="1400" dirty="0">
                          <a:latin typeface="Calibri" panose="020F0502020204030204" pitchFamily="34" charset="0"/>
                          <a:cs typeface="Calibri" panose="020F0502020204030204" pitchFamily="34" charset="0"/>
                        </a:rPr>
                        <a:t>Locate officials</a:t>
                      </a:r>
                    </a:p>
                  </a:txBody>
                  <a:tcPr>
                    <a:lnL w="12700" cap="flat" cmpd="sng" algn="ctr">
                      <a:solidFill>
                        <a:schemeClr val="tx1"/>
                      </a:solidFill>
                      <a:prstDash val="solid"/>
                      <a:round/>
                      <a:headEnd type="none" w="med" len="med"/>
                      <a:tailEnd type="none" w="med" len="med"/>
                    </a:lnL>
                    <a:solidFill>
                      <a:schemeClr val="bg1"/>
                    </a:solidFill>
                  </a:tcPr>
                </a:tc>
                <a:tc>
                  <a:txBody>
                    <a:bodyPr/>
                    <a:lstStyle/>
                    <a:p>
                      <a:pPr algn="ctr"/>
                      <a:r>
                        <a:rPr lang="en-US" sz="1400" dirty="0">
                          <a:latin typeface="Calibri" panose="020F0502020204030204" pitchFamily="34" charset="0"/>
                          <a:cs typeface="Calibri" panose="020F0502020204030204" pitchFamily="34" charset="0"/>
                        </a:rPr>
                        <a:t>D</a:t>
                      </a:r>
                    </a:p>
                  </a:txBody>
                  <a:tcPr>
                    <a:solidFill>
                      <a:schemeClr val="bg1"/>
                    </a:solidFill>
                  </a:tcPr>
                </a:tc>
                <a:tc>
                  <a:txBody>
                    <a:bodyPr/>
                    <a:lstStyle/>
                    <a:p>
                      <a:pPr algn="ctr"/>
                      <a:r>
                        <a:rPr lang="en-US" sz="1400" dirty="0">
                          <a:latin typeface="Calibri" panose="020F0502020204030204" pitchFamily="34" charset="0"/>
                          <a:cs typeface="Calibri" panose="020F0502020204030204" pitchFamily="34" charset="0"/>
                        </a:rPr>
                        <a:t>C</a:t>
                      </a:r>
                    </a:p>
                  </a:txBody>
                  <a:tcPr>
                    <a:solidFill>
                      <a:schemeClr val="bg1"/>
                    </a:solidFill>
                  </a:tcPr>
                </a:tc>
                <a:tc>
                  <a:txBody>
                    <a:bodyPr/>
                    <a:lstStyle/>
                    <a:p>
                      <a:pPr algn="ctr"/>
                      <a:r>
                        <a:rPr lang="en-US" sz="1400" dirty="0">
                          <a:latin typeface="Calibri" panose="020F0502020204030204" pitchFamily="34" charset="0"/>
                          <a:cs typeface="Calibri" panose="020F0502020204030204" pitchFamily="34" charset="0"/>
                        </a:rPr>
                        <a:t>2</a:t>
                      </a: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547984387"/>
                  </a:ext>
                </a:extLst>
              </a:tr>
              <a:tr h="370840">
                <a:tc>
                  <a:txBody>
                    <a:bodyPr/>
                    <a:lstStyle/>
                    <a:p>
                      <a:r>
                        <a:rPr lang="en-US" sz="1400" dirty="0">
                          <a:latin typeface="Calibri" panose="020F0502020204030204" pitchFamily="34" charset="0"/>
                          <a:cs typeface="Calibri" panose="020F0502020204030204" pitchFamily="34" charset="0"/>
                        </a:rPr>
                        <a:t>Send RSVP invitations</a:t>
                      </a:r>
                    </a:p>
                  </a:txBody>
                  <a:tcPr>
                    <a:lnL w="12700" cap="flat" cmpd="sng" algn="ctr">
                      <a:solidFill>
                        <a:schemeClr val="tx1"/>
                      </a:solidFill>
                      <a:prstDash val="solid"/>
                      <a:round/>
                      <a:headEnd type="none" w="med" len="med"/>
                      <a:tailEnd type="none" w="med" len="med"/>
                    </a:lnL>
                    <a:solidFill>
                      <a:schemeClr val="bg1"/>
                    </a:solidFill>
                  </a:tcPr>
                </a:tc>
                <a:tc>
                  <a:txBody>
                    <a:bodyPr/>
                    <a:lstStyle/>
                    <a:p>
                      <a:pPr algn="ctr"/>
                      <a:r>
                        <a:rPr lang="en-US" sz="1400" dirty="0">
                          <a:latin typeface="Calibri" panose="020F0502020204030204" pitchFamily="34" charset="0"/>
                          <a:cs typeface="Calibri" panose="020F0502020204030204" pitchFamily="34" charset="0"/>
                        </a:rPr>
                        <a:t>E</a:t>
                      </a:r>
                    </a:p>
                  </a:txBody>
                  <a:tcPr>
                    <a:solidFill>
                      <a:schemeClr val="bg1"/>
                    </a:solidFill>
                  </a:tcPr>
                </a:tc>
                <a:tc>
                  <a:txBody>
                    <a:bodyPr/>
                    <a:lstStyle/>
                    <a:p>
                      <a:pPr algn="ctr"/>
                      <a:r>
                        <a:rPr lang="en-US" sz="1400" dirty="0">
                          <a:latin typeface="Calibri" panose="020F0502020204030204" pitchFamily="34" charset="0"/>
                          <a:cs typeface="Calibri" panose="020F0502020204030204" pitchFamily="34" charset="0"/>
                        </a:rPr>
                        <a:t>C</a:t>
                      </a:r>
                    </a:p>
                  </a:txBody>
                  <a:tcPr>
                    <a:solidFill>
                      <a:schemeClr val="bg1"/>
                    </a:solidFill>
                  </a:tcPr>
                </a:tc>
                <a:tc>
                  <a:txBody>
                    <a:bodyPr/>
                    <a:lstStyle/>
                    <a:p>
                      <a:pPr algn="ctr"/>
                      <a:r>
                        <a:rPr lang="en-US" sz="1400" dirty="0">
                          <a:latin typeface="Calibri" panose="020F0502020204030204" pitchFamily="34" charset="0"/>
                          <a:cs typeface="Calibri" panose="020F0502020204030204" pitchFamily="34" charset="0"/>
                        </a:rPr>
                        <a:t>10</a:t>
                      </a: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851581819"/>
                  </a:ext>
                </a:extLst>
              </a:tr>
              <a:tr h="370840">
                <a:tc>
                  <a:txBody>
                    <a:bodyPr/>
                    <a:lstStyle/>
                    <a:p>
                      <a:r>
                        <a:rPr lang="en-US" sz="1400" dirty="0">
                          <a:latin typeface="Calibri" panose="020F0502020204030204" pitchFamily="34" charset="0"/>
                          <a:cs typeface="Calibri" panose="020F0502020204030204" pitchFamily="34" charset="0"/>
                        </a:rPr>
                        <a:t>Sign player contracts</a:t>
                      </a:r>
                    </a:p>
                  </a:txBody>
                  <a:tcPr>
                    <a:lnL w="12700" cap="flat" cmpd="sng" algn="ctr">
                      <a:solidFill>
                        <a:schemeClr val="tx1"/>
                      </a:solidFill>
                      <a:prstDash val="solid"/>
                      <a:round/>
                      <a:headEnd type="none" w="med" len="med"/>
                      <a:tailEnd type="none" w="med" len="med"/>
                    </a:lnL>
                    <a:solidFill>
                      <a:schemeClr val="bg1"/>
                    </a:solidFill>
                  </a:tcPr>
                </a:tc>
                <a:tc>
                  <a:txBody>
                    <a:bodyPr/>
                    <a:lstStyle/>
                    <a:p>
                      <a:pPr algn="ctr"/>
                      <a:r>
                        <a:rPr lang="en-US" sz="1400" dirty="0">
                          <a:latin typeface="Calibri" panose="020F0502020204030204" pitchFamily="34" charset="0"/>
                          <a:cs typeface="Calibri" panose="020F0502020204030204" pitchFamily="34" charset="0"/>
                        </a:rPr>
                        <a:t>F</a:t>
                      </a:r>
                    </a:p>
                  </a:txBody>
                  <a:tcPr>
                    <a:solidFill>
                      <a:schemeClr val="bg1"/>
                    </a:solidFill>
                  </a:tcPr>
                </a:tc>
                <a:tc>
                  <a:txBody>
                    <a:bodyPr/>
                    <a:lstStyle/>
                    <a:p>
                      <a:pPr algn="ctr"/>
                      <a:r>
                        <a:rPr lang="en-US" sz="1400" dirty="0">
                          <a:latin typeface="Calibri" panose="020F0502020204030204" pitchFamily="34" charset="0"/>
                          <a:cs typeface="Calibri" panose="020F0502020204030204" pitchFamily="34" charset="0"/>
                        </a:rPr>
                        <a:t>B,C</a:t>
                      </a:r>
                    </a:p>
                  </a:txBody>
                  <a:tcPr>
                    <a:solidFill>
                      <a:schemeClr val="bg1"/>
                    </a:solidFill>
                  </a:tcPr>
                </a:tc>
                <a:tc>
                  <a:txBody>
                    <a:bodyPr/>
                    <a:lstStyle/>
                    <a:p>
                      <a:pPr algn="ctr"/>
                      <a:r>
                        <a:rPr lang="en-US" sz="1400" dirty="0">
                          <a:latin typeface="Calibri" panose="020F0502020204030204" pitchFamily="34" charset="0"/>
                          <a:cs typeface="Calibri" panose="020F0502020204030204" pitchFamily="34" charset="0"/>
                        </a:rPr>
                        <a:t>4</a:t>
                      </a: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179141909"/>
                  </a:ext>
                </a:extLst>
              </a:tr>
              <a:tr h="370840">
                <a:tc>
                  <a:txBody>
                    <a:bodyPr/>
                    <a:lstStyle/>
                    <a:p>
                      <a:r>
                        <a:rPr lang="en-US" sz="1400" dirty="0">
                          <a:latin typeface="Calibri" panose="020F0502020204030204" pitchFamily="34" charset="0"/>
                          <a:cs typeface="Calibri" panose="020F0502020204030204" pitchFamily="34" charset="0"/>
                        </a:rPr>
                        <a:t>Purchase balls and trophies</a:t>
                      </a:r>
                    </a:p>
                  </a:txBody>
                  <a:tcPr>
                    <a:lnL w="12700" cap="flat" cmpd="sng" algn="ctr">
                      <a:solidFill>
                        <a:schemeClr val="tx1"/>
                      </a:solidFill>
                      <a:prstDash val="solid"/>
                      <a:round/>
                      <a:headEnd type="none" w="med" len="med"/>
                      <a:tailEnd type="none" w="med" len="med"/>
                    </a:lnL>
                    <a:solidFill>
                      <a:schemeClr val="bg1"/>
                    </a:solidFill>
                  </a:tcPr>
                </a:tc>
                <a:tc>
                  <a:txBody>
                    <a:bodyPr/>
                    <a:lstStyle/>
                    <a:p>
                      <a:pPr algn="ctr"/>
                      <a:r>
                        <a:rPr lang="en-US" sz="1400" dirty="0">
                          <a:latin typeface="Calibri" panose="020F0502020204030204" pitchFamily="34" charset="0"/>
                          <a:cs typeface="Calibri" panose="020F0502020204030204" pitchFamily="34" charset="0"/>
                        </a:rPr>
                        <a:t>G</a:t>
                      </a:r>
                    </a:p>
                  </a:txBody>
                  <a:tcPr>
                    <a:solidFill>
                      <a:schemeClr val="bg1"/>
                    </a:solidFill>
                  </a:tcPr>
                </a:tc>
                <a:tc>
                  <a:txBody>
                    <a:bodyPr/>
                    <a:lstStyle/>
                    <a:p>
                      <a:pPr algn="ctr"/>
                      <a:r>
                        <a:rPr lang="en-US" sz="1400" dirty="0">
                          <a:latin typeface="Calibri" panose="020F0502020204030204" pitchFamily="34" charset="0"/>
                          <a:cs typeface="Calibri" panose="020F0502020204030204" pitchFamily="34" charset="0"/>
                        </a:rPr>
                        <a:t>D</a:t>
                      </a:r>
                    </a:p>
                  </a:txBody>
                  <a:tcPr>
                    <a:solidFill>
                      <a:schemeClr val="bg1"/>
                    </a:solidFill>
                  </a:tcPr>
                </a:tc>
                <a:tc>
                  <a:txBody>
                    <a:bodyPr/>
                    <a:lstStyle/>
                    <a:p>
                      <a:pPr algn="ctr"/>
                      <a:r>
                        <a:rPr lang="en-US" sz="1400" dirty="0">
                          <a:latin typeface="Calibri" panose="020F0502020204030204" pitchFamily="34" charset="0"/>
                          <a:cs typeface="Calibri" panose="020F0502020204030204" pitchFamily="34" charset="0"/>
                        </a:rPr>
                        <a:t>4</a:t>
                      </a: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4233926339"/>
                  </a:ext>
                </a:extLst>
              </a:tr>
              <a:tr h="370840">
                <a:tc>
                  <a:txBody>
                    <a:bodyPr/>
                    <a:lstStyle/>
                    <a:p>
                      <a:r>
                        <a:rPr lang="en-US" sz="1400" dirty="0">
                          <a:latin typeface="Calibri" panose="020F0502020204030204" pitchFamily="34" charset="0"/>
                          <a:cs typeface="Calibri" panose="020F0502020204030204" pitchFamily="34" charset="0"/>
                        </a:rPr>
                        <a:t>Negotiate catering</a:t>
                      </a:r>
                    </a:p>
                  </a:txBody>
                  <a:tcPr>
                    <a:lnL w="12700" cap="flat" cmpd="sng" algn="ctr">
                      <a:solidFill>
                        <a:schemeClr val="tx1"/>
                      </a:solidFill>
                      <a:prstDash val="solid"/>
                      <a:round/>
                      <a:headEnd type="none" w="med" len="med"/>
                      <a:tailEnd type="none" w="med" len="med"/>
                    </a:lnL>
                    <a:solidFill>
                      <a:schemeClr val="bg1"/>
                    </a:solidFill>
                  </a:tcPr>
                </a:tc>
                <a:tc>
                  <a:txBody>
                    <a:bodyPr/>
                    <a:lstStyle/>
                    <a:p>
                      <a:pPr algn="ctr"/>
                      <a:r>
                        <a:rPr lang="en-US" sz="1400" dirty="0">
                          <a:latin typeface="Calibri" panose="020F0502020204030204" pitchFamily="34" charset="0"/>
                          <a:cs typeface="Calibri" panose="020F0502020204030204" pitchFamily="34" charset="0"/>
                        </a:rPr>
                        <a:t>H</a:t>
                      </a:r>
                    </a:p>
                  </a:txBody>
                  <a:tcPr>
                    <a:solidFill>
                      <a:schemeClr val="bg1"/>
                    </a:solidFill>
                  </a:tcPr>
                </a:tc>
                <a:tc>
                  <a:txBody>
                    <a:bodyPr/>
                    <a:lstStyle/>
                    <a:p>
                      <a:pPr algn="ctr"/>
                      <a:r>
                        <a:rPr lang="en-US" sz="1400" dirty="0">
                          <a:latin typeface="Calibri" panose="020F0502020204030204" pitchFamily="34" charset="0"/>
                          <a:cs typeface="Calibri" panose="020F0502020204030204" pitchFamily="34" charset="0"/>
                        </a:rPr>
                        <a:t>E,F</a:t>
                      </a:r>
                    </a:p>
                  </a:txBody>
                  <a:tcPr>
                    <a:solidFill>
                      <a:schemeClr val="bg1"/>
                    </a:solidFill>
                  </a:tcPr>
                </a:tc>
                <a:tc>
                  <a:txBody>
                    <a:bodyPr/>
                    <a:lstStyle/>
                    <a:p>
                      <a:pPr algn="ctr"/>
                      <a:r>
                        <a:rPr lang="en-US" sz="1400" dirty="0">
                          <a:latin typeface="Calibri" panose="020F0502020204030204" pitchFamily="34" charset="0"/>
                          <a:cs typeface="Calibri" panose="020F0502020204030204" pitchFamily="34" charset="0"/>
                        </a:rPr>
                        <a:t>1</a:t>
                      </a: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754170128"/>
                  </a:ext>
                </a:extLst>
              </a:tr>
              <a:tr h="370840">
                <a:tc>
                  <a:txBody>
                    <a:bodyPr/>
                    <a:lstStyle/>
                    <a:p>
                      <a:r>
                        <a:rPr lang="en-US" sz="1400" dirty="0">
                          <a:latin typeface="Calibri" panose="020F0502020204030204" pitchFamily="34" charset="0"/>
                          <a:cs typeface="Calibri" panose="020F0502020204030204" pitchFamily="34" charset="0"/>
                        </a:rPr>
                        <a:t>Prepare location</a:t>
                      </a:r>
                    </a:p>
                  </a:txBody>
                  <a:tcPr>
                    <a:lnL w="12700" cap="flat" cmpd="sng" algn="ctr">
                      <a:solidFill>
                        <a:schemeClr val="tx1"/>
                      </a:solidFill>
                      <a:prstDash val="solid"/>
                      <a:round/>
                      <a:headEnd type="none" w="med" len="med"/>
                      <a:tailEnd type="none" w="med" len="med"/>
                    </a:lnL>
                    <a:solidFill>
                      <a:schemeClr val="bg1"/>
                    </a:solidFill>
                  </a:tcPr>
                </a:tc>
                <a:tc>
                  <a:txBody>
                    <a:bodyPr/>
                    <a:lstStyle/>
                    <a:p>
                      <a:pPr algn="ctr"/>
                      <a:r>
                        <a:rPr lang="en-US" sz="1400" dirty="0">
                          <a:latin typeface="Calibri" panose="020F0502020204030204" pitchFamily="34" charset="0"/>
                          <a:cs typeface="Calibri" panose="020F0502020204030204" pitchFamily="34" charset="0"/>
                        </a:rPr>
                        <a:t>I</a:t>
                      </a:r>
                    </a:p>
                  </a:txBody>
                  <a:tcPr>
                    <a:solidFill>
                      <a:schemeClr val="bg1"/>
                    </a:solidFill>
                  </a:tcPr>
                </a:tc>
                <a:tc>
                  <a:txBody>
                    <a:bodyPr/>
                    <a:lstStyle/>
                    <a:p>
                      <a:pPr algn="ctr"/>
                      <a:r>
                        <a:rPr lang="en-US" sz="1400" dirty="0">
                          <a:latin typeface="Calibri" panose="020F0502020204030204" pitchFamily="34" charset="0"/>
                          <a:cs typeface="Calibri" panose="020F0502020204030204" pitchFamily="34" charset="0"/>
                        </a:rPr>
                        <a:t>E,G</a:t>
                      </a:r>
                    </a:p>
                  </a:txBody>
                  <a:tcPr>
                    <a:solidFill>
                      <a:schemeClr val="bg1"/>
                    </a:solidFill>
                  </a:tcPr>
                </a:tc>
                <a:tc>
                  <a:txBody>
                    <a:bodyPr/>
                    <a:lstStyle/>
                    <a:p>
                      <a:pPr algn="ctr"/>
                      <a:r>
                        <a:rPr lang="en-US" sz="1400" dirty="0">
                          <a:latin typeface="Calibri" panose="020F0502020204030204" pitchFamily="34" charset="0"/>
                          <a:cs typeface="Calibri" panose="020F0502020204030204" pitchFamily="34" charset="0"/>
                        </a:rPr>
                        <a:t>3</a:t>
                      </a: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159210714"/>
                  </a:ext>
                </a:extLst>
              </a:tr>
              <a:tr h="370840">
                <a:tc>
                  <a:txBody>
                    <a:bodyPr/>
                    <a:lstStyle/>
                    <a:p>
                      <a:r>
                        <a:rPr lang="en-US" sz="1400" dirty="0">
                          <a:latin typeface="Calibri" panose="020F0502020204030204" pitchFamily="34" charset="0"/>
                          <a:cs typeface="Calibri" panose="020F0502020204030204" pitchFamily="34" charset="0"/>
                        </a:rPr>
                        <a:t>Tournament</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a:latin typeface="Calibri" panose="020F0502020204030204" pitchFamily="34" charset="0"/>
                          <a:cs typeface="Calibri" panose="020F0502020204030204" pitchFamily="34" charset="0"/>
                        </a:rPr>
                        <a:t>J</a:t>
                      </a:r>
                    </a:p>
                  </a:txBody>
                  <a:tcPr>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a:latin typeface="Calibri" panose="020F0502020204030204" pitchFamily="34" charset="0"/>
                          <a:cs typeface="Calibri" panose="020F0502020204030204" pitchFamily="34" charset="0"/>
                        </a:rPr>
                        <a:t>H,I</a:t>
                      </a:r>
                    </a:p>
                  </a:txBody>
                  <a:tcPr>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dirty="0">
                          <a:latin typeface="Calibri" panose="020F0502020204030204" pitchFamily="34" charset="0"/>
                          <a:cs typeface="Calibri" panose="020F0502020204030204" pitchFamily="34" charset="0"/>
                        </a:rPr>
                        <a:t>2</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95038084"/>
                  </a:ext>
                </a:extLst>
              </a:tr>
            </a:tbl>
          </a:graphicData>
        </a:graphic>
      </p:graphicFrame>
    </p:spTree>
    <p:extLst>
      <p:ext uri="{BB962C8B-B14F-4D97-AF65-F5344CB8AC3E}">
        <p14:creationId xmlns:p14="http://schemas.microsoft.com/office/powerpoint/2010/main" val="4091551275"/>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16.3: A</a:t>
            </a:r>
            <a:r>
              <a:rPr lang="en-US" sz="100" dirty="0"/>
              <a:t> </a:t>
            </a:r>
            <a:r>
              <a:rPr lang="en-US" dirty="0"/>
              <a:t>O</a:t>
            </a:r>
            <a:r>
              <a:rPr lang="en-US" sz="100" dirty="0"/>
              <a:t> </a:t>
            </a:r>
            <a:r>
              <a:rPr lang="en-US" dirty="0"/>
              <a:t>N Network for Tennis Tournament</a:t>
            </a:r>
            <a:endParaRPr lang="en-US" sz="1000" dirty="0"/>
          </a:p>
        </p:txBody>
      </p:sp>
      <p:pic>
        <p:nvPicPr>
          <p:cNvPr id="4" name="Picture 3" descr="Network diagram for AOA tennis tournament."/>
          <p:cNvPicPr>
            <a:picLocks noChangeAspect="1"/>
          </p:cNvPicPr>
          <p:nvPr/>
        </p:nvPicPr>
        <p:blipFill>
          <a:blip r:embed="rId3"/>
          <a:stretch>
            <a:fillRect/>
          </a:stretch>
        </p:blipFill>
        <p:spPr>
          <a:xfrm>
            <a:off x="1524000" y="2514600"/>
            <a:ext cx="5934075" cy="2581275"/>
          </a:xfrm>
          <a:prstGeom prst="rect">
            <a:avLst/>
          </a:prstGeom>
        </p:spPr>
      </p:pic>
      <p:sp>
        <p:nvSpPr>
          <p:cNvPr id="2" name="Content Placeholder 1"/>
          <p:cNvSpPr>
            <a:spLocks noGrp="1"/>
          </p:cNvSpPr>
          <p:nvPr>
            <p:ph idx="1"/>
          </p:nvPr>
        </p:nvSpPr>
        <p:spPr>
          <a:xfrm>
            <a:off x="1182688" y="6096000"/>
            <a:ext cx="7588062" cy="304800"/>
          </a:xfrm>
        </p:spPr>
        <p:txBody>
          <a:bodyPr/>
          <a:lstStyle/>
          <a:p>
            <a:pPr marL="0" indent="0" algn="ctr">
              <a:buNone/>
            </a:pPr>
            <a:r>
              <a:rPr lang="en-IN" sz="900" dirty="0">
                <a:hlinkClick r:id="rId4" action="ppaction://hlinksldjump"/>
              </a:rPr>
              <a:t>Access the long description slide.</a:t>
            </a:r>
            <a:endParaRPr lang="en-IN" sz="900" dirty="0"/>
          </a:p>
        </p:txBody>
      </p:sp>
    </p:spTree>
    <p:extLst>
      <p:ext uri="{BB962C8B-B14F-4D97-AF65-F5344CB8AC3E}">
        <p14:creationId xmlns:p14="http://schemas.microsoft.com/office/powerpoint/2010/main" val="1705807939"/>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Learning Objectives</a:t>
            </a:r>
          </a:p>
        </p:txBody>
      </p:sp>
      <p:sp>
        <p:nvSpPr>
          <p:cNvPr id="7171" name="Rectangle 3"/>
          <p:cNvSpPr>
            <a:spLocks noGrp="1" noChangeArrowheads="1"/>
          </p:cNvSpPr>
          <p:nvPr>
            <p:ph idx="1"/>
          </p:nvPr>
        </p:nvSpPr>
        <p:spPr>
          <a:xfrm>
            <a:off x="1182688" y="2017712"/>
            <a:ext cx="7580312" cy="4459287"/>
          </a:xfrm>
          <a:noFill/>
        </p:spPr>
        <p:txBody>
          <a:bodyPr lIns="92075" tIns="46038" rIns="92075" bIns="46038"/>
          <a:lstStyle/>
          <a:p>
            <a:pPr marL="291600" indent="-291600">
              <a:buSzPct val="100000"/>
            </a:pPr>
            <a:r>
              <a:rPr lang="en-US" sz="2000" dirty="0"/>
              <a:t>Describe the nature of project management. </a:t>
            </a:r>
          </a:p>
          <a:p>
            <a:pPr marL="291600" indent="-291600">
              <a:buSzPct val="100000"/>
            </a:pPr>
            <a:r>
              <a:rPr lang="en-US" sz="2000" dirty="0"/>
              <a:t>Illustrate the use of a Gantt chart and discuss its limitations. </a:t>
            </a:r>
          </a:p>
          <a:p>
            <a:pPr marL="291600" indent="-291600">
              <a:buSzPct val="100000"/>
            </a:pPr>
            <a:r>
              <a:rPr lang="en-US" sz="2000" dirty="0"/>
              <a:t>Construct a project network. </a:t>
            </a:r>
          </a:p>
          <a:p>
            <a:pPr marL="291600" indent="-291600">
              <a:buSzPct val="100000"/>
            </a:pPr>
            <a:r>
              <a:rPr lang="en-US" sz="2000" dirty="0"/>
              <a:t>Perform critical path analysis on a project network. </a:t>
            </a:r>
          </a:p>
          <a:p>
            <a:pPr marL="291600" indent="-291600">
              <a:buSzPct val="100000"/>
            </a:pPr>
            <a:r>
              <a:rPr lang="en-US" sz="2000" dirty="0"/>
              <a:t>Allocate limited resources to a project. </a:t>
            </a:r>
          </a:p>
          <a:p>
            <a:pPr marL="291600" indent="-291600">
              <a:buSzPct val="100000"/>
            </a:pPr>
            <a:r>
              <a:rPr lang="en-US" sz="2000" dirty="0"/>
              <a:t>Crash activities to reduce the project completion time. </a:t>
            </a:r>
          </a:p>
          <a:p>
            <a:pPr marL="291600" indent="-291600">
              <a:buSzPct val="100000"/>
            </a:pPr>
            <a:r>
              <a:rPr lang="en-US" sz="2000" dirty="0"/>
              <a:t>Analyze a project with uncertain activity times to determine the project completion distribution. </a:t>
            </a:r>
          </a:p>
          <a:p>
            <a:pPr marL="291600" indent="-291600">
              <a:buSzPct val="100000"/>
            </a:pPr>
            <a:r>
              <a:rPr lang="en-US" sz="2000" dirty="0"/>
              <a:t>Monitor a project for time, cost, and schedule variance using an earned value chart. </a:t>
            </a:r>
          </a:p>
          <a:p>
            <a:pPr marL="291600" indent="-291600">
              <a:buSzPct val="100000"/>
            </a:pPr>
            <a:r>
              <a:rPr lang="en-US" sz="2000" dirty="0"/>
              <a:t>Discuss reasons why projects fail to meet performance, time, and cost objectives.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dirty="0"/>
              <a:t>Figure 16.4: PERT Chart (A</a:t>
            </a:r>
            <a:r>
              <a:rPr lang="en-US" sz="100" dirty="0"/>
              <a:t> </a:t>
            </a:r>
            <a:r>
              <a:rPr lang="en-US" sz="4000" dirty="0"/>
              <a:t>O</a:t>
            </a:r>
            <a:r>
              <a:rPr lang="en-US" sz="100" dirty="0"/>
              <a:t> </a:t>
            </a:r>
            <a:r>
              <a:rPr lang="en-US" sz="4000" dirty="0"/>
              <a:t>N Network) for Tennis Tournament</a:t>
            </a:r>
          </a:p>
        </p:txBody>
      </p:sp>
      <p:pic>
        <p:nvPicPr>
          <p:cNvPr id="5" name="Picture 4" descr="PERT Chart for tennis tournament."/>
          <p:cNvPicPr>
            <a:picLocks noChangeAspect="1"/>
          </p:cNvPicPr>
          <p:nvPr/>
        </p:nvPicPr>
        <p:blipFill>
          <a:blip r:embed="rId3"/>
          <a:stretch>
            <a:fillRect/>
          </a:stretch>
        </p:blipFill>
        <p:spPr>
          <a:xfrm>
            <a:off x="1676400" y="2743200"/>
            <a:ext cx="5772150" cy="1876425"/>
          </a:xfrm>
          <a:prstGeom prst="rect">
            <a:avLst/>
          </a:prstGeom>
        </p:spPr>
      </p:pic>
      <p:sp>
        <p:nvSpPr>
          <p:cNvPr id="2" name="Content Placeholder 1"/>
          <p:cNvSpPr>
            <a:spLocks noGrp="1"/>
          </p:cNvSpPr>
          <p:nvPr>
            <p:ph idx="1"/>
          </p:nvPr>
        </p:nvSpPr>
        <p:spPr>
          <a:xfrm>
            <a:off x="1182688" y="6248399"/>
            <a:ext cx="7588062" cy="228601"/>
          </a:xfrm>
        </p:spPr>
        <p:txBody>
          <a:bodyPr/>
          <a:lstStyle/>
          <a:p>
            <a:pPr marL="0" indent="0" algn="ctr">
              <a:buNone/>
            </a:pPr>
            <a:r>
              <a:rPr lang="en-IN" sz="900" dirty="0">
                <a:hlinkClick r:id="rId4" action="ppaction://hlinksldjump"/>
              </a:rPr>
              <a:t>Access the long description slide.</a:t>
            </a:r>
            <a:endParaRPr lang="en-IN" sz="900" dirty="0"/>
          </a:p>
        </p:txBody>
      </p:sp>
    </p:spTree>
    <p:extLst>
      <p:ext uri="{BB962C8B-B14F-4D97-AF65-F5344CB8AC3E}">
        <p14:creationId xmlns:p14="http://schemas.microsoft.com/office/powerpoint/2010/main" val="3336457412"/>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Techniques for Project Management </a:t>
            </a:r>
            <a:r>
              <a:rPr lang="en-US" sz="1000" dirty="0"/>
              <a:t>1</a:t>
            </a:r>
          </a:p>
        </p:txBody>
      </p:sp>
      <p:sp>
        <p:nvSpPr>
          <p:cNvPr id="3" name="Content Placeholder 2"/>
          <p:cNvSpPr>
            <a:spLocks noGrp="1"/>
          </p:cNvSpPr>
          <p:nvPr>
            <p:ph idx="1"/>
          </p:nvPr>
        </p:nvSpPr>
        <p:spPr>
          <a:xfrm>
            <a:off x="1182688" y="2017713"/>
            <a:ext cx="7588062" cy="1182441"/>
          </a:xfrm>
        </p:spPr>
        <p:txBody>
          <a:bodyPr/>
          <a:lstStyle/>
          <a:p>
            <a:pPr marL="0" indent="0">
              <a:lnSpc>
                <a:spcPct val="90000"/>
              </a:lnSpc>
              <a:buNone/>
            </a:pPr>
            <a:r>
              <a:rPr lang="en-US" sz="2800" dirty="0"/>
              <a:t>Critical Path Method:</a:t>
            </a:r>
          </a:p>
          <a:p>
            <a:pPr marL="291600" lvl="1" indent="-291600">
              <a:lnSpc>
                <a:spcPct val="90000"/>
              </a:lnSpc>
              <a:spcBef>
                <a:spcPts val="1000"/>
              </a:spcBef>
              <a:buClrTx/>
              <a:buSzPct val="100000"/>
              <a:buFont typeface="Arial" panose="020B0604020202020204" pitchFamily="34" charset="0"/>
              <a:buChar char="•"/>
            </a:pPr>
            <a:r>
              <a:rPr lang="en-US" sz="2400" dirty="0"/>
              <a:t>Approach to determine the start and finish dates for individual activities in a project.</a:t>
            </a:r>
            <a:endParaRPr lang="en-US" dirty="0"/>
          </a:p>
        </p:txBody>
      </p:sp>
      <p:sp>
        <p:nvSpPr>
          <p:cNvPr id="4" name="Content Placeholder 3"/>
          <p:cNvSpPr>
            <a:spLocks noGrp="1"/>
          </p:cNvSpPr>
          <p:nvPr>
            <p:ph idx="13"/>
          </p:nvPr>
        </p:nvSpPr>
        <p:spPr>
          <a:xfrm>
            <a:off x="1183822" y="3235169"/>
            <a:ext cx="7588062" cy="1696055"/>
          </a:xfrm>
        </p:spPr>
        <p:txBody>
          <a:bodyPr/>
          <a:lstStyle/>
          <a:p>
            <a:pPr marL="0" indent="0">
              <a:lnSpc>
                <a:spcPct val="90000"/>
              </a:lnSpc>
              <a:buNone/>
            </a:pPr>
            <a:r>
              <a:rPr lang="en-US" sz="2800" dirty="0"/>
              <a:t>Critical Path:</a:t>
            </a:r>
          </a:p>
          <a:p>
            <a:pPr marL="291600" lvl="1" indent="-291600">
              <a:lnSpc>
                <a:spcPct val="90000"/>
              </a:lnSpc>
              <a:spcBef>
                <a:spcPts val="1000"/>
              </a:spcBef>
              <a:buClrTx/>
              <a:buSzPct val="100000"/>
              <a:buFont typeface="Arial" panose="020B0604020202020204" pitchFamily="34" charset="0"/>
              <a:buChar char="•"/>
            </a:pPr>
            <a:r>
              <a:rPr lang="en-US" sz="2400" dirty="0"/>
              <a:t>Result of Critical Path Method.</a:t>
            </a:r>
          </a:p>
          <a:p>
            <a:pPr marL="291600" lvl="1" indent="-291600">
              <a:lnSpc>
                <a:spcPct val="90000"/>
              </a:lnSpc>
              <a:spcBef>
                <a:spcPts val="1000"/>
              </a:spcBef>
              <a:buClrTx/>
              <a:buSzPct val="100000"/>
              <a:buFont typeface="Arial" panose="020B0604020202020204" pitchFamily="34" charset="0"/>
              <a:buChar char="•"/>
            </a:pPr>
            <a:r>
              <a:rPr lang="en-US" sz="2400" dirty="0"/>
              <a:t>Unbroken chain of activities from the start to the end of the project.</a:t>
            </a:r>
            <a:endParaRPr lang="en-US" dirty="0"/>
          </a:p>
        </p:txBody>
      </p:sp>
      <p:sp>
        <p:nvSpPr>
          <p:cNvPr id="5" name="Content Placeholder 4"/>
          <p:cNvSpPr>
            <a:spLocks noGrp="1"/>
          </p:cNvSpPr>
          <p:nvPr>
            <p:ph idx="14"/>
          </p:nvPr>
        </p:nvSpPr>
        <p:spPr>
          <a:xfrm>
            <a:off x="1183822" y="4974768"/>
            <a:ext cx="7588062" cy="1382488"/>
          </a:xfrm>
        </p:spPr>
        <p:txBody>
          <a:bodyPr/>
          <a:lstStyle/>
          <a:p>
            <a:pPr marL="0" indent="0">
              <a:lnSpc>
                <a:spcPct val="90000"/>
              </a:lnSpc>
              <a:buNone/>
            </a:pPr>
            <a:r>
              <a:rPr lang="en-US" sz="2800" dirty="0"/>
              <a:t>Critical Activities:</a:t>
            </a:r>
          </a:p>
          <a:p>
            <a:pPr marL="291600" lvl="1" indent="-291600">
              <a:lnSpc>
                <a:spcPct val="90000"/>
              </a:lnSpc>
              <a:spcBef>
                <a:spcPts val="1000"/>
              </a:spcBef>
              <a:buClrTx/>
              <a:buSzPct val="100000"/>
              <a:buFont typeface="Arial" panose="020B0604020202020204" pitchFamily="34" charset="0"/>
              <a:buChar char="•"/>
            </a:pPr>
            <a:r>
              <a:rPr lang="en-US" sz="2400" dirty="0"/>
              <a:t>Receive top priority in the allocation of resources.</a:t>
            </a:r>
          </a:p>
          <a:p>
            <a:pPr marL="291600" lvl="1" indent="-291600">
              <a:lnSpc>
                <a:spcPct val="90000"/>
              </a:lnSpc>
              <a:spcBef>
                <a:spcPts val="1000"/>
              </a:spcBef>
              <a:buClrTx/>
              <a:buSzPct val="100000"/>
              <a:buFont typeface="Arial" panose="020B0604020202020204" pitchFamily="34" charset="0"/>
              <a:buChar char="•"/>
            </a:pPr>
            <a:r>
              <a:rPr lang="en-US" sz="2400" dirty="0"/>
              <a:t>Management by exception.</a:t>
            </a:r>
            <a:endParaRPr lang="en-US" dirty="0"/>
          </a:p>
        </p:txBody>
      </p:sp>
    </p:spTree>
    <p:extLst>
      <p:ext uri="{BB962C8B-B14F-4D97-AF65-F5344CB8AC3E}">
        <p14:creationId xmlns:p14="http://schemas.microsoft.com/office/powerpoint/2010/main" val="8503598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Table 16.2: Notation for Critical Path Method</a:t>
            </a:r>
            <a:endParaRPr lang="en-US" sz="1000" dirty="0"/>
          </a:p>
        </p:txBody>
      </p:sp>
      <p:graphicFrame>
        <p:nvGraphicFramePr>
          <p:cNvPr id="2" name="Table 1"/>
          <p:cNvGraphicFramePr>
            <a:graphicFrameLocks noGrp="1"/>
          </p:cNvGraphicFramePr>
          <p:nvPr>
            <p:extLst>
              <p:ext uri="{D42A27DB-BD31-4B8C-83A1-F6EECF244321}">
                <p14:modId xmlns:p14="http://schemas.microsoft.com/office/powerpoint/2010/main" val="3191634024"/>
              </p:ext>
            </p:extLst>
          </p:nvPr>
        </p:nvGraphicFramePr>
        <p:xfrm>
          <a:off x="914400" y="2382520"/>
          <a:ext cx="7162800" cy="3332480"/>
        </p:xfrm>
        <a:graphic>
          <a:graphicData uri="http://schemas.openxmlformats.org/drawingml/2006/table">
            <a:tbl>
              <a:tblPr firstRow="1" bandRow="1">
                <a:tableStyleId>{5C22544A-7EE6-4342-B048-85BDC9FD1C3A}</a:tableStyleId>
              </a:tblPr>
              <a:tblGrid>
                <a:gridCol w="2133600">
                  <a:extLst>
                    <a:ext uri="{9D8B030D-6E8A-4147-A177-3AD203B41FA5}">
                      <a16:colId xmlns:a16="http://schemas.microsoft.com/office/drawing/2014/main" val="3944613943"/>
                    </a:ext>
                  </a:extLst>
                </a:gridCol>
                <a:gridCol w="838200">
                  <a:extLst>
                    <a:ext uri="{9D8B030D-6E8A-4147-A177-3AD203B41FA5}">
                      <a16:colId xmlns:a16="http://schemas.microsoft.com/office/drawing/2014/main" val="161500548"/>
                    </a:ext>
                  </a:extLst>
                </a:gridCol>
                <a:gridCol w="4191000">
                  <a:extLst>
                    <a:ext uri="{9D8B030D-6E8A-4147-A177-3AD203B41FA5}">
                      <a16:colId xmlns:a16="http://schemas.microsoft.com/office/drawing/2014/main" val="1265465611"/>
                    </a:ext>
                  </a:extLst>
                </a:gridCol>
              </a:tblGrid>
              <a:tr h="370840">
                <a:tc>
                  <a:txBody>
                    <a:bodyPr/>
                    <a:lstStyle/>
                    <a:p>
                      <a:r>
                        <a:rPr lang="en-US" sz="1400" b="1" dirty="0">
                          <a:solidFill>
                            <a:schemeClr val="tx1"/>
                          </a:solidFill>
                          <a:latin typeface="Calibri" panose="020F0502020204030204" pitchFamily="34" charset="0"/>
                          <a:cs typeface="Calibri" panose="020F0502020204030204" pitchFamily="34" charset="0"/>
                        </a:rPr>
                        <a:t>Item</a:t>
                      </a: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b="1" dirty="0">
                          <a:solidFill>
                            <a:schemeClr val="tx1"/>
                          </a:solidFill>
                          <a:latin typeface="Calibri" panose="020F0502020204030204" pitchFamily="34" charset="0"/>
                          <a:cs typeface="Calibri" panose="020F0502020204030204" pitchFamily="34" charset="0"/>
                        </a:rPr>
                        <a:t>Symbol</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b="1" dirty="0">
                          <a:solidFill>
                            <a:schemeClr val="tx1"/>
                          </a:solidFill>
                          <a:latin typeface="Calibri" panose="020F0502020204030204" pitchFamily="34" charset="0"/>
                          <a:cs typeface="Calibri" panose="020F0502020204030204" pitchFamily="34" charset="0"/>
                        </a:rPr>
                        <a:t>Definition</a:t>
                      </a: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40605019"/>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Calibri" panose="020F0502020204030204" pitchFamily="34" charset="0"/>
                          <a:cs typeface="Calibri" panose="020F0502020204030204" pitchFamily="34" charset="0"/>
                        </a:rPr>
                        <a:t>Expected activity duration</a:t>
                      </a: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n-US" sz="1400" i="1" dirty="0">
                          <a:latin typeface="Calibri" panose="020F0502020204030204" pitchFamily="34" charset="0"/>
                          <a:cs typeface="Calibri" panose="020F0502020204030204" pitchFamily="34" charset="0"/>
                        </a:rPr>
                        <a:t>t</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l"/>
                      <a:r>
                        <a:rPr lang="en-US" sz="1400" dirty="0">
                          <a:latin typeface="Calibri" panose="020F0502020204030204" pitchFamily="34" charset="0"/>
                          <a:cs typeface="Calibri" panose="020F0502020204030204" pitchFamily="34" charset="0"/>
                        </a:rPr>
                        <a:t>The expected duration of an activity</a:t>
                      </a: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65444850"/>
                  </a:ext>
                </a:extLst>
              </a:tr>
              <a:tr h="370840">
                <a:tc>
                  <a:txBody>
                    <a:bodyPr/>
                    <a:lstStyle/>
                    <a:p>
                      <a:r>
                        <a:rPr lang="en-US" sz="1400" dirty="0">
                          <a:latin typeface="Calibri" panose="020F0502020204030204" pitchFamily="34" charset="0"/>
                          <a:cs typeface="Calibri" panose="020F0502020204030204" pitchFamily="34" charset="0"/>
                        </a:rPr>
                        <a:t>Early start</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sz="1400" i="1" dirty="0">
                          <a:latin typeface="Calibri" panose="020F0502020204030204" pitchFamily="34" charset="0"/>
                          <a:cs typeface="Calibri" panose="020F0502020204030204" pitchFamily="34" charset="0"/>
                        </a:rPr>
                        <a:t>E</a:t>
                      </a:r>
                      <a:r>
                        <a:rPr lang="en-US" sz="100" i="1" dirty="0">
                          <a:latin typeface="Calibri" panose="020F0502020204030204" pitchFamily="34" charset="0"/>
                          <a:cs typeface="Calibri" panose="020F0502020204030204" pitchFamily="34" charset="0"/>
                        </a:rPr>
                        <a:t> </a:t>
                      </a:r>
                      <a:r>
                        <a:rPr lang="en-US" sz="1400" i="1" dirty="0">
                          <a:latin typeface="Calibri" panose="020F0502020204030204" pitchFamily="34" charset="0"/>
                          <a:cs typeface="Calibri" panose="020F0502020204030204" pitchFamily="34" charset="0"/>
                        </a:rPr>
                        <a:t>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a:r>
                        <a:rPr lang="en-US" sz="1400" dirty="0">
                          <a:latin typeface="Calibri" panose="020F0502020204030204" pitchFamily="34" charset="0"/>
                          <a:cs typeface="Calibri" panose="020F0502020204030204" pitchFamily="34" charset="0"/>
                        </a:rPr>
                        <a:t>The earliest time an activity can begin if all previous activities are begun at their earliest times</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67885304"/>
                  </a:ext>
                </a:extLst>
              </a:tr>
              <a:tr h="370840">
                <a:tc>
                  <a:txBody>
                    <a:bodyPr/>
                    <a:lstStyle/>
                    <a:p>
                      <a:r>
                        <a:rPr lang="en-US" sz="1400" dirty="0">
                          <a:latin typeface="Calibri" panose="020F0502020204030204" pitchFamily="34" charset="0"/>
                          <a:cs typeface="Calibri" panose="020F0502020204030204" pitchFamily="34" charset="0"/>
                        </a:rPr>
                        <a:t>Early finish</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sz="1400" i="1" dirty="0">
                          <a:latin typeface="Calibri" panose="020F0502020204030204" pitchFamily="34" charset="0"/>
                          <a:cs typeface="Calibri" panose="020F0502020204030204" pitchFamily="34" charset="0"/>
                        </a:rPr>
                        <a:t>E</a:t>
                      </a:r>
                      <a:r>
                        <a:rPr lang="en-US" sz="100" i="1" dirty="0">
                          <a:latin typeface="Calibri" panose="020F0502020204030204" pitchFamily="34" charset="0"/>
                          <a:cs typeface="Calibri" panose="020F0502020204030204" pitchFamily="34" charset="0"/>
                        </a:rPr>
                        <a:t> </a:t>
                      </a:r>
                      <a:r>
                        <a:rPr lang="en-US" sz="1400" i="1" dirty="0">
                          <a:latin typeface="Calibri" panose="020F0502020204030204" pitchFamily="34" charset="0"/>
                          <a:cs typeface="Calibri" panose="020F0502020204030204" pitchFamily="34" charset="0"/>
                        </a:rPr>
                        <a:t>F</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a:r>
                        <a:rPr lang="en-US" sz="1400" dirty="0">
                          <a:latin typeface="Calibri" panose="020F0502020204030204" pitchFamily="34" charset="0"/>
                          <a:cs typeface="Calibri" panose="020F0502020204030204" pitchFamily="34" charset="0"/>
                        </a:rPr>
                        <a:t>The earliest time an activity can be completed if it is started at its early start time</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76821358"/>
                  </a:ext>
                </a:extLst>
              </a:tr>
              <a:tr h="370840">
                <a:tc>
                  <a:txBody>
                    <a:bodyPr/>
                    <a:lstStyle/>
                    <a:p>
                      <a:r>
                        <a:rPr lang="en-US" sz="1400" dirty="0">
                          <a:latin typeface="Calibri" panose="020F0502020204030204" pitchFamily="34" charset="0"/>
                          <a:cs typeface="Calibri" panose="020F0502020204030204" pitchFamily="34" charset="0"/>
                        </a:rPr>
                        <a:t>Late start</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sz="1400" i="1" dirty="0">
                          <a:latin typeface="Calibri" panose="020F0502020204030204" pitchFamily="34" charset="0"/>
                          <a:cs typeface="Calibri" panose="020F0502020204030204" pitchFamily="34" charset="0"/>
                        </a:rPr>
                        <a:t>L</a:t>
                      </a:r>
                      <a:r>
                        <a:rPr lang="en-US" sz="100" i="1" dirty="0">
                          <a:latin typeface="Calibri" panose="020F0502020204030204" pitchFamily="34" charset="0"/>
                          <a:cs typeface="Calibri" panose="020F0502020204030204" pitchFamily="34" charset="0"/>
                        </a:rPr>
                        <a:t> </a:t>
                      </a:r>
                      <a:r>
                        <a:rPr lang="en-US" sz="1400" i="1" dirty="0">
                          <a:latin typeface="Calibri" panose="020F0502020204030204" pitchFamily="34" charset="0"/>
                          <a:cs typeface="Calibri" panose="020F0502020204030204" pitchFamily="34" charset="0"/>
                        </a:rPr>
                        <a:t>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a:r>
                        <a:rPr lang="en-US" sz="1400" dirty="0">
                          <a:latin typeface="Calibri" panose="020F0502020204030204" pitchFamily="34" charset="0"/>
                          <a:cs typeface="Calibri" panose="020F0502020204030204" pitchFamily="34" charset="0"/>
                        </a:rPr>
                        <a:t>The latest time an activity can begin without delaying the completion of the project</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7984387"/>
                  </a:ext>
                </a:extLst>
              </a:tr>
              <a:tr h="370840">
                <a:tc>
                  <a:txBody>
                    <a:bodyPr/>
                    <a:lstStyle/>
                    <a:p>
                      <a:r>
                        <a:rPr lang="en-US" sz="1400" dirty="0">
                          <a:latin typeface="Calibri" panose="020F0502020204030204" pitchFamily="34" charset="0"/>
                          <a:cs typeface="Calibri" panose="020F0502020204030204" pitchFamily="34" charset="0"/>
                        </a:rPr>
                        <a:t>Late finish</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sz="1400" i="1" dirty="0">
                          <a:latin typeface="Calibri" panose="020F0502020204030204" pitchFamily="34" charset="0"/>
                          <a:cs typeface="Calibri" panose="020F0502020204030204" pitchFamily="34" charset="0"/>
                        </a:rPr>
                        <a:t>L</a:t>
                      </a:r>
                      <a:r>
                        <a:rPr lang="en-US" sz="100" i="1" dirty="0">
                          <a:latin typeface="Calibri" panose="020F0502020204030204" pitchFamily="34" charset="0"/>
                          <a:cs typeface="Calibri" panose="020F0502020204030204" pitchFamily="34" charset="0"/>
                        </a:rPr>
                        <a:t> </a:t>
                      </a:r>
                      <a:r>
                        <a:rPr lang="en-US" sz="1400" i="1" dirty="0">
                          <a:latin typeface="Calibri" panose="020F0502020204030204" pitchFamily="34" charset="0"/>
                          <a:cs typeface="Calibri" panose="020F0502020204030204" pitchFamily="34" charset="0"/>
                        </a:rPr>
                        <a:t>F</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l"/>
                      <a:r>
                        <a:rPr lang="en-US" sz="1400" dirty="0">
                          <a:latin typeface="Calibri" panose="020F0502020204030204" pitchFamily="34" charset="0"/>
                          <a:cs typeface="Calibri" panose="020F0502020204030204" pitchFamily="34" charset="0"/>
                        </a:rPr>
                        <a:t>The latest time an activity can be completed if it is started as its latest start time</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51581819"/>
                  </a:ext>
                </a:extLst>
              </a:tr>
              <a:tr h="370840">
                <a:tc>
                  <a:txBody>
                    <a:bodyPr/>
                    <a:lstStyle/>
                    <a:p>
                      <a:r>
                        <a:rPr lang="en-US" sz="1400" dirty="0">
                          <a:latin typeface="Calibri" panose="020F0502020204030204" pitchFamily="34" charset="0"/>
                          <a:cs typeface="Calibri" panose="020F0502020204030204" pitchFamily="34" charset="0"/>
                        </a:rPr>
                        <a:t>Total slack</a:t>
                      </a:r>
                    </a:p>
                  </a:txBody>
                  <a:tcP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i="1" dirty="0">
                          <a:latin typeface="Calibri" panose="020F0502020204030204" pitchFamily="34" charset="0"/>
                          <a:cs typeface="Calibri" panose="020F0502020204030204" pitchFamily="34" charset="0"/>
                        </a:rPr>
                        <a:t>T</a:t>
                      </a:r>
                      <a:r>
                        <a:rPr lang="en-US" sz="100" i="1" dirty="0">
                          <a:latin typeface="Calibri" panose="020F0502020204030204" pitchFamily="34" charset="0"/>
                          <a:cs typeface="Calibri" panose="020F0502020204030204" pitchFamily="34" charset="0"/>
                        </a:rPr>
                        <a:t> </a:t>
                      </a:r>
                      <a:r>
                        <a:rPr lang="en-US" sz="1400" i="1" dirty="0">
                          <a:latin typeface="Calibri" panose="020F0502020204030204" pitchFamily="34" charset="0"/>
                          <a:cs typeface="Calibri" panose="020F0502020204030204" pitchFamily="34" charset="0"/>
                        </a:rPr>
                        <a:t>S</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400" dirty="0">
                          <a:latin typeface="Calibri" panose="020F0502020204030204" pitchFamily="34" charset="0"/>
                          <a:cs typeface="Calibri" panose="020F0502020204030204" pitchFamily="34" charset="0"/>
                        </a:rPr>
                        <a:t>The amount of time an activity can be delayed without delaying the completion of the project</a:t>
                      </a: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79141909"/>
                  </a:ext>
                </a:extLst>
              </a:tr>
            </a:tbl>
          </a:graphicData>
        </a:graphic>
      </p:graphicFrame>
    </p:spTree>
    <p:extLst>
      <p:ext uri="{BB962C8B-B14F-4D97-AF65-F5344CB8AC3E}">
        <p14:creationId xmlns:p14="http://schemas.microsoft.com/office/powerpoint/2010/main" val="1391015425"/>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Scheduling Formulas</a:t>
            </a:r>
            <a:endParaRPr lang="en-US" sz="1000" dirty="0"/>
          </a:p>
        </p:txBody>
      </p:sp>
      <p:graphicFrame>
        <p:nvGraphicFramePr>
          <p:cNvPr id="2" name="Table 1"/>
          <p:cNvGraphicFramePr>
            <a:graphicFrameLocks noGrp="1"/>
          </p:cNvGraphicFramePr>
          <p:nvPr>
            <p:extLst>
              <p:ext uri="{D42A27DB-BD31-4B8C-83A1-F6EECF244321}">
                <p14:modId xmlns:p14="http://schemas.microsoft.com/office/powerpoint/2010/main" val="1601684176"/>
              </p:ext>
            </p:extLst>
          </p:nvPr>
        </p:nvGraphicFramePr>
        <p:xfrm>
          <a:off x="1524000" y="2382520"/>
          <a:ext cx="4572000" cy="2484120"/>
        </p:xfrm>
        <a:graphic>
          <a:graphicData uri="http://schemas.openxmlformats.org/drawingml/2006/table">
            <a:tbl>
              <a:tblPr firstRow="1" bandRow="1">
                <a:tableStyleId>{5C22544A-7EE6-4342-B048-85BDC9FD1C3A}</a:tableStyleId>
              </a:tblPr>
              <a:tblGrid>
                <a:gridCol w="1600200">
                  <a:extLst>
                    <a:ext uri="{9D8B030D-6E8A-4147-A177-3AD203B41FA5}">
                      <a16:colId xmlns:a16="http://schemas.microsoft.com/office/drawing/2014/main" val="3944613943"/>
                    </a:ext>
                  </a:extLst>
                </a:gridCol>
                <a:gridCol w="2971800">
                  <a:extLst>
                    <a:ext uri="{9D8B030D-6E8A-4147-A177-3AD203B41FA5}">
                      <a16:colId xmlns:a16="http://schemas.microsoft.com/office/drawing/2014/main" val="1265465611"/>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1" dirty="0">
                          <a:solidFill>
                            <a:schemeClr val="tx1"/>
                          </a:solidFill>
                          <a:latin typeface="Arial" charset="0"/>
                        </a:rPr>
                        <a:t>E</a:t>
                      </a:r>
                      <a:r>
                        <a:rPr lang="en-US" sz="100" b="0" i="1" dirty="0">
                          <a:solidFill>
                            <a:schemeClr val="tx1"/>
                          </a:solidFill>
                          <a:latin typeface="Arial" charset="0"/>
                        </a:rPr>
                        <a:t> </a:t>
                      </a:r>
                      <a:r>
                        <a:rPr lang="en-US" sz="1400" b="0" i="1" dirty="0">
                          <a:solidFill>
                            <a:schemeClr val="tx1"/>
                          </a:solidFill>
                          <a:latin typeface="Arial" charset="0"/>
                        </a:rPr>
                        <a:t>S = E</a:t>
                      </a:r>
                      <a:r>
                        <a:rPr lang="en-US" sz="100" b="0" i="1" dirty="0">
                          <a:solidFill>
                            <a:schemeClr val="tx1"/>
                          </a:solidFill>
                          <a:latin typeface="Arial" charset="0"/>
                        </a:rPr>
                        <a:t> </a:t>
                      </a:r>
                      <a:r>
                        <a:rPr lang="en-US" sz="1400" b="0" i="1" dirty="0">
                          <a:solidFill>
                            <a:schemeClr val="tx1"/>
                          </a:solidFill>
                          <a:latin typeface="Arial" charset="0"/>
                        </a:rPr>
                        <a:t>F</a:t>
                      </a:r>
                      <a:r>
                        <a:rPr lang="en-US" sz="1400" b="0" i="1" baseline="-25000" dirty="0">
                          <a:solidFill>
                            <a:schemeClr val="tx1"/>
                          </a:solidFill>
                          <a:latin typeface="Arial" charset="0"/>
                        </a:rPr>
                        <a:t>predecessor</a:t>
                      </a:r>
                      <a:endParaRPr lang="en-US" sz="1400" b="0" dirty="0">
                        <a:solidFill>
                          <a:schemeClr val="tx1"/>
                        </a:solidFill>
                        <a:latin typeface="Calibri" panose="020F0502020204030204" pitchFamily="34" charset="0"/>
                        <a:cs typeface="Calibri" panose="020F0502020204030204" pitchFamily="34" charset="0"/>
                      </a:endParaRP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r"/>
                      <a:r>
                        <a:rPr lang="en-US" sz="1400" b="0" i="1" dirty="0">
                          <a:solidFill>
                            <a:schemeClr val="tx1"/>
                          </a:solidFill>
                          <a:latin typeface="Calibri" panose="020F0502020204030204" pitchFamily="34" charset="0"/>
                          <a:cs typeface="Calibri" panose="020F0502020204030204" pitchFamily="34" charset="0"/>
                        </a:rPr>
                        <a:t>(1)</a:t>
                      </a: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65444850"/>
                  </a:ext>
                </a:extLst>
              </a:tr>
              <a:tr h="370840">
                <a:tc>
                  <a:txBody>
                    <a:bodyPr/>
                    <a:lstStyle/>
                    <a:p>
                      <a:r>
                        <a:rPr lang="en-US" sz="1400" b="0" i="1" dirty="0">
                          <a:latin typeface="Arial" charset="0"/>
                        </a:rPr>
                        <a:t>E</a:t>
                      </a:r>
                      <a:r>
                        <a:rPr lang="en-US" sz="100" b="0" i="1" dirty="0">
                          <a:latin typeface="Arial" charset="0"/>
                        </a:rPr>
                        <a:t> </a:t>
                      </a:r>
                      <a:r>
                        <a:rPr lang="en-US" sz="1400" b="0" i="1" dirty="0">
                          <a:latin typeface="Arial" charset="0"/>
                        </a:rPr>
                        <a:t>F = E</a:t>
                      </a:r>
                      <a:r>
                        <a:rPr lang="en-US" sz="100" b="0" i="1" dirty="0">
                          <a:latin typeface="Arial" charset="0"/>
                        </a:rPr>
                        <a:t> </a:t>
                      </a:r>
                      <a:r>
                        <a:rPr lang="en-US" sz="1400" b="0" i="1" dirty="0">
                          <a:latin typeface="Arial" charset="0"/>
                        </a:rPr>
                        <a:t>S + t</a:t>
                      </a:r>
                      <a:endParaRPr lang="en-US" sz="1400" b="0" dirty="0">
                        <a:solidFill>
                          <a:schemeClr val="tx1"/>
                        </a:solidFill>
                        <a:latin typeface="Calibri" panose="020F0502020204030204" pitchFamily="34" charset="0"/>
                        <a:cs typeface="Calibri" panose="020F0502020204030204" pitchFamily="34" charset="0"/>
                      </a:endParaRP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1400" b="0" i="1" dirty="0">
                          <a:solidFill>
                            <a:schemeClr val="tx1"/>
                          </a:solidFill>
                          <a:latin typeface="Calibri" panose="020F0502020204030204" pitchFamily="34" charset="0"/>
                          <a:cs typeface="Calibri" panose="020F0502020204030204" pitchFamily="34" charset="0"/>
                        </a:rPr>
                        <a:t>(2)</a:t>
                      </a:r>
                    </a:p>
                  </a:txBody>
                  <a:tcP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67885304"/>
                  </a:ext>
                </a:extLst>
              </a:tr>
              <a:tr h="370840">
                <a:tc>
                  <a:txBody>
                    <a:bodyPr/>
                    <a:lstStyle/>
                    <a:p>
                      <a:r>
                        <a:rPr lang="en-US" sz="1400" b="0" i="1" dirty="0">
                          <a:latin typeface="Arial" charset="0"/>
                        </a:rPr>
                        <a:t>L</a:t>
                      </a:r>
                      <a:r>
                        <a:rPr lang="en-US" sz="100" b="0" i="1" dirty="0">
                          <a:latin typeface="Arial" charset="0"/>
                        </a:rPr>
                        <a:t> </a:t>
                      </a:r>
                      <a:r>
                        <a:rPr lang="en-US" sz="1400" b="0" i="1" dirty="0">
                          <a:latin typeface="Arial" charset="0"/>
                        </a:rPr>
                        <a:t>F = L</a:t>
                      </a:r>
                      <a:r>
                        <a:rPr lang="en-US" sz="100" b="0" i="1" dirty="0">
                          <a:latin typeface="Arial" charset="0"/>
                        </a:rPr>
                        <a:t> </a:t>
                      </a:r>
                      <a:r>
                        <a:rPr lang="en-US" sz="1400" b="0" i="1" dirty="0">
                          <a:latin typeface="Arial" charset="0"/>
                        </a:rPr>
                        <a:t>S</a:t>
                      </a:r>
                      <a:r>
                        <a:rPr lang="en-US" sz="1400" b="0" i="1" baseline="-25000" dirty="0">
                          <a:latin typeface="Arial" charset="0"/>
                        </a:rPr>
                        <a:t>successor</a:t>
                      </a:r>
                      <a:endParaRPr lang="en-US" sz="1400" b="0" dirty="0">
                        <a:solidFill>
                          <a:schemeClr val="tx1"/>
                        </a:solidFill>
                        <a:latin typeface="Calibri" panose="020F0502020204030204" pitchFamily="34" charset="0"/>
                        <a:cs typeface="Calibri" panose="020F0502020204030204" pitchFamily="34" charset="0"/>
                      </a:endParaRP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1400" b="0" i="1" dirty="0">
                          <a:solidFill>
                            <a:schemeClr val="tx1"/>
                          </a:solidFill>
                          <a:latin typeface="Calibri" panose="020F0502020204030204" pitchFamily="34" charset="0"/>
                          <a:cs typeface="Calibri" panose="020F0502020204030204" pitchFamily="34" charset="0"/>
                        </a:rPr>
                        <a:t>(3)</a:t>
                      </a:r>
                    </a:p>
                  </a:txBody>
                  <a:tcP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76821358"/>
                  </a:ext>
                </a:extLst>
              </a:tr>
              <a:tr h="370840">
                <a:tc>
                  <a:txBody>
                    <a:bodyPr/>
                    <a:lstStyle/>
                    <a:p>
                      <a:r>
                        <a:rPr lang="en-US" sz="1400" b="0" i="1" dirty="0">
                          <a:latin typeface="Arial" charset="0"/>
                        </a:rPr>
                        <a:t>L</a:t>
                      </a:r>
                      <a:r>
                        <a:rPr lang="en-US" sz="100" b="0" i="1" dirty="0">
                          <a:latin typeface="Arial" charset="0"/>
                        </a:rPr>
                        <a:t> </a:t>
                      </a:r>
                      <a:r>
                        <a:rPr lang="en-US" sz="1400" b="0" i="1" dirty="0">
                          <a:latin typeface="Arial" charset="0"/>
                        </a:rPr>
                        <a:t>S = L</a:t>
                      </a:r>
                      <a:r>
                        <a:rPr lang="en-US" sz="100" b="0" i="1" dirty="0">
                          <a:latin typeface="Arial" charset="0"/>
                        </a:rPr>
                        <a:t> </a:t>
                      </a:r>
                      <a:r>
                        <a:rPr lang="en-US" sz="1400" b="0" i="1" dirty="0">
                          <a:latin typeface="Arial" charset="0"/>
                        </a:rPr>
                        <a:t>F − t</a:t>
                      </a:r>
                      <a:endParaRPr lang="en-US" sz="1400" b="0" dirty="0">
                        <a:solidFill>
                          <a:schemeClr val="tx1"/>
                        </a:solidFill>
                        <a:latin typeface="Calibri" panose="020F0502020204030204" pitchFamily="34" charset="0"/>
                        <a:cs typeface="Calibri" panose="020F0502020204030204" pitchFamily="34" charset="0"/>
                      </a:endParaRP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1400" b="0" i="1" dirty="0">
                          <a:solidFill>
                            <a:schemeClr val="tx1"/>
                          </a:solidFill>
                          <a:latin typeface="Calibri" panose="020F0502020204030204" pitchFamily="34" charset="0"/>
                          <a:cs typeface="Calibri" panose="020F0502020204030204" pitchFamily="34" charset="0"/>
                        </a:rPr>
                        <a:t>(4)</a:t>
                      </a:r>
                    </a:p>
                  </a:txBody>
                  <a:tcP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7984387"/>
                  </a:ext>
                </a:extLst>
              </a:tr>
              <a:tr h="325120">
                <a:tc>
                  <a:txBody>
                    <a:bodyPr/>
                    <a:lstStyle/>
                    <a:p>
                      <a:r>
                        <a:rPr lang="en-US" sz="1400" b="0" i="1" dirty="0">
                          <a:latin typeface="Arial" charset="0"/>
                        </a:rPr>
                        <a:t>T</a:t>
                      </a:r>
                      <a:r>
                        <a:rPr lang="en-US" sz="100" b="0" i="1" dirty="0">
                          <a:latin typeface="Arial" charset="0"/>
                        </a:rPr>
                        <a:t> </a:t>
                      </a:r>
                      <a:r>
                        <a:rPr lang="en-US" sz="1400" b="0" i="1" dirty="0">
                          <a:latin typeface="Arial" charset="0"/>
                        </a:rPr>
                        <a:t>S = L</a:t>
                      </a:r>
                      <a:r>
                        <a:rPr lang="en-US" sz="100" b="0" i="1" dirty="0">
                          <a:latin typeface="Arial" charset="0"/>
                        </a:rPr>
                        <a:t> </a:t>
                      </a:r>
                      <a:r>
                        <a:rPr lang="en-US" sz="1400" b="0" i="1" dirty="0">
                          <a:latin typeface="Arial" charset="0"/>
                        </a:rPr>
                        <a:t>F − E</a:t>
                      </a:r>
                      <a:r>
                        <a:rPr lang="en-US" sz="100" b="0" i="1" dirty="0">
                          <a:latin typeface="Arial" charset="0"/>
                        </a:rPr>
                        <a:t> </a:t>
                      </a:r>
                      <a:r>
                        <a:rPr lang="en-US" sz="1400" b="0" i="1" dirty="0">
                          <a:latin typeface="Arial" charset="0"/>
                        </a:rPr>
                        <a:t>F</a:t>
                      </a:r>
                      <a:endParaRPr lang="en-US" sz="1400" b="0" dirty="0">
                        <a:solidFill>
                          <a:schemeClr val="tx1"/>
                        </a:solidFill>
                        <a:latin typeface="Calibri" panose="020F0502020204030204" pitchFamily="34" charset="0"/>
                        <a:cs typeface="Calibri" panose="020F0502020204030204" pitchFamily="34" charset="0"/>
                      </a:endParaRP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1400" b="0" i="1" dirty="0">
                          <a:solidFill>
                            <a:schemeClr val="tx1"/>
                          </a:solidFill>
                          <a:latin typeface="Calibri" panose="020F0502020204030204" pitchFamily="34" charset="0"/>
                          <a:cs typeface="Calibri" panose="020F0502020204030204" pitchFamily="34" charset="0"/>
                        </a:rPr>
                        <a:t>(5)</a:t>
                      </a:r>
                    </a:p>
                  </a:txBody>
                  <a:tcP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51581819"/>
                  </a:ext>
                </a:extLst>
              </a:tr>
              <a:tr h="304800">
                <a:tc>
                  <a:txBody>
                    <a:bodyPr/>
                    <a:lstStyle/>
                    <a:p>
                      <a:pPr algn="ctr"/>
                      <a:r>
                        <a:rPr lang="en-US" sz="1400" b="0" i="1" dirty="0">
                          <a:solidFill>
                            <a:schemeClr val="tx1"/>
                          </a:solidFill>
                          <a:latin typeface="Calibri" panose="020F0502020204030204" pitchFamily="34" charset="0"/>
                          <a:cs typeface="Calibri" panose="020F0502020204030204" pitchFamily="34" charset="0"/>
                        </a:rPr>
                        <a:t>Or</a:t>
                      </a:r>
                    </a:p>
                  </a:txBody>
                  <a:tcPr>
                    <a:lnL w="12700" cap="flat" cmpd="sng" algn="ctr">
                      <a:no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lang="en-US" sz="1400" b="0" i="1" dirty="0">
                        <a:solidFill>
                          <a:schemeClr val="tx1"/>
                        </a:solidFill>
                        <a:latin typeface="Calibri" panose="020F0502020204030204" pitchFamily="34" charset="0"/>
                        <a:cs typeface="Calibri" panose="020F0502020204030204" pitchFamily="34" charset="0"/>
                      </a:endParaRPr>
                    </a:p>
                  </a:txBody>
                  <a:tcP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49481557"/>
                  </a:ext>
                </a:extLst>
              </a:tr>
              <a:tr h="370840">
                <a:tc>
                  <a:txBody>
                    <a:bodyPr/>
                    <a:lstStyle/>
                    <a:p>
                      <a:r>
                        <a:rPr lang="en-US" sz="1400" b="0" i="1" dirty="0">
                          <a:latin typeface="Arial" charset="0"/>
                        </a:rPr>
                        <a:t>T</a:t>
                      </a:r>
                      <a:r>
                        <a:rPr lang="en-US" sz="100" b="0" i="1" dirty="0">
                          <a:latin typeface="Arial" charset="0"/>
                        </a:rPr>
                        <a:t> </a:t>
                      </a:r>
                      <a:r>
                        <a:rPr lang="en-US" sz="1400" b="0" i="1" dirty="0">
                          <a:latin typeface="Arial" charset="0"/>
                        </a:rPr>
                        <a:t>S = L</a:t>
                      </a:r>
                      <a:r>
                        <a:rPr lang="en-US" sz="100" b="0" i="1" dirty="0">
                          <a:latin typeface="Arial" charset="0"/>
                        </a:rPr>
                        <a:t> </a:t>
                      </a:r>
                      <a:r>
                        <a:rPr lang="en-US" sz="1400" b="0" i="1" dirty="0">
                          <a:latin typeface="Arial" charset="0"/>
                        </a:rPr>
                        <a:t>S − E</a:t>
                      </a:r>
                      <a:r>
                        <a:rPr lang="en-US" sz="100" b="0" i="1" dirty="0">
                          <a:latin typeface="Arial" charset="0"/>
                        </a:rPr>
                        <a:t> </a:t>
                      </a:r>
                      <a:r>
                        <a:rPr lang="en-US" sz="1400" b="0" i="1" dirty="0">
                          <a:latin typeface="Arial" charset="0"/>
                        </a:rPr>
                        <a:t>S</a:t>
                      </a:r>
                      <a:endParaRPr lang="en-US" sz="1400" b="0" dirty="0">
                        <a:solidFill>
                          <a:schemeClr val="tx1"/>
                        </a:solidFill>
                        <a:latin typeface="Calibri" panose="020F0502020204030204" pitchFamily="34" charset="0"/>
                        <a:cs typeface="Calibri" panose="020F0502020204030204" pitchFamily="34" charset="0"/>
                      </a:endParaRPr>
                    </a:p>
                  </a:txBody>
                  <a:tcPr>
                    <a:lnL w="12700" cap="flat" cmpd="sng" algn="ctr">
                      <a:no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lang="en-US" sz="1400" b="0" i="1" dirty="0">
                          <a:solidFill>
                            <a:schemeClr val="tx1"/>
                          </a:solidFill>
                          <a:latin typeface="Calibri" panose="020F0502020204030204" pitchFamily="34" charset="0"/>
                          <a:cs typeface="Calibri" panose="020F0502020204030204" pitchFamily="34" charset="0"/>
                        </a:rPr>
                        <a:t>(6)</a:t>
                      </a:r>
                    </a:p>
                  </a:txBody>
                  <a:tcP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79141909"/>
                  </a:ext>
                </a:extLst>
              </a:tr>
            </a:tbl>
          </a:graphicData>
        </a:graphic>
      </p:graphicFrame>
    </p:spTree>
    <p:extLst>
      <p:ext uri="{BB962C8B-B14F-4D97-AF65-F5344CB8AC3E}">
        <p14:creationId xmlns:p14="http://schemas.microsoft.com/office/powerpoint/2010/main" val="2515209853"/>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z="4000" dirty="0"/>
              <a:t>Example 16.3: Tennis Tournament – Critical Path Analysis</a:t>
            </a:r>
          </a:p>
        </p:txBody>
      </p:sp>
      <p:sp>
        <p:nvSpPr>
          <p:cNvPr id="3" name="Content Placeholder 2"/>
          <p:cNvSpPr>
            <a:spLocks noGrp="1"/>
          </p:cNvSpPr>
          <p:nvPr>
            <p:ph idx="1"/>
          </p:nvPr>
        </p:nvSpPr>
        <p:spPr>
          <a:xfrm>
            <a:off x="1182688" y="2017713"/>
            <a:ext cx="7588062" cy="2249487"/>
          </a:xfrm>
        </p:spPr>
        <p:txBody>
          <a:bodyPr/>
          <a:lstStyle/>
          <a:p>
            <a:pPr marL="0" indent="0">
              <a:buNone/>
            </a:pPr>
            <a:r>
              <a:rPr lang="en-US" sz="2400" dirty="0"/>
              <a:t>The PERT chart of the tennis tournament is shown in Figure 16.5. Each node is labeled with the activity code, and the duration is a subscript. Next to each node is a cross to be filled in with the activity schedule times, which are calculated as shown below (note that </a:t>
            </a:r>
            <a:r>
              <a:rPr lang="en-US" sz="2400" i="1" dirty="0"/>
              <a:t>t</a:t>
            </a:r>
            <a:r>
              <a:rPr lang="en-US" sz="2400" dirty="0"/>
              <a:t> represents the activity time):</a:t>
            </a:r>
          </a:p>
        </p:txBody>
      </p:sp>
      <p:sp>
        <p:nvSpPr>
          <p:cNvPr id="7" name="Content Placeholder 6"/>
          <p:cNvSpPr>
            <a:spLocks noGrp="1"/>
          </p:cNvSpPr>
          <p:nvPr>
            <p:ph idx="13"/>
          </p:nvPr>
        </p:nvSpPr>
        <p:spPr>
          <a:xfrm>
            <a:off x="3505200" y="4463142"/>
            <a:ext cx="1317531" cy="289855"/>
          </a:xfrm>
        </p:spPr>
        <p:txBody>
          <a:bodyPr/>
          <a:lstStyle/>
          <a:p>
            <a:pPr marL="0" indent="0">
              <a:buNone/>
            </a:pPr>
            <a:r>
              <a:rPr lang="en-US" sz="1800" i="1" dirty="0">
                <a:cs typeface="Calibri" panose="020F0502020204030204" pitchFamily="34" charset="0"/>
              </a:rPr>
              <a:t>T</a:t>
            </a:r>
            <a:r>
              <a:rPr lang="en-US" sz="100" i="1" dirty="0">
                <a:cs typeface="Calibri" panose="020F0502020204030204" pitchFamily="34" charset="0"/>
              </a:rPr>
              <a:t> </a:t>
            </a:r>
            <a:r>
              <a:rPr lang="en-US" sz="1800" i="1" dirty="0">
                <a:cs typeface="Calibri" panose="020F0502020204030204" pitchFamily="34" charset="0"/>
              </a:rPr>
              <a:t>S = L</a:t>
            </a:r>
            <a:r>
              <a:rPr lang="en-US" sz="100" i="1" dirty="0">
                <a:cs typeface="Calibri" panose="020F0502020204030204" pitchFamily="34" charset="0"/>
              </a:rPr>
              <a:t> </a:t>
            </a:r>
            <a:r>
              <a:rPr lang="en-US" sz="1800" i="1" dirty="0">
                <a:cs typeface="Calibri" panose="020F0502020204030204" pitchFamily="34" charset="0"/>
              </a:rPr>
              <a:t>S − E</a:t>
            </a:r>
            <a:r>
              <a:rPr lang="en-US" sz="100" i="1" dirty="0">
                <a:cs typeface="Calibri" panose="020F0502020204030204" pitchFamily="34" charset="0"/>
              </a:rPr>
              <a:t> </a:t>
            </a:r>
            <a:r>
              <a:rPr lang="en-US" sz="1800" i="1" dirty="0">
                <a:cs typeface="Calibri" panose="020F0502020204030204" pitchFamily="34" charset="0"/>
              </a:rPr>
              <a:t>S</a:t>
            </a:r>
          </a:p>
        </p:txBody>
      </p:sp>
      <p:graphicFrame>
        <p:nvGraphicFramePr>
          <p:cNvPr id="5" name="Table 4"/>
          <p:cNvGraphicFramePr>
            <a:graphicFrameLocks noGrp="1"/>
          </p:cNvGraphicFramePr>
          <p:nvPr>
            <p:extLst>
              <p:ext uri="{D42A27DB-BD31-4B8C-83A1-F6EECF244321}">
                <p14:modId xmlns:p14="http://schemas.microsoft.com/office/powerpoint/2010/main" val="3072200301"/>
              </p:ext>
            </p:extLst>
          </p:nvPr>
        </p:nvGraphicFramePr>
        <p:xfrm>
          <a:off x="2503718" y="4876800"/>
          <a:ext cx="3124200" cy="741680"/>
        </p:xfrm>
        <a:graphic>
          <a:graphicData uri="http://schemas.openxmlformats.org/drawingml/2006/table">
            <a:tbl>
              <a:tblPr firstRow="1" bandRow="1">
                <a:tableStyleId>{5C22544A-7EE6-4342-B048-85BDC9FD1C3A}</a:tableStyleId>
              </a:tblPr>
              <a:tblGrid>
                <a:gridCol w="1676400">
                  <a:extLst>
                    <a:ext uri="{9D8B030D-6E8A-4147-A177-3AD203B41FA5}">
                      <a16:colId xmlns:a16="http://schemas.microsoft.com/office/drawing/2014/main" val="3944613943"/>
                    </a:ext>
                  </a:extLst>
                </a:gridCol>
                <a:gridCol w="1447800">
                  <a:extLst>
                    <a:ext uri="{9D8B030D-6E8A-4147-A177-3AD203B41FA5}">
                      <a16:colId xmlns:a16="http://schemas.microsoft.com/office/drawing/2014/main" val="1265465611"/>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1" dirty="0">
                          <a:solidFill>
                            <a:schemeClr val="tx1"/>
                          </a:solidFill>
                          <a:latin typeface="Calibri" panose="020F0502020204030204" pitchFamily="34" charset="0"/>
                          <a:cs typeface="Calibri" panose="020F0502020204030204" pitchFamily="34" charset="0"/>
                        </a:rPr>
                        <a:t>E</a:t>
                      </a:r>
                      <a:r>
                        <a:rPr lang="en-US" sz="100" b="0" i="1" dirty="0">
                          <a:solidFill>
                            <a:schemeClr val="tx1"/>
                          </a:solidFill>
                          <a:latin typeface="Calibri" panose="020F0502020204030204" pitchFamily="34" charset="0"/>
                          <a:cs typeface="Calibri" panose="020F0502020204030204" pitchFamily="34" charset="0"/>
                        </a:rPr>
                        <a:t> </a:t>
                      </a:r>
                      <a:r>
                        <a:rPr lang="en-US" sz="1800" b="0" i="1" dirty="0">
                          <a:solidFill>
                            <a:schemeClr val="tx1"/>
                          </a:solidFill>
                          <a:latin typeface="Calibri" panose="020F0502020204030204" pitchFamily="34" charset="0"/>
                          <a:cs typeface="Calibri" panose="020F0502020204030204" pitchFamily="34" charset="0"/>
                        </a:rPr>
                        <a:t>S = E</a:t>
                      </a:r>
                      <a:r>
                        <a:rPr lang="en-US" sz="100" b="0" i="1" dirty="0">
                          <a:solidFill>
                            <a:schemeClr val="tx1"/>
                          </a:solidFill>
                          <a:latin typeface="Calibri" panose="020F0502020204030204" pitchFamily="34" charset="0"/>
                          <a:cs typeface="Calibri" panose="020F0502020204030204" pitchFamily="34" charset="0"/>
                        </a:rPr>
                        <a:t> </a:t>
                      </a:r>
                      <a:r>
                        <a:rPr lang="en-US" sz="1800" b="0" i="1" dirty="0">
                          <a:solidFill>
                            <a:schemeClr val="tx1"/>
                          </a:solidFill>
                          <a:latin typeface="Calibri" panose="020F0502020204030204" pitchFamily="34" charset="0"/>
                          <a:cs typeface="Calibri" panose="020F0502020204030204" pitchFamily="34" charset="0"/>
                        </a:rPr>
                        <a:t>F</a:t>
                      </a:r>
                      <a:r>
                        <a:rPr lang="en-US" sz="1800" b="0" i="1" baseline="-25000" dirty="0">
                          <a:solidFill>
                            <a:schemeClr val="tx1"/>
                          </a:solidFill>
                          <a:latin typeface="Calibri" panose="020F0502020204030204" pitchFamily="34" charset="0"/>
                          <a:cs typeface="Calibri" panose="020F0502020204030204" pitchFamily="34" charset="0"/>
                        </a:rPr>
                        <a:t>predecessor</a:t>
                      </a:r>
                      <a:endParaRPr lang="en-US" sz="1800" b="0" dirty="0">
                        <a:solidFill>
                          <a:schemeClr val="tx1"/>
                        </a:solidFill>
                        <a:latin typeface="Calibri" panose="020F050202020403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1" dirty="0">
                          <a:solidFill>
                            <a:schemeClr val="tx1"/>
                          </a:solidFill>
                          <a:latin typeface="Calibri" panose="020F0502020204030204" pitchFamily="34" charset="0"/>
                          <a:cs typeface="Calibri" panose="020F0502020204030204" pitchFamily="34" charset="0"/>
                        </a:rPr>
                        <a:t>E</a:t>
                      </a:r>
                      <a:r>
                        <a:rPr lang="en-US" sz="100" b="0" i="1" dirty="0">
                          <a:solidFill>
                            <a:schemeClr val="tx1"/>
                          </a:solidFill>
                          <a:latin typeface="Calibri" panose="020F0502020204030204" pitchFamily="34" charset="0"/>
                          <a:cs typeface="Calibri" panose="020F0502020204030204" pitchFamily="34" charset="0"/>
                        </a:rPr>
                        <a:t> </a:t>
                      </a:r>
                      <a:r>
                        <a:rPr lang="en-US" sz="1800" b="0" i="1" dirty="0">
                          <a:solidFill>
                            <a:schemeClr val="tx1"/>
                          </a:solidFill>
                          <a:latin typeface="Calibri" panose="020F0502020204030204" pitchFamily="34" charset="0"/>
                          <a:cs typeface="Calibri" panose="020F0502020204030204" pitchFamily="34" charset="0"/>
                        </a:rPr>
                        <a:t>F = E</a:t>
                      </a:r>
                      <a:r>
                        <a:rPr lang="en-US" sz="100" b="0" i="1" dirty="0">
                          <a:solidFill>
                            <a:schemeClr val="tx1"/>
                          </a:solidFill>
                          <a:latin typeface="Calibri" panose="020F0502020204030204" pitchFamily="34" charset="0"/>
                          <a:cs typeface="Calibri" panose="020F0502020204030204" pitchFamily="34" charset="0"/>
                        </a:rPr>
                        <a:t> </a:t>
                      </a:r>
                      <a:r>
                        <a:rPr lang="en-US" sz="1800" b="0" i="1" dirty="0">
                          <a:solidFill>
                            <a:schemeClr val="tx1"/>
                          </a:solidFill>
                          <a:latin typeface="Calibri" panose="020F0502020204030204" pitchFamily="34" charset="0"/>
                          <a:cs typeface="Calibri" panose="020F0502020204030204" pitchFamily="34" charset="0"/>
                        </a:rPr>
                        <a:t>S + t</a:t>
                      </a:r>
                      <a:endParaRPr lang="en-US" sz="1800" b="0" dirty="0">
                        <a:solidFill>
                          <a:schemeClr val="tx1"/>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65444850"/>
                  </a:ext>
                </a:extLst>
              </a:tr>
              <a:tr h="370840">
                <a:tc>
                  <a:txBody>
                    <a:bodyPr/>
                    <a:lstStyle/>
                    <a:p>
                      <a:r>
                        <a:rPr lang="en-US" sz="1800" b="0" i="1" dirty="0">
                          <a:latin typeface="Calibri" panose="020F0502020204030204" pitchFamily="34" charset="0"/>
                          <a:cs typeface="Calibri" panose="020F0502020204030204" pitchFamily="34" charset="0"/>
                        </a:rPr>
                        <a:t>L</a:t>
                      </a:r>
                      <a:r>
                        <a:rPr lang="en-US" sz="100" b="0" i="1" dirty="0">
                          <a:latin typeface="Calibri" panose="020F0502020204030204" pitchFamily="34" charset="0"/>
                          <a:cs typeface="Calibri" panose="020F0502020204030204" pitchFamily="34" charset="0"/>
                        </a:rPr>
                        <a:t> </a:t>
                      </a:r>
                      <a:r>
                        <a:rPr lang="en-US" sz="1800" b="0" i="1" dirty="0">
                          <a:latin typeface="Calibri" panose="020F0502020204030204" pitchFamily="34" charset="0"/>
                          <a:cs typeface="Calibri" panose="020F0502020204030204" pitchFamily="34" charset="0"/>
                        </a:rPr>
                        <a:t>S = L</a:t>
                      </a:r>
                      <a:r>
                        <a:rPr lang="en-US" sz="100" b="0" i="1" dirty="0">
                          <a:latin typeface="Calibri" panose="020F0502020204030204" pitchFamily="34" charset="0"/>
                          <a:cs typeface="Calibri" panose="020F0502020204030204" pitchFamily="34" charset="0"/>
                        </a:rPr>
                        <a:t> </a:t>
                      </a:r>
                      <a:r>
                        <a:rPr lang="en-US" sz="1800" b="0" i="1" dirty="0">
                          <a:latin typeface="Calibri" panose="020F0502020204030204" pitchFamily="34" charset="0"/>
                          <a:cs typeface="Calibri" panose="020F0502020204030204" pitchFamily="34" charset="0"/>
                        </a:rPr>
                        <a:t>F − t</a:t>
                      </a:r>
                      <a:endParaRPr lang="en-US" sz="1800" b="0" dirty="0">
                        <a:solidFill>
                          <a:schemeClr val="tx1"/>
                        </a:solidFill>
                        <a:latin typeface="Calibri" panose="020F0502020204030204" pitchFamily="34" charset="0"/>
                        <a:cs typeface="Calibri" panose="020F0502020204030204" pitchFamily="34"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1" dirty="0">
                          <a:solidFill>
                            <a:schemeClr val="tx1"/>
                          </a:solidFill>
                          <a:latin typeface="Calibri" panose="020F0502020204030204" pitchFamily="34" charset="0"/>
                          <a:cs typeface="Calibri" panose="020F0502020204030204" pitchFamily="34" charset="0"/>
                        </a:rPr>
                        <a:t>L</a:t>
                      </a:r>
                      <a:r>
                        <a:rPr lang="en-US" sz="100" b="0" i="1" dirty="0">
                          <a:solidFill>
                            <a:schemeClr val="tx1"/>
                          </a:solidFill>
                          <a:latin typeface="Calibri" panose="020F0502020204030204" pitchFamily="34" charset="0"/>
                          <a:cs typeface="Calibri" panose="020F0502020204030204" pitchFamily="34" charset="0"/>
                        </a:rPr>
                        <a:t> </a:t>
                      </a:r>
                      <a:r>
                        <a:rPr lang="en-US" sz="1800" b="0" i="1" dirty="0">
                          <a:solidFill>
                            <a:schemeClr val="tx1"/>
                          </a:solidFill>
                          <a:latin typeface="Calibri" panose="020F0502020204030204" pitchFamily="34" charset="0"/>
                          <a:cs typeface="Calibri" panose="020F0502020204030204" pitchFamily="34" charset="0"/>
                        </a:rPr>
                        <a:t>F = L</a:t>
                      </a:r>
                      <a:r>
                        <a:rPr lang="en-US" sz="100" b="0" i="1" dirty="0">
                          <a:solidFill>
                            <a:schemeClr val="tx1"/>
                          </a:solidFill>
                          <a:latin typeface="Calibri" panose="020F0502020204030204" pitchFamily="34" charset="0"/>
                          <a:cs typeface="Calibri" panose="020F0502020204030204" pitchFamily="34" charset="0"/>
                        </a:rPr>
                        <a:t> </a:t>
                      </a:r>
                      <a:r>
                        <a:rPr lang="en-US" sz="1800" b="0" i="1" dirty="0">
                          <a:solidFill>
                            <a:schemeClr val="tx1"/>
                          </a:solidFill>
                          <a:latin typeface="Calibri" panose="020F0502020204030204" pitchFamily="34" charset="0"/>
                          <a:cs typeface="Calibri" panose="020F0502020204030204" pitchFamily="34" charset="0"/>
                        </a:rPr>
                        <a:t>S</a:t>
                      </a:r>
                      <a:r>
                        <a:rPr lang="en-US" sz="1800" b="0" i="1" baseline="-25000" dirty="0">
                          <a:solidFill>
                            <a:schemeClr val="tx1"/>
                          </a:solidFill>
                          <a:latin typeface="Calibri" panose="020F0502020204030204" pitchFamily="34" charset="0"/>
                          <a:cs typeface="Calibri" panose="020F0502020204030204" pitchFamily="34" charset="0"/>
                        </a:rPr>
                        <a:t>successor</a:t>
                      </a:r>
                      <a:endParaRPr lang="en-US" sz="1800" b="0" dirty="0">
                        <a:solidFill>
                          <a:schemeClr val="tx1"/>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7984387"/>
                  </a:ext>
                </a:extLst>
              </a:tr>
            </a:tbl>
          </a:graphicData>
        </a:graphic>
      </p:graphicFrame>
    </p:spTree>
    <p:extLst>
      <p:ext uri="{BB962C8B-B14F-4D97-AF65-F5344CB8AC3E}">
        <p14:creationId xmlns:p14="http://schemas.microsoft.com/office/powerpoint/2010/main" val="766219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182688" y="214313"/>
            <a:ext cx="7580312" cy="1538287"/>
          </a:xfrm>
        </p:spPr>
        <p:txBody>
          <a:bodyPr/>
          <a:lstStyle/>
          <a:p>
            <a:r>
              <a:rPr lang="en-US" sz="3600" dirty="0"/>
              <a:t>Figure 16.5: PERT Chart for Tennis Tournament with Early Time Calculations</a:t>
            </a:r>
          </a:p>
        </p:txBody>
      </p:sp>
      <p:pic>
        <p:nvPicPr>
          <p:cNvPr id="8" name="Picture 7" descr="Same diagram as the previous, only with the early start and late finish times for each node."/>
          <p:cNvPicPr>
            <a:picLocks noChangeAspect="1"/>
          </p:cNvPicPr>
          <p:nvPr/>
        </p:nvPicPr>
        <p:blipFill>
          <a:blip r:embed="rId2"/>
          <a:stretch>
            <a:fillRect/>
          </a:stretch>
        </p:blipFill>
        <p:spPr>
          <a:xfrm>
            <a:off x="1905000" y="2362200"/>
            <a:ext cx="5172075" cy="2962275"/>
          </a:xfrm>
          <a:prstGeom prst="rect">
            <a:avLst/>
          </a:prstGeom>
        </p:spPr>
      </p:pic>
      <p:sp>
        <p:nvSpPr>
          <p:cNvPr id="2" name="Content Placeholder 1"/>
          <p:cNvSpPr>
            <a:spLocks noGrp="1"/>
          </p:cNvSpPr>
          <p:nvPr>
            <p:ph idx="1"/>
          </p:nvPr>
        </p:nvSpPr>
        <p:spPr>
          <a:xfrm>
            <a:off x="1182688" y="6248399"/>
            <a:ext cx="7588062" cy="228601"/>
          </a:xfrm>
        </p:spPr>
        <p:txBody>
          <a:bodyPr/>
          <a:lstStyle/>
          <a:p>
            <a:pPr marL="0" indent="0" algn="ctr">
              <a:buNone/>
            </a:pPr>
            <a:r>
              <a:rPr lang="en-IN" sz="900" dirty="0">
                <a:hlinkClick r:id="rId3" action="ppaction://hlinksldjump"/>
              </a:rPr>
              <a:t>Access the long description slide.</a:t>
            </a:r>
            <a:endParaRPr lang="en-IN" sz="900" dirty="0"/>
          </a:p>
        </p:txBody>
      </p:sp>
    </p:spTree>
    <p:extLst>
      <p:ext uri="{BB962C8B-B14F-4D97-AF65-F5344CB8AC3E}">
        <p14:creationId xmlns:p14="http://schemas.microsoft.com/office/powerpoint/2010/main" val="29097578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z="3600" dirty="0"/>
              <a:t>Figure 16.6: Completed Critical Path Analysis for Tennis Tournament</a:t>
            </a:r>
          </a:p>
        </p:txBody>
      </p:sp>
      <p:pic>
        <p:nvPicPr>
          <p:cNvPr id="4" name="Picture 3" descr="Same diagram as the previous, only with the early start and late finish times as well as late start and late finish times for each node."/>
          <p:cNvPicPr>
            <a:picLocks noChangeAspect="1"/>
          </p:cNvPicPr>
          <p:nvPr/>
        </p:nvPicPr>
        <p:blipFill>
          <a:blip r:embed="rId2"/>
          <a:stretch>
            <a:fillRect/>
          </a:stretch>
        </p:blipFill>
        <p:spPr>
          <a:xfrm>
            <a:off x="1905000" y="2438400"/>
            <a:ext cx="5314950" cy="3133725"/>
          </a:xfrm>
          <a:prstGeom prst="rect">
            <a:avLst/>
          </a:prstGeom>
        </p:spPr>
      </p:pic>
      <p:sp>
        <p:nvSpPr>
          <p:cNvPr id="2" name="Content Placeholder 1"/>
          <p:cNvSpPr>
            <a:spLocks noGrp="1"/>
          </p:cNvSpPr>
          <p:nvPr>
            <p:ph idx="1"/>
          </p:nvPr>
        </p:nvSpPr>
        <p:spPr>
          <a:xfrm>
            <a:off x="1182688" y="6248400"/>
            <a:ext cx="7588062" cy="228601"/>
          </a:xfrm>
        </p:spPr>
        <p:txBody>
          <a:bodyPr/>
          <a:lstStyle/>
          <a:p>
            <a:pPr marL="0" indent="0" algn="ctr">
              <a:buNone/>
            </a:pPr>
            <a:r>
              <a:rPr lang="en-IN" sz="900" dirty="0">
                <a:hlinkClick r:id="rId3" action="ppaction://hlinksldjump"/>
              </a:rPr>
              <a:t>Access the long description slide.</a:t>
            </a:r>
            <a:endParaRPr lang="en-IN" sz="900" dirty="0"/>
          </a:p>
        </p:txBody>
      </p:sp>
    </p:spTree>
    <p:extLst>
      <p:ext uri="{BB962C8B-B14F-4D97-AF65-F5344CB8AC3E}">
        <p14:creationId xmlns:p14="http://schemas.microsoft.com/office/powerpoint/2010/main" val="21138937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z="4000" dirty="0"/>
              <a:t>Figure 16.7: PERT Early Start Schedule for Tennis Tournament</a:t>
            </a:r>
          </a:p>
        </p:txBody>
      </p:sp>
      <p:sp>
        <p:nvSpPr>
          <p:cNvPr id="2" name="Content Placeholder 1"/>
          <p:cNvSpPr>
            <a:spLocks noGrp="1"/>
          </p:cNvSpPr>
          <p:nvPr>
            <p:ph idx="1"/>
          </p:nvPr>
        </p:nvSpPr>
        <p:spPr>
          <a:xfrm>
            <a:off x="1182688" y="6105217"/>
            <a:ext cx="7588062" cy="295583"/>
          </a:xfrm>
        </p:spPr>
        <p:txBody>
          <a:bodyPr/>
          <a:lstStyle/>
          <a:p>
            <a:pPr marL="0" indent="0" algn="ctr">
              <a:buNone/>
            </a:pPr>
            <a:r>
              <a:rPr lang="en-IN" sz="900" dirty="0">
                <a:hlinkClick r:id="rId2" action="ppaction://hlinksldjump"/>
              </a:rPr>
              <a:t>Access the long description slide.</a:t>
            </a:r>
            <a:endParaRPr lang="en-IN" sz="900" dirty="0"/>
          </a:p>
        </p:txBody>
      </p:sp>
      <p:pic>
        <p:nvPicPr>
          <p:cNvPr id="5" name="Picture 4" descr="Diagram showing the details of the early start schedule for the tennis tournament."/>
          <p:cNvPicPr>
            <a:picLocks noChangeAspect="1"/>
          </p:cNvPicPr>
          <p:nvPr/>
        </p:nvPicPr>
        <p:blipFill>
          <a:blip r:embed="rId3"/>
          <a:stretch>
            <a:fillRect/>
          </a:stretch>
        </p:blipFill>
        <p:spPr>
          <a:xfrm>
            <a:off x="1240613" y="2057400"/>
            <a:ext cx="6760387" cy="3895417"/>
          </a:xfrm>
          <a:prstGeom prst="rect">
            <a:avLst/>
          </a:prstGeom>
        </p:spPr>
      </p:pic>
    </p:spTree>
    <p:extLst>
      <p:ext uri="{BB962C8B-B14F-4D97-AF65-F5344CB8AC3E}">
        <p14:creationId xmlns:p14="http://schemas.microsoft.com/office/powerpoint/2010/main" val="34604875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Techniques for Project Management </a:t>
            </a:r>
            <a:r>
              <a:rPr lang="en-US" sz="1000" dirty="0"/>
              <a:t>2</a:t>
            </a:r>
          </a:p>
        </p:txBody>
      </p:sp>
      <p:sp>
        <p:nvSpPr>
          <p:cNvPr id="8195" name="Rectangle 3"/>
          <p:cNvSpPr>
            <a:spLocks noGrp="1" noChangeArrowheads="1"/>
          </p:cNvSpPr>
          <p:nvPr>
            <p:ph idx="1"/>
          </p:nvPr>
        </p:nvSpPr>
        <p:spPr>
          <a:xfrm>
            <a:off x="1182688" y="2017713"/>
            <a:ext cx="7588062" cy="3925887"/>
          </a:xfrm>
        </p:spPr>
        <p:txBody>
          <a:bodyPr/>
          <a:lstStyle/>
          <a:p>
            <a:pPr marL="0" indent="0">
              <a:lnSpc>
                <a:spcPct val="90000"/>
              </a:lnSpc>
              <a:buNone/>
            </a:pPr>
            <a:r>
              <a:rPr lang="en-US" dirty="0"/>
              <a:t>Microsoft Project Analysis.</a:t>
            </a:r>
          </a:p>
          <a:p>
            <a:pPr marL="291600" lvl="1" indent="-291600">
              <a:lnSpc>
                <a:spcPct val="90000"/>
              </a:lnSpc>
              <a:spcBef>
                <a:spcPts val="1000"/>
              </a:spcBef>
              <a:buSzPct val="100000"/>
            </a:pPr>
            <a:r>
              <a:rPr lang="en-US" dirty="0"/>
              <a:t>Analysis completed using software program.</a:t>
            </a:r>
            <a:endParaRPr lang="en-US" sz="28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Figure 16.8: Microsoft Project Gantt Chart</a:t>
            </a:r>
          </a:p>
        </p:txBody>
      </p:sp>
      <p:pic>
        <p:nvPicPr>
          <p:cNvPr id="4" name="Picture 3" descr="Microsoft project Gantt chart."/>
          <p:cNvPicPr>
            <a:picLocks noChangeAspect="1"/>
          </p:cNvPicPr>
          <p:nvPr/>
        </p:nvPicPr>
        <p:blipFill>
          <a:blip r:embed="rId2"/>
          <a:stretch>
            <a:fillRect/>
          </a:stretch>
        </p:blipFill>
        <p:spPr>
          <a:xfrm rot="5400000">
            <a:off x="3587751" y="185738"/>
            <a:ext cx="2143125" cy="6953250"/>
          </a:xfrm>
          <a:prstGeom prst="rect">
            <a:avLst/>
          </a:prstGeom>
        </p:spPr>
      </p:pic>
      <p:sp>
        <p:nvSpPr>
          <p:cNvPr id="2" name="Content Placeholder 1"/>
          <p:cNvSpPr>
            <a:spLocks noGrp="1"/>
          </p:cNvSpPr>
          <p:nvPr>
            <p:ph idx="1"/>
          </p:nvPr>
        </p:nvSpPr>
        <p:spPr>
          <a:xfrm>
            <a:off x="1182688" y="6248399"/>
            <a:ext cx="7588062" cy="228601"/>
          </a:xfrm>
        </p:spPr>
        <p:txBody>
          <a:bodyPr/>
          <a:lstStyle/>
          <a:p>
            <a:pPr marL="0" indent="0" algn="ctr">
              <a:buNone/>
            </a:pPr>
            <a:r>
              <a:rPr lang="en-IN" sz="900" dirty="0">
                <a:hlinkClick r:id="rId3" action="ppaction://hlinksldjump"/>
              </a:rPr>
              <a:t>Access the long description slide.</a:t>
            </a:r>
            <a:endParaRPr lang="en-IN" sz="900" dirty="0"/>
          </a:p>
        </p:txBody>
      </p:sp>
    </p:spTree>
    <p:extLst>
      <p:ext uri="{BB962C8B-B14F-4D97-AF65-F5344CB8AC3E}">
        <p14:creationId xmlns:p14="http://schemas.microsoft.com/office/powerpoint/2010/main" val="7520390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The Nature of Project Management </a:t>
            </a:r>
            <a:r>
              <a:rPr lang="en-US" sz="1000" dirty="0"/>
              <a:t>1</a:t>
            </a:r>
          </a:p>
        </p:txBody>
      </p:sp>
      <p:sp>
        <p:nvSpPr>
          <p:cNvPr id="19459" name="Rectangle 3"/>
          <p:cNvSpPr>
            <a:spLocks noGrp="1" noChangeArrowheads="1"/>
          </p:cNvSpPr>
          <p:nvPr>
            <p:ph idx="1"/>
          </p:nvPr>
        </p:nvSpPr>
        <p:spPr>
          <a:xfrm>
            <a:off x="1182688" y="2017713"/>
            <a:ext cx="7772400" cy="3621087"/>
          </a:xfrm>
          <a:noFill/>
        </p:spPr>
        <p:txBody>
          <a:bodyPr lIns="92075" tIns="46038" rIns="92075" bIns="46038"/>
          <a:lstStyle/>
          <a:p>
            <a:pPr marL="0" indent="0">
              <a:buNone/>
            </a:pPr>
            <a:r>
              <a:rPr lang="en-US" dirty="0"/>
              <a:t>Project:</a:t>
            </a:r>
          </a:p>
          <a:p>
            <a:pPr marL="291600" lvl="1" indent="-291600">
              <a:lnSpc>
                <a:spcPct val="90000"/>
              </a:lnSpc>
              <a:spcBef>
                <a:spcPts val="1000"/>
              </a:spcBef>
              <a:buClrTx/>
              <a:buSzPct val="100000"/>
              <a:buFont typeface="Arial" panose="020B0604020202020204" pitchFamily="34" charset="0"/>
              <a:buChar char="•"/>
            </a:pPr>
            <a:r>
              <a:rPr lang="en-US" dirty="0"/>
              <a:t>The allocation of resources directed toward a specific objective following a planned, organized approach.</a:t>
            </a:r>
            <a:endParaRPr lang="en-US" sz="2800" u="sng" dirty="0"/>
          </a:p>
        </p:txBody>
      </p:sp>
    </p:spTree>
  </p:cSld>
  <p:clrMapOvr>
    <a:overrideClrMapping bg1="lt1" tx1="dk1" bg2="lt2" tx2="dk2" accent1="accent1" accent2="accent2" accent3="accent3" accent4="accent4" accent5="accent5" accent6="accent6" hlink="hlink" folHlink="folHlink"/>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Figure 16.9: Microsoft Project PERT Chart</a:t>
            </a:r>
          </a:p>
        </p:txBody>
      </p:sp>
      <p:pic>
        <p:nvPicPr>
          <p:cNvPr id="5" name="Picture 4" descr="Microsoft project PERT chart."/>
          <p:cNvPicPr>
            <a:picLocks noChangeAspect="1"/>
          </p:cNvPicPr>
          <p:nvPr/>
        </p:nvPicPr>
        <p:blipFill rotWithShape="1">
          <a:blip r:embed="rId2"/>
          <a:srcRect t="-215" b="215"/>
          <a:stretch/>
        </p:blipFill>
        <p:spPr>
          <a:xfrm rot="5400000">
            <a:off x="3698795" y="339805"/>
            <a:ext cx="2103120" cy="6605111"/>
          </a:xfrm>
          <a:prstGeom prst="rect">
            <a:avLst/>
          </a:prstGeom>
        </p:spPr>
      </p:pic>
      <p:sp>
        <p:nvSpPr>
          <p:cNvPr id="2" name="Content Placeholder 1"/>
          <p:cNvSpPr>
            <a:spLocks noGrp="1"/>
          </p:cNvSpPr>
          <p:nvPr>
            <p:ph idx="1"/>
          </p:nvPr>
        </p:nvSpPr>
        <p:spPr>
          <a:xfrm>
            <a:off x="1182688" y="6172200"/>
            <a:ext cx="7588062" cy="259079"/>
          </a:xfrm>
        </p:spPr>
        <p:txBody>
          <a:bodyPr/>
          <a:lstStyle/>
          <a:p>
            <a:pPr marL="0" indent="0" algn="ctr">
              <a:buNone/>
            </a:pPr>
            <a:r>
              <a:rPr lang="en-IN" sz="900" dirty="0">
                <a:hlinkClick r:id="rId3" action="ppaction://hlinksldjump"/>
              </a:rPr>
              <a:t>Access the long description slide.</a:t>
            </a:r>
            <a:endParaRPr lang="en-IN" sz="900" dirty="0"/>
          </a:p>
        </p:txBody>
      </p:sp>
    </p:spTree>
    <p:extLst>
      <p:ext uri="{BB962C8B-B14F-4D97-AF65-F5344CB8AC3E}">
        <p14:creationId xmlns:p14="http://schemas.microsoft.com/office/powerpoint/2010/main" val="1963032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Resource Constraints</a:t>
            </a:r>
          </a:p>
        </p:txBody>
      </p:sp>
      <p:sp>
        <p:nvSpPr>
          <p:cNvPr id="2" name="Content Placeholder 1"/>
          <p:cNvSpPr>
            <a:spLocks noGrp="1"/>
          </p:cNvSpPr>
          <p:nvPr>
            <p:ph idx="1"/>
          </p:nvPr>
        </p:nvSpPr>
        <p:spPr>
          <a:xfrm>
            <a:off x="1182688" y="1981200"/>
            <a:ext cx="7589196" cy="3008313"/>
          </a:xfrm>
        </p:spPr>
        <p:txBody>
          <a:bodyPr/>
          <a:lstStyle/>
          <a:p>
            <a:pPr marL="0" indent="0">
              <a:lnSpc>
                <a:spcPct val="90000"/>
              </a:lnSpc>
              <a:buNone/>
            </a:pPr>
            <a:r>
              <a:rPr lang="en-US" dirty="0"/>
              <a:t>Resource constraints could include:</a:t>
            </a:r>
          </a:p>
          <a:p>
            <a:pPr marL="291600" lvl="1" indent="-291600">
              <a:lnSpc>
                <a:spcPct val="90000"/>
              </a:lnSpc>
              <a:spcBef>
                <a:spcPts val="1000"/>
              </a:spcBef>
              <a:buClrTx/>
              <a:buSzPct val="100000"/>
              <a:buFont typeface="Arial" panose="020B0604020202020204" pitchFamily="34" charset="0"/>
              <a:buChar char="•"/>
            </a:pPr>
            <a:r>
              <a:rPr lang="en-US" dirty="0"/>
              <a:t>Workers.</a:t>
            </a:r>
          </a:p>
          <a:p>
            <a:pPr marL="291600" lvl="1" indent="-291600">
              <a:lnSpc>
                <a:spcPct val="90000"/>
              </a:lnSpc>
              <a:spcBef>
                <a:spcPts val="1000"/>
              </a:spcBef>
              <a:buClrTx/>
              <a:buSzPct val="100000"/>
              <a:buFont typeface="Arial" panose="020B0604020202020204" pitchFamily="34" charset="0"/>
              <a:buChar char="•"/>
            </a:pPr>
            <a:r>
              <a:rPr lang="en-US" dirty="0"/>
              <a:t>Equipment availability (example: construction crane).</a:t>
            </a:r>
          </a:p>
          <a:p>
            <a:pPr marL="291600" lvl="1" indent="-291600">
              <a:lnSpc>
                <a:spcPct val="90000"/>
              </a:lnSpc>
              <a:spcBef>
                <a:spcPts val="1000"/>
              </a:spcBef>
              <a:buClrTx/>
              <a:buSzPct val="100000"/>
              <a:buFont typeface="Arial" panose="020B0604020202020204" pitchFamily="34" charset="0"/>
              <a:buChar char="•"/>
            </a:pPr>
            <a:r>
              <a:rPr lang="en-US" dirty="0"/>
              <a:t>Shared facility (example: laboratory) .</a:t>
            </a:r>
          </a:p>
          <a:p>
            <a:pPr marL="291600" lvl="1" indent="-291600">
              <a:lnSpc>
                <a:spcPct val="90000"/>
              </a:lnSpc>
              <a:spcBef>
                <a:spcPts val="1000"/>
              </a:spcBef>
              <a:buClrTx/>
              <a:buSzPct val="100000"/>
              <a:buFont typeface="Arial" panose="020B0604020202020204" pitchFamily="34" charset="0"/>
              <a:buChar char="•"/>
            </a:pPr>
            <a:r>
              <a:rPr lang="en-US" dirty="0"/>
              <a:t>Specialists (example: computer programmers).</a:t>
            </a:r>
          </a:p>
        </p:txBody>
      </p:sp>
      <p:sp>
        <p:nvSpPr>
          <p:cNvPr id="3" name="Content Placeholder 2"/>
          <p:cNvSpPr>
            <a:spLocks noGrp="1"/>
          </p:cNvSpPr>
          <p:nvPr>
            <p:ph idx="13"/>
          </p:nvPr>
        </p:nvSpPr>
        <p:spPr>
          <a:xfrm>
            <a:off x="1183822" y="4989513"/>
            <a:ext cx="7588062" cy="1487487"/>
          </a:xfrm>
        </p:spPr>
        <p:txBody>
          <a:bodyPr/>
          <a:lstStyle/>
          <a:p>
            <a:pPr marL="0" indent="0">
              <a:buNone/>
            </a:pPr>
            <a:r>
              <a:rPr lang="en-US" dirty="0"/>
              <a:t>Ignoring the effect of resource constraints can result in an infeasible schedule with an unattainable project completion date.</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16.10: Early Start Gantt Chart</a:t>
            </a:r>
            <a:endParaRPr lang="en-US" sz="1000" dirty="0"/>
          </a:p>
        </p:txBody>
      </p:sp>
      <p:pic>
        <p:nvPicPr>
          <p:cNvPr id="4" name="Picture 3" descr="Chart giving the day of project schedule."/>
          <p:cNvPicPr>
            <a:picLocks noChangeAspect="1"/>
          </p:cNvPicPr>
          <p:nvPr/>
        </p:nvPicPr>
        <p:blipFill>
          <a:blip r:embed="rId3"/>
          <a:stretch>
            <a:fillRect/>
          </a:stretch>
        </p:blipFill>
        <p:spPr>
          <a:xfrm rot="5400000">
            <a:off x="2861310" y="872490"/>
            <a:ext cx="3472339" cy="6451759"/>
          </a:xfrm>
          <a:prstGeom prst="rect">
            <a:avLst/>
          </a:prstGeom>
        </p:spPr>
      </p:pic>
      <p:sp>
        <p:nvSpPr>
          <p:cNvPr id="2" name="Content Placeholder 1"/>
          <p:cNvSpPr>
            <a:spLocks noGrp="1"/>
          </p:cNvSpPr>
          <p:nvPr>
            <p:ph idx="1"/>
          </p:nvPr>
        </p:nvSpPr>
        <p:spPr>
          <a:xfrm>
            <a:off x="1182688" y="6102827"/>
            <a:ext cx="7588062" cy="297973"/>
          </a:xfrm>
        </p:spPr>
        <p:txBody>
          <a:bodyPr/>
          <a:lstStyle/>
          <a:p>
            <a:pPr marL="0" indent="0" algn="ctr">
              <a:buNone/>
            </a:pPr>
            <a:r>
              <a:rPr lang="en-IN" sz="900" dirty="0">
                <a:hlinkClick r:id="rId4" action="ppaction://hlinksldjump"/>
              </a:rPr>
              <a:t>Access the long description slide.</a:t>
            </a:r>
            <a:endParaRPr lang="en-IN" sz="9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16.11: Resource-Leveled Schedule</a:t>
            </a:r>
            <a:endParaRPr lang="en-US" sz="1000" dirty="0"/>
          </a:p>
        </p:txBody>
      </p:sp>
      <p:pic>
        <p:nvPicPr>
          <p:cNvPr id="4" name="Picture 3" descr="Resource leveled project schedule."/>
          <p:cNvPicPr>
            <a:picLocks noChangeAspect="1"/>
          </p:cNvPicPr>
          <p:nvPr/>
        </p:nvPicPr>
        <p:blipFill>
          <a:blip r:embed="rId3"/>
          <a:stretch>
            <a:fillRect/>
          </a:stretch>
        </p:blipFill>
        <p:spPr>
          <a:xfrm rot="5400000">
            <a:off x="2692479" y="812721"/>
            <a:ext cx="3494246" cy="6440805"/>
          </a:xfrm>
          <a:prstGeom prst="rect">
            <a:avLst/>
          </a:prstGeom>
        </p:spPr>
      </p:pic>
      <p:sp>
        <p:nvSpPr>
          <p:cNvPr id="2" name="Content Placeholder 1"/>
          <p:cNvSpPr>
            <a:spLocks noGrp="1"/>
          </p:cNvSpPr>
          <p:nvPr>
            <p:ph idx="1"/>
          </p:nvPr>
        </p:nvSpPr>
        <p:spPr>
          <a:xfrm>
            <a:off x="1182688" y="6172200"/>
            <a:ext cx="7588062" cy="239554"/>
          </a:xfrm>
        </p:spPr>
        <p:txBody>
          <a:bodyPr/>
          <a:lstStyle/>
          <a:p>
            <a:pPr marL="0" indent="0" algn="ctr">
              <a:buNone/>
            </a:pPr>
            <a:r>
              <a:rPr lang="en-IN" sz="900" dirty="0">
                <a:hlinkClick r:id="rId4" action="ppaction://hlinksldjump"/>
              </a:rPr>
              <a:t>Access the long description slide.</a:t>
            </a:r>
            <a:endParaRPr lang="en-IN" sz="900" dirty="0"/>
          </a:p>
        </p:txBody>
      </p:sp>
    </p:spTree>
    <p:extLst>
      <p:ext uri="{BB962C8B-B14F-4D97-AF65-F5344CB8AC3E}">
        <p14:creationId xmlns:p14="http://schemas.microsoft.com/office/powerpoint/2010/main" val="12429593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Activity Crashing</a:t>
            </a:r>
          </a:p>
        </p:txBody>
      </p:sp>
      <p:sp>
        <p:nvSpPr>
          <p:cNvPr id="35843" name="Rectangle 3"/>
          <p:cNvSpPr>
            <a:spLocks noGrp="1" noChangeArrowheads="1"/>
          </p:cNvSpPr>
          <p:nvPr>
            <p:ph idx="1"/>
          </p:nvPr>
        </p:nvSpPr>
        <p:spPr>
          <a:xfrm>
            <a:off x="1182688" y="2017713"/>
            <a:ext cx="7588062" cy="2782887"/>
          </a:xfrm>
          <a:noFill/>
          <a:ln/>
        </p:spPr>
        <p:txBody>
          <a:bodyPr lIns="92075" tIns="46038" rIns="92075" bIns="46038"/>
          <a:lstStyle/>
          <a:p>
            <a:pPr marL="291600" indent="-291600">
              <a:lnSpc>
                <a:spcPct val="90000"/>
              </a:lnSpc>
              <a:spcBef>
                <a:spcPts val="1000"/>
              </a:spcBef>
              <a:buSzPct val="100000"/>
            </a:pPr>
            <a:r>
              <a:rPr lang="en-US" dirty="0"/>
              <a:t>An activity is considered to be “crashed” when it is completed in less time than is normal by applying additional labor or equipment.</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16.12: Costs for Hypothetical Project</a:t>
            </a:r>
          </a:p>
        </p:txBody>
      </p:sp>
      <p:pic>
        <p:nvPicPr>
          <p:cNvPr id="5" name="Picture 4" descr="Graph showing the relationship between the duration of the project and the cost."/>
          <p:cNvPicPr>
            <a:picLocks noChangeAspect="1"/>
          </p:cNvPicPr>
          <p:nvPr/>
        </p:nvPicPr>
        <p:blipFill>
          <a:blip r:embed="rId3"/>
          <a:stretch>
            <a:fillRect/>
          </a:stretch>
        </p:blipFill>
        <p:spPr>
          <a:xfrm>
            <a:off x="2057400" y="2209800"/>
            <a:ext cx="4667176" cy="3742831"/>
          </a:xfrm>
          <a:prstGeom prst="rect">
            <a:avLst/>
          </a:prstGeom>
        </p:spPr>
      </p:pic>
      <p:sp>
        <p:nvSpPr>
          <p:cNvPr id="2" name="Content Placeholder 1"/>
          <p:cNvSpPr>
            <a:spLocks noGrp="1"/>
          </p:cNvSpPr>
          <p:nvPr>
            <p:ph idx="1"/>
          </p:nvPr>
        </p:nvSpPr>
        <p:spPr>
          <a:xfrm>
            <a:off x="1182688" y="6211887"/>
            <a:ext cx="7588062" cy="265113"/>
          </a:xfrm>
        </p:spPr>
        <p:txBody>
          <a:bodyPr/>
          <a:lstStyle/>
          <a:p>
            <a:pPr marL="0" indent="0" algn="ctr">
              <a:buNone/>
            </a:pPr>
            <a:r>
              <a:rPr lang="en-IN" sz="900" dirty="0">
                <a:hlinkClick r:id="rId4" action="ppaction://hlinksldjump"/>
              </a:rPr>
              <a:t>Access the long description slide.</a:t>
            </a:r>
            <a:endParaRPr lang="en-IN" sz="900" dirty="0"/>
          </a:p>
        </p:txBody>
      </p:sp>
    </p:spTree>
    <p:extLst>
      <p:ext uri="{BB962C8B-B14F-4D97-AF65-F5344CB8AC3E}">
        <p14:creationId xmlns:p14="http://schemas.microsoft.com/office/powerpoint/2010/main" val="3062658820"/>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Example 16.4: Tennis Tournament - Activity Crashing</a:t>
            </a:r>
          </a:p>
        </p:txBody>
      </p:sp>
      <p:sp>
        <p:nvSpPr>
          <p:cNvPr id="2" name="Content Placeholder 1"/>
          <p:cNvSpPr>
            <a:spLocks noGrp="1"/>
          </p:cNvSpPr>
          <p:nvPr>
            <p:ph idx="1"/>
          </p:nvPr>
        </p:nvSpPr>
        <p:spPr>
          <a:xfrm>
            <a:off x="1182688" y="2017713"/>
            <a:ext cx="7656512" cy="3240087"/>
          </a:xfrm>
        </p:spPr>
        <p:txBody>
          <a:bodyPr/>
          <a:lstStyle/>
          <a:p>
            <a:pPr marL="0" indent="0">
              <a:buNone/>
            </a:pPr>
            <a:r>
              <a:rPr lang="en-US" sz="1600" dirty="0"/>
              <a:t>Although our tennis tournament is not a construction project, we will use it for illustrating the activity crashing analysis because all of the preliminary critical path analysis has been done. An activity is considered to be “crashed” when it is completed in less time than is normal by applying additional labor or equipment. For example, using a normal two-person painting crew, the interior of a home can be completed in 4 days; however, a crew of four painters could “crash” the job in 2 days. This information for time and cost of each tennis tournament activity is shown in Table 16.3. The last column of this table contains a calculation called “expeditecost.” Figure 16.13 illustrates the cost-time trade-off for activity E. The slope of the line joining the crash point to the normal point yields the cost per day to expedite the activity assuming a constant rate of cost increase. The values for the expedite-cost slope are calculated using equation (7), which is a ratio of the difference in cost (crash − normal) divided by the difference in duration (normal − crash), yielding an expedite-cost per day.</a:t>
            </a:r>
          </a:p>
        </p:txBody>
      </p:sp>
      <p:graphicFrame>
        <p:nvGraphicFramePr>
          <p:cNvPr id="5" name="Object 4"/>
          <p:cNvGraphicFramePr>
            <a:graphicFrameLocks noChangeAspect="1"/>
          </p:cNvGraphicFramePr>
          <p:nvPr>
            <p:extLst>
              <p:ext uri="{D42A27DB-BD31-4B8C-83A1-F6EECF244321}">
                <p14:modId xmlns:p14="http://schemas.microsoft.com/office/powerpoint/2010/main" val="2607072641"/>
              </p:ext>
            </p:extLst>
          </p:nvPr>
        </p:nvGraphicFramePr>
        <p:xfrm>
          <a:off x="4006669" y="5590524"/>
          <a:ext cx="889362" cy="553753"/>
        </p:xfrm>
        <a:graphic>
          <a:graphicData uri="http://schemas.openxmlformats.org/presentationml/2006/ole">
            <mc:AlternateContent xmlns:mc="http://schemas.openxmlformats.org/markup-compatibility/2006">
              <mc:Choice xmlns:v="urn:schemas-microsoft-com:vml" Requires="v">
                <p:oleObj spid="_x0000_s44213" name="Equation" r:id="rId4" imgW="672840" imgH="419040" progId="Equation.DSMT4">
                  <p:embed/>
                </p:oleObj>
              </mc:Choice>
              <mc:Fallback>
                <p:oleObj name="Equation" r:id="rId4" imgW="672840" imgH="419040" progId="Equation.DSMT4">
                  <p:embed/>
                  <p:pic>
                    <p:nvPicPr>
                      <p:cNvPr id="0" name=""/>
                      <p:cNvPicPr/>
                      <p:nvPr/>
                    </p:nvPicPr>
                    <p:blipFill>
                      <a:blip r:embed="rId5"/>
                      <a:stretch>
                        <a:fillRect/>
                      </a:stretch>
                    </p:blipFill>
                    <p:spPr>
                      <a:xfrm>
                        <a:off x="4006669" y="5590524"/>
                        <a:ext cx="889362" cy="553753"/>
                      </a:xfrm>
                      <a:prstGeom prst="rect">
                        <a:avLst/>
                      </a:prstGeom>
                    </p:spPr>
                  </p:pic>
                </p:oleObj>
              </mc:Fallback>
            </mc:AlternateContent>
          </a:graphicData>
        </a:graphic>
      </p:graphicFrame>
      <p:sp>
        <p:nvSpPr>
          <p:cNvPr id="3" name="Content Placeholder 2"/>
          <p:cNvSpPr>
            <a:spLocks noGrp="1"/>
          </p:cNvSpPr>
          <p:nvPr>
            <p:ph idx="13"/>
          </p:nvPr>
        </p:nvSpPr>
        <p:spPr>
          <a:xfrm>
            <a:off x="8044536" y="5682344"/>
            <a:ext cx="533400" cy="304800"/>
          </a:xfrm>
        </p:spPr>
        <p:txBody>
          <a:bodyPr/>
          <a:lstStyle/>
          <a:p>
            <a:pPr marL="0" indent="0">
              <a:buNone/>
            </a:pPr>
            <a:r>
              <a:rPr lang="en-US" sz="1600" dirty="0"/>
              <a:t>(7)</a:t>
            </a:r>
          </a:p>
        </p:txBody>
      </p:sp>
    </p:spTree>
    <p:extLst>
      <p:ext uri="{BB962C8B-B14F-4D97-AF65-F5344CB8AC3E}">
        <p14:creationId xmlns:p14="http://schemas.microsoft.com/office/powerpoint/2010/main" val="2431094601"/>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Table 16.3: Cost-Time Estimates for Tennis Tournament</a:t>
            </a:r>
          </a:p>
        </p:txBody>
      </p:sp>
      <p:graphicFrame>
        <p:nvGraphicFramePr>
          <p:cNvPr id="2" name="Table 1"/>
          <p:cNvGraphicFramePr>
            <a:graphicFrameLocks noGrp="1"/>
          </p:cNvGraphicFramePr>
          <p:nvPr>
            <p:extLst>
              <p:ext uri="{D42A27DB-BD31-4B8C-83A1-F6EECF244321}">
                <p14:modId xmlns:p14="http://schemas.microsoft.com/office/powerpoint/2010/main" val="3935781977"/>
              </p:ext>
            </p:extLst>
          </p:nvPr>
        </p:nvGraphicFramePr>
        <p:xfrm>
          <a:off x="762000" y="2180492"/>
          <a:ext cx="8077200" cy="4267200"/>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3699575309"/>
                    </a:ext>
                  </a:extLst>
                </a:gridCol>
                <a:gridCol w="1600200">
                  <a:extLst>
                    <a:ext uri="{9D8B030D-6E8A-4147-A177-3AD203B41FA5}">
                      <a16:colId xmlns:a16="http://schemas.microsoft.com/office/drawing/2014/main" val="3955818645"/>
                    </a:ext>
                  </a:extLst>
                </a:gridCol>
                <a:gridCol w="1524000">
                  <a:extLst>
                    <a:ext uri="{9D8B030D-6E8A-4147-A177-3AD203B41FA5}">
                      <a16:colId xmlns:a16="http://schemas.microsoft.com/office/drawing/2014/main" val="1680532665"/>
                    </a:ext>
                  </a:extLst>
                </a:gridCol>
                <a:gridCol w="1371600">
                  <a:extLst>
                    <a:ext uri="{9D8B030D-6E8A-4147-A177-3AD203B41FA5}">
                      <a16:colId xmlns:a16="http://schemas.microsoft.com/office/drawing/2014/main" val="864084719"/>
                    </a:ext>
                  </a:extLst>
                </a:gridCol>
                <a:gridCol w="1219200">
                  <a:extLst>
                    <a:ext uri="{9D8B030D-6E8A-4147-A177-3AD203B41FA5}">
                      <a16:colId xmlns:a16="http://schemas.microsoft.com/office/drawing/2014/main" val="462718146"/>
                    </a:ext>
                  </a:extLst>
                </a:gridCol>
                <a:gridCol w="1447800">
                  <a:extLst>
                    <a:ext uri="{9D8B030D-6E8A-4147-A177-3AD203B41FA5}">
                      <a16:colId xmlns:a16="http://schemas.microsoft.com/office/drawing/2014/main" val="282335550"/>
                    </a:ext>
                  </a:extLst>
                </a:gridCol>
              </a:tblGrid>
              <a:tr h="370840">
                <a:tc>
                  <a:txBody>
                    <a:bodyPr/>
                    <a:lstStyle/>
                    <a:p>
                      <a:pPr algn="ctr"/>
                      <a:endParaRPr lang="en-IN" sz="1600" dirty="0">
                        <a:solidFill>
                          <a:schemeClr val="tx1"/>
                        </a:solidFill>
                        <a:latin typeface="Calibri" panose="020F0502020204030204" pitchFamily="34" charset="0"/>
                      </a:endParaRPr>
                    </a:p>
                    <a:p>
                      <a:pPr algn="ctr"/>
                      <a:r>
                        <a:rPr lang="en-IN" sz="1600" dirty="0">
                          <a:solidFill>
                            <a:schemeClr val="tx1"/>
                          </a:solidFill>
                          <a:latin typeface="Calibri" panose="020F0502020204030204" pitchFamily="34" charset="0"/>
                        </a:rPr>
                        <a:t>Activity</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600" dirty="0">
                          <a:solidFill>
                            <a:schemeClr val="tx1"/>
                          </a:solidFill>
                          <a:latin typeface="Calibri" panose="020F0502020204030204" pitchFamily="34" charset="0"/>
                        </a:rPr>
                        <a:t>Normal Time Estimate (Days)</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600" dirty="0">
                          <a:solidFill>
                            <a:schemeClr val="tx1"/>
                          </a:solidFill>
                          <a:latin typeface="Calibri" panose="020F0502020204030204" pitchFamily="34" charset="0"/>
                        </a:rPr>
                        <a:t>Crash Time Estimate (Days)</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600" dirty="0">
                          <a:solidFill>
                            <a:schemeClr val="tx1"/>
                          </a:solidFill>
                          <a:latin typeface="Calibri" panose="020F0502020204030204" pitchFamily="34" charset="0"/>
                        </a:rPr>
                        <a:t>Normal Direct Cost ($)</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600" dirty="0">
                          <a:solidFill>
                            <a:schemeClr val="tx1"/>
                          </a:solidFill>
                          <a:latin typeface="Calibri" panose="020F0502020204030204" pitchFamily="34" charset="0"/>
                        </a:rPr>
                        <a:t>Crash Direct Cost ($)</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600" dirty="0">
                          <a:solidFill>
                            <a:schemeClr val="tx1"/>
                          </a:solidFill>
                          <a:latin typeface="Calibri" panose="020F0502020204030204" pitchFamily="34" charset="0"/>
                        </a:rPr>
                        <a:t>Expedite-Cost Slope ($/Day)</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10577975"/>
                  </a:ext>
                </a:extLst>
              </a:tr>
              <a:tr h="259080">
                <a:tc>
                  <a:txBody>
                    <a:bodyPr/>
                    <a:lstStyle/>
                    <a:p>
                      <a:pPr algn="ctr"/>
                      <a:r>
                        <a:rPr lang="en-IN" sz="1600" dirty="0">
                          <a:latin typeface="Calibri" panose="020F0502020204030204" pitchFamily="34" charset="0"/>
                        </a:rPr>
                        <a:t>A</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tc>
                  <a:txBody>
                    <a:bodyPr/>
                    <a:lstStyle/>
                    <a:p>
                      <a:pPr algn="ctr"/>
                      <a:r>
                        <a:rPr lang="en-IN" sz="1600" dirty="0">
                          <a:latin typeface="Calibri" panose="020F0502020204030204" pitchFamily="34" charset="0"/>
                        </a:rPr>
                        <a:t>2</a:t>
                      </a:r>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r>
                        <a:rPr lang="en-IN" sz="1600" dirty="0">
                          <a:latin typeface="Calibri" panose="020F0502020204030204" pitchFamily="34" charset="0"/>
                        </a:rPr>
                        <a:t>1</a:t>
                      </a:r>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r>
                        <a:rPr lang="en-IN" sz="1600" dirty="0">
                          <a:latin typeface="Calibri" panose="020F0502020204030204" pitchFamily="34" charset="0"/>
                        </a:rPr>
                        <a:t>5</a:t>
                      </a:r>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r>
                        <a:rPr lang="en-IN" sz="1600" dirty="0">
                          <a:latin typeface="Calibri" panose="020F0502020204030204" pitchFamily="34" charset="0"/>
                        </a:rPr>
                        <a:t>15</a:t>
                      </a:r>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r>
                        <a:rPr lang="en-IN" sz="1600" dirty="0">
                          <a:latin typeface="Calibri" panose="020F0502020204030204" pitchFamily="34" charset="0"/>
                        </a:rPr>
                        <a:t>10</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402243205"/>
                  </a:ext>
                </a:extLst>
              </a:tr>
              <a:tr h="304800">
                <a:tc>
                  <a:txBody>
                    <a:bodyPr/>
                    <a:lstStyle/>
                    <a:p>
                      <a:pPr algn="ctr"/>
                      <a:r>
                        <a:rPr lang="en-IN" sz="1600" dirty="0">
                          <a:latin typeface="Calibri" panose="020F0502020204030204" pitchFamily="34" charset="0"/>
                        </a:rPr>
                        <a:t>B</a:t>
                      </a:r>
                    </a:p>
                  </a:txBody>
                  <a:tcPr>
                    <a:lnL w="12700" cap="flat" cmpd="sng" algn="ctr">
                      <a:solidFill>
                        <a:schemeClr val="tx1"/>
                      </a:solidFill>
                      <a:prstDash val="solid"/>
                      <a:round/>
                      <a:headEnd type="none" w="med" len="med"/>
                      <a:tailEnd type="none" w="med" len="med"/>
                    </a:lnL>
                    <a:solidFill>
                      <a:schemeClr val="bg1"/>
                    </a:solidFill>
                  </a:tcPr>
                </a:tc>
                <a:tc>
                  <a:txBody>
                    <a:bodyPr/>
                    <a:lstStyle/>
                    <a:p>
                      <a:pPr algn="ctr"/>
                      <a:r>
                        <a:rPr lang="en-IN" sz="1600" dirty="0">
                          <a:latin typeface="Calibri" panose="020F0502020204030204" pitchFamily="34" charset="0"/>
                        </a:rPr>
                        <a:t>8</a:t>
                      </a:r>
                    </a:p>
                  </a:txBody>
                  <a:tcPr>
                    <a:solidFill>
                      <a:schemeClr val="bg1"/>
                    </a:solidFill>
                  </a:tcPr>
                </a:tc>
                <a:tc>
                  <a:txBody>
                    <a:bodyPr/>
                    <a:lstStyle/>
                    <a:p>
                      <a:pPr algn="ctr"/>
                      <a:r>
                        <a:rPr lang="en-IN" sz="1600" dirty="0">
                          <a:latin typeface="Calibri" panose="020F0502020204030204" pitchFamily="34" charset="0"/>
                        </a:rPr>
                        <a:t>6</a:t>
                      </a:r>
                    </a:p>
                  </a:txBody>
                  <a:tcPr>
                    <a:solidFill>
                      <a:schemeClr val="bg1"/>
                    </a:solidFill>
                  </a:tcPr>
                </a:tc>
                <a:tc>
                  <a:txBody>
                    <a:bodyPr/>
                    <a:lstStyle/>
                    <a:p>
                      <a:pPr algn="ctr"/>
                      <a:r>
                        <a:rPr lang="en-IN" sz="1600" dirty="0">
                          <a:latin typeface="Calibri" panose="020F0502020204030204" pitchFamily="34" charset="0"/>
                        </a:rPr>
                        <a:t>22</a:t>
                      </a:r>
                    </a:p>
                  </a:txBody>
                  <a:tcPr>
                    <a:solidFill>
                      <a:schemeClr val="bg1"/>
                    </a:solidFill>
                  </a:tcPr>
                </a:tc>
                <a:tc>
                  <a:txBody>
                    <a:bodyPr/>
                    <a:lstStyle/>
                    <a:p>
                      <a:pPr algn="ctr"/>
                      <a:r>
                        <a:rPr lang="en-IN" sz="1600" dirty="0">
                          <a:latin typeface="Calibri" panose="020F0502020204030204" pitchFamily="34" charset="0"/>
                        </a:rPr>
                        <a:t>30</a:t>
                      </a:r>
                    </a:p>
                  </a:txBody>
                  <a:tcPr>
                    <a:solidFill>
                      <a:schemeClr val="bg1"/>
                    </a:solidFill>
                  </a:tcPr>
                </a:tc>
                <a:tc>
                  <a:txBody>
                    <a:bodyPr/>
                    <a:lstStyle/>
                    <a:p>
                      <a:pPr algn="ctr"/>
                      <a:r>
                        <a:rPr lang="en-IN" sz="1600" dirty="0">
                          <a:latin typeface="Calibri" panose="020F0502020204030204" pitchFamily="34" charset="0"/>
                        </a:rPr>
                        <a:t>4</a:t>
                      </a: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764896248"/>
                  </a:ext>
                </a:extLst>
              </a:tr>
              <a:tr h="274320">
                <a:tc>
                  <a:txBody>
                    <a:bodyPr/>
                    <a:lstStyle/>
                    <a:p>
                      <a:pPr algn="ctr"/>
                      <a:r>
                        <a:rPr lang="en-IN" sz="1600" dirty="0">
                          <a:latin typeface="Calibri" panose="020F0502020204030204" pitchFamily="34" charset="0"/>
                        </a:rPr>
                        <a:t>C</a:t>
                      </a:r>
                    </a:p>
                  </a:txBody>
                  <a:tcPr>
                    <a:lnL w="12700" cap="flat" cmpd="sng" algn="ctr">
                      <a:solidFill>
                        <a:schemeClr val="tx1"/>
                      </a:solidFill>
                      <a:prstDash val="solid"/>
                      <a:round/>
                      <a:headEnd type="none" w="med" len="med"/>
                      <a:tailEnd type="none" w="med" len="med"/>
                    </a:lnL>
                    <a:solidFill>
                      <a:schemeClr val="bg1"/>
                    </a:solidFill>
                  </a:tcPr>
                </a:tc>
                <a:tc>
                  <a:txBody>
                    <a:bodyPr/>
                    <a:lstStyle/>
                    <a:p>
                      <a:pPr algn="ctr"/>
                      <a:r>
                        <a:rPr lang="en-IN" sz="1600" dirty="0">
                          <a:latin typeface="Calibri" panose="020F0502020204030204" pitchFamily="34" charset="0"/>
                        </a:rPr>
                        <a:t>3</a:t>
                      </a:r>
                    </a:p>
                  </a:txBody>
                  <a:tcPr>
                    <a:solidFill>
                      <a:schemeClr val="bg1"/>
                    </a:solidFill>
                  </a:tcPr>
                </a:tc>
                <a:tc>
                  <a:txBody>
                    <a:bodyPr/>
                    <a:lstStyle/>
                    <a:p>
                      <a:pPr algn="ctr"/>
                      <a:r>
                        <a:rPr lang="en-IN" sz="1600" dirty="0">
                          <a:latin typeface="Calibri" panose="020F0502020204030204" pitchFamily="34" charset="0"/>
                        </a:rPr>
                        <a:t>2</a:t>
                      </a:r>
                    </a:p>
                  </a:txBody>
                  <a:tcPr>
                    <a:solidFill>
                      <a:schemeClr val="bg1"/>
                    </a:solidFill>
                  </a:tcPr>
                </a:tc>
                <a:tc>
                  <a:txBody>
                    <a:bodyPr/>
                    <a:lstStyle/>
                    <a:p>
                      <a:pPr algn="ctr"/>
                      <a:r>
                        <a:rPr lang="en-IN" sz="1600" dirty="0">
                          <a:latin typeface="Calibri" panose="020F0502020204030204" pitchFamily="34" charset="0"/>
                        </a:rPr>
                        <a:t>10</a:t>
                      </a:r>
                    </a:p>
                  </a:txBody>
                  <a:tcPr>
                    <a:solidFill>
                      <a:schemeClr val="bg1"/>
                    </a:solidFill>
                  </a:tcPr>
                </a:tc>
                <a:tc>
                  <a:txBody>
                    <a:bodyPr/>
                    <a:lstStyle/>
                    <a:p>
                      <a:pPr algn="ctr"/>
                      <a:r>
                        <a:rPr lang="en-IN" sz="1600" dirty="0">
                          <a:latin typeface="Calibri" panose="020F0502020204030204" pitchFamily="34" charset="0"/>
                        </a:rPr>
                        <a:t>13</a:t>
                      </a:r>
                    </a:p>
                  </a:txBody>
                  <a:tcPr>
                    <a:solidFill>
                      <a:schemeClr val="bg1"/>
                    </a:solidFill>
                  </a:tcPr>
                </a:tc>
                <a:tc>
                  <a:txBody>
                    <a:bodyPr/>
                    <a:lstStyle/>
                    <a:p>
                      <a:pPr algn="ctr"/>
                      <a:r>
                        <a:rPr lang="en-IN" sz="1600" dirty="0">
                          <a:latin typeface="Calibri" panose="020F0502020204030204" pitchFamily="34" charset="0"/>
                        </a:rPr>
                        <a:t>3</a:t>
                      </a: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4170187726"/>
                  </a:ext>
                </a:extLst>
              </a:tr>
              <a:tr h="243840">
                <a:tc>
                  <a:txBody>
                    <a:bodyPr/>
                    <a:lstStyle/>
                    <a:p>
                      <a:pPr algn="ctr"/>
                      <a:r>
                        <a:rPr lang="en-IN" sz="1600" dirty="0">
                          <a:latin typeface="Calibri" panose="020F0502020204030204" pitchFamily="34" charset="0"/>
                        </a:rPr>
                        <a:t>D</a:t>
                      </a:r>
                    </a:p>
                  </a:txBody>
                  <a:tcPr>
                    <a:lnL w="12700" cap="flat" cmpd="sng" algn="ctr">
                      <a:solidFill>
                        <a:schemeClr val="tx1"/>
                      </a:solidFill>
                      <a:prstDash val="solid"/>
                      <a:round/>
                      <a:headEnd type="none" w="med" len="med"/>
                      <a:tailEnd type="none" w="med" len="med"/>
                    </a:lnL>
                    <a:solidFill>
                      <a:schemeClr val="bg1"/>
                    </a:solidFill>
                  </a:tcPr>
                </a:tc>
                <a:tc>
                  <a:txBody>
                    <a:bodyPr/>
                    <a:lstStyle/>
                    <a:p>
                      <a:pPr algn="ctr"/>
                      <a:r>
                        <a:rPr lang="en-IN" sz="1600" dirty="0">
                          <a:latin typeface="Calibri" panose="020F0502020204030204" pitchFamily="34" charset="0"/>
                        </a:rPr>
                        <a:t>2</a:t>
                      </a:r>
                    </a:p>
                  </a:txBody>
                  <a:tcPr>
                    <a:solidFill>
                      <a:schemeClr val="bg1"/>
                    </a:solidFill>
                  </a:tcPr>
                </a:tc>
                <a:tc>
                  <a:txBody>
                    <a:bodyPr/>
                    <a:lstStyle/>
                    <a:p>
                      <a:pPr algn="ctr"/>
                      <a:r>
                        <a:rPr lang="en-IN" sz="1600" dirty="0">
                          <a:latin typeface="Calibri" panose="020F0502020204030204" pitchFamily="34" charset="0"/>
                        </a:rPr>
                        <a:t>1</a:t>
                      </a:r>
                    </a:p>
                  </a:txBody>
                  <a:tcPr>
                    <a:solidFill>
                      <a:schemeClr val="bg1"/>
                    </a:solidFill>
                  </a:tcPr>
                </a:tc>
                <a:tc>
                  <a:txBody>
                    <a:bodyPr/>
                    <a:lstStyle/>
                    <a:p>
                      <a:pPr algn="ctr"/>
                      <a:r>
                        <a:rPr lang="en-IN" sz="1600" dirty="0">
                          <a:latin typeface="Calibri" panose="020F0502020204030204" pitchFamily="34" charset="0"/>
                        </a:rPr>
                        <a:t>11</a:t>
                      </a:r>
                    </a:p>
                  </a:txBody>
                  <a:tcPr>
                    <a:solidFill>
                      <a:schemeClr val="bg1"/>
                    </a:solidFill>
                  </a:tcPr>
                </a:tc>
                <a:tc>
                  <a:txBody>
                    <a:bodyPr/>
                    <a:lstStyle/>
                    <a:p>
                      <a:pPr algn="ctr"/>
                      <a:r>
                        <a:rPr lang="en-IN" sz="1600" dirty="0">
                          <a:latin typeface="Calibri" panose="020F0502020204030204" pitchFamily="34" charset="0"/>
                        </a:rPr>
                        <a:t>17</a:t>
                      </a:r>
                    </a:p>
                  </a:txBody>
                  <a:tcPr>
                    <a:solidFill>
                      <a:schemeClr val="bg1"/>
                    </a:solidFill>
                  </a:tcPr>
                </a:tc>
                <a:tc>
                  <a:txBody>
                    <a:bodyPr/>
                    <a:lstStyle/>
                    <a:p>
                      <a:pPr algn="ctr"/>
                      <a:r>
                        <a:rPr lang="en-IN" sz="1600" dirty="0">
                          <a:latin typeface="Calibri" panose="020F0502020204030204" pitchFamily="34" charset="0"/>
                        </a:rPr>
                        <a:t>6</a:t>
                      </a: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500765209"/>
                  </a:ext>
                </a:extLst>
              </a:tr>
              <a:tr h="289560">
                <a:tc>
                  <a:txBody>
                    <a:bodyPr/>
                    <a:lstStyle/>
                    <a:p>
                      <a:pPr algn="ctr"/>
                      <a:r>
                        <a:rPr lang="en-IN" sz="1600" dirty="0">
                          <a:latin typeface="Calibri" panose="020F0502020204030204" pitchFamily="34" charset="0"/>
                        </a:rPr>
                        <a:t>E</a:t>
                      </a:r>
                    </a:p>
                  </a:txBody>
                  <a:tcPr>
                    <a:lnL w="12700" cap="flat" cmpd="sng" algn="ctr">
                      <a:solidFill>
                        <a:schemeClr val="tx1"/>
                      </a:solidFill>
                      <a:prstDash val="solid"/>
                      <a:round/>
                      <a:headEnd type="none" w="med" len="med"/>
                      <a:tailEnd type="none" w="med" len="med"/>
                    </a:lnL>
                    <a:solidFill>
                      <a:schemeClr val="bg1"/>
                    </a:solidFill>
                  </a:tcPr>
                </a:tc>
                <a:tc>
                  <a:txBody>
                    <a:bodyPr/>
                    <a:lstStyle/>
                    <a:p>
                      <a:pPr algn="ctr"/>
                      <a:r>
                        <a:rPr lang="en-IN" sz="1600" dirty="0">
                          <a:latin typeface="Calibri" panose="020F0502020204030204" pitchFamily="34" charset="0"/>
                        </a:rPr>
                        <a:t>10</a:t>
                      </a:r>
                    </a:p>
                  </a:txBody>
                  <a:tcPr>
                    <a:solidFill>
                      <a:schemeClr val="bg1"/>
                    </a:solidFill>
                  </a:tcPr>
                </a:tc>
                <a:tc>
                  <a:txBody>
                    <a:bodyPr/>
                    <a:lstStyle/>
                    <a:p>
                      <a:pPr algn="ctr"/>
                      <a:r>
                        <a:rPr lang="en-IN" sz="1600" dirty="0">
                          <a:latin typeface="Calibri" panose="020F0502020204030204" pitchFamily="34" charset="0"/>
                        </a:rPr>
                        <a:t>6</a:t>
                      </a:r>
                    </a:p>
                  </a:txBody>
                  <a:tcPr>
                    <a:solidFill>
                      <a:schemeClr val="bg1"/>
                    </a:solidFill>
                  </a:tcPr>
                </a:tc>
                <a:tc>
                  <a:txBody>
                    <a:bodyPr/>
                    <a:lstStyle/>
                    <a:p>
                      <a:pPr algn="ctr"/>
                      <a:r>
                        <a:rPr lang="en-IN" sz="1600" dirty="0">
                          <a:latin typeface="Calibri" panose="020F0502020204030204" pitchFamily="34" charset="0"/>
                        </a:rPr>
                        <a:t>20</a:t>
                      </a:r>
                    </a:p>
                  </a:txBody>
                  <a:tcPr>
                    <a:solidFill>
                      <a:schemeClr val="bg1"/>
                    </a:solidFill>
                  </a:tcPr>
                </a:tc>
                <a:tc>
                  <a:txBody>
                    <a:bodyPr/>
                    <a:lstStyle/>
                    <a:p>
                      <a:pPr algn="ctr"/>
                      <a:r>
                        <a:rPr lang="en-IN" sz="1600" dirty="0">
                          <a:latin typeface="Calibri" panose="020F0502020204030204" pitchFamily="34" charset="0"/>
                        </a:rPr>
                        <a:t>40</a:t>
                      </a:r>
                    </a:p>
                  </a:txBody>
                  <a:tcPr>
                    <a:solidFill>
                      <a:schemeClr val="bg1"/>
                    </a:solidFill>
                  </a:tcPr>
                </a:tc>
                <a:tc>
                  <a:txBody>
                    <a:bodyPr/>
                    <a:lstStyle/>
                    <a:p>
                      <a:pPr algn="ctr"/>
                      <a:r>
                        <a:rPr lang="en-IN" sz="1600" dirty="0">
                          <a:latin typeface="Calibri" panose="020F0502020204030204" pitchFamily="34" charset="0"/>
                        </a:rPr>
                        <a:t>5</a:t>
                      </a: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226768074"/>
                  </a:ext>
                </a:extLst>
              </a:tr>
              <a:tr h="259080">
                <a:tc>
                  <a:txBody>
                    <a:bodyPr/>
                    <a:lstStyle/>
                    <a:p>
                      <a:pPr algn="ctr"/>
                      <a:r>
                        <a:rPr lang="en-IN" sz="1600" dirty="0">
                          <a:latin typeface="Calibri" panose="020F0502020204030204" pitchFamily="34" charset="0"/>
                        </a:rPr>
                        <a:t>F</a:t>
                      </a:r>
                    </a:p>
                  </a:txBody>
                  <a:tcPr>
                    <a:lnL w="12700" cap="flat" cmpd="sng" algn="ctr">
                      <a:solidFill>
                        <a:schemeClr val="tx1"/>
                      </a:solidFill>
                      <a:prstDash val="solid"/>
                      <a:round/>
                      <a:headEnd type="none" w="med" len="med"/>
                      <a:tailEnd type="none" w="med" len="med"/>
                    </a:lnL>
                    <a:solidFill>
                      <a:schemeClr val="bg1"/>
                    </a:solidFill>
                  </a:tcPr>
                </a:tc>
                <a:tc>
                  <a:txBody>
                    <a:bodyPr/>
                    <a:lstStyle/>
                    <a:p>
                      <a:pPr algn="ctr"/>
                      <a:r>
                        <a:rPr lang="en-IN" sz="1600" dirty="0">
                          <a:latin typeface="Calibri" panose="020F0502020204030204" pitchFamily="34" charset="0"/>
                        </a:rPr>
                        <a:t>4</a:t>
                      </a:r>
                    </a:p>
                  </a:txBody>
                  <a:tcPr>
                    <a:solidFill>
                      <a:schemeClr val="bg1"/>
                    </a:solidFill>
                  </a:tcPr>
                </a:tc>
                <a:tc>
                  <a:txBody>
                    <a:bodyPr/>
                    <a:lstStyle/>
                    <a:p>
                      <a:pPr algn="ctr"/>
                      <a:r>
                        <a:rPr lang="en-IN" sz="1600" dirty="0">
                          <a:latin typeface="Calibri" panose="020F0502020204030204" pitchFamily="34" charset="0"/>
                        </a:rPr>
                        <a:t>3</a:t>
                      </a:r>
                    </a:p>
                  </a:txBody>
                  <a:tcPr>
                    <a:solidFill>
                      <a:schemeClr val="bg1"/>
                    </a:solidFill>
                  </a:tcPr>
                </a:tc>
                <a:tc>
                  <a:txBody>
                    <a:bodyPr/>
                    <a:lstStyle/>
                    <a:p>
                      <a:pPr algn="ctr"/>
                      <a:r>
                        <a:rPr lang="en-IN" sz="1600" dirty="0">
                          <a:latin typeface="Calibri" panose="020F0502020204030204" pitchFamily="34" charset="0"/>
                        </a:rPr>
                        <a:t>8</a:t>
                      </a:r>
                    </a:p>
                  </a:txBody>
                  <a:tcPr>
                    <a:solidFill>
                      <a:schemeClr val="bg1"/>
                    </a:solidFill>
                  </a:tcPr>
                </a:tc>
                <a:tc>
                  <a:txBody>
                    <a:bodyPr/>
                    <a:lstStyle/>
                    <a:p>
                      <a:pPr algn="ctr"/>
                      <a:r>
                        <a:rPr lang="en-IN" sz="1600" dirty="0">
                          <a:latin typeface="Calibri" panose="020F0502020204030204" pitchFamily="34" charset="0"/>
                        </a:rPr>
                        <a:t>15</a:t>
                      </a:r>
                    </a:p>
                  </a:txBody>
                  <a:tcPr>
                    <a:solidFill>
                      <a:schemeClr val="bg1"/>
                    </a:solidFill>
                  </a:tcPr>
                </a:tc>
                <a:tc>
                  <a:txBody>
                    <a:bodyPr/>
                    <a:lstStyle/>
                    <a:p>
                      <a:pPr algn="ctr"/>
                      <a:r>
                        <a:rPr lang="en-IN" sz="1600" dirty="0">
                          <a:latin typeface="Calibri" panose="020F0502020204030204" pitchFamily="34" charset="0"/>
                        </a:rPr>
                        <a:t>7</a:t>
                      </a: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139548509"/>
                  </a:ext>
                </a:extLst>
              </a:tr>
              <a:tr h="304800">
                <a:tc>
                  <a:txBody>
                    <a:bodyPr/>
                    <a:lstStyle/>
                    <a:p>
                      <a:pPr algn="ctr"/>
                      <a:r>
                        <a:rPr lang="en-IN" sz="1600" dirty="0">
                          <a:latin typeface="Calibri" panose="020F0502020204030204" pitchFamily="34" charset="0"/>
                        </a:rPr>
                        <a:t>G</a:t>
                      </a:r>
                    </a:p>
                  </a:txBody>
                  <a:tcPr>
                    <a:lnL w="12700" cap="flat" cmpd="sng" algn="ctr">
                      <a:solidFill>
                        <a:schemeClr val="tx1"/>
                      </a:solidFill>
                      <a:prstDash val="solid"/>
                      <a:round/>
                      <a:headEnd type="none" w="med" len="med"/>
                      <a:tailEnd type="none" w="med" len="med"/>
                    </a:lnL>
                    <a:solidFill>
                      <a:schemeClr val="bg1"/>
                    </a:solidFill>
                  </a:tcPr>
                </a:tc>
                <a:tc>
                  <a:txBody>
                    <a:bodyPr/>
                    <a:lstStyle/>
                    <a:p>
                      <a:pPr algn="ctr"/>
                      <a:r>
                        <a:rPr lang="en-IN" sz="1600" dirty="0">
                          <a:latin typeface="Calibri" panose="020F0502020204030204" pitchFamily="34" charset="0"/>
                        </a:rPr>
                        <a:t>4</a:t>
                      </a:r>
                    </a:p>
                  </a:txBody>
                  <a:tcPr>
                    <a:solidFill>
                      <a:schemeClr val="bg1"/>
                    </a:solidFill>
                  </a:tcPr>
                </a:tc>
                <a:tc>
                  <a:txBody>
                    <a:bodyPr/>
                    <a:lstStyle/>
                    <a:p>
                      <a:pPr algn="ctr"/>
                      <a:r>
                        <a:rPr lang="en-IN" sz="1600" dirty="0">
                          <a:latin typeface="Calibri" panose="020F0502020204030204" pitchFamily="34" charset="0"/>
                        </a:rPr>
                        <a:t>3</a:t>
                      </a:r>
                    </a:p>
                  </a:txBody>
                  <a:tcPr>
                    <a:solidFill>
                      <a:schemeClr val="bg1"/>
                    </a:solidFill>
                  </a:tcPr>
                </a:tc>
                <a:tc>
                  <a:txBody>
                    <a:bodyPr/>
                    <a:lstStyle/>
                    <a:p>
                      <a:pPr algn="ctr"/>
                      <a:r>
                        <a:rPr lang="en-IN" sz="1600" dirty="0">
                          <a:latin typeface="Calibri" panose="020F0502020204030204" pitchFamily="34" charset="0"/>
                        </a:rPr>
                        <a:t>9</a:t>
                      </a:r>
                    </a:p>
                  </a:txBody>
                  <a:tcPr>
                    <a:solidFill>
                      <a:schemeClr val="bg1"/>
                    </a:solidFill>
                  </a:tcPr>
                </a:tc>
                <a:tc>
                  <a:txBody>
                    <a:bodyPr/>
                    <a:lstStyle/>
                    <a:p>
                      <a:pPr algn="ctr"/>
                      <a:r>
                        <a:rPr lang="en-IN" sz="1600" dirty="0">
                          <a:latin typeface="Calibri" panose="020F0502020204030204" pitchFamily="34" charset="0"/>
                        </a:rPr>
                        <a:t>10</a:t>
                      </a:r>
                    </a:p>
                  </a:txBody>
                  <a:tcPr>
                    <a:solidFill>
                      <a:schemeClr val="bg1"/>
                    </a:solidFill>
                  </a:tcPr>
                </a:tc>
                <a:tc>
                  <a:txBody>
                    <a:bodyPr/>
                    <a:lstStyle/>
                    <a:p>
                      <a:pPr algn="ctr"/>
                      <a:r>
                        <a:rPr lang="en-IN" sz="1600" dirty="0">
                          <a:latin typeface="Calibri" panose="020F0502020204030204" pitchFamily="34" charset="0"/>
                        </a:rPr>
                        <a:t>1</a:t>
                      </a: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555223201"/>
                  </a:ext>
                </a:extLst>
              </a:tr>
              <a:tr h="274320">
                <a:tc>
                  <a:txBody>
                    <a:bodyPr/>
                    <a:lstStyle/>
                    <a:p>
                      <a:pPr algn="ctr"/>
                      <a:r>
                        <a:rPr lang="en-IN" sz="1600" dirty="0">
                          <a:latin typeface="Calibri" panose="020F0502020204030204" pitchFamily="34" charset="0"/>
                        </a:rPr>
                        <a:t>H</a:t>
                      </a:r>
                    </a:p>
                  </a:txBody>
                  <a:tcPr>
                    <a:lnL w="12700" cap="flat" cmpd="sng" algn="ctr">
                      <a:solidFill>
                        <a:schemeClr val="tx1"/>
                      </a:solidFill>
                      <a:prstDash val="solid"/>
                      <a:round/>
                      <a:headEnd type="none" w="med" len="med"/>
                      <a:tailEnd type="none" w="med" len="med"/>
                    </a:lnL>
                    <a:solidFill>
                      <a:schemeClr val="bg1"/>
                    </a:solidFill>
                  </a:tcPr>
                </a:tc>
                <a:tc>
                  <a:txBody>
                    <a:bodyPr/>
                    <a:lstStyle/>
                    <a:p>
                      <a:pPr algn="ctr"/>
                      <a:r>
                        <a:rPr lang="en-IN" sz="1600" dirty="0">
                          <a:latin typeface="Calibri" panose="020F0502020204030204" pitchFamily="34" charset="0"/>
                        </a:rPr>
                        <a:t>1</a:t>
                      </a:r>
                    </a:p>
                  </a:txBody>
                  <a:tcPr>
                    <a:solidFill>
                      <a:schemeClr val="bg1"/>
                    </a:solidFill>
                  </a:tcPr>
                </a:tc>
                <a:tc>
                  <a:txBody>
                    <a:bodyPr/>
                    <a:lstStyle/>
                    <a:p>
                      <a:pPr algn="ctr"/>
                      <a:r>
                        <a:rPr lang="en-IN" sz="1600" dirty="0">
                          <a:latin typeface="Calibri" panose="020F0502020204030204" pitchFamily="34" charset="0"/>
                        </a:rPr>
                        <a:t>1</a:t>
                      </a:r>
                    </a:p>
                  </a:txBody>
                  <a:tcPr>
                    <a:solidFill>
                      <a:schemeClr val="bg1"/>
                    </a:solidFill>
                  </a:tcPr>
                </a:tc>
                <a:tc>
                  <a:txBody>
                    <a:bodyPr/>
                    <a:lstStyle/>
                    <a:p>
                      <a:pPr algn="ctr"/>
                      <a:r>
                        <a:rPr lang="en-IN" sz="1600" dirty="0">
                          <a:latin typeface="Calibri" panose="020F0502020204030204" pitchFamily="34" charset="0"/>
                        </a:rPr>
                        <a:t>10</a:t>
                      </a:r>
                    </a:p>
                  </a:txBody>
                  <a:tcPr>
                    <a:solidFill>
                      <a:schemeClr val="bg1"/>
                    </a:solidFill>
                  </a:tcPr>
                </a:tc>
                <a:tc>
                  <a:txBody>
                    <a:bodyPr/>
                    <a:lstStyle/>
                    <a:p>
                      <a:pPr algn="ctr"/>
                      <a:r>
                        <a:rPr lang="en-IN" sz="1600" dirty="0">
                          <a:latin typeface="Calibri" panose="020F0502020204030204" pitchFamily="34" charset="0"/>
                        </a:rPr>
                        <a:t>10</a:t>
                      </a:r>
                    </a:p>
                  </a:txBody>
                  <a:tcPr>
                    <a:solidFill>
                      <a:schemeClr val="bg1"/>
                    </a:solidFill>
                  </a:tcPr>
                </a:tc>
                <a:tc>
                  <a:txBody>
                    <a:bodyPr/>
                    <a:lstStyle/>
                    <a:p>
                      <a:pPr algn="ctr"/>
                      <a:r>
                        <a:rPr lang="en-IN" sz="1600" dirty="0">
                          <a:latin typeface="Calibri" panose="020F0502020204030204" pitchFamily="34" charset="0"/>
                        </a:rPr>
                        <a:t>—</a:t>
                      </a: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956029361"/>
                  </a:ext>
                </a:extLst>
              </a:tr>
              <a:tr h="320040">
                <a:tc>
                  <a:txBody>
                    <a:bodyPr/>
                    <a:lstStyle/>
                    <a:p>
                      <a:pPr algn="ctr"/>
                      <a:r>
                        <a:rPr lang="en-IN" sz="1600" dirty="0">
                          <a:latin typeface="Calibri" panose="020F0502020204030204" pitchFamily="34" charset="0"/>
                        </a:rPr>
                        <a:t>I</a:t>
                      </a:r>
                    </a:p>
                  </a:txBody>
                  <a:tcPr>
                    <a:lnL w="12700" cap="flat" cmpd="sng" algn="ctr">
                      <a:solidFill>
                        <a:schemeClr val="tx1"/>
                      </a:solidFill>
                      <a:prstDash val="solid"/>
                      <a:round/>
                      <a:headEnd type="none" w="med" len="med"/>
                      <a:tailEnd type="none" w="med" len="med"/>
                    </a:lnL>
                    <a:solidFill>
                      <a:schemeClr val="bg1"/>
                    </a:solidFill>
                  </a:tcPr>
                </a:tc>
                <a:tc>
                  <a:txBody>
                    <a:bodyPr/>
                    <a:lstStyle/>
                    <a:p>
                      <a:pPr algn="ctr"/>
                      <a:r>
                        <a:rPr lang="en-IN" sz="1600" dirty="0">
                          <a:latin typeface="Calibri" panose="020F0502020204030204" pitchFamily="34" charset="0"/>
                        </a:rPr>
                        <a:t>3</a:t>
                      </a:r>
                    </a:p>
                  </a:txBody>
                  <a:tcPr>
                    <a:solidFill>
                      <a:schemeClr val="bg1"/>
                    </a:solidFill>
                  </a:tcPr>
                </a:tc>
                <a:tc>
                  <a:txBody>
                    <a:bodyPr/>
                    <a:lstStyle/>
                    <a:p>
                      <a:pPr algn="ctr"/>
                      <a:r>
                        <a:rPr lang="en-IN" sz="1600" dirty="0">
                          <a:latin typeface="Calibri" panose="020F0502020204030204" pitchFamily="34" charset="0"/>
                        </a:rPr>
                        <a:t>2</a:t>
                      </a:r>
                    </a:p>
                  </a:txBody>
                  <a:tcPr>
                    <a:solidFill>
                      <a:schemeClr val="bg1"/>
                    </a:solidFill>
                  </a:tcPr>
                </a:tc>
                <a:tc>
                  <a:txBody>
                    <a:bodyPr/>
                    <a:lstStyle/>
                    <a:p>
                      <a:pPr algn="ctr"/>
                      <a:r>
                        <a:rPr lang="en-IN" sz="1600" dirty="0">
                          <a:latin typeface="Calibri" panose="020F0502020204030204" pitchFamily="34" charset="0"/>
                        </a:rPr>
                        <a:t>8</a:t>
                      </a:r>
                    </a:p>
                  </a:txBody>
                  <a:tcPr>
                    <a:solidFill>
                      <a:schemeClr val="bg1"/>
                    </a:solidFill>
                  </a:tcPr>
                </a:tc>
                <a:tc>
                  <a:txBody>
                    <a:bodyPr/>
                    <a:lstStyle/>
                    <a:p>
                      <a:pPr algn="ctr"/>
                      <a:r>
                        <a:rPr lang="en-IN" sz="1600" dirty="0">
                          <a:latin typeface="Calibri" panose="020F0502020204030204" pitchFamily="34" charset="0"/>
                        </a:rPr>
                        <a:t>10</a:t>
                      </a:r>
                    </a:p>
                  </a:txBody>
                  <a:tcPr>
                    <a:solidFill>
                      <a:schemeClr val="bg1"/>
                    </a:solidFill>
                  </a:tcPr>
                </a:tc>
                <a:tc>
                  <a:txBody>
                    <a:bodyPr/>
                    <a:lstStyle/>
                    <a:p>
                      <a:pPr algn="ctr"/>
                      <a:r>
                        <a:rPr lang="en-IN" sz="1600" dirty="0">
                          <a:latin typeface="Calibri" panose="020F0502020204030204" pitchFamily="34" charset="0"/>
                        </a:rPr>
                        <a:t>2</a:t>
                      </a: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4106830743"/>
                  </a:ext>
                </a:extLst>
              </a:tr>
              <a:tr h="213360">
                <a:tc>
                  <a:txBody>
                    <a:bodyPr/>
                    <a:lstStyle/>
                    <a:p>
                      <a:pPr algn="ctr"/>
                      <a:r>
                        <a:rPr lang="en-IN" sz="1600" dirty="0">
                          <a:latin typeface="Calibri" panose="020F0502020204030204" pitchFamily="34" charset="0"/>
                        </a:rPr>
                        <a:t>J</a:t>
                      </a:r>
                    </a:p>
                  </a:txBody>
                  <a:tcPr>
                    <a:lnL w="12700" cap="flat" cmpd="sng" algn="ctr">
                      <a:solidFill>
                        <a:schemeClr val="tx1"/>
                      </a:solidFill>
                      <a:prstDash val="solid"/>
                      <a:round/>
                      <a:headEnd type="none" w="med" len="med"/>
                      <a:tailEnd type="none" w="med" len="med"/>
                    </a:lnL>
                    <a:solidFill>
                      <a:schemeClr val="bg1"/>
                    </a:solidFill>
                  </a:tcPr>
                </a:tc>
                <a:tc>
                  <a:txBody>
                    <a:bodyPr/>
                    <a:lstStyle/>
                    <a:p>
                      <a:pPr algn="ctr"/>
                      <a:r>
                        <a:rPr lang="en-IN" sz="1600" dirty="0">
                          <a:latin typeface="Calibri" panose="020F0502020204030204" pitchFamily="34" charset="0"/>
                        </a:rPr>
                        <a:t>2</a:t>
                      </a:r>
                    </a:p>
                  </a:txBody>
                  <a:tcPr>
                    <a:solidFill>
                      <a:schemeClr val="bg1"/>
                    </a:solidFill>
                  </a:tcPr>
                </a:tc>
                <a:tc>
                  <a:txBody>
                    <a:bodyPr/>
                    <a:lstStyle/>
                    <a:p>
                      <a:pPr algn="ctr"/>
                      <a:r>
                        <a:rPr lang="en-IN" sz="1600" dirty="0">
                          <a:latin typeface="Calibri" panose="020F0502020204030204" pitchFamily="34" charset="0"/>
                        </a:rPr>
                        <a:t>1</a:t>
                      </a:r>
                    </a:p>
                  </a:txBody>
                  <a:tcPr>
                    <a:solidFill>
                      <a:schemeClr val="bg1"/>
                    </a:solidFill>
                  </a:tcPr>
                </a:tc>
                <a:tc>
                  <a:txBody>
                    <a:bodyPr/>
                    <a:lstStyle/>
                    <a:p>
                      <a:pPr algn="ctr"/>
                      <a:r>
                        <a:rPr lang="en-IN" sz="1600" dirty="0">
                          <a:latin typeface="Calibri" panose="020F0502020204030204" pitchFamily="34" charset="0"/>
                        </a:rPr>
                        <a:t>12</a:t>
                      </a:r>
                    </a:p>
                  </a:txBody>
                  <a:tcPr>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600" dirty="0">
                          <a:latin typeface="Calibri" panose="020F0502020204030204" pitchFamily="34" charset="0"/>
                        </a:rPr>
                        <a:t>20</a:t>
                      </a:r>
                    </a:p>
                  </a:txBody>
                  <a:tcPr>
                    <a:solidFill>
                      <a:schemeClr val="bg1"/>
                    </a:solidFill>
                  </a:tcPr>
                </a:tc>
                <a:tc>
                  <a:txBody>
                    <a:bodyPr/>
                    <a:lstStyle/>
                    <a:p>
                      <a:pPr algn="ctr"/>
                      <a:r>
                        <a:rPr lang="en-IN" sz="1600" dirty="0">
                          <a:latin typeface="Calibri" panose="020F0502020204030204" pitchFamily="34" charset="0"/>
                        </a:rPr>
                        <a:t>8</a:t>
                      </a: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715222799"/>
                  </a:ext>
                </a:extLst>
              </a:tr>
              <a:tr h="259080">
                <a:tc>
                  <a:txBody>
                    <a:bodyPr/>
                    <a:lstStyle/>
                    <a:p>
                      <a:pPr algn="ctr"/>
                      <a:r>
                        <a:rPr lang="en-IN" sz="1600" dirty="0">
                          <a:solidFill>
                            <a:schemeClr val="bg1"/>
                          </a:solidFill>
                          <a:latin typeface="Calibri" panose="020F0502020204030204" pitchFamily="34" charset="0"/>
                        </a:rPr>
                        <a:t>Blank</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600" dirty="0">
                          <a:solidFill>
                            <a:schemeClr val="bg1"/>
                          </a:solidFill>
                          <a:latin typeface="Calibri" panose="020F0502020204030204" pitchFamily="34" charset="0"/>
                        </a:rPr>
                        <a:t>Blank</a:t>
                      </a:r>
                    </a:p>
                  </a:txBody>
                  <a:tcPr>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600" dirty="0">
                          <a:solidFill>
                            <a:schemeClr val="bg1"/>
                          </a:solidFill>
                          <a:latin typeface="Calibri" panose="020F0502020204030204" pitchFamily="34" charset="0"/>
                        </a:rPr>
                        <a:t>Blank</a:t>
                      </a:r>
                    </a:p>
                  </a:txBody>
                  <a:tcPr>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600" dirty="0">
                          <a:latin typeface="Calibri" panose="020F0502020204030204" pitchFamily="34" charset="0"/>
                        </a:rPr>
                        <a:t>115</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600" dirty="0">
                          <a:solidFill>
                            <a:schemeClr val="bg1"/>
                          </a:solidFill>
                          <a:latin typeface="Calibri" panose="020F0502020204030204" pitchFamily="34" charset="0"/>
                        </a:rPr>
                        <a:t>Blank</a:t>
                      </a:r>
                    </a:p>
                  </a:txBody>
                  <a:tcPr>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600" dirty="0">
                          <a:solidFill>
                            <a:schemeClr val="bg1"/>
                          </a:solidFill>
                          <a:latin typeface="Calibri" panose="020F0502020204030204" pitchFamily="34" charset="0"/>
                        </a:rPr>
                        <a:t>Blank</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18945211"/>
                  </a:ext>
                </a:extLst>
              </a:tr>
            </a:tbl>
          </a:graphicData>
        </a:graphic>
      </p:graphicFrame>
    </p:spTree>
    <p:extLst>
      <p:ext uri="{BB962C8B-B14F-4D97-AF65-F5344CB8AC3E}">
        <p14:creationId xmlns:p14="http://schemas.microsoft.com/office/powerpoint/2010/main" val="2488087775"/>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16.13: Activity Cost-Time Trade-Off</a:t>
            </a:r>
          </a:p>
        </p:txBody>
      </p:sp>
      <p:pic>
        <p:nvPicPr>
          <p:cNvPr id="3" name="Picture 2" descr="Graph showing the activity duration in days and the direct cost in dollars. "/>
          <p:cNvPicPr>
            <a:picLocks noChangeAspect="1"/>
          </p:cNvPicPr>
          <p:nvPr/>
        </p:nvPicPr>
        <p:blipFill>
          <a:blip r:embed="rId3"/>
          <a:stretch>
            <a:fillRect/>
          </a:stretch>
        </p:blipFill>
        <p:spPr>
          <a:xfrm>
            <a:off x="2087825" y="2015987"/>
            <a:ext cx="4634340" cy="3984402"/>
          </a:xfrm>
          <a:prstGeom prst="rect">
            <a:avLst/>
          </a:prstGeom>
        </p:spPr>
      </p:pic>
      <p:sp>
        <p:nvSpPr>
          <p:cNvPr id="2" name="Content Placeholder 1"/>
          <p:cNvSpPr>
            <a:spLocks noGrp="1"/>
          </p:cNvSpPr>
          <p:nvPr>
            <p:ph idx="1"/>
          </p:nvPr>
        </p:nvSpPr>
        <p:spPr>
          <a:xfrm>
            <a:off x="1182688" y="6208713"/>
            <a:ext cx="7588062" cy="192087"/>
          </a:xfrm>
        </p:spPr>
        <p:txBody>
          <a:bodyPr/>
          <a:lstStyle/>
          <a:p>
            <a:pPr marL="0" indent="0" algn="ctr">
              <a:buNone/>
            </a:pPr>
            <a:r>
              <a:rPr lang="en-IN" sz="900" dirty="0">
                <a:hlinkClick r:id="rId4" action="ppaction://hlinksldjump"/>
              </a:rPr>
              <a:t>Access the long description slide.</a:t>
            </a:r>
            <a:endParaRPr lang="en-IN" sz="900" dirty="0"/>
          </a:p>
        </p:txBody>
      </p:sp>
    </p:spTree>
    <p:extLst>
      <p:ext uri="{BB962C8B-B14F-4D97-AF65-F5344CB8AC3E}">
        <p14:creationId xmlns:p14="http://schemas.microsoft.com/office/powerpoint/2010/main" val="3711384234"/>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Table 16.4: Total Cost Calculations</a:t>
            </a:r>
          </a:p>
        </p:txBody>
      </p:sp>
      <p:graphicFrame>
        <p:nvGraphicFramePr>
          <p:cNvPr id="2" name="Table 1"/>
          <p:cNvGraphicFramePr>
            <a:graphicFrameLocks noGrp="1"/>
          </p:cNvGraphicFramePr>
          <p:nvPr>
            <p:extLst>
              <p:ext uri="{D42A27DB-BD31-4B8C-83A1-F6EECF244321}">
                <p14:modId xmlns:p14="http://schemas.microsoft.com/office/powerpoint/2010/main" val="3783891616"/>
              </p:ext>
            </p:extLst>
          </p:nvPr>
        </p:nvGraphicFramePr>
        <p:xfrm>
          <a:off x="1371600" y="2057400"/>
          <a:ext cx="6400800" cy="3977640"/>
        </p:xfrm>
        <a:graphic>
          <a:graphicData uri="http://schemas.openxmlformats.org/drawingml/2006/table">
            <a:tbl>
              <a:tblPr firstRow="1" bandRow="1">
                <a:tableStyleId>{5C22544A-7EE6-4342-B048-85BDC9FD1C3A}</a:tableStyleId>
              </a:tblPr>
              <a:tblGrid>
                <a:gridCol w="1143000">
                  <a:extLst>
                    <a:ext uri="{9D8B030D-6E8A-4147-A177-3AD203B41FA5}">
                      <a16:colId xmlns:a16="http://schemas.microsoft.com/office/drawing/2014/main" val="292373287"/>
                    </a:ext>
                  </a:extLst>
                </a:gridCol>
                <a:gridCol w="990600">
                  <a:extLst>
                    <a:ext uri="{9D8B030D-6E8A-4147-A177-3AD203B41FA5}">
                      <a16:colId xmlns:a16="http://schemas.microsoft.com/office/drawing/2014/main" val="19400194"/>
                    </a:ext>
                  </a:extLst>
                </a:gridCol>
                <a:gridCol w="914400">
                  <a:extLst>
                    <a:ext uri="{9D8B030D-6E8A-4147-A177-3AD203B41FA5}">
                      <a16:colId xmlns:a16="http://schemas.microsoft.com/office/drawing/2014/main" val="3799063218"/>
                    </a:ext>
                  </a:extLst>
                </a:gridCol>
                <a:gridCol w="1016000">
                  <a:extLst>
                    <a:ext uri="{9D8B030D-6E8A-4147-A177-3AD203B41FA5}">
                      <a16:colId xmlns:a16="http://schemas.microsoft.com/office/drawing/2014/main" val="1009827852"/>
                    </a:ext>
                  </a:extLst>
                </a:gridCol>
                <a:gridCol w="1422400">
                  <a:extLst>
                    <a:ext uri="{9D8B030D-6E8A-4147-A177-3AD203B41FA5}">
                      <a16:colId xmlns:a16="http://schemas.microsoft.com/office/drawing/2014/main" val="1922783225"/>
                    </a:ext>
                  </a:extLst>
                </a:gridCol>
                <a:gridCol w="914400">
                  <a:extLst>
                    <a:ext uri="{9D8B030D-6E8A-4147-A177-3AD203B41FA5}">
                      <a16:colId xmlns:a16="http://schemas.microsoft.com/office/drawing/2014/main" val="2227952740"/>
                    </a:ext>
                  </a:extLst>
                </a:gridCol>
              </a:tblGrid>
              <a:tr h="370840">
                <a:tc>
                  <a:txBody>
                    <a:bodyPr/>
                    <a:lstStyle/>
                    <a:p>
                      <a:pPr algn="ctr"/>
                      <a:r>
                        <a:rPr lang="en-US" dirty="0">
                          <a:solidFill>
                            <a:schemeClr val="tx1"/>
                          </a:solidFill>
                          <a:latin typeface="Calibri" panose="020F0502020204030204" pitchFamily="34" charset="0"/>
                          <a:cs typeface="Calibri" panose="020F0502020204030204" pitchFamily="34" charset="0"/>
                        </a:rPr>
                        <a:t>Project Duration</a:t>
                      </a: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solidFill>
                            <a:schemeClr val="tx1"/>
                          </a:solidFill>
                          <a:latin typeface="Calibri" panose="020F0502020204030204" pitchFamily="34" charset="0"/>
                          <a:cs typeface="Calibri" panose="020F0502020204030204" pitchFamily="34" charset="0"/>
                        </a:rPr>
                        <a:t>Activity Crashed</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solidFill>
                            <a:schemeClr val="tx1"/>
                          </a:solidFill>
                          <a:latin typeface="Calibri" panose="020F0502020204030204" pitchFamily="34" charset="0"/>
                          <a:cs typeface="Calibri" panose="020F0502020204030204" pitchFamily="34" charset="0"/>
                        </a:rPr>
                        <a:t>Direct Cost $</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solidFill>
                            <a:schemeClr val="tx1"/>
                          </a:solidFill>
                          <a:latin typeface="Calibri" panose="020F0502020204030204" pitchFamily="34" charset="0"/>
                          <a:cs typeface="Calibri" panose="020F0502020204030204" pitchFamily="34" charset="0"/>
                        </a:rPr>
                        <a:t>Indirect</a:t>
                      </a:r>
                      <a:r>
                        <a:rPr lang="en-US" baseline="0" dirty="0">
                          <a:solidFill>
                            <a:schemeClr val="tx1"/>
                          </a:solidFill>
                          <a:latin typeface="Calibri" panose="020F0502020204030204" pitchFamily="34" charset="0"/>
                          <a:cs typeface="Calibri" panose="020F0502020204030204" pitchFamily="34" charset="0"/>
                        </a:rPr>
                        <a:t> Cost $</a:t>
                      </a:r>
                      <a:endParaRPr lang="en-US" dirty="0">
                        <a:solidFill>
                          <a:schemeClr val="tx1"/>
                        </a:solidFill>
                        <a:latin typeface="Calibri" panose="020F0502020204030204" pitchFamily="34" charset="0"/>
                        <a:cs typeface="Calibri" panose="020F0502020204030204" pitchFamily="34"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solidFill>
                            <a:schemeClr val="tx1"/>
                          </a:solidFill>
                          <a:latin typeface="Calibri" panose="020F0502020204030204" pitchFamily="34" charset="0"/>
                          <a:cs typeface="Calibri" panose="020F0502020204030204" pitchFamily="34" charset="0"/>
                        </a:rPr>
                        <a:t>Opportunity</a:t>
                      </a:r>
                      <a:r>
                        <a:rPr lang="en-US" baseline="0" dirty="0">
                          <a:solidFill>
                            <a:schemeClr val="tx1"/>
                          </a:solidFill>
                          <a:latin typeface="Calibri" panose="020F0502020204030204" pitchFamily="34" charset="0"/>
                          <a:cs typeface="Calibri" panose="020F0502020204030204" pitchFamily="34" charset="0"/>
                        </a:rPr>
                        <a:t> Cost $</a:t>
                      </a:r>
                      <a:endParaRPr lang="en-US" dirty="0">
                        <a:solidFill>
                          <a:schemeClr val="tx1"/>
                        </a:solidFill>
                        <a:latin typeface="Calibri" panose="020F0502020204030204" pitchFamily="34" charset="0"/>
                        <a:cs typeface="Calibri" panose="020F0502020204030204" pitchFamily="34"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solidFill>
                            <a:schemeClr val="tx1"/>
                          </a:solidFill>
                          <a:latin typeface="Calibri" panose="020F0502020204030204" pitchFamily="34" charset="0"/>
                          <a:cs typeface="Calibri" panose="020F0502020204030204" pitchFamily="34" charset="0"/>
                        </a:rPr>
                        <a:t>Total Cost $</a:t>
                      </a: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06365030"/>
                  </a:ext>
                </a:extLst>
              </a:tr>
              <a:tr h="370840">
                <a:tc>
                  <a:txBody>
                    <a:bodyPr/>
                    <a:lstStyle/>
                    <a:p>
                      <a:pPr algn="ctr"/>
                      <a:r>
                        <a:rPr lang="en-US" dirty="0">
                          <a:latin typeface="Calibri" panose="020F0502020204030204" pitchFamily="34" charset="0"/>
                          <a:cs typeface="Calibri" panose="020F0502020204030204" pitchFamily="34" charset="0"/>
                        </a:rPr>
                        <a:t>20</a:t>
                      </a: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r>
                        <a:rPr lang="en-US" dirty="0">
                          <a:latin typeface="Calibri" panose="020F0502020204030204" pitchFamily="34" charset="0"/>
                          <a:cs typeface="Calibri" panose="020F0502020204030204" pitchFamily="34" charset="0"/>
                        </a:rPr>
                        <a:t>Normal</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115</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45</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8</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168</a:t>
                      </a: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99075561"/>
                  </a:ext>
                </a:extLst>
              </a:tr>
              <a:tr h="370840">
                <a:tc>
                  <a:txBody>
                    <a:bodyPr/>
                    <a:lstStyle/>
                    <a:p>
                      <a:pPr algn="ctr"/>
                      <a:r>
                        <a:rPr lang="en-US" dirty="0">
                          <a:latin typeface="Calibri" panose="020F0502020204030204" pitchFamily="34" charset="0"/>
                          <a:cs typeface="Calibri" panose="020F0502020204030204" pitchFamily="34" charset="0"/>
                        </a:rPr>
                        <a:t>19</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dirty="0">
                          <a:latin typeface="Calibri" panose="020F0502020204030204" pitchFamily="34" charset="0"/>
                          <a:cs typeface="Calibri" panose="020F0502020204030204" pitchFamily="34" charset="0"/>
                        </a:rPr>
                        <a:t>I*</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117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41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164</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8924212"/>
                  </a:ext>
                </a:extLst>
              </a:tr>
              <a:tr h="370840">
                <a:tc>
                  <a:txBody>
                    <a:bodyPr/>
                    <a:lstStyle/>
                    <a:p>
                      <a:pPr algn="ctr"/>
                      <a:r>
                        <a:rPr lang="en-US" dirty="0">
                          <a:latin typeface="Calibri" panose="020F0502020204030204" pitchFamily="34" charset="0"/>
                          <a:cs typeface="Calibri" panose="020F0502020204030204" pitchFamily="34" charset="0"/>
                        </a:rPr>
                        <a:t>18</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dirty="0">
                          <a:latin typeface="Calibri" panose="020F0502020204030204" pitchFamily="34" charset="0"/>
                          <a:cs typeface="Calibri" panose="020F0502020204030204" pitchFamily="34" charset="0"/>
                        </a:rPr>
                        <a:t>C*</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120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37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161</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78327681"/>
                  </a:ext>
                </a:extLst>
              </a:tr>
              <a:tr h="370840">
                <a:tc>
                  <a:txBody>
                    <a:bodyPr/>
                    <a:lstStyle/>
                    <a:p>
                      <a:pPr algn="ctr"/>
                      <a:r>
                        <a:rPr lang="en-US" dirty="0">
                          <a:latin typeface="Calibri" panose="020F0502020204030204" pitchFamily="34" charset="0"/>
                          <a:cs typeface="Calibri" panose="020F0502020204030204" pitchFamily="34" charset="0"/>
                        </a:rPr>
                        <a:t>17</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dirty="0">
                          <a:latin typeface="Calibri" panose="020F0502020204030204" pitchFamily="34" charset="0"/>
                          <a:cs typeface="Calibri" panose="020F0502020204030204" pitchFamily="34"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125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33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160</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75183419"/>
                  </a:ext>
                </a:extLst>
              </a:tr>
              <a:tr h="370840">
                <a:tc>
                  <a:txBody>
                    <a:bodyPr/>
                    <a:lstStyle/>
                    <a:p>
                      <a:pPr algn="ctr"/>
                      <a:r>
                        <a:rPr lang="en-US" dirty="0">
                          <a:latin typeface="Calibri" panose="020F0502020204030204" pitchFamily="34" charset="0"/>
                          <a:cs typeface="Calibri" panose="020F0502020204030204" pitchFamily="34" charset="0"/>
                        </a:rPr>
                        <a:t>16</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dirty="0">
                          <a:latin typeface="Calibri" panose="020F0502020204030204" pitchFamily="34" charset="0"/>
                          <a:cs typeface="Calibri" panose="020F0502020204030204" pitchFamily="34"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130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29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159</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48851886"/>
                  </a:ext>
                </a:extLst>
              </a:tr>
              <a:tr h="370840">
                <a:tc>
                  <a:txBody>
                    <a:bodyPr/>
                    <a:lstStyle/>
                    <a:p>
                      <a:pPr algn="ctr"/>
                      <a:r>
                        <a:rPr lang="en-US" dirty="0">
                          <a:latin typeface="Calibri" panose="020F0502020204030204" pitchFamily="34" charset="0"/>
                          <a:cs typeface="Calibri" panose="020F0502020204030204" pitchFamily="34" charset="0"/>
                        </a:rPr>
                        <a:t>15</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dirty="0">
                          <a:latin typeface="Calibri" panose="020F0502020204030204" pitchFamily="34" charset="0"/>
                          <a:cs typeface="Calibri" panose="020F0502020204030204" pitchFamily="34" charset="0"/>
                        </a:rPr>
                        <a: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135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25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158</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29810003"/>
                  </a:ext>
                </a:extLst>
              </a:tr>
              <a:tr h="370840">
                <a:tc>
                  <a:txBody>
                    <a:bodyPr/>
                    <a:lstStyle/>
                    <a:p>
                      <a:pPr algn="ctr"/>
                      <a:r>
                        <a:rPr lang="en-US" dirty="0">
                          <a:latin typeface="Calibri" panose="020F0502020204030204" pitchFamily="34" charset="0"/>
                          <a:cs typeface="Calibri" panose="020F0502020204030204" pitchFamily="34" charset="0"/>
                        </a:rPr>
                        <a:t>14</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dirty="0">
                          <a:latin typeface="Calibri" panose="020F0502020204030204" pitchFamily="34" charset="0"/>
                          <a:cs typeface="Calibri" panose="020F0502020204030204" pitchFamily="34" charset="0"/>
                        </a:rPr>
                        <a:t>J*</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143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21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160</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98360088"/>
                  </a:ext>
                </a:extLst>
              </a:tr>
              <a:tr h="370840">
                <a:tc>
                  <a:txBody>
                    <a:bodyPr/>
                    <a:lstStyle/>
                    <a:p>
                      <a:pPr algn="ctr"/>
                      <a:r>
                        <a:rPr lang="en-US" dirty="0">
                          <a:latin typeface="Calibri" panose="020F0502020204030204" pitchFamily="34" charset="0"/>
                          <a:cs typeface="Calibri" panose="020F0502020204030204" pitchFamily="34" charset="0"/>
                        </a:rPr>
                        <a:t>13</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dirty="0">
                          <a:latin typeface="Calibri" panose="020F0502020204030204" pitchFamily="34" charset="0"/>
                          <a:cs typeface="Calibri" panose="020F0502020204030204" pitchFamily="34" charset="0"/>
                        </a:rPr>
                        <a:t>E*,B</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152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17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163</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89529527"/>
                  </a:ext>
                </a:extLst>
              </a:tr>
              <a:tr h="370840">
                <a:tc>
                  <a:txBody>
                    <a:bodyPr/>
                    <a:lstStyle/>
                    <a:p>
                      <a:pPr algn="ctr"/>
                      <a:r>
                        <a:rPr lang="en-US" dirty="0">
                          <a:latin typeface="Calibri" panose="020F0502020204030204" pitchFamily="34" charset="0"/>
                          <a:cs typeface="Calibri" panose="020F0502020204030204" pitchFamily="34" charset="0"/>
                        </a:rPr>
                        <a:t>12</a:t>
                      </a:r>
                    </a:p>
                  </a:txBody>
                  <a:tcP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dirty="0">
                          <a:latin typeface="Calibri" panose="020F0502020204030204" pitchFamily="34" charset="0"/>
                          <a:cs typeface="Calibri" panose="020F0502020204030204" pitchFamily="34" charset="0"/>
                        </a:rPr>
                        <a:t>A*,B*</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166</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13</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−8</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latin typeface="Calibri" panose="020F0502020204030204" pitchFamily="34" charset="0"/>
                          <a:cs typeface="Calibri" panose="020F0502020204030204" pitchFamily="34" charset="0"/>
                        </a:rPr>
                        <a:t>171</a:t>
                      </a: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88722726"/>
                  </a:ext>
                </a:extLst>
              </a:tr>
            </a:tbl>
          </a:graphicData>
        </a:graphic>
      </p:graphicFrame>
    </p:spTree>
    <p:extLst>
      <p:ext uri="{BB962C8B-B14F-4D97-AF65-F5344CB8AC3E}">
        <p14:creationId xmlns:p14="http://schemas.microsoft.com/office/powerpoint/2010/main" val="3229610783"/>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The Nature of Project Management </a:t>
            </a:r>
            <a:r>
              <a:rPr lang="en-US" sz="1000" dirty="0"/>
              <a:t>2</a:t>
            </a:r>
          </a:p>
        </p:txBody>
      </p:sp>
      <p:sp>
        <p:nvSpPr>
          <p:cNvPr id="19459" name="Rectangle 3"/>
          <p:cNvSpPr>
            <a:spLocks noGrp="1" noChangeArrowheads="1"/>
          </p:cNvSpPr>
          <p:nvPr>
            <p:ph idx="1"/>
          </p:nvPr>
        </p:nvSpPr>
        <p:spPr>
          <a:xfrm>
            <a:off x="1182688" y="2017713"/>
            <a:ext cx="7772400" cy="3621087"/>
          </a:xfrm>
          <a:noFill/>
        </p:spPr>
        <p:txBody>
          <a:bodyPr lIns="92075" tIns="46038" rIns="92075" bIns="46038"/>
          <a:lstStyle/>
          <a:p>
            <a:pPr marL="0" indent="0">
              <a:buNone/>
            </a:pPr>
            <a:r>
              <a:rPr lang="en-US" dirty="0"/>
              <a:t>Project Management:</a:t>
            </a:r>
          </a:p>
          <a:p>
            <a:pPr marL="291600" lvl="1" indent="-291600">
              <a:lnSpc>
                <a:spcPct val="90000"/>
              </a:lnSpc>
              <a:spcBef>
                <a:spcPts val="1000"/>
              </a:spcBef>
              <a:buClrTx/>
              <a:buSzPct val="100000"/>
              <a:buFont typeface="Arial" panose="020B0604020202020204" pitchFamily="34" charset="0"/>
              <a:buChar char="•"/>
            </a:pPr>
            <a:r>
              <a:rPr lang="en-US" dirty="0"/>
              <a:t>Involves planning, scheduling, and controlling project activities to achieve timely project completion within budget and meeting performance expectations.</a:t>
            </a:r>
          </a:p>
          <a:p>
            <a:pPr marL="291600" lvl="1" indent="-291600">
              <a:lnSpc>
                <a:spcPct val="90000"/>
              </a:lnSpc>
              <a:spcBef>
                <a:spcPts val="1000"/>
              </a:spcBef>
              <a:buClrTx/>
              <a:buSzPct val="100000"/>
              <a:buFont typeface="Arial" panose="020B0604020202020204" pitchFamily="34" charset="0"/>
              <a:buChar char="•"/>
            </a:pPr>
            <a:r>
              <a:rPr lang="en-US" dirty="0"/>
              <a:t>Challenging because the three objectives (cost, time, and performance) are in conflict.</a:t>
            </a:r>
            <a:endParaRPr lang="en-US" u="sng" dirty="0"/>
          </a:p>
        </p:txBody>
      </p:sp>
    </p:spTree>
    <p:extLst>
      <p:ext uri="{BB962C8B-B14F-4D97-AF65-F5344CB8AC3E}">
        <p14:creationId xmlns:p14="http://schemas.microsoft.com/office/powerpoint/2010/main" val="1710977831"/>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Table 16.5: Project Path Durations Following Crashing</a:t>
            </a:r>
          </a:p>
        </p:txBody>
      </p:sp>
      <p:graphicFrame>
        <p:nvGraphicFramePr>
          <p:cNvPr id="2" name="Table 1"/>
          <p:cNvGraphicFramePr>
            <a:graphicFrameLocks noGrp="1"/>
          </p:cNvGraphicFramePr>
          <p:nvPr>
            <p:extLst>
              <p:ext uri="{D42A27DB-BD31-4B8C-83A1-F6EECF244321}">
                <p14:modId xmlns:p14="http://schemas.microsoft.com/office/powerpoint/2010/main" val="2340976354"/>
              </p:ext>
            </p:extLst>
          </p:nvPr>
        </p:nvGraphicFramePr>
        <p:xfrm>
          <a:off x="152401" y="2286000"/>
          <a:ext cx="8845062" cy="3012440"/>
        </p:xfrm>
        <a:graphic>
          <a:graphicData uri="http://schemas.openxmlformats.org/drawingml/2006/table">
            <a:tbl>
              <a:tblPr firstRow="1" bandRow="1">
                <a:tableStyleId>{5C22544A-7EE6-4342-B048-85BDC9FD1C3A}</a:tableStyleId>
              </a:tblPr>
              <a:tblGrid>
                <a:gridCol w="990600">
                  <a:extLst>
                    <a:ext uri="{9D8B030D-6E8A-4147-A177-3AD203B41FA5}">
                      <a16:colId xmlns:a16="http://schemas.microsoft.com/office/drawing/2014/main" val="323667622"/>
                    </a:ext>
                  </a:extLst>
                </a:gridCol>
                <a:gridCol w="838199">
                  <a:extLst>
                    <a:ext uri="{9D8B030D-6E8A-4147-A177-3AD203B41FA5}">
                      <a16:colId xmlns:a16="http://schemas.microsoft.com/office/drawing/2014/main" val="1180970246"/>
                    </a:ext>
                  </a:extLst>
                </a:gridCol>
                <a:gridCol w="838200">
                  <a:extLst>
                    <a:ext uri="{9D8B030D-6E8A-4147-A177-3AD203B41FA5}">
                      <a16:colId xmlns:a16="http://schemas.microsoft.com/office/drawing/2014/main" val="352474887"/>
                    </a:ext>
                  </a:extLst>
                </a:gridCol>
                <a:gridCol w="844063">
                  <a:extLst>
                    <a:ext uri="{9D8B030D-6E8A-4147-A177-3AD203B41FA5}">
                      <a16:colId xmlns:a16="http://schemas.microsoft.com/office/drawing/2014/main" val="1317108834"/>
                    </a:ext>
                  </a:extLst>
                </a:gridCol>
                <a:gridCol w="838200">
                  <a:extLst>
                    <a:ext uri="{9D8B030D-6E8A-4147-A177-3AD203B41FA5}">
                      <a16:colId xmlns:a16="http://schemas.microsoft.com/office/drawing/2014/main" val="4052398402"/>
                    </a:ext>
                  </a:extLst>
                </a:gridCol>
                <a:gridCol w="838200">
                  <a:extLst>
                    <a:ext uri="{9D8B030D-6E8A-4147-A177-3AD203B41FA5}">
                      <a16:colId xmlns:a16="http://schemas.microsoft.com/office/drawing/2014/main" val="2490440154"/>
                    </a:ext>
                  </a:extLst>
                </a:gridCol>
                <a:gridCol w="838200">
                  <a:extLst>
                    <a:ext uri="{9D8B030D-6E8A-4147-A177-3AD203B41FA5}">
                      <a16:colId xmlns:a16="http://schemas.microsoft.com/office/drawing/2014/main" val="1904826642"/>
                    </a:ext>
                  </a:extLst>
                </a:gridCol>
                <a:gridCol w="914400">
                  <a:extLst>
                    <a:ext uri="{9D8B030D-6E8A-4147-A177-3AD203B41FA5}">
                      <a16:colId xmlns:a16="http://schemas.microsoft.com/office/drawing/2014/main" val="112603830"/>
                    </a:ext>
                  </a:extLst>
                </a:gridCol>
                <a:gridCol w="914400">
                  <a:extLst>
                    <a:ext uri="{9D8B030D-6E8A-4147-A177-3AD203B41FA5}">
                      <a16:colId xmlns:a16="http://schemas.microsoft.com/office/drawing/2014/main" val="514533045"/>
                    </a:ext>
                  </a:extLst>
                </a:gridCol>
                <a:gridCol w="990600">
                  <a:extLst>
                    <a:ext uri="{9D8B030D-6E8A-4147-A177-3AD203B41FA5}">
                      <a16:colId xmlns:a16="http://schemas.microsoft.com/office/drawing/2014/main" val="4188210057"/>
                    </a:ext>
                  </a:extLst>
                </a:gridCol>
              </a:tblGrid>
              <a:tr h="370840">
                <a:tc>
                  <a:txBody>
                    <a:bodyPr/>
                    <a:lstStyle/>
                    <a:p>
                      <a:endParaRPr lang="en-IN" sz="1400" dirty="0">
                        <a:solidFill>
                          <a:schemeClr val="tx1"/>
                        </a:solidFill>
                        <a:latin typeface="Calibri" panose="020F0502020204030204" pitchFamily="34" charset="0"/>
                      </a:endParaRPr>
                    </a:p>
                    <a:p>
                      <a:endParaRPr lang="en-IN" sz="1400" dirty="0">
                        <a:solidFill>
                          <a:schemeClr val="tx1"/>
                        </a:solidFill>
                        <a:latin typeface="Calibri" panose="020F0502020204030204" pitchFamily="34" charset="0"/>
                      </a:endParaRPr>
                    </a:p>
                    <a:p>
                      <a:endParaRPr lang="en-IN" sz="1400" dirty="0">
                        <a:solidFill>
                          <a:schemeClr val="tx1"/>
                        </a:solidFill>
                        <a:latin typeface="Calibri" panose="020F0502020204030204" pitchFamily="34" charset="0"/>
                      </a:endParaRPr>
                    </a:p>
                    <a:p>
                      <a:r>
                        <a:rPr lang="en-IN" sz="1400" dirty="0">
                          <a:solidFill>
                            <a:schemeClr val="tx1"/>
                          </a:solidFill>
                          <a:latin typeface="Calibri" panose="020F0502020204030204" pitchFamily="34" charset="0"/>
                        </a:rPr>
                        <a:t>Project </a:t>
                      </a:r>
                    </a:p>
                    <a:p>
                      <a:r>
                        <a:rPr lang="en-IN" sz="1400" dirty="0">
                          <a:solidFill>
                            <a:schemeClr val="tx1"/>
                          </a:solidFill>
                          <a:latin typeface="Calibri" panose="020F0502020204030204" pitchFamily="34" charset="0"/>
                        </a:rPr>
                        <a:t>Paths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IN" sz="1400" dirty="0">
                        <a:solidFill>
                          <a:schemeClr val="tx1"/>
                        </a:solidFill>
                        <a:latin typeface="Calibri" panose="020F0502020204030204" pitchFamily="34" charset="0"/>
                      </a:endParaRPr>
                    </a:p>
                    <a:p>
                      <a:pPr algn="ctr"/>
                      <a:endParaRPr lang="en-IN" sz="1400" dirty="0">
                        <a:solidFill>
                          <a:schemeClr val="tx1"/>
                        </a:solidFill>
                        <a:latin typeface="Calibri" panose="020F0502020204030204" pitchFamily="34" charset="0"/>
                      </a:endParaRPr>
                    </a:p>
                    <a:p>
                      <a:pPr algn="ctr"/>
                      <a:endParaRPr lang="en-IN" sz="1400" dirty="0">
                        <a:solidFill>
                          <a:schemeClr val="tx1"/>
                        </a:solidFill>
                        <a:latin typeface="Calibri" panose="020F0502020204030204" pitchFamily="34" charset="0"/>
                      </a:endParaRPr>
                    </a:p>
                    <a:p>
                      <a:pPr algn="ctr"/>
                      <a:r>
                        <a:rPr lang="en-IN" sz="1400" dirty="0">
                          <a:solidFill>
                            <a:schemeClr val="tx1"/>
                          </a:solidFill>
                          <a:latin typeface="Calibri" panose="020F0502020204030204" pitchFamily="34" charset="0"/>
                        </a:rPr>
                        <a:t>Normal Duration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Duration after Crashing Activity 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Duration after Crashing Activity 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Duration after Crashing Activity 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Duration after Crashing Activity 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Duration after Crashing Activity 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Duration after Crashing Activity J*</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Duration after Crashing Activity E*,B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Duration after Crashing Activity A*,B*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29724101"/>
                  </a:ext>
                </a:extLst>
              </a:tr>
              <a:tr h="370840">
                <a:tc>
                  <a:txBody>
                    <a:bodyPr/>
                    <a:lstStyle/>
                    <a:p>
                      <a:r>
                        <a:rPr lang="en-IN" sz="1400" dirty="0">
                          <a:solidFill>
                            <a:schemeClr val="tx1"/>
                          </a:solidFill>
                          <a:latin typeface="Calibri" panose="020F0502020204030204" pitchFamily="34" charset="0"/>
                        </a:rPr>
                        <a:t>A-C-D-G-I-J</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6526557"/>
                  </a:ext>
                </a:extLst>
              </a:tr>
              <a:tr h="370840">
                <a:tc>
                  <a:txBody>
                    <a:bodyPr/>
                    <a:lstStyle/>
                    <a:p>
                      <a:r>
                        <a:rPr lang="en-IN" sz="1400" dirty="0">
                          <a:solidFill>
                            <a:schemeClr val="tx1"/>
                          </a:solidFill>
                          <a:latin typeface="Calibri" panose="020F0502020204030204" pitchFamily="34" charset="0"/>
                        </a:rPr>
                        <a:t>A-C-E-I-J</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64663819"/>
                  </a:ext>
                </a:extLst>
              </a:tr>
              <a:tr h="370840">
                <a:tc>
                  <a:txBody>
                    <a:bodyPr/>
                    <a:lstStyle/>
                    <a:p>
                      <a:r>
                        <a:rPr lang="en-IN" sz="1400" dirty="0">
                          <a:solidFill>
                            <a:schemeClr val="tx1"/>
                          </a:solidFill>
                          <a:latin typeface="Calibri" panose="020F0502020204030204" pitchFamily="34" charset="0"/>
                        </a:rPr>
                        <a:t>A-C-E-H-J</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28545564"/>
                  </a:ext>
                </a:extLst>
              </a:tr>
              <a:tr h="370840">
                <a:tc>
                  <a:txBody>
                    <a:bodyPr/>
                    <a:lstStyle/>
                    <a:p>
                      <a:r>
                        <a:rPr lang="en-IN" sz="1400" dirty="0">
                          <a:solidFill>
                            <a:schemeClr val="tx1"/>
                          </a:solidFill>
                          <a:latin typeface="Calibri" panose="020F0502020204030204" pitchFamily="34" charset="0"/>
                        </a:rPr>
                        <a:t>A-C-F-H-J</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86290688"/>
                  </a:ext>
                </a:extLst>
              </a:tr>
              <a:tr h="370840">
                <a:tc>
                  <a:txBody>
                    <a:bodyPr/>
                    <a:lstStyle/>
                    <a:p>
                      <a:r>
                        <a:rPr lang="en-IN" sz="1400" dirty="0">
                          <a:solidFill>
                            <a:schemeClr val="tx1"/>
                          </a:solidFill>
                          <a:latin typeface="Calibri" panose="020F0502020204030204" pitchFamily="34" charset="0"/>
                        </a:rPr>
                        <a:t>B-F-H-J</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sz="1400" dirty="0">
                          <a:solidFill>
                            <a:schemeClr val="tx1"/>
                          </a:solidFill>
                          <a:latin typeface="Calibri" panose="020F0502020204030204" pitchFamily="34"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160543"/>
                  </a:ext>
                </a:extLst>
              </a:tr>
            </a:tbl>
          </a:graphicData>
        </a:graphic>
      </p:graphicFrame>
    </p:spTree>
    <p:extLst>
      <p:ext uri="{BB962C8B-B14F-4D97-AF65-F5344CB8AC3E}">
        <p14:creationId xmlns:p14="http://schemas.microsoft.com/office/powerpoint/2010/main" val="1305259164"/>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dirty="0"/>
              <a:t>Activity Crashing </a:t>
            </a:r>
            <a:r>
              <a:rPr lang="en-US" sz="1000" dirty="0"/>
              <a:t>1</a:t>
            </a:r>
          </a:p>
        </p:txBody>
      </p:sp>
      <p:sp>
        <p:nvSpPr>
          <p:cNvPr id="15363" name="Rectangle 3"/>
          <p:cNvSpPr>
            <a:spLocks noGrp="1" noChangeArrowheads="1"/>
          </p:cNvSpPr>
          <p:nvPr>
            <p:ph idx="1"/>
          </p:nvPr>
        </p:nvSpPr>
        <p:spPr>
          <a:xfrm>
            <a:off x="1182688" y="2017713"/>
            <a:ext cx="7588062" cy="3240087"/>
          </a:xfrm>
          <a:noFill/>
        </p:spPr>
        <p:txBody>
          <a:bodyPr lIns="92075" tIns="46038" rIns="92075" bIns="46038"/>
          <a:lstStyle/>
          <a:p>
            <a:pPr marL="0" indent="0" algn="just">
              <a:buNone/>
            </a:pPr>
            <a:r>
              <a:rPr lang="en-US" sz="2000" dirty="0">
                <a:solidFill>
                  <a:srgbClr val="000000"/>
                </a:solidFill>
              </a:rPr>
              <a:t>The crashing procedure can be summarized as </a:t>
            </a:r>
          </a:p>
          <a:p>
            <a:pPr marL="403200" indent="-403200" algn="just">
              <a:lnSpc>
                <a:spcPct val="90000"/>
              </a:lnSpc>
              <a:spcBef>
                <a:spcPts val="1000"/>
              </a:spcBef>
              <a:buSzPct val="100000"/>
              <a:buFont typeface="+mj-lt"/>
              <a:buAutoNum type="arabicPeriod"/>
            </a:pPr>
            <a:r>
              <a:rPr lang="en-US" sz="2000" dirty="0">
                <a:solidFill>
                  <a:srgbClr val="000000"/>
                </a:solidFill>
              </a:rPr>
              <a:t>Calculate the expedite-cost for each activity using equation (7). </a:t>
            </a:r>
          </a:p>
          <a:p>
            <a:pPr marL="403200" indent="-403200" algn="just">
              <a:lnSpc>
                <a:spcPct val="90000"/>
              </a:lnSpc>
              <a:spcBef>
                <a:spcPts val="1000"/>
              </a:spcBef>
              <a:buSzPct val="100000"/>
              <a:buFont typeface="+mj-lt"/>
              <a:buAutoNum type="arabicPeriod"/>
            </a:pPr>
            <a:r>
              <a:rPr lang="en-US" sz="2000" dirty="0">
                <a:solidFill>
                  <a:srgbClr val="000000"/>
                </a:solidFill>
              </a:rPr>
              <a:t>List all the paths in the project network and their normal duration. </a:t>
            </a:r>
          </a:p>
          <a:p>
            <a:pPr marL="403200" indent="-403200" algn="just">
              <a:lnSpc>
                <a:spcPct val="90000"/>
              </a:lnSpc>
              <a:spcBef>
                <a:spcPts val="1000"/>
              </a:spcBef>
              <a:buSzPct val="100000"/>
              <a:buFont typeface="+mj-lt"/>
              <a:buAutoNum type="arabicPeriod"/>
            </a:pPr>
            <a:r>
              <a:rPr lang="en-US" sz="2000" dirty="0">
                <a:solidFill>
                  <a:srgbClr val="000000"/>
                </a:solidFill>
              </a:rPr>
              <a:t>Crash by 1 day the least costly (that is, minimum expedite-cost) activity on the critical path or the least costly combination of activities on common critical paths. Record the cost of the crashed schedule.</a:t>
            </a:r>
            <a:endParaRPr lang="en-US" sz="2000" dirty="0"/>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dirty="0"/>
              <a:t>Activity Crashing </a:t>
            </a:r>
            <a:r>
              <a:rPr lang="en-US" sz="1000" dirty="0"/>
              <a:t>2</a:t>
            </a:r>
          </a:p>
        </p:txBody>
      </p:sp>
      <p:sp>
        <p:nvSpPr>
          <p:cNvPr id="15363" name="Rectangle 3"/>
          <p:cNvSpPr>
            <a:spLocks noGrp="1" noChangeArrowheads="1"/>
          </p:cNvSpPr>
          <p:nvPr>
            <p:ph idx="1"/>
          </p:nvPr>
        </p:nvSpPr>
        <p:spPr>
          <a:xfrm>
            <a:off x="1182688" y="2017713"/>
            <a:ext cx="7588062" cy="2173287"/>
          </a:xfrm>
          <a:noFill/>
        </p:spPr>
        <p:txBody>
          <a:bodyPr lIns="92075" tIns="46038" rIns="92075" bIns="46038"/>
          <a:lstStyle/>
          <a:p>
            <a:pPr marL="403200" indent="-403200" algn="just">
              <a:lnSpc>
                <a:spcPct val="90000"/>
              </a:lnSpc>
              <a:spcBef>
                <a:spcPts val="1000"/>
              </a:spcBef>
              <a:buSzPct val="100000"/>
              <a:buFont typeface="+mj-lt"/>
              <a:buAutoNum type="arabicPeriod" startAt="4"/>
            </a:pPr>
            <a:r>
              <a:rPr lang="en-US" sz="2000" dirty="0">
                <a:solidFill>
                  <a:srgbClr val="000000"/>
                </a:solidFill>
              </a:rPr>
              <a:t>Update the duration for each path in the project network. </a:t>
            </a:r>
          </a:p>
          <a:p>
            <a:pPr marL="403200" indent="-403200" algn="just">
              <a:lnSpc>
                <a:spcPct val="90000"/>
              </a:lnSpc>
              <a:spcBef>
                <a:spcPts val="1000"/>
              </a:spcBef>
              <a:buSzPct val="100000"/>
              <a:buFont typeface="+mj-lt"/>
              <a:buAutoNum type="arabicPeriod" startAt="4"/>
            </a:pPr>
            <a:r>
              <a:rPr lang="en-US" sz="2000" dirty="0">
                <a:solidFill>
                  <a:srgbClr val="000000"/>
                </a:solidFill>
              </a:rPr>
              <a:t>If an activity has reached its crash time, note with an asterisk and do not consider it as a further candidate. </a:t>
            </a:r>
          </a:p>
          <a:p>
            <a:pPr marL="403200" indent="-403200" algn="just">
              <a:lnSpc>
                <a:spcPct val="90000"/>
              </a:lnSpc>
              <a:spcBef>
                <a:spcPts val="1000"/>
              </a:spcBef>
              <a:buSzPct val="100000"/>
              <a:buFont typeface="+mj-lt"/>
              <a:buAutoNum type="arabicPeriod" startAt="4"/>
            </a:pPr>
            <a:r>
              <a:rPr lang="en-US" sz="2000" dirty="0">
                <a:solidFill>
                  <a:srgbClr val="000000"/>
                </a:solidFill>
              </a:rPr>
              <a:t>If a critical path contains activities that are noted with an asterisk, STOP; otherwise, GO to 3.</a:t>
            </a:r>
            <a:endParaRPr lang="en-US" sz="2000" dirty="0"/>
          </a:p>
        </p:txBody>
      </p:sp>
    </p:spTree>
    <p:extLst>
      <p:ext uri="{BB962C8B-B14F-4D97-AF65-F5344CB8AC3E}">
        <p14:creationId xmlns:p14="http://schemas.microsoft.com/office/powerpoint/2010/main" val="1208632998"/>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Incorporating Uncertainty in Activity Times </a:t>
            </a:r>
            <a:r>
              <a:rPr lang="en-US" sz="1000" dirty="0"/>
              <a:t>1</a:t>
            </a:r>
          </a:p>
        </p:txBody>
      </p:sp>
      <p:sp>
        <p:nvSpPr>
          <p:cNvPr id="15363" name="Rectangle 3"/>
          <p:cNvSpPr>
            <a:spLocks noGrp="1" noChangeArrowheads="1"/>
          </p:cNvSpPr>
          <p:nvPr>
            <p:ph idx="1"/>
          </p:nvPr>
        </p:nvSpPr>
        <p:spPr>
          <a:xfrm>
            <a:off x="1182688" y="2017713"/>
            <a:ext cx="7588062" cy="2173287"/>
          </a:xfrm>
          <a:noFill/>
        </p:spPr>
        <p:txBody>
          <a:bodyPr lIns="92075" tIns="46038" rIns="92075" bIns="46038"/>
          <a:lstStyle/>
          <a:p>
            <a:pPr marL="291600" indent="-291600">
              <a:lnSpc>
                <a:spcPct val="90000"/>
              </a:lnSpc>
              <a:spcBef>
                <a:spcPts val="1000"/>
              </a:spcBef>
              <a:buSzPct val="100000"/>
            </a:pPr>
            <a:r>
              <a:rPr lang="en-US" dirty="0"/>
              <a:t>Exact durations of all activities is unknown.</a:t>
            </a:r>
          </a:p>
          <a:p>
            <a:pPr marL="291600" indent="-291600">
              <a:lnSpc>
                <a:spcPct val="90000"/>
              </a:lnSpc>
              <a:spcBef>
                <a:spcPts val="1000"/>
              </a:spcBef>
              <a:buSzPct val="100000"/>
            </a:pPr>
            <a:r>
              <a:rPr lang="en-US" dirty="0"/>
              <a:t>Cannot determine the exact completion time of the project.</a:t>
            </a:r>
          </a:p>
        </p:txBody>
      </p:sp>
    </p:spTree>
    <p:extLst>
      <p:ext uri="{BB962C8B-B14F-4D97-AF65-F5344CB8AC3E}">
        <p14:creationId xmlns:p14="http://schemas.microsoft.com/office/powerpoint/2010/main" val="1345720389"/>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Incorporating Uncertainty in Activity Times </a:t>
            </a:r>
            <a:r>
              <a:rPr lang="en-US" sz="1000" dirty="0"/>
              <a:t>2</a:t>
            </a:r>
          </a:p>
        </p:txBody>
      </p:sp>
      <p:sp>
        <p:nvSpPr>
          <p:cNvPr id="15363" name="Rectangle 3"/>
          <p:cNvSpPr>
            <a:spLocks noGrp="1" noChangeArrowheads="1"/>
          </p:cNvSpPr>
          <p:nvPr>
            <p:ph idx="1"/>
          </p:nvPr>
        </p:nvSpPr>
        <p:spPr>
          <a:xfrm>
            <a:off x="1182688" y="2017713"/>
            <a:ext cx="7588062" cy="4230687"/>
          </a:xfrm>
          <a:noFill/>
        </p:spPr>
        <p:txBody>
          <a:bodyPr lIns="92075" tIns="46038" rIns="92075" bIns="46038"/>
          <a:lstStyle/>
          <a:p>
            <a:pPr marL="0" indent="0">
              <a:lnSpc>
                <a:spcPct val="90000"/>
              </a:lnSpc>
              <a:buNone/>
            </a:pPr>
            <a:r>
              <a:rPr lang="en-US" dirty="0"/>
              <a:t>Estimating Activity Duration Distributions:</a:t>
            </a:r>
          </a:p>
          <a:p>
            <a:pPr marL="291600" lvl="1" indent="-291600">
              <a:lnSpc>
                <a:spcPct val="90000"/>
              </a:lnSpc>
              <a:spcBef>
                <a:spcPts val="1000"/>
              </a:spcBef>
              <a:buSzPct val="100000"/>
            </a:pPr>
            <a:r>
              <a:rPr lang="en-US" dirty="0"/>
              <a:t>Beta distribution is commonly used to describe the duration of uncertain activities.</a:t>
            </a:r>
          </a:p>
          <a:p>
            <a:pPr marL="291600" lvl="1" indent="-291600">
              <a:lnSpc>
                <a:spcPct val="90000"/>
              </a:lnSpc>
              <a:spcBef>
                <a:spcPts val="1000"/>
              </a:spcBef>
              <a:buSzPct val="100000"/>
            </a:pPr>
            <a:r>
              <a:rPr lang="en-US" dirty="0"/>
              <a:t>Beta distribution can be approximated by simple formulas that require three critical time estimates:	</a:t>
            </a:r>
          </a:p>
          <a:p>
            <a:pPr marL="622800" lvl="2" indent="-320400">
              <a:lnSpc>
                <a:spcPct val="90000"/>
              </a:lnSpc>
              <a:spcBef>
                <a:spcPts val="1000"/>
              </a:spcBef>
              <a:buSzPct val="100000"/>
            </a:pPr>
            <a:r>
              <a:rPr lang="en-US" dirty="0"/>
              <a:t>Optimistic time (A).</a:t>
            </a:r>
          </a:p>
          <a:p>
            <a:pPr marL="622800" lvl="2" indent="-320400">
              <a:lnSpc>
                <a:spcPct val="90000"/>
              </a:lnSpc>
              <a:spcBef>
                <a:spcPts val="1000"/>
              </a:spcBef>
              <a:buSzPct val="100000"/>
            </a:pPr>
            <a:r>
              <a:rPr lang="en-US" dirty="0"/>
              <a:t>Most likely time (M).</a:t>
            </a:r>
          </a:p>
          <a:p>
            <a:pPr marL="622800" lvl="2" indent="-320400">
              <a:lnSpc>
                <a:spcPct val="90000"/>
              </a:lnSpc>
              <a:spcBef>
                <a:spcPts val="1000"/>
              </a:spcBef>
              <a:buSzPct val="100000"/>
            </a:pPr>
            <a:r>
              <a:rPr lang="en-US" dirty="0"/>
              <a:t>Pessimistic time (B).</a:t>
            </a:r>
          </a:p>
        </p:txBody>
      </p:sp>
    </p:spTree>
    <p:extLst>
      <p:ext uri="{BB962C8B-B14F-4D97-AF65-F5344CB8AC3E}">
        <p14:creationId xmlns:p14="http://schemas.microsoft.com/office/powerpoint/2010/main" val="4203780679"/>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16.14: Beta Distribution of Activity Duration</a:t>
            </a:r>
          </a:p>
        </p:txBody>
      </p:sp>
      <p:pic>
        <p:nvPicPr>
          <p:cNvPr id="4" name="Picture 3" descr="Normal curve with a mean of M and a standard deviation of B minus A over 6. "/>
          <p:cNvPicPr>
            <a:picLocks noChangeAspect="1"/>
          </p:cNvPicPr>
          <p:nvPr/>
        </p:nvPicPr>
        <p:blipFill>
          <a:blip r:embed="rId3"/>
          <a:stretch>
            <a:fillRect/>
          </a:stretch>
        </p:blipFill>
        <p:spPr>
          <a:xfrm>
            <a:off x="1066800" y="2362200"/>
            <a:ext cx="7355205" cy="3394710"/>
          </a:xfrm>
          <a:prstGeom prst="rect">
            <a:avLst/>
          </a:prstGeom>
        </p:spPr>
      </p:pic>
      <p:sp>
        <p:nvSpPr>
          <p:cNvPr id="2" name="Content Placeholder 1"/>
          <p:cNvSpPr>
            <a:spLocks noGrp="1"/>
          </p:cNvSpPr>
          <p:nvPr>
            <p:ph idx="1"/>
          </p:nvPr>
        </p:nvSpPr>
        <p:spPr>
          <a:xfrm>
            <a:off x="1182688" y="6211887"/>
            <a:ext cx="7588062" cy="265113"/>
          </a:xfrm>
        </p:spPr>
        <p:txBody>
          <a:bodyPr/>
          <a:lstStyle/>
          <a:p>
            <a:pPr marL="0" indent="0" algn="ctr">
              <a:buNone/>
            </a:pPr>
            <a:r>
              <a:rPr lang="en-IN" sz="900" dirty="0">
                <a:hlinkClick r:id="rId4" action="ppaction://hlinksldjump"/>
              </a:rPr>
              <a:t>Access the long description slide.</a:t>
            </a:r>
            <a:endParaRPr lang="en-IN" sz="900" dirty="0"/>
          </a:p>
        </p:txBody>
      </p:sp>
    </p:spTree>
    <p:extLst>
      <p:ext uri="{BB962C8B-B14F-4D97-AF65-F5344CB8AC3E}">
        <p14:creationId xmlns:p14="http://schemas.microsoft.com/office/powerpoint/2010/main" val="3647492049"/>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Incorporating Uncertainty in Activity Times </a:t>
            </a:r>
            <a:r>
              <a:rPr lang="en-US" sz="1000" dirty="0"/>
              <a:t>3</a:t>
            </a:r>
          </a:p>
        </p:txBody>
      </p:sp>
      <p:sp>
        <p:nvSpPr>
          <p:cNvPr id="2" name="Content Placeholder 1"/>
          <p:cNvSpPr>
            <a:spLocks noGrp="1"/>
          </p:cNvSpPr>
          <p:nvPr>
            <p:ph idx="1"/>
          </p:nvPr>
        </p:nvSpPr>
        <p:spPr>
          <a:xfrm>
            <a:off x="1217857" y="1994268"/>
            <a:ext cx="7588062" cy="489140"/>
          </a:xfrm>
        </p:spPr>
        <p:txBody>
          <a:bodyPr/>
          <a:lstStyle/>
          <a:p>
            <a:pPr marL="0" indent="0">
              <a:buNone/>
            </a:pPr>
            <a:r>
              <a:rPr lang="en-US" dirty="0"/>
              <a:t>Estimating Activity Duration Distributions</a:t>
            </a:r>
            <a:endParaRPr lang="en-IN" dirty="0"/>
          </a:p>
        </p:txBody>
      </p:sp>
      <p:graphicFrame>
        <p:nvGraphicFramePr>
          <p:cNvPr id="10" name="Object 9"/>
          <p:cNvGraphicFramePr>
            <a:graphicFrameLocks noChangeAspect="1"/>
          </p:cNvGraphicFramePr>
          <p:nvPr>
            <p:extLst>
              <p:ext uri="{D42A27DB-BD31-4B8C-83A1-F6EECF244321}">
                <p14:modId xmlns:p14="http://schemas.microsoft.com/office/powerpoint/2010/main" val="970528249"/>
              </p:ext>
            </p:extLst>
          </p:nvPr>
        </p:nvGraphicFramePr>
        <p:xfrm>
          <a:off x="2502450" y="2675890"/>
          <a:ext cx="1604910" cy="634909"/>
        </p:xfrm>
        <a:graphic>
          <a:graphicData uri="http://schemas.openxmlformats.org/presentationml/2006/ole">
            <mc:AlternateContent xmlns:mc="http://schemas.openxmlformats.org/markup-compatibility/2006">
              <mc:Choice xmlns:v="urn:schemas-microsoft-com:vml" Requires="v">
                <p:oleObj spid="_x0000_s45526" name="Equation" r:id="rId4" imgW="1155600" imgH="457200" progId="Equation.DSMT4">
                  <p:embed/>
                </p:oleObj>
              </mc:Choice>
              <mc:Fallback>
                <p:oleObj name="Equation" r:id="rId4" imgW="1155600" imgH="457200" progId="Equation.DSMT4">
                  <p:embed/>
                  <p:pic>
                    <p:nvPicPr>
                      <p:cNvPr id="0" name=""/>
                      <p:cNvPicPr/>
                      <p:nvPr/>
                    </p:nvPicPr>
                    <p:blipFill>
                      <a:blip r:embed="rId5"/>
                      <a:stretch>
                        <a:fillRect/>
                      </a:stretch>
                    </p:blipFill>
                    <p:spPr>
                      <a:xfrm>
                        <a:off x="2502450" y="2675890"/>
                        <a:ext cx="1604910" cy="634909"/>
                      </a:xfrm>
                      <a:prstGeom prst="rect">
                        <a:avLst/>
                      </a:prstGeom>
                    </p:spPr>
                  </p:pic>
                </p:oleObj>
              </mc:Fallback>
            </mc:AlternateContent>
          </a:graphicData>
        </a:graphic>
      </p:graphicFrame>
      <p:sp>
        <p:nvSpPr>
          <p:cNvPr id="6" name="Content Placeholder 5"/>
          <p:cNvSpPr>
            <a:spLocks noGrp="1"/>
          </p:cNvSpPr>
          <p:nvPr>
            <p:ph idx="13"/>
          </p:nvPr>
        </p:nvSpPr>
        <p:spPr>
          <a:xfrm>
            <a:off x="7334250" y="2667000"/>
            <a:ext cx="666750" cy="596599"/>
          </a:xfrm>
        </p:spPr>
        <p:txBody>
          <a:bodyPr/>
          <a:lstStyle/>
          <a:p>
            <a:pPr marL="0" indent="0">
              <a:buNone/>
            </a:pPr>
            <a:r>
              <a:rPr lang="en-IN" sz="2600" dirty="0"/>
              <a:t>(8)</a:t>
            </a:r>
          </a:p>
        </p:txBody>
      </p:sp>
      <p:graphicFrame>
        <p:nvGraphicFramePr>
          <p:cNvPr id="12" name="Object 11"/>
          <p:cNvGraphicFramePr>
            <a:graphicFrameLocks noChangeAspect="1"/>
          </p:cNvGraphicFramePr>
          <p:nvPr>
            <p:extLst>
              <p:ext uri="{D42A27DB-BD31-4B8C-83A1-F6EECF244321}">
                <p14:modId xmlns:p14="http://schemas.microsoft.com/office/powerpoint/2010/main" val="3007401746"/>
              </p:ext>
            </p:extLst>
          </p:nvPr>
        </p:nvGraphicFramePr>
        <p:xfrm>
          <a:off x="2472416" y="3539817"/>
          <a:ext cx="1111481" cy="635133"/>
        </p:xfrm>
        <a:graphic>
          <a:graphicData uri="http://schemas.openxmlformats.org/presentationml/2006/ole">
            <mc:AlternateContent xmlns:mc="http://schemas.openxmlformats.org/markup-compatibility/2006">
              <mc:Choice xmlns:v="urn:schemas-microsoft-com:vml" Requires="v">
                <p:oleObj spid="_x0000_s45527" name="Equation" r:id="rId6" imgW="799920" imgH="457200" progId="Equation.DSMT4">
                  <p:embed/>
                </p:oleObj>
              </mc:Choice>
              <mc:Fallback>
                <p:oleObj name="Equation" r:id="rId6" imgW="799920" imgH="457200" progId="Equation.DSMT4">
                  <p:embed/>
                  <p:pic>
                    <p:nvPicPr>
                      <p:cNvPr id="10" name="Object 9"/>
                      <p:cNvPicPr/>
                      <p:nvPr/>
                    </p:nvPicPr>
                    <p:blipFill>
                      <a:blip r:embed="rId7"/>
                      <a:stretch>
                        <a:fillRect/>
                      </a:stretch>
                    </p:blipFill>
                    <p:spPr>
                      <a:xfrm>
                        <a:off x="2472416" y="3539817"/>
                        <a:ext cx="1111481" cy="635133"/>
                      </a:xfrm>
                      <a:prstGeom prst="rect">
                        <a:avLst/>
                      </a:prstGeom>
                    </p:spPr>
                  </p:pic>
                </p:oleObj>
              </mc:Fallback>
            </mc:AlternateContent>
          </a:graphicData>
        </a:graphic>
      </p:graphicFrame>
      <p:sp>
        <p:nvSpPr>
          <p:cNvPr id="7" name="Content Placeholder 6"/>
          <p:cNvSpPr>
            <a:spLocks noGrp="1"/>
          </p:cNvSpPr>
          <p:nvPr>
            <p:ph idx="14"/>
          </p:nvPr>
        </p:nvSpPr>
        <p:spPr>
          <a:xfrm>
            <a:off x="7334250" y="3505200"/>
            <a:ext cx="666750" cy="601854"/>
          </a:xfrm>
        </p:spPr>
        <p:txBody>
          <a:bodyPr/>
          <a:lstStyle/>
          <a:p>
            <a:pPr marL="0" indent="0">
              <a:buNone/>
            </a:pPr>
            <a:r>
              <a:rPr lang="en-IN" sz="2600" dirty="0"/>
              <a:t>(9)</a:t>
            </a:r>
          </a:p>
        </p:txBody>
      </p:sp>
      <p:graphicFrame>
        <p:nvGraphicFramePr>
          <p:cNvPr id="13" name="Object 12"/>
          <p:cNvGraphicFramePr>
            <a:graphicFrameLocks noChangeAspect="1"/>
          </p:cNvGraphicFramePr>
          <p:nvPr>
            <p:extLst>
              <p:ext uri="{D42A27DB-BD31-4B8C-83A1-F6EECF244321}">
                <p14:modId xmlns:p14="http://schemas.microsoft.com/office/powerpoint/2010/main" val="4116023857"/>
              </p:ext>
            </p:extLst>
          </p:nvPr>
        </p:nvGraphicFramePr>
        <p:xfrm>
          <a:off x="2385670" y="4497363"/>
          <a:ext cx="1304022" cy="652637"/>
        </p:xfrm>
        <a:graphic>
          <a:graphicData uri="http://schemas.openxmlformats.org/presentationml/2006/ole">
            <mc:AlternateContent xmlns:mc="http://schemas.openxmlformats.org/markup-compatibility/2006">
              <mc:Choice xmlns:v="urn:schemas-microsoft-com:vml" Requires="v">
                <p:oleObj spid="_x0000_s45528" name="Equation" r:id="rId8" imgW="939600" imgH="469800" progId="Equation.DSMT4">
                  <p:embed/>
                </p:oleObj>
              </mc:Choice>
              <mc:Fallback>
                <p:oleObj name="Equation" r:id="rId8" imgW="939600" imgH="469800" progId="Equation.DSMT4">
                  <p:embed/>
                  <p:pic>
                    <p:nvPicPr>
                      <p:cNvPr id="10" name="Object 9"/>
                      <p:cNvPicPr/>
                      <p:nvPr/>
                    </p:nvPicPr>
                    <p:blipFill>
                      <a:blip r:embed="rId9"/>
                      <a:stretch>
                        <a:fillRect/>
                      </a:stretch>
                    </p:blipFill>
                    <p:spPr>
                      <a:xfrm>
                        <a:off x="2385670" y="4497363"/>
                        <a:ext cx="1304022" cy="652637"/>
                      </a:xfrm>
                      <a:prstGeom prst="rect">
                        <a:avLst/>
                      </a:prstGeom>
                    </p:spPr>
                  </p:pic>
                </p:oleObj>
              </mc:Fallback>
            </mc:AlternateContent>
          </a:graphicData>
        </a:graphic>
      </p:graphicFrame>
      <p:sp>
        <p:nvSpPr>
          <p:cNvPr id="8" name="Content Placeholder 7"/>
          <p:cNvSpPr>
            <a:spLocks noGrp="1"/>
          </p:cNvSpPr>
          <p:nvPr>
            <p:ph idx="15"/>
          </p:nvPr>
        </p:nvSpPr>
        <p:spPr>
          <a:xfrm>
            <a:off x="7166083" y="4495800"/>
            <a:ext cx="899395" cy="514022"/>
          </a:xfrm>
        </p:spPr>
        <p:txBody>
          <a:bodyPr/>
          <a:lstStyle/>
          <a:p>
            <a:pPr marL="0" indent="0">
              <a:buNone/>
            </a:pPr>
            <a:r>
              <a:rPr lang="en-IN" sz="2600" dirty="0"/>
              <a:t>(10)</a:t>
            </a:r>
          </a:p>
        </p:txBody>
      </p:sp>
      <p:graphicFrame>
        <p:nvGraphicFramePr>
          <p:cNvPr id="14" name="Object 13"/>
          <p:cNvGraphicFramePr>
            <a:graphicFrameLocks noChangeAspect="1"/>
          </p:cNvGraphicFramePr>
          <p:nvPr>
            <p:extLst>
              <p:ext uri="{D42A27DB-BD31-4B8C-83A1-F6EECF244321}">
                <p14:modId xmlns:p14="http://schemas.microsoft.com/office/powerpoint/2010/main" val="1252438010"/>
              </p:ext>
            </p:extLst>
          </p:nvPr>
        </p:nvGraphicFramePr>
        <p:xfrm>
          <a:off x="2514463" y="5390353"/>
          <a:ext cx="1128986" cy="635133"/>
        </p:xfrm>
        <a:graphic>
          <a:graphicData uri="http://schemas.openxmlformats.org/presentationml/2006/ole">
            <mc:AlternateContent xmlns:mc="http://schemas.openxmlformats.org/markup-compatibility/2006">
              <mc:Choice xmlns:v="urn:schemas-microsoft-com:vml" Requires="v">
                <p:oleObj spid="_x0000_s45529" name="Equation" r:id="rId10" imgW="812520" imgH="457200" progId="Equation.DSMT4">
                  <p:embed/>
                </p:oleObj>
              </mc:Choice>
              <mc:Fallback>
                <p:oleObj name="Equation" r:id="rId10" imgW="812520" imgH="457200" progId="Equation.DSMT4">
                  <p:embed/>
                  <p:pic>
                    <p:nvPicPr>
                      <p:cNvPr id="10" name="Object 9"/>
                      <p:cNvPicPr/>
                      <p:nvPr/>
                    </p:nvPicPr>
                    <p:blipFill>
                      <a:blip r:embed="rId11"/>
                      <a:stretch>
                        <a:fillRect/>
                      </a:stretch>
                    </p:blipFill>
                    <p:spPr>
                      <a:xfrm>
                        <a:off x="2514463" y="5390353"/>
                        <a:ext cx="1128986" cy="635133"/>
                      </a:xfrm>
                      <a:prstGeom prst="rect">
                        <a:avLst/>
                      </a:prstGeom>
                    </p:spPr>
                  </p:pic>
                </p:oleObj>
              </mc:Fallback>
            </mc:AlternateContent>
          </a:graphicData>
        </a:graphic>
      </p:graphicFrame>
      <p:sp>
        <p:nvSpPr>
          <p:cNvPr id="9" name="Content Placeholder 8"/>
          <p:cNvSpPr>
            <a:spLocks noGrp="1"/>
          </p:cNvSpPr>
          <p:nvPr>
            <p:ph idx="16"/>
          </p:nvPr>
        </p:nvSpPr>
        <p:spPr>
          <a:xfrm>
            <a:off x="7156640" y="5410200"/>
            <a:ext cx="985038" cy="533400"/>
          </a:xfrm>
        </p:spPr>
        <p:txBody>
          <a:bodyPr/>
          <a:lstStyle/>
          <a:p>
            <a:pPr marL="0" indent="0">
              <a:buNone/>
            </a:pPr>
            <a:r>
              <a:rPr lang="en-IN" sz="2600" dirty="0"/>
              <a:t>(11)</a:t>
            </a:r>
          </a:p>
        </p:txBody>
      </p:sp>
    </p:spTree>
    <p:extLst>
      <p:ext uri="{BB962C8B-B14F-4D97-AF65-F5344CB8AC3E}">
        <p14:creationId xmlns:p14="http://schemas.microsoft.com/office/powerpoint/2010/main" val="3263066204"/>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Incorporating Uncertainty in Activity Times </a:t>
            </a:r>
            <a:r>
              <a:rPr lang="en-US" sz="1000" dirty="0"/>
              <a:t>4</a:t>
            </a:r>
          </a:p>
        </p:txBody>
      </p:sp>
      <p:sp>
        <p:nvSpPr>
          <p:cNvPr id="2" name="Content Placeholder 1"/>
          <p:cNvSpPr>
            <a:spLocks noGrp="1"/>
          </p:cNvSpPr>
          <p:nvPr>
            <p:ph idx="1"/>
          </p:nvPr>
        </p:nvSpPr>
        <p:spPr/>
        <p:txBody>
          <a:bodyPr/>
          <a:lstStyle/>
          <a:p>
            <a:pPr marL="0" indent="0">
              <a:lnSpc>
                <a:spcPct val="90000"/>
              </a:lnSpc>
              <a:buNone/>
            </a:pPr>
            <a:r>
              <a:rPr lang="en-US" dirty="0"/>
              <a:t>Project Completion Time Distribution:</a:t>
            </a:r>
          </a:p>
          <a:p>
            <a:pPr marL="291600" lvl="1" indent="-291600">
              <a:lnSpc>
                <a:spcPct val="90000"/>
              </a:lnSpc>
              <a:spcBef>
                <a:spcPts val="1000"/>
              </a:spcBef>
              <a:buSzPct val="100000"/>
            </a:pPr>
            <a:r>
              <a:rPr lang="en-US" dirty="0"/>
              <a:t>Completion time distribution based on the path of longest duration.</a:t>
            </a:r>
          </a:p>
        </p:txBody>
      </p:sp>
    </p:spTree>
    <p:extLst>
      <p:ext uri="{BB962C8B-B14F-4D97-AF65-F5344CB8AC3E}">
        <p14:creationId xmlns:p14="http://schemas.microsoft.com/office/powerpoint/2010/main" val="3889447294"/>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Incorporating Uncertainty in Activity Times </a:t>
            </a:r>
            <a:r>
              <a:rPr lang="en-US" sz="1000" dirty="0"/>
              <a:t>5</a:t>
            </a:r>
          </a:p>
        </p:txBody>
      </p:sp>
      <p:sp>
        <p:nvSpPr>
          <p:cNvPr id="2" name="Content Placeholder 1"/>
          <p:cNvSpPr>
            <a:spLocks noGrp="1"/>
          </p:cNvSpPr>
          <p:nvPr>
            <p:ph idx="1"/>
          </p:nvPr>
        </p:nvSpPr>
        <p:spPr>
          <a:xfrm>
            <a:off x="533400" y="2017712"/>
            <a:ext cx="8458200" cy="4459287"/>
          </a:xfrm>
        </p:spPr>
        <p:txBody>
          <a:bodyPr/>
          <a:lstStyle/>
          <a:p>
            <a:pPr marL="0" indent="0">
              <a:lnSpc>
                <a:spcPct val="90000"/>
              </a:lnSpc>
              <a:buNone/>
            </a:pPr>
            <a:r>
              <a:rPr lang="en-US" dirty="0"/>
              <a:t>Project Completion Time Distribution.</a:t>
            </a:r>
          </a:p>
          <a:p>
            <a:pPr marL="291600" lvl="1" indent="-291600">
              <a:lnSpc>
                <a:spcPct val="90000"/>
              </a:lnSpc>
              <a:spcBef>
                <a:spcPts val="1000"/>
              </a:spcBef>
              <a:buSzPct val="100000"/>
            </a:pPr>
            <a:r>
              <a:rPr lang="en-US" dirty="0"/>
              <a:t>Analysis steps:</a:t>
            </a:r>
          </a:p>
          <a:p>
            <a:pPr marL="622800" indent="-320400">
              <a:lnSpc>
                <a:spcPct val="90000"/>
              </a:lnSpc>
              <a:spcBef>
                <a:spcPts val="1000"/>
              </a:spcBef>
              <a:buClrTx/>
              <a:buSzPct val="100000"/>
              <a:buFont typeface="+mj-lt"/>
              <a:buAutoNum type="arabicPeriod"/>
            </a:pPr>
            <a:r>
              <a:rPr lang="en-US" sz="1800" dirty="0"/>
              <a:t>For every activity, obtain estimates of A, M, and B. </a:t>
            </a:r>
          </a:p>
          <a:p>
            <a:pPr marL="622800" indent="-320400">
              <a:lnSpc>
                <a:spcPct val="90000"/>
              </a:lnSpc>
              <a:spcBef>
                <a:spcPts val="1000"/>
              </a:spcBef>
              <a:buClrTx/>
              <a:buSzPct val="100000"/>
              <a:buFont typeface="+mj-lt"/>
              <a:buAutoNum type="arabicPeriod"/>
            </a:pPr>
            <a:r>
              <a:rPr lang="en-US" sz="1800" dirty="0"/>
              <a:t>Use equation (8) to calculate the expected activity durations, and perform critical path analysis using the expected activity durations t. </a:t>
            </a:r>
          </a:p>
          <a:p>
            <a:pPr marL="622800" indent="-320400">
              <a:lnSpc>
                <a:spcPct val="90000"/>
              </a:lnSpc>
              <a:spcBef>
                <a:spcPts val="1000"/>
              </a:spcBef>
              <a:buClrTx/>
              <a:buSzPct val="100000"/>
              <a:buFont typeface="+mj-lt"/>
              <a:buAutoNum type="arabicPeriod"/>
            </a:pPr>
            <a:r>
              <a:rPr lang="en-US" sz="1800" dirty="0"/>
              <a:t>The expected project completion time T is assumed to be the sum of the expected durations of activities on the critical path. </a:t>
            </a:r>
          </a:p>
          <a:p>
            <a:pPr marL="622800" indent="-320400">
              <a:lnSpc>
                <a:spcPct val="90000"/>
              </a:lnSpc>
              <a:spcBef>
                <a:spcPts val="1000"/>
              </a:spcBef>
              <a:buClrTx/>
              <a:buSzPct val="100000"/>
              <a:buFont typeface="+mj-lt"/>
              <a:buAutoNum type="arabicPeriod"/>
            </a:pPr>
            <a:r>
              <a:rPr lang="en-US" sz="1800" dirty="0"/>
              <a:t>The variance of project completion time </a:t>
            </a:r>
            <a:r>
              <a:rPr lang="el-GR" sz="1800" dirty="0"/>
              <a:t>σ</a:t>
            </a:r>
            <a:r>
              <a:rPr lang="en-US" sz="1800" dirty="0"/>
              <a:t> T</a:t>
            </a:r>
            <a:r>
              <a:rPr lang="en-US" sz="100" dirty="0"/>
              <a:t> </a:t>
            </a:r>
            <a:r>
              <a:rPr lang="en-US" sz="1800" dirty="0"/>
              <a:t>2 is assumed to be the sum of the variances of activities on the critical path. These variances are calculated by means of equation (10). </a:t>
            </a:r>
          </a:p>
          <a:p>
            <a:pPr marL="622800" indent="-320400">
              <a:lnSpc>
                <a:spcPct val="90000"/>
              </a:lnSpc>
              <a:spcBef>
                <a:spcPts val="1000"/>
              </a:spcBef>
              <a:buClrTx/>
              <a:buSzPct val="100000"/>
              <a:buFont typeface="+mj-lt"/>
              <a:buAutoNum type="arabicPeriod" startAt="5"/>
            </a:pPr>
            <a:r>
              <a:rPr lang="en-US" sz="1800" dirty="0"/>
              <a:t>The project completion time is assumed to be distributed normally.</a:t>
            </a:r>
          </a:p>
          <a:p>
            <a:pPr marL="622800" indent="-320400">
              <a:lnSpc>
                <a:spcPct val="90000"/>
              </a:lnSpc>
              <a:spcBef>
                <a:spcPts val="1000"/>
              </a:spcBef>
              <a:buClrTx/>
              <a:buSzPct val="100000"/>
              <a:buFont typeface="+mj-lt"/>
              <a:buAutoNum type="arabicPeriod" startAt="5"/>
            </a:pPr>
            <a:r>
              <a:rPr lang="en-US" sz="1800" dirty="0"/>
              <a:t>Probabilities regarding project completion time can be determined from standard normal tables. (See Appendix A, Areas of a Standard Normal Distribution.)</a:t>
            </a:r>
          </a:p>
        </p:txBody>
      </p:sp>
    </p:spTree>
    <p:extLst>
      <p:ext uri="{BB962C8B-B14F-4D97-AF65-F5344CB8AC3E}">
        <p14:creationId xmlns:p14="http://schemas.microsoft.com/office/powerpoint/2010/main" val="1339544627"/>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Example 16.5: Tennis Tournament – Project Completion Time Distribution</a:t>
            </a:r>
          </a:p>
        </p:txBody>
      </p:sp>
      <p:sp>
        <p:nvSpPr>
          <p:cNvPr id="3" name="Content Placeholder 2"/>
          <p:cNvSpPr>
            <a:spLocks noGrp="1"/>
          </p:cNvSpPr>
          <p:nvPr>
            <p:ph idx="1"/>
          </p:nvPr>
        </p:nvSpPr>
        <p:spPr/>
        <p:txBody>
          <a:bodyPr/>
          <a:lstStyle/>
          <a:p>
            <a:pPr marL="0" indent="0">
              <a:buNone/>
            </a:pPr>
            <a:r>
              <a:rPr lang="en-US" sz="2600" dirty="0"/>
              <a:t>We revisit the tennis tournament project once again, but now we assume that the activity durations are uncertain and obtain the three time estimates as recorded in Table 16.6. Because the tennis facility is booked for other matches, you are asked to find the probability of finishing the tournament within 24 days of initiating negotiations (that is, of completing the entire project).</a:t>
            </a:r>
          </a:p>
        </p:txBody>
      </p:sp>
    </p:spTree>
    <p:extLst>
      <p:ext uri="{BB962C8B-B14F-4D97-AF65-F5344CB8AC3E}">
        <p14:creationId xmlns:p14="http://schemas.microsoft.com/office/powerpoint/2010/main" val="39940429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The Nature of Project Management </a:t>
            </a:r>
            <a:r>
              <a:rPr lang="en-US" sz="1000" dirty="0"/>
              <a:t>3</a:t>
            </a:r>
          </a:p>
        </p:txBody>
      </p:sp>
      <p:sp>
        <p:nvSpPr>
          <p:cNvPr id="19459" name="Rectangle 3"/>
          <p:cNvSpPr>
            <a:spLocks noGrp="1" noChangeArrowheads="1"/>
          </p:cNvSpPr>
          <p:nvPr>
            <p:ph idx="1"/>
          </p:nvPr>
        </p:nvSpPr>
        <p:spPr>
          <a:xfrm>
            <a:off x="1182688" y="2017713"/>
            <a:ext cx="7772400" cy="3621087"/>
          </a:xfrm>
          <a:noFill/>
        </p:spPr>
        <p:txBody>
          <a:bodyPr lIns="92075" tIns="46038" rIns="92075" bIns="46038"/>
          <a:lstStyle/>
          <a:p>
            <a:pPr marL="291600" indent="-291600">
              <a:lnSpc>
                <a:spcPct val="90000"/>
              </a:lnSpc>
              <a:spcBef>
                <a:spcPts val="1000"/>
              </a:spcBef>
              <a:buClrTx/>
              <a:buSzPct val="100000"/>
              <a:buFont typeface="Arial" panose="020B0604020202020204" pitchFamily="34" charset="0"/>
              <a:buChar char="•"/>
            </a:pPr>
            <a:r>
              <a:rPr lang="en-US" dirty="0"/>
              <a:t>Characteristics of Projects.</a:t>
            </a:r>
          </a:p>
          <a:p>
            <a:pPr marL="291600" indent="-291600">
              <a:lnSpc>
                <a:spcPct val="90000"/>
              </a:lnSpc>
              <a:spcBef>
                <a:spcPts val="1000"/>
              </a:spcBef>
              <a:buClrTx/>
              <a:buSzPct val="100000"/>
              <a:buFont typeface="Arial" panose="020B0604020202020204" pitchFamily="34" charset="0"/>
              <a:buChar char="•"/>
            </a:pPr>
            <a:r>
              <a:rPr lang="en-US" dirty="0"/>
              <a:t>Project Management Process.</a:t>
            </a:r>
          </a:p>
          <a:p>
            <a:pPr marL="291600" indent="-291600">
              <a:lnSpc>
                <a:spcPct val="90000"/>
              </a:lnSpc>
              <a:spcBef>
                <a:spcPts val="1000"/>
              </a:spcBef>
              <a:buClrTx/>
              <a:buSzPct val="100000"/>
              <a:buFont typeface="Arial" panose="020B0604020202020204" pitchFamily="34" charset="0"/>
              <a:buChar char="•"/>
            </a:pPr>
            <a:r>
              <a:rPr lang="en-US" dirty="0"/>
              <a:t>Selecting the Project Manager.</a:t>
            </a:r>
          </a:p>
          <a:p>
            <a:pPr marL="291600" indent="-291600">
              <a:lnSpc>
                <a:spcPct val="90000"/>
              </a:lnSpc>
              <a:spcBef>
                <a:spcPts val="1000"/>
              </a:spcBef>
              <a:buClrTx/>
              <a:buSzPct val="100000"/>
              <a:buFont typeface="Arial" panose="020B0604020202020204" pitchFamily="34" charset="0"/>
              <a:buChar char="•"/>
            </a:pPr>
            <a:r>
              <a:rPr lang="en-US" dirty="0"/>
              <a:t>Building the Project Team.</a:t>
            </a:r>
          </a:p>
          <a:p>
            <a:pPr marL="291600" indent="-291600">
              <a:lnSpc>
                <a:spcPct val="90000"/>
              </a:lnSpc>
              <a:spcBef>
                <a:spcPts val="1000"/>
              </a:spcBef>
              <a:buClrTx/>
              <a:buSzPct val="100000"/>
              <a:buFont typeface="Arial" panose="020B0604020202020204" pitchFamily="34" charset="0"/>
              <a:buChar char="•"/>
            </a:pPr>
            <a:r>
              <a:rPr lang="en-US" dirty="0"/>
              <a:t>Principles of Effective Project Management.</a:t>
            </a:r>
            <a:endParaRPr lang="en-US" u="sng" dirty="0"/>
          </a:p>
        </p:txBody>
      </p:sp>
    </p:spTree>
    <p:extLst>
      <p:ext uri="{BB962C8B-B14F-4D97-AF65-F5344CB8AC3E}">
        <p14:creationId xmlns:p14="http://schemas.microsoft.com/office/powerpoint/2010/main" val="2586793322"/>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Table 16.6: Variances and Expected Activity Durations </a:t>
            </a:r>
            <a:r>
              <a:rPr lang="en-US" sz="1000" dirty="0"/>
              <a:t>1</a:t>
            </a:r>
          </a:p>
        </p:txBody>
      </p:sp>
      <p:graphicFrame>
        <p:nvGraphicFramePr>
          <p:cNvPr id="3" name="Table 2"/>
          <p:cNvGraphicFramePr>
            <a:graphicFrameLocks noGrp="1"/>
          </p:cNvGraphicFramePr>
          <p:nvPr>
            <p:extLst>
              <p:ext uri="{D42A27DB-BD31-4B8C-83A1-F6EECF244321}">
                <p14:modId xmlns:p14="http://schemas.microsoft.com/office/powerpoint/2010/main" val="2666450222"/>
              </p:ext>
            </p:extLst>
          </p:nvPr>
        </p:nvGraphicFramePr>
        <p:xfrm>
          <a:off x="762000" y="2180492"/>
          <a:ext cx="8077200" cy="3763108"/>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3699575309"/>
                    </a:ext>
                  </a:extLst>
                </a:gridCol>
                <a:gridCol w="1295400">
                  <a:extLst>
                    <a:ext uri="{9D8B030D-6E8A-4147-A177-3AD203B41FA5}">
                      <a16:colId xmlns:a16="http://schemas.microsoft.com/office/drawing/2014/main" val="3955818645"/>
                    </a:ext>
                  </a:extLst>
                </a:gridCol>
                <a:gridCol w="1295400">
                  <a:extLst>
                    <a:ext uri="{9D8B030D-6E8A-4147-A177-3AD203B41FA5}">
                      <a16:colId xmlns:a16="http://schemas.microsoft.com/office/drawing/2014/main" val="1680532665"/>
                    </a:ext>
                  </a:extLst>
                </a:gridCol>
                <a:gridCol w="1371600">
                  <a:extLst>
                    <a:ext uri="{9D8B030D-6E8A-4147-A177-3AD203B41FA5}">
                      <a16:colId xmlns:a16="http://schemas.microsoft.com/office/drawing/2014/main" val="864084719"/>
                    </a:ext>
                  </a:extLst>
                </a:gridCol>
                <a:gridCol w="1752600">
                  <a:extLst>
                    <a:ext uri="{9D8B030D-6E8A-4147-A177-3AD203B41FA5}">
                      <a16:colId xmlns:a16="http://schemas.microsoft.com/office/drawing/2014/main" val="462718146"/>
                    </a:ext>
                  </a:extLst>
                </a:gridCol>
                <a:gridCol w="1447800">
                  <a:extLst>
                    <a:ext uri="{9D8B030D-6E8A-4147-A177-3AD203B41FA5}">
                      <a16:colId xmlns:a16="http://schemas.microsoft.com/office/drawing/2014/main" val="282335550"/>
                    </a:ext>
                  </a:extLst>
                </a:gridCol>
              </a:tblGrid>
              <a:tr h="370840">
                <a:tc>
                  <a:txBody>
                    <a:bodyPr/>
                    <a:lstStyle/>
                    <a:p>
                      <a:pPr algn="ctr"/>
                      <a:endParaRPr lang="en-IN" sz="1400" dirty="0">
                        <a:solidFill>
                          <a:schemeClr val="tx1"/>
                        </a:solidFill>
                        <a:latin typeface="Calibri" panose="020F0502020204030204" pitchFamily="34" charset="0"/>
                      </a:endParaRPr>
                    </a:p>
                    <a:p>
                      <a:pPr algn="ctr"/>
                      <a:r>
                        <a:rPr lang="en-IN" sz="1400" dirty="0">
                          <a:solidFill>
                            <a:schemeClr val="tx1"/>
                          </a:solidFill>
                          <a:latin typeface="Calibri" panose="020F0502020204030204" pitchFamily="34" charset="0"/>
                        </a:rPr>
                        <a:t>Activity</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400" dirty="0">
                          <a:solidFill>
                            <a:schemeClr val="tx1"/>
                          </a:solidFill>
                          <a:latin typeface="Calibri" panose="020F0502020204030204" pitchFamily="34" charset="0"/>
                        </a:rPr>
                        <a:t>Time Estimate for </a:t>
                      </a:r>
                      <a:r>
                        <a:rPr lang="en-IN" sz="1400" i="1" dirty="0">
                          <a:solidFill>
                            <a:schemeClr val="tx1"/>
                          </a:solidFill>
                          <a:latin typeface="Calibri" panose="020F0502020204030204" pitchFamily="34" charset="0"/>
                        </a:rPr>
                        <a:t>A</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400" dirty="0">
                          <a:solidFill>
                            <a:schemeClr val="tx1"/>
                          </a:solidFill>
                          <a:latin typeface="Calibri" panose="020F0502020204030204" pitchFamily="34" charset="0"/>
                        </a:rPr>
                        <a:t>Time Estimate for </a:t>
                      </a:r>
                      <a:r>
                        <a:rPr lang="en-IN" sz="1400" i="1" dirty="0">
                          <a:solidFill>
                            <a:schemeClr val="tx1"/>
                          </a:solidFill>
                          <a:latin typeface="Calibri" panose="020F0502020204030204" pitchFamily="34" charset="0"/>
                        </a:rPr>
                        <a:t>M</a:t>
                      </a:r>
                      <a:endParaRPr lang="en-IN" sz="1400" dirty="0">
                        <a:solidFill>
                          <a:schemeClr val="tx1"/>
                        </a:solidFill>
                        <a:latin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400" dirty="0">
                          <a:solidFill>
                            <a:schemeClr val="tx1"/>
                          </a:solidFill>
                          <a:latin typeface="Calibri" panose="020F0502020204030204" pitchFamily="34" charset="0"/>
                        </a:rPr>
                        <a:t>Time Estimate for </a:t>
                      </a:r>
                      <a:r>
                        <a:rPr lang="en-IN" sz="1400" i="1" dirty="0">
                          <a:solidFill>
                            <a:schemeClr val="tx1"/>
                          </a:solidFill>
                          <a:latin typeface="Calibri" panose="020F0502020204030204" pitchFamily="34" charset="0"/>
                        </a:rPr>
                        <a:t>B</a:t>
                      </a:r>
                      <a:endParaRPr lang="en-IN" sz="1400" dirty="0">
                        <a:solidFill>
                          <a:schemeClr val="tx1"/>
                        </a:solidFill>
                        <a:latin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IN" sz="1400" dirty="0">
                        <a:solidFill>
                          <a:schemeClr val="tx1"/>
                        </a:solidFill>
                        <a:latin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400" dirty="0">
                          <a:solidFill>
                            <a:schemeClr val="tx1"/>
                          </a:solidFill>
                          <a:latin typeface="Calibri" panose="020F0502020204030204" pitchFamily="34" charset="0"/>
                        </a:rPr>
                        <a:t>Expected Duration, </a:t>
                      </a:r>
                      <a:r>
                        <a:rPr lang="en-IN" sz="1400" i="1" dirty="0">
                          <a:solidFill>
                            <a:schemeClr val="tx1"/>
                          </a:solidFill>
                          <a:latin typeface="Calibri" panose="020F0502020204030204" pitchFamily="34" charset="0"/>
                        </a:rPr>
                        <a:t>t</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10577975"/>
                  </a:ext>
                </a:extLst>
              </a:tr>
              <a:tr h="501748">
                <a:tc>
                  <a:txBody>
                    <a:bodyPr/>
                    <a:lstStyle/>
                    <a:p>
                      <a:pPr algn="ctr"/>
                      <a:r>
                        <a:rPr lang="en-IN" sz="1400" dirty="0">
                          <a:latin typeface="Calibri" panose="020F0502020204030204" pitchFamily="34" charset="0"/>
                        </a:rPr>
                        <a:t>A</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tc>
                  <a:txBody>
                    <a:bodyPr/>
                    <a:lstStyle/>
                    <a:p>
                      <a:pPr algn="ctr"/>
                      <a:r>
                        <a:rPr lang="en-IN" sz="1400" dirty="0">
                          <a:latin typeface="Calibri" panose="020F0502020204030204" pitchFamily="34" charset="0"/>
                        </a:rPr>
                        <a:t>1</a:t>
                      </a:r>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r>
                        <a:rPr lang="en-IN" sz="1400" dirty="0">
                          <a:latin typeface="Calibri" panose="020F0502020204030204" pitchFamily="34" charset="0"/>
                        </a:rPr>
                        <a:t>2</a:t>
                      </a:r>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r>
                        <a:rPr lang="en-IN" sz="1400" dirty="0">
                          <a:latin typeface="Calibri" panose="020F0502020204030204" pitchFamily="34" charset="0"/>
                        </a:rPr>
                        <a:t>3</a:t>
                      </a:r>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r>
                        <a:rPr lang="en-IN" sz="1400" dirty="0">
                          <a:solidFill>
                            <a:schemeClr val="bg1"/>
                          </a:solidFill>
                          <a:latin typeface="Calibri" panose="020F0502020204030204" pitchFamily="34" charset="0"/>
                        </a:rPr>
                        <a:t>4 over 36</a:t>
                      </a:r>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r>
                        <a:rPr lang="en-IN" sz="1400" dirty="0">
                          <a:latin typeface="Calibri" panose="020F0502020204030204" pitchFamily="34" charset="0"/>
                        </a:rPr>
                        <a:t>2</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402243205"/>
                  </a:ext>
                </a:extLst>
              </a:tr>
              <a:tr h="533400">
                <a:tc>
                  <a:txBody>
                    <a:bodyPr/>
                    <a:lstStyle/>
                    <a:p>
                      <a:pPr algn="ctr"/>
                      <a:r>
                        <a:rPr lang="en-IN" sz="1400" dirty="0">
                          <a:latin typeface="Calibri" panose="020F0502020204030204" pitchFamily="34" charset="0"/>
                        </a:rPr>
                        <a:t>B</a:t>
                      </a:r>
                    </a:p>
                  </a:txBody>
                  <a:tcPr>
                    <a:lnL w="12700" cap="flat" cmpd="sng" algn="ctr">
                      <a:solidFill>
                        <a:schemeClr val="tx1"/>
                      </a:solidFill>
                      <a:prstDash val="solid"/>
                      <a:round/>
                      <a:headEnd type="none" w="med" len="med"/>
                      <a:tailEnd type="none" w="med" len="med"/>
                    </a:lnL>
                    <a:solidFill>
                      <a:schemeClr val="bg1"/>
                    </a:solidFill>
                  </a:tcPr>
                </a:tc>
                <a:tc>
                  <a:txBody>
                    <a:bodyPr/>
                    <a:lstStyle/>
                    <a:p>
                      <a:pPr algn="ctr"/>
                      <a:r>
                        <a:rPr lang="en-IN" sz="1400" dirty="0">
                          <a:latin typeface="Calibri" panose="020F0502020204030204" pitchFamily="34" charset="0"/>
                        </a:rPr>
                        <a:t>5</a:t>
                      </a:r>
                    </a:p>
                  </a:txBody>
                  <a:tcPr>
                    <a:solidFill>
                      <a:schemeClr val="bg1"/>
                    </a:solidFill>
                  </a:tcPr>
                </a:tc>
                <a:tc>
                  <a:txBody>
                    <a:bodyPr/>
                    <a:lstStyle/>
                    <a:p>
                      <a:pPr algn="ctr"/>
                      <a:r>
                        <a:rPr lang="en-IN" sz="1400" dirty="0">
                          <a:latin typeface="Calibri" panose="020F0502020204030204" pitchFamily="34" charset="0"/>
                        </a:rPr>
                        <a:t>8</a:t>
                      </a:r>
                    </a:p>
                  </a:txBody>
                  <a:tcPr>
                    <a:solidFill>
                      <a:schemeClr val="bg1"/>
                    </a:solidFill>
                  </a:tcPr>
                </a:tc>
                <a:tc>
                  <a:txBody>
                    <a:bodyPr/>
                    <a:lstStyle/>
                    <a:p>
                      <a:pPr algn="ctr"/>
                      <a:r>
                        <a:rPr lang="en-IN" sz="1400" dirty="0">
                          <a:latin typeface="Calibri" panose="020F0502020204030204" pitchFamily="34" charset="0"/>
                        </a:rPr>
                        <a:t>11</a:t>
                      </a:r>
                    </a:p>
                  </a:txBody>
                  <a:tcPr>
                    <a:solidFill>
                      <a:schemeClr val="bg1"/>
                    </a:solidFill>
                  </a:tcPr>
                </a:tc>
                <a:tc>
                  <a:txBody>
                    <a:bodyPr/>
                    <a:lstStyle/>
                    <a:p>
                      <a:pPr algn="ctr"/>
                      <a:endParaRPr lang="en-IN" sz="1400" dirty="0">
                        <a:latin typeface="Calibri" panose="020F0502020204030204" pitchFamily="34" charset="0"/>
                      </a:endParaRPr>
                    </a:p>
                  </a:txBody>
                  <a:tcPr>
                    <a:solidFill>
                      <a:schemeClr val="bg1"/>
                    </a:solidFill>
                  </a:tcPr>
                </a:tc>
                <a:tc>
                  <a:txBody>
                    <a:bodyPr/>
                    <a:lstStyle/>
                    <a:p>
                      <a:pPr algn="ctr"/>
                      <a:r>
                        <a:rPr lang="en-IN" sz="1400" dirty="0">
                          <a:latin typeface="Calibri" panose="020F0502020204030204" pitchFamily="34" charset="0"/>
                        </a:rPr>
                        <a:t>8</a:t>
                      </a: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764896248"/>
                  </a:ext>
                </a:extLst>
              </a:tr>
              <a:tr h="533400">
                <a:tc>
                  <a:txBody>
                    <a:bodyPr/>
                    <a:lstStyle/>
                    <a:p>
                      <a:pPr algn="ctr"/>
                      <a:r>
                        <a:rPr lang="en-IN" sz="1400" dirty="0">
                          <a:latin typeface="Calibri" panose="020F0502020204030204" pitchFamily="34" charset="0"/>
                        </a:rPr>
                        <a:t>C</a:t>
                      </a:r>
                    </a:p>
                  </a:txBody>
                  <a:tcPr>
                    <a:lnL w="12700" cap="flat" cmpd="sng" algn="ctr">
                      <a:solidFill>
                        <a:schemeClr val="tx1"/>
                      </a:solidFill>
                      <a:prstDash val="solid"/>
                      <a:round/>
                      <a:headEnd type="none" w="med" len="med"/>
                      <a:tailEnd type="none" w="med" len="med"/>
                    </a:lnL>
                    <a:solidFill>
                      <a:schemeClr val="bg1"/>
                    </a:solidFill>
                  </a:tcPr>
                </a:tc>
                <a:tc>
                  <a:txBody>
                    <a:bodyPr/>
                    <a:lstStyle/>
                    <a:p>
                      <a:pPr algn="ctr"/>
                      <a:r>
                        <a:rPr lang="en-IN" sz="1400" dirty="0">
                          <a:latin typeface="Calibri" panose="020F0502020204030204" pitchFamily="34" charset="0"/>
                        </a:rPr>
                        <a:t>2</a:t>
                      </a:r>
                    </a:p>
                  </a:txBody>
                  <a:tcPr>
                    <a:solidFill>
                      <a:schemeClr val="bg1"/>
                    </a:solidFill>
                  </a:tcPr>
                </a:tc>
                <a:tc>
                  <a:txBody>
                    <a:bodyPr/>
                    <a:lstStyle/>
                    <a:p>
                      <a:pPr algn="ctr"/>
                      <a:r>
                        <a:rPr lang="en-IN" sz="1400" dirty="0">
                          <a:latin typeface="Calibri" panose="020F0502020204030204" pitchFamily="34" charset="0"/>
                        </a:rPr>
                        <a:t>3</a:t>
                      </a:r>
                    </a:p>
                  </a:txBody>
                  <a:tcPr>
                    <a:solidFill>
                      <a:schemeClr val="bg1"/>
                    </a:solidFill>
                  </a:tcPr>
                </a:tc>
                <a:tc>
                  <a:txBody>
                    <a:bodyPr/>
                    <a:lstStyle/>
                    <a:p>
                      <a:pPr algn="ctr"/>
                      <a:r>
                        <a:rPr lang="en-IN" sz="1400" dirty="0">
                          <a:latin typeface="Calibri" panose="020F0502020204030204" pitchFamily="34" charset="0"/>
                        </a:rPr>
                        <a:t>4</a:t>
                      </a:r>
                    </a:p>
                  </a:txBody>
                  <a:tcPr>
                    <a:solidFill>
                      <a:schemeClr val="bg1"/>
                    </a:solidFill>
                  </a:tcPr>
                </a:tc>
                <a:tc>
                  <a:txBody>
                    <a:bodyPr/>
                    <a:lstStyle/>
                    <a:p>
                      <a:pPr algn="ctr"/>
                      <a:endParaRPr lang="en-IN" sz="1400" dirty="0">
                        <a:latin typeface="Calibri" panose="020F0502020204030204" pitchFamily="34" charset="0"/>
                      </a:endParaRPr>
                    </a:p>
                  </a:txBody>
                  <a:tcPr>
                    <a:solidFill>
                      <a:schemeClr val="bg1"/>
                    </a:solidFill>
                  </a:tcPr>
                </a:tc>
                <a:tc>
                  <a:txBody>
                    <a:bodyPr/>
                    <a:lstStyle/>
                    <a:p>
                      <a:pPr algn="ctr"/>
                      <a:r>
                        <a:rPr lang="en-IN" sz="1400" dirty="0">
                          <a:latin typeface="Calibri" panose="020F0502020204030204" pitchFamily="34" charset="0"/>
                        </a:rPr>
                        <a:t>3</a:t>
                      </a: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4170187726"/>
                  </a:ext>
                </a:extLst>
              </a:tr>
              <a:tr h="533400">
                <a:tc>
                  <a:txBody>
                    <a:bodyPr/>
                    <a:lstStyle/>
                    <a:p>
                      <a:pPr algn="ctr"/>
                      <a:r>
                        <a:rPr lang="en-IN" sz="1400" dirty="0">
                          <a:latin typeface="Calibri" panose="020F0502020204030204" pitchFamily="34" charset="0"/>
                        </a:rPr>
                        <a:t>D</a:t>
                      </a:r>
                    </a:p>
                  </a:txBody>
                  <a:tcPr>
                    <a:lnL w="12700" cap="flat" cmpd="sng" algn="ctr">
                      <a:solidFill>
                        <a:schemeClr val="tx1"/>
                      </a:solidFill>
                      <a:prstDash val="solid"/>
                      <a:round/>
                      <a:headEnd type="none" w="med" len="med"/>
                      <a:tailEnd type="none" w="med" len="med"/>
                    </a:lnL>
                    <a:solidFill>
                      <a:schemeClr val="bg1"/>
                    </a:solidFill>
                  </a:tcPr>
                </a:tc>
                <a:tc>
                  <a:txBody>
                    <a:bodyPr/>
                    <a:lstStyle/>
                    <a:p>
                      <a:pPr algn="ctr"/>
                      <a:r>
                        <a:rPr lang="en-IN" sz="1400" dirty="0">
                          <a:latin typeface="Calibri" panose="020F0502020204030204" pitchFamily="34" charset="0"/>
                        </a:rPr>
                        <a:t>1</a:t>
                      </a:r>
                    </a:p>
                  </a:txBody>
                  <a:tcPr>
                    <a:solidFill>
                      <a:schemeClr val="bg1"/>
                    </a:solidFill>
                  </a:tcPr>
                </a:tc>
                <a:tc>
                  <a:txBody>
                    <a:bodyPr/>
                    <a:lstStyle/>
                    <a:p>
                      <a:pPr algn="ctr"/>
                      <a:r>
                        <a:rPr lang="en-IN" sz="1400" dirty="0">
                          <a:latin typeface="Calibri" panose="020F0502020204030204" pitchFamily="34" charset="0"/>
                        </a:rPr>
                        <a:t>2</a:t>
                      </a:r>
                    </a:p>
                  </a:txBody>
                  <a:tcPr>
                    <a:solidFill>
                      <a:schemeClr val="bg1"/>
                    </a:solidFill>
                  </a:tcPr>
                </a:tc>
                <a:tc>
                  <a:txBody>
                    <a:bodyPr/>
                    <a:lstStyle/>
                    <a:p>
                      <a:pPr algn="ctr"/>
                      <a:r>
                        <a:rPr lang="en-IN" sz="1400" dirty="0">
                          <a:latin typeface="Calibri" panose="020F0502020204030204" pitchFamily="34" charset="0"/>
                        </a:rPr>
                        <a:t>3</a:t>
                      </a:r>
                    </a:p>
                  </a:txBody>
                  <a:tcPr>
                    <a:solidFill>
                      <a:schemeClr val="bg1"/>
                    </a:solidFill>
                  </a:tcPr>
                </a:tc>
                <a:tc>
                  <a:txBody>
                    <a:bodyPr/>
                    <a:lstStyle/>
                    <a:p>
                      <a:pPr algn="ctr"/>
                      <a:endParaRPr lang="en-IN" sz="1400" dirty="0">
                        <a:latin typeface="Calibri" panose="020F0502020204030204" pitchFamily="34" charset="0"/>
                      </a:endParaRPr>
                    </a:p>
                  </a:txBody>
                  <a:tcPr>
                    <a:solidFill>
                      <a:schemeClr val="bg1"/>
                    </a:solidFill>
                  </a:tcPr>
                </a:tc>
                <a:tc>
                  <a:txBody>
                    <a:bodyPr/>
                    <a:lstStyle/>
                    <a:p>
                      <a:pPr algn="ctr"/>
                      <a:r>
                        <a:rPr lang="en-IN" sz="1400" dirty="0">
                          <a:latin typeface="Calibri" panose="020F0502020204030204" pitchFamily="34" charset="0"/>
                        </a:rPr>
                        <a:t>2</a:t>
                      </a: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500765209"/>
                  </a:ext>
                </a:extLst>
              </a:tr>
              <a:tr h="609600">
                <a:tc>
                  <a:txBody>
                    <a:bodyPr/>
                    <a:lstStyle/>
                    <a:p>
                      <a:pPr algn="ctr"/>
                      <a:r>
                        <a:rPr lang="en-IN" sz="1400" dirty="0">
                          <a:latin typeface="Calibri" panose="020F0502020204030204" pitchFamily="34" charset="0"/>
                        </a:rPr>
                        <a:t>E</a:t>
                      </a:r>
                    </a:p>
                  </a:txBody>
                  <a:tcPr>
                    <a:lnL w="12700" cap="flat" cmpd="sng" algn="ctr">
                      <a:solidFill>
                        <a:schemeClr val="tx1"/>
                      </a:solidFill>
                      <a:prstDash val="solid"/>
                      <a:round/>
                      <a:headEnd type="none" w="med" len="med"/>
                      <a:tailEnd type="none" w="med" len="med"/>
                    </a:lnL>
                    <a:solidFill>
                      <a:schemeClr val="bg1"/>
                    </a:solidFill>
                  </a:tcPr>
                </a:tc>
                <a:tc>
                  <a:txBody>
                    <a:bodyPr/>
                    <a:lstStyle/>
                    <a:p>
                      <a:pPr algn="ctr"/>
                      <a:r>
                        <a:rPr lang="en-IN" sz="1400" dirty="0">
                          <a:latin typeface="Calibri" panose="020F0502020204030204" pitchFamily="34" charset="0"/>
                        </a:rPr>
                        <a:t>6</a:t>
                      </a:r>
                    </a:p>
                  </a:txBody>
                  <a:tcPr>
                    <a:solidFill>
                      <a:schemeClr val="bg1"/>
                    </a:solidFill>
                  </a:tcPr>
                </a:tc>
                <a:tc>
                  <a:txBody>
                    <a:bodyPr/>
                    <a:lstStyle/>
                    <a:p>
                      <a:pPr algn="ctr"/>
                      <a:r>
                        <a:rPr lang="en-IN" sz="1400" dirty="0">
                          <a:latin typeface="Calibri" panose="020F0502020204030204" pitchFamily="34" charset="0"/>
                        </a:rPr>
                        <a:t>9</a:t>
                      </a:r>
                    </a:p>
                  </a:txBody>
                  <a:tcPr>
                    <a:solidFill>
                      <a:schemeClr val="bg1"/>
                    </a:solidFill>
                  </a:tcPr>
                </a:tc>
                <a:tc>
                  <a:txBody>
                    <a:bodyPr/>
                    <a:lstStyle/>
                    <a:p>
                      <a:pPr algn="ctr"/>
                      <a:r>
                        <a:rPr lang="en-IN" sz="1400" dirty="0">
                          <a:latin typeface="Calibri" panose="020F0502020204030204" pitchFamily="34" charset="0"/>
                        </a:rPr>
                        <a:t>18</a:t>
                      </a:r>
                    </a:p>
                  </a:txBody>
                  <a:tcPr>
                    <a:solidFill>
                      <a:schemeClr val="bg1"/>
                    </a:solidFill>
                  </a:tcPr>
                </a:tc>
                <a:tc>
                  <a:txBody>
                    <a:bodyPr/>
                    <a:lstStyle/>
                    <a:p>
                      <a:pPr algn="ctr"/>
                      <a:endParaRPr lang="en-IN" sz="1400" dirty="0">
                        <a:latin typeface="Calibri" panose="020F0502020204030204" pitchFamily="34" charset="0"/>
                      </a:endParaRPr>
                    </a:p>
                  </a:txBody>
                  <a:tcPr>
                    <a:solidFill>
                      <a:schemeClr val="bg1"/>
                    </a:solidFill>
                  </a:tcPr>
                </a:tc>
                <a:tc>
                  <a:txBody>
                    <a:bodyPr/>
                    <a:lstStyle/>
                    <a:p>
                      <a:pPr algn="ctr"/>
                      <a:r>
                        <a:rPr lang="en-IN" sz="1400" dirty="0">
                          <a:latin typeface="Calibri" panose="020F0502020204030204" pitchFamily="34" charset="0"/>
                        </a:rPr>
                        <a:t>10</a:t>
                      </a: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226768074"/>
                  </a:ext>
                </a:extLst>
              </a:tr>
              <a:tr h="533400">
                <a:tc>
                  <a:txBody>
                    <a:bodyPr/>
                    <a:lstStyle/>
                    <a:p>
                      <a:pPr algn="ctr"/>
                      <a:r>
                        <a:rPr lang="en-IN" sz="1400" dirty="0">
                          <a:latin typeface="Calibri" panose="020F0502020204030204" pitchFamily="34" charset="0"/>
                        </a:rPr>
                        <a:t>F</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400" dirty="0">
                          <a:latin typeface="Calibri" panose="020F0502020204030204" pitchFamily="34" charset="0"/>
                        </a:rPr>
                        <a:t>2</a:t>
                      </a:r>
                    </a:p>
                  </a:txBody>
                  <a:tcPr>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400" dirty="0">
                          <a:latin typeface="Calibri" panose="020F0502020204030204" pitchFamily="34" charset="0"/>
                        </a:rPr>
                        <a:t>4</a:t>
                      </a:r>
                    </a:p>
                  </a:txBody>
                  <a:tcPr>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400" dirty="0">
                          <a:latin typeface="Calibri" panose="020F0502020204030204" pitchFamily="34" charset="0"/>
                        </a:rPr>
                        <a:t>6</a:t>
                      </a:r>
                    </a:p>
                  </a:txBody>
                  <a:tcPr>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IN" sz="1400" dirty="0">
                        <a:latin typeface="Calibri" panose="020F0502020204030204" pitchFamily="34" charset="0"/>
                      </a:endParaRPr>
                    </a:p>
                  </a:txBody>
                  <a:tcPr>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400" dirty="0">
                          <a:latin typeface="Calibri" panose="020F0502020204030204" pitchFamily="34" charset="0"/>
                        </a:rPr>
                        <a:t>4</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39548509"/>
                  </a:ext>
                </a:extLst>
              </a:tr>
            </a:tbl>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706483472"/>
              </p:ext>
            </p:extLst>
          </p:nvPr>
        </p:nvGraphicFramePr>
        <p:xfrm>
          <a:off x="6072552" y="2368062"/>
          <a:ext cx="927100" cy="241300"/>
        </p:xfrm>
        <a:graphic>
          <a:graphicData uri="http://schemas.openxmlformats.org/presentationml/2006/ole">
            <mc:AlternateContent xmlns:mc="http://schemas.openxmlformats.org/markup-compatibility/2006">
              <mc:Choice xmlns:v="urn:schemas-microsoft-com:vml" Requires="v">
                <p:oleObj spid="_x0000_s46865" name="Equation" r:id="rId4" imgW="927000" imgH="241200" progId="Equation.DSMT4">
                  <p:embed/>
                </p:oleObj>
              </mc:Choice>
              <mc:Fallback>
                <p:oleObj name="Equation" r:id="rId4" imgW="927000" imgH="241200" progId="Equation.DSMT4">
                  <p:embed/>
                  <p:pic>
                    <p:nvPicPr>
                      <p:cNvPr id="0" name=""/>
                      <p:cNvPicPr/>
                      <p:nvPr/>
                    </p:nvPicPr>
                    <p:blipFill>
                      <a:blip r:embed="rId5"/>
                      <a:stretch>
                        <a:fillRect/>
                      </a:stretch>
                    </p:blipFill>
                    <p:spPr>
                      <a:xfrm>
                        <a:off x="6072552" y="2368062"/>
                        <a:ext cx="927100" cy="241300"/>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97794020"/>
              </p:ext>
            </p:extLst>
          </p:nvPr>
        </p:nvGraphicFramePr>
        <p:xfrm>
          <a:off x="6530240" y="2714382"/>
          <a:ext cx="254000" cy="457200"/>
        </p:xfrm>
        <a:graphic>
          <a:graphicData uri="http://schemas.openxmlformats.org/presentationml/2006/ole">
            <mc:AlternateContent xmlns:mc="http://schemas.openxmlformats.org/markup-compatibility/2006">
              <mc:Choice xmlns:v="urn:schemas-microsoft-com:vml" Requires="v">
                <p:oleObj spid="_x0000_s46866" name="Equation" r:id="rId6" imgW="253800" imgH="457200" progId="Equation.DSMT4">
                  <p:embed/>
                </p:oleObj>
              </mc:Choice>
              <mc:Fallback>
                <p:oleObj name="Equation" r:id="rId6" imgW="253800" imgH="457200" progId="Equation.DSMT4">
                  <p:embed/>
                  <p:pic>
                    <p:nvPicPr>
                      <p:cNvPr id="2" name="Object 1"/>
                      <p:cNvPicPr/>
                      <p:nvPr/>
                    </p:nvPicPr>
                    <p:blipFill>
                      <a:blip r:embed="rId7"/>
                      <a:stretch>
                        <a:fillRect/>
                      </a:stretch>
                    </p:blipFill>
                    <p:spPr>
                      <a:xfrm>
                        <a:off x="6530240" y="2714382"/>
                        <a:ext cx="254000" cy="457200"/>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257330990"/>
              </p:ext>
            </p:extLst>
          </p:nvPr>
        </p:nvGraphicFramePr>
        <p:xfrm>
          <a:off x="6529754" y="3247292"/>
          <a:ext cx="254000" cy="457200"/>
        </p:xfrm>
        <a:graphic>
          <a:graphicData uri="http://schemas.openxmlformats.org/presentationml/2006/ole">
            <mc:AlternateContent xmlns:mc="http://schemas.openxmlformats.org/markup-compatibility/2006">
              <mc:Choice xmlns:v="urn:schemas-microsoft-com:vml" Requires="v">
                <p:oleObj spid="_x0000_s46867" name="Equation" r:id="rId8" imgW="253800" imgH="457200" progId="Equation.DSMT4">
                  <p:embed/>
                </p:oleObj>
              </mc:Choice>
              <mc:Fallback>
                <p:oleObj name="Equation" r:id="rId8" imgW="253800" imgH="457200" progId="Equation.DSMT4">
                  <p:embed/>
                  <p:pic>
                    <p:nvPicPr>
                      <p:cNvPr id="5" name="Object 4"/>
                      <p:cNvPicPr/>
                      <p:nvPr/>
                    </p:nvPicPr>
                    <p:blipFill>
                      <a:blip r:embed="rId9"/>
                      <a:stretch>
                        <a:fillRect/>
                      </a:stretch>
                    </p:blipFill>
                    <p:spPr>
                      <a:xfrm>
                        <a:off x="6529754" y="3247292"/>
                        <a:ext cx="254000" cy="457200"/>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017231409"/>
              </p:ext>
            </p:extLst>
          </p:nvPr>
        </p:nvGraphicFramePr>
        <p:xfrm>
          <a:off x="6529754" y="3774636"/>
          <a:ext cx="254000" cy="457200"/>
        </p:xfrm>
        <a:graphic>
          <a:graphicData uri="http://schemas.openxmlformats.org/presentationml/2006/ole">
            <mc:AlternateContent xmlns:mc="http://schemas.openxmlformats.org/markup-compatibility/2006">
              <mc:Choice xmlns:v="urn:schemas-microsoft-com:vml" Requires="v">
                <p:oleObj spid="_x0000_s46868" name="Equation" r:id="rId10" imgW="253800" imgH="457200" progId="Equation.DSMT4">
                  <p:embed/>
                </p:oleObj>
              </mc:Choice>
              <mc:Fallback>
                <p:oleObj name="Equation" r:id="rId10" imgW="253800" imgH="457200" progId="Equation.DSMT4">
                  <p:embed/>
                  <p:pic>
                    <p:nvPicPr>
                      <p:cNvPr id="6" name="Object 5"/>
                      <p:cNvPicPr/>
                      <p:nvPr/>
                    </p:nvPicPr>
                    <p:blipFill>
                      <a:blip r:embed="rId7"/>
                      <a:stretch>
                        <a:fillRect/>
                      </a:stretch>
                    </p:blipFill>
                    <p:spPr>
                      <a:xfrm>
                        <a:off x="6529754" y="3774636"/>
                        <a:ext cx="254000" cy="457200"/>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880362363"/>
              </p:ext>
            </p:extLst>
          </p:nvPr>
        </p:nvGraphicFramePr>
        <p:xfrm>
          <a:off x="6529754" y="4325620"/>
          <a:ext cx="254000" cy="457200"/>
        </p:xfrm>
        <a:graphic>
          <a:graphicData uri="http://schemas.openxmlformats.org/presentationml/2006/ole">
            <mc:AlternateContent xmlns:mc="http://schemas.openxmlformats.org/markup-compatibility/2006">
              <mc:Choice xmlns:v="urn:schemas-microsoft-com:vml" Requires="v">
                <p:oleObj spid="_x0000_s46869" name="Equation" r:id="rId11" imgW="253800" imgH="457200" progId="Equation.DSMT4">
                  <p:embed/>
                </p:oleObj>
              </mc:Choice>
              <mc:Fallback>
                <p:oleObj name="Equation" r:id="rId11" imgW="253800" imgH="457200" progId="Equation.DSMT4">
                  <p:embed/>
                  <p:pic>
                    <p:nvPicPr>
                      <p:cNvPr id="7" name="Object 6"/>
                      <p:cNvPicPr/>
                      <p:nvPr/>
                    </p:nvPicPr>
                    <p:blipFill>
                      <a:blip r:embed="rId7"/>
                      <a:stretch>
                        <a:fillRect/>
                      </a:stretch>
                    </p:blipFill>
                    <p:spPr>
                      <a:xfrm>
                        <a:off x="6529754" y="4325620"/>
                        <a:ext cx="254000" cy="457200"/>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1655561478"/>
              </p:ext>
            </p:extLst>
          </p:nvPr>
        </p:nvGraphicFramePr>
        <p:xfrm>
          <a:off x="6491288" y="4857750"/>
          <a:ext cx="330200" cy="457200"/>
        </p:xfrm>
        <a:graphic>
          <a:graphicData uri="http://schemas.openxmlformats.org/presentationml/2006/ole">
            <mc:AlternateContent xmlns:mc="http://schemas.openxmlformats.org/markup-compatibility/2006">
              <mc:Choice xmlns:v="urn:schemas-microsoft-com:vml" Requires="v">
                <p:oleObj spid="_x0000_s46870" name="Equation" r:id="rId12" imgW="330120" imgH="457200" progId="Equation.DSMT4">
                  <p:embed/>
                </p:oleObj>
              </mc:Choice>
              <mc:Fallback>
                <p:oleObj name="Equation" r:id="rId12" imgW="330120" imgH="457200" progId="Equation.DSMT4">
                  <p:embed/>
                  <p:pic>
                    <p:nvPicPr>
                      <p:cNvPr id="8" name="Object 7"/>
                      <p:cNvPicPr/>
                      <p:nvPr/>
                    </p:nvPicPr>
                    <p:blipFill>
                      <a:blip r:embed="rId13"/>
                      <a:stretch>
                        <a:fillRect/>
                      </a:stretch>
                    </p:blipFill>
                    <p:spPr>
                      <a:xfrm>
                        <a:off x="6491288" y="4857750"/>
                        <a:ext cx="330200" cy="457200"/>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3760753777"/>
              </p:ext>
            </p:extLst>
          </p:nvPr>
        </p:nvGraphicFramePr>
        <p:xfrm>
          <a:off x="6529388" y="5437188"/>
          <a:ext cx="254000" cy="457200"/>
        </p:xfrm>
        <a:graphic>
          <a:graphicData uri="http://schemas.openxmlformats.org/presentationml/2006/ole">
            <mc:AlternateContent xmlns:mc="http://schemas.openxmlformats.org/markup-compatibility/2006">
              <mc:Choice xmlns:v="urn:schemas-microsoft-com:vml" Requires="v">
                <p:oleObj spid="_x0000_s46871" name="Equation" r:id="rId14" imgW="253800" imgH="457200" progId="Equation.DSMT4">
                  <p:embed/>
                </p:oleObj>
              </mc:Choice>
              <mc:Fallback>
                <p:oleObj name="Equation" r:id="rId14" imgW="253800" imgH="457200" progId="Equation.DSMT4">
                  <p:embed/>
                  <p:pic>
                    <p:nvPicPr>
                      <p:cNvPr id="9" name="Object 8"/>
                      <p:cNvPicPr/>
                      <p:nvPr/>
                    </p:nvPicPr>
                    <p:blipFill>
                      <a:blip r:embed="rId15"/>
                      <a:stretch>
                        <a:fillRect/>
                      </a:stretch>
                    </p:blipFill>
                    <p:spPr>
                      <a:xfrm>
                        <a:off x="6529388" y="5437188"/>
                        <a:ext cx="254000" cy="457200"/>
                      </a:xfrm>
                      <a:prstGeom prst="rect">
                        <a:avLst/>
                      </a:prstGeom>
                    </p:spPr>
                  </p:pic>
                </p:oleObj>
              </mc:Fallback>
            </mc:AlternateContent>
          </a:graphicData>
        </a:graphic>
      </p:graphicFrame>
    </p:spTree>
    <p:extLst>
      <p:ext uri="{BB962C8B-B14F-4D97-AF65-F5344CB8AC3E}">
        <p14:creationId xmlns:p14="http://schemas.microsoft.com/office/powerpoint/2010/main" val="917529966"/>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Table 16.6: Variances and Expected Activity Durations </a:t>
            </a:r>
            <a:r>
              <a:rPr lang="en-US" sz="1000" dirty="0"/>
              <a:t>2</a:t>
            </a:r>
          </a:p>
        </p:txBody>
      </p:sp>
      <p:graphicFrame>
        <p:nvGraphicFramePr>
          <p:cNvPr id="3" name="Table 2"/>
          <p:cNvGraphicFramePr>
            <a:graphicFrameLocks noGrp="1"/>
          </p:cNvGraphicFramePr>
          <p:nvPr>
            <p:extLst>
              <p:ext uri="{D42A27DB-BD31-4B8C-83A1-F6EECF244321}">
                <p14:modId xmlns:p14="http://schemas.microsoft.com/office/powerpoint/2010/main" val="1268472946"/>
              </p:ext>
            </p:extLst>
          </p:nvPr>
        </p:nvGraphicFramePr>
        <p:xfrm>
          <a:off x="762000" y="2180492"/>
          <a:ext cx="8077200" cy="2376268"/>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3699575309"/>
                    </a:ext>
                  </a:extLst>
                </a:gridCol>
                <a:gridCol w="1295400">
                  <a:extLst>
                    <a:ext uri="{9D8B030D-6E8A-4147-A177-3AD203B41FA5}">
                      <a16:colId xmlns:a16="http://schemas.microsoft.com/office/drawing/2014/main" val="3955818645"/>
                    </a:ext>
                  </a:extLst>
                </a:gridCol>
                <a:gridCol w="1295400">
                  <a:extLst>
                    <a:ext uri="{9D8B030D-6E8A-4147-A177-3AD203B41FA5}">
                      <a16:colId xmlns:a16="http://schemas.microsoft.com/office/drawing/2014/main" val="1680532665"/>
                    </a:ext>
                  </a:extLst>
                </a:gridCol>
                <a:gridCol w="1371600">
                  <a:extLst>
                    <a:ext uri="{9D8B030D-6E8A-4147-A177-3AD203B41FA5}">
                      <a16:colId xmlns:a16="http://schemas.microsoft.com/office/drawing/2014/main" val="864084719"/>
                    </a:ext>
                  </a:extLst>
                </a:gridCol>
                <a:gridCol w="1752600">
                  <a:extLst>
                    <a:ext uri="{9D8B030D-6E8A-4147-A177-3AD203B41FA5}">
                      <a16:colId xmlns:a16="http://schemas.microsoft.com/office/drawing/2014/main" val="462718146"/>
                    </a:ext>
                  </a:extLst>
                </a:gridCol>
                <a:gridCol w="1447800">
                  <a:extLst>
                    <a:ext uri="{9D8B030D-6E8A-4147-A177-3AD203B41FA5}">
                      <a16:colId xmlns:a16="http://schemas.microsoft.com/office/drawing/2014/main" val="282335550"/>
                    </a:ext>
                  </a:extLst>
                </a:gridCol>
              </a:tblGrid>
              <a:tr h="370840">
                <a:tc>
                  <a:txBody>
                    <a:bodyPr/>
                    <a:lstStyle/>
                    <a:p>
                      <a:pPr algn="ctr"/>
                      <a:endParaRPr lang="en-IN" sz="1400" dirty="0">
                        <a:solidFill>
                          <a:schemeClr val="tx1"/>
                        </a:solidFill>
                        <a:latin typeface="Calibri" panose="020F0502020204030204" pitchFamily="34" charset="0"/>
                      </a:endParaRPr>
                    </a:p>
                    <a:p>
                      <a:pPr algn="ctr"/>
                      <a:r>
                        <a:rPr lang="en-IN" sz="1400" dirty="0">
                          <a:solidFill>
                            <a:schemeClr val="tx1"/>
                          </a:solidFill>
                          <a:latin typeface="Calibri" panose="020F0502020204030204" pitchFamily="34" charset="0"/>
                        </a:rPr>
                        <a:t>Activity</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400" dirty="0">
                          <a:solidFill>
                            <a:schemeClr val="tx1"/>
                          </a:solidFill>
                          <a:latin typeface="Calibri" panose="020F0502020204030204" pitchFamily="34" charset="0"/>
                        </a:rPr>
                        <a:t>Time Estimate for </a:t>
                      </a:r>
                      <a:r>
                        <a:rPr lang="en-IN" sz="1400" i="1" dirty="0">
                          <a:solidFill>
                            <a:schemeClr val="tx1"/>
                          </a:solidFill>
                          <a:latin typeface="Calibri" panose="020F0502020204030204" pitchFamily="34" charset="0"/>
                        </a:rPr>
                        <a:t>A</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400" dirty="0">
                          <a:solidFill>
                            <a:schemeClr val="tx1"/>
                          </a:solidFill>
                          <a:latin typeface="Calibri" panose="020F0502020204030204" pitchFamily="34" charset="0"/>
                        </a:rPr>
                        <a:t>Time Estimate for </a:t>
                      </a:r>
                      <a:r>
                        <a:rPr lang="en-IN" sz="1400" i="1" dirty="0">
                          <a:solidFill>
                            <a:schemeClr val="tx1"/>
                          </a:solidFill>
                          <a:latin typeface="Calibri" panose="020F0502020204030204" pitchFamily="34" charset="0"/>
                        </a:rPr>
                        <a:t>M</a:t>
                      </a:r>
                      <a:endParaRPr lang="en-IN" sz="1400" dirty="0">
                        <a:solidFill>
                          <a:schemeClr val="tx1"/>
                        </a:solidFill>
                        <a:latin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400" dirty="0">
                          <a:solidFill>
                            <a:schemeClr val="tx1"/>
                          </a:solidFill>
                          <a:latin typeface="Calibri" panose="020F0502020204030204" pitchFamily="34" charset="0"/>
                        </a:rPr>
                        <a:t>Time Estimate for </a:t>
                      </a:r>
                      <a:r>
                        <a:rPr lang="en-IN" sz="1400" i="1" dirty="0">
                          <a:solidFill>
                            <a:schemeClr val="tx1"/>
                          </a:solidFill>
                          <a:latin typeface="Calibri" panose="020F0502020204030204" pitchFamily="34" charset="0"/>
                        </a:rPr>
                        <a:t>B</a:t>
                      </a:r>
                      <a:endParaRPr lang="en-IN" sz="1400" dirty="0">
                        <a:solidFill>
                          <a:schemeClr val="tx1"/>
                        </a:solidFill>
                        <a:latin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IN" sz="1400" dirty="0">
                        <a:solidFill>
                          <a:schemeClr val="tx1"/>
                        </a:solidFill>
                        <a:latin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400" dirty="0">
                          <a:solidFill>
                            <a:schemeClr val="tx1"/>
                          </a:solidFill>
                          <a:latin typeface="Calibri" panose="020F0502020204030204" pitchFamily="34" charset="0"/>
                        </a:rPr>
                        <a:t>Expected Duration, </a:t>
                      </a:r>
                      <a:r>
                        <a:rPr lang="en-IN" sz="1400" i="1" dirty="0">
                          <a:solidFill>
                            <a:schemeClr val="tx1"/>
                          </a:solidFill>
                          <a:latin typeface="Calibri" panose="020F0502020204030204" pitchFamily="34" charset="0"/>
                        </a:rPr>
                        <a:t>t</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10577975"/>
                  </a:ext>
                </a:extLst>
              </a:tr>
              <a:tr h="501748">
                <a:tc>
                  <a:txBody>
                    <a:bodyPr/>
                    <a:lstStyle/>
                    <a:p>
                      <a:pPr algn="ctr"/>
                      <a:r>
                        <a:rPr lang="en-IN" sz="1400" dirty="0">
                          <a:latin typeface="Calibri" panose="020F0502020204030204" pitchFamily="34" charset="0"/>
                        </a:rPr>
                        <a:t>G</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tc>
                  <a:txBody>
                    <a:bodyPr/>
                    <a:lstStyle/>
                    <a:p>
                      <a:pPr algn="ctr"/>
                      <a:r>
                        <a:rPr lang="en-IN" sz="1400" dirty="0">
                          <a:latin typeface="Calibri" panose="020F0502020204030204" pitchFamily="34" charset="0"/>
                        </a:rPr>
                        <a:t>1</a:t>
                      </a:r>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r>
                        <a:rPr lang="en-IN" sz="1400" dirty="0">
                          <a:latin typeface="Calibri" panose="020F0502020204030204" pitchFamily="34" charset="0"/>
                        </a:rPr>
                        <a:t>3</a:t>
                      </a:r>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r>
                        <a:rPr lang="en-IN" sz="1400" dirty="0">
                          <a:latin typeface="Calibri" panose="020F0502020204030204" pitchFamily="34" charset="0"/>
                        </a:rPr>
                        <a:t>11</a:t>
                      </a:r>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endParaRPr lang="en-IN" sz="1400" dirty="0">
                        <a:latin typeface="Calibri" panose="020F0502020204030204" pitchFamily="34" charset="0"/>
                      </a:endParaRPr>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r>
                        <a:rPr lang="en-IN" sz="1400" dirty="0">
                          <a:latin typeface="Calibri" panose="020F0502020204030204" pitchFamily="34" charset="0"/>
                        </a:rPr>
                        <a:t>2</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402243205"/>
                  </a:ext>
                </a:extLst>
              </a:tr>
              <a:tr h="304800">
                <a:tc>
                  <a:txBody>
                    <a:bodyPr/>
                    <a:lstStyle/>
                    <a:p>
                      <a:pPr algn="ctr"/>
                      <a:r>
                        <a:rPr lang="en-IN" sz="1400" dirty="0">
                          <a:latin typeface="Calibri" panose="020F0502020204030204" pitchFamily="34" charset="0"/>
                        </a:rPr>
                        <a:t>H</a:t>
                      </a:r>
                    </a:p>
                  </a:txBody>
                  <a:tcPr>
                    <a:lnL w="12700" cap="flat" cmpd="sng" algn="ctr">
                      <a:solidFill>
                        <a:schemeClr val="tx1"/>
                      </a:solidFill>
                      <a:prstDash val="solid"/>
                      <a:round/>
                      <a:headEnd type="none" w="med" len="med"/>
                      <a:tailEnd type="none" w="med" len="med"/>
                    </a:lnL>
                    <a:solidFill>
                      <a:schemeClr val="bg1"/>
                    </a:solidFill>
                  </a:tcPr>
                </a:tc>
                <a:tc>
                  <a:txBody>
                    <a:bodyPr/>
                    <a:lstStyle/>
                    <a:p>
                      <a:pPr algn="ctr"/>
                      <a:r>
                        <a:rPr lang="en-IN" sz="1400" dirty="0">
                          <a:latin typeface="Calibri" panose="020F0502020204030204" pitchFamily="34" charset="0"/>
                        </a:rPr>
                        <a:t>1</a:t>
                      </a:r>
                    </a:p>
                  </a:txBody>
                  <a:tcPr>
                    <a:solidFill>
                      <a:schemeClr val="bg1"/>
                    </a:solidFill>
                  </a:tcPr>
                </a:tc>
                <a:tc>
                  <a:txBody>
                    <a:bodyPr/>
                    <a:lstStyle/>
                    <a:p>
                      <a:pPr algn="ctr"/>
                      <a:r>
                        <a:rPr lang="en-IN" sz="1400" dirty="0">
                          <a:latin typeface="Calibri" panose="020F0502020204030204" pitchFamily="34" charset="0"/>
                        </a:rPr>
                        <a:t>1</a:t>
                      </a:r>
                    </a:p>
                  </a:txBody>
                  <a:tcPr>
                    <a:solidFill>
                      <a:schemeClr val="bg1"/>
                    </a:solidFill>
                  </a:tcPr>
                </a:tc>
                <a:tc>
                  <a:txBody>
                    <a:bodyPr/>
                    <a:lstStyle/>
                    <a:p>
                      <a:pPr algn="ctr"/>
                      <a:r>
                        <a:rPr lang="en-IN" sz="1400" dirty="0">
                          <a:latin typeface="Calibri" panose="020F0502020204030204" pitchFamily="34" charset="0"/>
                        </a:rPr>
                        <a:t>1</a:t>
                      </a:r>
                    </a:p>
                  </a:txBody>
                  <a:tcPr>
                    <a:solidFill>
                      <a:schemeClr val="bg1"/>
                    </a:solidFill>
                  </a:tcPr>
                </a:tc>
                <a:tc>
                  <a:txBody>
                    <a:bodyPr/>
                    <a:lstStyle/>
                    <a:p>
                      <a:pPr algn="ctr"/>
                      <a:r>
                        <a:rPr lang="en-IN" sz="1400" dirty="0">
                          <a:latin typeface="Calibri" panose="020F0502020204030204" pitchFamily="34" charset="0"/>
                        </a:rPr>
                        <a:t>0</a:t>
                      </a:r>
                    </a:p>
                  </a:txBody>
                  <a:tcPr>
                    <a:solidFill>
                      <a:schemeClr val="bg1"/>
                    </a:solidFill>
                  </a:tcPr>
                </a:tc>
                <a:tc>
                  <a:txBody>
                    <a:bodyPr/>
                    <a:lstStyle/>
                    <a:p>
                      <a:pPr algn="ctr"/>
                      <a:r>
                        <a:rPr lang="en-IN" sz="1400" dirty="0">
                          <a:latin typeface="Calibri" panose="020F0502020204030204" pitchFamily="34" charset="0"/>
                        </a:rPr>
                        <a:t>8</a:t>
                      </a:r>
                    </a:p>
                    <a:p>
                      <a:pPr algn="ctr"/>
                      <a:endParaRPr lang="en-IN" sz="1400" dirty="0">
                        <a:latin typeface="Calibri" panose="020F0502020204030204" pitchFamily="34" charset="0"/>
                      </a:endParaRP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764896248"/>
                  </a:ext>
                </a:extLst>
              </a:tr>
              <a:tr h="533400">
                <a:tc>
                  <a:txBody>
                    <a:bodyPr/>
                    <a:lstStyle/>
                    <a:p>
                      <a:pPr algn="ctr"/>
                      <a:r>
                        <a:rPr lang="en-IN" sz="1400" dirty="0">
                          <a:latin typeface="Calibri" panose="020F0502020204030204" pitchFamily="34" charset="0"/>
                        </a:rPr>
                        <a:t>I</a:t>
                      </a:r>
                    </a:p>
                  </a:txBody>
                  <a:tcPr>
                    <a:lnL w="12700" cap="flat" cmpd="sng" algn="ctr">
                      <a:solidFill>
                        <a:schemeClr val="tx1"/>
                      </a:solidFill>
                      <a:prstDash val="solid"/>
                      <a:round/>
                      <a:headEnd type="none" w="med" len="med"/>
                      <a:tailEnd type="none" w="med" len="med"/>
                    </a:lnL>
                    <a:solidFill>
                      <a:schemeClr val="bg1"/>
                    </a:solidFill>
                  </a:tcPr>
                </a:tc>
                <a:tc>
                  <a:txBody>
                    <a:bodyPr/>
                    <a:lstStyle/>
                    <a:p>
                      <a:pPr algn="ctr"/>
                      <a:r>
                        <a:rPr lang="en-IN" sz="1400" dirty="0">
                          <a:latin typeface="Calibri" panose="020F0502020204030204" pitchFamily="34" charset="0"/>
                        </a:rPr>
                        <a:t>2</a:t>
                      </a:r>
                    </a:p>
                  </a:txBody>
                  <a:tcPr>
                    <a:solidFill>
                      <a:schemeClr val="bg1"/>
                    </a:solidFill>
                  </a:tcPr>
                </a:tc>
                <a:tc>
                  <a:txBody>
                    <a:bodyPr/>
                    <a:lstStyle/>
                    <a:p>
                      <a:pPr algn="ctr"/>
                      <a:r>
                        <a:rPr lang="en-IN" sz="1400" dirty="0">
                          <a:latin typeface="Calibri" panose="020F0502020204030204" pitchFamily="34" charset="0"/>
                        </a:rPr>
                        <a:t>2</a:t>
                      </a:r>
                    </a:p>
                  </a:txBody>
                  <a:tcPr>
                    <a:solidFill>
                      <a:schemeClr val="bg1"/>
                    </a:solidFill>
                  </a:tcPr>
                </a:tc>
                <a:tc>
                  <a:txBody>
                    <a:bodyPr/>
                    <a:lstStyle/>
                    <a:p>
                      <a:pPr algn="ctr"/>
                      <a:r>
                        <a:rPr lang="en-IN" sz="1400" dirty="0">
                          <a:latin typeface="Calibri" panose="020F0502020204030204" pitchFamily="34" charset="0"/>
                        </a:rPr>
                        <a:t>8</a:t>
                      </a:r>
                    </a:p>
                  </a:txBody>
                  <a:tcPr>
                    <a:solidFill>
                      <a:schemeClr val="bg1"/>
                    </a:solidFill>
                  </a:tcPr>
                </a:tc>
                <a:tc>
                  <a:txBody>
                    <a:bodyPr/>
                    <a:lstStyle/>
                    <a:p>
                      <a:pPr algn="ctr"/>
                      <a:endParaRPr lang="en-IN" sz="1400" dirty="0">
                        <a:latin typeface="Calibri" panose="020F0502020204030204" pitchFamily="34" charset="0"/>
                      </a:endParaRPr>
                    </a:p>
                  </a:txBody>
                  <a:tcPr>
                    <a:solidFill>
                      <a:schemeClr val="bg1"/>
                    </a:solidFill>
                  </a:tcPr>
                </a:tc>
                <a:tc>
                  <a:txBody>
                    <a:bodyPr/>
                    <a:lstStyle/>
                    <a:p>
                      <a:pPr algn="ctr"/>
                      <a:r>
                        <a:rPr lang="en-IN" sz="1400" dirty="0">
                          <a:latin typeface="Calibri" panose="020F0502020204030204" pitchFamily="34" charset="0"/>
                        </a:rPr>
                        <a:t>3</a:t>
                      </a: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4170187726"/>
                  </a:ext>
                </a:extLst>
              </a:tr>
              <a:tr h="304800">
                <a:tc>
                  <a:txBody>
                    <a:bodyPr/>
                    <a:lstStyle/>
                    <a:p>
                      <a:pPr algn="ctr"/>
                      <a:r>
                        <a:rPr lang="en-IN" sz="1400" dirty="0">
                          <a:latin typeface="Calibri" panose="020F0502020204030204" pitchFamily="34" charset="0"/>
                        </a:rPr>
                        <a:t>J</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400" dirty="0">
                          <a:latin typeface="Calibri" panose="020F0502020204030204" pitchFamily="34" charset="0"/>
                        </a:rPr>
                        <a:t>2</a:t>
                      </a:r>
                    </a:p>
                  </a:txBody>
                  <a:tcPr>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400" dirty="0">
                          <a:latin typeface="Calibri" panose="020F0502020204030204" pitchFamily="34" charset="0"/>
                        </a:rPr>
                        <a:t>2</a:t>
                      </a:r>
                    </a:p>
                  </a:txBody>
                  <a:tcPr>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400" dirty="0">
                          <a:latin typeface="Calibri" panose="020F0502020204030204" pitchFamily="34" charset="0"/>
                        </a:rPr>
                        <a:t>2</a:t>
                      </a:r>
                    </a:p>
                  </a:txBody>
                  <a:tcPr>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400" dirty="0">
                          <a:latin typeface="Calibri" panose="020F0502020204030204" pitchFamily="34" charset="0"/>
                        </a:rPr>
                        <a:t>0</a:t>
                      </a:r>
                    </a:p>
                  </a:txBody>
                  <a:tcPr>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400" dirty="0">
                          <a:latin typeface="Calibri" panose="020F0502020204030204" pitchFamily="34" charset="0"/>
                        </a:rPr>
                        <a:t>2</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00765209"/>
                  </a:ext>
                </a:extLst>
              </a:tr>
            </a:tbl>
          </a:graphicData>
        </a:graphic>
      </p:graphicFrame>
      <p:graphicFrame>
        <p:nvGraphicFramePr>
          <p:cNvPr id="2" name="Object 1"/>
          <p:cNvGraphicFramePr>
            <a:graphicFrameLocks noChangeAspect="1"/>
          </p:cNvGraphicFramePr>
          <p:nvPr/>
        </p:nvGraphicFramePr>
        <p:xfrm>
          <a:off x="6072552" y="2368062"/>
          <a:ext cx="927100" cy="241300"/>
        </p:xfrm>
        <a:graphic>
          <a:graphicData uri="http://schemas.openxmlformats.org/presentationml/2006/ole">
            <mc:AlternateContent xmlns:mc="http://schemas.openxmlformats.org/markup-compatibility/2006">
              <mc:Choice xmlns:v="urn:schemas-microsoft-com:vml" Requires="v">
                <p:oleObj spid="_x0000_s47433" name="Equation" r:id="rId4" imgW="927000" imgH="241200" progId="Equation.DSMT4">
                  <p:embed/>
                </p:oleObj>
              </mc:Choice>
              <mc:Fallback>
                <p:oleObj name="Equation" r:id="rId4" imgW="927000" imgH="241200" progId="Equation.DSMT4">
                  <p:embed/>
                  <p:pic>
                    <p:nvPicPr>
                      <p:cNvPr id="2" name="Object 1"/>
                      <p:cNvPicPr/>
                      <p:nvPr/>
                    </p:nvPicPr>
                    <p:blipFill>
                      <a:blip r:embed="rId5"/>
                      <a:stretch>
                        <a:fillRect/>
                      </a:stretch>
                    </p:blipFill>
                    <p:spPr>
                      <a:xfrm>
                        <a:off x="6072552" y="2368062"/>
                        <a:ext cx="927100" cy="241300"/>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29326744"/>
              </p:ext>
            </p:extLst>
          </p:nvPr>
        </p:nvGraphicFramePr>
        <p:xfrm>
          <a:off x="6340476" y="2714625"/>
          <a:ext cx="330200" cy="457200"/>
        </p:xfrm>
        <a:graphic>
          <a:graphicData uri="http://schemas.openxmlformats.org/presentationml/2006/ole">
            <mc:AlternateContent xmlns:mc="http://schemas.openxmlformats.org/markup-compatibility/2006">
              <mc:Choice xmlns:v="urn:schemas-microsoft-com:vml" Requires="v">
                <p:oleObj spid="_x0000_s47434" name="Equation" r:id="rId6" imgW="330120" imgH="457200" progId="Equation.DSMT4">
                  <p:embed/>
                </p:oleObj>
              </mc:Choice>
              <mc:Fallback>
                <p:oleObj name="Equation" r:id="rId6" imgW="330120" imgH="457200" progId="Equation.DSMT4">
                  <p:embed/>
                  <p:pic>
                    <p:nvPicPr>
                      <p:cNvPr id="5" name="Object 4"/>
                      <p:cNvPicPr/>
                      <p:nvPr/>
                    </p:nvPicPr>
                    <p:blipFill>
                      <a:blip r:embed="rId7"/>
                      <a:stretch>
                        <a:fillRect/>
                      </a:stretch>
                    </p:blipFill>
                    <p:spPr>
                      <a:xfrm>
                        <a:off x="6340476" y="2714625"/>
                        <a:ext cx="330200" cy="457200"/>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519311746"/>
              </p:ext>
            </p:extLst>
          </p:nvPr>
        </p:nvGraphicFramePr>
        <p:xfrm>
          <a:off x="6378576" y="3607579"/>
          <a:ext cx="254000" cy="457200"/>
        </p:xfrm>
        <a:graphic>
          <a:graphicData uri="http://schemas.openxmlformats.org/presentationml/2006/ole">
            <mc:AlternateContent xmlns:mc="http://schemas.openxmlformats.org/markup-compatibility/2006">
              <mc:Choice xmlns:v="urn:schemas-microsoft-com:vml" Requires="v">
                <p:oleObj spid="_x0000_s47435" name="Equation" r:id="rId8" imgW="253800" imgH="457200" progId="Equation.DSMT4">
                  <p:embed/>
                </p:oleObj>
              </mc:Choice>
              <mc:Fallback>
                <p:oleObj name="Equation" r:id="rId8" imgW="253800" imgH="457200" progId="Equation.DSMT4">
                  <p:embed/>
                  <p:pic>
                    <p:nvPicPr>
                      <p:cNvPr id="7" name="Object 6"/>
                      <p:cNvPicPr/>
                      <p:nvPr/>
                    </p:nvPicPr>
                    <p:blipFill>
                      <a:blip r:embed="rId9"/>
                      <a:stretch>
                        <a:fillRect/>
                      </a:stretch>
                    </p:blipFill>
                    <p:spPr>
                      <a:xfrm>
                        <a:off x="6378576" y="3607579"/>
                        <a:ext cx="254000" cy="457200"/>
                      </a:xfrm>
                      <a:prstGeom prst="rect">
                        <a:avLst/>
                      </a:prstGeom>
                    </p:spPr>
                  </p:pic>
                </p:oleObj>
              </mc:Fallback>
            </mc:AlternateContent>
          </a:graphicData>
        </a:graphic>
      </p:graphicFrame>
    </p:spTree>
    <p:extLst>
      <p:ext uri="{BB962C8B-B14F-4D97-AF65-F5344CB8AC3E}">
        <p14:creationId xmlns:p14="http://schemas.microsoft.com/office/powerpoint/2010/main" val="1783022050"/>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16.15: Project Completion Time Distribution</a:t>
            </a:r>
            <a:endParaRPr lang="en-US" sz="1000" dirty="0"/>
          </a:p>
        </p:txBody>
      </p:sp>
      <p:pic>
        <p:nvPicPr>
          <p:cNvPr id="3" name="Picture 2" descr="Normal curve with mean 20 and variance 5.2. The boundary 24 is drawn and the shaded area above it is 0.04."/>
          <p:cNvPicPr>
            <a:picLocks noChangeAspect="1"/>
          </p:cNvPicPr>
          <p:nvPr/>
        </p:nvPicPr>
        <p:blipFill>
          <a:blip r:embed="rId3"/>
          <a:stretch>
            <a:fillRect/>
          </a:stretch>
        </p:blipFill>
        <p:spPr>
          <a:xfrm>
            <a:off x="2057400" y="2438400"/>
            <a:ext cx="5179219" cy="3048000"/>
          </a:xfrm>
          <a:prstGeom prst="rect">
            <a:avLst/>
          </a:prstGeom>
        </p:spPr>
      </p:pic>
    </p:spTree>
    <p:extLst>
      <p:ext uri="{BB962C8B-B14F-4D97-AF65-F5344CB8AC3E}">
        <p14:creationId xmlns:p14="http://schemas.microsoft.com/office/powerpoint/2010/main" val="1985993126"/>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Incorporating Uncertainty in Activity Times </a:t>
            </a:r>
            <a:r>
              <a:rPr lang="en-US" sz="1000" dirty="0"/>
              <a:t>7</a:t>
            </a:r>
          </a:p>
        </p:txBody>
      </p:sp>
      <p:sp>
        <p:nvSpPr>
          <p:cNvPr id="2" name="Content Placeholder 1"/>
          <p:cNvSpPr>
            <a:spLocks noGrp="1"/>
          </p:cNvSpPr>
          <p:nvPr>
            <p:ph idx="1"/>
          </p:nvPr>
        </p:nvSpPr>
        <p:spPr>
          <a:xfrm>
            <a:off x="1182688" y="1905000"/>
            <a:ext cx="7588062" cy="4589918"/>
          </a:xfrm>
        </p:spPr>
        <p:txBody>
          <a:bodyPr/>
          <a:lstStyle/>
          <a:p>
            <a:pPr marL="0" indent="0">
              <a:lnSpc>
                <a:spcPct val="90000"/>
              </a:lnSpc>
              <a:buNone/>
            </a:pPr>
            <a:r>
              <a:rPr lang="en-US" dirty="0"/>
              <a:t>A Critique of the Project Completion Time Analysis:</a:t>
            </a:r>
          </a:p>
          <a:p>
            <a:pPr marL="291600" lvl="1" indent="-291600">
              <a:lnSpc>
                <a:spcPct val="90000"/>
              </a:lnSpc>
              <a:spcBef>
                <a:spcPts val="1000"/>
              </a:spcBef>
              <a:buSzPct val="100000"/>
            </a:pPr>
            <a:r>
              <a:rPr lang="en-US" sz="2400" dirty="0"/>
              <a:t>Critical assumption of project completion time distribution analysis is that the critical path as calculated from expected activity durations actually will be the true critical path.</a:t>
            </a:r>
          </a:p>
          <a:p>
            <a:pPr marL="291600" lvl="1" indent="-291600">
              <a:lnSpc>
                <a:spcPct val="90000"/>
              </a:lnSpc>
              <a:spcBef>
                <a:spcPts val="1000"/>
              </a:spcBef>
              <a:buSzPct val="100000"/>
            </a:pPr>
            <a:r>
              <a:rPr lang="en-US" sz="2400" dirty="0"/>
              <a:t>Critical assumption because it suggests we know the critical path before all of the uncertain activities have been completed.</a:t>
            </a:r>
          </a:p>
          <a:p>
            <a:pPr marL="291600" lvl="1" indent="-291600">
              <a:lnSpc>
                <a:spcPct val="90000"/>
              </a:lnSpc>
              <a:spcBef>
                <a:spcPts val="1000"/>
              </a:spcBef>
              <a:buSzPct val="100000"/>
            </a:pPr>
            <a:r>
              <a:rPr lang="en-US" sz="2400" dirty="0"/>
              <a:t>Estimates of expected completion time and variance of completion time for the project are biased when they are based only on the single critical path.</a:t>
            </a:r>
            <a:endParaRPr lang="en-US" dirty="0"/>
          </a:p>
        </p:txBody>
      </p:sp>
    </p:spTree>
    <p:extLst>
      <p:ext uri="{BB962C8B-B14F-4D97-AF65-F5344CB8AC3E}">
        <p14:creationId xmlns:p14="http://schemas.microsoft.com/office/powerpoint/2010/main" val="3845252396"/>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dirty="0"/>
              <a:t>Example 16.6: Tennis Tournament – Merge Node Bias </a:t>
            </a:r>
            <a:r>
              <a:rPr lang="en-US" sz="1000" dirty="0"/>
              <a:t>1</a:t>
            </a:r>
          </a:p>
        </p:txBody>
      </p:sp>
      <p:sp>
        <p:nvSpPr>
          <p:cNvPr id="2" name="Content Placeholder 1"/>
          <p:cNvSpPr>
            <a:spLocks noGrp="1"/>
          </p:cNvSpPr>
          <p:nvPr>
            <p:ph idx="1"/>
          </p:nvPr>
        </p:nvSpPr>
        <p:spPr>
          <a:xfrm>
            <a:off x="1182688" y="1963282"/>
            <a:ext cx="7732712" cy="2380118"/>
          </a:xfrm>
        </p:spPr>
        <p:txBody>
          <a:bodyPr/>
          <a:lstStyle/>
          <a:p>
            <a:pPr marL="0" indent="0">
              <a:lnSpc>
                <a:spcPct val="90000"/>
              </a:lnSpc>
              <a:buNone/>
            </a:pPr>
            <a:r>
              <a:rPr lang="en-IN" sz="2800" dirty="0"/>
              <a:t>A few days into the project, we discover that the purchase of balls and a trophy (i.e., activity G) might take longer than expected, with revised estimates of </a:t>
            </a:r>
            <a:r>
              <a:rPr lang="en-IN" sz="2800" i="1" dirty="0"/>
              <a:t>A </a:t>
            </a:r>
            <a:r>
              <a:rPr lang="en-IN" sz="2800" dirty="0"/>
              <a:t>= 2, </a:t>
            </a:r>
            <a:r>
              <a:rPr lang="en-IN" sz="2800" i="1" dirty="0"/>
              <a:t>M </a:t>
            </a:r>
            <a:r>
              <a:rPr lang="en-IN" sz="2800" dirty="0"/>
              <a:t>= 3, and </a:t>
            </a:r>
            <a:r>
              <a:rPr lang="en-IN" sz="2800" i="1" dirty="0"/>
              <a:t>B </a:t>
            </a:r>
            <a:r>
              <a:rPr lang="en-IN" sz="2800" dirty="0"/>
              <a:t>= 28. What effect does this have on the probability of completing the project in 24 days?</a:t>
            </a:r>
            <a:endParaRPr lang="en-US" sz="2800" dirty="0"/>
          </a:p>
        </p:txBody>
      </p:sp>
    </p:spTree>
    <p:extLst>
      <p:ext uri="{BB962C8B-B14F-4D97-AF65-F5344CB8AC3E}">
        <p14:creationId xmlns:p14="http://schemas.microsoft.com/office/powerpoint/2010/main" val="3558106404"/>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dirty="0"/>
              <a:t>Example 16.6: Tennis Tournament – Merge Node Bias </a:t>
            </a:r>
            <a:r>
              <a:rPr lang="en-US" sz="1000" dirty="0"/>
              <a:t>2</a:t>
            </a:r>
          </a:p>
        </p:txBody>
      </p:sp>
      <p:graphicFrame>
        <p:nvGraphicFramePr>
          <p:cNvPr id="6" name="Table 5"/>
          <p:cNvGraphicFramePr>
            <a:graphicFrameLocks noGrp="1"/>
          </p:cNvGraphicFramePr>
          <p:nvPr>
            <p:extLst>
              <p:ext uri="{D42A27DB-BD31-4B8C-83A1-F6EECF244321}">
                <p14:modId xmlns:p14="http://schemas.microsoft.com/office/powerpoint/2010/main" val="2878973239"/>
              </p:ext>
            </p:extLst>
          </p:nvPr>
        </p:nvGraphicFramePr>
        <p:xfrm>
          <a:off x="2186359" y="1905000"/>
          <a:ext cx="4419600" cy="4343400"/>
        </p:xfrm>
        <a:graphic>
          <a:graphicData uri="http://schemas.openxmlformats.org/drawingml/2006/table">
            <a:tbl>
              <a:tblPr firstRow="1" bandRow="1">
                <a:tableStyleId>{5C22544A-7EE6-4342-B048-85BDC9FD1C3A}</a:tableStyleId>
              </a:tblPr>
              <a:tblGrid>
                <a:gridCol w="1623641">
                  <a:extLst>
                    <a:ext uri="{9D8B030D-6E8A-4147-A177-3AD203B41FA5}">
                      <a16:colId xmlns:a16="http://schemas.microsoft.com/office/drawing/2014/main" val="1680532665"/>
                    </a:ext>
                  </a:extLst>
                </a:gridCol>
                <a:gridCol w="1043359">
                  <a:extLst>
                    <a:ext uri="{9D8B030D-6E8A-4147-A177-3AD203B41FA5}">
                      <a16:colId xmlns:a16="http://schemas.microsoft.com/office/drawing/2014/main" val="864084719"/>
                    </a:ext>
                  </a:extLst>
                </a:gridCol>
                <a:gridCol w="1752600">
                  <a:extLst>
                    <a:ext uri="{9D8B030D-6E8A-4147-A177-3AD203B41FA5}">
                      <a16:colId xmlns:a16="http://schemas.microsoft.com/office/drawing/2014/main" val="462718146"/>
                    </a:ext>
                  </a:extLst>
                </a:gridCol>
              </a:tblGrid>
              <a:tr h="370840">
                <a:tc>
                  <a:txBody>
                    <a:bodyPr/>
                    <a:lstStyle/>
                    <a:p>
                      <a:pPr algn="ctr"/>
                      <a:r>
                        <a:rPr lang="en-IN" sz="1400" dirty="0">
                          <a:solidFill>
                            <a:schemeClr val="tx1"/>
                          </a:solidFill>
                          <a:latin typeface="Calibri" panose="020F0502020204030204" pitchFamily="34" charset="0"/>
                        </a:rPr>
                        <a:t>Near-Critical Path</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400" i="1" dirty="0">
                          <a:solidFill>
                            <a:schemeClr val="tx1"/>
                          </a:solidFill>
                          <a:latin typeface="Calibri" panose="020F0502020204030204" pitchFamily="34" charset="0"/>
                        </a:rPr>
                        <a:t>t</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IN" sz="1400" dirty="0">
                        <a:solidFill>
                          <a:schemeClr val="tx1"/>
                        </a:solidFill>
                        <a:latin typeface="Calibri" panose="020F0502020204030204" pitchFamily="34" charset="0"/>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10577975"/>
                  </a:ext>
                </a:extLst>
              </a:tr>
              <a:tr h="501748">
                <a:tc>
                  <a:txBody>
                    <a:bodyPr/>
                    <a:lstStyle/>
                    <a:p>
                      <a:pPr algn="ctr"/>
                      <a:r>
                        <a:rPr lang="en-IN" sz="1400" dirty="0">
                          <a:latin typeface="Calibri" panose="020F0502020204030204" pitchFamily="34" charset="0"/>
                        </a:rPr>
                        <a:t>A</a:t>
                      </a: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tc>
                  <a:txBody>
                    <a:bodyPr/>
                    <a:lstStyle/>
                    <a:p>
                      <a:pPr algn="ctr"/>
                      <a:r>
                        <a:rPr lang="en-IN" sz="1400" dirty="0">
                          <a:latin typeface="Calibri" panose="020F0502020204030204" pitchFamily="34" charset="0"/>
                        </a:rPr>
                        <a:t>2</a:t>
                      </a:r>
                    </a:p>
                  </a:txBody>
                  <a:tcPr anchor="ctr">
                    <a:lnT w="12700" cap="flat" cmpd="sng" algn="ctr">
                      <a:solidFill>
                        <a:schemeClr val="tx1"/>
                      </a:solidFill>
                      <a:prstDash val="solid"/>
                      <a:round/>
                      <a:headEnd type="none" w="med" len="med"/>
                      <a:tailEnd type="none" w="med" len="med"/>
                    </a:lnT>
                    <a:solidFill>
                      <a:schemeClr val="bg1"/>
                    </a:solidFill>
                  </a:tcPr>
                </a:tc>
                <a:tc>
                  <a:txBody>
                    <a:bodyPr/>
                    <a:lstStyle/>
                    <a:p>
                      <a:pPr algn="ctr"/>
                      <a:endParaRPr lang="en-IN" sz="1400" dirty="0">
                        <a:latin typeface="Calibri" panose="020F0502020204030204" pitchFamily="34" charset="0"/>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402243205"/>
                  </a:ext>
                </a:extLst>
              </a:tr>
              <a:tr h="533400">
                <a:tc>
                  <a:txBody>
                    <a:bodyPr/>
                    <a:lstStyle/>
                    <a:p>
                      <a:pPr algn="ctr"/>
                      <a:r>
                        <a:rPr lang="en-IN" sz="1400" dirty="0">
                          <a:latin typeface="Calibri" panose="020F0502020204030204" pitchFamily="34" charset="0"/>
                        </a:rPr>
                        <a:t>C</a:t>
                      </a:r>
                    </a:p>
                  </a:txBody>
                  <a:tcPr anchor="ctr">
                    <a:lnL w="12700" cap="flat" cmpd="sng" algn="ctr">
                      <a:solidFill>
                        <a:schemeClr val="tx1"/>
                      </a:solidFill>
                      <a:prstDash val="solid"/>
                      <a:round/>
                      <a:headEnd type="none" w="med" len="med"/>
                      <a:tailEnd type="none" w="med" len="med"/>
                    </a:lnL>
                    <a:solidFill>
                      <a:schemeClr val="bg1"/>
                    </a:solidFill>
                  </a:tcPr>
                </a:tc>
                <a:tc>
                  <a:txBody>
                    <a:bodyPr/>
                    <a:lstStyle/>
                    <a:p>
                      <a:pPr algn="ctr"/>
                      <a:r>
                        <a:rPr lang="en-IN" sz="1400" dirty="0">
                          <a:latin typeface="Calibri" panose="020F0502020204030204" pitchFamily="34" charset="0"/>
                        </a:rPr>
                        <a:t>3</a:t>
                      </a:r>
                    </a:p>
                  </a:txBody>
                  <a:tcPr anchor="ctr">
                    <a:solidFill>
                      <a:schemeClr val="bg1"/>
                    </a:solidFill>
                  </a:tcPr>
                </a:tc>
                <a:tc>
                  <a:txBody>
                    <a:bodyPr/>
                    <a:lstStyle/>
                    <a:p>
                      <a:pPr algn="ctr"/>
                      <a:endParaRPr lang="en-IN" sz="1400" dirty="0">
                        <a:latin typeface="Calibri" panose="020F0502020204030204" pitchFamily="34" charset="0"/>
                      </a:endParaRPr>
                    </a:p>
                  </a:txBody>
                  <a:tcPr anchor="ct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764896248"/>
                  </a:ext>
                </a:extLst>
              </a:tr>
              <a:tr h="533400">
                <a:tc>
                  <a:txBody>
                    <a:bodyPr/>
                    <a:lstStyle/>
                    <a:p>
                      <a:pPr algn="ctr"/>
                      <a:r>
                        <a:rPr lang="en-IN" sz="1400" dirty="0">
                          <a:latin typeface="Calibri" panose="020F0502020204030204" pitchFamily="34" charset="0"/>
                        </a:rPr>
                        <a:t>D</a:t>
                      </a:r>
                    </a:p>
                  </a:txBody>
                  <a:tcPr anchor="ctr">
                    <a:lnL w="12700" cap="flat" cmpd="sng" algn="ctr">
                      <a:solidFill>
                        <a:schemeClr val="tx1"/>
                      </a:solidFill>
                      <a:prstDash val="solid"/>
                      <a:round/>
                      <a:headEnd type="none" w="med" len="med"/>
                      <a:tailEnd type="none" w="med" len="med"/>
                    </a:lnL>
                    <a:solidFill>
                      <a:schemeClr val="bg1"/>
                    </a:solidFill>
                  </a:tcPr>
                </a:tc>
                <a:tc>
                  <a:txBody>
                    <a:bodyPr/>
                    <a:lstStyle/>
                    <a:p>
                      <a:pPr algn="ctr"/>
                      <a:r>
                        <a:rPr lang="en-IN" sz="1400" dirty="0">
                          <a:latin typeface="Calibri" panose="020F0502020204030204" pitchFamily="34" charset="0"/>
                        </a:rPr>
                        <a:t>2</a:t>
                      </a:r>
                    </a:p>
                  </a:txBody>
                  <a:tcPr anchor="ctr">
                    <a:solidFill>
                      <a:schemeClr val="bg1"/>
                    </a:solidFill>
                  </a:tcPr>
                </a:tc>
                <a:tc>
                  <a:txBody>
                    <a:bodyPr/>
                    <a:lstStyle/>
                    <a:p>
                      <a:pPr algn="ctr"/>
                      <a:endParaRPr lang="en-IN" sz="1400" dirty="0">
                        <a:latin typeface="Calibri" panose="020F0502020204030204" pitchFamily="34" charset="0"/>
                      </a:endParaRPr>
                    </a:p>
                  </a:txBody>
                  <a:tcPr anchor="ct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4170187726"/>
                  </a:ext>
                </a:extLst>
              </a:tr>
              <a:tr h="680720">
                <a:tc>
                  <a:txBody>
                    <a:bodyPr/>
                    <a:lstStyle/>
                    <a:p>
                      <a:pPr algn="ctr"/>
                      <a:r>
                        <a:rPr lang="en-IN" sz="1400" dirty="0">
                          <a:latin typeface="Calibri" panose="020F0502020204030204" pitchFamily="34" charset="0"/>
                        </a:rPr>
                        <a:t>G</a:t>
                      </a:r>
                    </a:p>
                  </a:txBody>
                  <a:tcPr anchor="ctr">
                    <a:lnL w="12700" cap="flat" cmpd="sng" algn="ctr">
                      <a:solidFill>
                        <a:schemeClr val="tx1"/>
                      </a:solidFill>
                      <a:prstDash val="solid"/>
                      <a:round/>
                      <a:headEnd type="none" w="med" len="med"/>
                      <a:tailEnd type="none" w="med" len="med"/>
                    </a:lnL>
                    <a:solidFill>
                      <a:schemeClr val="bg1"/>
                    </a:solidFill>
                  </a:tcPr>
                </a:tc>
                <a:tc>
                  <a:txBody>
                    <a:bodyPr/>
                    <a:lstStyle/>
                    <a:p>
                      <a:pPr algn="ctr"/>
                      <a:r>
                        <a:rPr lang="en-IN" sz="1400" dirty="0">
                          <a:latin typeface="Calibri" panose="020F0502020204030204" pitchFamily="34" charset="0"/>
                        </a:rPr>
                        <a:t>7</a:t>
                      </a:r>
                    </a:p>
                  </a:txBody>
                  <a:tcPr anchor="ctr">
                    <a:solidFill>
                      <a:schemeClr val="bg1"/>
                    </a:solidFill>
                  </a:tcPr>
                </a:tc>
                <a:tc>
                  <a:txBody>
                    <a:bodyPr/>
                    <a:lstStyle/>
                    <a:p>
                      <a:pPr algn="ctr"/>
                      <a:endParaRPr lang="en-IN" sz="1400" dirty="0">
                        <a:latin typeface="Calibri" panose="020F0502020204030204" pitchFamily="34" charset="0"/>
                      </a:endParaRPr>
                    </a:p>
                  </a:txBody>
                  <a:tcPr anchor="ct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500765209"/>
                  </a:ext>
                </a:extLst>
              </a:tr>
              <a:tr h="685800">
                <a:tc>
                  <a:txBody>
                    <a:bodyPr/>
                    <a:lstStyle/>
                    <a:p>
                      <a:pPr algn="ctr"/>
                      <a:r>
                        <a:rPr lang="en-IN" sz="1400" dirty="0">
                          <a:latin typeface="Calibri" panose="020F0502020204030204" pitchFamily="34" charset="0"/>
                        </a:rPr>
                        <a:t>I</a:t>
                      </a:r>
                    </a:p>
                  </a:txBody>
                  <a:tcPr anchor="ctr">
                    <a:lnL w="12700" cap="flat" cmpd="sng" algn="ctr">
                      <a:solidFill>
                        <a:schemeClr val="tx1"/>
                      </a:solidFill>
                      <a:prstDash val="solid"/>
                      <a:round/>
                      <a:headEnd type="none" w="med" len="med"/>
                      <a:tailEnd type="none" w="med" len="med"/>
                    </a:lnL>
                    <a:solidFill>
                      <a:schemeClr val="bg1"/>
                    </a:solidFill>
                  </a:tcPr>
                </a:tc>
                <a:tc>
                  <a:txBody>
                    <a:bodyPr/>
                    <a:lstStyle/>
                    <a:p>
                      <a:pPr algn="ctr"/>
                      <a:r>
                        <a:rPr lang="en-IN" sz="1400" dirty="0">
                          <a:latin typeface="Calibri" panose="020F0502020204030204" pitchFamily="34" charset="0"/>
                        </a:rPr>
                        <a:t>3</a:t>
                      </a:r>
                    </a:p>
                  </a:txBody>
                  <a:tcPr anchor="ctr">
                    <a:solidFill>
                      <a:schemeClr val="bg1"/>
                    </a:solidFill>
                  </a:tcPr>
                </a:tc>
                <a:tc>
                  <a:txBody>
                    <a:bodyPr/>
                    <a:lstStyle/>
                    <a:p>
                      <a:pPr algn="ctr"/>
                      <a:endParaRPr lang="en-IN" sz="1400" dirty="0">
                        <a:latin typeface="Calibri" panose="020F0502020204030204" pitchFamily="34" charset="0"/>
                      </a:endParaRPr>
                    </a:p>
                  </a:txBody>
                  <a:tcPr anchor="ct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226768074"/>
                  </a:ext>
                </a:extLst>
              </a:tr>
              <a:tr h="427892">
                <a:tc>
                  <a:txBody>
                    <a:bodyPr/>
                    <a:lstStyle/>
                    <a:p>
                      <a:pPr algn="ctr"/>
                      <a:r>
                        <a:rPr lang="en-IN" sz="1400" dirty="0">
                          <a:latin typeface="Calibri" panose="020F0502020204030204" pitchFamily="34" charset="0"/>
                        </a:rPr>
                        <a:t>J</a:t>
                      </a:r>
                    </a:p>
                  </a:txBody>
                  <a:tcPr anchor="ctr">
                    <a:lnL w="12700" cap="flat" cmpd="sng" algn="ctr">
                      <a:solidFill>
                        <a:schemeClr val="tx1"/>
                      </a:solidFill>
                      <a:prstDash val="solid"/>
                      <a:round/>
                      <a:headEnd type="none" w="med" len="med"/>
                      <a:tailEnd type="none" w="med" len="med"/>
                    </a:lnL>
                    <a:solidFill>
                      <a:schemeClr val="bg1"/>
                    </a:solidFill>
                  </a:tcPr>
                </a:tc>
                <a:tc>
                  <a:txBody>
                    <a:bodyPr/>
                    <a:lstStyle/>
                    <a:p>
                      <a:pPr algn="ctr"/>
                      <a:r>
                        <a:rPr lang="en-IN" sz="1400" dirty="0">
                          <a:latin typeface="Calibri" panose="020F0502020204030204" pitchFamily="34" charset="0"/>
                        </a:rPr>
                        <a:t>2</a:t>
                      </a:r>
                    </a:p>
                  </a:txBody>
                  <a:tcPr anchor="ctr">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400" dirty="0">
                          <a:latin typeface="Calibri" panose="020F0502020204030204" pitchFamily="34" charset="0"/>
                        </a:rPr>
                        <a:t>0</a:t>
                      </a: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39548509"/>
                  </a:ext>
                </a:extLst>
              </a:tr>
              <a:tr h="609600">
                <a:tc>
                  <a:txBody>
                    <a:bodyPr/>
                    <a:lstStyle/>
                    <a:p>
                      <a:pPr algn="ctr"/>
                      <a:r>
                        <a:rPr lang="en-IN" sz="1400" dirty="0">
                          <a:solidFill>
                            <a:schemeClr val="bg1"/>
                          </a:solidFill>
                          <a:latin typeface="Calibri" panose="020F0502020204030204" pitchFamily="34" charset="0"/>
                        </a:rPr>
                        <a:t>Blank</a:t>
                      </a:r>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tc>
                  <a:txBody>
                    <a:bodyPr/>
                    <a:lstStyle/>
                    <a:p>
                      <a:pPr algn="ctr"/>
                      <a:r>
                        <a:rPr lang="en-IN" sz="1400" i="1" dirty="0">
                          <a:latin typeface="Calibri" panose="020F0502020204030204" pitchFamily="34" charset="0"/>
                        </a:rPr>
                        <a:t>T</a:t>
                      </a:r>
                      <a:r>
                        <a:rPr lang="en-IN" sz="1400" dirty="0">
                          <a:latin typeface="Calibri" panose="020F0502020204030204" pitchFamily="34" charset="0"/>
                        </a:rPr>
                        <a:t> = 19</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IN" sz="1400" dirty="0">
                        <a:latin typeface="Calibri" panose="020F0502020204030204" pitchFamily="34" charset="0"/>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08277378"/>
                  </a:ext>
                </a:extLst>
              </a:tr>
            </a:tbl>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509303361"/>
              </p:ext>
            </p:extLst>
          </p:nvPr>
        </p:nvGraphicFramePr>
        <p:xfrm>
          <a:off x="5611451" y="1934308"/>
          <a:ext cx="203200" cy="228600"/>
        </p:xfrm>
        <a:graphic>
          <a:graphicData uri="http://schemas.openxmlformats.org/presentationml/2006/ole">
            <mc:AlternateContent xmlns:mc="http://schemas.openxmlformats.org/markup-compatibility/2006">
              <mc:Choice xmlns:v="urn:schemas-microsoft-com:vml" Requires="v">
                <p:oleObj spid="_x0000_s48859" name="Equation" r:id="rId4" imgW="203040" imgH="228600" progId="Equation.DSMT4">
                  <p:embed/>
                </p:oleObj>
              </mc:Choice>
              <mc:Fallback>
                <p:oleObj name="Equation" r:id="rId4" imgW="203040" imgH="228600" progId="Equation.DSMT4">
                  <p:embed/>
                  <p:pic>
                    <p:nvPicPr>
                      <p:cNvPr id="2" name="Object 1"/>
                      <p:cNvPicPr/>
                      <p:nvPr/>
                    </p:nvPicPr>
                    <p:blipFill>
                      <a:blip r:embed="rId5"/>
                      <a:stretch>
                        <a:fillRect/>
                      </a:stretch>
                    </p:blipFill>
                    <p:spPr>
                      <a:xfrm>
                        <a:off x="5611451" y="1934308"/>
                        <a:ext cx="203200" cy="228600"/>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005344207"/>
              </p:ext>
            </p:extLst>
          </p:nvPr>
        </p:nvGraphicFramePr>
        <p:xfrm>
          <a:off x="5592399" y="2333383"/>
          <a:ext cx="254000" cy="457200"/>
        </p:xfrm>
        <a:graphic>
          <a:graphicData uri="http://schemas.openxmlformats.org/presentationml/2006/ole">
            <mc:AlternateContent xmlns:mc="http://schemas.openxmlformats.org/markup-compatibility/2006">
              <mc:Choice xmlns:v="urn:schemas-microsoft-com:vml" Requires="v">
                <p:oleObj spid="_x0000_s48860" name="Equation" r:id="rId6" imgW="253800" imgH="457200" progId="Equation.DSMT4">
                  <p:embed/>
                </p:oleObj>
              </mc:Choice>
              <mc:Fallback>
                <p:oleObj name="Equation" r:id="rId6" imgW="253800" imgH="457200" progId="Equation.DSMT4">
                  <p:embed/>
                  <p:pic>
                    <p:nvPicPr>
                      <p:cNvPr id="5" name="Object 4"/>
                      <p:cNvPicPr/>
                      <p:nvPr/>
                    </p:nvPicPr>
                    <p:blipFill>
                      <a:blip r:embed="rId7"/>
                      <a:stretch>
                        <a:fillRect/>
                      </a:stretch>
                    </p:blipFill>
                    <p:spPr>
                      <a:xfrm>
                        <a:off x="5592399" y="2333383"/>
                        <a:ext cx="254000" cy="457200"/>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1146481078"/>
              </p:ext>
            </p:extLst>
          </p:nvPr>
        </p:nvGraphicFramePr>
        <p:xfrm>
          <a:off x="5591913" y="2936631"/>
          <a:ext cx="254000" cy="457200"/>
        </p:xfrm>
        <a:graphic>
          <a:graphicData uri="http://schemas.openxmlformats.org/presentationml/2006/ole">
            <mc:AlternateContent xmlns:mc="http://schemas.openxmlformats.org/markup-compatibility/2006">
              <mc:Choice xmlns:v="urn:schemas-microsoft-com:vml" Requires="v">
                <p:oleObj spid="_x0000_s48861" name="Equation" r:id="rId8" imgW="253800" imgH="457200" progId="Equation.DSMT4">
                  <p:embed/>
                </p:oleObj>
              </mc:Choice>
              <mc:Fallback>
                <p:oleObj name="Equation" r:id="rId8" imgW="253800" imgH="457200" progId="Equation.DSMT4">
                  <p:embed/>
                  <p:pic>
                    <p:nvPicPr>
                      <p:cNvPr id="6" name="Object 5"/>
                      <p:cNvPicPr/>
                      <p:nvPr/>
                    </p:nvPicPr>
                    <p:blipFill>
                      <a:blip r:embed="rId9"/>
                      <a:stretch>
                        <a:fillRect/>
                      </a:stretch>
                    </p:blipFill>
                    <p:spPr>
                      <a:xfrm>
                        <a:off x="5591913" y="2936631"/>
                        <a:ext cx="254000" cy="457200"/>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1261202494"/>
              </p:ext>
            </p:extLst>
          </p:nvPr>
        </p:nvGraphicFramePr>
        <p:xfrm>
          <a:off x="5591913" y="3499144"/>
          <a:ext cx="254000" cy="457200"/>
        </p:xfrm>
        <a:graphic>
          <a:graphicData uri="http://schemas.openxmlformats.org/presentationml/2006/ole">
            <mc:AlternateContent xmlns:mc="http://schemas.openxmlformats.org/markup-compatibility/2006">
              <mc:Choice xmlns:v="urn:schemas-microsoft-com:vml" Requires="v">
                <p:oleObj spid="_x0000_s48862" name="Equation" r:id="rId10" imgW="253800" imgH="457200" progId="Equation.DSMT4">
                  <p:embed/>
                </p:oleObj>
              </mc:Choice>
              <mc:Fallback>
                <p:oleObj name="Equation" r:id="rId10" imgW="253800" imgH="457200" progId="Equation.DSMT4">
                  <p:embed/>
                  <p:pic>
                    <p:nvPicPr>
                      <p:cNvPr id="7" name="Object 6"/>
                      <p:cNvPicPr/>
                      <p:nvPr/>
                    </p:nvPicPr>
                    <p:blipFill>
                      <a:blip r:embed="rId7"/>
                      <a:stretch>
                        <a:fillRect/>
                      </a:stretch>
                    </p:blipFill>
                    <p:spPr>
                      <a:xfrm>
                        <a:off x="5591913" y="3499144"/>
                        <a:ext cx="254000" cy="457200"/>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4066899710"/>
              </p:ext>
            </p:extLst>
          </p:nvPr>
        </p:nvGraphicFramePr>
        <p:xfrm>
          <a:off x="5547097" y="4050446"/>
          <a:ext cx="342900" cy="457200"/>
        </p:xfrm>
        <a:graphic>
          <a:graphicData uri="http://schemas.openxmlformats.org/presentationml/2006/ole">
            <mc:AlternateContent xmlns:mc="http://schemas.openxmlformats.org/markup-compatibility/2006">
              <mc:Choice xmlns:v="urn:schemas-microsoft-com:vml" Requires="v">
                <p:oleObj spid="_x0000_s48863" name="Equation" r:id="rId11" imgW="342720" imgH="457200" progId="Equation.DSMT4">
                  <p:embed/>
                </p:oleObj>
              </mc:Choice>
              <mc:Fallback>
                <p:oleObj name="Equation" r:id="rId11" imgW="342720" imgH="457200" progId="Equation.DSMT4">
                  <p:embed/>
                  <p:pic>
                    <p:nvPicPr>
                      <p:cNvPr id="8" name="Object 7"/>
                      <p:cNvPicPr/>
                      <p:nvPr/>
                    </p:nvPicPr>
                    <p:blipFill>
                      <a:blip r:embed="rId12"/>
                      <a:stretch>
                        <a:fillRect/>
                      </a:stretch>
                    </p:blipFill>
                    <p:spPr>
                      <a:xfrm>
                        <a:off x="5547097" y="4050446"/>
                        <a:ext cx="342900" cy="457200"/>
                      </a:xfrm>
                      <a:prstGeom prst="rect">
                        <a:avLst/>
                      </a:prstGeom>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3424853872"/>
              </p:ext>
            </p:extLst>
          </p:nvPr>
        </p:nvGraphicFramePr>
        <p:xfrm>
          <a:off x="5591547" y="4629150"/>
          <a:ext cx="254000" cy="457200"/>
        </p:xfrm>
        <a:graphic>
          <a:graphicData uri="http://schemas.openxmlformats.org/presentationml/2006/ole">
            <mc:AlternateContent xmlns:mc="http://schemas.openxmlformats.org/markup-compatibility/2006">
              <mc:Choice xmlns:v="urn:schemas-microsoft-com:vml" Requires="v">
                <p:oleObj spid="_x0000_s48864" name="Equation" r:id="rId13" imgW="253800" imgH="457200" progId="Equation.DSMT4">
                  <p:embed/>
                </p:oleObj>
              </mc:Choice>
              <mc:Fallback>
                <p:oleObj name="Equation" r:id="rId13" imgW="253800" imgH="457200" progId="Equation.DSMT4">
                  <p:embed/>
                  <p:pic>
                    <p:nvPicPr>
                      <p:cNvPr id="9" name="Object 8"/>
                      <p:cNvPicPr/>
                      <p:nvPr/>
                    </p:nvPicPr>
                    <p:blipFill>
                      <a:blip r:embed="rId14"/>
                      <a:stretch>
                        <a:fillRect/>
                      </a:stretch>
                    </p:blipFill>
                    <p:spPr>
                      <a:xfrm>
                        <a:off x="5591547" y="4629150"/>
                        <a:ext cx="254000" cy="457200"/>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979283317"/>
              </p:ext>
            </p:extLst>
          </p:nvPr>
        </p:nvGraphicFramePr>
        <p:xfrm>
          <a:off x="5224101" y="5709066"/>
          <a:ext cx="977900" cy="457200"/>
        </p:xfrm>
        <a:graphic>
          <a:graphicData uri="http://schemas.openxmlformats.org/presentationml/2006/ole">
            <mc:AlternateContent xmlns:mc="http://schemas.openxmlformats.org/markup-compatibility/2006">
              <mc:Choice xmlns:v="urn:schemas-microsoft-com:vml" Requires="v">
                <p:oleObj spid="_x0000_s48865" name="Equation" r:id="rId15" imgW="977760" imgH="457200" progId="Equation.DSMT4">
                  <p:embed/>
                </p:oleObj>
              </mc:Choice>
              <mc:Fallback>
                <p:oleObj name="Equation" r:id="rId15" imgW="977760" imgH="457200" progId="Equation.DSMT4">
                  <p:embed/>
                  <p:pic>
                    <p:nvPicPr>
                      <p:cNvPr id="0" name=""/>
                      <p:cNvPicPr/>
                      <p:nvPr/>
                    </p:nvPicPr>
                    <p:blipFill>
                      <a:blip r:embed="rId16"/>
                      <a:stretch>
                        <a:fillRect/>
                      </a:stretch>
                    </p:blipFill>
                    <p:spPr>
                      <a:xfrm>
                        <a:off x="5224101" y="5709066"/>
                        <a:ext cx="977900" cy="457200"/>
                      </a:xfrm>
                      <a:prstGeom prst="rect">
                        <a:avLst/>
                      </a:prstGeom>
                    </p:spPr>
                  </p:pic>
                </p:oleObj>
              </mc:Fallback>
            </mc:AlternateContent>
          </a:graphicData>
        </a:graphic>
      </p:graphicFrame>
    </p:spTree>
    <p:extLst>
      <p:ext uri="{BB962C8B-B14F-4D97-AF65-F5344CB8AC3E}">
        <p14:creationId xmlns:p14="http://schemas.microsoft.com/office/powerpoint/2010/main" val="3772186382"/>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dirty="0"/>
              <a:t>Figure 16.16: Near-Critical Path Completion Time Distribution</a:t>
            </a:r>
            <a:endParaRPr lang="en-US" sz="1000" dirty="0"/>
          </a:p>
        </p:txBody>
      </p:sp>
      <p:pic>
        <p:nvPicPr>
          <p:cNvPr id="5" name="Picture 4" descr="Normal curve with a mean of 19 and variance 20. The boundary 24 is drawn with the shaded area 0.13 above it."/>
          <p:cNvPicPr>
            <a:picLocks noChangeAspect="1"/>
          </p:cNvPicPr>
          <p:nvPr/>
        </p:nvPicPr>
        <p:blipFill>
          <a:blip r:embed="rId3"/>
          <a:stretch>
            <a:fillRect/>
          </a:stretch>
        </p:blipFill>
        <p:spPr>
          <a:xfrm>
            <a:off x="1828800" y="2438400"/>
            <a:ext cx="5817870" cy="3257550"/>
          </a:xfrm>
          <a:prstGeom prst="rect">
            <a:avLst/>
          </a:prstGeom>
        </p:spPr>
      </p:pic>
    </p:spTree>
    <p:extLst>
      <p:ext uri="{BB962C8B-B14F-4D97-AF65-F5344CB8AC3E}">
        <p14:creationId xmlns:p14="http://schemas.microsoft.com/office/powerpoint/2010/main" val="195653765"/>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Problems with Implementing Critical Path Analysis</a:t>
            </a:r>
          </a:p>
        </p:txBody>
      </p:sp>
      <p:sp>
        <p:nvSpPr>
          <p:cNvPr id="2" name="Content Placeholder 1"/>
          <p:cNvSpPr>
            <a:spLocks noGrp="1"/>
          </p:cNvSpPr>
          <p:nvPr>
            <p:ph idx="1"/>
          </p:nvPr>
        </p:nvSpPr>
        <p:spPr>
          <a:xfrm>
            <a:off x="1182688" y="1963282"/>
            <a:ext cx="7732712" cy="2380118"/>
          </a:xfrm>
        </p:spPr>
        <p:txBody>
          <a:bodyPr/>
          <a:lstStyle/>
          <a:p>
            <a:pPr marL="0" indent="0">
              <a:lnSpc>
                <a:spcPct val="90000"/>
              </a:lnSpc>
              <a:buNone/>
            </a:pPr>
            <a:r>
              <a:rPr lang="en-US" dirty="0"/>
              <a:t>Two major concerns:</a:t>
            </a:r>
          </a:p>
          <a:p>
            <a:pPr marL="291600" lvl="1" indent="-291600">
              <a:lnSpc>
                <a:spcPct val="90000"/>
              </a:lnSpc>
              <a:spcBef>
                <a:spcPts val="1000"/>
              </a:spcBef>
              <a:buSzPct val="100000"/>
            </a:pPr>
            <a:r>
              <a:rPr lang="en-US" dirty="0"/>
              <a:t>Developing the project network.</a:t>
            </a:r>
          </a:p>
          <a:p>
            <a:pPr marL="291600" lvl="1" indent="-291600">
              <a:lnSpc>
                <a:spcPct val="90000"/>
              </a:lnSpc>
              <a:spcBef>
                <a:spcPts val="1000"/>
              </a:spcBef>
              <a:buSzPct val="100000"/>
            </a:pPr>
            <a:r>
              <a:rPr lang="en-US" dirty="0"/>
              <a:t>Eliciting time estimates for activities.</a:t>
            </a:r>
            <a:endParaRPr lang="en-US" sz="2800" dirty="0"/>
          </a:p>
        </p:txBody>
      </p:sp>
    </p:spTree>
    <p:extLst>
      <p:ext uri="{BB962C8B-B14F-4D97-AF65-F5344CB8AC3E}">
        <p14:creationId xmlns:p14="http://schemas.microsoft.com/office/powerpoint/2010/main" val="4104256442"/>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Monitoring Projects </a:t>
            </a:r>
            <a:r>
              <a:rPr lang="en-US" sz="1000" dirty="0"/>
              <a:t>1</a:t>
            </a:r>
          </a:p>
        </p:txBody>
      </p:sp>
      <p:sp>
        <p:nvSpPr>
          <p:cNvPr id="2" name="Content Placeholder 1"/>
          <p:cNvSpPr>
            <a:spLocks noGrp="1"/>
          </p:cNvSpPr>
          <p:nvPr>
            <p:ph idx="1"/>
          </p:nvPr>
        </p:nvSpPr>
        <p:spPr>
          <a:xfrm>
            <a:off x="1182688" y="1963282"/>
            <a:ext cx="7732712" cy="2380118"/>
          </a:xfrm>
        </p:spPr>
        <p:txBody>
          <a:bodyPr/>
          <a:lstStyle/>
          <a:p>
            <a:pPr marL="0" indent="0">
              <a:lnSpc>
                <a:spcPct val="90000"/>
              </a:lnSpc>
              <a:buNone/>
            </a:pPr>
            <a:r>
              <a:rPr lang="en-US" dirty="0"/>
              <a:t>Monitoring progress against plans is an important activity for the project manager because early detection of problems can lead to corrections in time to avoid failure.</a:t>
            </a:r>
            <a:endParaRPr lang="en-US" sz="2800" dirty="0"/>
          </a:p>
        </p:txBody>
      </p:sp>
    </p:spTree>
    <p:extLst>
      <p:ext uri="{BB962C8B-B14F-4D97-AF65-F5344CB8AC3E}">
        <p14:creationId xmlns:p14="http://schemas.microsoft.com/office/powerpoint/2010/main" val="2107647494"/>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Table 16.7: Sources of Unexpected Problems</a:t>
            </a:r>
          </a:p>
        </p:txBody>
      </p:sp>
      <p:graphicFrame>
        <p:nvGraphicFramePr>
          <p:cNvPr id="4" name="Table 3"/>
          <p:cNvGraphicFramePr>
            <a:graphicFrameLocks noGrp="1"/>
          </p:cNvGraphicFramePr>
          <p:nvPr>
            <p:extLst>
              <p:ext uri="{D42A27DB-BD31-4B8C-83A1-F6EECF244321}">
                <p14:modId xmlns:p14="http://schemas.microsoft.com/office/powerpoint/2010/main" val="1338699304"/>
              </p:ext>
            </p:extLst>
          </p:nvPr>
        </p:nvGraphicFramePr>
        <p:xfrm>
          <a:off x="838200" y="2174240"/>
          <a:ext cx="7543800" cy="3997960"/>
        </p:xfrm>
        <a:graphic>
          <a:graphicData uri="http://schemas.openxmlformats.org/drawingml/2006/table">
            <a:tbl>
              <a:tblPr firstRow="1" bandRow="1">
                <a:tableStyleId>{5C22544A-7EE6-4342-B048-85BDC9FD1C3A}</a:tableStyleId>
              </a:tblPr>
              <a:tblGrid>
                <a:gridCol w="2438400">
                  <a:extLst>
                    <a:ext uri="{9D8B030D-6E8A-4147-A177-3AD203B41FA5}">
                      <a16:colId xmlns:a16="http://schemas.microsoft.com/office/drawing/2014/main" val="3359054376"/>
                    </a:ext>
                  </a:extLst>
                </a:gridCol>
                <a:gridCol w="2438400">
                  <a:extLst>
                    <a:ext uri="{9D8B030D-6E8A-4147-A177-3AD203B41FA5}">
                      <a16:colId xmlns:a16="http://schemas.microsoft.com/office/drawing/2014/main" val="601617354"/>
                    </a:ext>
                  </a:extLst>
                </a:gridCol>
                <a:gridCol w="2667000">
                  <a:extLst>
                    <a:ext uri="{9D8B030D-6E8A-4147-A177-3AD203B41FA5}">
                      <a16:colId xmlns:a16="http://schemas.microsoft.com/office/drawing/2014/main" val="1748557564"/>
                    </a:ext>
                  </a:extLst>
                </a:gridCol>
              </a:tblGrid>
              <a:tr h="370840">
                <a:tc>
                  <a:txBody>
                    <a:bodyPr/>
                    <a:lstStyle/>
                    <a:p>
                      <a:r>
                        <a:rPr lang="en-IN" sz="1400" b="1" i="0" u="none" strike="noStrike" kern="1200" baseline="0" dirty="0">
                          <a:solidFill>
                            <a:schemeClr val="tx1"/>
                          </a:solidFill>
                          <a:latin typeface="Calibri" panose="020F0502020204030204" pitchFamily="34" charset="0"/>
                          <a:ea typeface="+mn-ea"/>
                          <a:cs typeface="+mn-cs"/>
                        </a:rPr>
                        <a:t>Cost</a:t>
                      </a:r>
                      <a:endParaRPr lang="en-IN" sz="1400" b="0"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dirty="0">
                          <a:solidFill>
                            <a:schemeClr val="tx1"/>
                          </a:solidFill>
                          <a:latin typeface="Calibri" panose="020F0502020204030204" pitchFamily="34"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b="1" i="0" u="none" strike="noStrike" kern="1200" baseline="0" dirty="0">
                          <a:solidFill>
                            <a:schemeClr val="tx1"/>
                          </a:solidFill>
                          <a:latin typeface="Calibri" panose="020F0502020204030204" pitchFamily="34" charset="0"/>
                          <a:ea typeface="+mn-ea"/>
                          <a:cs typeface="+mn-cs"/>
                        </a:rPr>
                        <a:t>Performance</a:t>
                      </a:r>
                      <a:endParaRPr lang="en-IN" sz="1400" b="0"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79465671"/>
                  </a:ext>
                </a:extLst>
              </a:tr>
              <a:tr h="370840">
                <a:tc>
                  <a:txBody>
                    <a:bodyPr/>
                    <a:lstStyle/>
                    <a:p>
                      <a:pPr marL="291600" indent="-291600">
                        <a:buFont typeface="Arial" panose="020B0604020202020204" pitchFamily="34" charset="0"/>
                        <a:buChar char="•"/>
                      </a:pPr>
                      <a:r>
                        <a:rPr lang="en-IN" sz="1400" b="0" i="0" u="none" strike="noStrike" kern="1200" baseline="0" dirty="0">
                          <a:solidFill>
                            <a:schemeClr val="dk1"/>
                          </a:solidFill>
                          <a:latin typeface="Calibri" panose="020F0502020204030204" pitchFamily="34" charset="0"/>
                          <a:ea typeface="+mn-ea"/>
                          <a:cs typeface="+mn-cs"/>
                        </a:rPr>
                        <a:t>Difficulties require more resources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91600" indent="-291600">
                        <a:buFont typeface="Arial" panose="020B0604020202020204" pitchFamily="34" charset="0"/>
                        <a:buChar char="•"/>
                      </a:pPr>
                      <a:r>
                        <a:rPr lang="en-IN" sz="1400" b="0" i="0" u="none" strike="noStrike" kern="1200" baseline="0" dirty="0">
                          <a:solidFill>
                            <a:schemeClr val="dk1"/>
                          </a:solidFill>
                          <a:latin typeface="Calibri" panose="020F0502020204030204" pitchFamily="34" charset="0"/>
                          <a:ea typeface="+mn-ea"/>
                          <a:cs typeface="+mn-cs"/>
                        </a:rPr>
                        <a:t>There were delays owing to technical difficulties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91600" indent="-291600">
                        <a:buFont typeface="Arial" panose="020B0604020202020204" pitchFamily="34" charset="0"/>
                        <a:buChar char="•"/>
                      </a:pPr>
                      <a:r>
                        <a:rPr lang="en-IN" sz="1400" b="0" i="0" u="none" strike="noStrike" kern="1200" baseline="0" dirty="0">
                          <a:solidFill>
                            <a:schemeClr val="dk1"/>
                          </a:solidFill>
                          <a:latin typeface="Calibri" panose="020F0502020204030204" pitchFamily="34" charset="0"/>
                          <a:ea typeface="+mn-ea"/>
                          <a:cs typeface="+mn-cs"/>
                        </a:rPr>
                        <a:t>Unexpected technical problems arise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76686186"/>
                  </a:ext>
                </a:extLst>
              </a:tr>
              <a:tr h="370840">
                <a:tc>
                  <a:txBody>
                    <a:bodyPr/>
                    <a:lstStyle/>
                    <a:p>
                      <a:pPr marL="291600" indent="-291600">
                        <a:buFont typeface="Arial" panose="020B0604020202020204" pitchFamily="34" charset="0"/>
                        <a:buChar char="•"/>
                      </a:pPr>
                      <a:r>
                        <a:rPr lang="en-IN" sz="1400" b="0" i="0" u="none" strike="noStrike" kern="1200" baseline="0" dirty="0">
                          <a:solidFill>
                            <a:schemeClr val="dk1"/>
                          </a:solidFill>
                          <a:latin typeface="Calibri" panose="020F0502020204030204" pitchFamily="34" charset="0"/>
                          <a:ea typeface="+mn-ea"/>
                          <a:cs typeface="+mn-cs"/>
                        </a:rPr>
                        <a:t>Scope of work increases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91600" indent="-291600">
                        <a:buFont typeface="Arial" panose="020B0604020202020204" pitchFamily="34" charset="0"/>
                        <a:buChar char="•"/>
                      </a:pPr>
                      <a:r>
                        <a:rPr lang="en-IN" sz="1400" b="0" i="0" u="none" strike="noStrike" kern="1200" baseline="0" dirty="0">
                          <a:solidFill>
                            <a:schemeClr val="dk1"/>
                          </a:solidFill>
                          <a:latin typeface="Calibri" panose="020F0502020204030204" pitchFamily="34" charset="0"/>
                          <a:ea typeface="+mn-ea"/>
                          <a:cs typeface="+mn-cs"/>
                        </a:rPr>
                        <a:t>Initial time estimates were optimistic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91600" indent="-291600">
                        <a:buFont typeface="Arial" panose="020B0604020202020204" pitchFamily="34" charset="0"/>
                        <a:buChar char="•"/>
                      </a:pPr>
                      <a:r>
                        <a:rPr lang="en-IN" sz="1400" b="0" i="0" u="none" strike="noStrike" kern="1200" baseline="0" dirty="0">
                          <a:solidFill>
                            <a:schemeClr val="dk1"/>
                          </a:solidFill>
                          <a:latin typeface="Calibri" panose="020F0502020204030204" pitchFamily="34" charset="0"/>
                          <a:ea typeface="+mn-ea"/>
                          <a:cs typeface="+mn-cs"/>
                        </a:rPr>
                        <a:t>Insufficient resources are available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90664953"/>
                  </a:ext>
                </a:extLst>
              </a:tr>
              <a:tr h="370840">
                <a:tc>
                  <a:txBody>
                    <a:bodyPr/>
                    <a:lstStyle/>
                    <a:p>
                      <a:pPr marL="291600" indent="-291600">
                        <a:buFont typeface="Arial" panose="020B0604020202020204" pitchFamily="34" charset="0"/>
                        <a:buChar char="•"/>
                      </a:pPr>
                      <a:r>
                        <a:rPr lang="en-IN" sz="1400" b="0" i="0" u="none" strike="noStrike" kern="1200" baseline="0" dirty="0">
                          <a:solidFill>
                            <a:schemeClr val="dk1"/>
                          </a:solidFill>
                          <a:latin typeface="Calibri" panose="020F0502020204030204" pitchFamily="34" charset="0"/>
                          <a:ea typeface="+mn-ea"/>
                          <a:cs typeface="+mn-cs"/>
                        </a:rPr>
                        <a:t>Initial bids or estimates were too low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91600" indent="-291600">
                        <a:buFont typeface="Arial" panose="020B0604020202020204" pitchFamily="34" charset="0"/>
                        <a:buChar char="•"/>
                      </a:pPr>
                      <a:r>
                        <a:rPr lang="en-IN" sz="1400" b="0" i="0" u="none" strike="noStrike" kern="1200" baseline="0" dirty="0">
                          <a:solidFill>
                            <a:schemeClr val="dk1"/>
                          </a:solidFill>
                          <a:latin typeface="Calibri" panose="020F0502020204030204" pitchFamily="34" charset="0"/>
                          <a:ea typeface="+mn-ea"/>
                          <a:cs typeface="+mn-cs"/>
                        </a:rPr>
                        <a:t>Task sequencing was incorrect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91600" indent="-291600">
                        <a:buFont typeface="Arial" panose="020B0604020202020204" pitchFamily="34" charset="0"/>
                        <a:buChar char="•"/>
                      </a:pPr>
                      <a:r>
                        <a:rPr lang="en-IN" sz="1400" b="0" i="0" u="none" strike="noStrike" kern="1200" baseline="0" dirty="0">
                          <a:solidFill>
                            <a:schemeClr val="dk1"/>
                          </a:solidFill>
                          <a:latin typeface="Calibri" panose="020F0502020204030204" pitchFamily="34" charset="0"/>
                          <a:ea typeface="+mn-ea"/>
                          <a:cs typeface="+mn-cs"/>
                        </a:rPr>
                        <a:t>Insurmountable technical difficulties occur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04793220"/>
                  </a:ext>
                </a:extLst>
              </a:tr>
              <a:tr h="370840">
                <a:tc>
                  <a:txBody>
                    <a:bodyPr/>
                    <a:lstStyle/>
                    <a:p>
                      <a:pPr marL="291600" indent="-291600">
                        <a:buFont typeface="Arial" panose="020B0604020202020204" pitchFamily="34" charset="0"/>
                        <a:buChar char="•"/>
                      </a:pPr>
                      <a:r>
                        <a:rPr lang="en-IN" sz="1400" b="0" i="0" u="none" strike="noStrike" kern="1200" baseline="0" dirty="0">
                          <a:solidFill>
                            <a:schemeClr val="dk1"/>
                          </a:solidFill>
                          <a:latin typeface="Calibri" panose="020F0502020204030204" pitchFamily="34" charset="0"/>
                          <a:ea typeface="+mn-ea"/>
                          <a:cs typeface="+mn-cs"/>
                        </a:rPr>
                        <a:t>Reporting was poor or untimely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91600" indent="-291600">
                        <a:buFont typeface="Arial" panose="020B0604020202020204" pitchFamily="34" charset="0"/>
                        <a:buChar char="•"/>
                      </a:pPr>
                      <a:r>
                        <a:rPr lang="en-IN" sz="1400" b="0" i="0" u="none" strike="noStrike" kern="1200" baseline="0" dirty="0">
                          <a:solidFill>
                            <a:schemeClr val="dk1"/>
                          </a:solidFill>
                          <a:latin typeface="Calibri" panose="020F0502020204030204" pitchFamily="34" charset="0"/>
                          <a:ea typeface="+mn-ea"/>
                          <a:cs typeface="+mn-cs"/>
                        </a:rPr>
                        <a:t>Required resources were not available as needed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91600" indent="-291600">
                        <a:buFont typeface="Arial" panose="020B0604020202020204" pitchFamily="34" charset="0"/>
                        <a:buChar char="•"/>
                      </a:pPr>
                      <a:r>
                        <a:rPr lang="en-IN" sz="1400" b="0" i="0" u="none" strike="noStrike" kern="1200" baseline="0" dirty="0">
                          <a:solidFill>
                            <a:schemeClr val="dk1"/>
                          </a:solidFill>
                          <a:latin typeface="Calibri" panose="020F0502020204030204" pitchFamily="34" charset="0"/>
                          <a:ea typeface="+mn-ea"/>
                          <a:cs typeface="+mn-cs"/>
                        </a:rPr>
                        <a:t>Quality or reliability problems occur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7063900"/>
                  </a:ext>
                </a:extLst>
              </a:tr>
              <a:tr h="370840">
                <a:tc>
                  <a:txBody>
                    <a:bodyPr/>
                    <a:lstStyle/>
                    <a:p>
                      <a:pPr marL="291600" indent="-291600">
                        <a:buFont typeface="Arial" panose="020B0604020202020204" pitchFamily="34" charset="0"/>
                        <a:buChar char="•"/>
                      </a:pPr>
                      <a:r>
                        <a:rPr lang="en-IN" sz="1400" b="0" i="0" u="none" strike="noStrike" kern="1200" baseline="0" dirty="0">
                          <a:solidFill>
                            <a:schemeClr val="dk1"/>
                          </a:solidFill>
                          <a:latin typeface="Calibri" panose="020F0502020204030204" pitchFamily="34" charset="0"/>
                          <a:ea typeface="+mn-ea"/>
                          <a:cs typeface="+mn-cs"/>
                        </a:rPr>
                        <a:t>Budgeting was inadequate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91600" indent="-291600">
                        <a:buFont typeface="Arial" panose="020B0604020202020204" pitchFamily="34" charset="0"/>
                        <a:buChar char="•"/>
                      </a:pPr>
                      <a:r>
                        <a:rPr lang="en-IN" sz="1400" b="0" i="0" u="none" strike="noStrike" kern="1200" baseline="0" dirty="0">
                          <a:solidFill>
                            <a:schemeClr val="dk1"/>
                          </a:solidFill>
                          <a:latin typeface="Calibri" panose="020F0502020204030204" pitchFamily="34" charset="0"/>
                          <a:ea typeface="+mn-ea"/>
                          <a:cs typeface="+mn-cs"/>
                        </a:rPr>
                        <a:t>Necessary preceding tasks were incomplete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91600" indent="-291600">
                        <a:buFont typeface="Arial" panose="020B0604020202020204" pitchFamily="34" charset="0"/>
                        <a:buChar char="•"/>
                      </a:pPr>
                      <a:r>
                        <a:rPr lang="en-IN" sz="1400" b="0" i="0" u="none" strike="noStrike" kern="1200" baseline="0" dirty="0">
                          <a:solidFill>
                            <a:schemeClr val="dk1"/>
                          </a:solidFill>
                          <a:latin typeface="Calibri" panose="020F0502020204030204" pitchFamily="34" charset="0"/>
                          <a:ea typeface="+mn-ea"/>
                          <a:cs typeface="+mn-cs"/>
                        </a:rPr>
                        <a:t>Client requires changes in specifications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07336783"/>
                  </a:ext>
                </a:extLst>
              </a:tr>
              <a:tr h="370840">
                <a:tc>
                  <a:txBody>
                    <a:bodyPr/>
                    <a:lstStyle/>
                    <a:p>
                      <a:pPr marL="291600" indent="-291600">
                        <a:buFont typeface="Arial" panose="020B0604020202020204" pitchFamily="34" charset="0"/>
                        <a:buChar char="•"/>
                      </a:pPr>
                      <a:r>
                        <a:rPr lang="en-IN" sz="1400" b="0" i="0" u="none" strike="noStrike" kern="1200" baseline="0" dirty="0">
                          <a:solidFill>
                            <a:schemeClr val="dk1"/>
                          </a:solidFill>
                          <a:latin typeface="Calibri" panose="020F0502020204030204" pitchFamily="34" charset="0"/>
                          <a:ea typeface="+mn-ea"/>
                          <a:cs typeface="+mn-cs"/>
                        </a:rPr>
                        <a:t>Corrective control was not exercised in 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91600" indent="-291600">
                        <a:buFont typeface="Arial" panose="020B0604020202020204" pitchFamily="34" charset="0"/>
                        <a:buChar char="•"/>
                      </a:pPr>
                      <a:r>
                        <a:rPr lang="en-IN" sz="1400" b="0" i="0" u="none" strike="noStrike" kern="1200" baseline="0" dirty="0">
                          <a:solidFill>
                            <a:schemeClr val="dk1"/>
                          </a:solidFill>
                          <a:latin typeface="Calibri" panose="020F0502020204030204" pitchFamily="34" charset="0"/>
                          <a:ea typeface="+mn-ea"/>
                          <a:cs typeface="+mn-cs"/>
                        </a:rPr>
                        <a:t>There were client-generated changes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91600" indent="-291600">
                        <a:buFont typeface="Arial" panose="020B0604020202020204" pitchFamily="34" charset="0"/>
                        <a:buChar char="•"/>
                      </a:pPr>
                      <a:r>
                        <a:rPr lang="en-IN" sz="1400" b="0" i="0" u="none" strike="noStrike" kern="1200" baseline="0" dirty="0">
                          <a:solidFill>
                            <a:schemeClr val="dk1"/>
                          </a:solidFill>
                          <a:latin typeface="Calibri" panose="020F0502020204030204" pitchFamily="34" charset="0"/>
                          <a:ea typeface="+mn-ea"/>
                          <a:cs typeface="+mn-cs"/>
                        </a:rPr>
                        <a:t>Complications arise with functional areas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96565346"/>
                  </a:ext>
                </a:extLst>
              </a:tr>
              <a:tr h="370840">
                <a:tc>
                  <a:txBody>
                    <a:bodyPr/>
                    <a:lstStyle/>
                    <a:p>
                      <a:pPr marL="291600" indent="-291600">
                        <a:buFont typeface="Arial" panose="020B0604020202020204" pitchFamily="34" charset="0"/>
                        <a:buChar char="•"/>
                      </a:pPr>
                      <a:r>
                        <a:rPr lang="en-IN" sz="1400" b="0" i="0" u="none" strike="noStrike" kern="1200" baseline="0" dirty="0">
                          <a:solidFill>
                            <a:schemeClr val="dk1"/>
                          </a:solidFill>
                          <a:latin typeface="Calibri" panose="020F0502020204030204" pitchFamily="34" charset="0"/>
                          <a:ea typeface="+mn-ea"/>
                          <a:cs typeface="+mn-cs"/>
                        </a:rPr>
                        <a:t>There were price changes of inputs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91600" indent="-291600">
                        <a:buFont typeface="Arial" panose="020B0604020202020204" pitchFamily="34" charset="0"/>
                        <a:buChar char="•"/>
                      </a:pPr>
                      <a:r>
                        <a:rPr lang="en-IN" sz="1400" b="0" i="0" u="none" strike="noStrike" kern="1200" baseline="0" dirty="0">
                          <a:solidFill>
                            <a:schemeClr val="dk1"/>
                          </a:solidFill>
                          <a:latin typeface="Calibri" panose="020F0502020204030204" pitchFamily="34" charset="0"/>
                          <a:ea typeface="+mn-ea"/>
                          <a:cs typeface="+mn-cs"/>
                        </a:rPr>
                        <a:t>There were unforeseen government regulations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91600" indent="-291600">
                        <a:buFont typeface="Arial" panose="020B0604020202020204" pitchFamily="34" charset="0"/>
                        <a:buChar char="•"/>
                      </a:pPr>
                      <a:r>
                        <a:rPr lang="en-IN" sz="1400" b="0" i="0" u="none" strike="noStrike" kern="1200" baseline="0" dirty="0">
                          <a:solidFill>
                            <a:schemeClr val="dk1"/>
                          </a:solidFill>
                          <a:latin typeface="Calibri" panose="020F0502020204030204" pitchFamily="34" charset="0"/>
                          <a:ea typeface="+mn-ea"/>
                          <a:cs typeface="+mn-cs"/>
                        </a:rPr>
                        <a:t>A technological breakthrough occurs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52130724"/>
                  </a:ext>
                </a:extLst>
              </a:tr>
            </a:tbl>
          </a:graphicData>
        </a:graphic>
      </p:graphicFrame>
    </p:spTree>
    <p:extLst>
      <p:ext uri="{BB962C8B-B14F-4D97-AF65-F5344CB8AC3E}">
        <p14:creationId xmlns:p14="http://schemas.microsoft.com/office/powerpoint/2010/main" val="7831776"/>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The Nature of Project Management </a:t>
            </a:r>
            <a:r>
              <a:rPr lang="en-US" sz="1000" dirty="0"/>
              <a:t>4</a:t>
            </a:r>
          </a:p>
        </p:txBody>
      </p:sp>
      <p:sp>
        <p:nvSpPr>
          <p:cNvPr id="19459" name="Rectangle 3"/>
          <p:cNvSpPr>
            <a:spLocks noGrp="1" noChangeArrowheads="1"/>
          </p:cNvSpPr>
          <p:nvPr>
            <p:ph idx="1"/>
          </p:nvPr>
        </p:nvSpPr>
        <p:spPr>
          <a:xfrm>
            <a:off x="1182688" y="2017713"/>
            <a:ext cx="7772400" cy="4002087"/>
          </a:xfrm>
          <a:noFill/>
        </p:spPr>
        <p:txBody>
          <a:bodyPr lIns="92075" tIns="46038" rIns="92075" bIns="46038"/>
          <a:lstStyle/>
          <a:p>
            <a:pPr marL="0" indent="0">
              <a:lnSpc>
                <a:spcPct val="90000"/>
              </a:lnSpc>
              <a:buNone/>
            </a:pPr>
            <a:r>
              <a:rPr lang="en-US" dirty="0"/>
              <a:t>Characteristics of Projects.</a:t>
            </a:r>
          </a:p>
          <a:p>
            <a:pPr marL="291600" lvl="1" indent="-291600">
              <a:lnSpc>
                <a:spcPct val="90000"/>
              </a:lnSpc>
              <a:spcBef>
                <a:spcPts val="1000"/>
              </a:spcBef>
              <a:buClrTx/>
              <a:buSzPct val="100000"/>
              <a:buFont typeface="Arial" panose="020B0604020202020204" pitchFamily="34" charset="0"/>
              <a:buChar char="•"/>
            </a:pPr>
            <a:r>
              <a:rPr lang="en-US" dirty="0"/>
              <a:t>All projects have the following characteristics in common:</a:t>
            </a:r>
          </a:p>
          <a:p>
            <a:pPr marL="622800" lvl="2" indent="-320400">
              <a:lnSpc>
                <a:spcPct val="90000"/>
              </a:lnSpc>
              <a:spcBef>
                <a:spcPts val="1000"/>
              </a:spcBef>
              <a:buClrTx/>
              <a:buSzPct val="100000"/>
              <a:buFont typeface="Arial" panose="020B0604020202020204" pitchFamily="34" charset="0"/>
              <a:buChar char="•"/>
            </a:pPr>
            <a:r>
              <a:rPr lang="en-US" sz="2800" dirty="0"/>
              <a:t>Purpose.</a:t>
            </a:r>
          </a:p>
          <a:p>
            <a:pPr marL="622800" lvl="2" indent="-320400">
              <a:lnSpc>
                <a:spcPct val="90000"/>
              </a:lnSpc>
              <a:spcBef>
                <a:spcPts val="1000"/>
              </a:spcBef>
              <a:buClrTx/>
              <a:buSzPct val="100000"/>
              <a:buFont typeface="Arial" panose="020B0604020202020204" pitchFamily="34" charset="0"/>
              <a:buChar char="•"/>
            </a:pPr>
            <a:r>
              <a:rPr lang="en-US" sz="2800" dirty="0"/>
              <a:t>Life Cycle.</a:t>
            </a:r>
          </a:p>
          <a:p>
            <a:pPr marL="622800" lvl="2" indent="-320400">
              <a:lnSpc>
                <a:spcPct val="90000"/>
              </a:lnSpc>
              <a:spcBef>
                <a:spcPts val="1000"/>
              </a:spcBef>
              <a:buClrTx/>
              <a:buSzPct val="100000"/>
              <a:buFont typeface="Arial" panose="020B0604020202020204" pitchFamily="34" charset="0"/>
              <a:buChar char="•"/>
            </a:pPr>
            <a:r>
              <a:rPr lang="en-US" sz="2800" dirty="0"/>
              <a:t>Interdependencies.</a:t>
            </a:r>
          </a:p>
          <a:p>
            <a:pPr marL="622800" lvl="2" indent="-320400">
              <a:lnSpc>
                <a:spcPct val="90000"/>
              </a:lnSpc>
              <a:spcBef>
                <a:spcPts val="1000"/>
              </a:spcBef>
              <a:buClrTx/>
              <a:buSzPct val="100000"/>
              <a:buFont typeface="Arial" panose="020B0604020202020204" pitchFamily="34" charset="0"/>
              <a:buChar char="•"/>
            </a:pPr>
            <a:r>
              <a:rPr lang="en-US" sz="2800" dirty="0"/>
              <a:t>Uniqueness.</a:t>
            </a:r>
          </a:p>
          <a:p>
            <a:pPr marL="622800" lvl="2" indent="-320400">
              <a:lnSpc>
                <a:spcPct val="90000"/>
              </a:lnSpc>
              <a:spcBef>
                <a:spcPts val="1000"/>
              </a:spcBef>
              <a:buClrTx/>
              <a:buSzPct val="100000"/>
              <a:buFont typeface="Arial" panose="020B0604020202020204" pitchFamily="34" charset="0"/>
              <a:buChar char="•"/>
            </a:pPr>
            <a:r>
              <a:rPr lang="en-US" sz="2800" dirty="0"/>
              <a:t>Conflict.</a:t>
            </a:r>
            <a:endParaRPr lang="en-US" u="sng" dirty="0"/>
          </a:p>
        </p:txBody>
      </p:sp>
    </p:spTree>
    <p:extLst>
      <p:ext uri="{BB962C8B-B14F-4D97-AF65-F5344CB8AC3E}">
        <p14:creationId xmlns:p14="http://schemas.microsoft.com/office/powerpoint/2010/main" val="843099221"/>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16.17: Earned Value Chart </a:t>
            </a:r>
            <a:r>
              <a:rPr lang="en-US" sz="1000" dirty="0"/>
              <a:t>1</a:t>
            </a:r>
          </a:p>
        </p:txBody>
      </p:sp>
      <p:pic>
        <p:nvPicPr>
          <p:cNvPr id="4" name="Picture 3" descr="Earned value chart showing time in days and cost in dollars."/>
          <p:cNvPicPr>
            <a:picLocks noChangeAspect="1"/>
          </p:cNvPicPr>
          <p:nvPr/>
        </p:nvPicPr>
        <p:blipFill>
          <a:blip r:embed="rId3"/>
          <a:stretch>
            <a:fillRect/>
          </a:stretch>
        </p:blipFill>
        <p:spPr>
          <a:xfrm>
            <a:off x="2036855" y="2133600"/>
            <a:ext cx="5070290" cy="3954498"/>
          </a:xfrm>
          <a:prstGeom prst="rect">
            <a:avLst/>
          </a:prstGeom>
        </p:spPr>
      </p:pic>
      <p:sp>
        <p:nvSpPr>
          <p:cNvPr id="2" name="Content Placeholder 1"/>
          <p:cNvSpPr>
            <a:spLocks noGrp="1"/>
          </p:cNvSpPr>
          <p:nvPr>
            <p:ph idx="1"/>
          </p:nvPr>
        </p:nvSpPr>
        <p:spPr>
          <a:xfrm>
            <a:off x="1182688" y="6248401"/>
            <a:ext cx="7588062" cy="228600"/>
          </a:xfrm>
        </p:spPr>
        <p:txBody>
          <a:bodyPr/>
          <a:lstStyle/>
          <a:p>
            <a:pPr marL="0" indent="0" algn="ctr">
              <a:buNone/>
            </a:pPr>
            <a:r>
              <a:rPr lang="en-IN" sz="900" dirty="0">
                <a:hlinkClick r:id="rId4" action="ppaction://hlinksldjump"/>
              </a:rPr>
              <a:t>Access the long description slide.</a:t>
            </a:r>
            <a:endParaRPr lang="en-IN" sz="900" dirty="0"/>
          </a:p>
        </p:txBody>
      </p:sp>
    </p:spTree>
    <p:extLst>
      <p:ext uri="{BB962C8B-B14F-4D97-AF65-F5344CB8AC3E}">
        <p14:creationId xmlns:p14="http://schemas.microsoft.com/office/powerpoint/2010/main" val="2888824144"/>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Monitoring Projects </a:t>
            </a:r>
            <a:r>
              <a:rPr lang="en-US" sz="1000" dirty="0"/>
              <a:t>2</a:t>
            </a:r>
          </a:p>
        </p:txBody>
      </p:sp>
      <p:sp>
        <p:nvSpPr>
          <p:cNvPr id="2" name="Content Placeholder 1"/>
          <p:cNvSpPr>
            <a:spLocks noGrp="1"/>
          </p:cNvSpPr>
          <p:nvPr>
            <p:ph idx="1"/>
          </p:nvPr>
        </p:nvSpPr>
        <p:spPr>
          <a:xfrm>
            <a:off x="1182688" y="1963282"/>
            <a:ext cx="7427912" cy="3294518"/>
          </a:xfrm>
        </p:spPr>
        <p:txBody>
          <a:bodyPr/>
          <a:lstStyle/>
          <a:p>
            <a:pPr marL="0" indent="0">
              <a:lnSpc>
                <a:spcPct val="90000"/>
              </a:lnSpc>
              <a:buNone/>
            </a:pPr>
            <a:r>
              <a:rPr lang="en-US" dirty="0"/>
              <a:t>Earned Value Chart:</a:t>
            </a:r>
          </a:p>
          <a:p>
            <a:pPr marL="291600" lvl="1" indent="-291600">
              <a:lnSpc>
                <a:spcPct val="90000"/>
              </a:lnSpc>
              <a:spcBef>
                <a:spcPts val="1000"/>
              </a:spcBef>
              <a:buSzPct val="100000"/>
            </a:pPr>
            <a:r>
              <a:rPr lang="en-US" dirty="0"/>
              <a:t>Three sources of variation:</a:t>
            </a:r>
          </a:p>
          <a:p>
            <a:pPr marL="622800" lvl="2" indent="-320400">
              <a:lnSpc>
                <a:spcPct val="90000"/>
              </a:lnSpc>
              <a:spcBef>
                <a:spcPts val="1000"/>
              </a:spcBef>
              <a:buSzPct val="100000"/>
            </a:pPr>
            <a:r>
              <a:rPr lang="en-US" dirty="0"/>
              <a:t>Time.</a:t>
            </a:r>
          </a:p>
          <a:p>
            <a:pPr marL="622800" lvl="2" indent="-320400">
              <a:lnSpc>
                <a:spcPct val="90000"/>
              </a:lnSpc>
              <a:spcBef>
                <a:spcPts val="1000"/>
              </a:spcBef>
              <a:buSzPct val="100000"/>
            </a:pPr>
            <a:r>
              <a:rPr lang="en-US" dirty="0"/>
              <a:t>Cost.</a:t>
            </a:r>
          </a:p>
          <a:p>
            <a:pPr marL="622800" lvl="2" indent="-320400">
              <a:lnSpc>
                <a:spcPct val="90000"/>
              </a:lnSpc>
              <a:spcBef>
                <a:spcPts val="1000"/>
              </a:spcBef>
              <a:buSzPct val="100000"/>
            </a:pPr>
            <a:r>
              <a:rPr lang="en-US" dirty="0"/>
              <a:t>Schedule.</a:t>
            </a:r>
          </a:p>
          <a:p>
            <a:pPr marL="291600" lvl="1" indent="-291600">
              <a:lnSpc>
                <a:spcPct val="90000"/>
              </a:lnSpc>
              <a:spcBef>
                <a:spcPts val="1000"/>
              </a:spcBef>
              <a:buSzPct val="100000"/>
            </a:pPr>
            <a:r>
              <a:rPr lang="en-US" dirty="0"/>
              <a:t>Negative variances indicate problems that need immediate attention.</a:t>
            </a:r>
            <a:endParaRPr lang="en-US" sz="2800" dirty="0"/>
          </a:p>
        </p:txBody>
      </p:sp>
    </p:spTree>
    <p:extLst>
      <p:ext uri="{BB962C8B-B14F-4D97-AF65-F5344CB8AC3E}">
        <p14:creationId xmlns:p14="http://schemas.microsoft.com/office/powerpoint/2010/main" val="2610045667"/>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Monitoring Projects </a:t>
            </a:r>
            <a:r>
              <a:rPr lang="en-US" sz="1000" dirty="0"/>
              <a:t>3</a:t>
            </a:r>
          </a:p>
        </p:txBody>
      </p:sp>
      <p:sp>
        <p:nvSpPr>
          <p:cNvPr id="2" name="Content Placeholder 1"/>
          <p:cNvSpPr>
            <a:spLocks noGrp="1"/>
          </p:cNvSpPr>
          <p:nvPr>
            <p:ph idx="1"/>
          </p:nvPr>
        </p:nvSpPr>
        <p:spPr>
          <a:xfrm>
            <a:off x="1182688" y="1905000"/>
            <a:ext cx="7588062" cy="954087"/>
          </a:xfrm>
        </p:spPr>
        <p:txBody>
          <a:bodyPr/>
          <a:lstStyle/>
          <a:p>
            <a:pPr marL="0" indent="0">
              <a:lnSpc>
                <a:spcPct val="90000"/>
              </a:lnSpc>
              <a:buNone/>
            </a:pPr>
            <a:r>
              <a:rPr lang="en-US" dirty="0"/>
              <a:t>Earned Value Chart</a:t>
            </a:r>
          </a:p>
          <a:p>
            <a:pPr lvl="1">
              <a:lnSpc>
                <a:spcPct val="90000"/>
              </a:lnSpc>
              <a:buClr>
                <a:schemeClr val="tx1"/>
              </a:buClr>
              <a:buSzPct val="100000"/>
              <a:buFont typeface="Arial" panose="020B0604020202020204" pitchFamily="34" charset="0"/>
              <a:buChar char="•"/>
            </a:pPr>
            <a:r>
              <a:rPr lang="en-US" dirty="0"/>
              <a:t>Variances defined as:</a:t>
            </a:r>
          </a:p>
        </p:txBody>
      </p:sp>
      <p:sp>
        <p:nvSpPr>
          <p:cNvPr id="3" name="Content Placeholder 2"/>
          <p:cNvSpPr>
            <a:spLocks noGrp="1"/>
          </p:cNvSpPr>
          <p:nvPr>
            <p:ph idx="13"/>
          </p:nvPr>
        </p:nvSpPr>
        <p:spPr>
          <a:xfrm>
            <a:off x="1162050" y="2935286"/>
            <a:ext cx="7588062" cy="3541713"/>
          </a:xfrm>
        </p:spPr>
        <p:txBody>
          <a:bodyPr/>
          <a:lstStyle/>
          <a:p>
            <a:pPr marL="714375" indent="363538">
              <a:buNone/>
            </a:pPr>
            <a:r>
              <a:rPr lang="en-IN" sz="2000" b="1" dirty="0"/>
              <a:t>Time variance </a:t>
            </a:r>
            <a:r>
              <a:rPr lang="en-IN" sz="2000" dirty="0"/>
              <a:t>= S</a:t>
            </a:r>
            <a:r>
              <a:rPr lang="en-IN" sz="100" dirty="0"/>
              <a:t> </a:t>
            </a:r>
            <a:r>
              <a:rPr lang="en-IN" sz="2000" dirty="0"/>
              <a:t>T</a:t>
            </a:r>
            <a:r>
              <a:rPr lang="en-IN" sz="100" dirty="0"/>
              <a:t> </a:t>
            </a:r>
            <a:r>
              <a:rPr lang="en-IN" sz="2000" dirty="0"/>
              <a:t>W</a:t>
            </a:r>
            <a:r>
              <a:rPr lang="en-IN" sz="100" dirty="0"/>
              <a:t> </a:t>
            </a:r>
            <a:r>
              <a:rPr lang="en-IN" sz="2000" dirty="0"/>
              <a:t>P − A</a:t>
            </a:r>
            <a:r>
              <a:rPr lang="en-IN" sz="100" dirty="0"/>
              <a:t> </a:t>
            </a:r>
            <a:r>
              <a:rPr lang="en-IN" sz="2000" dirty="0"/>
              <a:t>T</a:t>
            </a:r>
            <a:r>
              <a:rPr lang="en-IN" sz="100" dirty="0"/>
              <a:t> </a:t>
            </a:r>
            <a:r>
              <a:rPr lang="en-IN" sz="2000" dirty="0"/>
              <a:t>W</a:t>
            </a:r>
            <a:r>
              <a:rPr lang="en-IN" sz="100" dirty="0"/>
              <a:t> </a:t>
            </a:r>
            <a:r>
              <a:rPr lang="en-IN" sz="2000" dirty="0"/>
              <a:t>P</a:t>
            </a:r>
          </a:p>
          <a:p>
            <a:pPr marL="1617663" indent="0">
              <a:buNone/>
            </a:pPr>
            <a:r>
              <a:rPr lang="en-IN" sz="2000" dirty="0"/>
              <a:t>S</a:t>
            </a:r>
            <a:r>
              <a:rPr lang="en-IN" sz="100" dirty="0"/>
              <a:t> </a:t>
            </a:r>
            <a:r>
              <a:rPr lang="en-IN" sz="2000" dirty="0"/>
              <a:t>T</a:t>
            </a:r>
            <a:r>
              <a:rPr lang="en-IN" sz="100" dirty="0"/>
              <a:t> </a:t>
            </a:r>
            <a:r>
              <a:rPr lang="en-IN" sz="2000" dirty="0"/>
              <a:t>W</a:t>
            </a:r>
            <a:r>
              <a:rPr lang="en-IN" sz="100" dirty="0"/>
              <a:t> </a:t>
            </a:r>
            <a:r>
              <a:rPr lang="en-IN" sz="2000" dirty="0"/>
              <a:t>P = Scheduled time for work performed</a:t>
            </a:r>
          </a:p>
          <a:p>
            <a:pPr marL="1617663" indent="0">
              <a:buNone/>
            </a:pPr>
            <a:r>
              <a:rPr lang="en-IN" sz="2000" dirty="0"/>
              <a:t>A</a:t>
            </a:r>
            <a:r>
              <a:rPr lang="en-IN" sz="100" dirty="0"/>
              <a:t> </a:t>
            </a:r>
            <a:r>
              <a:rPr lang="en-IN" sz="2000" dirty="0"/>
              <a:t>T</a:t>
            </a:r>
            <a:r>
              <a:rPr lang="en-IN" sz="100" dirty="0"/>
              <a:t> </a:t>
            </a:r>
            <a:r>
              <a:rPr lang="en-IN" sz="2000" dirty="0"/>
              <a:t>W</a:t>
            </a:r>
            <a:r>
              <a:rPr lang="en-IN" sz="100" dirty="0"/>
              <a:t> </a:t>
            </a:r>
            <a:r>
              <a:rPr lang="en-IN" sz="2000" dirty="0"/>
              <a:t>P = Actual time used for work performed</a:t>
            </a:r>
          </a:p>
          <a:p>
            <a:pPr marL="714375" indent="363538">
              <a:buNone/>
            </a:pPr>
            <a:r>
              <a:rPr lang="en-IN" sz="2000" b="1" dirty="0"/>
              <a:t>Cost variance </a:t>
            </a:r>
            <a:r>
              <a:rPr lang="en-IN" sz="2000" dirty="0"/>
              <a:t>= B</a:t>
            </a:r>
            <a:r>
              <a:rPr lang="en-IN" sz="100" dirty="0"/>
              <a:t> </a:t>
            </a:r>
            <a:r>
              <a:rPr lang="en-IN" sz="2000" dirty="0"/>
              <a:t>C</a:t>
            </a:r>
            <a:r>
              <a:rPr lang="en-IN" sz="100" dirty="0"/>
              <a:t> </a:t>
            </a:r>
            <a:r>
              <a:rPr lang="en-IN" sz="2000" dirty="0"/>
              <a:t>W</a:t>
            </a:r>
            <a:r>
              <a:rPr lang="en-IN" sz="100" dirty="0"/>
              <a:t> </a:t>
            </a:r>
            <a:r>
              <a:rPr lang="en-IN" sz="2000" dirty="0"/>
              <a:t>P − A</a:t>
            </a:r>
            <a:r>
              <a:rPr lang="en-IN" sz="100" dirty="0"/>
              <a:t> </a:t>
            </a:r>
            <a:r>
              <a:rPr lang="en-IN" sz="2000" dirty="0"/>
              <a:t>C</a:t>
            </a:r>
            <a:r>
              <a:rPr lang="en-IN" sz="100" dirty="0"/>
              <a:t> </a:t>
            </a:r>
            <a:r>
              <a:rPr lang="en-IN" sz="2000" dirty="0"/>
              <a:t>W</a:t>
            </a:r>
            <a:r>
              <a:rPr lang="en-IN" sz="100" dirty="0"/>
              <a:t> </a:t>
            </a:r>
            <a:r>
              <a:rPr lang="en-IN" sz="2000" dirty="0"/>
              <a:t>P</a:t>
            </a:r>
          </a:p>
          <a:p>
            <a:pPr marL="1617663" indent="0">
              <a:buNone/>
            </a:pPr>
            <a:r>
              <a:rPr lang="en-IN" sz="2000" dirty="0"/>
              <a:t>B</a:t>
            </a:r>
            <a:r>
              <a:rPr lang="en-IN" sz="100" dirty="0"/>
              <a:t> </a:t>
            </a:r>
            <a:r>
              <a:rPr lang="en-IN" sz="2000" dirty="0"/>
              <a:t>C</a:t>
            </a:r>
            <a:r>
              <a:rPr lang="en-IN" sz="100" dirty="0"/>
              <a:t> </a:t>
            </a:r>
            <a:r>
              <a:rPr lang="en-IN" sz="2000" dirty="0"/>
              <a:t>W</a:t>
            </a:r>
            <a:r>
              <a:rPr lang="en-IN" sz="100" dirty="0"/>
              <a:t> </a:t>
            </a:r>
            <a:r>
              <a:rPr lang="en-IN" sz="2000" dirty="0"/>
              <a:t>P = Budgeted cost for work performed</a:t>
            </a:r>
          </a:p>
          <a:p>
            <a:pPr marL="1617663" indent="0">
              <a:buNone/>
            </a:pPr>
            <a:r>
              <a:rPr lang="en-IN" sz="2000" dirty="0"/>
              <a:t>A</a:t>
            </a:r>
            <a:r>
              <a:rPr lang="en-IN" sz="100" dirty="0"/>
              <a:t> </a:t>
            </a:r>
            <a:r>
              <a:rPr lang="en-IN" sz="2000" dirty="0"/>
              <a:t>C</a:t>
            </a:r>
            <a:r>
              <a:rPr lang="en-IN" sz="100" dirty="0"/>
              <a:t> </a:t>
            </a:r>
            <a:r>
              <a:rPr lang="en-IN" sz="2000" dirty="0"/>
              <a:t>W</a:t>
            </a:r>
            <a:r>
              <a:rPr lang="en-IN" sz="100" dirty="0"/>
              <a:t> </a:t>
            </a:r>
            <a:r>
              <a:rPr lang="en-IN" sz="2000" dirty="0"/>
              <a:t>P = Actual cost of work performed</a:t>
            </a:r>
          </a:p>
          <a:p>
            <a:pPr marL="714375" indent="363538">
              <a:buNone/>
            </a:pPr>
            <a:r>
              <a:rPr lang="en-IN" sz="2000" b="1" dirty="0"/>
              <a:t>Schedule variance </a:t>
            </a:r>
            <a:r>
              <a:rPr lang="en-IN" sz="2000" dirty="0"/>
              <a:t>= B</a:t>
            </a:r>
            <a:r>
              <a:rPr lang="en-IN" sz="100" dirty="0"/>
              <a:t> </a:t>
            </a:r>
            <a:r>
              <a:rPr lang="en-IN" sz="2000" dirty="0"/>
              <a:t>C</a:t>
            </a:r>
            <a:r>
              <a:rPr lang="en-IN" sz="100" dirty="0"/>
              <a:t> </a:t>
            </a:r>
            <a:r>
              <a:rPr lang="en-IN" sz="2000" dirty="0"/>
              <a:t>W</a:t>
            </a:r>
            <a:r>
              <a:rPr lang="en-IN" sz="100" dirty="0"/>
              <a:t> </a:t>
            </a:r>
            <a:r>
              <a:rPr lang="en-IN" sz="2000" dirty="0"/>
              <a:t>P − B</a:t>
            </a:r>
            <a:r>
              <a:rPr lang="en-IN" sz="100" dirty="0"/>
              <a:t> </a:t>
            </a:r>
            <a:r>
              <a:rPr lang="en-IN" sz="2000" dirty="0"/>
              <a:t>C</a:t>
            </a:r>
            <a:r>
              <a:rPr lang="en-IN" sz="100" dirty="0"/>
              <a:t> </a:t>
            </a:r>
            <a:r>
              <a:rPr lang="en-IN" sz="2000" dirty="0"/>
              <a:t>W</a:t>
            </a:r>
            <a:r>
              <a:rPr lang="en-IN" sz="100" dirty="0"/>
              <a:t> </a:t>
            </a:r>
            <a:r>
              <a:rPr lang="en-IN" sz="2000" dirty="0"/>
              <a:t>S</a:t>
            </a:r>
          </a:p>
          <a:p>
            <a:pPr marL="1617663" indent="0">
              <a:buNone/>
            </a:pPr>
            <a:r>
              <a:rPr lang="en-IN" sz="2000" dirty="0"/>
              <a:t>B</a:t>
            </a:r>
            <a:r>
              <a:rPr lang="en-IN" sz="100" dirty="0"/>
              <a:t> </a:t>
            </a:r>
            <a:r>
              <a:rPr lang="en-IN" sz="2000" dirty="0"/>
              <a:t>C</a:t>
            </a:r>
            <a:r>
              <a:rPr lang="en-IN" sz="100" dirty="0"/>
              <a:t> </a:t>
            </a:r>
            <a:r>
              <a:rPr lang="en-IN" sz="2000" dirty="0"/>
              <a:t>W</a:t>
            </a:r>
            <a:r>
              <a:rPr lang="en-IN" sz="100" dirty="0"/>
              <a:t> </a:t>
            </a:r>
            <a:r>
              <a:rPr lang="en-IN" sz="2000" dirty="0"/>
              <a:t>P = Budgeted cost of work performed</a:t>
            </a:r>
          </a:p>
          <a:p>
            <a:pPr marL="1617663" indent="0">
              <a:buNone/>
            </a:pPr>
            <a:r>
              <a:rPr lang="en-IN" sz="2000" dirty="0"/>
              <a:t>B</a:t>
            </a:r>
            <a:r>
              <a:rPr lang="en-IN" sz="100" dirty="0"/>
              <a:t> </a:t>
            </a:r>
            <a:r>
              <a:rPr lang="en-IN" sz="2000" dirty="0"/>
              <a:t>C</a:t>
            </a:r>
            <a:r>
              <a:rPr lang="en-IN" sz="100" dirty="0"/>
              <a:t> </a:t>
            </a:r>
            <a:r>
              <a:rPr lang="en-IN" sz="2000" dirty="0"/>
              <a:t>W</a:t>
            </a:r>
            <a:r>
              <a:rPr lang="en-IN" sz="100" dirty="0"/>
              <a:t> </a:t>
            </a:r>
            <a:r>
              <a:rPr lang="en-IN" sz="2000" dirty="0"/>
              <a:t>S = Budgeted cost of work scheduled to be performed to date</a:t>
            </a:r>
            <a:endParaRPr lang="en-US" sz="2000" dirty="0"/>
          </a:p>
        </p:txBody>
      </p:sp>
    </p:spTree>
    <p:extLst>
      <p:ext uri="{BB962C8B-B14F-4D97-AF65-F5344CB8AC3E}">
        <p14:creationId xmlns:p14="http://schemas.microsoft.com/office/powerpoint/2010/main" val="262616114"/>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16.17: Earned Value Chart </a:t>
            </a:r>
            <a:r>
              <a:rPr lang="en-US" sz="1000" dirty="0"/>
              <a:t>2</a:t>
            </a:r>
          </a:p>
        </p:txBody>
      </p:sp>
      <p:pic>
        <p:nvPicPr>
          <p:cNvPr id="5" name="Picture 4" descr="Earned value chart showing time in days and cost in dollars."/>
          <p:cNvPicPr>
            <a:picLocks noChangeAspect="1"/>
          </p:cNvPicPr>
          <p:nvPr/>
        </p:nvPicPr>
        <p:blipFill>
          <a:blip r:embed="rId3"/>
          <a:stretch>
            <a:fillRect/>
          </a:stretch>
        </p:blipFill>
        <p:spPr>
          <a:xfrm>
            <a:off x="1905000" y="2057400"/>
            <a:ext cx="5000625" cy="3990975"/>
          </a:xfrm>
          <a:prstGeom prst="rect">
            <a:avLst/>
          </a:prstGeom>
        </p:spPr>
      </p:pic>
      <p:sp>
        <p:nvSpPr>
          <p:cNvPr id="4" name="Content Placeholder 1"/>
          <p:cNvSpPr>
            <a:spLocks noGrp="1"/>
          </p:cNvSpPr>
          <p:nvPr>
            <p:ph idx="1"/>
          </p:nvPr>
        </p:nvSpPr>
        <p:spPr>
          <a:xfrm>
            <a:off x="1182688" y="6248401"/>
            <a:ext cx="7588062" cy="228600"/>
          </a:xfrm>
        </p:spPr>
        <p:txBody>
          <a:bodyPr/>
          <a:lstStyle/>
          <a:p>
            <a:pPr marL="0" indent="0" algn="ctr">
              <a:buNone/>
            </a:pPr>
            <a:r>
              <a:rPr lang="en-IN" sz="900" dirty="0">
                <a:hlinkClick r:id="rId4" action="ppaction://hlinksldjump"/>
              </a:rPr>
              <a:t>Access the long description slide.</a:t>
            </a:r>
            <a:endParaRPr lang="en-IN" sz="900" dirty="0"/>
          </a:p>
        </p:txBody>
      </p:sp>
    </p:spTree>
    <p:extLst>
      <p:ext uri="{BB962C8B-B14F-4D97-AF65-F5344CB8AC3E}">
        <p14:creationId xmlns:p14="http://schemas.microsoft.com/office/powerpoint/2010/main" val="4097687591"/>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Monitoring Projects </a:t>
            </a:r>
            <a:r>
              <a:rPr lang="en-US" sz="1000" dirty="0"/>
              <a:t>4</a:t>
            </a:r>
          </a:p>
        </p:txBody>
      </p:sp>
      <p:sp>
        <p:nvSpPr>
          <p:cNvPr id="2" name="Content Placeholder 1"/>
          <p:cNvSpPr>
            <a:spLocks noGrp="1"/>
          </p:cNvSpPr>
          <p:nvPr>
            <p:ph idx="1"/>
          </p:nvPr>
        </p:nvSpPr>
        <p:spPr>
          <a:xfrm>
            <a:off x="1182688" y="1963282"/>
            <a:ext cx="7427912" cy="4513718"/>
          </a:xfrm>
        </p:spPr>
        <p:txBody>
          <a:bodyPr/>
          <a:lstStyle/>
          <a:p>
            <a:pPr marL="0" indent="0">
              <a:lnSpc>
                <a:spcPct val="90000"/>
              </a:lnSpc>
              <a:buNone/>
            </a:pPr>
            <a:r>
              <a:rPr lang="en-US" dirty="0"/>
              <a:t>Project Termination:</a:t>
            </a:r>
          </a:p>
          <a:p>
            <a:pPr marL="291600" lvl="1" indent="-291600">
              <a:lnSpc>
                <a:spcPct val="90000"/>
              </a:lnSpc>
              <a:spcBef>
                <a:spcPts val="1000"/>
              </a:spcBef>
              <a:buSzPct val="100000"/>
            </a:pPr>
            <a:r>
              <a:rPr lang="en-US" dirty="0"/>
              <a:t>Methods of project termination include:</a:t>
            </a:r>
          </a:p>
          <a:p>
            <a:pPr marL="622800" lvl="2" indent="-320400">
              <a:lnSpc>
                <a:spcPct val="90000"/>
              </a:lnSpc>
              <a:spcBef>
                <a:spcPts val="1000"/>
              </a:spcBef>
              <a:buSzPct val="100000"/>
            </a:pPr>
            <a:r>
              <a:rPr lang="en-US" sz="2800" dirty="0"/>
              <a:t>Extinction.</a:t>
            </a:r>
          </a:p>
          <a:p>
            <a:pPr marL="622800" lvl="2" indent="-320400">
              <a:lnSpc>
                <a:spcPct val="90000"/>
              </a:lnSpc>
              <a:spcBef>
                <a:spcPts val="1000"/>
              </a:spcBef>
              <a:buSzPct val="100000"/>
            </a:pPr>
            <a:r>
              <a:rPr lang="en-US" sz="2800" dirty="0"/>
              <a:t>Addition.</a:t>
            </a:r>
          </a:p>
          <a:p>
            <a:pPr marL="622800" lvl="2" indent="-320400">
              <a:lnSpc>
                <a:spcPct val="90000"/>
              </a:lnSpc>
              <a:spcBef>
                <a:spcPts val="1000"/>
              </a:spcBef>
              <a:buSzPct val="100000"/>
            </a:pPr>
            <a:r>
              <a:rPr lang="en-US" sz="2800" dirty="0"/>
              <a:t>Integration.</a:t>
            </a:r>
          </a:p>
          <a:p>
            <a:pPr marL="622800" lvl="2" indent="-320400">
              <a:lnSpc>
                <a:spcPct val="90000"/>
              </a:lnSpc>
              <a:spcBef>
                <a:spcPts val="1000"/>
              </a:spcBef>
              <a:buSzPct val="100000"/>
            </a:pPr>
            <a:r>
              <a:rPr lang="en-US" sz="2800" dirty="0"/>
              <a:t>Starvation.</a:t>
            </a:r>
            <a:endParaRPr lang="en-US" sz="2000" dirty="0"/>
          </a:p>
        </p:txBody>
      </p:sp>
    </p:spTree>
    <p:extLst>
      <p:ext uri="{BB962C8B-B14F-4D97-AF65-F5344CB8AC3E}">
        <p14:creationId xmlns:p14="http://schemas.microsoft.com/office/powerpoint/2010/main" val="2398423975"/>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Monitoring Projects </a:t>
            </a:r>
            <a:r>
              <a:rPr lang="en-US" sz="1000" dirty="0"/>
              <a:t>5</a:t>
            </a:r>
          </a:p>
        </p:txBody>
      </p:sp>
      <p:sp>
        <p:nvSpPr>
          <p:cNvPr id="2" name="Content Placeholder 1"/>
          <p:cNvSpPr>
            <a:spLocks noGrp="1"/>
          </p:cNvSpPr>
          <p:nvPr>
            <p:ph idx="1"/>
          </p:nvPr>
        </p:nvSpPr>
        <p:spPr>
          <a:xfrm>
            <a:off x="1182688" y="1963282"/>
            <a:ext cx="7427912" cy="4513718"/>
          </a:xfrm>
        </p:spPr>
        <p:txBody>
          <a:bodyPr/>
          <a:lstStyle/>
          <a:p>
            <a:pPr marL="0" indent="0">
              <a:lnSpc>
                <a:spcPct val="90000"/>
              </a:lnSpc>
              <a:buNone/>
            </a:pPr>
            <a:r>
              <a:rPr lang="en-US" dirty="0"/>
              <a:t>Project History Report:</a:t>
            </a:r>
          </a:p>
          <a:p>
            <a:pPr marL="291600" lvl="1" indent="-291600">
              <a:lnSpc>
                <a:spcPct val="90000"/>
              </a:lnSpc>
              <a:spcBef>
                <a:spcPts val="500"/>
              </a:spcBef>
              <a:buSzPct val="100000"/>
            </a:pPr>
            <a:r>
              <a:rPr lang="en-US" dirty="0"/>
              <a:t>Documents the project experience.</a:t>
            </a:r>
          </a:p>
          <a:p>
            <a:pPr marL="291600" lvl="1" indent="-291600">
              <a:lnSpc>
                <a:spcPct val="90000"/>
              </a:lnSpc>
              <a:spcBef>
                <a:spcPts val="500"/>
              </a:spcBef>
              <a:buSzPct val="100000"/>
            </a:pPr>
            <a:r>
              <a:rPr lang="en-US" dirty="0"/>
              <a:t>Provides opportunities to learn from mistakes and success.</a:t>
            </a:r>
          </a:p>
          <a:p>
            <a:pPr marL="291600" lvl="1" indent="-291600">
              <a:lnSpc>
                <a:spcPct val="90000"/>
              </a:lnSpc>
              <a:spcBef>
                <a:spcPts val="500"/>
              </a:spcBef>
              <a:buSzPct val="100000"/>
            </a:pPr>
            <a:r>
              <a:rPr lang="en-US" dirty="0"/>
              <a:t>Report should include.</a:t>
            </a:r>
          </a:p>
          <a:p>
            <a:pPr marL="622800" lvl="2" indent="-320400">
              <a:lnSpc>
                <a:spcPct val="90000"/>
              </a:lnSpc>
              <a:spcBef>
                <a:spcPts val="500"/>
              </a:spcBef>
              <a:buSzPct val="100000"/>
            </a:pPr>
            <a:r>
              <a:rPr lang="en-US" sz="2800" dirty="0"/>
              <a:t>Project performance.</a:t>
            </a:r>
          </a:p>
          <a:p>
            <a:pPr marL="622800" lvl="2" indent="-320400">
              <a:lnSpc>
                <a:spcPct val="90000"/>
              </a:lnSpc>
              <a:spcBef>
                <a:spcPts val="500"/>
              </a:spcBef>
              <a:buSzPct val="100000"/>
            </a:pPr>
            <a:r>
              <a:rPr lang="en-US" sz="2800" dirty="0"/>
              <a:t>Administrative performance.</a:t>
            </a:r>
          </a:p>
          <a:p>
            <a:pPr marL="622800" lvl="2" indent="-320400">
              <a:lnSpc>
                <a:spcPct val="90000"/>
              </a:lnSpc>
              <a:spcBef>
                <a:spcPts val="500"/>
              </a:spcBef>
              <a:buSzPct val="100000"/>
            </a:pPr>
            <a:r>
              <a:rPr lang="en-US" sz="2800" dirty="0"/>
              <a:t>Organization structure.</a:t>
            </a:r>
          </a:p>
          <a:p>
            <a:pPr marL="622800" lvl="2" indent="-320400">
              <a:lnSpc>
                <a:spcPct val="90000"/>
              </a:lnSpc>
              <a:spcBef>
                <a:spcPts val="500"/>
              </a:spcBef>
              <a:buSzPct val="100000"/>
            </a:pPr>
            <a:r>
              <a:rPr lang="en-US" sz="2800" dirty="0"/>
              <a:t>Project and administrative teams.</a:t>
            </a:r>
          </a:p>
          <a:p>
            <a:pPr marL="622800" lvl="2" indent="-320400">
              <a:lnSpc>
                <a:spcPct val="90000"/>
              </a:lnSpc>
              <a:spcBef>
                <a:spcPts val="500"/>
              </a:spcBef>
              <a:buSzPct val="100000"/>
            </a:pPr>
            <a:r>
              <a:rPr lang="en-US" sz="2800" dirty="0"/>
              <a:t>Techniques of project management.</a:t>
            </a:r>
            <a:endParaRPr lang="en-US" sz="2000" dirty="0"/>
          </a:p>
        </p:txBody>
      </p:sp>
    </p:spTree>
    <p:extLst>
      <p:ext uri="{BB962C8B-B14F-4D97-AF65-F5344CB8AC3E}">
        <p14:creationId xmlns:p14="http://schemas.microsoft.com/office/powerpoint/2010/main" val="4034595679"/>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Topics for Discussion</a:t>
            </a:r>
            <a:endParaRPr lang="en-US" sz="1000" dirty="0"/>
          </a:p>
        </p:txBody>
      </p:sp>
      <p:sp>
        <p:nvSpPr>
          <p:cNvPr id="2" name="Content Placeholder 1"/>
          <p:cNvSpPr>
            <a:spLocks noGrp="1"/>
          </p:cNvSpPr>
          <p:nvPr>
            <p:ph idx="1"/>
          </p:nvPr>
        </p:nvSpPr>
        <p:spPr>
          <a:xfrm>
            <a:off x="1182688" y="1963282"/>
            <a:ext cx="7427912" cy="4513718"/>
          </a:xfrm>
        </p:spPr>
        <p:txBody>
          <a:bodyPr/>
          <a:lstStyle/>
          <a:p>
            <a:pPr marL="403200" indent="-403200">
              <a:lnSpc>
                <a:spcPct val="90000"/>
              </a:lnSpc>
              <a:spcBef>
                <a:spcPts val="1000"/>
              </a:spcBef>
              <a:buClrTx/>
              <a:buSzPct val="100000"/>
              <a:buFont typeface="+mj-lt"/>
              <a:buAutoNum type="arabicPeriod"/>
            </a:pPr>
            <a:r>
              <a:rPr lang="en-US" sz="2000" dirty="0"/>
              <a:t>Give an example that demonstrates the trade-off inherent in projects among cost, time, and performance. </a:t>
            </a:r>
          </a:p>
          <a:p>
            <a:pPr marL="403200" indent="-403200">
              <a:lnSpc>
                <a:spcPct val="90000"/>
              </a:lnSpc>
              <a:spcBef>
                <a:spcPts val="1000"/>
              </a:spcBef>
              <a:buClrTx/>
              <a:buSzPct val="100000"/>
              <a:buFont typeface="+mj-lt"/>
              <a:buAutoNum type="arabicPeriod"/>
            </a:pPr>
            <a:r>
              <a:rPr lang="en-US" sz="2000" dirty="0"/>
              <a:t>Illustrate the four stages of team building from your own experience. </a:t>
            </a:r>
          </a:p>
          <a:p>
            <a:pPr marL="403200" indent="-403200">
              <a:lnSpc>
                <a:spcPct val="90000"/>
              </a:lnSpc>
              <a:spcBef>
                <a:spcPts val="1000"/>
              </a:spcBef>
              <a:buClrTx/>
              <a:buSzPct val="100000"/>
              <a:buFont typeface="+mj-lt"/>
              <a:buAutoNum type="arabicPeriod"/>
            </a:pPr>
            <a:r>
              <a:rPr lang="en-US" sz="2000" dirty="0"/>
              <a:t>Are Gantt charts still viable project management tools? Explain. </a:t>
            </a:r>
          </a:p>
          <a:p>
            <a:pPr marL="403200" indent="-403200">
              <a:lnSpc>
                <a:spcPct val="90000"/>
              </a:lnSpc>
              <a:spcBef>
                <a:spcPts val="1000"/>
              </a:spcBef>
              <a:buClrTx/>
              <a:buSzPct val="100000"/>
              <a:buFont typeface="+mj-lt"/>
              <a:buAutoNum type="arabicPeriod"/>
            </a:pPr>
            <a:r>
              <a:rPr lang="en-US" sz="2000" dirty="0"/>
              <a:t>Explain why the PERT estimate of expected project duration is always optimistic. Can we get any feel for the magnitude of the bias? </a:t>
            </a:r>
          </a:p>
          <a:p>
            <a:pPr marL="403200" indent="-403200">
              <a:lnSpc>
                <a:spcPct val="90000"/>
              </a:lnSpc>
              <a:spcBef>
                <a:spcPts val="1000"/>
              </a:spcBef>
              <a:buClrTx/>
              <a:buSzPct val="100000"/>
              <a:buFont typeface="+mj-lt"/>
              <a:buAutoNum type="arabicPeriod"/>
            </a:pPr>
            <a:r>
              <a:rPr lang="en-US" sz="2000" dirty="0"/>
              <a:t>Discuss the differences among time variance, cost variance, and schedule variance. </a:t>
            </a:r>
          </a:p>
          <a:p>
            <a:pPr marL="403200" indent="-403200">
              <a:lnSpc>
                <a:spcPct val="90000"/>
              </a:lnSpc>
              <a:spcBef>
                <a:spcPts val="1000"/>
              </a:spcBef>
              <a:buClrTx/>
              <a:buSzPct val="100000"/>
              <a:buFont typeface="+mj-lt"/>
              <a:buAutoNum type="arabicPeriod"/>
            </a:pPr>
            <a:r>
              <a:rPr lang="en-US" sz="2000" dirty="0"/>
              <a:t>Conduct a Google search on “project finance” and find employment opportunities in project finance. What is the role of finance in projects?</a:t>
            </a:r>
          </a:p>
        </p:txBody>
      </p:sp>
    </p:spTree>
    <p:extLst>
      <p:ext uri="{BB962C8B-B14F-4D97-AF65-F5344CB8AC3E}">
        <p14:creationId xmlns:p14="http://schemas.microsoft.com/office/powerpoint/2010/main" val="3546970933"/>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Interactive Exercise</a:t>
            </a:r>
            <a:endParaRPr lang="en-US" sz="1000" dirty="0"/>
          </a:p>
        </p:txBody>
      </p:sp>
      <p:sp>
        <p:nvSpPr>
          <p:cNvPr id="2" name="Content Placeholder 1"/>
          <p:cNvSpPr>
            <a:spLocks noGrp="1"/>
          </p:cNvSpPr>
          <p:nvPr>
            <p:ph idx="1"/>
          </p:nvPr>
        </p:nvSpPr>
        <p:spPr>
          <a:xfrm>
            <a:off x="1182688" y="1963282"/>
            <a:ext cx="7427912" cy="3827918"/>
          </a:xfrm>
        </p:spPr>
        <p:txBody>
          <a:bodyPr/>
          <a:lstStyle/>
          <a:p>
            <a:pPr marL="0" indent="0">
              <a:lnSpc>
                <a:spcPct val="90000"/>
              </a:lnSpc>
              <a:spcBef>
                <a:spcPts val="1000"/>
              </a:spcBef>
              <a:buClrTx/>
              <a:buSzPct val="100000"/>
              <a:buNone/>
            </a:pPr>
            <a:r>
              <a:rPr lang="en-US" dirty="0"/>
              <a:t>Prepare a work breakdown structure (WBS) for a homecoming dance.</a:t>
            </a:r>
          </a:p>
        </p:txBody>
      </p:sp>
    </p:spTree>
    <p:extLst>
      <p:ext uri="{BB962C8B-B14F-4D97-AF65-F5344CB8AC3E}">
        <p14:creationId xmlns:p14="http://schemas.microsoft.com/office/powerpoint/2010/main" val="1317496834"/>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Case 16.1: Info-Systems, Inc.</a:t>
            </a:r>
            <a:endParaRPr lang="en-US" sz="1000" dirty="0"/>
          </a:p>
        </p:txBody>
      </p:sp>
      <p:sp>
        <p:nvSpPr>
          <p:cNvPr id="2" name="Content Placeholder 1"/>
          <p:cNvSpPr>
            <a:spLocks noGrp="1"/>
          </p:cNvSpPr>
          <p:nvPr>
            <p:ph idx="1"/>
          </p:nvPr>
        </p:nvSpPr>
        <p:spPr>
          <a:xfrm>
            <a:off x="304800" y="1963282"/>
            <a:ext cx="8686800" cy="4513718"/>
          </a:xfrm>
        </p:spPr>
        <p:txBody>
          <a:bodyPr/>
          <a:lstStyle/>
          <a:p>
            <a:pPr marL="514350" indent="-514350">
              <a:lnSpc>
                <a:spcPct val="90000"/>
              </a:lnSpc>
              <a:spcBef>
                <a:spcPts val="500"/>
              </a:spcBef>
              <a:buSzPct val="100000"/>
              <a:buFont typeface="+mj-lt"/>
              <a:buAutoNum type="arabicPeriod"/>
            </a:pPr>
            <a:r>
              <a:rPr lang="en-US" sz="2800" dirty="0"/>
              <a:t>Using Microsoft Project, prepare a network and identify the critical path activities, the expected project duration, and scheduling times for all activities.</a:t>
            </a:r>
          </a:p>
          <a:p>
            <a:pPr marL="514350" indent="-514350">
              <a:lnSpc>
                <a:spcPct val="90000"/>
              </a:lnSpc>
              <a:spcBef>
                <a:spcPts val="500"/>
              </a:spcBef>
              <a:buSzPct val="100000"/>
              <a:buFont typeface="+mj-lt"/>
              <a:buAutoNum type="arabicPeriod"/>
            </a:pPr>
            <a:r>
              <a:rPr lang="en-US" sz="2800" dirty="0"/>
              <a:t>The elapsed time for delivery of the hardware is estimated at 90 days. Would the project completion time be affected if delivery of the hardware were delayed by 30 days? Would the critical path change?</a:t>
            </a:r>
          </a:p>
          <a:p>
            <a:pPr marL="514350" indent="-514350">
              <a:lnSpc>
                <a:spcPct val="90000"/>
              </a:lnSpc>
              <a:spcBef>
                <a:spcPts val="500"/>
              </a:spcBef>
              <a:buSzPct val="100000"/>
              <a:buFont typeface="+mj-lt"/>
              <a:buAutoNum type="arabicPeriod"/>
            </a:pPr>
            <a:r>
              <a:rPr lang="en-US" sz="2800" dirty="0"/>
              <a:t>Using the original network and critical path, what strategies could management consider to complete the project on time if activity B were delayed by several weeks?</a:t>
            </a:r>
          </a:p>
        </p:txBody>
      </p:sp>
    </p:spTree>
    <p:extLst>
      <p:ext uri="{BB962C8B-B14F-4D97-AF65-F5344CB8AC3E}">
        <p14:creationId xmlns:p14="http://schemas.microsoft.com/office/powerpoint/2010/main" val="3606184554"/>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Case 16.2: Whittier County Hospital</a:t>
            </a:r>
            <a:endParaRPr lang="en-US" sz="1000" dirty="0"/>
          </a:p>
        </p:txBody>
      </p:sp>
      <p:sp>
        <p:nvSpPr>
          <p:cNvPr id="2" name="Content Placeholder 1"/>
          <p:cNvSpPr>
            <a:spLocks noGrp="1"/>
          </p:cNvSpPr>
          <p:nvPr>
            <p:ph idx="1"/>
          </p:nvPr>
        </p:nvSpPr>
        <p:spPr>
          <a:xfrm>
            <a:off x="304800" y="1963282"/>
            <a:ext cx="8610600" cy="4513718"/>
          </a:xfrm>
        </p:spPr>
        <p:txBody>
          <a:bodyPr/>
          <a:lstStyle/>
          <a:p>
            <a:pPr marL="457200" indent="-457200">
              <a:lnSpc>
                <a:spcPct val="90000"/>
              </a:lnSpc>
              <a:spcBef>
                <a:spcPts val="500"/>
              </a:spcBef>
              <a:buSzPct val="100000"/>
              <a:buFont typeface="+mj-lt"/>
              <a:buAutoNum type="arabicPeriod"/>
            </a:pPr>
            <a:r>
              <a:rPr lang="en-US" sz="2200" dirty="0"/>
              <a:t>Assume that you are part of the management staff whose task is to develop this sketch plan. Using Microsoft Project, develop the PERT network as outlined above, identify the critical path, and determine the expected time to reach basic operational status at the new facility.</a:t>
            </a:r>
          </a:p>
          <a:p>
            <a:pPr marL="457200" indent="-457200">
              <a:lnSpc>
                <a:spcPct val="90000"/>
              </a:lnSpc>
              <a:spcBef>
                <a:spcPts val="500"/>
              </a:spcBef>
              <a:buSzPct val="100000"/>
              <a:buFont typeface="+mj-lt"/>
              <a:buAutoNum type="arabicPeriod"/>
            </a:pPr>
            <a:r>
              <a:rPr lang="en-US" sz="2200" dirty="0"/>
              <a:t>The board of directors has said that it would like to try to move on a Sunday to minimize interference with weekday traffic. If there are Sundays that fall 46, 53, 60, 67,and 74 days from now, determine the probability (using a normal distribution) of reaching basic operational status at the new location on the two Sundays that are closest to the expected time you calculated previously.</a:t>
            </a:r>
          </a:p>
          <a:p>
            <a:pPr marL="457200" indent="-457200">
              <a:lnSpc>
                <a:spcPct val="90000"/>
              </a:lnSpc>
              <a:spcBef>
                <a:spcPts val="500"/>
              </a:spcBef>
              <a:buSzPct val="100000"/>
              <a:buFont typeface="+mj-lt"/>
              <a:buAutoNum type="arabicPeriod"/>
            </a:pPr>
            <a:r>
              <a:rPr lang="en-US" sz="2200" dirty="0"/>
              <a:t>Briefly assess the potential problems you see in applying critical path analysis to the sketch plan for moving Whittier County Hospital.</a:t>
            </a:r>
          </a:p>
        </p:txBody>
      </p:sp>
    </p:spTree>
    <p:extLst>
      <p:ext uri="{BB962C8B-B14F-4D97-AF65-F5344CB8AC3E}">
        <p14:creationId xmlns:p14="http://schemas.microsoft.com/office/powerpoint/2010/main" val="139023465"/>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The Nature of Project Management </a:t>
            </a:r>
            <a:r>
              <a:rPr lang="en-US" sz="1000" dirty="0"/>
              <a:t>5</a:t>
            </a:r>
          </a:p>
        </p:txBody>
      </p:sp>
      <p:sp>
        <p:nvSpPr>
          <p:cNvPr id="19459" name="Rectangle 3"/>
          <p:cNvSpPr>
            <a:spLocks noGrp="1" noChangeArrowheads="1"/>
          </p:cNvSpPr>
          <p:nvPr>
            <p:ph idx="1"/>
          </p:nvPr>
        </p:nvSpPr>
        <p:spPr>
          <a:xfrm>
            <a:off x="1182688" y="2017713"/>
            <a:ext cx="7772400" cy="4078287"/>
          </a:xfrm>
          <a:noFill/>
        </p:spPr>
        <p:txBody>
          <a:bodyPr lIns="92075" tIns="46038" rIns="92075" bIns="46038"/>
          <a:lstStyle/>
          <a:p>
            <a:pPr marL="0" indent="0">
              <a:lnSpc>
                <a:spcPct val="90000"/>
              </a:lnSpc>
              <a:buNone/>
            </a:pPr>
            <a:r>
              <a:rPr lang="en-US" dirty="0"/>
              <a:t>Project Management Process:</a:t>
            </a:r>
          </a:p>
          <a:p>
            <a:pPr marL="291600" lvl="1" indent="-291600">
              <a:lnSpc>
                <a:spcPct val="90000"/>
              </a:lnSpc>
              <a:spcBef>
                <a:spcPts val="1000"/>
              </a:spcBef>
              <a:buClrTx/>
              <a:buSzPct val="100000"/>
              <a:buFont typeface="Arial" panose="020B0604020202020204" pitchFamily="34" charset="0"/>
              <a:buChar char="•"/>
            </a:pPr>
            <a:r>
              <a:rPr lang="en-US" sz="2600" dirty="0"/>
              <a:t>Organizations initiate projects for various reasons (that is new facility, new service, consulting).</a:t>
            </a:r>
          </a:p>
          <a:p>
            <a:pPr marL="291600" lvl="1" indent="-291600">
              <a:lnSpc>
                <a:spcPct val="90000"/>
              </a:lnSpc>
              <a:spcBef>
                <a:spcPts val="1000"/>
              </a:spcBef>
              <a:buClrTx/>
              <a:buSzPct val="100000"/>
              <a:buFont typeface="Arial" panose="020B0604020202020204" pitchFamily="34" charset="0"/>
              <a:buChar char="•"/>
            </a:pPr>
            <a:r>
              <a:rPr lang="en-US" sz="2600" dirty="0"/>
              <a:t>These are catalysts that lead to project inception.</a:t>
            </a:r>
          </a:p>
          <a:p>
            <a:pPr marL="291600" lvl="1" indent="-291600">
              <a:lnSpc>
                <a:spcPct val="90000"/>
              </a:lnSpc>
              <a:spcBef>
                <a:spcPts val="1000"/>
              </a:spcBef>
              <a:buClrTx/>
              <a:buSzPct val="100000"/>
              <a:buFont typeface="Arial" panose="020B0604020202020204" pitchFamily="34" charset="0"/>
              <a:buChar char="•"/>
            </a:pPr>
            <a:r>
              <a:rPr lang="en-US" sz="2600" dirty="0"/>
              <a:t>The following management functions are actively pursued from project conception to termination:</a:t>
            </a:r>
          </a:p>
          <a:p>
            <a:pPr marL="622800" lvl="2" indent="-320400">
              <a:lnSpc>
                <a:spcPct val="90000"/>
              </a:lnSpc>
              <a:spcBef>
                <a:spcPts val="1000"/>
              </a:spcBef>
              <a:buClrTx/>
              <a:buSzPct val="100000"/>
              <a:buFont typeface="Arial" panose="020B0604020202020204" pitchFamily="34" charset="0"/>
              <a:buChar char="•"/>
            </a:pPr>
            <a:r>
              <a:rPr lang="en-US" sz="2600" dirty="0"/>
              <a:t>Planning.</a:t>
            </a:r>
          </a:p>
          <a:p>
            <a:pPr marL="622800" lvl="2" indent="-320400">
              <a:lnSpc>
                <a:spcPct val="90000"/>
              </a:lnSpc>
              <a:spcBef>
                <a:spcPts val="1000"/>
              </a:spcBef>
              <a:buClrTx/>
              <a:buSzPct val="100000"/>
              <a:buFont typeface="Arial" panose="020B0604020202020204" pitchFamily="34" charset="0"/>
              <a:buChar char="•"/>
            </a:pPr>
            <a:r>
              <a:rPr lang="en-US" sz="2600" dirty="0"/>
              <a:t>Scheduling.</a:t>
            </a:r>
          </a:p>
          <a:p>
            <a:pPr marL="622800" lvl="2" indent="-320400">
              <a:lnSpc>
                <a:spcPct val="90000"/>
              </a:lnSpc>
              <a:spcBef>
                <a:spcPts val="1000"/>
              </a:spcBef>
              <a:buClrTx/>
              <a:buSzPct val="100000"/>
              <a:buFont typeface="Arial" panose="020B0604020202020204" pitchFamily="34" charset="0"/>
              <a:buChar char="•"/>
            </a:pPr>
            <a:r>
              <a:rPr lang="en-US" sz="2600" dirty="0"/>
              <a:t>Controlling.</a:t>
            </a:r>
            <a:endParaRPr lang="en-US" u="sng" dirty="0"/>
          </a:p>
        </p:txBody>
      </p:sp>
    </p:spTree>
    <p:extLst>
      <p:ext uri="{BB962C8B-B14F-4D97-AF65-F5344CB8AC3E}">
        <p14:creationId xmlns:p14="http://schemas.microsoft.com/office/powerpoint/2010/main" val="3011731904"/>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400" dirty="0"/>
              <a:t>Figure 16.2: Gantt Chart Schedule of Service Activities for a Boeing 747 Long Description</a:t>
            </a:r>
            <a:endParaRPr lang="en-IN" sz="3400" dirty="0"/>
          </a:p>
        </p:txBody>
      </p:sp>
      <p:sp>
        <p:nvSpPr>
          <p:cNvPr id="3" name="Content Placeholder 2"/>
          <p:cNvSpPr>
            <a:spLocks noGrp="1"/>
          </p:cNvSpPr>
          <p:nvPr>
            <p:ph idx="1"/>
          </p:nvPr>
        </p:nvSpPr>
        <p:spPr>
          <a:xfrm>
            <a:off x="1126880" y="2033954"/>
            <a:ext cx="7864719" cy="4163463"/>
          </a:xfrm>
        </p:spPr>
        <p:txBody>
          <a:bodyPr/>
          <a:lstStyle/>
          <a:p>
            <a:pPr marL="0" indent="0">
              <a:buNone/>
            </a:pPr>
            <a:r>
              <a:rPr lang="en-IN" sz="1800" dirty="0"/>
              <a:t>Passengers Deplaning, Transportation, Baggage claim Crew-operating: Deplane</a:t>
            </a:r>
            <a:br>
              <a:rPr lang="en-IN" sz="1800" dirty="0"/>
            </a:br>
            <a:r>
              <a:rPr lang="en-IN" sz="1800" dirty="0"/>
              <a:t>Baggage: Container offload, Container transport, Delivery claim belt</a:t>
            </a:r>
            <a:br>
              <a:rPr lang="en-IN" sz="1800" dirty="0"/>
            </a:br>
            <a:r>
              <a:rPr lang="en-IN" sz="1800" dirty="0"/>
              <a:t>Fueling: Position, connect, Pumping, Load verification, Disconnect, deposition, Engine injection water</a:t>
            </a:r>
            <a:br>
              <a:rPr lang="en-IN" sz="1800" dirty="0"/>
            </a:br>
            <a:r>
              <a:rPr lang="en-IN" sz="1800" dirty="0"/>
              <a:t>Cargo and mail: Container offload, Container transport, Bulk compt. offload</a:t>
            </a:r>
            <a:br>
              <a:rPr lang="en-IN" sz="1800" dirty="0"/>
            </a:br>
            <a:r>
              <a:rPr lang="en-IN" sz="1800" dirty="0"/>
              <a:t>Gallery servicing: Main cabin door, 4L, Main cabin door, 1R, Main cabin door, 2R</a:t>
            </a:r>
            <a:br>
              <a:rPr lang="en-IN" sz="1800" dirty="0"/>
            </a:br>
            <a:r>
              <a:rPr lang="en-IN" sz="1800" dirty="0"/>
              <a:t>Lavatory servicing: Aft, Center, Forward Loading Drinking water.</a:t>
            </a:r>
            <a:br>
              <a:rPr lang="en-IN" sz="1800" dirty="0"/>
            </a:br>
            <a:r>
              <a:rPr lang="en-IN" sz="1800" dirty="0"/>
              <a:t>Cabin clearing: First-class section, Economy section, Lounge, Flight deck</a:t>
            </a:r>
            <a:br>
              <a:rPr lang="en-IN" sz="1800" dirty="0"/>
            </a:br>
            <a:r>
              <a:rPr lang="en-IN" sz="1800" dirty="0"/>
              <a:t>Cargo and mail: Container/bulk loading</a:t>
            </a:r>
            <a:br>
              <a:rPr lang="en-IN" sz="1800" dirty="0"/>
            </a:br>
            <a:r>
              <a:rPr lang="en-IN" sz="1800" dirty="0"/>
              <a:t>Flight service: Aboard, Galley/cabin check, Receive passengers</a:t>
            </a:r>
            <a:br>
              <a:rPr lang="en-IN" sz="1800" dirty="0"/>
            </a:br>
            <a:r>
              <a:rPr lang="en-IN" sz="1800" dirty="0"/>
              <a:t>Operating Crew: Aboard, Aircraft check, Engine start</a:t>
            </a:r>
            <a:br>
              <a:rPr lang="en-IN" sz="1800" dirty="0"/>
            </a:br>
            <a:r>
              <a:rPr lang="en-IN" sz="1800" dirty="0"/>
              <a:t>Baggage: Container transport, Container loading</a:t>
            </a:r>
            <a:br>
              <a:rPr lang="en-IN" sz="1800" dirty="0"/>
            </a:br>
            <a:r>
              <a:rPr lang="en-IN" sz="1800" dirty="0"/>
              <a:t>Weight and balance: Preparation, Aboard</a:t>
            </a:r>
            <a:br>
              <a:rPr lang="en-IN" sz="1800" dirty="0"/>
            </a:br>
            <a:r>
              <a:rPr lang="en-IN" sz="1800" dirty="0"/>
              <a:t>Passengers: Transportation, Boarding.</a:t>
            </a:r>
            <a:br>
              <a:rPr lang="en-IN" sz="1800" dirty="0"/>
            </a:br>
            <a:r>
              <a:rPr lang="en-IN" sz="1800" dirty="0"/>
              <a:t>The time is provided in minutes for each of these tasks to occur. </a:t>
            </a:r>
          </a:p>
        </p:txBody>
      </p:sp>
      <p:sp>
        <p:nvSpPr>
          <p:cNvPr id="4" name="Content Placeholder 3"/>
          <p:cNvSpPr>
            <a:spLocks noGrp="1"/>
          </p:cNvSpPr>
          <p:nvPr>
            <p:ph idx="13"/>
          </p:nvPr>
        </p:nvSpPr>
        <p:spPr>
          <a:xfrm>
            <a:off x="1162050" y="6244309"/>
            <a:ext cx="7588062" cy="256137"/>
          </a:xfrm>
        </p:spPr>
        <p:txBody>
          <a:bodyPr/>
          <a:lstStyle/>
          <a:p>
            <a:pPr marL="0" indent="0" algn="ctr">
              <a:buNone/>
            </a:pPr>
            <a:r>
              <a:rPr lang="en-IN" sz="900" dirty="0">
                <a:hlinkClick r:id="rId2" action="ppaction://hlinksldjump"/>
              </a:rPr>
              <a:t>Return to slide containing original image.</a:t>
            </a:r>
            <a:endParaRPr lang="en-IN" sz="900" dirty="0"/>
          </a:p>
        </p:txBody>
      </p:sp>
    </p:spTree>
    <p:extLst>
      <p:ext uri="{BB962C8B-B14F-4D97-AF65-F5344CB8AC3E}">
        <p14:creationId xmlns:p14="http://schemas.microsoft.com/office/powerpoint/2010/main" val="33105337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z="3800" dirty="0"/>
              <a:t>Figure 16.3: A</a:t>
            </a:r>
            <a:r>
              <a:rPr lang="en-IN" sz="100" dirty="0"/>
              <a:t> </a:t>
            </a:r>
            <a:r>
              <a:rPr lang="en-IN" sz="3800" dirty="0"/>
              <a:t>O</a:t>
            </a:r>
            <a:r>
              <a:rPr lang="en-IN" sz="100" dirty="0"/>
              <a:t> </a:t>
            </a:r>
            <a:r>
              <a:rPr lang="en-IN" sz="3800" dirty="0"/>
              <a:t>N Network for Tennis Tournament Long Description</a:t>
            </a:r>
          </a:p>
        </p:txBody>
      </p:sp>
      <p:sp>
        <p:nvSpPr>
          <p:cNvPr id="3" name="Content Placeholder 2"/>
          <p:cNvSpPr>
            <a:spLocks noGrp="1"/>
          </p:cNvSpPr>
          <p:nvPr>
            <p:ph idx="1"/>
          </p:nvPr>
        </p:nvSpPr>
        <p:spPr>
          <a:xfrm>
            <a:off x="1126880" y="2033954"/>
            <a:ext cx="7864719" cy="4163463"/>
          </a:xfrm>
        </p:spPr>
        <p:txBody>
          <a:bodyPr/>
          <a:lstStyle/>
          <a:p>
            <a:pPr marL="0" indent="0">
              <a:buNone/>
            </a:pPr>
            <a:r>
              <a:rPr lang="en-IN" sz="2800" dirty="0"/>
              <a:t>Nodes are labeled 1 to 10. 1 is far to the left and 9 then 10 is far to the right. 5 is in the center, but toward the right. From 1 to 2 is labeled A sub 2. From 2 to 3 is labeled C sub 3, from 3 to 4 is labeled D sub 2. from 1 to 7 is labeled B sub 8. From 7 to 8 is labeled F sub 4. From 4 to 6 is labeled G sub 4. From 6 to 9 is labeled I sub 3. From 8 to 9 is labeled H sub 1. From 9 to 10 is labeled J sub 2. </a:t>
            </a:r>
          </a:p>
        </p:txBody>
      </p:sp>
      <p:sp>
        <p:nvSpPr>
          <p:cNvPr id="4" name="Content Placeholder 3"/>
          <p:cNvSpPr>
            <a:spLocks noGrp="1"/>
          </p:cNvSpPr>
          <p:nvPr>
            <p:ph idx="13"/>
          </p:nvPr>
        </p:nvSpPr>
        <p:spPr>
          <a:xfrm>
            <a:off x="1174938" y="6197417"/>
            <a:ext cx="7588062" cy="256137"/>
          </a:xfrm>
        </p:spPr>
        <p:txBody>
          <a:bodyPr/>
          <a:lstStyle/>
          <a:p>
            <a:pPr marL="0" indent="0" algn="ctr">
              <a:buNone/>
            </a:pPr>
            <a:r>
              <a:rPr lang="en-IN" sz="900" dirty="0">
                <a:hlinkClick r:id="rId2" action="ppaction://hlinksldjump"/>
              </a:rPr>
              <a:t>Return to slide containing original image.</a:t>
            </a:r>
            <a:endParaRPr lang="en-IN" sz="900" dirty="0"/>
          </a:p>
        </p:txBody>
      </p:sp>
    </p:spTree>
    <p:extLst>
      <p:ext uri="{BB962C8B-B14F-4D97-AF65-F5344CB8AC3E}">
        <p14:creationId xmlns:p14="http://schemas.microsoft.com/office/powerpoint/2010/main" val="180373793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z="3400" dirty="0"/>
              <a:t>Figure 16.4: PERT Chart (A</a:t>
            </a:r>
            <a:r>
              <a:rPr lang="en-IN" sz="100" dirty="0"/>
              <a:t> </a:t>
            </a:r>
            <a:r>
              <a:rPr lang="en-IN" sz="3400" dirty="0"/>
              <a:t>O</a:t>
            </a:r>
            <a:r>
              <a:rPr lang="en-IN" sz="100" dirty="0"/>
              <a:t> </a:t>
            </a:r>
            <a:r>
              <a:rPr lang="en-IN" sz="3400" dirty="0"/>
              <a:t>N Network) for Tennis Tournament Long Description</a:t>
            </a:r>
          </a:p>
        </p:txBody>
      </p:sp>
      <p:sp>
        <p:nvSpPr>
          <p:cNvPr id="3" name="Content Placeholder 2"/>
          <p:cNvSpPr>
            <a:spLocks noGrp="1"/>
          </p:cNvSpPr>
          <p:nvPr>
            <p:ph idx="1"/>
          </p:nvPr>
        </p:nvSpPr>
        <p:spPr>
          <a:xfrm>
            <a:off x="1126880" y="2033954"/>
            <a:ext cx="7864719" cy="4163463"/>
          </a:xfrm>
        </p:spPr>
        <p:txBody>
          <a:bodyPr/>
          <a:lstStyle/>
          <a:p>
            <a:pPr marL="0" indent="0">
              <a:buNone/>
            </a:pPr>
            <a:r>
              <a:rPr lang="en-IN" sz="2800" dirty="0"/>
              <a:t>Start is off to the left. This has arrows pointing to A sub 2 and B sub 8. An arrow points from A sub 2 to C sub 3 and an arrow points from B sub 8 to F sub 4. An arrow points from C sub 3 to F sub 4, D sub 2, and E sub 10. An arrow points from D sub 2 to G sub 4. An arrow points from E sub 10 to I sub 3. An arrow points from G sub 4 to I sub 3. An arrow points from H sub 1 to J sub 2 and an arrow points from I sub 3 to J sub 2, which is off to the far right. </a:t>
            </a:r>
          </a:p>
        </p:txBody>
      </p:sp>
      <p:sp>
        <p:nvSpPr>
          <p:cNvPr id="4" name="Content Placeholder 3"/>
          <p:cNvSpPr>
            <a:spLocks noGrp="1"/>
          </p:cNvSpPr>
          <p:nvPr>
            <p:ph idx="13"/>
          </p:nvPr>
        </p:nvSpPr>
        <p:spPr>
          <a:xfrm>
            <a:off x="1162050" y="6244309"/>
            <a:ext cx="7588062" cy="256137"/>
          </a:xfrm>
        </p:spPr>
        <p:txBody>
          <a:bodyPr/>
          <a:lstStyle/>
          <a:p>
            <a:pPr marL="0" indent="0" algn="ctr">
              <a:buNone/>
            </a:pPr>
            <a:r>
              <a:rPr lang="en-IN" sz="900" dirty="0">
                <a:hlinkClick r:id="rId2" action="ppaction://hlinksldjump"/>
              </a:rPr>
              <a:t>Return to slide containing original image.</a:t>
            </a:r>
            <a:endParaRPr lang="en-IN" sz="900" dirty="0"/>
          </a:p>
        </p:txBody>
      </p:sp>
    </p:spTree>
    <p:extLst>
      <p:ext uri="{BB962C8B-B14F-4D97-AF65-F5344CB8AC3E}">
        <p14:creationId xmlns:p14="http://schemas.microsoft.com/office/powerpoint/2010/main" val="388374690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z="3400" dirty="0"/>
              <a:t>Figure 16.5: PERT Chart for Tennis Tournament with Early Time Calculations Long Description</a:t>
            </a:r>
          </a:p>
        </p:txBody>
      </p:sp>
      <p:sp>
        <p:nvSpPr>
          <p:cNvPr id="3" name="Content Placeholder 2"/>
          <p:cNvSpPr>
            <a:spLocks noGrp="1"/>
          </p:cNvSpPr>
          <p:nvPr>
            <p:ph idx="1"/>
          </p:nvPr>
        </p:nvSpPr>
        <p:spPr>
          <a:xfrm>
            <a:off x="1126880" y="2033954"/>
            <a:ext cx="7864719" cy="4163463"/>
          </a:xfrm>
        </p:spPr>
        <p:txBody>
          <a:bodyPr/>
          <a:lstStyle/>
          <a:p>
            <a:pPr marL="0" indent="0">
              <a:buNone/>
            </a:pPr>
            <a:r>
              <a:rPr lang="en-IN" sz="2800" dirty="0"/>
              <a:t>A sub 2 has an early finish of 2. B sub 8 has an early finish of 8. C sub 3 has an early start of 2 and an early finish of 5. D sub 2 has an early start of 5 and an early finish of 7. G sub 4 has an early start of 7 and an early finish of 11. E sub 10 has an early start of 5 and an early finish of 15. I sub 3 has an early start of 15 and an early finish of 18. H sub 1 has an early start of 15 and an early finish of 16. J sub 2 has an early start of 18 and an early finish of 20. </a:t>
            </a:r>
          </a:p>
        </p:txBody>
      </p:sp>
      <p:sp>
        <p:nvSpPr>
          <p:cNvPr id="4" name="Content Placeholder 3"/>
          <p:cNvSpPr>
            <a:spLocks noGrp="1"/>
          </p:cNvSpPr>
          <p:nvPr>
            <p:ph idx="13"/>
          </p:nvPr>
        </p:nvSpPr>
        <p:spPr>
          <a:xfrm>
            <a:off x="1162050" y="6244309"/>
            <a:ext cx="7588062" cy="256137"/>
          </a:xfrm>
        </p:spPr>
        <p:txBody>
          <a:bodyPr/>
          <a:lstStyle/>
          <a:p>
            <a:pPr marL="0" indent="0" algn="ctr">
              <a:buNone/>
            </a:pPr>
            <a:r>
              <a:rPr lang="en-IN" sz="900" dirty="0">
                <a:hlinkClick r:id="rId2" action="ppaction://hlinksldjump"/>
              </a:rPr>
              <a:t>Return to slide containing original image.</a:t>
            </a:r>
            <a:endParaRPr lang="en-IN" sz="900" dirty="0"/>
          </a:p>
        </p:txBody>
      </p:sp>
    </p:spTree>
    <p:extLst>
      <p:ext uri="{BB962C8B-B14F-4D97-AF65-F5344CB8AC3E}">
        <p14:creationId xmlns:p14="http://schemas.microsoft.com/office/powerpoint/2010/main" val="47241729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z="3400" dirty="0"/>
              <a:t>Figure 16.6: Completed Critical Path Analysis for Tennis Tournament Long Description</a:t>
            </a:r>
          </a:p>
        </p:txBody>
      </p:sp>
      <p:sp>
        <p:nvSpPr>
          <p:cNvPr id="3" name="Content Placeholder 2"/>
          <p:cNvSpPr>
            <a:spLocks noGrp="1"/>
          </p:cNvSpPr>
          <p:nvPr>
            <p:ph idx="1"/>
          </p:nvPr>
        </p:nvSpPr>
        <p:spPr>
          <a:xfrm>
            <a:off x="1126880" y="2033954"/>
            <a:ext cx="7864719" cy="4163463"/>
          </a:xfrm>
        </p:spPr>
        <p:txBody>
          <a:bodyPr/>
          <a:lstStyle/>
          <a:p>
            <a:pPr marL="0" indent="0">
              <a:buNone/>
            </a:pPr>
            <a:r>
              <a:rPr lang="en-IN" sz="2000" dirty="0"/>
              <a:t>The early start, early finish, late start, and late finish times for each node are (in that order):</a:t>
            </a:r>
            <a:br>
              <a:rPr lang="en-IN" sz="2000" dirty="0"/>
            </a:br>
            <a:r>
              <a:rPr lang="en-IN" sz="2000" dirty="0"/>
              <a:t>Start 0, 0, 0, 0</a:t>
            </a:r>
            <a:br>
              <a:rPr lang="en-IN" sz="2000" dirty="0"/>
            </a:br>
            <a:r>
              <a:rPr lang="en-IN" sz="2000" dirty="0"/>
              <a:t>A 0, 2, 0, 2</a:t>
            </a:r>
            <a:br>
              <a:rPr lang="en-IN" sz="2000" dirty="0"/>
            </a:br>
            <a:r>
              <a:rPr lang="en-IN" sz="2000" dirty="0"/>
              <a:t>B 0, 8, 5, 13</a:t>
            </a:r>
            <a:br>
              <a:rPr lang="en-IN" sz="2000" dirty="0"/>
            </a:br>
            <a:r>
              <a:rPr lang="en-IN" sz="2000" dirty="0"/>
              <a:t>C 2, 5, 2, 5</a:t>
            </a:r>
            <a:br>
              <a:rPr lang="en-IN" sz="2000" dirty="0"/>
            </a:br>
            <a:r>
              <a:rPr lang="en-IN" sz="2000" dirty="0"/>
              <a:t>D 5, 7, 9, 11</a:t>
            </a:r>
            <a:br>
              <a:rPr lang="en-IN" sz="2000" dirty="0"/>
            </a:br>
            <a:r>
              <a:rPr lang="en-IN" sz="2000" dirty="0"/>
              <a:t>E 5, 15, 5, 15</a:t>
            </a:r>
            <a:br>
              <a:rPr lang="en-IN" sz="2000" dirty="0"/>
            </a:br>
            <a:r>
              <a:rPr lang="en-IN" sz="2000" dirty="0"/>
              <a:t>F 8, 12, 13, 17</a:t>
            </a:r>
            <a:br>
              <a:rPr lang="en-IN" sz="2000" dirty="0"/>
            </a:br>
            <a:r>
              <a:rPr lang="en-IN" sz="2000" dirty="0"/>
              <a:t>G 7, 11, 11, 15</a:t>
            </a:r>
            <a:br>
              <a:rPr lang="en-IN" sz="2000" dirty="0"/>
            </a:br>
            <a:r>
              <a:rPr lang="en-IN" sz="2000" dirty="0"/>
              <a:t>H 15, 16, 17, 18</a:t>
            </a:r>
            <a:br>
              <a:rPr lang="en-IN" sz="2000" dirty="0"/>
            </a:br>
            <a:r>
              <a:rPr lang="en-IN" sz="2000" dirty="0"/>
              <a:t>I 15, 18, 15, 18</a:t>
            </a:r>
            <a:br>
              <a:rPr lang="en-IN" sz="2000" dirty="0"/>
            </a:br>
            <a:r>
              <a:rPr lang="en-IN" sz="2000" dirty="0"/>
              <a:t>and J 18, 20, 18, 20. </a:t>
            </a:r>
          </a:p>
        </p:txBody>
      </p:sp>
      <p:sp>
        <p:nvSpPr>
          <p:cNvPr id="4" name="Content Placeholder 3"/>
          <p:cNvSpPr>
            <a:spLocks noGrp="1"/>
          </p:cNvSpPr>
          <p:nvPr>
            <p:ph idx="13"/>
          </p:nvPr>
        </p:nvSpPr>
        <p:spPr>
          <a:xfrm>
            <a:off x="1162050" y="6244309"/>
            <a:ext cx="7588062" cy="256137"/>
          </a:xfrm>
        </p:spPr>
        <p:txBody>
          <a:bodyPr/>
          <a:lstStyle/>
          <a:p>
            <a:pPr marL="0" indent="0" algn="ctr">
              <a:buNone/>
            </a:pPr>
            <a:r>
              <a:rPr lang="en-IN" sz="900" dirty="0">
                <a:hlinkClick r:id="rId2" action="ppaction://hlinksldjump"/>
              </a:rPr>
              <a:t>Return to slide containing original image.</a:t>
            </a:r>
            <a:endParaRPr lang="en-IN" sz="900" dirty="0"/>
          </a:p>
        </p:txBody>
      </p:sp>
    </p:spTree>
    <p:extLst>
      <p:ext uri="{BB962C8B-B14F-4D97-AF65-F5344CB8AC3E}">
        <p14:creationId xmlns:p14="http://schemas.microsoft.com/office/powerpoint/2010/main" val="69486972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z="3400" dirty="0"/>
              <a:t>Figure 16.7: PERT Early Start Schedule for Tennis Tournament Long Description</a:t>
            </a:r>
          </a:p>
        </p:txBody>
      </p:sp>
      <p:sp>
        <p:nvSpPr>
          <p:cNvPr id="3" name="Content Placeholder 2"/>
          <p:cNvSpPr>
            <a:spLocks noGrp="1"/>
          </p:cNvSpPr>
          <p:nvPr>
            <p:ph idx="1"/>
          </p:nvPr>
        </p:nvSpPr>
        <p:spPr>
          <a:xfrm>
            <a:off x="1126880" y="2033954"/>
            <a:ext cx="7864719" cy="4163463"/>
          </a:xfrm>
        </p:spPr>
        <p:txBody>
          <a:bodyPr/>
          <a:lstStyle/>
          <a:p>
            <a:pPr marL="0" indent="0">
              <a:buNone/>
            </a:pPr>
            <a:r>
              <a:rPr lang="en-IN" sz="2200" dirty="0"/>
              <a:t>Activity A is to negotiate for location, which starts on day 1 and lasts until day 3. Activity B is to contact seeded players and starts on day 1 and lasts until day 9. Activity C is to plan promotion. This starts on day 3 and ends on day 6. Activity D is to locate officials. This starts on day 6 and ends on day 8. Activity E is to send RSVP invitations. This starts on day 6 and ends on day 16. Activity F is to sign player contracts. This starts on day 9 and ends by day 16. Activity G is to purchase balls and trophies. This begins on day 8 and lasts until day 12. Activity H is to negotiate catering. This starts on day 16 and ends on day 17. Activity I is to prepare the location. It starts on day 16 and ends on day 19. Activity J is the tournament, which starts on day 19 and ends on day 20. </a:t>
            </a:r>
          </a:p>
        </p:txBody>
      </p:sp>
      <p:sp>
        <p:nvSpPr>
          <p:cNvPr id="4" name="Content Placeholder 3"/>
          <p:cNvSpPr>
            <a:spLocks noGrp="1"/>
          </p:cNvSpPr>
          <p:nvPr>
            <p:ph idx="13"/>
          </p:nvPr>
        </p:nvSpPr>
        <p:spPr>
          <a:xfrm>
            <a:off x="1162050" y="6244309"/>
            <a:ext cx="7588062" cy="256137"/>
          </a:xfrm>
        </p:spPr>
        <p:txBody>
          <a:bodyPr/>
          <a:lstStyle/>
          <a:p>
            <a:pPr marL="0" indent="0" algn="ctr">
              <a:buNone/>
            </a:pPr>
            <a:r>
              <a:rPr lang="en-IN" sz="900" dirty="0">
                <a:hlinkClick r:id="rId2" action="ppaction://hlinksldjump"/>
              </a:rPr>
              <a:t>Return to slide containing original image.</a:t>
            </a:r>
            <a:endParaRPr lang="en-IN" sz="900" dirty="0"/>
          </a:p>
        </p:txBody>
      </p:sp>
    </p:spTree>
    <p:extLst>
      <p:ext uri="{BB962C8B-B14F-4D97-AF65-F5344CB8AC3E}">
        <p14:creationId xmlns:p14="http://schemas.microsoft.com/office/powerpoint/2010/main" val="32237923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z="4000" dirty="0"/>
              <a:t>Figure 16.8: Microsoft Project Gantt Chart Long Description</a:t>
            </a:r>
          </a:p>
        </p:txBody>
      </p:sp>
      <p:sp>
        <p:nvSpPr>
          <p:cNvPr id="3" name="Content Placeholder 2"/>
          <p:cNvSpPr>
            <a:spLocks noGrp="1"/>
          </p:cNvSpPr>
          <p:nvPr>
            <p:ph idx="1"/>
          </p:nvPr>
        </p:nvSpPr>
        <p:spPr>
          <a:xfrm>
            <a:off x="1126880" y="2033954"/>
            <a:ext cx="7864719" cy="4163463"/>
          </a:xfrm>
        </p:spPr>
        <p:txBody>
          <a:bodyPr/>
          <a:lstStyle/>
          <a:p>
            <a:pPr marL="0" indent="0">
              <a:buNone/>
            </a:pPr>
            <a:r>
              <a:rPr lang="en-IN" sz="2200" dirty="0"/>
              <a:t>ID Duration</a:t>
            </a:r>
            <a:br>
              <a:rPr lang="en-IN" sz="2200" dirty="0"/>
            </a:br>
            <a:r>
              <a:rPr lang="en-IN" sz="2200" dirty="0"/>
              <a:t>Negotiate for locations, 2 days.</a:t>
            </a:r>
            <a:br>
              <a:rPr lang="en-IN" sz="2200" dirty="0"/>
            </a:br>
            <a:r>
              <a:rPr lang="en-IN" sz="2200" dirty="0"/>
              <a:t>Contract seeded players, 8 days.</a:t>
            </a:r>
            <a:br>
              <a:rPr lang="en-IN" sz="2200" dirty="0"/>
            </a:br>
            <a:r>
              <a:rPr lang="en-IN" sz="2200" dirty="0"/>
              <a:t>Plan promotion, 3 days.</a:t>
            </a:r>
            <a:br>
              <a:rPr lang="en-IN" sz="2200" dirty="0"/>
            </a:br>
            <a:r>
              <a:rPr lang="en-IN" sz="2200" dirty="0"/>
              <a:t>Locate officials, 2 days.</a:t>
            </a:r>
            <a:br>
              <a:rPr lang="en-IN" sz="2200" dirty="0"/>
            </a:br>
            <a:r>
              <a:rPr lang="en-IN" sz="2200" dirty="0"/>
              <a:t>Send RSVP invitations, 10 days.</a:t>
            </a:r>
            <a:br>
              <a:rPr lang="en-IN" sz="2200" dirty="0"/>
            </a:br>
            <a:r>
              <a:rPr lang="en-IN" sz="2200" dirty="0"/>
              <a:t>Sign player contracts, 4 days.</a:t>
            </a:r>
            <a:br>
              <a:rPr lang="en-IN" sz="2200" dirty="0"/>
            </a:br>
            <a:r>
              <a:rPr lang="en-IN" sz="2200" dirty="0"/>
              <a:t>Purchase balls &amp; trophies, 4 days.</a:t>
            </a:r>
            <a:br>
              <a:rPr lang="en-IN" sz="2200" dirty="0"/>
            </a:br>
            <a:r>
              <a:rPr lang="en-IN" sz="2200" dirty="0"/>
              <a:t>Negotiate catering, 1 day.</a:t>
            </a:r>
            <a:br>
              <a:rPr lang="en-IN" sz="2200" dirty="0"/>
            </a:br>
            <a:r>
              <a:rPr lang="en-IN" sz="2200" dirty="0"/>
              <a:t>Prepare location, 3 days.</a:t>
            </a:r>
            <a:br>
              <a:rPr lang="en-IN" sz="2200" dirty="0"/>
            </a:br>
            <a:r>
              <a:rPr lang="en-IN" sz="2200" dirty="0"/>
              <a:t>Tournament, 2 days.</a:t>
            </a:r>
            <a:br>
              <a:rPr lang="en-IN" sz="2200" dirty="0"/>
            </a:br>
            <a:r>
              <a:rPr lang="en-IN" sz="2200" dirty="0"/>
              <a:t>This shows the same information as the previous diagram.</a:t>
            </a:r>
          </a:p>
        </p:txBody>
      </p:sp>
      <p:sp>
        <p:nvSpPr>
          <p:cNvPr id="4" name="Content Placeholder 3"/>
          <p:cNvSpPr>
            <a:spLocks noGrp="1"/>
          </p:cNvSpPr>
          <p:nvPr>
            <p:ph idx="13"/>
          </p:nvPr>
        </p:nvSpPr>
        <p:spPr>
          <a:xfrm>
            <a:off x="1162050" y="6244309"/>
            <a:ext cx="7588062" cy="256137"/>
          </a:xfrm>
        </p:spPr>
        <p:txBody>
          <a:bodyPr/>
          <a:lstStyle/>
          <a:p>
            <a:pPr marL="0" indent="0" algn="ctr">
              <a:buNone/>
            </a:pPr>
            <a:r>
              <a:rPr lang="en-IN" sz="900" dirty="0">
                <a:hlinkClick r:id="rId2" action="ppaction://hlinksldjump"/>
              </a:rPr>
              <a:t>Return to slide containing original image.</a:t>
            </a:r>
            <a:endParaRPr lang="en-IN" sz="900" dirty="0"/>
          </a:p>
        </p:txBody>
      </p:sp>
    </p:spTree>
    <p:extLst>
      <p:ext uri="{BB962C8B-B14F-4D97-AF65-F5344CB8AC3E}">
        <p14:creationId xmlns:p14="http://schemas.microsoft.com/office/powerpoint/2010/main" val="292305147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z="4000" dirty="0"/>
              <a:t>Figure 16.9: Microsoft Project PERT Chart Long Description</a:t>
            </a:r>
          </a:p>
        </p:txBody>
      </p:sp>
      <p:sp>
        <p:nvSpPr>
          <p:cNvPr id="3" name="Content Placeholder 2"/>
          <p:cNvSpPr>
            <a:spLocks noGrp="1"/>
          </p:cNvSpPr>
          <p:nvPr>
            <p:ph idx="1"/>
          </p:nvPr>
        </p:nvSpPr>
        <p:spPr>
          <a:xfrm>
            <a:off x="1126880" y="2033955"/>
            <a:ext cx="7864719" cy="3376246"/>
          </a:xfrm>
        </p:spPr>
        <p:txBody>
          <a:bodyPr/>
          <a:lstStyle/>
          <a:p>
            <a:pPr marL="0" indent="0">
              <a:buNone/>
            </a:pPr>
            <a:r>
              <a:rPr lang="en-IN" dirty="0"/>
              <a:t>This chart has the same information as the previous charts and diagrams, but it also lists the responsible party.</a:t>
            </a:r>
            <a:endParaRPr lang="en-IN" sz="2200" dirty="0"/>
          </a:p>
        </p:txBody>
      </p:sp>
      <p:sp>
        <p:nvSpPr>
          <p:cNvPr id="4" name="Content Placeholder 3"/>
          <p:cNvSpPr>
            <a:spLocks noGrp="1"/>
          </p:cNvSpPr>
          <p:nvPr>
            <p:ph idx="13"/>
          </p:nvPr>
        </p:nvSpPr>
        <p:spPr>
          <a:xfrm>
            <a:off x="1162050" y="6244309"/>
            <a:ext cx="7588062" cy="256137"/>
          </a:xfrm>
        </p:spPr>
        <p:txBody>
          <a:bodyPr/>
          <a:lstStyle/>
          <a:p>
            <a:pPr marL="0" indent="0" algn="ctr">
              <a:buNone/>
            </a:pPr>
            <a:r>
              <a:rPr lang="en-IN" sz="900" dirty="0">
                <a:hlinkClick r:id="rId2" action="ppaction://hlinksldjump"/>
              </a:rPr>
              <a:t>Return to slide containing original image.</a:t>
            </a:r>
            <a:endParaRPr lang="en-IN" sz="900" dirty="0"/>
          </a:p>
        </p:txBody>
      </p:sp>
    </p:spTree>
    <p:extLst>
      <p:ext uri="{BB962C8B-B14F-4D97-AF65-F5344CB8AC3E}">
        <p14:creationId xmlns:p14="http://schemas.microsoft.com/office/powerpoint/2010/main" val="328533604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z="4000" dirty="0"/>
              <a:t>Figure 16.10: Early Start Gantt Chart Long Description</a:t>
            </a:r>
          </a:p>
        </p:txBody>
      </p:sp>
      <p:sp>
        <p:nvSpPr>
          <p:cNvPr id="3" name="Content Placeholder 2"/>
          <p:cNvSpPr>
            <a:spLocks noGrp="1"/>
          </p:cNvSpPr>
          <p:nvPr>
            <p:ph idx="1"/>
          </p:nvPr>
        </p:nvSpPr>
        <p:spPr>
          <a:xfrm>
            <a:off x="1126880" y="2033954"/>
            <a:ext cx="7864719" cy="4062045"/>
          </a:xfrm>
        </p:spPr>
        <p:txBody>
          <a:bodyPr/>
          <a:lstStyle/>
          <a:p>
            <a:pPr marL="0" indent="0">
              <a:buNone/>
            </a:pPr>
            <a:r>
              <a:rPr lang="en-IN" sz="2200" dirty="0"/>
              <a:t>Activity and Duration, and critical or not?</a:t>
            </a:r>
            <a:br>
              <a:rPr lang="en-IN" sz="2200" dirty="0"/>
            </a:br>
            <a:r>
              <a:rPr lang="en-IN" sz="2200" dirty="0"/>
              <a:t>Negotiate for locations, 2 days. Critical Contract seeded players, 8 days.</a:t>
            </a:r>
            <a:br>
              <a:rPr lang="en-IN" sz="2200" dirty="0"/>
            </a:br>
            <a:r>
              <a:rPr lang="en-IN" sz="2200" dirty="0"/>
              <a:t>Plan promotion, 3 days, critical.</a:t>
            </a:r>
            <a:br>
              <a:rPr lang="en-IN" sz="2200" dirty="0"/>
            </a:br>
            <a:r>
              <a:rPr lang="en-IN" sz="2200" dirty="0"/>
              <a:t>Locate officials, 2 days.</a:t>
            </a:r>
            <a:br>
              <a:rPr lang="en-IN" sz="2200" dirty="0"/>
            </a:br>
            <a:r>
              <a:rPr lang="en-IN" sz="2200" dirty="0"/>
              <a:t>Send RSVP invitations, 10 days, critical.</a:t>
            </a:r>
            <a:br>
              <a:rPr lang="en-IN" sz="2200" dirty="0"/>
            </a:br>
            <a:r>
              <a:rPr lang="en-IN" sz="2200" dirty="0"/>
              <a:t>Sign player contracts, 4 days.</a:t>
            </a:r>
            <a:br>
              <a:rPr lang="en-IN" sz="2200" dirty="0"/>
            </a:br>
            <a:r>
              <a:rPr lang="en-IN" sz="2200" dirty="0"/>
              <a:t>Purchase balls &amp; trophies, 4 days.</a:t>
            </a:r>
            <a:br>
              <a:rPr lang="en-IN" sz="2200" dirty="0"/>
            </a:br>
            <a:r>
              <a:rPr lang="en-IN" sz="2200" dirty="0"/>
              <a:t>Negotiate catering, 1 day.</a:t>
            </a:r>
            <a:br>
              <a:rPr lang="en-IN" sz="2200" dirty="0"/>
            </a:br>
            <a:r>
              <a:rPr lang="en-IN" sz="2200" dirty="0"/>
              <a:t>Prepare location, 3 days, critical.</a:t>
            </a:r>
            <a:br>
              <a:rPr lang="en-IN" sz="2200" dirty="0"/>
            </a:br>
            <a:r>
              <a:rPr lang="en-IN" sz="2200" dirty="0"/>
              <a:t>Tournament, 2 days, critical.</a:t>
            </a:r>
            <a:br>
              <a:rPr lang="en-IN" sz="2200" dirty="0"/>
            </a:br>
            <a:r>
              <a:rPr lang="en-IN" sz="2200" dirty="0"/>
              <a:t>This shows the same information as the previous diagram.</a:t>
            </a:r>
          </a:p>
        </p:txBody>
      </p:sp>
      <p:sp>
        <p:nvSpPr>
          <p:cNvPr id="4" name="Content Placeholder 3"/>
          <p:cNvSpPr>
            <a:spLocks noGrp="1"/>
          </p:cNvSpPr>
          <p:nvPr>
            <p:ph idx="13"/>
          </p:nvPr>
        </p:nvSpPr>
        <p:spPr>
          <a:xfrm>
            <a:off x="1162050" y="6244309"/>
            <a:ext cx="7588062" cy="256137"/>
          </a:xfrm>
        </p:spPr>
        <p:txBody>
          <a:bodyPr/>
          <a:lstStyle/>
          <a:p>
            <a:pPr marL="0" indent="0" algn="ctr">
              <a:buNone/>
            </a:pPr>
            <a:r>
              <a:rPr lang="en-IN" sz="900" dirty="0">
                <a:hlinkClick r:id="rId2" action="ppaction://hlinksldjump"/>
              </a:rPr>
              <a:t>Return to slide containing original image.</a:t>
            </a:r>
            <a:endParaRPr lang="en-IN" sz="900" dirty="0"/>
          </a:p>
        </p:txBody>
      </p:sp>
    </p:spTree>
    <p:extLst>
      <p:ext uri="{BB962C8B-B14F-4D97-AF65-F5344CB8AC3E}">
        <p14:creationId xmlns:p14="http://schemas.microsoft.com/office/powerpoint/2010/main" val="399573043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z="4000" dirty="0"/>
              <a:t>Figure 16.11: Resource-Leveled Schedule Long Description</a:t>
            </a:r>
          </a:p>
        </p:txBody>
      </p:sp>
      <p:sp>
        <p:nvSpPr>
          <p:cNvPr id="3" name="Content Placeholder 2"/>
          <p:cNvSpPr>
            <a:spLocks noGrp="1"/>
          </p:cNvSpPr>
          <p:nvPr>
            <p:ph idx="1"/>
          </p:nvPr>
        </p:nvSpPr>
        <p:spPr>
          <a:xfrm>
            <a:off x="1126880" y="2033955"/>
            <a:ext cx="7864719" cy="3300046"/>
          </a:xfrm>
        </p:spPr>
        <p:txBody>
          <a:bodyPr/>
          <a:lstStyle/>
          <a:p>
            <a:pPr marL="0" indent="0">
              <a:buNone/>
            </a:pPr>
            <a:r>
              <a:rPr lang="en-IN" dirty="0"/>
              <a:t>This schedule contains the same information as the previous; however, it moves activities F and G forward in time.</a:t>
            </a:r>
            <a:endParaRPr lang="en-IN" sz="2200" dirty="0"/>
          </a:p>
        </p:txBody>
      </p:sp>
      <p:sp>
        <p:nvSpPr>
          <p:cNvPr id="4" name="Content Placeholder 3"/>
          <p:cNvSpPr>
            <a:spLocks noGrp="1"/>
          </p:cNvSpPr>
          <p:nvPr>
            <p:ph idx="13"/>
          </p:nvPr>
        </p:nvSpPr>
        <p:spPr>
          <a:xfrm>
            <a:off x="1162050" y="6244309"/>
            <a:ext cx="7588062" cy="256137"/>
          </a:xfrm>
        </p:spPr>
        <p:txBody>
          <a:bodyPr/>
          <a:lstStyle/>
          <a:p>
            <a:pPr marL="0" indent="0" algn="ctr">
              <a:buNone/>
            </a:pPr>
            <a:r>
              <a:rPr lang="en-IN" sz="900" dirty="0">
                <a:hlinkClick r:id="rId2" action="ppaction://hlinksldjump"/>
              </a:rPr>
              <a:t>Return to slide containing original image.</a:t>
            </a:r>
          </a:p>
        </p:txBody>
      </p:sp>
    </p:spTree>
    <p:extLst>
      <p:ext uri="{BB962C8B-B14F-4D97-AF65-F5344CB8AC3E}">
        <p14:creationId xmlns:p14="http://schemas.microsoft.com/office/powerpoint/2010/main" val="22081882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The Nature of Project Management </a:t>
            </a:r>
            <a:r>
              <a:rPr lang="en-US" sz="1000" dirty="0"/>
              <a:t>6</a:t>
            </a:r>
          </a:p>
        </p:txBody>
      </p:sp>
      <p:sp>
        <p:nvSpPr>
          <p:cNvPr id="19459" name="Rectangle 3"/>
          <p:cNvSpPr>
            <a:spLocks noGrp="1" noChangeArrowheads="1"/>
          </p:cNvSpPr>
          <p:nvPr>
            <p:ph idx="1"/>
          </p:nvPr>
        </p:nvSpPr>
        <p:spPr>
          <a:xfrm>
            <a:off x="1182688" y="2017713"/>
            <a:ext cx="7772400" cy="4383087"/>
          </a:xfrm>
          <a:noFill/>
        </p:spPr>
        <p:txBody>
          <a:bodyPr lIns="92075" tIns="46038" rIns="92075" bIns="46038"/>
          <a:lstStyle/>
          <a:p>
            <a:pPr marL="0" indent="0">
              <a:lnSpc>
                <a:spcPct val="90000"/>
              </a:lnSpc>
              <a:buNone/>
            </a:pPr>
            <a:r>
              <a:rPr lang="en-US" dirty="0"/>
              <a:t>Selecting the Project Manager:</a:t>
            </a:r>
          </a:p>
          <a:p>
            <a:pPr marL="291600" lvl="1" indent="-291600">
              <a:lnSpc>
                <a:spcPct val="90000"/>
              </a:lnSpc>
              <a:spcBef>
                <a:spcPts val="1000"/>
              </a:spcBef>
              <a:buClrTx/>
              <a:buSzPct val="100000"/>
              <a:buFont typeface="Arial" panose="020B0604020202020204" pitchFamily="34" charset="0"/>
              <a:buChar char="•"/>
            </a:pPr>
            <a:r>
              <a:rPr lang="en-US" sz="2600" dirty="0"/>
              <a:t>Project management requires special skills because of the objectives of time, cost, and performance are conflicting.</a:t>
            </a:r>
          </a:p>
          <a:p>
            <a:pPr marL="291600" lvl="1" indent="-291600">
              <a:lnSpc>
                <a:spcPct val="90000"/>
              </a:lnSpc>
              <a:spcBef>
                <a:spcPts val="1000"/>
              </a:spcBef>
              <a:buClrTx/>
              <a:buSzPct val="100000"/>
              <a:buFont typeface="Arial" panose="020B0604020202020204" pitchFamily="34" charset="0"/>
              <a:buChar char="•"/>
            </a:pPr>
            <a:r>
              <a:rPr lang="en-US" sz="2600" dirty="0"/>
              <a:t>The following attributes of candidates should be considered:</a:t>
            </a:r>
          </a:p>
          <a:p>
            <a:pPr marL="622800" lvl="2" indent="-320400">
              <a:lnSpc>
                <a:spcPct val="90000"/>
              </a:lnSpc>
              <a:spcBef>
                <a:spcPts val="1000"/>
              </a:spcBef>
              <a:buClrTx/>
              <a:buSzPct val="100000"/>
              <a:buFont typeface="Arial" panose="020B0604020202020204" pitchFamily="34" charset="0"/>
              <a:buChar char="•"/>
            </a:pPr>
            <a:r>
              <a:rPr lang="en-US" dirty="0"/>
              <a:t>Credibility.</a:t>
            </a:r>
          </a:p>
          <a:p>
            <a:pPr marL="622800" lvl="2" indent="-320400">
              <a:lnSpc>
                <a:spcPct val="90000"/>
              </a:lnSpc>
              <a:spcBef>
                <a:spcPts val="1000"/>
              </a:spcBef>
              <a:buClrTx/>
              <a:buSzPct val="100000"/>
              <a:buFont typeface="Arial" panose="020B0604020202020204" pitchFamily="34" charset="0"/>
              <a:buChar char="•"/>
            </a:pPr>
            <a:r>
              <a:rPr lang="en-US" dirty="0"/>
              <a:t>Sensitivity.</a:t>
            </a:r>
          </a:p>
          <a:p>
            <a:pPr marL="622800" lvl="2" indent="-320400">
              <a:lnSpc>
                <a:spcPct val="90000"/>
              </a:lnSpc>
              <a:spcBef>
                <a:spcPts val="1000"/>
              </a:spcBef>
              <a:buClrTx/>
              <a:buSzPct val="100000"/>
              <a:buFont typeface="Arial" panose="020B0604020202020204" pitchFamily="34" charset="0"/>
              <a:buChar char="•"/>
            </a:pPr>
            <a:r>
              <a:rPr lang="en-US" dirty="0"/>
              <a:t>Ability to handle stress.</a:t>
            </a:r>
          </a:p>
          <a:p>
            <a:pPr marL="622800" lvl="2" indent="-320400">
              <a:lnSpc>
                <a:spcPct val="90000"/>
              </a:lnSpc>
              <a:spcBef>
                <a:spcPts val="1000"/>
              </a:spcBef>
              <a:buClrTx/>
              <a:buSzPct val="100000"/>
              <a:buFont typeface="Arial" panose="020B0604020202020204" pitchFamily="34" charset="0"/>
              <a:buChar char="•"/>
            </a:pPr>
            <a:r>
              <a:rPr lang="en-US" dirty="0"/>
              <a:t>Leadership.</a:t>
            </a:r>
            <a:endParaRPr lang="en-US" u="sng" dirty="0"/>
          </a:p>
        </p:txBody>
      </p:sp>
    </p:spTree>
    <p:extLst>
      <p:ext uri="{BB962C8B-B14F-4D97-AF65-F5344CB8AC3E}">
        <p14:creationId xmlns:p14="http://schemas.microsoft.com/office/powerpoint/2010/main" val="3555133300"/>
      </p:ext>
    </p:extLst>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z="4000" dirty="0"/>
              <a:t>Figure 16.12: Costs for Hypothetical Project Long Description</a:t>
            </a:r>
          </a:p>
        </p:txBody>
      </p:sp>
      <p:sp>
        <p:nvSpPr>
          <p:cNvPr id="3" name="Content Placeholder 2"/>
          <p:cNvSpPr>
            <a:spLocks noGrp="1"/>
          </p:cNvSpPr>
          <p:nvPr>
            <p:ph idx="1"/>
          </p:nvPr>
        </p:nvSpPr>
        <p:spPr>
          <a:xfrm>
            <a:off x="1126880" y="2033955"/>
            <a:ext cx="7864719" cy="3300046"/>
          </a:xfrm>
        </p:spPr>
        <p:txBody>
          <a:bodyPr/>
          <a:lstStyle/>
          <a:p>
            <a:pPr marL="0" indent="0">
              <a:buNone/>
            </a:pPr>
            <a:r>
              <a:rPr lang="en-IN" dirty="0"/>
              <a:t>Opportunity cost is a linear function with a positive slope. Indirect cost is an exponentially increasing function. Direct cost is an exponential decreasing function. The total cost is a parabola with a minimum labeled schedule with minimum total cost.</a:t>
            </a:r>
            <a:endParaRPr lang="en-IN" sz="2200" dirty="0"/>
          </a:p>
        </p:txBody>
      </p:sp>
      <p:sp>
        <p:nvSpPr>
          <p:cNvPr id="4" name="Content Placeholder 3"/>
          <p:cNvSpPr>
            <a:spLocks noGrp="1"/>
          </p:cNvSpPr>
          <p:nvPr>
            <p:ph idx="13"/>
          </p:nvPr>
        </p:nvSpPr>
        <p:spPr>
          <a:xfrm>
            <a:off x="1162050" y="6244309"/>
            <a:ext cx="7588062" cy="256137"/>
          </a:xfrm>
        </p:spPr>
        <p:txBody>
          <a:bodyPr/>
          <a:lstStyle/>
          <a:p>
            <a:pPr marL="0" indent="0" algn="ctr">
              <a:buNone/>
            </a:pPr>
            <a:r>
              <a:rPr lang="en-IN" sz="900" dirty="0">
                <a:hlinkClick r:id="rId2" action="ppaction://hlinksldjump"/>
              </a:rPr>
              <a:t>Return to slide containing original image.</a:t>
            </a:r>
            <a:endParaRPr lang="en-IN" sz="900" dirty="0">
              <a:hlinkClick r:id="rId3" action="ppaction://hlinksldjump"/>
            </a:endParaRPr>
          </a:p>
        </p:txBody>
      </p:sp>
    </p:spTree>
    <p:extLst>
      <p:ext uri="{BB962C8B-B14F-4D97-AF65-F5344CB8AC3E}">
        <p14:creationId xmlns:p14="http://schemas.microsoft.com/office/powerpoint/2010/main" val="59807518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z="4000" dirty="0"/>
              <a:t>Figure 16.13: Activity Cost-Time Trade-Off Long Description</a:t>
            </a:r>
          </a:p>
        </p:txBody>
      </p:sp>
      <p:sp>
        <p:nvSpPr>
          <p:cNvPr id="3" name="Content Placeholder 2"/>
          <p:cNvSpPr>
            <a:spLocks noGrp="1"/>
          </p:cNvSpPr>
          <p:nvPr>
            <p:ph idx="1"/>
          </p:nvPr>
        </p:nvSpPr>
        <p:spPr>
          <a:xfrm>
            <a:off x="1126880" y="2033955"/>
            <a:ext cx="7864719" cy="3300046"/>
          </a:xfrm>
        </p:spPr>
        <p:txBody>
          <a:bodyPr/>
          <a:lstStyle/>
          <a:p>
            <a:pPr marL="0" indent="0">
              <a:buNone/>
            </a:pPr>
            <a:r>
              <a:rPr lang="en-US" dirty="0"/>
              <a:t>A line connecting the point (6, 40) and the point (10, 20) is drawn. </a:t>
            </a:r>
            <a:r>
              <a:rPr lang="en-IN" dirty="0"/>
              <a:t>The slope of this line is the cost per day to expedite.</a:t>
            </a:r>
            <a:endParaRPr lang="en-IN" sz="2200" dirty="0"/>
          </a:p>
        </p:txBody>
      </p:sp>
      <p:sp>
        <p:nvSpPr>
          <p:cNvPr id="4" name="Content Placeholder 3"/>
          <p:cNvSpPr>
            <a:spLocks noGrp="1"/>
          </p:cNvSpPr>
          <p:nvPr>
            <p:ph idx="13"/>
          </p:nvPr>
        </p:nvSpPr>
        <p:spPr>
          <a:xfrm>
            <a:off x="1162050" y="6244309"/>
            <a:ext cx="7588062" cy="256137"/>
          </a:xfrm>
        </p:spPr>
        <p:txBody>
          <a:bodyPr/>
          <a:lstStyle/>
          <a:p>
            <a:pPr marL="0" indent="0" algn="ctr">
              <a:buNone/>
            </a:pPr>
            <a:r>
              <a:rPr lang="en-IN" sz="900" dirty="0">
                <a:hlinkClick r:id="rId2" action="ppaction://hlinksldjump"/>
              </a:rPr>
              <a:t>Return to slide containing original image.</a:t>
            </a:r>
            <a:endParaRPr lang="en-IN" sz="900" dirty="0">
              <a:hlinkClick r:id="rId3" action="ppaction://hlinksldjump"/>
            </a:endParaRPr>
          </a:p>
        </p:txBody>
      </p:sp>
    </p:spTree>
    <p:extLst>
      <p:ext uri="{BB962C8B-B14F-4D97-AF65-F5344CB8AC3E}">
        <p14:creationId xmlns:p14="http://schemas.microsoft.com/office/powerpoint/2010/main" val="410077987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z="4000" dirty="0"/>
              <a:t>Figure 16.14: Beta Distribution of Activity Duration Long Description</a:t>
            </a:r>
          </a:p>
        </p:txBody>
      </p:sp>
      <p:sp>
        <p:nvSpPr>
          <p:cNvPr id="3" name="Content Placeholder 2"/>
          <p:cNvSpPr>
            <a:spLocks noGrp="1"/>
          </p:cNvSpPr>
          <p:nvPr>
            <p:ph idx="1"/>
          </p:nvPr>
        </p:nvSpPr>
        <p:spPr>
          <a:xfrm>
            <a:off x="1126880" y="2033955"/>
            <a:ext cx="7864719" cy="3300046"/>
          </a:xfrm>
        </p:spPr>
        <p:txBody>
          <a:bodyPr/>
          <a:lstStyle/>
          <a:p>
            <a:pPr marL="0" indent="0">
              <a:buNone/>
            </a:pPr>
            <a:r>
              <a:rPr lang="en-US" dirty="0"/>
              <a:t>The tail ends of the curve are shaded below A and above B. </a:t>
            </a:r>
            <a:r>
              <a:rPr lang="en-IN" dirty="0"/>
              <a:t>The probability of the tournament duration being less than A or more than B is 0.01 each.</a:t>
            </a:r>
            <a:endParaRPr lang="en-IN" sz="2200" dirty="0"/>
          </a:p>
        </p:txBody>
      </p:sp>
      <p:sp>
        <p:nvSpPr>
          <p:cNvPr id="4" name="Content Placeholder 3"/>
          <p:cNvSpPr>
            <a:spLocks noGrp="1"/>
          </p:cNvSpPr>
          <p:nvPr>
            <p:ph idx="13"/>
          </p:nvPr>
        </p:nvSpPr>
        <p:spPr>
          <a:xfrm>
            <a:off x="1162050" y="6244309"/>
            <a:ext cx="7588062" cy="256137"/>
          </a:xfrm>
        </p:spPr>
        <p:txBody>
          <a:bodyPr/>
          <a:lstStyle/>
          <a:p>
            <a:pPr marL="0" indent="0" algn="ctr">
              <a:buNone/>
            </a:pPr>
            <a:r>
              <a:rPr lang="en-IN" sz="900" dirty="0">
                <a:hlinkClick r:id="rId2" action="ppaction://hlinksldjump"/>
              </a:rPr>
              <a:t>Return to slide containing original image.</a:t>
            </a:r>
            <a:endParaRPr lang="en-IN" sz="900" dirty="0">
              <a:hlinkClick r:id="rId3" action="ppaction://hlinksldjump"/>
            </a:endParaRPr>
          </a:p>
        </p:txBody>
      </p:sp>
    </p:spTree>
    <p:extLst>
      <p:ext uri="{BB962C8B-B14F-4D97-AF65-F5344CB8AC3E}">
        <p14:creationId xmlns:p14="http://schemas.microsoft.com/office/powerpoint/2010/main" val="238584348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z="4000" dirty="0"/>
              <a:t>Figure 16.17: Earned Value Chart </a:t>
            </a:r>
            <a:r>
              <a:rPr lang="en-IN" sz="1000" dirty="0"/>
              <a:t>1</a:t>
            </a:r>
            <a:r>
              <a:rPr lang="en-IN" sz="4000" dirty="0"/>
              <a:t> Long Description</a:t>
            </a:r>
          </a:p>
        </p:txBody>
      </p:sp>
      <p:sp>
        <p:nvSpPr>
          <p:cNvPr id="3" name="Content Placeholder 2"/>
          <p:cNvSpPr>
            <a:spLocks noGrp="1"/>
          </p:cNvSpPr>
          <p:nvPr>
            <p:ph idx="1"/>
          </p:nvPr>
        </p:nvSpPr>
        <p:spPr>
          <a:xfrm>
            <a:off x="1126880" y="2033954"/>
            <a:ext cx="7864719" cy="3452445"/>
          </a:xfrm>
        </p:spPr>
        <p:txBody>
          <a:bodyPr/>
          <a:lstStyle/>
          <a:p>
            <a:pPr marL="0" indent="0">
              <a:buNone/>
            </a:pPr>
            <a:r>
              <a:rPr lang="en-IN" dirty="0"/>
              <a:t>The curve labeled value completed increases quickly to a point labeled ATWP. The BCWP is the cost. The budget cost curve is greater and intersects ATWP at BCWS. The difference is the schedule variance. The actual cost is even greater and intersects ATWP at ACWP which is the cost variance.</a:t>
            </a:r>
            <a:endParaRPr lang="en-IN" sz="2200" dirty="0"/>
          </a:p>
        </p:txBody>
      </p:sp>
      <p:sp>
        <p:nvSpPr>
          <p:cNvPr id="4" name="Content Placeholder 3"/>
          <p:cNvSpPr>
            <a:spLocks noGrp="1"/>
          </p:cNvSpPr>
          <p:nvPr>
            <p:ph idx="13"/>
          </p:nvPr>
        </p:nvSpPr>
        <p:spPr>
          <a:xfrm>
            <a:off x="1162050" y="6244309"/>
            <a:ext cx="7588062" cy="256137"/>
          </a:xfrm>
        </p:spPr>
        <p:txBody>
          <a:bodyPr/>
          <a:lstStyle/>
          <a:p>
            <a:pPr marL="0" indent="0" algn="ctr">
              <a:buNone/>
            </a:pPr>
            <a:r>
              <a:rPr lang="en-IN" sz="900" dirty="0">
                <a:hlinkClick r:id="rId2" action="ppaction://hlinksldjump"/>
              </a:rPr>
              <a:t>Return to slide containing original image.</a:t>
            </a:r>
            <a:endParaRPr lang="en-IN" sz="900" dirty="0">
              <a:hlinkClick r:id="rId3" action="ppaction://hlinksldjump"/>
            </a:endParaRPr>
          </a:p>
        </p:txBody>
      </p:sp>
    </p:spTree>
    <p:extLst>
      <p:ext uri="{BB962C8B-B14F-4D97-AF65-F5344CB8AC3E}">
        <p14:creationId xmlns:p14="http://schemas.microsoft.com/office/powerpoint/2010/main" val="366347798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808911" cy="1462087"/>
          </a:xfrm>
        </p:spPr>
        <p:txBody>
          <a:bodyPr/>
          <a:lstStyle/>
          <a:p>
            <a:r>
              <a:rPr lang="en-US" sz="4000"/>
              <a:t>Figure 16.17: Earned Value Chart</a:t>
            </a:r>
            <a:r>
              <a:rPr lang="en-IN" sz="4000"/>
              <a:t> </a:t>
            </a:r>
            <a:r>
              <a:rPr lang="en-IN" sz="1000" dirty="0"/>
              <a:t>2</a:t>
            </a:r>
            <a:r>
              <a:rPr lang="en-IN" sz="4000" dirty="0"/>
              <a:t>  Long Description</a:t>
            </a:r>
          </a:p>
        </p:txBody>
      </p:sp>
      <p:sp>
        <p:nvSpPr>
          <p:cNvPr id="3" name="Content Placeholder 2"/>
          <p:cNvSpPr>
            <a:spLocks noGrp="1"/>
          </p:cNvSpPr>
          <p:nvPr>
            <p:ph idx="1"/>
          </p:nvPr>
        </p:nvSpPr>
        <p:spPr>
          <a:xfrm>
            <a:off x="1126880" y="2033954"/>
            <a:ext cx="7864719" cy="3452445"/>
          </a:xfrm>
        </p:spPr>
        <p:txBody>
          <a:bodyPr/>
          <a:lstStyle/>
          <a:p>
            <a:pPr marL="0" indent="0">
              <a:buNone/>
            </a:pPr>
            <a:r>
              <a:rPr lang="en-IN" dirty="0"/>
              <a:t>The curve labeled value completed increases quickly to a point labeled ATWP. The BCWP is the cost. The budget cost curve is greater and intersects ATWP at BCWS. The difference is the schedule variance. The actual cost is even greater and intersects ATWP at ACWP which is the cost variance.</a:t>
            </a:r>
            <a:endParaRPr lang="en-IN" sz="2200" dirty="0"/>
          </a:p>
        </p:txBody>
      </p:sp>
      <p:sp>
        <p:nvSpPr>
          <p:cNvPr id="4" name="Content Placeholder 3"/>
          <p:cNvSpPr>
            <a:spLocks noGrp="1"/>
          </p:cNvSpPr>
          <p:nvPr>
            <p:ph idx="13"/>
          </p:nvPr>
        </p:nvSpPr>
        <p:spPr>
          <a:xfrm>
            <a:off x="1162050" y="6244309"/>
            <a:ext cx="7588062" cy="256137"/>
          </a:xfrm>
        </p:spPr>
        <p:txBody>
          <a:bodyPr/>
          <a:lstStyle/>
          <a:p>
            <a:pPr marL="0" indent="0" algn="ctr">
              <a:buNone/>
            </a:pPr>
            <a:r>
              <a:rPr lang="en-IN" sz="900" dirty="0">
                <a:hlinkClick r:id="rId2" action="ppaction://hlinksldjump"/>
              </a:rPr>
              <a:t>Return to slide containing original image.</a:t>
            </a:r>
            <a:endParaRPr lang="en-IN" sz="900" dirty="0">
              <a:hlinkClick r:id="rId3" action="ppaction://hlinksldjump"/>
            </a:endParaRPr>
          </a:p>
        </p:txBody>
      </p:sp>
    </p:spTree>
    <p:extLst>
      <p:ext uri="{BB962C8B-B14F-4D97-AF65-F5344CB8AC3E}">
        <p14:creationId xmlns:p14="http://schemas.microsoft.com/office/powerpoint/2010/main" val="20013344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The Nature of Project Management </a:t>
            </a:r>
            <a:r>
              <a:rPr lang="en-US" sz="1000" dirty="0"/>
              <a:t>7</a:t>
            </a:r>
          </a:p>
        </p:txBody>
      </p:sp>
      <p:sp>
        <p:nvSpPr>
          <p:cNvPr id="19459" name="Rectangle 3"/>
          <p:cNvSpPr>
            <a:spLocks noGrp="1" noChangeArrowheads="1"/>
          </p:cNvSpPr>
          <p:nvPr>
            <p:ph idx="1"/>
          </p:nvPr>
        </p:nvSpPr>
        <p:spPr>
          <a:xfrm>
            <a:off x="1182688" y="2017713"/>
            <a:ext cx="7772400" cy="4383087"/>
          </a:xfrm>
          <a:noFill/>
        </p:spPr>
        <p:txBody>
          <a:bodyPr lIns="92075" tIns="46038" rIns="92075" bIns="46038"/>
          <a:lstStyle/>
          <a:p>
            <a:pPr marL="0" indent="0">
              <a:lnSpc>
                <a:spcPct val="90000"/>
              </a:lnSpc>
              <a:buNone/>
            </a:pPr>
            <a:r>
              <a:rPr lang="en-US" dirty="0"/>
              <a:t>Building the Project Team.</a:t>
            </a:r>
          </a:p>
          <a:p>
            <a:pPr marL="291600" lvl="1" indent="-291600">
              <a:lnSpc>
                <a:spcPct val="90000"/>
              </a:lnSpc>
              <a:spcBef>
                <a:spcPts val="1000"/>
              </a:spcBef>
              <a:buClrTx/>
              <a:buSzPct val="100000"/>
              <a:buFont typeface="Arial" panose="020B0604020202020204" pitchFamily="34" charset="0"/>
              <a:buChar char="•"/>
            </a:pPr>
            <a:r>
              <a:rPr lang="en-US" sz="2600" dirty="0"/>
              <a:t>Four sequential stages of team development include:</a:t>
            </a:r>
          </a:p>
          <a:p>
            <a:pPr marL="622800" lvl="2" indent="-320400">
              <a:lnSpc>
                <a:spcPct val="90000"/>
              </a:lnSpc>
              <a:spcBef>
                <a:spcPts val="1000"/>
              </a:spcBef>
              <a:buClrTx/>
              <a:buSzPct val="100000"/>
              <a:buFont typeface="Arial" panose="020B0604020202020204" pitchFamily="34" charset="0"/>
              <a:buChar char="•"/>
            </a:pPr>
            <a:r>
              <a:rPr lang="en-US" dirty="0"/>
              <a:t>Forming.</a:t>
            </a:r>
          </a:p>
          <a:p>
            <a:pPr marL="622800" lvl="2" indent="-320400">
              <a:lnSpc>
                <a:spcPct val="90000"/>
              </a:lnSpc>
              <a:spcBef>
                <a:spcPts val="1000"/>
              </a:spcBef>
              <a:buClrTx/>
              <a:buSzPct val="100000"/>
              <a:buFont typeface="Arial" panose="020B0604020202020204" pitchFamily="34" charset="0"/>
              <a:buChar char="•"/>
            </a:pPr>
            <a:r>
              <a:rPr lang="en-US" dirty="0"/>
              <a:t>Storming.</a:t>
            </a:r>
          </a:p>
          <a:p>
            <a:pPr marL="622800" lvl="2" indent="-320400">
              <a:lnSpc>
                <a:spcPct val="90000"/>
              </a:lnSpc>
              <a:spcBef>
                <a:spcPts val="1000"/>
              </a:spcBef>
              <a:buClrTx/>
              <a:buSzPct val="100000"/>
              <a:buFont typeface="Arial" panose="020B0604020202020204" pitchFamily="34" charset="0"/>
              <a:buChar char="•"/>
            </a:pPr>
            <a:r>
              <a:rPr lang="en-US" dirty="0"/>
              <a:t>Norming.</a:t>
            </a:r>
          </a:p>
          <a:p>
            <a:pPr marL="622800" lvl="2" indent="-320400">
              <a:lnSpc>
                <a:spcPct val="90000"/>
              </a:lnSpc>
              <a:spcBef>
                <a:spcPts val="1000"/>
              </a:spcBef>
              <a:buClrTx/>
              <a:buSzPct val="100000"/>
              <a:buFont typeface="Arial" panose="020B0604020202020204" pitchFamily="34" charset="0"/>
              <a:buChar char="•"/>
            </a:pPr>
            <a:r>
              <a:rPr lang="en-US" dirty="0"/>
              <a:t>Performing.</a:t>
            </a:r>
            <a:endParaRPr lang="en-US" u="sng" dirty="0"/>
          </a:p>
        </p:txBody>
      </p:sp>
    </p:spTree>
    <p:extLst>
      <p:ext uri="{BB962C8B-B14F-4D97-AF65-F5344CB8AC3E}">
        <p14:creationId xmlns:p14="http://schemas.microsoft.com/office/powerpoint/2010/main" val="1901284690"/>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1"/>
  <p:tag name="MMPROD_UIDATA" val="&lt;database version=&quot;7.0&quot;&gt;&lt;object type=&quot;1&quot; unique_id=&quot;10001&quot;&gt;&lt;object type=&quot;2&quot; unique_id=&quot;12941&quot;&gt;&lt;object type=&quot;3&quot; unique_id=&quot;12942&quot;&gt;&lt;property id=&quot;20148&quot; value=&quot;5&quot;/&gt;&lt;property id=&quot;20300&quot; value=&quot;Slide 1 - &amp;quot;New Service Development&amp;#x0D;&amp;#x0A;&amp;quot;&quot;/&gt;&lt;property id=&quot;20307&quot; value=&quot;256&quot;/&gt;&lt;/object&gt;&lt;object type=&quot;3&quot; unique_id=&quot;12943&quot;&gt;&lt;property id=&quot;20148&quot; value=&quot;5&quot;/&gt;&lt;property id=&quot;20300&quot; value=&quot;Slide 2 - &amp;quot;Learning Objectives&amp;quot;&quot;/&gt;&lt;property id=&quot;20307&quot; value=&quot;271&quot;/&gt;&lt;/object&gt;&lt;object type=&quot;3&quot; unique_id=&quot;12944&quot;&gt;&lt;property id=&quot;20148&quot; value=&quot;5&quot;/&gt;&lt;property id=&quot;20300&quot; value=&quot;Slide 3 - &amp;quot;Source of Service Sector Growth&amp;quot;&quot;/&gt;&lt;property id=&quot;20307&quot; value=&quot;296&quot;/&gt;&lt;/object&gt;&lt;object type=&quot;3&quot; unique_id=&quot;12945&quot;&gt;&lt;property id=&quot;20148&quot; value=&quot;5&quot;/&gt;&lt;property id=&quot;20300&quot; value=&quot;Slide 4 - &amp;quot;Distribution of GDP in the US Economy&amp;quot;&quot;/&gt;&lt;property id=&quot;20307&quot; value=&quot;297&quot;/&gt;&lt;/object&gt;&lt;object type=&quot;3&quot; unique_id=&quot;12946&quot;&gt;&lt;property id=&quot;20148&quot; value=&quot;5&quot;/&gt;&lt;property id=&quot;20300&quot; value=&quot;Slide 5 - &amp;quot;Innovation in Services&amp;quot;&quot;/&gt;&lt;property id=&quot;20307&quot; value=&quot;289&quot;/&gt;&lt;/object&gt;&lt;object type=&quot;3&quot; unique_id=&quot;12947&quot;&gt;&lt;property id=&quot;20148&quot; value=&quot;5&quot;/&gt;&lt;property id=&quot;20300&quot; value=&quot;Slide 6 - &amp;quot;Levels of Service Innovation&amp;quot;&quot;/&gt;&lt;property id=&quot;20307&quot; value=&quot;276&quot;/&gt;&lt;/object&gt;&lt;object type=&quot;3&quot; unique_id=&quot;12948&quot;&gt;&lt;property id=&quot;20148&quot; value=&quot;5&quot;/&gt;&lt;property id=&quot;20300&quot; value=&quot;Slide 7 - &amp;quot;Technology-Driven &amp;#x0D;&amp;#x0A;Service Innovations&amp;quot;&quot;/&gt;&lt;property id=&quot;20307&quot; value=&quot;287&quot;/&gt;&lt;/object&gt;&lt;object type=&quot;3&quot; unique_id=&quot;12949&quot;&gt;&lt;property id=&quot;20148&quot; value=&quot;5&quot;/&gt;&lt;property id=&quot;20300&quot; value=&quot;Slide 8 - &amp;quot;Challenges for Service Innovation&amp;quot;&quot;/&gt;&lt;property id=&quot;20307&quot; value=&quot;290&quot;/&gt;&lt;/object&gt;&lt;object type=&quot;3&quot; unique_id=&quot;12950&quot;&gt;&lt;property id=&quot;20148&quot; value=&quot;5&quot;/&gt;&lt;property id=&quot;20300&quot; value=&quot;Slide 9 - &amp;quot;Adoption of New Technology in Services&amp;quot;&quot;/&gt;&lt;property id=&quot;20307&quot; value=&quot;298&quot;/&gt;&lt;/object&gt;&lt;object type=&quot;3&quot; unique_id=&quot;12951&quot;&gt;&lt;property id=&quot;20148&quot; value=&quot;5&quot;/&gt;&lt;property id=&quot;20300&quot; value=&quot;Slide 10 - &amp;quot;New Service Development Cycle&amp;quot;&quot;/&gt;&lt;property id=&quot;20307&quot; value=&quot;277&quot;/&gt;&lt;/object&gt;&lt;object type=&quot;3&quot; unique_id=&quot;12952&quot;&gt;&lt;property id=&quot;20148&quot; value=&quot;5&quot;/&gt;&lt;property id=&quot;20300&quot; value=&quot;Slide 11 - &amp;quot;Service Design Elements&amp;quot;&quot;/&gt;&lt;property id=&quot;20307&quot; value=&quot;288&quot;/&gt;&lt;/object&gt;&lt;object type=&quot;3&quot; unique_id=&quot;12953&quot;&gt;&lt;property id=&quot;20148&quot; value=&quot;5&quot;/&gt;&lt;property id=&quot;20300&quot; value=&quot;Slide 12 - &amp;quot;Customer Value Equation&amp;quot;&quot;/&gt;&lt;property id=&quot;20307&quot; value=&quot;284&quot;/&gt;&lt;/object&gt;&lt;object type=&quot;3&quot; unique_id=&quot;12954&quot;&gt;&lt;property id=&quot;20148&quot; value=&quot;5&quot;/&gt;&lt;property id=&quot;20300&quot; value=&quot;Slide 13 - &amp;quot;Strategic Positioning&amp;#x0D;&amp;#x0A;Through Process Structure&amp;quot;&quot;/&gt;&lt;property id=&quot;20307&quot; value=&quot;258&quot;/&gt;&lt;/object&gt;&lt;object type=&quot;3&quot; unique_id=&quot;12955&quot;&gt;&lt;property id=&quot;20148&quot; value=&quot;5&quot;/&gt;&lt;property id=&quot;20300&quot; value=&quot;Slide 14 - &amp;quot;Structural Alternatives for &amp;#x0D;&amp;#x0A;a Restaurant &amp;quot;&quot;/&gt;&lt;property id=&quot;20307&quot; value=&quot;259&quot;/&gt;&lt;/object&gt;&lt;object type=&quot;3&quot; unique_id=&quot;12956&quot;&gt;&lt;property id=&quot;20148&quot; value=&quot;5&quot;/&gt;&lt;property id=&quot;20300&quot; value=&quot;Slide 15 - &amp;quot;Service Blueprint of Luxury Hotel&amp;quot;&quot;/&gt;&lt;property id=&quot;20307&quot; value=&quot;282&quot;/&gt;&lt;/object&gt;&lt;object type=&quot;3&quot; unique_id=&quot;12957&quot;&gt;&lt;property id=&quot;20148&quot; value=&quot;5&quot;/&gt;&lt;property id=&quot;20300&quot; value=&quot;Slide 16 - &amp;quot;Taxonomy of Service Processes&amp;quot;&quot;/&gt;&lt;property id=&quot;20307&quot; value=&quot;261&quot;/&gt;&lt;/object&gt;&lt;object type=&quot;3&quot; unique_id=&quot;12958&quot;&gt;&lt;property id=&quot;20148&quot; value=&quot;5&quot;/&gt;&lt;property id=&quot;20300&quot; value=&quot;Slide 17 - &amp;quot;Generic Approaches to Service Design&amp;quot;&quot;/&gt;&lt;property id=&quot;20307&quot; value=&quot;262&quot;/&gt;&lt;/object&gt;&lt;object type=&quot;3&quot; unique_id=&quot;12959&quot;&gt;&lt;property id=&quot;20148&quot; value=&quot;5&quot;/&gt;&lt;property id=&quot;20300&quot; value=&quot;Slide 18 - &amp;quot;100 Yen Sushi House Layout&amp;quot;&quot;/&gt;&lt;property id=&quot;20307&quot; value=&quot;269&quot;/&gt;&lt;/object&gt;&lt;object type=&quot;3&quot; unique_id=&quot;12960&quot;&gt;&lt;property id=&quot;20148&quot; value=&quot;5&quot;/&gt;&lt;property id=&quot;20300&quot; value=&quot;Slide 19 - &amp;quot;100 Yen Sushi House Questions&amp;quot;&quot;/&gt;&lt;property id=&quot;20307&quot; value=&quot;270&quot;/&gt;&lt;/object&gt;&lt;object type=&quot;3&quot; unique_id=&quot;12961&quot;&gt;&lt;property id=&quot;20148&quot; value=&quot;5&quot;/&gt;&lt;property id=&quot;20300&quot; value=&quot;Slide 20 - &amp;quot;COMMUTER CLEANING&amp;quot;&quot;/&gt;&lt;property id=&quot;20307&quot; value=&quot;291&quot;/&gt;&lt;/object&gt;&lt;object type=&quot;3&quot; unique_id=&quot;12962&quot;&gt;&lt;property id=&quot;20148&quot; value=&quot;5&quot;/&gt;&lt;property id=&quot;20300&quot; value=&quot;Slide 21 - &amp;quot;Commuter Cleaning:&amp;#x0D;&amp;#x0A;New Venture Proposal&amp;quot;&quot;/&gt;&lt;property id=&quot;20307&quot; value=&quot;285&quot;/&gt;&lt;/object&gt;&lt;object type=&quot;3&quot; unique_id=&quot;12963&quot;&gt;&lt;property id=&quot;20148&quot; value=&quot;5&quot;/&gt;&lt;property id=&quot;20300&quot; value=&quot;Slide 22 - &amp;quot;Service Blueprint&amp;quot;&quot;/&gt;&lt;property id=&quot;20307&quot; value=&quot;295&quot;/&gt;&lt;/object&gt;&lt;object type=&quot;3&quot; unique_id=&quot;12964&quot;&gt;&lt;property id=&quot;20148&quot; value=&quot;5&quot;/&gt;&lt;property id=&quot;20300&quot; value=&quot;Slide 23 - &amp;quot;Breakeven Analysis&amp;quot;&quot;/&gt;&lt;property id=&quot;20307&quot; value=&quot;293&quot;/&gt;&lt;/object&gt;&lt;object type=&quot;3&quot; unique_id=&quot;12965&quot;&gt;&lt;property id=&quot;20148&quot; value=&quot;5&quot;/&gt;&lt;property id=&quot;20300&quot; value=&quot;Slide 24 - &amp;quot;AMAZON.COM&amp;quot;&quot;/&gt;&lt;property id=&quot;20307&quot; value=&quot;299&quot;/&gt;&lt;/object&gt;&lt;object type=&quot;3&quot; unique_id=&quot;12966&quot;&gt;&lt;property id=&quot;20148&quot; value=&quot;5&quot;/&gt;&lt;property id=&quot;20300&quot; value=&quot;Slide 25 - &amp;quot;Amazon’s Success Factors&amp;quot;&quot;/&gt;&lt;property id=&quot;20307&quot; value=&quot;300&quot;/&gt;&lt;/object&gt;&lt;object type=&quot;3&quot; unique_id=&quot;12967&quot;&gt;&lt;property id=&quot;20148&quot; value=&quot;5&quot;/&gt;&lt;property id=&quot;20300&quot; value=&quot;Slide 26 - &amp;quot;Online Book Buying Experience&amp;quot;&quot;/&gt;&lt;property id=&quot;20307&quot; value=&quot;301&quot;/&gt;&lt;/object&gt;&lt;object type=&quot;3&quot; unique_id=&quot;12968&quot;&gt;&lt;property id=&quot;20148&quot; value=&quot;5&quot;/&gt;&lt;property id=&quot;20300&quot; value=&quot;Slide 27 - &amp;quot;Supply Chain Management&amp;quot;&quot;/&gt;&lt;property id=&quot;20307&quot; value=&quot;302&quot;/&gt;&lt;/object&gt;&lt;object type=&quot;3&quot; unique_id=&quot;12969&quot;&gt;&lt;property id=&quot;20148&quot; value=&quot;5&quot;/&gt;&lt;property id=&quot;20300&quot; value=&quot;Slide 28 - &amp;quot;Barnes and Noble Response&amp;quot;&quot;/&gt;&lt;property id=&quot;20307&quot; value=&quot;303&quot;/&gt;&lt;/object&gt;&lt;object type=&quot;3&quot; unique_id=&quot;12970&quot;&gt;&lt;property id=&quot;20148&quot; value=&quot;5&quot;/&gt;&lt;property id=&quot;20300&quot; value=&quot;Slide 29 - &amp;quot;Amazon’s Challenges&amp;quot;&quot;/&gt;&lt;property id=&quot;20307&quot; value=&quot;304&quot;/&gt;&lt;/object&gt;&lt;object type=&quot;3&quot; unique_id=&quot;12971&quot;&gt;&lt;property id=&quot;20148&quot; value=&quot;5&quot;/&gt;&lt;property id=&quot;20300&quot; value=&quot;Slide 30 - &amp;quot;Amazon.com Questions&amp;quot;&quot;/&gt;&lt;property id=&quot;20307&quot; value=&quot;305&quot;/&gt;&lt;/object&gt;&lt;object type=&quot;3&quot; unique_id=&quot;12972&quot;&gt;&lt;property id=&quot;20148&quot; value=&quot;5&quot;/&gt;&lt;property id=&quot;20300&quot; value=&quot;Slide 31 - &amp;quot;Discussion Questions&amp;quot;&quot;/&gt;&lt;property id=&quot;20307&quot; value=&quot;279&quot;/&gt;&lt;/object&gt;&lt;object type=&quot;3&quot; unique_id=&quot;12973&quot;&gt;&lt;property id=&quot;20148&quot; value=&quot;5&quot;/&gt;&lt;property id=&quot;20300&quot; value=&quot;Slide 32 - &amp;quot;Interactive Class Exercise&amp;quot;&quot;/&gt;&lt;property id=&quot;20307&quot; value=&quot;281&quot;/&gt;&lt;/object&gt;&lt;/object&gt;&lt;object type=&quot;8&quot; unique_id=&quot;13007&quot;&gt;&lt;/object&gt;&lt;/object&gt;&lt;/database&gt;"/>
  <p:tag name="SECTOMILLISECCONVERTED" val="1"/>
</p:tagLst>
</file>

<file path=ppt/theme/theme1.xml><?xml version="1.0" encoding="utf-8"?>
<a:theme xmlns:a="http://schemas.openxmlformats.org/drawingml/2006/main" name="Blends">
  <a:themeElements>
    <a:clrScheme name="Custom 5">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0000FF"/>
      </a:hlink>
      <a:folHlink>
        <a:srgbClr val="0000FF"/>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2298</TotalTime>
  <Pages>15</Pages>
  <Words>4876</Words>
  <Application>Microsoft Office PowerPoint</Application>
  <PresentationFormat>Letter Paper (8.5x11 in)</PresentationFormat>
  <Paragraphs>750</Paragraphs>
  <Slides>84</Slides>
  <Notes>57</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84</vt:i4>
      </vt:variant>
    </vt:vector>
  </HeadingPairs>
  <TitlesOfParts>
    <vt:vector size="92" baseType="lpstr">
      <vt:lpstr>Arial</vt:lpstr>
      <vt:lpstr>Calibri</vt:lpstr>
      <vt:lpstr>Tahoma</vt:lpstr>
      <vt:lpstr>Times New Roman</vt:lpstr>
      <vt:lpstr>Wingdings</vt:lpstr>
      <vt:lpstr>Blends</vt:lpstr>
      <vt:lpstr>1_Blends</vt:lpstr>
      <vt:lpstr>Equation</vt:lpstr>
      <vt:lpstr>Chapter 16 Managing Service Projects</vt:lpstr>
      <vt:lpstr>Learning Objectives</vt:lpstr>
      <vt:lpstr>The Nature of Project Management 1</vt:lpstr>
      <vt:lpstr>The Nature of Project Management 2</vt:lpstr>
      <vt:lpstr>The Nature of Project Management 3</vt:lpstr>
      <vt:lpstr>The Nature of Project Management 4</vt:lpstr>
      <vt:lpstr>The Nature of Project Management 5</vt:lpstr>
      <vt:lpstr>The Nature of Project Management 6</vt:lpstr>
      <vt:lpstr>The Nature of Project Management 7</vt:lpstr>
      <vt:lpstr>The Nature of Project Management 8</vt:lpstr>
      <vt:lpstr>The Nature of Project Management 9</vt:lpstr>
      <vt:lpstr>The Nature of Project Management 10</vt:lpstr>
      <vt:lpstr>Example 16.1: Servicing a Boeing 747</vt:lpstr>
      <vt:lpstr>Figure 16.2: Gantt Chart Schedule of Service Activities for a Boeing 747</vt:lpstr>
      <vt:lpstr>The Nature of Project Management 11</vt:lpstr>
      <vt:lpstr>The Nature of Project Management 12</vt:lpstr>
      <vt:lpstr>Example 16.2: Tennis Tournament – Project Network</vt:lpstr>
      <vt:lpstr>Table 16.1: Tennis Tournament Activities</vt:lpstr>
      <vt:lpstr>Figure 16.3: A O N Network for Tennis Tournament</vt:lpstr>
      <vt:lpstr>Figure 16.4: PERT Chart (A O N Network) for Tennis Tournament</vt:lpstr>
      <vt:lpstr>Techniques for Project Management 1</vt:lpstr>
      <vt:lpstr>Table 16.2: Notation for Critical Path Method</vt:lpstr>
      <vt:lpstr>Scheduling Formulas</vt:lpstr>
      <vt:lpstr>Example 16.3: Tennis Tournament – Critical Path Analysis</vt:lpstr>
      <vt:lpstr>Figure 16.5: PERT Chart for Tennis Tournament with Early Time Calculations</vt:lpstr>
      <vt:lpstr>Figure 16.6: Completed Critical Path Analysis for Tennis Tournament</vt:lpstr>
      <vt:lpstr>Figure 16.7: PERT Early Start Schedule for Tennis Tournament</vt:lpstr>
      <vt:lpstr>Techniques for Project Management 2</vt:lpstr>
      <vt:lpstr>Figure 16.8: Microsoft Project Gantt Chart</vt:lpstr>
      <vt:lpstr>Figure 16.9: Microsoft Project PERT Chart</vt:lpstr>
      <vt:lpstr>Resource Constraints</vt:lpstr>
      <vt:lpstr>Figure 16.10: Early Start Gantt Chart</vt:lpstr>
      <vt:lpstr>Figure 16.11: Resource-Leveled Schedule</vt:lpstr>
      <vt:lpstr>Activity Crashing</vt:lpstr>
      <vt:lpstr>Figure 16.12: Costs for Hypothetical Project</vt:lpstr>
      <vt:lpstr>Example 16.4: Tennis Tournament - Activity Crashing</vt:lpstr>
      <vt:lpstr>Table 16.3: Cost-Time Estimates for Tennis Tournament</vt:lpstr>
      <vt:lpstr>Figure 16.13: Activity Cost-Time Trade-Off</vt:lpstr>
      <vt:lpstr>Table 16.4: Total Cost Calculations</vt:lpstr>
      <vt:lpstr>Table 16.5: Project Path Durations Following Crashing</vt:lpstr>
      <vt:lpstr>Activity Crashing 1</vt:lpstr>
      <vt:lpstr>Activity Crashing 2</vt:lpstr>
      <vt:lpstr>Incorporating Uncertainty in Activity Times 1</vt:lpstr>
      <vt:lpstr>Incorporating Uncertainty in Activity Times 2</vt:lpstr>
      <vt:lpstr>Figure 16.14: Beta Distribution of Activity Duration</vt:lpstr>
      <vt:lpstr>Incorporating Uncertainty in Activity Times 3</vt:lpstr>
      <vt:lpstr>Incorporating Uncertainty in Activity Times 4</vt:lpstr>
      <vt:lpstr>Incorporating Uncertainty in Activity Times 5</vt:lpstr>
      <vt:lpstr>Example 16.5: Tennis Tournament – Project Completion Time Distribution</vt:lpstr>
      <vt:lpstr>Table 16.6: Variances and Expected Activity Durations 1</vt:lpstr>
      <vt:lpstr>Table 16.6: Variances and Expected Activity Durations 2</vt:lpstr>
      <vt:lpstr>Figure 16.15: Project Completion Time Distribution</vt:lpstr>
      <vt:lpstr>Incorporating Uncertainty in Activity Times 7</vt:lpstr>
      <vt:lpstr>Example 16.6: Tennis Tournament – Merge Node Bias 1</vt:lpstr>
      <vt:lpstr>Example 16.6: Tennis Tournament – Merge Node Bias 2</vt:lpstr>
      <vt:lpstr>Figure 16.16: Near-Critical Path Completion Time Distribution</vt:lpstr>
      <vt:lpstr>Problems with Implementing Critical Path Analysis</vt:lpstr>
      <vt:lpstr>Monitoring Projects 1</vt:lpstr>
      <vt:lpstr>Table 16.7: Sources of Unexpected Problems</vt:lpstr>
      <vt:lpstr>Figure 16.17: Earned Value Chart 1</vt:lpstr>
      <vt:lpstr>Monitoring Projects 2</vt:lpstr>
      <vt:lpstr>Monitoring Projects 3</vt:lpstr>
      <vt:lpstr>Figure 16.17: Earned Value Chart 2</vt:lpstr>
      <vt:lpstr>Monitoring Projects 4</vt:lpstr>
      <vt:lpstr>Monitoring Projects 5</vt:lpstr>
      <vt:lpstr>Topics for Discussion</vt:lpstr>
      <vt:lpstr>Interactive Exercise</vt:lpstr>
      <vt:lpstr>Case 16.1: Info-Systems, Inc.</vt:lpstr>
      <vt:lpstr>Case 16.2: Whittier County Hospital</vt:lpstr>
      <vt:lpstr>Figure 16.2: Gantt Chart Schedule of Service Activities for a Boeing 747 Long Description</vt:lpstr>
      <vt:lpstr>Figure 16.3: A O N Network for Tennis Tournament Long Description</vt:lpstr>
      <vt:lpstr>Figure 16.4: PERT Chart (A O N Network) for Tennis Tournament Long Description</vt:lpstr>
      <vt:lpstr>Figure 16.5: PERT Chart for Tennis Tournament with Early Time Calculations Long Description</vt:lpstr>
      <vt:lpstr>Figure 16.6: Completed Critical Path Analysis for Tennis Tournament Long Description</vt:lpstr>
      <vt:lpstr>Figure 16.7: PERT Early Start Schedule for Tennis Tournament Long Description</vt:lpstr>
      <vt:lpstr>Figure 16.8: Microsoft Project Gantt Chart Long Description</vt:lpstr>
      <vt:lpstr>Figure 16.9: Microsoft Project PERT Chart Long Description</vt:lpstr>
      <vt:lpstr>Figure 16.10: Early Start Gantt Chart Long Description</vt:lpstr>
      <vt:lpstr>Figure 16.11: Resource-Leveled Schedule Long Description</vt:lpstr>
      <vt:lpstr>Figure 16.12: Costs for Hypothetical Project Long Description</vt:lpstr>
      <vt:lpstr>Figure 16.13: Activity Cost-Time Trade-Off Long Description</vt:lpstr>
      <vt:lpstr>Figure 16.14: Beta Distribution of Activity Duration Long Description</vt:lpstr>
      <vt:lpstr>Figure 16.17: Earned Value Chart 1 Long Description</vt:lpstr>
      <vt:lpstr>Figure 16.17: Earned Value Chart 2  Long Description</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Management,9e</dc:title>
  <dc:creator>Sanjeev Bordoloi/James A. Fitzsimmons/Mona J. Fitzsimmons</dc:creator>
  <cp:lastModifiedBy>M, Michaelammal</cp:lastModifiedBy>
  <cp:revision>401</cp:revision>
  <cp:lastPrinted>1997-05-18T18:51:52Z</cp:lastPrinted>
  <dcterms:created xsi:type="dcterms:W3CDTF">1996-01-27T21:40:24Z</dcterms:created>
  <dcterms:modified xsi:type="dcterms:W3CDTF">2018-09-27T07:50:15Z</dcterms:modified>
</cp:coreProperties>
</file>