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70"/>
  </p:notesMasterIdLst>
  <p:handoutMasterIdLst>
    <p:handoutMasterId r:id="rId71"/>
  </p:handoutMasterIdLst>
  <p:sldIdLst>
    <p:sldId id="516" r:id="rId3"/>
    <p:sldId id="271" r:id="rId4"/>
    <p:sldId id="364" r:id="rId5"/>
    <p:sldId id="296" r:id="rId6"/>
    <p:sldId id="468" r:id="rId7"/>
    <p:sldId id="469" r:id="rId8"/>
    <p:sldId id="470" r:id="rId9"/>
    <p:sldId id="471" r:id="rId10"/>
    <p:sldId id="472" r:id="rId11"/>
    <p:sldId id="473" r:id="rId12"/>
    <p:sldId id="474" r:id="rId13"/>
    <p:sldId id="424" r:id="rId14"/>
    <p:sldId id="475" r:id="rId15"/>
    <p:sldId id="476" r:id="rId16"/>
    <p:sldId id="334" r:id="rId17"/>
    <p:sldId id="477" r:id="rId18"/>
    <p:sldId id="434" r:id="rId19"/>
    <p:sldId id="478" r:id="rId20"/>
    <p:sldId id="479" r:id="rId21"/>
    <p:sldId id="480" r:id="rId22"/>
    <p:sldId id="481" r:id="rId23"/>
    <p:sldId id="482" r:id="rId24"/>
    <p:sldId id="483" r:id="rId25"/>
    <p:sldId id="484" r:id="rId26"/>
    <p:sldId id="485" r:id="rId27"/>
    <p:sldId id="486" r:id="rId28"/>
    <p:sldId id="487" r:id="rId29"/>
    <p:sldId id="365" r:id="rId30"/>
    <p:sldId id="441" r:id="rId31"/>
    <p:sldId id="488" r:id="rId32"/>
    <p:sldId id="426" r:id="rId33"/>
    <p:sldId id="490" r:id="rId34"/>
    <p:sldId id="489" r:id="rId35"/>
    <p:sldId id="491" r:id="rId36"/>
    <p:sldId id="442" r:id="rId37"/>
    <p:sldId id="444" r:id="rId38"/>
    <p:sldId id="492" r:id="rId39"/>
    <p:sldId id="493" r:id="rId40"/>
    <p:sldId id="494" r:id="rId41"/>
    <p:sldId id="445" r:id="rId42"/>
    <p:sldId id="495" r:id="rId43"/>
    <p:sldId id="446" r:id="rId44"/>
    <p:sldId id="447" r:id="rId45"/>
    <p:sldId id="496" r:id="rId46"/>
    <p:sldId id="449" r:id="rId47"/>
    <p:sldId id="450" r:id="rId48"/>
    <p:sldId id="497" r:id="rId49"/>
    <p:sldId id="498" r:id="rId50"/>
    <p:sldId id="499" r:id="rId51"/>
    <p:sldId id="500" r:id="rId52"/>
    <p:sldId id="501" r:id="rId53"/>
    <p:sldId id="451" r:id="rId54"/>
    <p:sldId id="502" r:id="rId55"/>
    <p:sldId id="503" r:id="rId56"/>
    <p:sldId id="504" r:id="rId57"/>
    <p:sldId id="505" r:id="rId58"/>
    <p:sldId id="506" r:id="rId59"/>
    <p:sldId id="507" r:id="rId60"/>
    <p:sldId id="508" r:id="rId61"/>
    <p:sldId id="467" r:id="rId62"/>
    <p:sldId id="509" r:id="rId63"/>
    <p:sldId id="510" r:id="rId64"/>
    <p:sldId id="511" r:id="rId65"/>
    <p:sldId id="512" r:id="rId66"/>
    <p:sldId id="513" r:id="rId67"/>
    <p:sldId id="514" r:id="rId68"/>
    <p:sldId id="515" r:id="rId69"/>
  </p:sldIdLst>
  <p:sldSz cx="9144000" cy="6858000" type="letter"/>
  <p:notesSz cx="6858000" cy="9028113"/>
  <p:custDataLst>
    <p:tags r:id="rId72"/>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0000FF"/>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11" autoAdjust="0"/>
    <p:restoredTop sz="86427" autoAdjust="0"/>
  </p:normalViewPr>
  <p:slideViewPr>
    <p:cSldViewPr>
      <p:cViewPr varScale="1">
        <p:scale>
          <a:sx n="93" d="100"/>
          <a:sy n="93" d="100"/>
        </p:scale>
        <p:origin x="194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25</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66859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26</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438923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27</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108358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29</a:t>
            </a:fld>
            <a:endParaRPr lang="en-US"/>
          </a:p>
        </p:txBody>
      </p:sp>
    </p:spTree>
    <p:extLst>
      <p:ext uri="{BB962C8B-B14F-4D97-AF65-F5344CB8AC3E}">
        <p14:creationId xmlns:p14="http://schemas.microsoft.com/office/powerpoint/2010/main" val="3947128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35</a:t>
            </a:fld>
            <a:endParaRPr lang="en-US"/>
          </a:p>
        </p:txBody>
      </p:sp>
    </p:spTree>
    <p:extLst>
      <p:ext uri="{BB962C8B-B14F-4D97-AF65-F5344CB8AC3E}">
        <p14:creationId xmlns:p14="http://schemas.microsoft.com/office/powerpoint/2010/main" val="8075080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60</a:t>
            </a:fld>
            <a:endParaRPr lang="en-US"/>
          </a:p>
        </p:txBody>
      </p:sp>
    </p:spTree>
    <p:extLst>
      <p:ext uri="{BB962C8B-B14F-4D97-AF65-F5344CB8AC3E}">
        <p14:creationId xmlns:p14="http://schemas.microsoft.com/office/powerpoint/2010/main" val="3992424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61</a:t>
            </a:fld>
            <a:endParaRPr lang="en-US"/>
          </a:p>
        </p:txBody>
      </p:sp>
    </p:spTree>
    <p:extLst>
      <p:ext uri="{BB962C8B-B14F-4D97-AF65-F5344CB8AC3E}">
        <p14:creationId xmlns:p14="http://schemas.microsoft.com/office/powerpoint/2010/main" val="1352399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62</a:t>
            </a:fld>
            <a:endParaRPr lang="en-US"/>
          </a:p>
        </p:txBody>
      </p:sp>
    </p:spTree>
    <p:extLst>
      <p:ext uri="{BB962C8B-B14F-4D97-AF65-F5344CB8AC3E}">
        <p14:creationId xmlns:p14="http://schemas.microsoft.com/office/powerpoint/2010/main" val="2857576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63</a:t>
            </a:fld>
            <a:endParaRPr lang="en-US"/>
          </a:p>
        </p:txBody>
      </p:sp>
    </p:spTree>
    <p:extLst>
      <p:ext uri="{BB962C8B-B14F-4D97-AF65-F5344CB8AC3E}">
        <p14:creationId xmlns:p14="http://schemas.microsoft.com/office/powerpoint/2010/main" val="2912453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64</a:t>
            </a:fld>
            <a:endParaRPr lang="en-US"/>
          </a:p>
        </p:txBody>
      </p:sp>
    </p:spTree>
    <p:extLst>
      <p:ext uri="{BB962C8B-B14F-4D97-AF65-F5344CB8AC3E}">
        <p14:creationId xmlns:p14="http://schemas.microsoft.com/office/powerpoint/2010/main" val="295388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15</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65</a:t>
            </a:fld>
            <a:endParaRPr lang="en-US"/>
          </a:p>
        </p:txBody>
      </p:sp>
    </p:spTree>
    <p:extLst>
      <p:ext uri="{BB962C8B-B14F-4D97-AF65-F5344CB8AC3E}">
        <p14:creationId xmlns:p14="http://schemas.microsoft.com/office/powerpoint/2010/main" val="999974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66</a:t>
            </a:fld>
            <a:endParaRPr lang="en-US"/>
          </a:p>
        </p:txBody>
      </p:sp>
    </p:spTree>
    <p:extLst>
      <p:ext uri="{BB962C8B-B14F-4D97-AF65-F5344CB8AC3E}">
        <p14:creationId xmlns:p14="http://schemas.microsoft.com/office/powerpoint/2010/main" val="268624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67</a:t>
            </a:fld>
            <a:endParaRPr lang="en-US"/>
          </a:p>
        </p:txBody>
      </p:sp>
    </p:spTree>
    <p:extLst>
      <p:ext uri="{BB962C8B-B14F-4D97-AF65-F5344CB8AC3E}">
        <p14:creationId xmlns:p14="http://schemas.microsoft.com/office/powerpoint/2010/main" val="4165681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16</a:t>
            </a:fld>
            <a:endParaRPr lang="en-US"/>
          </a:p>
        </p:txBody>
      </p:sp>
    </p:spTree>
    <p:extLst>
      <p:ext uri="{BB962C8B-B14F-4D97-AF65-F5344CB8AC3E}">
        <p14:creationId xmlns:p14="http://schemas.microsoft.com/office/powerpoint/2010/main" val="1504879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17</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588003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18</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319758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19</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708483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22</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740396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589527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990233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7"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5600999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7"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8"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Tree>
    <p:extLst>
      <p:ext uri="{BB962C8B-B14F-4D97-AF65-F5344CB8AC3E}">
        <p14:creationId xmlns:p14="http://schemas.microsoft.com/office/powerpoint/2010/main" val="131928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28600" y="482264"/>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1219200" y="381000"/>
            <a:ext cx="7772400" cy="8524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marL="292608" indent="-292608">
              <a:spcBef>
                <a:spcPts val="500"/>
              </a:spcBef>
              <a:buClrTx/>
              <a:buSzPct val="100000"/>
              <a:buFont typeface="Arial" panose="020B0604020202020204" pitchFamily="34" charset="0"/>
              <a:buChar char="•"/>
              <a:defRPr b="0">
                <a:latin typeface="Calibri" panose="020F0502020204030204" pitchFamily="34" charset="0"/>
              </a:defRPr>
            </a:lvl1pPr>
            <a:lvl2pPr marL="292608" indent="-292608">
              <a:spcBef>
                <a:spcPts val="500"/>
              </a:spcBef>
              <a:buClrTx/>
              <a:buSzPct val="80000"/>
              <a:buFont typeface="Arial" panose="020B0604020202020204" pitchFamily="34" charset="0"/>
              <a:buChar char="•"/>
              <a:defRPr b="0">
                <a:latin typeface="Calibri" panose="020F0502020204030204" pitchFamily="34" charset="0"/>
              </a:defRPr>
            </a:lvl2pPr>
            <a:lvl3pPr marL="1143000" indent="-228600">
              <a:buClrTx/>
              <a:buFont typeface="Arial" panose="020B0604020202020204" pitchFamily="34" charset="0"/>
              <a:buChar char="•"/>
              <a:defRPr b="1">
                <a:latin typeface="Calibri" panose="020F0502020204030204" pitchFamily="34" charset="0"/>
              </a:defRPr>
            </a:lvl3pPr>
            <a:lvl4pPr marL="1600200" indent="-228600">
              <a:buClrTx/>
              <a:buFont typeface="Arial" panose="020B0604020202020204" pitchFamily="34" charset="0"/>
              <a:buChar char="•"/>
              <a:defRPr b="1">
                <a:latin typeface="Calibri" panose="020F0502020204030204" pitchFamily="34" charset="0"/>
              </a:defRPr>
            </a:lvl4pPr>
            <a:lvl5pPr marL="2057400" indent="-228600">
              <a:buClrTx/>
              <a:buFont typeface="Arial" panose="020B0604020202020204" pitchFamily="34" charset="0"/>
              <a:buChar char="•"/>
              <a:defRPr b="1">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marL="292608" indent="-292608">
              <a:spcBef>
                <a:spcPts val="500"/>
              </a:spcBef>
              <a:buClrTx/>
              <a:buSzPct val="100000"/>
              <a:buFont typeface="Arial" panose="020B0604020202020204" pitchFamily="34" charset="0"/>
              <a:buChar char="•"/>
              <a:defRPr b="0">
                <a:latin typeface="Calibri" panose="020F0502020204030204" pitchFamily="34" charset="0"/>
              </a:defRPr>
            </a:lvl1pPr>
            <a:lvl2pPr marL="292608" indent="-292608">
              <a:spcBef>
                <a:spcPts val="500"/>
              </a:spcBef>
              <a:buClrTx/>
              <a:buSzPct val="80000"/>
              <a:buFont typeface="Arial" panose="020B0604020202020204" pitchFamily="34" charset="0"/>
              <a:buChar char="•"/>
              <a:defRPr b="0">
                <a:latin typeface="Calibri" panose="020F0502020204030204" pitchFamily="34" charset="0"/>
              </a:defRPr>
            </a:lvl2pPr>
            <a:lvl3pPr marL="1143000" indent="-228600">
              <a:buClrTx/>
              <a:buFont typeface="Arial" panose="020B0604020202020204" pitchFamily="34" charset="0"/>
              <a:buChar char="•"/>
              <a:defRPr>
                <a:latin typeface="Calibri" panose="020F0502020204030204" pitchFamily="34" charset="0"/>
              </a:defRPr>
            </a:lvl3pPr>
            <a:lvl4pPr marL="1600200" indent="-228600">
              <a:buClrTx/>
              <a:buFont typeface="Arial" panose="020B0604020202020204" pitchFamily="34" charset="0"/>
              <a:buChar char="•"/>
              <a:defRPr>
                <a:latin typeface="Calibri" panose="020F0502020204030204" pitchFamily="34" charset="0"/>
              </a:defRPr>
            </a:lvl4pPr>
            <a:lvl5pPr marL="2057400" indent="-228600">
              <a:buClrTx/>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18288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233918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4"/>
          </p:nvPr>
        </p:nvSpPr>
        <p:spPr>
          <a:xfrm>
            <a:off x="1157931" y="2852149"/>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5"/>
          </p:nvPr>
        </p:nvSpPr>
        <p:spPr>
          <a:xfrm>
            <a:off x="1151753" y="336253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6"/>
          </p:nvPr>
        </p:nvSpPr>
        <p:spPr>
          <a:xfrm>
            <a:off x="1188866" y="387291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7"/>
          </p:nvPr>
        </p:nvSpPr>
        <p:spPr>
          <a:xfrm>
            <a:off x="1147634" y="4383292"/>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8"/>
          </p:nvPr>
        </p:nvSpPr>
        <p:spPr>
          <a:xfrm>
            <a:off x="1147634" y="4893673"/>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9"/>
          </p:nvPr>
        </p:nvSpPr>
        <p:spPr>
          <a:xfrm>
            <a:off x="1153812" y="54279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20"/>
          </p:nvPr>
        </p:nvSpPr>
        <p:spPr>
          <a:xfrm>
            <a:off x="1131158" y="5851936"/>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21"/>
          </p:nvPr>
        </p:nvSpPr>
        <p:spPr>
          <a:xfrm>
            <a:off x="1162050" y="25038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22"/>
          </p:nvPr>
        </p:nvSpPr>
        <p:spPr>
          <a:xfrm>
            <a:off x="1335088" y="19812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23"/>
          </p:nvPr>
        </p:nvSpPr>
        <p:spPr>
          <a:xfrm>
            <a:off x="1487488" y="21336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idx="24"/>
          </p:nvPr>
        </p:nvSpPr>
        <p:spPr>
          <a:xfrm>
            <a:off x="1639888" y="22860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idx="25"/>
          </p:nvPr>
        </p:nvSpPr>
        <p:spPr>
          <a:xfrm>
            <a:off x="1792288" y="24384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9431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98" r:id="rId5"/>
    <p:sldLayoutId id="2147483677" r:id="rId6"/>
    <p:sldLayoutId id="2147483678"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99" r:id="rId18"/>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slide" Target="slide6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8.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7.w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9.w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10.wmf"/><Relationship Id="rId4" Type="http://schemas.openxmlformats.org/officeDocument/2006/relationships/oleObject" Target="../embeddings/oleObject6.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11.wmf"/><Relationship Id="rId4" Type="http://schemas.openxmlformats.org/officeDocument/2006/relationships/oleObject" Target="../embeddings/oleObject7.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3.wmf"/><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image" Target="../media/image12.wmf"/><Relationship Id="rId4" Type="http://schemas.openxmlformats.org/officeDocument/2006/relationships/oleObject" Target="../embeddings/oleObject8.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vmlDrawing" Target="../drawings/vmlDrawing7.vml"/><Relationship Id="rId5" Type="http://schemas.openxmlformats.org/officeDocument/2006/relationships/image" Target="../media/image14.wmf"/><Relationship Id="rId4" Type="http://schemas.openxmlformats.org/officeDocument/2006/relationships/oleObject" Target="../embeddings/oleObject10.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slide" Target="slide6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16.wmf"/></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slide" Target="slide63.xml"/><Relationship Id="rId5" Type="http://schemas.openxmlformats.org/officeDocument/2006/relationships/image" Target="../media/image17.wmf"/><Relationship Id="rId4" Type="http://schemas.openxmlformats.org/officeDocument/2006/relationships/oleObject" Target="../embeddings/oleObject12.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image" Target="../media/image20.wmf"/><Relationship Id="rId5" Type="http://schemas.openxmlformats.org/officeDocument/2006/relationships/oleObject" Target="../embeddings/oleObject14.bin"/><Relationship Id="rId4" Type="http://schemas.openxmlformats.org/officeDocument/2006/relationships/image" Target="../media/image19.w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4.xml"/><Relationship Id="rId1" Type="http://schemas.openxmlformats.org/officeDocument/2006/relationships/vmlDrawing" Target="../drawings/vmlDrawing11.vml"/><Relationship Id="rId4" Type="http://schemas.openxmlformats.org/officeDocument/2006/relationships/image" Target="../media/image21.wmf"/></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slide" Target="slide64.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23.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25.wmf"/><Relationship Id="rId5" Type="http://schemas.openxmlformats.org/officeDocument/2006/relationships/oleObject" Target="../embeddings/oleObject18.bin"/><Relationship Id="rId4" Type="http://schemas.openxmlformats.org/officeDocument/2006/relationships/image" Target="../media/image24.w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26.w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slide" Target="slide60.xml"/></Relationships>
</file>

<file path=ppt/slides/_rels/slide40.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28.wmf"/></Relationships>
</file>

<file path=ppt/slides/_rels/slide42.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6.xml"/><Relationship Id="rId1" Type="http://schemas.openxmlformats.org/officeDocument/2006/relationships/vmlDrawing" Target="../drawings/vmlDrawing16.vml"/><Relationship Id="rId4" Type="http://schemas.openxmlformats.org/officeDocument/2006/relationships/image" Target="../media/image32.w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6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6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15</a:t>
            </a:r>
            <a:br>
              <a:rPr lang="en-US" sz="4000" dirty="0">
                <a:latin typeface="Calibri" panose="020F0502020204030204" pitchFamily="34" charset="0"/>
              </a:rPr>
            </a:br>
            <a:r>
              <a:rPr lang="en-US" sz="4000" dirty="0">
                <a:latin typeface="Calibri" panose="020F0502020204030204" pitchFamily="34" charset="0"/>
              </a:rPr>
              <a:t>Managing Service Inventory</a:t>
            </a:r>
            <a:endParaRPr lang="en-IN" sz="4000" dirty="0">
              <a:latin typeface="Calibri" panose="020F0502020204030204" pitchFamily="34" charset="0"/>
            </a:endParaRPr>
          </a:p>
        </p:txBody>
      </p:sp>
      <p:pic>
        <p:nvPicPr>
          <p:cNvPr id="7" name="Picture 2" descr="Diagram showing the distribution system of physical goo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0005" y="3505200"/>
            <a:ext cx="5606195" cy="2698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21673893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15.1: Inventory Management Costs </a:t>
            </a:r>
            <a:r>
              <a:rPr lang="en-US" sz="1000" dirty="0"/>
              <a:t>3</a:t>
            </a:r>
          </a:p>
        </p:txBody>
      </p:sp>
      <p:sp>
        <p:nvSpPr>
          <p:cNvPr id="3" name="Content Placeholder 2"/>
          <p:cNvSpPr>
            <a:spLocks noGrp="1"/>
          </p:cNvSpPr>
          <p:nvPr>
            <p:ph idx="1"/>
          </p:nvPr>
        </p:nvSpPr>
        <p:spPr>
          <a:xfrm>
            <a:off x="1182688" y="1828800"/>
            <a:ext cx="7588062" cy="4724400"/>
          </a:xfrm>
        </p:spPr>
        <p:txBody>
          <a:bodyPr/>
          <a:lstStyle/>
          <a:p>
            <a:pPr marL="0" indent="0">
              <a:buNone/>
            </a:pPr>
            <a:r>
              <a:rPr lang="en-US" sz="1800" dirty="0"/>
              <a:t>Holding or carrying costs.</a:t>
            </a:r>
          </a:p>
          <a:p>
            <a:pPr marL="291600" indent="-291600">
              <a:spcBef>
                <a:spcPts val="0"/>
              </a:spcBef>
              <a:buClrTx/>
              <a:buSzPct val="100000"/>
              <a:buFont typeface="Arial" panose="020B0604020202020204" pitchFamily="34" charset="0"/>
              <a:buChar char="•"/>
            </a:pPr>
            <a:r>
              <a:rPr lang="en-US" sz="1800" dirty="0"/>
              <a:t>Interest charges on money invested in inventories.</a:t>
            </a:r>
          </a:p>
          <a:p>
            <a:pPr marL="291600" indent="-291600">
              <a:spcBef>
                <a:spcPts val="0"/>
              </a:spcBef>
              <a:buClrTx/>
              <a:buSzPct val="100000"/>
              <a:buFont typeface="Arial" panose="020B0604020202020204" pitchFamily="34" charset="0"/>
              <a:buChar char="•"/>
            </a:pPr>
            <a:r>
              <a:rPr lang="en-US" sz="1800" dirty="0"/>
              <a:t>Opportunity cost of capital tied up in inventory items, warehouses, and other parts of the inventory system.</a:t>
            </a:r>
          </a:p>
          <a:p>
            <a:pPr marL="291600" indent="-291600">
              <a:spcBef>
                <a:spcPts val="0"/>
              </a:spcBef>
              <a:buClrTx/>
              <a:buSzPct val="100000"/>
              <a:buFont typeface="Arial" panose="020B0604020202020204" pitchFamily="34" charset="0"/>
              <a:buChar char="•"/>
            </a:pPr>
            <a:r>
              <a:rPr lang="en-US" sz="1800" dirty="0"/>
              <a:t>Taxes and insurance.</a:t>
            </a:r>
          </a:p>
          <a:p>
            <a:pPr marL="291600" indent="-291600">
              <a:spcBef>
                <a:spcPts val="0"/>
              </a:spcBef>
              <a:buClrTx/>
              <a:buSzPct val="100000"/>
              <a:buFont typeface="Arial" panose="020B0604020202020204" pitchFamily="34" charset="0"/>
              <a:buChar char="•"/>
            </a:pPr>
            <a:r>
              <a:rPr lang="en-US" sz="1800" dirty="0"/>
              <a:t>Moving items into and out of inventory stores and keeping records of the movements.</a:t>
            </a:r>
          </a:p>
          <a:p>
            <a:pPr marL="291600" indent="-291600">
              <a:spcBef>
                <a:spcPts val="0"/>
              </a:spcBef>
              <a:buClrTx/>
              <a:buSzPct val="100000"/>
              <a:buFont typeface="Arial" panose="020B0604020202020204" pitchFamily="34" charset="0"/>
              <a:buChar char="•"/>
            </a:pPr>
            <a:r>
              <a:rPr lang="en-US" sz="1800" dirty="0"/>
              <a:t>Theft or pilferage.</a:t>
            </a:r>
          </a:p>
          <a:p>
            <a:pPr marL="291600" indent="-291600">
              <a:spcBef>
                <a:spcPts val="0"/>
              </a:spcBef>
              <a:buClrTx/>
              <a:buSzPct val="100000"/>
              <a:buFont typeface="Arial" panose="020B0604020202020204" pitchFamily="34" charset="0"/>
              <a:buChar char="•"/>
            </a:pPr>
            <a:r>
              <a:rPr lang="en-US" sz="1800" dirty="0"/>
              <a:t>Providing security systems for protecting inventories.</a:t>
            </a:r>
          </a:p>
          <a:p>
            <a:pPr marL="291600" indent="-291600">
              <a:spcBef>
                <a:spcPts val="0"/>
              </a:spcBef>
              <a:buClrTx/>
              <a:buSzPct val="100000"/>
              <a:buFont typeface="Arial" panose="020B0604020202020204" pitchFamily="34" charset="0"/>
              <a:buChar char="•"/>
            </a:pPr>
            <a:r>
              <a:rPr lang="en-US" sz="1800" dirty="0"/>
              <a:t>Breakage, damage, and spoilage.</a:t>
            </a:r>
          </a:p>
          <a:p>
            <a:pPr marL="291600" indent="-291600">
              <a:spcBef>
                <a:spcPts val="0"/>
              </a:spcBef>
              <a:buClrTx/>
              <a:buSzPct val="100000"/>
              <a:buFont typeface="Arial" panose="020B0604020202020204" pitchFamily="34" charset="0"/>
              <a:buChar char="•"/>
            </a:pPr>
            <a:r>
              <a:rPr lang="en-US" sz="1800" dirty="0"/>
              <a:t>Obsolescence of parts and disposal of out-of-date materials.</a:t>
            </a:r>
          </a:p>
          <a:p>
            <a:pPr marL="291600" indent="-291600">
              <a:spcBef>
                <a:spcPts val="0"/>
              </a:spcBef>
              <a:buClrTx/>
              <a:buSzPct val="100000"/>
              <a:buFont typeface="Arial" panose="020B0604020202020204" pitchFamily="34" charset="0"/>
              <a:buChar char="•"/>
            </a:pPr>
            <a:r>
              <a:rPr lang="en-US" sz="1800" dirty="0"/>
              <a:t>Depreciation.</a:t>
            </a:r>
          </a:p>
          <a:p>
            <a:pPr marL="291600" indent="-291600">
              <a:spcBef>
                <a:spcPts val="0"/>
              </a:spcBef>
              <a:buClrTx/>
              <a:buSzPct val="100000"/>
              <a:buFont typeface="Arial" panose="020B0604020202020204" pitchFamily="34" charset="0"/>
              <a:buChar char="•"/>
            </a:pPr>
            <a:r>
              <a:rPr lang="en-US" sz="1800" dirty="0"/>
              <a:t>Storage space and facilities (size is usually based upon maximum.</a:t>
            </a:r>
          </a:p>
          <a:p>
            <a:pPr marL="291600" indent="-291600">
              <a:spcBef>
                <a:spcPts val="0"/>
              </a:spcBef>
              <a:buClrTx/>
              <a:buSzPct val="100000"/>
              <a:buFont typeface="Arial" panose="020B0604020202020204" pitchFamily="34" charset="0"/>
              <a:buChar char="•"/>
            </a:pPr>
            <a:r>
              <a:rPr lang="en-US" sz="1800" dirty="0"/>
              <a:t>inventories rather than average).</a:t>
            </a:r>
          </a:p>
          <a:p>
            <a:pPr marL="291600" indent="-291600">
              <a:spcBef>
                <a:spcPts val="0"/>
              </a:spcBef>
              <a:buClrTx/>
              <a:buSzPct val="100000"/>
              <a:buFont typeface="Arial" panose="020B0604020202020204" pitchFamily="34" charset="0"/>
              <a:buChar char="•"/>
            </a:pPr>
            <a:r>
              <a:rPr lang="en-US" sz="1800" dirty="0"/>
              <a:t>Providing controlled environments of temperature, humidity, dust, etc. </a:t>
            </a:r>
          </a:p>
          <a:p>
            <a:pPr marL="291600" indent="-291600">
              <a:spcBef>
                <a:spcPts val="0"/>
              </a:spcBef>
              <a:buClrTx/>
              <a:buSzPct val="100000"/>
              <a:buFont typeface="Arial" panose="020B0604020202020204" pitchFamily="34" charset="0"/>
              <a:buChar char="•"/>
            </a:pPr>
            <a:r>
              <a:rPr lang="en-US" sz="1800" dirty="0"/>
              <a:t>Managing (tasks such as supervising stores personnel, taking physical inventory periodically, verifying and correcting records, etc.).</a:t>
            </a:r>
          </a:p>
        </p:txBody>
      </p:sp>
    </p:spTree>
    <p:extLst>
      <p:ext uri="{BB962C8B-B14F-4D97-AF65-F5344CB8AC3E}">
        <p14:creationId xmlns:p14="http://schemas.microsoft.com/office/powerpoint/2010/main" val="3693997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15.1: Inventory Management Costs </a:t>
            </a:r>
            <a:r>
              <a:rPr lang="en-US" sz="1000" dirty="0"/>
              <a:t>4</a:t>
            </a:r>
          </a:p>
        </p:txBody>
      </p:sp>
      <p:sp>
        <p:nvSpPr>
          <p:cNvPr id="3" name="Content Placeholder 2"/>
          <p:cNvSpPr>
            <a:spLocks noGrp="1"/>
          </p:cNvSpPr>
          <p:nvPr>
            <p:ph idx="1"/>
          </p:nvPr>
        </p:nvSpPr>
        <p:spPr>
          <a:xfrm>
            <a:off x="1182688" y="2057400"/>
            <a:ext cx="7588062" cy="2362200"/>
          </a:xfrm>
        </p:spPr>
        <p:txBody>
          <a:bodyPr/>
          <a:lstStyle/>
          <a:p>
            <a:pPr marL="0" indent="0">
              <a:buNone/>
            </a:pPr>
            <a:r>
              <a:rPr lang="en-US" sz="2400" dirty="0"/>
              <a:t>Shortage costs.</a:t>
            </a:r>
          </a:p>
          <a:p>
            <a:pPr marL="291600" indent="-291600">
              <a:buClrTx/>
              <a:buSzPct val="100000"/>
              <a:buFont typeface="Arial" panose="020B0604020202020204" pitchFamily="34" charset="0"/>
              <a:buChar char="•"/>
            </a:pPr>
            <a:r>
              <a:rPr lang="en-US" sz="2400" dirty="0"/>
              <a:t>Lost sales and profits.</a:t>
            </a:r>
          </a:p>
          <a:p>
            <a:pPr marL="291600" indent="-291600">
              <a:buClrTx/>
              <a:buSzPct val="100000"/>
              <a:buFont typeface="Arial" panose="020B0604020202020204" pitchFamily="34" charset="0"/>
              <a:buChar char="•"/>
            </a:pPr>
            <a:r>
              <a:rPr lang="en-US" sz="2400" dirty="0"/>
              <a:t>Customer dissatisfaction and ill-will; lost customers.</a:t>
            </a:r>
          </a:p>
          <a:p>
            <a:pPr marL="291600" indent="-291600">
              <a:buClrTx/>
              <a:buSzPct val="100000"/>
              <a:buFont typeface="Arial" panose="020B0604020202020204" pitchFamily="34" charset="0"/>
              <a:buChar char="•"/>
            </a:pPr>
            <a:r>
              <a:rPr lang="en-US" sz="2400" dirty="0"/>
              <a:t>Penalties for late delivery or </a:t>
            </a:r>
            <a:r>
              <a:rPr lang="en-US" sz="2400" dirty="0" err="1"/>
              <a:t>nondelivery</a:t>
            </a:r>
            <a:r>
              <a:rPr lang="en-US" sz="2400" dirty="0"/>
              <a:t>.</a:t>
            </a:r>
          </a:p>
          <a:p>
            <a:pPr marL="291600" indent="-291600">
              <a:buClrTx/>
              <a:buSzPct val="100000"/>
              <a:buFont typeface="Arial" panose="020B0604020202020204" pitchFamily="34" charset="0"/>
              <a:buChar char="•"/>
            </a:pPr>
            <a:r>
              <a:rPr lang="en-US" sz="2400" dirty="0"/>
              <a:t>Expediting orders to replenish exhausted stock.</a:t>
            </a:r>
          </a:p>
        </p:txBody>
      </p:sp>
    </p:spTree>
    <p:extLst>
      <p:ext uri="{BB962C8B-B14F-4D97-AF65-F5344CB8AC3E}">
        <p14:creationId xmlns:p14="http://schemas.microsoft.com/office/powerpoint/2010/main" val="809996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28600"/>
            <a:ext cx="7580312" cy="1447800"/>
          </a:xfrm>
        </p:spPr>
        <p:txBody>
          <a:bodyPr/>
          <a:lstStyle/>
          <a:p>
            <a:r>
              <a:rPr lang="en-US" dirty="0"/>
              <a:t>Order Quantity Models </a:t>
            </a:r>
            <a:r>
              <a:rPr lang="en-US" sz="1000" dirty="0"/>
              <a:t>1</a:t>
            </a:r>
          </a:p>
        </p:txBody>
      </p:sp>
      <p:sp>
        <p:nvSpPr>
          <p:cNvPr id="3" name="Content Placeholder 2"/>
          <p:cNvSpPr>
            <a:spLocks noGrp="1"/>
          </p:cNvSpPr>
          <p:nvPr>
            <p:ph idx="1"/>
          </p:nvPr>
        </p:nvSpPr>
        <p:spPr>
          <a:xfrm>
            <a:off x="1182688" y="2170113"/>
            <a:ext cx="7588062" cy="1639887"/>
          </a:xfrm>
        </p:spPr>
        <p:txBody>
          <a:bodyPr/>
          <a:lstStyle/>
          <a:p>
            <a:pPr marL="291600" indent="-291600">
              <a:lnSpc>
                <a:spcPct val="90000"/>
              </a:lnSpc>
              <a:buClrTx/>
              <a:buSzPct val="100000"/>
              <a:buFont typeface="Arial" panose="020B0604020202020204" pitchFamily="34" charset="0"/>
              <a:buChar char="•"/>
            </a:pPr>
            <a:r>
              <a:rPr lang="en-US" sz="2800" dirty="0"/>
              <a:t>Economic Order Quantity (EOQ).</a:t>
            </a:r>
          </a:p>
          <a:p>
            <a:pPr marL="291600" indent="-291600">
              <a:lnSpc>
                <a:spcPct val="90000"/>
              </a:lnSpc>
              <a:buClrTx/>
              <a:buSzPct val="100000"/>
              <a:buFont typeface="Arial" panose="020B0604020202020204" pitchFamily="34" charset="0"/>
              <a:buChar char="•"/>
            </a:pPr>
            <a:r>
              <a:rPr lang="en-US" sz="2800" dirty="0"/>
              <a:t>Inventory Model with Quantity Discounts.</a:t>
            </a:r>
          </a:p>
          <a:p>
            <a:pPr marL="291600" indent="-291600">
              <a:lnSpc>
                <a:spcPct val="90000"/>
              </a:lnSpc>
              <a:buClrTx/>
              <a:buSzPct val="100000"/>
              <a:buFont typeface="Arial" panose="020B0604020202020204" pitchFamily="34" charset="0"/>
              <a:buChar char="•"/>
            </a:pPr>
            <a:r>
              <a:rPr lang="en-US" sz="2800" dirty="0"/>
              <a:t>Inventory Model with Planned Shortages.</a:t>
            </a:r>
          </a:p>
        </p:txBody>
      </p:sp>
    </p:spTree>
    <p:extLst>
      <p:ext uri="{BB962C8B-B14F-4D97-AF65-F5344CB8AC3E}">
        <p14:creationId xmlns:p14="http://schemas.microsoft.com/office/powerpoint/2010/main" val="1557681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Order Quantity Models </a:t>
            </a:r>
            <a:r>
              <a:rPr lang="en-US" sz="1000" dirty="0"/>
              <a:t>2</a:t>
            </a:r>
          </a:p>
        </p:txBody>
      </p:sp>
      <p:sp>
        <p:nvSpPr>
          <p:cNvPr id="3" name="Content Placeholder 2"/>
          <p:cNvSpPr>
            <a:spLocks noGrp="1"/>
          </p:cNvSpPr>
          <p:nvPr>
            <p:ph idx="1"/>
          </p:nvPr>
        </p:nvSpPr>
        <p:spPr>
          <a:xfrm>
            <a:off x="1182688" y="2017713"/>
            <a:ext cx="7588062" cy="877887"/>
          </a:xfrm>
        </p:spPr>
        <p:txBody>
          <a:bodyPr/>
          <a:lstStyle/>
          <a:p>
            <a:pPr marL="0" indent="0">
              <a:lnSpc>
                <a:spcPct val="90000"/>
              </a:lnSpc>
              <a:buNone/>
            </a:pPr>
            <a:r>
              <a:rPr lang="en-US" sz="2800" dirty="0"/>
              <a:t>Economic Order Quantity (E</a:t>
            </a:r>
            <a:r>
              <a:rPr lang="en-US" sz="100" dirty="0"/>
              <a:t> </a:t>
            </a:r>
            <a:r>
              <a:rPr lang="en-US" sz="2800" dirty="0"/>
              <a:t>O</a:t>
            </a:r>
            <a:r>
              <a:rPr lang="en-US" sz="100" dirty="0"/>
              <a:t> </a:t>
            </a:r>
            <a:r>
              <a:rPr lang="en-US" sz="2800" dirty="0"/>
              <a:t>Q).</a:t>
            </a:r>
          </a:p>
          <a:p>
            <a:pPr marL="291600" lvl="1" indent="-291600">
              <a:lnSpc>
                <a:spcPct val="90000"/>
              </a:lnSpc>
              <a:buClrTx/>
              <a:buSzPct val="100000"/>
              <a:buFont typeface="Arial" panose="020B0604020202020204" pitchFamily="34" charset="0"/>
              <a:buChar char="•"/>
            </a:pPr>
            <a:r>
              <a:rPr lang="en-US" sz="2400" dirty="0"/>
              <a:t>Assumes a constant rate of demand and no stockouts.</a:t>
            </a:r>
          </a:p>
        </p:txBody>
      </p:sp>
      <p:sp>
        <p:nvSpPr>
          <p:cNvPr id="4" name="Content Placeholder 3"/>
          <p:cNvSpPr>
            <a:spLocks noGrp="1"/>
          </p:cNvSpPr>
          <p:nvPr>
            <p:ph idx="13"/>
          </p:nvPr>
        </p:nvSpPr>
        <p:spPr>
          <a:xfrm>
            <a:off x="1162050" y="2971800"/>
            <a:ext cx="7588062" cy="2743200"/>
          </a:xfrm>
        </p:spPr>
        <p:txBody>
          <a:bodyPr/>
          <a:lstStyle/>
          <a:p>
            <a:pPr marL="457200" lvl="1" indent="0">
              <a:lnSpc>
                <a:spcPct val="90000"/>
              </a:lnSpc>
              <a:buNone/>
            </a:pPr>
            <a:r>
              <a:rPr lang="en-US" sz="2400" dirty="0"/>
              <a:t>TC</a:t>
            </a:r>
            <a:r>
              <a:rPr lang="en-US" sz="2400" baseline="-25000" dirty="0"/>
              <a:t>p </a:t>
            </a:r>
            <a:r>
              <a:rPr lang="en-US" sz="2400" dirty="0"/>
              <a:t>= total cost.</a:t>
            </a:r>
          </a:p>
          <a:p>
            <a:pPr marL="457200" lvl="1" indent="0">
              <a:lnSpc>
                <a:spcPct val="90000"/>
              </a:lnSpc>
              <a:buNone/>
            </a:pPr>
            <a:r>
              <a:rPr lang="en-US" sz="2400" dirty="0"/>
              <a:t>D = demand in units </a:t>
            </a:r>
            <a:r>
              <a:rPr lang="en-US" sz="2400" b="1" u="sng" dirty="0"/>
              <a:t>per year.</a:t>
            </a:r>
          </a:p>
          <a:p>
            <a:pPr marL="457200" lvl="1" indent="0">
              <a:lnSpc>
                <a:spcPct val="90000"/>
              </a:lnSpc>
              <a:buNone/>
            </a:pPr>
            <a:r>
              <a:rPr lang="en-US" sz="2400" dirty="0"/>
              <a:t>H = holding cost in dollars per unit per year.</a:t>
            </a:r>
          </a:p>
          <a:p>
            <a:pPr marL="457200" lvl="1" indent="0">
              <a:lnSpc>
                <a:spcPct val="90000"/>
              </a:lnSpc>
              <a:buNone/>
            </a:pPr>
            <a:r>
              <a:rPr lang="en-US" sz="2400" dirty="0"/>
              <a:t>S = cost of placing an order in dollars per order.</a:t>
            </a:r>
          </a:p>
          <a:p>
            <a:pPr marL="457200" lvl="1" indent="0">
              <a:lnSpc>
                <a:spcPct val="90000"/>
              </a:lnSpc>
              <a:buNone/>
            </a:pPr>
            <a:r>
              <a:rPr lang="en-US" sz="2400" dirty="0"/>
              <a:t>Q = order quantity in units.</a:t>
            </a:r>
          </a:p>
          <a:p>
            <a:pPr marL="457200" lvl="1" indent="0">
              <a:lnSpc>
                <a:spcPct val="90000"/>
              </a:lnSpc>
              <a:buNone/>
            </a:pPr>
            <a:r>
              <a:rPr lang="en-US" sz="2400" dirty="0"/>
              <a:t>TC</a:t>
            </a:r>
            <a:r>
              <a:rPr lang="en-US" sz="2400" baseline="-25000" dirty="0"/>
              <a:t>p</a:t>
            </a:r>
            <a:r>
              <a:rPr lang="en-US" sz="2400" dirty="0"/>
              <a:t> = ordering cost plus average holding cost (1).</a:t>
            </a:r>
          </a:p>
        </p:txBody>
      </p:sp>
    </p:spTree>
    <p:extLst>
      <p:ext uri="{BB962C8B-B14F-4D97-AF65-F5344CB8AC3E}">
        <p14:creationId xmlns:p14="http://schemas.microsoft.com/office/powerpoint/2010/main" val="175002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28600"/>
            <a:ext cx="7580312" cy="1447800"/>
          </a:xfrm>
        </p:spPr>
        <p:txBody>
          <a:bodyPr/>
          <a:lstStyle/>
          <a:p>
            <a:r>
              <a:rPr lang="en-US" dirty="0"/>
              <a:t>Order Quantity Models </a:t>
            </a:r>
            <a:r>
              <a:rPr lang="en-US" sz="1000" dirty="0"/>
              <a:t>3</a:t>
            </a:r>
          </a:p>
        </p:txBody>
      </p:sp>
      <p:sp>
        <p:nvSpPr>
          <p:cNvPr id="3" name="Content Placeholder 2"/>
          <p:cNvSpPr>
            <a:spLocks noGrp="1"/>
          </p:cNvSpPr>
          <p:nvPr>
            <p:ph idx="1"/>
          </p:nvPr>
        </p:nvSpPr>
        <p:spPr>
          <a:xfrm>
            <a:off x="1182688" y="1981201"/>
            <a:ext cx="7199312" cy="533400"/>
          </a:xfrm>
        </p:spPr>
        <p:txBody>
          <a:bodyPr/>
          <a:lstStyle/>
          <a:p>
            <a:pPr marL="0" indent="0">
              <a:lnSpc>
                <a:spcPct val="90000"/>
              </a:lnSpc>
              <a:buNone/>
            </a:pPr>
            <a:r>
              <a:rPr lang="en-US" sz="2800" dirty="0"/>
              <a:t>Economic Order Quantity (</a:t>
            </a:r>
            <a:r>
              <a:rPr lang="en-US" sz="2800" i="1" dirty="0"/>
              <a:t>E</a:t>
            </a:r>
            <a:r>
              <a:rPr lang="en-US" sz="100" i="1" dirty="0"/>
              <a:t> </a:t>
            </a:r>
            <a:r>
              <a:rPr lang="en-US" sz="2800" i="1" dirty="0"/>
              <a:t>O</a:t>
            </a:r>
            <a:r>
              <a:rPr lang="en-US" sz="100" i="1" dirty="0"/>
              <a:t> </a:t>
            </a:r>
            <a:r>
              <a:rPr lang="en-US" sz="2800" i="1" dirty="0"/>
              <a:t>Q</a:t>
            </a:r>
            <a:r>
              <a:rPr lang="en-US" sz="2800" dirty="0"/>
              <a:t>).</a:t>
            </a:r>
          </a:p>
        </p:txBody>
      </p:sp>
      <p:graphicFrame>
        <p:nvGraphicFramePr>
          <p:cNvPr id="4" name="Object 3"/>
          <p:cNvGraphicFramePr>
            <a:graphicFrameLocks noChangeAspect="1"/>
          </p:cNvGraphicFramePr>
          <p:nvPr>
            <p:extLst>
              <p:ext uri="{D42A27DB-BD31-4B8C-83A1-F6EECF244321}">
                <p14:modId xmlns:p14="http://schemas.microsoft.com/office/powerpoint/2010/main" val="2481382848"/>
              </p:ext>
            </p:extLst>
          </p:nvPr>
        </p:nvGraphicFramePr>
        <p:xfrm>
          <a:off x="1285875" y="2590800"/>
          <a:ext cx="4479925" cy="839788"/>
        </p:xfrm>
        <a:graphic>
          <a:graphicData uri="http://schemas.openxmlformats.org/presentationml/2006/ole">
            <mc:AlternateContent xmlns:mc="http://schemas.openxmlformats.org/markup-compatibility/2006">
              <mc:Choice xmlns:v="urn:schemas-microsoft-com:vml" Requires="v">
                <p:oleObj spid="_x0000_s1124" name="Equation" r:id="rId3" imgW="2298600" imgH="431640" progId="Equation.DSMT4">
                  <p:embed/>
                </p:oleObj>
              </mc:Choice>
              <mc:Fallback>
                <p:oleObj name="Equation" r:id="rId3" imgW="2298600" imgH="431640" progId="Equation.DSMT4">
                  <p:embed/>
                  <p:pic>
                    <p:nvPicPr>
                      <p:cNvPr id="0" name=""/>
                      <p:cNvPicPr/>
                      <p:nvPr/>
                    </p:nvPicPr>
                    <p:blipFill>
                      <a:blip r:embed="rId4"/>
                      <a:stretch>
                        <a:fillRect/>
                      </a:stretch>
                    </p:blipFill>
                    <p:spPr>
                      <a:xfrm>
                        <a:off x="1285875" y="2590800"/>
                        <a:ext cx="4479925" cy="839788"/>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093408439"/>
              </p:ext>
            </p:extLst>
          </p:nvPr>
        </p:nvGraphicFramePr>
        <p:xfrm>
          <a:off x="1546225" y="3575050"/>
          <a:ext cx="4084638" cy="2525713"/>
        </p:xfrm>
        <a:graphic>
          <a:graphicData uri="http://schemas.openxmlformats.org/presentationml/2006/ole">
            <mc:AlternateContent xmlns:mc="http://schemas.openxmlformats.org/markup-compatibility/2006">
              <mc:Choice xmlns:v="urn:schemas-microsoft-com:vml" Requires="v">
                <p:oleObj spid="_x0000_s1125" name="Equation" r:id="rId5" imgW="2095200" imgH="1295280" progId="Equation.DSMT4">
                  <p:embed/>
                </p:oleObj>
              </mc:Choice>
              <mc:Fallback>
                <p:oleObj name="Equation" r:id="rId5" imgW="2095200" imgH="1295280" progId="Equation.DSMT4">
                  <p:embed/>
                  <p:pic>
                    <p:nvPicPr>
                      <p:cNvPr id="0" name=""/>
                      <p:cNvPicPr/>
                      <p:nvPr/>
                    </p:nvPicPr>
                    <p:blipFill>
                      <a:blip r:embed="rId6"/>
                      <a:stretch>
                        <a:fillRect/>
                      </a:stretch>
                    </p:blipFill>
                    <p:spPr>
                      <a:xfrm>
                        <a:off x="1546225" y="3575050"/>
                        <a:ext cx="4084638" cy="2525713"/>
                      </a:xfrm>
                      <a:prstGeom prst="rect">
                        <a:avLst/>
                      </a:prstGeom>
                    </p:spPr>
                  </p:pic>
                </p:oleObj>
              </mc:Fallback>
            </mc:AlternateContent>
          </a:graphicData>
        </a:graphic>
      </p:graphicFrame>
    </p:spTree>
    <p:extLst>
      <p:ext uri="{BB962C8B-B14F-4D97-AF65-F5344CB8AC3E}">
        <p14:creationId xmlns:p14="http://schemas.microsoft.com/office/powerpoint/2010/main" val="23229445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457199"/>
            <a:ext cx="7580312" cy="1371601"/>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Figure 15.4: Inventory Levels for EOQ Model</a:t>
            </a:r>
          </a:p>
        </p:txBody>
      </p:sp>
      <p:pic>
        <p:nvPicPr>
          <p:cNvPr id="5" name="Picture 4" descr="Graph showing that as time goes on, the number of units on hand declines to zero and then spikes to the new quantity, then declines to zero, etc.&#10;"/>
          <p:cNvPicPr>
            <a:picLocks noChangeAspect="1"/>
          </p:cNvPicPr>
          <p:nvPr/>
        </p:nvPicPr>
        <p:blipFill>
          <a:blip r:embed="rId3"/>
          <a:stretch>
            <a:fillRect/>
          </a:stretch>
        </p:blipFill>
        <p:spPr>
          <a:xfrm>
            <a:off x="1600200" y="2209800"/>
            <a:ext cx="6417469" cy="3857625"/>
          </a:xfrm>
          <a:prstGeom prst="rect">
            <a:avLst/>
          </a:prstGeom>
        </p:spPr>
      </p:pic>
    </p:spTree>
    <p:extLst>
      <p:ext uri="{BB962C8B-B14F-4D97-AF65-F5344CB8AC3E}">
        <p14:creationId xmlns:p14="http://schemas.microsoft.com/office/powerpoint/2010/main" val="1242959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457199"/>
            <a:ext cx="7580312" cy="1371601"/>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Figure 15.5: Relevant Annual Costs for EOQ Model</a:t>
            </a:r>
          </a:p>
        </p:txBody>
      </p:sp>
      <p:pic>
        <p:nvPicPr>
          <p:cNvPr id="7" name="Picture 6" descr="Graph showing the relationship between the order quantity (Q) and the actual costs."/>
          <p:cNvPicPr>
            <a:picLocks noChangeAspect="1"/>
          </p:cNvPicPr>
          <p:nvPr/>
        </p:nvPicPr>
        <p:blipFill>
          <a:blip r:embed="rId3"/>
          <a:stretch>
            <a:fillRect/>
          </a:stretch>
        </p:blipFill>
        <p:spPr>
          <a:xfrm>
            <a:off x="1352550" y="2403038"/>
            <a:ext cx="6438900" cy="3686175"/>
          </a:xfrm>
          <a:prstGeom prst="rect">
            <a:avLst/>
          </a:prstGeom>
        </p:spPr>
      </p:pic>
      <p:sp>
        <p:nvSpPr>
          <p:cNvPr id="6" name="Content Placeholder 6" descr="Bar graph showing the top 10 countries by gross domestic product in 2014.&#10;"/>
          <p:cNvSpPr>
            <a:spLocks noGrp="1"/>
          </p:cNvSpPr>
          <p:nvPr>
            <p:ph idx="1"/>
          </p:nvPr>
        </p:nvSpPr>
        <p:spPr>
          <a:xfrm>
            <a:off x="3981450" y="63540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0266959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Example 15.1: Rocky Mountain Power – EOQ </a:t>
            </a:r>
            <a:r>
              <a:rPr lang="en-US" sz="1000" dirty="0"/>
              <a:t>1</a:t>
            </a:r>
          </a:p>
        </p:txBody>
      </p:sp>
      <p:sp>
        <p:nvSpPr>
          <p:cNvPr id="3" name="Content Placeholder 2"/>
          <p:cNvSpPr>
            <a:spLocks noGrp="1"/>
          </p:cNvSpPr>
          <p:nvPr>
            <p:ph idx="1"/>
          </p:nvPr>
        </p:nvSpPr>
        <p:spPr>
          <a:xfrm>
            <a:off x="1182688" y="1981200"/>
            <a:ext cx="7588062" cy="4343400"/>
          </a:xfrm>
        </p:spPr>
        <p:txBody>
          <a:bodyPr/>
          <a:lstStyle/>
          <a:p>
            <a:pPr marL="0" indent="0">
              <a:spcBef>
                <a:spcPts val="200"/>
              </a:spcBef>
              <a:buClrTx/>
              <a:buNone/>
            </a:pPr>
            <a:r>
              <a:rPr lang="en-US" sz="2100" dirty="0"/>
              <a:t>Rocky Mountain Power (RMP) maintains an inventory of spare parts that is valued at nearly $8 million. This inventory is composed of thousands of different stock-keeping units (SKUs) used for power generation and utility line maintenance, and the inventory balances are updated on a computerized information system. </a:t>
            </a:r>
          </a:p>
          <a:p>
            <a:pPr marL="0" indent="0">
              <a:spcBef>
                <a:spcPts val="200"/>
              </a:spcBef>
              <a:buClrTx/>
              <a:buNone/>
            </a:pPr>
            <a:r>
              <a:rPr lang="en-US" sz="2100" dirty="0"/>
              <a:t>Glass insulators (that is SKU 1341) have a relatively stable usage rate, averaging 1,000 items per year. RMP purchases these insulators from the manufacturer at a cost of $20 per unit delivered to the Denver warehouse. An order for replenishment is placed whenever the inventory balance reaches a predetermined reorder point. The cost that is associated with placing an order is estimated to be $30. This includes the cost of order processing, receiving, and distribution to outlying substations. </a:t>
            </a:r>
          </a:p>
        </p:txBody>
      </p:sp>
    </p:spTree>
    <p:extLst>
      <p:ext uri="{BB962C8B-B14F-4D97-AF65-F5344CB8AC3E}">
        <p14:creationId xmlns:p14="http://schemas.microsoft.com/office/powerpoint/2010/main" val="318136193"/>
      </p:ext>
    </p:extLst>
  </p:cSld>
  <p:clrMapOvr>
    <a:overrideClrMapping bg1="lt1" tx1="dk1" bg2="lt2" tx2="dk2" accent1="accent1" accent2="accent2" accent3="accent3" accent4="accent4" accent5="accent5" accent6="accent6" hlink="hlink" folHlink="folHlink"/>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Example 15.1: Rocky Mountain Power – EOQ </a:t>
            </a:r>
            <a:r>
              <a:rPr lang="en-US" sz="1000" dirty="0"/>
              <a:t>2</a:t>
            </a:r>
          </a:p>
        </p:txBody>
      </p:sp>
      <p:sp>
        <p:nvSpPr>
          <p:cNvPr id="3" name="Content Placeholder 2"/>
          <p:cNvSpPr>
            <a:spLocks noGrp="1"/>
          </p:cNvSpPr>
          <p:nvPr>
            <p:ph idx="1"/>
          </p:nvPr>
        </p:nvSpPr>
        <p:spPr>
          <a:xfrm>
            <a:off x="1182688" y="1905000"/>
            <a:ext cx="7588062" cy="4459287"/>
          </a:xfrm>
        </p:spPr>
        <p:txBody>
          <a:bodyPr/>
          <a:lstStyle/>
          <a:p>
            <a:pPr marL="0" indent="0">
              <a:spcBef>
                <a:spcPts val="200"/>
              </a:spcBef>
              <a:buClrTx/>
              <a:buNone/>
            </a:pPr>
            <a:r>
              <a:rPr lang="en-US" sz="2100" dirty="0"/>
              <a:t>An estimate of the annual inventory holding cost for SKU 1341 is $6 per unit. This holding cost represents a 30 percent opportunity cost of capital. SKU 1341 is essential, and RMP must avoid depleting its stock of this item. We want to determine the replenishment order size for SKU 1341 that minimizes the relevant inventory costs. </a:t>
            </a:r>
          </a:p>
          <a:p>
            <a:pPr marL="0" indent="0">
              <a:spcBef>
                <a:spcPts val="200"/>
              </a:spcBef>
              <a:buClrTx/>
              <a:buNone/>
            </a:pPr>
            <a:r>
              <a:rPr lang="en-US" sz="2100" dirty="0"/>
              <a:t>From the problem description, we know the following: </a:t>
            </a:r>
          </a:p>
          <a:p>
            <a:pPr marL="1889125" indent="0">
              <a:lnSpc>
                <a:spcPct val="150000"/>
              </a:lnSpc>
              <a:spcBef>
                <a:spcPts val="200"/>
              </a:spcBef>
              <a:buClrTx/>
              <a:buNone/>
            </a:pPr>
            <a:r>
              <a:rPr lang="en-US" sz="2100" i="1" dirty="0"/>
              <a:t>D </a:t>
            </a:r>
            <a:r>
              <a:rPr lang="en-US" sz="2100" dirty="0"/>
              <a:t>= 1,000 units per year. </a:t>
            </a:r>
          </a:p>
          <a:p>
            <a:pPr marL="1889125" lvl="1" indent="0">
              <a:lnSpc>
                <a:spcPct val="150000"/>
              </a:lnSpc>
              <a:spcBef>
                <a:spcPts val="200"/>
              </a:spcBef>
              <a:buClrTx/>
              <a:buNone/>
            </a:pPr>
            <a:r>
              <a:rPr lang="en-US" sz="2100" i="1" dirty="0"/>
              <a:t>S </a:t>
            </a:r>
            <a:r>
              <a:rPr lang="en-US" sz="2100" dirty="0"/>
              <a:t>= $30 per order.</a:t>
            </a:r>
          </a:p>
          <a:p>
            <a:pPr marL="1889125" indent="0">
              <a:lnSpc>
                <a:spcPct val="150000"/>
              </a:lnSpc>
              <a:spcBef>
                <a:spcPts val="200"/>
              </a:spcBef>
              <a:buClrTx/>
              <a:buNone/>
            </a:pPr>
            <a:r>
              <a:rPr lang="en-US" sz="2100" i="1" dirty="0"/>
              <a:t>H </a:t>
            </a:r>
            <a:r>
              <a:rPr lang="en-US" sz="2100" dirty="0"/>
              <a:t>= $6 per unit per year.</a:t>
            </a:r>
          </a:p>
        </p:txBody>
      </p:sp>
    </p:spTree>
    <p:extLst>
      <p:ext uri="{BB962C8B-B14F-4D97-AF65-F5344CB8AC3E}">
        <p14:creationId xmlns:p14="http://schemas.microsoft.com/office/powerpoint/2010/main" val="3684088311"/>
      </p:ext>
    </p:extLst>
  </p:cSld>
  <p:clrMapOvr>
    <a:overrideClrMapping bg1="lt1" tx1="dk1" bg2="lt2" tx2="dk2" accent1="accent1" accent2="accent2" accent3="accent3" accent4="accent4" accent5="accent5" accent6="accent6" hlink="hlink" folHlink="folHlink"/>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Example 15.1: Rocky Mountain Power – EOQ </a:t>
            </a:r>
            <a:r>
              <a:rPr lang="en-US" sz="1000" dirty="0"/>
              <a:t>3</a:t>
            </a:r>
          </a:p>
        </p:txBody>
      </p:sp>
      <p:graphicFrame>
        <p:nvGraphicFramePr>
          <p:cNvPr id="5" name="Object 4"/>
          <p:cNvGraphicFramePr>
            <a:graphicFrameLocks noChangeAspect="1"/>
          </p:cNvGraphicFramePr>
          <p:nvPr>
            <p:extLst>
              <p:ext uri="{D42A27DB-BD31-4B8C-83A1-F6EECF244321}">
                <p14:modId xmlns:p14="http://schemas.microsoft.com/office/powerpoint/2010/main" val="1425456778"/>
              </p:ext>
            </p:extLst>
          </p:nvPr>
        </p:nvGraphicFramePr>
        <p:xfrm>
          <a:off x="2592388" y="2001838"/>
          <a:ext cx="3960812" cy="1731962"/>
        </p:xfrm>
        <a:graphic>
          <a:graphicData uri="http://schemas.openxmlformats.org/presentationml/2006/ole">
            <mc:AlternateContent xmlns:mc="http://schemas.openxmlformats.org/markup-compatibility/2006">
              <mc:Choice xmlns:v="urn:schemas-microsoft-com:vml" Requires="v">
                <p:oleObj spid="_x0000_s2146" name="Equation" r:id="rId4" imgW="2031840" imgH="888840" progId="Equation.DSMT4">
                  <p:embed/>
                </p:oleObj>
              </mc:Choice>
              <mc:Fallback>
                <p:oleObj name="Equation" r:id="rId4" imgW="2031840" imgH="888840" progId="Equation.DSMT4">
                  <p:embed/>
                  <p:pic>
                    <p:nvPicPr>
                      <p:cNvPr id="0" name=""/>
                      <p:cNvPicPr/>
                      <p:nvPr/>
                    </p:nvPicPr>
                    <p:blipFill>
                      <a:blip r:embed="rId5"/>
                      <a:stretch>
                        <a:fillRect/>
                      </a:stretch>
                    </p:blipFill>
                    <p:spPr>
                      <a:xfrm>
                        <a:off x="2592388" y="2001838"/>
                        <a:ext cx="3960812" cy="1731962"/>
                      </a:xfrm>
                      <a:prstGeom prst="rect">
                        <a:avLst/>
                      </a:prstGeom>
                    </p:spPr>
                  </p:pic>
                </p:oleObj>
              </mc:Fallback>
            </mc:AlternateContent>
          </a:graphicData>
        </a:graphic>
      </p:graphicFrame>
      <p:sp>
        <p:nvSpPr>
          <p:cNvPr id="3" name="Content Placeholder 2"/>
          <p:cNvSpPr>
            <a:spLocks noGrp="1"/>
          </p:cNvSpPr>
          <p:nvPr>
            <p:ph idx="1"/>
          </p:nvPr>
        </p:nvSpPr>
        <p:spPr>
          <a:xfrm>
            <a:off x="1182688" y="3846513"/>
            <a:ext cx="3389312" cy="496887"/>
          </a:xfrm>
        </p:spPr>
        <p:txBody>
          <a:bodyPr/>
          <a:lstStyle/>
          <a:p>
            <a:pPr marL="0" indent="0">
              <a:spcBef>
                <a:spcPts val="200"/>
              </a:spcBef>
              <a:buClrTx/>
              <a:buNone/>
            </a:pPr>
            <a:r>
              <a:rPr lang="en-US" sz="2000" dirty="0"/>
              <a:t>The annual relevant cost when</a:t>
            </a:r>
            <a:endParaRPr lang="en-US" sz="1600" dirty="0"/>
          </a:p>
        </p:txBody>
      </p:sp>
      <p:graphicFrame>
        <p:nvGraphicFramePr>
          <p:cNvPr id="4" name="Object 3"/>
          <p:cNvGraphicFramePr>
            <a:graphicFrameLocks noChangeAspect="1"/>
          </p:cNvGraphicFramePr>
          <p:nvPr>
            <p:extLst>
              <p:ext uri="{D42A27DB-BD31-4B8C-83A1-F6EECF244321}">
                <p14:modId xmlns:p14="http://schemas.microsoft.com/office/powerpoint/2010/main" val="87063693"/>
              </p:ext>
            </p:extLst>
          </p:nvPr>
        </p:nvGraphicFramePr>
        <p:xfrm>
          <a:off x="4495800" y="3886200"/>
          <a:ext cx="1084035" cy="327256"/>
        </p:xfrm>
        <a:graphic>
          <a:graphicData uri="http://schemas.openxmlformats.org/presentationml/2006/ole">
            <mc:AlternateContent xmlns:mc="http://schemas.openxmlformats.org/markup-compatibility/2006">
              <mc:Choice xmlns:v="urn:schemas-microsoft-com:vml" Requires="v">
                <p:oleObj spid="_x0000_s2147" name="Equation" r:id="rId6" imgW="672840" imgH="203040" progId="Equation.DSMT4">
                  <p:embed/>
                </p:oleObj>
              </mc:Choice>
              <mc:Fallback>
                <p:oleObj name="Equation" r:id="rId6" imgW="672840" imgH="203040" progId="Equation.DSMT4">
                  <p:embed/>
                  <p:pic>
                    <p:nvPicPr>
                      <p:cNvPr id="0" name=""/>
                      <p:cNvPicPr/>
                      <p:nvPr/>
                    </p:nvPicPr>
                    <p:blipFill>
                      <a:blip r:embed="rId7"/>
                      <a:stretch>
                        <a:fillRect/>
                      </a:stretch>
                    </p:blipFill>
                    <p:spPr>
                      <a:xfrm>
                        <a:off x="4495800" y="3886200"/>
                        <a:ext cx="1084035" cy="327256"/>
                      </a:xfrm>
                      <a:prstGeom prst="rect">
                        <a:avLst/>
                      </a:prstGeom>
                    </p:spPr>
                  </p:pic>
                </p:oleObj>
              </mc:Fallback>
            </mc:AlternateContent>
          </a:graphicData>
        </a:graphic>
      </p:graphicFrame>
      <p:sp>
        <p:nvSpPr>
          <p:cNvPr id="2" name="Content Placeholder 1"/>
          <p:cNvSpPr>
            <a:spLocks noGrp="1"/>
          </p:cNvSpPr>
          <p:nvPr>
            <p:ph idx="13"/>
          </p:nvPr>
        </p:nvSpPr>
        <p:spPr>
          <a:xfrm>
            <a:off x="1182688" y="3846513"/>
            <a:ext cx="7588062" cy="1792287"/>
          </a:xfrm>
        </p:spPr>
        <p:txBody>
          <a:bodyPr/>
          <a:lstStyle/>
          <a:p>
            <a:pPr marL="0" indent="4283075">
              <a:buNone/>
            </a:pPr>
            <a:r>
              <a:rPr lang="en-US" sz="2000" dirty="0"/>
              <a:t> units, as shown in Table 15.2, is $600 equally divided between ordering cost and holding cost. Nearby values of </a:t>
            </a:r>
            <a:r>
              <a:rPr lang="en-US" sz="2000" i="1" dirty="0"/>
              <a:t>Q </a:t>
            </a:r>
            <a:r>
              <a:rPr lang="en-US" sz="2000" dirty="0"/>
              <a:t>could be considered as being more appropriate, however. For example, an order of 120 units (10 boxes of a dozen each) has a </a:t>
            </a:r>
            <a:r>
              <a:rPr lang="en-US" sz="2000" i="1" dirty="0"/>
              <a:t>TCp </a:t>
            </a:r>
            <a:r>
              <a:rPr lang="en-US" sz="2000" dirty="0"/>
              <a:t>exceeding the </a:t>
            </a:r>
            <a:r>
              <a:rPr lang="en-US" sz="2000" i="1" dirty="0"/>
              <a:t>EOQ </a:t>
            </a:r>
            <a:r>
              <a:rPr lang="en-US" sz="2000" dirty="0"/>
              <a:t>by only $10 per year. </a:t>
            </a:r>
            <a:endParaRPr lang="en-US" sz="1600" dirty="0"/>
          </a:p>
        </p:txBody>
      </p:sp>
    </p:spTree>
    <p:extLst>
      <p:ext uri="{BB962C8B-B14F-4D97-AF65-F5344CB8AC3E}">
        <p14:creationId xmlns:p14="http://schemas.microsoft.com/office/powerpoint/2010/main" val="4031218684"/>
      </p:ext>
    </p:extLst>
  </p:cSld>
  <p:clrMapOvr>
    <a:overrideClrMapping bg1="lt1" tx1="dk1" bg2="lt2" tx2="dk2" accent1="accent1" accent2="accent2" accent3="accent3" accent4="accent4" accent5="accent5" accent6="accent6" hlink="hlink" folHlink="folHlink"/>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1182688" y="1981200"/>
            <a:ext cx="7732712" cy="4267200"/>
          </a:xfrm>
          <a:noFill/>
        </p:spPr>
        <p:txBody>
          <a:bodyPr lIns="92075" tIns="46038" rIns="92075" bIns="46038"/>
          <a:lstStyle/>
          <a:p>
            <a:pPr>
              <a:spcBef>
                <a:spcPts val="0"/>
              </a:spcBef>
            </a:pPr>
            <a:r>
              <a:rPr lang="en-US" sz="2200" dirty="0"/>
              <a:t>Discuss the role of information technology in the management of inventory. </a:t>
            </a:r>
          </a:p>
          <a:p>
            <a:pPr>
              <a:spcBef>
                <a:spcPts val="0"/>
              </a:spcBef>
            </a:pPr>
            <a:r>
              <a:rPr lang="en-US" sz="2200" dirty="0"/>
              <a:t>Describe the function, characteristics, and costs of an inventory system. </a:t>
            </a:r>
          </a:p>
          <a:p>
            <a:pPr>
              <a:spcBef>
                <a:spcPts val="0"/>
              </a:spcBef>
            </a:pPr>
            <a:r>
              <a:rPr lang="en-US" sz="2200" dirty="0"/>
              <a:t>Determine the order quantity for various inventory applications. </a:t>
            </a:r>
          </a:p>
          <a:p>
            <a:pPr>
              <a:spcBef>
                <a:spcPts val="0"/>
              </a:spcBef>
            </a:pPr>
            <a:r>
              <a:rPr lang="en-US" sz="2200" dirty="0"/>
              <a:t>Determine the reorder point and safety stock for inventory systems with uncertain demand. </a:t>
            </a:r>
          </a:p>
          <a:p>
            <a:pPr>
              <a:spcBef>
                <a:spcPts val="0"/>
              </a:spcBef>
            </a:pPr>
            <a:r>
              <a:rPr lang="en-US" sz="2200" dirty="0"/>
              <a:t>Design a continuous or periodic review inventory-control system. </a:t>
            </a:r>
          </a:p>
          <a:p>
            <a:pPr>
              <a:spcBef>
                <a:spcPts val="0"/>
              </a:spcBef>
            </a:pPr>
            <a:r>
              <a:rPr lang="en-US" sz="2200" dirty="0"/>
              <a:t>Conduct an ABC analysis of inventory items. </a:t>
            </a:r>
          </a:p>
          <a:p>
            <a:pPr>
              <a:spcBef>
                <a:spcPts val="0"/>
              </a:spcBef>
            </a:pPr>
            <a:r>
              <a:rPr lang="en-US" sz="2200" dirty="0"/>
              <a:t>Use either expected value or incremental analysis to determine the order quantity for the single-period inventory model. </a:t>
            </a:r>
          </a:p>
          <a:p>
            <a:pPr>
              <a:spcBef>
                <a:spcPts val="0"/>
              </a:spcBef>
            </a:pPr>
            <a:r>
              <a:rPr lang="en-US" sz="2200" dirty="0"/>
              <a:t>Describe the rationale behind the retail discounting model.</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15.2: Tabulation of Inventory Costs</a:t>
            </a:r>
          </a:p>
        </p:txBody>
      </p:sp>
      <p:graphicFrame>
        <p:nvGraphicFramePr>
          <p:cNvPr id="6" name="Table 5"/>
          <p:cNvGraphicFramePr>
            <a:graphicFrameLocks noGrp="1"/>
          </p:cNvGraphicFramePr>
          <p:nvPr>
            <p:extLst>
              <p:ext uri="{D42A27DB-BD31-4B8C-83A1-F6EECF244321}">
                <p14:modId xmlns:p14="http://schemas.microsoft.com/office/powerpoint/2010/main" val="1982482256"/>
              </p:ext>
            </p:extLst>
          </p:nvPr>
        </p:nvGraphicFramePr>
        <p:xfrm>
          <a:off x="914400" y="2209801"/>
          <a:ext cx="7162799" cy="3733799"/>
        </p:xfrm>
        <a:graphic>
          <a:graphicData uri="http://schemas.openxmlformats.org/drawingml/2006/table">
            <a:tbl>
              <a:tblPr firstRow="1" bandRow="1"/>
              <a:tblGrid>
                <a:gridCol w="1752600">
                  <a:extLst>
                    <a:ext uri="{9D8B030D-6E8A-4147-A177-3AD203B41FA5}">
                      <a16:colId xmlns:a16="http://schemas.microsoft.com/office/drawing/2014/main" val="3889551136"/>
                    </a:ext>
                  </a:extLst>
                </a:gridCol>
                <a:gridCol w="1597178">
                  <a:extLst>
                    <a:ext uri="{9D8B030D-6E8A-4147-A177-3AD203B41FA5}">
                      <a16:colId xmlns:a16="http://schemas.microsoft.com/office/drawing/2014/main" val="1604114181"/>
                    </a:ext>
                  </a:extLst>
                </a:gridCol>
                <a:gridCol w="2000380">
                  <a:extLst>
                    <a:ext uri="{9D8B030D-6E8A-4147-A177-3AD203B41FA5}">
                      <a16:colId xmlns:a16="http://schemas.microsoft.com/office/drawing/2014/main" val="1811431801"/>
                    </a:ext>
                  </a:extLst>
                </a:gridCol>
                <a:gridCol w="1812641">
                  <a:extLst>
                    <a:ext uri="{9D8B030D-6E8A-4147-A177-3AD203B41FA5}">
                      <a16:colId xmlns:a16="http://schemas.microsoft.com/office/drawing/2014/main" val="1548244693"/>
                    </a:ext>
                  </a:extLst>
                </a:gridCol>
              </a:tblGrid>
              <a:tr h="1183860">
                <a:tc>
                  <a:txBody>
                    <a:bodyPr/>
                    <a:lstStyle/>
                    <a:p>
                      <a:pPr algn="ctr" fontAlgn="ctr"/>
                      <a:r>
                        <a:rPr lang="en-US" sz="2000" b="1" i="0" u="none" strike="noStrike" dirty="0">
                          <a:solidFill>
                            <a:srgbClr val="000000"/>
                          </a:solidFill>
                          <a:effectLst/>
                          <a:latin typeface="Calibri" panose="020F0502020204030204" pitchFamily="34" charset="0"/>
                        </a:rPr>
                        <a:t>Order </a:t>
                      </a:r>
                      <a:br>
                        <a:rPr lang="en-US" sz="2000" b="1" i="0" u="none" strike="noStrike" dirty="0">
                          <a:solidFill>
                            <a:srgbClr val="000000"/>
                          </a:solidFill>
                          <a:effectLst/>
                          <a:latin typeface="Calibri" panose="020F0502020204030204" pitchFamily="34" charset="0"/>
                        </a:rPr>
                      </a:br>
                      <a:r>
                        <a:rPr lang="en-US" sz="2000" b="1" i="0" u="none" strike="noStrike" dirty="0">
                          <a:solidFill>
                            <a:srgbClr val="000000"/>
                          </a:solidFill>
                          <a:effectLst/>
                          <a:latin typeface="Calibri" panose="020F0502020204030204" pitchFamily="34" charset="0"/>
                        </a:rPr>
                        <a:t>Quantity Q</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1" i="0" u="none" strike="noStrike" dirty="0">
                          <a:solidFill>
                            <a:srgbClr val="000000"/>
                          </a:solidFill>
                          <a:effectLst/>
                          <a:latin typeface="Calibri" panose="020F0502020204030204" pitchFamily="34" charset="0"/>
                        </a:rPr>
                        <a:t>Order Cost, </a:t>
                      </a:r>
                      <a:br>
                        <a:rPr lang="en-US" sz="2000" b="1" i="0" u="none" strike="noStrike" dirty="0">
                          <a:solidFill>
                            <a:srgbClr val="000000"/>
                          </a:solidFill>
                          <a:effectLst/>
                          <a:latin typeface="Calibri" panose="020F0502020204030204" pitchFamily="34" charset="0"/>
                        </a:rPr>
                      </a:br>
                      <a:r>
                        <a:rPr lang="en-US" sz="2000" b="1" i="0" u="none" strike="noStrike" dirty="0">
                          <a:solidFill>
                            <a:srgbClr val="000000"/>
                          </a:solidFill>
                          <a:effectLst/>
                          <a:latin typeface="Calibri" panose="020F0502020204030204" pitchFamily="34" charset="0"/>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1" i="0" u="none" strike="noStrike" dirty="0">
                          <a:solidFill>
                            <a:srgbClr val="000000"/>
                          </a:solidFill>
                          <a:effectLst/>
                          <a:latin typeface="Calibri" panose="020F0502020204030204" pitchFamily="34" charset="0"/>
                        </a:rPr>
                        <a:t>Inventory </a:t>
                      </a:r>
                      <a:br>
                        <a:rPr lang="en-US" sz="2000" b="1" i="0" u="none" strike="noStrike" dirty="0">
                          <a:solidFill>
                            <a:srgbClr val="000000"/>
                          </a:solidFill>
                          <a:effectLst/>
                          <a:latin typeface="Calibri" panose="020F0502020204030204" pitchFamily="34" charset="0"/>
                        </a:rPr>
                      </a:br>
                      <a:r>
                        <a:rPr lang="en-US" sz="2000" b="1" i="0" u="none" strike="noStrike" dirty="0">
                          <a:solidFill>
                            <a:srgbClr val="000000"/>
                          </a:solidFill>
                          <a:effectLst/>
                          <a:latin typeface="Calibri" panose="020F0502020204030204" pitchFamily="34" charset="0"/>
                        </a:rPr>
                        <a:t>Holding Cost, $6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1" i="0" u="none" strike="noStrike" dirty="0">
                          <a:solidFill>
                            <a:srgbClr val="000000"/>
                          </a:solidFill>
                          <a:effectLst/>
                          <a:latin typeface="Calibri" panose="020F0502020204030204" pitchFamily="34" charset="0"/>
                        </a:rPr>
                        <a:t>Total Cost  </a:t>
                      </a:r>
                      <a:r>
                        <a:rPr lang="en-US" sz="2000" b="1" i="1" u="none" strike="noStrike" dirty="0">
                          <a:solidFill>
                            <a:srgbClr val="000000"/>
                          </a:solidFill>
                          <a:effectLst/>
                          <a:latin typeface="Calibri" panose="020F0502020204030204" pitchFamily="34" charset="0"/>
                        </a:rPr>
                        <a:t>TC</a:t>
                      </a:r>
                      <a:r>
                        <a:rPr lang="en-US" sz="2000" b="1" i="1" u="none" strike="noStrike" baseline="-25000" dirty="0">
                          <a:solidFill>
                            <a:srgbClr val="000000"/>
                          </a:solidFill>
                          <a:effectLst/>
                          <a:latin typeface="Calibri" panose="020F0502020204030204" pitchFamily="34" charset="0"/>
                        </a:rPr>
                        <a:t>p</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63697803"/>
                  </a:ext>
                </a:extLst>
              </a:tr>
              <a:tr h="364277">
                <a:tc>
                  <a:txBody>
                    <a:bodyPr/>
                    <a:lstStyle/>
                    <a:p>
                      <a:pPr algn="ctr" fontAlgn="ctr"/>
                      <a:r>
                        <a:rPr lang="en-US" sz="2000" b="0" i="0" u="none" strike="noStrike">
                          <a:solidFill>
                            <a:srgbClr val="000000"/>
                          </a:solidFill>
                          <a:effectLst/>
                          <a:latin typeface="Calibri" panose="020F0502020204030204" pitchFamily="34" charset="0"/>
                        </a:rPr>
                        <a:t>70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428.57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210.00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a:solidFill>
                            <a:srgbClr val="000000"/>
                          </a:solidFill>
                          <a:effectLst/>
                          <a:latin typeface="Calibri" panose="020F0502020204030204" pitchFamily="34" charset="0"/>
                        </a:rPr>
                        <a:t>638.57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48855531"/>
                  </a:ext>
                </a:extLst>
              </a:tr>
              <a:tr h="364277">
                <a:tc>
                  <a:txBody>
                    <a:bodyPr/>
                    <a:lstStyle/>
                    <a:p>
                      <a:pPr algn="ctr" fontAlgn="ctr"/>
                      <a:r>
                        <a:rPr lang="en-US" sz="2000" b="0" i="0" u="none" strike="noStrike" dirty="0">
                          <a:solidFill>
                            <a:srgbClr val="000000"/>
                          </a:solidFill>
                          <a:effectLst/>
                          <a:latin typeface="Calibri" panose="020F0502020204030204" pitchFamily="34" charset="0"/>
                        </a:rPr>
                        <a:t>80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375.00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240.00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615.00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69274167"/>
                  </a:ext>
                </a:extLst>
              </a:tr>
              <a:tr h="364277">
                <a:tc>
                  <a:txBody>
                    <a:bodyPr/>
                    <a:lstStyle/>
                    <a:p>
                      <a:pPr algn="ctr" fontAlgn="ctr"/>
                      <a:r>
                        <a:rPr lang="en-US" sz="2000" b="0" i="0" u="none" strike="noStrike" dirty="0">
                          <a:solidFill>
                            <a:srgbClr val="000000"/>
                          </a:solidFill>
                          <a:effectLst/>
                          <a:latin typeface="Calibri" panose="020F0502020204030204" pitchFamily="34" charset="0"/>
                        </a:rPr>
                        <a:t>90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333.33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270.00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a:solidFill>
                            <a:srgbClr val="000000"/>
                          </a:solidFill>
                          <a:effectLst/>
                          <a:latin typeface="Calibri" panose="020F0502020204030204" pitchFamily="34" charset="0"/>
                        </a:rPr>
                        <a:t>603.33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99096724"/>
                  </a:ext>
                </a:extLst>
              </a:tr>
              <a:tr h="364277">
                <a:tc>
                  <a:txBody>
                    <a:bodyPr/>
                    <a:lstStyle/>
                    <a:p>
                      <a:pPr algn="ctr" fontAlgn="ctr"/>
                      <a:r>
                        <a:rPr lang="en-US" sz="2000" b="0" i="0" u="none" strike="noStrike">
                          <a:solidFill>
                            <a:srgbClr val="000000"/>
                          </a:solidFill>
                          <a:effectLst/>
                          <a:latin typeface="Calibri" panose="020F0502020204030204" pitchFamily="34" charset="0"/>
                        </a:rPr>
                        <a:t>100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300.00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300.00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600.00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24184172"/>
                  </a:ext>
                </a:extLst>
              </a:tr>
              <a:tr h="364277">
                <a:tc>
                  <a:txBody>
                    <a:bodyPr/>
                    <a:lstStyle/>
                    <a:p>
                      <a:pPr algn="ctr" fontAlgn="ctr"/>
                      <a:r>
                        <a:rPr lang="en-US" sz="2000" b="0" i="0" u="none" strike="noStrike">
                          <a:solidFill>
                            <a:srgbClr val="000000"/>
                          </a:solidFill>
                          <a:effectLst/>
                          <a:latin typeface="Calibri" panose="020F0502020204030204" pitchFamily="34" charset="0"/>
                        </a:rPr>
                        <a:t>110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a:solidFill>
                            <a:srgbClr val="000000"/>
                          </a:solidFill>
                          <a:effectLst/>
                          <a:latin typeface="Calibri" panose="020F0502020204030204" pitchFamily="34" charset="0"/>
                        </a:rPr>
                        <a:t>272.73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330.00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602.73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1720025"/>
                  </a:ext>
                </a:extLst>
              </a:tr>
              <a:tr h="364277">
                <a:tc>
                  <a:txBody>
                    <a:bodyPr/>
                    <a:lstStyle/>
                    <a:p>
                      <a:pPr algn="ctr" fontAlgn="ctr"/>
                      <a:r>
                        <a:rPr lang="en-US" sz="2000" b="0" i="0" u="none" strike="noStrike">
                          <a:solidFill>
                            <a:srgbClr val="000000"/>
                          </a:solidFill>
                          <a:effectLst/>
                          <a:latin typeface="Calibri" panose="020F0502020204030204" pitchFamily="34" charset="0"/>
                        </a:rPr>
                        <a:t>120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250.00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360.00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610.00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69582597"/>
                  </a:ext>
                </a:extLst>
              </a:tr>
              <a:tr h="364277">
                <a:tc>
                  <a:txBody>
                    <a:bodyPr/>
                    <a:lstStyle/>
                    <a:p>
                      <a:pPr algn="ctr" fontAlgn="ctr"/>
                      <a:r>
                        <a:rPr lang="en-US" sz="2000" b="0" i="0" u="none" strike="noStrike">
                          <a:solidFill>
                            <a:srgbClr val="000000"/>
                          </a:solidFill>
                          <a:effectLst/>
                          <a:latin typeface="Calibri" panose="020F0502020204030204" pitchFamily="34" charset="0"/>
                        </a:rPr>
                        <a:t>130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a:solidFill>
                            <a:srgbClr val="000000"/>
                          </a:solidFill>
                          <a:effectLst/>
                          <a:latin typeface="Calibri" panose="020F0502020204030204" pitchFamily="34" charset="0"/>
                        </a:rPr>
                        <a:t>230.77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390.00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2000" b="0" i="0" u="none" strike="noStrike" dirty="0">
                          <a:solidFill>
                            <a:srgbClr val="000000"/>
                          </a:solidFill>
                          <a:effectLst/>
                          <a:latin typeface="Calibri" panose="020F0502020204030204" pitchFamily="34" charset="0"/>
                        </a:rPr>
                        <a:t>620.77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87285231"/>
                  </a:ext>
                </a:extLst>
              </a:tr>
            </a:tbl>
          </a:graphicData>
        </a:graphic>
      </p:graphicFrame>
    </p:spTree>
    <p:extLst>
      <p:ext uri="{BB962C8B-B14F-4D97-AF65-F5344CB8AC3E}">
        <p14:creationId xmlns:p14="http://schemas.microsoft.com/office/powerpoint/2010/main" val="1650509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Order Quantity Models </a:t>
            </a:r>
            <a:r>
              <a:rPr lang="en-US" sz="1000" dirty="0"/>
              <a:t>4</a:t>
            </a:r>
            <a:endParaRPr lang="en-US" dirty="0"/>
          </a:p>
        </p:txBody>
      </p:sp>
      <p:sp>
        <p:nvSpPr>
          <p:cNvPr id="3" name="Content Placeholder 2"/>
          <p:cNvSpPr>
            <a:spLocks noGrp="1"/>
          </p:cNvSpPr>
          <p:nvPr>
            <p:ph idx="1"/>
          </p:nvPr>
        </p:nvSpPr>
        <p:spPr>
          <a:xfrm>
            <a:off x="1182688" y="2017713"/>
            <a:ext cx="7588062" cy="1258887"/>
          </a:xfrm>
        </p:spPr>
        <p:txBody>
          <a:bodyPr/>
          <a:lstStyle/>
          <a:p>
            <a:pPr marL="0" indent="0">
              <a:lnSpc>
                <a:spcPct val="90000"/>
              </a:lnSpc>
              <a:buNone/>
            </a:pPr>
            <a:r>
              <a:rPr lang="en-US" sz="2800" dirty="0"/>
              <a:t>Inventory Model with Quantity Discounts.</a:t>
            </a:r>
            <a:endParaRPr lang="en-US" sz="2400" dirty="0"/>
          </a:p>
          <a:p>
            <a:pPr marL="292608" lvl="1" indent="-292608">
              <a:lnSpc>
                <a:spcPct val="90000"/>
              </a:lnSpc>
              <a:spcBef>
                <a:spcPts val="500"/>
              </a:spcBef>
              <a:buClrTx/>
              <a:buSzPct val="100000"/>
              <a:buFont typeface="Arial" panose="020B0604020202020204" pitchFamily="34" charset="0"/>
              <a:buChar char="•"/>
            </a:pPr>
            <a:r>
              <a:rPr lang="en-US" sz="2400" dirty="0"/>
              <a:t>Item price is now a variable and must be included in the total annual cost function</a:t>
            </a:r>
            <a:r>
              <a:rPr lang="en-US" dirty="0"/>
              <a:t>.</a:t>
            </a:r>
            <a:endParaRPr lang="en-US" sz="2400" dirty="0"/>
          </a:p>
        </p:txBody>
      </p:sp>
      <p:graphicFrame>
        <p:nvGraphicFramePr>
          <p:cNvPr id="5" name="Object 4"/>
          <p:cNvGraphicFramePr>
            <a:graphicFrameLocks noChangeAspect="1"/>
          </p:cNvGraphicFramePr>
          <p:nvPr>
            <p:extLst>
              <p:ext uri="{D42A27DB-BD31-4B8C-83A1-F6EECF244321}">
                <p14:modId xmlns:p14="http://schemas.microsoft.com/office/powerpoint/2010/main" val="339140591"/>
              </p:ext>
            </p:extLst>
          </p:nvPr>
        </p:nvGraphicFramePr>
        <p:xfrm>
          <a:off x="812800" y="3419475"/>
          <a:ext cx="7721600" cy="1287463"/>
        </p:xfrm>
        <a:graphic>
          <a:graphicData uri="http://schemas.openxmlformats.org/presentationml/2006/ole">
            <mc:AlternateContent xmlns:mc="http://schemas.openxmlformats.org/markup-compatibility/2006">
              <mc:Choice xmlns:v="urn:schemas-microsoft-com:vml" Requires="v">
                <p:oleObj spid="_x0000_s4147" name="Equation" r:id="rId3" imgW="3962160" imgH="660240" progId="Equation.DSMT4">
                  <p:embed/>
                </p:oleObj>
              </mc:Choice>
              <mc:Fallback>
                <p:oleObj name="Equation" r:id="rId3" imgW="3962160" imgH="660240" progId="Equation.DSMT4">
                  <p:embed/>
                  <p:pic>
                    <p:nvPicPr>
                      <p:cNvPr id="0" name=""/>
                      <p:cNvPicPr/>
                      <p:nvPr/>
                    </p:nvPicPr>
                    <p:blipFill>
                      <a:blip r:embed="rId4"/>
                      <a:stretch>
                        <a:fillRect/>
                      </a:stretch>
                    </p:blipFill>
                    <p:spPr>
                      <a:xfrm>
                        <a:off x="812800" y="3419475"/>
                        <a:ext cx="7721600" cy="1287463"/>
                      </a:xfrm>
                      <a:prstGeom prst="rect">
                        <a:avLst/>
                      </a:prstGeom>
                    </p:spPr>
                  </p:pic>
                </p:oleObj>
              </mc:Fallback>
            </mc:AlternateContent>
          </a:graphicData>
        </a:graphic>
      </p:graphicFrame>
      <p:sp>
        <p:nvSpPr>
          <p:cNvPr id="4" name="Content Placeholder 3"/>
          <p:cNvSpPr>
            <a:spLocks noGrp="1"/>
          </p:cNvSpPr>
          <p:nvPr>
            <p:ph idx="13"/>
          </p:nvPr>
        </p:nvSpPr>
        <p:spPr>
          <a:xfrm>
            <a:off x="609600" y="4760913"/>
            <a:ext cx="8342312" cy="1689100"/>
          </a:xfrm>
        </p:spPr>
        <p:txBody>
          <a:bodyPr/>
          <a:lstStyle/>
          <a:p>
            <a:pPr marL="0" indent="0">
              <a:buNone/>
            </a:pPr>
            <a:r>
              <a:rPr lang="en-US" sz="2400" dirty="0"/>
              <a:t>where </a:t>
            </a:r>
          </a:p>
          <a:p>
            <a:pPr marL="974725" indent="-288925">
              <a:buNone/>
            </a:pPr>
            <a:r>
              <a:rPr lang="en-US" sz="2400" i="1" dirty="0"/>
              <a:t>C</a:t>
            </a:r>
            <a:r>
              <a:rPr lang="en-US" sz="2400" dirty="0"/>
              <a:t> = unit cost of item in dollars.</a:t>
            </a:r>
          </a:p>
          <a:p>
            <a:pPr marL="974725" indent="-288925">
              <a:buNone/>
            </a:pPr>
            <a:r>
              <a:rPr lang="en-US" sz="2400" i="1" dirty="0"/>
              <a:t>I</a:t>
            </a:r>
            <a:r>
              <a:rPr lang="en-US" sz="2400" dirty="0"/>
              <a:t> = annual inventory holding cost as a percentage (expressed as a decimal) of the cost of the item (note: </a:t>
            </a:r>
            <a:r>
              <a:rPr lang="en-US" sz="2400" i="1" dirty="0"/>
              <a:t>I</a:t>
            </a:r>
            <a:r>
              <a:rPr lang="en-US" sz="100" i="1" dirty="0"/>
              <a:t> </a:t>
            </a:r>
            <a:r>
              <a:rPr lang="en-US" sz="2400" i="1" dirty="0"/>
              <a:t>C</a:t>
            </a:r>
            <a:r>
              <a:rPr lang="en-US" sz="2400" dirty="0"/>
              <a:t> = </a:t>
            </a:r>
            <a:r>
              <a:rPr lang="en-US" sz="2400" i="1" dirty="0"/>
              <a:t>H</a:t>
            </a:r>
            <a:r>
              <a:rPr lang="en-US" sz="2400" dirty="0"/>
              <a:t>).</a:t>
            </a:r>
          </a:p>
        </p:txBody>
      </p:sp>
    </p:spTree>
    <p:extLst>
      <p:ext uri="{BB962C8B-B14F-4D97-AF65-F5344CB8AC3E}">
        <p14:creationId xmlns:p14="http://schemas.microsoft.com/office/powerpoint/2010/main" val="873147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0"/>
            <a:ext cx="7580312" cy="18288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Example 15.2: Rocky Mountain Power – Quantity Discount Problem </a:t>
            </a:r>
            <a:r>
              <a:rPr lang="en-US" sz="1000" dirty="0"/>
              <a:t>1</a:t>
            </a:r>
          </a:p>
        </p:txBody>
      </p:sp>
      <p:sp>
        <p:nvSpPr>
          <p:cNvPr id="3" name="Content Placeholder 2"/>
          <p:cNvSpPr>
            <a:spLocks noGrp="1"/>
          </p:cNvSpPr>
          <p:nvPr>
            <p:ph idx="1"/>
          </p:nvPr>
        </p:nvSpPr>
        <p:spPr>
          <a:xfrm>
            <a:off x="1182688" y="2017713"/>
            <a:ext cx="7588062" cy="1348088"/>
          </a:xfrm>
        </p:spPr>
        <p:txBody>
          <a:bodyPr/>
          <a:lstStyle/>
          <a:p>
            <a:pPr marL="0" indent="0">
              <a:spcBef>
                <a:spcPts val="200"/>
              </a:spcBef>
              <a:buClrTx/>
              <a:buNone/>
            </a:pPr>
            <a:r>
              <a:rPr lang="en-US" sz="2000" dirty="0"/>
              <a:t>The supplier of the glass insulators, SKU 1341, is negotiating with RMP to place replenishment order quantities in lots greater than the current 100-unit size. The following quantity discount schedule has been proposed: </a:t>
            </a:r>
            <a:endParaRPr lang="en-US" sz="1600" dirty="0"/>
          </a:p>
        </p:txBody>
      </p:sp>
      <p:graphicFrame>
        <p:nvGraphicFramePr>
          <p:cNvPr id="8" name="Table 7"/>
          <p:cNvGraphicFramePr>
            <a:graphicFrameLocks noGrp="1"/>
          </p:cNvGraphicFramePr>
          <p:nvPr>
            <p:extLst>
              <p:ext uri="{D42A27DB-BD31-4B8C-83A1-F6EECF244321}">
                <p14:modId xmlns:p14="http://schemas.microsoft.com/office/powerpoint/2010/main" val="43772506"/>
              </p:ext>
            </p:extLst>
          </p:nvPr>
        </p:nvGraphicFramePr>
        <p:xfrm>
          <a:off x="2278062" y="3694111"/>
          <a:ext cx="4198938" cy="2020888"/>
        </p:xfrm>
        <a:graphic>
          <a:graphicData uri="http://schemas.openxmlformats.org/drawingml/2006/table">
            <a:tbl>
              <a:tblPr firstRow="1" bandRow="1"/>
              <a:tblGrid>
                <a:gridCol w="2141180">
                  <a:extLst>
                    <a:ext uri="{9D8B030D-6E8A-4147-A177-3AD203B41FA5}">
                      <a16:colId xmlns:a16="http://schemas.microsoft.com/office/drawing/2014/main" val="2545130545"/>
                    </a:ext>
                  </a:extLst>
                </a:gridCol>
                <a:gridCol w="2057758">
                  <a:extLst>
                    <a:ext uri="{9D8B030D-6E8A-4147-A177-3AD203B41FA5}">
                      <a16:colId xmlns:a16="http://schemas.microsoft.com/office/drawing/2014/main" val="1733908636"/>
                    </a:ext>
                  </a:extLst>
                </a:gridCol>
              </a:tblGrid>
              <a:tr h="505222">
                <a:tc>
                  <a:txBody>
                    <a:bodyPr/>
                    <a:lstStyle/>
                    <a:p>
                      <a:pPr algn="ctr" fontAlgn="b"/>
                      <a:r>
                        <a:rPr lang="en-US" sz="2000" b="1" i="0" u="none" strike="noStrike" dirty="0">
                          <a:solidFill>
                            <a:srgbClr val="000000"/>
                          </a:solidFill>
                          <a:effectLst/>
                          <a:latin typeface="Calibri" panose="020F0502020204030204" pitchFamily="34" charset="0"/>
                        </a:rPr>
                        <a:t>Order Quantity</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1" i="0" u="none" strike="noStrike">
                          <a:solidFill>
                            <a:srgbClr val="000000"/>
                          </a:solidFill>
                          <a:effectLst/>
                          <a:latin typeface="Calibri" panose="020F0502020204030204" pitchFamily="34" charset="0"/>
                        </a:rPr>
                        <a:t>Unit Price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8210546"/>
                  </a:ext>
                </a:extLst>
              </a:tr>
              <a:tr h="505222">
                <a:tc>
                  <a:txBody>
                    <a:bodyPr/>
                    <a:lstStyle/>
                    <a:p>
                      <a:pPr algn="ctr" fontAlgn="b"/>
                      <a:r>
                        <a:rPr lang="en-US" sz="2000" b="0" i="0" u="none" strike="noStrike" dirty="0">
                          <a:solidFill>
                            <a:srgbClr val="000000"/>
                          </a:solidFill>
                          <a:effectLst/>
                          <a:latin typeface="Calibri" panose="020F0502020204030204" pitchFamily="34" charset="0"/>
                        </a:rPr>
                        <a:t>1</a:t>
                      </a:r>
                      <a:r>
                        <a:rPr lang="en-US" sz="2000" b="0" i="0" u="none" strike="noStrike" baseline="0" dirty="0">
                          <a:solidFill>
                            <a:srgbClr val="000000"/>
                          </a:solidFill>
                          <a:effectLst/>
                          <a:latin typeface="Calibri" panose="020F0502020204030204" pitchFamily="34" charset="0"/>
                        </a:rPr>
                        <a:t> to </a:t>
                      </a:r>
                      <a:r>
                        <a:rPr lang="en-US" sz="2000" b="0" i="0" u="none" strike="noStrike" dirty="0">
                          <a:solidFill>
                            <a:srgbClr val="000000"/>
                          </a:solidFill>
                          <a:effectLst/>
                          <a:latin typeface="Calibri" panose="020F0502020204030204" pitchFamily="34" charset="0"/>
                        </a:rPr>
                        <a:t>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$20.00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6450539"/>
                  </a:ext>
                </a:extLst>
              </a:tr>
              <a:tr h="505222">
                <a:tc>
                  <a:txBody>
                    <a:bodyPr/>
                    <a:lstStyle/>
                    <a:p>
                      <a:pPr algn="ctr" fontAlgn="b"/>
                      <a:r>
                        <a:rPr lang="en-US" sz="2000" b="0" i="0" u="none" strike="noStrike" dirty="0">
                          <a:solidFill>
                            <a:srgbClr val="000000"/>
                          </a:solidFill>
                          <a:effectLst/>
                          <a:latin typeface="Calibri" panose="020F0502020204030204" pitchFamily="34" charset="0"/>
                        </a:rPr>
                        <a:t>240</a:t>
                      </a:r>
                      <a:r>
                        <a:rPr lang="en-US" sz="2000" b="0" i="0" u="none" strike="noStrike" baseline="0" dirty="0">
                          <a:solidFill>
                            <a:srgbClr val="000000"/>
                          </a:solidFill>
                          <a:effectLst/>
                          <a:latin typeface="Calibri" panose="020F0502020204030204" pitchFamily="34" charset="0"/>
                        </a:rPr>
                        <a:t> to </a:t>
                      </a:r>
                      <a:r>
                        <a:rPr lang="en-US" sz="2000" b="0" i="0" u="none" strike="noStrike" dirty="0">
                          <a:solidFill>
                            <a:srgbClr val="000000"/>
                          </a:solidFill>
                          <a:effectLst/>
                          <a:latin typeface="Calibri" panose="020F0502020204030204" pitchFamily="34" charset="0"/>
                        </a:rPr>
                        <a:t>599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   19.50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780311"/>
                  </a:ext>
                </a:extLst>
              </a:tr>
              <a:tr h="505222">
                <a:tc>
                  <a:txBody>
                    <a:bodyPr/>
                    <a:lstStyle/>
                    <a:p>
                      <a:pPr algn="ctr" fontAlgn="b"/>
                      <a:r>
                        <a:rPr lang="en-US" sz="2000" b="0" i="0" u="none" strike="noStrike" dirty="0">
                          <a:solidFill>
                            <a:srgbClr val="000000"/>
                          </a:solidFill>
                          <a:effectLst/>
                          <a:latin typeface="Calibri" panose="020F0502020204030204" pitchFamily="34" charset="0"/>
                        </a:rPr>
                        <a:t>≥ 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    18.75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750016"/>
                  </a:ext>
                </a:extLst>
              </a:tr>
            </a:tbl>
          </a:graphicData>
        </a:graphic>
      </p:graphicFrame>
    </p:spTree>
    <p:extLst>
      <p:ext uri="{BB962C8B-B14F-4D97-AF65-F5344CB8AC3E}">
        <p14:creationId xmlns:p14="http://schemas.microsoft.com/office/powerpoint/2010/main" val="3418492288"/>
      </p:ext>
    </p:extLst>
  </p:cSld>
  <p:clrMapOvr>
    <a:overrideClrMapping bg1="lt1" tx1="dk1" bg2="lt2" tx2="dk2" accent1="accent1" accent2="accent2" accent3="accent3" accent4="accent4" accent5="accent5" accent6="accent6" hlink="hlink" folHlink="folHlink"/>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0"/>
            <a:ext cx="7580312" cy="18288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Example 15.2: Rocky Mountain Power – Quantity Discount Problem </a:t>
            </a:r>
            <a:r>
              <a:rPr lang="en-US" sz="1000" dirty="0"/>
              <a:t>2</a:t>
            </a:r>
          </a:p>
        </p:txBody>
      </p:sp>
      <p:sp>
        <p:nvSpPr>
          <p:cNvPr id="4" name="Content Placeholder 3"/>
          <p:cNvSpPr>
            <a:spLocks noGrp="1"/>
          </p:cNvSpPr>
          <p:nvPr>
            <p:ph idx="14"/>
          </p:nvPr>
        </p:nvSpPr>
        <p:spPr>
          <a:xfrm>
            <a:off x="1182688" y="1882966"/>
            <a:ext cx="7588062" cy="1317434"/>
          </a:xfrm>
        </p:spPr>
        <p:txBody>
          <a:bodyPr/>
          <a:lstStyle/>
          <a:p>
            <a:pPr marL="0" indent="0">
              <a:buNone/>
            </a:pPr>
            <a:r>
              <a:rPr lang="en-US" sz="2000" dirty="0"/>
              <a:t>How should RMP respond? Because the price of the item now varies with the order quantity, the appropriate inventory cost model now becomes equation (4). The value for the holding cost percentage is determined using the relationship </a:t>
            </a:r>
            <a:r>
              <a:rPr lang="en-US" sz="2000" i="1" dirty="0"/>
              <a:t>IC </a:t>
            </a:r>
            <a:r>
              <a:rPr lang="en-US" sz="2000" dirty="0"/>
              <a:t>= </a:t>
            </a:r>
            <a:r>
              <a:rPr lang="en-US" sz="2000" i="1" dirty="0"/>
              <a:t>H </a:t>
            </a:r>
            <a:r>
              <a:rPr lang="en-US" sz="2000" dirty="0"/>
              <a:t>and solving for </a:t>
            </a:r>
          </a:p>
        </p:txBody>
      </p:sp>
      <p:graphicFrame>
        <p:nvGraphicFramePr>
          <p:cNvPr id="6" name="Object 5"/>
          <p:cNvGraphicFramePr>
            <a:graphicFrameLocks noChangeAspect="1"/>
          </p:cNvGraphicFramePr>
          <p:nvPr>
            <p:extLst>
              <p:ext uri="{D42A27DB-BD31-4B8C-83A1-F6EECF244321}">
                <p14:modId xmlns:p14="http://schemas.microsoft.com/office/powerpoint/2010/main" val="1267961443"/>
              </p:ext>
            </p:extLst>
          </p:nvPr>
        </p:nvGraphicFramePr>
        <p:xfrm>
          <a:off x="3090442" y="3267852"/>
          <a:ext cx="1769969" cy="694548"/>
        </p:xfrm>
        <a:graphic>
          <a:graphicData uri="http://schemas.openxmlformats.org/presentationml/2006/ole">
            <mc:AlternateContent xmlns:mc="http://schemas.openxmlformats.org/markup-compatibility/2006">
              <mc:Choice xmlns:v="urn:schemas-microsoft-com:vml" Requires="v">
                <p:oleObj spid="_x0000_s6194" name="Equation" r:id="rId4" imgW="1002960" imgH="393480" progId="Equation.DSMT4">
                  <p:embed/>
                </p:oleObj>
              </mc:Choice>
              <mc:Fallback>
                <p:oleObj name="Equation" r:id="rId4" imgW="1002960" imgH="393480" progId="Equation.DSMT4">
                  <p:embed/>
                  <p:pic>
                    <p:nvPicPr>
                      <p:cNvPr id="0" name=""/>
                      <p:cNvPicPr/>
                      <p:nvPr/>
                    </p:nvPicPr>
                    <p:blipFill>
                      <a:blip r:embed="rId5"/>
                      <a:stretch>
                        <a:fillRect/>
                      </a:stretch>
                    </p:blipFill>
                    <p:spPr>
                      <a:xfrm>
                        <a:off x="3090442" y="3267852"/>
                        <a:ext cx="1769969" cy="694548"/>
                      </a:xfrm>
                      <a:prstGeom prst="rect">
                        <a:avLst/>
                      </a:prstGeom>
                    </p:spPr>
                  </p:pic>
                </p:oleObj>
              </mc:Fallback>
            </mc:AlternateContent>
          </a:graphicData>
        </a:graphic>
      </p:graphicFrame>
      <p:sp>
        <p:nvSpPr>
          <p:cNvPr id="5" name="Content Placeholder 4"/>
          <p:cNvSpPr>
            <a:spLocks noGrp="1"/>
          </p:cNvSpPr>
          <p:nvPr>
            <p:ph idx="15"/>
          </p:nvPr>
        </p:nvSpPr>
        <p:spPr>
          <a:xfrm>
            <a:off x="1186699" y="4038600"/>
            <a:ext cx="7588062" cy="2362200"/>
          </a:xfrm>
        </p:spPr>
        <p:txBody>
          <a:bodyPr/>
          <a:lstStyle/>
          <a:p>
            <a:pPr marL="0" indent="0">
              <a:buNone/>
            </a:pPr>
            <a:r>
              <a:rPr lang="en-US" sz="2000" dirty="0"/>
              <a:t>How does one proceed, however, to use equation (4) to determine the order quantity that minimizes the total annual inventory cost, which now includes the purchase cost as well as the ordering and holding costs? Figure 15.6 illustrates one option, which is plotting the total </a:t>
            </a:r>
            <a:r>
              <a:rPr lang="en-US" sz="2000" dirty="0" smtClean="0"/>
              <a:t>cost</a:t>
            </a:r>
            <a:r>
              <a:rPr lang="en-US" sz="2000" dirty="0"/>
              <a:t> as a function of order quantity and noting the lowest point of the resulting </a:t>
            </a:r>
            <a:r>
              <a:rPr lang="en-US" sz="2000" i="1" dirty="0"/>
              <a:t>discontinuous </a:t>
            </a:r>
            <a:r>
              <a:rPr lang="en-US" sz="2000" dirty="0"/>
              <a:t>curve (in this case, at the price break of 240 units).</a:t>
            </a:r>
            <a:endParaRPr lang="en-US" sz="2000" dirty="0"/>
          </a:p>
        </p:txBody>
      </p:sp>
    </p:spTree>
    <p:extLst>
      <p:ext uri="{BB962C8B-B14F-4D97-AF65-F5344CB8AC3E}">
        <p14:creationId xmlns:p14="http://schemas.microsoft.com/office/powerpoint/2010/main" val="2992182493"/>
      </p:ext>
    </p:extLst>
  </p:cSld>
  <p:clrMapOvr>
    <a:overrideClrMapping bg1="lt1" tx1="dk1" bg2="lt2" tx2="dk2" accent1="accent1" accent2="accent2" accent3="accent3" accent4="accent4" accent5="accent5" accent6="accent6" hlink="hlink" folHlink="folHlink"/>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0"/>
            <a:ext cx="7580312" cy="18288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Example 15.2: Rocky Mountain Power – Quantity Discount Problem </a:t>
            </a:r>
            <a:r>
              <a:rPr lang="en-US" sz="1000" dirty="0"/>
              <a:t>3</a:t>
            </a:r>
          </a:p>
        </p:txBody>
      </p:sp>
      <p:sp>
        <p:nvSpPr>
          <p:cNvPr id="4" name="Content Placeholder 3"/>
          <p:cNvSpPr>
            <a:spLocks noGrp="1"/>
          </p:cNvSpPr>
          <p:nvPr>
            <p:ph idx="14"/>
          </p:nvPr>
        </p:nvSpPr>
        <p:spPr>
          <a:xfrm>
            <a:off x="914400" y="2111566"/>
            <a:ext cx="7620000" cy="871236"/>
          </a:xfrm>
        </p:spPr>
        <p:txBody>
          <a:bodyPr/>
          <a:lstStyle/>
          <a:p>
            <a:pPr marL="402336" indent="-402336">
              <a:spcBef>
                <a:spcPts val="400"/>
              </a:spcBef>
              <a:buClrTx/>
              <a:buSzPct val="100000"/>
              <a:buFont typeface="+mj-lt"/>
              <a:buAutoNum type="arabicPeriod"/>
            </a:pPr>
            <a:r>
              <a:rPr lang="en-US" sz="2400" dirty="0"/>
              <a:t>Compute </a:t>
            </a:r>
            <a:r>
              <a:rPr lang="en-US" sz="2400" i="1" dirty="0"/>
              <a:t>EOQ </a:t>
            </a:r>
            <a:r>
              <a:rPr lang="en-US" sz="2400" dirty="0"/>
              <a:t>for the </a:t>
            </a:r>
            <a:r>
              <a:rPr lang="en-US" sz="2400" i="1" dirty="0"/>
              <a:t>lowest </a:t>
            </a:r>
            <a:r>
              <a:rPr lang="en-US" sz="2400" dirty="0"/>
              <a:t>price per unit, substituting </a:t>
            </a:r>
            <a:r>
              <a:rPr lang="en-US" sz="2400" i="1" dirty="0"/>
              <a:t>IC </a:t>
            </a:r>
            <a:r>
              <a:rPr lang="en-US" sz="2400" dirty="0"/>
              <a:t>= </a:t>
            </a:r>
            <a:r>
              <a:rPr lang="en-US" sz="2400" i="1" dirty="0"/>
              <a:t>H </a:t>
            </a:r>
            <a:r>
              <a:rPr lang="en-US" sz="2400" dirty="0"/>
              <a:t>in equation (3): </a:t>
            </a:r>
            <a:endParaRPr lang="en-US" sz="1800" dirty="0"/>
          </a:p>
        </p:txBody>
      </p:sp>
      <p:graphicFrame>
        <p:nvGraphicFramePr>
          <p:cNvPr id="7" name="Object 6"/>
          <p:cNvGraphicFramePr>
            <a:graphicFrameLocks noChangeAspect="1"/>
          </p:cNvGraphicFramePr>
          <p:nvPr>
            <p:extLst>
              <p:ext uri="{D42A27DB-BD31-4B8C-83A1-F6EECF244321}">
                <p14:modId xmlns:p14="http://schemas.microsoft.com/office/powerpoint/2010/main" val="581442419"/>
              </p:ext>
            </p:extLst>
          </p:nvPr>
        </p:nvGraphicFramePr>
        <p:xfrm>
          <a:off x="2219325" y="3190875"/>
          <a:ext cx="2822575" cy="1831975"/>
        </p:xfrm>
        <a:graphic>
          <a:graphicData uri="http://schemas.openxmlformats.org/presentationml/2006/ole">
            <mc:AlternateContent xmlns:mc="http://schemas.openxmlformats.org/markup-compatibility/2006">
              <mc:Choice xmlns:v="urn:schemas-microsoft-com:vml" Requires="v">
                <p:oleObj spid="_x0000_s7218" name="Equation" r:id="rId4" imgW="1447560" imgH="939600" progId="Equation.DSMT4">
                  <p:embed/>
                </p:oleObj>
              </mc:Choice>
              <mc:Fallback>
                <p:oleObj name="Equation" r:id="rId4" imgW="1447560" imgH="939600" progId="Equation.DSMT4">
                  <p:embed/>
                  <p:pic>
                    <p:nvPicPr>
                      <p:cNvPr id="5" name="Object 4"/>
                      <p:cNvPicPr/>
                      <p:nvPr/>
                    </p:nvPicPr>
                    <p:blipFill>
                      <a:blip r:embed="rId5"/>
                      <a:stretch>
                        <a:fillRect/>
                      </a:stretch>
                    </p:blipFill>
                    <p:spPr>
                      <a:xfrm>
                        <a:off x="2219325" y="3190875"/>
                        <a:ext cx="2822575" cy="1831975"/>
                      </a:xfrm>
                      <a:prstGeom prst="rect">
                        <a:avLst/>
                      </a:prstGeom>
                    </p:spPr>
                  </p:pic>
                </p:oleObj>
              </mc:Fallback>
            </mc:AlternateContent>
          </a:graphicData>
        </a:graphic>
      </p:graphicFrame>
      <p:sp>
        <p:nvSpPr>
          <p:cNvPr id="5" name="Content Placeholder 4"/>
          <p:cNvSpPr>
            <a:spLocks noGrp="1"/>
          </p:cNvSpPr>
          <p:nvPr>
            <p:ph idx="15"/>
          </p:nvPr>
        </p:nvSpPr>
        <p:spPr>
          <a:xfrm>
            <a:off x="1447799" y="5257800"/>
            <a:ext cx="6934201" cy="838200"/>
          </a:xfrm>
        </p:spPr>
        <p:txBody>
          <a:bodyPr/>
          <a:lstStyle/>
          <a:p>
            <a:pPr marL="228600" indent="-228600">
              <a:buNone/>
            </a:pPr>
            <a:r>
              <a:rPr lang="en-US" sz="2400" dirty="0"/>
              <a:t>= 103, but the price of $18.75 is appropriate only for </a:t>
            </a:r>
            <a:r>
              <a:rPr lang="en-US" sz="2400" i="1" dirty="0"/>
              <a:t>EOQ </a:t>
            </a:r>
            <a:r>
              <a:rPr lang="en-US" sz="2400" dirty="0"/>
              <a:t>≥ 600. </a:t>
            </a:r>
            <a:endParaRPr lang="en-US" sz="1800" dirty="0"/>
          </a:p>
        </p:txBody>
      </p:sp>
    </p:spTree>
    <p:extLst>
      <p:ext uri="{BB962C8B-B14F-4D97-AF65-F5344CB8AC3E}">
        <p14:creationId xmlns:p14="http://schemas.microsoft.com/office/powerpoint/2010/main" val="1291953837"/>
      </p:ext>
    </p:extLst>
  </p:cSld>
  <p:clrMapOvr>
    <a:overrideClrMapping bg1="lt1" tx1="dk1" bg2="lt2" tx2="dk2" accent1="accent1" accent2="accent2" accent3="accent3" accent4="accent4" accent5="accent5" accent6="accent6" hlink="hlink" folHlink="folHlink"/>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0"/>
            <a:ext cx="7580312" cy="18288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Example 15.2: Rocky Mountain Power – Quantity Discount Problem </a:t>
            </a:r>
            <a:r>
              <a:rPr lang="en-US" sz="1000" dirty="0"/>
              <a:t>4</a:t>
            </a:r>
          </a:p>
        </p:txBody>
      </p:sp>
      <p:sp>
        <p:nvSpPr>
          <p:cNvPr id="4" name="Content Placeholder 3"/>
          <p:cNvSpPr>
            <a:spLocks noGrp="1"/>
          </p:cNvSpPr>
          <p:nvPr>
            <p:ph idx="14"/>
          </p:nvPr>
        </p:nvSpPr>
        <p:spPr>
          <a:xfrm>
            <a:off x="1182688" y="1905000"/>
            <a:ext cx="7588062" cy="2231834"/>
          </a:xfrm>
        </p:spPr>
        <p:txBody>
          <a:bodyPr/>
          <a:lstStyle/>
          <a:p>
            <a:pPr marL="402336" indent="-402336">
              <a:spcBef>
                <a:spcPts val="400"/>
              </a:spcBef>
              <a:buClrTx/>
              <a:buSzPct val="100000"/>
              <a:buFont typeface="+mj-lt"/>
              <a:buAutoNum type="arabicPeriod" startAt="2"/>
            </a:pPr>
            <a:r>
              <a:rPr lang="en-US" sz="1600" dirty="0"/>
              <a:t>If the </a:t>
            </a:r>
            <a:r>
              <a:rPr lang="en-US" sz="1600" i="1" dirty="0"/>
              <a:t>EOQ </a:t>
            </a:r>
            <a:r>
              <a:rPr lang="en-US" sz="1600" dirty="0"/>
              <a:t>falls outside the appropriate price range (as occurred in the last paragraph), then we recalculate </a:t>
            </a:r>
            <a:r>
              <a:rPr lang="en-US" sz="1600" i="1" dirty="0"/>
              <a:t>EOQ </a:t>
            </a:r>
            <a:r>
              <a:rPr lang="en-US" sz="1600" dirty="0"/>
              <a:t>for the next lowest price and proceed until the </a:t>
            </a:r>
            <a:r>
              <a:rPr lang="en-US" sz="1600" i="1" dirty="0"/>
              <a:t>EOQ </a:t>
            </a:r>
            <a:r>
              <a:rPr lang="en-US" sz="1600" dirty="0"/>
              <a:t>is found in the appropriate price range. Therefore, we recalculate the </a:t>
            </a:r>
            <a:r>
              <a:rPr lang="en-US" sz="1600" i="1" dirty="0"/>
              <a:t>EOQ </a:t>
            </a:r>
            <a:r>
              <a:rPr lang="en-US" sz="1600" dirty="0"/>
              <a:t>for a price of $19.50 (that is substitute 19.50 for </a:t>
            </a:r>
            <a:r>
              <a:rPr lang="en-US" sz="1600" i="1" dirty="0"/>
              <a:t>C </a:t>
            </a:r>
            <a:r>
              <a:rPr lang="en-US" sz="1600" dirty="0"/>
              <a:t>) and obtain a revised </a:t>
            </a:r>
            <a:r>
              <a:rPr lang="en-US" sz="1600" i="1" dirty="0"/>
              <a:t>EOQ </a:t>
            </a:r>
            <a:r>
              <a:rPr lang="en-US" sz="1600" dirty="0"/>
              <a:t>of 101. This result is not useful, however, because the </a:t>
            </a:r>
            <a:r>
              <a:rPr lang="en-US" sz="1600" i="1" dirty="0"/>
              <a:t>EOQ </a:t>
            </a:r>
            <a:r>
              <a:rPr lang="en-US" sz="1600" dirty="0"/>
              <a:t>of 101 is outside the appropriate range of 240 to 599 for a unit price of $19.50. Next, we calculate the </a:t>
            </a:r>
            <a:r>
              <a:rPr lang="en-US" sz="1600" i="1" dirty="0"/>
              <a:t>EOQ </a:t>
            </a:r>
            <a:r>
              <a:rPr lang="en-US" sz="1600" dirty="0"/>
              <a:t>with </a:t>
            </a:r>
            <a:r>
              <a:rPr lang="en-US" sz="1600" i="1" dirty="0"/>
              <a:t>C </a:t>
            </a:r>
            <a:r>
              <a:rPr lang="en-US" sz="1600" dirty="0"/>
              <a:t>= $20 and obtain a value of 100, which is appropriate because it falls within the range of 1 to 239 for a unit price of $20. The table below summarizes the series of calculations we make to arrive at an appropriate </a:t>
            </a:r>
            <a:r>
              <a:rPr lang="en-US" sz="1600" i="1" dirty="0"/>
              <a:t>EOQ</a:t>
            </a:r>
            <a:r>
              <a:rPr lang="en-US" sz="1600" dirty="0"/>
              <a:t>:</a:t>
            </a:r>
            <a:r>
              <a:rPr lang="en-US" sz="1600" i="1" dirty="0"/>
              <a:t> </a:t>
            </a:r>
            <a:endParaRPr lang="en-US" sz="1050" dirty="0"/>
          </a:p>
        </p:txBody>
      </p:sp>
      <p:graphicFrame>
        <p:nvGraphicFramePr>
          <p:cNvPr id="3" name="Table 2"/>
          <p:cNvGraphicFramePr>
            <a:graphicFrameLocks noGrp="1"/>
          </p:cNvGraphicFramePr>
          <p:nvPr>
            <p:extLst>
              <p:ext uri="{D42A27DB-BD31-4B8C-83A1-F6EECF244321}">
                <p14:modId xmlns:p14="http://schemas.microsoft.com/office/powerpoint/2010/main" val="915985256"/>
              </p:ext>
            </p:extLst>
          </p:nvPr>
        </p:nvGraphicFramePr>
        <p:xfrm>
          <a:off x="2057400" y="4381501"/>
          <a:ext cx="6172199" cy="1749126"/>
        </p:xfrm>
        <a:graphic>
          <a:graphicData uri="http://schemas.openxmlformats.org/drawingml/2006/table">
            <a:tbl>
              <a:tblPr firstRow="1" bandRow="1"/>
              <a:tblGrid>
                <a:gridCol w="1944664">
                  <a:extLst>
                    <a:ext uri="{9D8B030D-6E8A-4147-A177-3AD203B41FA5}">
                      <a16:colId xmlns:a16="http://schemas.microsoft.com/office/drawing/2014/main" val="4062565882"/>
                    </a:ext>
                  </a:extLst>
                </a:gridCol>
                <a:gridCol w="1860115">
                  <a:extLst>
                    <a:ext uri="{9D8B030D-6E8A-4147-A177-3AD203B41FA5}">
                      <a16:colId xmlns:a16="http://schemas.microsoft.com/office/drawing/2014/main" val="1665615130"/>
                    </a:ext>
                  </a:extLst>
                </a:gridCol>
                <a:gridCol w="2367420">
                  <a:extLst>
                    <a:ext uri="{9D8B030D-6E8A-4147-A177-3AD203B41FA5}">
                      <a16:colId xmlns:a16="http://schemas.microsoft.com/office/drawing/2014/main" val="1811933891"/>
                    </a:ext>
                  </a:extLst>
                </a:gridCol>
              </a:tblGrid>
              <a:tr h="396987">
                <a:tc>
                  <a:txBody>
                    <a:bodyPr/>
                    <a:lstStyle/>
                    <a:p>
                      <a:pPr algn="ctr" fontAlgn="b"/>
                      <a:r>
                        <a:rPr lang="en-US" sz="1800" b="1" i="0" u="none" strike="noStrike" dirty="0">
                          <a:solidFill>
                            <a:srgbClr val="000000"/>
                          </a:solidFill>
                          <a:effectLst/>
                          <a:latin typeface="Calibri" panose="020F0502020204030204" pitchFamily="34" charset="0"/>
                        </a:rPr>
                        <a:t>Order Quantity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i="0" u="none" strike="noStrike" dirty="0">
                          <a:solidFill>
                            <a:srgbClr val="000000"/>
                          </a:solidFill>
                          <a:effectLst/>
                          <a:latin typeface="Calibri" panose="020F0502020204030204" pitchFamily="34" charset="0"/>
                        </a:rPr>
                        <a:t>Unit Price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1" i="0" u="none" strike="noStrike" dirty="0">
                          <a:solidFill>
                            <a:srgbClr val="000000"/>
                          </a:solidFill>
                          <a:effectLst/>
                          <a:latin typeface="Calibri" panose="020F0502020204030204" pitchFamily="34" charset="0"/>
                        </a:rPr>
                        <a:t>EOQ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6848102"/>
                  </a:ext>
                </a:extLst>
              </a:tr>
              <a:tr h="396987">
                <a:tc>
                  <a:txBody>
                    <a:bodyPr/>
                    <a:lstStyle/>
                    <a:p>
                      <a:pPr algn="ctr" fontAlgn="b"/>
                      <a:r>
                        <a:rPr lang="en-US" sz="1800" b="0" i="0" u="none" strike="noStrike" dirty="0">
                          <a:solidFill>
                            <a:srgbClr val="000000"/>
                          </a:solidFill>
                          <a:effectLst/>
                          <a:latin typeface="Calibri" panose="020F0502020204030204" pitchFamily="34" charset="0"/>
                        </a:rPr>
                        <a:t>≥ 600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$18.75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634923"/>
                  </a:ext>
                </a:extLst>
              </a:tr>
              <a:tr h="396987">
                <a:tc>
                  <a:txBody>
                    <a:bodyPr/>
                    <a:lstStyle/>
                    <a:p>
                      <a:pPr algn="ctr" fontAlgn="b"/>
                      <a:r>
                        <a:rPr lang="en-US" sz="1800" b="0" i="0" u="none" strike="noStrike" dirty="0">
                          <a:solidFill>
                            <a:srgbClr val="000000"/>
                          </a:solidFill>
                          <a:effectLst/>
                          <a:latin typeface="Calibri" panose="020F0502020204030204" pitchFamily="34" charset="0"/>
                        </a:rPr>
                        <a:t>240</a:t>
                      </a:r>
                      <a:r>
                        <a:rPr lang="en-US" sz="1800" b="0" i="0" u="none" strike="noStrike" baseline="0" dirty="0">
                          <a:solidFill>
                            <a:srgbClr val="000000"/>
                          </a:solidFill>
                          <a:effectLst/>
                          <a:latin typeface="Calibri" panose="020F0502020204030204" pitchFamily="34" charset="0"/>
                        </a:rPr>
                        <a:t> to </a:t>
                      </a:r>
                      <a:r>
                        <a:rPr lang="en-US" sz="1800" b="0" i="0" u="none" strike="noStrike" dirty="0">
                          <a:solidFill>
                            <a:srgbClr val="000000"/>
                          </a:solidFill>
                          <a:effectLst/>
                          <a:latin typeface="Calibri" panose="020F0502020204030204" pitchFamily="34" charset="0"/>
                        </a:rPr>
                        <a:t>599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19.50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4336077"/>
                  </a:ext>
                </a:extLst>
              </a:tr>
              <a:tr h="447338">
                <a:tc>
                  <a:txBody>
                    <a:bodyPr/>
                    <a:lstStyle/>
                    <a:p>
                      <a:pPr algn="ctr" fontAlgn="b"/>
                      <a:r>
                        <a:rPr lang="en-US" sz="1800" b="0" i="0" u="none" strike="noStrike" dirty="0">
                          <a:solidFill>
                            <a:srgbClr val="000000"/>
                          </a:solidFill>
                          <a:effectLst/>
                          <a:latin typeface="Calibri" panose="020F0502020204030204" pitchFamily="34" charset="0"/>
                        </a:rPr>
                        <a:t>1</a:t>
                      </a:r>
                      <a:r>
                        <a:rPr lang="en-US" sz="1800" b="0" i="0" u="none" strike="noStrike" baseline="0" dirty="0">
                          <a:solidFill>
                            <a:srgbClr val="000000"/>
                          </a:solidFill>
                          <a:effectLst/>
                          <a:latin typeface="Calibri" panose="020F0502020204030204" pitchFamily="34" charset="0"/>
                        </a:rPr>
                        <a:t> to </a:t>
                      </a:r>
                      <a:r>
                        <a:rPr lang="en-US" sz="1800" b="0" i="0" u="none" strike="noStrike" dirty="0">
                          <a:solidFill>
                            <a:srgbClr val="000000"/>
                          </a:solidFill>
                          <a:effectLst/>
                          <a:latin typeface="Calibri" panose="020F0502020204030204" pitchFamily="34" charset="0"/>
                        </a:rPr>
                        <a:t>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20.00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100</a:t>
                      </a:r>
                    </a:p>
                    <a:p>
                      <a:pPr algn="ctr" fontAlgn="b"/>
                      <a:r>
                        <a:rPr lang="en-US" sz="1800" b="0" i="0" u="none" strike="noStrike" dirty="0">
                          <a:solidFill>
                            <a:srgbClr val="000000"/>
                          </a:solidFill>
                          <a:effectLst/>
                          <a:latin typeface="Calibri" panose="020F0502020204030204" pitchFamily="34" charset="0"/>
                        </a:rPr>
                        <a:t>(appropriate EOQ)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4930672"/>
                  </a:ext>
                </a:extLst>
              </a:tr>
            </a:tbl>
          </a:graphicData>
        </a:graphic>
      </p:graphicFrame>
    </p:spTree>
    <p:extLst>
      <p:ext uri="{BB962C8B-B14F-4D97-AF65-F5344CB8AC3E}">
        <p14:creationId xmlns:p14="http://schemas.microsoft.com/office/powerpoint/2010/main" val="410904713"/>
      </p:ext>
    </p:extLst>
  </p:cSld>
  <p:clrMapOvr>
    <a:overrideClrMapping bg1="lt1" tx1="dk1" bg2="lt2" tx2="dk2" accent1="accent1" accent2="accent2" accent3="accent3" accent4="accent4" accent5="accent5" accent6="accent6" hlink="hlink" folHlink="folHlink"/>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0"/>
            <a:ext cx="7580312" cy="18288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Example 15.2: Rocky Mountain Power – Quantity Discount Problem </a:t>
            </a:r>
            <a:r>
              <a:rPr lang="en-US" sz="1000" dirty="0"/>
              <a:t>5</a:t>
            </a:r>
          </a:p>
        </p:txBody>
      </p:sp>
      <p:sp>
        <p:nvSpPr>
          <p:cNvPr id="4" name="Content Placeholder 3"/>
          <p:cNvSpPr>
            <a:spLocks noGrp="1"/>
          </p:cNvSpPr>
          <p:nvPr>
            <p:ph idx="1"/>
          </p:nvPr>
        </p:nvSpPr>
        <p:spPr>
          <a:xfrm>
            <a:off x="1182688" y="1981200"/>
            <a:ext cx="7588062" cy="1371600"/>
          </a:xfrm>
        </p:spPr>
        <p:txBody>
          <a:bodyPr/>
          <a:lstStyle/>
          <a:p>
            <a:pPr marL="402336" indent="-402336">
              <a:spcBef>
                <a:spcPts val="400"/>
              </a:spcBef>
              <a:buClrTx/>
              <a:buSzPct val="100000"/>
              <a:buFont typeface="+mj-lt"/>
              <a:buAutoNum type="arabicPeriod" startAt="3"/>
            </a:pPr>
            <a:r>
              <a:rPr lang="en-US" sz="2000" dirty="0"/>
              <a:t>Calculate </a:t>
            </a:r>
            <a:r>
              <a:rPr lang="en-US" sz="2000" i="1" dirty="0" err="1"/>
              <a:t>TC</a:t>
            </a:r>
            <a:r>
              <a:rPr lang="en-US" sz="2000" i="1" baseline="-25000" dirty="0" err="1"/>
              <a:t>qd</a:t>
            </a:r>
            <a:r>
              <a:rPr lang="en-US" sz="2000" i="1" baseline="-25000" dirty="0"/>
              <a:t> </a:t>
            </a:r>
            <a:r>
              <a:rPr lang="en-US" sz="2000" dirty="0"/>
              <a:t>using equation (4) for the </a:t>
            </a:r>
            <a:r>
              <a:rPr lang="en-US" sz="2000" i="1" dirty="0"/>
              <a:t>EOQ </a:t>
            </a:r>
            <a:r>
              <a:rPr lang="en-US" sz="2000" dirty="0"/>
              <a:t>found in step 2 and compare with </a:t>
            </a:r>
            <a:r>
              <a:rPr lang="en-US" sz="2000" i="1" dirty="0" err="1"/>
              <a:t>TC</a:t>
            </a:r>
            <a:r>
              <a:rPr lang="en-US" sz="2000" i="1" baseline="-25000" dirty="0" err="1"/>
              <a:t>qd</a:t>
            </a:r>
            <a:r>
              <a:rPr lang="en-US" sz="2000" i="1" dirty="0"/>
              <a:t> </a:t>
            </a:r>
            <a:r>
              <a:rPr lang="en-US" sz="2000" dirty="0"/>
              <a:t>when substituting for the </a:t>
            </a:r>
            <a:r>
              <a:rPr lang="en-US" sz="2000" i="1" dirty="0"/>
              <a:t>Q</a:t>
            </a:r>
            <a:r>
              <a:rPr lang="en-US" sz="2000" dirty="0"/>
              <a:t>’s that just obtain all higher price discounts (the discontinuity points in the </a:t>
            </a:r>
            <a:r>
              <a:rPr lang="en-US" sz="2000" i="1" dirty="0" err="1"/>
              <a:t>TC</a:t>
            </a:r>
            <a:r>
              <a:rPr lang="en-US" sz="2000" i="1" baseline="-25000" dirty="0" err="1"/>
              <a:t>qd</a:t>
            </a:r>
            <a:r>
              <a:rPr lang="en-US" sz="2000" i="1" baseline="-25000" dirty="0"/>
              <a:t> </a:t>
            </a:r>
            <a:r>
              <a:rPr lang="en-US" sz="2000" dirty="0"/>
              <a:t>function as shown in Figure 15.6). Select the </a:t>
            </a:r>
            <a:r>
              <a:rPr lang="en-US" sz="2000" i="1" dirty="0"/>
              <a:t>Q </a:t>
            </a:r>
            <a:r>
              <a:rPr lang="en-US" sz="2000" dirty="0"/>
              <a:t>that minimizes </a:t>
            </a:r>
            <a:r>
              <a:rPr lang="en-US" sz="2000" i="1" dirty="0" err="1"/>
              <a:t>TC</a:t>
            </a:r>
            <a:r>
              <a:rPr lang="en-US" sz="2000" i="1" baseline="-25000" dirty="0" err="1"/>
              <a:t>qd</a:t>
            </a:r>
            <a:r>
              <a:rPr lang="en-US" sz="2000" dirty="0"/>
              <a:t>. </a:t>
            </a:r>
            <a:endParaRPr lang="en-US" sz="800" dirty="0"/>
          </a:p>
        </p:txBody>
      </p:sp>
      <p:graphicFrame>
        <p:nvGraphicFramePr>
          <p:cNvPr id="5" name="Object 4"/>
          <p:cNvGraphicFramePr>
            <a:graphicFrameLocks noChangeAspect="1"/>
          </p:cNvGraphicFramePr>
          <p:nvPr>
            <p:extLst>
              <p:ext uri="{D42A27DB-BD31-4B8C-83A1-F6EECF244321}">
                <p14:modId xmlns:p14="http://schemas.microsoft.com/office/powerpoint/2010/main" val="3409258086"/>
              </p:ext>
            </p:extLst>
          </p:nvPr>
        </p:nvGraphicFramePr>
        <p:xfrm>
          <a:off x="1852613" y="3533775"/>
          <a:ext cx="5441950" cy="1419225"/>
        </p:xfrm>
        <a:graphic>
          <a:graphicData uri="http://schemas.openxmlformats.org/presentationml/2006/ole">
            <mc:AlternateContent xmlns:mc="http://schemas.openxmlformats.org/markup-compatibility/2006">
              <mc:Choice xmlns:v="urn:schemas-microsoft-com:vml" Requires="v">
                <p:oleObj spid="_x0000_s9312" name="Equation" r:id="rId4" imgW="4089240" imgH="1066680" progId="Equation.DSMT4">
                  <p:embed/>
                </p:oleObj>
              </mc:Choice>
              <mc:Fallback>
                <p:oleObj name="Equation" r:id="rId4" imgW="4089240" imgH="1066680" progId="Equation.DSMT4">
                  <p:embed/>
                  <p:pic>
                    <p:nvPicPr>
                      <p:cNvPr id="0" name=""/>
                      <p:cNvPicPr/>
                      <p:nvPr/>
                    </p:nvPicPr>
                    <p:blipFill>
                      <a:blip r:embed="rId5"/>
                      <a:stretch>
                        <a:fillRect/>
                      </a:stretch>
                    </p:blipFill>
                    <p:spPr>
                      <a:xfrm>
                        <a:off x="1852613" y="3533775"/>
                        <a:ext cx="5441950" cy="1419225"/>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524200641"/>
              </p:ext>
            </p:extLst>
          </p:nvPr>
        </p:nvGraphicFramePr>
        <p:xfrm>
          <a:off x="1784350" y="5057775"/>
          <a:ext cx="5576888" cy="1419225"/>
        </p:xfrm>
        <a:graphic>
          <a:graphicData uri="http://schemas.openxmlformats.org/presentationml/2006/ole">
            <mc:AlternateContent xmlns:mc="http://schemas.openxmlformats.org/markup-compatibility/2006">
              <mc:Choice xmlns:v="urn:schemas-microsoft-com:vml" Requires="v">
                <p:oleObj spid="_x0000_s9313" name="Equation" r:id="rId6" imgW="4190760" imgH="1066680" progId="Equation.DSMT4">
                  <p:embed/>
                </p:oleObj>
              </mc:Choice>
              <mc:Fallback>
                <p:oleObj name="Equation" r:id="rId6" imgW="4190760" imgH="1066680" progId="Equation.DSMT4">
                  <p:embed/>
                  <p:pic>
                    <p:nvPicPr>
                      <p:cNvPr id="0" name=""/>
                      <p:cNvPicPr/>
                      <p:nvPr/>
                    </p:nvPicPr>
                    <p:blipFill>
                      <a:blip r:embed="rId7"/>
                      <a:stretch>
                        <a:fillRect/>
                      </a:stretch>
                    </p:blipFill>
                    <p:spPr>
                      <a:xfrm>
                        <a:off x="1784350" y="5057775"/>
                        <a:ext cx="5576888" cy="1419225"/>
                      </a:xfrm>
                      <a:prstGeom prst="rect">
                        <a:avLst/>
                      </a:prstGeom>
                    </p:spPr>
                  </p:pic>
                </p:oleObj>
              </mc:Fallback>
            </mc:AlternateContent>
          </a:graphicData>
        </a:graphic>
      </p:graphicFrame>
    </p:spTree>
    <p:extLst>
      <p:ext uri="{BB962C8B-B14F-4D97-AF65-F5344CB8AC3E}">
        <p14:creationId xmlns:p14="http://schemas.microsoft.com/office/powerpoint/2010/main" val="3085226212"/>
      </p:ext>
    </p:extLst>
  </p:cSld>
  <p:clrMapOvr>
    <a:overrideClrMapping bg1="lt1" tx1="dk1" bg2="lt2" tx2="dk2" accent1="accent1" accent2="accent2" accent3="accent3" accent4="accent4" accent5="accent5" accent6="accent6" hlink="hlink" folHlink="folHlink"/>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0"/>
            <a:ext cx="7580312" cy="18288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Example 15.2: Rocky Mountain Power – Quantity Discount Problem </a:t>
            </a:r>
            <a:r>
              <a:rPr lang="en-US" sz="1000" dirty="0"/>
              <a:t>6</a:t>
            </a:r>
          </a:p>
        </p:txBody>
      </p:sp>
      <p:graphicFrame>
        <p:nvGraphicFramePr>
          <p:cNvPr id="7" name="Object 6"/>
          <p:cNvGraphicFramePr>
            <a:graphicFrameLocks noChangeAspect="1"/>
          </p:cNvGraphicFramePr>
          <p:nvPr>
            <p:extLst>
              <p:ext uri="{D42A27DB-BD31-4B8C-83A1-F6EECF244321}">
                <p14:modId xmlns:p14="http://schemas.microsoft.com/office/powerpoint/2010/main" val="2269284023"/>
              </p:ext>
            </p:extLst>
          </p:nvPr>
        </p:nvGraphicFramePr>
        <p:xfrm>
          <a:off x="1587500" y="2133600"/>
          <a:ext cx="5967413" cy="1562100"/>
        </p:xfrm>
        <a:graphic>
          <a:graphicData uri="http://schemas.openxmlformats.org/presentationml/2006/ole">
            <mc:AlternateContent xmlns:mc="http://schemas.openxmlformats.org/markup-compatibility/2006">
              <mc:Choice xmlns:v="urn:schemas-microsoft-com:vml" Requires="v">
                <p:oleObj spid="_x0000_s10288" name="Equation" r:id="rId4" imgW="4076640" imgH="1066680" progId="Equation.DSMT4">
                  <p:embed/>
                </p:oleObj>
              </mc:Choice>
              <mc:Fallback>
                <p:oleObj name="Equation" r:id="rId4" imgW="4076640" imgH="1066680" progId="Equation.DSMT4">
                  <p:embed/>
                  <p:pic>
                    <p:nvPicPr>
                      <p:cNvPr id="7" name="Object 6"/>
                      <p:cNvPicPr/>
                      <p:nvPr/>
                    </p:nvPicPr>
                    <p:blipFill>
                      <a:blip r:embed="rId5"/>
                      <a:stretch>
                        <a:fillRect/>
                      </a:stretch>
                    </p:blipFill>
                    <p:spPr>
                      <a:xfrm>
                        <a:off x="1587500" y="2133600"/>
                        <a:ext cx="5967413" cy="1562100"/>
                      </a:xfrm>
                      <a:prstGeom prst="rect">
                        <a:avLst/>
                      </a:prstGeom>
                    </p:spPr>
                  </p:pic>
                </p:oleObj>
              </mc:Fallback>
            </mc:AlternateContent>
          </a:graphicData>
        </a:graphic>
      </p:graphicFrame>
      <p:sp>
        <p:nvSpPr>
          <p:cNvPr id="2" name="Content Placeholder 1"/>
          <p:cNvSpPr>
            <a:spLocks noGrp="1"/>
          </p:cNvSpPr>
          <p:nvPr>
            <p:ph idx="13"/>
          </p:nvPr>
        </p:nvSpPr>
        <p:spPr>
          <a:xfrm>
            <a:off x="1653675" y="3886200"/>
            <a:ext cx="6271125" cy="672306"/>
          </a:xfrm>
        </p:spPr>
        <p:txBody>
          <a:bodyPr/>
          <a:lstStyle/>
          <a:p>
            <a:pPr marL="0" indent="0">
              <a:buNone/>
            </a:pPr>
            <a:r>
              <a:rPr lang="en-US" sz="2000" dirty="0"/>
              <a:t>Total annual costs are minimized with an order quantity of 240 units. </a:t>
            </a:r>
          </a:p>
        </p:txBody>
      </p:sp>
    </p:spTree>
    <p:extLst>
      <p:ext uri="{BB962C8B-B14F-4D97-AF65-F5344CB8AC3E}">
        <p14:creationId xmlns:p14="http://schemas.microsoft.com/office/powerpoint/2010/main" val="2862014911"/>
      </p:ext>
    </p:extLst>
  </p:cSld>
  <p:clrMapOvr>
    <a:overrideClrMapping bg1="lt1" tx1="dk1" bg2="lt2" tx2="dk2" accent1="accent1" accent2="accent2" accent3="accent3" accent4="accent4" accent5="accent5" accent6="accent6" hlink="hlink" folHlink="folHlink"/>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Order Quantity Models </a:t>
            </a:r>
            <a:r>
              <a:rPr lang="en-US" sz="1000" dirty="0"/>
              <a:t>5</a:t>
            </a:r>
          </a:p>
        </p:txBody>
      </p:sp>
      <p:sp>
        <p:nvSpPr>
          <p:cNvPr id="3" name="Content Placeholder 2"/>
          <p:cNvSpPr>
            <a:spLocks noGrp="1"/>
          </p:cNvSpPr>
          <p:nvPr>
            <p:ph idx="1"/>
          </p:nvPr>
        </p:nvSpPr>
        <p:spPr>
          <a:xfrm>
            <a:off x="1182688" y="1905000"/>
            <a:ext cx="7588062" cy="4114800"/>
          </a:xfrm>
        </p:spPr>
        <p:txBody>
          <a:bodyPr/>
          <a:lstStyle/>
          <a:p>
            <a:pPr marL="0" indent="0">
              <a:lnSpc>
                <a:spcPct val="90000"/>
              </a:lnSpc>
              <a:buNone/>
            </a:pPr>
            <a:r>
              <a:rPr lang="en-US" sz="2800" dirty="0"/>
              <a:t>Inventory Model with Planned Shortages.</a:t>
            </a:r>
            <a:endParaRPr lang="en-US" sz="2400" dirty="0"/>
          </a:p>
          <a:p>
            <a:pPr marL="292608" lvl="1" indent="-292608">
              <a:lnSpc>
                <a:spcPct val="90000"/>
              </a:lnSpc>
              <a:spcBef>
                <a:spcPts val="500"/>
              </a:spcBef>
              <a:buClrTx/>
              <a:buSzPct val="100000"/>
              <a:buFont typeface="Arial" panose="020B0604020202020204" pitchFamily="34" charset="0"/>
              <a:buChar char="•"/>
            </a:pPr>
            <a:r>
              <a:rPr lang="en-US" sz="2400" b="0" dirty="0"/>
              <a:t>Possible when customers willing to tolerate stockouts.</a:t>
            </a:r>
          </a:p>
          <a:p>
            <a:pPr marL="644652" lvl="2" indent="-342900">
              <a:lnSpc>
                <a:spcPct val="90000"/>
              </a:lnSpc>
              <a:spcBef>
                <a:spcPts val="500"/>
              </a:spcBef>
              <a:buClrTx/>
              <a:buSzPct val="100000"/>
              <a:buFont typeface="Arial" panose="020B0604020202020204" pitchFamily="34" charset="0"/>
              <a:buChar char="•"/>
            </a:pPr>
            <a:r>
              <a:rPr lang="en-US" sz="2000" b="0" dirty="0"/>
              <a:t>Must adhere to promised delivery date.</a:t>
            </a:r>
          </a:p>
          <a:p>
            <a:pPr marL="644652" lvl="2" indent="-342900">
              <a:lnSpc>
                <a:spcPct val="90000"/>
              </a:lnSpc>
              <a:spcBef>
                <a:spcPts val="500"/>
              </a:spcBef>
              <a:buClrTx/>
              <a:buSzPct val="100000"/>
              <a:buFont typeface="Arial" panose="020B0604020202020204" pitchFamily="34" charset="0"/>
              <a:buChar char="•"/>
            </a:pPr>
            <a:r>
              <a:rPr lang="en-US" sz="2000" b="0" dirty="0"/>
              <a:t>Must be within a reasonable length of time</a:t>
            </a:r>
            <a:r>
              <a:rPr lang="en-US" sz="2800" b="0" dirty="0"/>
              <a:t>.</a:t>
            </a:r>
            <a:endParaRPr lang="en-US" sz="2000" b="0" dirty="0"/>
          </a:p>
        </p:txBody>
      </p:sp>
    </p:spTree>
    <p:extLst>
      <p:ext uri="{BB962C8B-B14F-4D97-AF65-F5344CB8AC3E}">
        <p14:creationId xmlns:p14="http://schemas.microsoft.com/office/powerpoint/2010/main" val="37048384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304801"/>
            <a:ext cx="7580312" cy="12954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Figure 15.7: Inventory Levels for the Planned Shortages Model</a:t>
            </a:r>
          </a:p>
        </p:txBody>
      </p:sp>
      <p:pic>
        <p:nvPicPr>
          <p:cNvPr id="7" name="Picture 6" descr="Graph showing the number of units on hand under the planned shortages model. "/>
          <p:cNvPicPr>
            <a:picLocks noChangeAspect="1"/>
          </p:cNvPicPr>
          <p:nvPr/>
        </p:nvPicPr>
        <p:blipFill>
          <a:blip r:embed="rId3"/>
          <a:stretch>
            <a:fillRect/>
          </a:stretch>
        </p:blipFill>
        <p:spPr>
          <a:xfrm>
            <a:off x="1852612" y="2586037"/>
            <a:ext cx="5819775" cy="2905125"/>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7676978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838200"/>
            <a:ext cx="7580312" cy="838200"/>
          </a:xfrm>
        </p:spPr>
        <p:txBody>
          <a:bodyPr/>
          <a:lstStyle/>
          <a:p>
            <a:r>
              <a:rPr lang="en-US" dirty="0"/>
              <a:t>Inventory Theory </a:t>
            </a:r>
            <a:r>
              <a:rPr lang="en-US" sz="1000" dirty="0"/>
              <a:t>1</a:t>
            </a:r>
          </a:p>
        </p:txBody>
      </p:sp>
      <p:sp>
        <p:nvSpPr>
          <p:cNvPr id="3" name="Content Placeholder 2"/>
          <p:cNvSpPr>
            <a:spLocks noGrp="1"/>
          </p:cNvSpPr>
          <p:nvPr>
            <p:ph idx="1"/>
          </p:nvPr>
        </p:nvSpPr>
        <p:spPr>
          <a:xfrm>
            <a:off x="1182688" y="2017713"/>
            <a:ext cx="7588062" cy="3621087"/>
          </a:xfrm>
        </p:spPr>
        <p:txBody>
          <a:bodyPr/>
          <a:lstStyle/>
          <a:p>
            <a:pPr marL="0" indent="0">
              <a:spcBef>
                <a:spcPts val="500"/>
              </a:spcBef>
              <a:buClrTx/>
              <a:buNone/>
            </a:pPr>
            <a:r>
              <a:rPr lang="en-US" dirty="0"/>
              <a:t>Role of Inventory in Services.</a:t>
            </a:r>
          </a:p>
          <a:p>
            <a:pPr marL="292608" lvl="1" indent="-292608">
              <a:spcBef>
                <a:spcPts val="500"/>
              </a:spcBef>
              <a:buClrTx/>
              <a:buSzPct val="100000"/>
              <a:buFont typeface="Arial" panose="020B0604020202020204" pitchFamily="34" charset="0"/>
              <a:buChar char="•"/>
            </a:pPr>
            <a:r>
              <a:rPr lang="en-US" dirty="0"/>
              <a:t>Decoupling inventories.</a:t>
            </a:r>
          </a:p>
          <a:p>
            <a:pPr marL="292608" lvl="1" indent="-292608">
              <a:spcBef>
                <a:spcPts val="500"/>
              </a:spcBef>
              <a:buClrTx/>
              <a:buSzPct val="100000"/>
              <a:buFont typeface="Arial" panose="020B0604020202020204" pitchFamily="34" charset="0"/>
              <a:buChar char="•"/>
            </a:pPr>
            <a:r>
              <a:rPr lang="en-US" dirty="0"/>
              <a:t>Seasonal inventories.</a:t>
            </a:r>
          </a:p>
          <a:p>
            <a:pPr marL="292608" lvl="1" indent="-292608">
              <a:spcBef>
                <a:spcPts val="500"/>
              </a:spcBef>
              <a:buClrTx/>
              <a:buSzPct val="100000"/>
              <a:buFont typeface="Arial" panose="020B0604020202020204" pitchFamily="34" charset="0"/>
              <a:buChar char="•"/>
            </a:pPr>
            <a:r>
              <a:rPr lang="en-US" dirty="0"/>
              <a:t>Speculative inventories.</a:t>
            </a:r>
          </a:p>
          <a:p>
            <a:pPr marL="292608" lvl="1" indent="-292608">
              <a:spcBef>
                <a:spcPts val="500"/>
              </a:spcBef>
              <a:buClrTx/>
              <a:buSzPct val="100000"/>
              <a:buFont typeface="Arial" panose="020B0604020202020204" pitchFamily="34" charset="0"/>
              <a:buChar char="•"/>
            </a:pPr>
            <a:r>
              <a:rPr lang="en-US" dirty="0"/>
              <a:t>Cyclical inventories.</a:t>
            </a:r>
          </a:p>
          <a:p>
            <a:pPr marL="292608" lvl="1" indent="-292608">
              <a:spcBef>
                <a:spcPts val="500"/>
              </a:spcBef>
              <a:buClrTx/>
              <a:buSzPct val="100000"/>
              <a:buFont typeface="Arial" panose="020B0604020202020204" pitchFamily="34" charset="0"/>
              <a:buChar char="•"/>
            </a:pPr>
            <a:r>
              <a:rPr lang="en-US" dirty="0"/>
              <a:t>In-transit inventories.</a:t>
            </a:r>
          </a:p>
          <a:p>
            <a:pPr marL="292608" lvl="1" indent="-292608">
              <a:spcBef>
                <a:spcPts val="500"/>
              </a:spcBef>
              <a:buClrTx/>
              <a:buSzPct val="100000"/>
              <a:buFont typeface="Arial" panose="020B0604020202020204" pitchFamily="34" charset="0"/>
              <a:buChar char="•"/>
            </a:pPr>
            <a:r>
              <a:rPr lang="en-US" dirty="0"/>
              <a:t>Safety stocks.</a:t>
            </a:r>
          </a:p>
        </p:txBody>
      </p:sp>
    </p:spTree>
    <p:extLst>
      <p:ext uri="{BB962C8B-B14F-4D97-AF65-F5344CB8AC3E}">
        <p14:creationId xmlns:p14="http://schemas.microsoft.com/office/powerpoint/2010/main" val="4238199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Order Quantity Models </a:t>
            </a:r>
            <a:r>
              <a:rPr lang="en-US" sz="1000" dirty="0"/>
              <a:t>6</a:t>
            </a:r>
          </a:p>
        </p:txBody>
      </p:sp>
      <p:sp>
        <p:nvSpPr>
          <p:cNvPr id="3" name="Content Placeholder 2"/>
          <p:cNvSpPr>
            <a:spLocks noGrp="1"/>
          </p:cNvSpPr>
          <p:nvPr>
            <p:ph idx="1"/>
          </p:nvPr>
        </p:nvSpPr>
        <p:spPr>
          <a:xfrm>
            <a:off x="1182688" y="2017713"/>
            <a:ext cx="7588062" cy="1182687"/>
          </a:xfrm>
        </p:spPr>
        <p:txBody>
          <a:bodyPr/>
          <a:lstStyle/>
          <a:p>
            <a:pPr marL="0" indent="0">
              <a:lnSpc>
                <a:spcPct val="150000"/>
              </a:lnSpc>
              <a:buNone/>
            </a:pPr>
            <a:r>
              <a:rPr lang="en-US" sz="2800" dirty="0"/>
              <a:t>Inventory Model with Planned Shortages.</a:t>
            </a:r>
          </a:p>
          <a:p>
            <a:pPr marL="0" lvl="1" indent="517525">
              <a:lnSpc>
                <a:spcPct val="150000"/>
              </a:lnSpc>
              <a:buClr>
                <a:schemeClr val="folHlink"/>
              </a:buClr>
              <a:buSzPct val="60000"/>
              <a:buNone/>
            </a:pPr>
            <a:r>
              <a:rPr lang="en-US" sz="2000" dirty="0"/>
              <a:t>Total Cost = Ordering Cost + Holding Cost +Backorder Cost</a:t>
            </a:r>
          </a:p>
        </p:txBody>
      </p:sp>
      <p:graphicFrame>
        <p:nvGraphicFramePr>
          <p:cNvPr id="5" name="Object 4"/>
          <p:cNvGraphicFramePr>
            <a:graphicFrameLocks noChangeAspect="1"/>
          </p:cNvGraphicFramePr>
          <p:nvPr>
            <p:extLst>
              <p:ext uri="{D42A27DB-BD31-4B8C-83A1-F6EECF244321}">
                <p14:modId xmlns:p14="http://schemas.microsoft.com/office/powerpoint/2010/main" val="1180044186"/>
              </p:ext>
            </p:extLst>
          </p:nvPr>
        </p:nvGraphicFramePr>
        <p:xfrm>
          <a:off x="2795588" y="3425825"/>
          <a:ext cx="4567237" cy="765175"/>
        </p:xfrm>
        <a:graphic>
          <a:graphicData uri="http://schemas.openxmlformats.org/presentationml/2006/ole">
            <mc:AlternateContent xmlns:mc="http://schemas.openxmlformats.org/markup-compatibility/2006">
              <mc:Choice xmlns:v="urn:schemas-microsoft-com:vml" Requires="v">
                <p:oleObj spid="_x0000_s11312" name="Equation" r:id="rId3" imgW="2577960" imgH="431640" progId="Equation.DSMT4">
                  <p:embed/>
                </p:oleObj>
              </mc:Choice>
              <mc:Fallback>
                <p:oleObj name="Equation" r:id="rId3" imgW="2577960" imgH="431640" progId="Equation.DSMT4">
                  <p:embed/>
                  <p:pic>
                    <p:nvPicPr>
                      <p:cNvPr id="0" name=""/>
                      <p:cNvPicPr/>
                      <p:nvPr/>
                    </p:nvPicPr>
                    <p:blipFill>
                      <a:blip r:embed="rId4"/>
                      <a:stretch>
                        <a:fillRect/>
                      </a:stretch>
                    </p:blipFill>
                    <p:spPr>
                      <a:xfrm>
                        <a:off x="2795588" y="3425825"/>
                        <a:ext cx="4567237" cy="765175"/>
                      </a:xfrm>
                      <a:prstGeom prst="rect">
                        <a:avLst/>
                      </a:prstGeom>
                    </p:spPr>
                  </p:pic>
                </p:oleObj>
              </mc:Fallback>
            </mc:AlternateContent>
          </a:graphicData>
        </a:graphic>
      </p:graphicFrame>
      <p:sp>
        <p:nvSpPr>
          <p:cNvPr id="6" name="Content Placeholder 5"/>
          <p:cNvSpPr>
            <a:spLocks noGrp="1"/>
          </p:cNvSpPr>
          <p:nvPr>
            <p:ph idx="13"/>
          </p:nvPr>
        </p:nvSpPr>
        <p:spPr>
          <a:xfrm>
            <a:off x="1143000" y="4379913"/>
            <a:ext cx="7588062" cy="1258887"/>
          </a:xfrm>
        </p:spPr>
        <p:txBody>
          <a:bodyPr/>
          <a:lstStyle/>
          <a:p>
            <a:pPr marL="0" indent="0">
              <a:buNone/>
            </a:pPr>
            <a:r>
              <a:rPr lang="en-US" sz="2000" dirty="0"/>
              <a:t>where </a:t>
            </a:r>
          </a:p>
          <a:p>
            <a:pPr marL="457200" indent="-12700">
              <a:buNone/>
            </a:pPr>
            <a:r>
              <a:rPr lang="en-US" sz="2000" dirty="0"/>
              <a:t>K = number of stockouts backordered when order quantity arrives </a:t>
            </a:r>
          </a:p>
          <a:p>
            <a:pPr marL="457200" indent="-12700">
              <a:buNone/>
            </a:pPr>
            <a:r>
              <a:rPr lang="en-US" sz="2000" dirty="0"/>
              <a:t>B = backorder cost in dollars per unit per year </a:t>
            </a:r>
          </a:p>
        </p:txBody>
      </p:sp>
    </p:spTree>
    <p:extLst>
      <p:ext uri="{BB962C8B-B14F-4D97-AF65-F5344CB8AC3E}">
        <p14:creationId xmlns:p14="http://schemas.microsoft.com/office/powerpoint/2010/main" val="36823421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52400"/>
            <a:ext cx="7580312" cy="1524000"/>
          </a:xfrm>
        </p:spPr>
        <p:txBody>
          <a:bodyPr/>
          <a:lstStyle/>
          <a:p>
            <a:r>
              <a:rPr lang="en-US" dirty="0"/>
              <a:t>Table 15.3: Values for Q* and K* as a Function of Backorder Cost</a:t>
            </a:r>
          </a:p>
        </p:txBody>
      </p:sp>
      <p:pic>
        <p:nvPicPr>
          <p:cNvPr id="5" name="Picture 4" descr="Table of values for Q and K as a function of the backorder cost."/>
          <p:cNvPicPr>
            <a:picLocks noChangeAspect="1"/>
          </p:cNvPicPr>
          <p:nvPr/>
        </p:nvPicPr>
        <p:blipFill>
          <a:blip r:embed="rId3"/>
          <a:stretch>
            <a:fillRect/>
          </a:stretch>
        </p:blipFill>
        <p:spPr>
          <a:xfrm>
            <a:off x="3048000" y="1905000"/>
            <a:ext cx="2802396" cy="2896859"/>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3601128298"/>
              </p:ext>
            </p:extLst>
          </p:nvPr>
        </p:nvGraphicFramePr>
        <p:xfrm>
          <a:off x="3068638" y="4940300"/>
          <a:ext cx="3006725" cy="1217613"/>
        </p:xfrm>
        <a:graphic>
          <a:graphicData uri="http://schemas.openxmlformats.org/presentationml/2006/ole">
            <mc:AlternateContent xmlns:mc="http://schemas.openxmlformats.org/markup-compatibility/2006">
              <mc:Choice xmlns:v="urn:schemas-microsoft-com:vml" Requires="v">
                <p:oleObj spid="_x0000_s12333" name="Equation" r:id="rId4" imgW="2260440" imgH="914400" progId="Equation.DSMT4">
                  <p:embed/>
                </p:oleObj>
              </mc:Choice>
              <mc:Fallback>
                <p:oleObj name="Equation" r:id="rId4" imgW="2260440" imgH="914400" progId="Equation.DSMT4">
                  <p:embed/>
                  <p:pic>
                    <p:nvPicPr>
                      <p:cNvPr id="0" name=""/>
                      <p:cNvPicPr/>
                      <p:nvPr/>
                    </p:nvPicPr>
                    <p:blipFill>
                      <a:blip r:embed="rId5"/>
                      <a:stretch>
                        <a:fillRect/>
                      </a:stretch>
                    </p:blipFill>
                    <p:spPr>
                      <a:xfrm>
                        <a:off x="3068638" y="4940300"/>
                        <a:ext cx="3006725" cy="1217613"/>
                      </a:xfrm>
                      <a:prstGeom prst="rect">
                        <a:avLst/>
                      </a:prstGeom>
                    </p:spPr>
                  </p:pic>
                </p:oleObj>
              </mc:Fallback>
            </mc:AlternateContent>
          </a:graphicData>
        </a:graphic>
      </p:graphicFrame>
      <p:sp>
        <p:nvSpPr>
          <p:cNvPr id="7"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6"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4862597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1"/>
            <a:ext cx="7580312" cy="1844041"/>
          </a:xfrm>
        </p:spPr>
        <p:txBody>
          <a:bodyPr/>
          <a:lstStyle/>
          <a:p>
            <a:r>
              <a:rPr lang="en-US" sz="4000" dirty="0"/>
              <a:t>Example 15.3: Rocky Mountain Power – Planned Shortages Problem</a:t>
            </a:r>
            <a:endParaRPr lang="en-US" sz="900" dirty="0"/>
          </a:p>
        </p:txBody>
      </p:sp>
      <p:sp>
        <p:nvSpPr>
          <p:cNvPr id="3" name="Content Placeholder 2"/>
          <p:cNvSpPr>
            <a:spLocks noGrp="1"/>
          </p:cNvSpPr>
          <p:nvPr>
            <p:ph idx="1"/>
          </p:nvPr>
        </p:nvSpPr>
        <p:spPr>
          <a:xfrm>
            <a:off x="1182688" y="2017714"/>
            <a:ext cx="7588062" cy="1103526"/>
          </a:xfrm>
        </p:spPr>
        <p:txBody>
          <a:bodyPr/>
          <a:lstStyle/>
          <a:p>
            <a:pPr marL="0" indent="0">
              <a:buNone/>
            </a:pPr>
            <a:r>
              <a:rPr lang="en-US" sz="1600" dirty="0"/>
              <a:t>Assume that the cost of a backorder for the glass insulator is the price of a $50 overnight FedEx package. Using equations (6) and (7), calculate a new order quantity and maximum backorder accumulation. Has a savings in total annual costs been realized compared with the classic </a:t>
            </a:r>
            <a:r>
              <a:rPr lang="en-US" sz="1600" i="1" dirty="0"/>
              <a:t>EOQ </a:t>
            </a:r>
            <a:r>
              <a:rPr lang="en-US" sz="1600" dirty="0"/>
              <a:t>approach?</a:t>
            </a:r>
            <a:endParaRPr lang="en-US" sz="1100" dirty="0"/>
          </a:p>
        </p:txBody>
      </p:sp>
      <p:graphicFrame>
        <p:nvGraphicFramePr>
          <p:cNvPr id="7" name="Object 6"/>
          <p:cNvGraphicFramePr>
            <a:graphicFrameLocks noChangeAspect="1"/>
          </p:cNvGraphicFramePr>
          <p:nvPr>
            <p:extLst>
              <p:ext uri="{D42A27DB-BD31-4B8C-83A1-F6EECF244321}">
                <p14:modId xmlns:p14="http://schemas.microsoft.com/office/powerpoint/2010/main" val="580547267"/>
              </p:ext>
            </p:extLst>
          </p:nvPr>
        </p:nvGraphicFramePr>
        <p:xfrm>
          <a:off x="2220913" y="3214688"/>
          <a:ext cx="4703762" cy="1338262"/>
        </p:xfrm>
        <a:graphic>
          <a:graphicData uri="http://schemas.openxmlformats.org/presentationml/2006/ole">
            <mc:AlternateContent xmlns:mc="http://schemas.openxmlformats.org/markup-compatibility/2006">
              <mc:Choice xmlns:v="urn:schemas-microsoft-com:vml" Requires="v">
                <p:oleObj spid="_x0000_s13398" name="Equation" r:id="rId3" imgW="3213000" imgH="914400" progId="Equation.DSMT4">
                  <p:embed/>
                </p:oleObj>
              </mc:Choice>
              <mc:Fallback>
                <p:oleObj name="Equation" r:id="rId3" imgW="3213000" imgH="914400" progId="Equation.DSMT4">
                  <p:embed/>
                  <p:pic>
                    <p:nvPicPr>
                      <p:cNvPr id="6" name="Object 5"/>
                      <p:cNvPicPr/>
                      <p:nvPr/>
                    </p:nvPicPr>
                    <p:blipFill>
                      <a:blip r:embed="rId4"/>
                      <a:stretch>
                        <a:fillRect/>
                      </a:stretch>
                    </p:blipFill>
                    <p:spPr>
                      <a:xfrm>
                        <a:off x="2220913" y="3214688"/>
                        <a:ext cx="4703762" cy="1338262"/>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089877799"/>
              </p:ext>
            </p:extLst>
          </p:nvPr>
        </p:nvGraphicFramePr>
        <p:xfrm>
          <a:off x="2235200" y="4672013"/>
          <a:ext cx="4090988" cy="1739900"/>
        </p:xfrm>
        <a:graphic>
          <a:graphicData uri="http://schemas.openxmlformats.org/presentationml/2006/ole">
            <mc:AlternateContent xmlns:mc="http://schemas.openxmlformats.org/markup-compatibility/2006">
              <mc:Choice xmlns:v="urn:schemas-microsoft-com:vml" Requires="v">
                <p:oleObj spid="_x0000_s13399" name="Equation" r:id="rId5" imgW="2539800" imgH="1079280" progId="Equation.DSMT4">
                  <p:embed/>
                </p:oleObj>
              </mc:Choice>
              <mc:Fallback>
                <p:oleObj name="Equation" r:id="rId5" imgW="2539800" imgH="1079280" progId="Equation.DSMT4">
                  <p:embed/>
                  <p:pic>
                    <p:nvPicPr>
                      <p:cNvPr id="5" name="Object 4"/>
                      <p:cNvPicPr/>
                      <p:nvPr/>
                    </p:nvPicPr>
                    <p:blipFill>
                      <a:blip r:embed="rId6"/>
                      <a:stretch>
                        <a:fillRect/>
                      </a:stretch>
                    </p:blipFill>
                    <p:spPr>
                      <a:xfrm>
                        <a:off x="2235200" y="4672013"/>
                        <a:ext cx="4090988" cy="1739900"/>
                      </a:xfrm>
                      <a:prstGeom prst="rect">
                        <a:avLst/>
                      </a:prstGeom>
                    </p:spPr>
                  </p:pic>
                </p:oleObj>
              </mc:Fallback>
            </mc:AlternateContent>
          </a:graphicData>
        </a:graphic>
      </p:graphicFrame>
    </p:spTree>
    <p:extLst>
      <p:ext uri="{BB962C8B-B14F-4D97-AF65-F5344CB8AC3E}">
        <p14:creationId xmlns:p14="http://schemas.microsoft.com/office/powerpoint/2010/main" val="21825910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Management Under Uncertainty </a:t>
            </a:r>
            <a:r>
              <a:rPr lang="en-US" sz="1000" dirty="0"/>
              <a:t>1</a:t>
            </a:r>
          </a:p>
        </p:txBody>
      </p:sp>
      <p:sp>
        <p:nvSpPr>
          <p:cNvPr id="3" name="Content Placeholder 2"/>
          <p:cNvSpPr>
            <a:spLocks noGrp="1"/>
          </p:cNvSpPr>
          <p:nvPr>
            <p:ph idx="1"/>
          </p:nvPr>
        </p:nvSpPr>
        <p:spPr>
          <a:xfrm>
            <a:off x="1182688" y="2017713"/>
            <a:ext cx="7588062" cy="4383087"/>
          </a:xfrm>
        </p:spPr>
        <p:txBody>
          <a:bodyPr/>
          <a:lstStyle/>
          <a:p>
            <a:pPr marL="0" indent="0">
              <a:buClrTx/>
              <a:buSzPct val="100000"/>
              <a:buNone/>
            </a:pPr>
            <a:r>
              <a:rPr lang="en-US" sz="3000" dirty="0"/>
              <a:t>Service level.</a:t>
            </a:r>
          </a:p>
          <a:p>
            <a:pPr marL="292608" lvl="1" indent="-292608">
              <a:spcBef>
                <a:spcPts val="500"/>
              </a:spcBef>
              <a:buClrTx/>
              <a:buSzPct val="100000"/>
              <a:buFont typeface="Arial" panose="020B0604020202020204" pitchFamily="34" charset="0"/>
              <a:buChar char="•"/>
            </a:pPr>
            <a:r>
              <a:rPr lang="en-US" sz="2600" b="0" dirty="0"/>
              <a:t>Is key to inventory management under uncertainty.</a:t>
            </a:r>
          </a:p>
          <a:p>
            <a:pPr marL="292608" lvl="1" indent="-292608">
              <a:spcBef>
                <a:spcPts val="500"/>
              </a:spcBef>
              <a:buClrTx/>
              <a:buSzPct val="100000"/>
              <a:buFont typeface="Arial" panose="020B0604020202020204" pitchFamily="34" charset="0"/>
              <a:buChar char="•"/>
            </a:pPr>
            <a:r>
              <a:rPr lang="en-US" sz="2600" b="0" dirty="0"/>
              <a:t>Is customer-oriented term.</a:t>
            </a:r>
          </a:p>
          <a:p>
            <a:pPr marL="292608" lvl="1" indent="-292608">
              <a:spcBef>
                <a:spcPts val="500"/>
              </a:spcBef>
              <a:buClrTx/>
              <a:buSzPct val="100000"/>
              <a:buFont typeface="Arial" panose="020B0604020202020204" pitchFamily="34" charset="0"/>
              <a:buChar char="•"/>
            </a:pPr>
            <a:r>
              <a:rPr lang="en-US" sz="2600" b="0" dirty="0"/>
              <a:t>Is defined as the percentage of demand occurring during the lead time that can be satisfied from inventory.</a:t>
            </a:r>
          </a:p>
          <a:p>
            <a:pPr marL="292608" lvl="1" indent="-292608">
              <a:spcBef>
                <a:spcPts val="500"/>
              </a:spcBef>
              <a:buClrTx/>
              <a:buSzPct val="100000"/>
              <a:buFont typeface="Arial" panose="020B0604020202020204" pitchFamily="34" charset="0"/>
              <a:buChar char="•"/>
            </a:pPr>
            <a:r>
              <a:rPr lang="en-US" sz="2600" b="0" dirty="0"/>
              <a:t>Selection is a policy decision.</a:t>
            </a:r>
          </a:p>
          <a:p>
            <a:pPr marL="292608" lvl="1" indent="-292608">
              <a:spcBef>
                <a:spcPts val="500"/>
              </a:spcBef>
              <a:buClrTx/>
              <a:buSzPct val="100000"/>
              <a:buFont typeface="Arial" panose="020B0604020202020204" pitchFamily="34" charset="0"/>
              <a:buChar char="•"/>
            </a:pPr>
            <a:r>
              <a:rPr lang="en-US" sz="2600" b="0" dirty="0"/>
              <a:t>Used to determine a reorder point (ROP).</a:t>
            </a:r>
          </a:p>
          <a:p>
            <a:pPr marL="621792" lvl="2" indent="-320040">
              <a:spcBef>
                <a:spcPts val="500"/>
              </a:spcBef>
              <a:buClrTx/>
              <a:buSzPct val="80000"/>
              <a:buFont typeface="Arial" panose="020B0604020202020204" pitchFamily="34" charset="0"/>
              <a:buChar char="•"/>
            </a:pPr>
            <a:r>
              <a:rPr lang="en-US" sz="2200" b="0" dirty="0"/>
              <a:t>ROP is the level of inventory on hand when replenishment order is initiated</a:t>
            </a:r>
            <a:r>
              <a:rPr lang="en-US" b="0" dirty="0"/>
              <a:t>.</a:t>
            </a:r>
            <a:endParaRPr lang="en-US" sz="2200" b="0" dirty="0"/>
          </a:p>
        </p:txBody>
      </p:sp>
    </p:spTree>
    <p:extLst>
      <p:ext uri="{BB962C8B-B14F-4D97-AF65-F5344CB8AC3E}">
        <p14:creationId xmlns:p14="http://schemas.microsoft.com/office/powerpoint/2010/main" val="9005083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Management Under Uncertainty </a:t>
            </a:r>
            <a:r>
              <a:rPr lang="en-US" sz="1000" dirty="0"/>
              <a:t>2</a:t>
            </a:r>
          </a:p>
        </p:txBody>
      </p:sp>
      <p:sp>
        <p:nvSpPr>
          <p:cNvPr id="3" name="Content Placeholder 2"/>
          <p:cNvSpPr>
            <a:spLocks noGrp="1"/>
          </p:cNvSpPr>
          <p:nvPr>
            <p:ph idx="1"/>
          </p:nvPr>
        </p:nvSpPr>
        <p:spPr/>
        <p:txBody>
          <a:bodyPr/>
          <a:lstStyle/>
          <a:p>
            <a:pPr>
              <a:buClrTx/>
              <a:buSzPct val="100000"/>
              <a:buFont typeface="Arial" panose="020B0604020202020204" pitchFamily="34" charset="0"/>
              <a:buChar char="•"/>
            </a:pPr>
            <a:r>
              <a:rPr lang="en-US" sz="3000" dirty="0"/>
              <a:t>ROP equals the safety stock level plus the average demand during the lead time (</a:t>
            </a:r>
            <a:r>
              <a:rPr lang="en-US" sz="3000" dirty="0" err="1"/>
              <a:t>d</a:t>
            </a:r>
            <a:r>
              <a:rPr lang="en-US" sz="3000" baseline="-25000" dirty="0" err="1"/>
              <a:t>L</a:t>
            </a:r>
            <a:r>
              <a:rPr lang="en-US" sz="3000" dirty="0"/>
              <a:t>).</a:t>
            </a:r>
          </a:p>
        </p:txBody>
      </p:sp>
      <p:graphicFrame>
        <p:nvGraphicFramePr>
          <p:cNvPr id="6" name="Object 5"/>
          <p:cNvGraphicFramePr>
            <a:graphicFrameLocks noChangeAspect="1"/>
          </p:cNvGraphicFramePr>
          <p:nvPr>
            <p:extLst>
              <p:ext uri="{D42A27DB-BD31-4B8C-83A1-F6EECF244321}">
                <p14:modId xmlns:p14="http://schemas.microsoft.com/office/powerpoint/2010/main" val="2489659670"/>
              </p:ext>
            </p:extLst>
          </p:nvPr>
        </p:nvGraphicFramePr>
        <p:xfrm>
          <a:off x="2217738" y="3373438"/>
          <a:ext cx="4046537" cy="1709737"/>
        </p:xfrm>
        <a:graphic>
          <a:graphicData uri="http://schemas.openxmlformats.org/presentationml/2006/ole">
            <mc:AlternateContent xmlns:mc="http://schemas.openxmlformats.org/markup-compatibility/2006">
              <mc:Choice xmlns:v="urn:schemas-microsoft-com:vml" Requires="v">
                <p:oleObj spid="_x0000_s14380" name="Equation" r:id="rId3" imgW="2286000" imgH="965160" progId="Equation.DSMT4">
                  <p:embed/>
                </p:oleObj>
              </mc:Choice>
              <mc:Fallback>
                <p:oleObj name="Equation" r:id="rId3" imgW="2286000" imgH="965160" progId="Equation.DSMT4">
                  <p:embed/>
                  <p:pic>
                    <p:nvPicPr>
                      <p:cNvPr id="0" name=""/>
                      <p:cNvPicPr/>
                      <p:nvPr/>
                    </p:nvPicPr>
                    <p:blipFill>
                      <a:blip r:embed="rId4"/>
                      <a:stretch>
                        <a:fillRect/>
                      </a:stretch>
                    </p:blipFill>
                    <p:spPr>
                      <a:xfrm>
                        <a:off x="2217738" y="3373438"/>
                        <a:ext cx="4046537" cy="1709737"/>
                      </a:xfrm>
                      <a:prstGeom prst="rect">
                        <a:avLst/>
                      </a:prstGeom>
                    </p:spPr>
                  </p:pic>
                </p:oleObj>
              </mc:Fallback>
            </mc:AlternateContent>
          </a:graphicData>
        </a:graphic>
      </p:graphicFrame>
    </p:spTree>
    <p:extLst>
      <p:ext uri="{BB962C8B-B14F-4D97-AF65-F5344CB8AC3E}">
        <p14:creationId xmlns:p14="http://schemas.microsoft.com/office/powerpoint/2010/main" val="4181859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381000"/>
            <a:ext cx="7580312" cy="12954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Figure 15.8: Demand During Lead Time</a:t>
            </a:r>
            <a:endParaRPr lang="en-US" sz="1000" dirty="0"/>
          </a:p>
        </p:txBody>
      </p:sp>
      <p:pic>
        <p:nvPicPr>
          <p:cNvPr id="5" name="Picture 4" descr="Image of adding 4 normal curves with means of 3 and standard deviations of 1.5.&#10; "/>
          <p:cNvPicPr>
            <a:picLocks noChangeAspect="1"/>
          </p:cNvPicPr>
          <p:nvPr/>
        </p:nvPicPr>
        <p:blipFill>
          <a:blip r:embed="rId3"/>
          <a:stretch>
            <a:fillRect/>
          </a:stretch>
        </p:blipFill>
        <p:spPr>
          <a:xfrm>
            <a:off x="1150938" y="2309812"/>
            <a:ext cx="7000875" cy="2276475"/>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p>
        </p:txBody>
      </p:sp>
    </p:spTree>
    <p:extLst>
      <p:ext uri="{BB962C8B-B14F-4D97-AF65-F5344CB8AC3E}">
        <p14:creationId xmlns:p14="http://schemas.microsoft.com/office/powerpoint/2010/main" val="2938219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Example 15.4: Rocky Mountain Power – Reorder Point </a:t>
            </a:r>
            <a:r>
              <a:rPr lang="en-US" sz="1000" dirty="0"/>
              <a:t>1</a:t>
            </a:r>
          </a:p>
        </p:txBody>
      </p:sp>
      <p:sp>
        <p:nvSpPr>
          <p:cNvPr id="4" name="Content Placeholder 3"/>
          <p:cNvSpPr>
            <a:spLocks noGrp="1"/>
          </p:cNvSpPr>
          <p:nvPr>
            <p:ph idx="1"/>
          </p:nvPr>
        </p:nvSpPr>
        <p:spPr>
          <a:xfrm>
            <a:off x="1182688" y="2017713"/>
            <a:ext cx="7588062" cy="2401887"/>
          </a:xfrm>
        </p:spPr>
        <p:txBody>
          <a:bodyPr/>
          <a:lstStyle/>
          <a:p>
            <a:pPr marL="0" indent="0">
              <a:buNone/>
            </a:pPr>
            <a:r>
              <a:rPr lang="en-US" sz="1800" dirty="0">
                <a:solidFill>
                  <a:srgbClr val="000000"/>
                </a:solidFill>
                <a:cs typeface="Calibri" panose="020F0502020204030204" pitchFamily="34" charset="0"/>
              </a:rPr>
              <a:t>Recall inventory item SKU 1341, the glass insulator. RMP’s computerized information system has tracked the daily demand rate for this item. Daily demand appears to be distributed normally with mean </a:t>
            </a:r>
            <a:r>
              <a:rPr lang="en-US" sz="1800" i="1" dirty="0">
                <a:solidFill>
                  <a:srgbClr val="000000"/>
                </a:solidFill>
                <a:cs typeface="Calibri" panose="020F0502020204030204" pitchFamily="34" charset="0"/>
              </a:rPr>
              <a:t>µ</a:t>
            </a:r>
            <a:r>
              <a:rPr lang="en-US" sz="1800" dirty="0">
                <a:solidFill>
                  <a:srgbClr val="000000"/>
                </a:solidFill>
                <a:cs typeface="Calibri" panose="020F0502020204030204" pitchFamily="34" charset="0"/>
              </a:rPr>
              <a:t> = 3 and standard deviation </a:t>
            </a:r>
            <a:r>
              <a:rPr lang="el-GR" sz="1800" i="1" dirty="0">
                <a:solidFill>
                  <a:srgbClr val="000000"/>
                </a:solidFill>
                <a:cs typeface="Calibri" panose="020F0502020204030204" pitchFamily="34" charset="0"/>
              </a:rPr>
              <a:t>σ</a:t>
            </a:r>
            <a:r>
              <a:rPr lang="en-IN" sz="1800" dirty="0">
                <a:solidFill>
                  <a:srgbClr val="000000"/>
                </a:solidFill>
                <a:cs typeface="Calibri" panose="020F0502020204030204" pitchFamily="34" charset="0"/>
              </a:rPr>
              <a:t> = 1.5. </a:t>
            </a:r>
            <a:r>
              <a:rPr lang="en-US" sz="1800" dirty="0">
                <a:solidFill>
                  <a:srgbClr val="000000"/>
                </a:solidFill>
                <a:cs typeface="Calibri" panose="020F0502020204030204" pitchFamily="34" charset="0"/>
              </a:rPr>
              <a:t>The replenishment lead time has been a constant 4 days. Because SKU 1341 is an important item for utility line maintenance, it is company policy to achieve a 95 percent service level for such items. What reorder point and safety stock should be recommended? </a:t>
            </a:r>
          </a:p>
          <a:p>
            <a:pPr marL="0" indent="0" algn="just">
              <a:buNone/>
            </a:pPr>
            <a:r>
              <a:rPr lang="en-US" sz="1800" dirty="0">
                <a:solidFill>
                  <a:srgbClr val="000000"/>
                </a:solidFill>
                <a:cs typeface="Calibri" panose="020F0502020204030204" pitchFamily="34" charset="0"/>
              </a:rPr>
              <a:t>Using equations (9) and (10), the demand during lead time for RMP becomes</a:t>
            </a:r>
            <a:endParaRPr lang="en-US" sz="1800" dirty="0">
              <a:cs typeface="Calibri" panose="020F0502020204030204" pitchFamily="34" charset="0"/>
            </a:endParaRPr>
          </a:p>
          <a:p>
            <a:pPr marL="0" indent="0">
              <a:buNone/>
            </a:pPr>
            <a:endParaRPr lang="en-US" sz="1800" dirty="0">
              <a:cs typeface="Calibri" panose="020F0502020204030204" pitchFamily="34" charset="0"/>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3115183057"/>
              </p:ext>
            </p:extLst>
          </p:nvPr>
        </p:nvGraphicFramePr>
        <p:xfrm>
          <a:off x="3078163" y="4800600"/>
          <a:ext cx="2371725" cy="777875"/>
        </p:xfrm>
        <a:graphic>
          <a:graphicData uri="http://schemas.openxmlformats.org/presentationml/2006/ole">
            <mc:AlternateContent xmlns:mc="http://schemas.openxmlformats.org/markup-compatibility/2006">
              <mc:Choice xmlns:v="urn:schemas-microsoft-com:vml" Requires="v">
                <p:oleObj spid="_x0000_s15424" name="Equation" r:id="rId3" imgW="1473120" imgH="482400" progId="Equation.DSMT4">
                  <p:embed/>
                </p:oleObj>
              </mc:Choice>
              <mc:Fallback>
                <p:oleObj name="Equation" r:id="rId3" imgW="1473120" imgH="482400" progId="Equation.DSMT4">
                  <p:embed/>
                  <p:pic>
                    <p:nvPicPr>
                      <p:cNvPr id="6" name="Object 5"/>
                      <p:cNvPicPr/>
                      <p:nvPr/>
                    </p:nvPicPr>
                    <p:blipFill>
                      <a:blip r:embed="rId4"/>
                      <a:stretch>
                        <a:fillRect/>
                      </a:stretch>
                    </p:blipFill>
                    <p:spPr>
                      <a:xfrm>
                        <a:off x="3078163" y="4800600"/>
                        <a:ext cx="2371725" cy="777875"/>
                      </a:xfrm>
                      <a:prstGeom prst="rect">
                        <a:avLst/>
                      </a:prstGeom>
                    </p:spPr>
                  </p:pic>
                </p:oleObj>
              </mc:Fallback>
            </mc:AlternateContent>
          </a:graphicData>
        </a:graphic>
      </p:graphicFrame>
    </p:spTree>
    <p:extLst>
      <p:ext uri="{BB962C8B-B14F-4D97-AF65-F5344CB8AC3E}">
        <p14:creationId xmlns:p14="http://schemas.microsoft.com/office/powerpoint/2010/main" val="377197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Example 15.4: Rocky Mountain Power – Reorder Point </a:t>
            </a:r>
            <a:r>
              <a:rPr lang="en-US" sz="1000" dirty="0"/>
              <a:t>2</a:t>
            </a:r>
          </a:p>
        </p:txBody>
      </p:sp>
      <p:sp>
        <p:nvSpPr>
          <p:cNvPr id="4" name="Content Placeholder 3"/>
          <p:cNvSpPr>
            <a:spLocks noGrp="1"/>
          </p:cNvSpPr>
          <p:nvPr>
            <p:ph idx="1"/>
          </p:nvPr>
        </p:nvSpPr>
        <p:spPr>
          <a:xfrm>
            <a:off x="1182688" y="2017713"/>
            <a:ext cx="7588062" cy="1182441"/>
          </a:xfrm>
        </p:spPr>
        <p:txBody>
          <a:bodyPr/>
          <a:lstStyle/>
          <a:p>
            <a:pPr marL="0" indent="0">
              <a:buNone/>
            </a:pPr>
            <a:r>
              <a:rPr lang="en-US" sz="1800" dirty="0"/>
              <a:t>Then, we turn to the Standard Normal Distribution in Appendix A, Areas of Standard Normal Distribution, to find that </a:t>
            </a:r>
            <a:r>
              <a:rPr lang="en-US" sz="1800" i="1" dirty="0"/>
              <a:t>z </a:t>
            </a:r>
            <a:r>
              <a:rPr lang="en-US" sz="1800" dirty="0"/>
              <a:t>= 1.645 leaves 5 percent in one tail to guarantee a 95 percent service level. The safety stock that is required to ensure the desired service level is calculated using equation (11): </a:t>
            </a:r>
          </a:p>
        </p:txBody>
      </p:sp>
      <p:graphicFrame>
        <p:nvGraphicFramePr>
          <p:cNvPr id="6" name="Object 5"/>
          <p:cNvGraphicFramePr>
            <a:graphicFrameLocks noChangeAspect="1"/>
          </p:cNvGraphicFramePr>
          <p:nvPr>
            <p:extLst>
              <p:ext uri="{D42A27DB-BD31-4B8C-83A1-F6EECF244321}">
                <p14:modId xmlns:p14="http://schemas.microsoft.com/office/powerpoint/2010/main" val="465834131"/>
              </p:ext>
            </p:extLst>
          </p:nvPr>
        </p:nvGraphicFramePr>
        <p:xfrm>
          <a:off x="3276600" y="3276600"/>
          <a:ext cx="1785031" cy="1041268"/>
        </p:xfrm>
        <a:graphic>
          <a:graphicData uri="http://schemas.openxmlformats.org/presentationml/2006/ole">
            <mc:AlternateContent xmlns:mc="http://schemas.openxmlformats.org/markup-compatibility/2006">
              <mc:Choice xmlns:v="urn:schemas-microsoft-com:vml" Requires="v">
                <p:oleObj spid="_x0000_s16469" name="Equation" r:id="rId3" imgW="1218960" imgH="711000" progId="Equation.DSMT4">
                  <p:embed/>
                </p:oleObj>
              </mc:Choice>
              <mc:Fallback>
                <p:oleObj name="Equation" r:id="rId3" imgW="1218960" imgH="711000" progId="Equation.DSMT4">
                  <p:embed/>
                  <p:pic>
                    <p:nvPicPr>
                      <p:cNvPr id="0" name=""/>
                      <p:cNvPicPr/>
                      <p:nvPr/>
                    </p:nvPicPr>
                    <p:blipFill>
                      <a:blip r:embed="rId4"/>
                      <a:stretch>
                        <a:fillRect/>
                      </a:stretch>
                    </p:blipFill>
                    <p:spPr>
                      <a:xfrm>
                        <a:off x="3276600" y="3276600"/>
                        <a:ext cx="1785031" cy="1041268"/>
                      </a:xfrm>
                      <a:prstGeom prst="rect">
                        <a:avLst/>
                      </a:prstGeom>
                    </p:spPr>
                  </p:pic>
                </p:oleObj>
              </mc:Fallback>
            </mc:AlternateContent>
          </a:graphicData>
        </a:graphic>
      </p:graphicFrame>
      <p:sp>
        <p:nvSpPr>
          <p:cNvPr id="5" name="Content Placeholder 4"/>
          <p:cNvSpPr>
            <a:spLocks noGrp="1"/>
          </p:cNvSpPr>
          <p:nvPr>
            <p:ph idx="13"/>
          </p:nvPr>
        </p:nvSpPr>
        <p:spPr>
          <a:xfrm>
            <a:off x="1174938" y="4495800"/>
            <a:ext cx="7283262" cy="381246"/>
          </a:xfrm>
        </p:spPr>
        <p:txBody>
          <a:bodyPr/>
          <a:lstStyle/>
          <a:p>
            <a:pPr marL="0" indent="0" algn="just">
              <a:buNone/>
            </a:pPr>
            <a:r>
              <a:rPr lang="en-US" sz="1800" dirty="0"/>
              <a:t>Using equation (8), we find the reorder point for RMP to be </a:t>
            </a:r>
            <a:endParaRPr lang="en-US" sz="1100" dirty="0">
              <a:cs typeface="Calibri" panose="020F0502020204030204" pitchFamily="34" charset="0"/>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355807666"/>
              </p:ext>
            </p:extLst>
          </p:nvPr>
        </p:nvGraphicFramePr>
        <p:xfrm>
          <a:off x="3387725" y="5114925"/>
          <a:ext cx="1350963" cy="1022350"/>
        </p:xfrm>
        <a:graphic>
          <a:graphicData uri="http://schemas.openxmlformats.org/presentationml/2006/ole">
            <mc:AlternateContent xmlns:mc="http://schemas.openxmlformats.org/markup-compatibility/2006">
              <mc:Choice xmlns:v="urn:schemas-microsoft-com:vml" Requires="v">
                <p:oleObj spid="_x0000_s16470" name="Equation" r:id="rId5" imgW="838080" imgH="634680" progId="Equation.DSMT4">
                  <p:embed/>
                </p:oleObj>
              </mc:Choice>
              <mc:Fallback>
                <p:oleObj name="Equation" r:id="rId5" imgW="838080" imgH="634680" progId="Equation.DSMT4">
                  <p:embed/>
                  <p:pic>
                    <p:nvPicPr>
                      <p:cNvPr id="0" name=""/>
                      <p:cNvPicPr/>
                      <p:nvPr/>
                    </p:nvPicPr>
                    <p:blipFill>
                      <a:blip r:embed="rId6"/>
                      <a:stretch>
                        <a:fillRect/>
                      </a:stretch>
                    </p:blipFill>
                    <p:spPr>
                      <a:xfrm>
                        <a:off x="3387725" y="5114925"/>
                        <a:ext cx="1350963" cy="1022350"/>
                      </a:xfrm>
                      <a:prstGeom prst="rect">
                        <a:avLst/>
                      </a:prstGeom>
                    </p:spPr>
                  </p:pic>
                </p:oleObj>
              </mc:Fallback>
            </mc:AlternateContent>
          </a:graphicData>
        </a:graphic>
      </p:graphicFrame>
    </p:spTree>
    <p:extLst>
      <p:ext uri="{BB962C8B-B14F-4D97-AF65-F5344CB8AC3E}">
        <p14:creationId xmlns:p14="http://schemas.microsoft.com/office/powerpoint/2010/main" val="10969310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Control Systems </a:t>
            </a:r>
            <a:r>
              <a:rPr lang="en-US" sz="1000" dirty="0"/>
              <a:t>1</a:t>
            </a:r>
          </a:p>
        </p:txBody>
      </p:sp>
      <p:sp>
        <p:nvSpPr>
          <p:cNvPr id="8" name="Content Placeholder 7"/>
          <p:cNvSpPr>
            <a:spLocks noGrp="1"/>
          </p:cNvSpPr>
          <p:nvPr>
            <p:ph idx="1"/>
          </p:nvPr>
        </p:nvSpPr>
        <p:spPr>
          <a:xfrm>
            <a:off x="1182688" y="2017713"/>
            <a:ext cx="7588062" cy="1563687"/>
          </a:xfrm>
        </p:spPr>
        <p:txBody>
          <a:bodyPr/>
          <a:lstStyle/>
          <a:p>
            <a:pPr marL="0" indent="0">
              <a:buNone/>
            </a:pPr>
            <a:r>
              <a:rPr lang="en-US" dirty="0"/>
              <a:t>Two common inventory control systems.</a:t>
            </a:r>
          </a:p>
          <a:p>
            <a:pPr marL="291600" lvl="1" indent="-291600">
              <a:spcBef>
                <a:spcPts val="500"/>
              </a:spcBef>
              <a:buClrTx/>
              <a:buSzPct val="100000"/>
              <a:buFont typeface="Arial" panose="020B0604020202020204" pitchFamily="34" charset="0"/>
              <a:buChar char="•"/>
            </a:pPr>
            <a:r>
              <a:rPr lang="en-US" dirty="0"/>
              <a:t>Continuous review system.</a:t>
            </a:r>
          </a:p>
          <a:p>
            <a:pPr marL="291600" lvl="1" indent="-291600">
              <a:spcBef>
                <a:spcPts val="500"/>
              </a:spcBef>
              <a:buClrTx/>
              <a:buSzPct val="100000"/>
              <a:buFont typeface="Arial" panose="020B0604020202020204" pitchFamily="34" charset="0"/>
              <a:buChar char="•"/>
            </a:pPr>
            <a:r>
              <a:rPr lang="en-US" dirty="0"/>
              <a:t>Periodic review system.</a:t>
            </a:r>
          </a:p>
        </p:txBody>
      </p:sp>
      <p:sp>
        <p:nvSpPr>
          <p:cNvPr id="3" name="Content Placeholder 2"/>
          <p:cNvSpPr>
            <a:spLocks noGrp="1"/>
          </p:cNvSpPr>
          <p:nvPr>
            <p:ph idx="13"/>
          </p:nvPr>
        </p:nvSpPr>
        <p:spPr>
          <a:xfrm>
            <a:off x="1162050" y="3657600"/>
            <a:ext cx="7588062" cy="1587199"/>
          </a:xfrm>
        </p:spPr>
        <p:txBody>
          <a:bodyPr/>
          <a:lstStyle/>
          <a:p>
            <a:pPr marL="0" indent="0">
              <a:buNone/>
            </a:pPr>
            <a:r>
              <a:rPr lang="en-US" dirty="0"/>
              <a:t>Two questions must be answered.</a:t>
            </a:r>
          </a:p>
          <a:p>
            <a:pPr marL="291600" lvl="1" indent="-291600">
              <a:spcBef>
                <a:spcPts val="500"/>
              </a:spcBef>
              <a:buClrTx/>
              <a:buSzPct val="100000"/>
              <a:buFont typeface="Arial" panose="020B0604020202020204" pitchFamily="34" charset="0"/>
              <a:buChar char="•"/>
            </a:pPr>
            <a:r>
              <a:rPr lang="en-US" dirty="0"/>
              <a:t>When should an order be placed?</a:t>
            </a:r>
          </a:p>
          <a:p>
            <a:pPr marL="291600" lvl="1" indent="-291600">
              <a:spcBef>
                <a:spcPts val="500"/>
              </a:spcBef>
              <a:buClrTx/>
              <a:buSzPct val="100000"/>
              <a:buFont typeface="Arial" panose="020B0604020202020204" pitchFamily="34" charset="0"/>
              <a:buChar char="•"/>
            </a:pPr>
            <a:r>
              <a:rPr lang="en-US" dirty="0"/>
              <a:t>What size is the order quantity?</a:t>
            </a:r>
          </a:p>
        </p:txBody>
      </p:sp>
    </p:spTree>
    <p:extLst>
      <p:ext uri="{BB962C8B-B14F-4D97-AF65-F5344CB8AC3E}">
        <p14:creationId xmlns:p14="http://schemas.microsoft.com/office/powerpoint/2010/main" val="3167632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Control Systems </a:t>
            </a:r>
            <a:r>
              <a:rPr lang="en-US" sz="1000" dirty="0"/>
              <a:t>2</a:t>
            </a:r>
            <a:endParaRPr lang="en-US" dirty="0"/>
          </a:p>
        </p:txBody>
      </p:sp>
      <p:sp>
        <p:nvSpPr>
          <p:cNvPr id="3" name="Content Placeholder 2"/>
          <p:cNvSpPr>
            <a:spLocks noGrp="1"/>
          </p:cNvSpPr>
          <p:nvPr>
            <p:ph idx="1"/>
          </p:nvPr>
        </p:nvSpPr>
        <p:spPr>
          <a:xfrm>
            <a:off x="1182688" y="2017713"/>
            <a:ext cx="7588062" cy="573087"/>
          </a:xfrm>
        </p:spPr>
        <p:txBody>
          <a:bodyPr/>
          <a:lstStyle/>
          <a:p>
            <a:pPr marL="0" indent="0">
              <a:buNone/>
            </a:pPr>
            <a:r>
              <a:rPr lang="en-US" dirty="0"/>
              <a:t>Continuous review system.</a:t>
            </a:r>
          </a:p>
        </p:txBody>
      </p:sp>
      <p:graphicFrame>
        <p:nvGraphicFramePr>
          <p:cNvPr id="8" name="Object 7"/>
          <p:cNvGraphicFramePr>
            <a:graphicFrameLocks noChangeAspect="1"/>
          </p:cNvGraphicFramePr>
          <p:nvPr>
            <p:extLst>
              <p:ext uri="{D42A27DB-BD31-4B8C-83A1-F6EECF244321}">
                <p14:modId xmlns:p14="http://schemas.microsoft.com/office/powerpoint/2010/main" val="1512642070"/>
              </p:ext>
            </p:extLst>
          </p:nvPr>
        </p:nvGraphicFramePr>
        <p:xfrm>
          <a:off x="2509838" y="2819400"/>
          <a:ext cx="2314575" cy="1960563"/>
        </p:xfrm>
        <a:graphic>
          <a:graphicData uri="http://schemas.openxmlformats.org/presentationml/2006/ole">
            <mc:AlternateContent xmlns:mc="http://schemas.openxmlformats.org/markup-compatibility/2006">
              <mc:Choice xmlns:v="urn:schemas-microsoft-com:vml" Requires="v">
                <p:oleObj spid="_x0000_s17449" name="Equation" r:id="rId3" imgW="1079280" imgH="914400" progId="Equation.DSMT4">
                  <p:embed/>
                </p:oleObj>
              </mc:Choice>
              <mc:Fallback>
                <p:oleObj name="Equation" r:id="rId3" imgW="1079280" imgH="914400" progId="Equation.DSMT4">
                  <p:embed/>
                  <p:pic>
                    <p:nvPicPr>
                      <p:cNvPr id="0" name=""/>
                      <p:cNvPicPr/>
                      <p:nvPr/>
                    </p:nvPicPr>
                    <p:blipFill>
                      <a:blip r:embed="rId4"/>
                      <a:stretch>
                        <a:fillRect/>
                      </a:stretch>
                    </p:blipFill>
                    <p:spPr>
                      <a:xfrm>
                        <a:off x="2509838" y="2819400"/>
                        <a:ext cx="2314575" cy="1960563"/>
                      </a:xfrm>
                      <a:prstGeom prst="rect">
                        <a:avLst/>
                      </a:prstGeom>
                    </p:spPr>
                  </p:pic>
                </p:oleObj>
              </mc:Fallback>
            </mc:AlternateContent>
          </a:graphicData>
        </a:graphic>
      </p:graphicFrame>
    </p:spTree>
    <p:extLst>
      <p:ext uri="{BB962C8B-B14F-4D97-AF65-F5344CB8AC3E}">
        <p14:creationId xmlns:p14="http://schemas.microsoft.com/office/powerpoint/2010/main" val="1362319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4000" dirty="0"/>
              <a:t>Figure 15.2: Physical Goods Distribution System</a:t>
            </a:r>
          </a:p>
        </p:txBody>
      </p:sp>
      <p:pic>
        <p:nvPicPr>
          <p:cNvPr id="4" name="Picture 3" descr="Diagram showing the distribution system of physical goods."/>
          <p:cNvPicPr>
            <a:picLocks noChangeAspect="1"/>
          </p:cNvPicPr>
          <p:nvPr/>
        </p:nvPicPr>
        <p:blipFill>
          <a:blip r:embed="rId3"/>
          <a:stretch>
            <a:fillRect/>
          </a:stretch>
        </p:blipFill>
        <p:spPr>
          <a:xfrm>
            <a:off x="1155712" y="2052205"/>
            <a:ext cx="7221682" cy="4043795"/>
          </a:xfrm>
          <a:prstGeom prst="rect">
            <a:avLst/>
          </a:prstGeom>
        </p:spPr>
      </p:pic>
      <p:sp>
        <p:nvSpPr>
          <p:cNvPr id="5" name="Content Placeholder 6" descr="Bar graph showing the top 10 countries by gross domestic product in 2014.&#10;"/>
          <p:cNvSpPr>
            <a:spLocks noGrp="1"/>
          </p:cNvSpPr>
          <p:nvPr>
            <p:ph idx="1"/>
          </p:nvPr>
        </p:nvSpPr>
        <p:spPr>
          <a:xfrm>
            <a:off x="3981450" y="6324600"/>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cSld>
  <p:clrMapOvr>
    <a:overrideClrMapping bg1="lt1" tx1="dk1" bg2="lt2" tx2="dk2" accent1="accent1" accent2="accent2" accent3="accent3" accent4="accent4" accent5="accent5" accent6="accent6" hlink="hlink" folHlink="folHlink"/>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457200"/>
            <a:ext cx="7580312" cy="1371600"/>
          </a:xfrm>
        </p:spPr>
        <p:txBody>
          <a:bodyPr/>
          <a:lstStyle/>
          <a:p>
            <a:r>
              <a:rPr lang="en-US" sz="4000" dirty="0"/>
              <a:t>Figure 15.9: Continuous Review System (Q, r)</a:t>
            </a:r>
            <a:endParaRPr lang="en-US" sz="1000" dirty="0"/>
          </a:p>
        </p:txBody>
      </p:sp>
      <p:pic>
        <p:nvPicPr>
          <p:cNvPr id="7" name="Picture 6" descr="Graph showing the continuous review system.&#10;"/>
          <p:cNvPicPr>
            <a:picLocks noChangeAspect="1"/>
          </p:cNvPicPr>
          <p:nvPr/>
        </p:nvPicPr>
        <p:blipFill>
          <a:blip r:embed="rId2"/>
          <a:stretch>
            <a:fillRect/>
          </a:stretch>
        </p:blipFill>
        <p:spPr>
          <a:xfrm>
            <a:off x="1228724" y="2152650"/>
            <a:ext cx="6780848" cy="3920490"/>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p>
        </p:txBody>
      </p:sp>
    </p:spTree>
    <p:extLst>
      <p:ext uri="{BB962C8B-B14F-4D97-AF65-F5344CB8AC3E}">
        <p14:creationId xmlns:p14="http://schemas.microsoft.com/office/powerpoint/2010/main" val="22713025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Control Systems </a:t>
            </a:r>
            <a:r>
              <a:rPr lang="en-US" sz="1000" dirty="0"/>
              <a:t>3</a:t>
            </a:r>
            <a:endParaRPr lang="en-US" dirty="0"/>
          </a:p>
        </p:txBody>
      </p:sp>
      <p:sp>
        <p:nvSpPr>
          <p:cNvPr id="3" name="Content Placeholder 2"/>
          <p:cNvSpPr>
            <a:spLocks noGrp="1"/>
          </p:cNvSpPr>
          <p:nvPr>
            <p:ph idx="1"/>
          </p:nvPr>
        </p:nvSpPr>
        <p:spPr>
          <a:xfrm>
            <a:off x="1182688" y="2017713"/>
            <a:ext cx="7588062" cy="573087"/>
          </a:xfrm>
        </p:spPr>
        <p:txBody>
          <a:bodyPr/>
          <a:lstStyle/>
          <a:p>
            <a:pPr marL="0" indent="0">
              <a:buNone/>
            </a:pPr>
            <a:r>
              <a:rPr lang="en-US" dirty="0"/>
              <a:t>Periodic review system.</a:t>
            </a:r>
          </a:p>
        </p:txBody>
      </p:sp>
      <p:graphicFrame>
        <p:nvGraphicFramePr>
          <p:cNvPr id="4" name="Object 3"/>
          <p:cNvGraphicFramePr>
            <a:graphicFrameLocks noChangeAspect="1"/>
          </p:cNvGraphicFramePr>
          <p:nvPr>
            <p:extLst>
              <p:ext uri="{D42A27DB-BD31-4B8C-83A1-F6EECF244321}">
                <p14:modId xmlns:p14="http://schemas.microsoft.com/office/powerpoint/2010/main" val="3282187041"/>
              </p:ext>
            </p:extLst>
          </p:nvPr>
        </p:nvGraphicFramePr>
        <p:xfrm>
          <a:off x="1371600" y="2932113"/>
          <a:ext cx="4814411" cy="1620520"/>
        </p:xfrm>
        <a:graphic>
          <a:graphicData uri="http://schemas.openxmlformats.org/presentationml/2006/ole">
            <mc:AlternateContent xmlns:mc="http://schemas.openxmlformats.org/markup-compatibility/2006">
              <mc:Choice xmlns:v="urn:schemas-microsoft-com:vml" Requires="v">
                <p:oleObj spid="_x0000_s18474" name="Equation" r:id="rId3" imgW="2717640" imgH="914400" progId="Equation.DSMT4">
                  <p:embed/>
                </p:oleObj>
              </mc:Choice>
              <mc:Fallback>
                <p:oleObj name="Equation" r:id="rId3" imgW="2717640" imgH="914400" progId="Equation.DSMT4">
                  <p:embed/>
                  <p:pic>
                    <p:nvPicPr>
                      <p:cNvPr id="0" name=""/>
                      <p:cNvPicPr/>
                      <p:nvPr/>
                    </p:nvPicPr>
                    <p:blipFill>
                      <a:blip r:embed="rId4"/>
                      <a:stretch>
                        <a:fillRect/>
                      </a:stretch>
                    </p:blipFill>
                    <p:spPr>
                      <a:xfrm>
                        <a:off x="1371600" y="2932113"/>
                        <a:ext cx="4814411" cy="1620520"/>
                      </a:xfrm>
                      <a:prstGeom prst="rect">
                        <a:avLst/>
                      </a:prstGeom>
                    </p:spPr>
                  </p:pic>
                </p:oleObj>
              </mc:Fallback>
            </mc:AlternateContent>
          </a:graphicData>
        </a:graphic>
      </p:graphicFrame>
    </p:spTree>
    <p:extLst>
      <p:ext uri="{BB962C8B-B14F-4D97-AF65-F5344CB8AC3E}">
        <p14:creationId xmlns:p14="http://schemas.microsoft.com/office/powerpoint/2010/main" val="21020906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524000"/>
          </a:xfrm>
        </p:spPr>
        <p:txBody>
          <a:bodyPr/>
          <a:lstStyle/>
          <a:p>
            <a:r>
              <a:rPr lang="en-US" sz="4000" dirty="0"/>
              <a:t>Figure 15.10: Periodic Review System (Order-Up-To)</a:t>
            </a:r>
            <a:endParaRPr lang="en-US" sz="1000" dirty="0"/>
          </a:p>
        </p:txBody>
      </p:sp>
      <p:pic>
        <p:nvPicPr>
          <p:cNvPr id="5" name="Picture 4" descr="Graph showing the periodic review system. In this model the inventory is reviewed periodically and orders are placed according to need.&#10;"/>
          <p:cNvPicPr>
            <a:picLocks noChangeAspect="1"/>
          </p:cNvPicPr>
          <p:nvPr/>
        </p:nvPicPr>
        <p:blipFill>
          <a:blip r:embed="rId2"/>
          <a:stretch>
            <a:fillRect/>
          </a:stretch>
        </p:blipFill>
        <p:spPr>
          <a:xfrm>
            <a:off x="1186296" y="2209800"/>
            <a:ext cx="6771409" cy="3853295"/>
          </a:xfrm>
          <a:prstGeom prst="rect">
            <a:avLst/>
          </a:prstGeom>
        </p:spPr>
      </p:pic>
      <p:sp>
        <p:nvSpPr>
          <p:cNvPr id="4"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4796125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Inventory Control Systems </a:t>
            </a:r>
            <a:r>
              <a:rPr lang="en-US" sz="1000" dirty="0"/>
              <a:t>4</a:t>
            </a:r>
            <a:r>
              <a:rPr lang="en-US" sz="4000" dirty="0"/>
              <a:t> </a:t>
            </a:r>
            <a:endParaRPr lang="en-US" sz="1000" dirty="0"/>
          </a:p>
        </p:txBody>
      </p:sp>
      <p:sp>
        <p:nvSpPr>
          <p:cNvPr id="4" name="Content Placeholder 3"/>
          <p:cNvSpPr>
            <a:spLocks noGrp="1"/>
          </p:cNvSpPr>
          <p:nvPr>
            <p:ph idx="1"/>
          </p:nvPr>
        </p:nvSpPr>
        <p:spPr>
          <a:xfrm>
            <a:off x="1182688" y="2017713"/>
            <a:ext cx="7588062" cy="2097087"/>
          </a:xfrm>
        </p:spPr>
        <p:txBody>
          <a:bodyPr/>
          <a:lstStyle/>
          <a:p>
            <a:pPr marL="0" indent="0">
              <a:buNone/>
            </a:pPr>
            <a:r>
              <a:rPr lang="en-US" dirty="0"/>
              <a:t>The ABCs of Inventory Control.</a:t>
            </a:r>
          </a:p>
          <a:p>
            <a:pPr marL="292608" lvl="1" indent="-292608">
              <a:spcBef>
                <a:spcPts val="500"/>
              </a:spcBef>
              <a:buClrTx/>
              <a:buSzPct val="100000"/>
              <a:buFont typeface="Arial" panose="020B0604020202020204" pitchFamily="34" charset="0"/>
              <a:buChar char="•"/>
            </a:pPr>
            <a:r>
              <a:rPr lang="en-US" dirty="0"/>
              <a:t>ABC classification system used to organize SKUs into three groups depending on their value.</a:t>
            </a:r>
          </a:p>
          <a:p>
            <a:pPr marL="292608" lvl="1" indent="-292608">
              <a:spcBef>
                <a:spcPts val="500"/>
              </a:spcBef>
              <a:buClrTx/>
              <a:buSzPct val="100000"/>
              <a:buFont typeface="Arial" panose="020B0604020202020204" pitchFamily="34" charset="0"/>
              <a:buChar char="•"/>
            </a:pPr>
            <a:r>
              <a:rPr lang="en-US" dirty="0"/>
              <a:t>Based on the 80 to 20 rule.</a:t>
            </a:r>
          </a:p>
        </p:txBody>
      </p:sp>
    </p:spTree>
    <p:extLst>
      <p:ext uri="{BB962C8B-B14F-4D97-AF65-F5344CB8AC3E}">
        <p14:creationId xmlns:p14="http://schemas.microsoft.com/office/powerpoint/2010/main" val="34871886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Inventory Control Systems </a:t>
            </a:r>
            <a:r>
              <a:rPr lang="en-US" sz="1000" dirty="0"/>
              <a:t>5</a:t>
            </a:r>
            <a:r>
              <a:rPr lang="en-US" sz="4000" dirty="0"/>
              <a:t> </a:t>
            </a:r>
            <a:endParaRPr lang="en-US" sz="1000" dirty="0"/>
          </a:p>
        </p:txBody>
      </p:sp>
      <p:sp>
        <p:nvSpPr>
          <p:cNvPr id="4" name="Content Placeholder 3"/>
          <p:cNvSpPr>
            <a:spLocks noGrp="1"/>
          </p:cNvSpPr>
          <p:nvPr>
            <p:ph idx="1"/>
          </p:nvPr>
        </p:nvSpPr>
        <p:spPr>
          <a:xfrm>
            <a:off x="1182688" y="2017713"/>
            <a:ext cx="7588062" cy="1258887"/>
          </a:xfrm>
        </p:spPr>
        <p:txBody>
          <a:bodyPr/>
          <a:lstStyle/>
          <a:p>
            <a:pPr marL="0" indent="0">
              <a:buNone/>
            </a:pPr>
            <a:r>
              <a:rPr lang="en-US" dirty="0"/>
              <a:t>The ABCs of Inventory Control.</a:t>
            </a:r>
          </a:p>
          <a:p>
            <a:pPr marL="292608" lvl="1" indent="-292608">
              <a:spcBef>
                <a:spcPts val="500"/>
              </a:spcBef>
              <a:buClrTx/>
              <a:buSzPct val="100000"/>
              <a:buFont typeface="Arial" panose="020B0604020202020204" pitchFamily="34" charset="0"/>
              <a:buChar char="•"/>
            </a:pPr>
            <a:r>
              <a:rPr lang="en-US" dirty="0"/>
              <a:t>ABC classification system.</a:t>
            </a:r>
          </a:p>
        </p:txBody>
      </p:sp>
      <p:graphicFrame>
        <p:nvGraphicFramePr>
          <p:cNvPr id="3" name="Table 2"/>
          <p:cNvGraphicFramePr>
            <a:graphicFrameLocks noGrp="1"/>
          </p:cNvGraphicFramePr>
          <p:nvPr>
            <p:extLst>
              <p:ext uri="{D42A27DB-BD31-4B8C-83A1-F6EECF244321}">
                <p14:modId xmlns:p14="http://schemas.microsoft.com/office/powerpoint/2010/main" val="1007753245"/>
              </p:ext>
            </p:extLst>
          </p:nvPr>
        </p:nvGraphicFramePr>
        <p:xfrm>
          <a:off x="1371600" y="3505200"/>
          <a:ext cx="6096000" cy="1483360"/>
        </p:xfrm>
        <a:graphic>
          <a:graphicData uri="http://schemas.openxmlformats.org/drawingml/2006/table">
            <a:tbl>
              <a:tblPr firstRow="1" bandRow="1">
                <a:tableStyleId>{2D5ABB26-0587-4C30-8999-92F81FD0307C}</a:tableStyleId>
              </a:tblPr>
              <a:tblGrid>
                <a:gridCol w="2032000">
                  <a:extLst>
                    <a:ext uri="{9D8B030D-6E8A-4147-A177-3AD203B41FA5}">
                      <a16:colId xmlns:a16="http://schemas.microsoft.com/office/drawing/2014/main" val="3500056942"/>
                    </a:ext>
                  </a:extLst>
                </a:gridCol>
                <a:gridCol w="2032000">
                  <a:extLst>
                    <a:ext uri="{9D8B030D-6E8A-4147-A177-3AD203B41FA5}">
                      <a16:colId xmlns:a16="http://schemas.microsoft.com/office/drawing/2014/main" val="3882459649"/>
                    </a:ext>
                  </a:extLst>
                </a:gridCol>
                <a:gridCol w="2032000">
                  <a:extLst>
                    <a:ext uri="{9D8B030D-6E8A-4147-A177-3AD203B41FA5}">
                      <a16:colId xmlns:a16="http://schemas.microsoft.com/office/drawing/2014/main" val="3438940716"/>
                    </a:ext>
                  </a:extLst>
                </a:gridCol>
              </a:tblGrid>
              <a:tr h="370840">
                <a:tc>
                  <a:txBody>
                    <a:bodyPr/>
                    <a:lstStyle/>
                    <a:p>
                      <a:pPr algn="ctr"/>
                      <a:r>
                        <a:rPr lang="en-US" dirty="0">
                          <a:solidFill>
                            <a:schemeClr val="bg1"/>
                          </a:solidFill>
                          <a:latin typeface="Calibri" panose="020F0502020204030204" pitchFamily="34" charset="0"/>
                          <a:cs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baseline="0" dirty="0">
                          <a:latin typeface="Calibri" panose="020F0502020204030204" pitchFamily="34" charset="0"/>
                          <a:cs typeface="Calibri" panose="020F0502020204030204" pitchFamily="34" charset="0"/>
                        </a:rPr>
                        <a:t>SKUs</a:t>
                      </a:r>
                      <a:endParaRPr lang="en-US" b="1"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latin typeface="Calibri" panose="020F0502020204030204" pitchFamily="34" charset="0"/>
                          <a:cs typeface="Calibri" panose="020F0502020204030204" pitchFamily="34" charset="0"/>
                        </a:rPr>
                        <a:t>Dollar Volume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98489632"/>
                  </a:ext>
                </a:extLst>
              </a:tr>
              <a:tr h="370840">
                <a:tc>
                  <a:txBody>
                    <a:bodyPr/>
                    <a:lstStyle/>
                    <a:p>
                      <a:pPr algn="ctr"/>
                      <a:r>
                        <a:rPr lang="en-US" dirty="0">
                          <a:latin typeface="Calibri" panose="020F0502020204030204" pitchFamily="34" charset="0"/>
                          <a:cs typeface="Calibri" panose="020F0502020204030204" pitchFamily="34" charset="0"/>
                        </a:rPr>
                        <a:t>Class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latin typeface="Calibri" panose="020F0502020204030204" pitchFamily="34" charset="0"/>
                          <a:cs typeface="Calibri" panose="020F0502020204030204" pitchFamily="34"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latin typeface="Calibri" panose="020F0502020204030204" pitchFamily="34" charset="0"/>
                          <a:cs typeface="Calibri" panose="020F0502020204030204" pitchFamily="34" charset="0"/>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4068567"/>
                  </a:ext>
                </a:extLst>
              </a:tr>
              <a:tr h="370840">
                <a:tc>
                  <a:txBody>
                    <a:bodyPr/>
                    <a:lstStyle/>
                    <a:p>
                      <a:pPr algn="ctr"/>
                      <a:r>
                        <a:rPr lang="en-US" dirty="0">
                          <a:latin typeface="Calibri" panose="020F0502020204030204" pitchFamily="34" charset="0"/>
                          <a:cs typeface="Calibri" panose="020F0502020204030204" pitchFamily="34" charset="0"/>
                        </a:rPr>
                        <a:t>Class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latin typeface="Calibri" panose="020F0502020204030204" pitchFamily="34" charset="0"/>
                          <a:cs typeface="Calibri" panose="020F0502020204030204" pitchFamily="34"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latin typeface="Calibri" panose="020F0502020204030204" pitchFamily="34" charset="0"/>
                          <a:cs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5653884"/>
                  </a:ext>
                </a:extLst>
              </a:tr>
              <a:tr h="370840">
                <a:tc>
                  <a:txBody>
                    <a:bodyPr/>
                    <a:lstStyle/>
                    <a:p>
                      <a:pPr algn="ctr"/>
                      <a:r>
                        <a:rPr lang="en-US" dirty="0">
                          <a:latin typeface="Calibri" panose="020F0502020204030204" pitchFamily="34" charset="0"/>
                          <a:cs typeface="Calibri" panose="020F0502020204030204" pitchFamily="34" charset="0"/>
                        </a:rPr>
                        <a:t>Class 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latin typeface="Calibri" panose="020F0502020204030204" pitchFamily="34" charset="0"/>
                          <a:cs typeface="Calibri" panose="020F0502020204030204" pitchFamily="34" charset="0"/>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latin typeface="Calibri" panose="020F0502020204030204" pitchFamily="34" charset="0"/>
                          <a:cs typeface="Calibri" panose="020F0502020204030204" pitchFamily="34"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76709799"/>
                  </a:ext>
                </a:extLst>
              </a:tr>
            </a:tbl>
          </a:graphicData>
        </a:graphic>
      </p:graphicFrame>
    </p:spTree>
    <p:extLst>
      <p:ext uri="{BB962C8B-B14F-4D97-AF65-F5344CB8AC3E}">
        <p14:creationId xmlns:p14="http://schemas.microsoft.com/office/powerpoint/2010/main" val="31252521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0"/>
            <a:ext cx="7580312" cy="1828800"/>
          </a:xfrm>
        </p:spPr>
        <p:txBody>
          <a:bodyPr/>
          <a:lstStyle/>
          <a:p>
            <a:r>
              <a:rPr lang="en-US" sz="4000" dirty="0"/>
              <a:t>Figure 15.11: ABC Classification of Inventory Items</a:t>
            </a:r>
            <a:endParaRPr lang="en-US" sz="1000" dirty="0"/>
          </a:p>
        </p:txBody>
      </p:sp>
      <p:pic>
        <p:nvPicPr>
          <p:cNvPr id="7" name="Picture 6" descr="Graph showing the ABC Classification of inventory items. &#10;"/>
          <p:cNvPicPr>
            <a:picLocks noChangeAspect="1"/>
          </p:cNvPicPr>
          <p:nvPr/>
        </p:nvPicPr>
        <p:blipFill>
          <a:blip r:embed="rId2"/>
          <a:stretch>
            <a:fillRect/>
          </a:stretch>
        </p:blipFill>
        <p:spPr>
          <a:xfrm>
            <a:off x="2481321" y="2057400"/>
            <a:ext cx="4300479" cy="4123967"/>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p>
        </p:txBody>
      </p:sp>
    </p:spTree>
    <p:extLst>
      <p:ext uri="{BB962C8B-B14F-4D97-AF65-F5344CB8AC3E}">
        <p14:creationId xmlns:p14="http://schemas.microsoft.com/office/powerpoint/2010/main" val="28265233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609600"/>
            <a:ext cx="7580312" cy="1219200"/>
          </a:xfrm>
        </p:spPr>
        <p:txBody>
          <a:bodyPr/>
          <a:lstStyle/>
          <a:p>
            <a:r>
              <a:rPr lang="en-US" sz="3600" dirty="0"/>
              <a:t>Table 15.4: Inventory Items Listed in Descending Order of Dollar Volume</a:t>
            </a:r>
          </a:p>
        </p:txBody>
      </p:sp>
      <p:graphicFrame>
        <p:nvGraphicFramePr>
          <p:cNvPr id="6" name="Table 5"/>
          <p:cNvGraphicFramePr>
            <a:graphicFrameLocks noGrp="1"/>
          </p:cNvGraphicFramePr>
          <p:nvPr>
            <p:extLst>
              <p:ext uri="{D42A27DB-BD31-4B8C-83A1-F6EECF244321}">
                <p14:modId xmlns:p14="http://schemas.microsoft.com/office/powerpoint/2010/main" val="3109624733"/>
              </p:ext>
            </p:extLst>
          </p:nvPr>
        </p:nvGraphicFramePr>
        <p:xfrm>
          <a:off x="990597" y="2286000"/>
          <a:ext cx="7315203" cy="4097655"/>
        </p:xfrm>
        <a:graphic>
          <a:graphicData uri="http://schemas.openxmlformats.org/drawingml/2006/table">
            <a:tbl>
              <a:tblPr firstRow="1" bandRow="1"/>
              <a:tblGrid>
                <a:gridCol w="1219203">
                  <a:extLst>
                    <a:ext uri="{9D8B030D-6E8A-4147-A177-3AD203B41FA5}">
                      <a16:colId xmlns:a16="http://schemas.microsoft.com/office/drawing/2014/main" val="1028478213"/>
                    </a:ext>
                  </a:extLst>
                </a:gridCol>
                <a:gridCol w="870855">
                  <a:extLst>
                    <a:ext uri="{9D8B030D-6E8A-4147-A177-3AD203B41FA5}">
                      <a16:colId xmlns:a16="http://schemas.microsoft.com/office/drawing/2014/main" val="2997810746"/>
                    </a:ext>
                  </a:extLst>
                </a:gridCol>
                <a:gridCol w="1045029">
                  <a:extLst>
                    <a:ext uri="{9D8B030D-6E8A-4147-A177-3AD203B41FA5}">
                      <a16:colId xmlns:a16="http://schemas.microsoft.com/office/drawing/2014/main" val="2537890377"/>
                    </a:ext>
                  </a:extLst>
                </a:gridCol>
                <a:gridCol w="1045029">
                  <a:extLst>
                    <a:ext uri="{9D8B030D-6E8A-4147-A177-3AD203B41FA5}">
                      <a16:colId xmlns:a16="http://schemas.microsoft.com/office/drawing/2014/main" val="3372835558"/>
                    </a:ext>
                  </a:extLst>
                </a:gridCol>
                <a:gridCol w="1045029">
                  <a:extLst>
                    <a:ext uri="{9D8B030D-6E8A-4147-A177-3AD203B41FA5}">
                      <a16:colId xmlns:a16="http://schemas.microsoft.com/office/drawing/2014/main" val="224037111"/>
                    </a:ext>
                  </a:extLst>
                </a:gridCol>
                <a:gridCol w="1045029">
                  <a:extLst>
                    <a:ext uri="{9D8B030D-6E8A-4147-A177-3AD203B41FA5}">
                      <a16:colId xmlns:a16="http://schemas.microsoft.com/office/drawing/2014/main" val="1444897945"/>
                    </a:ext>
                  </a:extLst>
                </a:gridCol>
                <a:gridCol w="1045029">
                  <a:extLst>
                    <a:ext uri="{9D8B030D-6E8A-4147-A177-3AD203B41FA5}">
                      <a16:colId xmlns:a16="http://schemas.microsoft.com/office/drawing/2014/main" val="1766086720"/>
                    </a:ext>
                  </a:extLst>
                </a:gridCol>
              </a:tblGrid>
              <a:tr h="571500">
                <a:tc>
                  <a:txBody>
                    <a:bodyPr/>
                    <a:lstStyle/>
                    <a:p>
                      <a:pPr algn="ctr" fontAlgn="b"/>
                      <a:r>
                        <a:rPr lang="en-US" sz="1400" b="1" i="0" u="none" strike="noStrike" dirty="0">
                          <a:solidFill>
                            <a:srgbClr val="000000"/>
                          </a:solidFill>
                          <a:effectLst/>
                          <a:latin typeface="Calibri" panose="020F0502020204030204" pitchFamily="34" charset="0"/>
                        </a:rPr>
                        <a:t>Inventory Item</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000000"/>
                          </a:solidFill>
                          <a:effectLst/>
                          <a:latin typeface="Calibri" panose="020F0502020204030204" pitchFamily="34" charset="0"/>
                        </a:rPr>
                        <a:t>Unit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Cost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000000"/>
                          </a:solidFill>
                          <a:effectLst/>
                          <a:latin typeface="Calibri" panose="020F0502020204030204" pitchFamily="34" charset="0"/>
                        </a:rPr>
                        <a:t>Monthly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Sales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(Units)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000000"/>
                          </a:solidFill>
                          <a:effectLst/>
                          <a:latin typeface="Calibri" panose="020F0502020204030204" pitchFamily="34" charset="0"/>
                        </a:rPr>
                        <a:t>Dollar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Volume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000000"/>
                          </a:solidFill>
                          <a:effectLst/>
                          <a:latin typeface="Calibri" panose="020F0502020204030204" pitchFamily="34" charset="0"/>
                        </a:rPr>
                        <a:t>Percent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of Dollar Volume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000000"/>
                          </a:solidFill>
                          <a:effectLst/>
                          <a:latin typeface="Calibri" panose="020F0502020204030204" pitchFamily="34" charset="0"/>
                        </a:rPr>
                        <a:t>Percent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of </a:t>
                      </a:r>
                      <a:br>
                        <a:rPr lang="en-US" sz="1400" b="1" i="0" u="none" strike="noStrike" dirty="0">
                          <a:solidFill>
                            <a:srgbClr val="000000"/>
                          </a:solidFill>
                          <a:effectLst/>
                          <a:latin typeface="Calibri" panose="020F0502020204030204" pitchFamily="34" charset="0"/>
                        </a:rPr>
                      </a:br>
                      <a:r>
                        <a:rPr lang="en-US" sz="1400" b="1" i="0" u="none" strike="noStrike" dirty="0">
                          <a:solidFill>
                            <a:srgbClr val="000000"/>
                          </a:solidFill>
                          <a:effectLst/>
                          <a:latin typeface="Calibri" panose="020F0502020204030204" pitchFamily="34" charset="0"/>
                        </a:rPr>
                        <a:t>SKUs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1" i="0" u="none" strike="noStrike" dirty="0">
                          <a:solidFill>
                            <a:srgbClr val="000000"/>
                          </a:solidFill>
                          <a:effectLst/>
                          <a:latin typeface="Calibri" panose="020F0502020204030204" pitchFamily="34" charset="0"/>
                        </a:rPr>
                        <a:t>Class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30735818"/>
                  </a:ext>
                </a:extLst>
              </a:tr>
              <a:tr h="381000">
                <a:tc>
                  <a:txBody>
                    <a:bodyPr/>
                    <a:lstStyle/>
                    <a:p>
                      <a:pPr algn="l" fontAlgn="b"/>
                      <a:r>
                        <a:rPr lang="en-US" sz="1400" b="0" i="0" u="none" strike="noStrike" dirty="0">
                          <a:solidFill>
                            <a:srgbClr val="000000"/>
                          </a:solidFill>
                          <a:effectLst/>
                          <a:latin typeface="Calibri" panose="020F0502020204030204" pitchFamily="34" charset="0"/>
                        </a:rPr>
                        <a:t>Home theaters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5,000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rgbClr val="000000"/>
                          </a:solidFill>
                          <a:effectLst/>
                          <a:latin typeface="Calibri" panose="020F0502020204030204" pitchFamily="34" charset="0"/>
                        </a:rPr>
                        <a:t>150,000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rgbClr val="000000"/>
                          </a:solidFill>
                          <a:effectLst/>
                          <a:latin typeface="Calibri" panose="020F0502020204030204" pitchFamily="34" charset="0"/>
                        </a:rPr>
                        <a:t>74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rgbClr val="000000"/>
                          </a:solidFill>
                          <a:effectLst/>
                          <a:latin typeface="Calibri" panose="020F0502020204030204" pitchFamily="34" charset="0"/>
                        </a:rPr>
                        <a:t>20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rgbClr val="000000"/>
                          </a:solidFill>
                          <a:effectLst/>
                          <a:latin typeface="Calibri" panose="020F0502020204030204" pitchFamily="34" charset="0"/>
                        </a:rPr>
                        <a:t>A</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2348778"/>
                  </a:ext>
                </a:extLst>
              </a:tr>
              <a:tr h="381000">
                <a:tc>
                  <a:txBody>
                    <a:bodyPr/>
                    <a:lstStyle/>
                    <a:p>
                      <a:pPr algn="l" fontAlgn="b"/>
                      <a:r>
                        <a:rPr lang="en-US" sz="1400" b="0" i="0" u="none" strike="noStrike" dirty="0">
                          <a:solidFill>
                            <a:srgbClr val="000000"/>
                          </a:solidFill>
                          <a:effectLst/>
                          <a:latin typeface="Calibri" panose="020F0502020204030204" pitchFamily="34" charset="0"/>
                        </a:rPr>
                        <a:t>Computers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2,500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75,000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50065813"/>
                  </a:ext>
                </a:extLst>
              </a:tr>
              <a:tr h="381000">
                <a:tc>
                  <a:txBody>
                    <a:bodyPr/>
                    <a:lstStyle/>
                    <a:p>
                      <a:pPr algn="l" fontAlgn="b"/>
                      <a:r>
                        <a:rPr lang="en-US" sz="1400" b="0" i="0" u="none" strike="noStrike" dirty="0">
                          <a:solidFill>
                            <a:srgbClr val="000000"/>
                          </a:solidFill>
                          <a:effectLst/>
                          <a:latin typeface="Calibri" panose="020F0502020204030204" pitchFamily="34" charset="0"/>
                        </a:rPr>
                        <a:t>Television sets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400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24,000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06134387"/>
                  </a:ext>
                </a:extLst>
              </a:tr>
              <a:tr h="381000">
                <a:tc>
                  <a:txBody>
                    <a:bodyPr/>
                    <a:lstStyle/>
                    <a:p>
                      <a:pPr algn="l" fontAlgn="b"/>
                      <a:r>
                        <a:rPr lang="en-US" sz="1400" b="0" i="0" u="none" strike="noStrike">
                          <a:solidFill>
                            <a:srgbClr val="000000"/>
                          </a:solidFill>
                          <a:effectLst/>
                          <a:latin typeface="Calibri" panose="020F0502020204030204" pitchFamily="34" charset="0"/>
                        </a:rPr>
                        <a:t>Refrigerators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rgbClr val="000000"/>
                          </a:solidFill>
                          <a:effectLst/>
                          <a:latin typeface="Calibri" panose="020F0502020204030204" pitchFamily="34" charset="0"/>
                        </a:rPr>
                        <a:t>1,000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15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15,000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16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30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rgbClr val="000000"/>
                          </a:solidFill>
                          <a:effectLst/>
                          <a:latin typeface="Calibri" panose="020F0502020204030204" pitchFamily="34" charset="0"/>
                        </a:rPr>
                        <a:t>B</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06513071"/>
                  </a:ext>
                </a:extLst>
              </a:tr>
              <a:tr h="264795">
                <a:tc>
                  <a:txBody>
                    <a:bodyPr/>
                    <a:lstStyle/>
                    <a:p>
                      <a:pPr algn="l" fontAlgn="b"/>
                      <a:r>
                        <a:rPr lang="en-US" sz="1400" b="0" i="0" u="none" strike="noStrike" dirty="0">
                          <a:solidFill>
                            <a:srgbClr val="000000"/>
                          </a:solidFill>
                          <a:effectLst/>
                          <a:latin typeface="Calibri" panose="020F0502020204030204" pitchFamily="34" charset="0"/>
                        </a:rPr>
                        <a:t>Displays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250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40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10,000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20033216"/>
                  </a:ext>
                </a:extLst>
              </a:tr>
              <a:tr h="304800">
                <a:tc>
                  <a:txBody>
                    <a:bodyPr/>
                    <a:lstStyle/>
                    <a:p>
                      <a:pPr algn="l" fontAlgn="b"/>
                      <a:r>
                        <a:rPr lang="en-US" sz="1400" b="0" i="0" u="none" strike="noStrike" dirty="0">
                          <a:solidFill>
                            <a:srgbClr val="000000"/>
                          </a:solidFill>
                          <a:effectLst/>
                          <a:latin typeface="Calibri" panose="020F0502020204030204" pitchFamily="34" charset="0"/>
                        </a:rPr>
                        <a:t>Speakers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150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60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9,000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04618445"/>
                  </a:ext>
                </a:extLst>
              </a:tr>
              <a:tr h="304800">
                <a:tc>
                  <a:txBody>
                    <a:bodyPr/>
                    <a:lstStyle/>
                    <a:p>
                      <a:pPr algn="l" fontAlgn="b"/>
                      <a:r>
                        <a:rPr lang="en-US" sz="1400" b="0" i="0" u="none" strike="noStrike" dirty="0">
                          <a:solidFill>
                            <a:srgbClr val="000000"/>
                          </a:solidFill>
                          <a:effectLst/>
                          <a:latin typeface="Calibri" panose="020F0502020204030204" pitchFamily="34" charset="0"/>
                        </a:rPr>
                        <a:t>Cameras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200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40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8,000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44967059"/>
                  </a:ext>
                </a:extLst>
              </a:tr>
              <a:tr h="190500">
                <a:tc>
                  <a:txBody>
                    <a:bodyPr/>
                    <a:lstStyle/>
                    <a:p>
                      <a:pPr algn="l" fontAlgn="b"/>
                      <a:r>
                        <a:rPr lang="en-US" sz="1400" b="0" i="0" u="none" strike="noStrike" dirty="0">
                          <a:solidFill>
                            <a:srgbClr val="000000"/>
                          </a:solidFill>
                          <a:effectLst/>
                          <a:latin typeface="Calibri" panose="020F0502020204030204" pitchFamily="34" charset="0"/>
                        </a:rPr>
                        <a:t>Software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50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100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5,000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rgbClr val="000000"/>
                          </a:solidFill>
                          <a:effectLst/>
                          <a:latin typeface="Calibri" panose="020F0502020204030204" pitchFamily="34" charset="0"/>
                        </a:rPr>
                        <a:t>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50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C</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36624349"/>
                  </a:ext>
                </a:extLst>
              </a:tr>
              <a:tr h="381000">
                <a:tc>
                  <a:txBody>
                    <a:bodyPr/>
                    <a:lstStyle/>
                    <a:p>
                      <a:pPr algn="l" fontAlgn="b"/>
                      <a:r>
                        <a:rPr lang="en-US" sz="1400" b="0" i="0" u="none" strike="noStrike" dirty="0">
                          <a:solidFill>
                            <a:srgbClr val="000000"/>
                          </a:solidFill>
                          <a:effectLst/>
                          <a:latin typeface="Calibri" panose="020F0502020204030204" pitchFamily="34" charset="0"/>
                        </a:rPr>
                        <a:t>Thumb drives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rgbClr val="000000"/>
                          </a:solidFill>
                          <a:effectLst/>
                          <a:latin typeface="Calibri" panose="020F0502020204030204" pitchFamily="34" charset="0"/>
                        </a:rPr>
                        <a:t>1,000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5,000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4790267"/>
                  </a:ext>
                </a:extLst>
              </a:tr>
              <a:tr h="190500">
                <a:tc>
                  <a:txBody>
                    <a:bodyPr/>
                    <a:lstStyle/>
                    <a:p>
                      <a:pPr algn="l" fontAlgn="b"/>
                      <a:r>
                        <a:rPr lang="en-US" sz="1400" b="0" i="0" u="none" strike="noStrike" dirty="0">
                          <a:solidFill>
                            <a:srgbClr val="000000"/>
                          </a:solidFill>
                          <a:effectLst/>
                          <a:latin typeface="Calibri" panose="020F0502020204030204" pitchFamily="34" charset="0"/>
                        </a:rPr>
                        <a:t>CDs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10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400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4,000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62206334"/>
                  </a:ext>
                </a:extLst>
              </a:tr>
              <a:tr h="190500">
                <a:tc>
                  <a:txBody>
                    <a:bodyPr/>
                    <a:lstStyle/>
                    <a:p>
                      <a:pPr algn="l" fontAlgn="b"/>
                      <a:r>
                        <a:rPr lang="en-US" sz="1400" b="0" i="0" u="none" strike="noStrike" dirty="0">
                          <a:solidFill>
                            <a:srgbClr val="000000"/>
                          </a:solidFill>
                          <a:effectLst/>
                          <a:latin typeface="Calibri" panose="020F0502020204030204" pitchFamily="34" charset="0"/>
                        </a:rPr>
                        <a:t>Totals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400" b="0" i="0" u="none" strike="noStrike" dirty="0">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1400" b="0" i="0" u="none" strike="noStrike">
                        <a:solidFill>
                          <a:srgbClr val="000000"/>
                        </a:solidFill>
                        <a:effectLst/>
                        <a:latin typeface="Calibri" panose="020F0502020204030204" pitchFamily="34" charset="0"/>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rgbClr val="000000"/>
                          </a:solidFill>
                          <a:effectLst/>
                          <a:latin typeface="Calibri" panose="020F0502020204030204" pitchFamily="34" charset="0"/>
                        </a:rPr>
                        <a:t>305,000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100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100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dirty="0">
                          <a:solidFill>
                            <a:srgbClr val="000000"/>
                          </a:solidFill>
                          <a:effectLst/>
                          <a:latin typeface="Calibri" panose="020F0502020204030204" pitchFamily="34" charset="0"/>
                        </a:rPr>
                        <a:t>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4141749"/>
                  </a:ext>
                </a:extLst>
              </a:tr>
            </a:tbl>
          </a:graphicData>
        </a:graphic>
      </p:graphicFrame>
    </p:spTree>
    <p:extLst>
      <p:ext uri="{BB962C8B-B14F-4D97-AF65-F5344CB8AC3E}">
        <p14:creationId xmlns:p14="http://schemas.microsoft.com/office/powerpoint/2010/main" val="33282331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Radio Frequency Identification </a:t>
            </a:r>
            <a:r>
              <a:rPr lang="en-US" sz="1000" dirty="0"/>
              <a:t>1</a:t>
            </a:r>
          </a:p>
        </p:txBody>
      </p:sp>
      <p:sp>
        <p:nvSpPr>
          <p:cNvPr id="3" name="Content Placeholder 2"/>
          <p:cNvSpPr>
            <a:spLocks noGrp="1"/>
          </p:cNvSpPr>
          <p:nvPr>
            <p:ph idx="1"/>
          </p:nvPr>
        </p:nvSpPr>
        <p:spPr>
          <a:xfrm>
            <a:off x="1182688" y="2017713"/>
            <a:ext cx="7588062" cy="4002087"/>
          </a:xfrm>
        </p:spPr>
        <p:txBody>
          <a:bodyPr/>
          <a:lstStyle/>
          <a:p>
            <a:pPr marL="0" indent="0">
              <a:buNone/>
            </a:pPr>
            <a:r>
              <a:rPr lang="en-US" dirty="0"/>
              <a:t>Automatic identification method that relies on storing data and retrieving data remotely using devices called RFID tags or transponders.</a:t>
            </a:r>
          </a:p>
          <a:p>
            <a:pPr marL="0" indent="0">
              <a:buNone/>
            </a:pPr>
            <a:r>
              <a:rPr lang="en-US" dirty="0"/>
              <a:t>Used to monitor inventory in supply chains.</a:t>
            </a:r>
          </a:p>
          <a:p>
            <a:pPr lvl="1">
              <a:buSzPct val="100000"/>
            </a:pPr>
            <a:r>
              <a:rPr lang="en-US" dirty="0"/>
              <a:t>Attached to shipping pallets, but can be incorporated into a product or implanted in an animal or human.</a:t>
            </a:r>
          </a:p>
        </p:txBody>
      </p:sp>
    </p:spTree>
    <p:extLst>
      <p:ext uri="{BB962C8B-B14F-4D97-AF65-F5344CB8AC3E}">
        <p14:creationId xmlns:p14="http://schemas.microsoft.com/office/powerpoint/2010/main" val="24408135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Radio Frequency Identification </a:t>
            </a:r>
            <a:r>
              <a:rPr lang="en-US" sz="1000" dirty="0"/>
              <a:t>2</a:t>
            </a:r>
          </a:p>
        </p:txBody>
      </p:sp>
      <p:sp>
        <p:nvSpPr>
          <p:cNvPr id="3" name="Content Placeholder 2"/>
          <p:cNvSpPr>
            <a:spLocks noGrp="1"/>
          </p:cNvSpPr>
          <p:nvPr>
            <p:ph idx="1"/>
          </p:nvPr>
        </p:nvSpPr>
        <p:spPr>
          <a:xfrm>
            <a:off x="1182688" y="2017713"/>
            <a:ext cx="7588062" cy="2173287"/>
          </a:xfrm>
        </p:spPr>
        <p:txBody>
          <a:bodyPr/>
          <a:lstStyle/>
          <a:p>
            <a:pPr marL="0" indent="0">
              <a:buNone/>
            </a:pPr>
            <a:r>
              <a:rPr lang="en-US" dirty="0"/>
              <a:t>RFID technology is similar to bar codes except:</a:t>
            </a:r>
          </a:p>
          <a:p>
            <a:pPr lvl="1">
              <a:buSzPct val="100000"/>
            </a:pPr>
            <a:r>
              <a:rPr lang="en-US" dirty="0"/>
              <a:t>Conveys much more information.</a:t>
            </a:r>
          </a:p>
          <a:p>
            <a:pPr lvl="1">
              <a:buSzPct val="100000"/>
            </a:pPr>
            <a:r>
              <a:rPr lang="en-US" dirty="0"/>
              <a:t>Does not require line-of-sight reading.</a:t>
            </a:r>
          </a:p>
        </p:txBody>
      </p:sp>
    </p:spTree>
    <p:extLst>
      <p:ext uri="{BB962C8B-B14F-4D97-AF65-F5344CB8AC3E}">
        <p14:creationId xmlns:p14="http://schemas.microsoft.com/office/powerpoint/2010/main" val="4349875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Radio Frequency Identification </a:t>
            </a:r>
            <a:r>
              <a:rPr lang="en-US" sz="1000" dirty="0"/>
              <a:t>3</a:t>
            </a:r>
          </a:p>
        </p:txBody>
      </p:sp>
      <p:sp>
        <p:nvSpPr>
          <p:cNvPr id="3" name="Content Placeholder 2"/>
          <p:cNvSpPr>
            <a:spLocks noGrp="1"/>
          </p:cNvSpPr>
          <p:nvPr>
            <p:ph idx="1"/>
          </p:nvPr>
        </p:nvSpPr>
        <p:spPr>
          <a:xfrm>
            <a:off x="1182688" y="2017713"/>
            <a:ext cx="7588062" cy="4230687"/>
          </a:xfrm>
        </p:spPr>
        <p:txBody>
          <a:bodyPr/>
          <a:lstStyle/>
          <a:p>
            <a:pPr marL="0" indent="0">
              <a:buNone/>
            </a:pPr>
            <a:r>
              <a:rPr lang="en-US" dirty="0"/>
              <a:t>RFID tag service industry application examples:</a:t>
            </a:r>
          </a:p>
          <a:p>
            <a:pPr lvl="1">
              <a:buSzPct val="100000"/>
            </a:pPr>
            <a:r>
              <a:rPr lang="en-US" sz="2000" dirty="0"/>
              <a:t>Passports. The first RFID passport was issued by Malaysia in 19</a:t>
            </a:r>
            <a:r>
              <a:rPr lang="en-US" sz="100" dirty="0"/>
              <a:t> </a:t>
            </a:r>
            <a:r>
              <a:rPr lang="en-US" sz="2000" dirty="0"/>
              <a:t>98. </a:t>
            </a:r>
          </a:p>
          <a:p>
            <a:pPr lvl="1">
              <a:buSzPct val="100000"/>
            </a:pPr>
            <a:r>
              <a:rPr lang="en-US" sz="2000" dirty="0"/>
              <a:t>Transport payments. RFID passes were introduced in Paris in 19</a:t>
            </a:r>
            <a:r>
              <a:rPr lang="en-US" sz="100" dirty="0"/>
              <a:t> </a:t>
            </a:r>
            <a:r>
              <a:rPr lang="en-US" sz="2000" dirty="0"/>
              <a:t>95 and now are used by travelers throughout Europe. </a:t>
            </a:r>
          </a:p>
          <a:p>
            <a:pPr lvl="1">
              <a:buSzPct val="100000"/>
            </a:pPr>
            <a:r>
              <a:rPr lang="en-US" sz="2000" dirty="0"/>
              <a:t>Human implants. Nightclubs in Barcelona and Rotterdam use an implanted chip to identify their VIP customers, who then use it to pay for drinks. </a:t>
            </a:r>
          </a:p>
          <a:p>
            <a:pPr lvl="1">
              <a:buSzPct val="100000"/>
            </a:pPr>
            <a:r>
              <a:rPr lang="en-US" sz="2000" dirty="0"/>
              <a:t>Libraries. RFID is replacing barcodes on library items. </a:t>
            </a:r>
          </a:p>
          <a:p>
            <a:pPr lvl="1">
              <a:buSzPct val="100000"/>
            </a:pPr>
            <a:r>
              <a:rPr lang="en-US" sz="2000" dirty="0"/>
              <a:t>Patient identification. Implanted RFID tags help hospitals to avoid mistakes. </a:t>
            </a:r>
          </a:p>
        </p:txBody>
      </p:sp>
    </p:spTree>
    <p:extLst>
      <p:ext uri="{BB962C8B-B14F-4D97-AF65-F5344CB8AC3E}">
        <p14:creationId xmlns:p14="http://schemas.microsoft.com/office/powerpoint/2010/main" val="2850313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838200"/>
            <a:ext cx="7580312" cy="838200"/>
          </a:xfrm>
        </p:spPr>
        <p:txBody>
          <a:bodyPr/>
          <a:lstStyle/>
          <a:p>
            <a:r>
              <a:rPr lang="en-US" dirty="0"/>
              <a:t>Inventory Theory </a:t>
            </a:r>
            <a:r>
              <a:rPr lang="en-US" sz="1000" dirty="0"/>
              <a:t>2</a:t>
            </a:r>
          </a:p>
        </p:txBody>
      </p:sp>
      <p:sp>
        <p:nvSpPr>
          <p:cNvPr id="3" name="Content Placeholder 2"/>
          <p:cNvSpPr>
            <a:spLocks noGrp="1"/>
          </p:cNvSpPr>
          <p:nvPr>
            <p:ph idx="1"/>
          </p:nvPr>
        </p:nvSpPr>
        <p:spPr>
          <a:xfrm>
            <a:off x="1182688" y="2017713"/>
            <a:ext cx="7588062" cy="3621087"/>
          </a:xfrm>
        </p:spPr>
        <p:txBody>
          <a:bodyPr/>
          <a:lstStyle/>
          <a:p>
            <a:pPr marL="0" indent="0">
              <a:buNone/>
            </a:pPr>
            <a:r>
              <a:rPr lang="en-US" dirty="0"/>
              <a:t>Inventory Management Questions</a:t>
            </a:r>
          </a:p>
          <a:p>
            <a:pPr marL="292608" lvl="1" indent="-292608">
              <a:spcBef>
                <a:spcPts val="500"/>
              </a:spcBef>
              <a:buClrTx/>
              <a:buSzPct val="100000"/>
              <a:buFont typeface="Arial" panose="020B0604020202020204" pitchFamily="34" charset="0"/>
              <a:buChar char="•"/>
            </a:pPr>
            <a:r>
              <a:rPr lang="en-US" dirty="0"/>
              <a:t>What should be the </a:t>
            </a:r>
            <a:r>
              <a:rPr lang="en-US" i="1" dirty="0"/>
              <a:t>order quantity </a:t>
            </a:r>
            <a:r>
              <a:rPr lang="en-US" dirty="0"/>
              <a:t>(</a:t>
            </a:r>
            <a:r>
              <a:rPr lang="en-US" i="1" dirty="0"/>
              <a:t>Q</a:t>
            </a:r>
            <a:r>
              <a:rPr lang="en-US" dirty="0"/>
              <a:t>)?</a:t>
            </a:r>
          </a:p>
          <a:p>
            <a:pPr marL="292608" lvl="1" indent="-292608">
              <a:spcBef>
                <a:spcPts val="500"/>
              </a:spcBef>
              <a:buClrTx/>
              <a:buSzPct val="100000"/>
              <a:buFont typeface="Arial" panose="020B0604020202020204" pitchFamily="34" charset="0"/>
              <a:buChar char="•"/>
            </a:pPr>
            <a:r>
              <a:rPr lang="en-US" dirty="0"/>
              <a:t>When should an order be placed, called a </a:t>
            </a:r>
            <a:r>
              <a:rPr lang="en-US" i="1" dirty="0"/>
              <a:t>reorder point</a:t>
            </a:r>
            <a:r>
              <a:rPr lang="en-US" dirty="0"/>
              <a:t> (</a:t>
            </a:r>
            <a:r>
              <a:rPr lang="en-US" i="1" dirty="0"/>
              <a:t>ROP</a:t>
            </a:r>
            <a:r>
              <a:rPr lang="en-US" dirty="0"/>
              <a:t>)?</a:t>
            </a:r>
          </a:p>
          <a:p>
            <a:pPr marL="292608" lvl="1" indent="-292608">
              <a:spcBef>
                <a:spcPts val="500"/>
              </a:spcBef>
              <a:buClrTx/>
              <a:buSzPct val="100000"/>
              <a:buFont typeface="Arial" panose="020B0604020202020204" pitchFamily="34" charset="0"/>
              <a:buChar char="•"/>
            </a:pPr>
            <a:r>
              <a:rPr lang="en-US" dirty="0"/>
              <a:t>How much </a:t>
            </a:r>
            <a:r>
              <a:rPr lang="en-US" i="1" dirty="0"/>
              <a:t>safety stock </a:t>
            </a:r>
            <a:r>
              <a:rPr lang="en-US" dirty="0"/>
              <a:t>(</a:t>
            </a:r>
            <a:r>
              <a:rPr lang="en-US" i="1" dirty="0"/>
              <a:t>SS</a:t>
            </a:r>
            <a:r>
              <a:rPr lang="en-US" dirty="0"/>
              <a:t>)</a:t>
            </a:r>
            <a:r>
              <a:rPr lang="en-US" i="1" dirty="0"/>
              <a:t> </a:t>
            </a:r>
            <a:r>
              <a:rPr lang="en-US" dirty="0"/>
              <a:t>should </a:t>
            </a:r>
            <a:br>
              <a:rPr lang="en-US" dirty="0"/>
            </a:br>
            <a:r>
              <a:rPr lang="en-US" dirty="0"/>
              <a:t>be maintained?</a:t>
            </a:r>
          </a:p>
        </p:txBody>
      </p:sp>
    </p:spTree>
    <p:extLst>
      <p:ext uri="{BB962C8B-B14F-4D97-AF65-F5344CB8AC3E}">
        <p14:creationId xmlns:p14="http://schemas.microsoft.com/office/powerpoint/2010/main" val="40471046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Single-Period Model for Perishable Goods</a:t>
            </a:r>
          </a:p>
        </p:txBody>
      </p:sp>
      <p:sp>
        <p:nvSpPr>
          <p:cNvPr id="3" name="Content Placeholder 2"/>
          <p:cNvSpPr>
            <a:spLocks noGrp="1"/>
          </p:cNvSpPr>
          <p:nvPr>
            <p:ph idx="1"/>
          </p:nvPr>
        </p:nvSpPr>
        <p:spPr/>
        <p:txBody>
          <a:bodyPr/>
          <a:lstStyle/>
          <a:p>
            <a:r>
              <a:rPr lang="en-US" dirty="0"/>
              <a:t>Expected Value Analysis.</a:t>
            </a:r>
          </a:p>
          <a:p>
            <a:r>
              <a:rPr lang="en-US" dirty="0"/>
              <a:t>Marginal Analysis.</a:t>
            </a:r>
          </a:p>
        </p:txBody>
      </p:sp>
    </p:spTree>
    <p:extLst>
      <p:ext uri="{BB962C8B-B14F-4D97-AF65-F5344CB8AC3E}">
        <p14:creationId xmlns:p14="http://schemas.microsoft.com/office/powerpoint/2010/main" val="19744761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15.5: Payoff Table</a:t>
            </a:r>
          </a:p>
        </p:txBody>
      </p:sp>
      <p:graphicFrame>
        <p:nvGraphicFramePr>
          <p:cNvPr id="5" name="Table 4"/>
          <p:cNvGraphicFramePr>
            <a:graphicFrameLocks noGrp="1"/>
          </p:cNvGraphicFramePr>
          <p:nvPr>
            <p:extLst>
              <p:ext uri="{D42A27DB-BD31-4B8C-83A1-F6EECF244321}">
                <p14:modId xmlns:p14="http://schemas.microsoft.com/office/powerpoint/2010/main" val="1698558635"/>
              </p:ext>
            </p:extLst>
          </p:nvPr>
        </p:nvGraphicFramePr>
        <p:xfrm>
          <a:off x="457202" y="2131695"/>
          <a:ext cx="8153397" cy="3886200"/>
        </p:xfrm>
        <a:graphic>
          <a:graphicData uri="http://schemas.openxmlformats.org/drawingml/2006/table">
            <a:tbl>
              <a:tblPr firstRow="1" bandRow="1"/>
              <a:tblGrid>
                <a:gridCol w="1523998">
                  <a:extLst>
                    <a:ext uri="{9D8B030D-6E8A-4147-A177-3AD203B41FA5}">
                      <a16:colId xmlns:a16="http://schemas.microsoft.com/office/drawing/2014/main" val="1586917097"/>
                    </a:ext>
                  </a:extLst>
                </a:gridCol>
                <a:gridCol w="805544">
                  <a:extLst>
                    <a:ext uri="{9D8B030D-6E8A-4147-A177-3AD203B41FA5}">
                      <a16:colId xmlns:a16="http://schemas.microsoft.com/office/drawing/2014/main" val="6671106"/>
                    </a:ext>
                  </a:extLst>
                </a:gridCol>
                <a:gridCol w="1164771">
                  <a:extLst>
                    <a:ext uri="{9D8B030D-6E8A-4147-A177-3AD203B41FA5}">
                      <a16:colId xmlns:a16="http://schemas.microsoft.com/office/drawing/2014/main" val="1318306550"/>
                    </a:ext>
                  </a:extLst>
                </a:gridCol>
                <a:gridCol w="1164771">
                  <a:extLst>
                    <a:ext uri="{9D8B030D-6E8A-4147-A177-3AD203B41FA5}">
                      <a16:colId xmlns:a16="http://schemas.microsoft.com/office/drawing/2014/main" val="3915586032"/>
                    </a:ext>
                  </a:extLst>
                </a:gridCol>
                <a:gridCol w="1164771">
                  <a:extLst>
                    <a:ext uri="{9D8B030D-6E8A-4147-A177-3AD203B41FA5}">
                      <a16:colId xmlns:a16="http://schemas.microsoft.com/office/drawing/2014/main" val="2128449446"/>
                    </a:ext>
                  </a:extLst>
                </a:gridCol>
                <a:gridCol w="1164771">
                  <a:extLst>
                    <a:ext uri="{9D8B030D-6E8A-4147-A177-3AD203B41FA5}">
                      <a16:colId xmlns:a16="http://schemas.microsoft.com/office/drawing/2014/main" val="9509772"/>
                    </a:ext>
                  </a:extLst>
                </a:gridCol>
                <a:gridCol w="1164771">
                  <a:extLst>
                    <a:ext uri="{9D8B030D-6E8A-4147-A177-3AD203B41FA5}">
                      <a16:colId xmlns:a16="http://schemas.microsoft.com/office/drawing/2014/main" val="1443603690"/>
                    </a:ext>
                  </a:extLst>
                </a:gridCol>
              </a:tblGrid>
              <a:tr h="382905">
                <a:tc>
                  <a:txBody>
                    <a:bodyPr/>
                    <a:lstStyle/>
                    <a:p>
                      <a:pPr algn="ctr" fontAlgn="b"/>
                      <a:r>
                        <a:rPr lang="en-US" sz="1800" b="1" i="0" u="none" strike="noStrike" dirty="0">
                          <a:solidFill>
                            <a:srgbClr val="000000"/>
                          </a:solidFill>
                          <a:effectLst/>
                          <a:latin typeface="Calibri" panose="020F0502020204030204" pitchFamily="34" charset="0"/>
                        </a:rPr>
                        <a:t>p(D)</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D</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Stock Q6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Stock Q7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Stock Q8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Stock Q9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1" i="0" u="none" strike="noStrike" dirty="0">
                          <a:solidFill>
                            <a:srgbClr val="000000"/>
                          </a:solidFill>
                          <a:effectLst/>
                          <a:latin typeface="Calibri" panose="020F0502020204030204" pitchFamily="34" charset="0"/>
                        </a:rPr>
                        <a:t>Stock Q10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5991650"/>
                  </a:ext>
                </a:extLst>
              </a:tr>
              <a:tr h="381000">
                <a:tc>
                  <a:txBody>
                    <a:bodyPr/>
                    <a:lstStyle/>
                    <a:p>
                      <a:pPr algn="ctr" fontAlgn="b"/>
                      <a:r>
                        <a:rPr lang="en-US" sz="1800" b="0" i="0" u="none" strike="noStrike" dirty="0">
                          <a:solidFill>
                            <a:srgbClr val="000000"/>
                          </a:solidFill>
                          <a:effectLst/>
                          <a:latin typeface="Calibri" panose="020F0502020204030204" pitchFamily="34" charset="0"/>
                        </a:rPr>
                        <a:t>.028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cs typeface="Arial" panose="020B0604020202020204" pitchFamily="34" charset="0"/>
                        </a:rPr>
                        <a:t>−</a:t>
                      </a:r>
                      <a:r>
                        <a:rPr lang="en-US" sz="1800" b="0" i="0" u="none" strike="noStrike" dirty="0">
                          <a:solidFill>
                            <a:srgbClr val="000000"/>
                          </a:solidFill>
                          <a:effectLst/>
                          <a:latin typeface="Calibri" panose="020F0502020204030204" pitchFamily="34" charset="0"/>
                        </a:rPr>
                        <a:t>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cs typeface="Arial" panose="020B0604020202020204" pitchFamily="34" charset="0"/>
                        </a:rPr>
                        <a:t>−</a:t>
                      </a:r>
                      <a:r>
                        <a:rPr lang="en-US" sz="1800" b="0" i="0" u="none" strike="noStrike" dirty="0">
                          <a:solidFill>
                            <a:srgbClr val="000000"/>
                          </a:solidFill>
                          <a:effectLst/>
                          <a:latin typeface="Calibri" panose="020F0502020204030204" pitchFamily="34" charset="0"/>
                        </a:rPr>
                        <a:t>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51782127"/>
                  </a:ext>
                </a:extLst>
              </a:tr>
              <a:tr h="190500">
                <a:tc>
                  <a:txBody>
                    <a:bodyPr/>
                    <a:lstStyle/>
                    <a:p>
                      <a:pPr algn="ctr" fontAlgn="b"/>
                      <a:r>
                        <a:rPr lang="en-US" sz="1800" b="0" i="0" u="none" strike="noStrike" dirty="0">
                          <a:solidFill>
                            <a:srgbClr val="000000"/>
                          </a:solidFill>
                          <a:effectLst/>
                          <a:latin typeface="Calibri" panose="020F0502020204030204" pitchFamily="34" charset="0"/>
                        </a:rPr>
                        <a:t>.055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12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10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68756277"/>
                  </a:ext>
                </a:extLst>
              </a:tr>
              <a:tr h="190500">
                <a:tc>
                  <a:txBody>
                    <a:bodyPr/>
                    <a:lstStyle/>
                    <a:p>
                      <a:pPr algn="ctr" fontAlgn="b"/>
                      <a:r>
                        <a:rPr lang="en-US" sz="1800" b="0" i="0" u="none" strike="noStrike" dirty="0">
                          <a:solidFill>
                            <a:srgbClr val="000000"/>
                          </a:solidFill>
                          <a:effectLst/>
                          <a:latin typeface="Calibri" panose="020F0502020204030204" pitchFamily="34" charset="0"/>
                        </a:rPr>
                        <a:t>.083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20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18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16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14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12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56127251"/>
                  </a:ext>
                </a:extLst>
              </a:tr>
              <a:tr h="190500">
                <a:tc>
                  <a:txBody>
                    <a:bodyPr/>
                    <a:lstStyle/>
                    <a:p>
                      <a:pPr algn="ctr" fontAlgn="b"/>
                      <a:r>
                        <a:rPr lang="en-US" sz="1800" b="0" i="0" u="none" strike="noStrike" dirty="0">
                          <a:solidFill>
                            <a:srgbClr val="000000"/>
                          </a:solidFill>
                          <a:effectLst/>
                          <a:latin typeface="Calibri" panose="020F0502020204030204" pitchFamily="34" charset="0"/>
                        </a:rPr>
                        <a:t>.111</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28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26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24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22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20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37794141"/>
                  </a:ext>
                </a:extLst>
              </a:tr>
              <a:tr h="190500">
                <a:tc>
                  <a:txBody>
                    <a:bodyPr/>
                    <a:lstStyle/>
                    <a:p>
                      <a:pPr algn="ctr" fontAlgn="b"/>
                      <a:r>
                        <a:rPr lang="en-US" sz="1800" b="0" i="0" u="none" strike="noStrike" dirty="0">
                          <a:solidFill>
                            <a:srgbClr val="000000"/>
                          </a:solidFill>
                          <a:effectLst/>
                          <a:latin typeface="Calibri" panose="020F0502020204030204" pitchFamily="34" charset="0"/>
                        </a:rPr>
                        <a:t>.139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28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6727806"/>
                  </a:ext>
                </a:extLst>
              </a:tr>
              <a:tr h="190500">
                <a:tc>
                  <a:txBody>
                    <a:bodyPr/>
                    <a:lstStyle/>
                    <a:p>
                      <a:pPr algn="ctr" fontAlgn="b"/>
                      <a:r>
                        <a:rPr lang="en-US" sz="1800" b="0" i="0" u="none" strike="noStrike" dirty="0">
                          <a:solidFill>
                            <a:srgbClr val="000000"/>
                          </a:solidFill>
                          <a:effectLst/>
                          <a:latin typeface="Calibri" panose="020F0502020204030204" pitchFamily="34" charset="0"/>
                        </a:rPr>
                        <a:t>.167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7</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1168602"/>
                  </a:ext>
                </a:extLst>
              </a:tr>
              <a:tr h="190500">
                <a:tc>
                  <a:txBody>
                    <a:bodyPr/>
                    <a:lstStyle/>
                    <a:p>
                      <a:pPr algn="ctr" fontAlgn="b"/>
                      <a:r>
                        <a:rPr lang="en-US" sz="1800" b="0" i="0" u="none" strike="noStrike" dirty="0">
                          <a:solidFill>
                            <a:srgbClr val="000000"/>
                          </a:solidFill>
                          <a:effectLst/>
                          <a:latin typeface="Calibri" panose="020F0502020204030204" pitchFamily="34" charset="0"/>
                        </a:rPr>
                        <a:t>.139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88793724"/>
                  </a:ext>
                </a:extLst>
              </a:tr>
              <a:tr h="190500">
                <a:tc>
                  <a:txBody>
                    <a:bodyPr/>
                    <a:lstStyle/>
                    <a:p>
                      <a:pPr algn="ctr" fontAlgn="b"/>
                      <a:r>
                        <a:rPr lang="en-US" sz="1800" b="0" i="0" u="none" strike="noStrike" dirty="0">
                          <a:solidFill>
                            <a:srgbClr val="000000"/>
                          </a:solidFill>
                          <a:effectLst/>
                          <a:latin typeface="Calibri" panose="020F0502020204030204" pitchFamily="34" charset="0"/>
                        </a:rPr>
                        <a:t>.111</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9</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54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52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05603162"/>
                  </a:ext>
                </a:extLst>
              </a:tr>
              <a:tr h="190500">
                <a:tc>
                  <a:txBody>
                    <a:bodyPr/>
                    <a:lstStyle/>
                    <a:p>
                      <a:pPr algn="ctr" fontAlgn="b"/>
                      <a:r>
                        <a:rPr lang="en-US" sz="1800" b="0" i="0" u="none" strike="noStrike" dirty="0">
                          <a:solidFill>
                            <a:srgbClr val="000000"/>
                          </a:solidFill>
                          <a:effectLst/>
                          <a:latin typeface="Calibri" panose="020F0502020204030204" pitchFamily="34" charset="0"/>
                        </a:rPr>
                        <a:t>.083</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10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54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60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8111991"/>
                  </a:ext>
                </a:extLst>
              </a:tr>
              <a:tr h="190500">
                <a:tc>
                  <a:txBody>
                    <a:bodyPr/>
                    <a:lstStyle/>
                    <a:p>
                      <a:pPr algn="ctr" fontAlgn="b"/>
                      <a:r>
                        <a:rPr lang="en-US" sz="1800" b="0" i="0" u="none" strike="noStrike" dirty="0">
                          <a:solidFill>
                            <a:srgbClr val="000000"/>
                          </a:solidFill>
                          <a:effectLst/>
                          <a:latin typeface="Calibri" panose="020F0502020204030204" pitchFamily="34" charset="0"/>
                        </a:rPr>
                        <a:t>.055</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11</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54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60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78068728"/>
                  </a:ext>
                </a:extLst>
              </a:tr>
              <a:tr h="190500">
                <a:tc>
                  <a:txBody>
                    <a:bodyPr/>
                    <a:lstStyle/>
                    <a:p>
                      <a:pPr algn="ctr" fontAlgn="b"/>
                      <a:r>
                        <a:rPr lang="en-US" sz="1800" b="0" i="0" u="none" strike="noStrike" dirty="0">
                          <a:solidFill>
                            <a:srgbClr val="000000"/>
                          </a:solidFill>
                          <a:effectLst/>
                          <a:latin typeface="Calibri" panose="020F0502020204030204" pitchFamily="34" charset="0"/>
                        </a:rPr>
                        <a:t>.028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12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36</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a:solidFill>
                            <a:srgbClr val="000000"/>
                          </a:solidFill>
                          <a:effectLst/>
                          <a:latin typeface="Calibri" panose="020F0502020204030204" pitchFamily="34" charset="0"/>
                        </a:rPr>
                        <a:t>42</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48</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54</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60</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69259100"/>
                  </a:ext>
                </a:extLst>
              </a:tr>
              <a:tr h="190500">
                <a:tc>
                  <a:txBody>
                    <a:bodyPr/>
                    <a:lstStyle/>
                    <a:p>
                      <a:pPr algn="ctr" fontAlgn="b"/>
                      <a:r>
                        <a:rPr lang="en-US" sz="1800" b="0" i="0" u="none" strike="noStrike" dirty="0">
                          <a:solidFill>
                            <a:srgbClr val="000000"/>
                          </a:solidFill>
                          <a:effectLst/>
                          <a:latin typeface="Calibri" panose="020F0502020204030204" pitchFamily="34" charset="0"/>
                        </a:rPr>
                        <a:t>Expected profit: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chemeClr val="bg1"/>
                          </a:solidFill>
                          <a:effectLst/>
                          <a:latin typeface="Calibri" panose="020F0502020204030204" pitchFamily="34" charset="0"/>
                        </a:rPr>
                        <a:t>BLANK</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$31.54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$34.43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$35.77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$35.99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800" b="0" i="0" u="none" strike="noStrike" dirty="0">
                          <a:solidFill>
                            <a:srgbClr val="000000"/>
                          </a:solidFill>
                          <a:effectLst/>
                          <a:latin typeface="Calibri" panose="020F0502020204030204" pitchFamily="34" charset="0"/>
                        </a:rPr>
                        <a:t>$35.33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60713522"/>
                  </a:ext>
                </a:extLst>
              </a:tr>
            </a:tbl>
          </a:graphicData>
        </a:graphic>
      </p:graphicFrame>
    </p:spTree>
    <p:extLst>
      <p:ext uri="{BB962C8B-B14F-4D97-AF65-F5344CB8AC3E}">
        <p14:creationId xmlns:p14="http://schemas.microsoft.com/office/powerpoint/2010/main" val="4844444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0"/>
            <a:ext cx="7580312" cy="1066800"/>
          </a:xfrm>
        </p:spPr>
        <p:txBody>
          <a:bodyPr/>
          <a:lstStyle/>
          <a:p>
            <a:r>
              <a:rPr lang="en-US" sz="4000" dirty="0"/>
              <a:t>Figure 15.12: Critical Fractile</a:t>
            </a:r>
            <a:endParaRPr lang="en-US" sz="1000" dirty="0"/>
          </a:p>
        </p:txBody>
      </p:sp>
      <p:pic>
        <p:nvPicPr>
          <p:cNvPr id="5" name="Picture 4" descr="Histogram showing the boxes of donuts on the horizontal axis and probability on the vertical axis."/>
          <p:cNvPicPr>
            <a:picLocks noChangeAspect="1"/>
          </p:cNvPicPr>
          <p:nvPr/>
        </p:nvPicPr>
        <p:blipFill>
          <a:blip r:embed="rId2"/>
          <a:stretch>
            <a:fillRect/>
          </a:stretch>
        </p:blipFill>
        <p:spPr>
          <a:xfrm>
            <a:off x="1647825" y="2124075"/>
            <a:ext cx="5924550" cy="4095750"/>
          </a:xfrm>
          <a:prstGeom prst="rect">
            <a:avLst/>
          </a:prstGeom>
        </p:spPr>
      </p:pic>
      <p:sp>
        <p:nvSpPr>
          <p:cNvPr id="6" name="Content Placeholder 6" descr="Bar graph showing the top 10 countries by gross domestic product in 2014.&#10;"/>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p>
        </p:txBody>
      </p:sp>
    </p:spTree>
    <p:extLst>
      <p:ext uri="{BB962C8B-B14F-4D97-AF65-F5344CB8AC3E}">
        <p14:creationId xmlns:p14="http://schemas.microsoft.com/office/powerpoint/2010/main" val="13596221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Retail Discounting Model </a:t>
            </a:r>
            <a:r>
              <a:rPr lang="en-US" sz="1000" dirty="0"/>
              <a:t>1</a:t>
            </a:r>
          </a:p>
        </p:txBody>
      </p:sp>
      <p:sp>
        <p:nvSpPr>
          <p:cNvPr id="3" name="Content Placeholder 2"/>
          <p:cNvSpPr>
            <a:spLocks noGrp="1"/>
          </p:cNvSpPr>
          <p:nvPr>
            <p:ph idx="1"/>
          </p:nvPr>
        </p:nvSpPr>
        <p:spPr>
          <a:xfrm>
            <a:off x="1182688" y="1981200"/>
            <a:ext cx="7588062" cy="4078287"/>
          </a:xfrm>
        </p:spPr>
        <p:txBody>
          <a:bodyPr/>
          <a:lstStyle/>
          <a:p>
            <a:pPr marL="0" indent="0">
              <a:buNone/>
            </a:pPr>
            <a:r>
              <a:rPr lang="en-US" sz="2400" dirty="0"/>
              <a:t>In retailing, profit is a function of mark-up multiplied by turnover. The following terms will be used for determining the discount price: </a:t>
            </a:r>
          </a:p>
          <a:p>
            <a:pPr indent="0">
              <a:buNone/>
            </a:pPr>
            <a:r>
              <a:rPr lang="en-US" sz="2000" dirty="0"/>
              <a:t>S = current selling price.	</a:t>
            </a:r>
          </a:p>
          <a:p>
            <a:pPr indent="0">
              <a:buNone/>
            </a:pPr>
            <a:r>
              <a:rPr lang="en-US" sz="2000" dirty="0"/>
              <a:t>D = discount price.</a:t>
            </a:r>
          </a:p>
          <a:p>
            <a:pPr indent="0">
              <a:buNone/>
            </a:pPr>
            <a:r>
              <a:rPr lang="en-US" sz="2000" dirty="0"/>
              <a:t>P = profit margin on cost (the percent mark-up as a decimal).</a:t>
            </a:r>
          </a:p>
          <a:p>
            <a:pPr indent="0">
              <a:buNone/>
            </a:pPr>
            <a:r>
              <a:rPr lang="en-US" sz="2000" dirty="0"/>
              <a:t>Y = average number of years to sell entire stock of “dogs” at</a:t>
            </a:r>
          </a:p>
          <a:p>
            <a:pPr indent="514350">
              <a:buNone/>
            </a:pPr>
            <a:r>
              <a:rPr lang="en-US" sz="2000" dirty="0"/>
              <a:t>current price (total number of years to clear stock divided</a:t>
            </a:r>
          </a:p>
          <a:p>
            <a:pPr indent="514350">
              <a:buNone/>
            </a:pPr>
            <a:r>
              <a:rPr lang="en-US" sz="2000" dirty="0"/>
              <a:t>by 2).</a:t>
            </a:r>
          </a:p>
          <a:p>
            <a:pPr indent="0">
              <a:buNone/>
            </a:pPr>
            <a:r>
              <a:rPr lang="en-US" sz="2000" dirty="0"/>
              <a:t>N = inventory turns, the number of times good stock turns over</a:t>
            </a:r>
          </a:p>
          <a:p>
            <a:pPr indent="514350">
              <a:buNone/>
            </a:pPr>
            <a:r>
              <a:rPr lang="en-US" sz="2000" dirty="0"/>
              <a:t>during the year.</a:t>
            </a:r>
          </a:p>
        </p:txBody>
      </p:sp>
    </p:spTree>
    <p:extLst>
      <p:ext uri="{BB962C8B-B14F-4D97-AF65-F5344CB8AC3E}">
        <p14:creationId xmlns:p14="http://schemas.microsoft.com/office/powerpoint/2010/main" val="8323981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Retail Discounting Model </a:t>
            </a:r>
            <a:r>
              <a:rPr lang="en-US" sz="1000" dirty="0"/>
              <a:t>2</a:t>
            </a:r>
          </a:p>
        </p:txBody>
      </p:sp>
      <p:sp>
        <p:nvSpPr>
          <p:cNvPr id="3" name="Content Placeholder 2"/>
          <p:cNvSpPr>
            <a:spLocks noGrp="1"/>
          </p:cNvSpPr>
          <p:nvPr>
            <p:ph idx="1"/>
          </p:nvPr>
        </p:nvSpPr>
        <p:spPr>
          <a:xfrm>
            <a:off x="1182688" y="1981201"/>
            <a:ext cx="7588062" cy="2514599"/>
          </a:xfrm>
        </p:spPr>
        <p:txBody>
          <a:bodyPr/>
          <a:lstStyle/>
          <a:p>
            <a:pPr marL="0" indent="0">
              <a:buNone/>
            </a:pPr>
            <a:r>
              <a:rPr lang="en-US" sz="2400" dirty="0"/>
              <a:t>The break-even discount price will be found by equating the loss per item to the gain from investing the revenue that is obtained in good stock: </a:t>
            </a:r>
          </a:p>
          <a:p>
            <a:pPr marL="0" indent="0">
              <a:buNone/>
            </a:pPr>
            <a:r>
              <a:rPr lang="en-US" sz="2400" dirty="0"/>
              <a:t>Loss per item = Gain from revenue </a:t>
            </a:r>
          </a:p>
          <a:p>
            <a:pPr marL="0" indent="0">
              <a:buNone/>
            </a:pPr>
            <a:r>
              <a:rPr lang="en-US" sz="2400" dirty="0"/>
              <a:t>       S − D = D(PNY) </a:t>
            </a:r>
          </a:p>
          <a:p>
            <a:pPr marL="0" indent="0">
              <a:buNone/>
            </a:pPr>
            <a:r>
              <a:rPr lang="en-US" sz="2400" dirty="0"/>
              <a:t>Thus, the discount price is </a:t>
            </a:r>
          </a:p>
        </p:txBody>
      </p:sp>
      <p:graphicFrame>
        <p:nvGraphicFramePr>
          <p:cNvPr id="4" name="Object 3"/>
          <p:cNvGraphicFramePr>
            <a:graphicFrameLocks noChangeAspect="1"/>
          </p:cNvGraphicFramePr>
          <p:nvPr>
            <p:extLst>
              <p:ext uri="{D42A27DB-BD31-4B8C-83A1-F6EECF244321}">
                <p14:modId xmlns:p14="http://schemas.microsoft.com/office/powerpoint/2010/main" val="3789216565"/>
              </p:ext>
            </p:extLst>
          </p:nvPr>
        </p:nvGraphicFramePr>
        <p:xfrm>
          <a:off x="2209800" y="4724400"/>
          <a:ext cx="4829175" cy="815975"/>
        </p:xfrm>
        <a:graphic>
          <a:graphicData uri="http://schemas.openxmlformats.org/presentationml/2006/ole">
            <mc:AlternateContent xmlns:mc="http://schemas.openxmlformats.org/markup-compatibility/2006">
              <mc:Choice xmlns:v="urn:schemas-microsoft-com:vml" Requires="v">
                <p:oleObj spid="_x0000_s22562" name="Equation" r:id="rId3" imgW="2476440" imgH="419040" progId="Equation.DSMT4">
                  <p:embed/>
                </p:oleObj>
              </mc:Choice>
              <mc:Fallback>
                <p:oleObj name="Equation" r:id="rId3" imgW="2476440" imgH="419040" progId="Equation.DSMT4">
                  <p:embed/>
                  <p:pic>
                    <p:nvPicPr>
                      <p:cNvPr id="0" name=""/>
                      <p:cNvPicPr/>
                      <p:nvPr/>
                    </p:nvPicPr>
                    <p:blipFill>
                      <a:blip r:embed="rId4"/>
                      <a:stretch>
                        <a:fillRect/>
                      </a:stretch>
                    </p:blipFill>
                    <p:spPr>
                      <a:xfrm>
                        <a:off x="2209800" y="4724400"/>
                        <a:ext cx="4829175" cy="815975"/>
                      </a:xfrm>
                      <a:prstGeom prst="rect">
                        <a:avLst/>
                      </a:prstGeom>
                    </p:spPr>
                  </p:pic>
                </p:oleObj>
              </mc:Fallback>
            </mc:AlternateContent>
          </a:graphicData>
        </a:graphic>
      </p:graphicFrame>
    </p:spTree>
    <p:extLst>
      <p:ext uri="{BB962C8B-B14F-4D97-AF65-F5344CB8AC3E}">
        <p14:creationId xmlns:p14="http://schemas.microsoft.com/office/powerpoint/2010/main" val="4868158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 for Discussion</a:t>
            </a:r>
          </a:p>
        </p:txBody>
      </p:sp>
      <p:sp>
        <p:nvSpPr>
          <p:cNvPr id="3" name="Content Placeholder 2"/>
          <p:cNvSpPr>
            <a:spLocks noGrp="1"/>
          </p:cNvSpPr>
          <p:nvPr>
            <p:ph idx="1"/>
          </p:nvPr>
        </p:nvSpPr>
        <p:spPr>
          <a:xfrm>
            <a:off x="1182688" y="1828801"/>
            <a:ext cx="7588062" cy="4724400"/>
          </a:xfrm>
        </p:spPr>
        <p:txBody>
          <a:bodyPr/>
          <a:lstStyle/>
          <a:p>
            <a:pPr marL="287338" indent="-287338">
              <a:buNone/>
            </a:pPr>
            <a:r>
              <a:rPr lang="en-US" sz="2000" dirty="0"/>
              <a:t>1. Discuss the functions of inventory for different organizations in the supply chain (that is manufacturing, suppliers, distributors, and retailers).</a:t>
            </a:r>
          </a:p>
          <a:p>
            <a:pPr marL="287338" indent="-287338">
              <a:buNone/>
            </a:pPr>
            <a:r>
              <a:rPr lang="en-US" sz="2000" dirty="0"/>
              <a:t>2. How would one find values for inventory management costs?</a:t>
            </a:r>
          </a:p>
          <a:p>
            <a:pPr marL="287338" indent="-287338">
              <a:buNone/>
            </a:pPr>
            <a:r>
              <a:rPr lang="en-US" sz="2000" dirty="0"/>
              <a:t>3. Compare and contrast a continuous review inventory system with a periodic review inventory system.</a:t>
            </a:r>
          </a:p>
          <a:p>
            <a:pPr marL="287338" indent="-287338">
              <a:buNone/>
            </a:pPr>
            <a:r>
              <a:rPr lang="en-US" sz="2000" dirty="0"/>
              <a:t>4. Discuss how information technology can help to create a competitive advantage through inventory management.</a:t>
            </a:r>
          </a:p>
          <a:p>
            <a:pPr marL="287338" indent="-287338">
              <a:buNone/>
            </a:pPr>
            <a:r>
              <a:rPr lang="en-US" sz="2000" dirty="0"/>
              <a:t>5. How valid are the assumptions for the simple EOQ model?</a:t>
            </a:r>
          </a:p>
          <a:p>
            <a:pPr marL="287338" indent="-287338">
              <a:buNone/>
            </a:pPr>
            <a:r>
              <a:rPr lang="en-US" sz="2000" dirty="0"/>
              <a:t>6. How is a service level determined for most inventory items?</a:t>
            </a:r>
          </a:p>
          <a:p>
            <a:pPr marL="287338" indent="-287338">
              <a:buNone/>
            </a:pPr>
            <a:r>
              <a:rPr lang="en-US" sz="2000" dirty="0"/>
              <a:t>7. Service capacity (example seats on an aircraft) has characteristics similar to inventories. What inventory model would apply?</a:t>
            </a:r>
          </a:p>
          <a:p>
            <a:pPr marL="287338" indent="-287338">
              <a:buNone/>
            </a:pPr>
            <a:r>
              <a:rPr lang="en-US" sz="2000" dirty="0"/>
              <a:t>8. Identify dependent and independent demand for an airline and a hospital.</a:t>
            </a:r>
          </a:p>
        </p:txBody>
      </p:sp>
    </p:spTree>
    <p:extLst>
      <p:ext uri="{BB962C8B-B14F-4D97-AF65-F5344CB8AC3E}">
        <p14:creationId xmlns:p14="http://schemas.microsoft.com/office/powerpoint/2010/main" val="14130190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Interactive Exercise</a:t>
            </a:r>
          </a:p>
        </p:txBody>
      </p:sp>
      <p:sp>
        <p:nvSpPr>
          <p:cNvPr id="3" name="Content Placeholder 2"/>
          <p:cNvSpPr>
            <a:spLocks noGrp="1"/>
          </p:cNvSpPr>
          <p:nvPr>
            <p:ph idx="1"/>
          </p:nvPr>
        </p:nvSpPr>
        <p:spPr>
          <a:xfrm>
            <a:off x="1182688" y="2017713"/>
            <a:ext cx="7588062" cy="3240087"/>
          </a:xfrm>
        </p:spPr>
        <p:txBody>
          <a:bodyPr/>
          <a:lstStyle/>
          <a:p>
            <a:pPr marL="0" indent="0">
              <a:buNone/>
            </a:pPr>
            <a:r>
              <a:rPr lang="en-US" dirty="0"/>
              <a:t>The class engages in an estimation of the cost of a 12-ounce serving of Coke in various situations (example: supermarket, convenience store, fast-food restaurant, sit-down restaurant, and ballpark). Explain why each venue has a different cost. </a:t>
            </a:r>
          </a:p>
        </p:txBody>
      </p:sp>
    </p:spTree>
    <p:extLst>
      <p:ext uri="{BB962C8B-B14F-4D97-AF65-F5344CB8AC3E}">
        <p14:creationId xmlns:p14="http://schemas.microsoft.com/office/powerpoint/2010/main" val="29216485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15.1: A.D. Small Consulting</a:t>
            </a:r>
          </a:p>
        </p:txBody>
      </p:sp>
      <p:sp>
        <p:nvSpPr>
          <p:cNvPr id="3" name="Content Placeholder 2"/>
          <p:cNvSpPr>
            <a:spLocks noGrp="1"/>
          </p:cNvSpPr>
          <p:nvPr>
            <p:ph idx="1"/>
          </p:nvPr>
        </p:nvSpPr>
        <p:spPr>
          <a:xfrm>
            <a:off x="914400" y="2246313"/>
            <a:ext cx="7588062" cy="1792287"/>
          </a:xfrm>
        </p:spPr>
        <p:txBody>
          <a:bodyPr/>
          <a:lstStyle/>
          <a:p>
            <a:pPr marL="0" indent="0">
              <a:buNone/>
            </a:pPr>
            <a:r>
              <a:rPr lang="en-US" dirty="0"/>
              <a:t>Use inventory models to address Lou Carlson’s questions. Support your recommendation with cost justification.</a:t>
            </a:r>
          </a:p>
        </p:txBody>
      </p:sp>
    </p:spTree>
    <p:extLst>
      <p:ext uri="{BB962C8B-B14F-4D97-AF65-F5344CB8AC3E}">
        <p14:creationId xmlns:p14="http://schemas.microsoft.com/office/powerpoint/2010/main" val="497284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15.2: Last Resort Restaurant</a:t>
            </a:r>
          </a:p>
        </p:txBody>
      </p:sp>
      <p:sp>
        <p:nvSpPr>
          <p:cNvPr id="3" name="Content Placeholder 2"/>
          <p:cNvSpPr>
            <a:spLocks noGrp="1"/>
          </p:cNvSpPr>
          <p:nvPr>
            <p:ph idx="1"/>
          </p:nvPr>
        </p:nvSpPr>
        <p:spPr>
          <a:xfrm>
            <a:off x="1182688" y="2017713"/>
            <a:ext cx="7588062" cy="4459287"/>
          </a:xfrm>
        </p:spPr>
        <p:txBody>
          <a:bodyPr/>
          <a:lstStyle/>
          <a:p>
            <a:pPr marL="402336" indent="-402336">
              <a:spcBef>
                <a:spcPts val="500"/>
              </a:spcBef>
              <a:buClrTx/>
              <a:buSzPct val="100000"/>
              <a:buFont typeface="+mj-lt"/>
              <a:buAutoNum type="arabicPeriod"/>
            </a:pPr>
            <a:r>
              <a:rPr lang="en-US" sz="2800" dirty="0"/>
              <a:t>Assuming that the cost of stockout is the lost contribution of one dessert, how many portions of Sweet Revenge should the chef prepare each weekday? </a:t>
            </a:r>
          </a:p>
          <a:p>
            <a:pPr marL="402336" indent="-402336">
              <a:spcBef>
                <a:spcPts val="500"/>
              </a:spcBef>
              <a:buClrTx/>
              <a:buSzPct val="100000"/>
              <a:buFont typeface="+mj-lt"/>
              <a:buAutoNum type="arabicPeriod"/>
            </a:pPr>
            <a:r>
              <a:rPr lang="en-US" sz="2800" dirty="0"/>
              <a:t>Based on Martin Quinn’s estimate of other stockout costs, how many servings should the chef prepare? </a:t>
            </a:r>
          </a:p>
          <a:p>
            <a:pPr marL="402336" indent="-402336">
              <a:spcBef>
                <a:spcPts val="500"/>
              </a:spcBef>
              <a:buClrTx/>
              <a:buSzPct val="100000"/>
              <a:buFont typeface="+mj-lt"/>
              <a:buAutoNum type="arabicPeriod"/>
            </a:pPr>
            <a:r>
              <a:rPr lang="en-US" sz="2800" dirty="0"/>
              <a:t>If, historically, desserts were prepared to cover 95 percent of demand, what was the implied stockout cost?</a:t>
            </a:r>
          </a:p>
        </p:txBody>
      </p:sp>
    </p:spTree>
    <p:extLst>
      <p:ext uri="{BB962C8B-B14F-4D97-AF65-F5344CB8AC3E}">
        <p14:creationId xmlns:p14="http://schemas.microsoft.com/office/powerpoint/2010/main" val="36821556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15.3: Elysian Cycles</a:t>
            </a:r>
          </a:p>
        </p:txBody>
      </p:sp>
      <p:sp>
        <p:nvSpPr>
          <p:cNvPr id="3" name="Content Placeholder 2"/>
          <p:cNvSpPr>
            <a:spLocks noGrp="1"/>
          </p:cNvSpPr>
          <p:nvPr>
            <p:ph idx="1"/>
          </p:nvPr>
        </p:nvSpPr>
        <p:spPr>
          <a:xfrm>
            <a:off x="838200" y="2133600"/>
            <a:ext cx="7856350" cy="4002087"/>
          </a:xfrm>
        </p:spPr>
        <p:txBody>
          <a:bodyPr/>
          <a:lstStyle/>
          <a:p>
            <a:pPr marL="0" indent="0">
              <a:buNone/>
            </a:pPr>
            <a:r>
              <a:rPr lang="en-US" dirty="0"/>
              <a:t>Develop an inventory control plan for EC to use as the basis for its upcoming annual plan. Justify your reason for choosing a particular type (or combination of types) of inventory system(s). For your particular plan, specify the safety stock requirement if EC institutes a policy of maintaining a 95 percent service level.</a:t>
            </a:r>
          </a:p>
        </p:txBody>
      </p:sp>
    </p:spTree>
    <p:extLst>
      <p:ext uri="{BB962C8B-B14F-4D97-AF65-F5344CB8AC3E}">
        <p14:creationId xmlns:p14="http://schemas.microsoft.com/office/powerpoint/2010/main" val="3941463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838200"/>
            <a:ext cx="7580312" cy="838200"/>
          </a:xfrm>
        </p:spPr>
        <p:txBody>
          <a:bodyPr/>
          <a:lstStyle/>
          <a:p>
            <a:r>
              <a:rPr lang="en-US" dirty="0"/>
              <a:t>Inventory Theory </a:t>
            </a:r>
            <a:r>
              <a:rPr lang="en-US" sz="1000" dirty="0"/>
              <a:t>3</a:t>
            </a:r>
          </a:p>
        </p:txBody>
      </p:sp>
      <p:sp>
        <p:nvSpPr>
          <p:cNvPr id="3" name="Content Placeholder 2"/>
          <p:cNvSpPr>
            <a:spLocks noGrp="1"/>
          </p:cNvSpPr>
          <p:nvPr>
            <p:ph idx="1"/>
          </p:nvPr>
        </p:nvSpPr>
        <p:spPr>
          <a:xfrm>
            <a:off x="1182688" y="2017713"/>
            <a:ext cx="7588062" cy="3621087"/>
          </a:xfrm>
        </p:spPr>
        <p:txBody>
          <a:bodyPr/>
          <a:lstStyle/>
          <a:p>
            <a:pPr marL="0" indent="0">
              <a:buNone/>
            </a:pPr>
            <a:r>
              <a:rPr lang="en-US" dirty="0"/>
              <a:t>Characteristics of Inventory Systems.</a:t>
            </a:r>
          </a:p>
          <a:p>
            <a:pPr marL="291600" lvl="1" indent="-291600">
              <a:spcBef>
                <a:spcPts val="500"/>
              </a:spcBef>
              <a:buClrTx/>
              <a:buSzPct val="100000"/>
              <a:buFont typeface="Arial" panose="020B0604020202020204" pitchFamily="34" charset="0"/>
              <a:buChar char="•"/>
            </a:pPr>
            <a:r>
              <a:rPr lang="en-US" dirty="0"/>
              <a:t>Independent versus dependent demand.</a:t>
            </a:r>
          </a:p>
          <a:p>
            <a:pPr marL="291600" lvl="1" indent="-291600">
              <a:spcBef>
                <a:spcPts val="500"/>
              </a:spcBef>
              <a:buClrTx/>
              <a:buSzPct val="100000"/>
              <a:buFont typeface="Arial" panose="020B0604020202020204" pitchFamily="34" charset="0"/>
              <a:buChar char="•"/>
            </a:pPr>
            <a:r>
              <a:rPr lang="en-US" dirty="0"/>
              <a:t>Type of customer demand.</a:t>
            </a:r>
          </a:p>
          <a:p>
            <a:pPr marL="291600" lvl="1" indent="-291600">
              <a:spcBef>
                <a:spcPts val="500"/>
              </a:spcBef>
              <a:buClrTx/>
              <a:buSzPct val="100000"/>
              <a:buFont typeface="Arial" panose="020B0604020202020204" pitchFamily="34" charset="0"/>
              <a:buChar char="•"/>
            </a:pPr>
            <a:r>
              <a:rPr lang="en-US" dirty="0"/>
              <a:t>Planning time horizon.</a:t>
            </a:r>
          </a:p>
          <a:p>
            <a:pPr marL="291600" lvl="1" indent="-291600">
              <a:spcBef>
                <a:spcPts val="500"/>
              </a:spcBef>
              <a:buClrTx/>
              <a:buSzPct val="100000"/>
              <a:buFont typeface="Arial" panose="020B0604020202020204" pitchFamily="34" charset="0"/>
              <a:buChar char="•"/>
            </a:pPr>
            <a:r>
              <a:rPr lang="en-US" dirty="0"/>
              <a:t>Replenishment lead time.</a:t>
            </a:r>
          </a:p>
          <a:p>
            <a:pPr marL="291600" lvl="1" indent="-291600">
              <a:spcBef>
                <a:spcPts val="500"/>
              </a:spcBef>
              <a:buClrTx/>
              <a:buSzPct val="100000"/>
              <a:buFont typeface="Arial" panose="020B0604020202020204" pitchFamily="34" charset="0"/>
              <a:buChar char="•"/>
            </a:pPr>
            <a:r>
              <a:rPr lang="en-US" dirty="0"/>
              <a:t>Constraints and relevant inventory costs.</a:t>
            </a:r>
          </a:p>
        </p:txBody>
      </p:sp>
    </p:spTree>
    <p:extLst>
      <p:ext uri="{BB962C8B-B14F-4D97-AF65-F5344CB8AC3E}">
        <p14:creationId xmlns:p14="http://schemas.microsoft.com/office/powerpoint/2010/main" val="32589852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15.2: Physical Goods Distribution System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4038600"/>
          </a:xfrm>
        </p:spPr>
        <p:txBody>
          <a:bodyPr/>
          <a:lstStyle/>
          <a:p>
            <a:pPr marL="0" indent="0">
              <a:buNone/>
            </a:pPr>
            <a:r>
              <a:rPr lang="en-US" sz="2400" dirty="0"/>
              <a:t>The process begins at the factory, which may have production delay, then to the wholesaler inventory, which may have an additional shipping delay, then to the distributor inventory, which may have an additional shipping delay, then to the retailer inventory. The item is then withdrawn and goes to the customer. The customer orders from the retailer, who must replenish the order from the distributor, who must replenish the order from the wholesaler, who must replenish the order from the factory.</a:t>
            </a:r>
            <a:endParaRPr lang="en-US" sz="12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p>
        </p:txBody>
      </p:sp>
    </p:spTree>
    <p:extLst>
      <p:ext uri="{BB962C8B-B14F-4D97-AF65-F5344CB8AC3E}">
        <p14:creationId xmlns:p14="http://schemas.microsoft.com/office/powerpoint/2010/main" val="1676174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15.5: Relevant Annual Costs for EOQ Model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2667000"/>
          </a:xfrm>
        </p:spPr>
        <p:txBody>
          <a:bodyPr/>
          <a:lstStyle/>
          <a:p>
            <a:pPr marL="0" indent="0">
              <a:buNone/>
            </a:pPr>
            <a:r>
              <a:rPr lang="en-US" sz="2400" dirty="0"/>
              <a:t>The holding cost increases linearly as the order quantity increases. The ordering cost decreases in a nonlinear manner as the order quantity increases. The total cost is parabolic in nature and is minimized when the order quantity is 100.</a:t>
            </a:r>
            <a:endParaRPr lang="en-US" sz="12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hlinkClick r:id="rId4" action="ppaction://hlinksldjump"/>
            </a:endParaRPr>
          </a:p>
        </p:txBody>
      </p:sp>
    </p:spTree>
    <p:extLst>
      <p:ext uri="{BB962C8B-B14F-4D97-AF65-F5344CB8AC3E}">
        <p14:creationId xmlns:p14="http://schemas.microsoft.com/office/powerpoint/2010/main" val="15151516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15.7: Inventory Levels for the Planned Shortages Model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2667000"/>
          </a:xfrm>
        </p:spPr>
        <p:txBody>
          <a:bodyPr/>
          <a:lstStyle/>
          <a:p>
            <a:pPr marL="0" indent="0">
              <a:buNone/>
            </a:pPr>
            <a:r>
              <a:rPr lang="en-US" sz="2400" dirty="0"/>
              <a:t>In this graph, as time goes on, it is planned to allow orders to surpass the quantity on hand, so that when the quantity arrives all of the pre-ordered items are immediacy accounted for. The graph is in the shape of repeating negative lines that jump up at every point of ordering units.</a:t>
            </a:r>
            <a:endParaRPr lang="en-US" sz="12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hlinkClick r:id="rId4" action="ppaction://hlinksldjump"/>
            </a:endParaRPr>
          </a:p>
        </p:txBody>
      </p:sp>
    </p:spTree>
    <p:extLst>
      <p:ext uri="{BB962C8B-B14F-4D97-AF65-F5344CB8AC3E}">
        <p14:creationId xmlns:p14="http://schemas.microsoft.com/office/powerpoint/2010/main" val="36195217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Table 15.3: Values for Q* and K* as a Function of Backorder Cost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3276600"/>
          </a:xfrm>
        </p:spPr>
        <p:txBody>
          <a:bodyPr/>
          <a:lstStyle/>
          <a:p>
            <a:pPr marL="0" indent="0">
              <a:buNone/>
            </a:pPr>
            <a:r>
              <a:rPr lang="en-US" sz="2400" dirty="0"/>
              <a:t>As B approaches infinity, Q = the square root of 2DS over H. K is 0. The inventory level never drops below zero. If B is between 0 and infinity then Q equals the square root of 2DS over H times the quantity H plus B over B. K equals Q times H over the quantity H plus B. The inventory levels do sometimes drop below 0, but quickly rebound. When B approaches 0, then Q is undefined and K = Q. the inventory levels are always 0 or negative.</a:t>
            </a:r>
            <a:endParaRPr lang="en-US" sz="12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hlinkClick r:id="rId4" action="ppaction://hlinksldjump"/>
            </a:endParaRPr>
          </a:p>
        </p:txBody>
      </p:sp>
    </p:spTree>
    <p:extLst>
      <p:ext uri="{BB962C8B-B14F-4D97-AF65-F5344CB8AC3E}">
        <p14:creationId xmlns:p14="http://schemas.microsoft.com/office/powerpoint/2010/main" val="7989573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15.8: Demand During Lead Time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3276600"/>
          </a:xfrm>
        </p:spPr>
        <p:txBody>
          <a:bodyPr/>
          <a:lstStyle/>
          <a:p>
            <a:pPr marL="0" indent="0">
              <a:buNone/>
            </a:pPr>
            <a:r>
              <a:rPr lang="en-US" sz="2400" dirty="0"/>
              <a:t>This equals a large normal curve with a mean of 12 and standard deviation of 3. The boundary mark of ROP is drawn and the curve is shaded to the left of this value. This is the r% service level.</a:t>
            </a:r>
            <a:endParaRPr lang="en-US" sz="12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hlinkClick r:id="rId4" action="ppaction://hlinksldjump"/>
            </a:endParaRPr>
          </a:p>
        </p:txBody>
      </p:sp>
    </p:spTree>
    <p:extLst>
      <p:ext uri="{BB962C8B-B14F-4D97-AF65-F5344CB8AC3E}">
        <p14:creationId xmlns:p14="http://schemas.microsoft.com/office/powerpoint/2010/main" val="11983957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15.10: Periodic Review System (Order-Up-To)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3276600"/>
          </a:xfrm>
        </p:spPr>
        <p:txBody>
          <a:bodyPr/>
          <a:lstStyle/>
          <a:p>
            <a:pPr marL="0" indent="0">
              <a:buNone/>
            </a:pPr>
            <a:r>
              <a:rPr lang="en-US" sz="2400" dirty="0"/>
              <a:t>The graph displays the same decreasing trend followed by a vertical jump each time inventory is received. In this model review periods are fixed and that is when orders are placed.</a:t>
            </a:r>
            <a:endParaRPr lang="en-US" sz="12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hlinkClick r:id="rId4" action="ppaction://hlinksldjump"/>
            </a:endParaRPr>
          </a:p>
        </p:txBody>
      </p:sp>
    </p:spTree>
    <p:extLst>
      <p:ext uri="{BB962C8B-B14F-4D97-AF65-F5344CB8AC3E}">
        <p14:creationId xmlns:p14="http://schemas.microsoft.com/office/powerpoint/2010/main" val="609146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15.11: ABC Classification of Inventory Items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3276600"/>
          </a:xfrm>
        </p:spPr>
        <p:txBody>
          <a:bodyPr/>
          <a:lstStyle/>
          <a:p>
            <a:pPr marL="0" indent="0">
              <a:buNone/>
            </a:pPr>
            <a:r>
              <a:rPr lang="en-US" sz="2400" dirty="0"/>
              <a:t>This graph displays percentage of inventory items (SKU's) on the horizontal axis and the percentage of dollar volume on the vertical axis. 20% of inventory items is labeled A and is 80% of the dollar volume. 50% of the inventory items is labeled B and corresponds to 95% of the dollar volume. C is 100% of the inventory items and 100% of the dollar volume. So the curve increases sharply and then levels off.</a:t>
            </a:r>
            <a:endParaRPr lang="en-US" sz="12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hlinkClick r:id="rId4" action="ppaction://hlinksldjump"/>
            </a:endParaRPr>
          </a:p>
        </p:txBody>
      </p:sp>
    </p:spTree>
    <p:extLst>
      <p:ext uri="{BB962C8B-B14F-4D97-AF65-F5344CB8AC3E}">
        <p14:creationId xmlns:p14="http://schemas.microsoft.com/office/powerpoint/2010/main" val="27245950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76400"/>
          </a:xfrm>
        </p:spPr>
        <p:txBody>
          <a:bodyPr/>
          <a:lstStyle/>
          <a:p>
            <a:r>
              <a:rPr lang="en-US" sz="3600" dirty="0"/>
              <a:t>Figure 15.12: Critical Fractile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3276600"/>
          </a:xfrm>
        </p:spPr>
        <p:txBody>
          <a:bodyPr/>
          <a:lstStyle/>
          <a:p>
            <a:pPr marL="0" indent="0">
              <a:buNone/>
            </a:pPr>
            <a:r>
              <a:rPr lang="en-US" sz="2400" dirty="0"/>
              <a:t>The area to the left of 8 boxes is shaded, and the probability associated with selling less than 8 boxes of donuts is 0.722. To the left of 8, the demand is less than the quantity. To the right of 8, the demand is greater than or equal to the quantity.</a:t>
            </a:r>
            <a:endParaRPr lang="en-US" sz="1200" dirty="0"/>
          </a:p>
        </p:txBody>
      </p:sp>
      <p:sp>
        <p:nvSpPr>
          <p:cNvPr id="8" name="Content Placeholder 5"/>
          <p:cNvSpPr>
            <a:spLocks noGrp="1"/>
          </p:cNvSpPr>
          <p:nvPr>
            <p:ph idx="1"/>
          </p:nvPr>
        </p:nvSpPr>
        <p:spPr>
          <a:xfrm>
            <a:off x="3754411" y="6248400"/>
            <a:ext cx="2417789" cy="224220"/>
          </a:xfrm>
        </p:spPr>
        <p:txBody>
          <a:bodyPr/>
          <a:lstStyle/>
          <a:p>
            <a:pPr marL="0" indent="0">
              <a:buNone/>
            </a:pPr>
            <a:r>
              <a:rPr lang="en-IN" sz="1000" dirty="0">
                <a:hlinkClick r:id="rId3" action="ppaction://hlinksldjump"/>
              </a:rPr>
              <a:t>Return to slide containing original image.</a:t>
            </a:r>
            <a:endParaRPr lang="en-IN" sz="1000" dirty="0">
              <a:hlinkClick r:id="rId4" action="ppaction://hlinksldjump"/>
            </a:endParaRPr>
          </a:p>
        </p:txBody>
      </p:sp>
    </p:spTree>
    <p:extLst>
      <p:ext uri="{BB962C8B-B14F-4D97-AF65-F5344CB8AC3E}">
        <p14:creationId xmlns:p14="http://schemas.microsoft.com/office/powerpoint/2010/main" val="223768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838200"/>
            <a:ext cx="7580312" cy="838200"/>
          </a:xfrm>
        </p:spPr>
        <p:txBody>
          <a:bodyPr/>
          <a:lstStyle/>
          <a:p>
            <a:r>
              <a:rPr lang="en-US" dirty="0"/>
              <a:t>Inventory Theory </a:t>
            </a:r>
            <a:r>
              <a:rPr lang="en-US" sz="1000" dirty="0"/>
              <a:t>4</a:t>
            </a:r>
          </a:p>
        </p:txBody>
      </p:sp>
      <p:sp>
        <p:nvSpPr>
          <p:cNvPr id="3" name="Content Placeholder 2"/>
          <p:cNvSpPr>
            <a:spLocks noGrp="1"/>
          </p:cNvSpPr>
          <p:nvPr>
            <p:ph idx="1"/>
          </p:nvPr>
        </p:nvSpPr>
        <p:spPr>
          <a:xfrm>
            <a:off x="1182688" y="2017713"/>
            <a:ext cx="7588062" cy="3621087"/>
          </a:xfrm>
        </p:spPr>
        <p:txBody>
          <a:bodyPr/>
          <a:lstStyle/>
          <a:p>
            <a:pPr marL="0" indent="0">
              <a:buNone/>
            </a:pPr>
            <a:r>
              <a:rPr lang="en-US" dirty="0"/>
              <a:t>Relevant Costs of an Inventory System.</a:t>
            </a:r>
          </a:p>
          <a:p>
            <a:pPr marL="291600" lvl="1" indent="-291600">
              <a:spcBef>
                <a:spcPts val="500"/>
              </a:spcBef>
              <a:buClrTx/>
              <a:buSzPct val="100000"/>
              <a:buFont typeface="Arial" panose="020B0604020202020204" pitchFamily="34" charset="0"/>
              <a:buChar char="•"/>
            </a:pPr>
            <a:r>
              <a:rPr lang="en-US" dirty="0"/>
              <a:t>Holding costs.</a:t>
            </a:r>
          </a:p>
          <a:p>
            <a:pPr marL="291600" lvl="1" indent="-291600">
              <a:spcBef>
                <a:spcPts val="500"/>
              </a:spcBef>
              <a:buClrTx/>
              <a:buSzPct val="100000"/>
              <a:buFont typeface="Arial" panose="020B0604020202020204" pitchFamily="34" charset="0"/>
              <a:buChar char="•"/>
            </a:pPr>
            <a:r>
              <a:rPr lang="en-US" dirty="0"/>
              <a:t>Ordering costs.</a:t>
            </a:r>
          </a:p>
          <a:p>
            <a:pPr marL="291600" lvl="1" indent="-291600">
              <a:spcBef>
                <a:spcPts val="500"/>
              </a:spcBef>
              <a:buClrTx/>
              <a:buSzPct val="100000"/>
              <a:buFont typeface="Arial" panose="020B0604020202020204" pitchFamily="34" charset="0"/>
              <a:buChar char="•"/>
            </a:pPr>
            <a:r>
              <a:rPr lang="en-US" dirty="0"/>
              <a:t>Stockout costs.</a:t>
            </a:r>
          </a:p>
          <a:p>
            <a:pPr marL="291600" lvl="1" indent="-291600">
              <a:spcBef>
                <a:spcPts val="500"/>
              </a:spcBef>
              <a:buClrTx/>
              <a:buSzPct val="100000"/>
              <a:buFont typeface="Arial" panose="020B0604020202020204" pitchFamily="34" charset="0"/>
              <a:buChar char="•"/>
            </a:pPr>
            <a:r>
              <a:rPr lang="en-US" dirty="0"/>
              <a:t>Purchase cost of the items.</a:t>
            </a:r>
          </a:p>
        </p:txBody>
      </p:sp>
    </p:spTree>
    <p:extLst>
      <p:ext uri="{BB962C8B-B14F-4D97-AF65-F5344CB8AC3E}">
        <p14:creationId xmlns:p14="http://schemas.microsoft.com/office/powerpoint/2010/main" val="2616658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15.1: Inventory Management Costs </a:t>
            </a:r>
            <a:r>
              <a:rPr lang="en-US" sz="1000" dirty="0"/>
              <a:t>1</a:t>
            </a:r>
          </a:p>
        </p:txBody>
      </p:sp>
      <p:sp>
        <p:nvSpPr>
          <p:cNvPr id="3" name="Content Placeholder 2"/>
          <p:cNvSpPr>
            <a:spLocks noGrp="1"/>
          </p:cNvSpPr>
          <p:nvPr>
            <p:ph idx="1"/>
          </p:nvPr>
        </p:nvSpPr>
        <p:spPr>
          <a:xfrm>
            <a:off x="1182688" y="2017713"/>
            <a:ext cx="7588062" cy="3240087"/>
          </a:xfrm>
        </p:spPr>
        <p:txBody>
          <a:bodyPr/>
          <a:lstStyle/>
          <a:p>
            <a:pPr marL="0" indent="0">
              <a:buClrTx/>
              <a:buSzPct val="100000"/>
              <a:buNone/>
            </a:pPr>
            <a:r>
              <a:rPr lang="en-US" sz="2000" dirty="0"/>
              <a:t>Ordering costs. </a:t>
            </a:r>
          </a:p>
          <a:p>
            <a:pPr marL="292608" indent="-292608">
              <a:spcBef>
                <a:spcPts val="500"/>
              </a:spcBef>
              <a:buClrTx/>
              <a:buSzPct val="100000"/>
              <a:buFont typeface="Arial" panose="020B0604020202020204" pitchFamily="34" charset="0"/>
              <a:buChar char="•"/>
            </a:pPr>
            <a:r>
              <a:rPr lang="en-US" sz="2000" dirty="0"/>
              <a:t>Preparing specifications for items to be purchased.</a:t>
            </a:r>
          </a:p>
          <a:p>
            <a:pPr marL="292608" indent="-292608">
              <a:spcBef>
                <a:spcPts val="500"/>
              </a:spcBef>
              <a:buClrTx/>
              <a:buSzPct val="100000"/>
              <a:buFont typeface="Arial" panose="020B0604020202020204" pitchFamily="34" charset="0"/>
              <a:buChar char="•"/>
            </a:pPr>
            <a:r>
              <a:rPr lang="en-US" sz="2000" dirty="0"/>
              <a:t>Locating or identifying potential suppliers and soliciting bids.</a:t>
            </a:r>
          </a:p>
          <a:p>
            <a:pPr marL="292608" indent="-292608">
              <a:spcBef>
                <a:spcPts val="500"/>
              </a:spcBef>
              <a:buClrTx/>
              <a:buSzPct val="100000"/>
              <a:buFont typeface="Arial" panose="020B0604020202020204" pitchFamily="34" charset="0"/>
              <a:buChar char="•"/>
            </a:pPr>
            <a:r>
              <a:rPr lang="en-US" sz="2000" dirty="0"/>
              <a:t>Evaluating bids and selecting suppliers.</a:t>
            </a:r>
          </a:p>
          <a:p>
            <a:pPr marL="292608" indent="-292608">
              <a:spcBef>
                <a:spcPts val="500"/>
              </a:spcBef>
              <a:buClrTx/>
              <a:buSzPct val="100000"/>
              <a:buFont typeface="Arial" panose="020B0604020202020204" pitchFamily="34" charset="0"/>
              <a:buChar char="•"/>
            </a:pPr>
            <a:r>
              <a:rPr lang="en-US" sz="2000" dirty="0"/>
              <a:t>Negotiating prices.</a:t>
            </a:r>
          </a:p>
          <a:p>
            <a:pPr marL="292608" indent="-292608">
              <a:spcBef>
                <a:spcPts val="500"/>
              </a:spcBef>
              <a:buClrTx/>
              <a:buSzPct val="100000"/>
              <a:buFont typeface="Arial" panose="020B0604020202020204" pitchFamily="34" charset="0"/>
              <a:buChar char="•"/>
            </a:pPr>
            <a:r>
              <a:rPr lang="en-US" sz="2000" dirty="0"/>
              <a:t>Preparing purchase orders.</a:t>
            </a:r>
          </a:p>
          <a:p>
            <a:pPr marL="292608" indent="-292608">
              <a:spcBef>
                <a:spcPts val="500"/>
              </a:spcBef>
              <a:buClrTx/>
              <a:buSzPct val="100000"/>
              <a:buFont typeface="Arial" panose="020B0604020202020204" pitchFamily="34" charset="0"/>
              <a:buChar char="•"/>
            </a:pPr>
            <a:r>
              <a:rPr lang="en-US" sz="2000" dirty="0"/>
              <a:t>Issuing or transmitting purchase orders to outside suppliers.</a:t>
            </a:r>
          </a:p>
          <a:p>
            <a:pPr marL="292608" indent="-292608">
              <a:spcBef>
                <a:spcPts val="500"/>
              </a:spcBef>
              <a:buClrTx/>
              <a:buSzPct val="100000"/>
              <a:buFont typeface="Arial" panose="020B0604020202020204" pitchFamily="34" charset="0"/>
              <a:buChar char="•"/>
            </a:pPr>
            <a:r>
              <a:rPr lang="en-US" sz="2000" dirty="0"/>
              <a:t>Following up to ensure that purchase orders are received by suppliers.</a:t>
            </a:r>
          </a:p>
        </p:txBody>
      </p:sp>
    </p:spTree>
    <p:extLst>
      <p:ext uri="{BB962C8B-B14F-4D97-AF65-F5344CB8AC3E}">
        <p14:creationId xmlns:p14="http://schemas.microsoft.com/office/powerpoint/2010/main" val="2095267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15.1: Inventory Management Costs </a:t>
            </a:r>
            <a:r>
              <a:rPr lang="en-US" sz="1000" dirty="0"/>
              <a:t>2</a:t>
            </a:r>
          </a:p>
        </p:txBody>
      </p:sp>
      <p:sp>
        <p:nvSpPr>
          <p:cNvPr id="3" name="Content Placeholder 2"/>
          <p:cNvSpPr>
            <a:spLocks noGrp="1"/>
          </p:cNvSpPr>
          <p:nvPr>
            <p:ph idx="1"/>
          </p:nvPr>
        </p:nvSpPr>
        <p:spPr>
          <a:xfrm>
            <a:off x="1182688" y="2017713"/>
            <a:ext cx="7588062" cy="4306887"/>
          </a:xfrm>
        </p:spPr>
        <p:txBody>
          <a:bodyPr/>
          <a:lstStyle/>
          <a:p>
            <a:pPr marL="0" indent="0">
              <a:buNone/>
            </a:pPr>
            <a:r>
              <a:rPr lang="en-US" sz="2000" dirty="0"/>
              <a:t>Receiving and inspection costs.</a:t>
            </a:r>
          </a:p>
          <a:p>
            <a:pPr marL="291600" indent="-291600">
              <a:buClrTx/>
              <a:buSzPct val="100000"/>
              <a:buFont typeface="Arial" panose="020B0604020202020204" pitchFamily="34" charset="0"/>
              <a:buChar char="•"/>
            </a:pPr>
            <a:r>
              <a:rPr lang="en-US" sz="2000" dirty="0"/>
              <a:t>Transportation, shipping, and pickup.</a:t>
            </a:r>
          </a:p>
          <a:p>
            <a:pPr marL="291600" indent="-291600">
              <a:buClrTx/>
              <a:buSzPct val="100000"/>
              <a:buFont typeface="Arial" panose="020B0604020202020204" pitchFamily="34" charset="0"/>
              <a:buChar char="•"/>
            </a:pPr>
            <a:r>
              <a:rPr lang="en-US" sz="2000" dirty="0"/>
              <a:t>Preparing and handling records of receipts and other paperwork.</a:t>
            </a:r>
          </a:p>
          <a:p>
            <a:pPr marL="291600" indent="-291600">
              <a:buClrTx/>
              <a:buSzPct val="100000"/>
              <a:buFont typeface="Arial" panose="020B0604020202020204" pitchFamily="34" charset="0"/>
              <a:buChar char="•"/>
            </a:pPr>
            <a:r>
              <a:rPr lang="en-US" sz="2000" dirty="0"/>
              <a:t>Examining packages for visible damage.</a:t>
            </a:r>
          </a:p>
          <a:p>
            <a:pPr marL="291600" indent="-291600">
              <a:buClrTx/>
              <a:buSzPct val="100000"/>
              <a:buFont typeface="Arial" panose="020B0604020202020204" pitchFamily="34" charset="0"/>
              <a:buChar char="•"/>
            </a:pPr>
            <a:r>
              <a:rPr lang="en-US" sz="2000" dirty="0"/>
              <a:t>Unpacking items.</a:t>
            </a:r>
          </a:p>
          <a:p>
            <a:pPr marL="291600" indent="-291600">
              <a:buClrTx/>
              <a:buSzPct val="100000"/>
              <a:buFont typeface="Arial" panose="020B0604020202020204" pitchFamily="34" charset="0"/>
              <a:buChar char="•"/>
            </a:pPr>
            <a:r>
              <a:rPr lang="en-US" sz="2000" dirty="0"/>
              <a:t>Counting or weighing items to ensure that the correct amount has been delivered.</a:t>
            </a:r>
          </a:p>
          <a:p>
            <a:pPr marL="291600" indent="-291600">
              <a:buClrTx/>
              <a:buSzPct val="100000"/>
              <a:buFont typeface="Arial" panose="020B0604020202020204" pitchFamily="34" charset="0"/>
              <a:buChar char="•"/>
            </a:pPr>
            <a:r>
              <a:rPr lang="en-US" sz="2000" dirty="0"/>
              <a:t>Withdrawing samples and transmitting them to inspection and testing organizations.</a:t>
            </a:r>
          </a:p>
          <a:p>
            <a:pPr marL="291600" indent="-291600">
              <a:buClrTx/>
              <a:buSzPct val="100000"/>
              <a:buFont typeface="Arial" panose="020B0604020202020204" pitchFamily="34" charset="0"/>
              <a:buChar char="•"/>
            </a:pPr>
            <a:r>
              <a:rPr lang="en-US" sz="2000" dirty="0"/>
              <a:t>Inspecting or testing items to ensure that they conform to purchase specifications.</a:t>
            </a:r>
          </a:p>
          <a:p>
            <a:pPr marL="291600" indent="-291600">
              <a:buClrTx/>
              <a:buSzPct val="100000"/>
              <a:buFont typeface="Arial" panose="020B0604020202020204" pitchFamily="34" charset="0"/>
              <a:buChar char="•"/>
            </a:pPr>
            <a:r>
              <a:rPr lang="en-US" sz="2000" dirty="0"/>
              <a:t>Transferring items into storage areas.</a:t>
            </a:r>
          </a:p>
        </p:txBody>
      </p:sp>
    </p:spTree>
    <p:extLst>
      <p:ext uri="{BB962C8B-B14F-4D97-AF65-F5344CB8AC3E}">
        <p14:creationId xmlns:p14="http://schemas.microsoft.com/office/powerpoint/2010/main" val="16656858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2603</TotalTime>
  <Pages>15</Pages>
  <Words>3886</Words>
  <Application>Microsoft Office PowerPoint</Application>
  <PresentationFormat>Letter Paper (8.5x11 in)</PresentationFormat>
  <Paragraphs>530</Paragraphs>
  <Slides>67</Slides>
  <Notes>22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2</vt:i4>
      </vt:variant>
      <vt:variant>
        <vt:lpstr>Slide Titles</vt:lpstr>
      </vt:variant>
      <vt:variant>
        <vt:i4>67</vt:i4>
      </vt:variant>
    </vt:vector>
  </HeadingPairs>
  <TitlesOfParts>
    <vt:vector size="76" baseType="lpstr">
      <vt:lpstr>Arial</vt:lpstr>
      <vt:lpstr>Calibri</vt:lpstr>
      <vt:lpstr>Tahoma</vt:lpstr>
      <vt:lpstr>Times New Roman</vt:lpstr>
      <vt:lpstr>Wingdings</vt:lpstr>
      <vt:lpstr>Blends</vt:lpstr>
      <vt:lpstr>1_Blends</vt:lpstr>
      <vt:lpstr>MathType 5.0 Equation</vt:lpstr>
      <vt:lpstr>Equation</vt:lpstr>
      <vt:lpstr>Chapter 15 Managing Service Inventory</vt:lpstr>
      <vt:lpstr>Learning Objectives</vt:lpstr>
      <vt:lpstr>Inventory Theory 1</vt:lpstr>
      <vt:lpstr>Figure 15.2: Physical Goods Distribution System</vt:lpstr>
      <vt:lpstr>Inventory Theory 2</vt:lpstr>
      <vt:lpstr>Inventory Theory 3</vt:lpstr>
      <vt:lpstr>Inventory Theory 4</vt:lpstr>
      <vt:lpstr>Table 15.1: Inventory Management Costs 1</vt:lpstr>
      <vt:lpstr>Table 15.1: Inventory Management Costs 2</vt:lpstr>
      <vt:lpstr>Table 15.1: Inventory Management Costs 3</vt:lpstr>
      <vt:lpstr>Table 15.1: Inventory Management Costs 4</vt:lpstr>
      <vt:lpstr>Order Quantity Models 1</vt:lpstr>
      <vt:lpstr>Order Quantity Models 2</vt:lpstr>
      <vt:lpstr>Order Quantity Models 3</vt:lpstr>
      <vt:lpstr>Figure 15.4: Inventory Levels for EOQ Model</vt:lpstr>
      <vt:lpstr>Figure 15.5: Relevant Annual Costs for EOQ Model</vt:lpstr>
      <vt:lpstr>Example 15.1: Rocky Mountain Power – EOQ 1</vt:lpstr>
      <vt:lpstr>Example 15.1: Rocky Mountain Power – EOQ 2</vt:lpstr>
      <vt:lpstr>Example 15.1: Rocky Mountain Power – EOQ 3</vt:lpstr>
      <vt:lpstr>Table 15.2: Tabulation of Inventory Costs</vt:lpstr>
      <vt:lpstr>Order Quantity Models 4</vt:lpstr>
      <vt:lpstr>Example 15.2: Rocky Mountain Power – Quantity Discount Problem 1</vt:lpstr>
      <vt:lpstr>Example 15.2: Rocky Mountain Power – Quantity Discount Problem 2</vt:lpstr>
      <vt:lpstr>Example 15.2: Rocky Mountain Power – Quantity Discount Problem 3</vt:lpstr>
      <vt:lpstr>Example 15.2: Rocky Mountain Power – Quantity Discount Problem 4</vt:lpstr>
      <vt:lpstr>Example 15.2: Rocky Mountain Power – Quantity Discount Problem 5</vt:lpstr>
      <vt:lpstr>Example 15.2: Rocky Mountain Power – Quantity Discount Problem 6</vt:lpstr>
      <vt:lpstr>Order Quantity Models 5</vt:lpstr>
      <vt:lpstr>Figure 15.7: Inventory Levels for the Planned Shortages Model</vt:lpstr>
      <vt:lpstr>Order Quantity Models 6</vt:lpstr>
      <vt:lpstr>Table 15.3: Values for Q* and K* as a Function of Backorder Cost</vt:lpstr>
      <vt:lpstr>Example 15.3: Rocky Mountain Power – Planned Shortages Problem</vt:lpstr>
      <vt:lpstr>Inventory Management Under Uncertainty 1</vt:lpstr>
      <vt:lpstr>Inventory Management Under Uncertainty 2</vt:lpstr>
      <vt:lpstr>Figure 15.8: Demand During Lead Time</vt:lpstr>
      <vt:lpstr>Example 15.4: Rocky Mountain Power – Reorder Point 1</vt:lpstr>
      <vt:lpstr>Example 15.4: Rocky Mountain Power – Reorder Point 2</vt:lpstr>
      <vt:lpstr>Inventory Control Systems 1</vt:lpstr>
      <vt:lpstr>Inventory Control Systems 2</vt:lpstr>
      <vt:lpstr>Figure 15.9: Continuous Review System (Q, r)</vt:lpstr>
      <vt:lpstr>Inventory Control Systems 3</vt:lpstr>
      <vt:lpstr>Figure 15.10: Periodic Review System (Order-Up-To)</vt:lpstr>
      <vt:lpstr>Inventory Control Systems 4 </vt:lpstr>
      <vt:lpstr>Inventory Control Systems 5 </vt:lpstr>
      <vt:lpstr>Figure 15.11: ABC Classification of Inventory Items</vt:lpstr>
      <vt:lpstr>Table 15.4: Inventory Items Listed in Descending Order of Dollar Volume</vt:lpstr>
      <vt:lpstr>Radio Frequency Identification 1</vt:lpstr>
      <vt:lpstr>Radio Frequency Identification 2</vt:lpstr>
      <vt:lpstr>Radio Frequency Identification 3</vt:lpstr>
      <vt:lpstr>Single-Period Model for Perishable Goods</vt:lpstr>
      <vt:lpstr>Table 15.5: Payoff Table</vt:lpstr>
      <vt:lpstr>Figure 15.12: Critical Fractile</vt:lpstr>
      <vt:lpstr>Retail Discounting Model 1</vt:lpstr>
      <vt:lpstr>Retail Discounting Model 2</vt:lpstr>
      <vt:lpstr>Topics for Discussion</vt:lpstr>
      <vt:lpstr>Interactive Exercise</vt:lpstr>
      <vt:lpstr>Case 15.1: A.D. Small Consulting</vt:lpstr>
      <vt:lpstr>Case 15.2: Last Resort Restaurant</vt:lpstr>
      <vt:lpstr>Case 15.3: Elysian Cycles</vt:lpstr>
      <vt:lpstr>Figure 15.2: Physical Goods Distribution System Long Description </vt:lpstr>
      <vt:lpstr>Figure 15.5: Relevant Annual Costs for EOQ Model Long Description </vt:lpstr>
      <vt:lpstr>Figure 15.7: Inventory Levels for the Planned Shortages Model Long Description </vt:lpstr>
      <vt:lpstr>Table 15.3: Values for Q* and K* as a Function of Backorder Cost Long Description </vt:lpstr>
      <vt:lpstr>Figure 15.8: Demand During Lead Time Long Description </vt:lpstr>
      <vt:lpstr>Figure 15.10: Periodic Review System (Order-Up-To) Long Description </vt:lpstr>
      <vt:lpstr>Figure 15.11: ABC Classification of Inventory Items Long Description </vt:lpstr>
      <vt:lpstr>Figure 15.12: Critical Fractile Long Description </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437</cp:revision>
  <cp:lastPrinted>1997-05-18T18:51:52Z</cp:lastPrinted>
  <dcterms:created xsi:type="dcterms:W3CDTF">1996-01-27T21:40:24Z</dcterms:created>
  <dcterms:modified xsi:type="dcterms:W3CDTF">2018-09-27T07:46:17Z</dcterms:modified>
</cp:coreProperties>
</file>