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42"/>
  </p:notesMasterIdLst>
  <p:handoutMasterIdLst>
    <p:handoutMasterId r:id="rId43"/>
  </p:handoutMasterIdLst>
  <p:sldIdLst>
    <p:sldId id="344" r:id="rId3"/>
    <p:sldId id="271" r:id="rId4"/>
    <p:sldId id="296" r:id="rId5"/>
    <p:sldId id="311" r:id="rId6"/>
    <p:sldId id="289" r:id="rId7"/>
    <p:sldId id="290" r:id="rId8"/>
    <p:sldId id="276" r:id="rId9"/>
    <p:sldId id="334" r:id="rId10"/>
    <p:sldId id="306" r:id="rId11"/>
    <p:sldId id="298" r:id="rId12"/>
    <p:sldId id="312" r:id="rId13"/>
    <p:sldId id="313" r:id="rId14"/>
    <p:sldId id="314" r:id="rId15"/>
    <p:sldId id="258" r:id="rId16"/>
    <p:sldId id="259" r:id="rId17"/>
    <p:sldId id="310" r:id="rId18"/>
    <p:sldId id="315" r:id="rId19"/>
    <p:sldId id="316" r:id="rId20"/>
    <p:sldId id="262" r:id="rId21"/>
    <p:sldId id="319" r:id="rId22"/>
    <p:sldId id="318" r:id="rId23"/>
    <p:sldId id="317" r:id="rId24"/>
    <p:sldId id="279" r:id="rId25"/>
    <p:sldId id="337" r:id="rId26"/>
    <p:sldId id="281" r:id="rId27"/>
    <p:sldId id="269" r:id="rId28"/>
    <p:sldId id="270" r:id="rId29"/>
    <p:sldId id="335" r:id="rId30"/>
    <p:sldId id="285" r:id="rId31"/>
    <p:sldId id="320" r:id="rId32"/>
    <p:sldId id="293" r:id="rId33"/>
    <p:sldId id="336" r:id="rId34"/>
    <p:sldId id="300" r:id="rId35"/>
    <p:sldId id="301" r:id="rId36"/>
    <p:sldId id="302" r:id="rId37"/>
    <p:sldId id="340" r:id="rId38"/>
    <p:sldId id="341" r:id="rId39"/>
    <p:sldId id="342" r:id="rId40"/>
    <p:sldId id="343" r:id="rId41"/>
  </p:sldIdLst>
  <p:sldSz cx="9144000" cy="6858000" type="letter"/>
  <p:notesSz cx="6858000" cy="9028113"/>
  <p:custDataLst>
    <p:tags r:id="rId44"/>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1" autoAdjust="0"/>
    <p:restoredTop sz="86443" autoAdjust="0"/>
  </p:normalViewPr>
  <p:slideViewPr>
    <p:cSldViewPr>
      <p:cViewPr varScale="1">
        <p:scale>
          <a:sx n="93" d="100"/>
          <a:sy n="93" d="100"/>
        </p:scale>
        <p:origin x="1542" y="90"/>
      </p:cViewPr>
      <p:guideLst>
        <p:guide orient="horz" pos="2160"/>
        <p:guide pos="2880"/>
      </p:guideLst>
    </p:cSldViewPr>
  </p:slideViewPr>
  <p:outlineViewPr>
    <p:cViewPr>
      <p:scale>
        <a:sx n="33" d="100"/>
        <a:sy n="33" d="100"/>
      </p:scale>
      <p:origin x="0" y="-2484"/>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66179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29</a:t>
            </a:fld>
            <a:endParaRPr lang="en-US"/>
          </a:p>
        </p:txBody>
      </p:sp>
    </p:spTree>
    <p:extLst>
      <p:ext uri="{BB962C8B-B14F-4D97-AF65-F5344CB8AC3E}">
        <p14:creationId xmlns:p14="http://schemas.microsoft.com/office/powerpoint/2010/main" val="48026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35</a:t>
            </a:fld>
            <a:endParaRPr lang="en-US"/>
          </a:p>
        </p:txBody>
      </p:sp>
    </p:spTree>
    <p:extLst>
      <p:ext uri="{BB962C8B-B14F-4D97-AF65-F5344CB8AC3E}">
        <p14:creationId xmlns:p14="http://schemas.microsoft.com/office/powerpoint/2010/main" val="1086342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36</a:t>
            </a:fld>
            <a:endParaRPr lang="en-US"/>
          </a:p>
        </p:txBody>
      </p:sp>
    </p:spTree>
    <p:extLst>
      <p:ext uri="{BB962C8B-B14F-4D97-AF65-F5344CB8AC3E}">
        <p14:creationId xmlns:p14="http://schemas.microsoft.com/office/powerpoint/2010/main" val="4019012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37</a:t>
            </a:fld>
            <a:endParaRPr lang="en-US"/>
          </a:p>
        </p:txBody>
      </p:sp>
    </p:spTree>
    <p:extLst>
      <p:ext uri="{BB962C8B-B14F-4D97-AF65-F5344CB8AC3E}">
        <p14:creationId xmlns:p14="http://schemas.microsoft.com/office/powerpoint/2010/main" val="1147886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38</a:t>
            </a:fld>
            <a:endParaRPr lang="en-US"/>
          </a:p>
        </p:txBody>
      </p:sp>
    </p:spTree>
    <p:extLst>
      <p:ext uri="{BB962C8B-B14F-4D97-AF65-F5344CB8AC3E}">
        <p14:creationId xmlns:p14="http://schemas.microsoft.com/office/powerpoint/2010/main" val="2082024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39</a:t>
            </a:fld>
            <a:endParaRPr lang="en-US"/>
          </a:p>
        </p:txBody>
      </p:sp>
    </p:spTree>
    <p:extLst>
      <p:ext uri="{BB962C8B-B14F-4D97-AF65-F5344CB8AC3E}">
        <p14:creationId xmlns:p14="http://schemas.microsoft.com/office/powerpoint/2010/main" val="1287993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dirty="0"/>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44726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6.xml"/><Relationship Id="rId7" Type="http://schemas.openxmlformats.org/officeDocument/2006/relationships/image" Target="../media/image5.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4.wmf"/><Relationship Id="rId4" Type="http://schemas.openxmlformats.org/officeDocument/2006/relationships/oleObject" Target="../embeddings/oleObject3.bin"/><Relationship Id="rId9"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0.w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9.w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9.bin"/><Relationship Id="rId10" Type="http://schemas.openxmlformats.org/officeDocument/2006/relationships/image" Target="../media/image14.wmf"/><Relationship Id="rId4" Type="http://schemas.openxmlformats.org/officeDocument/2006/relationships/image" Target="../media/image11.wmf"/><Relationship Id="rId9"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image" Target="../media/image15.wmf"/><Relationship Id="rId4" Type="http://schemas.openxmlformats.org/officeDocument/2006/relationships/oleObject" Target="../embeddings/oleObject1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image" Target="../media/image16.wmf"/><Relationship Id="rId4"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19.wmf"/><Relationship Id="rId5" Type="http://schemas.openxmlformats.org/officeDocument/2006/relationships/oleObject" Target="../embeddings/oleObject15.bin"/><Relationship Id="rId4" Type="http://schemas.openxmlformats.org/officeDocument/2006/relationships/image" Target="../media/image18.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3.xml"/><Relationship Id="rId1" Type="http://schemas.openxmlformats.org/officeDocument/2006/relationships/vmlDrawing" Target="../drawings/vmlDrawing9.vml"/><Relationship Id="rId4" Type="http://schemas.openxmlformats.org/officeDocument/2006/relationships/image" Target="../media/image20.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3.xml"/><Relationship Id="rId1" Type="http://schemas.openxmlformats.org/officeDocument/2006/relationships/vmlDrawing" Target="../drawings/vmlDrawing10.vml"/><Relationship Id="rId4" Type="http://schemas.openxmlformats.org/officeDocument/2006/relationships/image" Target="../media/image20.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3.xml"/><Relationship Id="rId1" Type="http://schemas.openxmlformats.org/officeDocument/2006/relationships/vmlDrawing" Target="../drawings/vmlDrawing11.vml"/><Relationship Id="rId4"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image" Target="../media/image22.wmf"/><Relationship Id="rId4"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25.w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embeddings/oleObject21.bin"/><Relationship Id="rId5" Type="http://schemas.openxmlformats.org/officeDocument/2006/relationships/image" Target="../media/image24.wmf"/><Relationship Id="rId4" Type="http://schemas.openxmlformats.org/officeDocument/2006/relationships/oleObject" Target="../embeddings/oleObject20.bin"/></Relationships>
</file>

<file path=ppt/slides/_rels/slide2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14</a:t>
            </a:r>
            <a:br>
              <a:rPr lang="en-US" sz="4000" dirty="0">
                <a:latin typeface="Calibri" panose="020F0502020204030204" pitchFamily="34" charset="0"/>
              </a:rPr>
            </a:br>
            <a:r>
              <a:rPr lang="en-US" sz="4000" dirty="0">
                <a:latin typeface="Calibri" panose="020F0502020204030204" pitchFamily="34" charset="0"/>
              </a:rPr>
              <a:t>Forecasting Demand for Services</a:t>
            </a:r>
            <a:endParaRPr lang="en-IN" sz="4000" dirty="0">
              <a:latin typeface="Calibri" panose="020F0502020204030204" pitchFamily="34" charset="0"/>
            </a:endParaRPr>
          </a:p>
        </p:txBody>
      </p:sp>
      <p:pic>
        <p:nvPicPr>
          <p:cNvPr id="7" name="Picture 6">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9641" y="3491306"/>
            <a:ext cx="2020106" cy="2806623"/>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36492087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990600"/>
            <a:ext cx="7580312" cy="685800"/>
          </a:xfrm>
        </p:spPr>
        <p:txBody>
          <a:bodyPr/>
          <a:lstStyle/>
          <a:p>
            <a:r>
              <a:rPr lang="en-US" dirty="0"/>
              <a:t>Time Series Models </a:t>
            </a:r>
            <a:r>
              <a:rPr lang="en-US" sz="1100" dirty="0"/>
              <a:t>3</a:t>
            </a:r>
            <a:endParaRPr lang="en-IN" sz="1100" dirty="0"/>
          </a:p>
        </p:txBody>
      </p:sp>
      <p:sp>
        <p:nvSpPr>
          <p:cNvPr id="4" name="Content Placeholder 3"/>
          <p:cNvSpPr>
            <a:spLocks noGrp="1"/>
          </p:cNvSpPr>
          <p:nvPr>
            <p:ph idx="1"/>
          </p:nvPr>
        </p:nvSpPr>
        <p:spPr>
          <a:xfrm>
            <a:off x="1182688" y="2017713"/>
            <a:ext cx="7588062" cy="2401887"/>
          </a:xfrm>
        </p:spPr>
        <p:txBody>
          <a:bodyPr/>
          <a:lstStyle/>
          <a:p>
            <a:pPr marL="0" indent="0">
              <a:buClr>
                <a:schemeClr val="tx2"/>
              </a:buClr>
              <a:buNone/>
            </a:pPr>
            <a:r>
              <a:rPr lang="en-US" dirty="0"/>
              <a:t>Exponential Smoothing</a:t>
            </a:r>
          </a:p>
          <a:p>
            <a:pPr marL="0" indent="0">
              <a:buNone/>
            </a:pPr>
            <a:r>
              <a:rPr lang="en-US" sz="2000" dirty="0"/>
              <a:t>Let : S</a:t>
            </a:r>
            <a:r>
              <a:rPr lang="en-US" sz="2000" baseline="-25000" dirty="0"/>
              <a:t>T </a:t>
            </a:r>
            <a:r>
              <a:rPr lang="en-US" sz="2000" dirty="0"/>
              <a:t>= Smoothed value at </a:t>
            </a:r>
            <a:r>
              <a:rPr lang="en-US" sz="2000" i="1" dirty="0"/>
              <a:t>end</a:t>
            </a:r>
            <a:r>
              <a:rPr lang="en-US" sz="2000" dirty="0"/>
              <a:t> of period T</a:t>
            </a:r>
          </a:p>
          <a:p>
            <a:pPr marL="0" indent="0">
              <a:buNone/>
            </a:pPr>
            <a:r>
              <a:rPr lang="en-US" sz="2000" dirty="0"/>
              <a:t>        A</a:t>
            </a:r>
            <a:r>
              <a:rPr lang="en-US" sz="2000" baseline="-25000" dirty="0"/>
              <a:t>T</a:t>
            </a:r>
            <a:r>
              <a:rPr lang="en-US" sz="2000" dirty="0"/>
              <a:t> = Actual observation for period T</a:t>
            </a:r>
          </a:p>
          <a:p>
            <a:pPr marL="0" indent="0">
              <a:buNone/>
            </a:pPr>
            <a:r>
              <a:rPr lang="en-US" sz="2000" dirty="0"/>
              <a:t>     F</a:t>
            </a:r>
            <a:r>
              <a:rPr lang="en-US" sz="2000" baseline="-25000" dirty="0"/>
              <a:t>T+1</a:t>
            </a:r>
            <a:r>
              <a:rPr lang="en-US" sz="2000" dirty="0"/>
              <a:t>  = Forecast for period T+1</a:t>
            </a:r>
          </a:p>
          <a:p>
            <a:pPr marL="0" indent="0">
              <a:buNone/>
            </a:pPr>
            <a:r>
              <a:rPr lang="en-US" sz="2000" dirty="0"/>
              <a:t>  Feedback control nature of exponential smoothing</a:t>
            </a:r>
          </a:p>
          <a:p>
            <a:pPr marL="0" indent="0">
              <a:buNone/>
            </a:pPr>
            <a:r>
              <a:rPr lang="en-US" sz="2000" dirty="0"/>
              <a:t>  New value (S</a:t>
            </a:r>
            <a:r>
              <a:rPr lang="en-US" sz="2000" baseline="-25000" dirty="0"/>
              <a:t>T</a:t>
            </a:r>
            <a:r>
              <a:rPr lang="en-US" sz="2000" dirty="0"/>
              <a:t> ) = Old value (S</a:t>
            </a:r>
            <a:r>
              <a:rPr lang="en-US" sz="2000" baseline="-25000" dirty="0"/>
              <a:t>T</a:t>
            </a:r>
            <a:r>
              <a:rPr lang="en-US" sz="2000" baseline="-25000" dirty="0">
                <a:cs typeface="Arial" panose="020B0604020202020204" pitchFamily="34" charset="0"/>
              </a:rPr>
              <a:t>−</a:t>
            </a:r>
            <a:r>
              <a:rPr lang="en-US" sz="2000" baseline="-25000" dirty="0"/>
              <a:t>1</a:t>
            </a:r>
            <a:r>
              <a:rPr lang="en-US" sz="2000" dirty="0"/>
              <a:t> ) + </a:t>
            </a:r>
            <a:r>
              <a:rPr lang="el-GR" sz="2000" dirty="0"/>
              <a:t>α</a:t>
            </a:r>
            <a:r>
              <a:rPr lang="en-IN" sz="2000" dirty="0">
                <a:cs typeface="Andalus" panose="02020603050405020304" pitchFamily="18" charset="-78"/>
              </a:rPr>
              <a:t> </a:t>
            </a:r>
            <a:r>
              <a:rPr lang="en-US" sz="2000" dirty="0"/>
              <a:t>[ observed error ]   </a:t>
            </a:r>
          </a:p>
        </p:txBody>
      </p:sp>
      <p:sp>
        <p:nvSpPr>
          <p:cNvPr id="5" name="Content Placeholder 4"/>
          <p:cNvSpPr>
            <a:spLocks noGrp="1"/>
          </p:cNvSpPr>
          <p:nvPr>
            <p:ph idx="13"/>
          </p:nvPr>
        </p:nvSpPr>
        <p:spPr>
          <a:xfrm>
            <a:off x="1182688" y="4495800"/>
            <a:ext cx="569912" cy="411356"/>
          </a:xfrm>
        </p:spPr>
        <p:txBody>
          <a:bodyPr/>
          <a:lstStyle/>
          <a:p>
            <a:pPr marL="0" indent="0">
              <a:buNone/>
            </a:pPr>
            <a:r>
              <a:rPr lang="en-US" sz="2000" dirty="0">
                <a:latin typeface="Arial" charset="0"/>
              </a:rPr>
              <a:t>or:</a:t>
            </a:r>
          </a:p>
        </p:txBody>
      </p:sp>
      <p:graphicFrame>
        <p:nvGraphicFramePr>
          <p:cNvPr id="7" name="Object 1025"/>
          <p:cNvGraphicFramePr>
            <a:graphicFrameLocks/>
          </p:cNvGraphicFramePr>
          <p:nvPr>
            <p:extLst>
              <p:ext uri="{D42A27DB-BD31-4B8C-83A1-F6EECF244321}">
                <p14:modId xmlns:p14="http://schemas.microsoft.com/office/powerpoint/2010/main" val="1628652551"/>
              </p:ext>
            </p:extLst>
          </p:nvPr>
        </p:nvGraphicFramePr>
        <p:xfrm>
          <a:off x="1981200" y="4678361"/>
          <a:ext cx="3113087" cy="1246187"/>
        </p:xfrm>
        <a:graphic>
          <a:graphicData uri="http://schemas.openxmlformats.org/presentationml/2006/ole">
            <mc:AlternateContent xmlns:mc="http://schemas.openxmlformats.org/markup-compatibility/2006">
              <mc:Choice xmlns:v="urn:schemas-microsoft-com:vml" Requires="v">
                <p:oleObj spid="_x0000_s45152" name="Equation" r:id="rId4" imgW="1815840" imgH="660240" progId="Equation.DSMT4">
                  <p:embed/>
                </p:oleObj>
              </mc:Choice>
              <mc:Fallback>
                <p:oleObj name="Equation" r:id="rId4" imgW="1815840" imgH="660240" progId="Equation.DSMT4">
                  <p:embed/>
                  <p:pic>
                    <p:nvPicPr>
                      <p:cNvPr id="43009" name="Object 10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678361"/>
                        <a:ext cx="3113087" cy="124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82688" y="76201"/>
            <a:ext cx="7580312" cy="1676400"/>
          </a:xfrm>
        </p:spPr>
        <p:txBody>
          <a:bodyPr/>
          <a:lstStyle/>
          <a:p>
            <a:r>
              <a:rPr lang="en-US" sz="3600" dirty="0"/>
              <a:t>Table 14.3: Simple Exponential Smoothing: Saturday Hotel Occupancy (</a:t>
            </a:r>
            <a:r>
              <a:rPr lang="el-GR" sz="3600" dirty="0"/>
              <a:t>α</a:t>
            </a:r>
            <a:r>
              <a:rPr lang="en-US" sz="3600" dirty="0"/>
              <a:t>=0.5)</a:t>
            </a:r>
            <a:endParaRPr lang="en-IN" sz="3600" dirty="0"/>
          </a:p>
        </p:txBody>
      </p:sp>
      <p:graphicFrame>
        <p:nvGraphicFramePr>
          <p:cNvPr id="5" name="Table 4"/>
          <p:cNvGraphicFramePr>
            <a:graphicFrameLocks noGrp="1"/>
          </p:cNvGraphicFramePr>
          <p:nvPr>
            <p:extLst>
              <p:ext uri="{D42A27DB-BD31-4B8C-83A1-F6EECF244321}">
                <p14:modId xmlns:p14="http://schemas.microsoft.com/office/powerpoint/2010/main" val="3917654961"/>
              </p:ext>
            </p:extLst>
          </p:nvPr>
        </p:nvGraphicFramePr>
        <p:xfrm>
          <a:off x="914399" y="2133600"/>
          <a:ext cx="7833186" cy="3810000"/>
        </p:xfrm>
        <a:graphic>
          <a:graphicData uri="http://schemas.openxmlformats.org/drawingml/2006/table">
            <a:tbl>
              <a:tblPr firstRow="1" bandRow="1">
                <a:tableStyleId>{5C22544A-7EE6-4342-B048-85BDC9FD1C3A}</a:tableStyleId>
              </a:tblPr>
              <a:tblGrid>
                <a:gridCol w="1066801">
                  <a:extLst>
                    <a:ext uri="{9D8B030D-6E8A-4147-A177-3AD203B41FA5}">
                      <a16:colId xmlns:a16="http://schemas.microsoft.com/office/drawing/2014/main" val="4289219913"/>
                    </a:ext>
                  </a:extLst>
                </a:gridCol>
                <a:gridCol w="762000">
                  <a:extLst>
                    <a:ext uri="{9D8B030D-6E8A-4147-A177-3AD203B41FA5}">
                      <a16:colId xmlns:a16="http://schemas.microsoft.com/office/drawing/2014/main" val="2243539938"/>
                    </a:ext>
                  </a:extLst>
                </a:gridCol>
                <a:gridCol w="990600">
                  <a:extLst>
                    <a:ext uri="{9D8B030D-6E8A-4147-A177-3AD203B41FA5}">
                      <a16:colId xmlns:a16="http://schemas.microsoft.com/office/drawing/2014/main" val="906361806"/>
                    </a:ext>
                  </a:extLst>
                </a:gridCol>
                <a:gridCol w="990600">
                  <a:extLst>
                    <a:ext uri="{9D8B030D-6E8A-4147-A177-3AD203B41FA5}">
                      <a16:colId xmlns:a16="http://schemas.microsoft.com/office/drawing/2014/main" val="3914850492"/>
                    </a:ext>
                  </a:extLst>
                </a:gridCol>
                <a:gridCol w="838200">
                  <a:extLst>
                    <a:ext uri="{9D8B030D-6E8A-4147-A177-3AD203B41FA5}">
                      <a16:colId xmlns:a16="http://schemas.microsoft.com/office/drawing/2014/main" val="2689897367"/>
                    </a:ext>
                  </a:extLst>
                </a:gridCol>
                <a:gridCol w="685800">
                  <a:extLst>
                    <a:ext uri="{9D8B030D-6E8A-4147-A177-3AD203B41FA5}">
                      <a16:colId xmlns:a16="http://schemas.microsoft.com/office/drawing/2014/main" val="2102220223"/>
                    </a:ext>
                  </a:extLst>
                </a:gridCol>
                <a:gridCol w="914400">
                  <a:extLst>
                    <a:ext uri="{9D8B030D-6E8A-4147-A177-3AD203B41FA5}">
                      <a16:colId xmlns:a16="http://schemas.microsoft.com/office/drawing/2014/main" val="3841607741"/>
                    </a:ext>
                  </a:extLst>
                </a:gridCol>
                <a:gridCol w="838200">
                  <a:extLst>
                    <a:ext uri="{9D8B030D-6E8A-4147-A177-3AD203B41FA5}">
                      <a16:colId xmlns:a16="http://schemas.microsoft.com/office/drawing/2014/main" val="3159100597"/>
                    </a:ext>
                  </a:extLst>
                </a:gridCol>
                <a:gridCol w="746585">
                  <a:extLst>
                    <a:ext uri="{9D8B030D-6E8A-4147-A177-3AD203B41FA5}">
                      <a16:colId xmlns:a16="http://schemas.microsoft.com/office/drawing/2014/main" val="1257668608"/>
                    </a:ext>
                  </a:extLst>
                </a:gridCol>
              </a:tblGrid>
              <a:tr h="1066800">
                <a:tc>
                  <a:txBody>
                    <a:bodyPr/>
                    <a:lstStyle/>
                    <a:p>
                      <a:pPr algn="ctr"/>
                      <a:r>
                        <a:rPr lang="en-IN" sz="1400" dirty="0">
                          <a:solidFill>
                            <a:schemeClr val="tx1"/>
                          </a:solidFill>
                          <a:latin typeface="Calibri" panose="020F0502020204030204" pitchFamily="34" charset="0"/>
                        </a:rPr>
                        <a:t>Saturday</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Period </a:t>
                      </a:r>
                      <a:r>
                        <a:rPr lang="en-IN" sz="1400" i="1"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Actual Occupancy </a:t>
                      </a:r>
                      <a:r>
                        <a:rPr lang="en-IN" sz="1400" i="1" dirty="0">
                          <a:solidFill>
                            <a:schemeClr val="tx1"/>
                          </a:solidFill>
                          <a:latin typeface="Calibri" panose="020F0502020204030204" pitchFamily="34" charset="0"/>
                        </a:rPr>
                        <a:t>A</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Smoothed Value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S</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Forecast </a:t>
                      </a:r>
                      <a:r>
                        <a:rPr lang="en-IN" sz="1400" i="1" dirty="0">
                          <a:solidFill>
                            <a:schemeClr val="tx1"/>
                          </a:solidFill>
                          <a:latin typeface="Calibri" panose="020F0502020204030204" pitchFamily="34" charset="0"/>
                        </a:rPr>
                        <a:t>F</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Error </a:t>
                      </a:r>
                      <a:r>
                        <a:rPr lang="en-IN" sz="1400" i="1" dirty="0">
                          <a:solidFill>
                            <a:schemeClr val="tx1"/>
                          </a:solidFill>
                          <a:latin typeface="Calibri" panose="020F0502020204030204" pitchFamily="34" charset="0"/>
                        </a:rPr>
                        <a:t>A</a:t>
                      </a:r>
                      <a:r>
                        <a:rPr lang="en-IN" sz="1400" i="1" baseline="-25000" dirty="0">
                          <a:solidFill>
                            <a:schemeClr val="tx1"/>
                          </a:solidFill>
                          <a:latin typeface="Calibri" panose="020F0502020204030204" pitchFamily="34" charset="0"/>
                        </a:rPr>
                        <a:t>t</a:t>
                      </a:r>
                      <a:r>
                        <a:rPr lang="en-IN" sz="1400" baseline="-25000" dirty="0">
                          <a:solidFill>
                            <a:schemeClr val="tx1"/>
                          </a:solidFill>
                          <a:latin typeface="Calibri" panose="020F0502020204030204" pitchFamily="34" charset="0"/>
                        </a:rPr>
                        <a:t> </a:t>
                      </a:r>
                      <a:r>
                        <a:rPr lang="en-IN" sz="1400" baseline="0" dirty="0">
                          <a:solidFill>
                            <a:schemeClr val="tx1"/>
                          </a:solidFill>
                          <a:latin typeface="Calibri" panose="020F0502020204030204" pitchFamily="34" charset="0"/>
                          <a:cs typeface="Arial" panose="020B0604020202020204" pitchFamily="34" charset="0"/>
                        </a:rPr>
                        <a:t>− </a:t>
                      </a:r>
                      <a:r>
                        <a:rPr lang="en-IN" sz="1400" i="1" dirty="0">
                          <a:solidFill>
                            <a:schemeClr val="tx1"/>
                          </a:solidFill>
                          <a:latin typeface="Calibri" panose="020F0502020204030204" pitchFamily="34" charset="0"/>
                        </a:rPr>
                        <a:t>F</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Absolute Error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Squared E</a:t>
                      </a:r>
                      <a:r>
                        <a:rPr lang="en-IN" sz="1400" baseline="0" dirty="0">
                          <a:solidFill>
                            <a:schemeClr val="tx1"/>
                          </a:solidFill>
                          <a:latin typeface="Calibri" panose="020F0502020204030204" pitchFamily="34" charset="0"/>
                        </a:rPr>
                        <a:t>rror</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Percent</a:t>
                      </a:r>
                      <a:r>
                        <a:rPr lang="en-IN" sz="1400" baseline="0" dirty="0">
                          <a:solidFill>
                            <a:schemeClr val="tx1"/>
                          </a:solidFill>
                          <a:latin typeface="Calibri" panose="020F0502020204030204" pitchFamily="34" charset="0"/>
                        </a:rPr>
                        <a:t> Error</a:t>
                      </a:r>
                      <a:endParaRPr lang="en-IN" sz="14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83881"/>
                  </a:ext>
                </a:extLst>
              </a:tr>
              <a:tr h="0">
                <a:tc>
                  <a:txBody>
                    <a:bodyPr/>
                    <a:lstStyle/>
                    <a:p>
                      <a:pPr algn="r"/>
                      <a:r>
                        <a:rPr lang="en-IN" sz="1400" dirty="0">
                          <a:latin typeface="Calibri" panose="020F0502020204030204" pitchFamily="34" charset="0"/>
                        </a:rPr>
                        <a:t>Aug.    1</a:t>
                      </a:r>
                    </a:p>
                  </a:txBody>
                  <a:tcPr>
                    <a:lnT w="12700" cap="flat" cmpd="sng" algn="ctr">
                      <a:solidFill>
                        <a:schemeClr val="tx1"/>
                      </a:solidFill>
                      <a:prstDash val="solid"/>
                      <a:round/>
                      <a:headEnd type="none" w="med" len="med"/>
                      <a:tailEnd type="none" w="med" len="med"/>
                    </a:lnT>
                    <a:noFill/>
                  </a:tcPr>
                </a:tc>
                <a:tc>
                  <a:txBody>
                    <a:bodyPr/>
                    <a:lstStyle/>
                    <a:p>
                      <a:pPr algn="ctr"/>
                      <a:r>
                        <a:rPr lang="en-IN" sz="1400" dirty="0">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sz="1400" dirty="0">
                          <a:latin typeface="Calibri" panose="020F0502020204030204" pitchFamily="34" charset="0"/>
                        </a:rPr>
                        <a:t>79</a:t>
                      </a:r>
                    </a:p>
                  </a:txBody>
                  <a:tcPr>
                    <a:lnT w="12700" cap="flat" cmpd="sng" algn="ctr">
                      <a:solidFill>
                        <a:schemeClr val="tx1"/>
                      </a:solidFill>
                      <a:prstDash val="solid"/>
                      <a:round/>
                      <a:headEnd type="none" w="med" len="med"/>
                      <a:tailEnd type="none" w="med" len="med"/>
                    </a:lnT>
                    <a:noFill/>
                  </a:tcPr>
                </a:tc>
                <a:tc>
                  <a:txBody>
                    <a:bodyPr/>
                    <a:lstStyle/>
                    <a:p>
                      <a:pPr algn="ctr"/>
                      <a:r>
                        <a:rPr lang="en-IN" sz="1400" dirty="0">
                          <a:latin typeface="Calibri" panose="020F0502020204030204" pitchFamily="34" charset="0"/>
                        </a:rPr>
                        <a:t>79.00</a:t>
                      </a: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solidFill>
                          <a:schemeClr val="bg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4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81627571"/>
                  </a:ext>
                </a:extLst>
              </a:tr>
              <a:tr h="0">
                <a:tc>
                  <a:txBody>
                    <a:bodyPr/>
                    <a:lstStyle/>
                    <a:p>
                      <a:pPr algn="r"/>
                      <a:r>
                        <a:rPr lang="en-IN" sz="1400" dirty="0">
                          <a:latin typeface="Calibri" panose="020F0502020204030204" pitchFamily="34" charset="0"/>
                        </a:rPr>
                        <a:t>8</a:t>
                      </a:r>
                    </a:p>
                  </a:txBody>
                  <a:tcPr>
                    <a:noFill/>
                  </a:tcPr>
                </a:tc>
                <a:tc>
                  <a:txBody>
                    <a:bodyPr/>
                    <a:lstStyle/>
                    <a:p>
                      <a:pPr algn="ctr"/>
                      <a:r>
                        <a:rPr lang="en-IN" sz="1400" dirty="0">
                          <a:latin typeface="Calibri" panose="020F0502020204030204" pitchFamily="34" charset="0"/>
                        </a:rPr>
                        <a:t>2</a:t>
                      </a:r>
                    </a:p>
                  </a:txBody>
                  <a:tcPr>
                    <a:noFill/>
                  </a:tcPr>
                </a:tc>
                <a:tc>
                  <a:txBody>
                    <a:bodyPr/>
                    <a:lstStyle/>
                    <a:p>
                      <a:pPr algn="ctr"/>
                      <a:r>
                        <a:rPr lang="en-IN" sz="1400" dirty="0">
                          <a:latin typeface="Calibri" panose="020F0502020204030204" pitchFamily="34" charset="0"/>
                        </a:rPr>
                        <a:t>84</a:t>
                      </a:r>
                    </a:p>
                  </a:txBody>
                  <a:tcPr>
                    <a:noFill/>
                  </a:tcPr>
                </a:tc>
                <a:tc>
                  <a:txBody>
                    <a:bodyPr/>
                    <a:lstStyle/>
                    <a:p>
                      <a:pPr algn="ctr"/>
                      <a:r>
                        <a:rPr lang="en-IN" sz="1400" dirty="0">
                          <a:latin typeface="Calibri" panose="020F0502020204030204" pitchFamily="34" charset="0"/>
                        </a:rPr>
                        <a:t>81.50</a:t>
                      </a:r>
                    </a:p>
                  </a:txBody>
                  <a:tcPr>
                    <a:noFill/>
                  </a:tcPr>
                </a:tc>
                <a:tc>
                  <a:txBody>
                    <a:bodyPr/>
                    <a:lstStyle/>
                    <a:p>
                      <a:pPr algn="ctr"/>
                      <a:r>
                        <a:rPr lang="en-IN" sz="1400" dirty="0">
                          <a:latin typeface="Calibri" panose="020F0502020204030204" pitchFamily="34" charset="0"/>
                        </a:rPr>
                        <a:t>79</a:t>
                      </a:r>
                    </a:p>
                  </a:txBody>
                  <a:tcPr>
                    <a:noFill/>
                  </a:tcPr>
                </a:tc>
                <a:tc>
                  <a:txBody>
                    <a:bodyPr/>
                    <a:lstStyle/>
                    <a:p>
                      <a:pPr algn="ctr"/>
                      <a:r>
                        <a:rPr lang="en-IN" sz="1400" dirty="0">
                          <a:latin typeface="Calibri" panose="020F0502020204030204" pitchFamily="34" charset="0"/>
                        </a:rPr>
                        <a:t>5</a:t>
                      </a:r>
                    </a:p>
                  </a:txBody>
                  <a:tcPr>
                    <a:noFill/>
                  </a:tcPr>
                </a:tc>
                <a:tc>
                  <a:txBody>
                    <a:bodyPr/>
                    <a:lstStyle/>
                    <a:p>
                      <a:pPr algn="ctr"/>
                      <a:r>
                        <a:rPr lang="en-IN" sz="1400" dirty="0">
                          <a:latin typeface="Calibri" panose="020F0502020204030204" pitchFamily="34" charset="0"/>
                        </a:rPr>
                        <a:t>5</a:t>
                      </a:r>
                    </a:p>
                  </a:txBody>
                  <a:tcPr>
                    <a:noFill/>
                  </a:tcPr>
                </a:tc>
                <a:tc>
                  <a:txBody>
                    <a:bodyPr/>
                    <a:lstStyle/>
                    <a:p>
                      <a:pPr algn="ctr"/>
                      <a:r>
                        <a:rPr lang="en-IN" sz="1400" dirty="0">
                          <a:latin typeface="Calibri" panose="020F0502020204030204" pitchFamily="34" charset="0"/>
                        </a:rPr>
                        <a:t>25</a:t>
                      </a:r>
                    </a:p>
                  </a:txBody>
                  <a:tcPr>
                    <a:noFill/>
                  </a:tcPr>
                </a:tc>
                <a:tc>
                  <a:txBody>
                    <a:bodyPr/>
                    <a:lstStyle/>
                    <a:p>
                      <a:pPr algn="ctr"/>
                      <a:r>
                        <a:rPr lang="en-IN" sz="1400" dirty="0">
                          <a:latin typeface="Calibri" panose="020F0502020204030204" pitchFamily="34" charset="0"/>
                        </a:rPr>
                        <a:t>6</a:t>
                      </a:r>
                    </a:p>
                  </a:txBody>
                  <a:tcPr>
                    <a:noFill/>
                  </a:tcPr>
                </a:tc>
                <a:extLst>
                  <a:ext uri="{0D108BD9-81ED-4DB2-BD59-A6C34878D82A}">
                    <a16:rowId xmlns:a16="http://schemas.microsoft.com/office/drawing/2014/main" val="291779671"/>
                  </a:ext>
                </a:extLst>
              </a:tr>
              <a:tr h="0">
                <a:tc>
                  <a:txBody>
                    <a:bodyPr/>
                    <a:lstStyle/>
                    <a:p>
                      <a:pPr algn="r"/>
                      <a:r>
                        <a:rPr lang="en-IN" sz="1400" dirty="0">
                          <a:latin typeface="Calibri" panose="020F0502020204030204" pitchFamily="34" charset="0"/>
                        </a:rPr>
                        <a:t>15</a:t>
                      </a:r>
                    </a:p>
                  </a:txBody>
                  <a:tcPr>
                    <a:noFill/>
                  </a:tcPr>
                </a:tc>
                <a:tc>
                  <a:txBody>
                    <a:bodyPr/>
                    <a:lstStyle/>
                    <a:p>
                      <a:pPr algn="ctr"/>
                      <a:r>
                        <a:rPr lang="en-IN" sz="1400" dirty="0">
                          <a:latin typeface="Calibri" panose="020F0502020204030204" pitchFamily="34" charset="0"/>
                        </a:rPr>
                        <a:t>3</a:t>
                      </a:r>
                    </a:p>
                  </a:txBody>
                  <a:tcPr>
                    <a:noFill/>
                  </a:tcPr>
                </a:tc>
                <a:tc>
                  <a:txBody>
                    <a:bodyPr/>
                    <a:lstStyle/>
                    <a:p>
                      <a:pPr algn="ctr"/>
                      <a:r>
                        <a:rPr lang="en-IN" sz="1400" dirty="0">
                          <a:latin typeface="Calibri" panose="020F0502020204030204" pitchFamily="34" charset="0"/>
                        </a:rPr>
                        <a:t>83</a:t>
                      </a:r>
                    </a:p>
                  </a:txBody>
                  <a:tcPr>
                    <a:noFill/>
                  </a:tcPr>
                </a:tc>
                <a:tc>
                  <a:txBody>
                    <a:bodyPr/>
                    <a:lstStyle/>
                    <a:p>
                      <a:pPr algn="ctr"/>
                      <a:r>
                        <a:rPr lang="en-IN" sz="1400" dirty="0">
                          <a:latin typeface="Calibri" panose="020F0502020204030204" pitchFamily="34" charset="0"/>
                        </a:rPr>
                        <a:t>82.25</a:t>
                      </a:r>
                    </a:p>
                  </a:txBody>
                  <a:tcPr>
                    <a:noFill/>
                  </a:tcPr>
                </a:tc>
                <a:tc>
                  <a:txBody>
                    <a:bodyPr/>
                    <a:lstStyle/>
                    <a:p>
                      <a:pPr algn="ctr"/>
                      <a:r>
                        <a:rPr lang="en-IN" sz="1400" dirty="0">
                          <a:latin typeface="Calibri" panose="020F0502020204030204" pitchFamily="34" charset="0"/>
                        </a:rPr>
                        <a:t>82</a:t>
                      </a:r>
                    </a:p>
                  </a:txBody>
                  <a:tcPr>
                    <a:noFill/>
                  </a:tcPr>
                </a:tc>
                <a:tc>
                  <a:txBody>
                    <a:bodyPr/>
                    <a:lstStyle/>
                    <a:p>
                      <a:pPr algn="ct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extLst>
                  <a:ext uri="{0D108BD9-81ED-4DB2-BD59-A6C34878D82A}">
                    <a16:rowId xmlns:a16="http://schemas.microsoft.com/office/drawing/2014/main" val="3788388904"/>
                  </a:ext>
                </a:extLst>
              </a:tr>
              <a:tr h="0">
                <a:tc>
                  <a:txBody>
                    <a:bodyPr/>
                    <a:lstStyle/>
                    <a:p>
                      <a:pPr algn="r"/>
                      <a:r>
                        <a:rPr lang="en-IN" sz="1400" dirty="0">
                          <a:latin typeface="Calibri" panose="020F0502020204030204" pitchFamily="34" charset="0"/>
                        </a:rPr>
                        <a:t>22</a:t>
                      </a:r>
                    </a:p>
                  </a:txBody>
                  <a:tcPr>
                    <a:noFill/>
                  </a:tcPr>
                </a:tc>
                <a:tc>
                  <a:txBody>
                    <a:bodyPr/>
                    <a:lstStyle/>
                    <a:p>
                      <a:pPr algn="ctr"/>
                      <a:r>
                        <a:rPr lang="en-IN" sz="1400" dirty="0">
                          <a:latin typeface="Calibri" panose="020F0502020204030204" pitchFamily="34" charset="0"/>
                        </a:rPr>
                        <a:t>4</a:t>
                      </a:r>
                    </a:p>
                  </a:txBody>
                  <a:tcPr>
                    <a:noFill/>
                  </a:tcPr>
                </a:tc>
                <a:tc>
                  <a:txBody>
                    <a:bodyPr/>
                    <a:lstStyle/>
                    <a:p>
                      <a:pPr algn="ctr"/>
                      <a:r>
                        <a:rPr lang="en-IN" sz="1400" dirty="0">
                          <a:latin typeface="Calibri" panose="020F0502020204030204" pitchFamily="34" charset="0"/>
                        </a:rPr>
                        <a:t>81</a:t>
                      </a:r>
                    </a:p>
                  </a:txBody>
                  <a:tcPr>
                    <a:noFill/>
                  </a:tcPr>
                </a:tc>
                <a:tc>
                  <a:txBody>
                    <a:bodyPr/>
                    <a:lstStyle/>
                    <a:p>
                      <a:pPr algn="ctr"/>
                      <a:r>
                        <a:rPr lang="en-IN" sz="1400" dirty="0">
                          <a:latin typeface="Calibri" panose="020F0502020204030204" pitchFamily="34" charset="0"/>
                        </a:rPr>
                        <a:t>81.63</a:t>
                      </a:r>
                    </a:p>
                  </a:txBody>
                  <a:tcPr>
                    <a:noFill/>
                  </a:tcPr>
                </a:tc>
                <a:tc>
                  <a:txBody>
                    <a:bodyPr/>
                    <a:lstStyle/>
                    <a:p>
                      <a:pPr algn="ctr"/>
                      <a:r>
                        <a:rPr lang="en-IN" sz="1400" dirty="0">
                          <a:latin typeface="Calibri" panose="020F0502020204030204" pitchFamily="34" charset="0"/>
                        </a:rPr>
                        <a:t>82</a:t>
                      </a:r>
                    </a:p>
                  </a:txBody>
                  <a:tcPr>
                    <a:noFill/>
                  </a:tcPr>
                </a:tc>
                <a:tc>
                  <a:txBody>
                    <a:bodyPr/>
                    <a:lstStyle/>
                    <a:p>
                      <a:pPr algn="ctr"/>
                      <a:r>
                        <a:rPr lang="en-IN" sz="1400" dirty="0">
                          <a:latin typeface="Calibri" panose="020F0502020204030204" pitchFamily="34" charset="0"/>
                          <a:cs typeface="Arial" panose="020B0604020202020204" pitchFamily="34" charset="0"/>
                        </a:rPr>
                        <a:t>−</a:t>
                      </a: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tc>
                  <a:txBody>
                    <a:bodyPr/>
                    <a:lstStyle/>
                    <a:p>
                      <a:pPr algn="ctr"/>
                      <a:r>
                        <a:rPr lang="en-IN" sz="1400" dirty="0">
                          <a:latin typeface="Calibri" panose="020F0502020204030204" pitchFamily="34" charset="0"/>
                        </a:rPr>
                        <a:t>1</a:t>
                      </a:r>
                    </a:p>
                  </a:txBody>
                  <a:tcPr>
                    <a:noFill/>
                  </a:tcPr>
                </a:tc>
                <a:extLst>
                  <a:ext uri="{0D108BD9-81ED-4DB2-BD59-A6C34878D82A}">
                    <a16:rowId xmlns:a16="http://schemas.microsoft.com/office/drawing/2014/main" val="2937966149"/>
                  </a:ext>
                </a:extLst>
              </a:tr>
              <a:tr h="0">
                <a:tc>
                  <a:txBody>
                    <a:bodyPr/>
                    <a:lstStyle/>
                    <a:p>
                      <a:pPr algn="r"/>
                      <a:r>
                        <a:rPr lang="en-IN" sz="1400" dirty="0">
                          <a:latin typeface="Calibri" panose="020F0502020204030204" pitchFamily="34" charset="0"/>
                        </a:rPr>
                        <a:t>29</a:t>
                      </a:r>
                    </a:p>
                  </a:txBody>
                  <a:tcPr>
                    <a:noFill/>
                  </a:tcPr>
                </a:tc>
                <a:tc>
                  <a:txBody>
                    <a:bodyPr/>
                    <a:lstStyle/>
                    <a:p>
                      <a:pPr algn="ctr"/>
                      <a:r>
                        <a:rPr lang="en-IN" sz="1400" dirty="0">
                          <a:latin typeface="Calibri" panose="020F0502020204030204" pitchFamily="34" charset="0"/>
                        </a:rPr>
                        <a:t>5</a:t>
                      </a:r>
                    </a:p>
                  </a:txBody>
                  <a:tcPr>
                    <a:noFill/>
                  </a:tcPr>
                </a:tc>
                <a:tc>
                  <a:txBody>
                    <a:bodyPr/>
                    <a:lstStyle/>
                    <a:p>
                      <a:pPr algn="ctr"/>
                      <a:r>
                        <a:rPr lang="en-IN" sz="1400" dirty="0">
                          <a:latin typeface="Calibri" panose="020F0502020204030204" pitchFamily="34" charset="0"/>
                        </a:rPr>
                        <a:t>98</a:t>
                      </a:r>
                    </a:p>
                  </a:txBody>
                  <a:tcPr>
                    <a:noFill/>
                  </a:tcPr>
                </a:tc>
                <a:tc>
                  <a:txBody>
                    <a:bodyPr/>
                    <a:lstStyle/>
                    <a:p>
                      <a:pPr algn="ctr"/>
                      <a:r>
                        <a:rPr lang="en-IN" sz="1400" dirty="0">
                          <a:latin typeface="Calibri" panose="020F0502020204030204" pitchFamily="34" charset="0"/>
                        </a:rPr>
                        <a:t>89.81</a:t>
                      </a:r>
                    </a:p>
                  </a:txBody>
                  <a:tcPr>
                    <a:noFill/>
                  </a:tcPr>
                </a:tc>
                <a:tc>
                  <a:txBody>
                    <a:bodyPr/>
                    <a:lstStyle/>
                    <a:p>
                      <a:pPr algn="ctr"/>
                      <a:r>
                        <a:rPr lang="en-IN" sz="1400" dirty="0">
                          <a:latin typeface="Calibri" panose="020F0502020204030204" pitchFamily="34" charset="0"/>
                        </a:rPr>
                        <a:t>82</a:t>
                      </a:r>
                    </a:p>
                  </a:txBody>
                  <a:tcPr>
                    <a:noFill/>
                  </a:tcPr>
                </a:tc>
                <a:tc>
                  <a:txBody>
                    <a:bodyPr/>
                    <a:lstStyle/>
                    <a:p>
                      <a:pPr algn="ctr"/>
                      <a:r>
                        <a:rPr lang="en-IN" sz="1400" dirty="0">
                          <a:latin typeface="Calibri" panose="020F0502020204030204" pitchFamily="34" charset="0"/>
                        </a:rPr>
                        <a:t>16</a:t>
                      </a:r>
                    </a:p>
                  </a:txBody>
                  <a:tcPr>
                    <a:noFill/>
                  </a:tcPr>
                </a:tc>
                <a:tc>
                  <a:txBody>
                    <a:bodyPr/>
                    <a:lstStyle/>
                    <a:p>
                      <a:pPr algn="ctr"/>
                      <a:r>
                        <a:rPr lang="en-IN" sz="1400" dirty="0">
                          <a:latin typeface="Calibri" panose="020F0502020204030204" pitchFamily="34" charset="0"/>
                        </a:rPr>
                        <a:t>16</a:t>
                      </a:r>
                    </a:p>
                  </a:txBody>
                  <a:tcPr>
                    <a:noFill/>
                  </a:tcPr>
                </a:tc>
                <a:tc>
                  <a:txBody>
                    <a:bodyPr/>
                    <a:lstStyle/>
                    <a:p>
                      <a:pPr algn="ctr"/>
                      <a:r>
                        <a:rPr lang="en-IN" sz="1400" dirty="0">
                          <a:latin typeface="Calibri" panose="020F0502020204030204" pitchFamily="34" charset="0"/>
                        </a:rPr>
                        <a:t>256</a:t>
                      </a:r>
                    </a:p>
                  </a:txBody>
                  <a:tcPr>
                    <a:noFill/>
                  </a:tcPr>
                </a:tc>
                <a:tc>
                  <a:txBody>
                    <a:bodyPr/>
                    <a:lstStyle/>
                    <a:p>
                      <a:pPr algn="ctr"/>
                      <a:r>
                        <a:rPr lang="en-IN" sz="1400" dirty="0">
                          <a:latin typeface="Calibri" panose="020F0502020204030204" pitchFamily="34" charset="0"/>
                        </a:rPr>
                        <a:t>16</a:t>
                      </a:r>
                    </a:p>
                  </a:txBody>
                  <a:tcPr>
                    <a:noFill/>
                  </a:tcPr>
                </a:tc>
                <a:extLst>
                  <a:ext uri="{0D108BD9-81ED-4DB2-BD59-A6C34878D82A}">
                    <a16:rowId xmlns:a16="http://schemas.microsoft.com/office/drawing/2014/main" val="1651021243"/>
                  </a:ext>
                </a:extLst>
              </a:tr>
              <a:tr h="0">
                <a:tc>
                  <a:txBody>
                    <a:bodyPr/>
                    <a:lstStyle/>
                    <a:p>
                      <a:pPr algn="r"/>
                      <a:r>
                        <a:rPr lang="en-IN" sz="1400" dirty="0">
                          <a:latin typeface="Calibri" panose="020F0502020204030204" pitchFamily="34" charset="0"/>
                        </a:rPr>
                        <a:t>Sept.   5</a:t>
                      </a:r>
                    </a:p>
                  </a:txBody>
                  <a:tcPr>
                    <a:noFill/>
                  </a:tcPr>
                </a:tc>
                <a:tc>
                  <a:txBody>
                    <a:bodyPr/>
                    <a:lstStyle/>
                    <a:p>
                      <a:pPr algn="ctr"/>
                      <a:r>
                        <a:rPr lang="en-IN" sz="1400" dirty="0">
                          <a:latin typeface="Calibri" panose="020F0502020204030204" pitchFamily="34" charset="0"/>
                        </a:rPr>
                        <a:t>6</a:t>
                      </a:r>
                    </a:p>
                  </a:txBody>
                  <a:tcPr>
                    <a:noFill/>
                  </a:tcPr>
                </a:tc>
                <a:tc>
                  <a:txBody>
                    <a:bodyPr/>
                    <a:lstStyle/>
                    <a:p>
                      <a:pPr algn="ctr"/>
                      <a:r>
                        <a:rPr lang="en-IN" sz="1400" dirty="0">
                          <a:latin typeface="Calibri" panose="020F0502020204030204" pitchFamily="34" charset="0"/>
                        </a:rPr>
                        <a:t>100</a:t>
                      </a:r>
                    </a:p>
                  </a:txBody>
                  <a:tcPr>
                    <a:noFill/>
                  </a:tcPr>
                </a:tc>
                <a:tc>
                  <a:txBody>
                    <a:bodyPr/>
                    <a:lstStyle/>
                    <a:p>
                      <a:pPr algn="ctr"/>
                      <a:r>
                        <a:rPr lang="en-IN" sz="1400" dirty="0">
                          <a:latin typeface="Calibri" panose="020F0502020204030204" pitchFamily="34" charset="0"/>
                        </a:rPr>
                        <a:t>94.91</a:t>
                      </a:r>
                    </a:p>
                  </a:txBody>
                  <a:tcPr>
                    <a:noFill/>
                  </a:tcPr>
                </a:tc>
                <a:tc>
                  <a:txBody>
                    <a:bodyPr/>
                    <a:lstStyle/>
                    <a:p>
                      <a:pPr algn="ctr"/>
                      <a:r>
                        <a:rPr lang="en-IN" sz="1400" dirty="0">
                          <a:latin typeface="Calibri" panose="020F0502020204030204" pitchFamily="34" charset="0"/>
                        </a:rPr>
                        <a:t>90</a:t>
                      </a:r>
                    </a:p>
                  </a:txBody>
                  <a:tcPr>
                    <a:noFill/>
                  </a:tcPr>
                </a:tc>
                <a:tc>
                  <a:txBody>
                    <a:bodyPr/>
                    <a:lstStyle/>
                    <a:p>
                      <a:pPr algn="ctr"/>
                      <a:r>
                        <a:rPr lang="en-IN" sz="1400" dirty="0">
                          <a:latin typeface="Calibri" panose="020F0502020204030204" pitchFamily="34" charset="0"/>
                        </a:rPr>
                        <a:t>10</a:t>
                      </a:r>
                    </a:p>
                  </a:txBody>
                  <a:tcPr>
                    <a:noFill/>
                  </a:tcPr>
                </a:tc>
                <a:tc>
                  <a:txBody>
                    <a:bodyPr/>
                    <a:lstStyle/>
                    <a:p>
                      <a:pPr algn="ctr"/>
                      <a:r>
                        <a:rPr lang="en-IN" sz="1400" dirty="0">
                          <a:latin typeface="Calibri" panose="020F0502020204030204" pitchFamily="34" charset="0"/>
                        </a:rPr>
                        <a:t>10</a:t>
                      </a:r>
                    </a:p>
                  </a:txBody>
                  <a:tcPr>
                    <a:noFill/>
                  </a:tcPr>
                </a:tc>
                <a:tc>
                  <a:txBody>
                    <a:bodyPr/>
                    <a:lstStyle/>
                    <a:p>
                      <a:pPr algn="ctr"/>
                      <a:r>
                        <a:rPr lang="en-IN" sz="1400" dirty="0">
                          <a:latin typeface="Calibri" panose="020F0502020204030204" pitchFamily="34" charset="0"/>
                        </a:rPr>
                        <a:t>100</a:t>
                      </a:r>
                    </a:p>
                  </a:txBody>
                  <a:tcPr>
                    <a:noFill/>
                  </a:tcPr>
                </a:tc>
                <a:tc>
                  <a:txBody>
                    <a:bodyPr/>
                    <a:lstStyle/>
                    <a:p>
                      <a:pPr algn="ctr"/>
                      <a:r>
                        <a:rPr lang="en-IN" sz="1400" dirty="0">
                          <a:latin typeface="Calibri" panose="020F0502020204030204" pitchFamily="34" charset="0"/>
                        </a:rPr>
                        <a:t>10</a:t>
                      </a:r>
                    </a:p>
                  </a:txBody>
                  <a:tcPr>
                    <a:noFill/>
                  </a:tcPr>
                </a:tc>
                <a:extLst>
                  <a:ext uri="{0D108BD9-81ED-4DB2-BD59-A6C34878D82A}">
                    <a16:rowId xmlns:a16="http://schemas.microsoft.com/office/drawing/2014/main" val="617003716"/>
                  </a:ext>
                </a:extLst>
              </a:tr>
              <a:tr h="0">
                <a:tc>
                  <a:txBody>
                    <a:bodyPr/>
                    <a:lstStyle/>
                    <a:p>
                      <a:pPr algn="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lang="en-IN" sz="1400" dirty="0">
                          <a:latin typeface="Calibri" panose="020F0502020204030204" pitchFamily="34" charset="0"/>
                        </a:rPr>
                        <a:t>Total</a:t>
                      </a:r>
                    </a:p>
                  </a:txBody>
                  <a:tcPr>
                    <a:noFill/>
                  </a:tcPr>
                </a:tc>
                <a:tc>
                  <a:txBody>
                    <a:bodyPr/>
                    <a:lstStyle/>
                    <a:p>
                      <a:pPr algn="ctr"/>
                      <a:r>
                        <a:rPr lang="en-IN" sz="1400" dirty="0">
                          <a:latin typeface="Calibri" panose="020F0502020204030204" pitchFamily="34" charset="0"/>
                        </a:rPr>
                        <a:t>31</a:t>
                      </a:r>
                    </a:p>
                  </a:txBody>
                  <a:tcPr>
                    <a:noFill/>
                  </a:tcPr>
                </a:tc>
                <a:tc>
                  <a:txBody>
                    <a:bodyPr/>
                    <a:lstStyle/>
                    <a:p>
                      <a:pPr algn="ctr"/>
                      <a:r>
                        <a:rPr lang="en-IN" sz="1400" dirty="0">
                          <a:latin typeface="Calibri" panose="020F0502020204030204" pitchFamily="34" charset="0"/>
                        </a:rPr>
                        <a:t>33</a:t>
                      </a:r>
                    </a:p>
                  </a:txBody>
                  <a:tcPr>
                    <a:noFill/>
                  </a:tcPr>
                </a:tc>
                <a:tc>
                  <a:txBody>
                    <a:bodyPr/>
                    <a:lstStyle/>
                    <a:p>
                      <a:pPr algn="ctr"/>
                      <a:r>
                        <a:rPr lang="en-IN" sz="1400" dirty="0">
                          <a:latin typeface="Calibri" panose="020F0502020204030204" pitchFamily="34" charset="0"/>
                        </a:rPr>
                        <a:t>383</a:t>
                      </a:r>
                    </a:p>
                  </a:txBody>
                  <a:tcPr>
                    <a:noFill/>
                  </a:tcPr>
                </a:tc>
                <a:tc>
                  <a:txBody>
                    <a:bodyPr/>
                    <a:lstStyle/>
                    <a:p>
                      <a:pPr algn="ctr"/>
                      <a:r>
                        <a:rPr lang="en-IN" sz="1400" dirty="0">
                          <a:latin typeface="Calibri" panose="020F0502020204030204" pitchFamily="34" charset="0"/>
                        </a:rPr>
                        <a:t>34</a:t>
                      </a:r>
                    </a:p>
                  </a:txBody>
                  <a:tcPr>
                    <a:noFill/>
                  </a:tcPr>
                </a:tc>
                <a:extLst>
                  <a:ext uri="{0D108BD9-81ED-4DB2-BD59-A6C34878D82A}">
                    <a16:rowId xmlns:a16="http://schemas.microsoft.com/office/drawing/2014/main" val="231166573"/>
                  </a:ext>
                </a:extLst>
              </a:tr>
              <a:tr h="0">
                <a:tc>
                  <a:txBody>
                    <a:bodyPr/>
                    <a:lstStyle/>
                    <a:p>
                      <a:pPr algn="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kumimoji="0" lang="en-IN" sz="14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noFill/>
                  </a:tcPr>
                </a:tc>
                <a:tc>
                  <a:txBody>
                    <a:bodyPr/>
                    <a:lstStyle/>
                    <a:p>
                      <a:pPr algn="ctr"/>
                      <a:r>
                        <a:rPr lang="en-IN" sz="1400" dirty="0">
                          <a:latin typeface="Calibri" panose="020F0502020204030204" pitchFamily="34" charset="0"/>
                        </a:rPr>
                        <a:t>Forecast</a:t>
                      </a:r>
                    </a:p>
                  </a:txBody>
                  <a:tcPr>
                    <a:noFill/>
                  </a:tcPr>
                </a:tc>
                <a:tc>
                  <a:txBody>
                    <a:bodyPr/>
                    <a:lstStyle/>
                    <a:p>
                      <a:pPr algn="ctr"/>
                      <a:r>
                        <a:rPr lang="en-IN" sz="1400" dirty="0">
                          <a:latin typeface="Calibri" panose="020F0502020204030204" pitchFamily="34" charset="0"/>
                        </a:rPr>
                        <a:t>CFE</a:t>
                      </a:r>
                    </a:p>
                  </a:txBody>
                  <a:tcPr>
                    <a:noFill/>
                  </a:tcPr>
                </a:tc>
                <a:tc>
                  <a:txBody>
                    <a:bodyPr/>
                    <a:lstStyle/>
                    <a:p>
                      <a:pPr algn="ctr"/>
                      <a:r>
                        <a:rPr lang="en-IN" sz="1400" dirty="0">
                          <a:latin typeface="Calibri" panose="020F0502020204030204" pitchFamily="34" charset="0"/>
                        </a:rPr>
                        <a:t>MAD</a:t>
                      </a:r>
                    </a:p>
                  </a:txBody>
                  <a:tcPr>
                    <a:noFill/>
                  </a:tcPr>
                </a:tc>
                <a:tc>
                  <a:txBody>
                    <a:bodyPr/>
                    <a:lstStyle/>
                    <a:p>
                      <a:pPr algn="ctr"/>
                      <a:r>
                        <a:rPr lang="en-IN" sz="1400" dirty="0">
                          <a:latin typeface="Calibri" panose="020F0502020204030204" pitchFamily="34" charset="0"/>
                        </a:rPr>
                        <a:t>MSE</a:t>
                      </a:r>
                    </a:p>
                  </a:txBody>
                  <a:tcPr>
                    <a:noFill/>
                  </a:tcPr>
                </a:tc>
                <a:tc>
                  <a:txBody>
                    <a:bodyPr/>
                    <a:lstStyle/>
                    <a:p>
                      <a:pPr algn="ctr"/>
                      <a:r>
                        <a:rPr lang="en-IN" sz="1400" dirty="0">
                          <a:latin typeface="Calibri" panose="020F0502020204030204" pitchFamily="34" charset="0"/>
                        </a:rPr>
                        <a:t>MAPE</a:t>
                      </a:r>
                    </a:p>
                  </a:txBody>
                  <a:tcPr>
                    <a:noFill/>
                  </a:tcPr>
                </a:tc>
                <a:extLst>
                  <a:ext uri="{0D108BD9-81ED-4DB2-BD59-A6C34878D82A}">
                    <a16:rowId xmlns:a16="http://schemas.microsoft.com/office/drawing/2014/main" val="205969763"/>
                  </a:ext>
                </a:extLst>
              </a:tr>
              <a:tr h="0">
                <a:tc>
                  <a:txBody>
                    <a:bodyPr/>
                    <a:lstStyle/>
                    <a:p>
                      <a:pPr algn="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4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4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4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4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lang="en-IN" sz="1400" dirty="0">
                          <a:latin typeface="Calibri" panose="020F0502020204030204" pitchFamily="34" charset="0"/>
                        </a:rPr>
                        <a:t>Error</a:t>
                      </a:r>
                    </a:p>
                  </a:txBody>
                  <a:tcPr>
                    <a:lnB w="12700" cap="flat" cmpd="sng" algn="ctr">
                      <a:solidFill>
                        <a:schemeClr val="tx1"/>
                      </a:solidFill>
                      <a:prstDash val="solid"/>
                      <a:round/>
                      <a:headEnd type="none" w="med" len="med"/>
                      <a:tailEnd type="none" w="med" len="med"/>
                    </a:lnB>
                    <a:noFill/>
                  </a:tcPr>
                </a:tc>
                <a:tc>
                  <a:txBody>
                    <a:bodyPr/>
                    <a:lstStyle/>
                    <a:p>
                      <a:pPr algn="ctr"/>
                      <a:r>
                        <a:rPr lang="en-IN" sz="1400" dirty="0">
                          <a:latin typeface="Calibri" panose="020F0502020204030204" pitchFamily="34" charset="0"/>
                        </a:rPr>
                        <a:t>31</a:t>
                      </a:r>
                    </a:p>
                  </a:txBody>
                  <a:tcPr>
                    <a:lnB w="12700" cap="flat" cmpd="sng" algn="ctr">
                      <a:solidFill>
                        <a:schemeClr val="tx1"/>
                      </a:solidFill>
                      <a:prstDash val="solid"/>
                      <a:round/>
                      <a:headEnd type="none" w="med" len="med"/>
                      <a:tailEnd type="none" w="med" len="med"/>
                    </a:lnB>
                    <a:noFill/>
                  </a:tcPr>
                </a:tc>
                <a:tc>
                  <a:txBody>
                    <a:bodyPr/>
                    <a:lstStyle/>
                    <a:p>
                      <a:pPr algn="ctr"/>
                      <a:r>
                        <a:rPr lang="en-IN" sz="1400" dirty="0">
                          <a:latin typeface="Calibri" panose="020F0502020204030204" pitchFamily="34" charset="0"/>
                        </a:rPr>
                        <a:t>6.6</a:t>
                      </a:r>
                    </a:p>
                  </a:txBody>
                  <a:tcPr>
                    <a:lnB w="12700" cap="flat" cmpd="sng" algn="ctr">
                      <a:solidFill>
                        <a:schemeClr val="tx1"/>
                      </a:solidFill>
                      <a:prstDash val="solid"/>
                      <a:round/>
                      <a:headEnd type="none" w="med" len="med"/>
                      <a:tailEnd type="none" w="med" len="med"/>
                    </a:lnB>
                    <a:noFill/>
                  </a:tcPr>
                </a:tc>
                <a:tc>
                  <a:txBody>
                    <a:bodyPr/>
                    <a:lstStyle/>
                    <a:p>
                      <a:pPr algn="ctr"/>
                      <a:r>
                        <a:rPr lang="en-IN" sz="1400" dirty="0">
                          <a:latin typeface="Calibri" panose="020F0502020204030204" pitchFamily="34" charset="0"/>
                        </a:rPr>
                        <a:t>76.6</a:t>
                      </a:r>
                    </a:p>
                  </a:txBody>
                  <a:tcPr>
                    <a:lnB w="12700" cap="flat" cmpd="sng" algn="ctr">
                      <a:solidFill>
                        <a:schemeClr val="tx1"/>
                      </a:solidFill>
                      <a:prstDash val="solid"/>
                      <a:round/>
                      <a:headEnd type="none" w="med" len="med"/>
                      <a:tailEnd type="none" w="med" len="med"/>
                    </a:lnB>
                    <a:noFill/>
                  </a:tcPr>
                </a:tc>
                <a:tc>
                  <a:txBody>
                    <a:bodyPr/>
                    <a:lstStyle/>
                    <a:p>
                      <a:pPr algn="ctr"/>
                      <a:r>
                        <a:rPr lang="en-IN" sz="1400" dirty="0">
                          <a:latin typeface="Calibri" panose="020F0502020204030204" pitchFamily="34" charset="0"/>
                        </a:rPr>
                        <a:t>6.8</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0745858"/>
                  </a:ext>
                </a:extLst>
              </a:tr>
            </a:tbl>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86711719"/>
              </p:ext>
            </p:extLst>
          </p:nvPr>
        </p:nvGraphicFramePr>
        <p:xfrm>
          <a:off x="6440488" y="2687638"/>
          <a:ext cx="560387" cy="295275"/>
        </p:xfrm>
        <a:graphic>
          <a:graphicData uri="http://schemas.openxmlformats.org/presentationml/2006/ole">
            <mc:AlternateContent xmlns:mc="http://schemas.openxmlformats.org/markup-compatibility/2006">
              <mc:Choice xmlns:v="urn:schemas-microsoft-com:vml" Requires="v">
                <p:oleObj spid="_x0000_s46363" name="Equation" r:id="rId4" imgW="482400" imgH="253800" progId="Equation.DSMT4">
                  <p:embed/>
                </p:oleObj>
              </mc:Choice>
              <mc:Fallback>
                <p:oleObj name="Equation" r:id="rId4" imgW="482400" imgH="253800" progId="Equation.DSMT4">
                  <p:embed/>
                  <p:pic>
                    <p:nvPicPr>
                      <p:cNvPr id="0" name=""/>
                      <p:cNvPicPr/>
                      <p:nvPr/>
                    </p:nvPicPr>
                    <p:blipFill>
                      <a:blip r:embed="rId5"/>
                      <a:stretch>
                        <a:fillRect/>
                      </a:stretch>
                    </p:blipFill>
                    <p:spPr>
                      <a:xfrm>
                        <a:off x="6440488" y="2687638"/>
                        <a:ext cx="560387" cy="2952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198692820"/>
              </p:ext>
            </p:extLst>
          </p:nvPr>
        </p:nvGraphicFramePr>
        <p:xfrm>
          <a:off x="7291388" y="2690813"/>
          <a:ext cx="615950" cy="287337"/>
        </p:xfrm>
        <a:graphic>
          <a:graphicData uri="http://schemas.openxmlformats.org/presentationml/2006/ole">
            <mc:AlternateContent xmlns:mc="http://schemas.openxmlformats.org/markup-compatibility/2006">
              <mc:Choice xmlns:v="urn:schemas-microsoft-com:vml" Requires="v">
                <p:oleObj spid="_x0000_s46364" name="Equation" r:id="rId6" imgW="596880" imgH="279360" progId="Equation.DSMT4">
                  <p:embed/>
                </p:oleObj>
              </mc:Choice>
              <mc:Fallback>
                <p:oleObj name="Equation" r:id="rId6" imgW="596880" imgH="279360" progId="Equation.DSMT4">
                  <p:embed/>
                  <p:pic>
                    <p:nvPicPr>
                      <p:cNvPr id="3" name="Object 2"/>
                      <p:cNvPicPr/>
                      <p:nvPr/>
                    </p:nvPicPr>
                    <p:blipFill>
                      <a:blip r:embed="rId7"/>
                      <a:stretch>
                        <a:fillRect/>
                      </a:stretch>
                    </p:blipFill>
                    <p:spPr>
                      <a:xfrm>
                        <a:off x="7291388" y="2690813"/>
                        <a:ext cx="615950" cy="2873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093493827"/>
              </p:ext>
            </p:extLst>
          </p:nvPr>
        </p:nvGraphicFramePr>
        <p:xfrm>
          <a:off x="8102600" y="2660650"/>
          <a:ext cx="531813" cy="490538"/>
        </p:xfrm>
        <a:graphic>
          <a:graphicData uri="http://schemas.openxmlformats.org/presentationml/2006/ole">
            <mc:AlternateContent xmlns:mc="http://schemas.openxmlformats.org/markup-compatibility/2006">
              <mc:Choice xmlns:v="urn:schemas-microsoft-com:vml" Requires="v">
                <p:oleObj spid="_x0000_s46365" name="Equation" r:id="rId8" imgW="507960" imgH="469800" progId="Equation.DSMT4">
                  <p:embed/>
                </p:oleObj>
              </mc:Choice>
              <mc:Fallback>
                <p:oleObj name="Equation" r:id="rId8" imgW="507960" imgH="469800" progId="Equation.DSMT4">
                  <p:embed/>
                  <p:pic>
                    <p:nvPicPr>
                      <p:cNvPr id="7" name="Object 6"/>
                      <p:cNvPicPr/>
                      <p:nvPr/>
                    </p:nvPicPr>
                    <p:blipFill>
                      <a:blip r:embed="rId9"/>
                      <a:stretch>
                        <a:fillRect/>
                      </a:stretch>
                    </p:blipFill>
                    <p:spPr>
                      <a:xfrm>
                        <a:off x="8102600" y="2660650"/>
                        <a:ext cx="531813" cy="490538"/>
                      </a:xfrm>
                      <a:prstGeom prst="rect">
                        <a:avLst/>
                      </a:prstGeom>
                    </p:spPr>
                  </p:pic>
                </p:oleObj>
              </mc:Fallback>
            </mc:AlternateContent>
          </a:graphicData>
        </a:graphic>
      </p:graphicFrame>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152401"/>
            <a:ext cx="7580312" cy="1524000"/>
          </a:xfrm>
        </p:spPr>
        <p:txBody>
          <a:bodyPr/>
          <a:lstStyle/>
          <a:p>
            <a:r>
              <a:rPr lang="en-US" sz="3400" dirty="0"/>
              <a:t>FIGURE 14.1: Simple Exponential Smoothing: Saturday Hotel Occupancy    (</a:t>
            </a:r>
            <a:r>
              <a:rPr lang="el-GR" sz="3400" dirty="0"/>
              <a:t>α</a:t>
            </a:r>
            <a:r>
              <a:rPr lang="en-IN" sz="3400" dirty="0"/>
              <a:t> </a:t>
            </a:r>
            <a:r>
              <a:rPr lang="en-US" sz="3400" dirty="0"/>
              <a:t>= 0.1 and </a:t>
            </a:r>
            <a:r>
              <a:rPr lang="el-GR" sz="3400" dirty="0"/>
              <a:t>α</a:t>
            </a:r>
            <a:r>
              <a:rPr lang="en-IN" sz="3400" dirty="0"/>
              <a:t> </a:t>
            </a:r>
            <a:r>
              <a:rPr lang="en-US" sz="3400" dirty="0"/>
              <a:t>= 0.5)</a:t>
            </a:r>
            <a:endParaRPr lang="en-IN" sz="3400" dirty="0"/>
          </a:p>
        </p:txBody>
      </p:sp>
      <p:sp>
        <p:nvSpPr>
          <p:cNvPr id="5" name="Content Placeholder 4"/>
          <p:cNvSpPr>
            <a:spLocks noGrp="1"/>
          </p:cNvSpPr>
          <p:nvPr>
            <p:ph idx="1"/>
          </p:nvPr>
        </p:nvSpPr>
        <p:spPr>
          <a:xfrm>
            <a:off x="3962400" y="6172200"/>
            <a:ext cx="1828800" cy="304800"/>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2" name="Picture 1" descr="Line graph showing the actual and two forecasts for the occupancy for the Saturday hotel."/>
          <p:cNvPicPr>
            <a:picLocks noChangeAspect="1"/>
          </p:cNvPicPr>
          <p:nvPr/>
        </p:nvPicPr>
        <p:blipFill>
          <a:blip r:embed="rId4"/>
          <a:stretch>
            <a:fillRect/>
          </a:stretch>
        </p:blipFill>
        <p:spPr>
          <a:xfrm>
            <a:off x="2181050" y="2286000"/>
            <a:ext cx="4721357" cy="3699393"/>
          </a:xfrm>
          <a:prstGeom prst="rect">
            <a:avLst/>
          </a:prstGeom>
        </p:spPr>
      </p:pic>
    </p:spTree>
    <p:extLst>
      <p:ext uri="{BB962C8B-B14F-4D97-AF65-F5344CB8AC3E}">
        <p14:creationId xmlns:p14="http://schemas.microsoft.com/office/powerpoint/2010/main" val="24310946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214313"/>
            <a:ext cx="7427912" cy="1462087"/>
          </a:xfrm>
        </p:spPr>
        <p:txBody>
          <a:bodyPr/>
          <a:lstStyle/>
          <a:p>
            <a:r>
              <a:rPr lang="en-US" sz="3400" dirty="0"/>
              <a:t>FIGURE 14.2: Distribution of Weight Given Past Data in Exponential Smoothing (</a:t>
            </a:r>
            <a:r>
              <a:rPr lang="el-GR" sz="3400" dirty="0">
                <a:ea typeface="Cambria Math" panose="02040503050406030204" pitchFamily="18" charset="0"/>
              </a:rPr>
              <a:t>α</a:t>
            </a:r>
            <a:r>
              <a:rPr lang="en-IN" sz="3400" dirty="0">
                <a:ea typeface="Cambria Math" panose="02040503050406030204" pitchFamily="18" charset="0"/>
              </a:rPr>
              <a:t> </a:t>
            </a:r>
            <a:r>
              <a:rPr lang="en-US" sz="3400" dirty="0"/>
              <a:t>= 0.3)</a:t>
            </a:r>
            <a:endParaRPr lang="en-IN" sz="3400" dirty="0"/>
          </a:p>
        </p:txBody>
      </p:sp>
      <p:sp>
        <p:nvSpPr>
          <p:cNvPr id="5" name="Content Placeholder 4"/>
          <p:cNvSpPr>
            <a:spLocks noGrp="1"/>
          </p:cNvSpPr>
          <p:nvPr>
            <p:ph idx="1"/>
          </p:nvPr>
        </p:nvSpPr>
        <p:spPr>
          <a:xfrm>
            <a:off x="3429000" y="6324600"/>
            <a:ext cx="2590800" cy="228599"/>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4" name="Picture 3" descr="Graph showing an exponential decline given past data in exponential smoothing."/>
          <p:cNvPicPr>
            <a:picLocks noChangeAspect="1"/>
          </p:cNvPicPr>
          <p:nvPr/>
        </p:nvPicPr>
        <p:blipFill>
          <a:blip r:embed="rId4"/>
          <a:stretch>
            <a:fillRect/>
          </a:stretch>
        </p:blipFill>
        <p:spPr>
          <a:xfrm>
            <a:off x="1062567" y="2316298"/>
            <a:ext cx="7202436" cy="3322502"/>
          </a:xfrm>
          <a:prstGeom prst="rect">
            <a:avLst/>
          </a:prstGeom>
        </p:spPr>
      </p:pic>
    </p:spTree>
    <p:extLst>
      <p:ext uri="{BB962C8B-B14F-4D97-AF65-F5344CB8AC3E}">
        <p14:creationId xmlns:p14="http://schemas.microsoft.com/office/powerpoint/2010/main" val="24880877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Exponential Smoothing Implied Weights Given Past Demand</a:t>
            </a:r>
            <a:endParaRPr lang="en-IN" dirty="0"/>
          </a:p>
        </p:txBody>
      </p:sp>
      <p:sp>
        <p:nvSpPr>
          <p:cNvPr id="4" name="Content Placeholder 3"/>
          <p:cNvSpPr>
            <a:spLocks noGrp="1"/>
          </p:cNvSpPr>
          <p:nvPr>
            <p:ph idx="1"/>
          </p:nvPr>
        </p:nvSpPr>
        <p:spPr>
          <a:xfrm>
            <a:off x="1143000" y="2743200"/>
            <a:ext cx="1484312" cy="344487"/>
          </a:xfrm>
        </p:spPr>
        <p:txBody>
          <a:bodyPr/>
          <a:lstStyle/>
          <a:p>
            <a:pPr marL="0" indent="0">
              <a:buNone/>
            </a:pPr>
            <a:r>
              <a:rPr lang="en-US" sz="1800" dirty="0"/>
              <a:t>Substitute for</a:t>
            </a:r>
          </a:p>
        </p:txBody>
      </p:sp>
      <p:graphicFrame>
        <p:nvGraphicFramePr>
          <p:cNvPr id="7" name="Object 6"/>
          <p:cNvGraphicFramePr>
            <a:graphicFrameLocks noChangeAspect="1"/>
          </p:cNvGraphicFramePr>
          <p:nvPr>
            <p:extLst>
              <p:ext uri="{D42A27DB-BD31-4B8C-83A1-F6EECF244321}">
                <p14:modId xmlns:p14="http://schemas.microsoft.com/office/powerpoint/2010/main" val="1225121097"/>
              </p:ext>
            </p:extLst>
          </p:nvPr>
        </p:nvGraphicFramePr>
        <p:xfrm>
          <a:off x="2819400" y="2904316"/>
          <a:ext cx="3713163" cy="1444625"/>
        </p:xfrm>
        <a:graphic>
          <a:graphicData uri="http://schemas.openxmlformats.org/presentationml/2006/ole">
            <mc:AlternateContent xmlns:mc="http://schemas.openxmlformats.org/markup-compatibility/2006">
              <mc:Choice xmlns:v="urn:schemas-microsoft-com:vml" Requires="v">
                <p:oleObj spid="_x0000_s47269" name="Equation" r:id="rId4" imgW="2349360" imgH="914400" progId="Equation.DSMT4">
                  <p:embed/>
                </p:oleObj>
              </mc:Choice>
              <mc:Fallback>
                <p:oleObj name="Equation" r:id="rId4" imgW="2349360" imgH="914400" progId="Equation.DSMT4">
                  <p:embed/>
                  <p:pic>
                    <p:nvPicPr>
                      <p:cNvPr id="0" name=""/>
                      <p:cNvPicPr/>
                      <p:nvPr/>
                    </p:nvPicPr>
                    <p:blipFill>
                      <a:blip r:embed="rId5"/>
                      <a:stretch>
                        <a:fillRect/>
                      </a:stretch>
                    </p:blipFill>
                    <p:spPr>
                      <a:xfrm>
                        <a:off x="2819400" y="2904316"/>
                        <a:ext cx="3713163" cy="1444625"/>
                      </a:xfrm>
                      <a:prstGeom prst="rect">
                        <a:avLst/>
                      </a:prstGeom>
                    </p:spPr>
                  </p:pic>
                </p:oleObj>
              </mc:Fallback>
            </mc:AlternateContent>
          </a:graphicData>
        </a:graphic>
      </p:graphicFrame>
      <p:sp>
        <p:nvSpPr>
          <p:cNvPr id="6" name="Content Placeholder 5"/>
          <p:cNvSpPr>
            <a:spLocks noGrp="1"/>
          </p:cNvSpPr>
          <p:nvPr>
            <p:ph idx="14"/>
          </p:nvPr>
        </p:nvSpPr>
        <p:spPr>
          <a:xfrm>
            <a:off x="1182688" y="4356647"/>
            <a:ext cx="1428750" cy="367753"/>
          </a:xfrm>
        </p:spPr>
        <p:txBody>
          <a:bodyPr/>
          <a:lstStyle/>
          <a:p>
            <a:pPr marL="0" indent="0">
              <a:buNone/>
            </a:pPr>
            <a:r>
              <a:rPr lang="en-US" sz="1800" dirty="0"/>
              <a:t>If continued:</a:t>
            </a:r>
          </a:p>
        </p:txBody>
      </p:sp>
      <p:graphicFrame>
        <p:nvGraphicFramePr>
          <p:cNvPr id="10" name="Object 9"/>
          <p:cNvGraphicFramePr>
            <a:graphicFrameLocks noChangeAspect="1"/>
          </p:cNvGraphicFramePr>
          <p:nvPr>
            <p:extLst>
              <p:ext uri="{D42A27DB-BD31-4B8C-83A1-F6EECF244321}">
                <p14:modId xmlns:p14="http://schemas.microsoft.com/office/powerpoint/2010/main" val="805818208"/>
              </p:ext>
            </p:extLst>
          </p:nvPr>
        </p:nvGraphicFramePr>
        <p:xfrm>
          <a:off x="1465263" y="4811713"/>
          <a:ext cx="7015162" cy="369887"/>
        </p:xfrm>
        <a:graphic>
          <a:graphicData uri="http://schemas.openxmlformats.org/presentationml/2006/ole">
            <mc:AlternateContent xmlns:mc="http://schemas.openxmlformats.org/markup-compatibility/2006">
              <mc:Choice xmlns:v="urn:schemas-microsoft-com:vml" Requires="v">
                <p:oleObj spid="_x0000_s47270" name="Equation" r:id="rId6" imgW="4572000" imgH="241200" progId="Equation.DSMT4">
                  <p:embed/>
                </p:oleObj>
              </mc:Choice>
              <mc:Fallback>
                <p:oleObj name="Equation" r:id="rId6" imgW="4572000" imgH="241200" progId="Equation.DSMT4">
                  <p:embed/>
                  <p:pic>
                    <p:nvPicPr>
                      <p:cNvPr id="7" name="Object 6"/>
                      <p:cNvPicPr/>
                      <p:nvPr/>
                    </p:nvPicPr>
                    <p:blipFill>
                      <a:blip r:embed="rId7"/>
                      <a:stretch>
                        <a:fillRect/>
                      </a:stretch>
                    </p:blipFill>
                    <p:spPr>
                      <a:xfrm>
                        <a:off x="1465263" y="4811713"/>
                        <a:ext cx="7015162" cy="369887"/>
                      </a:xfrm>
                      <a:prstGeom prst="rect">
                        <a:avLst/>
                      </a:prstGeom>
                    </p:spPr>
                  </p:pic>
                </p:oleObj>
              </mc:Fallback>
            </mc:AlternateContent>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914400"/>
            <a:ext cx="7580312" cy="762000"/>
          </a:xfrm>
        </p:spPr>
        <p:txBody>
          <a:bodyPr/>
          <a:lstStyle/>
          <a:p>
            <a:r>
              <a:rPr lang="en-US" dirty="0"/>
              <a:t>Forecast Error </a:t>
            </a:r>
            <a:r>
              <a:rPr lang="en-US" sz="1100" dirty="0"/>
              <a:t>1</a:t>
            </a:r>
            <a:endParaRPr lang="en-IN" sz="1100" dirty="0"/>
          </a:p>
        </p:txBody>
      </p:sp>
      <p:sp>
        <p:nvSpPr>
          <p:cNvPr id="6" name="Content Placeholder 5"/>
          <p:cNvSpPr>
            <a:spLocks noGrp="1"/>
          </p:cNvSpPr>
          <p:nvPr>
            <p:ph idx="1"/>
          </p:nvPr>
        </p:nvSpPr>
        <p:spPr>
          <a:xfrm>
            <a:off x="1182688" y="2017713"/>
            <a:ext cx="7588062" cy="1639887"/>
          </a:xfrm>
        </p:spPr>
        <p:txBody>
          <a:bodyPr/>
          <a:lstStyle/>
          <a:p>
            <a:pPr marL="0" indent="0">
              <a:buNone/>
            </a:pPr>
            <a:r>
              <a:rPr lang="en-US" dirty="0"/>
              <a:t>Used to measure forecast accuracy</a:t>
            </a:r>
          </a:p>
          <a:p>
            <a:pPr marL="0" indent="0">
              <a:buNone/>
            </a:pPr>
            <a:r>
              <a:rPr lang="en-US" dirty="0"/>
              <a:t>Sum of forecast errors should tend toward zero</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914400"/>
            <a:ext cx="7580312" cy="762000"/>
          </a:xfrm>
        </p:spPr>
        <p:txBody>
          <a:bodyPr/>
          <a:lstStyle/>
          <a:p>
            <a:r>
              <a:rPr lang="en-US" dirty="0"/>
              <a:t>Forecast Error </a:t>
            </a:r>
            <a:r>
              <a:rPr lang="en-US" sz="1100" dirty="0"/>
              <a:t>2</a:t>
            </a:r>
          </a:p>
        </p:txBody>
      </p:sp>
      <p:sp>
        <p:nvSpPr>
          <p:cNvPr id="10" name="Content Placeholder 9"/>
          <p:cNvSpPr>
            <a:spLocks noGrp="1"/>
          </p:cNvSpPr>
          <p:nvPr>
            <p:ph idx="1"/>
          </p:nvPr>
        </p:nvSpPr>
        <p:spPr>
          <a:xfrm>
            <a:off x="1182687" y="1898357"/>
            <a:ext cx="7588062" cy="463844"/>
          </a:xfrm>
        </p:spPr>
        <p:txBody>
          <a:bodyPr/>
          <a:lstStyle/>
          <a:p>
            <a:pPr marL="0" indent="0">
              <a:buNone/>
            </a:pPr>
            <a:r>
              <a:rPr lang="en-US" sz="2800" dirty="0"/>
              <a:t>Cumulative Forecast Error (CFE)</a:t>
            </a:r>
            <a:endParaRPr lang="en-IN" sz="2800" dirty="0"/>
          </a:p>
        </p:txBody>
      </p:sp>
      <p:graphicFrame>
        <p:nvGraphicFramePr>
          <p:cNvPr id="11" name="Object 10"/>
          <p:cNvGraphicFramePr>
            <a:graphicFrameLocks noChangeAspect="1"/>
          </p:cNvGraphicFramePr>
          <p:nvPr>
            <p:extLst>
              <p:ext uri="{D42A27DB-BD31-4B8C-83A1-F6EECF244321}">
                <p14:modId xmlns:p14="http://schemas.microsoft.com/office/powerpoint/2010/main" val="3965691894"/>
              </p:ext>
            </p:extLst>
          </p:nvPr>
        </p:nvGraphicFramePr>
        <p:xfrm>
          <a:off x="1263650" y="2443163"/>
          <a:ext cx="2147888" cy="452437"/>
        </p:xfrm>
        <a:graphic>
          <a:graphicData uri="http://schemas.openxmlformats.org/presentationml/2006/ole">
            <mc:AlternateContent xmlns:mc="http://schemas.openxmlformats.org/markup-compatibility/2006">
              <mc:Choice xmlns:v="urn:schemas-microsoft-com:vml" Requires="v">
                <p:oleObj spid="_x0000_s48447" name="Equation" r:id="rId3" imgW="1206360" imgH="253800" progId="Equation.DSMT4">
                  <p:embed/>
                </p:oleObj>
              </mc:Choice>
              <mc:Fallback>
                <p:oleObj name="Equation" r:id="rId3" imgW="1206360" imgH="253800" progId="Equation.DSMT4">
                  <p:embed/>
                  <p:pic>
                    <p:nvPicPr>
                      <p:cNvPr id="0" name=""/>
                      <p:cNvPicPr/>
                      <p:nvPr/>
                    </p:nvPicPr>
                    <p:blipFill>
                      <a:blip r:embed="rId4"/>
                      <a:stretch>
                        <a:fillRect/>
                      </a:stretch>
                    </p:blipFill>
                    <p:spPr>
                      <a:xfrm>
                        <a:off x="1263650" y="2443163"/>
                        <a:ext cx="2147888" cy="452437"/>
                      </a:xfrm>
                      <a:prstGeom prst="rect">
                        <a:avLst/>
                      </a:prstGeom>
                    </p:spPr>
                  </p:pic>
                </p:oleObj>
              </mc:Fallback>
            </mc:AlternateContent>
          </a:graphicData>
        </a:graphic>
      </p:graphicFrame>
      <p:sp>
        <p:nvSpPr>
          <p:cNvPr id="6" name="Content Placeholder 5"/>
          <p:cNvSpPr>
            <a:spLocks noGrp="1"/>
          </p:cNvSpPr>
          <p:nvPr>
            <p:ph idx="13"/>
          </p:nvPr>
        </p:nvSpPr>
        <p:spPr>
          <a:xfrm>
            <a:off x="1182687" y="2890494"/>
            <a:ext cx="7487006" cy="427032"/>
          </a:xfrm>
        </p:spPr>
        <p:txBody>
          <a:bodyPr/>
          <a:lstStyle/>
          <a:p>
            <a:pPr marL="0" indent="0">
              <a:buNone/>
            </a:pPr>
            <a:r>
              <a:rPr lang="en-US" sz="2800" dirty="0"/>
              <a:t>Mean Absolute Deviation (MAD)</a:t>
            </a:r>
          </a:p>
        </p:txBody>
      </p:sp>
      <p:graphicFrame>
        <p:nvGraphicFramePr>
          <p:cNvPr id="12" name="Object 11"/>
          <p:cNvGraphicFramePr>
            <a:graphicFrameLocks noChangeAspect="1"/>
          </p:cNvGraphicFramePr>
          <p:nvPr>
            <p:extLst>
              <p:ext uri="{D42A27DB-BD31-4B8C-83A1-F6EECF244321}">
                <p14:modId xmlns:p14="http://schemas.microsoft.com/office/powerpoint/2010/main" val="2724821565"/>
              </p:ext>
            </p:extLst>
          </p:nvPr>
        </p:nvGraphicFramePr>
        <p:xfrm>
          <a:off x="1282700" y="3429000"/>
          <a:ext cx="2347913" cy="666750"/>
        </p:xfrm>
        <a:graphic>
          <a:graphicData uri="http://schemas.openxmlformats.org/presentationml/2006/ole">
            <mc:AlternateContent xmlns:mc="http://schemas.openxmlformats.org/markup-compatibility/2006">
              <mc:Choice xmlns:v="urn:schemas-microsoft-com:vml" Requires="v">
                <p:oleObj spid="_x0000_s48448" name="Equation" r:id="rId5" imgW="1384200" imgH="393480" progId="Equation.DSMT4">
                  <p:embed/>
                </p:oleObj>
              </mc:Choice>
              <mc:Fallback>
                <p:oleObj name="Equation" r:id="rId5" imgW="1384200" imgH="393480" progId="Equation.DSMT4">
                  <p:embed/>
                  <p:pic>
                    <p:nvPicPr>
                      <p:cNvPr id="11" name="Object 10"/>
                      <p:cNvPicPr/>
                      <p:nvPr/>
                    </p:nvPicPr>
                    <p:blipFill>
                      <a:blip r:embed="rId6"/>
                      <a:stretch>
                        <a:fillRect/>
                      </a:stretch>
                    </p:blipFill>
                    <p:spPr>
                      <a:xfrm>
                        <a:off x="1282700" y="3429000"/>
                        <a:ext cx="2347913" cy="666750"/>
                      </a:xfrm>
                      <a:prstGeom prst="rect">
                        <a:avLst/>
                      </a:prstGeom>
                    </p:spPr>
                  </p:pic>
                </p:oleObj>
              </mc:Fallback>
            </mc:AlternateContent>
          </a:graphicData>
        </a:graphic>
      </p:graphicFrame>
      <p:sp>
        <p:nvSpPr>
          <p:cNvPr id="8" name="Content Placeholder 7"/>
          <p:cNvSpPr>
            <a:spLocks noGrp="1"/>
          </p:cNvSpPr>
          <p:nvPr>
            <p:ph idx="14"/>
          </p:nvPr>
        </p:nvSpPr>
        <p:spPr>
          <a:xfrm>
            <a:off x="1182686" y="4073019"/>
            <a:ext cx="7345447" cy="422781"/>
          </a:xfrm>
        </p:spPr>
        <p:txBody>
          <a:bodyPr/>
          <a:lstStyle/>
          <a:p>
            <a:pPr marL="0" indent="0">
              <a:buNone/>
            </a:pPr>
            <a:r>
              <a:rPr lang="en-US" sz="2800" dirty="0"/>
              <a:t>Mean Square Error (MSE)</a:t>
            </a:r>
          </a:p>
        </p:txBody>
      </p:sp>
      <p:graphicFrame>
        <p:nvGraphicFramePr>
          <p:cNvPr id="13" name="Object 12"/>
          <p:cNvGraphicFramePr>
            <a:graphicFrameLocks noChangeAspect="1"/>
          </p:cNvGraphicFramePr>
          <p:nvPr>
            <p:extLst>
              <p:ext uri="{D42A27DB-BD31-4B8C-83A1-F6EECF244321}">
                <p14:modId xmlns:p14="http://schemas.microsoft.com/office/powerpoint/2010/main" val="745581227"/>
              </p:ext>
            </p:extLst>
          </p:nvPr>
        </p:nvGraphicFramePr>
        <p:xfrm>
          <a:off x="1231900" y="4540250"/>
          <a:ext cx="2363788" cy="654050"/>
        </p:xfrm>
        <a:graphic>
          <a:graphicData uri="http://schemas.openxmlformats.org/presentationml/2006/ole">
            <mc:AlternateContent xmlns:mc="http://schemas.openxmlformats.org/markup-compatibility/2006">
              <mc:Choice xmlns:v="urn:schemas-microsoft-com:vml" Requires="v">
                <p:oleObj spid="_x0000_s48449" name="Equation" r:id="rId7" imgW="1422360" imgH="393480" progId="Equation.DSMT4">
                  <p:embed/>
                </p:oleObj>
              </mc:Choice>
              <mc:Fallback>
                <p:oleObj name="Equation" r:id="rId7" imgW="1422360" imgH="393480" progId="Equation.DSMT4">
                  <p:embed/>
                  <p:pic>
                    <p:nvPicPr>
                      <p:cNvPr id="12" name="Object 11"/>
                      <p:cNvPicPr/>
                      <p:nvPr/>
                    </p:nvPicPr>
                    <p:blipFill>
                      <a:blip r:embed="rId8"/>
                      <a:stretch>
                        <a:fillRect/>
                      </a:stretch>
                    </p:blipFill>
                    <p:spPr>
                      <a:xfrm>
                        <a:off x="1231900" y="4540250"/>
                        <a:ext cx="2363788" cy="654050"/>
                      </a:xfrm>
                      <a:prstGeom prst="rect">
                        <a:avLst/>
                      </a:prstGeom>
                    </p:spPr>
                  </p:pic>
                </p:oleObj>
              </mc:Fallback>
            </mc:AlternateContent>
          </a:graphicData>
        </a:graphic>
      </p:graphicFrame>
      <p:sp>
        <p:nvSpPr>
          <p:cNvPr id="9" name="Content Placeholder 8"/>
          <p:cNvSpPr>
            <a:spLocks noGrp="1"/>
          </p:cNvSpPr>
          <p:nvPr>
            <p:ph idx="15"/>
          </p:nvPr>
        </p:nvSpPr>
        <p:spPr>
          <a:xfrm>
            <a:off x="1182685" y="5225556"/>
            <a:ext cx="7487007" cy="488589"/>
          </a:xfrm>
        </p:spPr>
        <p:txBody>
          <a:bodyPr/>
          <a:lstStyle/>
          <a:p>
            <a:pPr marL="0" indent="0">
              <a:buNone/>
            </a:pPr>
            <a:r>
              <a:rPr lang="en-US" sz="2800" dirty="0"/>
              <a:t>Mean Absolute Percentage Error (MAPE)</a:t>
            </a:r>
          </a:p>
        </p:txBody>
      </p:sp>
      <p:graphicFrame>
        <p:nvGraphicFramePr>
          <p:cNvPr id="14" name="Object 13"/>
          <p:cNvGraphicFramePr>
            <a:graphicFrameLocks noChangeAspect="1"/>
          </p:cNvGraphicFramePr>
          <p:nvPr>
            <p:extLst>
              <p:ext uri="{D42A27DB-BD31-4B8C-83A1-F6EECF244321}">
                <p14:modId xmlns:p14="http://schemas.microsoft.com/office/powerpoint/2010/main" val="4147790288"/>
              </p:ext>
            </p:extLst>
          </p:nvPr>
        </p:nvGraphicFramePr>
        <p:xfrm>
          <a:off x="1339850" y="5729288"/>
          <a:ext cx="2349500" cy="915987"/>
        </p:xfrm>
        <a:graphic>
          <a:graphicData uri="http://schemas.openxmlformats.org/presentationml/2006/ole">
            <mc:AlternateContent xmlns:mc="http://schemas.openxmlformats.org/markup-compatibility/2006">
              <mc:Choice xmlns:v="urn:schemas-microsoft-com:vml" Requires="v">
                <p:oleObj spid="_x0000_s48450" name="Equation" r:id="rId9" imgW="1955520" imgH="761760" progId="Equation.DSMT4">
                  <p:embed/>
                </p:oleObj>
              </mc:Choice>
              <mc:Fallback>
                <p:oleObj name="Equation" r:id="rId9" imgW="1955520" imgH="761760" progId="Equation.DSMT4">
                  <p:embed/>
                  <p:pic>
                    <p:nvPicPr>
                      <p:cNvPr id="13" name="Object 12"/>
                      <p:cNvPicPr/>
                      <p:nvPr/>
                    </p:nvPicPr>
                    <p:blipFill>
                      <a:blip r:embed="rId10"/>
                      <a:stretch>
                        <a:fillRect/>
                      </a:stretch>
                    </p:blipFill>
                    <p:spPr>
                      <a:xfrm>
                        <a:off x="1339850" y="5729288"/>
                        <a:ext cx="2349500" cy="915987"/>
                      </a:xfrm>
                      <a:prstGeom prst="rect">
                        <a:avLst/>
                      </a:prstGeom>
                    </p:spPr>
                  </p:pic>
                </p:oleObj>
              </mc:Fallback>
            </mc:AlternateContent>
          </a:graphicData>
        </a:graphic>
      </p:graphicFrame>
    </p:spTree>
    <p:extLst>
      <p:ext uri="{BB962C8B-B14F-4D97-AF65-F5344CB8AC3E}">
        <p14:creationId xmlns:p14="http://schemas.microsoft.com/office/powerpoint/2010/main" val="350205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990600"/>
            <a:ext cx="7580312" cy="685800"/>
          </a:xfrm>
        </p:spPr>
        <p:txBody>
          <a:bodyPr/>
          <a:lstStyle/>
          <a:p>
            <a:r>
              <a:rPr lang="en-US" dirty="0"/>
              <a:t>Relationship Between </a:t>
            </a:r>
            <a:r>
              <a:rPr lang="el-GR" dirty="0"/>
              <a:t>α</a:t>
            </a:r>
            <a:r>
              <a:rPr lang="en-IN" dirty="0"/>
              <a:t> </a:t>
            </a:r>
            <a:r>
              <a:rPr lang="en-US" dirty="0"/>
              <a:t>and </a:t>
            </a:r>
            <a:r>
              <a:rPr lang="en-US" i="1" dirty="0"/>
              <a:t>N</a:t>
            </a:r>
            <a:endParaRPr lang="en-US" sz="36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182688" y="2017713"/>
                <a:ext cx="7588062" cy="2630487"/>
              </a:xfrm>
            </p:spPr>
            <p:txBody>
              <a:bodyPr/>
              <a:lstStyle/>
              <a:p>
                <a:pPr marL="291600" indent="-291600">
                  <a:buSzPct val="100000"/>
                </a:pPr>
                <a:r>
                  <a:rPr lang="en-US" dirty="0"/>
                  <a:t>Selecting the value for </a:t>
                </a:r>
                <a14:m>
                  <m:oMath xmlns:m="http://schemas.openxmlformats.org/officeDocument/2006/math">
                    <m:r>
                      <a:rPr lang="en-US" i="1">
                        <a:latin typeface="Cambria Math" panose="02040503050406030204" pitchFamily="18" charset="0"/>
                        <a:ea typeface="Cambria Math" panose="02040503050406030204" pitchFamily="18" charset="0"/>
                      </a:rPr>
                      <m:t>𝛼</m:t>
                    </m:r>
                    <m:r>
                      <a:rPr lang="en-US" i="1">
                        <a:latin typeface="Cambria Math" panose="02040503050406030204" pitchFamily="18" charset="0"/>
                        <a:ea typeface="Cambria Math" panose="02040503050406030204" pitchFamily="18" charset="0"/>
                      </a:rPr>
                      <m:t> </m:t>
                    </m:r>
                  </m:oMath>
                </a14:m>
                <a:r>
                  <a:rPr lang="en-US" dirty="0"/>
                  <a:t>is a matter of judgment often based on pattern of historical data.</a:t>
                </a:r>
              </a:p>
              <a:p>
                <a:pPr marL="291600" indent="-291600">
                  <a:buSzPct val="100000"/>
                </a:pPr>
                <a:r>
                  <a:rPr lang="en-US" dirty="0"/>
                  <a:t>Large values give greater weight to recent data in anticipation of changes.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182688" y="2017713"/>
                <a:ext cx="7588062" cy="2630487"/>
              </a:xfrm>
              <a:blipFill>
                <a:blip r:embed="rId2"/>
                <a:stretch>
                  <a:fillRect l="-1847" t="-2778" r="-884" b="-7407"/>
                </a:stretch>
              </a:blipFill>
            </p:spPr>
            <p:txBody>
              <a:bodyPr/>
              <a:lstStyle/>
              <a:p>
                <a:r>
                  <a:rPr lang="en-IN">
                    <a:noFill/>
                  </a:rPr>
                  <a:t> </a:t>
                </a:r>
              </a:p>
            </p:txBody>
          </p:sp>
        </mc:Fallback>
      </mc:AlternateContent>
    </p:spTree>
    <p:extLst>
      <p:ext uri="{BB962C8B-B14F-4D97-AF65-F5344CB8AC3E}">
        <p14:creationId xmlns:p14="http://schemas.microsoft.com/office/powerpoint/2010/main" val="3030465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Exponential Smoothing with Trend Adjustment </a:t>
            </a:r>
            <a:r>
              <a:rPr lang="en-US" sz="1100" dirty="0"/>
              <a:t>1</a:t>
            </a:r>
          </a:p>
        </p:txBody>
      </p:sp>
      <p:sp>
        <p:nvSpPr>
          <p:cNvPr id="3" name="Content Placeholder 2"/>
          <p:cNvSpPr>
            <a:spLocks noGrp="1"/>
          </p:cNvSpPr>
          <p:nvPr>
            <p:ph idx="1"/>
          </p:nvPr>
        </p:nvSpPr>
        <p:spPr>
          <a:xfrm>
            <a:off x="1182688" y="2017713"/>
            <a:ext cx="7588062" cy="3240087"/>
          </a:xfrm>
        </p:spPr>
        <p:txBody>
          <a:bodyPr/>
          <a:lstStyle/>
          <a:p>
            <a:pPr marL="291600" indent="-291600">
              <a:buSzPct val="100000"/>
            </a:pPr>
            <a:r>
              <a:rPr lang="en-US" dirty="0"/>
              <a:t>The </a:t>
            </a:r>
            <a:r>
              <a:rPr lang="en-US" i="1" dirty="0"/>
              <a:t>trend</a:t>
            </a:r>
            <a:r>
              <a:rPr lang="en-US" dirty="0"/>
              <a:t> in a set of data is the average rate at which the observed values change from one period to the next over time.</a:t>
            </a:r>
          </a:p>
          <a:p>
            <a:pPr marL="291600" indent="-291600">
              <a:buSzPct val="100000"/>
            </a:pPr>
            <a:r>
              <a:rPr lang="en-US" dirty="0"/>
              <a:t>Changes created by the trend can be treated using an extension of simple exponential smoothing.</a:t>
            </a:r>
          </a:p>
        </p:txBody>
      </p:sp>
    </p:spTree>
    <p:extLst>
      <p:ext uri="{BB962C8B-B14F-4D97-AF65-F5344CB8AC3E}">
        <p14:creationId xmlns:p14="http://schemas.microsoft.com/office/powerpoint/2010/main" val="3744707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82688" y="304800"/>
            <a:ext cx="7580312" cy="1371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Exponential Smoothing with Trend Adjustment </a:t>
            </a:r>
            <a:r>
              <a:rPr lang="en-US" sz="1100" dirty="0"/>
              <a:t>2</a:t>
            </a:r>
          </a:p>
        </p:txBody>
      </p:sp>
      <p:graphicFrame>
        <p:nvGraphicFramePr>
          <p:cNvPr id="6" name="Object 5"/>
          <p:cNvGraphicFramePr>
            <a:graphicFrameLocks noChangeAspect="1"/>
          </p:cNvGraphicFramePr>
          <p:nvPr>
            <p:extLst>
              <p:ext uri="{D42A27DB-BD31-4B8C-83A1-F6EECF244321}">
                <p14:modId xmlns:p14="http://schemas.microsoft.com/office/powerpoint/2010/main" val="3733566484"/>
              </p:ext>
            </p:extLst>
          </p:nvPr>
        </p:nvGraphicFramePr>
        <p:xfrm>
          <a:off x="1812925" y="2439988"/>
          <a:ext cx="5024438" cy="3095625"/>
        </p:xfrm>
        <a:graphic>
          <a:graphicData uri="http://schemas.openxmlformats.org/presentationml/2006/ole">
            <mc:AlternateContent xmlns:mc="http://schemas.openxmlformats.org/markup-compatibility/2006">
              <mc:Choice xmlns:v="urn:schemas-microsoft-com:vml" Requires="v">
                <p:oleObj spid="_x0000_s49229" name="Equation" r:id="rId4" imgW="1854000" imgH="1143000" progId="Equation.DSMT4">
                  <p:embed/>
                </p:oleObj>
              </mc:Choice>
              <mc:Fallback>
                <p:oleObj name="Equation" r:id="rId4" imgW="1854000" imgH="1143000" progId="Equation.DSMT4">
                  <p:embed/>
                  <p:pic>
                    <p:nvPicPr>
                      <p:cNvPr id="0" name=""/>
                      <p:cNvPicPr/>
                      <p:nvPr/>
                    </p:nvPicPr>
                    <p:blipFill>
                      <a:blip r:embed="rId5"/>
                      <a:stretch>
                        <a:fillRect/>
                      </a:stretch>
                    </p:blipFill>
                    <p:spPr>
                      <a:xfrm>
                        <a:off x="1812925" y="2439988"/>
                        <a:ext cx="5024438" cy="3095625"/>
                      </a:xfrm>
                      <a:prstGeom prst="rect">
                        <a:avLst/>
                      </a:prstGeom>
                    </p:spPr>
                  </p:pic>
                </p:oleObj>
              </mc:Fallback>
            </mc:AlternateContent>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990600"/>
            <a:ext cx="7580312" cy="685800"/>
          </a:xfrm>
        </p:spPr>
        <p:txBody>
          <a:bodyPr/>
          <a:lstStyle/>
          <a:p>
            <a:r>
              <a:rPr lang="en-US" dirty="0"/>
              <a:t>Learning Objectives</a:t>
            </a:r>
            <a:endParaRPr lang="en-IN" dirty="0"/>
          </a:p>
        </p:txBody>
      </p:sp>
      <p:sp>
        <p:nvSpPr>
          <p:cNvPr id="2" name="Content Placeholder 1"/>
          <p:cNvSpPr>
            <a:spLocks noGrp="1"/>
          </p:cNvSpPr>
          <p:nvPr>
            <p:ph idx="1"/>
          </p:nvPr>
        </p:nvSpPr>
        <p:spPr>
          <a:xfrm>
            <a:off x="1182688" y="2017713"/>
            <a:ext cx="7588062" cy="3925887"/>
          </a:xfrm>
        </p:spPr>
        <p:txBody>
          <a:bodyPr/>
          <a:lstStyle/>
          <a:p>
            <a:pPr marL="403200" indent="-403200">
              <a:lnSpc>
                <a:spcPct val="90000"/>
              </a:lnSpc>
              <a:spcBef>
                <a:spcPts val="1000"/>
              </a:spcBef>
              <a:buClrTx/>
              <a:buSzPct val="100000"/>
              <a:buFont typeface="+mj-lt"/>
              <a:buAutoNum type="arabicPeriod"/>
            </a:pPr>
            <a:r>
              <a:rPr lang="en-US" sz="2800" dirty="0"/>
              <a:t>Recommend the appropriate forecasting model for a given situation.</a:t>
            </a:r>
          </a:p>
          <a:p>
            <a:pPr marL="403200" indent="-403200">
              <a:lnSpc>
                <a:spcPct val="90000"/>
              </a:lnSpc>
              <a:spcBef>
                <a:spcPts val="1000"/>
              </a:spcBef>
              <a:buClrTx/>
              <a:buSzPct val="100000"/>
              <a:buFont typeface="+mj-lt"/>
              <a:buAutoNum type="arabicPeriod"/>
            </a:pPr>
            <a:r>
              <a:rPr lang="en-US" sz="2800" dirty="0"/>
              <a:t>Conduct a Delphi forecasting exercise.</a:t>
            </a:r>
          </a:p>
          <a:p>
            <a:pPr marL="403200" indent="-403200">
              <a:lnSpc>
                <a:spcPct val="90000"/>
              </a:lnSpc>
              <a:spcBef>
                <a:spcPts val="1000"/>
              </a:spcBef>
              <a:buClrTx/>
              <a:buSzPct val="100000"/>
              <a:buFont typeface="+mj-lt"/>
              <a:buAutoNum type="arabicPeriod"/>
            </a:pPr>
            <a:r>
              <a:rPr lang="en-US" sz="2800" dirty="0"/>
              <a:t>Describe the features of exponential smoothing that make it an attractive model for time series forecasting.</a:t>
            </a:r>
          </a:p>
          <a:p>
            <a:pPr marL="403200" indent="-403200">
              <a:lnSpc>
                <a:spcPct val="90000"/>
              </a:lnSpc>
              <a:spcBef>
                <a:spcPts val="1000"/>
              </a:spcBef>
              <a:buClrTx/>
              <a:buSzPct val="100000"/>
              <a:buFont typeface="+mj-lt"/>
              <a:buAutoNum type="arabicPeriod"/>
            </a:pPr>
            <a:r>
              <a:rPr lang="en-US" sz="2800" dirty="0"/>
              <a:t>Conduct time series forecasting using the exponential smoothing model with trend and seasonal adjustments.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82688" y="214313"/>
            <a:ext cx="7580312" cy="1538287"/>
          </a:xfrm>
        </p:spPr>
        <p:txBody>
          <a:bodyPr/>
          <a:lstStyle/>
          <a:p>
            <a:r>
              <a:rPr lang="en-US" sz="3200" dirty="0"/>
              <a:t>Table 14.4: Exponential Smoothing with Trend Adjustment: Commuter Airline Load Factor (</a:t>
            </a:r>
            <a:r>
              <a:rPr lang="el-GR" sz="3200" dirty="0"/>
              <a:t>α</a:t>
            </a:r>
            <a:r>
              <a:rPr lang="en-IN" sz="3200" dirty="0"/>
              <a:t> = 0.5, </a:t>
            </a:r>
            <a:r>
              <a:rPr lang="el-GR" sz="3200" dirty="0"/>
              <a:t>β</a:t>
            </a:r>
            <a:r>
              <a:rPr lang="en-IN" sz="3200" dirty="0"/>
              <a:t> = 0.3)</a:t>
            </a:r>
          </a:p>
        </p:txBody>
      </p:sp>
      <p:graphicFrame>
        <p:nvGraphicFramePr>
          <p:cNvPr id="5" name="Table 4"/>
          <p:cNvGraphicFramePr>
            <a:graphicFrameLocks noGrp="1"/>
          </p:cNvGraphicFramePr>
          <p:nvPr>
            <p:extLst>
              <p:ext uri="{D42A27DB-BD31-4B8C-83A1-F6EECF244321}">
                <p14:modId xmlns:p14="http://schemas.microsoft.com/office/powerpoint/2010/main" val="1441274760"/>
              </p:ext>
            </p:extLst>
          </p:nvPr>
        </p:nvGraphicFramePr>
        <p:xfrm>
          <a:off x="990600" y="2164080"/>
          <a:ext cx="7580310" cy="4084320"/>
        </p:xfrm>
        <a:graphic>
          <a:graphicData uri="http://schemas.openxmlformats.org/drawingml/2006/table">
            <a:tbl>
              <a:tblPr firstRow="1" bandRow="1">
                <a:tableStyleId>{5C22544A-7EE6-4342-B048-85BDC9FD1C3A}</a:tableStyleId>
              </a:tblPr>
              <a:tblGrid>
                <a:gridCol w="1263385">
                  <a:extLst>
                    <a:ext uri="{9D8B030D-6E8A-4147-A177-3AD203B41FA5}">
                      <a16:colId xmlns:a16="http://schemas.microsoft.com/office/drawing/2014/main" val="2311917143"/>
                    </a:ext>
                  </a:extLst>
                </a:gridCol>
                <a:gridCol w="1263385">
                  <a:extLst>
                    <a:ext uri="{9D8B030D-6E8A-4147-A177-3AD203B41FA5}">
                      <a16:colId xmlns:a16="http://schemas.microsoft.com/office/drawing/2014/main" val="4086805829"/>
                    </a:ext>
                  </a:extLst>
                </a:gridCol>
                <a:gridCol w="1263385">
                  <a:extLst>
                    <a:ext uri="{9D8B030D-6E8A-4147-A177-3AD203B41FA5}">
                      <a16:colId xmlns:a16="http://schemas.microsoft.com/office/drawing/2014/main" val="1761546855"/>
                    </a:ext>
                  </a:extLst>
                </a:gridCol>
                <a:gridCol w="1263385">
                  <a:extLst>
                    <a:ext uri="{9D8B030D-6E8A-4147-A177-3AD203B41FA5}">
                      <a16:colId xmlns:a16="http://schemas.microsoft.com/office/drawing/2014/main" val="1310666865"/>
                    </a:ext>
                  </a:extLst>
                </a:gridCol>
                <a:gridCol w="1263385">
                  <a:extLst>
                    <a:ext uri="{9D8B030D-6E8A-4147-A177-3AD203B41FA5}">
                      <a16:colId xmlns:a16="http://schemas.microsoft.com/office/drawing/2014/main" val="3242635828"/>
                    </a:ext>
                  </a:extLst>
                </a:gridCol>
                <a:gridCol w="1263385">
                  <a:extLst>
                    <a:ext uri="{9D8B030D-6E8A-4147-A177-3AD203B41FA5}">
                      <a16:colId xmlns:a16="http://schemas.microsoft.com/office/drawing/2014/main" val="1553207324"/>
                    </a:ext>
                  </a:extLst>
                </a:gridCol>
              </a:tblGrid>
              <a:tr h="1066800">
                <a:tc>
                  <a:txBody>
                    <a:bodyPr/>
                    <a:lstStyle/>
                    <a:p>
                      <a:pPr algn="ctr"/>
                      <a:r>
                        <a:rPr lang="en-IN" sz="1600" dirty="0">
                          <a:solidFill>
                            <a:schemeClr val="tx1"/>
                          </a:solidFill>
                          <a:latin typeface="Calibri" panose="020F0502020204030204" pitchFamily="34" charset="0"/>
                        </a:rPr>
                        <a:t>Week </a:t>
                      </a:r>
                    </a:p>
                    <a:p>
                      <a:pPr algn="ctr"/>
                      <a:r>
                        <a:rPr lang="en-IN" sz="1600" i="1"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Calibri" panose="020F0502020204030204" pitchFamily="34" charset="0"/>
                        </a:rPr>
                        <a:t>Actual Load Factor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i="1" dirty="0">
                          <a:solidFill>
                            <a:schemeClr val="tx1"/>
                          </a:solidFill>
                          <a:latin typeface="Calibri" panose="020F0502020204030204" pitchFamily="34" charset="0"/>
                        </a:rPr>
                        <a:t>A</a:t>
                      </a:r>
                      <a:r>
                        <a:rPr lang="en-IN" sz="16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Calibri" panose="020F0502020204030204" pitchFamily="34" charset="0"/>
                        </a:rPr>
                        <a:t>Smoothed</a:t>
                      </a:r>
                      <a:r>
                        <a:rPr lang="en-IN" sz="1600" baseline="0" dirty="0">
                          <a:solidFill>
                            <a:schemeClr val="tx1"/>
                          </a:solidFill>
                          <a:latin typeface="Calibri" panose="020F0502020204030204" pitchFamily="34" charset="0"/>
                        </a:rPr>
                        <a:t> Value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i="1" dirty="0">
                          <a:solidFill>
                            <a:schemeClr val="tx1"/>
                          </a:solidFill>
                          <a:latin typeface="Calibri" panose="020F0502020204030204" pitchFamily="34" charset="0"/>
                        </a:rPr>
                        <a:t>S</a:t>
                      </a:r>
                      <a:r>
                        <a:rPr lang="en-IN" sz="16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Calibri" panose="020F0502020204030204" pitchFamily="34" charset="0"/>
                        </a:rPr>
                        <a:t>Smoothed Trend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i="1" dirty="0">
                          <a:solidFill>
                            <a:schemeClr val="tx1"/>
                          </a:solidFill>
                          <a:latin typeface="Calibri" panose="020F0502020204030204" pitchFamily="34" charset="0"/>
                        </a:rPr>
                        <a:t>T</a:t>
                      </a:r>
                      <a:r>
                        <a:rPr lang="en-IN" sz="16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Calibri" panose="020F0502020204030204" pitchFamily="34" charset="0"/>
                        </a:rPr>
                        <a:t>Forecast </a:t>
                      </a:r>
                    </a:p>
                    <a:p>
                      <a:pPr marL="0" marR="0" indent="0" algn="ctr" defTabSz="914400" rtl="0" eaLnBrk="1" fontAlgn="auto" latinLnBrk="0" hangingPunct="1">
                        <a:lnSpc>
                          <a:spcPct val="100000"/>
                        </a:lnSpc>
                        <a:spcBef>
                          <a:spcPts val="0"/>
                        </a:spcBef>
                        <a:spcAft>
                          <a:spcPts val="0"/>
                        </a:spcAft>
                        <a:buClrTx/>
                        <a:buSzTx/>
                        <a:buFontTx/>
                        <a:buNone/>
                        <a:tabLst/>
                        <a:defRPr/>
                      </a:pPr>
                      <a:r>
                        <a:rPr lang="en-IN" sz="1600" i="1" dirty="0">
                          <a:solidFill>
                            <a:schemeClr val="tx1"/>
                          </a:solidFill>
                          <a:latin typeface="Calibri" panose="020F0502020204030204" pitchFamily="34" charset="0"/>
                        </a:rPr>
                        <a:t>F</a:t>
                      </a:r>
                      <a:r>
                        <a:rPr lang="en-IN" sz="16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Forecast Error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5900592"/>
                  </a:ext>
                </a:extLst>
              </a:tr>
              <a:tr h="0">
                <a:tc>
                  <a:txBody>
                    <a:bodyPr/>
                    <a:lstStyle/>
                    <a:p>
                      <a:pPr algn="ctr"/>
                      <a:r>
                        <a:rPr lang="en-IN" sz="160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sz="1600" dirty="0">
                          <a:solidFill>
                            <a:schemeClr val="tx1"/>
                          </a:solidFill>
                          <a:latin typeface="Calibri" panose="020F0502020204030204" pitchFamily="34" charset="0"/>
                        </a:rPr>
                        <a:t>31</a:t>
                      </a:r>
                    </a:p>
                  </a:txBody>
                  <a:tcPr>
                    <a:lnT w="12700" cap="flat" cmpd="sng" algn="ctr">
                      <a:solidFill>
                        <a:schemeClr val="tx1"/>
                      </a:solidFill>
                      <a:prstDash val="solid"/>
                      <a:round/>
                      <a:headEnd type="none" w="med" len="med"/>
                      <a:tailEnd type="none" w="med" len="med"/>
                    </a:lnT>
                    <a:noFill/>
                  </a:tcPr>
                </a:tc>
                <a:tc>
                  <a:txBody>
                    <a:bodyPr/>
                    <a:lstStyle/>
                    <a:p>
                      <a:pPr algn="ctr"/>
                      <a:r>
                        <a:rPr lang="en-IN" sz="1600" dirty="0">
                          <a:solidFill>
                            <a:schemeClr val="tx1"/>
                          </a:solidFill>
                          <a:latin typeface="Calibri" panose="020F0502020204030204" pitchFamily="34" charset="0"/>
                        </a:rPr>
                        <a:t>31.00</a:t>
                      </a:r>
                    </a:p>
                  </a:txBody>
                  <a:tcPr>
                    <a:lnT w="12700" cap="flat" cmpd="sng" algn="ctr">
                      <a:solidFill>
                        <a:schemeClr val="tx1"/>
                      </a:solidFill>
                      <a:prstDash val="solid"/>
                      <a:round/>
                      <a:headEnd type="none" w="med" len="med"/>
                      <a:tailEnd type="none" w="med" len="med"/>
                    </a:lnT>
                    <a:noFill/>
                  </a:tcPr>
                </a:tc>
                <a:tc>
                  <a:txBody>
                    <a:bodyPr/>
                    <a:lstStyle/>
                    <a:p>
                      <a:pPr algn="ctr"/>
                      <a:r>
                        <a:rPr lang="en-IN" sz="1600" dirty="0">
                          <a:solidFill>
                            <a:schemeClr val="tx1"/>
                          </a:solidFill>
                          <a:latin typeface="Calibri" panose="020F0502020204030204" pitchFamily="34" charset="0"/>
                        </a:rPr>
                        <a:t>0.00</a:t>
                      </a: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410132254"/>
                  </a:ext>
                </a:extLst>
              </a:tr>
              <a:tr h="0">
                <a:tc>
                  <a:txBody>
                    <a:bodyPr/>
                    <a:lstStyle/>
                    <a:p>
                      <a:pPr algn="ctr"/>
                      <a:r>
                        <a:rPr lang="en-IN" sz="1600" dirty="0">
                          <a:solidFill>
                            <a:schemeClr val="tx1"/>
                          </a:solidFill>
                          <a:latin typeface="Calibri" panose="020F0502020204030204" pitchFamily="34" charset="0"/>
                        </a:rPr>
                        <a:t>2</a:t>
                      </a:r>
                    </a:p>
                  </a:txBody>
                  <a:tcPr>
                    <a:noFill/>
                  </a:tcPr>
                </a:tc>
                <a:tc>
                  <a:txBody>
                    <a:bodyPr/>
                    <a:lstStyle/>
                    <a:p>
                      <a:pPr algn="ctr"/>
                      <a:r>
                        <a:rPr lang="en-IN" sz="1600" dirty="0">
                          <a:solidFill>
                            <a:schemeClr val="tx1"/>
                          </a:solidFill>
                          <a:latin typeface="Calibri" panose="020F0502020204030204" pitchFamily="34" charset="0"/>
                        </a:rPr>
                        <a:t>40</a:t>
                      </a:r>
                    </a:p>
                  </a:txBody>
                  <a:tcPr>
                    <a:noFill/>
                  </a:tcPr>
                </a:tc>
                <a:tc>
                  <a:txBody>
                    <a:bodyPr/>
                    <a:lstStyle/>
                    <a:p>
                      <a:pPr algn="ctr"/>
                      <a:r>
                        <a:rPr lang="en-IN" sz="1600" dirty="0">
                          <a:solidFill>
                            <a:schemeClr val="tx1"/>
                          </a:solidFill>
                          <a:latin typeface="Calibri" panose="020F0502020204030204" pitchFamily="34" charset="0"/>
                        </a:rPr>
                        <a:t>35.50</a:t>
                      </a:r>
                    </a:p>
                  </a:txBody>
                  <a:tcPr>
                    <a:noFill/>
                  </a:tcPr>
                </a:tc>
                <a:tc>
                  <a:txBody>
                    <a:bodyPr/>
                    <a:lstStyle/>
                    <a:p>
                      <a:pPr algn="ctr"/>
                      <a:r>
                        <a:rPr lang="en-IN" sz="1600" dirty="0">
                          <a:solidFill>
                            <a:schemeClr val="tx1"/>
                          </a:solidFill>
                          <a:latin typeface="Calibri" panose="020F0502020204030204" pitchFamily="34" charset="0"/>
                        </a:rPr>
                        <a:t>1.35</a:t>
                      </a:r>
                    </a:p>
                  </a:txBody>
                  <a:tcPr>
                    <a:noFill/>
                  </a:tcPr>
                </a:tc>
                <a:tc>
                  <a:txBody>
                    <a:bodyPr/>
                    <a:lstStyle/>
                    <a:p>
                      <a:pPr algn="ctr"/>
                      <a:r>
                        <a:rPr lang="en-IN" sz="1600" dirty="0">
                          <a:solidFill>
                            <a:schemeClr val="tx1"/>
                          </a:solidFill>
                          <a:latin typeface="Calibri" panose="020F0502020204030204" pitchFamily="34" charset="0"/>
                        </a:rPr>
                        <a:t>31</a:t>
                      </a:r>
                    </a:p>
                  </a:txBody>
                  <a:tcPr>
                    <a:noFill/>
                  </a:tcPr>
                </a:tc>
                <a:tc>
                  <a:txBody>
                    <a:bodyPr/>
                    <a:lstStyle/>
                    <a:p>
                      <a:pPr algn="ctr"/>
                      <a:r>
                        <a:rPr lang="en-IN" sz="1600" dirty="0">
                          <a:solidFill>
                            <a:schemeClr val="tx1"/>
                          </a:solidFill>
                          <a:latin typeface="Calibri" panose="020F0502020204030204" pitchFamily="34" charset="0"/>
                        </a:rPr>
                        <a:t>9</a:t>
                      </a:r>
                    </a:p>
                  </a:txBody>
                  <a:tcPr>
                    <a:noFill/>
                  </a:tcPr>
                </a:tc>
                <a:extLst>
                  <a:ext uri="{0D108BD9-81ED-4DB2-BD59-A6C34878D82A}">
                    <a16:rowId xmlns:a16="http://schemas.microsoft.com/office/drawing/2014/main" val="3288258069"/>
                  </a:ext>
                </a:extLst>
              </a:tr>
              <a:tr h="0">
                <a:tc>
                  <a:txBody>
                    <a:bodyPr/>
                    <a:lstStyle/>
                    <a:p>
                      <a:pPr algn="ctr"/>
                      <a:r>
                        <a:rPr lang="en-IN" sz="1600" dirty="0">
                          <a:solidFill>
                            <a:schemeClr val="tx1"/>
                          </a:solidFill>
                          <a:latin typeface="Calibri" panose="020F0502020204030204" pitchFamily="34" charset="0"/>
                        </a:rPr>
                        <a:t>3</a:t>
                      </a:r>
                    </a:p>
                  </a:txBody>
                  <a:tcPr>
                    <a:noFill/>
                  </a:tcPr>
                </a:tc>
                <a:tc>
                  <a:txBody>
                    <a:bodyPr/>
                    <a:lstStyle/>
                    <a:p>
                      <a:pPr algn="ctr"/>
                      <a:r>
                        <a:rPr lang="en-IN" sz="1600" dirty="0">
                          <a:solidFill>
                            <a:schemeClr val="tx1"/>
                          </a:solidFill>
                          <a:latin typeface="Calibri" panose="020F0502020204030204" pitchFamily="34" charset="0"/>
                        </a:rPr>
                        <a:t>43</a:t>
                      </a:r>
                    </a:p>
                  </a:txBody>
                  <a:tcPr>
                    <a:noFill/>
                  </a:tcPr>
                </a:tc>
                <a:tc>
                  <a:txBody>
                    <a:bodyPr/>
                    <a:lstStyle/>
                    <a:p>
                      <a:pPr algn="ctr"/>
                      <a:r>
                        <a:rPr lang="en-IN" sz="1600" dirty="0">
                          <a:solidFill>
                            <a:schemeClr val="tx1"/>
                          </a:solidFill>
                          <a:latin typeface="Calibri" panose="020F0502020204030204" pitchFamily="34" charset="0"/>
                        </a:rPr>
                        <a:t>39.93</a:t>
                      </a:r>
                    </a:p>
                  </a:txBody>
                  <a:tcPr>
                    <a:noFill/>
                  </a:tcPr>
                </a:tc>
                <a:tc>
                  <a:txBody>
                    <a:bodyPr/>
                    <a:lstStyle/>
                    <a:p>
                      <a:pPr algn="ctr"/>
                      <a:r>
                        <a:rPr lang="en-IN" sz="1600" dirty="0">
                          <a:solidFill>
                            <a:schemeClr val="tx1"/>
                          </a:solidFill>
                          <a:latin typeface="Calibri" panose="020F0502020204030204" pitchFamily="34" charset="0"/>
                        </a:rPr>
                        <a:t>2.27</a:t>
                      </a:r>
                    </a:p>
                  </a:txBody>
                  <a:tcPr>
                    <a:noFill/>
                  </a:tcPr>
                </a:tc>
                <a:tc>
                  <a:txBody>
                    <a:bodyPr/>
                    <a:lstStyle/>
                    <a:p>
                      <a:pPr algn="ctr"/>
                      <a:r>
                        <a:rPr lang="en-IN" sz="1600" dirty="0">
                          <a:solidFill>
                            <a:schemeClr val="tx1"/>
                          </a:solidFill>
                          <a:latin typeface="Calibri" panose="020F0502020204030204" pitchFamily="34" charset="0"/>
                        </a:rPr>
                        <a:t>37</a:t>
                      </a:r>
                    </a:p>
                  </a:txBody>
                  <a:tcPr>
                    <a:noFill/>
                  </a:tcPr>
                </a:tc>
                <a:tc>
                  <a:txBody>
                    <a:bodyPr/>
                    <a:lstStyle/>
                    <a:p>
                      <a:pPr algn="ctr"/>
                      <a:r>
                        <a:rPr lang="en-IN" sz="1600" dirty="0">
                          <a:solidFill>
                            <a:schemeClr val="tx1"/>
                          </a:solidFill>
                          <a:latin typeface="Calibri" panose="020F0502020204030204" pitchFamily="34" charset="0"/>
                        </a:rPr>
                        <a:t>6</a:t>
                      </a:r>
                    </a:p>
                  </a:txBody>
                  <a:tcPr>
                    <a:noFill/>
                  </a:tcPr>
                </a:tc>
                <a:extLst>
                  <a:ext uri="{0D108BD9-81ED-4DB2-BD59-A6C34878D82A}">
                    <a16:rowId xmlns:a16="http://schemas.microsoft.com/office/drawing/2014/main" val="2047677543"/>
                  </a:ext>
                </a:extLst>
              </a:tr>
              <a:tr h="0">
                <a:tc>
                  <a:txBody>
                    <a:bodyPr/>
                    <a:lstStyle/>
                    <a:p>
                      <a:pPr algn="ctr"/>
                      <a:r>
                        <a:rPr lang="en-IN" sz="1600" dirty="0">
                          <a:solidFill>
                            <a:schemeClr val="tx1"/>
                          </a:solidFill>
                          <a:latin typeface="Calibri" panose="020F0502020204030204" pitchFamily="34" charset="0"/>
                        </a:rPr>
                        <a:t>4</a:t>
                      </a:r>
                    </a:p>
                  </a:txBody>
                  <a:tcPr>
                    <a:noFill/>
                  </a:tcPr>
                </a:tc>
                <a:tc>
                  <a:txBody>
                    <a:bodyPr/>
                    <a:lstStyle/>
                    <a:p>
                      <a:pPr algn="ctr"/>
                      <a:r>
                        <a:rPr lang="en-IN" sz="1600" dirty="0">
                          <a:solidFill>
                            <a:schemeClr val="tx1"/>
                          </a:solidFill>
                          <a:latin typeface="Calibri" panose="020F0502020204030204" pitchFamily="34" charset="0"/>
                        </a:rPr>
                        <a:t>52</a:t>
                      </a:r>
                    </a:p>
                  </a:txBody>
                  <a:tcPr>
                    <a:noFill/>
                  </a:tcPr>
                </a:tc>
                <a:tc>
                  <a:txBody>
                    <a:bodyPr/>
                    <a:lstStyle/>
                    <a:p>
                      <a:pPr algn="ctr"/>
                      <a:r>
                        <a:rPr lang="en-IN" sz="1600" dirty="0">
                          <a:solidFill>
                            <a:schemeClr val="tx1"/>
                          </a:solidFill>
                          <a:latin typeface="Calibri" panose="020F0502020204030204" pitchFamily="34" charset="0"/>
                        </a:rPr>
                        <a:t>47.10</a:t>
                      </a:r>
                    </a:p>
                  </a:txBody>
                  <a:tcPr>
                    <a:noFill/>
                  </a:tcPr>
                </a:tc>
                <a:tc>
                  <a:txBody>
                    <a:bodyPr/>
                    <a:lstStyle/>
                    <a:p>
                      <a:pPr algn="ctr"/>
                      <a:r>
                        <a:rPr lang="en-IN" sz="1600" dirty="0">
                          <a:solidFill>
                            <a:schemeClr val="tx1"/>
                          </a:solidFill>
                          <a:latin typeface="Calibri" panose="020F0502020204030204" pitchFamily="34" charset="0"/>
                        </a:rPr>
                        <a:t>3.74</a:t>
                      </a:r>
                    </a:p>
                  </a:txBody>
                  <a:tcPr>
                    <a:noFill/>
                  </a:tcPr>
                </a:tc>
                <a:tc>
                  <a:txBody>
                    <a:bodyPr/>
                    <a:lstStyle/>
                    <a:p>
                      <a:pPr algn="ctr"/>
                      <a:r>
                        <a:rPr lang="en-IN" sz="1600" dirty="0">
                          <a:solidFill>
                            <a:schemeClr val="tx1"/>
                          </a:solidFill>
                          <a:latin typeface="Calibri" panose="020F0502020204030204" pitchFamily="34" charset="0"/>
                        </a:rPr>
                        <a:t>42</a:t>
                      </a:r>
                    </a:p>
                  </a:txBody>
                  <a:tcPr>
                    <a:noFill/>
                  </a:tcPr>
                </a:tc>
                <a:tc>
                  <a:txBody>
                    <a:bodyPr/>
                    <a:lstStyle/>
                    <a:p>
                      <a:pPr algn="ctr"/>
                      <a:r>
                        <a:rPr lang="en-IN" sz="1600" dirty="0">
                          <a:solidFill>
                            <a:schemeClr val="tx1"/>
                          </a:solidFill>
                          <a:latin typeface="Calibri" panose="020F0502020204030204" pitchFamily="34" charset="0"/>
                        </a:rPr>
                        <a:t>10</a:t>
                      </a:r>
                    </a:p>
                  </a:txBody>
                  <a:tcPr>
                    <a:noFill/>
                  </a:tcPr>
                </a:tc>
                <a:extLst>
                  <a:ext uri="{0D108BD9-81ED-4DB2-BD59-A6C34878D82A}">
                    <a16:rowId xmlns:a16="http://schemas.microsoft.com/office/drawing/2014/main" val="3707934278"/>
                  </a:ext>
                </a:extLst>
              </a:tr>
              <a:tr h="0">
                <a:tc>
                  <a:txBody>
                    <a:bodyPr/>
                    <a:lstStyle/>
                    <a:p>
                      <a:pPr algn="ctr"/>
                      <a:r>
                        <a:rPr lang="en-IN" sz="1600" dirty="0">
                          <a:solidFill>
                            <a:schemeClr val="tx1"/>
                          </a:solidFill>
                          <a:latin typeface="Calibri" panose="020F0502020204030204" pitchFamily="34" charset="0"/>
                        </a:rPr>
                        <a:t>5</a:t>
                      </a:r>
                    </a:p>
                  </a:txBody>
                  <a:tcPr>
                    <a:noFill/>
                  </a:tcPr>
                </a:tc>
                <a:tc>
                  <a:txBody>
                    <a:bodyPr/>
                    <a:lstStyle/>
                    <a:p>
                      <a:pPr algn="ctr"/>
                      <a:r>
                        <a:rPr lang="en-IN" sz="1600" dirty="0">
                          <a:solidFill>
                            <a:schemeClr val="tx1"/>
                          </a:solidFill>
                          <a:latin typeface="Calibri" panose="020F0502020204030204" pitchFamily="34" charset="0"/>
                        </a:rPr>
                        <a:t>49</a:t>
                      </a:r>
                    </a:p>
                  </a:txBody>
                  <a:tcPr>
                    <a:noFill/>
                  </a:tcPr>
                </a:tc>
                <a:tc>
                  <a:txBody>
                    <a:bodyPr/>
                    <a:lstStyle/>
                    <a:p>
                      <a:pPr algn="ctr"/>
                      <a:r>
                        <a:rPr lang="en-IN" sz="1600" dirty="0">
                          <a:solidFill>
                            <a:schemeClr val="tx1"/>
                          </a:solidFill>
                          <a:latin typeface="Calibri" panose="020F0502020204030204" pitchFamily="34" charset="0"/>
                        </a:rPr>
                        <a:t>49.92</a:t>
                      </a:r>
                    </a:p>
                  </a:txBody>
                  <a:tcPr>
                    <a:noFill/>
                  </a:tcPr>
                </a:tc>
                <a:tc>
                  <a:txBody>
                    <a:bodyPr/>
                    <a:lstStyle/>
                    <a:p>
                      <a:pPr algn="ctr"/>
                      <a:r>
                        <a:rPr lang="en-IN" sz="1600" dirty="0">
                          <a:solidFill>
                            <a:schemeClr val="tx1"/>
                          </a:solidFill>
                          <a:latin typeface="Calibri" panose="020F0502020204030204" pitchFamily="34" charset="0"/>
                        </a:rPr>
                        <a:t>3.47</a:t>
                      </a:r>
                    </a:p>
                  </a:txBody>
                  <a:tcPr>
                    <a:noFill/>
                  </a:tcPr>
                </a:tc>
                <a:tc>
                  <a:txBody>
                    <a:bodyPr/>
                    <a:lstStyle/>
                    <a:p>
                      <a:pPr algn="ctr"/>
                      <a:r>
                        <a:rPr lang="en-IN" sz="1600" dirty="0">
                          <a:solidFill>
                            <a:schemeClr val="tx1"/>
                          </a:solidFill>
                          <a:latin typeface="Calibri" panose="020F0502020204030204" pitchFamily="34" charset="0"/>
                        </a:rPr>
                        <a:t>51</a:t>
                      </a:r>
                    </a:p>
                  </a:txBody>
                  <a:tcPr>
                    <a:noFill/>
                  </a:tcPr>
                </a:tc>
                <a:tc>
                  <a:txBody>
                    <a:bodyPr/>
                    <a:lstStyle/>
                    <a:p>
                      <a:pPr algn="ctr"/>
                      <a:r>
                        <a:rPr lang="en-IN" sz="1600" dirty="0">
                          <a:solidFill>
                            <a:schemeClr val="tx1"/>
                          </a:solidFill>
                          <a:latin typeface="Calibri" panose="020F0502020204030204" pitchFamily="34" charset="0"/>
                        </a:rPr>
                        <a:t>2</a:t>
                      </a:r>
                    </a:p>
                  </a:txBody>
                  <a:tcPr>
                    <a:noFill/>
                  </a:tcPr>
                </a:tc>
                <a:extLst>
                  <a:ext uri="{0D108BD9-81ED-4DB2-BD59-A6C34878D82A}">
                    <a16:rowId xmlns:a16="http://schemas.microsoft.com/office/drawing/2014/main" val="722226557"/>
                  </a:ext>
                </a:extLst>
              </a:tr>
              <a:tr h="0">
                <a:tc>
                  <a:txBody>
                    <a:bodyPr/>
                    <a:lstStyle/>
                    <a:p>
                      <a:pPr algn="ctr"/>
                      <a:r>
                        <a:rPr lang="en-IN" sz="1600" dirty="0">
                          <a:solidFill>
                            <a:schemeClr val="tx1"/>
                          </a:solidFill>
                          <a:latin typeface="Calibri" panose="020F0502020204030204" pitchFamily="34" charset="0"/>
                        </a:rPr>
                        <a:t>6</a:t>
                      </a:r>
                    </a:p>
                  </a:txBody>
                  <a:tcPr>
                    <a:noFill/>
                  </a:tcPr>
                </a:tc>
                <a:tc>
                  <a:txBody>
                    <a:bodyPr/>
                    <a:lstStyle/>
                    <a:p>
                      <a:pPr algn="ctr"/>
                      <a:r>
                        <a:rPr lang="en-IN" sz="1600" dirty="0">
                          <a:solidFill>
                            <a:schemeClr val="tx1"/>
                          </a:solidFill>
                          <a:latin typeface="Calibri" panose="020F0502020204030204" pitchFamily="34" charset="0"/>
                        </a:rPr>
                        <a:t>64</a:t>
                      </a:r>
                    </a:p>
                  </a:txBody>
                  <a:tcPr>
                    <a:noFill/>
                  </a:tcPr>
                </a:tc>
                <a:tc>
                  <a:txBody>
                    <a:bodyPr/>
                    <a:lstStyle/>
                    <a:p>
                      <a:pPr algn="ctr"/>
                      <a:r>
                        <a:rPr lang="en-IN" sz="1600" dirty="0">
                          <a:solidFill>
                            <a:schemeClr val="tx1"/>
                          </a:solidFill>
                          <a:latin typeface="Calibri" panose="020F0502020204030204" pitchFamily="34" charset="0"/>
                        </a:rPr>
                        <a:t>58.69</a:t>
                      </a:r>
                    </a:p>
                  </a:txBody>
                  <a:tcPr>
                    <a:noFill/>
                  </a:tcPr>
                </a:tc>
                <a:tc>
                  <a:txBody>
                    <a:bodyPr/>
                    <a:lstStyle/>
                    <a:p>
                      <a:pPr algn="ctr"/>
                      <a:r>
                        <a:rPr lang="en-IN" sz="1600" dirty="0">
                          <a:solidFill>
                            <a:schemeClr val="tx1"/>
                          </a:solidFill>
                          <a:latin typeface="Calibri" panose="020F0502020204030204" pitchFamily="34" charset="0"/>
                        </a:rPr>
                        <a:t>5.06</a:t>
                      </a:r>
                    </a:p>
                  </a:txBody>
                  <a:tcPr>
                    <a:noFill/>
                  </a:tcPr>
                </a:tc>
                <a:tc>
                  <a:txBody>
                    <a:bodyPr/>
                    <a:lstStyle/>
                    <a:p>
                      <a:pPr algn="ctr"/>
                      <a:r>
                        <a:rPr lang="en-IN" sz="1600" dirty="0">
                          <a:solidFill>
                            <a:schemeClr val="tx1"/>
                          </a:solidFill>
                          <a:latin typeface="Calibri" panose="020F0502020204030204" pitchFamily="34" charset="0"/>
                        </a:rPr>
                        <a:t>53</a:t>
                      </a:r>
                    </a:p>
                  </a:txBody>
                  <a:tcPr>
                    <a:noFill/>
                  </a:tcPr>
                </a:tc>
                <a:tc>
                  <a:txBody>
                    <a:bodyPr/>
                    <a:lstStyle/>
                    <a:p>
                      <a:pPr algn="ctr"/>
                      <a:r>
                        <a:rPr lang="en-IN" sz="1600" dirty="0">
                          <a:solidFill>
                            <a:schemeClr val="tx1"/>
                          </a:solidFill>
                          <a:latin typeface="Calibri" panose="020F0502020204030204" pitchFamily="34" charset="0"/>
                        </a:rPr>
                        <a:t>11</a:t>
                      </a:r>
                    </a:p>
                  </a:txBody>
                  <a:tcPr>
                    <a:noFill/>
                  </a:tcPr>
                </a:tc>
                <a:extLst>
                  <a:ext uri="{0D108BD9-81ED-4DB2-BD59-A6C34878D82A}">
                    <a16:rowId xmlns:a16="http://schemas.microsoft.com/office/drawing/2014/main" val="2841224674"/>
                  </a:ext>
                </a:extLst>
              </a:tr>
              <a:tr h="0">
                <a:tc>
                  <a:txBody>
                    <a:bodyPr/>
                    <a:lstStyle/>
                    <a:p>
                      <a:pPr algn="ctr"/>
                      <a:r>
                        <a:rPr lang="en-IN" sz="1600" dirty="0">
                          <a:solidFill>
                            <a:schemeClr val="tx1"/>
                          </a:solidFill>
                          <a:latin typeface="Calibri" panose="020F0502020204030204" pitchFamily="34" charset="0"/>
                        </a:rPr>
                        <a:t>7</a:t>
                      </a:r>
                    </a:p>
                  </a:txBody>
                  <a:tcPr>
                    <a:noFill/>
                  </a:tcPr>
                </a:tc>
                <a:tc>
                  <a:txBody>
                    <a:bodyPr/>
                    <a:lstStyle/>
                    <a:p>
                      <a:pPr algn="ctr"/>
                      <a:r>
                        <a:rPr lang="en-IN" sz="1600" dirty="0">
                          <a:solidFill>
                            <a:schemeClr val="tx1"/>
                          </a:solidFill>
                          <a:latin typeface="Calibri" panose="020F0502020204030204" pitchFamily="34" charset="0"/>
                        </a:rPr>
                        <a:t>58</a:t>
                      </a:r>
                    </a:p>
                  </a:txBody>
                  <a:tcPr>
                    <a:noFill/>
                  </a:tcPr>
                </a:tc>
                <a:tc>
                  <a:txBody>
                    <a:bodyPr/>
                    <a:lstStyle/>
                    <a:p>
                      <a:pPr algn="ctr"/>
                      <a:r>
                        <a:rPr lang="en-IN" sz="1600" dirty="0">
                          <a:solidFill>
                            <a:schemeClr val="tx1"/>
                          </a:solidFill>
                          <a:latin typeface="Calibri" panose="020F0502020204030204" pitchFamily="34" charset="0"/>
                        </a:rPr>
                        <a:t>60.88</a:t>
                      </a:r>
                    </a:p>
                  </a:txBody>
                  <a:tcPr>
                    <a:noFill/>
                  </a:tcPr>
                </a:tc>
                <a:tc>
                  <a:txBody>
                    <a:bodyPr/>
                    <a:lstStyle/>
                    <a:p>
                      <a:pPr algn="ctr"/>
                      <a:r>
                        <a:rPr lang="en-IN" sz="1600" dirty="0">
                          <a:solidFill>
                            <a:schemeClr val="tx1"/>
                          </a:solidFill>
                          <a:latin typeface="Calibri" panose="020F0502020204030204" pitchFamily="34" charset="0"/>
                        </a:rPr>
                        <a:t>4.20</a:t>
                      </a:r>
                    </a:p>
                  </a:txBody>
                  <a:tcPr>
                    <a:noFill/>
                  </a:tcPr>
                </a:tc>
                <a:tc>
                  <a:txBody>
                    <a:bodyPr/>
                    <a:lstStyle/>
                    <a:p>
                      <a:pPr algn="ctr"/>
                      <a:r>
                        <a:rPr lang="en-IN" sz="1600" dirty="0">
                          <a:solidFill>
                            <a:schemeClr val="tx1"/>
                          </a:solidFill>
                          <a:latin typeface="Calibri" panose="020F0502020204030204" pitchFamily="34" charset="0"/>
                        </a:rPr>
                        <a:t>64</a:t>
                      </a:r>
                    </a:p>
                  </a:txBody>
                  <a:tcPr>
                    <a:noFill/>
                  </a:tcPr>
                </a:tc>
                <a:tc>
                  <a:txBody>
                    <a:bodyPr/>
                    <a:lstStyle/>
                    <a:p>
                      <a:pPr algn="ctr"/>
                      <a:r>
                        <a:rPr lang="en-IN" sz="1600" dirty="0">
                          <a:solidFill>
                            <a:schemeClr val="tx1"/>
                          </a:solidFill>
                          <a:latin typeface="Calibri" panose="020F0502020204030204" pitchFamily="34" charset="0"/>
                        </a:rPr>
                        <a:t>6</a:t>
                      </a:r>
                    </a:p>
                  </a:txBody>
                  <a:tcPr>
                    <a:noFill/>
                  </a:tcPr>
                </a:tc>
                <a:extLst>
                  <a:ext uri="{0D108BD9-81ED-4DB2-BD59-A6C34878D82A}">
                    <a16:rowId xmlns:a16="http://schemas.microsoft.com/office/drawing/2014/main" val="186873656"/>
                  </a:ext>
                </a:extLst>
              </a:tr>
              <a:tr h="0">
                <a:tc>
                  <a:txBody>
                    <a:bodyPr/>
                    <a:lstStyle/>
                    <a:p>
                      <a:pPr algn="ctr"/>
                      <a:r>
                        <a:rPr lang="en-IN" sz="1600" dirty="0">
                          <a:solidFill>
                            <a:schemeClr val="tx1"/>
                          </a:solidFill>
                          <a:latin typeface="Calibri" panose="020F0502020204030204" pitchFamily="34" charset="0"/>
                        </a:rPr>
                        <a:t>8</a:t>
                      </a:r>
                    </a:p>
                  </a:txBody>
                  <a:tcPr>
                    <a:noFill/>
                  </a:tcPr>
                </a:tc>
                <a:tc>
                  <a:txBody>
                    <a:bodyPr/>
                    <a:lstStyle/>
                    <a:p>
                      <a:pPr algn="ctr"/>
                      <a:r>
                        <a:rPr lang="en-IN" sz="1600" dirty="0">
                          <a:solidFill>
                            <a:schemeClr val="tx1"/>
                          </a:solidFill>
                          <a:latin typeface="Calibri" panose="020F0502020204030204" pitchFamily="34" charset="0"/>
                        </a:rPr>
                        <a:t>68</a:t>
                      </a:r>
                    </a:p>
                  </a:txBody>
                  <a:tcPr>
                    <a:noFill/>
                  </a:tcPr>
                </a:tc>
                <a:tc>
                  <a:txBody>
                    <a:bodyPr/>
                    <a:lstStyle/>
                    <a:p>
                      <a:pPr algn="ctr"/>
                      <a:r>
                        <a:rPr lang="en-IN" sz="1600" dirty="0">
                          <a:solidFill>
                            <a:schemeClr val="tx1"/>
                          </a:solidFill>
                          <a:latin typeface="Calibri" panose="020F0502020204030204" pitchFamily="34" charset="0"/>
                        </a:rPr>
                        <a:t>66.54</a:t>
                      </a:r>
                    </a:p>
                  </a:txBody>
                  <a:tcPr>
                    <a:noFill/>
                  </a:tcPr>
                </a:tc>
                <a:tc>
                  <a:txBody>
                    <a:bodyPr/>
                    <a:lstStyle/>
                    <a:p>
                      <a:pPr algn="ctr"/>
                      <a:r>
                        <a:rPr lang="en-IN" sz="1600" dirty="0">
                          <a:solidFill>
                            <a:schemeClr val="tx1"/>
                          </a:solidFill>
                          <a:latin typeface="Calibri" panose="020F0502020204030204" pitchFamily="34" charset="0"/>
                        </a:rPr>
                        <a:t>4.63</a:t>
                      </a:r>
                    </a:p>
                  </a:txBody>
                  <a:tcPr>
                    <a:noFill/>
                  </a:tcPr>
                </a:tc>
                <a:tc>
                  <a:txBody>
                    <a:bodyPr/>
                    <a:lstStyle/>
                    <a:p>
                      <a:pPr algn="ctr"/>
                      <a:r>
                        <a:rPr lang="en-IN" sz="1600" dirty="0">
                          <a:solidFill>
                            <a:schemeClr val="tx1"/>
                          </a:solidFill>
                          <a:latin typeface="Calibri" panose="020F0502020204030204" pitchFamily="34" charset="0"/>
                        </a:rPr>
                        <a:t>65</a:t>
                      </a:r>
                    </a:p>
                  </a:txBody>
                  <a:tcPr>
                    <a:noFill/>
                  </a:tcPr>
                </a:tc>
                <a:tc>
                  <a:txBody>
                    <a:bodyPr/>
                    <a:lstStyle/>
                    <a:p>
                      <a:pPr algn="ctr"/>
                      <a:r>
                        <a:rPr lang="en-IN" sz="1600" dirty="0">
                          <a:solidFill>
                            <a:schemeClr val="tx1"/>
                          </a:solidFill>
                          <a:latin typeface="Calibri" panose="020F0502020204030204" pitchFamily="34" charset="0"/>
                        </a:rPr>
                        <a:t>3</a:t>
                      </a:r>
                    </a:p>
                  </a:txBody>
                  <a:tcPr>
                    <a:noFill/>
                  </a:tcPr>
                </a:tc>
                <a:extLst>
                  <a:ext uri="{0D108BD9-81ED-4DB2-BD59-A6C34878D82A}">
                    <a16:rowId xmlns:a16="http://schemas.microsoft.com/office/drawing/2014/main" val="1257201937"/>
                  </a:ext>
                </a:extLst>
              </a:tr>
              <a:tr h="0">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bg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MAD 6.7</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2310253"/>
                  </a:ext>
                </a:extLst>
              </a:tr>
            </a:tbl>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07525229"/>
              </p:ext>
            </p:extLst>
          </p:nvPr>
        </p:nvGraphicFramePr>
        <p:xfrm>
          <a:off x="7661275" y="2782888"/>
          <a:ext cx="573088" cy="295275"/>
        </p:xfrm>
        <a:graphic>
          <a:graphicData uri="http://schemas.openxmlformats.org/presentationml/2006/ole">
            <mc:AlternateContent xmlns:mc="http://schemas.openxmlformats.org/markup-compatibility/2006">
              <mc:Choice xmlns:v="urn:schemas-microsoft-com:vml" Requires="v">
                <p:oleObj spid="_x0000_s50253" name="Equation" r:id="rId4" imgW="495000" imgH="253800" progId="Equation.DSMT4">
                  <p:embed/>
                </p:oleObj>
              </mc:Choice>
              <mc:Fallback>
                <p:oleObj name="Equation" r:id="rId4" imgW="495000" imgH="253800" progId="Equation.DSMT4">
                  <p:embed/>
                  <p:pic>
                    <p:nvPicPr>
                      <p:cNvPr id="0" name=""/>
                      <p:cNvPicPr/>
                      <p:nvPr/>
                    </p:nvPicPr>
                    <p:blipFill>
                      <a:blip r:embed="rId5"/>
                      <a:stretch>
                        <a:fillRect/>
                      </a:stretch>
                    </p:blipFill>
                    <p:spPr>
                      <a:xfrm>
                        <a:off x="7661275" y="2782888"/>
                        <a:ext cx="573088" cy="295275"/>
                      </a:xfrm>
                      <a:prstGeom prst="rect">
                        <a:avLst/>
                      </a:prstGeom>
                    </p:spPr>
                  </p:pic>
                </p:oleObj>
              </mc:Fallback>
            </mc:AlternateContent>
          </a:graphicData>
        </a:graphic>
      </p:graphicFrame>
    </p:spTree>
    <p:extLst>
      <p:ext uri="{BB962C8B-B14F-4D97-AF65-F5344CB8AC3E}">
        <p14:creationId xmlns:p14="http://schemas.microsoft.com/office/powerpoint/2010/main" val="27593975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82688" y="76201"/>
            <a:ext cx="7580312" cy="1600200"/>
          </a:xfrm>
        </p:spPr>
        <p:txBody>
          <a:bodyPr/>
          <a:lstStyle/>
          <a:p>
            <a:r>
              <a:rPr lang="en-US" sz="3600" dirty="0"/>
              <a:t>Figure 14.3: Exponential Smoothing with Trend Adjustment: Commuter Airline Load Factors (𝛼 = 0.5, 𝛽 = 0.3)</a:t>
            </a:r>
            <a:endParaRPr lang="en-IN" sz="3600" dirty="0"/>
          </a:p>
        </p:txBody>
      </p:sp>
      <p:sp>
        <p:nvSpPr>
          <p:cNvPr id="7" name="Content Placeholder 6"/>
          <p:cNvSpPr>
            <a:spLocks noGrp="1"/>
          </p:cNvSpPr>
          <p:nvPr>
            <p:ph idx="1"/>
          </p:nvPr>
        </p:nvSpPr>
        <p:spPr>
          <a:xfrm>
            <a:off x="3657600" y="6248400"/>
            <a:ext cx="2286000" cy="228599"/>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3" name="Picture 2" descr="Line graph showing the actual load factor for weeks 1 to 8 along with the forecast for those weeks."/>
          <p:cNvPicPr>
            <a:picLocks noChangeAspect="1"/>
          </p:cNvPicPr>
          <p:nvPr/>
        </p:nvPicPr>
        <p:blipFill>
          <a:blip r:embed="rId4"/>
          <a:stretch>
            <a:fillRect/>
          </a:stretch>
        </p:blipFill>
        <p:spPr>
          <a:xfrm>
            <a:off x="1645907" y="2479664"/>
            <a:ext cx="6653874" cy="2965472"/>
          </a:xfrm>
          <a:prstGeom prst="rect">
            <a:avLst/>
          </a:prstGeom>
        </p:spPr>
      </p:pic>
    </p:spTree>
    <p:extLst>
      <p:ext uri="{BB962C8B-B14F-4D97-AF65-F5344CB8AC3E}">
        <p14:creationId xmlns:p14="http://schemas.microsoft.com/office/powerpoint/2010/main" val="61231372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dirty="0"/>
              <a:t>Exponential Smoothing with Seasonal Adjustment </a:t>
            </a:r>
            <a:r>
              <a:rPr lang="en-US" sz="1100" dirty="0"/>
              <a:t>1</a:t>
            </a:r>
          </a:p>
        </p:txBody>
      </p:sp>
      <p:sp>
        <p:nvSpPr>
          <p:cNvPr id="5" name="Content Placeholder 4"/>
          <p:cNvSpPr>
            <a:spLocks noGrp="1"/>
          </p:cNvSpPr>
          <p:nvPr>
            <p:ph idx="1"/>
          </p:nvPr>
        </p:nvSpPr>
        <p:spPr>
          <a:xfrm>
            <a:off x="1182688" y="1905001"/>
            <a:ext cx="7588062" cy="2590800"/>
          </a:xfrm>
        </p:spPr>
        <p:txBody>
          <a:bodyPr/>
          <a:lstStyle/>
          <a:p>
            <a:pPr marL="0" indent="0">
              <a:buNone/>
            </a:pPr>
            <a:r>
              <a:rPr lang="en-US" dirty="0"/>
              <a:t>Used to account for seasonal effects on a set of data.</a:t>
            </a:r>
          </a:p>
          <a:p>
            <a:pPr marL="0" indent="0">
              <a:buNone/>
            </a:pPr>
            <a:r>
              <a:rPr lang="en-US" dirty="0"/>
              <a:t>First remove the seasonality from the data, smooth the data, then put the seasonality back in to determine forecast.</a:t>
            </a:r>
          </a:p>
        </p:txBody>
      </p:sp>
      <p:graphicFrame>
        <p:nvGraphicFramePr>
          <p:cNvPr id="8" name="Object 7"/>
          <p:cNvGraphicFramePr>
            <a:graphicFrameLocks noChangeAspect="1"/>
          </p:cNvGraphicFramePr>
          <p:nvPr>
            <p:extLst>
              <p:ext uri="{D42A27DB-BD31-4B8C-83A1-F6EECF244321}">
                <p14:modId xmlns:p14="http://schemas.microsoft.com/office/powerpoint/2010/main" val="987113459"/>
              </p:ext>
            </p:extLst>
          </p:nvPr>
        </p:nvGraphicFramePr>
        <p:xfrm>
          <a:off x="2209800" y="4530725"/>
          <a:ext cx="841375" cy="815975"/>
        </p:xfrm>
        <a:graphic>
          <a:graphicData uri="http://schemas.openxmlformats.org/presentationml/2006/ole">
            <mc:AlternateContent xmlns:mc="http://schemas.openxmlformats.org/markup-compatibility/2006">
              <mc:Choice xmlns:v="urn:schemas-microsoft-com:vml" Requires="v">
                <p:oleObj spid="_x0000_s51340" name="Equation" r:id="rId3" imgW="419040" imgH="406080" progId="Equation.DSMT4">
                  <p:embed/>
                </p:oleObj>
              </mc:Choice>
              <mc:Fallback>
                <p:oleObj name="Equation" r:id="rId3" imgW="419040" imgH="406080" progId="Equation.DSMT4">
                  <p:embed/>
                  <p:pic>
                    <p:nvPicPr>
                      <p:cNvPr id="0" name=""/>
                      <p:cNvPicPr/>
                      <p:nvPr/>
                    </p:nvPicPr>
                    <p:blipFill>
                      <a:blip r:embed="rId4"/>
                      <a:stretch>
                        <a:fillRect/>
                      </a:stretch>
                    </p:blipFill>
                    <p:spPr>
                      <a:xfrm>
                        <a:off x="2209800" y="4530725"/>
                        <a:ext cx="841375" cy="815975"/>
                      </a:xfrm>
                      <a:prstGeom prst="rect">
                        <a:avLst/>
                      </a:prstGeom>
                    </p:spPr>
                  </p:pic>
                </p:oleObj>
              </mc:Fallback>
            </mc:AlternateContent>
          </a:graphicData>
        </a:graphic>
      </p:graphicFrame>
      <p:sp>
        <p:nvSpPr>
          <p:cNvPr id="7" name="Content Placeholder 6"/>
          <p:cNvSpPr>
            <a:spLocks noGrp="1"/>
          </p:cNvSpPr>
          <p:nvPr>
            <p:ph idx="14"/>
          </p:nvPr>
        </p:nvSpPr>
        <p:spPr>
          <a:xfrm>
            <a:off x="1182688" y="5461388"/>
            <a:ext cx="1295400" cy="634612"/>
          </a:xfrm>
        </p:spPr>
        <p:txBody>
          <a:bodyPr/>
          <a:lstStyle/>
          <a:p>
            <a:pPr marL="0" indent="0">
              <a:buNone/>
            </a:pPr>
            <a:r>
              <a:rPr lang="it-IT" dirty="0"/>
              <a:t>where</a:t>
            </a:r>
            <a:endParaRPr lang="en-IN" dirty="0"/>
          </a:p>
        </p:txBody>
      </p:sp>
      <p:graphicFrame>
        <p:nvGraphicFramePr>
          <p:cNvPr id="9" name="Object 8"/>
          <p:cNvGraphicFramePr>
            <a:graphicFrameLocks noChangeAspect="1"/>
          </p:cNvGraphicFramePr>
          <p:nvPr>
            <p:extLst>
              <p:ext uri="{D42A27DB-BD31-4B8C-83A1-F6EECF244321}">
                <p14:modId xmlns:p14="http://schemas.microsoft.com/office/powerpoint/2010/main" val="2895422526"/>
              </p:ext>
            </p:extLst>
          </p:nvPr>
        </p:nvGraphicFramePr>
        <p:xfrm>
          <a:off x="2590800" y="5381625"/>
          <a:ext cx="2473325" cy="790575"/>
        </p:xfrm>
        <a:graphic>
          <a:graphicData uri="http://schemas.openxmlformats.org/presentationml/2006/ole">
            <mc:AlternateContent xmlns:mc="http://schemas.openxmlformats.org/markup-compatibility/2006">
              <mc:Choice xmlns:v="urn:schemas-microsoft-com:vml" Requires="v">
                <p:oleObj spid="_x0000_s51341" name="Equation" r:id="rId5" imgW="1231560" imgH="393480" progId="Equation.DSMT4">
                  <p:embed/>
                </p:oleObj>
              </mc:Choice>
              <mc:Fallback>
                <p:oleObj name="Equation" r:id="rId5" imgW="1231560" imgH="393480" progId="Equation.DSMT4">
                  <p:embed/>
                  <p:pic>
                    <p:nvPicPr>
                      <p:cNvPr id="8" name="Object 7"/>
                      <p:cNvPicPr/>
                      <p:nvPr/>
                    </p:nvPicPr>
                    <p:blipFill>
                      <a:blip r:embed="rId6"/>
                      <a:stretch>
                        <a:fillRect/>
                      </a:stretch>
                    </p:blipFill>
                    <p:spPr>
                      <a:xfrm>
                        <a:off x="2590800" y="5381625"/>
                        <a:ext cx="2473325" cy="790575"/>
                      </a:xfrm>
                      <a:prstGeom prst="rect">
                        <a:avLst/>
                      </a:prstGeom>
                    </p:spPr>
                  </p:pic>
                </p:oleObj>
              </mc:Fallback>
            </mc:AlternateContent>
          </a:graphicData>
        </a:graphic>
      </p:graphicFrame>
    </p:spTree>
    <p:extLst>
      <p:ext uri="{BB962C8B-B14F-4D97-AF65-F5344CB8AC3E}">
        <p14:creationId xmlns:p14="http://schemas.microsoft.com/office/powerpoint/2010/main" val="321735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a:t>TABLE 14.5: Exponential Smoothing with Seasonal Adjustment: Ferry Passengers Taken to a Resort Island (</a:t>
            </a:r>
            <a:r>
              <a:rPr lang="el-GR" sz="2800" dirty="0"/>
              <a:t>α</a:t>
            </a:r>
            <a:r>
              <a:rPr lang="en-IN" sz="2800" dirty="0"/>
              <a:t> </a:t>
            </a:r>
            <a:r>
              <a:rPr lang="en-US" sz="2800" dirty="0"/>
              <a:t>= 0.2, </a:t>
            </a:r>
            <a:r>
              <a:rPr lang="el-GR" sz="2800" dirty="0"/>
              <a:t>γ</a:t>
            </a:r>
            <a:r>
              <a:rPr lang="en-IN" sz="2800" dirty="0"/>
              <a:t> </a:t>
            </a:r>
            <a:r>
              <a:rPr lang="en-US" sz="2800" dirty="0"/>
              <a:t>= 0.3) </a:t>
            </a:r>
            <a:r>
              <a:rPr lang="en-US" sz="1100" dirty="0"/>
              <a:t>1</a:t>
            </a:r>
          </a:p>
        </p:txBody>
      </p:sp>
      <p:graphicFrame>
        <p:nvGraphicFramePr>
          <p:cNvPr id="3" name="Table 2"/>
          <p:cNvGraphicFramePr>
            <a:graphicFrameLocks noGrp="1"/>
          </p:cNvGraphicFramePr>
          <p:nvPr>
            <p:extLst>
              <p:ext uri="{D42A27DB-BD31-4B8C-83A1-F6EECF244321}">
                <p14:modId xmlns:p14="http://schemas.microsoft.com/office/powerpoint/2010/main" val="3617768659"/>
              </p:ext>
            </p:extLst>
          </p:nvPr>
        </p:nvGraphicFramePr>
        <p:xfrm>
          <a:off x="1182688" y="1905000"/>
          <a:ext cx="7334760" cy="4404360"/>
        </p:xfrm>
        <a:graphic>
          <a:graphicData uri="http://schemas.openxmlformats.org/drawingml/2006/table">
            <a:tbl>
              <a:tblPr firstRow="1" bandRow="1">
                <a:tableStyleId>{5C22544A-7EE6-4342-B048-85BDC9FD1C3A}</a:tableStyleId>
              </a:tblPr>
              <a:tblGrid>
                <a:gridCol w="874712">
                  <a:extLst>
                    <a:ext uri="{9D8B030D-6E8A-4147-A177-3AD203B41FA5}">
                      <a16:colId xmlns:a16="http://schemas.microsoft.com/office/drawing/2014/main" val="2461564077"/>
                    </a:ext>
                  </a:extLst>
                </a:gridCol>
                <a:gridCol w="685800">
                  <a:extLst>
                    <a:ext uri="{9D8B030D-6E8A-4147-A177-3AD203B41FA5}">
                      <a16:colId xmlns:a16="http://schemas.microsoft.com/office/drawing/2014/main" val="1672256854"/>
                    </a:ext>
                  </a:extLst>
                </a:gridCol>
                <a:gridCol w="1447800">
                  <a:extLst>
                    <a:ext uri="{9D8B030D-6E8A-4147-A177-3AD203B41FA5}">
                      <a16:colId xmlns:a16="http://schemas.microsoft.com/office/drawing/2014/main" val="4012012574"/>
                    </a:ext>
                  </a:extLst>
                </a:gridCol>
                <a:gridCol w="1371600">
                  <a:extLst>
                    <a:ext uri="{9D8B030D-6E8A-4147-A177-3AD203B41FA5}">
                      <a16:colId xmlns:a16="http://schemas.microsoft.com/office/drawing/2014/main" val="751476593"/>
                    </a:ext>
                  </a:extLst>
                </a:gridCol>
                <a:gridCol w="990600">
                  <a:extLst>
                    <a:ext uri="{9D8B030D-6E8A-4147-A177-3AD203B41FA5}">
                      <a16:colId xmlns:a16="http://schemas.microsoft.com/office/drawing/2014/main" val="1609371898"/>
                    </a:ext>
                  </a:extLst>
                </a:gridCol>
                <a:gridCol w="838200">
                  <a:extLst>
                    <a:ext uri="{9D8B030D-6E8A-4147-A177-3AD203B41FA5}">
                      <a16:colId xmlns:a16="http://schemas.microsoft.com/office/drawing/2014/main" val="185780219"/>
                    </a:ext>
                  </a:extLst>
                </a:gridCol>
                <a:gridCol w="1126048">
                  <a:extLst>
                    <a:ext uri="{9D8B030D-6E8A-4147-A177-3AD203B41FA5}">
                      <a16:colId xmlns:a16="http://schemas.microsoft.com/office/drawing/2014/main" val="249652382"/>
                    </a:ext>
                  </a:extLst>
                </a:gridCol>
              </a:tblGrid>
              <a:tr h="838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Period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i="1"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Actual Passengers</a:t>
                      </a:r>
                    </a:p>
                    <a:p>
                      <a:pPr algn="ctr"/>
                      <a:r>
                        <a:rPr lang="en-IN" sz="1400" i="1" dirty="0">
                          <a:solidFill>
                            <a:schemeClr val="tx1"/>
                          </a:solidFill>
                          <a:latin typeface="Calibri" panose="020F0502020204030204" pitchFamily="34" charset="0"/>
                        </a:rPr>
                        <a:t>A</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Smoothed Value</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S</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Index</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I</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Forecast</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F</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Forecast Error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7889160"/>
                  </a:ext>
                </a:extLst>
              </a:tr>
              <a:tr h="0">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solidFill>
                          <a:schemeClr val="bg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2019</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1107242"/>
                  </a:ext>
                </a:extLst>
              </a:tr>
              <a:tr h="0">
                <a:tc>
                  <a:txBody>
                    <a:bodyPr/>
                    <a:lstStyle/>
                    <a:p>
                      <a:r>
                        <a:rPr lang="en-IN" sz="1200" dirty="0">
                          <a:latin typeface="Calibri" panose="020F0502020204030204" pitchFamily="34" charset="0"/>
                        </a:rPr>
                        <a:t>January</a:t>
                      </a: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1,651</a:t>
                      </a:r>
                    </a:p>
                  </a:txBody>
                  <a:tcP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0.837</a:t>
                      </a:r>
                    </a:p>
                  </a:txBody>
                  <a:tcP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64405549"/>
                  </a:ext>
                </a:extLst>
              </a:tr>
              <a:tr h="0">
                <a:tc>
                  <a:txBody>
                    <a:bodyPr/>
                    <a:lstStyle/>
                    <a:p>
                      <a:r>
                        <a:rPr lang="en-IN" sz="1200" dirty="0">
                          <a:latin typeface="Calibri" panose="020F0502020204030204" pitchFamily="34" charset="0"/>
                        </a:rPr>
                        <a:t>February</a:t>
                      </a:r>
                    </a:p>
                  </a:txBody>
                  <a:tcPr>
                    <a:noFill/>
                  </a:tcPr>
                </a:tc>
                <a:tc>
                  <a:txBody>
                    <a:bodyPr/>
                    <a:lstStyle/>
                    <a:p>
                      <a:pPr algn="ctr"/>
                      <a:r>
                        <a:rPr lang="en-IN" sz="1200" dirty="0">
                          <a:latin typeface="Calibri" panose="020F0502020204030204" pitchFamily="34" charset="0"/>
                        </a:rPr>
                        <a:t>2</a:t>
                      </a:r>
                    </a:p>
                  </a:txBody>
                  <a:tcPr>
                    <a:noFill/>
                  </a:tcPr>
                </a:tc>
                <a:tc>
                  <a:txBody>
                    <a:bodyPr/>
                    <a:lstStyle/>
                    <a:p>
                      <a:pPr algn="ctr"/>
                      <a:r>
                        <a:rPr lang="en-IN" sz="1200" dirty="0">
                          <a:latin typeface="Calibri" panose="020F0502020204030204" pitchFamily="34" charset="0"/>
                        </a:rPr>
                        <a:t>1,305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0.662</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3998820474"/>
                  </a:ext>
                </a:extLst>
              </a:tr>
              <a:tr h="0">
                <a:tc>
                  <a:txBody>
                    <a:bodyPr/>
                    <a:lstStyle/>
                    <a:p>
                      <a:r>
                        <a:rPr lang="en-IN" sz="1200" dirty="0">
                          <a:latin typeface="Calibri" panose="020F0502020204030204" pitchFamily="34" charset="0"/>
                        </a:rPr>
                        <a:t>March</a:t>
                      </a:r>
                    </a:p>
                  </a:txBody>
                  <a:tcPr>
                    <a:noFill/>
                  </a:tcPr>
                </a:tc>
                <a:tc>
                  <a:txBody>
                    <a:bodyPr/>
                    <a:lstStyle/>
                    <a:p>
                      <a:pPr algn="ctr"/>
                      <a:r>
                        <a:rPr lang="en-IN" sz="1200" dirty="0">
                          <a:latin typeface="Calibri" panose="020F0502020204030204" pitchFamily="34" charset="0"/>
                        </a:rPr>
                        <a:t>3</a:t>
                      </a:r>
                    </a:p>
                  </a:txBody>
                  <a:tcPr>
                    <a:noFill/>
                  </a:tcPr>
                </a:tc>
                <a:tc>
                  <a:txBody>
                    <a:bodyPr/>
                    <a:lstStyle/>
                    <a:p>
                      <a:pPr algn="ctr"/>
                      <a:r>
                        <a:rPr lang="en-IN" sz="1200" dirty="0">
                          <a:latin typeface="Calibri" panose="020F0502020204030204" pitchFamily="34" charset="0"/>
                        </a:rPr>
                        <a:t>1,617</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0.820</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493216269"/>
                  </a:ext>
                </a:extLst>
              </a:tr>
              <a:tr h="0">
                <a:tc>
                  <a:txBody>
                    <a:bodyPr/>
                    <a:lstStyle/>
                    <a:p>
                      <a:r>
                        <a:rPr lang="en-IN" sz="1200" dirty="0">
                          <a:latin typeface="Calibri" panose="020F0502020204030204" pitchFamily="34" charset="0"/>
                        </a:rPr>
                        <a:t>April</a:t>
                      </a:r>
                    </a:p>
                  </a:txBody>
                  <a:tcPr>
                    <a:noFill/>
                  </a:tcPr>
                </a:tc>
                <a:tc>
                  <a:txBody>
                    <a:bodyPr/>
                    <a:lstStyle/>
                    <a:p>
                      <a:pPr algn="ctr"/>
                      <a:r>
                        <a:rPr lang="en-IN" sz="1200" dirty="0">
                          <a:latin typeface="Calibri" panose="020F0502020204030204" pitchFamily="34" charset="0"/>
                        </a:rPr>
                        <a:t>4</a:t>
                      </a:r>
                    </a:p>
                  </a:txBody>
                  <a:tcPr>
                    <a:noFill/>
                  </a:tcPr>
                </a:tc>
                <a:tc>
                  <a:txBody>
                    <a:bodyPr/>
                    <a:lstStyle/>
                    <a:p>
                      <a:pPr algn="ctr"/>
                      <a:r>
                        <a:rPr lang="en-IN" sz="1200" dirty="0">
                          <a:latin typeface="Calibri" panose="020F0502020204030204" pitchFamily="34" charset="0"/>
                        </a:rPr>
                        <a:t>1,721</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0.873</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1540951516"/>
                  </a:ext>
                </a:extLst>
              </a:tr>
              <a:tr h="0">
                <a:tc>
                  <a:txBody>
                    <a:bodyPr/>
                    <a:lstStyle/>
                    <a:p>
                      <a:r>
                        <a:rPr lang="en-IN" sz="1200" dirty="0">
                          <a:latin typeface="Calibri" panose="020F0502020204030204" pitchFamily="34" charset="0"/>
                        </a:rPr>
                        <a:t>May</a:t>
                      </a:r>
                    </a:p>
                  </a:txBody>
                  <a:tcPr>
                    <a:noFill/>
                  </a:tcPr>
                </a:tc>
                <a:tc>
                  <a:txBody>
                    <a:bodyPr/>
                    <a:lstStyle/>
                    <a:p>
                      <a:pPr algn="ctr"/>
                      <a:r>
                        <a:rPr lang="en-IN" sz="1200" dirty="0">
                          <a:latin typeface="Calibri" panose="020F0502020204030204" pitchFamily="34" charset="0"/>
                        </a:rPr>
                        <a:t>5</a:t>
                      </a:r>
                    </a:p>
                  </a:txBody>
                  <a:tcPr>
                    <a:noFill/>
                  </a:tcPr>
                </a:tc>
                <a:tc>
                  <a:txBody>
                    <a:bodyPr/>
                    <a:lstStyle/>
                    <a:p>
                      <a:pPr algn="ctr"/>
                      <a:r>
                        <a:rPr lang="en-IN" sz="1200" dirty="0">
                          <a:latin typeface="Calibri" panose="020F0502020204030204" pitchFamily="34" charset="0"/>
                        </a:rPr>
                        <a:t>2,015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1.022</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2532617125"/>
                  </a:ext>
                </a:extLst>
              </a:tr>
              <a:tr h="0">
                <a:tc>
                  <a:txBody>
                    <a:bodyPr/>
                    <a:lstStyle/>
                    <a:p>
                      <a:r>
                        <a:rPr lang="en-IN" sz="1200" dirty="0">
                          <a:latin typeface="Calibri" panose="020F0502020204030204" pitchFamily="34" charset="0"/>
                        </a:rPr>
                        <a:t>June</a:t>
                      </a:r>
                    </a:p>
                  </a:txBody>
                  <a:tcPr>
                    <a:noFill/>
                  </a:tcPr>
                </a:tc>
                <a:tc>
                  <a:txBody>
                    <a:bodyPr/>
                    <a:lstStyle/>
                    <a:p>
                      <a:pPr algn="ctr"/>
                      <a:r>
                        <a:rPr lang="en-IN" sz="1200" dirty="0">
                          <a:latin typeface="Calibri" panose="020F0502020204030204" pitchFamily="34" charset="0"/>
                        </a:rPr>
                        <a:t>6</a:t>
                      </a:r>
                    </a:p>
                  </a:txBody>
                  <a:tcPr>
                    <a:noFill/>
                  </a:tcPr>
                </a:tc>
                <a:tc>
                  <a:txBody>
                    <a:bodyPr/>
                    <a:lstStyle/>
                    <a:p>
                      <a:pPr algn="ctr"/>
                      <a:r>
                        <a:rPr lang="en-IN" sz="1200" dirty="0">
                          <a:latin typeface="Calibri" panose="020F0502020204030204" pitchFamily="34" charset="0"/>
                        </a:rPr>
                        <a:t>2,297</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1.165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3556657107"/>
                  </a:ext>
                </a:extLst>
              </a:tr>
              <a:tr h="0">
                <a:tc>
                  <a:txBody>
                    <a:bodyPr/>
                    <a:lstStyle/>
                    <a:p>
                      <a:r>
                        <a:rPr lang="en-IN" sz="1200" dirty="0">
                          <a:latin typeface="Calibri" panose="020F0502020204030204" pitchFamily="34" charset="0"/>
                        </a:rPr>
                        <a:t>July</a:t>
                      </a:r>
                    </a:p>
                  </a:txBody>
                  <a:tcPr>
                    <a:noFill/>
                  </a:tcPr>
                </a:tc>
                <a:tc>
                  <a:txBody>
                    <a:bodyPr/>
                    <a:lstStyle/>
                    <a:p>
                      <a:pPr algn="ctr"/>
                      <a:r>
                        <a:rPr lang="en-IN" sz="1200" dirty="0">
                          <a:latin typeface="Calibri" panose="020F0502020204030204" pitchFamily="34" charset="0"/>
                        </a:rPr>
                        <a:t>7</a:t>
                      </a:r>
                    </a:p>
                  </a:txBody>
                  <a:tcPr>
                    <a:noFill/>
                  </a:tcPr>
                </a:tc>
                <a:tc>
                  <a:txBody>
                    <a:bodyPr/>
                    <a:lstStyle/>
                    <a:p>
                      <a:pPr algn="ctr"/>
                      <a:r>
                        <a:rPr lang="en-IN" sz="1200" dirty="0">
                          <a:latin typeface="Calibri" panose="020F0502020204030204" pitchFamily="34" charset="0"/>
                        </a:rPr>
                        <a:t>2,606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1.322</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315849604"/>
                  </a:ext>
                </a:extLst>
              </a:tr>
              <a:tr h="0">
                <a:tc>
                  <a:txBody>
                    <a:bodyPr/>
                    <a:lstStyle/>
                    <a:p>
                      <a:r>
                        <a:rPr lang="en-IN" sz="1200" dirty="0">
                          <a:latin typeface="Calibri" panose="020F0502020204030204" pitchFamily="34" charset="0"/>
                        </a:rPr>
                        <a:t>August</a:t>
                      </a:r>
                    </a:p>
                  </a:txBody>
                  <a:tcPr>
                    <a:noFill/>
                  </a:tcPr>
                </a:tc>
                <a:tc>
                  <a:txBody>
                    <a:bodyPr/>
                    <a:lstStyle/>
                    <a:p>
                      <a:pPr algn="ctr"/>
                      <a:r>
                        <a:rPr lang="en-IN" sz="1200" dirty="0">
                          <a:latin typeface="Calibri" panose="020F0502020204030204" pitchFamily="34" charset="0"/>
                        </a:rPr>
                        <a:t>8</a:t>
                      </a:r>
                    </a:p>
                  </a:txBody>
                  <a:tcPr>
                    <a:noFill/>
                  </a:tcPr>
                </a:tc>
                <a:tc>
                  <a:txBody>
                    <a:bodyPr/>
                    <a:lstStyle/>
                    <a:p>
                      <a:pPr algn="ctr"/>
                      <a:r>
                        <a:rPr lang="en-IN" sz="1200" dirty="0">
                          <a:latin typeface="Calibri" panose="020F0502020204030204" pitchFamily="34" charset="0"/>
                        </a:rPr>
                        <a:t>2,687</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1.363</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2166745797"/>
                  </a:ext>
                </a:extLst>
              </a:tr>
              <a:tr h="0">
                <a:tc>
                  <a:txBody>
                    <a:bodyPr/>
                    <a:lstStyle/>
                    <a:p>
                      <a:r>
                        <a:rPr lang="en-IN" sz="1200" dirty="0">
                          <a:latin typeface="Calibri" panose="020F0502020204030204" pitchFamily="34" charset="0"/>
                        </a:rPr>
                        <a:t>September</a:t>
                      </a:r>
                    </a:p>
                  </a:txBody>
                  <a:tcPr>
                    <a:noFill/>
                  </a:tcPr>
                </a:tc>
                <a:tc>
                  <a:txBody>
                    <a:bodyPr/>
                    <a:lstStyle/>
                    <a:p>
                      <a:pPr algn="ctr"/>
                      <a:r>
                        <a:rPr lang="en-IN" sz="1200" dirty="0">
                          <a:latin typeface="Calibri" panose="020F0502020204030204" pitchFamily="34" charset="0"/>
                        </a:rPr>
                        <a:t>9</a:t>
                      </a:r>
                    </a:p>
                  </a:txBody>
                  <a:tcPr>
                    <a:noFill/>
                  </a:tcPr>
                </a:tc>
                <a:tc>
                  <a:txBody>
                    <a:bodyPr/>
                    <a:lstStyle/>
                    <a:p>
                      <a:pPr algn="ctr"/>
                      <a:r>
                        <a:rPr lang="en-IN" sz="1200" dirty="0">
                          <a:latin typeface="Calibri" panose="020F0502020204030204" pitchFamily="34" charset="0"/>
                        </a:rPr>
                        <a:t>2,292</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1.162</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3664924032"/>
                  </a:ext>
                </a:extLst>
              </a:tr>
              <a:tr h="0">
                <a:tc>
                  <a:txBody>
                    <a:bodyPr/>
                    <a:lstStyle/>
                    <a:p>
                      <a:r>
                        <a:rPr lang="en-IN" sz="1200" dirty="0">
                          <a:latin typeface="Calibri" panose="020F0502020204030204" pitchFamily="34" charset="0"/>
                        </a:rPr>
                        <a:t>October</a:t>
                      </a:r>
                    </a:p>
                  </a:txBody>
                  <a:tcPr>
                    <a:noFill/>
                  </a:tcPr>
                </a:tc>
                <a:tc>
                  <a:txBody>
                    <a:bodyPr/>
                    <a:lstStyle/>
                    <a:p>
                      <a:pPr algn="ctr"/>
                      <a:r>
                        <a:rPr lang="en-IN" sz="1200" dirty="0">
                          <a:latin typeface="Calibri" panose="020F0502020204030204" pitchFamily="34" charset="0"/>
                        </a:rPr>
                        <a:t>10</a:t>
                      </a:r>
                    </a:p>
                  </a:txBody>
                  <a:tcPr>
                    <a:noFill/>
                  </a:tcPr>
                </a:tc>
                <a:tc>
                  <a:txBody>
                    <a:bodyPr/>
                    <a:lstStyle/>
                    <a:p>
                      <a:pPr algn="ctr"/>
                      <a:r>
                        <a:rPr lang="en-IN" sz="1200" dirty="0">
                          <a:latin typeface="Calibri" panose="020F0502020204030204" pitchFamily="34" charset="0"/>
                        </a:rPr>
                        <a:t>1,981</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1.005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1424685672"/>
                  </a:ext>
                </a:extLst>
              </a:tr>
              <a:tr h="0">
                <a:tc>
                  <a:txBody>
                    <a:bodyPr/>
                    <a:lstStyle/>
                    <a:p>
                      <a:r>
                        <a:rPr lang="en-IN" sz="1200" dirty="0">
                          <a:latin typeface="Calibri" panose="020F0502020204030204" pitchFamily="34" charset="0"/>
                        </a:rPr>
                        <a:t>November</a:t>
                      </a:r>
                    </a:p>
                  </a:txBody>
                  <a:tcPr>
                    <a:noFill/>
                  </a:tcPr>
                </a:tc>
                <a:tc>
                  <a:txBody>
                    <a:bodyPr/>
                    <a:lstStyle/>
                    <a:p>
                      <a:pPr algn="ctr"/>
                      <a:r>
                        <a:rPr lang="en-IN" sz="1200" dirty="0">
                          <a:latin typeface="Calibri" panose="020F0502020204030204" pitchFamily="34" charset="0"/>
                        </a:rPr>
                        <a:t>11</a:t>
                      </a:r>
                    </a:p>
                  </a:txBody>
                  <a:tcPr>
                    <a:noFill/>
                  </a:tcPr>
                </a:tc>
                <a:tc>
                  <a:txBody>
                    <a:bodyPr/>
                    <a:lstStyle/>
                    <a:p>
                      <a:pPr algn="ctr"/>
                      <a:r>
                        <a:rPr lang="en-IN" sz="1200" dirty="0">
                          <a:latin typeface="Calibri" panose="020F0502020204030204" pitchFamily="34" charset="0"/>
                        </a:rPr>
                        <a:t>1,696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lang="en-IN" sz="1200" dirty="0">
                          <a:latin typeface="Calibri" panose="020F0502020204030204" pitchFamily="34" charset="0"/>
                        </a:rPr>
                        <a:t>0.860</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oFill/>
                  </a:tcPr>
                </a:tc>
                <a:tc>
                  <a:txBody>
                    <a:bodyPr/>
                    <a:lstStyle/>
                    <a:p>
                      <a:pPr algn="ctr"/>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noFill/>
                  </a:tcPr>
                </a:tc>
                <a:extLst>
                  <a:ext uri="{0D108BD9-81ED-4DB2-BD59-A6C34878D82A}">
                    <a16:rowId xmlns:a16="http://schemas.microsoft.com/office/drawing/2014/main" val="835463883"/>
                  </a:ext>
                </a:extLst>
              </a:tr>
              <a:tr h="0">
                <a:tc>
                  <a:txBody>
                    <a:bodyPr/>
                    <a:lstStyle/>
                    <a:p>
                      <a:r>
                        <a:rPr lang="en-IN" sz="1200" dirty="0">
                          <a:latin typeface="Calibri" panose="020F0502020204030204" pitchFamily="34" charset="0"/>
                        </a:rPr>
                        <a:t>December</a:t>
                      </a:r>
                    </a:p>
                  </a:txBody>
                  <a:tcPr>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12</a:t>
                      </a:r>
                    </a:p>
                  </a:txBody>
                  <a:tcPr>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1,794</a:t>
                      </a:r>
                    </a:p>
                  </a:txBody>
                  <a:tcPr>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1,794.00</a:t>
                      </a:r>
                    </a:p>
                  </a:txBody>
                  <a:tcPr>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0.910</a:t>
                      </a:r>
                    </a:p>
                  </a:txBody>
                  <a:tcPr>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37452"/>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977296299"/>
              </p:ext>
            </p:extLst>
          </p:nvPr>
        </p:nvGraphicFramePr>
        <p:xfrm>
          <a:off x="7734300" y="2438400"/>
          <a:ext cx="495300" cy="254000"/>
        </p:xfrm>
        <a:graphic>
          <a:graphicData uri="http://schemas.openxmlformats.org/presentationml/2006/ole">
            <mc:AlternateContent xmlns:mc="http://schemas.openxmlformats.org/markup-compatibility/2006">
              <mc:Choice xmlns:v="urn:schemas-microsoft-com:vml" Requires="v">
                <p:oleObj spid="_x0000_s54334" name="Equation" r:id="rId3" imgW="495000" imgH="253800" progId="Equation.DSMT4">
                  <p:embed/>
                </p:oleObj>
              </mc:Choice>
              <mc:Fallback>
                <p:oleObj name="Equation" r:id="rId3" imgW="495000" imgH="253800" progId="Equation.DSMT4">
                  <p:embed/>
                  <p:pic>
                    <p:nvPicPr>
                      <p:cNvPr id="0" name=""/>
                      <p:cNvPicPr/>
                      <p:nvPr/>
                    </p:nvPicPr>
                    <p:blipFill>
                      <a:blip r:embed="rId4"/>
                      <a:stretch>
                        <a:fillRect/>
                      </a:stretch>
                    </p:blipFill>
                    <p:spPr>
                      <a:xfrm>
                        <a:off x="7734300" y="2438400"/>
                        <a:ext cx="495300" cy="254000"/>
                      </a:xfrm>
                      <a:prstGeom prst="rect">
                        <a:avLst/>
                      </a:prstGeom>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sz="2800" dirty="0"/>
              <a:t>TABLE 14.5: Exponential Smoothing with Seasonal Adjustment: Ferry Passengers Taken to a Resort Island (</a:t>
            </a:r>
            <a:r>
              <a:rPr lang="el-GR" sz="2800" dirty="0"/>
              <a:t>α</a:t>
            </a:r>
            <a:r>
              <a:rPr lang="en-IN" sz="2800" dirty="0"/>
              <a:t> </a:t>
            </a:r>
            <a:r>
              <a:rPr lang="en-US" sz="2800" dirty="0"/>
              <a:t>= 0.2, </a:t>
            </a:r>
            <a:r>
              <a:rPr lang="el-GR" sz="2800" dirty="0"/>
              <a:t>γ</a:t>
            </a:r>
            <a:r>
              <a:rPr lang="en-IN" sz="2800" dirty="0"/>
              <a:t> </a:t>
            </a:r>
            <a:r>
              <a:rPr lang="en-US" sz="2800" dirty="0"/>
              <a:t>= 0.3) </a:t>
            </a:r>
            <a:r>
              <a:rPr lang="en-US" sz="1100" dirty="0"/>
              <a:t>2</a:t>
            </a:r>
          </a:p>
        </p:txBody>
      </p:sp>
      <p:graphicFrame>
        <p:nvGraphicFramePr>
          <p:cNvPr id="3" name="Table 2"/>
          <p:cNvGraphicFramePr>
            <a:graphicFrameLocks noGrp="1"/>
          </p:cNvGraphicFramePr>
          <p:nvPr>
            <p:extLst>
              <p:ext uri="{D42A27DB-BD31-4B8C-83A1-F6EECF244321}">
                <p14:modId xmlns:p14="http://schemas.microsoft.com/office/powerpoint/2010/main" val="3469724950"/>
              </p:ext>
            </p:extLst>
          </p:nvPr>
        </p:nvGraphicFramePr>
        <p:xfrm>
          <a:off x="1182688" y="1828800"/>
          <a:ext cx="7334760" cy="4693920"/>
        </p:xfrm>
        <a:graphic>
          <a:graphicData uri="http://schemas.openxmlformats.org/drawingml/2006/table">
            <a:tbl>
              <a:tblPr firstRow="1" bandRow="1">
                <a:tableStyleId>{5C22544A-7EE6-4342-B048-85BDC9FD1C3A}</a:tableStyleId>
              </a:tblPr>
              <a:tblGrid>
                <a:gridCol w="874712">
                  <a:extLst>
                    <a:ext uri="{9D8B030D-6E8A-4147-A177-3AD203B41FA5}">
                      <a16:colId xmlns:a16="http://schemas.microsoft.com/office/drawing/2014/main" val="2461564077"/>
                    </a:ext>
                  </a:extLst>
                </a:gridCol>
                <a:gridCol w="685800">
                  <a:extLst>
                    <a:ext uri="{9D8B030D-6E8A-4147-A177-3AD203B41FA5}">
                      <a16:colId xmlns:a16="http://schemas.microsoft.com/office/drawing/2014/main" val="1672256854"/>
                    </a:ext>
                  </a:extLst>
                </a:gridCol>
                <a:gridCol w="1447800">
                  <a:extLst>
                    <a:ext uri="{9D8B030D-6E8A-4147-A177-3AD203B41FA5}">
                      <a16:colId xmlns:a16="http://schemas.microsoft.com/office/drawing/2014/main" val="4012012574"/>
                    </a:ext>
                  </a:extLst>
                </a:gridCol>
                <a:gridCol w="1371600">
                  <a:extLst>
                    <a:ext uri="{9D8B030D-6E8A-4147-A177-3AD203B41FA5}">
                      <a16:colId xmlns:a16="http://schemas.microsoft.com/office/drawing/2014/main" val="751476593"/>
                    </a:ext>
                  </a:extLst>
                </a:gridCol>
                <a:gridCol w="990600">
                  <a:extLst>
                    <a:ext uri="{9D8B030D-6E8A-4147-A177-3AD203B41FA5}">
                      <a16:colId xmlns:a16="http://schemas.microsoft.com/office/drawing/2014/main" val="1609371898"/>
                    </a:ext>
                  </a:extLst>
                </a:gridCol>
                <a:gridCol w="838200">
                  <a:extLst>
                    <a:ext uri="{9D8B030D-6E8A-4147-A177-3AD203B41FA5}">
                      <a16:colId xmlns:a16="http://schemas.microsoft.com/office/drawing/2014/main" val="185780219"/>
                    </a:ext>
                  </a:extLst>
                </a:gridCol>
                <a:gridCol w="1126048">
                  <a:extLst>
                    <a:ext uri="{9D8B030D-6E8A-4147-A177-3AD203B41FA5}">
                      <a16:colId xmlns:a16="http://schemas.microsoft.com/office/drawing/2014/main" val="249652382"/>
                    </a:ext>
                  </a:extLst>
                </a:gridCol>
              </a:tblGrid>
              <a:tr h="8534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dirty="0">
                          <a:solidFill>
                            <a:schemeClr val="tx1"/>
                          </a:solidFill>
                          <a:latin typeface="Calibri" panose="020F0502020204030204" pitchFamily="34" charset="0"/>
                        </a:rPr>
                        <a:t>Period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i="1"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Actual Passengers</a:t>
                      </a:r>
                    </a:p>
                    <a:p>
                      <a:pPr algn="ctr"/>
                      <a:r>
                        <a:rPr lang="en-IN" sz="1400" i="1" dirty="0">
                          <a:solidFill>
                            <a:schemeClr val="tx1"/>
                          </a:solidFill>
                          <a:latin typeface="Calibri" panose="020F0502020204030204" pitchFamily="34" charset="0"/>
                        </a:rPr>
                        <a:t>A</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Smoothed Value</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S</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Index</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I</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Forecast</a:t>
                      </a:r>
                    </a:p>
                    <a:p>
                      <a:pPr marL="0" marR="0" indent="0" algn="ctr" defTabSz="914400" rtl="0" eaLnBrk="1" fontAlgn="auto" latinLnBrk="0" hangingPunct="1">
                        <a:lnSpc>
                          <a:spcPct val="100000"/>
                        </a:lnSpc>
                        <a:spcBef>
                          <a:spcPts val="0"/>
                        </a:spcBef>
                        <a:spcAft>
                          <a:spcPts val="0"/>
                        </a:spcAft>
                        <a:buClrTx/>
                        <a:buSzTx/>
                        <a:buFontTx/>
                        <a:buNone/>
                        <a:tabLst/>
                        <a:defRPr/>
                      </a:pPr>
                      <a:r>
                        <a:rPr lang="en-IN" sz="1400" i="1" dirty="0">
                          <a:solidFill>
                            <a:schemeClr val="tx1"/>
                          </a:solidFill>
                          <a:latin typeface="Calibri" panose="020F0502020204030204" pitchFamily="34" charset="0"/>
                        </a:rPr>
                        <a:t>F</a:t>
                      </a:r>
                      <a:r>
                        <a:rPr lang="en-IN" sz="1400" i="1" baseline="-25000" dirty="0">
                          <a:solidFill>
                            <a:schemeClr val="tx1"/>
                          </a:solidFill>
                          <a:latin typeface="Calibri" panose="020F0502020204030204" pitchFamily="34" charset="0"/>
                        </a:rPr>
                        <a:t>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Forecast Error</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7889160"/>
                  </a:ext>
                </a:extLst>
              </a:tr>
              <a:tr h="0">
                <a:tc>
                  <a:txBody>
                    <a:bodyPr/>
                    <a:lstStyle/>
                    <a:p>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2020</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1107242"/>
                  </a:ext>
                </a:extLst>
              </a:tr>
              <a:tr h="0">
                <a:tc>
                  <a:txBody>
                    <a:bodyPr/>
                    <a:lstStyle/>
                    <a:p>
                      <a:r>
                        <a:rPr lang="en-IN" sz="1200" dirty="0">
                          <a:latin typeface="Calibri" panose="020F0502020204030204" pitchFamily="34" charset="0"/>
                        </a:rPr>
                        <a:t>January</a:t>
                      </a:r>
                    </a:p>
                  </a:txBody>
                  <a:tcPr>
                    <a:lnT w="12700" cap="flat" cmpd="sng" algn="ctr">
                      <a:solidFill>
                        <a:schemeClr val="tx1"/>
                      </a:solidFill>
                      <a:prstDash val="solid"/>
                      <a:round/>
                      <a:headEnd type="none" w="med" len="med"/>
                      <a:tailEnd type="none" w="med" len="med"/>
                    </a:lnT>
                    <a:noFill/>
                  </a:tcPr>
                </a:tc>
                <a:tc>
                  <a:txBody>
                    <a:bodyPr/>
                    <a:lstStyle/>
                    <a:p>
                      <a:r>
                        <a:rPr lang="en-IN" sz="1200" dirty="0">
                          <a:latin typeface="Calibri" panose="020F0502020204030204" pitchFamily="34" charset="0"/>
                        </a:rPr>
                        <a:t>13</a:t>
                      </a: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1,806</a:t>
                      </a: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1,866.74</a:t>
                      </a:r>
                    </a:p>
                  </a:txBody>
                  <a:tcPr>
                    <a:lnT w="12700" cap="flat" cmpd="sng" algn="ctr">
                      <a:solidFill>
                        <a:schemeClr val="tx1"/>
                      </a:solidFill>
                      <a:prstDash val="solid"/>
                      <a:round/>
                      <a:headEnd type="none" w="med" len="med"/>
                      <a:tailEnd type="none" w="med" len="med"/>
                    </a:lnT>
                    <a:noFill/>
                  </a:tcPr>
                </a:tc>
                <a:tc>
                  <a:txBody>
                    <a:bodyPr/>
                    <a:lstStyle/>
                    <a:p>
                      <a:pPr algn="ctr"/>
                      <a:r>
                        <a:rPr lang="en-IN" sz="1200" dirty="0">
                          <a:latin typeface="Calibri" panose="020F0502020204030204" pitchFamily="34" charset="0"/>
                        </a:rPr>
                        <a:t>0.876</a:t>
                      </a:r>
                    </a:p>
                  </a:txBody>
                  <a:tcP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IN"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64405549"/>
                  </a:ext>
                </a:extLst>
              </a:tr>
              <a:tr h="0">
                <a:tc>
                  <a:txBody>
                    <a:bodyPr/>
                    <a:lstStyle/>
                    <a:p>
                      <a:r>
                        <a:rPr lang="en-IN" sz="1200" dirty="0">
                          <a:latin typeface="Calibri" panose="020F0502020204030204" pitchFamily="34" charset="0"/>
                        </a:rPr>
                        <a:t>February</a:t>
                      </a:r>
                    </a:p>
                  </a:txBody>
                  <a:tcPr>
                    <a:noFill/>
                  </a:tcPr>
                </a:tc>
                <a:tc>
                  <a:txBody>
                    <a:bodyPr/>
                    <a:lstStyle/>
                    <a:p>
                      <a:r>
                        <a:rPr lang="en-IN" sz="1200" dirty="0">
                          <a:latin typeface="Calibri" panose="020F0502020204030204" pitchFamily="34" charset="0"/>
                        </a:rPr>
                        <a:t>14</a:t>
                      </a:r>
                    </a:p>
                  </a:txBody>
                  <a:tcPr>
                    <a:noFill/>
                  </a:tcPr>
                </a:tc>
                <a:tc>
                  <a:txBody>
                    <a:bodyPr/>
                    <a:lstStyle/>
                    <a:p>
                      <a:pPr algn="ctr"/>
                      <a:r>
                        <a:rPr lang="en-IN" sz="1200" dirty="0">
                          <a:latin typeface="Calibri" panose="020F0502020204030204" pitchFamily="34" charset="0"/>
                        </a:rPr>
                        <a:t>1,731</a:t>
                      </a:r>
                    </a:p>
                  </a:txBody>
                  <a:tcPr>
                    <a:noFill/>
                  </a:tcPr>
                </a:tc>
                <a:tc>
                  <a:txBody>
                    <a:bodyPr/>
                    <a:lstStyle/>
                    <a:p>
                      <a:pPr algn="ctr"/>
                      <a:r>
                        <a:rPr lang="en-IN" sz="1200" dirty="0">
                          <a:latin typeface="Calibri" panose="020F0502020204030204" pitchFamily="34" charset="0"/>
                        </a:rPr>
                        <a:t>2,016.35</a:t>
                      </a:r>
                    </a:p>
                  </a:txBody>
                  <a:tcPr>
                    <a:noFill/>
                  </a:tcPr>
                </a:tc>
                <a:tc>
                  <a:txBody>
                    <a:bodyPr/>
                    <a:lstStyle/>
                    <a:p>
                      <a:pPr algn="ctr"/>
                      <a:r>
                        <a:rPr lang="en-IN" sz="1200" dirty="0">
                          <a:latin typeface="Calibri" panose="020F0502020204030204" pitchFamily="34" charset="0"/>
                        </a:rPr>
                        <a:t>0.721</a:t>
                      </a:r>
                    </a:p>
                  </a:txBody>
                  <a:tcPr>
                    <a:noFill/>
                  </a:tcPr>
                </a:tc>
                <a:tc>
                  <a:txBody>
                    <a:bodyPr/>
                    <a:lstStyle/>
                    <a:p>
                      <a:pPr algn="ctr"/>
                      <a:r>
                        <a:rPr lang="en-IN" sz="1200" dirty="0">
                          <a:latin typeface="Calibri" panose="020F0502020204030204" pitchFamily="34" charset="0"/>
                        </a:rPr>
                        <a:t>1,236</a:t>
                      </a:r>
                    </a:p>
                  </a:txBody>
                  <a:tcPr>
                    <a:noFill/>
                  </a:tcPr>
                </a:tc>
                <a:tc>
                  <a:txBody>
                    <a:bodyPr/>
                    <a:lstStyle/>
                    <a:p>
                      <a:pPr algn="ctr"/>
                      <a:r>
                        <a:rPr lang="en-IN" sz="1200" dirty="0">
                          <a:latin typeface="Calibri" panose="020F0502020204030204" pitchFamily="34" charset="0"/>
                        </a:rPr>
                        <a:t>495</a:t>
                      </a:r>
                    </a:p>
                  </a:txBody>
                  <a:tcPr>
                    <a:noFill/>
                  </a:tcPr>
                </a:tc>
                <a:extLst>
                  <a:ext uri="{0D108BD9-81ED-4DB2-BD59-A6C34878D82A}">
                    <a16:rowId xmlns:a16="http://schemas.microsoft.com/office/drawing/2014/main" val="3998820474"/>
                  </a:ext>
                </a:extLst>
              </a:tr>
              <a:tr h="0">
                <a:tc>
                  <a:txBody>
                    <a:bodyPr/>
                    <a:lstStyle/>
                    <a:p>
                      <a:r>
                        <a:rPr lang="en-IN" sz="1200" dirty="0">
                          <a:latin typeface="Calibri" panose="020F0502020204030204" pitchFamily="34" charset="0"/>
                        </a:rPr>
                        <a:t>March</a:t>
                      </a:r>
                    </a:p>
                  </a:txBody>
                  <a:tcPr>
                    <a:noFill/>
                  </a:tcPr>
                </a:tc>
                <a:tc>
                  <a:txBody>
                    <a:bodyPr/>
                    <a:lstStyle/>
                    <a:p>
                      <a:r>
                        <a:rPr lang="en-IN" sz="1200" dirty="0">
                          <a:latin typeface="Calibri" panose="020F0502020204030204" pitchFamily="34" charset="0"/>
                        </a:rPr>
                        <a:t>15</a:t>
                      </a:r>
                    </a:p>
                  </a:txBody>
                  <a:tcPr>
                    <a:noFill/>
                  </a:tcPr>
                </a:tc>
                <a:tc>
                  <a:txBody>
                    <a:bodyPr/>
                    <a:lstStyle/>
                    <a:p>
                      <a:pPr algn="ctr"/>
                      <a:r>
                        <a:rPr lang="en-IN" sz="1200" dirty="0">
                          <a:latin typeface="Calibri" panose="020F0502020204030204" pitchFamily="34" charset="0"/>
                        </a:rPr>
                        <a:t>1,733</a:t>
                      </a:r>
                    </a:p>
                  </a:txBody>
                  <a:tcPr>
                    <a:noFill/>
                  </a:tcPr>
                </a:tc>
                <a:tc>
                  <a:txBody>
                    <a:bodyPr/>
                    <a:lstStyle/>
                    <a:p>
                      <a:pPr algn="ctr"/>
                      <a:r>
                        <a:rPr lang="en-IN" sz="1200" dirty="0">
                          <a:latin typeface="Calibri" panose="020F0502020204030204" pitchFamily="34" charset="0"/>
                        </a:rPr>
                        <a:t>2,03,5.76</a:t>
                      </a:r>
                    </a:p>
                  </a:txBody>
                  <a:tcPr>
                    <a:noFill/>
                  </a:tcPr>
                </a:tc>
                <a:tc>
                  <a:txBody>
                    <a:bodyPr/>
                    <a:lstStyle/>
                    <a:p>
                      <a:pPr algn="ctr"/>
                      <a:r>
                        <a:rPr lang="en-IN" sz="1200" dirty="0">
                          <a:latin typeface="Calibri" panose="020F0502020204030204" pitchFamily="34" charset="0"/>
                        </a:rPr>
                        <a:t>0.829</a:t>
                      </a:r>
                    </a:p>
                  </a:txBody>
                  <a:tcPr>
                    <a:noFill/>
                  </a:tcPr>
                </a:tc>
                <a:tc>
                  <a:txBody>
                    <a:bodyPr/>
                    <a:lstStyle/>
                    <a:p>
                      <a:pPr algn="ctr"/>
                      <a:r>
                        <a:rPr lang="en-IN" sz="1200" dirty="0">
                          <a:latin typeface="Calibri" panose="020F0502020204030204" pitchFamily="34" charset="0"/>
                        </a:rPr>
                        <a:t>1,653</a:t>
                      </a:r>
                    </a:p>
                  </a:txBody>
                  <a:tcPr>
                    <a:noFill/>
                  </a:tcPr>
                </a:tc>
                <a:tc>
                  <a:txBody>
                    <a:bodyPr/>
                    <a:lstStyle/>
                    <a:p>
                      <a:pPr algn="ctr"/>
                      <a:r>
                        <a:rPr lang="en-IN" sz="1200" dirty="0">
                          <a:latin typeface="Calibri" panose="020F0502020204030204" pitchFamily="34" charset="0"/>
                        </a:rPr>
                        <a:t>80</a:t>
                      </a:r>
                    </a:p>
                  </a:txBody>
                  <a:tcPr>
                    <a:noFill/>
                  </a:tcPr>
                </a:tc>
                <a:extLst>
                  <a:ext uri="{0D108BD9-81ED-4DB2-BD59-A6C34878D82A}">
                    <a16:rowId xmlns:a16="http://schemas.microsoft.com/office/drawing/2014/main" val="493216269"/>
                  </a:ext>
                </a:extLst>
              </a:tr>
              <a:tr h="0">
                <a:tc>
                  <a:txBody>
                    <a:bodyPr/>
                    <a:lstStyle/>
                    <a:p>
                      <a:r>
                        <a:rPr lang="en-IN" sz="1200" dirty="0">
                          <a:latin typeface="Calibri" panose="020F0502020204030204" pitchFamily="34" charset="0"/>
                        </a:rPr>
                        <a:t>April</a:t>
                      </a:r>
                    </a:p>
                  </a:txBody>
                  <a:tcPr>
                    <a:noFill/>
                  </a:tcPr>
                </a:tc>
                <a:tc>
                  <a:txBody>
                    <a:bodyPr/>
                    <a:lstStyle/>
                    <a:p>
                      <a:r>
                        <a:rPr lang="en-IN" sz="1200" dirty="0">
                          <a:latin typeface="Calibri" panose="020F0502020204030204" pitchFamily="34" charset="0"/>
                        </a:rPr>
                        <a:t>16</a:t>
                      </a:r>
                    </a:p>
                  </a:txBody>
                  <a:tcPr>
                    <a:noFill/>
                  </a:tcPr>
                </a:tc>
                <a:tc>
                  <a:txBody>
                    <a:bodyPr/>
                    <a:lstStyle/>
                    <a:p>
                      <a:pPr algn="ctr"/>
                      <a:r>
                        <a:rPr lang="en-IN" sz="1200" dirty="0">
                          <a:latin typeface="Calibri" panose="020F0502020204030204" pitchFamily="34" charset="0"/>
                        </a:rPr>
                        <a:t>1,904</a:t>
                      </a:r>
                    </a:p>
                  </a:txBody>
                  <a:tcPr>
                    <a:noFill/>
                  </a:tcPr>
                </a:tc>
                <a:tc>
                  <a:txBody>
                    <a:bodyPr/>
                    <a:lstStyle/>
                    <a:p>
                      <a:pPr algn="ctr"/>
                      <a:r>
                        <a:rPr lang="en-IN" sz="1200" dirty="0">
                          <a:latin typeface="Calibri" panose="020F0502020204030204" pitchFamily="34" charset="0"/>
                        </a:rPr>
                        <a:t>2,064.81</a:t>
                      </a:r>
                    </a:p>
                  </a:txBody>
                  <a:tcPr>
                    <a:noFill/>
                  </a:tcPr>
                </a:tc>
                <a:tc>
                  <a:txBody>
                    <a:bodyPr/>
                    <a:lstStyle/>
                    <a:p>
                      <a:pPr algn="ctr"/>
                      <a:r>
                        <a:rPr lang="en-IN" sz="1200" dirty="0">
                          <a:latin typeface="Calibri" panose="020F0502020204030204" pitchFamily="34" charset="0"/>
                        </a:rPr>
                        <a:t>0.888</a:t>
                      </a:r>
                    </a:p>
                  </a:txBody>
                  <a:tcPr>
                    <a:noFill/>
                  </a:tcPr>
                </a:tc>
                <a:tc>
                  <a:txBody>
                    <a:bodyPr/>
                    <a:lstStyle/>
                    <a:p>
                      <a:pPr algn="ctr"/>
                      <a:r>
                        <a:rPr lang="en-IN" sz="1200" dirty="0">
                          <a:latin typeface="Calibri" panose="020F0502020204030204" pitchFamily="34" charset="0"/>
                        </a:rPr>
                        <a:t>1,777</a:t>
                      </a:r>
                    </a:p>
                  </a:txBody>
                  <a:tcPr>
                    <a:noFill/>
                  </a:tcPr>
                </a:tc>
                <a:tc>
                  <a:txBody>
                    <a:bodyPr/>
                    <a:lstStyle/>
                    <a:p>
                      <a:pPr algn="ctr"/>
                      <a:r>
                        <a:rPr lang="en-IN" sz="1200" dirty="0">
                          <a:latin typeface="Calibri" panose="020F0502020204030204" pitchFamily="34" charset="0"/>
                        </a:rPr>
                        <a:t>127</a:t>
                      </a:r>
                    </a:p>
                  </a:txBody>
                  <a:tcPr>
                    <a:noFill/>
                  </a:tcPr>
                </a:tc>
                <a:extLst>
                  <a:ext uri="{0D108BD9-81ED-4DB2-BD59-A6C34878D82A}">
                    <a16:rowId xmlns:a16="http://schemas.microsoft.com/office/drawing/2014/main" val="1540951516"/>
                  </a:ext>
                </a:extLst>
              </a:tr>
              <a:tr h="0">
                <a:tc>
                  <a:txBody>
                    <a:bodyPr/>
                    <a:lstStyle/>
                    <a:p>
                      <a:r>
                        <a:rPr lang="en-IN" sz="1200" dirty="0">
                          <a:latin typeface="Calibri" panose="020F0502020204030204" pitchFamily="34" charset="0"/>
                        </a:rPr>
                        <a:t>May</a:t>
                      </a:r>
                    </a:p>
                  </a:txBody>
                  <a:tcPr>
                    <a:noFill/>
                  </a:tcPr>
                </a:tc>
                <a:tc>
                  <a:txBody>
                    <a:bodyPr/>
                    <a:lstStyle/>
                    <a:p>
                      <a:r>
                        <a:rPr lang="en-IN" sz="1200" dirty="0">
                          <a:latin typeface="Calibri" panose="020F0502020204030204" pitchFamily="34" charset="0"/>
                        </a:rPr>
                        <a:t>17</a:t>
                      </a:r>
                    </a:p>
                  </a:txBody>
                  <a:tcPr>
                    <a:noFill/>
                  </a:tcPr>
                </a:tc>
                <a:tc>
                  <a:txBody>
                    <a:bodyPr/>
                    <a:lstStyle/>
                    <a:p>
                      <a:pPr algn="ctr"/>
                      <a:r>
                        <a:rPr lang="en-IN" sz="1200" dirty="0">
                          <a:latin typeface="Calibri" panose="020F0502020204030204" pitchFamily="34" charset="0"/>
                        </a:rPr>
                        <a:t>2,036</a:t>
                      </a:r>
                    </a:p>
                  </a:txBody>
                  <a:tcPr>
                    <a:noFill/>
                  </a:tcPr>
                </a:tc>
                <a:tc>
                  <a:txBody>
                    <a:bodyPr/>
                    <a:lstStyle/>
                    <a:p>
                      <a:pPr algn="ctr"/>
                      <a:r>
                        <a:rPr lang="en-IN" sz="1200" dirty="0">
                          <a:latin typeface="Calibri" panose="020F0502020204030204" pitchFamily="34" charset="0"/>
                        </a:rPr>
                        <a:t>2,050.28</a:t>
                      </a:r>
                    </a:p>
                  </a:txBody>
                  <a:tcPr>
                    <a:noFill/>
                  </a:tcPr>
                </a:tc>
                <a:tc>
                  <a:txBody>
                    <a:bodyPr/>
                    <a:lstStyle/>
                    <a:p>
                      <a:pPr algn="ctr"/>
                      <a:r>
                        <a:rPr lang="en-IN" sz="1200" dirty="0">
                          <a:latin typeface="Calibri" panose="020F0502020204030204" pitchFamily="34" charset="0"/>
                        </a:rPr>
                        <a:t>1.013</a:t>
                      </a:r>
                    </a:p>
                  </a:txBody>
                  <a:tcPr>
                    <a:noFill/>
                  </a:tcPr>
                </a:tc>
                <a:tc>
                  <a:txBody>
                    <a:bodyPr/>
                    <a:lstStyle/>
                    <a:p>
                      <a:pPr algn="ctr"/>
                      <a:r>
                        <a:rPr lang="en-IN" sz="1200" dirty="0">
                          <a:latin typeface="Calibri" panose="020F0502020204030204" pitchFamily="34" charset="0"/>
                        </a:rPr>
                        <a:t>2,110</a:t>
                      </a:r>
                    </a:p>
                  </a:txBody>
                  <a:tcPr>
                    <a:noFill/>
                  </a:tcPr>
                </a:tc>
                <a:tc>
                  <a:txBody>
                    <a:bodyPr/>
                    <a:lstStyle/>
                    <a:p>
                      <a:pPr algn="ctr"/>
                      <a:r>
                        <a:rPr lang="en-IN" sz="1200" dirty="0">
                          <a:latin typeface="Calibri" panose="020F0502020204030204" pitchFamily="34" charset="0"/>
                        </a:rPr>
                        <a:t>74</a:t>
                      </a:r>
                    </a:p>
                  </a:txBody>
                  <a:tcPr>
                    <a:noFill/>
                  </a:tcPr>
                </a:tc>
                <a:extLst>
                  <a:ext uri="{0D108BD9-81ED-4DB2-BD59-A6C34878D82A}">
                    <a16:rowId xmlns:a16="http://schemas.microsoft.com/office/drawing/2014/main" val="2532617125"/>
                  </a:ext>
                </a:extLst>
              </a:tr>
              <a:tr h="0">
                <a:tc>
                  <a:txBody>
                    <a:bodyPr/>
                    <a:lstStyle/>
                    <a:p>
                      <a:r>
                        <a:rPr lang="en-IN" sz="1200" dirty="0">
                          <a:latin typeface="Calibri" panose="020F0502020204030204" pitchFamily="34" charset="0"/>
                        </a:rPr>
                        <a:t>June</a:t>
                      </a:r>
                    </a:p>
                  </a:txBody>
                  <a:tcPr>
                    <a:noFill/>
                  </a:tcPr>
                </a:tc>
                <a:tc>
                  <a:txBody>
                    <a:bodyPr/>
                    <a:lstStyle/>
                    <a:p>
                      <a:r>
                        <a:rPr lang="en-IN" sz="1200" dirty="0">
                          <a:latin typeface="Calibri" panose="020F0502020204030204" pitchFamily="34" charset="0"/>
                        </a:rPr>
                        <a:t>18</a:t>
                      </a:r>
                    </a:p>
                  </a:txBody>
                  <a:tcPr>
                    <a:noFill/>
                  </a:tcPr>
                </a:tc>
                <a:tc>
                  <a:txBody>
                    <a:bodyPr/>
                    <a:lstStyle/>
                    <a:p>
                      <a:pPr algn="ctr"/>
                      <a:r>
                        <a:rPr lang="en-IN" sz="1200" dirty="0">
                          <a:latin typeface="Calibri" panose="020F0502020204030204" pitchFamily="34" charset="0"/>
                        </a:rPr>
                        <a:t>2,560</a:t>
                      </a:r>
                    </a:p>
                  </a:txBody>
                  <a:tcPr>
                    <a:noFill/>
                  </a:tcPr>
                </a:tc>
                <a:tc>
                  <a:txBody>
                    <a:bodyPr/>
                    <a:lstStyle/>
                    <a:p>
                      <a:pPr algn="ctr"/>
                      <a:r>
                        <a:rPr lang="en-IN" sz="1200" dirty="0">
                          <a:latin typeface="Calibri" panose="020F0502020204030204" pitchFamily="34" charset="0"/>
                        </a:rPr>
                        <a:t>2,079.71</a:t>
                      </a:r>
                    </a:p>
                  </a:txBody>
                  <a:tcPr>
                    <a:noFill/>
                  </a:tcPr>
                </a:tc>
                <a:tc>
                  <a:txBody>
                    <a:bodyPr/>
                    <a:lstStyle/>
                    <a:p>
                      <a:pPr algn="ctr"/>
                      <a:r>
                        <a:rPr lang="en-IN" sz="1200" dirty="0">
                          <a:latin typeface="Calibri" panose="020F0502020204030204" pitchFamily="34" charset="0"/>
                        </a:rPr>
                        <a:t>1.185</a:t>
                      </a:r>
                    </a:p>
                  </a:txBody>
                  <a:tcPr>
                    <a:noFill/>
                  </a:tcPr>
                </a:tc>
                <a:tc>
                  <a:txBody>
                    <a:bodyPr/>
                    <a:lstStyle/>
                    <a:p>
                      <a:pPr algn="ctr"/>
                      <a:r>
                        <a:rPr lang="en-IN" sz="1200" dirty="0">
                          <a:latin typeface="Calibri" panose="020F0502020204030204" pitchFamily="34" charset="0"/>
                        </a:rPr>
                        <a:t>2,389</a:t>
                      </a:r>
                    </a:p>
                  </a:txBody>
                  <a:tcPr>
                    <a:noFill/>
                  </a:tcPr>
                </a:tc>
                <a:tc>
                  <a:txBody>
                    <a:bodyPr/>
                    <a:lstStyle/>
                    <a:p>
                      <a:pPr algn="ctr"/>
                      <a:r>
                        <a:rPr lang="en-IN" sz="1200" dirty="0">
                          <a:latin typeface="Calibri" panose="020F0502020204030204" pitchFamily="34" charset="0"/>
                        </a:rPr>
                        <a:t>171</a:t>
                      </a:r>
                    </a:p>
                  </a:txBody>
                  <a:tcPr>
                    <a:noFill/>
                  </a:tcPr>
                </a:tc>
                <a:extLst>
                  <a:ext uri="{0D108BD9-81ED-4DB2-BD59-A6C34878D82A}">
                    <a16:rowId xmlns:a16="http://schemas.microsoft.com/office/drawing/2014/main" val="3556657107"/>
                  </a:ext>
                </a:extLst>
              </a:tr>
              <a:tr h="0">
                <a:tc>
                  <a:txBody>
                    <a:bodyPr/>
                    <a:lstStyle/>
                    <a:p>
                      <a:r>
                        <a:rPr lang="en-IN" sz="1200" dirty="0">
                          <a:latin typeface="Calibri" panose="020F0502020204030204" pitchFamily="34" charset="0"/>
                        </a:rPr>
                        <a:t>July</a:t>
                      </a:r>
                    </a:p>
                  </a:txBody>
                  <a:tcPr>
                    <a:noFill/>
                  </a:tcPr>
                </a:tc>
                <a:tc>
                  <a:txBody>
                    <a:bodyPr/>
                    <a:lstStyle/>
                    <a:p>
                      <a:r>
                        <a:rPr lang="en-IN" sz="1200" dirty="0">
                          <a:latin typeface="Calibri" panose="020F0502020204030204" pitchFamily="34" charset="0"/>
                        </a:rPr>
                        <a:t>19</a:t>
                      </a:r>
                    </a:p>
                  </a:txBody>
                  <a:tcPr>
                    <a:noFill/>
                  </a:tcPr>
                </a:tc>
                <a:tc>
                  <a:txBody>
                    <a:bodyPr/>
                    <a:lstStyle/>
                    <a:p>
                      <a:pPr algn="ctr"/>
                      <a:r>
                        <a:rPr lang="en-IN" sz="1200" dirty="0">
                          <a:latin typeface="Calibri" panose="020F0502020204030204" pitchFamily="34" charset="0"/>
                        </a:rPr>
                        <a:t>2,679</a:t>
                      </a:r>
                    </a:p>
                  </a:txBody>
                  <a:tcPr>
                    <a:noFill/>
                  </a:tcPr>
                </a:tc>
                <a:tc>
                  <a:txBody>
                    <a:bodyPr/>
                    <a:lstStyle/>
                    <a:p>
                      <a:pPr algn="ctr"/>
                      <a:r>
                        <a:rPr lang="en-IN" sz="1200" dirty="0">
                          <a:latin typeface="Calibri" panose="020F0502020204030204" pitchFamily="34" charset="0"/>
                        </a:rPr>
                        <a:t>2,069.06</a:t>
                      </a:r>
                    </a:p>
                  </a:txBody>
                  <a:tcPr>
                    <a:noFill/>
                  </a:tcPr>
                </a:tc>
                <a:tc>
                  <a:txBody>
                    <a:bodyPr/>
                    <a:lstStyle/>
                    <a:p>
                      <a:pPr algn="ctr"/>
                      <a:r>
                        <a:rPr lang="en-IN" sz="1200" dirty="0">
                          <a:latin typeface="Calibri" panose="020F0502020204030204" pitchFamily="34" charset="0"/>
                        </a:rPr>
                        <a:t>1.314</a:t>
                      </a:r>
                    </a:p>
                  </a:txBody>
                  <a:tcPr>
                    <a:noFill/>
                  </a:tcPr>
                </a:tc>
                <a:tc>
                  <a:txBody>
                    <a:bodyPr/>
                    <a:lstStyle/>
                    <a:p>
                      <a:pPr algn="ctr"/>
                      <a:r>
                        <a:rPr lang="en-IN" sz="1200" dirty="0">
                          <a:latin typeface="Calibri" panose="020F0502020204030204" pitchFamily="34" charset="0"/>
                        </a:rPr>
                        <a:t>2,749</a:t>
                      </a:r>
                    </a:p>
                  </a:txBody>
                  <a:tcPr>
                    <a:noFill/>
                  </a:tcPr>
                </a:tc>
                <a:tc>
                  <a:txBody>
                    <a:bodyPr/>
                    <a:lstStyle/>
                    <a:p>
                      <a:pPr algn="ctr"/>
                      <a:r>
                        <a:rPr lang="en-IN" sz="1200" dirty="0">
                          <a:latin typeface="Calibri" panose="020F0502020204030204" pitchFamily="34" charset="0"/>
                        </a:rPr>
                        <a:t>70</a:t>
                      </a:r>
                    </a:p>
                  </a:txBody>
                  <a:tcPr>
                    <a:noFill/>
                  </a:tcPr>
                </a:tc>
                <a:extLst>
                  <a:ext uri="{0D108BD9-81ED-4DB2-BD59-A6C34878D82A}">
                    <a16:rowId xmlns:a16="http://schemas.microsoft.com/office/drawing/2014/main" val="315849604"/>
                  </a:ext>
                </a:extLst>
              </a:tr>
              <a:tr h="0">
                <a:tc>
                  <a:txBody>
                    <a:bodyPr/>
                    <a:lstStyle/>
                    <a:p>
                      <a:r>
                        <a:rPr lang="en-IN" sz="1200" dirty="0">
                          <a:latin typeface="Calibri" panose="020F0502020204030204" pitchFamily="34" charset="0"/>
                        </a:rPr>
                        <a:t>August</a:t>
                      </a:r>
                    </a:p>
                  </a:txBody>
                  <a:tcPr>
                    <a:noFill/>
                  </a:tcPr>
                </a:tc>
                <a:tc>
                  <a:txBody>
                    <a:bodyPr/>
                    <a:lstStyle/>
                    <a:p>
                      <a:r>
                        <a:rPr lang="en-IN" sz="1200" dirty="0">
                          <a:latin typeface="Calibri" panose="020F0502020204030204" pitchFamily="34" charset="0"/>
                        </a:rPr>
                        <a:t>20</a:t>
                      </a:r>
                    </a:p>
                  </a:txBody>
                  <a:tcPr>
                    <a:noFill/>
                  </a:tcPr>
                </a:tc>
                <a:tc>
                  <a:txBody>
                    <a:bodyPr/>
                    <a:lstStyle/>
                    <a:p>
                      <a:pPr algn="ctr"/>
                      <a:r>
                        <a:rPr lang="en-IN" sz="1200" dirty="0">
                          <a:latin typeface="Calibri" panose="020F0502020204030204" pitchFamily="34" charset="0"/>
                        </a:rPr>
                        <a:t>2,821</a:t>
                      </a:r>
                    </a:p>
                  </a:txBody>
                  <a:tcPr>
                    <a:noFill/>
                  </a:tcPr>
                </a:tc>
                <a:tc>
                  <a:txBody>
                    <a:bodyPr/>
                    <a:lstStyle/>
                    <a:p>
                      <a:pPr algn="ctr"/>
                      <a:r>
                        <a:rPr lang="en-IN" sz="1200" dirty="0">
                          <a:latin typeface="Calibri" panose="020F0502020204030204" pitchFamily="34" charset="0"/>
                        </a:rPr>
                        <a:t>2,069.19</a:t>
                      </a:r>
                    </a:p>
                  </a:txBody>
                  <a:tcPr>
                    <a:noFill/>
                  </a:tcPr>
                </a:tc>
                <a:tc>
                  <a:txBody>
                    <a:bodyPr/>
                    <a:lstStyle/>
                    <a:p>
                      <a:pPr algn="ctr"/>
                      <a:r>
                        <a:rPr lang="en-IN" sz="1200" dirty="0">
                          <a:latin typeface="Calibri" panose="020F0502020204030204" pitchFamily="34" charset="0"/>
                        </a:rPr>
                        <a:t>1.363</a:t>
                      </a:r>
                    </a:p>
                  </a:txBody>
                  <a:tcPr>
                    <a:noFill/>
                  </a:tcPr>
                </a:tc>
                <a:tc>
                  <a:txBody>
                    <a:bodyPr/>
                    <a:lstStyle/>
                    <a:p>
                      <a:pPr algn="ctr"/>
                      <a:r>
                        <a:rPr lang="en-IN" sz="1200" dirty="0">
                          <a:latin typeface="Calibri" panose="020F0502020204030204" pitchFamily="34" charset="0"/>
                        </a:rPr>
                        <a:t>2,820</a:t>
                      </a:r>
                    </a:p>
                  </a:txBody>
                  <a:tcPr>
                    <a:noFill/>
                  </a:tcPr>
                </a:tc>
                <a:tc>
                  <a:txBody>
                    <a:bodyPr/>
                    <a:lstStyle/>
                    <a:p>
                      <a:pPr algn="ctr"/>
                      <a:r>
                        <a:rPr lang="en-IN" sz="1200" dirty="0">
                          <a:latin typeface="Calibri" panose="020F0502020204030204" pitchFamily="34" charset="0"/>
                        </a:rPr>
                        <a:t>1</a:t>
                      </a:r>
                    </a:p>
                  </a:txBody>
                  <a:tcPr>
                    <a:noFill/>
                  </a:tcPr>
                </a:tc>
                <a:extLst>
                  <a:ext uri="{0D108BD9-81ED-4DB2-BD59-A6C34878D82A}">
                    <a16:rowId xmlns:a16="http://schemas.microsoft.com/office/drawing/2014/main" val="2166745797"/>
                  </a:ext>
                </a:extLst>
              </a:tr>
              <a:tr h="0">
                <a:tc>
                  <a:txBody>
                    <a:bodyPr/>
                    <a:lstStyle/>
                    <a:p>
                      <a:r>
                        <a:rPr lang="en-IN" sz="1200" dirty="0">
                          <a:latin typeface="Calibri" panose="020F0502020204030204" pitchFamily="34" charset="0"/>
                        </a:rPr>
                        <a:t>September</a:t>
                      </a:r>
                    </a:p>
                  </a:txBody>
                  <a:tcPr>
                    <a:noFill/>
                  </a:tcPr>
                </a:tc>
                <a:tc>
                  <a:txBody>
                    <a:bodyPr/>
                    <a:lstStyle/>
                    <a:p>
                      <a:r>
                        <a:rPr lang="en-IN" sz="1200" dirty="0">
                          <a:latin typeface="Calibri" panose="020F0502020204030204" pitchFamily="34" charset="0"/>
                        </a:rPr>
                        <a:t>21</a:t>
                      </a:r>
                    </a:p>
                  </a:txBody>
                  <a:tcPr>
                    <a:noFill/>
                  </a:tcPr>
                </a:tc>
                <a:tc>
                  <a:txBody>
                    <a:bodyPr/>
                    <a:lstStyle/>
                    <a:p>
                      <a:pPr algn="ctr"/>
                      <a:r>
                        <a:rPr lang="en-IN" sz="1200" dirty="0">
                          <a:latin typeface="Calibri" panose="020F0502020204030204" pitchFamily="34" charset="0"/>
                        </a:rPr>
                        <a:t>2,359</a:t>
                      </a:r>
                    </a:p>
                  </a:txBody>
                  <a:tcPr>
                    <a:noFill/>
                  </a:tcPr>
                </a:tc>
                <a:tc>
                  <a:txBody>
                    <a:bodyPr/>
                    <a:lstStyle/>
                    <a:p>
                      <a:pPr algn="ctr"/>
                      <a:r>
                        <a:rPr lang="en-IN" sz="1200" dirty="0">
                          <a:latin typeface="Calibri" panose="020F0502020204030204" pitchFamily="34" charset="0"/>
                        </a:rPr>
                        <a:t>2,061.38</a:t>
                      </a:r>
                    </a:p>
                  </a:txBody>
                  <a:tcPr>
                    <a:noFill/>
                  </a:tcPr>
                </a:tc>
                <a:tc>
                  <a:txBody>
                    <a:bodyPr/>
                    <a:lstStyle/>
                    <a:p>
                      <a:pPr algn="ctr"/>
                      <a:r>
                        <a:rPr lang="en-IN" sz="1200" dirty="0">
                          <a:latin typeface="Calibri" panose="020F0502020204030204" pitchFamily="34" charset="0"/>
                        </a:rPr>
                        <a:t>1.157</a:t>
                      </a:r>
                    </a:p>
                  </a:txBody>
                  <a:tcPr>
                    <a:noFill/>
                  </a:tcPr>
                </a:tc>
                <a:tc>
                  <a:txBody>
                    <a:bodyPr/>
                    <a:lstStyle/>
                    <a:p>
                      <a:pPr algn="ctr"/>
                      <a:r>
                        <a:rPr lang="en-IN" sz="1200" dirty="0">
                          <a:latin typeface="Calibri" panose="020F0502020204030204" pitchFamily="34" charset="0"/>
                        </a:rPr>
                        <a:t>2,404</a:t>
                      </a:r>
                    </a:p>
                  </a:txBody>
                  <a:tcPr>
                    <a:noFill/>
                  </a:tcPr>
                </a:tc>
                <a:tc>
                  <a:txBody>
                    <a:bodyPr/>
                    <a:lstStyle/>
                    <a:p>
                      <a:pPr algn="ctr"/>
                      <a:r>
                        <a:rPr lang="en-IN" sz="1200" dirty="0">
                          <a:latin typeface="Calibri" panose="020F0502020204030204" pitchFamily="34" charset="0"/>
                        </a:rPr>
                        <a:t>45</a:t>
                      </a:r>
                    </a:p>
                  </a:txBody>
                  <a:tcPr>
                    <a:noFill/>
                  </a:tcPr>
                </a:tc>
                <a:extLst>
                  <a:ext uri="{0D108BD9-81ED-4DB2-BD59-A6C34878D82A}">
                    <a16:rowId xmlns:a16="http://schemas.microsoft.com/office/drawing/2014/main" val="3664924032"/>
                  </a:ext>
                </a:extLst>
              </a:tr>
              <a:tr h="0">
                <a:tc>
                  <a:txBody>
                    <a:bodyPr/>
                    <a:lstStyle/>
                    <a:p>
                      <a:r>
                        <a:rPr lang="en-IN" sz="1200" dirty="0">
                          <a:latin typeface="Calibri" panose="020F0502020204030204" pitchFamily="34" charset="0"/>
                        </a:rPr>
                        <a:t>October</a:t>
                      </a:r>
                    </a:p>
                  </a:txBody>
                  <a:tcPr>
                    <a:noFill/>
                  </a:tcPr>
                </a:tc>
                <a:tc>
                  <a:txBody>
                    <a:bodyPr/>
                    <a:lstStyle/>
                    <a:p>
                      <a:r>
                        <a:rPr lang="en-IN" sz="1200" dirty="0">
                          <a:latin typeface="Calibri" panose="020F0502020204030204" pitchFamily="34" charset="0"/>
                        </a:rPr>
                        <a:t>22</a:t>
                      </a:r>
                    </a:p>
                  </a:txBody>
                  <a:tcPr>
                    <a:noFill/>
                  </a:tcPr>
                </a:tc>
                <a:tc>
                  <a:txBody>
                    <a:bodyPr/>
                    <a:lstStyle/>
                    <a:p>
                      <a:pPr algn="ctr"/>
                      <a:r>
                        <a:rPr lang="en-IN" sz="1200" dirty="0">
                          <a:latin typeface="Calibri" panose="020F0502020204030204" pitchFamily="34" charset="0"/>
                        </a:rPr>
                        <a:t>2,160</a:t>
                      </a:r>
                    </a:p>
                  </a:txBody>
                  <a:tcPr>
                    <a:noFill/>
                  </a:tcPr>
                </a:tc>
                <a:tc>
                  <a:txBody>
                    <a:bodyPr/>
                    <a:lstStyle/>
                    <a:p>
                      <a:pPr algn="ctr"/>
                      <a:r>
                        <a:rPr lang="en-IN" sz="1200" dirty="0">
                          <a:latin typeface="Calibri" panose="020F0502020204030204" pitchFamily="34" charset="0"/>
                        </a:rPr>
                        <a:t>2,078.95</a:t>
                      </a:r>
                    </a:p>
                  </a:txBody>
                  <a:tcPr>
                    <a:noFill/>
                  </a:tcPr>
                </a:tc>
                <a:tc>
                  <a:txBody>
                    <a:bodyPr/>
                    <a:lstStyle/>
                    <a:p>
                      <a:pPr algn="ctr"/>
                      <a:r>
                        <a:rPr lang="en-IN" sz="1200" dirty="0">
                          <a:latin typeface="Calibri" panose="020F0502020204030204" pitchFamily="34" charset="0"/>
                        </a:rPr>
                        <a:t>1.015</a:t>
                      </a:r>
                    </a:p>
                  </a:txBody>
                  <a:tcPr>
                    <a:noFill/>
                  </a:tcPr>
                </a:tc>
                <a:tc>
                  <a:txBody>
                    <a:bodyPr/>
                    <a:lstStyle/>
                    <a:p>
                      <a:pPr algn="ctr"/>
                      <a:r>
                        <a:rPr lang="en-IN" sz="1200" dirty="0">
                          <a:latin typeface="Calibri" panose="020F0502020204030204" pitchFamily="34" charset="0"/>
                        </a:rPr>
                        <a:t>2,072</a:t>
                      </a:r>
                    </a:p>
                  </a:txBody>
                  <a:tcPr>
                    <a:noFill/>
                  </a:tcPr>
                </a:tc>
                <a:tc>
                  <a:txBody>
                    <a:bodyPr/>
                    <a:lstStyle/>
                    <a:p>
                      <a:pPr algn="ctr"/>
                      <a:r>
                        <a:rPr lang="en-IN" sz="1200" dirty="0">
                          <a:latin typeface="Calibri" panose="020F0502020204030204" pitchFamily="34" charset="0"/>
                        </a:rPr>
                        <a:t>88</a:t>
                      </a:r>
                    </a:p>
                  </a:txBody>
                  <a:tcPr>
                    <a:noFill/>
                  </a:tcPr>
                </a:tc>
                <a:extLst>
                  <a:ext uri="{0D108BD9-81ED-4DB2-BD59-A6C34878D82A}">
                    <a16:rowId xmlns:a16="http://schemas.microsoft.com/office/drawing/2014/main" val="1424685672"/>
                  </a:ext>
                </a:extLst>
              </a:tr>
              <a:tr h="0">
                <a:tc>
                  <a:txBody>
                    <a:bodyPr/>
                    <a:lstStyle/>
                    <a:p>
                      <a:r>
                        <a:rPr lang="en-IN" sz="1200" dirty="0">
                          <a:latin typeface="Calibri" panose="020F0502020204030204" pitchFamily="34" charset="0"/>
                        </a:rPr>
                        <a:t>November</a:t>
                      </a:r>
                    </a:p>
                  </a:txBody>
                  <a:tcPr>
                    <a:noFill/>
                  </a:tcPr>
                </a:tc>
                <a:tc>
                  <a:txBody>
                    <a:bodyPr/>
                    <a:lstStyle/>
                    <a:p>
                      <a:r>
                        <a:rPr lang="en-IN" sz="1200" dirty="0">
                          <a:latin typeface="Calibri" panose="020F0502020204030204" pitchFamily="34" charset="0"/>
                        </a:rPr>
                        <a:t>23</a:t>
                      </a:r>
                    </a:p>
                  </a:txBody>
                  <a:tcPr>
                    <a:noFill/>
                  </a:tcPr>
                </a:tc>
                <a:tc>
                  <a:txBody>
                    <a:bodyPr/>
                    <a:lstStyle/>
                    <a:p>
                      <a:pPr algn="ctr"/>
                      <a:r>
                        <a:rPr lang="en-IN" sz="1200" dirty="0">
                          <a:latin typeface="Calibri" panose="020F0502020204030204" pitchFamily="34" charset="0"/>
                        </a:rPr>
                        <a:t>1,802</a:t>
                      </a:r>
                    </a:p>
                  </a:txBody>
                  <a:tcPr>
                    <a:noFill/>
                  </a:tcPr>
                </a:tc>
                <a:tc>
                  <a:txBody>
                    <a:bodyPr/>
                    <a:lstStyle/>
                    <a:p>
                      <a:pPr algn="ctr"/>
                      <a:r>
                        <a:rPr lang="en-IN" sz="1200" dirty="0">
                          <a:latin typeface="Calibri" panose="020F0502020204030204" pitchFamily="34" charset="0"/>
                        </a:rPr>
                        <a:t>2,082.23</a:t>
                      </a:r>
                    </a:p>
                  </a:txBody>
                  <a:tcPr>
                    <a:noFill/>
                  </a:tcPr>
                </a:tc>
                <a:tc>
                  <a:txBody>
                    <a:bodyPr/>
                    <a:lstStyle/>
                    <a:p>
                      <a:pPr algn="ctr"/>
                      <a:r>
                        <a:rPr lang="en-IN" sz="1200" dirty="0">
                          <a:latin typeface="Calibri" panose="020F0502020204030204" pitchFamily="34" charset="0"/>
                        </a:rPr>
                        <a:t>0.862</a:t>
                      </a:r>
                    </a:p>
                  </a:txBody>
                  <a:tcPr>
                    <a:noFill/>
                  </a:tcPr>
                </a:tc>
                <a:tc>
                  <a:txBody>
                    <a:bodyPr/>
                    <a:lstStyle/>
                    <a:p>
                      <a:pPr algn="ctr"/>
                      <a:r>
                        <a:rPr lang="en-IN" sz="1200" dirty="0">
                          <a:latin typeface="Calibri" panose="020F0502020204030204" pitchFamily="34" charset="0"/>
                        </a:rPr>
                        <a:t>1,788</a:t>
                      </a:r>
                    </a:p>
                  </a:txBody>
                  <a:tcPr>
                    <a:noFill/>
                  </a:tcPr>
                </a:tc>
                <a:tc>
                  <a:txBody>
                    <a:bodyPr/>
                    <a:lstStyle/>
                    <a:p>
                      <a:pPr algn="ctr"/>
                      <a:r>
                        <a:rPr lang="en-IN" sz="1200" dirty="0">
                          <a:latin typeface="Calibri" panose="020F0502020204030204" pitchFamily="34" charset="0"/>
                        </a:rPr>
                        <a:t>14</a:t>
                      </a:r>
                    </a:p>
                  </a:txBody>
                  <a:tcPr>
                    <a:noFill/>
                  </a:tcPr>
                </a:tc>
                <a:extLst>
                  <a:ext uri="{0D108BD9-81ED-4DB2-BD59-A6C34878D82A}">
                    <a16:rowId xmlns:a16="http://schemas.microsoft.com/office/drawing/2014/main" val="835463883"/>
                  </a:ext>
                </a:extLst>
              </a:tr>
              <a:tr h="0">
                <a:tc>
                  <a:txBody>
                    <a:bodyPr/>
                    <a:lstStyle/>
                    <a:p>
                      <a:r>
                        <a:rPr lang="en-IN" sz="1200" dirty="0">
                          <a:latin typeface="Calibri" panose="020F0502020204030204" pitchFamily="34" charset="0"/>
                        </a:rPr>
                        <a:t>December</a:t>
                      </a:r>
                    </a:p>
                  </a:txBody>
                  <a:tcPr>
                    <a:noFill/>
                  </a:tcPr>
                </a:tc>
                <a:tc>
                  <a:txBody>
                    <a:bodyPr/>
                    <a:lstStyle/>
                    <a:p>
                      <a:r>
                        <a:rPr lang="en-IN" sz="1200" dirty="0">
                          <a:latin typeface="Calibri" panose="020F0502020204030204" pitchFamily="34" charset="0"/>
                        </a:rPr>
                        <a:t>24</a:t>
                      </a:r>
                    </a:p>
                  </a:txBody>
                  <a:tcPr>
                    <a:noFill/>
                  </a:tcPr>
                </a:tc>
                <a:tc>
                  <a:txBody>
                    <a:bodyPr/>
                    <a:lstStyle/>
                    <a:p>
                      <a:pPr algn="ctr"/>
                      <a:r>
                        <a:rPr lang="en-IN" sz="1200" dirty="0">
                          <a:latin typeface="Calibri" panose="020F0502020204030204" pitchFamily="34" charset="0"/>
                        </a:rPr>
                        <a:t>1,853</a:t>
                      </a:r>
                    </a:p>
                  </a:txBody>
                  <a:tcPr>
                    <a:noFill/>
                  </a:tcPr>
                </a:tc>
                <a:tc>
                  <a:txBody>
                    <a:bodyPr/>
                    <a:lstStyle/>
                    <a:p>
                      <a:pPr algn="ctr"/>
                      <a:r>
                        <a:rPr lang="en-IN" sz="1200" dirty="0">
                          <a:latin typeface="Calibri" panose="020F0502020204030204" pitchFamily="34" charset="0"/>
                        </a:rPr>
                        <a:t>2,073.04</a:t>
                      </a:r>
                    </a:p>
                  </a:txBody>
                  <a:tcPr>
                    <a:noFill/>
                  </a:tcPr>
                </a:tc>
                <a:tc>
                  <a:txBody>
                    <a:bodyPr/>
                    <a:lstStyle/>
                    <a:p>
                      <a:pPr algn="ctr"/>
                      <a:r>
                        <a:rPr lang="en-IN" sz="1200" dirty="0">
                          <a:latin typeface="Calibri" panose="020F0502020204030204" pitchFamily="34" charset="0"/>
                        </a:rPr>
                        <a:t>0.905</a:t>
                      </a:r>
                    </a:p>
                  </a:txBody>
                  <a:tcPr>
                    <a:noFill/>
                  </a:tcPr>
                </a:tc>
                <a:tc>
                  <a:txBody>
                    <a:bodyPr/>
                    <a:lstStyle/>
                    <a:p>
                      <a:pPr algn="ctr"/>
                      <a:r>
                        <a:rPr lang="en-IN" sz="1200" dirty="0">
                          <a:latin typeface="Calibri" panose="020F0502020204030204" pitchFamily="34" charset="0"/>
                        </a:rPr>
                        <a:t>1,895</a:t>
                      </a:r>
                    </a:p>
                  </a:txBody>
                  <a:tcPr>
                    <a:noFill/>
                  </a:tcPr>
                </a:tc>
                <a:tc>
                  <a:txBody>
                    <a:bodyPr/>
                    <a:lstStyle/>
                    <a:p>
                      <a:pPr algn="ctr"/>
                      <a:r>
                        <a:rPr lang="en-IN" sz="1200" dirty="0">
                          <a:latin typeface="Calibri" panose="020F0502020204030204" pitchFamily="34" charset="0"/>
                        </a:rPr>
                        <a:t>42</a:t>
                      </a:r>
                    </a:p>
                  </a:txBody>
                  <a:tcPr>
                    <a:noFill/>
                  </a:tcPr>
                </a:tc>
                <a:extLst>
                  <a:ext uri="{0D108BD9-81ED-4DB2-BD59-A6C34878D82A}">
                    <a16:rowId xmlns:a16="http://schemas.microsoft.com/office/drawing/2014/main" val="24137452"/>
                  </a:ext>
                </a:extLst>
              </a:tr>
              <a:tr h="0">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solidFill>
                          <a:schemeClr val="bg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lang="en-IN" sz="1200" dirty="0">
                          <a:latin typeface="Calibri" panose="020F0502020204030204" pitchFamily="34" charset="0"/>
                        </a:rPr>
                        <a:t>MAD 110</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0023490"/>
                  </a:ext>
                </a:extLst>
              </a:tr>
            </a:tbl>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446542183"/>
              </p:ext>
            </p:extLst>
          </p:nvPr>
        </p:nvGraphicFramePr>
        <p:xfrm>
          <a:off x="7734300" y="2377440"/>
          <a:ext cx="495300" cy="254000"/>
        </p:xfrm>
        <a:graphic>
          <a:graphicData uri="http://schemas.openxmlformats.org/presentationml/2006/ole">
            <mc:AlternateContent xmlns:mc="http://schemas.openxmlformats.org/markup-compatibility/2006">
              <mc:Choice xmlns:v="urn:schemas-microsoft-com:vml" Requires="v">
                <p:oleObj spid="_x0000_s55354" name="Equation" r:id="rId3" imgW="495000" imgH="253800" progId="Equation.DSMT4">
                  <p:embed/>
                </p:oleObj>
              </mc:Choice>
              <mc:Fallback>
                <p:oleObj name="Equation" r:id="rId3" imgW="495000" imgH="253800" progId="Equation.DSMT4">
                  <p:embed/>
                  <p:pic>
                    <p:nvPicPr>
                      <p:cNvPr id="4" name="Object 3"/>
                      <p:cNvPicPr/>
                      <p:nvPr/>
                    </p:nvPicPr>
                    <p:blipFill>
                      <a:blip r:embed="rId4"/>
                      <a:stretch>
                        <a:fillRect/>
                      </a:stretch>
                    </p:blipFill>
                    <p:spPr>
                      <a:xfrm>
                        <a:off x="7734300" y="2377440"/>
                        <a:ext cx="495300" cy="254000"/>
                      </a:xfrm>
                      <a:prstGeom prst="rect">
                        <a:avLst/>
                      </a:prstGeom>
                    </p:spPr>
                  </p:pic>
                </p:oleObj>
              </mc:Fallback>
            </mc:AlternateContent>
          </a:graphicData>
        </a:graphic>
      </p:graphicFrame>
    </p:spTree>
    <p:extLst>
      <p:ext uri="{BB962C8B-B14F-4D97-AF65-F5344CB8AC3E}">
        <p14:creationId xmlns:p14="http://schemas.microsoft.com/office/powerpoint/2010/main" val="3114832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182688" y="304800"/>
            <a:ext cx="7580312" cy="1371600"/>
          </a:xfrm>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Exponential Smoothing with Seasonal Adjustment </a:t>
            </a:r>
            <a:r>
              <a:rPr lang="en-US" sz="1100" dirty="0"/>
              <a:t>2</a:t>
            </a:r>
          </a:p>
        </p:txBody>
      </p:sp>
      <p:graphicFrame>
        <p:nvGraphicFramePr>
          <p:cNvPr id="3" name="Object 2"/>
          <p:cNvGraphicFramePr>
            <a:graphicFrameLocks noChangeAspect="1"/>
          </p:cNvGraphicFramePr>
          <p:nvPr>
            <p:extLst>
              <p:ext uri="{D42A27DB-BD31-4B8C-83A1-F6EECF244321}">
                <p14:modId xmlns:p14="http://schemas.microsoft.com/office/powerpoint/2010/main" val="4229530671"/>
              </p:ext>
            </p:extLst>
          </p:nvPr>
        </p:nvGraphicFramePr>
        <p:xfrm>
          <a:off x="2470150" y="2000250"/>
          <a:ext cx="3389313" cy="3649663"/>
        </p:xfrm>
        <a:graphic>
          <a:graphicData uri="http://schemas.openxmlformats.org/presentationml/2006/ole">
            <mc:AlternateContent xmlns:mc="http://schemas.openxmlformats.org/markup-compatibility/2006">
              <mc:Choice xmlns:v="urn:schemas-microsoft-com:vml" Requires="v">
                <p:oleObj spid="_x0000_s52293" name="Equation" r:id="rId3" imgW="1498320" imgH="1612800" progId="Equation.DSMT4">
                  <p:embed/>
                </p:oleObj>
              </mc:Choice>
              <mc:Fallback>
                <p:oleObj name="Equation" r:id="rId3" imgW="1498320" imgH="1612800" progId="Equation.DSMT4">
                  <p:embed/>
                  <p:pic>
                    <p:nvPicPr>
                      <p:cNvPr id="0" name=""/>
                      <p:cNvPicPr/>
                      <p:nvPr/>
                    </p:nvPicPr>
                    <p:blipFill>
                      <a:blip r:embed="rId4"/>
                      <a:stretch>
                        <a:fillRect/>
                      </a:stretch>
                    </p:blipFill>
                    <p:spPr>
                      <a:xfrm>
                        <a:off x="2470150" y="2000250"/>
                        <a:ext cx="3389313" cy="3649663"/>
                      </a:xfrm>
                      <a:prstGeom prst="rect">
                        <a:avLst/>
                      </a:prstGeom>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800"/>
            <a:ext cx="7580312" cy="1371600"/>
          </a:xfrm>
        </p:spPr>
        <p:txBody>
          <a:bodyPr/>
          <a:lstStyle/>
          <a:p>
            <a:r>
              <a:rPr lang="en-US" dirty="0"/>
              <a:t>Exponential Smoothing with Trend and Seasonal Adjustment</a:t>
            </a:r>
            <a:endParaRPr lang="en-IN" dirty="0"/>
          </a:p>
        </p:txBody>
      </p:sp>
      <p:graphicFrame>
        <p:nvGraphicFramePr>
          <p:cNvPr id="3" name="Object 2"/>
          <p:cNvGraphicFramePr>
            <a:graphicFrameLocks noChangeAspect="1"/>
          </p:cNvGraphicFramePr>
          <p:nvPr>
            <p:extLst>
              <p:ext uri="{D42A27DB-BD31-4B8C-83A1-F6EECF244321}">
                <p14:modId xmlns:p14="http://schemas.microsoft.com/office/powerpoint/2010/main" val="4209592798"/>
              </p:ext>
            </p:extLst>
          </p:nvPr>
        </p:nvGraphicFramePr>
        <p:xfrm>
          <a:off x="2514600" y="1981200"/>
          <a:ext cx="4121150" cy="4279900"/>
        </p:xfrm>
        <a:graphic>
          <a:graphicData uri="http://schemas.openxmlformats.org/presentationml/2006/ole">
            <mc:AlternateContent xmlns:mc="http://schemas.openxmlformats.org/markup-compatibility/2006">
              <mc:Choice xmlns:v="urn:schemas-microsoft-com:vml" Requires="v">
                <p:oleObj spid="_x0000_s53318" name="Equation" r:id="rId4" imgW="1993680" imgH="2070000" progId="Equation.DSMT4">
                  <p:embed/>
                </p:oleObj>
              </mc:Choice>
              <mc:Fallback>
                <p:oleObj name="Equation" r:id="rId4" imgW="1993680" imgH="2070000" progId="Equation.DSMT4">
                  <p:embed/>
                  <p:pic>
                    <p:nvPicPr>
                      <p:cNvPr id="0" name=""/>
                      <p:cNvPicPr/>
                      <p:nvPr/>
                    </p:nvPicPr>
                    <p:blipFill>
                      <a:blip r:embed="rId5"/>
                      <a:stretch>
                        <a:fillRect/>
                      </a:stretch>
                    </p:blipFill>
                    <p:spPr>
                      <a:xfrm>
                        <a:off x="2514600" y="1981200"/>
                        <a:ext cx="4121150" cy="4279900"/>
                      </a:xfrm>
                      <a:prstGeom prst="rect">
                        <a:avLst/>
                      </a:prstGeom>
                    </p:spPr>
                  </p:pic>
                </p:oleObj>
              </mc:Fallback>
            </mc:AlternateContent>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457200"/>
            <a:ext cx="7580312" cy="1219200"/>
          </a:xfrm>
        </p:spPr>
        <p:txBody>
          <a:bodyPr/>
          <a:lstStyle/>
          <a:p>
            <a:r>
              <a:rPr lang="en-US" sz="2400" dirty="0"/>
              <a:t>TABLE 14.6: Exponential Smoothing with Seasonal and Trend Adjustments: Ferry Passengers Taken to a Resort Island (𝛼 = 0.2, </a:t>
            </a:r>
            <a:r>
              <a:rPr lang="el-GR" sz="2400" dirty="0"/>
              <a:t>β</a:t>
            </a:r>
            <a:r>
              <a:rPr lang="en-IN" sz="2400" dirty="0"/>
              <a:t> = 0.2,</a:t>
            </a:r>
            <a:r>
              <a:rPr lang="en-US" sz="2400" dirty="0"/>
              <a:t> 𝛾 = 0.3) </a:t>
            </a:r>
            <a:r>
              <a:rPr lang="en-US" sz="1100" dirty="0"/>
              <a:t>1</a:t>
            </a:r>
            <a:endParaRPr lang="en-IN" sz="1100" dirty="0"/>
          </a:p>
        </p:txBody>
      </p:sp>
      <p:pic>
        <p:nvPicPr>
          <p:cNvPr id="6" name="Picture 5" descr="Reproduced Table 14.6 from the text, page 415. This is a spreadsheet illustration of exponential smoothing with seasonal adjustment."/>
          <p:cNvPicPr>
            <a:picLocks noChangeAspect="1"/>
          </p:cNvPicPr>
          <p:nvPr/>
        </p:nvPicPr>
        <p:blipFill>
          <a:blip r:embed="rId3"/>
          <a:stretch>
            <a:fillRect/>
          </a:stretch>
        </p:blipFill>
        <p:spPr>
          <a:xfrm>
            <a:off x="2514600" y="1981200"/>
            <a:ext cx="4505118" cy="4452294"/>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1000"/>
            <a:ext cx="7580312" cy="1295400"/>
          </a:xfrm>
        </p:spPr>
        <p:txBody>
          <a:bodyPr/>
          <a:lstStyle/>
          <a:p>
            <a:r>
              <a:rPr lang="en-US" sz="4000" dirty="0"/>
              <a:t>Table 14.7: February 2020 Excel Formulas Found in Table 14.6</a:t>
            </a:r>
            <a:endParaRPr lang="en-IN" sz="4000" dirty="0"/>
          </a:p>
        </p:txBody>
      </p:sp>
      <p:graphicFrame>
        <p:nvGraphicFramePr>
          <p:cNvPr id="3" name="Table 2"/>
          <p:cNvGraphicFramePr>
            <a:graphicFrameLocks noGrp="1"/>
          </p:cNvGraphicFramePr>
          <p:nvPr>
            <p:extLst>
              <p:ext uri="{D42A27DB-BD31-4B8C-83A1-F6EECF244321}">
                <p14:modId xmlns:p14="http://schemas.microsoft.com/office/powerpoint/2010/main" val="1256026095"/>
              </p:ext>
            </p:extLst>
          </p:nvPr>
        </p:nvGraphicFramePr>
        <p:xfrm>
          <a:off x="792272" y="2431319"/>
          <a:ext cx="7732712" cy="3027680"/>
        </p:xfrm>
        <a:graphic>
          <a:graphicData uri="http://schemas.openxmlformats.org/drawingml/2006/table">
            <a:tbl>
              <a:tblPr firstRow="1" bandRow="1">
                <a:tableStyleId>{5C22544A-7EE6-4342-B048-85BDC9FD1C3A}</a:tableStyleId>
              </a:tblPr>
              <a:tblGrid>
                <a:gridCol w="1027112">
                  <a:extLst>
                    <a:ext uri="{9D8B030D-6E8A-4147-A177-3AD203B41FA5}">
                      <a16:colId xmlns:a16="http://schemas.microsoft.com/office/drawing/2014/main" val="1905970891"/>
                    </a:ext>
                  </a:extLst>
                </a:gridCol>
                <a:gridCol w="1600200">
                  <a:extLst>
                    <a:ext uri="{9D8B030D-6E8A-4147-A177-3AD203B41FA5}">
                      <a16:colId xmlns:a16="http://schemas.microsoft.com/office/drawing/2014/main" val="2884570197"/>
                    </a:ext>
                  </a:extLst>
                </a:gridCol>
                <a:gridCol w="1219200">
                  <a:extLst>
                    <a:ext uri="{9D8B030D-6E8A-4147-A177-3AD203B41FA5}">
                      <a16:colId xmlns:a16="http://schemas.microsoft.com/office/drawing/2014/main" val="2923682993"/>
                    </a:ext>
                  </a:extLst>
                </a:gridCol>
                <a:gridCol w="3886200">
                  <a:extLst>
                    <a:ext uri="{9D8B030D-6E8A-4147-A177-3AD203B41FA5}">
                      <a16:colId xmlns:a16="http://schemas.microsoft.com/office/drawing/2014/main" val="2436232664"/>
                    </a:ext>
                  </a:extLst>
                </a:gridCol>
              </a:tblGrid>
              <a:tr h="370840">
                <a:tc>
                  <a:txBody>
                    <a:bodyPr/>
                    <a:lstStyle/>
                    <a:p>
                      <a:pPr algn="l"/>
                      <a:r>
                        <a:rPr lang="en-IN" dirty="0">
                          <a:solidFill>
                            <a:schemeClr val="tx1"/>
                          </a:solidFill>
                          <a:latin typeface="Calibri" panose="020F0502020204030204" pitchFamily="34" charset="0"/>
                        </a:rPr>
                        <a:t>Cell</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dirty="0">
                          <a:solidFill>
                            <a:schemeClr val="tx1"/>
                          </a:solidFill>
                          <a:latin typeface="Calibri" panose="020F0502020204030204" pitchFamily="34" charset="0"/>
                        </a:rPr>
                        <a:t>Value</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dirty="0">
                          <a:solidFill>
                            <a:schemeClr val="tx1"/>
                          </a:solidFill>
                          <a:latin typeface="Calibri" panose="020F0502020204030204" pitchFamily="34" charset="0"/>
                        </a:rPr>
                        <a:t>Formula</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dirty="0">
                          <a:solidFill>
                            <a:schemeClr val="tx1"/>
                          </a:solidFill>
                          <a:latin typeface="Calibri" panose="020F0502020204030204" pitchFamily="34" charset="0"/>
                        </a:rPr>
                        <a:t>Excel</a:t>
                      </a:r>
                      <a:r>
                        <a:rPr lang="en-IN" baseline="0" dirty="0">
                          <a:solidFill>
                            <a:schemeClr val="tx1"/>
                          </a:solidFill>
                          <a:latin typeface="Calibri" panose="020F0502020204030204" pitchFamily="34" charset="0"/>
                        </a:rPr>
                        <a:t> Representation</a:t>
                      </a:r>
                      <a:endParaRPr lang="en-IN" dirty="0">
                        <a:solidFill>
                          <a:schemeClr val="tx1"/>
                        </a:solidFill>
                        <a:latin typeface="Calibri" panose="020F050202020403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824990"/>
                  </a:ext>
                </a:extLst>
              </a:tr>
              <a:tr h="695960">
                <a:tc>
                  <a:txBody>
                    <a:bodyPr/>
                    <a:lstStyle/>
                    <a:p>
                      <a:pPr algn="l"/>
                      <a:r>
                        <a:rPr lang="en-IN" dirty="0">
                          <a:latin typeface="Calibri" panose="020F0502020204030204" pitchFamily="34" charset="0"/>
                        </a:rPr>
                        <a:t>D20</a:t>
                      </a:r>
                    </a:p>
                  </a:txBody>
                  <a:tcPr anchor="ctr">
                    <a:lnT w="12700" cap="flat" cmpd="sng" algn="ctr">
                      <a:solidFill>
                        <a:schemeClr val="tx1"/>
                      </a:solidFill>
                      <a:prstDash val="solid"/>
                      <a:round/>
                      <a:headEnd type="none" w="med" len="med"/>
                      <a:tailEnd type="none" w="med" len="med"/>
                    </a:lnT>
                    <a:noFill/>
                  </a:tcPr>
                </a:tc>
                <a:tc>
                  <a:txBody>
                    <a:bodyPr/>
                    <a:lstStyle/>
                    <a:p>
                      <a:pPr algn="ctr"/>
                      <a:r>
                        <a:rPr lang="en-IN" dirty="0">
                          <a:latin typeface="Calibri" panose="020F0502020204030204" pitchFamily="34" charset="0"/>
                        </a:rPr>
                        <a:t>2027.99</a:t>
                      </a:r>
                    </a:p>
                  </a:txBody>
                  <a:tcPr anchor="ctr">
                    <a:lnT w="12700" cap="flat" cmpd="sng" algn="ctr">
                      <a:solidFill>
                        <a:schemeClr val="tx1"/>
                      </a:solidFill>
                      <a:prstDash val="solid"/>
                      <a:round/>
                      <a:headEnd type="none" w="med" len="med"/>
                      <a:tailEnd type="none" w="med" len="med"/>
                    </a:lnT>
                    <a:noFill/>
                  </a:tcPr>
                </a:tc>
                <a:tc>
                  <a:txBody>
                    <a:bodyPr/>
                    <a:lstStyle/>
                    <a:p>
                      <a:pPr algn="ctr"/>
                      <a:r>
                        <a:rPr lang="en-IN" dirty="0">
                          <a:latin typeface="Calibri" panose="020F0502020204030204" pitchFamily="34" charset="0"/>
                        </a:rPr>
                        <a:t>(17)</a:t>
                      </a:r>
                    </a:p>
                  </a:txBody>
                  <a:tcPr anchor="ctr">
                    <a:lnT w="12700" cap="flat" cmpd="sng" algn="ctr">
                      <a:solidFill>
                        <a:schemeClr val="tx1"/>
                      </a:solidFill>
                      <a:prstDash val="solid"/>
                      <a:round/>
                      <a:headEnd type="none" w="med" len="med"/>
                      <a:tailEnd type="none" w="med" len="med"/>
                    </a:lnT>
                    <a:noFill/>
                  </a:tcPr>
                </a:tc>
                <a:tc>
                  <a:txBody>
                    <a:bodyPr/>
                    <a:lstStyle/>
                    <a:p>
                      <a:pPr algn="ctr"/>
                      <a:endParaRPr lang="en-IN" dirty="0">
                        <a:latin typeface="Calibri" panose="020F0502020204030204" pitchFamily="34" charset="0"/>
                      </a:endParaRPr>
                    </a:p>
                  </a:txBody>
                  <a:tcPr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15734938"/>
                  </a:ext>
                </a:extLst>
              </a:tr>
              <a:tr h="533400">
                <a:tc>
                  <a:txBody>
                    <a:bodyPr/>
                    <a:lstStyle/>
                    <a:p>
                      <a:pPr algn="l"/>
                      <a:r>
                        <a:rPr lang="en-IN" dirty="0">
                          <a:latin typeface="Calibri" panose="020F0502020204030204" pitchFamily="34" charset="0"/>
                        </a:rPr>
                        <a:t>E20</a:t>
                      </a:r>
                    </a:p>
                  </a:txBody>
                  <a:tcPr anchor="ctr">
                    <a:noFill/>
                  </a:tcPr>
                </a:tc>
                <a:tc>
                  <a:txBody>
                    <a:bodyPr/>
                    <a:lstStyle/>
                    <a:p>
                      <a:pPr algn="ctr"/>
                      <a:r>
                        <a:rPr lang="en-IN" dirty="0">
                          <a:latin typeface="Calibri" panose="020F0502020204030204" pitchFamily="34" charset="0"/>
                        </a:rPr>
                        <a:t>43.89</a:t>
                      </a:r>
                    </a:p>
                  </a:txBody>
                  <a:tcPr anchor="ctr">
                    <a:noFill/>
                  </a:tcPr>
                </a:tc>
                <a:tc>
                  <a:txBody>
                    <a:bodyPr/>
                    <a:lstStyle/>
                    <a:p>
                      <a:pPr algn="ctr"/>
                      <a:r>
                        <a:rPr lang="en-IN" dirty="0">
                          <a:latin typeface="Calibri" panose="020F0502020204030204" pitchFamily="34" charset="0"/>
                        </a:rPr>
                        <a:t>(18)</a:t>
                      </a:r>
                    </a:p>
                  </a:txBody>
                  <a:tcPr anchor="ctr">
                    <a:noFill/>
                  </a:tcPr>
                </a:tc>
                <a:tc>
                  <a:txBody>
                    <a:bodyPr/>
                    <a:lstStyle/>
                    <a:p>
                      <a:pPr algn="l"/>
                      <a:r>
                        <a:rPr lang="en-IN" dirty="0">
                          <a:latin typeface="Calibri" panose="020F0502020204030204" pitchFamily="34" charset="0"/>
                        </a:rPr>
                        <a:t>= $</a:t>
                      </a:r>
                      <a:r>
                        <a:rPr lang="en-IN" dirty="0" smtClean="0">
                          <a:latin typeface="Calibri" panose="020F0502020204030204" pitchFamily="34" charset="0"/>
                        </a:rPr>
                        <a:t>B$2</a:t>
                      </a:r>
                      <a:r>
                        <a:rPr lang="en-IN" dirty="0" smtClean="0">
                          <a:latin typeface="Calibri" panose="020F0502020204030204" pitchFamily="34" charset="0"/>
                          <a:cs typeface="Andalus" panose="02020603050405020304" pitchFamily="18" charset="-78"/>
                        </a:rPr>
                        <a:t>*(D20 </a:t>
                      </a:r>
                      <a:r>
                        <a:rPr lang="en-IN" dirty="0">
                          <a:latin typeface="Calibri" panose="020F0502020204030204" pitchFamily="34" charset="0"/>
                          <a:cs typeface="Arial" panose="020B0604020202020204" pitchFamily="34" charset="0"/>
                        </a:rPr>
                        <a:t>−</a:t>
                      </a:r>
                      <a:r>
                        <a:rPr lang="en-IN" dirty="0">
                          <a:latin typeface="Arial" panose="020B0604020202020204" pitchFamily="34" charset="0"/>
                          <a:cs typeface="Arial" panose="020B0604020202020204" pitchFamily="34" charset="0"/>
                        </a:rPr>
                        <a:t> </a:t>
                      </a:r>
                      <a:r>
                        <a:rPr lang="en-IN" dirty="0">
                          <a:latin typeface="Calibri" panose="020F0502020204030204" pitchFamily="34" charset="0"/>
                          <a:cs typeface="Andalus" panose="02020603050405020304" pitchFamily="18" charset="-78"/>
                        </a:rPr>
                        <a:t>D19)+(1</a:t>
                      </a:r>
                      <a:r>
                        <a:rPr lang="en-IN" baseline="0" dirty="0">
                          <a:latin typeface="Calibri" panose="020F0502020204030204" pitchFamily="34" charset="0"/>
                          <a:cs typeface="Andalus" panose="02020603050405020304" pitchFamily="18" charset="-78"/>
                        </a:rPr>
                        <a:t> </a:t>
                      </a:r>
                      <a:r>
                        <a:rPr lang="en-IN" dirty="0">
                          <a:latin typeface="Calibri" panose="020F0502020204030204" pitchFamily="34" charset="0"/>
                          <a:cs typeface="Arial" panose="020B0604020202020204" pitchFamily="34" charset="0"/>
                        </a:rPr>
                        <a:t>− </a:t>
                      </a:r>
                      <a:r>
                        <a:rPr lang="en-IN" dirty="0">
                          <a:latin typeface="Calibri" panose="020F0502020204030204" pitchFamily="34" charset="0"/>
                          <a:cs typeface="Andalus" panose="02020603050405020304" pitchFamily="18" charset="-78"/>
                        </a:rPr>
                        <a:t>$B$2</a:t>
                      </a:r>
                      <a:r>
                        <a:rPr lang="en-IN" dirty="0" smtClean="0">
                          <a:latin typeface="Calibri" panose="020F0502020204030204" pitchFamily="34" charset="0"/>
                          <a:cs typeface="Andalus" panose="02020603050405020304" pitchFamily="18" charset="-78"/>
                        </a:rPr>
                        <a:t>) *E19</a:t>
                      </a:r>
                      <a:endParaRPr lang="en-IN" dirty="0">
                        <a:latin typeface="Calibri" panose="020F0502020204030204" pitchFamily="34" charset="0"/>
                      </a:endParaRPr>
                    </a:p>
                  </a:txBody>
                  <a:tcPr anchor="ctr">
                    <a:noFill/>
                  </a:tcPr>
                </a:tc>
                <a:extLst>
                  <a:ext uri="{0D108BD9-81ED-4DB2-BD59-A6C34878D82A}">
                    <a16:rowId xmlns:a16="http://schemas.microsoft.com/office/drawing/2014/main" val="2109710883"/>
                  </a:ext>
                </a:extLst>
              </a:tr>
              <a:tr h="685800">
                <a:tc>
                  <a:txBody>
                    <a:bodyPr/>
                    <a:lstStyle/>
                    <a:p>
                      <a:pPr algn="l"/>
                      <a:r>
                        <a:rPr lang="en-IN" dirty="0">
                          <a:latin typeface="Calibri" panose="020F0502020204030204" pitchFamily="34" charset="0"/>
                        </a:rPr>
                        <a:t>F20</a:t>
                      </a:r>
                    </a:p>
                  </a:txBody>
                  <a:tcPr anchor="ctr">
                    <a:noFill/>
                  </a:tcPr>
                </a:tc>
                <a:tc>
                  <a:txBody>
                    <a:bodyPr/>
                    <a:lstStyle/>
                    <a:p>
                      <a:pPr algn="ctr"/>
                      <a:r>
                        <a:rPr lang="en-IN" dirty="0">
                          <a:latin typeface="Calibri" panose="020F0502020204030204" pitchFamily="34" charset="0"/>
                        </a:rPr>
                        <a:t>0.719</a:t>
                      </a:r>
                    </a:p>
                  </a:txBody>
                  <a:tcPr anchor="ctr">
                    <a:noFill/>
                  </a:tcPr>
                </a:tc>
                <a:tc>
                  <a:txBody>
                    <a:bodyPr/>
                    <a:lstStyle/>
                    <a:p>
                      <a:pPr algn="ctr"/>
                      <a:r>
                        <a:rPr lang="en-IN" dirty="0">
                          <a:latin typeface="Calibri" panose="020F0502020204030204" pitchFamily="34" charset="0"/>
                        </a:rPr>
                        <a:t>(19)</a:t>
                      </a:r>
                    </a:p>
                  </a:txBody>
                  <a:tcPr anchor="ctr">
                    <a:noFill/>
                  </a:tcPr>
                </a:tc>
                <a:tc>
                  <a:txBody>
                    <a:bodyPr/>
                    <a:lstStyle/>
                    <a:p>
                      <a:pPr algn="l"/>
                      <a:endParaRPr lang="en-IN" dirty="0">
                        <a:latin typeface="Calibri" panose="020F0502020204030204" pitchFamily="34" charset="0"/>
                      </a:endParaRPr>
                    </a:p>
                  </a:txBody>
                  <a:tcPr anchor="ctr">
                    <a:noFill/>
                  </a:tcPr>
                </a:tc>
                <a:extLst>
                  <a:ext uri="{0D108BD9-81ED-4DB2-BD59-A6C34878D82A}">
                    <a16:rowId xmlns:a16="http://schemas.microsoft.com/office/drawing/2014/main" val="285303401"/>
                  </a:ext>
                </a:extLst>
              </a:tr>
              <a:tr h="370840">
                <a:tc>
                  <a:txBody>
                    <a:bodyPr/>
                    <a:lstStyle/>
                    <a:p>
                      <a:pPr algn="l"/>
                      <a:r>
                        <a:rPr lang="en-IN" dirty="0">
                          <a:latin typeface="Calibri" panose="020F0502020204030204" pitchFamily="34" charset="0"/>
                        </a:rPr>
                        <a:t>G20</a:t>
                      </a:r>
                    </a:p>
                  </a:txBody>
                  <a:tcPr anchor="ctr">
                    <a:noFill/>
                  </a:tcPr>
                </a:tc>
                <a:tc>
                  <a:txBody>
                    <a:bodyPr/>
                    <a:lstStyle/>
                    <a:p>
                      <a:pPr algn="ctr"/>
                      <a:r>
                        <a:rPr lang="en-IN" dirty="0">
                          <a:latin typeface="Calibri" panose="020F0502020204030204" pitchFamily="34" charset="0"/>
                        </a:rPr>
                        <a:t>1245</a:t>
                      </a:r>
                    </a:p>
                  </a:txBody>
                  <a:tcPr anchor="ctr">
                    <a:noFill/>
                  </a:tcPr>
                </a:tc>
                <a:tc>
                  <a:txBody>
                    <a:bodyPr/>
                    <a:lstStyle/>
                    <a:p>
                      <a:pPr algn="ctr"/>
                      <a:r>
                        <a:rPr lang="en-IN" dirty="0">
                          <a:latin typeface="Calibri" panose="020F0502020204030204" pitchFamily="34" charset="0"/>
                        </a:rPr>
                        <a:t>(20)</a:t>
                      </a:r>
                    </a:p>
                  </a:txBody>
                  <a:tcPr anchor="ctr">
                    <a:noFill/>
                  </a:tcPr>
                </a:tc>
                <a:tc>
                  <a:txBody>
                    <a:bodyPr/>
                    <a:lstStyle/>
                    <a:p>
                      <a:pPr algn="l"/>
                      <a:r>
                        <a:rPr lang="en-IN" dirty="0">
                          <a:latin typeface="Calibri" panose="020F0502020204030204" pitchFamily="34" charset="0"/>
                        </a:rPr>
                        <a:t>= (D19</a:t>
                      </a:r>
                      <a:r>
                        <a:rPr lang="en-IN" baseline="0" dirty="0">
                          <a:latin typeface="Calibri" panose="020F0502020204030204" pitchFamily="34" charset="0"/>
                        </a:rPr>
                        <a:t> </a:t>
                      </a:r>
                      <a:r>
                        <a:rPr lang="en-IN" dirty="0">
                          <a:latin typeface="Calibri" panose="020F0502020204030204" pitchFamily="34" charset="0"/>
                          <a:cs typeface="Arial" panose="020B0604020202020204" pitchFamily="34" charset="0"/>
                        </a:rPr>
                        <a:t>− </a:t>
                      </a:r>
                      <a:r>
                        <a:rPr lang="en-IN" dirty="0">
                          <a:latin typeface="Calibri" panose="020F0502020204030204" pitchFamily="34" charset="0"/>
                        </a:rPr>
                        <a:t>E19</a:t>
                      </a:r>
                      <a:r>
                        <a:rPr lang="en-IN" dirty="0" smtClean="0">
                          <a:latin typeface="Calibri" panose="020F0502020204030204" pitchFamily="34" charset="0"/>
                        </a:rPr>
                        <a:t>)</a:t>
                      </a:r>
                      <a:r>
                        <a:rPr lang="en-IN" dirty="0" smtClean="0">
                          <a:latin typeface="Calibri" panose="020F0502020204030204" pitchFamily="34" charset="0"/>
                          <a:cs typeface="Andalus" panose="02020603050405020304" pitchFamily="18" charset="-78"/>
                        </a:rPr>
                        <a:t> * </a:t>
                      </a:r>
                      <a:r>
                        <a:rPr lang="en-IN" dirty="0">
                          <a:latin typeface="Calibri" panose="020F0502020204030204" pitchFamily="34" charset="0"/>
                          <a:cs typeface="Andalus" panose="02020603050405020304" pitchFamily="18" charset="-78"/>
                        </a:rPr>
                        <a:t>F8</a:t>
                      </a:r>
                      <a:endParaRPr lang="en-IN" dirty="0">
                        <a:latin typeface="Calibri" panose="020F0502020204030204" pitchFamily="34" charset="0"/>
                      </a:endParaRPr>
                    </a:p>
                  </a:txBody>
                  <a:tcPr anchor="ctr">
                    <a:noFill/>
                  </a:tcPr>
                </a:tc>
                <a:extLst>
                  <a:ext uri="{0D108BD9-81ED-4DB2-BD59-A6C34878D82A}">
                    <a16:rowId xmlns:a16="http://schemas.microsoft.com/office/drawing/2014/main" val="1791405862"/>
                  </a:ext>
                </a:extLst>
              </a:tr>
              <a:tr h="370840">
                <a:tc>
                  <a:txBody>
                    <a:bodyPr/>
                    <a:lstStyle/>
                    <a:p>
                      <a:pPr algn="l"/>
                      <a:r>
                        <a:rPr lang="en-IN" dirty="0">
                          <a:latin typeface="Calibri" panose="020F0502020204030204" pitchFamily="34" charset="0"/>
                        </a:rPr>
                        <a:t>H20</a:t>
                      </a:r>
                    </a:p>
                  </a:txBody>
                  <a:tcPr anchor="ctr">
                    <a:lnB w="12700" cap="flat" cmpd="sng" algn="ctr">
                      <a:solidFill>
                        <a:schemeClr val="tx1"/>
                      </a:solidFill>
                      <a:prstDash val="solid"/>
                      <a:round/>
                      <a:headEnd type="none" w="med" len="med"/>
                      <a:tailEnd type="none" w="med" len="med"/>
                    </a:lnB>
                    <a:noFill/>
                  </a:tcPr>
                </a:tc>
                <a:tc>
                  <a:txBody>
                    <a:bodyPr/>
                    <a:lstStyle/>
                    <a:p>
                      <a:pPr algn="ctr"/>
                      <a:r>
                        <a:rPr lang="en-IN" dirty="0">
                          <a:latin typeface="Calibri" panose="020F0502020204030204" pitchFamily="34" charset="0"/>
                        </a:rPr>
                        <a:t>486</a:t>
                      </a:r>
                    </a:p>
                  </a:txBody>
                  <a:tcPr anchor="ctr">
                    <a:lnB w="12700" cap="flat" cmpd="sng" algn="ctr">
                      <a:solidFill>
                        <a:schemeClr val="tx1"/>
                      </a:solidFill>
                      <a:prstDash val="solid"/>
                      <a:round/>
                      <a:headEnd type="none" w="med" len="med"/>
                      <a:tailEnd type="none" w="med" len="med"/>
                    </a:lnB>
                    <a:noFill/>
                  </a:tcPr>
                </a:tc>
                <a:tc>
                  <a:txBody>
                    <a:bodyPr/>
                    <a:lstStyle/>
                    <a:p>
                      <a:pPr algn="ctr"/>
                      <a:r>
                        <a:rPr lang="en-IN" dirty="0">
                          <a:latin typeface="Times New Roman" panose="02020603050405020304" pitchFamily="18" charset="0"/>
                          <a:cs typeface="Times New Roman" panose="02020603050405020304" pitchFamily="18" charset="0"/>
                        </a:rPr>
                        <a:t>–</a:t>
                      </a:r>
                      <a:endParaRPr lang="en-IN" dirty="0">
                        <a:latin typeface="Calibri" panose="020F0502020204030204" pitchFamily="34" charset="0"/>
                      </a:endParaRPr>
                    </a:p>
                  </a:txBody>
                  <a:tcPr anchor="ctr">
                    <a:lnB w="12700" cap="flat" cmpd="sng" algn="ctr">
                      <a:solidFill>
                        <a:schemeClr val="tx1"/>
                      </a:solidFill>
                      <a:prstDash val="solid"/>
                      <a:round/>
                      <a:headEnd type="none" w="med" len="med"/>
                      <a:tailEnd type="none" w="med" len="med"/>
                    </a:lnB>
                    <a:noFill/>
                  </a:tcPr>
                </a:tc>
                <a:tc>
                  <a:txBody>
                    <a:bodyPr/>
                    <a:lstStyle/>
                    <a:p>
                      <a:pPr algn="l"/>
                      <a:r>
                        <a:rPr lang="en-IN" dirty="0">
                          <a:latin typeface="Calibri" panose="020F0502020204030204" pitchFamily="34" charset="0"/>
                        </a:rPr>
                        <a:t>= ABS(G20</a:t>
                      </a:r>
                      <a:r>
                        <a:rPr lang="en-IN" baseline="0" dirty="0">
                          <a:latin typeface="Calibri" panose="020F0502020204030204" pitchFamily="34" charset="0"/>
                        </a:rPr>
                        <a:t> </a:t>
                      </a:r>
                      <a:r>
                        <a:rPr lang="en-IN" dirty="0">
                          <a:latin typeface="Calibri" panose="020F0502020204030204" pitchFamily="34" charset="0"/>
                          <a:cs typeface="Arial" panose="020B0604020202020204" pitchFamily="34" charset="0"/>
                        </a:rPr>
                        <a:t>− </a:t>
                      </a:r>
                      <a:r>
                        <a:rPr lang="en-IN" dirty="0">
                          <a:latin typeface="Calibri" panose="020F0502020204030204" pitchFamily="34" charset="0"/>
                        </a:rPr>
                        <a:t>C20)</a:t>
                      </a:r>
                    </a:p>
                  </a:txBody>
                  <a:tcPr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4181649"/>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589482217"/>
              </p:ext>
            </p:extLst>
          </p:nvPr>
        </p:nvGraphicFramePr>
        <p:xfrm>
          <a:off x="4675297" y="2842799"/>
          <a:ext cx="3360737" cy="568325"/>
        </p:xfrm>
        <a:graphic>
          <a:graphicData uri="http://schemas.openxmlformats.org/presentationml/2006/ole">
            <mc:AlternateContent xmlns:mc="http://schemas.openxmlformats.org/markup-compatibility/2006">
              <mc:Choice xmlns:v="urn:schemas-microsoft-com:vml" Requires="v">
                <p:oleObj spid="_x0000_s56421" name="Equation" r:id="rId4" imgW="2323800" imgH="393480" progId="Equation.DSMT4">
                  <p:embed/>
                </p:oleObj>
              </mc:Choice>
              <mc:Fallback>
                <p:oleObj name="Equation" r:id="rId4" imgW="2323800" imgH="393480" progId="Equation.DSMT4">
                  <p:embed/>
                  <p:pic>
                    <p:nvPicPr>
                      <p:cNvPr id="0" name=""/>
                      <p:cNvPicPr/>
                      <p:nvPr/>
                    </p:nvPicPr>
                    <p:blipFill>
                      <a:blip r:embed="rId5"/>
                      <a:stretch>
                        <a:fillRect/>
                      </a:stretch>
                    </p:blipFill>
                    <p:spPr>
                      <a:xfrm>
                        <a:off x="4675297" y="2842799"/>
                        <a:ext cx="3360737" cy="568325"/>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84926663"/>
              </p:ext>
            </p:extLst>
          </p:nvPr>
        </p:nvGraphicFramePr>
        <p:xfrm>
          <a:off x="4756150" y="4073525"/>
          <a:ext cx="2589213" cy="568325"/>
        </p:xfrm>
        <a:graphic>
          <a:graphicData uri="http://schemas.openxmlformats.org/presentationml/2006/ole">
            <mc:AlternateContent xmlns:mc="http://schemas.openxmlformats.org/markup-compatibility/2006">
              <mc:Choice xmlns:v="urn:schemas-microsoft-com:vml" Requires="v">
                <p:oleObj spid="_x0000_s56422" name="Equation" r:id="rId6" imgW="1790640" imgH="393480" progId="Equation.DSMT4">
                  <p:embed/>
                </p:oleObj>
              </mc:Choice>
              <mc:Fallback>
                <p:oleObj name="Equation" r:id="rId6" imgW="1790640" imgH="393480" progId="Equation.DSMT4">
                  <p:embed/>
                  <p:pic>
                    <p:nvPicPr>
                      <p:cNvPr id="4" name="Object 3"/>
                      <p:cNvPicPr/>
                      <p:nvPr/>
                    </p:nvPicPr>
                    <p:blipFill>
                      <a:blip r:embed="rId7"/>
                      <a:stretch>
                        <a:fillRect/>
                      </a:stretch>
                    </p:blipFill>
                    <p:spPr>
                      <a:xfrm>
                        <a:off x="4756150" y="4073525"/>
                        <a:ext cx="2589213" cy="568325"/>
                      </a:xfrm>
                      <a:prstGeom prst="rect">
                        <a:avLst/>
                      </a:prstGeom>
                    </p:spPr>
                  </p:pic>
                </p:oleObj>
              </mc:Fallback>
            </mc:AlternateContent>
          </a:graphicData>
        </a:graphic>
      </p:graphicFrame>
    </p:spTree>
    <p:extLst>
      <p:ext uri="{BB962C8B-B14F-4D97-AF65-F5344CB8AC3E}">
        <p14:creationId xmlns:p14="http://schemas.microsoft.com/office/powerpoint/2010/main" val="279167934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dirty="0"/>
              <a:t>Figure 14.4: Exponential Smoothing with Seasonal Adjustment</a:t>
            </a:r>
            <a:endParaRPr lang="en-IN" sz="3600" dirty="0"/>
          </a:p>
        </p:txBody>
      </p:sp>
      <p:sp>
        <p:nvSpPr>
          <p:cNvPr id="5" name="Content Placeholder 4"/>
          <p:cNvSpPr>
            <a:spLocks noGrp="1"/>
          </p:cNvSpPr>
          <p:nvPr>
            <p:ph idx="1"/>
          </p:nvPr>
        </p:nvSpPr>
        <p:spPr>
          <a:xfrm>
            <a:off x="3581400" y="6324600"/>
            <a:ext cx="2209800" cy="228599"/>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pic>
        <p:nvPicPr>
          <p:cNvPr id="8" name="Picture 7" descr="Line graph showing exponential smoothing with seasonal adjustment."/>
          <p:cNvPicPr>
            <a:picLocks noChangeAspect="1"/>
          </p:cNvPicPr>
          <p:nvPr/>
        </p:nvPicPr>
        <p:blipFill>
          <a:blip r:embed="rId4"/>
          <a:stretch>
            <a:fillRect/>
          </a:stretch>
        </p:blipFill>
        <p:spPr>
          <a:xfrm>
            <a:off x="2549577" y="1995463"/>
            <a:ext cx="3493824" cy="410053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1182688" y="304800"/>
            <a:ext cx="7580312" cy="1371600"/>
          </a:xfrm>
        </p:spPr>
        <p:txBody>
          <a:bodyPr/>
          <a:lstStyle/>
          <a:p>
            <a:r>
              <a:rPr lang="en-US" dirty="0"/>
              <a:t>The Choice of Forecasting Method</a:t>
            </a:r>
            <a:endParaRPr lang="en-IN" dirty="0"/>
          </a:p>
        </p:txBody>
      </p:sp>
      <p:sp>
        <p:nvSpPr>
          <p:cNvPr id="2" name="Content Placeholder 1"/>
          <p:cNvSpPr>
            <a:spLocks noGrp="1"/>
          </p:cNvSpPr>
          <p:nvPr>
            <p:ph idx="1"/>
          </p:nvPr>
        </p:nvSpPr>
        <p:spPr>
          <a:xfrm>
            <a:off x="1182688" y="2017713"/>
            <a:ext cx="7588062" cy="1716087"/>
          </a:xfrm>
        </p:spPr>
        <p:txBody>
          <a:bodyPr/>
          <a:lstStyle/>
          <a:p>
            <a:pPr marL="0" indent="0">
              <a:buClrTx/>
              <a:buSzPct val="100000"/>
              <a:buNone/>
            </a:pPr>
            <a:r>
              <a:rPr lang="en-US" dirty="0"/>
              <a:t>Subjective.</a:t>
            </a:r>
          </a:p>
          <a:p>
            <a:pPr marL="0" indent="0">
              <a:buClrTx/>
              <a:buSzPct val="100000"/>
              <a:buNone/>
            </a:pPr>
            <a:r>
              <a:rPr lang="en-US" dirty="0"/>
              <a:t>Causal.</a:t>
            </a:r>
          </a:p>
          <a:p>
            <a:pPr marL="0" indent="0">
              <a:buClrTx/>
              <a:buSzPct val="100000"/>
              <a:buNone/>
            </a:pPr>
            <a:r>
              <a:rPr lang="en-US" dirty="0"/>
              <a:t>Time Series.</a:t>
            </a: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304800"/>
            <a:ext cx="7580312" cy="1371600"/>
          </a:xfrm>
        </p:spPr>
        <p:txBody>
          <a:bodyPr/>
          <a:lstStyle/>
          <a:p>
            <a:r>
              <a:rPr lang="en-US" dirty="0"/>
              <a:t>Summary of Exponential Smoothing</a:t>
            </a:r>
            <a:endParaRPr lang="en-IN" dirty="0"/>
          </a:p>
        </p:txBody>
      </p:sp>
      <p:sp>
        <p:nvSpPr>
          <p:cNvPr id="4" name="Content Placeholder 3"/>
          <p:cNvSpPr>
            <a:spLocks noGrp="1"/>
          </p:cNvSpPr>
          <p:nvPr>
            <p:ph idx="1"/>
          </p:nvPr>
        </p:nvSpPr>
        <p:spPr>
          <a:xfrm>
            <a:off x="1182688" y="2017713"/>
            <a:ext cx="7588062" cy="4154487"/>
          </a:xfrm>
        </p:spPr>
        <p:txBody>
          <a:bodyPr/>
          <a:lstStyle/>
          <a:p>
            <a:pPr marL="0" indent="0">
              <a:buNone/>
            </a:pPr>
            <a:r>
              <a:rPr lang="en-US" sz="2400" dirty="0"/>
              <a:t>Exponential smoothing is a relatively easy and straightforward way to make short-term forecasts. </a:t>
            </a:r>
          </a:p>
          <a:p>
            <a:pPr marL="0" indent="0">
              <a:buNone/>
            </a:pPr>
            <a:r>
              <a:rPr lang="en-US" sz="2400" dirty="0"/>
              <a:t>This forecasting process has many attributes, including:</a:t>
            </a:r>
          </a:p>
          <a:p>
            <a:pPr marL="291600" lvl="1" indent="-291600">
              <a:lnSpc>
                <a:spcPct val="90000"/>
              </a:lnSpc>
              <a:spcBef>
                <a:spcPts val="1000"/>
              </a:spcBef>
              <a:buSzPct val="100000"/>
            </a:pPr>
            <a:r>
              <a:rPr lang="en-US" sz="2000" dirty="0"/>
              <a:t>All past data are considered in the smoothing process.</a:t>
            </a:r>
          </a:p>
          <a:p>
            <a:pPr marL="291600" lvl="1" indent="-291600">
              <a:lnSpc>
                <a:spcPct val="90000"/>
              </a:lnSpc>
              <a:spcBef>
                <a:spcPts val="1000"/>
              </a:spcBef>
              <a:buSzPct val="100000"/>
            </a:pPr>
            <a:r>
              <a:rPr lang="en-US" sz="2000" dirty="0"/>
              <a:t>Recent data are assigned more weight than older data.</a:t>
            </a:r>
          </a:p>
          <a:p>
            <a:pPr marL="291600" lvl="1" indent="-291600">
              <a:lnSpc>
                <a:spcPct val="90000"/>
              </a:lnSpc>
              <a:spcBef>
                <a:spcPts val="1000"/>
              </a:spcBef>
              <a:buSzPct val="100000"/>
            </a:pPr>
            <a:r>
              <a:rPr lang="en-US" sz="2000" dirty="0"/>
              <a:t>Only the most recent data are required to update a forecast.</a:t>
            </a:r>
          </a:p>
          <a:p>
            <a:pPr marL="291600" lvl="1" indent="-291600">
              <a:lnSpc>
                <a:spcPct val="90000"/>
              </a:lnSpc>
              <a:spcBef>
                <a:spcPts val="1000"/>
              </a:spcBef>
              <a:buSzPct val="100000"/>
            </a:pPr>
            <a:r>
              <a:rPr lang="en-US" sz="2000" dirty="0"/>
              <a:t>The model is easy to implement on a personal computer using spreadsheet software.</a:t>
            </a:r>
          </a:p>
          <a:p>
            <a:pPr marL="291600" lvl="1" indent="-291600">
              <a:lnSpc>
                <a:spcPct val="90000"/>
              </a:lnSpc>
              <a:spcBef>
                <a:spcPts val="1000"/>
              </a:spcBef>
              <a:buSzPct val="100000"/>
            </a:pPr>
            <a:r>
              <a:rPr lang="en-US" sz="2000" dirty="0"/>
              <a:t>Smoothing constants allow us to alter the rate at which the model responds to changes in the underlying pattern in the data.</a:t>
            </a:r>
          </a:p>
        </p:txBody>
      </p:sp>
    </p:spTree>
    <p:extLst>
      <p:ext uri="{BB962C8B-B14F-4D97-AF65-F5344CB8AC3E}">
        <p14:creationId xmlns:p14="http://schemas.microsoft.com/office/powerpoint/2010/main" val="22307545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82688" y="2017713"/>
            <a:ext cx="7588062" cy="3697287"/>
          </a:xfrm>
        </p:spPr>
        <p:txBody>
          <a:bodyPr/>
          <a:lstStyle/>
          <a:p>
            <a:pPr marL="403200" indent="-403200">
              <a:lnSpc>
                <a:spcPct val="90000"/>
              </a:lnSpc>
              <a:spcBef>
                <a:spcPts val="1000"/>
              </a:spcBef>
              <a:buClrTx/>
              <a:buSzPct val="100000"/>
              <a:buFont typeface="+mj-lt"/>
              <a:buAutoNum type="arabicPeriod"/>
            </a:pPr>
            <a:r>
              <a:rPr lang="en-US" sz="2400" dirty="0"/>
              <a:t>What characteristics of service organizations make forecast accuracy important?</a:t>
            </a:r>
          </a:p>
          <a:p>
            <a:pPr marL="403200" indent="-403200">
              <a:lnSpc>
                <a:spcPct val="90000"/>
              </a:lnSpc>
              <a:spcBef>
                <a:spcPts val="1000"/>
              </a:spcBef>
              <a:buClrTx/>
              <a:buSzPct val="100000"/>
              <a:buFont typeface="+mj-lt"/>
              <a:buAutoNum type="arabicPeriod"/>
            </a:pPr>
            <a:r>
              <a:rPr lang="en-US" sz="2400" dirty="0"/>
              <a:t>For each of the three forecasting methods, what costs are associated with the development and use of the forecast model? What costs are associated with forecast error? </a:t>
            </a:r>
          </a:p>
          <a:p>
            <a:pPr marL="403200" indent="-403200">
              <a:lnSpc>
                <a:spcPct val="90000"/>
              </a:lnSpc>
              <a:spcBef>
                <a:spcPts val="1000"/>
              </a:spcBef>
              <a:buClrTx/>
              <a:buSzPct val="100000"/>
              <a:buFont typeface="+mj-lt"/>
              <a:buAutoNum type="arabicPeriod"/>
            </a:pPr>
            <a:r>
              <a:rPr lang="en-US" sz="2400" dirty="0"/>
              <a:t>The number of customers at a bank likely will vary by the hour of the day and by the day of the month. What are the implications of this for choosing a forecasting model?</a:t>
            </a:r>
          </a:p>
        </p:txBody>
      </p:sp>
      <p:sp>
        <p:nvSpPr>
          <p:cNvPr id="3" name="Title 2"/>
          <p:cNvSpPr>
            <a:spLocks noGrp="1"/>
          </p:cNvSpPr>
          <p:nvPr>
            <p:ph type="title"/>
          </p:nvPr>
        </p:nvSpPr>
        <p:spPr>
          <a:xfrm>
            <a:off x="1182688" y="990600"/>
            <a:ext cx="7580312" cy="685800"/>
          </a:xfrm>
        </p:spPr>
        <p:txBody>
          <a:bodyPr/>
          <a:lstStyle/>
          <a:p>
            <a:r>
              <a:rPr lang="en-US" dirty="0"/>
              <a:t>Topics for Discussion </a:t>
            </a:r>
            <a:r>
              <a:rPr lang="en-US" sz="1100" dirty="0"/>
              <a:t>1</a:t>
            </a:r>
            <a:endParaRPr lang="en-IN" sz="11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82688" y="2017713"/>
            <a:ext cx="7588062" cy="4078287"/>
          </a:xfrm>
        </p:spPr>
        <p:txBody>
          <a:bodyPr/>
          <a:lstStyle/>
          <a:p>
            <a:pPr marL="403200" indent="-403200">
              <a:lnSpc>
                <a:spcPct val="90000"/>
              </a:lnSpc>
              <a:spcBef>
                <a:spcPts val="1000"/>
              </a:spcBef>
              <a:buClrTx/>
              <a:buSzPct val="100000"/>
              <a:buFont typeface="+mj-lt"/>
              <a:buAutoNum type="arabicPeriod" startAt="4"/>
            </a:pPr>
            <a:r>
              <a:rPr lang="en-US" sz="2400" dirty="0"/>
              <a:t>Suggest a number of independent variables for a regression model to predict the potential sales volume of a given location for a retail store (for example: a video rental store).</a:t>
            </a:r>
          </a:p>
          <a:p>
            <a:pPr marL="403200" indent="-403200">
              <a:lnSpc>
                <a:spcPct val="90000"/>
              </a:lnSpc>
              <a:spcBef>
                <a:spcPts val="1000"/>
              </a:spcBef>
              <a:buClrTx/>
              <a:buSzPct val="100000"/>
              <a:buFont typeface="+mj-lt"/>
              <a:buAutoNum type="arabicPeriod" startAt="4"/>
            </a:pPr>
            <a:r>
              <a:rPr lang="en-US" sz="2400" dirty="0"/>
              <a:t>Why is the N-period moving-average still in common use if the simple exponential smoothing model has superior qualities?</a:t>
            </a:r>
          </a:p>
          <a:p>
            <a:pPr marL="403200" indent="-403200">
              <a:lnSpc>
                <a:spcPct val="90000"/>
              </a:lnSpc>
              <a:spcBef>
                <a:spcPts val="1000"/>
              </a:spcBef>
              <a:buClrTx/>
              <a:buSzPct val="100000"/>
              <a:buFont typeface="+mj-lt"/>
              <a:buAutoNum type="arabicPeriod" startAt="4"/>
            </a:pPr>
            <a:r>
              <a:rPr lang="en-US" sz="2400" dirty="0"/>
              <a:t>What changes in </a:t>
            </a:r>
            <a:r>
              <a:rPr lang="en-US" sz="2400" dirty="0">
                <a:cs typeface="Arial" charset="0"/>
              </a:rPr>
              <a:t>α, β, γ would you recommend to improve the performance of the trendline seasonal adjustment forecast shown in Figure 14.4?</a:t>
            </a:r>
            <a:endParaRPr lang="en-US" sz="2400" dirty="0"/>
          </a:p>
        </p:txBody>
      </p:sp>
      <p:sp>
        <p:nvSpPr>
          <p:cNvPr id="3" name="Title 2"/>
          <p:cNvSpPr>
            <a:spLocks noGrp="1"/>
          </p:cNvSpPr>
          <p:nvPr>
            <p:ph type="title"/>
          </p:nvPr>
        </p:nvSpPr>
        <p:spPr>
          <a:xfrm>
            <a:off x="1182688" y="990600"/>
            <a:ext cx="7580312" cy="685800"/>
          </a:xfrm>
        </p:spPr>
        <p:txBody>
          <a:bodyPr/>
          <a:lstStyle/>
          <a:p>
            <a:r>
              <a:rPr lang="en-US" dirty="0"/>
              <a:t>Topics for Discussion </a:t>
            </a:r>
            <a:r>
              <a:rPr lang="en-US" sz="1100" dirty="0"/>
              <a:t>2</a:t>
            </a:r>
            <a:endParaRPr lang="en-IN" sz="1100" dirty="0"/>
          </a:p>
        </p:txBody>
      </p:sp>
    </p:spTree>
    <p:extLst>
      <p:ext uri="{BB962C8B-B14F-4D97-AF65-F5344CB8AC3E}">
        <p14:creationId xmlns:p14="http://schemas.microsoft.com/office/powerpoint/2010/main" val="1306210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82688" y="2017713"/>
            <a:ext cx="7588062" cy="1716087"/>
          </a:xfrm>
        </p:spPr>
        <p:txBody>
          <a:bodyPr/>
          <a:lstStyle/>
          <a:p>
            <a:pPr marL="0" indent="0">
              <a:buNone/>
            </a:pPr>
            <a:r>
              <a:rPr lang="en-US" dirty="0"/>
              <a:t>Conduct a Delphi forecast exercise to obtain a consensus on the decade when a human colony will be established on Mars.</a:t>
            </a:r>
          </a:p>
        </p:txBody>
      </p:sp>
      <p:sp>
        <p:nvSpPr>
          <p:cNvPr id="3" name="Title 2"/>
          <p:cNvSpPr>
            <a:spLocks noGrp="1"/>
          </p:cNvSpPr>
          <p:nvPr>
            <p:ph type="title"/>
          </p:nvPr>
        </p:nvSpPr>
        <p:spPr>
          <a:xfrm>
            <a:off x="1182688" y="1066800"/>
            <a:ext cx="7580312" cy="609600"/>
          </a:xfrm>
        </p:spPr>
        <p:txBody>
          <a:bodyPr/>
          <a:lstStyle/>
          <a:p>
            <a:r>
              <a:rPr lang="en-US" sz="3200" dirty="0"/>
              <a:t>Interactive Exercise: Delphi Forecasting</a:t>
            </a:r>
            <a:endParaRPr lang="en-IN" sz="32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182688" y="2017713"/>
            <a:ext cx="7588062" cy="3697287"/>
          </a:xfrm>
        </p:spPr>
        <p:txBody>
          <a:bodyPr/>
          <a:lstStyle/>
          <a:p>
            <a:pPr marL="403200" indent="-403200">
              <a:lnSpc>
                <a:spcPct val="90000"/>
              </a:lnSpc>
              <a:spcBef>
                <a:spcPts val="1000"/>
              </a:spcBef>
              <a:buSzPct val="100000"/>
              <a:buFont typeface="+mj-lt"/>
              <a:buAutoNum type="arabicPeriod"/>
            </a:pPr>
            <a:r>
              <a:rPr lang="en-US" sz="2800" dirty="0"/>
              <a:t>Given the information available and your      knowledge of different forecasting techniques, recommend a specific forecasting technique for this study. Consider the advantages and disadvantages of your preferred technique, and identify what additional information, if any, Mr. Able would need.</a:t>
            </a:r>
          </a:p>
          <a:p>
            <a:pPr marL="403200" indent="-403200">
              <a:lnSpc>
                <a:spcPct val="90000"/>
              </a:lnSpc>
              <a:spcBef>
                <a:spcPts val="1000"/>
              </a:spcBef>
              <a:buSzPct val="100000"/>
              <a:buFont typeface="+mj-lt"/>
              <a:buAutoNum type="arabicPeriod"/>
            </a:pPr>
            <a:r>
              <a:rPr lang="en-US" sz="2800" dirty="0"/>
              <a:t>Develop forecasts for patient, staffing, and budget levels for next year.</a:t>
            </a:r>
          </a:p>
        </p:txBody>
      </p:sp>
      <p:sp>
        <p:nvSpPr>
          <p:cNvPr id="3" name="Title 2"/>
          <p:cNvSpPr>
            <a:spLocks noGrp="1"/>
          </p:cNvSpPr>
          <p:nvPr>
            <p:ph type="title"/>
          </p:nvPr>
        </p:nvSpPr>
        <p:spPr>
          <a:xfrm>
            <a:off x="1182688" y="304800"/>
            <a:ext cx="7580312" cy="1371600"/>
          </a:xfrm>
        </p:spPr>
        <p:txBody>
          <a:bodyPr/>
          <a:lstStyle/>
          <a:p>
            <a:r>
              <a:rPr lang="en-US" dirty="0"/>
              <a:t>Case 14.1: Oak Hollow Medical </a:t>
            </a:r>
            <a:br>
              <a:rPr lang="en-US" dirty="0"/>
            </a:br>
            <a:r>
              <a:rPr lang="en-US" dirty="0"/>
              <a:t>Evaluation Center</a:t>
            </a:r>
            <a:endParaRPr lang="en-I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14.2: Gnomial Functions, Inc.</a:t>
            </a:r>
          </a:p>
        </p:txBody>
      </p:sp>
      <p:sp>
        <p:nvSpPr>
          <p:cNvPr id="2" name="Content Placeholder 1"/>
          <p:cNvSpPr>
            <a:spLocks noGrp="1"/>
          </p:cNvSpPr>
          <p:nvPr>
            <p:ph idx="1"/>
          </p:nvPr>
        </p:nvSpPr>
        <p:spPr>
          <a:xfrm>
            <a:off x="1182688" y="2017713"/>
            <a:ext cx="7588062" cy="4078287"/>
          </a:xfrm>
        </p:spPr>
        <p:txBody>
          <a:bodyPr/>
          <a:lstStyle/>
          <a:p>
            <a:pPr marL="403200" indent="-403200">
              <a:lnSpc>
                <a:spcPct val="90000"/>
              </a:lnSpc>
              <a:spcBef>
                <a:spcPts val="1000"/>
              </a:spcBef>
              <a:buSzPct val="100000"/>
              <a:buFont typeface="+mj-lt"/>
              <a:buAutoNum type="arabicPeriod"/>
            </a:pPr>
            <a:r>
              <a:rPr lang="en-US" sz="2800" dirty="0"/>
              <a:t>Given the information and your knowledge of different forecasting techniques, develop a recommendation for utilizing a specific forecasting technique in the </a:t>
            </a:r>
            <a:br>
              <a:rPr lang="en-US" sz="2800" dirty="0"/>
            </a:br>
            <a:r>
              <a:rPr lang="en-US" sz="2800" dirty="0"/>
              <a:t>subsequent study.</a:t>
            </a:r>
          </a:p>
          <a:p>
            <a:pPr marL="403200" indent="-403200">
              <a:lnSpc>
                <a:spcPct val="90000"/>
              </a:lnSpc>
              <a:spcBef>
                <a:spcPts val="1000"/>
              </a:spcBef>
              <a:buSzPct val="100000"/>
              <a:buFont typeface="+mj-lt"/>
              <a:buAutoNum type="arabicPeriod"/>
            </a:pPr>
            <a:r>
              <a:rPr lang="en-US" sz="2800" dirty="0"/>
              <a:t>Develop a forecast for the next six months (and, perhaps for the six-month period following that one as well) and note any reservations or qualifications you feel are vital to its understanding and use.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182688" y="2017713"/>
            <a:ext cx="7588062" cy="3087687"/>
          </a:xfrm>
        </p:spPr>
        <p:txBody>
          <a:bodyPr/>
          <a:lstStyle/>
          <a:p>
            <a:pPr marL="0" indent="0">
              <a:buNone/>
            </a:pPr>
            <a:r>
              <a:rPr lang="en-IN" sz="2800" dirty="0"/>
              <a:t>The horizontal axis contains the periods 1 to 6 and the vertical axis displays the occupancy from 75 to 105. The actual line goes from about 80 to 85 to 83 to 82 to 98 and finally 100. The forecast with alpha = 0.05 goes from 78 to 78 to 82, to 83, to 82, then to 90. The forecast with alpha = 0.01 stays around 78 to 80 for all periods. </a:t>
            </a:r>
          </a:p>
        </p:txBody>
      </p:sp>
      <p:sp>
        <p:nvSpPr>
          <p:cNvPr id="5" name="Content Placeholder 4"/>
          <p:cNvSpPr>
            <a:spLocks noGrp="1"/>
          </p:cNvSpPr>
          <p:nvPr>
            <p:ph idx="13"/>
          </p:nvPr>
        </p:nvSpPr>
        <p:spPr>
          <a:xfrm>
            <a:off x="3906044" y="6172200"/>
            <a:ext cx="2133600" cy="291306"/>
          </a:xfrm>
        </p:spPr>
        <p:txBody>
          <a:bodyPr/>
          <a:lstStyle/>
          <a:p>
            <a:pPr marL="0" indent="0" algn="ctr">
              <a:buNone/>
            </a:pPr>
            <a:r>
              <a:rPr lang="en-IN" sz="900" dirty="0">
                <a:hlinkClick r:id="rId3" action="ppaction://hlinksldjump"/>
              </a:rPr>
              <a:t>Return to slide containing original image.</a:t>
            </a:r>
            <a:endParaRPr lang="en-IN" sz="900" dirty="0">
              <a:hlinkClick r:id="rId4" action="ppaction://hlinksldjump"/>
            </a:endParaRPr>
          </a:p>
        </p:txBody>
      </p:sp>
      <p:sp>
        <p:nvSpPr>
          <p:cNvPr id="6" name="Title 5"/>
          <p:cNvSpPr>
            <a:spLocks noGrp="1"/>
          </p:cNvSpPr>
          <p:nvPr>
            <p:ph type="title"/>
          </p:nvPr>
        </p:nvSpPr>
        <p:spPr>
          <a:xfrm>
            <a:off x="1182688" y="152401"/>
            <a:ext cx="7580312" cy="1524000"/>
          </a:xfrm>
        </p:spPr>
        <p:txBody>
          <a:bodyPr/>
          <a:lstStyle/>
          <a:p>
            <a:r>
              <a:rPr lang="en-US" sz="3400" dirty="0"/>
              <a:t>FIGURE 14.1: Simple Exponential Smoothing: Saturday Hotel Occupancy    (</a:t>
            </a:r>
            <a:r>
              <a:rPr lang="el-GR" sz="3400" dirty="0"/>
              <a:t>α</a:t>
            </a:r>
            <a:r>
              <a:rPr lang="en-IN" sz="3400" dirty="0"/>
              <a:t> </a:t>
            </a:r>
            <a:r>
              <a:rPr lang="en-US" sz="3400" dirty="0"/>
              <a:t>= 0.1 and </a:t>
            </a:r>
            <a:r>
              <a:rPr lang="el-GR" sz="3400" dirty="0"/>
              <a:t>α</a:t>
            </a:r>
            <a:r>
              <a:rPr lang="en-IN" sz="3400" dirty="0"/>
              <a:t> </a:t>
            </a:r>
            <a:r>
              <a:rPr lang="en-US" sz="3400" dirty="0"/>
              <a:t>= 0.5) Long Description</a:t>
            </a:r>
            <a:endParaRPr lang="en-IN" sz="3400" dirty="0"/>
          </a:p>
        </p:txBody>
      </p:sp>
    </p:spTree>
    <p:extLst>
      <p:ext uri="{BB962C8B-B14F-4D97-AF65-F5344CB8AC3E}">
        <p14:creationId xmlns:p14="http://schemas.microsoft.com/office/powerpoint/2010/main" val="40216205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182688" y="2017713"/>
            <a:ext cx="7588062" cy="1868487"/>
          </a:xfrm>
        </p:spPr>
        <p:txBody>
          <a:bodyPr/>
          <a:lstStyle/>
          <a:p>
            <a:pPr marL="0" indent="0">
              <a:buNone/>
            </a:pPr>
            <a:r>
              <a:rPr lang="en-IN" sz="2800" dirty="0"/>
              <a:t>The horizontal axis displays the age of the observation and the vertical axis displays the weight. The initial weight is 0.3 = alpha and each period multiplies this value by 1 minus alpha. </a:t>
            </a:r>
          </a:p>
        </p:txBody>
      </p:sp>
      <p:sp>
        <p:nvSpPr>
          <p:cNvPr id="5" name="Content Placeholder 4"/>
          <p:cNvSpPr>
            <a:spLocks noGrp="1"/>
          </p:cNvSpPr>
          <p:nvPr>
            <p:ph idx="13"/>
          </p:nvPr>
        </p:nvSpPr>
        <p:spPr>
          <a:xfrm>
            <a:off x="3906044" y="6172200"/>
            <a:ext cx="2133600" cy="291306"/>
          </a:xfrm>
        </p:spPr>
        <p:txBody>
          <a:bodyPr/>
          <a:lstStyle/>
          <a:p>
            <a:pPr marL="0" indent="0" algn="ctr">
              <a:buNone/>
            </a:pPr>
            <a:r>
              <a:rPr lang="en-IN" sz="900" dirty="0">
                <a:hlinkClick r:id="rId3" action="ppaction://hlinksldjump"/>
              </a:rPr>
              <a:t>Return to slide containing original image.</a:t>
            </a:r>
            <a:endParaRPr lang="en-IN" sz="900" dirty="0">
              <a:hlinkClick r:id="rId4" action="ppaction://hlinksldjump"/>
            </a:endParaRPr>
          </a:p>
        </p:txBody>
      </p:sp>
      <p:sp>
        <p:nvSpPr>
          <p:cNvPr id="2" name="Title 1"/>
          <p:cNvSpPr>
            <a:spLocks noGrp="1"/>
          </p:cNvSpPr>
          <p:nvPr>
            <p:ph type="title"/>
          </p:nvPr>
        </p:nvSpPr>
        <p:spPr>
          <a:xfrm>
            <a:off x="1182688" y="214313"/>
            <a:ext cx="7580312" cy="1538287"/>
          </a:xfrm>
        </p:spPr>
        <p:txBody>
          <a:bodyPr/>
          <a:lstStyle/>
          <a:p>
            <a:r>
              <a:rPr lang="en-US" sz="3400" dirty="0"/>
              <a:t>FIGURE 14.2: Distribution of Weight Given Past Data in Exponential Smoothing          (</a:t>
            </a:r>
            <a:r>
              <a:rPr lang="el-GR" sz="3400" dirty="0">
                <a:ea typeface="Cambria Math" panose="02040503050406030204" pitchFamily="18" charset="0"/>
              </a:rPr>
              <a:t>α</a:t>
            </a:r>
            <a:r>
              <a:rPr lang="en-IN" sz="3400" dirty="0">
                <a:ea typeface="Cambria Math" panose="02040503050406030204" pitchFamily="18" charset="0"/>
              </a:rPr>
              <a:t> </a:t>
            </a:r>
            <a:r>
              <a:rPr lang="en-US" sz="3400" dirty="0"/>
              <a:t>= 0.3) Long Description</a:t>
            </a:r>
            <a:endParaRPr lang="en-IN" sz="3400" dirty="0"/>
          </a:p>
        </p:txBody>
      </p:sp>
    </p:spTree>
    <p:extLst>
      <p:ext uri="{BB962C8B-B14F-4D97-AF65-F5344CB8AC3E}">
        <p14:creationId xmlns:p14="http://schemas.microsoft.com/office/powerpoint/2010/main" val="13374597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182688" y="2017713"/>
            <a:ext cx="7588062" cy="1868487"/>
          </a:xfrm>
        </p:spPr>
        <p:txBody>
          <a:bodyPr/>
          <a:lstStyle/>
          <a:p>
            <a:pPr marL="0" indent="0">
              <a:buNone/>
            </a:pPr>
            <a:r>
              <a:rPr lang="en-IN" sz="2800" dirty="0"/>
              <a:t>The actual load factors were approximately 30, 40, 42, 50, 45, 60, 55, and 62. The forecast is shown as a dashed line and has values of 30, 30, 35, 40, 45, 50, 60, and about 60. </a:t>
            </a:r>
          </a:p>
        </p:txBody>
      </p:sp>
      <p:sp>
        <p:nvSpPr>
          <p:cNvPr id="5" name="Content Placeholder 4"/>
          <p:cNvSpPr>
            <a:spLocks noGrp="1"/>
          </p:cNvSpPr>
          <p:nvPr>
            <p:ph idx="13"/>
          </p:nvPr>
        </p:nvSpPr>
        <p:spPr>
          <a:xfrm>
            <a:off x="3906044" y="6172200"/>
            <a:ext cx="2133600" cy="291306"/>
          </a:xfrm>
        </p:spPr>
        <p:txBody>
          <a:bodyPr/>
          <a:lstStyle/>
          <a:p>
            <a:pPr marL="0" indent="0" algn="ctr">
              <a:buNone/>
            </a:pPr>
            <a:r>
              <a:rPr lang="en-IN" sz="900" dirty="0">
                <a:hlinkClick r:id="rId3" action="ppaction://hlinksldjump"/>
              </a:rPr>
              <a:t>Return to slide containing original image.</a:t>
            </a:r>
            <a:endParaRPr lang="en-IN" sz="900" dirty="0">
              <a:hlinkClick r:id="rId4" action="ppaction://hlinksldjump"/>
            </a:endParaRPr>
          </a:p>
        </p:txBody>
      </p:sp>
      <p:sp>
        <p:nvSpPr>
          <p:cNvPr id="2" name="Title 1"/>
          <p:cNvSpPr>
            <a:spLocks noGrp="1"/>
          </p:cNvSpPr>
          <p:nvPr>
            <p:ph type="title"/>
          </p:nvPr>
        </p:nvSpPr>
        <p:spPr>
          <a:xfrm>
            <a:off x="1182688" y="76201"/>
            <a:ext cx="7580312" cy="1676400"/>
          </a:xfrm>
        </p:spPr>
        <p:txBody>
          <a:bodyPr/>
          <a:lstStyle/>
          <a:p>
            <a:r>
              <a:rPr lang="en-US" sz="3200" dirty="0"/>
              <a:t>Figure 14.3: Exponential Smoothing with Trend Adjustment: Commuter Airline Load Factors (𝛼 = 0.5, 𝛽 = 0.3) Long Description</a:t>
            </a:r>
            <a:endParaRPr lang="en-IN" sz="3200" dirty="0"/>
          </a:p>
        </p:txBody>
      </p:sp>
    </p:spTree>
    <p:extLst>
      <p:ext uri="{BB962C8B-B14F-4D97-AF65-F5344CB8AC3E}">
        <p14:creationId xmlns:p14="http://schemas.microsoft.com/office/powerpoint/2010/main" val="3025287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182688" y="2017713"/>
            <a:ext cx="7588062" cy="3087687"/>
          </a:xfrm>
        </p:spPr>
        <p:txBody>
          <a:bodyPr/>
          <a:lstStyle/>
          <a:p>
            <a:pPr marL="0" indent="0">
              <a:buNone/>
            </a:pPr>
            <a:r>
              <a:rPr lang="en-IN" sz="2400" dirty="0"/>
              <a:t>The horizontal axis contains the months from January to December. The vertical axis shows the number of ferry passengers taken to the resort island. All three models (the trend line seasonal adjustment with alpha = 0.2, beta = 0.2, and gamma = 0.3), the seasonal adjustment only (with alpha = 0.2 and gamma = 0.3) and the actual follow a pattern of a sharp increase over the summer months and a sharp decline nearing the end of the year. </a:t>
            </a:r>
          </a:p>
        </p:txBody>
      </p:sp>
      <p:sp>
        <p:nvSpPr>
          <p:cNvPr id="5" name="Content Placeholder 4"/>
          <p:cNvSpPr>
            <a:spLocks noGrp="1"/>
          </p:cNvSpPr>
          <p:nvPr>
            <p:ph idx="13"/>
          </p:nvPr>
        </p:nvSpPr>
        <p:spPr>
          <a:xfrm>
            <a:off x="3906044" y="6172200"/>
            <a:ext cx="2133600" cy="291306"/>
          </a:xfrm>
        </p:spPr>
        <p:txBody>
          <a:bodyPr/>
          <a:lstStyle/>
          <a:p>
            <a:pPr marL="0" indent="0" algn="ctr">
              <a:buNone/>
            </a:pPr>
            <a:r>
              <a:rPr lang="en-IN" sz="900" dirty="0">
                <a:hlinkClick r:id="rId3" action="ppaction://hlinksldjump"/>
              </a:rPr>
              <a:t>Return to slide containing original image.</a:t>
            </a:r>
            <a:endParaRPr lang="en-IN" sz="900" dirty="0">
              <a:hlinkClick r:id="rId4" action="ppaction://hlinksldjump"/>
            </a:endParaRPr>
          </a:p>
        </p:txBody>
      </p:sp>
      <p:sp>
        <p:nvSpPr>
          <p:cNvPr id="2" name="Title 1"/>
          <p:cNvSpPr>
            <a:spLocks noGrp="1"/>
          </p:cNvSpPr>
          <p:nvPr>
            <p:ph type="title"/>
          </p:nvPr>
        </p:nvSpPr>
        <p:spPr>
          <a:xfrm>
            <a:off x="1182688" y="457200"/>
            <a:ext cx="7580312" cy="1219200"/>
          </a:xfrm>
        </p:spPr>
        <p:txBody>
          <a:bodyPr/>
          <a:lstStyle/>
          <a:p>
            <a:r>
              <a:rPr lang="en-US" sz="3200" dirty="0"/>
              <a:t>Figure 14.4: Exponential Smoothing with Seasonal Adjustment Long Description</a:t>
            </a:r>
            <a:endParaRPr lang="en-IN" sz="3200" dirty="0"/>
          </a:p>
        </p:txBody>
      </p:sp>
    </p:spTree>
    <p:extLst>
      <p:ext uri="{BB962C8B-B14F-4D97-AF65-F5344CB8AC3E}">
        <p14:creationId xmlns:p14="http://schemas.microsoft.com/office/powerpoint/2010/main" val="2907598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82688" y="304800"/>
            <a:ext cx="7580312" cy="1371600"/>
          </a:xfrm>
        </p:spPr>
        <p:txBody>
          <a:bodyPr/>
          <a:lstStyle/>
          <a:p>
            <a:r>
              <a:rPr lang="en-US" dirty="0"/>
              <a:t>Table 14.1: Characteristics of Forecasting Methods</a:t>
            </a:r>
            <a:endParaRPr lang="en-IN" dirty="0"/>
          </a:p>
        </p:txBody>
      </p:sp>
      <p:graphicFrame>
        <p:nvGraphicFramePr>
          <p:cNvPr id="4" name="Table 3"/>
          <p:cNvGraphicFramePr>
            <a:graphicFrameLocks noGrp="1"/>
          </p:cNvGraphicFramePr>
          <p:nvPr>
            <p:extLst>
              <p:ext uri="{D42A27DB-BD31-4B8C-83A1-F6EECF244321}">
                <p14:modId xmlns:p14="http://schemas.microsoft.com/office/powerpoint/2010/main" val="3931211767"/>
              </p:ext>
            </p:extLst>
          </p:nvPr>
        </p:nvGraphicFramePr>
        <p:xfrm>
          <a:off x="1173357" y="2103120"/>
          <a:ext cx="7580310" cy="4297680"/>
        </p:xfrm>
        <a:graphic>
          <a:graphicData uri="http://schemas.openxmlformats.org/drawingml/2006/table">
            <a:tbl>
              <a:tblPr firstRow="1" bandRow="1">
                <a:tableStyleId>{5C22544A-7EE6-4342-B048-85BDC9FD1C3A}</a:tableStyleId>
              </a:tblPr>
              <a:tblGrid>
                <a:gridCol w="1493643">
                  <a:extLst>
                    <a:ext uri="{9D8B030D-6E8A-4147-A177-3AD203B41FA5}">
                      <a16:colId xmlns:a16="http://schemas.microsoft.com/office/drawing/2014/main" val="199141466"/>
                    </a:ext>
                  </a:extLst>
                </a:gridCol>
                <a:gridCol w="1752600">
                  <a:extLst>
                    <a:ext uri="{9D8B030D-6E8A-4147-A177-3AD203B41FA5}">
                      <a16:colId xmlns:a16="http://schemas.microsoft.com/office/drawing/2014/main" val="1213957018"/>
                    </a:ext>
                  </a:extLst>
                </a:gridCol>
                <a:gridCol w="1219200">
                  <a:extLst>
                    <a:ext uri="{9D8B030D-6E8A-4147-A177-3AD203B41FA5}">
                      <a16:colId xmlns:a16="http://schemas.microsoft.com/office/drawing/2014/main" val="1856823725"/>
                    </a:ext>
                  </a:extLst>
                </a:gridCol>
                <a:gridCol w="1371600">
                  <a:extLst>
                    <a:ext uri="{9D8B030D-6E8A-4147-A177-3AD203B41FA5}">
                      <a16:colId xmlns:a16="http://schemas.microsoft.com/office/drawing/2014/main" val="2319902746"/>
                    </a:ext>
                  </a:extLst>
                </a:gridCol>
                <a:gridCol w="1743267">
                  <a:extLst>
                    <a:ext uri="{9D8B030D-6E8A-4147-A177-3AD203B41FA5}">
                      <a16:colId xmlns:a16="http://schemas.microsoft.com/office/drawing/2014/main" val="1539070406"/>
                    </a:ext>
                  </a:extLst>
                </a:gridCol>
              </a:tblGrid>
              <a:tr h="145143">
                <a:tc>
                  <a:txBody>
                    <a:bodyPr/>
                    <a:lstStyle/>
                    <a:p>
                      <a:r>
                        <a:rPr lang="en-IN" sz="1200" dirty="0">
                          <a:solidFill>
                            <a:schemeClr val="tx1"/>
                          </a:solidFill>
                          <a:latin typeface="Calibri" panose="020F0502020204030204" pitchFamily="34" charset="0"/>
                        </a:rPr>
                        <a:t>Method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dirty="0">
                          <a:solidFill>
                            <a:schemeClr val="tx1"/>
                          </a:solidFill>
                          <a:latin typeface="Calibri" panose="020F0502020204030204" pitchFamily="34" charset="0"/>
                        </a:rPr>
                        <a:t>Data Required</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dirty="0">
                          <a:solidFill>
                            <a:schemeClr val="tx1"/>
                          </a:solidFill>
                          <a:latin typeface="Calibri" panose="020F0502020204030204" pitchFamily="34" charset="0"/>
                        </a:rPr>
                        <a:t>Relative Cost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200" dirty="0">
                          <a:solidFill>
                            <a:schemeClr val="tx1"/>
                          </a:solidFill>
                          <a:latin typeface="Calibri" panose="020F0502020204030204" pitchFamily="34" charset="0"/>
                        </a:rPr>
                        <a:t>Forecast Horizon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latin typeface="Calibri" panose="020F0502020204030204" pitchFamily="34" charset="0"/>
                        </a:rPr>
                        <a:t>Application</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6348750"/>
                  </a:ext>
                </a:extLst>
              </a:tr>
              <a:tr h="0">
                <a:tc>
                  <a:txBody>
                    <a:bodyPr/>
                    <a:lstStyle/>
                    <a:p>
                      <a:r>
                        <a:rPr lang="en-IN" sz="1200" i="1" dirty="0">
                          <a:latin typeface="Calibri" panose="020F0502020204030204" pitchFamily="34" charset="0"/>
                        </a:rPr>
                        <a:t>Subjective models:</a:t>
                      </a:r>
                    </a:p>
                  </a:txBody>
                  <a:tcPr>
                    <a:lnT w="12700" cap="flat" cmpd="sng" algn="ctr">
                      <a:solidFill>
                        <a:schemeClr val="tx1"/>
                      </a:solidFill>
                      <a:prstDash val="solid"/>
                      <a:round/>
                      <a:headEnd type="none" w="med" len="med"/>
                      <a:tailEnd type="none" w="med" len="med"/>
                    </a:lnT>
                    <a:noFill/>
                  </a:tcPr>
                </a:tc>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dirty="0">
                        <a:solidFill>
                          <a:schemeClr val="bg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r>
                        <a:rPr kumimoji="0" lang="en-IN" sz="12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20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r>
                        <a:rPr kumimoji="0" lang="en-IN" sz="12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200" dirty="0">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523898509"/>
                  </a:ext>
                </a:extLst>
              </a:tr>
              <a:tr h="0">
                <a:tc>
                  <a:txBody>
                    <a:bodyPr/>
                    <a:lstStyle/>
                    <a:p>
                      <a:r>
                        <a:rPr lang="en-IN" sz="1200" dirty="0">
                          <a:latin typeface="Calibri" panose="020F0502020204030204" pitchFamily="34" charset="0"/>
                        </a:rPr>
                        <a:t>Delphi method</a:t>
                      </a:r>
                    </a:p>
                  </a:txBody>
                  <a:tcPr>
                    <a:noFill/>
                  </a:tcPr>
                </a:tc>
                <a:tc>
                  <a:txBody>
                    <a:bodyPr/>
                    <a:lstStyle/>
                    <a:p>
                      <a:r>
                        <a:rPr lang="en-IN" sz="1200" dirty="0">
                          <a:latin typeface="Calibri" panose="020F0502020204030204" pitchFamily="34" charset="0"/>
                        </a:rPr>
                        <a:t>Survey results</a:t>
                      </a:r>
                    </a:p>
                  </a:txBody>
                  <a:tcPr>
                    <a:noFill/>
                  </a:tcPr>
                </a:tc>
                <a:tc>
                  <a:txBody>
                    <a:bodyPr/>
                    <a:lstStyle/>
                    <a:p>
                      <a:r>
                        <a:rPr lang="en-IN" sz="1200" dirty="0">
                          <a:latin typeface="Calibri" panose="020F0502020204030204" pitchFamily="34" charset="0"/>
                        </a:rPr>
                        <a:t>High</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Long term</a:t>
                      </a:r>
                    </a:p>
                  </a:txBody>
                  <a:tcPr>
                    <a:noFill/>
                  </a:tcPr>
                </a:tc>
                <a:tc>
                  <a:txBody>
                    <a:bodyPr/>
                    <a:lstStyle/>
                    <a:p>
                      <a:r>
                        <a:rPr lang="en-IN" sz="1200" dirty="0">
                          <a:latin typeface="Calibri" panose="020F0502020204030204" pitchFamily="34" charset="0"/>
                        </a:rPr>
                        <a:t>Technological forecasting</a:t>
                      </a:r>
                    </a:p>
                  </a:txBody>
                  <a:tcPr>
                    <a:noFill/>
                  </a:tcPr>
                </a:tc>
                <a:extLst>
                  <a:ext uri="{0D108BD9-81ED-4DB2-BD59-A6C34878D82A}">
                    <a16:rowId xmlns:a16="http://schemas.microsoft.com/office/drawing/2014/main" val="14949709"/>
                  </a:ext>
                </a:extLst>
              </a:tr>
              <a:tr h="145143">
                <a:tc>
                  <a:txBody>
                    <a:bodyPr/>
                    <a:lstStyle/>
                    <a:p>
                      <a:r>
                        <a:rPr lang="en-IN" sz="1200" dirty="0">
                          <a:latin typeface="Calibri" panose="020F0502020204030204" pitchFamily="34" charset="0"/>
                        </a:rPr>
                        <a:t>Cross-impact</a:t>
                      </a:r>
                      <a:r>
                        <a:rPr lang="en-IN" sz="1200" baseline="0" dirty="0">
                          <a:latin typeface="Calibri" panose="020F0502020204030204" pitchFamily="34" charset="0"/>
                        </a:rPr>
                        <a:t> analysis</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Correlations between events</a:t>
                      </a:r>
                    </a:p>
                  </a:txBody>
                  <a:tcPr>
                    <a:noFill/>
                  </a:tcPr>
                </a:tc>
                <a:tc>
                  <a:txBody>
                    <a:bodyPr/>
                    <a:lstStyle/>
                    <a:p>
                      <a:r>
                        <a:rPr lang="en-IN" sz="1200" dirty="0">
                          <a:latin typeface="Calibri" panose="020F0502020204030204" pitchFamily="34" charset="0"/>
                        </a:rPr>
                        <a:t>High</a:t>
                      </a: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Long term</a:t>
                      </a:r>
                    </a:p>
                    <a:p>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Technological forecasting</a:t>
                      </a:r>
                    </a:p>
                  </a:txBody>
                  <a:tcPr>
                    <a:noFill/>
                  </a:tcPr>
                </a:tc>
                <a:extLst>
                  <a:ext uri="{0D108BD9-81ED-4DB2-BD59-A6C34878D82A}">
                    <a16:rowId xmlns:a16="http://schemas.microsoft.com/office/drawing/2014/main" val="1618746339"/>
                  </a:ext>
                </a:extLst>
              </a:tr>
              <a:tr h="145143">
                <a:tc>
                  <a:txBody>
                    <a:bodyPr/>
                    <a:lstStyle/>
                    <a:p>
                      <a:r>
                        <a:rPr lang="en-IN" sz="1200" dirty="0">
                          <a:latin typeface="Calibri" panose="020F0502020204030204" pitchFamily="34" charset="0"/>
                        </a:rPr>
                        <a:t>Historical analogy</a:t>
                      </a:r>
                    </a:p>
                  </a:txBody>
                  <a:tcPr>
                    <a:noFill/>
                  </a:tcPr>
                </a:tc>
                <a:tc>
                  <a:txBody>
                    <a:bodyPr/>
                    <a:lstStyle/>
                    <a:p>
                      <a:r>
                        <a:rPr lang="en-IN" sz="1200" dirty="0">
                          <a:latin typeface="Calibri" panose="020F0502020204030204" pitchFamily="34" charset="0"/>
                        </a:rPr>
                        <a:t>Several years of data for</a:t>
                      </a:r>
                      <a:r>
                        <a:rPr lang="en-IN" sz="1200" baseline="0" dirty="0">
                          <a:latin typeface="Calibri" panose="020F0502020204030204" pitchFamily="34" charset="0"/>
                        </a:rPr>
                        <a:t> a similar situation</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High</a:t>
                      </a:r>
                    </a:p>
                  </a:txBody>
                  <a:tcPr>
                    <a:noFill/>
                  </a:tcPr>
                </a:tc>
                <a:tc>
                  <a:txBody>
                    <a:bodyPr/>
                    <a:lstStyle/>
                    <a:p>
                      <a:r>
                        <a:rPr lang="en-IN" sz="1200" dirty="0">
                          <a:latin typeface="Calibri" panose="020F0502020204030204" pitchFamily="34" charset="0"/>
                        </a:rPr>
                        <a:t>Medium to long</a:t>
                      </a:r>
                      <a:r>
                        <a:rPr lang="en-IN" sz="1200" baseline="0" dirty="0">
                          <a:latin typeface="Calibri" panose="020F0502020204030204" pitchFamily="34" charset="0"/>
                        </a:rPr>
                        <a:t> term</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Life cycle</a:t>
                      </a:r>
                      <a:r>
                        <a:rPr lang="en-IN" sz="1200" baseline="0" dirty="0">
                          <a:latin typeface="Calibri" panose="020F0502020204030204" pitchFamily="34" charset="0"/>
                        </a:rPr>
                        <a:t> demand projection</a:t>
                      </a:r>
                      <a:endParaRPr lang="en-IN" sz="1200" dirty="0">
                        <a:latin typeface="Calibri" panose="020F0502020204030204" pitchFamily="34" charset="0"/>
                      </a:endParaRPr>
                    </a:p>
                  </a:txBody>
                  <a:tcPr>
                    <a:noFill/>
                  </a:tcPr>
                </a:tc>
                <a:extLst>
                  <a:ext uri="{0D108BD9-81ED-4DB2-BD59-A6C34878D82A}">
                    <a16:rowId xmlns:a16="http://schemas.microsoft.com/office/drawing/2014/main" val="59525395"/>
                  </a:ext>
                </a:extLst>
              </a:tr>
              <a:tr h="0">
                <a:tc>
                  <a:txBody>
                    <a:bodyPr/>
                    <a:lstStyle/>
                    <a:p>
                      <a:r>
                        <a:rPr lang="en-IN" sz="1200" dirty="0">
                          <a:latin typeface="Calibri" panose="020F0502020204030204" pitchFamily="34" charset="0"/>
                        </a:rPr>
                        <a:t>Causal</a:t>
                      </a:r>
                      <a:r>
                        <a:rPr lang="en-IN" sz="1200" baseline="0" dirty="0">
                          <a:latin typeface="Calibri" panose="020F0502020204030204" pitchFamily="34" charset="0"/>
                        </a:rPr>
                        <a:t> models:</a:t>
                      </a:r>
                      <a:endParaRPr lang="en-IN" sz="1200" dirty="0">
                        <a:latin typeface="Calibri" panose="020F0502020204030204" pitchFamily="34" charset="0"/>
                      </a:endParaRPr>
                    </a:p>
                  </a:txBody>
                  <a:tcPr>
                    <a:noFill/>
                  </a:tcPr>
                </a:tc>
                <a:tc>
                  <a:txBody>
                    <a:bodyPr/>
                    <a:lstStyle/>
                    <a:p>
                      <a:endParaRPr lang="en-IN" sz="1200" dirty="0">
                        <a:latin typeface="Calibri" panose="020F0502020204030204" pitchFamily="34" charset="0"/>
                      </a:endParaRPr>
                    </a:p>
                  </a:txBody>
                  <a:tcPr>
                    <a:noFill/>
                  </a:tcPr>
                </a:tc>
                <a:tc>
                  <a:txBody>
                    <a:bodyPr/>
                    <a:lstStyle/>
                    <a:p>
                      <a:endParaRPr lang="en-IN" sz="1200">
                        <a:latin typeface="Calibri" panose="020F0502020204030204" pitchFamily="34" charset="0"/>
                      </a:endParaRPr>
                    </a:p>
                  </a:txBody>
                  <a:tcPr>
                    <a:noFill/>
                  </a:tcPr>
                </a:tc>
                <a:tc>
                  <a:txBody>
                    <a:bodyPr/>
                    <a:lstStyle/>
                    <a:p>
                      <a:endParaRPr lang="en-IN" sz="1200" dirty="0">
                        <a:latin typeface="Calibri" panose="020F0502020204030204" pitchFamily="34" charset="0"/>
                      </a:endParaRPr>
                    </a:p>
                  </a:txBody>
                  <a:tcPr>
                    <a:noFill/>
                  </a:tcPr>
                </a:tc>
                <a:tc>
                  <a:txBody>
                    <a:bodyPr/>
                    <a:lstStyle/>
                    <a:p>
                      <a:endParaRPr lang="en-IN" sz="1200">
                        <a:latin typeface="Calibri" panose="020F0502020204030204" pitchFamily="34" charset="0"/>
                      </a:endParaRPr>
                    </a:p>
                  </a:txBody>
                  <a:tcPr>
                    <a:noFill/>
                  </a:tcPr>
                </a:tc>
                <a:extLst>
                  <a:ext uri="{0D108BD9-81ED-4DB2-BD59-A6C34878D82A}">
                    <a16:rowId xmlns:a16="http://schemas.microsoft.com/office/drawing/2014/main" val="3011240649"/>
                  </a:ext>
                </a:extLst>
              </a:tr>
              <a:tr h="145143">
                <a:tc>
                  <a:txBody>
                    <a:bodyPr/>
                    <a:lstStyle/>
                    <a:p>
                      <a:r>
                        <a:rPr lang="en-IN" sz="1200" dirty="0">
                          <a:latin typeface="Calibri" panose="020F0502020204030204" pitchFamily="34" charset="0"/>
                        </a:rPr>
                        <a:t>Regression</a:t>
                      </a:r>
                    </a:p>
                  </a:txBody>
                  <a:tcPr>
                    <a:noFill/>
                  </a:tcPr>
                </a:tc>
                <a:tc>
                  <a:txBody>
                    <a:bodyPr/>
                    <a:lstStyle/>
                    <a:p>
                      <a:r>
                        <a:rPr lang="en-IN" sz="1200" dirty="0">
                          <a:latin typeface="Calibri" panose="020F0502020204030204" pitchFamily="34" charset="0"/>
                        </a:rPr>
                        <a:t>All past data for all variables</a:t>
                      </a:r>
                    </a:p>
                  </a:txBody>
                  <a:tcPr>
                    <a:noFill/>
                  </a:tcPr>
                </a:tc>
                <a:tc>
                  <a:txBody>
                    <a:bodyPr/>
                    <a:lstStyle/>
                    <a:p>
                      <a:r>
                        <a:rPr lang="en-IN" sz="1200" dirty="0">
                          <a:latin typeface="Calibri" panose="020F0502020204030204" pitchFamily="34" charset="0"/>
                        </a:rPr>
                        <a:t>Moderate </a:t>
                      </a:r>
                    </a:p>
                  </a:txBody>
                  <a:tcPr>
                    <a:noFill/>
                  </a:tcPr>
                </a:tc>
                <a:tc>
                  <a:txBody>
                    <a:bodyPr/>
                    <a:lstStyle/>
                    <a:p>
                      <a:r>
                        <a:rPr lang="en-IN" sz="1200" dirty="0">
                          <a:latin typeface="Calibri" panose="020F0502020204030204" pitchFamily="34" charset="0"/>
                        </a:rPr>
                        <a:t>Medium term</a:t>
                      </a:r>
                    </a:p>
                  </a:txBody>
                  <a:tcPr>
                    <a:noFill/>
                  </a:tcPr>
                </a:tc>
                <a:tc>
                  <a:txBody>
                    <a:bodyPr/>
                    <a:lstStyle/>
                    <a:p>
                      <a:r>
                        <a:rPr lang="en-IN" sz="1200" dirty="0">
                          <a:latin typeface="Calibri" panose="020F0502020204030204" pitchFamily="34" charset="0"/>
                        </a:rPr>
                        <a:t>Demand forecasting</a:t>
                      </a:r>
                    </a:p>
                  </a:txBody>
                  <a:tcPr>
                    <a:noFill/>
                  </a:tcPr>
                </a:tc>
                <a:extLst>
                  <a:ext uri="{0D108BD9-81ED-4DB2-BD59-A6C34878D82A}">
                    <a16:rowId xmlns:a16="http://schemas.microsoft.com/office/drawing/2014/main" val="618766637"/>
                  </a:ext>
                </a:extLst>
              </a:tr>
              <a:tr h="145143">
                <a:tc>
                  <a:txBody>
                    <a:bodyPr/>
                    <a:lstStyle/>
                    <a:p>
                      <a:r>
                        <a:rPr lang="en-IN" sz="1200" dirty="0">
                          <a:latin typeface="Calibri" panose="020F0502020204030204" pitchFamily="34" charset="0"/>
                        </a:rPr>
                        <a:t>Econometric</a:t>
                      </a:r>
                    </a:p>
                  </a:txBody>
                  <a:tcPr>
                    <a:noFill/>
                  </a:tcPr>
                </a:tc>
                <a:tc>
                  <a:txBody>
                    <a:bodyPr/>
                    <a:lstStyle/>
                    <a:p>
                      <a:r>
                        <a:rPr lang="en-IN" sz="1200" dirty="0">
                          <a:latin typeface="Calibri" panose="020F0502020204030204" pitchFamily="34" charset="0"/>
                        </a:rPr>
                        <a:t>All past data for all variables </a:t>
                      </a:r>
                    </a:p>
                  </a:txBody>
                  <a:tcPr>
                    <a:noFill/>
                  </a:tcPr>
                </a:tc>
                <a:tc>
                  <a:txBody>
                    <a:bodyPr/>
                    <a:lstStyle/>
                    <a:p>
                      <a:r>
                        <a:rPr lang="en-IN" sz="1200" dirty="0">
                          <a:latin typeface="Calibri" panose="020F0502020204030204" pitchFamily="34" charset="0"/>
                        </a:rPr>
                        <a:t>Moderate to high</a:t>
                      </a:r>
                    </a:p>
                  </a:txBody>
                  <a:tcPr>
                    <a:noFill/>
                  </a:tcPr>
                </a:tc>
                <a:tc>
                  <a:txBody>
                    <a:bodyPr/>
                    <a:lstStyle/>
                    <a:p>
                      <a:r>
                        <a:rPr lang="en-IN" sz="1200" dirty="0">
                          <a:latin typeface="Calibri" panose="020F0502020204030204" pitchFamily="34" charset="0"/>
                        </a:rPr>
                        <a:t>Medium</a:t>
                      </a:r>
                      <a:r>
                        <a:rPr lang="en-IN" sz="1200" baseline="0" dirty="0">
                          <a:latin typeface="Calibri" panose="020F0502020204030204" pitchFamily="34" charset="0"/>
                        </a:rPr>
                        <a:t> to long term </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Economic</a:t>
                      </a:r>
                      <a:r>
                        <a:rPr lang="en-IN" sz="1200" baseline="0" dirty="0">
                          <a:latin typeface="Calibri" panose="020F0502020204030204" pitchFamily="34" charset="0"/>
                        </a:rPr>
                        <a:t> c</a:t>
                      </a:r>
                      <a:r>
                        <a:rPr lang="en-IN" sz="1200" dirty="0">
                          <a:latin typeface="Calibri" panose="020F0502020204030204" pitchFamily="34" charset="0"/>
                        </a:rPr>
                        <a:t>onditions</a:t>
                      </a:r>
                    </a:p>
                  </a:txBody>
                  <a:tcPr>
                    <a:noFill/>
                  </a:tcPr>
                </a:tc>
                <a:extLst>
                  <a:ext uri="{0D108BD9-81ED-4DB2-BD59-A6C34878D82A}">
                    <a16:rowId xmlns:a16="http://schemas.microsoft.com/office/drawing/2014/main" val="2726078627"/>
                  </a:ext>
                </a:extLst>
              </a:tr>
              <a:tr h="0">
                <a:tc>
                  <a:txBody>
                    <a:bodyPr/>
                    <a:lstStyle/>
                    <a:p>
                      <a:r>
                        <a:rPr lang="en-IN" sz="1200" b="0" i="1" dirty="0">
                          <a:latin typeface="Calibri" panose="020F0502020204030204" pitchFamily="34" charset="0"/>
                        </a:rPr>
                        <a:t>Time series models:</a:t>
                      </a:r>
                    </a:p>
                  </a:txBody>
                  <a:tcPr>
                    <a:noFill/>
                  </a:tcPr>
                </a:tc>
                <a:tc>
                  <a:txBody>
                    <a:bodyPr/>
                    <a:lstStyle/>
                    <a:p>
                      <a:endParaRPr lang="en-IN" sz="1200" dirty="0">
                        <a:latin typeface="Calibri" panose="020F0502020204030204" pitchFamily="34" charset="0"/>
                      </a:endParaRPr>
                    </a:p>
                  </a:txBody>
                  <a:tcPr>
                    <a:noFill/>
                  </a:tcPr>
                </a:tc>
                <a:tc>
                  <a:txBody>
                    <a:bodyPr/>
                    <a:lstStyle/>
                    <a:p>
                      <a:endParaRPr lang="en-IN" sz="1200" dirty="0">
                        <a:latin typeface="Calibri" panose="020F0502020204030204" pitchFamily="34" charset="0"/>
                      </a:endParaRPr>
                    </a:p>
                  </a:txBody>
                  <a:tcPr>
                    <a:noFill/>
                  </a:tcPr>
                </a:tc>
                <a:tc>
                  <a:txBody>
                    <a:bodyPr/>
                    <a:lstStyle/>
                    <a:p>
                      <a:endParaRPr lang="en-IN" sz="1200" dirty="0">
                        <a:latin typeface="Calibri" panose="020F0502020204030204" pitchFamily="34" charset="0"/>
                      </a:endParaRPr>
                    </a:p>
                  </a:txBody>
                  <a:tcPr>
                    <a:noFill/>
                  </a:tcPr>
                </a:tc>
                <a:tc>
                  <a:txBody>
                    <a:bodyPr/>
                    <a:lstStyle/>
                    <a:p>
                      <a:endParaRPr lang="en-IN" sz="1200" dirty="0">
                        <a:latin typeface="Calibri" panose="020F0502020204030204" pitchFamily="34" charset="0"/>
                      </a:endParaRPr>
                    </a:p>
                  </a:txBody>
                  <a:tcPr>
                    <a:noFill/>
                  </a:tcPr>
                </a:tc>
                <a:extLst>
                  <a:ext uri="{0D108BD9-81ED-4DB2-BD59-A6C34878D82A}">
                    <a16:rowId xmlns:a16="http://schemas.microsoft.com/office/drawing/2014/main" val="2120009143"/>
                  </a:ext>
                </a:extLst>
              </a:tr>
              <a:tr h="1451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Moving average</a:t>
                      </a:r>
                    </a:p>
                    <a:p>
                      <a:endParaRPr lang="en-IN" sz="1200" dirty="0">
                        <a:latin typeface="Calibri" panose="020F0502020204030204" pitchFamily="34" charset="0"/>
                      </a:endParaRPr>
                    </a:p>
                  </a:txBody>
                  <a:tcPr>
                    <a:noFill/>
                  </a:tcPr>
                </a:tc>
                <a:tc>
                  <a:txBody>
                    <a:bodyPr/>
                    <a:lstStyle/>
                    <a:p>
                      <a:r>
                        <a:rPr lang="en-IN" sz="1200" i="1" dirty="0">
                          <a:latin typeface="Calibri" panose="020F0502020204030204" pitchFamily="34" charset="0"/>
                        </a:rPr>
                        <a:t>N</a:t>
                      </a:r>
                      <a:r>
                        <a:rPr lang="en-IN" sz="1200" dirty="0">
                          <a:latin typeface="Calibri" panose="020F0502020204030204" pitchFamily="34" charset="0"/>
                        </a:rPr>
                        <a:t> Most recent</a:t>
                      </a:r>
                      <a:r>
                        <a:rPr lang="en-IN" sz="1200" baseline="0" dirty="0">
                          <a:latin typeface="Calibri" panose="020F0502020204030204" pitchFamily="34" charset="0"/>
                        </a:rPr>
                        <a:t> observations</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Very</a:t>
                      </a:r>
                      <a:r>
                        <a:rPr lang="en-IN" sz="1200" baseline="0" dirty="0">
                          <a:latin typeface="Calibri" panose="020F0502020204030204" pitchFamily="34" charset="0"/>
                        </a:rPr>
                        <a:t> low</a:t>
                      </a:r>
                      <a:endParaRPr lang="en-IN" sz="1200" dirty="0">
                        <a:latin typeface="Calibri" panose="020F0502020204030204" pitchFamily="34" charset="0"/>
                      </a:endParaRPr>
                    </a:p>
                  </a:txBody>
                  <a:tcPr>
                    <a:noFill/>
                  </a:tcPr>
                </a:tc>
                <a:tc>
                  <a:txBody>
                    <a:bodyPr/>
                    <a:lstStyle/>
                    <a:p>
                      <a:r>
                        <a:rPr lang="en-IN" sz="1200" dirty="0">
                          <a:latin typeface="Calibri" panose="020F0502020204030204" pitchFamily="34" charset="0"/>
                        </a:rPr>
                        <a:t>Short term</a:t>
                      </a:r>
                    </a:p>
                  </a:txBody>
                  <a:tcPr>
                    <a:noFill/>
                  </a:tcPr>
                </a:tc>
                <a:tc>
                  <a:txBody>
                    <a:bodyPr/>
                    <a:lstStyle/>
                    <a:p>
                      <a:r>
                        <a:rPr lang="en-IN" sz="1200" dirty="0">
                          <a:latin typeface="Calibri" panose="020F0502020204030204" pitchFamily="34" charset="0"/>
                        </a:rPr>
                        <a:t>Demand forecasting</a:t>
                      </a:r>
                    </a:p>
                  </a:txBody>
                  <a:tcPr>
                    <a:noFill/>
                  </a:tcPr>
                </a:tc>
                <a:extLst>
                  <a:ext uri="{0D108BD9-81ED-4DB2-BD59-A6C34878D82A}">
                    <a16:rowId xmlns:a16="http://schemas.microsoft.com/office/drawing/2014/main" val="4039554436"/>
                  </a:ext>
                </a:extLst>
              </a:tr>
              <a:tr h="145143">
                <a:tc>
                  <a:txBody>
                    <a:bodyPr/>
                    <a:lstStyle/>
                    <a:p>
                      <a:r>
                        <a:rPr lang="en-IN" sz="1200" dirty="0">
                          <a:latin typeface="Calibri" panose="020F0502020204030204" pitchFamily="34" charset="0"/>
                        </a:rPr>
                        <a:t>Exponential</a:t>
                      </a:r>
                      <a:r>
                        <a:rPr lang="en-IN" sz="1200" baseline="0" dirty="0">
                          <a:latin typeface="Calibri" panose="020F0502020204030204" pitchFamily="34" charset="0"/>
                        </a:rPr>
                        <a:t> smoothing</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r>
                        <a:rPr lang="en-IN" sz="1200" dirty="0">
                          <a:latin typeface="Calibri" panose="020F0502020204030204" pitchFamily="34" charset="0"/>
                        </a:rPr>
                        <a:t>Previous smoothed</a:t>
                      </a:r>
                      <a:r>
                        <a:rPr lang="en-IN" sz="1200" baseline="0" dirty="0">
                          <a:latin typeface="Calibri" panose="020F0502020204030204" pitchFamily="34" charset="0"/>
                        </a:rPr>
                        <a:t> value and most recent observation</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Very</a:t>
                      </a:r>
                      <a:r>
                        <a:rPr lang="en-IN" sz="1200" baseline="0" dirty="0">
                          <a:latin typeface="Calibri" panose="020F0502020204030204" pitchFamily="34" charset="0"/>
                        </a:rPr>
                        <a:t> low</a:t>
                      </a:r>
                      <a:endParaRPr lang="en-IN" sz="1200" dirty="0">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Short term</a:t>
                      </a:r>
                    </a:p>
                  </a:txBody>
                  <a:tcPr>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latin typeface="Calibri" panose="020F0502020204030204" pitchFamily="34" charset="0"/>
                        </a:rPr>
                        <a:t>Demand forecasting</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6551987"/>
                  </a:ext>
                </a:extLst>
              </a:tr>
            </a:tbl>
          </a:graphicData>
        </a:graphic>
      </p:graphicFrame>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990600"/>
            <a:ext cx="7580312" cy="685800"/>
          </a:xfrm>
        </p:spPr>
        <p:txBody>
          <a:bodyPr/>
          <a:lstStyle/>
          <a:p>
            <a:r>
              <a:rPr lang="en-US" dirty="0"/>
              <a:t>Subjective Models</a:t>
            </a:r>
            <a:endParaRPr lang="en-IN" dirty="0"/>
          </a:p>
        </p:txBody>
      </p:sp>
      <p:sp>
        <p:nvSpPr>
          <p:cNvPr id="2" name="Content Placeholder 1"/>
          <p:cNvSpPr>
            <a:spLocks noGrp="1"/>
          </p:cNvSpPr>
          <p:nvPr>
            <p:ph idx="1"/>
          </p:nvPr>
        </p:nvSpPr>
        <p:spPr>
          <a:xfrm>
            <a:off x="1182688" y="2017713"/>
            <a:ext cx="7588062" cy="3240087"/>
          </a:xfrm>
        </p:spPr>
        <p:txBody>
          <a:bodyPr/>
          <a:lstStyle/>
          <a:p>
            <a:pPr marL="0" indent="0">
              <a:buNone/>
            </a:pPr>
            <a:r>
              <a:rPr lang="en-US" dirty="0"/>
              <a:t>Used when lacking sufficient or appropriate data.</a:t>
            </a:r>
          </a:p>
          <a:p>
            <a:pPr marL="0" indent="0">
              <a:buNone/>
            </a:pPr>
            <a:r>
              <a:rPr lang="en-US" dirty="0"/>
              <a:t>Methods include:</a:t>
            </a:r>
          </a:p>
          <a:p>
            <a:pPr marL="291600" lvl="1" indent="-291600">
              <a:lnSpc>
                <a:spcPct val="90000"/>
              </a:lnSpc>
              <a:spcBef>
                <a:spcPts val="1000"/>
              </a:spcBef>
              <a:buSzPct val="100000"/>
            </a:pPr>
            <a:r>
              <a:rPr lang="en-US" dirty="0"/>
              <a:t>Delphi method.</a:t>
            </a:r>
          </a:p>
          <a:p>
            <a:pPr marL="291600" lvl="1" indent="-291600">
              <a:lnSpc>
                <a:spcPct val="90000"/>
              </a:lnSpc>
              <a:spcBef>
                <a:spcPts val="1000"/>
              </a:spcBef>
              <a:buSzPct val="100000"/>
            </a:pPr>
            <a:r>
              <a:rPr lang="en-US" dirty="0"/>
              <a:t>Cross-impact analysis.</a:t>
            </a:r>
          </a:p>
          <a:p>
            <a:pPr marL="291600" lvl="1" indent="-291600">
              <a:lnSpc>
                <a:spcPct val="90000"/>
              </a:lnSpc>
              <a:spcBef>
                <a:spcPts val="1000"/>
              </a:spcBef>
              <a:buSzPct val="100000"/>
            </a:pPr>
            <a:r>
              <a:rPr lang="en-US" dirty="0"/>
              <a:t>Historical analogy.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82688" y="1066800"/>
            <a:ext cx="7580312" cy="609600"/>
          </a:xfrm>
        </p:spPr>
        <p:txBody>
          <a:bodyPr/>
          <a:lstStyle/>
          <a:p>
            <a:r>
              <a:rPr lang="en-US" dirty="0"/>
              <a:t>Causal Models</a:t>
            </a:r>
            <a:endParaRPr lang="en-IN" dirty="0"/>
          </a:p>
        </p:txBody>
      </p:sp>
      <p:sp>
        <p:nvSpPr>
          <p:cNvPr id="2" name="Content Placeholder 1"/>
          <p:cNvSpPr>
            <a:spLocks noGrp="1"/>
          </p:cNvSpPr>
          <p:nvPr>
            <p:ph idx="1"/>
          </p:nvPr>
        </p:nvSpPr>
        <p:spPr>
          <a:xfrm>
            <a:off x="1182688" y="2017713"/>
            <a:ext cx="7588062" cy="1716087"/>
          </a:xfrm>
        </p:spPr>
        <p:txBody>
          <a:bodyPr/>
          <a:lstStyle/>
          <a:p>
            <a:pPr marL="0" indent="0">
              <a:buNone/>
            </a:pPr>
            <a:r>
              <a:rPr lang="en-US" dirty="0"/>
              <a:t>Methods include:</a:t>
            </a:r>
          </a:p>
          <a:p>
            <a:pPr marL="291600" lvl="1" indent="-291600">
              <a:lnSpc>
                <a:spcPct val="90000"/>
              </a:lnSpc>
              <a:spcBef>
                <a:spcPts val="1000"/>
              </a:spcBef>
              <a:buSzPct val="100000"/>
            </a:pPr>
            <a:r>
              <a:rPr lang="en-US" dirty="0"/>
              <a:t>Regression models.</a:t>
            </a:r>
          </a:p>
          <a:p>
            <a:pPr marL="291600" lvl="1" indent="-291600">
              <a:lnSpc>
                <a:spcPct val="90000"/>
              </a:lnSpc>
              <a:spcBef>
                <a:spcPts val="1000"/>
              </a:spcBef>
              <a:buSzPct val="100000"/>
            </a:pPr>
            <a:r>
              <a:rPr lang="en-US" dirty="0"/>
              <a:t>Econometric models.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990600"/>
            <a:ext cx="7580312" cy="685800"/>
          </a:xfrm>
        </p:spPr>
        <p:txBody>
          <a:bodyPr/>
          <a:lstStyle/>
          <a:p>
            <a:r>
              <a:rPr lang="en-US" dirty="0"/>
              <a:t>Time Series Models </a:t>
            </a:r>
            <a:r>
              <a:rPr lang="en-US" sz="1100" dirty="0"/>
              <a:t>1</a:t>
            </a:r>
            <a:endParaRPr lang="en-IN" sz="1100" dirty="0"/>
          </a:p>
        </p:txBody>
      </p:sp>
      <p:sp>
        <p:nvSpPr>
          <p:cNvPr id="3" name="Content Placeholder 2"/>
          <p:cNvSpPr>
            <a:spLocks noGrp="1"/>
          </p:cNvSpPr>
          <p:nvPr>
            <p:ph idx="1"/>
          </p:nvPr>
        </p:nvSpPr>
        <p:spPr>
          <a:xfrm>
            <a:off x="1182688" y="2017713"/>
            <a:ext cx="7588062" cy="3240087"/>
          </a:xfrm>
        </p:spPr>
        <p:txBody>
          <a:bodyPr/>
          <a:lstStyle/>
          <a:p>
            <a:pPr marL="0" indent="0">
              <a:buNone/>
            </a:pPr>
            <a:r>
              <a:rPr lang="en-US" dirty="0"/>
              <a:t>Applicable for making short-term forecasts when the values of observations occur in an identifiable pattern over time.</a:t>
            </a:r>
          </a:p>
          <a:p>
            <a:pPr marL="0" indent="0">
              <a:buNone/>
            </a:pPr>
            <a:r>
              <a:rPr lang="en-US" dirty="0"/>
              <a:t>Methods include:</a:t>
            </a:r>
          </a:p>
          <a:p>
            <a:pPr marL="291600" lvl="1" indent="-291600">
              <a:lnSpc>
                <a:spcPct val="90000"/>
              </a:lnSpc>
              <a:spcBef>
                <a:spcPts val="1000"/>
              </a:spcBef>
              <a:buClrTx/>
              <a:buSzPct val="100000"/>
              <a:buFont typeface="Arial" panose="020B0604020202020204" pitchFamily="34" charset="0"/>
              <a:buChar char="•"/>
            </a:pPr>
            <a:r>
              <a:rPr lang="en-US" i="1" dirty="0"/>
              <a:t>N</a:t>
            </a:r>
            <a:r>
              <a:rPr lang="en-US" dirty="0"/>
              <a:t>-Period Average.</a:t>
            </a:r>
          </a:p>
          <a:p>
            <a:pPr marL="291600" lvl="1" indent="-291600">
              <a:lnSpc>
                <a:spcPct val="90000"/>
              </a:lnSpc>
              <a:spcBef>
                <a:spcPts val="1000"/>
              </a:spcBef>
              <a:buClrTx/>
              <a:buSzPct val="100000"/>
              <a:buFont typeface="Arial" panose="020B0604020202020204" pitchFamily="34" charset="0"/>
              <a:buChar char="•"/>
            </a:pPr>
            <a:r>
              <a:rPr lang="en-US" dirty="0"/>
              <a:t>Simple Exponential Smoothing.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914400"/>
            <a:ext cx="7580312" cy="762000"/>
          </a:xfrm>
        </p:spPr>
        <p:txBody>
          <a:bodyPr/>
          <a:lstStyle/>
          <a:p>
            <a:r>
              <a:rPr lang="en-US" dirty="0"/>
              <a:t/>
            </a:r>
            <a:br>
              <a:rPr lang="en-US" dirty="0"/>
            </a:br>
            <a:r>
              <a:rPr lang="en-US" dirty="0"/>
              <a:t>Time Series Models </a:t>
            </a:r>
            <a:r>
              <a:rPr lang="en-US" sz="1100" dirty="0"/>
              <a:t>2</a:t>
            </a:r>
            <a:endParaRPr lang="en-IN" sz="1100" dirty="0"/>
          </a:p>
        </p:txBody>
      </p:sp>
      <p:sp>
        <p:nvSpPr>
          <p:cNvPr id="3" name="Content Placeholder 2"/>
          <p:cNvSpPr>
            <a:spLocks noGrp="1"/>
          </p:cNvSpPr>
          <p:nvPr>
            <p:ph idx="1"/>
          </p:nvPr>
        </p:nvSpPr>
        <p:spPr>
          <a:xfrm>
            <a:off x="1182688" y="2017713"/>
            <a:ext cx="7588062" cy="1335087"/>
          </a:xfrm>
        </p:spPr>
        <p:txBody>
          <a:bodyPr/>
          <a:lstStyle/>
          <a:p>
            <a:pPr marL="0" indent="0">
              <a:buClr>
                <a:schemeClr val="tx2"/>
              </a:buClr>
              <a:buNone/>
            </a:pPr>
            <a:r>
              <a:rPr lang="en-US" dirty="0"/>
              <a:t>N-Period Moving Average </a:t>
            </a:r>
          </a:p>
          <a:p>
            <a:pPr marL="0" indent="0">
              <a:buNone/>
            </a:pPr>
            <a:r>
              <a:rPr lang="en-US" sz="2000" dirty="0"/>
              <a:t>Let : MA</a:t>
            </a:r>
            <a:r>
              <a:rPr lang="en-US" sz="2000" baseline="-25000" dirty="0"/>
              <a:t>T</a:t>
            </a:r>
            <a:r>
              <a:rPr lang="en-US" sz="2000" dirty="0"/>
              <a:t> = The N period moving average at the end of period T</a:t>
            </a:r>
          </a:p>
          <a:p>
            <a:pPr marL="0" indent="0">
              <a:buNone/>
            </a:pPr>
            <a:r>
              <a:rPr lang="en-US" sz="2000" dirty="0"/>
              <a:t>             A</a:t>
            </a:r>
            <a:r>
              <a:rPr lang="en-US" sz="2000" baseline="-25000" dirty="0"/>
              <a:t>T</a:t>
            </a:r>
            <a:r>
              <a:rPr lang="en-US" sz="2000" dirty="0"/>
              <a:t> = Actual observation for period T</a:t>
            </a:r>
          </a:p>
        </p:txBody>
      </p:sp>
      <p:sp>
        <p:nvSpPr>
          <p:cNvPr id="11" name="Content Placeholder 10"/>
          <p:cNvSpPr>
            <a:spLocks noGrp="1"/>
          </p:cNvSpPr>
          <p:nvPr>
            <p:ph idx="14"/>
          </p:nvPr>
        </p:nvSpPr>
        <p:spPr>
          <a:xfrm>
            <a:off x="1182688" y="3505200"/>
            <a:ext cx="838200" cy="375266"/>
          </a:xfrm>
        </p:spPr>
        <p:txBody>
          <a:bodyPr/>
          <a:lstStyle/>
          <a:p>
            <a:pPr marL="0" indent="0">
              <a:buNone/>
            </a:pPr>
            <a:r>
              <a:rPr lang="en-US" sz="2000" dirty="0"/>
              <a:t>Then:</a:t>
            </a:r>
          </a:p>
        </p:txBody>
      </p:sp>
      <p:graphicFrame>
        <p:nvGraphicFramePr>
          <p:cNvPr id="10" name="Object 9"/>
          <p:cNvGraphicFramePr>
            <a:graphicFrameLocks noChangeAspect="1"/>
          </p:cNvGraphicFramePr>
          <p:nvPr>
            <p:extLst>
              <p:ext uri="{D42A27DB-BD31-4B8C-83A1-F6EECF244321}">
                <p14:modId xmlns:p14="http://schemas.microsoft.com/office/powerpoint/2010/main" val="3164581099"/>
              </p:ext>
            </p:extLst>
          </p:nvPr>
        </p:nvGraphicFramePr>
        <p:xfrm>
          <a:off x="1938338" y="3390900"/>
          <a:ext cx="3243262" cy="603250"/>
        </p:xfrm>
        <a:graphic>
          <a:graphicData uri="http://schemas.openxmlformats.org/presentationml/2006/ole">
            <mc:AlternateContent xmlns:mc="http://schemas.openxmlformats.org/markup-compatibility/2006">
              <mc:Choice xmlns:v="urn:schemas-microsoft-com:vml" Requires="v">
                <p:oleObj spid="_x0000_s44130" name="Equation" r:id="rId4" imgW="2336760" imgH="406080" progId="Equation.DSMT4">
                  <p:embed/>
                </p:oleObj>
              </mc:Choice>
              <mc:Fallback>
                <p:oleObj name="Equation" r:id="rId4" imgW="2336760" imgH="406080" progId="Equation.DSMT4">
                  <p:embed/>
                  <p:pic>
                    <p:nvPicPr>
                      <p:cNvPr id="0" name=""/>
                      <p:cNvPicPr/>
                      <p:nvPr/>
                    </p:nvPicPr>
                    <p:blipFill>
                      <a:blip r:embed="rId5"/>
                      <a:stretch>
                        <a:fillRect/>
                      </a:stretch>
                    </p:blipFill>
                    <p:spPr>
                      <a:xfrm>
                        <a:off x="1938338" y="3390900"/>
                        <a:ext cx="3243262" cy="603250"/>
                      </a:xfrm>
                      <a:prstGeom prst="rect">
                        <a:avLst/>
                      </a:prstGeom>
                    </p:spPr>
                  </p:pic>
                </p:oleObj>
              </mc:Fallback>
            </mc:AlternateContent>
          </a:graphicData>
        </a:graphic>
      </p:graphicFrame>
      <p:sp>
        <p:nvSpPr>
          <p:cNvPr id="9" name="Content Placeholder 8"/>
          <p:cNvSpPr>
            <a:spLocks noGrp="1"/>
          </p:cNvSpPr>
          <p:nvPr>
            <p:ph idx="13"/>
          </p:nvPr>
        </p:nvSpPr>
        <p:spPr>
          <a:xfrm>
            <a:off x="1182688" y="4118279"/>
            <a:ext cx="7580312" cy="1901521"/>
          </a:xfrm>
        </p:spPr>
        <p:txBody>
          <a:bodyPr/>
          <a:lstStyle/>
          <a:p>
            <a:pPr marL="0" indent="0">
              <a:buNone/>
            </a:pPr>
            <a:r>
              <a:rPr lang="en-US" sz="2000" dirty="0"/>
              <a:t>Characteristics:</a:t>
            </a:r>
          </a:p>
          <a:p>
            <a:pPr marL="0" indent="0">
              <a:buNone/>
            </a:pPr>
            <a:r>
              <a:rPr lang="en-US" sz="2000" dirty="0"/>
              <a:t>          Need N observations to make a forecast.</a:t>
            </a:r>
          </a:p>
          <a:p>
            <a:pPr marL="0" indent="0">
              <a:buNone/>
            </a:pPr>
            <a:r>
              <a:rPr lang="en-US" sz="2000" dirty="0"/>
              <a:t>          Very inexpensive and easy to understand.</a:t>
            </a:r>
          </a:p>
          <a:p>
            <a:pPr marL="0" indent="0">
              <a:buNone/>
            </a:pPr>
            <a:r>
              <a:rPr lang="en-US" sz="2000" dirty="0"/>
              <a:t>          Gives equal weight to all observations.</a:t>
            </a:r>
          </a:p>
          <a:p>
            <a:pPr marL="0" indent="0">
              <a:buNone/>
            </a:pPr>
            <a:r>
              <a:rPr lang="en-US" sz="2000" dirty="0"/>
              <a:t>          Does not consider observations older than N periods.</a:t>
            </a: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580312" cy="1371600"/>
          </a:xfrm>
        </p:spPr>
        <p:txBody>
          <a:bodyPr/>
          <a:lstStyle/>
          <a:p>
            <a:r>
              <a:rPr lang="en-US" dirty="0"/>
              <a:t>Table 14.2: Saturday Occupancy at a 100-Room Hotel</a:t>
            </a:r>
          </a:p>
        </p:txBody>
      </p:sp>
      <p:graphicFrame>
        <p:nvGraphicFramePr>
          <p:cNvPr id="5" name="Table 4"/>
          <p:cNvGraphicFramePr>
            <a:graphicFrameLocks noGrp="1"/>
          </p:cNvGraphicFramePr>
          <p:nvPr>
            <p:extLst>
              <p:ext uri="{D42A27DB-BD31-4B8C-83A1-F6EECF244321}">
                <p14:modId xmlns:p14="http://schemas.microsoft.com/office/powerpoint/2010/main" val="925907912"/>
              </p:ext>
            </p:extLst>
          </p:nvPr>
        </p:nvGraphicFramePr>
        <p:xfrm>
          <a:off x="1182688" y="2407920"/>
          <a:ext cx="7123112" cy="2926080"/>
        </p:xfrm>
        <a:graphic>
          <a:graphicData uri="http://schemas.openxmlformats.org/drawingml/2006/table">
            <a:tbl>
              <a:tblPr firstRow="1" bandRow="1">
                <a:tableStyleId>{5C22544A-7EE6-4342-B048-85BDC9FD1C3A}</a:tableStyleId>
              </a:tblPr>
              <a:tblGrid>
                <a:gridCol w="1005597">
                  <a:extLst>
                    <a:ext uri="{9D8B030D-6E8A-4147-A177-3AD203B41FA5}">
                      <a16:colId xmlns:a16="http://schemas.microsoft.com/office/drawing/2014/main" val="573371643"/>
                    </a:ext>
                  </a:extLst>
                </a:gridCol>
                <a:gridCol w="1417473">
                  <a:extLst>
                    <a:ext uri="{9D8B030D-6E8A-4147-A177-3AD203B41FA5}">
                      <a16:colId xmlns:a16="http://schemas.microsoft.com/office/drawing/2014/main" val="3661535484"/>
                    </a:ext>
                  </a:extLst>
                </a:gridCol>
                <a:gridCol w="1566681">
                  <a:extLst>
                    <a:ext uri="{9D8B030D-6E8A-4147-A177-3AD203B41FA5}">
                      <a16:colId xmlns:a16="http://schemas.microsoft.com/office/drawing/2014/main" val="1768218137"/>
                    </a:ext>
                  </a:extLst>
                </a:gridCol>
                <a:gridCol w="1790492">
                  <a:extLst>
                    <a:ext uri="{9D8B030D-6E8A-4147-A177-3AD203B41FA5}">
                      <a16:colId xmlns:a16="http://schemas.microsoft.com/office/drawing/2014/main" val="2213153089"/>
                    </a:ext>
                  </a:extLst>
                </a:gridCol>
                <a:gridCol w="1342869">
                  <a:extLst>
                    <a:ext uri="{9D8B030D-6E8A-4147-A177-3AD203B41FA5}">
                      <a16:colId xmlns:a16="http://schemas.microsoft.com/office/drawing/2014/main" val="1296989634"/>
                    </a:ext>
                  </a:extLst>
                </a:gridCol>
              </a:tblGrid>
              <a:tr h="152400">
                <a:tc>
                  <a:txBody>
                    <a:bodyPr/>
                    <a:lstStyle/>
                    <a:p>
                      <a:pPr algn="ctr"/>
                      <a:r>
                        <a:rPr lang="en-IN" sz="1600" dirty="0">
                          <a:solidFill>
                            <a:schemeClr val="tx1"/>
                          </a:solidFill>
                          <a:latin typeface="Calibri" panose="020F0502020204030204" pitchFamily="34" charset="0"/>
                        </a:rPr>
                        <a:t>Saturday </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Period</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Occupancy</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Calibri" panose="020F0502020204030204" pitchFamily="34" charset="0"/>
                        </a:rPr>
                        <a:t>Three-Period</a:t>
                      </a:r>
                    </a:p>
                    <a:p>
                      <a:pPr algn="ctr"/>
                      <a:r>
                        <a:rPr lang="en-IN" sz="1600" dirty="0">
                          <a:solidFill>
                            <a:schemeClr val="tx1"/>
                          </a:solidFill>
                          <a:latin typeface="Calibri" panose="020F0502020204030204" pitchFamily="34" charset="0"/>
                        </a:rPr>
                        <a:t>Moving</a:t>
                      </a:r>
                      <a:r>
                        <a:rPr lang="en-IN" sz="1600" baseline="0" dirty="0">
                          <a:solidFill>
                            <a:schemeClr val="tx1"/>
                          </a:solidFill>
                          <a:latin typeface="Calibri" panose="020F0502020204030204" pitchFamily="34" charset="0"/>
                        </a:rPr>
                        <a:t> Average</a:t>
                      </a:r>
                      <a:endParaRPr lang="en-IN" sz="1600" dirty="0">
                        <a:solidFill>
                          <a:schemeClr val="tx1"/>
                        </a:solidFill>
                        <a:latin typeface="Calibri" panose="020F0502020204030204" pitchFamily="34" charset="0"/>
                      </a:endParaRP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Forecast</a:t>
                      </a:r>
                    </a:p>
                  </a:txBody>
                  <a:tcPr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9617323"/>
                  </a:ext>
                </a:extLst>
              </a:tr>
              <a:tr h="152400">
                <a:tc>
                  <a:txBody>
                    <a:bodyPr/>
                    <a:lstStyle/>
                    <a:p>
                      <a:pPr algn="r"/>
                      <a:r>
                        <a:rPr lang="en-IN" sz="1600" dirty="0">
                          <a:solidFill>
                            <a:schemeClr val="tx1"/>
                          </a:solidFill>
                          <a:latin typeface="Calibri" panose="020F0502020204030204" pitchFamily="34" charset="0"/>
                        </a:rPr>
                        <a:t>Aug.      1</a:t>
                      </a:r>
                    </a:p>
                  </a:txBody>
                  <a:tcPr>
                    <a:lnT w="12700" cap="flat" cmpd="sng" algn="ctr">
                      <a:solidFill>
                        <a:schemeClr val="tx1"/>
                      </a:solidFill>
                      <a:prstDash val="solid"/>
                      <a:round/>
                      <a:headEnd type="none" w="med" len="med"/>
                      <a:tailEnd type="none" w="med" len="med"/>
                    </a:lnT>
                    <a:noFill/>
                  </a:tcPr>
                </a:tc>
                <a:tc>
                  <a:txBody>
                    <a:bodyPr/>
                    <a:lstStyle/>
                    <a:p>
                      <a:pPr algn="ctr"/>
                      <a:r>
                        <a:rPr lang="en-IN" sz="1600" dirty="0">
                          <a:solidFill>
                            <a:schemeClr val="tx1"/>
                          </a:solidFill>
                          <a:latin typeface="Calibri" panose="020F0502020204030204" pitchFamily="34" charset="0"/>
                        </a:rPr>
                        <a:t>1</a:t>
                      </a:r>
                    </a:p>
                  </a:txBody>
                  <a:tcPr>
                    <a:lnT w="12700" cap="flat" cmpd="sng" algn="ctr">
                      <a:solidFill>
                        <a:schemeClr val="tx1"/>
                      </a:solidFill>
                      <a:prstDash val="solid"/>
                      <a:round/>
                      <a:headEnd type="none" w="med" len="med"/>
                      <a:tailEnd type="none" w="med" len="med"/>
                    </a:lnT>
                    <a:noFill/>
                  </a:tcPr>
                </a:tc>
                <a:tc>
                  <a:txBody>
                    <a:bodyPr/>
                    <a:lstStyle/>
                    <a:p>
                      <a:pPr algn="ctr"/>
                      <a:r>
                        <a:rPr lang="en-IN" sz="1600" dirty="0">
                          <a:solidFill>
                            <a:schemeClr val="tx1"/>
                          </a:solidFill>
                          <a:latin typeface="Calibri" panose="020F0502020204030204" pitchFamily="34" charset="0"/>
                        </a:rPr>
                        <a:t>79</a:t>
                      </a: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798500659"/>
                  </a:ext>
                </a:extLst>
              </a:tr>
              <a:tr h="152400">
                <a:tc>
                  <a:txBody>
                    <a:bodyPr/>
                    <a:lstStyle/>
                    <a:p>
                      <a:pPr algn="r"/>
                      <a:r>
                        <a:rPr lang="en-IN" sz="1600" dirty="0">
                          <a:solidFill>
                            <a:schemeClr val="tx1"/>
                          </a:solidFill>
                          <a:latin typeface="Calibri" panose="020F0502020204030204" pitchFamily="34" charset="0"/>
                        </a:rPr>
                        <a:t>            8</a:t>
                      </a:r>
                    </a:p>
                  </a:txBody>
                  <a:tcPr>
                    <a:noFill/>
                  </a:tcPr>
                </a:tc>
                <a:tc>
                  <a:txBody>
                    <a:bodyPr/>
                    <a:lstStyle/>
                    <a:p>
                      <a:pPr algn="ctr"/>
                      <a:r>
                        <a:rPr lang="en-IN" sz="1600" dirty="0">
                          <a:solidFill>
                            <a:schemeClr val="tx1"/>
                          </a:solidFill>
                          <a:latin typeface="Calibri" panose="020F0502020204030204" pitchFamily="34" charset="0"/>
                        </a:rPr>
                        <a:t>2</a:t>
                      </a:r>
                    </a:p>
                  </a:txBody>
                  <a:tcPr>
                    <a:noFill/>
                  </a:tcPr>
                </a:tc>
                <a:tc>
                  <a:txBody>
                    <a:bodyPr/>
                    <a:lstStyle/>
                    <a:p>
                      <a:pPr algn="ctr"/>
                      <a:r>
                        <a:rPr lang="en-IN" sz="1600" dirty="0">
                          <a:solidFill>
                            <a:schemeClr val="tx1"/>
                          </a:solidFill>
                          <a:latin typeface="Calibri" panose="020F0502020204030204" pitchFamily="34" charset="0"/>
                        </a:rPr>
                        <a:t>84</a:t>
                      </a:r>
                    </a:p>
                  </a:txBody>
                  <a:tcPr>
                    <a:noFill/>
                  </a:tcPr>
                </a:tc>
                <a:tc>
                  <a:txBody>
                    <a:bodyPr/>
                    <a:lstStyle/>
                    <a:p>
                      <a:pPr algn="ctr"/>
                      <a:r>
                        <a:rPr kumimoji="0" lang="en-IN" sz="1600" b="0" i="0" u="none" strike="noStrike" kern="1200" cap="none" spc="0" normalizeH="0" baseline="0" noProof="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noFill/>
                  </a:tcPr>
                </a:tc>
                <a:tc>
                  <a:txBody>
                    <a:bodyPr/>
                    <a:lstStyle/>
                    <a:p>
                      <a:pPr algn="ctr"/>
                      <a:r>
                        <a:rPr kumimoji="0" lang="en-IN" sz="16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Blank</a:t>
                      </a:r>
                      <a:endParaRPr lang="en-IN" sz="160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2422695259"/>
                  </a:ext>
                </a:extLst>
              </a:tr>
              <a:tr h="152400">
                <a:tc>
                  <a:txBody>
                    <a:bodyPr/>
                    <a:lstStyle/>
                    <a:p>
                      <a:pPr algn="r"/>
                      <a:r>
                        <a:rPr lang="en-IN" sz="1600" dirty="0">
                          <a:solidFill>
                            <a:schemeClr val="tx1"/>
                          </a:solidFill>
                          <a:latin typeface="Calibri" panose="020F0502020204030204" pitchFamily="34" charset="0"/>
                        </a:rPr>
                        <a:t>         </a:t>
                      </a:r>
                      <a:r>
                        <a:rPr lang="en-IN" sz="1600" baseline="0" dirty="0">
                          <a:solidFill>
                            <a:schemeClr val="tx1"/>
                          </a:solidFill>
                          <a:latin typeface="Calibri" panose="020F0502020204030204" pitchFamily="34" charset="0"/>
                        </a:rPr>
                        <a:t> </a:t>
                      </a:r>
                      <a:r>
                        <a:rPr lang="en-IN" sz="1600" dirty="0">
                          <a:solidFill>
                            <a:schemeClr val="tx1"/>
                          </a:solidFill>
                          <a:latin typeface="Calibri" panose="020F0502020204030204" pitchFamily="34" charset="0"/>
                        </a:rPr>
                        <a:t>15</a:t>
                      </a:r>
                    </a:p>
                  </a:txBody>
                  <a:tcPr>
                    <a:noFill/>
                  </a:tcPr>
                </a:tc>
                <a:tc>
                  <a:txBody>
                    <a:bodyPr/>
                    <a:lstStyle/>
                    <a:p>
                      <a:pPr algn="ctr"/>
                      <a:r>
                        <a:rPr lang="en-IN" sz="1600" dirty="0">
                          <a:solidFill>
                            <a:schemeClr val="tx1"/>
                          </a:solidFill>
                          <a:latin typeface="Calibri" panose="020F0502020204030204" pitchFamily="34" charset="0"/>
                        </a:rPr>
                        <a:t>3</a:t>
                      </a:r>
                    </a:p>
                  </a:txBody>
                  <a:tcPr>
                    <a:noFill/>
                  </a:tcPr>
                </a:tc>
                <a:tc>
                  <a:txBody>
                    <a:bodyPr/>
                    <a:lstStyle/>
                    <a:p>
                      <a:pPr algn="ctr"/>
                      <a:r>
                        <a:rPr lang="en-IN" sz="1600" dirty="0">
                          <a:solidFill>
                            <a:schemeClr val="tx1"/>
                          </a:solidFill>
                          <a:latin typeface="Calibri" panose="020F0502020204030204" pitchFamily="34" charset="0"/>
                        </a:rPr>
                        <a:t>83</a:t>
                      </a:r>
                    </a:p>
                  </a:txBody>
                  <a:tcPr>
                    <a:noFill/>
                  </a:tcPr>
                </a:tc>
                <a:tc>
                  <a:txBody>
                    <a:bodyPr/>
                    <a:lstStyle/>
                    <a:p>
                      <a:pPr algn="ctr"/>
                      <a:r>
                        <a:rPr lang="en-IN" sz="1600" dirty="0">
                          <a:solidFill>
                            <a:schemeClr val="tx1"/>
                          </a:solidFill>
                          <a:latin typeface="Calibri" panose="020F0502020204030204" pitchFamily="34" charset="0"/>
                        </a:rPr>
                        <a:t>82</a:t>
                      </a:r>
                    </a:p>
                  </a:txBody>
                  <a:tcPr>
                    <a:noFill/>
                  </a:tcPr>
                </a:tc>
                <a:tc>
                  <a:txBody>
                    <a:bodyPr/>
                    <a:lstStyle/>
                    <a:p>
                      <a:pPr algn="ctr"/>
                      <a:r>
                        <a:rPr lang="en-IN" sz="1600" dirty="0">
                          <a:solidFill>
                            <a:schemeClr val="bg1"/>
                          </a:solidFill>
                          <a:latin typeface="Calibri" panose="020F0502020204030204" pitchFamily="34" charset="0"/>
                        </a:rPr>
                        <a:t>Blank</a:t>
                      </a:r>
                      <a:endParaRPr lang="en-IN" sz="1600" dirty="0">
                        <a:solidFill>
                          <a:schemeClr val="tx1"/>
                        </a:solidFill>
                        <a:latin typeface="Calibri" panose="020F0502020204030204" pitchFamily="34" charset="0"/>
                      </a:endParaRPr>
                    </a:p>
                  </a:txBody>
                  <a:tcPr>
                    <a:noFill/>
                  </a:tcPr>
                </a:tc>
                <a:extLst>
                  <a:ext uri="{0D108BD9-81ED-4DB2-BD59-A6C34878D82A}">
                    <a16:rowId xmlns:a16="http://schemas.microsoft.com/office/drawing/2014/main" val="3397932496"/>
                  </a:ext>
                </a:extLst>
              </a:tr>
              <a:tr h="152400">
                <a:tc>
                  <a:txBody>
                    <a:bodyPr/>
                    <a:lstStyle/>
                    <a:p>
                      <a:pPr algn="r"/>
                      <a:r>
                        <a:rPr lang="en-IN" sz="1600" dirty="0">
                          <a:solidFill>
                            <a:schemeClr val="tx1"/>
                          </a:solidFill>
                          <a:latin typeface="Calibri" panose="020F0502020204030204" pitchFamily="34" charset="0"/>
                        </a:rPr>
                        <a:t>          22</a:t>
                      </a:r>
                    </a:p>
                  </a:txBody>
                  <a:tcPr>
                    <a:noFill/>
                  </a:tcPr>
                </a:tc>
                <a:tc>
                  <a:txBody>
                    <a:bodyPr/>
                    <a:lstStyle/>
                    <a:p>
                      <a:pPr algn="ctr"/>
                      <a:r>
                        <a:rPr lang="en-IN" sz="1600" dirty="0">
                          <a:solidFill>
                            <a:schemeClr val="tx1"/>
                          </a:solidFill>
                          <a:latin typeface="Calibri" panose="020F0502020204030204" pitchFamily="34" charset="0"/>
                        </a:rPr>
                        <a:t>4</a:t>
                      </a:r>
                    </a:p>
                  </a:txBody>
                  <a:tcPr>
                    <a:noFill/>
                  </a:tcPr>
                </a:tc>
                <a:tc>
                  <a:txBody>
                    <a:bodyPr/>
                    <a:lstStyle/>
                    <a:p>
                      <a:pPr algn="ctr"/>
                      <a:r>
                        <a:rPr lang="en-IN" sz="1600" dirty="0">
                          <a:solidFill>
                            <a:schemeClr val="tx1"/>
                          </a:solidFill>
                          <a:latin typeface="Calibri" panose="020F0502020204030204" pitchFamily="34" charset="0"/>
                        </a:rPr>
                        <a:t>81</a:t>
                      </a:r>
                    </a:p>
                  </a:txBody>
                  <a:tcPr>
                    <a:noFill/>
                  </a:tcPr>
                </a:tc>
                <a:tc>
                  <a:txBody>
                    <a:bodyPr/>
                    <a:lstStyle/>
                    <a:p>
                      <a:pPr algn="ctr"/>
                      <a:r>
                        <a:rPr lang="en-IN" sz="1600" dirty="0">
                          <a:solidFill>
                            <a:schemeClr val="tx1"/>
                          </a:solidFill>
                          <a:latin typeface="Calibri" panose="020F0502020204030204" pitchFamily="34" charset="0"/>
                        </a:rPr>
                        <a:t>83</a:t>
                      </a:r>
                    </a:p>
                  </a:txBody>
                  <a:tcPr>
                    <a:noFill/>
                  </a:tcPr>
                </a:tc>
                <a:tc>
                  <a:txBody>
                    <a:bodyPr/>
                    <a:lstStyle/>
                    <a:p>
                      <a:pPr algn="ctr"/>
                      <a:r>
                        <a:rPr lang="en-IN" sz="1600" dirty="0">
                          <a:solidFill>
                            <a:schemeClr val="tx1"/>
                          </a:solidFill>
                          <a:latin typeface="Calibri" panose="020F0502020204030204" pitchFamily="34" charset="0"/>
                        </a:rPr>
                        <a:t>82</a:t>
                      </a:r>
                    </a:p>
                  </a:txBody>
                  <a:tcPr>
                    <a:noFill/>
                  </a:tcPr>
                </a:tc>
                <a:extLst>
                  <a:ext uri="{0D108BD9-81ED-4DB2-BD59-A6C34878D82A}">
                    <a16:rowId xmlns:a16="http://schemas.microsoft.com/office/drawing/2014/main" val="2081796104"/>
                  </a:ext>
                </a:extLst>
              </a:tr>
              <a:tr h="152400">
                <a:tc>
                  <a:txBody>
                    <a:bodyPr/>
                    <a:lstStyle/>
                    <a:p>
                      <a:pPr algn="r"/>
                      <a:r>
                        <a:rPr lang="en-IN" sz="1600" dirty="0">
                          <a:solidFill>
                            <a:schemeClr val="tx1"/>
                          </a:solidFill>
                          <a:latin typeface="Calibri" panose="020F0502020204030204" pitchFamily="34" charset="0"/>
                        </a:rPr>
                        <a:t>          29</a:t>
                      </a:r>
                    </a:p>
                  </a:txBody>
                  <a:tcPr>
                    <a:noFill/>
                  </a:tcPr>
                </a:tc>
                <a:tc>
                  <a:txBody>
                    <a:bodyPr/>
                    <a:lstStyle/>
                    <a:p>
                      <a:pPr algn="ctr"/>
                      <a:r>
                        <a:rPr lang="en-IN" sz="1600" dirty="0">
                          <a:solidFill>
                            <a:schemeClr val="tx1"/>
                          </a:solidFill>
                          <a:latin typeface="Calibri" panose="020F0502020204030204" pitchFamily="34" charset="0"/>
                        </a:rPr>
                        <a:t>5</a:t>
                      </a:r>
                    </a:p>
                  </a:txBody>
                  <a:tcPr>
                    <a:noFill/>
                  </a:tcPr>
                </a:tc>
                <a:tc>
                  <a:txBody>
                    <a:bodyPr/>
                    <a:lstStyle/>
                    <a:p>
                      <a:pPr algn="ctr"/>
                      <a:r>
                        <a:rPr lang="en-IN" sz="1600" dirty="0">
                          <a:solidFill>
                            <a:schemeClr val="tx1"/>
                          </a:solidFill>
                          <a:latin typeface="Calibri" panose="020F0502020204030204" pitchFamily="34" charset="0"/>
                        </a:rPr>
                        <a:t>98</a:t>
                      </a:r>
                    </a:p>
                  </a:txBody>
                  <a:tcPr>
                    <a:noFill/>
                  </a:tcPr>
                </a:tc>
                <a:tc>
                  <a:txBody>
                    <a:bodyPr/>
                    <a:lstStyle/>
                    <a:p>
                      <a:pPr algn="ctr"/>
                      <a:r>
                        <a:rPr lang="en-IN" sz="1600" dirty="0">
                          <a:solidFill>
                            <a:schemeClr val="tx1"/>
                          </a:solidFill>
                          <a:latin typeface="Calibri" panose="020F0502020204030204" pitchFamily="34" charset="0"/>
                        </a:rPr>
                        <a:t>87</a:t>
                      </a:r>
                    </a:p>
                  </a:txBody>
                  <a:tcPr>
                    <a:noFill/>
                  </a:tcPr>
                </a:tc>
                <a:tc>
                  <a:txBody>
                    <a:bodyPr/>
                    <a:lstStyle/>
                    <a:p>
                      <a:pPr algn="ctr"/>
                      <a:r>
                        <a:rPr lang="en-IN" sz="1600" dirty="0">
                          <a:solidFill>
                            <a:schemeClr val="tx1"/>
                          </a:solidFill>
                          <a:latin typeface="Calibri" panose="020F0502020204030204" pitchFamily="34" charset="0"/>
                        </a:rPr>
                        <a:t>83</a:t>
                      </a:r>
                    </a:p>
                  </a:txBody>
                  <a:tcPr>
                    <a:noFill/>
                  </a:tcPr>
                </a:tc>
                <a:extLst>
                  <a:ext uri="{0D108BD9-81ED-4DB2-BD59-A6C34878D82A}">
                    <a16:rowId xmlns:a16="http://schemas.microsoft.com/office/drawing/2014/main" val="3318080825"/>
                  </a:ext>
                </a:extLst>
              </a:tr>
              <a:tr h="152400">
                <a:tc>
                  <a:txBody>
                    <a:bodyPr/>
                    <a:lstStyle/>
                    <a:p>
                      <a:pPr algn="r"/>
                      <a:r>
                        <a:rPr lang="en-IN" sz="1600" dirty="0">
                          <a:solidFill>
                            <a:schemeClr val="tx1"/>
                          </a:solidFill>
                          <a:latin typeface="Calibri" panose="020F0502020204030204" pitchFamily="34" charset="0"/>
                        </a:rPr>
                        <a:t>Sept.      5</a:t>
                      </a:r>
                    </a:p>
                  </a:txBody>
                  <a:tcPr>
                    <a:noFill/>
                  </a:tcPr>
                </a:tc>
                <a:tc>
                  <a:txBody>
                    <a:bodyPr/>
                    <a:lstStyle/>
                    <a:p>
                      <a:pPr algn="ctr"/>
                      <a:r>
                        <a:rPr lang="en-IN" sz="1600" dirty="0">
                          <a:solidFill>
                            <a:schemeClr val="tx1"/>
                          </a:solidFill>
                          <a:latin typeface="Calibri" panose="020F0502020204030204" pitchFamily="34" charset="0"/>
                        </a:rPr>
                        <a:t>6</a:t>
                      </a:r>
                    </a:p>
                  </a:txBody>
                  <a:tcPr>
                    <a:noFill/>
                  </a:tcPr>
                </a:tc>
                <a:tc>
                  <a:txBody>
                    <a:bodyPr/>
                    <a:lstStyle/>
                    <a:p>
                      <a:pPr algn="ctr"/>
                      <a:r>
                        <a:rPr lang="en-IN" sz="1600" dirty="0">
                          <a:solidFill>
                            <a:schemeClr val="tx1"/>
                          </a:solidFill>
                          <a:latin typeface="Calibri" panose="020F0502020204030204" pitchFamily="34" charset="0"/>
                        </a:rPr>
                        <a:t>100</a:t>
                      </a:r>
                    </a:p>
                  </a:txBody>
                  <a:tcPr>
                    <a:noFill/>
                  </a:tcPr>
                </a:tc>
                <a:tc>
                  <a:txBody>
                    <a:bodyPr/>
                    <a:lstStyle/>
                    <a:p>
                      <a:pPr algn="ctr"/>
                      <a:r>
                        <a:rPr lang="en-IN" sz="1600" dirty="0">
                          <a:solidFill>
                            <a:schemeClr val="tx1"/>
                          </a:solidFill>
                          <a:latin typeface="Calibri" panose="020F0502020204030204" pitchFamily="34" charset="0"/>
                        </a:rPr>
                        <a:t>93</a:t>
                      </a:r>
                    </a:p>
                  </a:txBody>
                  <a:tcPr>
                    <a:noFill/>
                  </a:tcPr>
                </a:tc>
                <a:tc>
                  <a:txBody>
                    <a:bodyPr/>
                    <a:lstStyle/>
                    <a:p>
                      <a:pPr algn="ctr"/>
                      <a:r>
                        <a:rPr lang="en-IN" sz="1600" dirty="0">
                          <a:solidFill>
                            <a:schemeClr val="tx1"/>
                          </a:solidFill>
                          <a:latin typeface="Calibri" panose="020F0502020204030204" pitchFamily="34" charset="0"/>
                        </a:rPr>
                        <a:t>87</a:t>
                      </a:r>
                    </a:p>
                  </a:txBody>
                  <a:tcPr>
                    <a:noFill/>
                  </a:tcPr>
                </a:tc>
                <a:extLst>
                  <a:ext uri="{0D108BD9-81ED-4DB2-BD59-A6C34878D82A}">
                    <a16:rowId xmlns:a16="http://schemas.microsoft.com/office/drawing/2014/main" val="1415241644"/>
                  </a:ext>
                </a:extLst>
              </a:tr>
              <a:tr h="152400">
                <a:tc>
                  <a:txBody>
                    <a:bodyPr/>
                    <a:lstStyle/>
                    <a:p>
                      <a:pPr algn="r"/>
                      <a:r>
                        <a:rPr lang="en-IN" sz="1600" dirty="0">
                          <a:solidFill>
                            <a:schemeClr val="tx1"/>
                          </a:solidFill>
                          <a:latin typeface="Calibri" panose="020F0502020204030204" pitchFamily="34" charset="0"/>
                        </a:rPr>
                        <a:t>         12</a:t>
                      </a:r>
                    </a:p>
                  </a:txBody>
                  <a:tcPr>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7</a:t>
                      </a:r>
                    </a:p>
                  </a:txBody>
                  <a:tcPr>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bg1"/>
                          </a:solidFill>
                          <a:latin typeface="Calibri" panose="020F0502020204030204" pitchFamily="34" charset="0"/>
                        </a:rPr>
                        <a:t>Blank</a:t>
                      </a:r>
                    </a:p>
                  </a:txBody>
                  <a:tcPr>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bg1"/>
                          </a:solidFill>
                          <a:latin typeface="Calibri" panose="020F0502020204030204" pitchFamily="34" charset="0"/>
                        </a:rPr>
                        <a:t>Blank</a:t>
                      </a:r>
                      <a:endParaRPr lang="en-IN" sz="1600" dirty="0">
                        <a:solidFill>
                          <a:schemeClr val="tx1"/>
                        </a:solidFill>
                        <a:latin typeface="Calibri" panose="020F0502020204030204" pitchFamily="34" charset="0"/>
                      </a:endParaRPr>
                    </a:p>
                  </a:txBody>
                  <a:tcPr>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latin typeface="Calibri" panose="020F0502020204030204" pitchFamily="34" charset="0"/>
                        </a:rPr>
                        <a:t>93</a:t>
                      </a: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9894093"/>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1585</TotalTime>
  <Pages>15</Pages>
  <Words>2090</Words>
  <Application>Microsoft Office PowerPoint</Application>
  <PresentationFormat>Letter Paper (8.5x11 in)</PresentationFormat>
  <Paragraphs>606</Paragraphs>
  <Slides>39</Slides>
  <Notes>22</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39</vt:i4>
      </vt:variant>
    </vt:vector>
  </HeadingPairs>
  <TitlesOfParts>
    <vt:vector size="50" baseType="lpstr">
      <vt:lpstr>Andalus</vt:lpstr>
      <vt:lpstr>Arial</vt:lpstr>
      <vt:lpstr>Calibri</vt:lpstr>
      <vt:lpstr>Cambria Math</vt:lpstr>
      <vt:lpstr>Tahoma</vt:lpstr>
      <vt:lpstr>Times New Roman</vt:lpstr>
      <vt:lpstr>Wingdings</vt:lpstr>
      <vt:lpstr>Blends</vt:lpstr>
      <vt:lpstr>1_Blends</vt:lpstr>
      <vt:lpstr>Equation</vt:lpstr>
      <vt:lpstr>MathType 5.0 Equation</vt:lpstr>
      <vt:lpstr>Chapter 14 Forecasting Demand for Services</vt:lpstr>
      <vt:lpstr>Learning Objectives</vt:lpstr>
      <vt:lpstr>The Choice of Forecasting Method</vt:lpstr>
      <vt:lpstr>Table 14.1: Characteristics of Forecasting Methods</vt:lpstr>
      <vt:lpstr>Subjective Models</vt:lpstr>
      <vt:lpstr>Causal Models</vt:lpstr>
      <vt:lpstr>Time Series Models 1</vt:lpstr>
      <vt:lpstr> Time Series Models 2</vt:lpstr>
      <vt:lpstr>Table 14.2: Saturday Occupancy at a 100-Room Hotel</vt:lpstr>
      <vt:lpstr>Time Series Models 3</vt:lpstr>
      <vt:lpstr>Table 14.3: Simple Exponential Smoothing: Saturday Hotel Occupancy (α=0.5)</vt:lpstr>
      <vt:lpstr>FIGURE 14.1: Simple Exponential Smoothing: Saturday Hotel Occupancy    (α = 0.1 and α = 0.5)</vt:lpstr>
      <vt:lpstr>FIGURE 14.2: Distribution of Weight Given Past Data in Exponential Smoothing (α = 0.3)</vt:lpstr>
      <vt:lpstr>Exponential Smoothing Implied Weights Given Past Demand</vt:lpstr>
      <vt:lpstr>Forecast Error 1</vt:lpstr>
      <vt:lpstr>Forecast Error 2</vt:lpstr>
      <vt:lpstr>Relationship Between α and N</vt:lpstr>
      <vt:lpstr>Exponential Smoothing with Trend Adjustment 1</vt:lpstr>
      <vt:lpstr>Exponential Smoothing with Trend Adjustment 2</vt:lpstr>
      <vt:lpstr>Table 14.4: Exponential Smoothing with Trend Adjustment: Commuter Airline Load Factor (α = 0.5, β = 0.3)</vt:lpstr>
      <vt:lpstr>Figure 14.3: Exponential Smoothing with Trend Adjustment: Commuter Airline Load Factors (𝛼 = 0.5, 𝛽 = 0.3)</vt:lpstr>
      <vt:lpstr>Exponential Smoothing with Seasonal Adjustment 1</vt:lpstr>
      <vt:lpstr>TABLE 14.5: Exponential Smoothing with Seasonal Adjustment: Ferry Passengers Taken to a Resort Island (α = 0.2, γ = 0.3) 1</vt:lpstr>
      <vt:lpstr>TABLE 14.5: Exponential Smoothing with Seasonal Adjustment: Ferry Passengers Taken to a Resort Island (α = 0.2, γ = 0.3) 2</vt:lpstr>
      <vt:lpstr>Exponential Smoothing with Seasonal Adjustment 2</vt:lpstr>
      <vt:lpstr>Exponential Smoothing with Trend and Seasonal Adjustment</vt:lpstr>
      <vt:lpstr>TABLE 14.6: Exponential Smoothing with Seasonal and Trend Adjustments: Ferry Passengers Taken to a Resort Island (𝛼 = 0.2, β = 0.2, 𝛾 = 0.3) 1</vt:lpstr>
      <vt:lpstr>Table 14.7: February 2020 Excel Formulas Found in Table 14.6</vt:lpstr>
      <vt:lpstr>Figure 14.4: Exponential Smoothing with Seasonal Adjustment</vt:lpstr>
      <vt:lpstr>Summary of Exponential Smoothing</vt:lpstr>
      <vt:lpstr>Topics for Discussion 1</vt:lpstr>
      <vt:lpstr>Topics for Discussion 2</vt:lpstr>
      <vt:lpstr>Interactive Exercise: Delphi Forecasting</vt:lpstr>
      <vt:lpstr>Case 14.1: Oak Hollow Medical  Evaluation Center</vt:lpstr>
      <vt:lpstr>Case 14.2: Gnomial Functions, Inc.</vt:lpstr>
      <vt:lpstr>FIGURE 14.1: Simple Exponential Smoothing: Saturday Hotel Occupancy    (α = 0.1 and α = 0.5) Long Description</vt:lpstr>
      <vt:lpstr>FIGURE 14.2: Distribution of Weight Given Past Data in Exponential Smoothing          (α = 0.3) Long Description</vt:lpstr>
      <vt:lpstr>Figure 14.3: Exponential Smoothing with Trend Adjustment: Commuter Airline Load Factors (𝛼 = 0.5, 𝛽 = 0.3) Long Description</vt:lpstr>
      <vt:lpstr>Figure 14.4: Exponential Smoothing with Seasonal Adjustment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318</cp:revision>
  <cp:lastPrinted>1997-05-18T18:51:52Z</cp:lastPrinted>
  <dcterms:created xsi:type="dcterms:W3CDTF">1996-01-27T21:40:24Z</dcterms:created>
  <dcterms:modified xsi:type="dcterms:W3CDTF">2018-09-27T06:42:41Z</dcterms:modified>
</cp:coreProperties>
</file>