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33"/>
  </p:notesMasterIdLst>
  <p:handoutMasterIdLst>
    <p:handoutMasterId r:id="rId34"/>
  </p:handoutMasterIdLst>
  <p:sldIdLst>
    <p:sldId id="338" r:id="rId3"/>
    <p:sldId id="271" r:id="rId4"/>
    <p:sldId id="296" r:id="rId5"/>
    <p:sldId id="311" r:id="rId6"/>
    <p:sldId id="289" r:id="rId7"/>
    <p:sldId id="290" r:id="rId8"/>
    <p:sldId id="276" r:id="rId9"/>
    <p:sldId id="334" r:id="rId10"/>
    <p:sldId id="335" r:id="rId11"/>
    <p:sldId id="306" r:id="rId12"/>
    <p:sldId id="298" r:id="rId13"/>
    <p:sldId id="312" r:id="rId14"/>
    <p:sldId id="313" r:id="rId15"/>
    <p:sldId id="314" r:id="rId16"/>
    <p:sldId id="258" r:id="rId17"/>
    <p:sldId id="259" r:id="rId18"/>
    <p:sldId id="310" r:id="rId19"/>
    <p:sldId id="315" r:id="rId20"/>
    <p:sldId id="316" r:id="rId21"/>
    <p:sldId id="262" r:id="rId22"/>
    <p:sldId id="319" r:id="rId23"/>
    <p:sldId id="318" r:id="rId24"/>
    <p:sldId id="317" r:id="rId25"/>
    <p:sldId id="279" r:id="rId26"/>
    <p:sldId id="281" r:id="rId27"/>
    <p:sldId id="269" r:id="rId28"/>
    <p:sldId id="329" r:id="rId29"/>
    <p:sldId id="331" r:id="rId30"/>
    <p:sldId id="336" r:id="rId31"/>
    <p:sldId id="337" r:id="rId32"/>
  </p:sldIdLst>
  <p:sldSz cx="9144000" cy="6858000" type="letter"/>
  <p:notesSz cx="6858000" cy="9028113"/>
  <p:custDataLst>
    <p:tags r:id="rId35"/>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82" autoAdjust="0"/>
    <p:restoredTop sz="92115" autoAdjust="0"/>
  </p:normalViewPr>
  <p:slideViewPr>
    <p:cSldViewPr>
      <p:cViewPr varScale="1">
        <p:scale>
          <a:sx n="117" d="100"/>
          <a:sy n="117" d="100"/>
        </p:scale>
        <p:origin x="93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5" Type="http://schemas.openxmlformats.org/officeDocument/2006/relationships/image" Target="../media/image8.wmf"/><Relationship Id="rId4"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79513" y="682625"/>
            <a:ext cx="4498975" cy="3373438"/>
          </a:xfrm>
          <a:ln cap="flat"/>
        </p:spPr>
      </p:sp>
      <p:sp>
        <p:nvSpPr>
          <p:cNvPr id="2969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76414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69867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26802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74277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51137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3230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9</a:t>
            </a:fld>
            <a:endParaRPr lang="en-US"/>
          </a:p>
        </p:txBody>
      </p:sp>
    </p:spTree>
    <p:extLst>
      <p:ext uri="{BB962C8B-B14F-4D97-AF65-F5344CB8AC3E}">
        <p14:creationId xmlns:p14="http://schemas.microsoft.com/office/powerpoint/2010/main" val="499025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88789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22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14</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8958347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97" r:id="rId17"/>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8.w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5.wmf"/><Relationship Id="rId11" Type="http://schemas.openxmlformats.org/officeDocument/2006/relationships/oleObject" Target="../embeddings/oleObject6.bin"/><Relationship Id="rId5" Type="http://schemas.openxmlformats.org/officeDocument/2006/relationships/oleObject" Target="../embeddings/oleObject3.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slide" Target="slide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2.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www.promodel/products/ProcessSimulator/"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1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1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990600"/>
            <a:ext cx="7772400" cy="1838806"/>
          </a:xfrm>
        </p:spPr>
        <p:txBody>
          <a:bodyPr/>
          <a:lstStyle/>
          <a:p>
            <a:pPr algn="ctr"/>
            <a:r>
              <a:rPr lang="en-US" sz="4000" dirty="0">
                <a:latin typeface="Calibri" panose="020F0502020204030204" pitchFamily="34" charset="0"/>
              </a:rPr>
              <a:t>Chapter 13</a:t>
            </a:r>
            <a:br>
              <a:rPr lang="en-US" sz="4000" dirty="0">
                <a:latin typeface="Calibri" panose="020F0502020204030204" pitchFamily="34" charset="0"/>
              </a:rPr>
            </a:br>
            <a:r>
              <a:rPr lang="en-US" sz="4000" dirty="0">
                <a:latin typeface="Calibri" panose="020F0502020204030204" pitchFamily="34" charset="0"/>
              </a:rPr>
              <a:t>Capacity Planning and Queuing Models</a:t>
            </a:r>
            <a:endParaRPr lang="en-IN" sz="4000" dirty="0"/>
          </a:p>
        </p:txBody>
      </p:sp>
      <p:pic>
        <p:nvPicPr>
          <p:cNvPr id="7" name="Picture 6">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1997" y="3473335"/>
            <a:ext cx="3954808" cy="2785942"/>
          </a:xfrm>
          <a:prstGeom prst="rect">
            <a:avLst/>
          </a:prstGeom>
        </p:spPr>
      </p:pic>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1852024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Queuing Models </a:t>
            </a:r>
            <a:r>
              <a:rPr lang="en-US" sz="1000" dirty="0"/>
              <a:t>5</a:t>
            </a:r>
            <a:endParaRPr lang="en-US" dirty="0"/>
          </a:p>
        </p:txBody>
      </p:sp>
      <p:sp>
        <p:nvSpPr>
          <p:cNvPr id="5" name="Content Placeholder 4"/>
          <p:cNvSpPr>
            <a:spLocks noGrp="1"/>
          </p:cNvSpPr>
          <p:nvPr>
            <p:ph idx="1"/>
          </p:nvPr>
        </p:nvSpPr>
        <p:spPr>
          <a:xfrm>
            <a:off x="1182688" y="2017714"/>
            <a:ext cx="7885112" cy="567112"/>
          </a:xfrm>
        </p:spPr>
        <p:txBody>
          <a:bodyPr/>
          <a:lstStyle/>
          <a:p>
            <a:pPr marL="291600" indent="-291600">
              <a:lnSpc>
                <a:spcPct val="90000"/>
              </a:lnSpc>
              <a:spcBef>
                <a:spcPts val="1000"/>
              </a:spcBef>
              <a:buClrTx/>
              <a:buSzPct val="100000"/>
              <a:buFont typeface="Arial" panose="020B0604020202020204" pitchFamily="34" charset="0"/>
              <a:buChar char="•"/>
            </a:pPr>
            <a:r>
              <a:rPr lang="en-US" dirty="0"/>
              <a:t>Relationships among System Characteristics.</a:t>
            </a:r>
            <a:endParaRPr lang="en-IN" dirty="0"/>
          </a:p>
        </p:txBody>
      </p:sp>
      <p:sp>
        <p:nvSpPr>
          <p:cNvPr id="6" name="Content Placeholder 5"/>
          <p:cNvSpPr>
            <a:spLocks noGrp="1"/>
          </p:cNvSpPr>
          <p:nvPr>
            <p:ph idx="13"/>
          </p:nvPr>
        </p:nvSpPr>
        <p:spPr>
          <a:xfrm>
            <a:off x="1771650" y="2743200"/>
            <a:ext cx="1962150" cy="332793"/>
          </a:xfrm>
        </p:spPr>
        <p:txBody>
          <a:bodyPr/>
          <a:lstStyle/>
          <a:p>
            <a:pPr marL="0" indent="0">
              <a:buNone/>
            </a:pPr>
            <a:r>
              <a:rPr lang="en-IN" sz="2000" i="1" dirty="0"/>
              <a:t>L</a:t>
            </a:r>
            <a:r>
              <a:rPr lang="en-IN" sz="2000" i="1" baseline="-25000" dirty="0"/>
              <a:t>s</a:t>
            </a:r>
            <a:r>
              <a:rPr lang="en-IN" sz="2000" dirty="0"/>
              <a:t> = </a:t>
            </a:r>
            <a:r>
              <a:rPr lang="en-IN" sz="2000" i="1" dirty="0"/>
              <a:t>L</a:t>
            </a:r>
            <a:r>
              <a:rPr lang="en-IN" sz="2000" i="1" baseline="-25000" dirty="0"/>
              <a:t>q</a:t>
            </a:r>
            <a:r>
              <a:rPr lang="en-IN" sz="2000" dirty="0"/>
              <a:t> + </a:t>
            </a:r>
            <a:r>
              <a:rPr lang="en-IN" sz="2000" i="1" dirty="0"/>
              <a:t>p       </a:t>
            </a:r>
            <a:r>
              <a:rPr lang="en-IN" sz="2000" dirty="0"/>
              <a:t>(1)</a:t>
            </a:r>
          </a:p>
        </p:txBody>
      </p:sp>
      <p:graphicFrame>
        <p:nvGraphicFramePr>
          <p:cNvPr id="8" name="Object 7"/>
          <p:cNvGraphicFramePr>
            <a:graphicFrameLocks noChangeAspect="1"/>
          </p:cNvGraphicFramePr>
          <p:nvPr>
            <p:extLst>
              <p:ext uri="{D42A27DB-BD31-4B8C-83A1-F6EECF244321}">
                <p14:modId xmlns:p14="http://schemas.microsoft.com/office/powerpoint/2010/main" val="531010606"/>
              </p:ext>
            </p:extLst>
          </p:nvPr>
        </p:nvGraphicFramePr>
        <p:xfrm>
          <a:off x="1848203" y="3274302"/>
          <a:ext cx="1661426" cy="548270"/>
        </p:xfrm>
        <a:graphic>
          <a:graphicData uri="http://schemas.openxmlformats.org/presentationml/2006/ole">
            <mc:AlternateContent xmlns:mc="http://schemas.openxmlformats.org/markup-compatibility/2006">
              <mc:Choice xmlns:v="urn:schemas-microsoft-com:vml" Requires="v">
                <p:oleObj spid="_x0000_s45317" name="Equation" r:id="rId3" imgW="1269720" imgH="419040" progId="Equation.DSMT4">
                  <p:embed/>
                </p:oleObj>
              </mc:Choice>
              <mc:Fallback>
                <p:oleObj name="Equation" r:id="rId3" imgW="1269720" imgH="419040" progId="Equation.DSMT4">
                  <p:embed/>
                  <p:pic>
                    <p:nvPicPr>
                      <p:cNvPr id="0" name=""/>
                      <p:cNvPicPr/>
                      <p:nvPr/>
                    </p:nvPicPr>
                    <p:blipFill>
                      <a:blip r:embed="rId4"/>
                      <a:stretch>
                        <a:fillRect/>
                      </a:stretch>
                    </p:blipFill>
                    <p:spPr>
                      <a:xfrm>
                        <a:off x="1848203" y="3274302"/>
                        <a:ext cx="1661426" cy="54827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338760221"/>
              </p:ext>
            </p:extLst>
          </p:nvPr>
        </p:nvGraphicFramePr>
        <p:xfrm>
          <a:off x="1752600" y="3838575"/>
          <a:ext cx="1782762" cy="546100"/>
        </p:xfrm>
        <a:graphic>
          <a:graphicData uri="http://schemas.openxmlformats.org/presentationml/2006/ole">
            <mc:AlternateContent xmlns:mc="http://schemas.openxmlformats.org/markup-compatibility/2006">
              <mc:Choice xmlns:v="urn:schemas-microsoft-com:vml" Requires="v">
                <p:oleObj spid="_x0000_s45318" name="Equation" r:id="rId5" imgW="1282680" imgH="393480" progId="Equation.DSMT4">
                  <p:embed/>
                </p:oleObj>
              </mc:Choice>
              <mc:Fallback>
                <p:oleObj name="Equation" r:id="rId5" imgW="1282680" imgH="393480" progId="Equation.DSMT4">
                  <p:embed/>
                  <p:pic>
                    <p:nvPicPr>
                      <p:cNvPr id="8" name="Object 7"/>
                      <p:cNvPicPr/>
                      <p:nvPr/>
                    </p:nvPicPr>
                    <p:blipFill>
                      <a:blip r:embed="rId6"/>
                      <a:stretch>
                        <a:fillRect/>
                      </a:stretch>
                    </p:blipFill>
                    <p:spPr>
                      <a:xfrm>
                        <a:off x="1752600" y="3838575"/>
                        <a:ext cx="1782762" cy="5461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549310907"/>
              </p:ext>
            </p:extLst>
          </p:nvPr>
        </p:nvGraphicFramePr>
        <p:xfrm>
          <a:off x="1930400" y="4378325"/>
          <a:ext cx="1604963" cy="546100"/>
        </p:xfrm>
        <a:graphic>
          <a:graphicData uri="http://schemas.openxmlformats.org/presentationml/2006/ole">
            <mc:AlternateContent xmlns:mc="http://schemas.openxmlformats.org/markup-compatibility/2006">
              <mc:Choice xmlns:v="urn:schemas-microsoft-com:vml" Requires="v">
                <p:oleObj spid="_x0000_s45319" name="Equation" r:id="rId7" imgW="1155600" imgH="393480" progId="Equation.DSMT4">
                  <p:embed/>
                </p:oleObj>
              </mc:Choice>
              <mc:Fallback>
                <p:oleObj name="Equation" r:id="rId7" imgW="1155600" imgH="393480" progId="Equation.DSMT4">
                  <p:embed/>
                  <p:pic>
                    <p:nvPicPr>
                      <p:cNvPr id="9" name="Object 8"/>
                      <p:cNvPicPr/>
                      <p:nvPr/>
                    </p:nvPicPr>
                    <p:blipFill>
                      <a:blip r:embed="rId8"/>
                      <a:stretch>
                        <a:fillRect/>
                      </a:stretch>
                    </p:blipFill>
                    <p:spPr>
                      <a:xfrm>
                        <a:off x="1930400" y="4378325"/>
                        <a:ext cx="1604963" cy="5461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471029029"/>
              </p:ext>
            </p:extLst>
          </p:nvPr>
        </p:nvGraphicFramePr>
        <p:xfrm>
          <a:off x="1781175" y="5000625"/>
          <a:ext cx="1728788" cy="631825"/>
        </p:xfrm>
        <a:graphic>
          <a:graphicData uri="http://schemas.openxmlformats.org/presentationml/2006/ole">
            <mc:AlternateContent xmlns:mc="http://schemas.openxmlformats.org/markup-compatibility/2006">
              <mc:Choice xmlns:v="urn:schemas-microsoft-com:vml" Requires="v">
                <p:oleObj spid="_x0000_s45320" name="Equation" r:id="rId9" imgW="1282680" imgH="469800" progId="Equation.DSMT4">
                  <p:embed/>
                </p:oleObj>
              </mc:Choice>
              <mc:Fallback>
                <p:oleObj name="Equation" r:id="rId9" imgW="1282680" imgH="469800" progId="Equation.DSMT4">
                  <p:embed/>
                  <p:pic>
                    <p:nvPicPr>
                      <p:cNvPr id="10" name="Object 9"/>
                      <p:cNvPicPr/>
                      <p:nvPr/>
                    </p:nvPicPr>
                    <p:blipFill>
                      <a:blip r:embed="rId10"/>
                      <a:stretch>
                        <a:fillRect/>
                      </a:stretch>
                    </p:blipFill>
                    <p:spPr>
                      <a:xfrm>
                        <a:off x="1781175" y="5000625"/>
                        <a:ext cx="1728788" cy="631825"/>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257309208"/>
              </p:ext>
            </p:extLst>
          </p:nvPr>
        </p:nvGraphicFramePr>
        <p:xfrm>
          <a:off x="1744663" y="5700713"/>
          <a:ext cx="1795462" cy="633412"/>
        </p:xfrm>
        <a:graphic>
          <a:graphicData uri="http://schemas.openxmlformats.org/presentationml/2006/ole">
            <mc:AlternateContent xmlns:mc="http://schemas.openxmlformats.org/markup-compatibility/2006">
              <mc:Choice xmlns:v="urn:schemas-microsoft-com:vml" Requires="v">
                <p:oleObj spid="_x0000_s45321" name="Equation" r:id="rId11" imgW="1333440" imgH="469800" progId="Equation.DSMT4">
                  <p:embed/>
                </p:oleObj>
              </mc:Choice>
              <mc:Fallback>
                <p:oleObj name="Equation" r:id="rId11" imgW="1333440" imgH="469800" progId="Equation.DSMT4">
                  <p:embed/>
                  <p:pic>
                    <p:nvPicPr>
                      <p:cNvPr id="11" name="Object 10"/>
                      <p:cNvPicPr/>
                      <p:nvPr/>
                    </p:nvPicPr>
                    <p:blipFill>
                      <a:blip r:embed="rId12"/>
                      <a:stretch>
                        <a:fillRect/>
                      </a:stretch>
                    </p:blipFill>
                    <p:spPr>
                      <a:xfrm>
                        <a:off x="1744663" y="5700713"/>
                        <a:ext cx="1795462" cy="633412"/>
                      </a:xfrm>
                      <a:prstGeom prst="rect">
                        <a:avLst/>
                      </a:prstGeom>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Challenges of Adopting New Technology in Services</a:t>
            </a:r>
          </a:p>
        </p:txBody>
      </p:sp>
      <p:sp>
        <p:nvSpPr>
          <p:cNvPr id="35843" name="Rectangle 3"/>
          <p:cNvSpPr>
            <a:spLocks noGrp="1" noChangeArrowheads="1"/>
          </p:cNvSpPr>
          <p:nvPr>
            <p:ph idx="1"/>
          </p:nvPr>
        </p:nvSpPr>
        <p:spPr>
          <a:xfrm>
            <a:off x="1182688" y="2017713"/>
            <a:ext cx="7588062" cy="3163887"/>
          </a:xfrm>
          <a:noFill/>
          <a:ln/>
        </p:spPr>
        <p:txBody>
          <a:bodyPr lIns="92075" tIns="46038" rIns="92075" bIns="46038"/>
          <a:lstStyle/>
          <a:p>
            <a:pPr marL="0" indent="0">
              <a:buNone/>
            </a:pPr>
            <a:r>
              <a:rPr lang="en-US" dirty="0"/>
              <a:t>Standard </a:t>
            </a:r>
            <a:r>
              <a:rPr lang="en-US" i="1" dirty="0"/>
              <a:t>M/M/1</a:t>
            </a:r>
            <a:r>
              <a:rPr lang="en-US" dirty="0"/>
              <a:t> model assumptions.</a:t>
            </a:r>
          </a:p>
          <a:p>
            <a:pPr marL="291600" lvl="1" indent="-291600">
              <a:lnSpc>
                <a:spcPct val="90000"/>
              </a:lnSpc>
              <a:spcBef>
                <a:spcPts val="1000"/>
              </a:spcBef>
              <a:buSzPct val="100000"/>
            </a:pPr>
            <a:r>
              <a:rPr lang="en-US" dirty="0"/>
              <a:t>Calling population.</a:t>
            </a:r>
          </a:p>
          <a:p>
            <a:pPr marL="291600" lvl="1" indent="-291600">
              <a:lnSpc>
                <a:spcPct val="90000"/>
              </a:lnSpc>
              <a:spcBef>
                <a:spcPts val="1000"/>
              </a:spcBef>
              <a:buSzPct val="100000"/>
            </a:pPr>
            <a:r>
              <a:rPr lang="en-US" dirty="0"/>
              <a:t>Arrival process.</a:t>
            </a:r>
          </a:p>
          <a:p>
            <a:pPr marL="291600" lvl="1" indent="-291600">
              <a:lnSpc>
                <a:spcPct val="90000"/>
              </a:lnSpc>
              <a:spcBef>
                <a:spcPts val="1000"/>
              </a:spcBef>
              <a:buSzPct val="100000"/>
            </a:pPr>
            <a:r>
              <a:rPr lang="en-US" dirty="0"/>
              <a:t>Queue configuration.</a:t>
            </a:r>
          </a:p>
          <a:p>
            <a:pPr marL="291600" lvl="1" indent="-291600">
              <a:lnSpc>
                <a:spcPct val="90000"/>
              </a:lnSpc>
              <a:spcBef>
                <a:spcPts val="1000"/>
              </a:spcBef>
              <a:buSzPct val="100000"/>
            </a:pPr>
            <a:r>
              <a:rPr lang="en-US" dirty="0"/>
              <a:t>Queue discipline.</a:t>
            </a:r>
          </a:p>
          <a:p>
            <a:pPr marL="291600" lvl="1" indent="-291600">
              <a:lnSpc>
                <a:spcPct val="90000"/>
              </a:lnSpc>
              <a:spcBef>
                <a:spcPts val="1000"/>
              </a:spcBef>
              <a:buSzPct val="100000"/>
            </a:pPr>
            <a:r>
              <a:rPr lang="en-US" dirty="0"/>
              <a:t>Service process.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13.3: M/M/1 Queue Configuration</a:t>
            </a:r>
          </a:p>
        </p:txBody>
      </p:sp>
      <p:pic>
        <p:nvPicPr>
          <p:cNvPr id="5" name="Picture 4" descr="Diagram of M/M/1 Que configuration.&#10;"/>
          <p:cNvPicPr>
            <a:picLocks noChangeAspect="1"/>
          </p:cNvPicPr>
          <p:nvPr/>
        </p:nvPicPr>
        <p:blipFill>
          <a:blip r:embed="rId3"/>
          <a:stretch>
            <a:fillRect/>
          </a:stretch>
        </p:blipFill>
        <p:spPr>
          <a:xfrm>
            <a:off x="1276350" y="2257425"/>
            <a:ext cx="7105650" cy="2924175"/>
          </a:xfrm>
          <a:prstGeom prst="rect">
            <a:avLst/>
          </a:prstGeom>
        </p:spPr>
      </p:pic>
      <p:sp>
        <p:nvSpPr>
          <p:cNvPr id="6" name="Content Placeholder 5"/>
          <p:cNvSpPr>
            <a:spLocks noGrp="1"/>
          </p:cNvSpPr>
          <p:nvPr>
            <p:ph idx="1"/>
          </p:nvPr>
        </p:nvSpPr>
        <p:spPr>
          <a:xfrm>
            <a:off x="3974679" y="6249952"/>
            <a:ext cx="1816521" cy="188913"/>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06265882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Analytical Queuing Models </a:t>
            </a:r>
            <a:r>
              <a:rPr lang="en-US" sz="1000" dirty="0"/>
              <a:t>6</a:t>
            </a:r>
            <a:endParaRPr lang="en-US" dirty="0"/>
          </a:p>
        </p:txBody>
      </p:sp>
      <p:sp>
        <p:nvSpPr>
          <p:cNvPr id="2" name="Content Placeholder 1"/>
          <p:cNvSpPr>
            <a:spLocks noGrp="1"/>
          </p:cNvSpPr>
          <p:nvPr>
            <p:ph idx="1"/>
          </p:nvPr>
        </p:nvSpPr>
        <p:spPr>
          <a:xfrm>
            <a:off x="1182688" y="2017713"/>
            <a:ext cx="7588062" cy="2935287"/>
          </a:xfrm>
        </p:spPr>
        <p:txBody>
          <a:bodyPr/>
          <a:lstStyle/>
          <a:p>
            <a:pPr marL="0" indent="0">
              <a:buNone/>
            </a:pPr>
            <a:r>
              <a:rPr lang="en-US" dirty="0"/>
              <a:t>Standard </a:t>
            </a:r>
            <a:r>
              <a:rPr lang="en-US" i="1" dirty="0"/>
              <a:t>M/M/c</a:t>
            </a:r>
            <a:r>
              <a:rPr lang="en-US" dirty="0"/>
              <a:t> model.</a:t>
            </a:r>
          </a:p>
          <a:p>
            <a:pPr marL="291600" lvl="1" indent="-291600">
              <a:lnSpc>
                <a:spcPct val="90000"/>
              </a:lnSpc>
              <a:spcBef>
                <a:spcPts val="1000"/>
              </a:spcBef>
              <a:buSzPct val="100000"/>
            </a:pPr>
            <a:r>
              <a:rPr lang="en-US" dirty="0"/>
              <a:t>“c” servers in parallel, each with a customer in service.</a:t>
            </a:r>
          </a:p>
          <a:p>
            <a:pPr marL="291600" lvl="1" indent="-291600">
              <a:lnSpc>
                <a:spcPct val="90000"/>
              </a:lnSpc>
              <a:spcBef>
                <a:spcPts val="1000"/>
              </a:spcBef>
              <a:buSzPct val="100000"/>
            </a:pPr>
            <a:r>
              <a:rPr lang="en-US" dirty="0"/>
              <a:t>Same assumptions as </a:t>
            </a:r>
            <a:r>
              <a:rPr lang="en-US" i="1" dirty="0"/>
              <a:t>M/M/1</a:t>
            </a:r>
            <a:r>
              <a:rPr lang="en-US" dirty="0"/>
              <a:t> with stipulation that service rates across channel be independent and equal.</a:t>
            </a:r>
            <a:endParaRPr lang="en-IN" dirty="0"/>
          </a:p>
        </p:txBody>
      </p:sp>
    </p:spTree>
    <p:extLst>
      <p:ext uri="{BB962C8B-B14F-4D97-AF65-F5344CB8AC3E}">
        <p14:creationId xmlns:p14="http://schemas.microsoft.com/office/powerpoint/2010/main" val="243109460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13.4: M/M/c Queue Configuration</a:t>
            </a:r>
          </a:p>
        </p:txBody>
      </p:sp>
      <p:sp>
        <p:nvSpPr>
          <p:cNvPr id="3" name="Content Placeholder 2"/>
          <p:cNvSpPr>
            <a:spLocks noGrp="1"/>
          </p:cNvSpPr>
          <p:nvPr>
            <p:ph idx="1"/>
          </p:nvPr>
        </p:nvSpPr>
        <p:spPr>
          <a:xfrm>
            <a:off x="3352800" y="6211887"/>
            <a:ext cx="2743200" cy="265113"/>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pic>
        <p:nvPicPr>
          <p:cNvPr id="4" name="Picture 3" descr="Diagram of M/M/c Que configuration.&#10;"/>
          <p:cNvPicPr>
            <a:picLocks noChangeAspect="1"/>
          </p:cNvPicPr>
          <p:nvPr/>
        </p:nvPicPr>
        <p:blipFill>
          <a:blip r:embed="rId4"/>
          <a:stretch>
            <a:fillRect/>
          </a:stretch>
        </p:blipFill>
        <p:spPr>
          <a:xfrm>
            <a:off x="1960777" y="1905000"/>
            <a:ext cx="5036692" cy="4088270"/>
          </a:xfrm>
          <a:prstGeom prst="rect">
            <a:avLst/>
          </a:prstGeom>
        </p:spPr>
      </p:pic>
    </p:spTree>
    <p:extLst>
      <p:ext uri="{BB962C8B-B14F-4D97-AF65-F5344CB8AC3E}">
        <p14:creationId xmlns:p14="http://schemas.microsoft.com/office/powerpoint/2010/main" val="248808777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13.5: M/M/c Model Curves for L</a:t>
            </a:r>
            <a:r>
              <a:rPr lang="en-US" baseline="-25000" dirty="0"/>
              <a:t>s</a:t>
            </a:r>
            <a:endParaRPr lang="en-US" dirty="0"/>
          </a:p>
        </p:txBody>
      </p:sp>
      <p:sp>
        <p:nvSpPr>
          <p:cNvPr id="3" name="Content Placeholder 2"/>
          <p:cNvSpPr>
            <a:spLocks noGrp="1"/>
          </p:cNvSpPr>
          <p:nvPr>
            <p:ph idx="1"/>
          </p:nvPr>
        </p:nvSpPr>
        <p:spPr>
          <a:xfrm>
            <a:off x="3429000" y="6135687"/>
            <a:ext cx="2743200" cy="265113"/>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pic>
        <p:nvPicPr>
          <p:cNvPr id="5" name="Picture 4" descr="Graph showing the relationship between the utilization factor lambda divided by c mu and the mean number in the system for various values of c.&#10;"/>
          <p:cNvPicPr>
            <a:picLocks noChangeAspect="1"/>
          </p:cNvPicPr>
          <p:nvPr/>
        </p:nvPicPr>
        <p:blipFill>
          <a:blip r:embed="rId4"/>
          <a:stretch>
            <a:fillRect/>
          </a:stretch>
        </p:blipFill>
        <p:spPr>
          <a:xfrm>
            <a:off x="2264093" y="1981200"/>
            <a:ext cx="4615815" cy="3971343"/>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Analytical Queuing Models </a:t>
            </a:r>
            <a:r>
              <a:rPr lang="en-US" sz="1000" dirty="0"/>
              <a:t>7</a:t>
            </a:r>
            <a:endParaRPr lang="en-US" dirty="0"/>
          </a:p>
        </p:txBody>
      </p:sp>
      <p:sp>
        <p:nvSpPr>
          <p:cNvPr id="3" name="Content Placeholder 2"/>
          <p:cNvSpPr>
            <a:spLocks noGrp="1"/>
          </p:cNvSpPr>
          <p:nvPr>
            <p:ph idx="1"/>
          </p:nvPr>
        </p:nvSpPr>
        <p:spPr>
          <a:xfrm>
            <a:off x="1182688" y="2017713"/>
            <a:ext cx="7588062" cy="3011487"/>
          </a:xfrm>
        </p:spPr>
        <p:txBody>
          <a:bodyPr/>
          <a:lstStyle/>
          <a:p>
            <a:pPr marL="0" indent="0">
              <a:buNone/>
            </a:pPr>
            <a:r>
              <a:rPr lang="en-US" i="1" dirty="0"/>
              <a:t>M/G/1</a:t>
            </a:r>
            <a:r>
              <a:rPr lang="en-US" dirty="0"/>
              <a:t> model.</a:t>
            </a:r>
          </a:p>
          <a:p>
            <a:pPr marL="291600" lvl="1" indent="-291600">
              <a:lnSpc>
                <a:spcPct val="90000"/>
              </a:lnSpc>
              <a:spcBef>
                <a:spcPts val="1000"/>
              </a:spcBef>
              <a:buSzPct val="100000"/>
            </a:pPr>
            <a:r>
              <a:rPr lang="en-US" dirty="0"/>
              <a:t>G – general distribution with mean and variance.</a:t>
            </a:r>
          </a:p>
          <a:p>
            <a:pPr marL="291600" lvl="1" indent="-291600">
              <a:lnSpc>
                <a:spcPct val="90000"/>
              </a:lnSpc>
              <a:spcBef>
                <a:spcPts val="1000"/>
              </a:spcBef>
              <a:buSzPct val="100000"/>
            </a:pPr>
            <a:r>
              <a:rPr lang="en-US" dirty="0"/>
              <a:t>Same assumptions as </a:t>
            </a:r>
            <a:r>
              <a:rPr lang="en-US" i="1" dirty="0"/>
              <a:t>M/M/1</a:t>
            </a:r>
            <a:r>
              <a:rPr lang="en-US" dirty="0"/>
              <a:t> except for generality of the service time distribution.</a:t>
            </a:r>
          </a:p>
          <a:p>
            <a:pPr marL="291600" lvl="1" indent="-291600">
              <a:lnSpc>
                <a:spcPct val="90000"/>
              </a:lnSpc>
              <a:spcBef>
                <a:spcPts val="1000"/>
              </a:spcBef>
              <a:buSzPct val="100000"/>
            </a:pPr>
            <a:r>
              <a:rPr lang="en-US" dirty="0"/>
              <a:t>Any general service time distribution with mean E(</a:t>
            </a:r>
            <a:r>
              <a:rPr lang="en-US" i="1" dirty="0"/>
              <a:t>t</a:t>
            </a:r>
            <a:r>
              <a:rPr lang="en-US" dirty="0"/>
              <a:t>) and variance V(</a:t>
            </a:r>
            <a:r>
              <a:rPr lang="en-US" i="1" dirty="0"/>
              <a:t>t</a:t>
            </a:r>
            <a:r>
              <a:rPr lang="en-US" dirty="0"/>
              <a:t>) may be used.</a:t>
            </a:r>
            <a:endParaRPr lang="en-IN"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Analytical Queuing Models </a:t>
            </a:r>
            <a:r>
              <a:rPr lang="en-US" sz="1000" dirty="0"/>
              <a:t>8</a:t>
            </a:r>
            <a:endParaRPr lang="en-US" dirty="0"/>
          </a:p>
        </p:txBody>
      </p:sp>
      <p:sp>
        <p:nvSpPr>
          <p:cNvPr id="3" name="Content Placeholder 2"/>
          <p:cNvSpPr>
            <a:spLocks noGrp="1"/>
          </p:cNvSpPr>
          <p:nvPr>
            <p:ph idx="1"/>
          </p:nvPr>
        </p:nvSpPr>
        <p:spPr>
          <a:xfrm>
            <a:off x="1182688" y="2017713"/>
            <a:ext cx="7588062" cy="1792287"/>
          </a:xfrm>
        </p:spPr>
        <p:txBody>
          <a:bodyPr/>
          <a:lstStyle/>
          <a:p>
            <a:pPr marL="291600" indent="-291600">
              <a:lnSpc>
                <a:spcPct val="90000"/>
              </a:lnSpc>
              <a:spcBef>
                <a:spcPts val="1000"/>
              </a:spcBef>
              <a:buSzPct val="100000"/>
            </a:pPr>
            <a:r>
              <a:rPr lang="en-US" dirty="0"/>
              <a:t>General Self-Service M/G/∞ Model.</a:t>
            </a:r>
          </a:p>
          <a:p>
            <a:pPr marL="291600" indent="-291600">
              <a:lnSpc>
                <a:spcPct val="90000"/>
              </a:lnSpc>
              <a:spcBef>
                <a:spcPts val="1000"/>
              </a:spcBef>
              <a:buSzPct val="100000"/>
            </a:pPr>
            <a:r>
              <a:rPr lang="en-US" dirty="0"/>
              <a:t>Finite-Queue M/M/1 Model.</a:t>
            </a:r>
          </a:p>
          <a:p>
            <a:pPr marL="291600" indent="-291600">
              <a:lnSpc>
                <a:spcPct val="90000"/>
              </a:lnSpc>
              <a:spcBef>
                <a:spcPts val="1000"/>
              </a:spcBef>
              <a:buSzPct val="100000"/>
            </a:pPr>
            <a:r>
              <a:rPr lang="en-US" dirty="0"/>
              <a:t>Finite-Queue M/M/c Model.</a:t>
            </a:r>
            <a:endParaRPr lang="en-IN" dirty="0"/>
          </a:p>
        </p:txBody>
      </p:sp>
    </p:spTree>
    <p:extLst>
      <p:ext uri="{BB962C8B-B14F-4D97-AF65-F5344CB8AC3E}">
        <p14:creationId xmlns:p14="http://schemas.microsoft.com/office/powerpoint/2010/main" val="3502056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Planning Criteria </a:t>
            </a:r>
            <a:r>
              <a:rPr lang="en-US" sz="1000" dirty="0"/>
              <a:t>1</a:t>
            </a:r>
            <a:endParaRPr lang="en-US" dirty="0"/>
          </a:p>
        </p:txBody>
      </p:sp>
      <p:sp>
        <p:nvSpPr>
          <p:cNvPr id="3" name="Content Placeholder 2"/>
          <p:cNvSpPr>
            <a:spLocks noGrp="1"/>
          </p:cNvSpPr>
          <p:nvPr>
            <p:ph idx="1"/>
          </p:nvPr>
        </p:nvSpPr>
        <p:spPr>
          <a:xfrm>
            <a:off x="1182688" y="2017712"/>
            <a:ext cx="7588062" cy="4383087"/>
          </a:xfrm>
        </p:spPr>
        <p:txBody>
          <a:bodyPr/>
          <a:lstStyle/>
          <a:p>
            <a:pPr marL="0" indent="0">
              <a:buNone/>
            </a:pPr>
            <a:r>
              <a:rPr lang="en-US" sz="2800" dirty="0"/>
              <a:t>Capacity to serve must exceed demand or one of the following must occur:</a:t>
            </a:r>
          </a:p>
          <a:p>
            <a:pPr marL="403200" indent="-403200">
              <a:lnSpc>
                <a:spcPct val="90000"/>
              </a:lnSpc>
              <a:spcBef>
                <a:spcPts val="1000"/>
              </a:spcBef>
              <a:buClrTx/>
              <a:buSzPct val="100000"/>
              <a:buFont typeface="+mj-lt"/>
              <a:buAutoNum type="arabicPeriod"/>
            </a:pPr>
            <a:r>
              <a:rPr lang="en-US" sz="1800" dirty="0"/>
              <a:t>Excessive waiting by customers will result in some reneging (that is a customer leaves the queue before being served) and, thus, in some reduction of demand.</a:t>
            </a:r>
          </a:p>
          <a:p>
            <a:pPr marL="403200" indent="-403200">
              <a:lnSpc>
                <a:spcPct val="90000"/>
              </a:lnSpc>
              <a:spcBef>
                <a:spcPts val="1000"/>
              </a:spcBef>
              <a:buClrTx/>
              <a:buSzPct val="100000"/>
              <a:buFont typeface="+mj-lt"/>
              <a:buAutoNum type="arabicPeriod"/>
            </a:pPr>
            <a:r>
              <a:rPr lang="en-US" sz="1800" dirty="0"/>
              <a:t>Excessive waiting, if known or observed by potential customers, will cause them to reconsider their need for service and, thus, will reduce demand.</a:t>
            </a:r>
          </a:p>
          <a:p>
            <a:pPr marL="403200" indent="-403200">
              <a:lnSpc>
                <a:spcPct val="90000"/>
              </a:lnSpc>
              <a:spcBef>
                <a:spcPts val="1000"/>
              </a:spcBef>
              <a:buClrTx/>
              <a:buSzPct val="100000"/>
              <a:buFont typeface="+mj-lt"/>
              <a:buAutoNum type="arabicPeriod"/>
            </a:pPr>
            <a:r>
              <a:rPr lang="en-US" sz="1800" dirty="0"/>
              <a:t>Under the pressure of long waiting lines, servers may speed up, spending less time with each customer, and, thus, increase service capacity. A gracious and leisurely manner, however, now becomes curt and impersonal.</a:t>
            </a:r>
          </a:p>
          <a:p>
            <a:pPr marL="403200" indent="-403200">
              <a:lnSpc>
                <a:spcPct val="90000"/>
              </a:lnSpc>
              <a:spcBef>
                <a:spcPts val="1000"/>
              </a:spcBef>
              <a:buClrTx/>
              <a:buSzPct val="100000"/>
              <a:buFont typeface="+mj-lt"/>
              <a:buAutoNum type="arabicPeriod"/>
            </a:pPr>
            <a:r>
              <a:rPr lang="en-US" sz="1800" dirty="0"/>
              <a:t>Sustained pressure to hurry might result in eliminating time-consuming features and performing the bare minimum and, thus, service capacity is increased.</a:t>
            </a:r>
            <a:endParaRPr lang="en-IN" dirty="0"/>
          </a:p>
        </p:txBody>
      </p:sp>
    </p:spTree>
    <p:extLst>
      <p:ext uri="{BB962C8B-B14F-4D97-AF65-F5344CB8AC3E}">
        <p14:creationId xmlns:p14="http://schemas.microsoft.com/office/powerpoint/2010/main" val="3030465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Capacity Planning Criteria </a:t>
            </a:r>
            <a:r>
              <a:rPr lang="en-US" sz="1000" dirty="0"/>
              <a:t>2</a:t>
            </a:r>
            <a:endParaRPr lang="en-US" dirty="0"/>
          </a:p>
        </p:txBody>
      </p:sp>
      <p:sp>
        <p:nvSpPr>
          <p:cNvPr id="5" name="Content Placeholder 4"/>
          <p:cNvSpPr>
            <a:spLocks noGrp="1"/>
          </p:cNvSpPr>
          <p:nvPr>
            <p:ph idx="1"/>
          </p:nvPr>
        </p:nvSpPr>
        <p:spPr>
          <a:xfrm>
            <a:off x="1182688" y="2017713"/>
            <a:ext cx="7588062" cy="801687"/>
          </a:xfrm>
        </p:spPr>
        <p:txBody>
          <a:bodyPr/>
          <a:lstStyle/>
          <a:p>
            <a:pPr marL="291600" indent="-291600">
              <a:lnSpc>
                <a:spcPct val="90000"/>
              </a:lnSpc>
              <a:spcBef>
                <a:spcPts val="1000"/>
              </a:spcBef>
              <a:buClrTx/>
              <a:buSzPct val="100000"/>
              <a:buFont typeface="Arial" panose="020B0604020202020204" pitchFamily="34" charset="0"/>
              <a:buChar char="•"/>
            </a:pPr>
            <a:r>
              <a:rPr lang="en-US" sz="2800" dirty="0"/>
              <a:t>Minimizing the Sum of Customer Waiting Costs and Service Costs</a:t>
            </a:r>
            <a:endParaRPr lang="en-US" sz="700" dirty="0"/>
          </a:p>
        </p:txBody>
      </p:sp>
      <p:sp>
        <p:nvSpPr>
          <p:cNvPr id="3" name="Content Placeholder 2"/>
          <p:cNvSpPr>
            <a:spLocks noGrp="1"/>
          </p:cNvSpPr>
          <p:nvPr>
            <p:ph idx="14"/>
          </p:nvPr>
        </p:nvSpPr>
        <p:spPr>
          <a:xfrm>
            <a:off x="1162050" y="2953349"/>
            <a:ext cx="7588062" cy="2272999"/>
          </a:xfrm>
        </p:spPr>
        <p:txBody>
          <a:bodyPr/>
          <a:lstStyle/>
          <a:p>
            <a:pPr marL="0" indent="0">
              <a:lnSpc>
                <a:spcPct val="80000"/>
              </a:lnSpc>
              <a:buNone/>
            </a:pPr>
            <a:r>
              <a:rPr lang="en-US" sz="2400" dirty="0"/>
              <a:t>Let: </a:t>
            </a:r>
            <a:r>
              <a:rPr lang="en-US" sz="2400" dirty="0" err="1"/>
              <a:t>C</a:t>
            </a:r>
            <a:r>
              <a:rPr lang="en-US" sz="2400" baseline="-25000" dirty="0" err="1"/>
              <a:t>w</a:t>
            </a:r>
            <a:r>
              <a:rPr lang="en-US" sz="2400" dirty="0"/>
              <a:t> = Cost of one customer waiting in queue for an hour</a:t>
            </a:r>
          </a:p>
          <a:p>
            <a:pPr>
              <a:lnSpc>
                <a:spcPct val="80000"/>
              </a:lnSpc>
              <a:buNone/>
            </a:pPr>
            <a:r>
              <a:rPr lang="en-US" sz="2400" dirty="0"/>
              <a:t>	    C</a:t>
            </a:r>
            <a:r>
              <a:rPr lang="en-US" sz="2400" baseline="-25000" dirty="0"/>
              <a:t>s</a:t>
            </a:r>
            <a:r>
              <a:rPr lang="en-US" sz="2400" dirty="0"/>
              <a:t> = Hourly cost per server</a:t>
            </a:r>
          </a:p>
          <a:p>
            <a:pPr>
              <a:lnSpc>
                <a:spcPct val="80000"/>
              </a:lnSpc>
              <a:buNone/>
            </a:pPr>
            <a:r>
              <a:rPr lang="en-US" sz="2400" dirty="0"/>
              <a:t>	    C  = Number of servers</a:t>
            </a:r>
          </a:p>
          <a:p>
            <a:pPr marL="2238375" indent="-2238375">
              <a:lnSpc>
                <a:spcPct val="80000"/>
              </a:lnSpc>
              <a:buNone/>
            </a:pPr>
            <a:r>
              <a:rPr lang="en-US" sz="2400" dirty="0"/>
              <a:t>Total Cost/hour = Hourly cost of service + Hourly waiting cost</a:t>
            </a:r>
          </a:p>
          <a:p>
            <a:pPr>
              <a:lnSpc>
                <a:spcPct val="80000"/>
              </a:lnSpc>
              <a:buNone/>
            </a:pPr>
            <a:r>
              <a:rPr lang="en-US" sz="2400" dirty="0"/>
              <a:t>           TC= C</a:t>
            </a:r>
            <a:r>
              <a:rPr lang="en-US" sz="2400" baseline="-25000" dirty="0"/>
              <a:t>s</a:t>
            </a:r>
            <a:r>
              <a:rPr lang="en-US" sz="2400" dirty="0"/>
              <a:t> C + </a:t>
            </a:r>
            <a:r>
              <a:rPr lang="en-US" sz="2400" dirty="0" err="1"/>
              <a:t>C</a:t>
            </a:r>
            <a:r>
              <a:rPr lang="en-US" sz="2400" baseline="-25000" dirty="0" err="1"/>
              <a:t>w</a:t>
            </a:r>
            <a:r>
              <a:rPr lang="en-US" sz="2400" dirty="0"/>
              <a:t> L</a:t>
            </a:r>
            <a:r>
              <a:rPr lang="en-US" sz="2400" baseline="-25000" dirty="0"/>
              <a:t>s </a:t>
            </a:r>
            <a:r>
              <a:rPr lang="en-US" sz="2400" dirty="0"/>
              <a:t>(from Little’s Law)   (7)</a:t>
            </a:r>
            <a:endParaRPr lang="en-IN" sz="2400" dirty="0"/>
          </a:p>
        </p:txBody>
      </p:sp>
      <p:sp>
        <p:nvSpPr>
          <p:cNvPr id="6" name="Content Placeholder 5"/>
          <p:cNvSpPr>
            <a:spLocks noGrp="1"/>
          </p:cNvSpPr>
          <p:nvPr>
            <p:ph idx="13"/>
          </p:nvPr>
        </p:nvSpPr>
        <p:spPr>
          <a:xfrm>
            <a:off x="1162050" y="5467383"/>
            <a:ext cx="4629150" cy="381000"/>
          </a:xfrm>
        </p:spPr>
        <p:txBody>
          <a:bodyPr/>
          <a:lstStyle/>
          <a:p>
            <a:pPr marL="0" indent="0">
              <a:buNone/>
            </a:pPr>
            <a:r>
              <a:rPr lang="en-US" sz="2400" dirty="0"/>
              <a:t>Note: Only consider systems where</a:t>
            </a:r>
            <a:endParaRPr lang="en-IN" sz="2400" dirty="0"/>
          </a:p>
        </p:txBody>
      </p:sp>
      <p:graphicFrame>
        <p:nvGraphicFramePr>
          <p:cNvPr id="8" name="Object 7"/>
          <p:cNvGraphicFramePr>
            <a:graphicFrameLocks noChangeAspect="1"/>
          </p:cNvGraphicFramePr>
          <p:nvPr>
            <p:extLst>
              <p:ext uri="{D42A27DB-BD31-4B8C-83A1-F6EECF244321}">
                <p14:modId xmlns:p14="http://schemas.microsoft.com/office/powerpoint/2010/main" val="2830973113"/>
              </p:ext>
            </p:extLst>
          </p:nvPr>
        </p:nvGraphicFramePr>
        <p:xfrm>
          <a:off x="5867400" y="5378748"/>
          <a:ext cx="1065013" cy="717252"/>
        </p:xfrm>
        <a:graphic>
          <a:graphicData uri="http://schemas.openxmlformats.org/presentationml/2006/ole">
            <mc:AlternateContent xmlns:mc="http://schemas.openxmlformats.org/markup-compatibility/2006">
              <mc:Choice xmlns:v="urn:schemas-microsoft-com:vml" Requires="v">
                <p:oleObj spid="_x0000_s46128" name="Equation" r:id="rId3" imgW="622080" imgH="419040" progId="Equation.DSMT4">
                  <p:embed/>
                </p:oleObj>
              </mc:Choice>
              <mc:Fallback>
                <p:oleObj name="Equation" r:id="rId3" imgW="622080" imgH="419040" progId="Equation.DSMT4">
                  <p:embed/>
                  <p:pic>
                    <p:nvPicPr>
                      <p:cNvPr id="0" name=""/>
                      <p:cNvPicPr/>
                      <p:nvPr/>
                    </p:nvPicPr>
                    <p:blipFill>
                      <a:blip r:embed="rId4"/>
                      <a:stretch>
                        <a:fillRect/>
                      </a:stretch>
                    </p:blipFill>
                    <p:spPr>
                      <a:xfrm>
                        <a:off x="5867400" y="5378748"/>
                        <a:ext cx="1065013" cy="717252"/>
                      </a:xfrm>
                      <a:prstGeom prst="rect">
                        <a:avLst/>
                      </a:prstGeom>
                    </p:spPr>
                  </p:pic>
                </p:oleObj>
              </mc:Fallback>
            </mc:AlternateContent>
          </a:graphicData>
        </a:graphic>
      </p:graphicFrame>
    </p:spTree>
    <p:extLst>
      <p:ext uri="{BB962C8B-B14F-4D97-AF65-F5344CB8AC3E}">
        <p14:creationId xmlns:p14="http://schemas.microsoft.com/office/powerpoint/2010/main" val="3744707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Rectangle 3"/>
          <p:cNvSpPr>
            <a:spLocks noGrp="1" noChangeArrowheads="1"/>
          </p:cNvSpPr>
          <p:nvPr>
            <p:ph idx="1"/>
          </p:nvPr>
        </p:nvSpPr>
        <p:spPr>
          <a:xfrm>
            <a:off x="1182688" y="2017713"/>
            <a:ext cx="7580312" cy="3925887"/>
          </a:xfrm>
          <a:noFill/>
        </p:spPr>
        <p:txBody>
          <a:bodyPr lIns="92075" tIns="46038" rIns="92075" bIns="46038"/>
          <a:lstStyle/>
          <a:p>
            <a:pPr marL="403200" indent="-403200">
              <a:lnSpc>
                <a:spcPct val="90000"/>
              </a:lnSpc>
              <a:spcBef>
                <a:spcPts val="1000"/>
              </a:spcBef>
              <a:buClrTx/>
              <a:buSzPct val="100000"/>
              <a:buFont typeface="+mj-lt"/>
              <a:buAutoNum type="arabicPeriod"/>
            </a:pPr>
            <a:r>
              <a:rPr lang="en-US" sz="2800" dirty="0"/>
              <a:t>Discuss the strategic role of capacity planning.</a:t>
            </a:r>
          </a:p>
          <a:p>
            <a:pPr marL="403200" indent="-403200">
              <a:lnSpc>
                <a:spcPct val="90000"/>
              </a:lnSpc>
              <a:spcBef>
                <a:spcPts val="1000"/>
              </a:spcBef>
              <a:buClrTx/>
              <a:buSzPct val="100000"/>
              <a:buFont typeface="+mj-lt"/>
              <a:buAutoNum type="arabicPeriod"/>
            </a:pPr>
            <a:r>
              <a:rPr lang="en-US" sz="2800" dirty="0"/>
              <a:t>Describe a queuing model using A/B/C notation.</a:t>
            </a:r>
          </a:p>
          <a:p>
            <a:pPr marL="403200" indent="-403200">
              <a:lnSpc>
                <a:spcPct val="90000"/>
              </a:lnSpc>
              <a:spcBef>
                <a:spcPts val="1000"/>
              </a:spcBef>
              <a:buClrTx/>
              <a:buSzPct val="100000"/>
              <a:buFont typeface="+mj-lt"/>
              <a:buAutoNum type="arabicPeriod"/>
            </a:pPr>
            <a:r>
              <a:rPr lang="en-US" sz="2800" dirty="0"/>
              <a:t>Use queuing models to calculate system performance measures.</a:t>
            </a:r>
          </a:p>
          <a:p>
            <a:pPr marL="403200" indent="-403200">
              <a:lnSpc>
                <a:spcPct val="90000"/>
              </a:lnSpc>
              <a:spcBef>
                <a:spcPts val="1000"/>
              </a:spcBef>
              <a:buClrTx/>
              <a:buSzPct val="100000"/>
              <a:buFont typeface="+mj-lt"/>
              <a:buAutoNum type="arabicPeriod"/>
            </a:pPr>
            <a:r>
              <a:rPr lang="en-US" sz="2800" dirty="0"/>
              <a:t>Describe the relationships between queuing system characteristics.</a:t>
            </a:r>
          </a:p>
          <a:p>
            <a:pPr marL="403200" indent="-403200">
              <a:lnSpc>
                <a:spcPct val="90000"/>
              </a:lnSpc>
              <a:spcBef>
                <a:spcPts val="1000"/>
              </a:spcBef>
              <a:buClrTx/>
              <a:buSzPct val="100000"/>
              <a:buFont typeface="+mj-lt"/>
              <a:buAutoNum type="arabicPeriod"/>
            </a:pPr>
            <a:r>
              <a:rPr lang="en-US" sz="2800" dirty="0"/>
              <a:t>Use queuing models and various decision criteria for capacity planning.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Topics for Discussion</a:t>
            </a:r>
            <a:endParaRPr lang="en-US" sz="1000" dirty="0"/>
          </a:p>
        </p:txBody>
      </p:sp>
      <p:sp>
        <p:nvSpPr>
          <p:cNvPr id="2" name="Content Placeholder 1"/>
          <p:cNvSpPr>
            <a:spLocks noGrp="1"/>
          </p:cNvSpPr>
          <p:nvPr>
            <p:ph idx="1"/>
          </p:nvPr>
        </p:nvSpPr>
        <p:spPr>
          <a:xfrm>
            <a:off x="457200" y="2017713"/>
            <a:ext cx="8313550" cy="4459287"/>
          </a:xfrm>
        </p:spPr>
        <p:txBody>
          <a:bodyPr/>
          <a:lstStyle/>
          <a:p>
            <a:pPr marL="403200" indent="-403200">
              <a:lnSpc>
                <a:spcPct val="90000"/>
              </a:lnSpc>
              <a:spcBef>
                <a:spcPts val="500"/>
              </a:spcBef>
              <a:buClrTx/>
              <a:buSzPct val="100000"/>
              <a:buFont typeface="+mj-lt"/>
              <a:buAutoNum type="arabicPeriod"/>
            </a:pPr>
            <a:r>
              <a:rPr lang="en-US" sz="2200" dirty="0"/>
              <a:t>Discuss how one can determine the economic cost of keeping customers waiting.</a:t>
            </a:r>
          </a:p>
          <a:p>
            <a:pPr marL="403200" indent="-403200">
              <a:lnSpc>
                <a:spcPct val="90000"/>
              </a:lnSpc>
              <a:spcBef>
                <a:spcPts val="500"/>
              </a:spcBef>
              <a:buClrTx/>
              <a:buSzPct val="100000"/>
              <a:buFont typeface="+mj-lt"/>
              <a:buAutoNum type="arabicPeriod"/>
            </a:pPr>
            <a:r>
              <a:rPr lang="en-US" sz="2200" dirty="0"/>
              <a:t>Example 13.1 presented a naive capacity planning exercise and was criticized for using averages. Recall the concept of a “bottleneck” from Chapter 5, Supporting Facility and Process Flows, and suggest other reservations about this planning exercise.</a:t>
            </a:r>
          </a:p>
          <a:p>
            <a:pPr marL="403200" indent="-403200">
              <a:lnSpc>
                <a:spcPct val="90000"/>
              </a:lnSpc>
              <a:spcBef>
                <a:spcPts val="500"/>
              </a:spcBef>
              <a:buClrTx/>
              <a:buSzPct val="100000"/>
              <a:buFont typeface="+mj-lt"/>
              <a:buAutoNum type="arabicPeriod"/>
            </a:pPr>
            <a:r>
              <a:rPr lang="en-US" sz="2200" dirty="0"/>
              <a:t>For a queuing system with a finite queue, the arrival rate can exceed the capacity to serve. Use an example to explain how this is possible.</a:t>
            </a:r>
          </a:p>
          <a:p>
            <a:pPr marL="403200" indent="-403200">
              <a:lnSpc>
                <a:spcPct val="90000"/>
              </a:lnSpc>
              <a:spcBef>
                <a:spcPts val="500"/>
              </a:spcBef>
              <a:buClrTx/>
              <a:buSzPct val="100000"/>
              <a:buFont typeface="+mj-lt"/>
              <a:buAutoNum type="arabicPeriod"/>
            </a:pPr>
            <a:r>
              <a:rPr lang="en-US" sz="2200" dirty="0"/>
              <a:t>What are some disadvantages associated with the concept of pooling service resources?</a:t>
            </a:r>
          </a:p>
          <a:p>
            <a:pPr marL="403200" indent="-403200">
              <a:lnSpc>
                <a:spcPct val="90000"/>
              </a:lnSpc>
              <a:spcBef>
                <a:spcPts val="500"/>
              </a:spcBef>
              <a:buClrTx/>
              <a:buSzPct val="100000"/>
              <a:buFont typeface="+mj-lt"/>
              <a:buAutoNum type="arabicPeriod"/>
            </a:pPr>
            <a:r>
              <a:rPr lang="en-US" sz="2200" dirty="0"/>
              <a:t>Discuss how the M/G/∞ model could be used to determine the number of emergency medical vehicles required to serve a community.</a:t>
            </a:r>
            <a:endParaRPr lang="en-IN" sz="2200"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Interactive Exercise</a:t>
            </a:r>
            <a:endParaRPr lang="en-US" sz="1000" dirty="0"/>
          </a:p>
        </p:txBody>
      </p:sp>
      <p:sp>
        <p:nvSpPr>
          <p:cNvPr id="6" name="Content Placeholder 5"/>
          <p:cNvSpPr>
            <a:spLocks noGrp="1"/>
          </p:cNvSpPr>
          <p:nvPr>
            <p:ph idx="1"/>
          </p:nvPr>
        </p:nvSpPr>
        <p:spPr>
          <a:xfrm>
            <a:off x="1182688" y="2017713"/>
            <a:ext cx="7427912" cy="4078287"/>
          </a:xfrm>
        </p:spPr>
        <p:txBody>
          <a:bodyPr/>
          <a:lstStyle/>
          <a:p>
            <a:pPr marL="0" indent="0">
              <a:buNone/>
            </a:pPr>
            <a:r>
              <a:rPr lang="en-US" sz="2400" dirty="0"/>
              <a:t>With Microsoft Office Visio resident on your computer, download the free Process Simulator from </a:t>
            </a:r>
            <a:r>
              <a:rPr lang="en-US" sz="2400" dirty="0">
                <a:hlinkClick r:id="rId3"/>
              </a:rPr>
              <a:t>promodel</a:t>
            </a:r>
            <a:r>
              <a:rPr lang="en-US" sz="2400" dirty="0"/>
              <a:t>.</a:t>
            </a:r>
          </a:p>
          <a:p>
            <a:pPr marL="0" indent="0">
              <a:buNone/>
            </a:pPr>
            <a:r>
              <a:rPr lang="en-US" sz="2400" dirty="0"/>
              <a:t>In the Demo panel select "Medical Clinic" and follow instructions to simulate scenarios. Have the class explain by process flow analysis why the "Urine Batch=2" scenario performed the best in terms of average time in system and the "Additional Nurse" scenario showed no improvement over the "Baseline" for the same criterion.</a:t>
            </a:r>
          </a:p>
        </p:txBody>
      </p:sp>
    </p:spTree>
    <p:extLst>
      <p:ext uri="{BB962C8B-B14F-4D97-AF65-F5344CB8AC3E}">
        <p14:creationId xmlns:p14="http://schemas.microsoft.com/office/powerpoint/2010/main" val="275939754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Case 13.1: Houston Port Authority</a:t>
            </a:r>
          </a:p>
        </p:txBody>
      </p:sp>
      <p:sp>
        <p:nvSpPr>
          <p:cNvPr id="2" name="Content Placeholder 1"/>
          <p:cNvSpPr>
            <a:spLocks noGrp="1"/>
          </p:cNvSpPr>
          <p:nvPr>
            <p:ph idx="1"/>
          </p:nvPr>
        </p:nvSpPr>
        <p:spPr>
          <a:xfrm>
            <a:off x="1182688" y="2017713"/>
            <a:ext cx="7588062" cy="3697287"/>
          </a:xfrm>
        </p:spPr>
        <p:txBody>
          <a:bodyPr/>
          <a:lstStyle/>
          <a:p>
            <a:pPr marL="0" indent="0">
              <a:buNone/>
            </a:pPr>
            <a:r>
              <a:rPr lang="en-US" dirty="0"/>
              <a:t>The Port Authority uses a 10 percent discount rate for capital improvement projects. The port is in operation 24 hours per day, 365 days per year. For this analysis, assume a 10-year planning horizon, and prepare a recommendation for the Port Authority. </a:t>
            </a:r>
            <a:endParaRPr lang="en-IN" dirty="0"/>
          </a:p>
        </p:txBody>
      </p:sp>
    </p:spTree>
    <p:extLst>
      <p:ext uri="{BB962C8B-B14F-4D97-AF65-F5344CB8AC3E}">
        <p14:creationId xmlns:p14="http://schemas.microsoft.com/office/powerpoint/2010/main" val="61231372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13.2: Freedom Express </a:t>
            </a:r>
            <a:r>
              <a:rPr lang="en-US" sz="1000" dirty="0"/>
              <a:t>1</a:t>
            </a:r>
            <a:endParaRPr lang="en-US" dirty="0"/>
          </a:p>
        </p:txBody>
      </p:sp>
      <p:sp>
        <p:nvSpPr>
          <p:cNvPr id="3" name="Content Placeholder 2"/>
          <p:cNvSpPr>
            <a:spLocks noGrp="1"/>
          </p:cNvSpPr>
          <p:nvPr>
            <p:ph idx="1"/>
          </p:nvPr>
        </p:nvSpPr>
        <p:spPr>
          <a:xfrm>
            <a:off x="914400" y="2093913"/>
            <a:ext cx="7848600" cy="3925887"/>
          </a:xfrm>
        </p:spPr>
        <p:txBody>
          <a:bodyPr/>
          <a:lstStyle/>
          <a:p>
            <a:pPr marL="403200" indent="-403200">
              <a:lnSpc>
                <a:spcPct val="90000"/>
              </a:lnSpc>
              <a:spcBef>
                <a:spcPts val="1000"/>
              </a:spcBef>
              <a:buClrTx/>
              <a:buSzPct val="100000"/>
              <a:buAutoNum type="arabicPeriod"/>
            </a:pPr>
            <a:r>
              <a:rPr lang="en-US" sz="2600" dirty="0"/>
              <a:t>During periods of bad weather, as compared with periods of clear weather, how many additional gallons of fuel on average should FreeEx expect its planes to consume because of airport congestion?</a:t>
            </a:r>
          </a:p>
          <a:p>
            <a:pPr marL="403200" indent="-403200">
              <a:lnSpc>
                <a:spcPct val="90000"/>
              </a:lnSpc>
              <a:spcBef>
                <a:spcPts val="1000"/>
              </a:spcBef>
              <a:buClrTx/>
              <a:buSzPct val="100000"/>
              <a:buAutoNum type="arabicPeriod"/>
            </a:pPr>
            <a:r>
              <a:rPr lang="en-US" sz="2600" dirty="0"/>
              <a:t>Given FreeEx’s policy of ensuring that its planes do not run out of fuel more than 1 in 20 times while waiting to land, how many reserve gallons (that is gallons over and above expected usage) should be provided for clear-weather flights? For bad-weather flights?</a:t>
            </a:r>
          </a:p>
        </p:txBody>
      </p:sp>
    </p:spTree>
    <p:extLst>
      <p:ext uri="{BB962C8B-B14F-4D97-AF65-F5344CB8AC3E}">
        <p14:creationId xmlns:p14="http://schemas.microsoft.com/office/powerpoint/2010/main" val="3217356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Case 13.2: Freedom Express </a:t>
            </a:r>
            <a:r>
              <a:rPr lang="en-US" sz="1000" dirty="0"/>
              <a:t>2</a:t>
            </a:r>
            <a:r>
              <a:rPr lang="en-US" dirty="0"/>
              <a:t> </a:t>
            </a:r>
          </a:p>
        </p:txBody>
      </p:sp>
      <p:sp>
        <p:nvSpPr>
          <p:cNvPr id="24579" name="Rectangle 3"/>
          <p:cNvSpPr>
            <a:spLocks noGrp="1" noChangeArrowheads="1"/>
          </p:cNvSpPr>
          <p:nvPr>
            <p:ph idx="1"/>
          </p:nvPr>
        </p:nvSpPr>
        <p:spPr>
          <a:xfrm>
            <a:off x="914400" y="2017713"/>
            <a:ext cx="7856350" cy="4306887"/>
          </a:xfrm>
        </p:spPr>
        <p:txBody>
          <a:bodyPr/>
          <a:lstStyle/>
          <a:p>
            <a:pPr marL="403200" indent="-403200">
              <a:lnSpc>
                <a:spcPct val="90000"/>
              </a:lnSpc>
              <a:spcBef>
                <a:spcPts val="1000"/>
              </a:spcBef>
              <a:buSzPct val="100000"/>
              <a:buFont typeface="+mj-lt"/>
              <a:buAutoNum type="arabicPeriod" startAt="3"/>
            </a:pPr>
            <a:r>
              <a:rPr lang="en-US" sz="2400" dirty="0"/>
              <a:t>During bad weather, FreeEx has the option of instructing the Washington air controller to place its planes in a holding pattern from which planes are directed to land either at Reagan National or at Dulles International, whichever becomes available first. Assume that Dulles landing rate in bad weather also is 30 per hour, Poisson distributed, and that the combined arrival rate for both airports is 40 per hour. If FreeEx must pay $200 per flight to charter a bus to transport its passengers from Dulles to Reagan National, should it exercise the option of permitting its aircraft to land at Dulles during bad weather? Assume that if the option is used, FreeEx’s aircraft will be diverted to Dulles about one-half the time.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sz="4000" dirty="0"/>
              <a:t>Case 13.3: Renaissance Clinic (A) </a:t>
            </a:r>
            <a:r>
              <a:rPr lang="en-US" sz="1000" dirty="0"/>
              <a:t>1</a:t>
            </a:r>
            <a:endParaRPr lang="en-US" sz="4000" dirty="0"/>
          </a:p>
        </p:txBody>
      </p:sp>
      <p:sp>
        <p:nvSpPr>
          <p:cNvPr id="25603" name="Rectangle 3"/>
          <p:cNvSpPr>
            <a:spLocks noGrp="1" noChangeArrowheads="1"/>
          </p:cNvSpPr>
          <p:nvPr>
            <p:ph idx="1"/>
          </p:nvPr>
        </p:nvSpPr>
        <p:spPr>
          <a:xfrm>
            <a:off x="1182688" y="2017713"/>
            <a:ext cx="7588062" cy="1716087"/>
          </a:xfrm>
        </p:spPr>
        <p:txBody>
          <a:bodyPr/>
          <a:lstStyle/>
          <a:p>
            <a:pPr marL="403200" indent="-403200">
              <a:lnSpc>
                <a:spcPct val="90000"/>
              </a:lnSpc>
              <a:spcBef>
                <a:spcPts val="1000"/>
              </a:spcBef>
              <a:buClrTx/>
              <a:buSzPct val="100000"/>
              <a:buFont typeface="+mj-lt"/>
              <a:buAutoNum type="arabicPeriod"/>
            </a:pPr>
            <a:r>
              <a:rPr lang="en-US" sz="2400" dirty="0"/>
              <a:t>Assume the waiting line at the receptionist, the nurse clinician, and the physician are managed independently with F</a:t>
            </a:r>
            <a:r>
              <a:rPr lang="en-US" sz="100" dirty="0"/>
              <a:t> </a:t>
            </a:r>
            <a:r>
              <a:rPr lang="en-US" sz="2400" dirty="0"/>
              <a:t>C</a:t>
            </a:r>
            <a:r>
              <a:rPr lang="en-US" sz="100" dirty="0"/>
              <a:t> </a:t>
            </a:r>
            <a:r>
              <a:rPr lang="en-US" sz="2400" dirty="0"/>
              <a:t>F</a:t>
            </a:r>
            <a:r>
              <a:rPr lang="en-US" sz="100" dirty="0"/>
              <a:t> </a:t>
            </a:r>
            <a:r>
              <a:rPr lang="en-US" sz="2400" dirty="0"/>
              <a:t>S priority. Using queuing formulas and the assumption that patients exiting from an activity follow a Poisson distribution, estimate the following statistics:</a:t>
            </a:r>
          </a:p>
        </p:txBody>
      </p:sp>
      <p:sp>
        <p:nvSpPr>
          <p:cNvPr id="2" name="Content Placeholder 1"/>
          <p:cNvSpPr>
            <a:spLocks noGrp="1"/>
          </p:cNvSpPr>
          <p:nvPr>
            <p:ph idx="13"/>
          </p:nvPr>
        </p:nvSpPr>
        <p:spPr>
          <a:xfrm>
            <a:off x="1162050" y="3823494"/>
            <a:ext cx="7588062" cy="2653506"/>
          </a:xfrm>
        </p:spPr>
        <p:txBody>
          <a:bodyPr/>
          <a:lstStyle/>
          <a:p>
            <a:pPr marL="360363" indent="-360363">
              <a:lnSpc>
                <a:spcPct val="80000"/>
              </a:lnSpc>
              <a:buNone/>
            </a:pPr>
            <a:r>
              <a:rPr lang="en-US" sz="2400" dirty="0"/>
              <a:t>a. Average waiting time in each of the queues (that is, receptionist, nurse clinician, physician).</a:t>
            </a:r>
          </a:p>
          <a:p>
            <a:pPr marL="354013" indent="-354013">
              <a:lnSpc>
                <a:spcPct val="80000"/>
              </a:lnSpc>
              <a:buNone/>
            </a:pPr>
            <a:r>
              <a:rPr lang="en-US" sz="2400" dirty="0"/>
              <a:t>b. Average time in the entire system for each of the three patient paths.</a:t>
            </a:r>
          </a:p>
          <a:p>
            <a:pPr marL="360363" indent="-360363">
              <a:lnSpc>
                <a:spcPct val="80000"/>
              </a:lnSpc>
              <a:buNone/>
            </a:pPr>
            <a:r>
              <a:rPr lang="en-US" sz="2400" dirty="0"/>
              <a:t>c. Overall average time in the system (that is, expected time for an arriving patient).</a:t>
            </a:r>
          </a:p>
          <a:p>
            <a:pPr marL="360363" indent="-360363">
              <a:lnSpc>
                <a:spcPct val="80000"/>
              </a:lnSpc>
              <a:buNone/>
            </a:pPr>
            <a:r>
              <a:rPr lang="en-US" sz="2400" dirty="0"/>
              <a:t>d. Average idle time in minutes per hour of work for the receptionist, nurse clinician, and the doctor.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4000" dirty="0"/>
              <a:t>Case 13.3: Renaissance Clinic (A) </a:t>
            </a:r>
            <a:r>
              <a:rPr lang="en-US" sz="1000" dirty="0"/>
              <a:t>2</a:t>
            </a:r>
            <a:endParaRPr lang="en-IN" sz="4000" dirty="0"/>
          </a:p>
        </p:txBody>
      </p:sp>
      <p:sp>
        <p:nvSpPr>
          <p:cNvPr id="2" name="Content Placeholder 1"/>
          <p:cNvSpPr>
            <a:spLocks noGrp="1"/>
          </p:cNvSpPr>
          <p:nvPr>
            <p:ph idx="1"/>
          </p:nvPr>
        </p:nvSpPr>
        <p:spPr>
          <a:xfrm>
            <a:off x="762000" y="2017712"/>
            <a:ext cx="8008750" cy="4383087"/>
          </a:xfrm>
        </p:spPr>
        <p:txBody>
          <a:bodyPr/>
          <a:lstStyle/>
          <a:p>
            <a:pPr marL="403200" indent="-403200">
              <a:lnSpc>
                <a:spcPct val="90000"/>
              </a:lnSpc>
              <a:spcBef>
                <a:spcPts val="500"/>
              </a:spcBef>
              <a:buSzPct val="100000"/>
              <a:buFont typeface="+mj-lt"/>
              <a:buAutoNum type="arabicPeriod" startAt="2"/>
            </a:pPr>
            <a:r>
              <a:rPr lang="en-US" sz="2800" dirty="0"/>
              <a:t>What are the key assumptions involved in your analysis above? Discuss the appropriateness of each in this situation.</a:t>
            </a:r>
          </a:p>
          <a:p>
            <a:pPr marL="403200" indent="-403200">
              <a:lnSpc>
                <a:spcPct val="90000"/>
              </a:lnSpc>
              <a:spcBef>
                <a:spcPts val="500"/>
              </a:spcBef>
              <a:buSzPct val="100000"/>
              <a:buFont typeface="+mj-lt"/>
              <a:buAutoNum type="arabicPeriod" startAt="2"/>
            </a:pPr>
            <a:r>
              <a:rPr lang="en-US" sz="2800" dirty="0"/>
              <a:t>What would be the impact of the above calculations of adding a second doctor to the clinic and sharing the doctor queue between them on a “first MD available” basis?</a:t>
            </a:r>
          </a:p>
          <a:p>
            <a:pPr marL="403200" indent="-403200">
              <a:lnSpc>
                <a:spcPct val="90000"/>
              </a:lnSpc>
              <a:spcBef>
                <a:spcPts val="500"/>
              </a:spcBef>
              <a:buSzPct val="100000"/>
              <a:buFont typeface="+mj-lt"/>
              <a:buAutoNum type="arabicPeriod" startAt="2"/>
            </a:pPr>
            <a:r>
              <a:rPr lang="en-US" sz="2800" dirty="0"/>
              <a:t>The clinic is considering adopting a queue priority system that is determined by the time of entry into the system at the receptionist. How might patients waiting for the doctor react to this policy?</a:t>
            </a:r>
            <a:endParaRPr lang="en-IN" sz="28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214313"/>
            <a:ext cx="7885112" cy="1462087"/>
          </a:xfrm>
        </p:spPr>
        <p:txBody>
          <a:bodyPr/>
          <a:lstStyle/>
          <a:p>
            <a:r>
              <a:rPr lang="en-US" dirty="0"/>
              <a:t>Figure 13.2: Classification of Queuing Models Long Description</a:t>
            </a:r>
            <a:endParaRPr lang="en-IN" dirty="0"/>
          </a:p>
        </p:txBody>
      </p:sp>
      <p:sp>
        <p:nvSpPr>
          <p:cNvPr id="7" name="Content Placeholder 6"/>
          <p:cNvSpPr>
            <a:spLocks noGrp="1"/>
          </p:cNvSpPr>
          <p:nvPr>
            <p:ph idx="1"/>
          </p:nvPr>
        </p:nvSpPr>
        <p:spPr>
          <a:xfrm>
            <a:off x="1182688" y="2017713"/>
            <a:ext cx="7588062" cy="3773487"/>
          </a:xfrm>
        </p:spPr>
        <p:txBody>
          <a:bodyPr anchor="t"/>
          <a:lstStyle/>
          <a:p>
            <a:pPr marL="0" indent="0">
              <a:buNone/>
            </a:pPr>
            <a:r>
              <a:rPr lang="en-IN" sz="2400" dirty="0"/>
              <a:t>Queuing models following Poisson arrivals may be standard (infinite queue) or finite queue. If it is finite, then the service times are exponential and may use a single server or multiple servers. If the model is standard (infinite) then the service times may be exponential (single server or multiple servers) or general service times (single server or self service). </a:t>
            </a:r>
            <a:endParaRPr lang="en-IN" sz="2400" b="1" dirty="0"/>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34946625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Figure 13.3: M/M/1 Queue Configuration Long Description</a:t>
            </a:r>
            <a:endParaRPr lang="en-IN" dirty="0"/>
          </a:p>
        </p:txBody>
      </p:sp>
      <p:sp>
        <p:nvSpPr>
          <p:cNvPr id="7" name="Content Placeholder 6"/>
          <p:cNvSpPr>
            <a:spLocks noGrp="1"/>
          </p:cNvSpPr>
          <p:nvPr>
            <p:ph idx="1"/>
          </p:nvPr>
        </p:nvSpPr>
        <p:spPr>
          <a:xfrm>
            <a:off x="1182688" y="2017713"/>
            <a:ext cx="7588062" cy="3773487"/>
          </a:xfrm>
        </p:spPr>
        <p:txBody>
          <a:bodyPr anchor="t"/>
          <a:lstStyle/>
          <a:p>
            <a:pPr marL="0" indent="0">
              <a:buNone/>
            </a:pPr>
            <a:r>
              <a:rPr lang="en-IN" sz="2800" dirty="0"/>
              <a:t>This diagram shows a single server with a customer and a single file line of customers waiting for service. The customers enter at a rate of lambda and are processed at a rate of mu. </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23950354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Figure 13.4: M/M/c Queue Configuration Long Description</a:t>
            </a:r>
            <a:endParaRPr lang="en-IN" dirty="0"/>
          </a:p>
        </p:txBody>
      </p:sp>
      <p:sp>
        <p:nvSpPr>
          <p:cNvPr id="7" name="Content Placeholder 6"/>
          <p:cNvSpPr>
            <a:spLocks noGrp="1"/>
          </p:cNvSpPr>
          <p:nvPr>
            <p:ph idx="1"/>
          </p:nvPr>
        </p:nvSpPr>
        <p:spPr>
          <a:xfrm>
            <a:off x="1182688" y="2017713"/>
            <a:ext cx="7588062" cy="3773487"/>
          </a:xfrm>
        </p:spPr>
        <p:txBody>
          <a:bodyPr anchor="t"/>
          <a:lstStyle/>
          <a:p>
            <a:pPr marL="0" indent="0">
              <a:buNone/>
            </a:pPr>
            <a:r>
              <a:rPr lang="en-IN" sz="2800" dirty="0"/>
              <a:t>This diagram shows c servers in parallel each with a customer they are serving. Customers are in a single row and enter at a Poisson rate lambda. The mean service rate is labeled as mu. </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955138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Capacity Planning </a:t>
            </a:r>
            <a:r>
              <a:rPr lang="en-US" sz="1000" dirty="0"/>
              <a:t>1</a:t>
            </a:r>
            <a:endParaRPr lang="en-US" dirty="0">
              <a:latin typeface="Calibri" panose="020F0502020204030204" pitchFamily="34" charset="0"/>
            </a:endParaRPr>
          </a:p>
        </p:txBody>
      </p:sp>
      <p:sp>
        <p:nvSpPr>
          <p:cNvPr id="19459" name="Rectangle 3"/>
          <p:cNvSpPr>
            <a:spLocks noGrp="1" noChangeArrowheads="1"/>
          </p:cNvSpPr>
          <p:nvPr>
            <p:ph idx="1"/>
          </p:nvPr>
        </p:nvSpPr>
        <p:spPr>
          <a:xfrm>
            <a:off x="1182688" y="2132789"/>
            <a:ext cx="7772400" cy="4154487"/>
          </a:xfrm>
          <a:noFill/>
        </p:spPr>
        <p:txBody>
          <a:bodyPr lIns="92075" tIns="46038" rIns="92075" bIns="46038"/>
          <a:lstStyle/>
          <a:p>
            <a:pPr marL="0" indent="0">
              <a:buNone/>
            </a:pPr>
            <a:r>
              <a:rPr lang="en-US" sz="2800" dirty="0"/>
              <a:t>Capacity planning challenges for service firms.</a:t>
            </a:r>
          </a:p>
          <a:p>
            <a:pPr marL="291600" lvl="1" indent="-291600">
              <a:lnSpc>
                <a:spcPct val="90000"/>
              </a:lnSpc>
              <a:spcBef>
                <a:spcPts val="1000"/>
              </a:spcBef>
              <a:buClrTx/>
              <a:buSzPct val="100000"/>
              <a:buFont typeface="Arial" panose="020B0604020202020204" pitchFamily="34" charset="0"/>
              <a:buChar char="•"/>
            </a:pPr>
            <a:r>
              <a:rPr lang="en-US" sz="2400" dirty="0"/>
              <a:t>Inability to create a steady flow of demand to fully utilize capacity.</a:t>
            </a:r>
          </a:p>
          <a:p>
            <a:pPr marL="291600" lvl="1" indent="-291600">
              <a:lnSpc>
                <a:spcPct val="90000"/>
              </a:lnSpc>
              <a:spcBef>
                <a:spcPts val="1000"/>
              </a:spcBef>
              <a:buClrTx/>
              <a:buSzPct val="100000"/>
              <a:buFont typeface="Arial" panose="020B0604020202020204" pitchFamily="34" charset="0"/>
              <a:buChar char="•"/>
            </a:pPr>
            <a:r>
              <a:rPr lang="en-US" sz="2400" dirty="0"/>
              <a:t>Idle capacity always a reality for services.</a:t>
            </a:r>
          </a:p>
          <a:p>
            <a:pPr marL="291600" lvl="1" indent="-291600">
              <a:lnSpc>
                <a:spcPct val="90000"/>
              </a:lnSpc>
              <a:spcBef>
                <a:spcPts val="1000"/>
              </a:spcBef>
              <a:buClrTx/>
              <a:buSzPct val="100000"/>
              <a:buFont typeface="Arial" panose="020B0604020202020204" pitchFamily="34" charset="0"/>
              <a:buChar char="•"/>
            </a:pPr>
            <a:r>
              <a:rPr lang="en-US" sz="2400" dirty="0"/>
              <a:t>Customer arrivals fluctuate and service demands also vary.</a:t>
            </a:r>
          </a:p>
          <a:p>
            <a:pPr marL="291600" lvl="1" indent="-291600">
              <a:lnSpc>
                <a:spcPct val="90000"/>
              </a:lnSpc>
              <a:spcBef>
                <a:spcPts val="1000"/>
              </a:spcBef>
              <a:buClrTx/>
              <a:buSzPct val="100000"/>
              <a:buFont typeface="Arial" panose="020B0604020202020204" pitchFamily="34" charset="0"/>
              <a:buChar char="•"/>
            </a:pPr>
            <a:r>
              <a:rPr lang="en-US" sz="2400" dirty="0"/>
              <a:t>Customers are participants in the service and the level of congestion impacts on perceived quality.</a:t>
            </a:r>
          </a:p>
          <a:p>
            <a:pPr marL="291600" lvl="1" indent="-291600">
              <a:lnSpc>
                <a:spcPct val="90000"/>
              </a:lnSpc>
              <a:spcBef>
                <a:spcPts val="1000"/>
              </a:spcBef>
              <a:buClrTx/>
              <a:buSzPct val="100000"/>
              <a:buFont typeface="Arial" panose="020B0604020202020204" pitchFamily="34" charset="0"/>
              <a:buChar char="•"/>
            </a:pPr>
            <a:r>
              <a:rPr lang="en-US" sz="2400" dirty="0"/>
              <a:t>Inability to control demand results in capacity measured in terms of inputs (example: number of hotel rooms rather than guest nights).</a:t>
            </a:r>
          </a:p>
        </p:txBody>
      </p:sp>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214313"/>
            <a:ext cx="7808912" cy="1462087"/>
          </a:xfrm>
        </p:spPr>
        <p:txBody>
          <a:bodyPr/>
          <a:lstStyle/>
          <a:p>
            <a:r>
              <a:rPr lang="en-US" dirty="0"/>
              <a:t>Figure 13.5: M/M/c Model Curves for L</a:t>
            </a:r>
            <a:r>
              <a:rPr lang="en-US" baseline="-25000" dirty="0"/>
              <a:t>s</a:t>
            </a:r>
            <a:r>
              <a:rPr lang="en-IN" dirty="0"/>
              <a:t> </a:t>
            </a:r>
            <a:r>
              <a:rPr lang="en-US" dirty="0"/>
              <a:t>Long Description</a:t>
            </a:r>
            <a:endParaRPr lang="en-IN" dirty="0"/>
          </a:p>
        </p:txBody>
      </p:sp>
      <p:sp>
        <p:nvSpPr>
          <p:cNvPr id="7" name="Content Placeholder 6"/>
          <p:cNvSpPr>
            <a:spLocks noGrp="1"/>
          </p:cNvSpPr>
          <p:nvPr>
            <p:ph idx="1"/>
          </p:nvPr>
        </p:nvSpPr>
        <p:spPr>
          <a:xfrm>
            <a:off x="1182688" y="2017713"/>
            <a:ext cx="7588062" cy="3773487"/>
          </a:xfrm>
        </p:spPr>
        <p:txBody>
          <a:bodyPr anchor="t"/>
          <a:lstStyle/>
          <a:p>
            <a:pPr marL="0" indent="0">
              <a:buNone/>
            </a:pPr>
            <a:r>
              <a:rPr lang="en-IN" sz="2800" dirty="0"/>
              <a:t>In all cases, as the utilization factor increases so does the mean number in the system. The values of c shown are 1, 2, 3, 4, 5, and 10. Each curve is vertically higher as the value of c increases. </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935299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Capacity Planning </a:t>
            </a:r>
            <a:r>
              <a:rPr lang="en-US" sz="1000" dirty="0"/>
              <a:t>2</a:t>
            </a:r>
            <a:endParaRPr lang="en-US" dirty="0"/>
          </a:p>
        </p:txBody>
      </p:sp>
      <p:sp>
        <p:nvSpPr>
          <p:cNvPr id="3" name="Content Placeholder 2"/>
          <p:cNvSpPr>
            <a:spLocks noGrp="1"/>
          </p:cNvSpPr>
          <p:nvPr>
            <p:ph idx="1"/>
          </p:nvPr>
        </p:nvSpPr>
        <p:spPr/>
        <p:txBody>
          <a:bodyPr/>
          <a:lstStyle/>
          <a:p>
            <a:pPr marL="0" indent="0">
              <a:buNone/>
            </a:pPr>
            <a:r>
              <a:rPr lang="en-US" sz="2800" dirty="0"/>
              <a:t>Strategic Role of Capacity Decisions.</a:t>
            </a:r>
            <a:endParaRPr lang="en-US" sz="2600" dirty="0"/>
          </a:p>
          <a:p>
            <a:pPr marL="291600" lvl="1" indent="-291600">
              <a:lnSpc>
                <a:spcPct val="90000"/>
              </a:lnSpc>
              <a:spcBef>
                <a:spcPts val="1000"/>
              </a:spcBef>
              <a:buSzPct val="100000"/>
            </a:pPr>
            <a:r>
              <a:rPr lang="en-US" sz="2200" dirty="0"/>
              <a:t>Using long range capacity as a preemptive strike where market is too small for two competitors (example: first to build a luxury hotel in a mid-sized city).</a:t>
            </a:r>
          </a:p>
          <a:p>
            <a:pPr marL="291600" lvl="1" indent="-291600">
              <a:lnSpc>
                <a:spcPct val="90000"/>
              </a:lnSpc>
              <a:spcBef>
                <a:spcPts val="1000"/>
              </a:spcBef>
              <a:buSzPct val="100000"/>
            </a:pPr>
            <a:r>
              <a:rPr lang="en-US" sz="2200" dirty="0"/>
              <a:t>Lack of short-term capacity planning can generate customers for competition (example: restaurant staffing).</a:t>
            </a:r>
          </a:p>
          <a:p>
            <a:pPr marL="291600" lvl="1" indent="-291600">
              <a:lnSpc>
                <a:spcPct val="90000"/>
              </a:lnSpc>
              <a:spcBef>
                <a:spcPts val="1000"/>
              </a:spcBef>
              <a:buSzPct val="100000"/>
            </a:pPr>
            <a:r>
              <a:rPr lang="en-US" sz="2200" dirty="0"/>
              <a:t>Capacity decisions balance costs of lost sales if capacity is inadequate against operating losses if demand does not reach expectations.</a:t>
            </a:r>
          </a:p>
          <a:p>
            <a:pPr marL="291600" lvl="1" indent="-291600">
              <a:lnSpc>
                <a:spcPct val="90000"/>
              </a:lnSpc>
              <a:spcBef>
                <a:spcPts val="1000"/>
              </a:spcBef>
              <a:buSzPct val="100000"/>
            </a:pPr>
            <a:r>
              <a:rPr lang="en-US" sz="2200" dirty="0"/>
              <a:t>Strategy of building ahead of demand is often taken to avoid losing customers. </a:t>
            </a:r>
            <a:endParaRPr lang="en-IN" dirty="0"/>
          </a:p>
        </p:txBody>
      </p:sp>
    </p:spTree>
    <p:extLst>
      <p:ext uri="{BB962C8B-B14F-4D97-AF65-F5344CB8AC3E}">
        <p14:creationId xmlns:p14="http://schemas.microsoft.com/office/powerpoint/2010/main" val="3995412193"/>
      </p:ext>
    </p:extLst>
  </p:cSld>
  <p:clrMapOvr>
    <a:overrideClrMapping bg1="lt1" tx1="dk1" bg2="lt2" tx2="dk2" accent1="accent1" accent2="accent2" accent3="accent3" accent4="accent4" accent5="accent5" accent6="accent6" hlink="hlink" folHlink="folHlink"/>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Analytical Queuing Models </a:t>
            </a:r>
            <a:r>
              <a:rPr lang="en-US" sz="1000" dirty="0"/>
              <a:t>1</a:t>
            </a:r>
            <a:endParaRPr lang="en-US" dirty="0"/>
          </a:p>
        </p:txBody>
      </p:sp>
      <p:sp>
        <p:nvSpPr>
          <p:cNvPr id="8195" name="Rectangle 3"/>
          <p:cNvSpPr>
            <a:spLocks noGrp="1" noChangeArrowheads="1"/>
          </p:cNvSpPr>
          <p:nvPr>
            <p:ph idx="1"/>
          </p:nvPr>
        </p:nvSpPr>
        <p:spPr>
          <a:xfrm>
            <a:off x="1182688" y="2017713"/>
            <a:ext cx="7588062" cy="2859087"/>
          </a:xfrm>
        </p:spPr>
        <p:txBody>
          <a:bodyPr/>
          <a:lstStyle/>
          <a:p>
            <a:pPr marL="0" indent="0">
              <a:buNone/>
            </a:pPr>
            <a:r>
              <a:rPr lang="en-US" dirty="0"/>
              <a:t>Many different queuing models exist.</a:t>
            </a:r>
          </a:p>
          <a:p>
            <a:pPr marL="0" indent="0">
              <a:buNone/>
            </a:pPr>
            <a:r>
              <a:rPr lang="en-US" dirty="0"/>
              <a:t>Popular model – </a:t>
            </a:r>
            <a:r>
              <a:rPr lang="en-US" i="1" dirty="0"/>
              <a:t>A/B/C.</a:t>
            </a:r>
            <a:endParaRPr lang="en-US" dirty="0"/>
          </a:p>
          <a:p>
            <a:pPr marL="291600" lvl="1" indent="-291600">
              <a:lnSpc>
                <a:spcPct val="90000"/>
              </a:lnSpc>
              <a:spcBef>
                <a:spcPts val="1000"/>
              </a:spcBef>
              <a:buSzPct val="100000"/>
            </a:pPr>
            <a:r>
              <a:rPr lang="en-US" dirty="0"/>
              <a:t>A – distribution of time between arrivals.</a:t>
            </a:r>
          </a:p>
          <a:p>
            <a:pPr marL="291600" lvl="1" indent="-291600">
              <a:lnSpc>
                <a:spcPct val="90000"/>
              </a:lnSpc>
              <a:spcBef>
                <a:spcPts val="1000"/>
              </a:spcBef>
              <a:buSzPct val="100000"/>
            </a:pPr>
            <a:r>
              <a:rPr lang="en-US" dirty="0"/>
              <a:t>B – distribution of service times.</a:t>
            </a:r>
          </a:p>
          <a:p>
            <a:pPr marL="291600" lvl="1" indent="-291600">
              <a:lnSpc>
                <a:spcPct val="90000"/>
              </a:lnSpc>
              <a:spcBef>
                <a:spcPts val="1000"/>
              </a:spcBef>
              <a:buSzPct val="100000"/>
            </a:pPr>
            <a:r>
              <a:rPr lang="en-US" dirty="0"/>
              <a:t>C – number of parallel servers.</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Analytical Queuing Models </a:t>
            </a:r>
            <a:r>
              <a:rPr lang="en-US" sz="1000" dirty="0"/>
              <a:t>2</a:t>
            </a:r>
            <a:endParaRPr lang="en-US" dirty="0"/>
          </a:p>
        </p:txBody>
      </p:sp>
      <p:sp>
        <p:nvSpPr>
          <p:cNvPr id="3" name="Content Placeholder 2"/>
          <p:cNvSpPr>
            <a:spLocks noGrp="1"/>
          </p:cNvSpPr>
          <p:nvPr>
            <p:ph idx="1"/>
          </p:nvPr>
        </p:nvSpPr>
        <p:spPr>
          <a:xfrm>
            <a:off x="1182688" y="2008382"/>
            <a:ext cx="7588062" cy="1411287"/>
          </a:xfrm>
        </p:spPr>
        <p:txBody>
          <a:bodyPr/>
          <a:lstStyle/>
          <a:p>
            <a:pPr marL="0" indent="0">
              <a:buNone/>
            </a:pPr>
            <a:r>
              <a:rPr lang="en-US" dirty="0"/>
              <a:t>Popular model – </a:t>
            </a:r>
            <a:r>
              <a:rPr lang="en-US" i="1" dirty="0"/>
              <a:t>A/B/C.</a:t>
            </a:r>
          </a:p>
          <a:p>
            <a:pPr marL="291600" lvl="1" indent="-291600">
              <a:lnSpc>
                <a:spcPct val="90000"/>
              </a:lnSpc>
              <a:spcBef>
                <a:spcPts val="1000"/>
              </a:spcBef>
              <a:buClrTx/>
              <a:buSzPct val="100000"/>
              <a:buFont typeface="Arial" panose="020B0604020202020204" pitchFamily="34" charset="0"/>
              <a:buChar char="•"/>
            </a:pPr>
            <a:r>
              <a:rPr lang="en-US" dirty="0"/>
              <a:t>Descriptive symbols used for arrival and service distributions include:</a:t>
            </a:r>
            <a:endParaRPr lang="en-IN" dirty="0"/>
          </a:p>
        </p:txBody>
      </p:sp>
      <p:sp>
        <p:nvSpPr>
          <p:cNvPr id="2" name="Content Placeholder 1"/>
          <p:cNvSpPr>
            <a:spLocks noGrp="1"/>
          </p:cNvSpPr>
          <p:nvPr>
            <p:ph idx="13"/>
          </p:nvPr>
        </p:nvSpPr>
        <p:spPr>
          <a:xfrm>
            <a:off x="1143388" y="3553407"/>
            <a:ext cx="7588062" cy="2653506"/>
          </a:xfrm>
        </p:spPr>
        <p:txBody>
          <a:bodyPr/>
          <a:lstStyle/>
          <a:p>
            <a:pPr marL="447675" indent="-447675">
              <a:buNone/>
              <a:tabLst>
                <a:tab pos="447675" algn="l"/>
              </a:tabLst>
            </a:pPr>
            <a:r>
              <a:rPr lang="en-IN" sz="2000" i="1" dirty="0"/>
              <a:t>M</a:t>
            </a:r>
            <a:r>
              <a:rPr lang="en-IN" sz="2000" dirty="0"/>
              <a:t> = exponential interarrival or service time distribution (or the equivalent Poisson distribution of arrival or service rate).</a:t>
            </a:r>
          </a:p>
          <a:p>
            <a:pPr marL="0" indent="0">
              <a:buNone/>
            </a:pPr>
            <a:r>
              <a:rPr lang="en-IN" sz="2000" i="1" dirty="0"/>
              <a:t>D</a:t>
            </a:r>
            <a:r>
              <a:rPr lang="en-IN" sz="2000" dirty="0"/>
              <a:t> = deterministic or constant interarrival or service time.</a:t>
            </a:r>
          </a:p>
          <a:p>
            <a:pPr marL="447675" indent="-447675">
              <a:buNone/>
            </a:pPr>
            <a:r>
              <a:rPr lang="en-IN" sz="2000" i="1" dirty="0" err="1"/>
              <a:t>E</a:t>
            </a:r>
            <a:r>
              <a:rPr lang="en-IN" sz="2000" i="1" baseline="-25000" dirty="0" err="1"/>
              <a:t>k</a:t>
            </a:r>
            <a:r>
              <a:rPr lang="en-IN" sz="2000" baseline="-25000" dirty="0"/>
              <a:t> </a:t>
            </a:r>
            <a:r>
              <a:rPr lang="en-IN" sz="2000" dirty="0"/>
              <a:t>= Erlang distribution with shape parameter </a:t>
            </a:r>
            <a:r>
              <a:rPr lang="en-IN" sz="2000" i="1" dirty="0"/>
              <a:t>k </a:t>
            </a:r>
            <a:r>
              <a:rPr lang="en-IN" sz="2000" dirty="0"/>
              <a:t>(if </a:t>
            </a:r>
            <a:r>
              <a:rPr lang="en-IN" sz="2000" i="1" dirty="0"/>
              <a:t>k </a:t>
            </a:r>
            <a:r>
              <a:rPr lang="en-IN" sz="2000" dirty="0"/>
              <a:t>=</a:t>
            </a:r>
            <a:r>
              <a:rPr lang="en-IN" sz="2000" i="1" dirty="0"/>
              <a:t> </a:t>
            </a:r>
            <a:r>
              <a:rPr lang="en-IN" sz="2000" dirty="0"/>
              <a:t>1</a:t>
            </a:r>
            <a:r>
              <a:rPr lang="en-IN" sz="2000" i="1" dirty="0"/>
              <a:t>, </a:t>
            </a:r>
            <a:r>
              <a:rPr lang="en-IN" sz="2000" dirty="0"/>
              <a:t>then Erlang is equivalent to exponential; if </a:t>
            </a:r>
            <a:r>
              <a:rPr lang="en-IN" sz="2000" i="1" dirty="0"/>
              <a:t>k </a:t>
            </a:r>
            <a:r>
              <a:rPr lang="en-IN" sz="2000" dirty="0"/>
              <a:t>= ∞, then Erlang is equivalent to deterministic).</a:t>
            </a:r>
          </a:p>
          <a:p>
            <a:pPr marL="447675" indent="-447675">
              <a:buNone/>
            </a:pPr>
            <a:r>
              <a:rPr lang="en-IN" sz="2000" i="1" dirty="0"/>
              <a:t>G</a:t>
            </a:r>
            <a:r>
              <a:rPr lang="en-IN" sz="2000" dirty="0"/>
              <a:t> = general distribution with mean and variance (example: normal, uniform, or any empirical distribution).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13.2: Classification of Queuing Models</a:t>
            </a:r>
            <a:endParaRPr lang="en-US" sz="1000" dirty="0"/>
          </a:p>
        </p:txBody>
      </p:sp>
      <p:sp>
        <p:nvSpPr>
          <p:cNvPr id="3" name="Content Placeholder 2"/>
          <p:cNvSpPr>
            <a:spLocks noGrp="1"/>
          </p:cNvSpPr>
          <p:nvPr>
            <p:ph idx="1"/>
          </p:nvPr>
        </p:nvSpPr>
        <p:spPr>
          <a:xfrm>
            <a:off x="2971800" y="6172200"/>
            <a:ext cx="3657600" cy="228600"/>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pic>
        <p:nvPicPr>
          <p:cNvPr id="4" name="Picture 3" descr="Organization chart of queuing models.&#10;"/>
          <p:cNvPicPr>
            <a:picLocks noChangeAspect="1"/>
          </p:cNvPicPr>
          <p:nvPr/>
        </p:nvPicPr>
        <p:blipFill>
          <a:blip r:embed="rId4"/>
          <a:stretch>
            <a:fillRect/>
          </a:stretch>
        </p:blipFill>
        <p:spPr>
          <a:xfrm>
            <a:off x="790575" y="2171700"/>
            <a:ext cx="7562850" cy="36195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Analytical Queuing Models </a:t>
            </a:r>
            <a:r>
              <a:rPr lang="en-US" sz="1000" dirty="0"/>
              <a:t>3</a:t>
            </a:r>
          </a:p>
        </p:txBody>
      </p:sp>
      <p:sp>
        <p:nvSpPr>
          <p:cNvPr id="3" name="Content Placeholder 2"/>
          <p:cNvSpPr>
            <a:spLocks noGrp="1"/>
          </p:cNvSpPr>
          <p:nvPr>
            <p:ph idx="1"/>
          </p:nvPr>
        </p:nvSpPr>
        <p:spPr>
          <a:xfrm>
            <a:off x="1182688" y="1905000"/>
            <a:ext cx="7588062" cy="1868487"/>
          </a:xfrm>
        </p:spPr>
        <p:txBody>
          <a:bodyPr/>
          <a:lstStyle/>
          <a:p>
            <a:pPr marL="0" indent="0">
              <a:buNone/>
            </a:pPr>
            <a:r>
              <a:rPr lang="en-US" dirty="0"/>
              <a:t>Queuing model symbols and definitions:</a:t>
            </a:r>
          </a:p>
          <a:p>
            <a:pPr marL="0" indent="0">
              <a:buNone/>
            </a:pPr>
            <a:r>
              <a:rPr lang="en-US" sz="2000" i="1" dirty="0"/>
              <a:t>n</a:t>
            </a:r>
            <a:r>
              <a:rPr lang="en-US" sz="2000" dirty="0"/>
              <a:t> = number of customers in the system</a:t>
            </a:r>
          </a:p>
          <a:p>
            <a:pPr marL="0" indent="0">
              <a:buNone/>
            </a:pPr>
            <a:r>
              <a:rPr lang="en-US" sz="2000" i="1" dirty="0"/>
              <a:t>λ</a:t>
            </a:r>
            <a:r>
              <a:rPr lang="en-US" sz="2000" dirty="0"/>
              <a:t> = [lambda] mean arrival rate (example: customer arrivals per hour)</a:t>
            </a:r>
          </a:p>
          <a:p>
            <a:pPr marL="0" indent="0">
              <a:buNone/>
            </a:pPr>
            <a:r>
              <a:rPr lang="en-US" sz="2000" i="1" dirty="0"/>
              <a:t>µ </a:t>
            </a:r>
            <a:r>
              <a:rPr lang="en-US" sz="2000" dirty="0"/>
              <a:t>= [mu] mean service rate per busy server (example: service capacity in customers per hour)</a:t>
            </a:r>
            <a:endParaRPr lang="en-IN" sz="2000" dirty="0"/>
          </a:p>
        </p:txBody>
      </p:sp>
      <p:sp>
        <p:nvSpPr>
          <p:cNvPr id="4" name="Content Placeholder 3"/>
          <p:cNvSpPr>
            <a:spLocks noGrp="1"/>
          </p:cNvSpPr>
          <p:nvPr>
            <p:ph idx="13"/>
          </p:nvPr>
        </p:nvSpPr>
        <p:spPr>
          <a:xfrm>
            <a:off x="1162050" y="3975155"/>
            <a:ext cx="7588062" cy="2501845"/>
          </a:xfrm>
        </p:spPr>
        <p:txBody>
          <a:bodyPr/>
          <a:lstStyle/>
          <a:p>
            <a:pPr marL="0" indent="1166813">
              <a:buNone/>
            </a:pPr>
            <a:r>
              <a:rPr lang="en-IN" sz="2000" dirty="0"/>
              <a:t>    mean number of customers in service</a:t>
            </a:r>
          </a:p>
          <a:p>
            <a:pPr marL="0" indent="0">
              <a:buNone/>
            </a:pPr>
            <a:r>
              <a:rPr lang="en-IN" sz="2000" i="1" dirty="0"/>
              <a:t>N </a:t>
            </a:r>
            <a:r>
              <a:rPr lang="en-IN" sz="2000" dirty="0"/>
              <a:t>= maximum number of customers allowed in the system</a:t>
            </a:r>
          </a:p>
          <a:p>
            <a:pPr marL="0" indent="0">
              <a:buNone/>
            </a:pPr>
            <a:r>
              <a:rPr lang="en-IN" sz="2000" i="1" dirty="0"/>
              <a:t>C </a:t>
            </a:r>
            <a:r>
              <a:rPr lang="en-IN" sz="2000" dirty="0"/>
              <a:t>= number of servers</a:t>
            </a:r>
          </a:p>
          <a:p>
            <a:pPr marL="0" indent="0">
              <a:buNone/>
            </a:pPr>
            <a:r>
              <a:rPr lang="en-IN" sz="2000" i="1" dirty="0"/>
              <a:t>P</a:t>
            </a:r>
            <a:r>
              <a:rPr lang="en-IN" sz="2000" i="1" baseline="-25000" dirty="0"/>
              <a:t>n</a:t>
            </a:r>
            <a:r>
              <a:rPr lang="en-IN" sz="2000" i="1" dirty="0"/>
              <a:t> </a:t>
            </a:r>
            <a:r>
              <a:rPr lang="en-IN" sz="2000" dirty="0"/>
              <a:t>= probability of exactly n customers in the system</a:t>
            </a:r>
          </a:p>
          <a:p>
            <a:pPr marL="0" indent="0">
              <a:buNone/>
            </a:pPr>
            <a:r>
              <a:rPr lang="en-IN" sz="2000" i="1" dirty="0"/>
              <a:t>L</a:t>
            </a:r>
            <a:r>
              <a:rPr lang="en-IN" sz="2000" i="1" baseline="-25000" dirty="0"/>
              <a:t>s </a:t>
            </a:r>
            <a:r>
              <a:rPr lang="en-IN" sz="2000" dirty="0"/>
              <a:t>= mean number of customer in the system</a:t>
            </a:r>
          </a:p>
          <a:p>
            <a:pPr marL="0" indent="0">
              <a:buNone/>
            </a:pPr>
            <a:r>
              <a:rPr lang="en-IN" sz="2000" i="1" dirty="0" err="1"/>
              <a:t>L</a:t>
            </a:r>
            <a:r>
              <a:rPr lang="en-IN" sz="2000" i="1" baseline="-25000" dirty="0" err="1"/>
              <a:t>q</a:t>
            </a:r>
            <a:r>
              <a:rPr lang="en-IN" sz="2000" i="1" baseline="-25000" dirty="0"/>
              <a:t> </a:t>
            </a:r>
            <a:r>
              <a:rPr lang="en-IN" sz="2000" dirty="0"/>
              <a:t>= mean number of customer in queue</a:t>
            </a:r>
          </a:p>
          <a:p>
            <a:pPr marL="0" indent="0">
              <a:buNone/>
            </a:pPr>
            <a:r>
              <a:rPr lang="en-IN" sz="2000" i="1" dirty="0"/>
              <a:t>L</a:t>
            </a:r>
            <a:r>
              <a:rPr lang="en-IN" sz="2000" i="1" baseline="-25000" dirty="0"/>
              <a:t>b </a:t>
            </a:r>
            <a:r>
              <a:rPr lang="en-IN" sz="2000" dirty="0"/>
              <a:t>= mean number of customer in queue for a busy system</a:t>
            </a:r>
          </a:p>
        </p:txBody>
      </p:sp>
      <p:graphicFrame>
        <p:nvGraphicFramePr>
          <p:cNvPr id="7" name="Object 6"/>
          <p:cNvGraphicFramePr>
            <a:graphicFrameLocks noChangeAspect="1"/>
          </p:cNvGraphicFramePr>
          <p:nvPr>
            <p:extLst>
              <p:ext uri="{D42A27DB-BD31-4B8C-83A1-F6EECF244321}">
                <p14:modId xmlns:p14="http://schemas.microsoft.com/office/powerpoint/2010/main" val="1410659228"/>
              </p:ext>
            </p:extLst>
          </p:nvPr>
        </p:nvGraphicFramePr>
        <p:xfrm>
          <a:off x="1233236" y="3783681"/>
          <a:ext cx="1352550" cy="695325"/>
        </p:xfrm>
        <a:graphic>
          <a:graphicData uri="http://schemas.openxmlformats.org/presentationml/2006/ole">
            <mc:AlternateContent xmlns:mc="http://schemas.openxmlformats.org/markup-compatibility/2006">
              <mc:Choice xmlns:v="urn:schemas-microsoft-com:vml" Requires="v">
                <p:oleObj spid="_x0000_s44089" name="Equation" r:id="rId4" imgW="888840" imgH="457200" progId="Equation.DSMT4">
                  <p:embed/>
                </p:oleObj>
              </mc:Choice>
              <mc:Fallback>
                <p:oleObj name="Equation" r:id="rId4" imgW="888840" imgH="457200" progId="Equation.DSMT4">
                  <p:embed/>
                  <p:pic>
                    <p:nvPicPr>
                      <p:cNvPr id="0" name=""/>
                      <p:cNvPicPr/>
                      <p:nvPr/>
                    </p:nvPicPr>
                    <p:blipFill>
                      <a:blip r:embed="rId5"/>
                      <a:stretch>
                        <a:fillRect/>
                      </a:stretch>
                    </p:blipFill>
                    <p:spPr>
                      <a:xfrm>
                        <a:off x="1233236" y="3783681"/>
                        <a:ext cx="1352550" cy="695325"/>
                      </a:xfrm>
                      <a:prstGeom prst="rect">
                        <a:avLst/>
                      </a:prstGeom>
                    </p:spPr>
                  </p:pic>
                </p:oleObj>
              </mc:Fallback>
            </mc:AlternateContent>
          </a:graphicData>
        </a:graphic>
      </p:graphicFrame>
    </p:spTree>
    <p:extLst>
      <p:ext uri="{BB962C8B-B14F-4D97-AF65-F5344CB8AC3E}">
        <p14:creationId xmlns:p14="http://schemas.microsoft.com/office/powerpoint/2010/main" val="1242959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Analytical Queuing Models </a:t>
            </a:r>
            <a:r>
              <a:rPr lang="en-US" sz="1000" dirty="0"/>
              <a:t>4</a:t>
            </a:r>
          </a:p>
        </p:txBody>
      </p:sp>
      <p:sp>
        <p:nvSpPr>
          <p:cNvPr id="3" name="Content Placeholder 2"/>
          <p:cNvSpPr>
            <a:spLocks noGrp="1"/>
          </p:cNvSpPr>
          <p:nvPr>
            <p:ph idx="1"/>
          </p:nvPr>
        </p:nvSpPr>
        <p:spPr>
          <a:xfrm>
            <a:off x="1182688" y="2017713"/>
            <a:ext cx="7588062" cy="1639887"/>
          </a:xfrm>
        </p:spPr>
        <p:txBody>
          <a:bodyPr/>
          <a:lstStyle/>
          <a:p>
            <a:pPr marL="0" indent="0">
              <a:buNone/>
            </a:pPr>
            <a:r>
              <a:rPr lang="en-IN" sz="2000" i="1" dirty="0" err="1"/>
              <a:t>W</a:t>
            </a:r>
            <a:r>
              <a:rPr lang="en-IN" sz="2000" i="1" baseline="-25000" dirty="0" err="1"/>
              <a:t>s</a:t>
            </a:r>
            <a:r>
              <a:rPr lang="en-IN" sz="2000" i="1" baseline="-25000" dirty="0"/>
              <a:t> </a:t>
            </a:r>
            <a:r>
              <a:rPr lang="en-IN" sz="2000" dirty="0"/>
              <a:t>= mean time customer spends in the system</a:t>
            </a:r>
          </a:p>
          <a:p>
            <a:pPr marL="0" indent="0">
              <a:buNone/>
            </a:pPr>
            <a:r>
              <a:rPr lang="en-IN" sz="2000" i="1" dirty="0" err="1"/>
              <a:t>W</a:t>
            </a:r>
            <a:r>
              <a:rPr lang="en-IN" sz="2000" i="1" baseline="-25000" dirty="0" err="1"/>
              <a:t>q</a:t>
            </a:r>
            <a:r>
              <a:rPr lang="en-IN" sz="2000" i="1" baseline="-25000" dirty="0"/>
              <a:t> </a:t>
            </a:r>
            <a:r>
              <a:rPr lang="en-IN" sz="2000" dirty="0"/>
              <a:t>= mean time customer spends in queue</a:t>
            </a:r>
          </a:p>
          <a:p>
            <a:pPr marL="0" indent="0">
              <a:buNone/>
            </a:pPr>
            <a:r>
              <a:rPr lang="en-IN" sz="2000" i="1" dirty="0" err="1"/>
              <a:t>Wb</a:t>
            </a:r>
            <a:r>
              <a:rPr lang="en-IN" sz="2000" i="1" dirty="0"/>
              <a:t> </a:t>
            </a:r>
            <a:r>
              <a:rPr lang="en-IN" sz="2000" dirty="0"/>
              <a:t>= mean time customer spends in queue for a busy system</a:t>
            </a:r>
          </a:p>
        </p:txBody>
      </p:sp>
    </p:spTree>
    <p:extLst>
      <p:ext uri="{BB962C8B-B14F-4D97-AF65-F5344CB8AC3E}">
        <p14:creationId xmlns:p14="http://schemas.microsoft.com/office/powerpoint/2010/main" val="2752745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1271</TotalTime>
  <Pages>15</Pages>
  <Words>1974</Words>
  <Application>Microsoft Office PowerPoint</Application>
  <PresentationFormat>Letter Paper (8.5x11 in)</PresentationFormat>
  <Paragraphs>143</Paragraphs>
  <Slides>30</Slides>
  <Notes>15</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30</vt:i4>
      </vt:variant>
    </vt:vector>
  </HeadingPairs>
  <TitlesOfParts>
    <vt:vector size="38" baseType="lpstr">
      <vt:lpstr>Arial</vt:lpstr>
      <vt:lpstr>Calibri</vt:lpstr>
      <vt:lpstr>Tahoma</vt:lpstr>
      <vt:lpstr>Times New Roman</vt:lpstr>
      <vt:lpstr>Wingdings</vt:lpstr>
      <vt:lpstr>Blends</vt:lpstr>
      <vt:lpstr>1_Blends</vt:lpstr>
      <vt:lpstr>Equation</vt:lpstr>
      <vt:lpstr>Chapter 13 Capacity Planning and Queuing Models</vt:lpstr>
      <vt:lpstr>Learning Objectives</vt:lpstr>
      <vt:lpstr>Capacity Planning 1</vt:lpstr>
      <vt:lpstr>Capacity Planning 2</vt:lpstr>
      <vt:lpstr>Analytical Queuing Models 1</vt:lpstr>
      <vt:lpstr>Analytical Queuing Models 2</vt:lpstr>
      <vt:lpstr>Figure 13.2: Classification of Queuing Models</vt:lpstr>
      <vt:lpstr>Analytical Queuing Models 3</vt:lpstr>
      <vt:lpstr>Analytical Queuing Models 4</vt:lpstr>
      <vt:lpstr>Analytical Queuing Models 5</vt:lpstr>
      <vt:lpstr>Challenges of Adopting New Technology in Services</vt:lpstr>
      <vt:lpstr>Figure 13.3: M/M/1 Queue Configuration</vt:lpstr>
      <vt:lpstr>Analytical Queuing Models 6</vt:lpstr>
      <vt:lpstr>Figure 13.4: M/M/c Queue Configuration</vt:lpstr>
      <vt:lpstr>Figure 13.5: M/M/c Model Curves for Ls</vt:lpstr>
      <vt:lpstr>Analytical Queuing Models 7</vt:lpstr>
      <vt:lpstr>Analytical Queuing Models 8</vt:lpstr>
      <vt:lpstr>Capacity Planning Criteria 1</vt:lpstr>
      <vt:lpstr>Capacity Planning Criteria 2</vt:lpstr>
      <vt:lpstr>Topics for Discussion</vt:lpstr>
      <vt:lpstr>Interactive Exercise</vt:lpstr>
      <vt:lpstr>Case 13.1: Houston Port Authority</vt:lpstr>
      <vt:lpstr>Case 13.2: Freedom Express 1</vt:lpstr>
      <vt:lpstr>Case 13.2: Freedom Express 2 </vt:lpstr>
      <vt:lpstr>Case 13.3: Renaissance Clinic (A) 1</vt:lpstr>
      <vt:lpstr>Case 13.3: Renaissance Clinic (A) 2</vt:lpstr>
      <vt:lpstr>Figure 13.2: Classification of Queuing Models Long Description</vt:lpstr>
      <vt:lpstr>Figure 13.3: M/M/1 Queue Configuration Long Description</vt:lpstr>
      <vt:lpstr>Figure 13.4: M/M/c Queue Configuration Long Description</vt:lpstr>
      <vt:lpstr>Figure 13.5: M/M/c Model Curves for Ls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CE</cp:lastModifiedBy>
  <cp:revision>263</cp:revision>
  <cp:lastPrinted>1997-05-18T18:51:52Z</cp:lastPrinted>
  <dcterms:created xsi:type="dcterms:W3CDTF">1996-01-27T21:40:24Z</dcterms:created>
  <dcterms:modified xsi:type="dcterms:W3CDTF">2018-09-14T18:47:15Z</dcterms:modified>
</cp:coreProperties>
</file>