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27"/>
  </p:notesMasterIdLst>
  <p:handoutMasterIdLst>
    <p:handoutMasterId r:id="rId28"/>
  </p:handoutMasterIdLst>
  <p:sldIdLst>
    <p:sldId id="335" r:id="rId3"/>
    <p:sldId id="271" r:id="rId4"/>
    <p:sldId id="296" r:id="rId5"/>
    <p:sldId id="311" r:id="rId6"/>
    <p:sldId id="289" r:id="rId7"/>
    <p:sldId id="290" r:id="rId8"/>
    <p:sldId id="276" r:id="rId9"/>
    <p:sldId id="334" r:id="rId10"/>
    <p:sldId id="306" r:id="rId11"/>
    <p:sldId id="298" r:id="rId12"/>
    <p:sldId id="312" r:id="rId13"/>
    <p:sldId id="313" r:id="rId14"/>
    <p:sldId id="314" r:id="rId15"/>
    <p:sldId id="258" r:id="rId16"/>
    <p:sldId id="259" r:id="rId17"/>
    <p:sldId id="310" r:id="rId18"/>
    <p:sldId id="315" r:id="rId19"/>
    <p:sldId id="316" r:id="rId20"/>
    <p:sldId id="262" r:id="rId21"/>
    <p:sldId id="319" r:id="rId22"/>
    <p:sldId id="327" r:id="rId23"/>
    <p:sldId id="322" r:id="rId24"/>
    <p:sldId id="323" r:id="rId25"/>
    <p:sldId id="324" r:id="rId26"/>
  </p:sldIdLst>
  <p:sldSz cx="9144000" cy="6858000" type="letter"/>
  <p:notesSz cx="6858000" cy="9028113"/>
  <p:custDataLst>
    <p:tags r:id="rId29"/>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21" autoAdjust="0"/>
    <p:restoredTop sz="92115" autoAdjust="0"/>
  </p:normalViewPr>
  <p:slideViewPr>
    <p:cSldViewPr>
      <p:cViewPr varScale="1">
        <p:scale>
          <a:sx n="100" d="100"/>
          <a:sy n="100" d="100"/>
        </p:scale>
        <p:origin x="201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79513" y="682625"/>
            <a:ext cx="4498975" cy="3373438"/>
          </a:xfrm>
          <a:ln cap="flat"/>
        </p:spPr>
      </p:sp>
      <p:sp>
        <p:nvSpPr>
          <p:cNvPr id="296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7641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69867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09001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97" r:id="rId17"/>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4.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slide" Target="slide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990600"/>
            <a:ext cx="7772400" cy="1838806"/>
          </a:xfrm>
        </p:spPr>
        <p:txBody>
          <a:bodyPr/>
          <a:lstStyle/>
          <a:p>
            <a:pPr algn="ctr"/>
            <a:r>
              <a:rPr lang="en-US" sz="4000" dirty="0">
                <a:latin typeface="Calibri" panose="020F0502020204030204" pitchFamily="34" charset="0"/>
              </a:rPr>
              <a:t>Chapter 13 Supplement</a:t>
            </a:r>
            <a:br>
              <a:rPr lang="en-US" sz="4000" dirty="0">
                <a:latin typeface="Calibri" panose="020F0502020204030204" pitchFamily="34" charset="0"/>
              </a:rPr>
            </a:br>
            <a:r>
              <a:rPr lang="en-US" sz="4000" dirty="0">
                <a:latin typeface="Calibri" panose="020F0502020204030204" pitchFamily="34" charset="0"/>
              </a:rPr>
              <a:t>Computer Simulation</a:t>
            </a:r>
            <a:endParaRPr lang="en-IN" sz="4000" dirty="0"/>
          </a:p>
        </p:txBody>
      </p:sp>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883900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Systems Simulation </a:t>
            </a:r>
            <a:r>
              <a:rPr lang="en-US" sz="1000" dirty="0"/>
              <a:t>3</a:t>
            </a:r>
            <a:endParaRPr lang="en-US" dirty="0"/>
          </a:p>
        </p:txBody>
      </p:sp>
      <p:sp>
        <p:nvSpPr>
          <p:cNvPr id="3" name="Content Placeholder 2"/>
          <p:cNvSpPr>
            <a:spLocks noGrp="1"/>
          </p:cNvSpPr>
          <p:nvPr>
            <p:ph idx="1"/>
          </p:nvPr>
        </p:nvSpPr>
        <p:spPr>
          <a:xfrm>
            <a:off x="1182688" y="2017713"/>
            <a:ext cx="7588062" cy="1792287"/>
          </a:xfrm>
        </p:spPr>
        <p:txBody>
          <a:bodyPr/>
          <a:lstStyle/>
          <a:p>
            <a:pPr marL="0" indent="0">
              <a:buNone/>
            </a:pPr>
            <a:r>
              <a:rPr lang="en-US" sz="2800" dirty="0"/>
              <a:t>Continuous Random Variable.</a:t>
            </a:r>
          </a:p>
          <a:p>
            <a:pPr marL="291600" lvl="1" indent="-291600">
              <a:lnSpc>
                <a:spcPct val="90000"/>
              </a:lnSpc>
              <a:spcBef>
                <a:spcPts val="1000"/>
              </a:spcBef>
              <a:buClrTx/>
              <a:buSzPct val="100000"/>
              <a:buFont typeface="Arial" panose="020B0604020202020204" pitchFamily="34" charset="0"/>
              <a:buChar char="•"/>
            </a:pPr>
            <a:r>
              <a:rPr lang="en-US" sz="2400" dirty="0"/>
              <a:t>Uniform Distribution.</a:t>
            </a:r>
          </a:p>
          <a:p>
            <a:pPr marL="457200" lvl="1" indent="531813">
              <a:buNone/>
            </a:pPr>
            <a:r>
              <a:rPr lang="en-US" sz="2400" i="1" dirty="0"/>
              <a:t> x </a:t>
            </a:r>
            <a:r>
              <a:rPr lang="en-US" sz="2400" dirty="0"/>
              <a:t>= </a:t>
            </a:r>
            <a:r>
              <a:rPr lang="en-IN" sz="2400" i="1" dirty="0" smtClean="0"/>
              <a:t>a</a:t>
            </a:r>
            <a:r>
              <a:rPr lang="en-IN" sz="2400" dirty="0" smtClean="0"/>
              <a:t> </a:t>
            </a:r>
            <a:r>
              <a:rPr lang="en-IN" sz="2400" dirty="0"/>
              <a:t>+ </a:t>
            </a:r>
            <a:r>
              <a:rPr lang="en-IN" sz="2400" i="1" dirty="0"/>
              <a:t>RN</a:t>
            </a:r>
            <a:r>
              <a:rPr lang="en-IN" sz="2400" dirty="0"/>
              <a:t> (</a:t>
            </a:r>
            <a:r>
              <a:rPr lang="en-IN" sz="2400" i="1" dirty="0"/>
              <a:t>b </a:t>
            </a:r>
            <a:r>
              <a:rPr lang="en-IN" sz="2400" dirty="0"/>
              <a:t>− </a:t>
            </a:r>
            <a:r>
              <a:rPr lang="en-IN" sz="2400" i="1" dirty="0" smtClean="0"/>
              <a:t>a</a:t>
            </a:r>
            <a:r>
              <a:rPr lang="en-IN" sz="2400" dirty="0" smtClean="0"/>
              <a:t>)</a:t>
            </a:r>
            <a:endParaRPr lang="en-IN" sz="2400" dirty="0"/>
          </a:p>
          <a:p>
            <a:pPr marL="291600" lvl="1" indent="-291600">
              <a:lnSpc>
                <a:spcPct val="90000"/>
              </a:lnSpc>
              <a:spcBef>
                <a:spcPts val="1000"/>
              </a:spcBef>
              <a:buClrTx/>
              <a:buSzPct val="100000"/>
              <a:buFont typeface="Arial" panose="020B0604020202020204" pitchFamily="34" charset="0"/>
              <a:buChar char="•"/>
            </a:pPr>
            <a:r>
              <a:rPr lang="en-IN" sz="2400" dirty="0"/>
              <a:t>Negative Exponential Distribution.</a:t>
            </a:r>
            <a:endParaRPr lang="en-IN" dirty="0"/>
          </a:p>
        </p:txBody>
      </p:sp>
      <p:graphicFrame>
        <p:nvGraphicFramePr>
          <p:cNvPr id="5" name="Object 4"/>
          <p:cNvGraphicFramePr>
            <a:graphicFrameLocks noChangeAspect="1"/>
          </p:cNvGraphicFramePr>
          <p:nvPr>
            <p:extLst>
              <p:ext uri="{D42A27DB-BD31-4B8C-83A1-F6EECF244321}">
                <p14:modId xmlns:p14="http://schemas.microsoft.com/office/powerpoint/2010/main" val="1862202491"/>
              </p:ext>
            </p:extLst>
          </p:nvPr>
        </p:nvGraphicFramePr>
        <p:xfrm>
          <a:off x="2741613" y="3970338"/>
          <a:ext cx="1666875" cy="760412"/>
        </p:xfrm>
        <a:graphic>
          <a:graphicData uri="http://schemas.openxmlformats.org/presentationml/2006/ole">
            <mc:AlternateContent xmlns:mc="http://schemas.openxmlformats.org/markup-compatibility/2006">
              <mc:Choice xmlns:v="urn:schemas-microsoft-com:vml" Requires="v">
                <p:oleObj spid="_x0000_s44103" name="Equation" r:id="rId4" imgW="863280" imgH="393480" progId="Equation.DSMT4">
                  <p:embed/>
                </p:oleObj>
              </mc:Choice>
              <mc:Fallback>
                <p:oleObj name="Equation" r:id="rId4" imgW="863280" imgH="393480" progId="Equation.DSMT4">
                  <p:embed/>
                  <p:pic>
                    <p:nvPicPr>
                      <p:cNvPr id="0" name=""/>
                      <p:cNvPicPr/>
                      <p:nvPr/>
                    </p:nvPicPr>
                    <p:blipFill>
                      <a:blip r:embed="rId5"/>
                      <a:stretch>
                        <a:fillRect/>
                      </a:stretch>
                    </p:blipFill>
                    <p:spPr>
                      <a:xfrm>
                        <a:off x="2741613" y="3970338"/>
                        <a:ext cx="1666875" cy="760412"/>
                      </a:xfrm>
                      <a:prstGeom prst="rect">
                        <a:avLst/>
                      </a:prstGeom>
                    </p:spPr>
                  </p:pic>
                </p:oleObj>
              </mc:Fallback>
            </mc:AlternateContent>
          </a:graphicData>
        </a:graphic>
      </p:graphicFrame>
      <p:sp>
        <p:nvSpPr>
          <p:cNvPr id="4" name="Content Placeholder 3"/>
          <p:cNvSpPr>
            <a:spLocks noGrp="1"/>
          </p:cNvSpPr>
          <p:nvPr>
            <p:ph idx="13"/>
          </p:nvPr>
        </p:nvSpPr>
        <p:spPr>
          <a:xfrm>
            <a:off x="1162050" y="4845390"/>
            <a:ext cx="3246438" cy="357981"/>
          </a:xfrm>
        </p:spPr>
        <p:txBody>
          <a:bodyPr/>
          <a:lstStyle/>
          <a:p>
            <a:pPr marL="291600" indent="-291600">
              <a:lnSpc>
                <a:spcPct val="90000"/>
              </a:lnSpc>
              <a:spcBef>
                <a:spcPts val="1000"/>
              </a:spcBef>
              <a:buClrTx/>
              <a:buSzPct val="100000"/>
              <a:buFont typeface="Arial" panose="020B0604020202020204" pitchFamily="34" charset="0"/>
              <a:buChar char="•"/>
            </a:pPr>
            <a:r>
              <a:rPr lang="en-US" sz="2400" dirty="0"/>
              <a:t>Normal Distribution.</a:t>
            </a:r>
            <a:endParaRPr lang="en-IN" sz="2400" dirty="0"/>
          </a:p>
        </p:txBody>
      </p:sp>
      <p:graphicFrame>
        <p:nvGraphicFramePr>
          <p:cNvPr id="6" name="Object 5"/>
          <p:cNvGraphicFramePr>
            <a:graphicFrameLocks noChangeAspect="1"/>
          </p:cNvGraphicFramePr>
          <p:nvPr>
            <p:extLst>
              <p:ext uri="{D42A27DB-BD31-4B8C-83A1-F6EECF244321}">
                <p14:modId xmlns:p14="http://schemas.microsoft.com/office/powerpoint/2010/main" val="1318909294"/>
              </p:ext>
            </p:extLst>
          </p:nvPr>
        </p:nvGraphicFramePr>
        <p:xfrm>
          <a:off x="2551113" y="5410200"/>
          <a:ext cx="2366962" cy="774700"/>
        </p:xfrm>
        <a:graphic>
          <a:graphicData uri="http://schemas.openxmlformats.org/presentationml/2006/ole">
            <mc:AlternateContent xmlns:mc="http://schemas.openxmlformats.org/markup-compatibility/2006">
              <mc:Choice xmlns:v="urn:schemas-microsoft-com:vml" Requires="v">
                <p:oleObj spid="_x0000_s44104" name="Equation" r:id="rId6" imgW="1396800" imgH="457200" progId="Equation.DSMT4">
                  <p:embed/>
                </p:oleObj>
              </mc:Choice>
              <mc:Fallback>
                <p:oleObj name="Equation" r:id="rId6" imgW="1396800" imgH="457200" progId="Equation.DSMT4">
                  <p:embed/>
                  <p:pic>
                    <p:nvPicPr>
                      <p:cNvPr id="0" name=""/>
                      <p:cNvPicPr/>
                      <p:nvPr/>
                    </p:nvPicPr>
                    <p:blipFill>
                      <a:blip r:embed="rId7"/>
                      <a:stretch>
                        <a:fillRect/>
                      </a:stretch>
                    </p:blipFill>
                    <p:spPr>
                      <a:xfrm>
                        <a:off x="2551113" y="5410200"/>
                        <a:ext cx="2366962" cy="774700"/>
                      </a:xfrm>
                      <a:prstGeom prst="rect">
                        <a:avLst/>
                      </a:prstGeom>
                    </p:spPr>
                  </p:pic>
                </p:oleObj>
              </mc:Fallback>
            </mc:AlternateContent>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Systems Simulation </a:t>
            </a:r>
            <a:r>
              <a:rPr lang="en-US" sz="1000" dirty="0"/>
              <a:t>4</a:t>
            </a:r>
            <a:endParaRPr lang="en-US" dirty="0"/>
          </a:p>
        </p:txBody>
      </p:sp>
      <p:sp>
        <p:nvSpPr>
          <p:cNvPr id="2" name="Content Placeholder 1"/>
          <p:cNvSpPr>
            <a:spLocks noGrp="1"/>
          </p:cNvSpPr>
          <p:nvPr>
            <p:ph idx="1"/>
          </p:nvPr>
        </p:nvSpPr>
        <p:spPr>
          <a:xfrm>
            <a:off x="1182688" y="2017713"/>
            <a:ext cx="7588062" cy="3392487"/>
          </a:xfrm>
        </p:spPr>
        <p:txBody>
          <a:bodyPr/>
          <a:lstStyle/>
          <a:p>
            <a:pPr marL="0" indent="0">
              <a:buNone/>
            </a:pPr>
            <a:r>
              <a:rPr lang="en-US" sz="2800" dirty="0"/>
              <a:t>Discrete-Event Simulation.</a:t>
            </a:r>
          </a:p>
          <a:p>
            <a:pPr marL="291600" lvl="1" indent="-291600">
              <a:lnSpc>
                <a:spcPct val="90000"/>
              </a:lnSpc>
              <a:spcBef>
                <a:spcPts val="1000"/>
              </a:spcBef>
              <a:buSzPct val="100000"/>
            </a:pPr>
            <a:r>
              <a:rPr lang="en-US" sz="2400" dirty="0"/>
              <a:t>Driven by events that occur at certain points in time such as the arrival of a customer or completion of a service.</a:t>
            </a:r>
          </a:p>
          <a:p>
            <a:pPr marL="291600" lvl="1" indent="-291600">
              <a:lnSpc>
                <a:spcPct val="90000"/>
              </a:lnSpc>
              <a:spcBef>
                <a:spcPts val="1000"/>
              </a:spcBef>
              <a:buSzPct val="100000"/>
            </a:pPr>
            <a:r>
              <a:rPr lang="en-US" sz="2400" dirty="0"/>
              <a:t>When an event occurs, the state of the system changes.</a:t>
            </a:r>
          </a:p>
          <a:p>
            <a:pPr marL="291600" lvl="1" indent="-291600">
              <a:lnSpc>
                <a:spcPct val="90000"/>
              </a:lnSpc>
              <a:spcBef>
                <a:spcPts val="1000"/>
              </a:spcBef>
              <a:buSzPct val="100000"/>
            </a:pPr>
            <a:r>
              <a:rPr lang="en-US" sz="2400" dirty="0"/>
              <a:t>Computer maintains timing device known as simulation clock, which advances with each event taking place.</a:t>
            </a:r>
          </a:p>
          <a:p>
            <a:pPr marL="291600" lvl="1" indent="-291600">
              <a:lnSpc>
                <a:spcPct val="90000"/>
              </a:lnSpc>
              <a:spcBef>
                <a:spcPts val="1000"/>
              </a:spcBef>
              <a:buSzPct val="100000"/>
            </a:pPr>
            <a:r>
              <a:rPr lang="en-US" sz="2400" dirty="0"/>
              <a:t>After each event occurs, descriptors of state of the system are recorded.</a:t>
            </a:r>
            <a:endParaRPr lang="en-IN" dirty="0"/>
          </a:p>
        </p:txBody>
      </p:sp>
    </p:spTree>
    <p:extLst>
      <p:ext uri="{BB962C8B-B14F-4D97-AF65-F5344CB8AC3E}">
        <p14:creationId xmlns:p14="http://schemas.microsoft.com/office/powerpoint/2010/main" val="30626588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200" dirty="0"/>
              <a:t>Figure 13.9: Flowchart of Airline Ticket Counter Discrete-Event Simulation</a:t>
            </a:r>
          </a:p>
        </p:txBody>
      </p:sp>
      <p:sp>
        <p:nvSpPr>
          <p:cNvPr id="2" name="Content Placeholder 1"/>
          <p:cNvSpPr>
            <a:spLocks noGrp="1"/>
          </p:cNvSpPr>
          <p:nvPr>
            <p:ph idx="1"/>
          </p:nvPr>
        </p:nvSpPr>
        <p:spPr>
          <a:xfrm>
            <a:off x="2819400" y="6314552"/>
            <a:ext cx="3810000" cy="238648"/>
          </a:xfrm>
        </p:spPr>
        <p:txBody>
          <a:bodyPr/>
          <a:lstStyle/>
          <a:p>
            <a:pPr marL="0" indent="0" algn="ctr">
              <a:buNone/>
            </a:pPr>
            <a:r>
              <a:rPr lang="en-IN" sz="900" dirty="0">
                <a:hlinkClick r:id="rId3" action="ppaction://hlinksldjump"/>
              </a:rPr>
              <a:t>Access the long description slide.</a:t>
            </a:r>
            <a:endParaRPr lang="en-IN" sz="900" dirty="0"/>
          </a:p>
        </p:txBody>
      </p:sp>
      <p:pic>
        <p:nvPicPr>
          <p:cNvPr id="5" name="Picture 4" descr="Organizational flowchart for the airline ticket counter discrete event simulation.&#10;"/>
          <p:cNvPicPr>
            <a:picLocks noChangeAspect="1"/>
          </p:cNvPicPr>
          <p:nvPr/>
        </p:nvPicPr>
        <p:blipFill>
          <a:blip r:embed="rId4"/>
          <a:stretch>
            <a:fillRect/>
          </a:stretch>
        </p:blipFill>
        <p:spPr>
          <a:xfrm>
            <a:off x="2819400" y="2075186"/>
            <a:ext cx="3534006" cy="4239366"/>
          </a:xfrm>
          <a:prstGeom prst="rect">
            <a:avLst/>
          </a:prstGeom>
        </p:spPr>
      </p:pic>
    </p:spTree>
    <p:extLst>
      <p:ext uri="{BB962C8B-B14F-4D97-AF65-F5344CB8AC3E}">
        <p14:creationId xmlns:p14="http://schemas.microsoft.com/office/powerpoint/2010/main" val="243109460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600" dirty="0"/>
              <a:t>Table 13.11: Interarrival Times and Service Times for First 10 Customers</a:t>
            </a:r>
          </a:p>
        </p:txBody>
      </p:sp>
      <p:graphicFrame>
        <p:nvGraphicFramePr>
          <p:cNvPr id="3" name="Table 2"/>
          <p:cNvGraphicFramePr>
            <a:graphicFrameLocks noGrp="1"/>
          </p:cNvGraphicFramePr>
          <p:nvPr>
            <p:extLst>
              <p:ext uri="{D42A27DB-BD31-4B8C-83A1-F6EECF244321}">
                <p14:modId xmlns:p14="http://schemas.microsoft.com/office/powerpoint/2010/main" val="310510651"/>
              </p:ext>
            </p:extLst>
          </p:nvPr>
        </p:nvGraphicFramePr>
        <p:xfrm>
          <a:off x="1524000" y="2092960"/>
          <a:ext cx="6324600" cy="4023360"/>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866129195"/>
                    </a:ext>
                  </a:extLst>
                </a:gridCol>
                <a:gridCol w="2667000">
                  <a:extLst>
                    <a:ext uri="{9D8B030D-6E8A-4147-A177-3AD203B41FA5}">
                      <a16:colId xmlns:a16="http://schemas.microsoft.com/office/drawing/2014/main" val="1725603614"/>
                    </a:ext>
                  </a:extLst>
                </a:gridCol>
                <a:gridCol w="2286000">
                  <a:extLst>
                    <a:ext uri="{9D8B030D-6E8A-4147-A177-3AD203B41FA5}">
                      <a16:colId xmlns:a16="http://schemas.microsoft.com/office/drawing/2014/main" val="3053932713"/>
                    </a:ext>
                  </a:extLst>
                </a:gridCol>
              </a:tblGrid>
              <a:tr h="350058">
                <a:tc>
                  <a:txBody>
                    <a:bodyPr/>
                    <a:lstStyle/>
                    <a:p>
                      <a:pPr algn="ctr"/>
                      <a:r>
                        <a:rPr lang="en-IN" b="1" dirty="0">
                          <a:solidFill>
                            <a:schemeClr val="tx1"/>
                          </a:solidFill>
                          <a:latin typeface="Calibri" panose="020F0502020204030204" pitchFamily="34" charset="0"/>
                        </a:rPr>
                        <a:t>Customer</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b="1" dirty="0">
                          <a:solidFill>
                            <a:schemeClr val="tx1"/>
                          </a:solidFill>
                          <a:latin typeface="Calibri" panose="020F0502020204030204" pitchFamily="34" charset="0"/>
                        </a:rPr>
                        <a:t>Interarrival</a:t>
                      </a:r>
                      <a:r>
                        <a:rPr lang="en-IN" b="1" baseline="0" dirty="0">
                          <a:solidFill>
                            <a:schemeClr val="tx1"/>
                          </a:solidFill>
                          <a:latin typeface="Calibri" panose="020F0502020204030204" pitchFamily="34" charset="0"/>
                        </a:rPr>
                        <a:t> Time, Min.</a:t>
                      </a:r>
                      <a:endParaRPr lang="en-IN"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b="1" dirty="0">
                          <a:solidFill>
                            <a:schemeClr val="tx1"/>
                          </a:solidFill>
                          <a:latin typeface="Calibri" panose="020F0502020204030204" pitchFamily="34" charset="0"/>
                        </a:rPr>
                        <a:t>Service Time, Min.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6036253"/>
                  </a:ext>
                </a:extLst>
              </a:tr>
              <a:tr h="350058">
                <a:tc>
                  <a:txBody>
                    <a:bodyPr/>
                    <a:lstStyle/>
                    <a:p>
                      <a:pPr algn="ctr"/>
                      <a:r>
                        <a:rPr lang="en-IN" b="0" dirty="0">
                          <a:solidFill>
                            <a:schemeClr val="tx1"/>
                          </a:solidFill>
                          <a:latin typeface="Calibri" panose="020F0502020204030204" pitchFamily="34" charset="0"/>
                        </a:rPr>
                        <a:t>1</a:t>
                      </a:r>
                    </a:p>
                  </a:txBody>
                  <a:tcPr>
                    <a:lnT w="12700" cap="flat" cmpd="sng" algn="ctr">
                      <a:solidFill>
                        <a:schemeClr val="tx1"/>
                      </a:solidFill>
                      <a:prstDash val="solid"/>
                      <a:round/>
                      <a:headEnd type="none" w="med" len="med"/>
                      <a:tailEnd type="none" w="med" len="med"/>
                    </a:lnT>
                    <a:noFill/>
                  </a:tcPr>
                </a:tc>
                <a:tc>
                  <a:txBody>
                    <a:bodyPr/>
                    <a:lstStyle/>
                    <a:p>
                      <a:pPr algn="ctr"/>
                      <a:r>
                        <a:rPr lang="en-IN" b="0" dirty="0">
                          <a:solidFill>
                            <a:schemeClr val="tx1"/>
                          </a:solidFill>
                          <a:latin typeface="Calibri" panose="020F0502020204030204" pitchFamily="34" charset="0"/>
                        </a:rPr>
                        <a:t>5</a:t>
                      </a:r>
                    </a:p>
                  </a:txBody>
                  <a:tcPr>
                    <a:lnT w="12700" cap="flat" cmpd="sng" algn="ctr">
                      <a:solidFill>
                        <a:schemeClr val="tx1"/>
                      </a:solidFill>
                      <a:prstDash val="solid"/>
                      <a:round/>
                      <a:headEnd type="none" w="med" len="med"/>
                      <a:tailEnd type="none" w="med" len="med"/>
                    </a:lnT>
                    <a:noFill/>
                  </a:tcPr>
                </a:tc>
                <a:tc>
                  <a:txBody>
                    <a:bodyPr/>
                    <a:lstStyle/>
                    <a:p>
                      <a:pPr algn="ctr"/>
                      <a:r>
                        <a:rPr lang="en-IN" b="0" dirty="0">
                          <a:solidFill>
                            <a:schemeClr val="tx1"/>
                          </a:solidFill>
                          <a:latin typeface="Calibri" panose="020F0502020204030204" pitchFamily="34" charset="0"/>
                        </a:rPr>
                        <a:t>4</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256325690"/>
                  </a:ext>
                </a:extLst>
              </a:tr>
              <a:tr h="350058">
                <a:tc>
                  <a:txBody>
                    <a:bodyPr/>
                    <a:lstStyle/>
                    <a:p>
                      <a:pPr algn="ctr"/>
                      <a:r>
                        <a:rPr lang="en-IN" b="0" dirty="0">
                          <a:solidFill>
                            <a:schemeClr val="tx1"/>
                          </a:solidFill>
                          <a:latin typeface="Calibri" panose="020F0502020204030204" pitchFamily="34" charset="0"/>
                        </a:rPr>
                        <a:t>2</a:t>
                      </a:r>
                    </a:p>
                  </a:txBody>
                  <a:tcPr>
                    <a:noFill/>
                  </a:tcPr>
                </a:tc>
                <a:tc>
                  <a:txBody>
                    <a:bodyPr/>
                    <a:lstStyle/>
                    <a:p>
                      <a:pPr algn="ctr"/>
                      <a:r>
                        <a:rPr lang="en-IN" b="0" dirty="0">
                          <a:solidFill>
                            <a:schemeClr val="tx1"/>
                          </a:solidFill>
                          <a:latin typeface="Calibri" panose="020F0502020204030204" pitchFamily="34" charset="0"/>
                        </a:rPr>
                        <a:t>4</a:t>
                      </a:r>
                    </a:p>
                  </a:txBody>
                  <a:tcPr>
                    <a:noFill/>
                  </a:tcPr>
                </a:tc>
                <a:tc>
                  <a:txBody>
                    <a:bodyPr/>
                    <a:lstStyle/>
                    <a:p>
                      <a:pPr algn="ctr"/>
                      <a:r>
                        <a:rPr lang="en-IN" b="0" dirty="0">
                          <a:solidFill>
                            <a:schemeClr val="tx1"/>
                          </a:solidFill>
                          <a:latin typeface="Calibri" panose="020F0502020204030204" pitchFamily="34" charset="0"/>
                        </a:rPr>
                        <a:t>3</a:t>
                      </a:r>
                    </a:p>
                  </a:txBody>
                  <a:tcPr>
                    <a:noFill/>
                  </a:tcPr>
                </a:tc>
                <a:extLst>
                  <a:ext uri="{0D108BD9-81ED-4DB2-BD59-A6C34878D82A}">
                    <a16:rowId xmlns:a16="http://schemas.microsoft.com/office/drawing/2014/main" val="3986702760"/>
                  </a:ext>
                </a:extLst>
              </a:tr>
              <a:tr h="350058">
                <a:tc>
                  <a:txBody>
                    <a:bodyPr/>
                    <a:lstStyle/>
                    <a:p>
                      <a:pPr algn="ctr"/>
                      <a:r>
                        <a:rPr lang="en-IN" b="0" dirty="0">
                          <a:solidFill>
                            <a:schemeClr val="tx1"/>
                          </a:solidFill>
                          <a:latin typeface="Calibri" panose="020F0502020204030204" pitchFamily="34" charset="0"/>
                        </a:rPr>
                        <a:t>3</a:t>
                      </a:r>
                    </a:p>
                  </a:txBody>
                  <a:tcPr>
                    <a:noFill/>
                  </a:tcPr>
                </a:tc>
                <a:tc>
                  <a:txBody>
                    <a:bodyPr/>
                    <a:lstStyle/>
                    <a:p>
                      <a:pPr algn="ctr"/>
                      <a:r>
                        <a:rPr lang="en-IN" b="0" dirty="0">
                          <a:solidFill>
                            <a:schemeClr val="tx1"/>
                          </a:solidFill>
                          <a:latin typeface="Calibri" panose="020F0502020204030204" pitchFamily="34" charset="0"/>
                        </a:rPr>
                        <a:t>4</a:t>
                      </a:r>
                    </a:p>
                  </a:txBody>
                  <a:tcPr>
                    <a:noFill/>
                  </a:tcPr>
                </a:tc>
                <a:tc>
                  <a:txBody>
                    <a:bodyPr/>
                    <a:lstStyle/>
                    <a:p>
                      <a:pPr algn="ctr"/>
                      <a:r>
                        <a:rPr lang="en-IN" b="0" dirty="0">
                          <a:solidFill>
                            <a:schemeClr val="tx1"/>
                          </a:solidFill>
                          <a:latin typeface="Calibri" panose="020F0502020204030204" pitchFamily="34" charset="0"/>
                        </a:rPr>
                        <a:t>6</a:t>
                      </a:r>
                    </a:p>
                  </a:txBody>
                  <a:tcPr>
                    <a:noFill/>
                  </a:tcPr>
                </a:tc>
                <a:extLst>
                  <a:ext uri="{0D108BD9-81ED-4DB2-BD59-A6C34878D82A}">
                    <a16:rowId xmlns:a16="http://schemas.microsoft.com/office/drawing/2014/main" val="2370048914"/>
                  </a:ext>
                </a:extLst>
              </a:tr>
              <a:tr h="350058">
                <a:tc>
                  <a:txBody>
                    <a:bodyPr/>
                    <a:lstStyle/>
                    <a:p>
                      <a:pPr algn="ctr"/>
                      <a:r>
                        <a:rPr lang="en-IN" b="0" dirty="0">
                          <a:solidFill>
                            <a:schemeClr val="tx1"/>
                          </a:solidFill>
                          <a:latin typeface="Calibri" panose="020F0502020204030204" pitchFamily="34" charset="0"/>
                        </a:rPr>
                        <a:t>4</a:t>
                      </a:r>
                    </a:p>
                  </a:txBody>
                  <a:tcPr>
                    <a:noFill/>
                  </a:tcPr>
                </a:tc>
                <a:tc>
                  <a:txBody>
                    <a:bodyPr/>
                    <a:lstStyle/>
                    <a:p>
                      <a:pPr algn="ctr"/>
                      <a:r>
                        <a:rPr lang="en-IN" b="0" dirty="0">
                          <a:solidFill>
                            <a:schemeClr val="tx1"/>
                          </a:solidFill>
                          <a:latin typeface="Calibri" panose="020F0502020204030204" pitchFamily="34" charset="0"/>
                        </a:rPr>
                        <a:t>5</a:t>
                      </a:r>
                    </a:p>
                  </a:txBody>
                  <a:tcPr>
                    <a:noFill/>
                  </a:tcPr>
                </a:tc>
                <a:tc>
                  <a:txBody>
                    <a:bodyPr/>
                    <a:lstStyle/>
                    <a:p>
                      <a:pPr algn="ctr"/>
                      <a:r>
                        <a:rPr lang="en-IN" b="0" dirty="0">
                          <a:solidFill>
                            <a:schemeClr val="tx1"/>
                          </a:solidFill>
                          <a:latin typeface="Calibri" panose="020F0502020204030204" pitchFamily="34" charset="0"/>
                        </a:rPr>
                        <a:t>4</a:t>
                      </a:r>
                    </a:p>
                  </a:txBody>
                  <a:tcPr>
                    <a:noFill/>
                  </a:tcPr>
                </a:tc>
                <a:extLst>
                  <a:ext uri="{0D108BD9-81ED-4DB2-BD59-A6C34878D82A}">
                    <a16:rowId xmlns:a16="http://schemas.microsoft.com/office/drawing/2014/main" val="833262547"/>
                  </a:ext>
                </a:extLst>
              </a:tr>
              <a:tr h="350058">
                <a:tc>
                  <a:txBody>
                    <a:bodyPr/>
                    <a:lstStyle/>
                    <a:p>
                      <a:pPr algn="ctr"/>
                      <a:r>
                        <a:rPr lang="en-IN" b="0" dirty="0">
                          <a:solidFill>
                            <a:schemeClr val="tx1"/>
                          </a:solidFill>
                          <a:latin typeface="Calibri" panose="020F0502020204030204" pitchFamily="34" charset="0"/>
                        </a:rPr>
                        <a:t>5</a:t>
                      </a:r>
                    </a:p>
                  </a:txBody>
                  <a:tcPr>
                    <a:noFill/>
                  </a:tcPr>
                </a:tc>
                <a:tc>
                  <a:txBody>
                    <a:bodyPr/>
                    <a:lstStyle/>
                    <a:p>
                      <a:pPr algn="ctr"/>
                      <a:r>
                        <a:rPr lang="en-IN" b="0" dirty="0">
                          <a:solidFill>
                            <a:schemeClr val="tx1"/>
                          </a:solidFill>
                          <a:latin typeface="Calibri" panose="020F0502020204030204" pitchFamily="34" charset="0"/>
                        </a:rPr>
                        <a:t>3</a:t>
                      </a:r>
                    </a:p>
                  </a:txBody>
                  <a:tcPr>
                    <a:noFill/>
                  </a:tcPr>
                </a:tc>
                <a:tc>
                  <a:txBody>
                    <a:bodyPr/>
                    <a:lstStyle/>
                    <a:p>
                      <a:pPr algn="ctr"/>
                      <a:r>
                        <a:rPr lang="en-IN" b="0" dirty="0">
                          <a:solidFill>
                            <a:schemeClr val="tx1"/>
                          </a:solidFill>
                          <a:latin typeface="Calibri" panose="020F0502020204030204" pitchFamily="34" charset="0"/>
                        </a:rPr>
                        <a:t>2</a:t>
                      </a:r>
                    </a:p>
                  </a:txBody>
                  <a:tcPr>
                    <a:noFill/>
                  </a:tcPr>
                </a:tc>
                <a:extLst>
                  <a:ext uri="{0D108BD9-81ED-4DB2-BD59-A6C34878D82A}">
                    <a16:rowId xmlns:a16="http://schemas.microsoft.com/office/drawing/2014/main" val="1977809264"/>
                  </a:ext>
                </a:extLst>
              </a:tr>
              <a:tr h="350058">
                <a:tc>
                  <a:txBody>
                    <a:bodyPr/>
                    <a:lstStyle/>
                    <a:p>
                      <a:pPr algn="ctr"/>
                      <a:r>
                        <a:rPr lang="en-IN" b="0" dirty="0">
                          <a:solidFill>
                            <a:schemeClr val="tx1"/>
                          </a:solidFill>
                          <a:latin typeface="Calibri" panose="020F0502020204030204" pitchFamily="34" charset="0"/>
                        </a:rPr>
                        <a:t>6</a:t>
                      </a:r>
                    </a:p>
                  </a:txBody>
                  <a:tcPr>
                    <a:noFill/>
                  </a:tcPr>
                </a:tc>
                <a:tc>
                  <a:txBody>
                    <a:bodyPr/>
                    <a:lstStyle/>
                    <a:p>
                      <a:pPr algn="ctr"/>
                      <a:r>
                        <a:rPr lang="en-IN" b="0" dirty="0">
                          <a:solidFill>
                            <a:schemeClr val="tx1"/>
                          </a:solidFill>
                          <a:latin typeface="Calibri" panose="020F0502020204030204" pitchFamily="34" charset="0"/>
                        </a:rPr>
                        <a:t>4</a:t>
                      </a:r>
                    </a:p>
                  </a:txBody>
                  <a:tcPr>
                    <a:noFill/>
                  </a:tcPr>
                </a:tc>
                <a:tc>
                  <a:txBody>
                    <a:bodyPr/>
                    <a:lstStyle/>
                    <a:p>
                      <a:pPr algn="ctr"/>
                      <a:r>
                        <a:rPr lang="en-IN" b="0" dirty="0">
                          <a:solidFill>
                            <a:schemeClr val="tx1"/>
                          </a:solidFill>
                          <a:latin typeface="Calibri" panose="020F0502020204030204" pitchFamily="34" charset="0"/>
                        </a:rPr>
                        <a:t>5</a:t>
                      </a:r>
                    </a:p>
                  </a:txBody>
                  <a:tcPr>
                    <a:noFill/>
                  </a:tcPr>
                </a:tc>
                <a:extLst>
                  <a:ext uri="{0D108BD9-81ED-4DB2-BD59-A6C34878D82A}">
                    <a16:rowId xmlns:a16="http://schemas.microsoft.com/office/drawing/2014/main" val="26573678"/>
                  </a:ext>
                </a:extLst>
              </a:tr>
              <a:tr h="350058">
                <a:tc>
                  <a:txBody>
                    <a:bodyPr/>
                    <a:lstStyle/>
                    <a:p>
                      <a:pPr algn="ctr"/>
                      <a:r>
                        <a:rPr lang="en-IN" b="0" dirty="0">
                          <a:solidFill>
                            <a:schemeClr val="tx1"/>
                          </a:solidFill>
                          <a:latin typeface="Calibri" panose="020F0502020204030204" pitchFamily="34" charset="0"/>
                        </a:rPr>
                        <a:t>7</a:t>
                      </a:r>
                    </a:p>
                  </a:txBody>
                  <a:tcPr>
                    <a:noFill/>
                  </a:tcPr>
                </a:tc>
                <a:tc>
                  <a:txBody>
                    <a:bodyPr/>
                    <a:lstStyle/>
                    <a:p>
                      <a:pPr algn="ctr"/>
                      <a:r>
                        <a:rPr lang="en-IN" b="0" dirty="0">
                          <a:solidFill>
                            <a:schemeClr val="tx1"/>
                          </a:solidFill>
                          <a:latin typeface="Calibri" panose="020F0502020204030204" pitchFamily="34" charset="0"/>
                        </a:rPr>
                        <a:t>5</a:t>
                      </a:r>
                    </a:p>
                  </a:txBody>
                  <a:tcPr>
                    <a:noFill/>
                  </a:tcPr>
                </a:tc>
                <a:tc>
                  <a:txBody>
                    <a:bodyPr/>
                    <a:lstStyle/>
                    <a:p>
                      <a:pPr algn="ctr"/>
                      <a:r>
                        <a:rPr lang="en-IN" b="0" dirty="0">
                          <a:solidFill>
                            <a:schemeClr val="tx1"/>
                          </a:solidFill>
                          <a:latin typeface="Calibri" panose="020F0502020204030204" pitchFamily="34" charset="0"/>
                        </a:rPr>
                        <a:t>4</a:t>
                      </a:r>
                    </a:p>
                  </a:txBody>
                  <a:tcPr>
                    <a:noFill/>
                  </a:tcPr>
                </a:tc>
                <a:extLst>
                  <a:ext uri="{0D108BD9-81ED-4DB2-BD59-A6C34878D82A}">
                    <a16:rowId xmlns:a16="http://schemas.microsoft.com/office/drawing/2014/main" val="517910818"/>
                  </a:ext>
                </a:extLst>
              </a:tr>
              <a:tr h="350058">
                <a:tc>
                  <a:txBody>
                    <a:bodyPr/>
                    <a:lstStyle/>
                    <a:p>
                      <a:pPr algn="ctr"/>
                      <a:r>
                        <a:rPr lang="en-IN" b="0" dirty="0">
                          <a:solidFill>
                            <a:schemeClr val="tx1"/>
                          </a:solidFill>
                          <a:latin typeface="Calibri" panose="020F0502020204030204" pitchFamily="34" charset="0"/>
                        </a:rPr>
                        <a:t>8</a:t>
                      </a:r>
                    </a:p>
                  </a:txBody>
                  <a:tcPr>
                    <a:noFill/>
                  </a:tcPr>
                </a:tc>
                <a:tc>
                  <a:txBody>
                    <a:bodyPr/>
                    <a:lstStyle/>
                    <a:p>
                      <a:pPr algn="ctr"/>
                      <a:r>
                        <a:rPr lang="en-IN" b="0" dirty="0">
                          <a:solidFill>
                            <a:schemeClr val="tx1"/>
                          </a:solidFill>
                          <a:latin typeface="Calibri" panose="020F0502020204030204" pitchFamily="34" charset="0"/>
                        </a:rPr>
                        <a:t>5</a:t>
                      </a:r>
                    </a:p>
                  </a:txBody>
                  <a:tcPr>
                    <a:noFill/>
                  </a:tcPr>
                </a:tc>
                <a:tc>
                  <a:txBody>
                    <a:bodyPr/>
                    <a:lstStyle/>
                    <a:p>
                      <a:pPr algn="ctr"/>
                      <a:r>
                        <a:rPr lang="en-IN" b="0" dirty="0">
                          <a:solidFill>
                            <a:schemeClr val="tx1"/>
                          </a:solidFill>
                          <a:latin typeface="Calibri" panose="020F0502020204030204" pitchFamily="34" charset="0"/>
                        </a:rPr>
                        <a:t>6</a:t>
                      </a:r>
                    </a:p>
                  </a:txBody>
                  <a:tcPr>
                    <a:noFill/>
                  </a:tcPr>
                </a:tc>
                <a:extLst>
                  <a:ext uri="{0D108BD9-81ED-4DB2-BD59-A6C34878D82A}">
                    <a16:rowId xmlns:a16="http://schemas.microsoft.com/office/drawing/2014/main" val="1329171561"/>
                  </a:ext>
                </a:extLst>
              </a:tr>
              <a:tr h="350058">
                <a:tc>
                  <a:txBody>
                    <a:bodyPr/>
                    <a:lstStyle/>
                    <a:p>
                      <a:pPr algn="ctr"/>
                      <a:r>
                        <a:rPr lang="en-IN" b="0" dirty="0">
                          <a:solidFill>
                            <a:schemeClr val="tx1"/>
                          </a:solidFill>
                          <a:latin typeface="Calibri" panose="020F0502020204030204" pitchFamily="34" charset="0"/>
                        </a:rPr>
                        <a:t>9</a:t>
                      </a:r>
                    </a:p>
                  </a:txBody>
                  <a:tcPr>
                    <a:noFill/>
                  </a:tcPr>
                </a:tc>
                <a:tc>
                  <a:txBody>
                    <a:bodyPr/>
                    <a:lstStyle/>
                    <a:p>
                      <a:pPr algn="ctr"/>
                      <a:r>
                        <a:rPr lang="en-IN" b="0" dirty="0">
                          <a:solidFill>
                            <a:schemeClr val="tx1"/>
                          </a:solidFill>
                          <a:latin typeface="Calibri" panose="020F0502020204030204" pitchFamily="34" charset="0"/>
                        </a:rPr>
                        <a:t>4</a:t>
                      </a:r>
                    </a:p>
                  </a:txBody>
                  <a:tcPr>
                    <a:noFill/>
                  </a:tcPr>
                </a:tc>
                <a:tc>
                  <a:txBody>
                    <a:bodyPr/>
                    <a:lstStyle/>
                    <a:p>
                      <a:pPr algn="ctr"/>
                      <a:r>
                        <a:rPr lang="en-IN" b="0" dirty="0">
                          <a:solidFill>
                            <a:schemeClr val="tx1"/>
                          </a:solidFill>
                          <a:latin typeface="Calibri" panose="020F0502020204030204" pitchFamily="34" charset="0"/>
                        </a:rPr>
                        <a:t>4</a:t>
                      </a:r>
                    </a:p>
                  </a:txBody>
                  <a:tcPr>
                    <a:noFill/>
                  </a:tcPr>
                </a:tc>
                <a:extLst>
                  <a:ext uri="{0D108BD9-81ED-4DB2-BD59-A6C34878D82A}">
                    <a16:rowId xmlns:a16="http://schemas.microsoft.com/office/drawing/2014/main" val="271959478"/>
                  </a:ext>
                </a:extLst>
              </a:tr>
              <a:tr h="350058">
                <a:tc>
                  <a:txBody>
                    <a:bodyPr/>
                    <a:lstStyle/>
                    <a:p>
                      <a:pPr algn="ctr"/>
                      <a:r>
                        <a:rPr lang="en-IN" b="0" dirty="0">
                          <a:solidFill>
                            <a:schemeClr val="tx1"/>
                          </a:solidFill>
                          <a:latin typeface="Calibri" panose="020F0502020204030204" pitchFamily="34" charset="0"/>
                        </a:rPr>
                        <a:t>10</a:t>
                      </a:r>
                    </a:p>
                  </a:txBody>
                  <a:tcPr>
                    <a:lnB w="12700" cap="flat" cmpd="sng" algn="ctr">
                      <a:solidFill>
                        <a:schemeClr val="tx1"/>
                      </a:solidFill>
                      <a:prstDash val="solid"/>
                      <a:round/>
                      <a:headEnd type="none" w="med" len="med"/>
                      <a:tailEnd type="none" w="med" len="med"/>
                    </a:lnB>
                    <a:noFill/>
                  </a:tcPr>
                </a:tc>
                <a:tc>
                  <a:txBody>
                    <a:bodyPr/>
                    <a:lstStyle/>
                    <a:p>
                      <a:pPr algn="ctr"/>
                      <a:r>
                        <a:rPr lang="en-IN" b="0" dirty="0">
                          <a:solidFill>
                            <a:schemeClr val="tx1"/>
                          </a:solidFill>
                          <a:latin typeface="Calibri" panose="020F0502020204030204" pitchFamily="34" charset="0"/>
                        </a:rPr>
                        <a:t>3</a:t>
                      </a:r>
                    </a:p>
                  </a:txBody>
                  <a:tcPr>
                    <a:lnB w="12700" cap="flat" cmpd="sng" algn="ctr">
                      <a:solidFill>
                        <a:schemeClr val="tx1"/>
                      </a:solidFill>
                      <a:prstDash val="solid"/>
                      <a:round/>
                      <a:headEnd type="none" w="med" len="med"/>
                      <a:tailEnd type="none" w="med" len="med"/>
                    </a:lnB>
                    <a:noFill/>
                  </a:tcPr>
                </a:tc>
                <a:tc>
                  <a:txBody>
                    <a:bodyPr/>
                    <a:lstStyle/>
                    <a:p>
                      <a:pPr algn="ctr"/>
                      <a:r>
                        <a:rPr lang="en-IN" b="0" dirty="0">
                          <a:solidFill>
                            <a:schemeClr val="tx1"/>
                          </a:solidFill>
                          <a:latin typeface="Calibri" panose="020F0502020204030204" pitchFamily="34" charset="0"/>
                        </a:rPr>
                        <a:t>5</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8892210"/>
                  </a:ext>
                </a:extLst>
              </a:tr>
            </a:tbl>
          </a:graphicData>
        </a:graphic>
      </p:graphicFrame>
    </p:spTree>
    <p:extLst>
      <p:ext uri="{BB962C8B-B14F-4D97-AF65-F5344CB8AC3E}">
        <p14:creationId xmlns:p14="http://schemas.microsoft.com/office/powerpoint/2010/main" val="248808777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600" dirty="0"/>
              <a:t>Table 13.12: Simulation of First 10 Customers (Time in Minutes)</a:t>
            </a:r>
          </a:p>
        </p:txBody>
      </p:sp>
      <p:graphicFrame>
        <p:nvGraphicFramePr>
          <p:cNvPr id="3" name="Table 2"/>
          <p:cNvGraphicFramePr>
            <a:graphicFrameLocks noGrp="1"/>
          </p:cNvGraphicFramePr>
          <p:nvPr>
            <p:extLst>
              <p:ext uri="{D42A27DB-BD31-4B8C-83A1-F6EECF244321}">
                <p14:modId xmlns:p14="http://schemas.microsoft.com/office/powerpoint/2010/main" val="4012656129"/>
              </p:ext>
            </p:extLst>
          </p:nvPr>
        </p:nvGraphicFramePr>
        <p:xfrm>
          <a:off x="1295401" y="1981200"/>
          <a:ext cx="7086597" cy="4359300"/>
        </p:xfrm>
        <a:graphic>
          <a:graphicData uri="http://schemas.openxmlformats.org/drawingml/2006/table">
            <a:tbl>
              <a:tblPr firstRow="1" bandRow="1">
                <a:tableStyleId>{5C22544A-7EE6-4342-B048-85BDC9FD1C3A}</a:tableStyleId>
              </a:tblPr>
              <a:tblGrid>
                <a:gridCol w="1142999">
                  <a:extLst>
                    <a:ext uri="{9D8B030D-6E8A-4147-A177-3AD203B41FA5}">
                      <a16:colId xmlns:a16="http://schemas.microsoft.com/office/drawing/2014/main" val="1238390867"/>
                    </a:ext>
                  </a:extLst>
                </a:gridCol>
                <a:gridCol w="881743">
                  <a:extLst>
                    <a:ext uri="{9D8B030D-6E8A-4147-A177-3AD203B41FA5}">
                      <a16:colId xmlns:a16="http://schemas.microsoft.com/office/drawing/2014/main" val="463064372"/>
                    </a:ext>
                  </a:extLst>
                </a:gridCol>
                <a:gridCol w="1012371">
                  <a:extLst>
                    <a:ext uri="{9D8B030D-6E8A-4147-A177-3AD203B41FA5}">
                      <a16:colId xmlns:a16="http://schemas.microsoft.com/office/drawing/2014/main" val="2759841607"/>
                    </a:ext>
                  </a:extLst>
                </a:gridCol>
                <a:gridCol w="1012371">
                  <a:extLst>
                    <a:ext uri="{9D8B030D-6E8A-4147-A177-3AD203B41FA5}">
                      <a16:colId xmlns:a16="http://schemas.microsoft.com/office/drawing/2014/main" val="3791496647"/>
                    </a:ext>
                  </a:extLst>
                </a:gridCol>
                <a:gridCol w="1012371">
                  <a:extLst>
                    <a:ext uri="{9D8B030D-6E8A-4147-A177-3AD203B41FA5}">
                      <a16:colId xmlns:a16="http://schemas.microsoft.com/office/drawing/2014/main" val="2183711678"/>
                    </a:ext>
                  </a:extLst>
                </a:gridCol>
                <a:gridCol w="1012371">
                  <a:extLst>
                    <a:ext uri="{9D8B030D-6E8A-4147-A177-3AD203B41FA5}">
                      <a16:colId xmlns:a16="http://schemas.microsoft.com/office/drawing/2014/main" val="108401887"/>
                    </a:ext>
                  </a:extLst>
                </a:gridCol>
                <a:gridCol w="1012371">
                  <a:extLst>
                    <a:ext uri="{9D8B030D-6E8A-4147-A177-3AD203B41FA5}">
                      <a16:colId xmlns:a16="http://schemas.microsoft.com/office/drawing/2014/main" val="562098841"/>
                    </a:ext>
                  </a:extLst>
                </a:gridCol>
              </a:tblGrid>
              <a:tr h="715617">
                <a:tc>
                  <a:txBody>
                    <a:bodyPr/>
                    <a:lstStyle/>
                    <a:p>
                      <a:r>
                        <a:rPr lang="en-IN" sz="1400" b="1" dirty="0">
                          <a:solidFill>
                            <a:schemeClr val="tx1"/>
                          </a:solidFill>
                          <a:latin typeface="Calibri" panose="020F0502020204030204" pitchFamily="34" charset="0"/>
                        </a:rPr>
                        <a:t>Customer</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1" dirty="0">
                          <a:solidFill>
                            <a:schemeClr val="tx1"/>
                          </a:solidFill>
                          <a:latin typeface="Calibri" panose="020F0502020204030204" pitchFamily="34" charset="0"/>
                        </a:rPr>
                        <a:t>Arrival Time</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1" dirty="0">
                          <a:solidFill>
                            <a:schemeClr val="tx1"/>
                          </a:solidFill>
                          <a:latin typeface="Calibri" panose="020F0502020204030204" pitchFamily="34" charset="0"/>
                        </a:rPr>
                        <a:t>Time Service Begins</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1" dirty="0">
                          <a:solidFill>
                            <a:schemeClr val="tx1"/>
                          </a:solidFill>
                          <a:latin typeface="Calibri" panose="020F0502020204030204" pitchFamily="34" charset="0"/>
                        </a:rPr>
                        <a:t>Time Service Ends</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1" dirty="0">
                          <a:solidFill>
                            <a:schemeClr val="tx1"/>
                          </a:solidFill>
                          <a:latin typeface="Calibri" panose="020F0502020204030204" pitchFamily="34" charset="0"/>
                        </a:rPr>
                        <a:t>Time</a:t>
                      </a:r>
                      <a:r>
                        <a:rPr lang="en-IN" sz="1400" b="1" baseline="0" dirty="0">
                          <a:solidFill>
                            <a:schemeClr val="tx1"/>
                          </a:solidFill>
                          <a:latin typeface="Calibri" panose="020F0502020204030204" pitchFamily="34" charset="0"/>
                        </a:rPr>
                        <a:t> in Line</a:t>
                      </a:r>
                      <a:endParaRPr lang="en-IN" sz="1400" b="1" dirty="0">
                        <a:solidFill>
                          <a:schemeClr val="tx1"/>
                        </a:solidFill>
                        <a:latin typeface="Calibri" panose="020F0502020204030204" pitchFamily="34" charset="0"/>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1" dirty="0">
                          <a:solidFill>
                            <a:schemeClr val="tx1"/>
                          </a:solidFill>
                          <a:latin typeface="Calibri" panose="020F0502020204030204" pitchFamily="34" charset="0"/>
                        </a:rPr>
                        <a:t>Time in System</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1" dirty="0">
                          <a:solidFill>
                            <a:schemeClr val="tx1"/>
                          </a:solidFill>
                          <a:latin typeface="Calibri" panose="020F0502020204030204" pitchFamily="34" charset="0"/>
                        </a:rPr>
                        <a:t>Time</a:t>
                      </a:r>
                      <a:r>
                        <a:rPr lang="en-IN" sz="1400" b="1" baseline="0" dirty="0">
                          <a:solidFill>
                            <a:schemeClr val="tx1"/>
                          </a:solidFill>
                          <a:latin typeface="Calibri" panose="020F0502020204030204" pitchFamily="34" charset="0"/>
                        </a:rPr>
                        <a:t> Agent Idle</a:t>
                      </a:r>
                      <a:endParaRPr lang="en-IN" sz="1400" b="1" dirty="0">
                        <a:solidFill>
                          <a:schemeClr val="tx1"/>
                        </a:solidFill>
                        <a:latin typeface="Calibri" panose="020F0502020204030204" pitchFamily="34" charset="0"/>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6449906"/>
                  </a:ext>
                </a:extLst>
              </a:tr>
              <a:tr h="362778">
                <a:tc>
                  <a:txBody>
                    <a:bodyPr/>
                    <a:lstStyle/>
                    <a:p>
                      <a:pPr algn="ctr"/>
                      <a:r>
                        <a:rPr lang="en-IN" sz="1400" b="0" dirty="0">
                          <a:solidFill>
                            <a:schemeClr val="tx1"/>
                          </a:solidFill>
                          <a:latin typeface="Calibri" panose="020F0502020204030204" pitchFamily="34" charset="0"/>
                        </a:rPr>
                        <a:t>1</a:t>
                      </a:r>
                    </a:p>
                  </a:txBody>
                  <a:tcPr>
                    <a:lnT w="12700" cap="flat" cmpd="sng" algn="ctr">
                      <a:solidFill>
                        <a:schemeClr val="tx1"/>
                      </a:solidFill>
                      <a:prstDash val="solid"/>
                      <a:round/>
                      <a:headEnd type="none" w="med" len="med"/>
                      <a:tailEnd type="none" w="med" len="med"/>
                    </a:lnT>
                    <a:noFill/>
                  </a:tcPr>
                </a:tc>
                <a:tc>
                  <a:txBody>
                    <a:bodyPr/>
                    <a:lstStyle/>
                    <a:p>
                      <a:pPr algn="ctr"/>
                      <a:r>
                        <a:rPr lang="en-IN" sz="1400" b="0" dirty="0">
                          <a:solidFill>
                            <a:schemeClr val="tx1"/>
                          </a:solidFill>
                          <a:latin typeface="Calibri" panose="020F0502020204030204" pitchFamily="34" charset="0"/>
                        </a:rPr>
                        <a:t>5</a:t>
                      </a:r>
                    </a:p>
                  </a:txBody>
                  <a:tcPr>
                    <a:lnT w="12700" cap="flat" cmpd="sng" algn="ctr">
                      <a:solidFill>
                        <a:schemeClr val="tx1"/>
                      </a:solidFill>
                      <a:prstDash val="solid"/>
                      <a:round/>
                      <a:headEnd type="none" w="med" len="med"/>
                      <a:tailEnd type="none" w="med" len="med"/>
                    </a:lnT>
                    <a:noFill/>
                  </a:tcPr>
                </a:tc>
                <a:tc>
                  <a:txBody>
                    <a:bodyPr/>
                    <a:lstStyle/>
                    <a:p>
                      <a:pPr algn="ctr"/>
                      <a:r>
                        <a:rPr lang="en-IN" sz="1400" b="0" dirty="0">
                          <a:solidFill>
                            <a:schemeClr val="tx1"/>
                          </a:solidFill>
                          <a:latin typeface="Calibri" panose="020F0502020204030204" pitchFamily="34" charset="0"/>
                        </a:rPr>
                        <a:t>5</a:t>
                      </a:r>
                    </a:p>
                  </a:txBody>
                  <a:tcPr>
                    <a:lnT w="12700" cap="flat" cmpd="sng" algn="ctr">
                      <a:solidFill>
                        <a:schemeClr val="tx1"/>
                      </a:solidFill>
                      <a:prstDash val="solid"/>
                      <a:round/>
                      <a:headEnd type="none" w="med" len="med"/>
                      <a:tailEnd type="none" w="med" len="med"/>
                    </a:lnT>
                    <a:noFill/>
                  </a:tcPr>
                </a:tc>
                <a:tc>
                  <a:txBody>
                    <a:bodyPr/>
                    <a:lstStyle/>
                    <a:p>
                      <a:pPr algn="ctr"/>
                      <a:r>
                        <a:rPr lang="en-IN" sz="1400" b="0" dirty="0">
                          <a:solidFill>
                            <a:schemeClr val="tx1"/>
                          </a:solidFill>
                          <a:latin typeface="Calibri" panose="020F0502020204030204" pitchFamily="34" charset="0"/>
                        </a:rPr>
                        <a:t>9</a:t>
                      </a:r>
                    </a:p>
                  </a:txBody>
                  <a:tcPr>
                    <a:lnT w="12700" cap="flat" cmpd="sng" algn="ctr">
                      <a:solidFill>
                        <a:schemeClr val="tx1"/>
                      </a:solidFill>
                      <a:prstDash val="solid"/>
                      <a:round/>
                      <a:headEnd type="none" w="med" len="med"/>
                      <a:tailEnd type="none" w="med" len="med"/>
                    </a:lnT>
                    <a:noFill/>
                  </a:tcPr>
                </a:tc>
                <a:tc>
                  <a:txBody>
                    <a:bodyPr/>
                    <a:lstStyle/>
                    <a:p>
                      <a:pPr algn="ctr"/>
                      <a:r>
                        <a:rPr lang="en-IN" sz="1400" b="0" dirty="0">
                          <a:solidFill>
                            <a:schemeClr val="tx1"/>
                          </a:solidFill>
                          <a:latin typeface="Calibri" panose="020F0502020204030204" pitchFamily="34" charset="0"/>
                        </a:rPr>
                        <a:t>0</a:t>
                      </a:r>
                    </a:p>
                  </a:txBody>
                  <a:tcPr>
                    <a:lnT w="12700" cap="flat" cmpd="sng" algn="ctr">
                      <a:solidFill>
                        <a:schemeClr val="tx1"/>
                      </a:solidFill>
                      <a:prstDash val="solid"/>
                      <a:round/>
                      <a:headEnd type="none" w="med" len="med"/>
                      <a:tailEnd type="none" w="med" len="med"/>
                    </a:lnT>
                    <a:noFill/>
                  </a:tcPr>
                </a:tc>
                <a:tc>
                  <a:txBody>
                    <a:bodyPr/>
                    <a:lstStyle/>
                    <a:p>
                      <a:pPr algn="ctr"/>
                      <a:r>
                        <a:rPr lang="en-IN" sz="1400" b="0" dirty="0">
                          <a:solidFill>
                            <a:schemeClr val="tx1"/>
                          </a:solidFill>
                          <a:latin typeface="Calibri" panose="020F0502020204030204" pitchFamily="34" charset="0"/>
                        </a:rPr>
                        <a:t>4</a:t>
                      </a:r>
                    </a:p>
                  </a:txBody>
                  <a:tcPr>
                    <a:lnT w="12700" cap="flat" cmpd="sng" algn="ctr">
                      <a:solidFill>
                        <a:schemeClr val="tx1"/>
                      </a:solidFill>
                      <a:prstDash val="solid"/>
                      <a:round/>
                      <a:headEnd type="none" w="med" len="med"/>
                      <a:tailEnd type="none" w="med" len="med"/>
                    </a:lnT>
                    <a:noFill/>
                  </a:tcPr>
                </a:tc>
                <a:tc>
                  <a:txBody>
                    <a:bodyPr/>
                    <a:lstStyle/>
                    <a:p>
                      <a:pPr algn="ctr"/>
                      <a:r>
                        <a:rPr lang="en-IN" sz="1400" b="0" dirty="0">
                          <a:solidFill>
                            <a:schemeClr val="tx1"/>
                          </a:solidFill>
                          <a:latin typeface="Calibri" panose="020F0502020204030204" pitchFamily="34" charset="0"/>
                        </a:rPr>
                        <a:t>5</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333024753"/>
                  </a:ext>
                </a:extLst>
              </a:tr>
              <a:tr h="362778">
                <a:tc>
                  <a:txBody>
                    <a:bodyPr/>
                    <a:lstStyle/>
                    <a:p>
                      <a:pPr algn="ctr"/>
                      <a:r>
                        <a:rPr lang="en-IN" sz="1400" b="0" dirty="0">
                          <a:solidFill>
                            <a:schemeClr val="tx1"/>
                          </a:solidFill>
                          <a:latin typeface="Calibri" panose="020F0502020204030204" pitchFamily="34" charset="0"/>
                        </a:rPr>
                        <a:t>2</a:t>
                      </a:r>
                    </a:p>
                  </a:txBody>
                  <a:tcPr>
                    <a:noFill/>
                  </a:tcPr>
                </a:tc>
                <a:tc>
                  <a:txBody>
                    <a:bodyPr/>
                    <a:lstStyle/>
                    <a:p>
                      <a:pPr algn="ctr"/>
                      <a:r>
                        <a:rPr lang="en-IN" sz="1400" b="0" dirty="0">
                          <a:solidFill>
                            <a:schemeClr val="tx1"/>
                          </a:solidFill>
                          <a:latin typeface="Calibri" panose="020F0502020204030204" pitchFamily="34" charset="0"/>
                        </a:rPr>
                        <a:t>9</a:t>
                      </a:r>
                    </a:p>
                  </a:txBody>
                  <a:tcPr>
                    <a:noFill/>
                  </a:tcPr>
                </a:tc>
                <a:tc>
                  <a:txBody>
                    <a:bodyPr/>
                    <a:lstStyle/>
                    <a:p>
                      <a:pPr algn="ctr"/>
                      <a:r>
                        <a:rPr lang="en-IN" sz="1400" b="0" dirty="0">
                          <a:solidFill>
                            <a:schemeClr val="tx1"/>
                          </a:solidFill>
                          <a:latin typeface="Calibri" panose="020F0502020204030204" pitchFamily="34" charset="0"/>
                        </a:rPr>
                        <a:t>9</a:t>
                      </a:r>
                    </a:p>
                  </a:txBody>
                  <a:tcPr>
                    <a:noFill/>
                  </a:tcPr>
                </a:tc>
                <a:tc>
                  <a:txBody>
                    <a:bodyPr/>
                    <a:lstStyle/>
                    <a:p>
                      <a:pPr algn="ctr"/>
                      <a:r>
                        <a:rPr lang="en-IN" sz="1400" b="0" dirty="0">
                          <a:solidFill>
                            <a:schemeClr val="tx1"/>
                          </a:solidFill>
                          <a:latin typeface="Calibri" panose="020F0502020204030204" pitchFamily="34" charset="0"/>
                        </a:rPr>
                        <a:t>12</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tc>
                  <a:txBody>
                    <a:bodyPr/>
                    <a:lstStyle/>
                    <a:p>
                      <a:pPr algn="ctr"/>
                      <a:r>
                        <a:rPr lang="en-IN" sz="1400" b="0" dirty="0">
                          <a:solidFill>
                            <a:schemeClr val="tx1"/>
                          </a:solidFill>
                          <a:latin typeface="Calibri" panose="020F0502020204030204" pitchFamily="34" charset="0"/>
                        </a:rPr>
                        <a:t>3</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extLst>
                  <a:ext uri="{0D108BD9-81ED-4DB2-BD59-A6C34878D82A}">
                    <a16:rowId xmlns:a16="http://schemas.microsoft.com/office/drawing/2014/main" val="3278406538"/>
                  </a:ext>
                </a:extLst>
              </a:tr>
              <a:tr h="362778">
                <a:tc>
                  <a:txBody>
                    <a:bodyPr/>
                    <a:lstStyle/>
                    <a:p>
                      <a:pPr algn="ctr"/>
                      <a:r>
                        <a:rPr lang="en-IN" sz="1400" b="0" dirty="0">
                          <a:solidFill>
                            <a:schemeClr val="tx1"/>
                          </a:solidFill>
                          <a:latin typeface="Calibri" panose="020F0502020204030204" pitchFamily="34" charset="0"/>
                        </a:rPr>
                        <a:t>3</a:t>
                      </a:r>
                    </a:p>
                  </a:txBody>
                  <a:tcPr>
                    <a:noFill/>
                  </a:tcPr>
                </a:tc>
                <a:tc>
                  <a:txBody>
                    <a:bodyPr/>
                    <a:lstStyle/>
                    <a:p>
                      <a:pPr algn="ctr"/>
                      <a:r>
                        <a:rPr lang="en-IN" sz="1400" b="0" dirty="0">
                          <a:solidFill>
                            <a:schemeClr val="tx1"/>
                          </a:solidFill>
                          <a:latin typeface="Calibri" panose="020F0502020204030204" pitchFamily="34" charset="0"/>
                        </a:rPr>
                        <a:t>13</a:t>
                      </a:r>
                    </a:p>
                  </a:txBody>
                  <a:tcPr>
                    <a:noFill/>
                  </a:tcPr>
                </a:tc>
                <a:tc>
                  <a:txBody>
                    <a:bodyPr/>
                    <a:lstStyle/>
                    <a:p>
                      <a:pPr algn="ctr"/>
                      <a:r>
                        <a:rPr lang="en-IN" sz="1400" b="0" dirty="0">
                          <a:solidFill>
                            <a:schemeClr val="tx1"/>
                          </a:solidFill>
                          <a:latin typeface="Calibri" panose="020F0502020204030204" pitchFamily="34" charset="0"/>
                        </a:rPr>
                        <a:t>13</a:t>
                      </a:r>
                    </a:p>
                  </a:txBody>
                  <a:tcPr>
                    <a:noFill/>
                  </a:tcPr>
                </a:tc>
                <a:tc>
                  <a:txBody>
                    <a:bodyPr/>
                    <a:lstStyle/>
                    <a:p>
                      <a:pPr algn="ctr"/>
                      <a:r>
                        <a:rPr lang="en-IN" sz="1400" b="0" dirty="0">
                          <a:solidFill>
                            <a:schemeClr val="tx1"/>
                          </a:solidFill>
                          <a:latin typeface="Calibri" panose="020F0502020204030204" pitchFamily="34" charset="0"/>
                        </a:rPr>
                        <a:t>19</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tc>
                  <a:txBody>
                    <a:bodyPr/>
                    <a:lstStyle/>
                    <a:p>
                      <a:pPr algn="ctr"/>
                      <a:r>
                        <a:rPr lang="en-IN" sz="1400" b="0" dirty="0">
                          <a:solidFill>
                            <a:schemeClr val="tx1"/>
                          </a:solidFill>
                          <a:latin typeface="Calibri" panose="020F0502020204030204" pitchFamily="34" charset="0"/>
                        </a:rPr>
                        <a:t>6</a:t>
                      </a:r>
                    </a:p>
                  </a:txBody>
                  <a:tcPr>
                    <a:noFill/>
                  </a:tcPr>
                </a:tc>
                <a:tc>
                  <a:txBody>
                    <a:bodyPr/>
                    <a:lstStyle/>
                    <a:p>
                      <a:pPr algn="ctr"/>
                      <a:r>
                        <a:rPr lang="en-IN" sz="1400" b="0" dirty="0">
                          <a:solidFill>
                            <a:schemeClr val="tx1"/>
                          </a:solidFill>
                          <a:latin typeface="Calibri" panose="020F0502020204030204" pitchFamily="34" charset="0"/>
                        </a:rPr>
                        <a:t>1</a:t>
                      </a:r>
                    </a:p>
                  </a:txBody>
                  <a:tcPr>
                    <a:noFill/>
                  </a:tcPr>
                </a:tc>
                <a:extLst>
                  <a:ext uri="{0D108BD9-81ED-4DB2-BD59-A6C34878D82A}">
                    <a16:rowId xmlns:a16="http://schemas.microsoft.com/office/drawing/2014/main" val="4186505785"/>
                  </a:ext>
                </a:extLst>
              </a:tr>
              <a:tr h="362778">
                <a:tc>
                  <a:txBody>
                    <a:bodyPr/>
                    <a:lstStyle/>
                    <a:p>
                      <a:pPr algn="ctr"/>
                      <a:r>
                        <a:rPr lang="en-IN" sz="1400" b="0" dirty="0">
                          <a:solidFill>
                            <a:schemeClr val="tx1"/>
                          </a:solidFill>
                          <a:latin typeface="Calibri" panose="020F0502020204030204" pitchFamily="34" charset="0"/>
                        </a:rPr>
                        <a:t>4</a:t>
                      </a:r>
                    </a:p>
                  </a:txBody>
                  <a:tcPr>
                    <a:noFill/>
                  </a:tcPr>
                </a:tc>
                <a:tc>
                  <a:txBody>
                    <a:bodyPr/>
                    <a:lstStyle/>
                    <a:p>
                      <a:pPr algn="ctr"/>
                      <a:r>
                        <a:rPr lang="en-IN" sz="1400" b="0" dirty="0">
                          <a:solidFill>
                            <a:schemeClr val="tx1"/>
                          </a:solidFill>
                          <a:latin typeface="Calibri" panose="020F0502020204030204" pitchFamily="34" charset="0"/>
                        </a:rPr>
                        <a:t>18</a:t>
                      </a:r>
                    </a:p>
                  </a:txBody>
                  <a:tcPr>
                    <a:noFill/>
                  </a:tcPr>
                </a:tc>
                <a:tc>
                  <a:txBody>
                    <a:bodyPr/>
                    <a:lstStyle/>
                    <a:p>
                      <a:pPr algn="ctr"/>
                      <a:r>
                        <a:rPr lang="en-IN" sz="1400" b="0" dirty="0">
                          <a:solidFill>
                            <a:schemeClr val="tx1"/>
                          </a:solidFill>
                          <a:latin typeface="Calibri" panose="020F0502020204030204" pitchFamily="34" charset="0"/>
                        </a:rPr>
                        <a:t>19</a:t>
                      </a:r>
                    </a:p>
                  </a:txBody>
                  <a:tcPr>
                    <a:noFill/>
                  </a:tcPr>
                </a:tc>
                <a:tc>
                  <a:txBody>
                    <a:bodyPr/>
                    <a:lstStyle/>
                    <a:p>
                      <a:pPr algn="ctr"/>
                      <a:r>
                        <a:rPr lang="en-IN" sz="1400" b="0" dirty="0">
                          <a:solidFill>
                            <a:schemeClr val="tx1"/>
                          </a:solidFill>
                          <a:latin typeface="Calibri" panose="020F0502020204030204" pitchFamily="34" charset="0"/>
                        </a:rPr>
                        <a:t>23</a:t>
                      </a:r>
                    </a:p>
                  </a:txBody>
                  <a:tcPr>
                    <a:noFill/>
                  </a:tcPr>
                </a:tc>
                <a:tc>
                  <a:txBody>
                    <a:bodyPr/>
                    <a:lstStyle/>
                    <a:p>
                      <a:pPr algn="ctr"/>
                      <a:r>
                        <a:rPr lang="en-IN" sz="1400" b="0" dirty="0">
                          <a:solidFill>
                            <a:schemeClr val="tx1"/>
                          </a:solidFill>
                          <a:latin typeface="Calibri" panose="020F0502020204030204" pitchFamily="34" charset="0"/>
                        </a:rPr>
                        <a:t>1</a:t>
                      </a:r>
                    </a:p>
                  </a:txBody>
                  <a:tcPr>
                    <a:noFill/>
                  </a:tcPr>
                </a:tc>
                <a:tc>
                  <a:txBody>
                    <a:bodyPr/>
                    <a:lstStyle/>
                    <a:p>
                      <a:pPr algn="ctr"/>
                      <a:r>
                        <a:rPr lang="en-IN" sz="1400" b="0" dirty="0">
                          <a:solidFill>
                            <a:schemeClr val="tx1"/>
                          </a:solidFill>
                          <a:latin typeface="Calibri" panose="020F0502020204030204" pitchFamily="34" charset="0"/>
                        </a:rPr>
                        <a:t>5</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extLst>
                  <a:ext uri="{0D108BD9-81ED-4DB2-BD59-A6C34878D82A}">
                    <a16:rowId xmlns:a16="http://schemas.microsoft.com/office/drawing/2014/main" val="2458007895"/>
                  </a:ext>
                </a:extLst>
              </a:tr>
              <a:tr h="362778">
                <a:tc>
                  <a:txBody>
                    <a:bodyPr/>
                    <a:lstStyle/>
                    <a:p>
                      <a:pPr algn="ctr"/>
                      <a:r>
                        <a:rPr lang="en-IN" sz="1400" b="0" dirty="0">
                          <a:solidFill>
                            <a:schemeClr val="tx1"/>
                          </a:solidFill>
                          <a:latin typeface="Calibri" panose="020F0502020204030204" pitchFamily="34" charset="0"/>
                        </a:rPr>
                        <a:t>5</a:t>
                      </a:r>
                    </a:p>
                  </a:txBody>
                  <a:tcPr>
                    <a:noFill/>
                  </a:tcPr>
                </a:tc>
                <a:tc>
                  <a:txBody>
                    <a:bodyPr/>
                    <a:lstStyle/>
                    <a:p>
                      <a:pPr algn="ctr"/>
                      <a:r>
                        <a:rPr lang="en-IN" sz="1400" b="0" dirty="0">
                          <a:solidFill>
                            <a:schemeClr val="tx1"/>
                          </a:solidFill>
                          <a:latin typeface="Calibri" panose="020F0502020204030204" pitchFamily="34" charset="0"/>
                        </a:rPr>
                        <a:t>21</a:t>
                      </a:r>
                    </a:p>
                  </a:txBody>
                  <a:tcPr>
                    <a:noFill/>
                  </a:tcPr>
                </a:tc>
                <a:tc>
                  <a:txBody>
                    <a:bodyPr/>
                    <a:lstStyle/>
                    <a:p>
                      <a:pPr algn="ctr"/>
                      <a:r>
                        <a:rPr lang="en-IN" sz="1400" b="0" dirty="0">
                          <a:solidFill>
                            <a:schemeClr val="tx1"/>
                          </a:solidFill>
                          <a:latin typeface="Calibri" panose="020F0502020204030204" pitchFamily="34" charset="0"/>
                        </a:rPr>
                        <a:t>23</a:t>
                      </a:r>
                    </a:p>
                  </a:txBody>
                  <a:tcPr>
                    <a:noFill/>
                  </a:tcPr>
                </a:tc>
                <a:tc>
                  <a:txBody>
                    <a:bodyPr/>
                    <a:lstStyle/>
                    <a:p>
                      <a:pPr algn="ctr"/>
                      <a:r>
                        <a:rPr lang="en-IN" sz="1400" b="0" dirty="0">
                          <a:solidFill>
                            <a:schemeClr val="tx1"/>
                          </a:solidFill>
                          <a:latin typeface="Calibri" panose="020F0502020204030204" pitchFamily="34" charset="0"/>
                        </a:rPr>
                        <a:t>25</a:t>
                      </a:r>
                    </a:p>
                  </a:txBody>
                  <a:tcPr>
                    <a:noFill/>
                  </a:tcPr>
                </a:tc>
                <a:tc>
                  <a:txBody>
                    <a:bodyPr/>
                    <a:lstStyle/>
                    <a:p>
                      <a:pPr algn="ctr"/>
                      <a:r>
                        <a:rPr lang="en-IN" sz="1400" b="0" dirty="0">
                          <a:solidFill>
                            <a:schemeClr val="tx1"/>
                          </a:solidFill>
                          <a:latin typeface="Calibri" panose="020F0502020204030204" pitchFamily="34" charset="0"/>
                        </a:rPr>
                        <a:t>2</a:t>
                      </a:r>
                    </a:p>
                  </a:txBody>
                  <a:tcPr>
                    <a:noFill/>
                  </a:tcPr>
                </a:tc>
                <a:tc>
                  <a:txBody>
                    <a:bodyPr/>
                    <a:lstStyle/>
                    <a:p>
                      <a:pPr algn="ctr"/>
                      <a:r>
                        <a:rPr lang="en-IN" sz="1400" b="0" dirty="0">
                          <a:solidFill>
                            <a:schemeClr val="tx1"/>
                          </a:solidFill>
                          <a:latin typeface="Calibri" panose="020F0502020204030204" pitchFamily="34" charset="0"/>
                        </a:rPr>
                        <a:t>4</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extLst>
                  <a:ext uri="{0D108BD9-81ED-4DB2-BD59-A6C34878D82A}">
                    <a16:rowId xmlns:a16="http://schemas.microsoft.com/office/drawing/2014/main" val="1366483216"/>
                  </a:ext>
                </a:extLst>
              </a:tr>
              <a:tr h="362778">
                <a:tc>
                  <a:txBody>
                    <a:bodyPr/>
                    <a:lstStyle/>
                    <a:p>
                      <a:pPr algn="ctr"/>
                      <a:r>
                        <a:rPr lang="en-IN" sz="1400" b="0" dirty="0">
                          <a:solidFill>
                            <a:schemeClr val="tx1"/>
                          </a:solidFill>
                          <a:latin typeface="Calibri" panose="020F0502020204030204" pitchFamily="34" charset="0"/>
                        </a:rPr>
                        <a:t>6</a:t>
                      </a:r>
                    </a:p>
                  </a:txBody>
                  <a:tcPr>
                    <a:noFill/>
                  </a:tcPr>
                </a:tc>
                <a:tc>
                  <a:txBody>
                    <a:bodyPr/>
                    <a:lstStyle/>
                    <a:p>
                      <a:pPr algn="ctr"/>
                      <a:r>
                        <a:rPr lang="en-IN" sz="1400" b="0" dirty="0">
                          <a:solidFill>
                            <a:schemeClr val="tx1"/>
                          </a:solidFill>
                          <a:latin typeface="Calibri" panose="020F0502020204030204" pitchFamily="34" charset="0"/>
                        </a:rPr>
                        <a:t>25</a:t>
                      </a:r>
                    </a:p>
                  </a:txBody>
                  <a:tcPr>
                    <a:noFill/>
                  </a:tcPr>
                </a:tc>
                <a:tc>
                  <a:txBody>
                    <a:bodyPr/>
                    <a:lstStyle/>
                    <a:p>
                      <a:pPr algn="ctr"/>
                      <a:r>
                        <a:rPr lang="en-IN" sz="1400" b="0" dirty="0">
                          <a:solidFill>
                            <a:schemeClr val="tx1"/>
                          </a:solidFill>
                          <a:latin typeface="Calibri" panose="020F0502020204030204" pitchFamily="34" charset="0"/>
                        </a:rPr>
                        <a:t>25</a:t>
                      </a:r>
                    </a:p>
                  </a:txBody>
                  <a:tcPr>
                    <a:noFill/>
                  </a:tcPr>
                </a:tc>
                <a:tc>
                  <a:txBody>
                    <a:bodyPr/>
                    <a:lstStyle/>
                    <a:p>
                      <a:pPr algn="ctr"/>
                      <a:r>
                        <a:rPr lang="en-IN" sz="1400" b="0" dirty="0">
                          <a:solidFill>
                            <a:schemeClr val="tx1"/>
                          </a:solidFill>
                          <a:latin typeface="Calibri" panose="020F0502020204030204" pitchFamily="34" charset="0"/>
                        </a:rPr>
                        <a:t>30</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tc>
                  <a:txBody>
                    <a:bodyPr/>
                    <a:lstStyle/>
                    <a:p>
                      <a:pPr algn="ctr"/>
                      <a:r>
                        <a:rPr lang="en-IN" sz="1400" b="0" dirty="0">
                          <a:solidFill>
                            <a:schemeClr val="tx1"/>
                          </a:solidFill>
                          <a:latin typeface="Calibri" panose="020F0502020204030204" pitchFamily="34" charset="0"/>
                        </a:rPr>
                        <a:t>5</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extLst>
                  <a:ext uri="{0D108BD9-81ED-4DB2-BD59-A6C34878D82A}">
                    <a16:rowId xmlns:a16="http://schemas.microsoft.com/office/drawing/2014/main" val="4194515369"/>
                  </a:ext>
                </a:extLst>
              </a:tr>
              <a:tr h="362778">
                <a:tc>
                  <a:txBody>
                    <a:bodyPr/>
                    <a:lstStyle/>
                    <a:p>
                      <a:pPr algn="ctr"/>
                      <a:r>
                        <a:rPr lang="en-IN" sz="1400" b="0" dirty="0">
                          <a:solidFill>
                            <a:schemeClr val="tx1"/>
                          </a:solidFill>
                          <a:latin typeface="Calibri" panose="020F0502020204030204" pitchFamily="34" charset="0"/>
                        </a:rPr>
                        <a:t>7</a:t>
                      </a:r>
                    </a:p>
                  </a:txBody>
                  <a:tcPr>
                    <a:noFill/>
                  </a:tcPr>
                </a:tc>
                <a:tc>
                  <a:txBody>
                    <a:bodyPr/>
                    <a:lstStyle/>
                    <a:p>
                      <a:pPr algn="ctr"/>
                      <a:r>
                        <a:rPr lang="en-IN" sz="1400" b="0" dirty="0">
                          <a:solidFill>
                            <a:schemeClr val="tx1"/>
                          </a:solidFill>
                          <a:latin typeface="Calibri" panose="020F0502020204030204" pitchFamily="34" charset="0"/>
                        </a:rPr>
                        <a:t>30</a:t>
                      </a:r>
                    </a:p>
                  </a:txBody>
                  <a:tcPr>
                    <a:noFill/>
                  </a:tcPr>
                </a:tc>
                <a:tc>
                  <a:txBody>
                    <a:bodyPr/>
                    <a:lstStyle/>
                    <a:p>
                      <a:pPr algn="ctr"/>
                      <a:r>
                        <a:rPr lang="en-IN" sz="1400" b="0" dirty="0">
                          <a:solidFill>
                            <a:schemeClr val="tx1"/>
                          </a:solidFill>
                          <a:latin typeface="Calibri" panose="020F0502020204030204" pitchFamily="34" charset="0"/>
                        </a:rPr>
                        <a:t>30</a:t>
                      </a:r>
                    </a:p>
                  </a:txBody>
                  <a:tcPr>
                    <a:noFill/>
                  </a:tcPr>
                </a:tc>
                <a:tc>
                  <a:txBody>
                    <a:bodyPr/>
                    <a:lstStyle/>
                    <a:p>
                      <a:pPr algn="ctr"/>
                      <a:r>
                        <a:rPr lang="en-IN" sz="1400" b="0" dirty="0">
                          <a:solidFill>
                            <a:schemeClr val="tx1"/>
                          </a:solidFill>
                          <a:latin typeface="Calibri" panose="020F0502020204030204" pitchFamily="34" charset="0"/>
                        </a:rPr>
                        <a:t>34</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tc>
                  <a:txBody>
                    <a:bodyPr/>
                    <a:lstStyle/>
                    <a:p>
                      <a:pPr algn="ctr"/>
                      <a:r>
                        <a:rPr lang="en-IN" sz="1400" b="0" dirty="0">
                          <a:solidFill>
                            <a:schemeClr val="tx1"/>
                          </a:solidFill>
                          <a:latin typeface="Calibri" panose="020F0502020204030204" pitchFamily="34" charset="0"/>
                        </a:rPr>
                        <a:t>4</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extLst>
                  <a:ext uri="{0D108BD9-81ED-4DB2-BD59-A6C34878D82A}">
                    <a16:rowId xmlns:a16="http://schemas.microsoft.com/office/drawing/2014/main" val="357525878"/>
                  </a:ext>
                </a:extLst>
              </a:tr>
              <a:tr h="362778">
                <a:tc>
                  <a:txBody>
                    <a:bodyPr/>
                    <a:lstStyle/>
                    <a:p>
                      <a:pPr algn="ctr"/>
                      <a:r>
                        <a:rPr lang="en-IN" sz="1400" b="0" dirty="0">
                          <a:solidFill>
                            <a:schemeClr val="tx1"/>
                          </a:solidFill>
                          <a:latin typeface="Calibri" panose="020F0502020204030204" pitchFamily="34" charset="0"/>
                        </a:rPr>
                        <a:t>8</a:t>
                      </a:r>
                    </a:p>
                  </a:txBody>
                  <a:tcPr>
                    <a:noFill/>
                  </a:tcPr>
                </a:tc>
                <a:tc>
                  <a:txBody>
                    <a:bodyPr/>
                    <a:lstStyle/>
                    <a:p>
                      <a:pPr algn="ctr"/>
                      <a:r>
                        <a:rPr lang="en-IN" sz="1400" b="0" dirty="0">
                          <a:solidFill>
                            <a:schemeClr val="tx1"/>
                          </a:solidFill>
                          <a:latin typeface="Calibri" panose="020F0502020204030204" pitchFamily="34" charset="0"/>
                        </a:rPr>
                        <a:t>35</a:t>
                      </a:r>
                    </a:p>
                  </a:txBody>
                  <a:tcPr>
                    <a:noFill/>
                  </a:tcPr>
                </a:tc>
                <a:tc>
                  <a:txBody>
                    <a:bodyPr/>
                    <a:lstStyle/>
                    <a:p>
                      <a:pPr algn="ctr"/>
                      <a:r>
                        <a:rPr lang="en-IN" sz="1400" b="0" dirty="0">
                          <a:solidFill>
                            <a:schemeClr val="tx1"/>
                          </a:solidFill>
                          <a:latin typeface="Calibri" panose="020F0502020204030204" pitchFamily="34" charset="0"/>
                        </a:rPr>
                        <a:t>35</a:t>
                      </a:r>
                    </a:p>
                  </a:txBody>
                  <a:tcPr>
                    <a:noFill/>
                  </a:tcPr>
                </a:tc>
                <a:tc>
                  <a:txBody>
                    <a:bodyPr/>
                    <a:lstStyle/>
                    <a:p>
                      <a:pPr algn="ctr"/>
                      <a:r>
                        <a:rPr lang="en-IN" sz="1400" b="0" dirty="0">
                          <a:solidFill>
                            <a:schemeClr val="tx1"/>
                          </a:solidFill>
                          <a:latin typeface="Calibri" panose="020F0502020204030204" pitchFamily="34" charset="0"/>
                        </a:rPr>
                        <a:t>41</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tc>
                  <a:txBody>
                    <a:bodyPr/>
                    <a:lstStyle/>
                    <a:p>
                      <a:pPr algn="ctr"/>
                      <a:r>
                        <a:rPr lang="en-IN" sz="1400" b="0" dirty="0">
                          <a:solidFill>
                            <a:schemeClr val="tx1"/>
                          </a:solidFill>
                          <a:latin typeface="Calibri" panose="020F0502020204030204" pitchFamily="34" charset="0"/>
                        </a:rPr>
                        <a:t>6</a:t>
                      </a:r>
                    </a:p>
                  </a:txBody>
                  <a:tcPr>
                    <a:noFill/>
                  </a:tcPr>
                </a:tc>
                <a:tc>
                  <a:txBody>
                    <a:bodyPr/>
                    <a:lstStyle/>
                    <a:p>
                      <a:pPr algn="ctr"/>
                      <a:r>
                        <a:rPr lang="en-IN" sz="1400" b="0" dirty="0">
                          <a:solidFill>
                            <a:schemeClr val="tx1"/>
                          </a:solidFill>
                          <a:latin typeface="Calibri" panose="020F0502020204030204" pitchFamily="34" charset="0"/>
                        </a:rPr>
                        <a:t>1</a:t>
                      </a:r>
                    </a:p>
                  </a:txBody>
                  <a:tcPr>
                    <a:noFill/>
                  </a:tcPr>
                </a:tc>
                <a:extLst>
                  <a:ext uri="{0D108BD9-81ED-4DB2-BD59-A6C34878D82A}">
                    <a16:rowId xmlns:a16="http://schemas.microsoft.com/office/drawing/2014/main" val="1606252102"/>
                  </a:ext>
                </a:extLst>
              </a:tr>
              <a:tr h="362778">
                <a:tc>
                  <a:txBody>
                    <a:bodyPr/>
                    <a:lstStyle/>
                    <a:p>
                      <a:pPr algn="ctr"/>
                      <a:r>
                        <a:rPr lang="en-IN" sz="1400" b="0" dirty="0">
                          <a:solidFill>
                            <a:schemeClr val="tx1"/>
                          </a:solidFill>
                          <a:latin typeface="Calibri" panose="020F0502020204030204" pitchFamily="34" charset="0"/>
                        </a:rPr>
                        <a:t>9</a:t>
                      </a:r>
                    </a:p>
                  </a:txBody>
                  <a:tcPr>
                    <a:noFill/>
                  </a:tcPr>
                </a:tc>
                <a:tc>
                  <a:txBody>
                    <a:bodyPr/>
                    <a:lstStyle/>
                    <a:p>
                      <a:pPr algn="ctr"/>
                      <a:r>
                        <a:rPr lang="en-IN" sz="1400" b="0" dirty="0">
                          <a:solidFill>
                            <a:schemeClr val="tx1"/>
                          </a:solidFill>
                          <a:latin typeface="Calibri" panose="020F0502020204030204" pitchFamily="34" charset="0"/>
                        </a:rPr>
                        <a:t>39</a:t>
                      </a:r>
                    </a:p>
                  </a:txBody>
                  <a:tcPr>
                    <a:noFill/>
                  </a:tcPr>
                </a:tc>
                <a:tc>
                  <a:txBody>
                    <a:bodyPr/>
                    <a:lstStyle/>
                    <a:p>
                      <a:pPr algn="ctr"/>
                      <a:r>
                        <a:rPr lang="en-IN" sz="1400" b="0" dirty="0">
                          <a:solidFill>
                            <a:schemeClr val="tx1"/>
                          </a:solidFill>
                          <a:latin typeface="Calibri" panose="020F0502020204030204" pitchFamily="34" charset="0"/>
                        </a:rPr>
                        <a:t>41</a:t>
                      </a:r>
                    </a:p>
                  </a:txBody>
                  <a:tcPr>
                    <a:noFill/>
                  </a:tcPr>
                </a:tc>
                <a:tc>
                  <a:txBody>
                    <a:bodyPr/>
                    <a:lstStyle/>
                    <a:p>
                      <a:pPr algn="ctr"/>
                      <a:r>
                        <a:rPr lang="en-IN" sz="1400" b="0" dirty="0">
                          <a:solidFill>
                            <a:schemeClr val="tx1"/>
                          </a:solidFill>
                          <a:latin typeface="Calibri" panose="020F0502020204030204" pitchFamily="34" charset="0"/>
                        </a:rPr>
                        <a:t>45</a:t>
                      </a:r>
                    </a:p>
                  </a:txBody>
                  <a:tcPr>
                    <a:noFill/>
                  </a:tcPr>
                </a:tc>
                <a:tc>
                  <a:txBody>
                    <a:bodyPr/>
                    <a:lstStyle/>
                    <a:p>
                      <a:pPr algn="ctr"/>
                      <a:r>
                        <a:rPr lang="en-IN" sz="1400" b="0" dirty="0">
                          <a:solidFill>
                            <a:schemeClr val="tx1"/>
                          </a:solidFill>
                          <a:latin typeface="Calibri" panose="020F0502020204030204" pitchFamily="34" charset="0"/>
                        </a:rPr>
                        <a:t>2</a:t>
                      </a:r>
                    </a:p>
                  </a:txBody>
                  <a:tcPr>
                    <a:noFill/>
                  </a:tcPr>
                </a:tc>
                <a:tc>
                  <a:txBody>
                    <a:bodyPr/>
                    <a:lstStyle/>
                    <a:p>
                      <a:pPr algn="ctr"/>
                      <a:r>
                        <a:rPr lang="en-IN" sz="1400" b="0" dirty="0">
                          <a:solidFill>
                            <a:schemeClr val="tx1"/>
                          </a:solidFill>
                          <a:latin typeface="Calibri" panose="020F0502020204030204" pitchFamily="34" charset="0"/>
                        </a:rPr>
                        <a:t>6</a:t>
                      </a:r>
                    </a:p>
                  </a:txBody>
                  <a:tcPr>
                    <a:noFill/>
                  </a:tcPr>
                </a:tc>
                <a:tc>
                  <a:txBody>
                    <a:bodyPr/>
                    <a:lstStyle/>
                    <a:p>
                      <a:pPr algn="ctr"/>
                      <a:r>
                        <a:rPr lang="en-IN" sz="1400" b="0" dirty="0">
                          <a:solidFill>
                            <a:schemeClr val="tx1"/>
                          </a:solidFill>
                          <a:latin typeface="Calibri" panose="020F0502020204030204" pitchFamily="34" charset="0"/>
                        </a:rPr>
                        <a:t>0</a:t>
                      </a:r>
                    </a:p>
                  </a:txBody>
                  <a:tcPr>
                    <a:noFill/>
                  </a:tcPr>
                </a:tc>
                <a:extLst>
                  <a:ext uri="{0D108BD9-81ED-4DB2-BD59-A6C34878D82A}">
                    <a16:rowId xmlns:a16="http://schemas.microsoft.com/office/drawing/2014/main" val="2397599688"/>
                  </a:ext>
                </a:extLst>
              </a:tr>
              <a:tr h="362778">
                <a:tc>
                  <a:txBody>
                    <a:bodyPr/>
                    <a:lstStyle/>
                    <a:p>
                      <a:pPr algn="ctr"/>
                      <a:r>
                        <a:rPr lang="en-IN" sz="1400" b="0" dirty="0">
                          <a:solidFill>
                            <a:schemeClr val="tx1"/>
                          </a:solidFill>
                          <a:latin typeface="Calibri" panose="020F0502020204030204" pitchFamily="34" charset="0"/>
                        </a:rPr>
                        <a:t>10</a:t>
                      </a:r>
                    </a:p>
                  </a:txBody>
                  <a:tcPr>
                    <a:lnB w="12700" cap="flat" cmpd="sng" algn="ctr">
                      <a:solidFill>
                        <a:schemeClr val="tx1"/>
                      </a:solidFill>
                      <a:prstDash val="solid"/>
                      <a:round/>
                      <a:headEnd type="none" w="med" len="med"/>
                      <a:tailEnd type="none" w="med" len="med"/>
                    </a:lnB>
                    <a:noFill/>
                  </a:tcPr>
                </a:tc>
                <a:tc>
                  <a:txBody>
                    <a:bodyPr/>
                    <a:lstStyle/>
                    <a:p>
                      <a:pPr algn="ctr"/>
                      <a:r>
                        <a:rPr lang="en-IN" sz="1400" b="0" dirty="0">
                          <a:solidFill>
                            <a:schemeClr val="tx1"/>
                          </a:solidFill>
                          <a:latin typeface="Calibri" panose="020F0502020204030204" pitchFamily="34" charset="0"/>
                        </a:rPr>
                        <a:t>42</a:t>
                      </a:r>
                    </a:p>
                  </a:txBody>
                  <a:tcPr>
                    <a:lnB w="12700" cap="flat" cmpd="sng" algn="ctr">
                      <a:solidFill>
                        <a:schemeClr val="tx1"/>
                      </a:solidFill>
                      <a:prstDash val="solid"/>
                      <a:round/>
                      <a:headEnd type="none" w="med" len="med"/>
                      <a:tailEnd type="none" w="med" len="med"/>
                    </a:lnB>
                    <a:noFill/>
                  </a:tcPr>
                </a:tc>
                <a:tc>
                  <a:txBody>
                    <a:bodyPr/>
                    <a:lstStyle/>
                    <a:p>
                      <a:pPr algn="ctr"/>
                      <a:r>
                        <a:rPr lang="en-IN" sz="1400" b="0" dirty="0">
                          <a:solidFill>
                            <a:schemeClr val="tx1"/>
                          </a:solidFill>
                          <a:latin typeface="Calibri" panose="020F0502020204030204" pitchFamily="34" charset="0"/>
                        </a:rPr>
                        <a:t>45</a:t>
                      </a:r>
                    </a:p>
                  </a:txBody>
                  <a:tcPr>
                    <a:lnB w="12700" cap="flat" cmpd="sng" algn="ctr">
                      <a:solidFill>
                        <a:schemeClr val="tx1"/>
                      </a:solidFill>
                      <a:prstDash val="solid"/>
                      <a:round/>
                      <a:headEnd type="none" w="med" len="med"/>
                      <a:tailEnd type="none" w="med" len="med"/>
                    </a:lnB>
                    <a:noFill/>
                  </a:tcPr>
                </a:tc>
                <a:tc>
                  <a:txBody>
                    <a:bodyPr/>
                    <a:lstStyle/>
                    <a:p>
                      <a:pPr algn="ctr"/>
                      <a:r>
                        <a:rPr lang="en-IN" sz="1400" b="0" dirty="0">
                          <a:solidFill>
                            <a:schemeClr val="tx1"/>
                          </a:solidFill>
                          <a:latin typeface="Calibri" panose="020F0502020204030204" pitchFamily="34" charset="0"/>
                        </a:rPr>
                        <a:t>50</a:t>
                      </a:r>
                    </a:p>
                  </a:txBody>
                  <a:tcPr>
                    <a:lnB w="12700" cap="flat" cmpd="sng" algn="ctr">
                      <a:solidFill>
                        <a:schemeClr val="tx1"/>
                      </a:solidFill>
                      <a:prstDash val="solid"/>
                      <a:round/>
                      <a:headEnd type="none" w="med" len="med"/>
                      <a:tailEnd type="none" w="med" len="med"/>
                    </a:lnB>
                    <a:noFill/>
                  </a:tcPr>
                </a:tc>
                <a:tc>
                  <a:txBody>
                    <a:bodyPr/>
                    <a:lstStyle/>
                    <a:p>
                      <a:pPr algn="ctr"/>
                      <a:r>
                        <a:rPr lang="en-IN" sz="1400" b="0" dirty="0">
                          <a:solidFill>
                            <a:schemeClr val="tx1"/>
                          </a:solidFill>
                          <a:latin typeface="Calibri" panose="020F0502020204030204" pitchFamily="34" charset="0"/>
                        </a:rPr>
                        <a:t>3</a:t>
                      </a:r>
                    </a:p>
                  </a:txBody>
                  <a:tcPr>
                    <a:lnB w="12700" cap="flat" cmpd="sng" algn="ctr">
                      <a:solidFill>
                        <a:schemeClr val="tx1"/>
                      </a:solidFill>
                      <a:prstDash val="solid"/>
                      <a:round/>
                      <a:headEnd type="none" w="med" len="med"/>
                      <a:tailEnd type="none" w="med" len="med"/>
                    </a:lnB>
                    <a:noFill/>
                  </a:tcPr>
                </a:tc>
                <a:tc>
                  <a:txBody>
                    <a:bodyPr/>
                    <a:lstStyle/>
                    <a:p>
                      <a:pPr algn="ctr"/>
                      <a:r>
                        <a:rPr lang="en-IN" sz="1400" b="0" dirty="0">
                          <a:solidFill>
                            <a:schemeClr val="tx1"/>
                          </a:solidFill>
                          <a:latin typeface="Calibri" panose="020F0502020204030204" pitchFamily="34" charset="0"/>
                        </a:rPr>
                        <a:t>8</a:t>
                      </a:r>
                    </a:p>
                  </a:txBody>
                  <a:tcPr>
                    <a:lnB w="12700" cap="flat" cmpd="sng" algn="ctr">
                      <a:solidFill>
                        <a:schemeClr val="tx1"/>
                      </a:solidFill>
                      <a:prstDash val="solid"/>
                      <a:round/>
                      <a:headEnd type="none" w="med" len="med"/>
                      <a:tailEnd type="none" w="med" len="med"/>
                    </a:lnB>
                    <a:noFill/>
                  </a:tcPr>
                </a:tc>
                <a:tc>
                  <a:txBody>
                    <a:bodyPr/>
                    <a:lstStyle/>
                    <a:p>
                      <a:pPr algn="ctr"/>
                      <a:r>
                        <a:rPr lang="en-IN" sz="1400" b="0" dirty="0">
                          <a:solidFill>
                            <a:schemeClr val="tx1"/>
                          </a:solidFill>
                          <a:latin typeface="Calibri" panose="020F0502020204030204" pitchFamily="34" charset="0"/>
                        </a:rPr>
                        <a:t>0</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2728645"/>
                  </a:ext>
                </a:extLst>
              </a:tr>
            </a:tbl>
          </a:graphicData>
        </a:graphic>
      </p:graphicFrame>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Process Simulator by </a:t>
            </a:r>
            <a:r>
              <a:rPr lang="en-US" dirty="0" err="1"/>
              <a:t>ProModel</a:t>
            </a:r>
            <a:endParaRPr lang="en-US" dirty="0"/>
          </a:p>
        </p:txBody>
      </p:sp>
      <p:sp>
        <p:nvSpPr>
          <p:cNvPr id="3" name="Content Placeholder 2"/>
          <p:cNvSpPr>
            <a:spLocks noGrp="1"/>
          </p:cNvSpPr>
          <p:nvPr>
            <p:ph idx="1"/>
          </p:nvPr>
        </p:nvSpPr>
        <p:spPr>
          <a:xfrm>
            <a:off x="1182688" y="2017713"/>
            <a:ext cx="7588062" cy="2249487"/>
          </a:xfrm>
        </p:spPr>
        <p:txBody>
          <a:bodyPr/>
          <a:lstStyle/>
          <a:p>
            <a:pPr marL="0" indent="0">
              <a:buNone/>
            </a:pPr>
            <a:r>
              <a:rPr lang="en-US" sz="2800" dirty="0"/>
              <a:t>Installs as a plug-in to Microsoft Office Visio to run simulations models inside:</a:t>
            </a:r>
          </a:p>
          <a:p>
            <a:pPr marL="291600" lvl="1" indent="-291600">
              <a:lnSpc>
                <a:spcPct val="90000"/>
              </a:lnSpc>
              <a:spcBef>
                <a:spcPts val="1000"/>
              </a:spcBef>
              <a:buClrTx/>
              <a:buSzPct val="100000"/>
              <a:buFont typeface="Arial" panose="020B0604020202020204" pitchFamily="34" charset="0"/>
              <a:buChar char="•"/>
            </a:pPr>
            <a:r>
              <a:rPr lang="en-US" sz="2400" dirty="0"/>
              <a:t>Visio process flowcharts.</a:t>
            </a:r>
          </a:p>
          <a:p>
            <a:pPr marL="291600" lvl="1" indent="-291600">
              <a:lnSpc>
                <a:spcPct val="90000"/>
              </a:lnSpc>
              <a:spcBef>
                <a:spcPts val="1000"/>
              </a:spcBef>
              <a:buClrTx/>
              <a:buSzPct val="100000"/>
              <a:buFont typeface="Arial" panose="020B0604020202020204" pitchFamily="34" charset="0"/>
              <a:buChar char="•"/>
            </a:pPr>
            <a:r>
              <a:rPr lang="en-US" sz="2400" dirty="0"/>
              <a:t>Value stream maps.</a:t>
            </a:r>
          </a:p>
          <a:p>
            <a:pPr marL="291600" lvl="1" indent="-291600">
              <a:lnSpc>
                <a:spcPct val="90000"/>
              </a:lnSpc>
              <a:spcBef>
                <a:spcPts val="1000"/>
              </a:spcBef>
              <a:buClrTx/>
              <a:buSzPct val="100000"/>
              <a:buFont typeface="Arial" panose="020B0604020202020204" pitchFamily="34" charset="0"/>
              <a:buChar char="•"/>
            </a:pPr>
            <a:r>
              <a:rPr lang="en-US" sz="2400" dirty="0"/>
              <a:t>Facility layouts.</a:t>
            </a:r>
            <a:endParaRPr lang="en-IN" dirty="0"/>
          </a:p>
        </p:txBody>
      </p:sp>
      <p:sp>
        <p:nvSpPr>
          <p:cNvPr id="4" name="Content Placeholder 3"/>
          <p:cNvSpPr>
            <a:spLocks noGrp="1"/>
          </p:cNvSpPr>
          <p:nvPr>
            <p:ph idx="13"/>
          </p:nvPr>
        </p:nvSpPr>
        <p:spPr>
          <a:xfrm>
            <a:off x="1182688" y="4343401"/>
            <a:ext cx="7472174" cy="1981200"/>
          </a:xfrm>
        </p:spPr>
        <p:txBody>
          <a:bodyPr/>
          <a:lstStyle/>
          <a:p>
            <a:pPr marL="0" indent="0">
              <a:buNone/>
            </a:pPr>
            <a:r>
              <a:rPr lang="en-US" sz="2800" dirty="0"/>
              <a:t>Used for:</a:t>
            </a:r>
          </a:p>
          <a:p>
            <a:pPr marL="291600" lvl="1" indent="-291600">
              <a:lnSpc>
                <a:spcPct val="90000"/>
              </a:lnSpc>
              <a:spcBef>
                <a:spcPts val="1000"/>
              </a:spcBef>
              <a:buClrTx/>
              <a:buSzPct val="100000"/>
              <a:buFont typeface="Arial" panose="020B0604020202020204" pitchFamily="34" charset="0"/>
              <a:buChar char="•"/>
            </a:pPr>
            <a:r>
              <a:rPr lang="en-US" sz="2400" dirty="0"/>
              <a:t>Analysis (for example: what-if scenarios),</a:t>
            </a:r>
          </a:p>
          <a:p>
            <a:pPr marL="291600" lvl="1" indent="-291600">
              <a:lnSpc>
                <a:spcPct val="90000"/>
              </a:lnSpc>
              <a:spcBef>
                <a:spcPts val="1000"/>
              </a:spcBef>
              <a:buClrTx/>
              <a:buSzPct val="100000"/>
              <a:buFont typeface="Arial" panose="020B0604020202020204" pitchFamily="34" charset="0"/>
              <a:buChar char="•"/>
            </a:pPr>
            <a:r>
              <a:rPr lang="en-US" sz="2400" dirty="0"/>
              <a:t>Capacity planning.</a:t>
            </a:r>
          </a:p>
          <a:p>
            <a:pPr marL="291600" lvl="1" indent="-291600">
              <a:lnSpc>
                <a:spcPct val="90000"/>
              </a:lnSpc>
              <a:spcBef>
                <a:spcPts val="1000"/>
              </a:spcBef>
              <a:buClrTx/>
              <a:buSzPct val="100000"/>
              <a:buFont typeface="Arial" panose="020B0604020202020204" pitchFamily="34" charset="0"/>
              <a:buChar char="•"/>
            </a:pPr>
            <a:r>
              <a:rPr lang="en-US" sz="2400" dirty="0"/>
              <a:t>Process improvement studies.</a:t>
            </a:r>
            <a:endParaRPr lang="en-IN"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13.10: Screenshot of License Renewal Process Flow Diagram</a:t>
            </a:r>
          </a:p>
        </p:txBody>
      </p:sp>
      <p:pic>
        <p:nvPicPr>
          <p:cNvPr id="5" name="Picture 4" descr="Screenshot of program used to create the process flow diagram for a person waiting to get a new license. The steps are arranged horizontally as rectangles with arrows pointing to the next one each time. &#10;"/>
          <p:cNvPicPr>
            <a:picLocks noChangeAspect="1"/>
          </p:cNvPicPr>
          <p:nvPr/>
        </p:nvPicPr>
        <p:blipFill>
          <a:blip r:embed="rId2"/>
          <a:stretch>
            <a:fillRect/>
          </a:stretch>
        </p:blipFill>
        <p:spPr>
          <a:xfrm>
            <a:off x="1210683" y="1914331"/>
            <a:ext cx="7423536" cy="4234846"/>
          </a:xfrm>
          <a:prstGeom prst="rect">
            <a:avLst/>
          </a:prstGeom>
        </p:spPr>
      </p:pic>
    </p:spTree>
    <p:extLst>
      <p:ext uri="{BB962C8B-B14F-4D97-AF65-F5344CB8AC3E}">
        <p14:creationId xmlns:p14="http://schemas.microsoft.com/office/powerpoint/2010/main" val="3502056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13.13: License Renewal Activity Time Distributions</a:t>
            </a:r>
          </a:p>
        </p:txBody>
      </p:sp>
      <p:graphicFrame>
        <p:nvGraphicFramePr>
          <p:cNvPr id="4" name="Table 3"/>
          <p:cNvGraphicFramePr>
            <a:graphicFrameLocks noGrp="1"/>
          </p:cNvGraphicFramePr>
          <p:nvPr>
            <p:extLst>
              <p:ext uri="{D42A27DB-BD31-4B8C-83A1-F6EECF244321}">
                <p14:modId xmlns:p14="http://schemas.microsoft.com/office/powerpoint/2010/main" val="2834498877"/>
              </p:ext>
            </p:extLst>
          </p:nvPr>
        </p:nvGraphicFramePr>
        <p:xfrm>
          <a:off x="1524000" y="2341880"/>
          <a:ext cx="6858000" cy="2611120"/>
        </p:xfrm>
        <a:graphic>
          <a:graphicData uri="http://schemas.openxmlformats.org/drawingml/2006/table">
            <a:tbl>
              <a:tblPr firstRow="1" bandRow="1">
                <a:tableStyleId>{5C22544A-7EE6-4342-B048-85BDC9FD1C3A}</a:tableStyleId>
              </a:tblPr>
              <a:tblGrid>
                <a:gridCol w="990600">
                  <a:extLst>
                    <a:ext uri="{9D8B030D-6E8A-4147-A177-3AD203B41FA5}">
                      <a16:colId xmlns:a16="http://schemas.microsoft.com/office/drawing/2014/main" val="1545702280"/>
                    </a:ext>
                  </a:extLst>
                </a:gridCol>
                <a:gridCol w="2171700">
                  <a:extLst>
                    <a:ext uri="{9D8B030D-6E8A-4147-A177-3AD203B41FA5}">
                      <a16:colId xmlns:a16="http://schemas.microsoft.com/office/drawing/2014/main" val="690668868"/>
                    </a:ext>
                  </a:extLst>
                </a:gridCol>
                <a:gridCol w="1866900">
                  <a:extLst>
                    <a:ext uri="{9D8B030D-6E8A-4147-A177-3AD203B41FA5}">
                      <a16:colId xmlns:a16="http://schemas.microsoft.com/office/drawing/2014/main" val="2870697053"/>
                    </a:ext>
                  </a:extLst>
                </a:gridCol>
                <a:gridCol w="1828800">
                  <a:extLst>
                    <a:ext uri="{9D8B030D-6E8A-4147-A177-3AD203B41FA5}">
                      <a16:colId xmlns:a16="http://schemas.microsoft.com/office/drawing/2014/main" val="771016564"/>
                    </a:ext>
                  </a:extLst>
                </a:gridCol>
              </a:tblGrid>
              <a:tr h="370840">
                <a:tc>
                  <a:txBody>
                    <a:bodyPr/>
                    <a:lstStyle/>
                    <a:p>
                      <a:r>
                        <a:rPr lang="en-IN" b="1" dirty="0">
                          <a:solidFill>
                            <a:schemeClr val="tx1"/>
                          </a:solidFill>
                          <a:latin typeface="Calibri" panose="020F0502020204030204" pitchFamily="34" charset="0"/>
                        </a:rPr>
                        <a:t>Activity</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b="1" dirty="0">
                          <a:solidFill>
                            <a:schemeClr val="tx1"/>
                          </a:solidFill>
                          <a:latin typeface="Calibri" panose="020F0502020204030204" pitchFamily="34" charset="0"/>
                        </a:rPr>
                        <a:t>Description</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b="1" dirty="0">
                          <a:solidFill>
                            <a:schemeClr val="tx1"/>
                          </a:solidFill>
                          <a:latin typeface="Calibri" panose="020F0502020204030204" pitchFamily="34" charset="0"/>
                        </a:rPr>
                        <a:t>Cycle Time, Sec.</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b="1" dirty="0">
                          <a:solidFill>
                            <a:schemeClr val="tx1"/>
                          </a:solidFill>
                          <a:latin typeface="Calibri" panose="020F0502020204030204" pitchFamily="34" charset="0"/>
                        </a:rPr>
                        <a:t>Distribution</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6462161"/>
                  </a:ext>
                </a:extLst>
              </a:tr>
              <a:tr h="370840">
                <a:tc>
                  <a:txBody>
                    <a:bodyPr/>
                    <a:lstStyle/>
                    <a:p>
                      <a:pPr algn="ctr"/>
                      <a:r>
                        <a:rPr lang="en-IN" b="0" dirty="0">
                          <a:solidFill>
                            <a:schemeClr val="tx1"/>
                          </a:solidFill>
                          <a:latin typeface="Calibri" panose="020F0502020204030204" pitchFamily="34" charset="0"/>
                        </a:rPr>
                        <a:t>1</a:t>
                      </a:r>
                    </a:p>
                  </a:txBody>
                  <a:tcPr>
                    <a:lnT w="12700" cap="flat" cmpd="sng" algn="ctr">
                      <a:solidFill>
                        <a:schemeClr val="tx1"/>
                      </a:solidFill>
                      <a:prstDash val="solid"/>
                      <a:round/>
                      <a:headEnd type="none" w="med" len="med"/>
                      <a:tailEnd type="none" w="med" len="med"/>
                    </a:lnT>
                    <a:noFill/>
                  </a:tcPr>
                </a:tc>
                <a:tc>
                  <a:txBody>
                    <a:bodyPr/>
                    <a:lstStyle/>
                    <a:p>
                      <a:r>
                        <a:rPr lang="en-IN" b="0" dirty="0">
                          <a:solidFill>
                            <a:schemeClr val="tx1"/>
                          </a:solidFill>
                          <a:latin typeface="Calibri" panose="020F0502020204030204" pitchFamily="34" charset="0"/>
                        </a:rPr>
                        <a:t>Review Application</a:t>
                      </a:r>
                    </a:p>
                  </a:txBody>
                  <a:tcPr>
                    <a:lnT w="12700" cap="flat" cmpd="sng" algn="ctr">
                      <a:solidFill>
                        <a:schemeClr val="tx1"/>
                      </a:solidFill>
                      <a:prstDash val="solid"/>
                      <a:round/>
                      <a:headEnd type="none" w="med" len="med"/>
                      <a:tailEnd type="none" w="med" len="med"/>
                    </a:lnT>
                    <a:noFill/>
                  </a:tcPr>
                </a:tc>
                <a:tc>
                  <a:txBody>
                    <a:bodyPr/>
                    <a:lstStyle/>
                    <a:p>
                      <a:pPr algn="ctr"/>
                      <a:r>
                        <a:rPr lang="en-IN" b="0" dirty="0">
                          <a:solidFill>
                            <a:schemeClr val="tx1"/>
                          </a:solidFill>
                          <a:latin typeface="Calibri" panose="020F0502020204030204" pitchFamily="34" charset="0"/>
                        </a:rPr>
                        <a:t>15</a:t>
                      </a:r>
                    </a:p>
                  </a:txBody>
                  <a:tcPr>
                    <a:lnT w="12700" cap="flat" cmpd="sng" algn="ctr">
                      <a:solidFill>
                        <a:schemeClr val="tx1"/>
                      </a:solidFill>
                      <a:prstDash val="solid"/>
                      <a:round/>
                      <a:headEnd type="none" w="med" len="med"/>
                      <a:tailEnd type="none" w="med" len="med"/>
                    </a:lnT>
                    <a:noFill/>
                  </a:tcPr>
                </a:tc>
                <a:tc>
                  <a:txBody>
                    <a:bodyPr/>
                    <a:lstStyle/>
                    <a:p>
                      <a:r>
                        <a:rPr lang="en-IN" b="0" dirty="0">
                          <a:solidFill>
                            <a:schemeClr val="tx1"/>
                          </a:solidFill>
                          <a:latin typeface="Calibri" panose="020F0502020204030204" pitchFamily="34" charset="0"/>
                        </a:rPr>
                        <a:t>E(15)</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828659616"/>
                  </a:ext>
                </a:extLst>
              </a:tr>
              <a:tr h="370840">
                <a:tc>
                  <a:txBody>
                    <a:bodyPr/>
                    <a:lstStyle/>
                    <a:p>
                      <a:pPr algn="ctr"/>
                      <a:r>
                        <a:rPr lang="en-IN" b="0" dirty="0">
                          <a:solidFill>
                            <a:schemeClr val="tx1"/>
                          </a:solidFill>
                          <a:latin typeface="Calibri" panose="020F0502020204030204" pitchFamily="34" charset="0"/>
                        </a:rPr>
                        <a:t>2</a:t>
                      </a:r>
                    </a:p>
                  </a:txBody>
                  <a:tcPr>
                    <a:noFill/>
                  </a:tcPr>
                </a:tc>
                <a:tc>
                  <a:txBody>
                    <a:bodyPr/>
                    <a:lstStyle/>
                    <a:p>
                      <a:r>
                        <a:rPr lang="en-IN" b="0" dirty="0">
                          <a:solidFill>
                            <a:schemeClr val="tx1"/>
                          </a:solidFill>
                          <a:latin typeface="Calibri" panose="020F0502020204030204" pitchFamily="34" charset="0"/>
                        </a:rPr>
                        <a:t>Payment</a:t>
                      </a:r>
                    </a:p>
                  </a:txBody>
                  <a:tcPr>
                    <a:noFill/>
                  </a:tcPr>
                </a:tc>
                <a:tc>
                  <a:txBody>
                    <a:bodyPr/>
                    <a:lstStyle/>
                    <a:p>
                      <a:pPr algn="ctr"/>
                      <a:r>
                        <a:rPr lang="en-IN" b="0" dirty="0">
                          <a:solidFill>
                            <a:schemeClr val="tx1"/>
                          </a:solidFill>
                          <a:latin typeface="Calibri" panose="020F0502020204030204" pitchFamily="34" charset="0"/>
                        </a:rPr>
                        <a:t>30</a:t>
                      </a:r>
                    </a:p>
                  </a:txBody>
                  <a:tcPr>
                    <a:noFill/>
                  </a:tcPr>
                </a:tc>
                <a:tc>
                  <a:txBody>
                    <a:bodyPr/>
                    <a:lstStyle/>
                    <a:p>
                      <a:r>
                        <a:rPr lang="en-IN" b="0" dirty="0">
                          <a:solidFill>
                            <a:schemeClr val="tx1"/>
                          </a:solidFill>
                          <a:latin typeface="Calibri" panose="020F0502020204030204" pitchFamily="34" charset="0"/>
                        </a:rPr>
                        <a:t>U(30,5)</a:t>
                      </a:r>
                    </a:p>
                  </a:txBody>
                  <a:tcPr>
                    <a:noFill/>
                  </a:tcPr>
                </a:tc>
                <a:extLst>
                  <a:ext uri="{0D108BD9-81ED-4DB2-BD59-A6C34878D82A}">
                    <a16:rowId xmlns:a16="http://schemas.microsoft.com/office/drawing/2014/main" val="975726576"/>
                  </a:ext>
                </a:extLst>
              </a:tr>
              <a:tr h="370840">
                <a:tc>
                  <a:txBody>
                    <a:bodyPr/>
                    <a:lstStyle/>
                    <a:p>
                      <a:pPr algn="ctr"/>
                      <a:r>
                        <a:rPr lang="en-IN" b="0" dirty="0">
                          <a:solidFill>
                            <a:schemeClr val="tx1"/>
                          </a:solidFill>
                          <a:latin typeface="Calibri" panose="020F0502020204030204" pitchFamily="34" charset="0"/>
                        </a:rPr>
                        <a:t>3</a:t>
                      </a:r>
                    </a:p>
                  </a:txBody>
                  <a:tcPr>
                    <a:noFill/>
                  </a:tcPr>
                </a:tc>
                <a:tc>
                  <a:txBody>
                    <a:bodyPr/>
                    <a:lstStyle/>
                    <a:p>
                      <a:r>
                        <a:rPr lang="en-IN" b="0" dirty="0">
                          <a:solidFill>
                            <a:schemeClr val="tx1"/>
                          </a:solidFill>
                          <a:latin typeface="Calibri" panose="020F0502020204030204" pitchFamily="34" charset="0"/>
                        </a:rPr>
                        <a:t>Check for Violations</a:t>
                      </a:r>
                    </a:p>
                  </a:txBody>
                  <a:tcPr>
                    <a:noFill/>
                  </a:tcPr>
                </a:tc>
                <a:tc>
                  <a:txBody>
                    <a:bodyPr/>
                    <a:lstStyle/>
                    <a:p>
                      <a:pPr algn="ctr"/>
                      <a:r>
                        <a:rPr lang="en-IN" b="0" dirty="0">
                          <a:solidFill>
                            <a:schemeClr val="tx1"/>
                          </a:solidFill>
                          <a:latin typeface="Calibri" panose="020F0502020204030204" pitchFamily="34" charset="0"/>
                        </a:rPr>
                        <a:t>60</a:t>
                      </a:r>
                    </a:p>
                  </a:txBody>
                  <a:tcPr>
                    <a:noFill/>
                  </a:tcPr>
                </a:tc>
                <a:tc>
                  <a:txBody>
                    <a:bodyPr/>
                    <a:lstStyle/>
                    <a:p>
                      <a:r>
                        <a:rPr lang="en-IN" b="0" dirty="0">
                          <a:solidFill>
                            <a:schemeClr val="tx1"/>
                          </a:solidFill>
                          <a:latin typeface="Calibri" panose="020F0502020204030204" pitchFamily="34" charset="0"/>
                        </a:rPr>
                        <a:t>N(60,5)</a:t>
                      </a:r>
                    </a:p>
                  </a:txBody>
                  <a:tcPr>
                    <a:noFill/>
                  </a:tcPr>
                </a:tc>
                <a:extLst>
                  <a:ext uri="{0D108BD9-81ED-4DB2-BD59-A6C34878D82A}">
                    <a16:rowId xmlns:a16="http://schemas.microsoft.com/office/drawing/2014/main" val="1487244674"/>
                  </a:ext>
                </a:extLst>
              </a:tr>
              <a:tr h="386080">
                <a:tc>
                  <a:txBody>
                    <a:bodyPr/>
                    <a:lstStyle/>
                    <a:p>
                      <a:pPr algn="ctr"/>
                      <a:r>
                        <a:rPr lang="en-IN" b="0" dirty="0">
                          <a:solidFill>
                            <a:schemeClr val="tx1"/>
                          </a:solidFill>
                          <a:latin typeface="Calibri" panose="020F0502020204030204" pitchFamily="34" charset="0"/>
                        </a:rPr>
                        <a:t>4</a:t>
                      </a:r>
                    </a:p>
                  </a:txBody>
                  <a:tcPr>
                    <a:noFill/>
                  </a:tcPr>
                </a:tc>
                <a:tc>
                  <a:txBody>
                    <a:bodyPr/>
                    <a:lstStyle/>
                    <a:p>
                      <a:r>
                        <a:rPr lang="en-IN" b="0" dirty="0">
                          <a:solidFill>
                            <a:schemeClr val="tx1"/>
                          </a:solidFill>
                          <a:latin typeface="Calibri" panose="020F0502020204030204" pitchFamily="34" charset="0"/>
                        </a:rPr>
                        <a:t>Eye Test</a:t>
                      </a:r>
                    </a:p>
                  </a:txBody>
                  <a:tcPr>
                    <a:noFill/>
                  </a:tcPr>
                </a:tc>
                <a:tc>
                  <a:txBody>
                    <a:bodyPr/>
                    <a:lstStyle/>
                    <a:p>
                      <a:pPr algn="ctr"/>
                      <a:r>
                        <a:rPr lang="en-IN" b="0" dirty="0">
                          <a:solidFill>
                            <a:schemeClr val="tx1"/>
                          </a:solidFill>
                          <a:latin typeface="Calibri" panose="020F0502020204030204" pitchFamily="34" charset="0"/>
                        </a:rPr>
                        <a:t>0</a:t>
                      </a:r>
                    </a:p>
                  </a:txBody>
                  <a:tcPr>
                    <a:noFill/>
                  </a:tcPr>
                </a:tc>
                <a:tc>
                  <a:txBody>
                    <a:bodyPr/>
                    <a:lstStyle/>
                    <a:p>
                      <a:r>
                        <a:rPr lang="en-IN" b="0" dirty="0">
                          <a:solidFill>
                            <a:schemeClr val="tx1"/>
                          </a:solidFill>
                          <a:latin typeface="Calibri" panose="020F0502020204030204" pitchFamily="34" charset="0"/>
                        </a:rPr>
                        <a:t>T(30,40,50)</a:t>
                      </a:r>
                    </a:p>
                  </a:txBody>
                  <a:tcPr>
                    <a:noFill/>
                  </a:tcPr>
                </a:tc>
                <a:extLst>
                  <a:ext uri="{0D108BD9-81ED-4DB2-BD59-A6C34878D82A}">
                    <a16:rowId xmlns:a16="http://schemas.microsoft.com/office/drawing/2014/main" val="3095889119"/>
                  </a:ext>
                </a:extLst>
              </a:tr>
              <a:tr h="370840">
                <a:tc>
                  <a:txBody>
                    <a:bodyPr/>
                    <a:lstStyle/>
                    <a:p>
                      <a:pPr algn="ctr"/>
                      <a:r>
                        <a:rPr lang="en-IN" b="0" dirty="0">
                          <a:solidFill>
                            <a:schemeClr val="tx1"/>
                          </a:solidFill>
                          <a:latin typeface="Calibri" panose="020F0502020204030204" pitchFamily="34" charset="0"/>
                        </a:rPr>
                        <a:t>5</a:t>
                      </a:r>
                    </a:p>
                  </a:txBody>
                  <a:tcPr>
                    <a:noFill/>
                  </a:tcPr>
                </a:tc>
                <a:tc>
                  <a:txBody>
                    <a:bodyPr/>
                    <a:lstStyle/>
                    <a:p>
                      <a:r>
                        <a:rPr lang="en-IN" b="0" dirty="0">
                          <a:solidFill>
                            <a:schemeClr val="tx1"/>
                          </a:solidFill>
                          <a:latin typeface="Calibri" panose="020F0502020204030204" pitchFamily="34" charset="0"/>
                        </a:rPr>
                        <a:t>Photograph</a:t>
                      </a:r>
                    </a:p>
                  </a:txBody>
                  <a:tcPr>
                    <a:noFill/>
                  </a:tcPr>
                </a:tc>
                <a:tc>
                  <a:txBody>
                    <a:bodyPr/>
                    <a:lstStyle/>
                    <a:p>
                      <a:pPr algn="ctr"/>
                      <a:r>
                        <a:rPr lang="en-IN" b="0" dirty="0">
                          <a:solidFill>
                            <a:schemeClr val="tx1"/>
                          </a:solidFill>
                          <a:latin typeface="Calibri" panose="020F0502020204030204" pitchFamily="34" charset="0"/>
                        </a:rPr>
                        <a:t>20</a:t>
                      </a:r>
                    </a:p>
                  </a:txBody>
                  <a:tcPr>
                    <a:noFill/>
                  </a:tcPr>
                </a:tc>
                <a:tc>
                  <a:txBody>
                    <a:bodyPr/>
                    <a:lstStyle/>
                    <a:p>
                      <a:r>
                        <a:rPr lang="en-IN" b="0" dirty="0">
                          <a:solidFill>
                            <a:schemeClr val="tx1"/>
                          </a:solidFill>
                          <a:latin typeface="Calibri" panose="020F0502020204030204" pitchFamily="34" charset="0"/>
                        </a:rPr>
                        <a:t>20</a:t>
                      </a:r>
                    </a:p>
                  </a:txBody>
                  <a:tcPr>
                    <a:noFill/>
                  </a:tcPr>
                </a:tc>
                <a:extLst>
                  <a:ext uri="{0D108BD9-81ED-4DB2-BD59-A6C34878D82A}">
                    <a16:rowId xmlns:a16="http://schemas.microsoft.com/office/drawing/2014/main" val="2153730459"/>
                  </a:ext>
                </a:extLst>
              </a:tr>
              <a:tr h="370840">
                <a:tc>
                  <a:txBody>
                    <a:bodyPr/>
                    <a:lstStyle/>
                    <a:p>
                      <a:pPr algn="ctr"/>
                      <a:r>
                        <a:rPr lang="en-IN" b="0" dirty="0">
                          <a:solidFill>
                            <a:schemeClr val="tx1"/>
                          </a:solidFill>
                          <a:latin typeface="Calibri" panose="020F0502020204030204" pitchFamily="34" charset="0"/>
                        </a:rPr>
                        <a:t>6</a:t>
                      </a:r>
                    </a:p>
                  </a:txBody>
                  <a:tcPr>
                    <a:lnB w="12700" cap="flat" cmpd="sng" algn="ctr">
                      <a:solidFill>
                        <a:schemeClr val="tx1"/>
                      </a:solidFill>
                      <a:prstDash val="solid"/>
                      <a:round/>
                      <a:headEnd type="none" w="med" len="med"/>
                      <a:tailEnd type="none" w="med" len="med"/>
                    </a:lnB>
                    <a:noFill/>
                  </a:tcPr>
                </a:tc>
                <a:tc>
                  <a:txBody>
                    <a:bodyPr/>
                    <a:lstStyle/>
                    <a:p>
                      <a:r>
                        <a:rPr lang="en-IN" b="0" dirty="0">
                          <a:solidFill>
                            <a:schemeClr val="tx1"/>
                          </a:solidFill>
                          <a:latin typeface="Calibri" panose="020F0502020204030204" pitchFamily="34" charset="0"/>
                        </a:rPr>
                        <a:t>Issue License</a:t>
                      </a:r>
                    </a:p>
                  </a:txBody>
                  <a:tcPr>
                    <a:lnB w="12700" cap="flat" cmpd="sng" algn="ctr">
                      <a:solidFill>
                        <a:schemeClr val="tx1"/>
                      </a:solidFill>
                      <a:prstDash val="solid"/>
                      <a:round/>
                      <a:headEnd type="none" w="med" len="med"/>
                      <a:tailEnd type="none" w="med" len="med"/>
                    </a:lnB>
                    <a:noFill/>
                  </a:tcPr>
                </a:tc>
                <a:tc>
                  <a:txBody>
                    <a:bodyPr/>
                    <a:lstStyle/>
                    <a:p>
                      <a:pPr algn="ctr"/>
                      <a:r>
                        <a:rPr lang="en-IN" b="0" dirty="0">
                          <a:solidFill>
                            <a:schemeClr val="tx1"/>
                          </a:solidFill>
                          <a:latin typeface="Calibri" panose="020F0502020204030204" pitchFamily="34" charset="0"/>
                        </a:rPr>
                        <a:t>30</a:t>
                      </a:r>
                    </a:p>
                  </a:txBody>
                  <a:tcPr>
                    <a:lnB w="12700" cap="flat" cmpd="sng" algn="ctr">
                      <a:solidFill>
                        <a:schemeClr val="tx1"/>
                      </a:solidFill>
                      <a:prstDash val="solid"/>
                      <a:round/>
                      <a:headEnd type="none" w="med" len="med"/>
                      <a:tailEnd type="none" w="med" len="med"/>
                    </a:lnB>
                    <a:noFill/>
                  </a:tcPr>
                </a:tc>
                <a:tc>
                  <a:txBody>
                    <a:bodyPr/>
                    <a:lstStyle/>
                    <a:p>
                      <a:r>
                        <a:rPr lang="en-IN" b="0" dirty="0">
                          <a:solidFill>
                            <a:schemeClr val="tx1"/>
                          </a:solidFill>
                          <a:latin typeface="Calibri" panose="020F0502020204030204" pitchFamily="34" charset="0"/>
                        </a:rPr>
                        <a:t>ER(30,2)</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8769272"/>
                  </a:ext>
                </a:extLst>
              </a:tr>
            </a:tbl>
          </a:graphicData>
        </a:graphic>
      </p:graphicFrame>
    </p:spTree>
    <p:extLst>
      <p:ext uri="{BB962C8B-B14F-4D97-AF65-F5344CB8AC3E}">
        <p14:creationId xmlns:p14="http://schemas.microsoft.com/office/powerpoint/2010/main" val="3030465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Figure 13.11: Screenshot of License Renewal Process Simulator</a:t>
            </a:r>
          </a:p>
        </p:txBody>
      </p:sp>
      <p:pic>
        <p:nvPicPr>
          <p:cNvPr id="5" name="Picture 4" descr="Screenshot of a license renewal process simulator report.&#10;"/>
          <p:cNvPicPr>
            <a:picLocks noChangeAspect="1"/>
          </p:cNvPicPr>
          <p:nvPr/>
        </p:nvPicPr>
        <p:blipFill>
          <a:blip r:embed="rId2"/>
          <a:stretch>
            <a:fillRect/>
          </a:stretch>
        </p:blipFill>
        <p:spPr>
          <a:xfrm>
            <a:off x="1182688" y="2057400"/>
            <a:ext cx="7122880" cy="4039245"/>
          </a:xfrm>
          <a:prstGeom prst="rect">
            <a:avLst/>
          </a:prstGeom>
        </p:spPr>
      </p:pic>
      <p:sp>
        <p:nvSpPr>
          <p:cNvPr id="7" name="Content Placeholder 6"/>
          <p:cNvSpPr>
            <a:spLocks noGrp="1"/>
          </p:cNvSpPr>
          <p:nvPr>
            <p:ph idx="1"/>
          </p:nvPr>
        </p:nvSpPr>
        <p:spPr>
          <a:xfrm>
            <a:off x="3983816" y="6248780"/>
            <a:ext cx="1816521" cy="211929"/>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744707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13.4: Drivers License Renewal</a:t>
            </a:r>
            <a:endParaRPr lang="en-US" sz="1000" dirty="0"/>
          </a:p>
        </p:txBody>
      </p:sp>
      <p:sp>
        <p:nvSpPr>
          <p:cNvPr id="2" name="Content Placeholder 1"/>
          <p:cNvSpPr>
            <a:spLocks noGrp="1"/>
          </p:cNvSpPr>
          <p:nvPr>
            <p:ph idx="1"/>
          </p:nvPr>
        </p:nvSpPr>
        <p:spPr>
          <a:xfrm>
            <a:off x="1182688" y="2017713"/>
            <a:ext cx="7588062" cy="3773487"/>
          </a:xfrm>
        </p:spPr>
        <p:txBody>
          <a:bodyPr/>
          <a:lstStyle/>
          <a:p>
            <a:pPr marL="403200" indent="-403200">
              <a:lnSpc>
                <a:spcPct val="90000"/>
              </a:lnSpc>
              <a:spcBef>
                <a:spcPts val="1000"/>
              </a:spcBef>
              <a:buClrTx/>
              <a:buSzPct val="100000"/>
              <a:buFont typeface="+mj-lt"/>
              <a:buAutoNum type="arabicPeriod"/>
            </a:pPr>
            <a:r>
              <a:rPr lang="en-US" sz="2400" dirty="0"/>
              <a:t>Using Process Simulator, draw the process flow diagram and assign the distributions from Table 13.15 as properties for each activity. Assign the empty arrival arrow property an E(30) distribution and split the arrivals between the first two parallel activities “Review Applications/ Eye Test.”</a:t>
            </a:r>
          </a:p>
          <a:p>
            <a:pPr marL="403200" indent="-403200">
              <a:lnSpc>
                <a:spcPct val="90000"/>
              </a:lnSpc>
              <a:spcBef>
                <a:spcPts val="1000"/>
              </a:spcBef>
              <a:buClrTx/>
              <a:buSzPct val="100000"/>
              <a:buFont typeface="+mj-lt"/>
              <a:buAutoNum type="arabicPeriod"/>
            </a:pPr>
            <a:r>
              <a:rPr lang="en-US" sz="2400" dirty="0"/>
              <a:t>Run the simulation using a one hour warm-up, 40 hour run length, and replicate 10 times.</a:t>
            </a:r>
          </a:p>
          <a:p>
            <a:pPr marL="403200" indent="-403200">
              <a:lnSpc>
                <a:spcPct val="90000"/>
              </a:lnSpc>
              <a:spcBef>
                <a:spcPts val="1000"/>
              </a:spcBef>
              <a:buClrTx/>
              <a:buSzPct val="100000"/>
              <a:buFont typeface="+mj-lt"/>
              <a:buAutoNum type="arabicPeriod"/>
            </a:pPr>
            <a:r>
              <a:rPr lang="en-US" sz="2400" dirty="0"/>
              <a:t>Does the simulation report show another activity that now could be a bottleneck?</a:t>
            </a:r>
            <a:endParaRPr lang="en-IN" sz="24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Computer Simulation</a:t>
            </a:r>
          </a:p>
        </p:txBody>
      </p:sp>
      <p:sp>
        <p:nvSpPr>
          <p:cNvPr id="7171" name="Rectangle 3"/>
          <p:cNvSpPr>
            <a:spLocks noGrp="1" noChangeArrowheads="1"/>
          </p:cNvSpPr>
          <p:nvPr>
            <p:ph idx="1"/>
          </p:nvPr>
        </p:nvSpPr>
        <p:spPr>
          <a:xfrm>
            <a:off x="1182688" y="2017713"/>
            <a:ext cx="7580312" cy="4230688"/>
          </a:xfrm>
          <a:noFill/>
        </p:spPr>
        <p:txBody>
          <a:bodyPr lIns="92075" tIns="46038" rIns="92075" bIns="46038"/>
          <a:lstStyle/>
          <a:p>
            <a:pPr marL="291600" indent="-291600">
              <a:lnSpc>
                <a:spcPct val="90000"/>
              </a:lnSpc>
              <a:spcBef>
                <a:spcPts val="1000"/>
              </a:spcBef>
              <a:buSzPct val="100000"/>
            </a:pPr>
            <a:r>
              <a:rPr lang="en-US" sz="2800" dirty="0"/>
              <a:t>A system is a combination of elements that interact to accomplish an objective.</a:t>
            </a:r>
          </a:p>
          <a:p>
            <a:pPr marL="291600" indent="-291600">
              <a:lnSpc>
                <a:spcPct val="90000"/>
              </a:lnSpc>
              <a:spcBef>
                <a:spcPts val="1000"/>
              </a:spcBef>
              <a:buSzPct val="100000"/>
            </a:pPr>
            <a:r>
              <a:rPr lang="en-US" sz="2800" dirty="0"/>
              <a:t>Can be used to answer “what-if” questions about existing or proposed systems.</a:t>
            </a:r>
          </a:p>
          <a:p>
            <a:pPr marL="291600" indent="-291600">
              <a:lnSpc>
                <a:spcPct val="90000"/>
              </a:lnSpc>
              <a:spcBef>
                <a:spcPts val="1000"/>
              </a:spcBef>
              <a:buSzPct val="100000"/>
            </a:pPr>
            <a:r>
              <a:rPr lang="en-US" sz="2800" dirty="0"/>
              <a:t>A computer simulation model generates estimates of system performance.</a:t>
            </a:r>
          </a:p>
          <a:p>
            <a:pPr marL="291600" indent="-291600">
              <a:lnSpc>
                <a:spcPct val="90000"/>
              </a:lnSpc>
              <a:spcBef>
                <a:spcPts val="1000"/>
              </a:spcBef>
              <a:buSzPct val="100000"/>
            </a:pPr>
            <a:r>
              <a:rPr lang="en-US" sz="2800" dirty="0"/>
              <a:t>An animated simulation allows one to view the system activity in accelerated time.</a:t>
            </a:r>
          </a:p>
          <a:p>
            <a:pPr marL="291600" indent="-291600">
              <a:lnSpc>
                <a:spcPct val="90000"/>
              </a:lnSpc>
              <a:spcBef>
                <a:spcPts val="1000"/>
              </a:spcBef>
              <a:buSzPct val="100000"/>
            </a:pPr>
            <a:r>
              <a:rPr lang="en-US" sz="2800" dirty="0"/>
              <a:t>Systems are both dynamic and stochastic.</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13.5: Renaissance Clinic (B)</a:t>
            </a:r>
            <a:endParaRPr lang="en-US" sz="1000" dirty="0"/>
          </a:p>
        </p:txBody>
      </p:sp>
      <p:sp>
        <p:nvSpPr>
          <p:cNvPr id="3" name="Content Placeholder 2"/>
          <p:cNvSpPr>
            <a:spLocks noGrp="1"/>
          </p:cNvSpPr>
          <p:nvPr>
            <p:ph idx="1"/>
          </p:nvPr>
        </p:nvSpPr>
        <p:spPr>
          <a:xfrm>
            <a:off x="1182688" y="2017713"/>
            <a:ext cx="7588062" cy="3468687"/>
          </a:xfrm>
        </p:spPr>
        <p:txBody>
          <a:bodyPr/>
          <a:lstStyle/>
          <a:p>
            <a:pPr marL="403200" indent="-403200">
              <a:lnSpc>
                <a:spcPct val="90000"/>
              </a:lnSpc>
              <a:spcBef>
                <a:spcPts val="1000"/>
              </a:spcBef>
              <a:buClrTx/>
              <a:buSzPct val="100000"/>
              <a:buFont typeface="+mj-lt"/>
              <a:buAutoNum type="arabicPeriod"/>
            </a:pPr>
            <a:r>
              <a:rPr lang="en-US" sz="2200" dirty="0"/>
              <a:t>Model this system using Process Simulator to determine the utilization of each resource (receptionist, nurse clinician, and physician) and the average time in the system for an arriving patient.</a:t>
            </a:r>
          </a:p>
          <a:p>
            <a:pPr marL="403200" indent="-403200">
              <a:lnSpc>
                <a:spcPct val="90000"/>
              </a:lnSpc>
              <a:spcBef>
                <a:spcPts val="1000"/>
              </a:spcBef>
              <a:buClrTx/>
              <a:buSzPct val="100000"/>
              <a:buFont typeface="+mj-lt"/>
              <a:buAutoNum type="arabicPeriod"/>
            </a:pPr>
            <a:r>
              <a:rPr lang="en-US" sz="2200" dirty="0"/>
              <a:t>If you could hire one more person to augment the staff, what position would be your choice (receptionist, nurse clinician, or physician)? How have the clinic performance measures changed after hiring one more person?</a:t>
            </a:r>
          </a:p>
          <a:p>
            <a:pPr marL="403200" indent="-403200">
              <a:lnSpc>
                <a:spcPct val="90000"/>
              </a:lnSpc>
              <a:spcBef>
                <a:spcPts val="1000"/>
              </a:spcBef>
              <a:buClrTx/>
              <a:buSzPct val="100000"/>
              <a:buFont typeface="+mj-lt"/>
              <a:buAutoNum type="arabicPeriod"/>
            </a:pPr>
            <a:r>
              <a:rPr lang="en-US" sz="2200" dirty="0"/>
              <a:t>What further advice would you give Dr. Thompson on the operation of her clinic?</a:t>
            </a:r>
            <a:endParaRPr lang="en-IN" sz="2200" dirty="0"/>
          </a:p>
        </p:txBody>
      </p:sp>
    </p:spTree>
    <p:extLst>
      <p:ext uri="{BB962C8B-B14F-4D97-AF65-F5344CB8AC3E}">
        <p14:creationId xmlns:p14="http://schemas.microsoft.com/office/powerpoint/2010/main" val="275939754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214313"/>
            <a:ext cx="7885112" cy="1462087"/>
          </a:xfrm>
        </p:spPr>
        <p:txBody>
          <a:bodyPr/>
          <a:lstStyle/>
          <a:p>
            <a:r>
              <a:rPr lang="en-US" sz="4000" dirty="0"/>
              <a:t>Figure 13.7: The Process of System Simulation Long Description</a:t>
            </a:r>
            <a:endParaRPr lang="en-IN" sz="4000" dirty="0"/>
          </a:p>
        </p:txBody>
      </p:sp>
      <p:sp>
        <p:nvSpPr>
          <p:cNvPr id="7" name="Content Placeholder 6"/>
          <p:cNvSpPr>
            <a:spLocks noGrp="1"/>
          </p:cNvSpPr>
          <p:nvPr>
            <p:ph idx="1"/>
          </p:nvPr>
        </p:nvSpPr>
        <p:spPr>
          <a:xfrm>
            <a:off x="1182688" y="2017713"/>
            <a:ext cx="7588062" cy="3544887"/>
          </a:xfrm>
        </p:spPr>
        <p:txBody>
          <a:bodyPr/>
          <a:lstStyle/>
          <a:p>
            <a:pPr marL="0" indent="0">
              <a:buNone/>
            </a:pPr>
            <a:r>
              <a:rPr lang="en-IN" sz="2400" dirty="0"/>
              <a:t>The problem is defined. Then you create a statement of objectives, which leads to either data collection or model development. If the model is verified, then we ask if it is validated. If Yes then design the experiment. If no, then go back to model development. After the experiment is designed, we run the model and evaluate the results. If the results are unacceptable, then we redesign the experiment. If they are acceptable, then document and presentation follows. Finally we implement the results. </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31565179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600" dirty="0"/>
              <a:t>Figure 13.8: Cumulative Distribution of Passengers Long Description</a:t>
            </a:r>
            <a:endParaRPr lang="en-IN" sz="3600" dirty="0"/>
          </a:p>
        </p:txBody>
      </p:sp>
      <p:sp>
        <p:nvSpPr>
          <p:cNvPr id="7" name="Content Placeholder 6"/>
          <p:cNvSpPr>
            <a:spLocks noGrp="1"/>
          </p:cNvSpPr>
          <p:nvPr>
            <p:ph idx="1"/>
          </p:nvPr>
        </p:nvSpPr>
        <p:spPr>
          <a:xfrm>
            <a:off x="1182688" y="2017713"/>
            <a:ext cx="7588062" cy="2554287"/>
          </a:xfrm>
        </p:spPr>
        <p:txBody>
          <a:bodyPr/>
          <a:lstStyle/>
          <a:p>
            <a:pPr marL="0" indent="0">
              <a:buNone/>
            </a:pPr>
            <a:r>
              <a:rPr lang="en-IN" sz="2400" dirty="0"/>
              <a:t>The horizontal axis is labeled number of passengers boarding the shuttle. The vertical axis gives the cumulative distribution. 5 passengers has a cumulative frequency of 0.65481. 7 passengers has a cumulative frequency of 0.90124. </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2738242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200" dirty="0"/>
              <a:t>Figure 13.9: Flowchart of Airline Ticket Counter Discrete-Event Simulation Long Description </a:t>
            </a:r>
            <a:endParaRPr lang="en-IN" sz="3200" dirty="0"/>
          </a:p>
        </p:txBody>
      </p:sp>
      <p:sp>
        <p:nvSpPr>
          <p:cNvPr id="7" name="Content Placeholder 6"/>
          <p:cNvSpPr>
            <a:spLocks noGrp="1"/>
          </p:cNvSpPr>
          <p:nvPr>
            <p:ph idx="1"/>
          </p:nvPr>
        </p:nvSpPr>
        <p:spPr>
          <a:xfrm>
            <a:off x="1182688" y="2017713"/>
            <a:ext cx="7732712" cy="4002087"/>
          </a:xfrm>
        </p:spPr>
        <p:txBody>
          <a:bodyPr/>
          <a:lstStyle/>
          <a:p>
            <a:pPr marL="0" indent="0">
              <a:spcAft>
                <a:spcPts val="600"/>
              </a:spcAft>
              <a:buNone/>
            </a:pPr>
            <a:r>
              <a:rPr lang="en-IN" sz="2000" dirty="0"/>
              <a:t>Start. Generate arrival time of next customer. Set the clock equal to the next event time. Is the next event an arrival? If Yes, is the server busy? If no, is there a waiting line? If the server is busy, increase waiting line and collect statistics. Is clock time at a maximum? If yes, print summary statement. If the server is not busy, generate service time and enter service, collect statistics. Is the clock time at a maximum? If Yes, print summary statement; if no, then go back to start. If there is a waiting line, then reduce waiting time and generate service time of next customer. Collect statistics and ask Is clock time at a maximum? If yes, then print summary statement; if no, then set clock equal to the next even time. If there is not a waiting line, then the server becomes idle. Collect statistics, determine if the clock time is maximum and then either print a summary statement or set clock to equal the next event time. </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18126184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304799"/>
            <a:ext cx="7961312" cy="1371601"/>
          </a:xfrm>
        </p:spPr>
        <p:txBody>
          <a:bodyPr/>
          <a:lstStyle/>
          <a:p>
            <a:r>
              <a:rPr lang="en-US" sz="3200" dirty="0"/>
              <a:t>Figure 13.11: Screenshot of License Renewal Process Simulator Long Description</a:t>
            </a:r>
            <a:endParaRPr lang="en-IN" sz="3200" dirty="0"/>
          </a:p>
        </p:txBody>
      </p:sp>
      <p:sp>
        <p:nvSpPr>
          <p:cNvPr id="7" name="Content Placeholder 6"/>
          <p:cNvSpPr>
            <a:spLocks noGrp="1"/>
          </p:cNvSpPr>
          <p:nvPr>
            <p:ph idx="1"/>
          </p:nvPr>
        </p:nvSpPr>
        <p:spPr>
          <a:xfrm>
            <a:off x="1182688" y="2025695"/>
            <a:ext cx="7588062" cy="3917905"/>
          </a:xfrm>
        </p:spPr>
        <p:txBody>
          <a:bodyPr/>
          <a:lstStyle/>
          <a:p>
            <a:pPr marL="0" indent="0">
              <a:lnSpc>
                <a:spcPct val="90000"/>
              </a:lnSpc>
              <a:spcBef>
                <a:spcPts val="300"/>
              </a:spcBef>
              <a:spcAft>
                <a:spcPts val="0"/>
              </a:spcAft>
              <a:buNone/>
            </a:pPr>
            <a:r>
              <a:rPr lang="en-IN" sz="2400" dirty="0"/>
              <a:t>The report shows the entity states, baseline average report, the scoreboard average report showing 63 total exits with an average of 2.22 seconds each. Also shown is the single capacity activity states for review, payment, check for violations, eye test, and photograph and the multiple capacity activity states. </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endParaRPr lang="en-IN" sz="900" dirty="0">
              <a:hlinkClick r:id="rId3" action="ppaction://hlinksldjump"/>
            </a:endParaRPr>
          </a:p>
        </p:txBody>
      </p:sp>
    </p:spTree>
    <p:extLst>
      <p:ext uri="{BB962C8B-B14F-4D97-AF65-F5344CB8AC3E}">
        <p14:creationId xmlns:p14="http://schemas.microsoft.com/office/powerpoint/2010/main" val="3051826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Table 13.8: Examples of Simulation Applications in Services</a:t>
            </a:r>
          </a:p>
        </p:txBody>
      </p:sp>
      <p:graphicFrame>
        <p:nvGraphicFramePr>
          <p:cNvPr id="7" name="Table 6"/>
          <p:cNvGraphicFramePr>
            <a:graphicFrameLocks noGrp="1"/>
          </p:cNvGraphicFramePr>
          <p:nvPr>
            <p:extLst>
              <p:ext uri="{D42A27DB-BD31-4B8C-83A1-F6EECF244321}">
                <p14:modId xmlns:p14="http://schemas.microsoft.com/office/powerpoint/2010/main" val="3143349847"/>
              </p:ext>
            </p:extLst>
          </p:nvPr>
        </p:nvGraphicFramePr>
        <p:xfrm>
          <a:off x="1275998" y="1883746"/>
          <a:ext cx="7427912" cy="4541520"/>
        </p:xfrm>
        <a:graphic>
          <a:graphicData uri="http://schemas.openxmlformats.org/drawingml/2006/table">
            <a:tbl>
              <a:tblPr firstRow="1" bandRow="1">
                <a:tableStyleId>{5C22544A-7EE6-4342-B048-85BDC9FD1C3A}</a:tableStyleId>
              </a:tblPr>
              <a:tblGrid>
                <a:gridCol w="2551112">
                  <a:extLst>
                    <a:ext uri="{9D8B030D-6E8A-4147-A177-3AD203B41FA5}">
                      <a16:colId xmlns:a16="http://schemas.microsoft.com/office/drawing/2014/main" val="2764735955"/>
                    </a:ext>
                  </a:extLst>
                </a:gridCol>
                <a:gridCol w="4876800">
                  <a:extLst>
                    <a:ext uri="{9D8B030D-6E8A-4147-A177-3AD203B41FA5}">
                      <a16:colId xmlns:a16="http://schemas.microsoft.com/office/drawing/2014/main" val="2947308641"/>
                    </a:ext>
                  </a:extLst>
                </a:gridCol>
              </a:tblGrid>
              <a:tr h="284684">
                <a:tc>
                  <a:txBody>
                    <a:bodyPr/>
                    <a:lstStyle/>
                    <a:p>
                      <a:r>
                        <a:rPr lang="en-IN" sz="1400" b="1" dirty="0">
                          <a:solidFill>
                            <a:schemeClr val="tx1"/>
                          </a:solidFill>
                          <a:latin typeface="Calibri" panose="020F0502020204030204" pitchFamily="34" charset="0"/>
                        </a:rPr>
                        <a:t>Application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400" b="1" dirty="0">
                          <a:solidFill>
                            <a:schemeClr val="tx1"/>
                          </a:solidFill>
                          <a:latin typeface="Calibri" panose="020F0502020204030204" pitchFamily="34" charset="0"/>
                        </a:rPr>
                        <a:t>Simulation</a:t>
                      </a:r>
                      <a:r>
                        <a:rPr lang="en-IN" sz="1400" b="1" baseline="0" dirty="0">
                          <a:solidFill>
                            <a:schemeClr val="tx1"/>
                          </a:solidFill>
                          <a:latin typeface="Calibri" panose="020F0502020204030204" pitchFamily="34" charset="0"/>
                        </a:rPr>
                        <a:t> Objective</a:t>
                      </a:r>
                      <a:endParaRPr lang="en-IN" sz="1400"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5556436"/>
                  </a:ext>
                </a:extLst>
              </a:tr>
              <a:tr h="483964">
                <a:tc>
                  <a:txBody>
                    <a:bodyPr/>
                    <a:lstStyle/>
                    <a:p>
                      <a:r>
                        <a:rPr lang="en-IN" sz="1400" b="0" dirty="0">
                          <a:solidFill>
                            <a:schemeClr val="tx1"/>
                          </a:solidFill>
                          <a:latin typeface="Calibri" panose="020F0502020204030204" pitchFamily="34" charset="0"/>
                        </a:rPr>
                        <a:t>Staffing bank tellers</a:t>
                      </a:r>
                    </a:p>
                  </a:txBody>
                  <a:tcPr>
                    <a:lnT w="12700" cap="flat" cmpd="sng" algn="ctr">
                      <a:solidFill>
                        <a:schemeClr val="tx1"/>
                      </a:solidFill>
                      <a:prstDash val="solid"/>
                      <a:round/>
                      <a:headEnd type="none" w="med" len="med"/>
                      <a:tailEnd type="none" w="med" len="med"/>
                    </a:lnT>
                    <a:noFill/>
                  </a:tcPr>
                </a:tc>
                <a:tc>
                  <a:txBody>
                    <a:bodyPr/>
                    <a:lstStyle/>
                    <a:p>
                      <a:r>
                        <a:rPr lang="en-IN" sz="1400" b="0" dirty="0">
                          <a:solidFill>
                            <a:schemeClr val="tx1"/>
                          </a:solidFill>
                          <a:latin typeface="Calibri" panose="020F0502020204030204" pitchFamily="34" charset="0"/>
                        </a:rPr>
                        <a:t>Consider</a:t>
                      </a:r>
                      <a:r>
                        <a:rPr lang="en-IN" sz="1400" b="0" baseline="0" dirty="0">
                          <a:solidFill>
                            <a:schemeClr val="tx1"/>
                          </a:solidFill>
                          <a:latin typeface="Calibri" panose="020F0502020204030204" pitchFamily="34" charset="0"/>
                        </a:rPr>
                        <a:t> the waiting time of customers when determining the number of tellers to staff a workshift</a:t>
                      </a:r>
                      <a:endParaRPr lang="en-IN" sz="1400" b="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80152893"/>
                  </a:ext>
                </a:extLst>
              </a:tr>
              <a:tr h="284684">
                <a:tc>
                  <a:txBody>
                    <a:bodyPr/>
                    <a:lstStyle/>
                    <a:p>
                      <a:r>
                        <a:rPr lang="en-IN" sz="1400" b="0" dirty="0">
                          <a:solidFill>
                            <a:schemeClr val="tx1"/>
                          </a:solidFill>
                          <a:latin typeface="Calibri" panose="020F0502020204030204" pitchFamily="34" charset="0"/>
                        </a:rPr>
                        <a:t>Emergency ambulance location</a:t>
                      </a:r>
                    </a:p>
                  </a:txBody>
                  <a:tcPr>
                    <a:noFill/>
                  </a:tcPr>
                </a:tc>
                <a:tc>
                  <a:txBody>
                    <a:bodyPr/>
                    <a:lstStyle/>
                    <a:p>
                      <a:r>
                        <a:rPr lang="en-IN" sz="1400" b="0" dirty="0">
                          <a:solidFill>
                            <a:schemeClr val="tx1"/>
                          </a:solidFill>
                          <a:latin typeface="Calibri" panose="020F0502020204030204" pitchFamily="34" charset="0"/>
                        </a:rPr>
                        <a:t>Analyze the response time implications of location</a:t>
                      </a:r>
                      <a:r>
                        <a:rPr lang="en-IN" sz="1400" b="0" baseline="0" dirty="0">
                          <a:solidFill>
                            <a:schemeClr val="tx1"/>
                          </a:solidFill>
                          <a:latin typeface="Calibri" panose="020F0502020204030204" pitchFamily="34" charset="0"/>
                        </a:rPr>
                        <a:t> options</a:t>
                      </a:r>
                      <a:endParaRPr lang="en-IN" sz="1400"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564112661"/>
                  </a:ext>
                </a:extLst>
              </a:tr>
              <a:tr h="483964">
                <a:tc>
                  <a:txBody>
                    <a:bodyPr/>
                    <a:lstStyle/>
                    <a:p>
                      <a:r>
                        <a:rPr lang="en-IN" sz="1400" b="0" dirty="0">
                          <a:solidFill>
                            <a:schemeClr val="tx1"/>
                          </a:solidFill>
                          <a:latin typeface="Calibri" panose="020F0502020204030204" pitchFamily="34" charset="0"/>
                        </a:rPr>
                        <a:t>Hospital-patient</a:t>
                      </a:r>
                      <a:r>
                        <a:rPr lang="en-IN" sz="1400" b="0" baseline="0" dirty="0">
                          <a:solidFill>
                            <a:schemeClr val="tx1"/>
                          </a:solidFill>
                          <a:latin typeface="Calibri" panose="020F0502020204030204" pitchFamily="34" charset="0"/>
                        </a:rPr>
                        <a:t> flows</a:t>
                      </a:r>
                      <a:endParaRPr lang="en-IN" sz="1400" b="0" dirty="0">
                        <a:solidFill>
                          <a:schemeClr val="tx1"/>
                        </a:solidFill>
                        <a:latin typeface="Calibri" panose="020F0502020204030204" pitchFamily="34" charset="0"/>
                      </a:endParaRPr>
                    </a:p>
                  </a:txBody>
                  <a:tcPr>
                    <a:noFill/>
                  </a:tcPr>
                </a:tc>
                <a:tc>
                  <a:txBody>
                    <a:bodyPr/>
                    <a:lstStyle/>
                    <a:p>
                      <a:r>
                        <a:rPr lang="en-IN" sz="1400" b="0" dirty="0">
                          <a:solidFill>
                            <a:schemeClr val="tx1"/>
                          </a:solidFill>
                          <a:latin typeface="Calibri" panose="020F0502020204030204" pitchFamily="34" charset="0"/>
                        </a:rPr>
                        <a:t>Develop procedures to manage patient flow and resource</a:t>
                      </a:r>
                      <a:r>
                        <a:rPr lang="en-IN" sz="1400" b="0" baseline="0" dirty="0">
                          <a:solidFill>
                            <a:schemeClr val="tx1"/>
                          </a:solidFill>
                          <a:latin typeface="Calibri" panose="020F0502020204030204" pitchFamily="34" charset="0"/>
                        </a:rPr>
                        <a:t> utilization</a:t>
                      </a:r>
                      <a:endParaRPr lang="en-IN" sz="1400"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3145662837"/>
                  </a:ext>
                </a:extLst>
              </a:tr>
              <a:tr h="483964">
                <a:tc>
                  <a:txBody>
                    <a:bodyPr/>
                    <a:lstStyle/>
                    <a:p>
                      <a:r>
                        <a:rPr lang="en-IN" sz="1400" b="0" dirty="0">
                          <a:solidFill>
                            <a:schemeClr val="tx1"/>
                          </a:solidFill>
                          <a:latin typeface="Calibri" panose="020F0502020204030204" pitchFamily="34" charset="0"/>
                        </a:rPr>
                        <a:t>Order processing</a:t>
                      </a:r>
                    </a:p>
                  </a:txBody>
                  <a:tcPr>
                    <a:noFill/>
                  </a:tcPr>
                </a:tc>
                <a:tc>
                  <a:txBody>
                    <a:bodyPr/>
                    <a:lstStyle/>
                    <a:p>
                      <a:r>
                        <a:rPr lang="en-IN" sz="1400" b="0" dirty="0">
                          <a:solidFill>
                            <a:schemeClr val="tx1"/>
                          </a:solidFill>
                          <a:latin typeface="Calibri" panose="020F0502020204030204" pitchFamily="34" charset="0"/>
                        </a:rPr>
                        <a:t>Analyze order processing procedures</a:t>
                      </a:r>
                      <a:r>
                        <a:rPr lang="en-IN" sz="1400" b="0" baseline="0" dirty="0">
                          <a:solidFill>
                            <a:schemeClr val="tx1"/>
                          </a:solidFill>
                          <a:latin typeface="Calibri" panose="020F0502020204030204" pitchFamily="34" charset="0"/>
                        </a:rPr>
                        <a:t> to support just-in-time shipments</a:t>
                      </a:r>
                      <a:endParaRPr lang="en-IN" sz="1400"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280092994"/>
                  </a:ext>
                </a:extLst>
              </a:tr>
              <a:tr h="483964">
                <a:tc>
                  <a:txBody>
                    <a:bodyPr/>
                    <a:lstStyle/>
                    <a:p>
                      <a:r>
                        <a:rPr lang="en-IN" sz="1400" b="0" dirty="0">
                          <a:solidFill>
                            <a:schemeClr val="tx1"/>
                          </a:solidFill>
                          <a:latin typeface="Calibri" panose="020F0502020204030204" pitchFamily="34" charset="0"/>
                        </a:rPr>
                        <a:t>Aircraft maintenance</a:t>
                      </a:r>
                    </a:p>
                  </a:txBody>
                  <a:tcPr>
                    <a:noFill/>
                  </a:tcPr>
                </a:tc>
                <a:tc>
                  <a:txBody>
                    <a:bodyPr/>
                    <a:lstStyle/>
                    <a:p>
                      <a:r>
                        <a:rPr lang="en-IN" sz="1400" b="0" dirty="0">
                          <a:solidFill>
                            <a:schemeClr val="tx1"/>
                          </a:solidFill>
                          <a:latin typeface="Calibri" panose="020F0502020204030204" pitchFamily="34" charset="0"/>
                        </a:rPr>
                        <a:t>Determine the impact on downtime of preventive maintenance schedules</a:t>
                      </a:r>
                    </a:p>
                  </a:txBody>
                  <a:tcPr>
                    <a:noFill/>
                  </a:tcPr>
                </a:tc>
                <a:extLst>
                  <a:ext uri="{0D108BD9-81ED-4DB2-BD59-A6C34878D82A}">
                    <a16:rowId xmlns:a16="http://schemas.microsoft.com/office/drawing/2014/main" val="3664529635"/>
                  </a:ext>
                </a:extLst>
              </a:tr>
              <a:tr h="284684">
                <a:tc>
                  <a:txBody>
                    <a:bodyPr/>
                    <a:lstStyle/>
                    <a:p>
                      <a:r>
                        <a:rPr lang="en-IN" sz="1400" b="0" dirty="0">
                          <a:solidFill>
                            <a:schemeClr val="tx1"/>
                          </a:solidFill>
                          <a:latin typeface="Calibri" panose="020F0502020204030204" pitchFamily="34" charset="0"/>
                        </a:rPr>
                        <a:t>Hazardous waste handling</a:t>
                      </a:r>
                    </a:p>
                  </a:txBody>
                  <a:tcPr>
                    <a:noFill/>
                  </a:tcPr>
                </a:tc>
                <a:tc>
                  <a:txBody>
                    <a:bodyPr/>
                    <a:lstStyle/>
                    <a:p>
                      <a:r>
                        <a:rPr lang="en-IN" sz="1400" b="0" dirty="0">
                          <a:solidFill>
                            <a:schemeClr val="tx1"/>
                          </a:solidFill>
                          <a:latin typeface="Calibri" panose="020F0502020204030204" pitchFamily="34" charset="0"/>
                        </a:rPr>
                        <a:t>Analyze capacity of recycling facilities and transportation</a:t>
                      </a:r>
                      <a:r>
                        <a:rPr lang="en-IN" sz="1400" b="0" baseline="0" dirty="0">
                          <a:solidFill>
                            <a:schemeClr val="tx1"/>
                          </a:solidFill>
                          <a:latin typeface="Calibri" panose="020F0502020204030204" pitchFamily="34" charset="0"/>
                        </a:rPr>
                        <a:t> needs</a:t>
                      </a:r>
                      <a:endParaRPr lang="en-IN" sz="1400"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3222394089"/>
                  </a:ext>
                </a:extLst>
              </a:tr>
              <a:tr h="483964">
                <a:tc>
                  <a:txBody>
                    <a:bodyPr/>
                    <a:lstStyle/>
                    <a:p>
                      <a:r>
                        <a:rPr lang="en-IN" sz="1400" b="0" dirty="0">
                          <a:solidFill>
                            <a:schemeClr val="tx1"/>
                          </a:solidFill>
                          <a:latin typeface="Calibri" panose="020F0502020204030204" pitchFamily="34" charset="0"/>
                        </a:rPr>
                        <a:t>Schedulling of police patrols</a:t>
                      </a:r>
                    </a:p>
                  </a:txBody>
                  <a:tcPr>
                    <a:noFill/>
                  </a:tcPr>
                </a:tc>
                <a:tc>
                  <a:txBody>
                    <a:bodyPr/>
                    <a:lstStyle/>
                    <a:p>
                      <a:r>
                        <a:rPr lang="en-IN" sz="1400" b="0" dirty="0">
                          <a:solidFill>
                            <a:schemeClr val="tx1"/>
                          </a:solidFill>
                          <a:latin typeface="Calibri" panose="020F0502020204030204" pitchFamily="34" charset="0"/>
                        </a:rPr>
                        <a:t>Investigate</a:t>
                      </a:r>
                      <a:r>
                        <a:rPr lang="en-IN" sz="1400" b="0" baseline="0" dirty="0">
                          <a:solidFill>
                            <a:schemeClr val="tx1"/>
                          </a:solidFill>
                          <a:latin typeface="Calibri" panose="020F0502020204030204" pitchFamily="34" charset="0"/>
                        </a:rPr>
                        <a:t> the impact of targeting crime areas on crime prevention</a:t>
                      </a:r>
                      <a:endParaRPr lang="en-IN" sz="1400"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3291477894"/>
                  </a:ext>
                </a:extLst>
              </a:tr>
              <a:tr h="483964">
                <a:tc>
                  <a:txBody>
                    <a:bodyPr/>
                    <a:lstStyle/>
                    <a:p>
                      <a:r>
                        <a:rPr lang="en-IN" sz="1400" b="0" dirty="0">
                          <a:solidFill>
                            <a:schemeClr val="tx1"/>
                          </a:solidFill>
                          <a:latin typeface="Calibri" panose="020F0502020204030204" pitchFamily="34" charset="0"/>
                        </a:rPr>
                        <a:t>Project management</a:t>
                      </a:r>
                    </a:p>
                  </a:txBody>
                  <a:tcPr>
                    <a:noFill/>
                  </a:tcPr>
                </a:tc>
                <a:tc>
                  <a:txBody>
                    <a:bodyPr/>
                    <a:lstStyle/>
                    <a:p>
                      <a:r>
                        <a:rPr lang="en-IN" sz="1400" b="0" dirty="0">
                          <a:solidFill>
                            <a:schemeClr val="tx1"/>
                          </a:solidFill>
                          <a:latin typeface="Calibri" panose="020F0502020204030204" pitchFamily="34" charset="0"/>
                        </a:rPr>
                        <a:t>Determine the project completion time distribution when activity times are uncertain</a:t>
                      </a:r>
                    </a:p>
                  </a:txBody>
                  <a:tcPr>
                    <a:noFill/>
                  </a:tcPr>
                </a:tc>
                <a:extLst>
                  <a:ext uri="{0D108BD9-81ED-4DB2-BD59-A6C34878D82A}">
                    <a16:rowId xmlns:a16="http://schemas.microsoft.com/office/drawing/2014/main" val="729323575"/>
                  </a:ext>
                </a:extLst>
              </a:tr>
              <a:tr h="483964">
                <a:tc>
                  <a:txBody>
                    <a:bodyPr/>
                    <a:lstStyle/>
                    <a:p>
                      <a:r>
                        <a:rPr lang="en-IN" sz="1400" b="0" dirty="0">
                          <a:solidFill>
                            <a:schemeClr val="tx1"/>
                          </a:solidFill>
                          <a:latin typeface="Calibri" panose="020F0502020204030204" pitchFamily="34" charset="0"/>
                        </a:rPr>
                        <a:t>Recreational facilities</a:t>
                      </a:r>
                    </a:p>
                  </a:txBody>
                  <a:tcPr>
                    <a:lnB w="12700" cap="flat" cmpd="sng" algn="ctr">
                      <a:solidFill>
                        <a:schemeClr val="tx1"/>
                      </a:solidFill>
                      <a:prstDash val="solid"/>
                      <a:round/>
                      <a:headEnd type="none" w="med" len="med"/>
                      <a:tailEnd type="none" w="med" len="med"/>
                    </a:lnB>
                    <a:noFill/>
                  </a:tcPr>
                </a:tc>
                <a:tc>
                  <a:txBody>
                    <a:bodyPr/>
                    <a:lstStyle/>
                    <a:p>
                      <a:r>
                        <a:rPr lang="en-IN" sz="1400" b="0" dirty="0">
                          <a:solidFill>
                            <a:schemeClr val="tx1"/>
                          </a:solidFill>
                          <a:latin typeface="Calibri" panose="020F0502020204030204" pitchFamily="34" charset="0"/>
                        </a:rPr>
                        <a:t>Predict the impact upon facilities under different operating policies</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1423593"/>
                  </a:ext>
                </a:extLst>
              </a:tr>
            </a:tbl>
          </a:graphicData>
        </a:graphic>
      </p:graphicFrame>
    </p:spTree>
  </p:cSld>
  <p:clrMapOvr>
    <a:overrideClrMapping bg1="lt1" tx1="dk1" bg2="lt2" tx2="dk2" accent1="accent1" accent2="accent2" accent3="accent3" accent4="accent4" accent5="accent5" accent6="accent6" hlink="hlink" folHlink="folHlink"/>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13.7: The Process of System Simulation</a:t>
            </a:r>
          </a:p>
        </p:txBody>
      </p:sp>
      <p:pic>
        <p:nvPicPr>
          <p:cNvPr id="6" name="Picture 5" descr="Organization chart for the process of the system.&#10;"/>
          <p:cNvPicPr>
            <a:picLocks noChangeAspect="1"/>
          </p:cNvPicPr>
          <p:nvPr/>
        </p:nvPicPr>
        <p:blipFill>
          <a:blip r:embed="rId3"/>
          <a:stretch>
            <a:fillRect/>
          </a:stretch>
        </p:blipFill>
        <p:spPr>
          <a:xfrm>
            <a:off x="3453079" y="1905000"/>
            <a:ext cx="2428343" cy="4202291"/>
          </a:xfrm>
          <a:prstGeom prst="rect">
            <a:avLst/>
          </a:prstGeom>
        </p:spPr>
      </p:pic>
      <p:sp>
        <p:nvSpPr>
          <p:cNvPr id="2" name="Content Placeholder 1"/>
          <p:cNvSpPr>
            <a:spLocks noGrp="1"/>
          </p:cNvSpPr>
          <p:nvPr>
            <p:ph idx="1"/>
          </p:nvPr>
        </p:nvSpPr>
        <p:spPr>
          <a:xfrm>
            <a:off x="3932855" y="6256739"/>
            <a:ext cx="1816521" cy="211110"/>
          </a:xfrm>
        </p:spPr>
        <p:txBody>
          <a:bodyPr/>
          <a:lstStyle/>
          <a:p>
            <a:pPr marL="0" indent="0" algn="ctr">
              <a:buNone/>
            </a:pPr>
            <a:r>
              <a:rPr lang="en-IN" sz="900" dirty="0">
                <a:hlinkClick r:id="rId4" action="ppaction://hlinksldjump"/>
              </a:rPr>
              <a:t>Access the long description slide.</a:t>
            </a:r>
          </a:p>
        </p:txBody>
      </p:sp>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Systems Simulation </a:t>
            </a:r>
            <a:r>
              <a:rPr lang="en-US" sz="1000" dirty="0"/>
              <a:t>1</a:t>
            </a:r>
            <a:endParaRPr lang="en-US" dirty="0"/>
          </a:p>
        </p:txBody>
      </p:sp>
      <p:sp>
        <p:nvSpPr>
          <p:cNvPr id="8195" name="Rectangle 3"/>
          <p:cNvSpPr>
            <a:spLocks noGrp="1" noChangeArrowheads="1"/>
          </p:cNvSpPr>
          <p:nvPr>
            <p:ph idx="1"/>
          </p:nvPr>
        </p:nvSpPr>
        <p:spPr>
          <a:xfrm>
            <a:off x="1066800" y="2017713"/>
            <a:ext cx="7924800" cy="3468687"/>
          </a:xfrm>
        </p:spPr>
        <p:txBody>
          <a:bodyPr/>
          <a:lstStyle/>
          <a:p>
            <a:pPr marL="0" indent="0">
              <a:buNone/>
            </a:pPr>
            <a:r>
              <a:rPr lang="en-US" dirty="0"/>
              <a:t>Monte Carlo Simulation.</a:t>
            </a:r>
          </a:p>
          <a:p>
            <a:pPr marL="291600" lvl="1" indent="-291600">
              <a:lnSpc>
                <a:spcPct val="90000"/>
              </a:lnSpc>
              <a:spcBef>
                <a:spcPts val="1000"/>
              </a:spcBef>
              <a:buSzPct val="100000"/>
            </a:pPr>
            <a:r>
              <a:rPr lang="en-US" sz="2600" dirty="0"/>
              <a:t>Method that enables us to model random variables with their associated probability distributions.</a:t>
            </a:r>
          </a:p>
          <a:p>
            <a:pPr marL="291600" lvl="1" indent="-291600">
              <a:lnSpc>
                <a:spcPct val="90000"/>
              </a:lnSpc>
              <a:spcBef>
                <a:spcPts val="1000"/>
              </a:spcBef>
              <a:buSzPct val="100000"/>
            </a:pPr>
            <a:r>
              <a:rPr lang="en-US" sz="2600" dirty="0"/>
              <a:t>Use random numbers (R</a:t>
            </a:r>
            <a:r>
              <a:rPr lang="en-US" sz="100" dirty="0"/>
              <a:t> </a:t>
            </a:r>
            <a:r>
              <a:rPr lang="en-US" sz="2600" dirty="0"/>
              <a:t>N) to generate probabilistic events.</a:t>
            </a:r>
          </a:p>
          <a:p>
            <a:pPr marL="291600" lvl="1" indent="-291600">
              <a:lnSpc>
                <a:spcPct val="90000"/>
              </a:lnSpc>
              <a:spcBef>
                <a:spcPts val="1000"/>
              </a:spcBef>
              <a:buSzPct val="100000"/>
            </a:pPr>
            <a:r>
              <a:rPr lang="en-US" sz="2600" dirty="0"/>
              <a:t>Note that RN is uniformly distributed between 0 and 1. </a:t>
            </a:r>
          </a:p>
          <a:p>
            <a:pPr marL="291600" lvl="1" indent="-291600">
              <a:lnSpc>
                <a:spcPct val="90000"/>
              </a:lnSpc>
              <a:spcBef>
                <a:spcPts val="1000"/>
              </a:spcBef>
              <a:buSzPct val="100000"/>
            </a:pPr>
            <a:r>
              <a:rPr lang="en-US" sz="2600" dirty="0"/>
              <a:t>Random variables can be either discrete or continuous.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Table 13.9: Uniformly Distributed Random Numbers [0, 1]</a:t>
            </a:r>
          </a:p>
        </p:txBody>
      </p:sp>
      <p:graphicFrame>
        <p:nvGraphicFramePr>
          <p:cNvPr id="3" name="Table 2"/>
          <p:cNvGraphicFramePr>
            <a:graphicFrameLocks noGrp="1"/>
          </p:cNvGraphicFramePr>
          <p:nvPr>
            <p:extLst>
              <p:ext uri="{D42A27DB-BD31-4B8C-83A1-F6EECF244321}">
                <p14:modId xmlns:p14="http://schemas.microsoft.com/office/powerpoint/2010/main" val="774442949"/>
              </p:ext>
            </p:extLst>
          </p:nvPr>
        </p:nvGraphicFramePr>
        <p:xfrm>
          <a:off x="1524000" y="2082800"/>
          <a:ext cx="6019800" cy="3708400"/>
        </p:xfrm>
        <a:graphic>
          <a:graphicData uri="http://schemas.openxmlformats.org/drawingml/2006/table">
            <a:tbl>
              <a:tblPr firstRow="1" bandRow="1">
                <a:tableStyleId>{5C22544A-7EE6-4342-B048-85BDC9FD1C3A}</a:tableStyleId>
              </a:tblPr>
              <a:tblGrid>
                <a:gridCol w="1581150">
                  <a:extLst>
                    <a:ext uri="{9D8B030D-6E8A-4147-A177-3AD203B41FA5}">
                      <a16:colId xmlns:a16="http://schemas.microsoft.com/office/drawing/2014/main" val="1477039449"/>
                    </a:ext>
                  </a:extLst>
                </a:gridCol>
                <a:gridCol w="1581150">
                  <a:extLst>
                    <a:ext uri="{9D8B030D-6E8A-4147-A177-3AD203B41FA5}">
                      <a16:colId xmlns:a16="http://schemas.microsoft.com/office/drawing/2014/main" val="3845159496"/>
                    </a:ext>
                  </a:extLst>
                </a:gridCol>
                <a:gridCol w="1581150">
                  <a:extLst>
                    <a:ext uri="{9D8B030D-6E8A-4147-A177-3AD203B41FA5}">
                      <a16:colId xmlns:a16="http://schemas.microsoft.com/office/drawing/2014/main" val="1072512231"/>
                    </a:ext>
                  </a:extLst>
                </a:gridCol>
                <a:gridCol w="1276350">
                  <a:extLst>
                    <a:ext uri="{9D8B030D-6E8A-4147-A177-3AD203B41FA5}">
                      <a16:colId xmlns:a16="http://schemas.microsoft.com/office/drawing/2014/main" val="2245171595"/>
                    </a:ext>
                  </a:extLst>
                </a:gridCol>
              </a:tblGrid>
              <a:tr h="370840">
                <a:tc>
                  <a:txBody>
                    <a:bodyPr/>
                    <a:lstStyle/>
                    <a:p>
                      <a:r>
                        <a:rPr lang="en-IN" b="0" dirty="0">
                          <a:solidFill>
                            <a:schemeClr val="tx1"/>
                          </a:solidFill>
                          <a:latin typeface="Calibri" panose="020F0502020204030204" pitchFamily="34" charset="0"/>
                        </a:rPr>
                        <a:t>0.65481</a:t>
                      </a:r>
                    </a:p>
                  </a:txBody>
                  <a:tcPr>
                    <a:lnT w="12700" cap="flat" cmpd="sng" algn="ctr">
                      <a:solidFill>
                        <a:schemeClr val="tx1"/>
                      </a:solidFill>
                      <a:prstDash val="solid"/>
                      <a:round/>
                      <a:headEnd type="none" w="med" len="med"/>
                      <a:tailEnd type="none" w="med" len="med"/>
                    </a:lnT>
                    <a:noFill/>
                  </a:tcPr>
                </a:tc>
                <a:tc>
                  <a:txBody>
                    <a:bodyPr/>
                    <a:lstStyle/>
                    <a:p>
                      <a:r>
                        <a:rPr lang="en-IN" b="0" dirty="0">
                          <a:solidFill>
                            <a:schemeClr val="tx1"/>
                          </a:solidFill>
                          <a:latin typeface="Calibri" panose="020F0502020204030204" pitchFamily="34" charset="0"/>
                        </a:rPr>
                        <a:t>0.32533</a:t>
                      </a:r>
                    </a:p>
                  </a:txBody>
                  <a:tcPr>
                    <a:lnT w="12700" cap="flat" cmpd="sng" algn="ctr">
                      <a:solidFill>
                        <a:schemeClr val="tx1"/>
                      </a:solidFill>
                      <a:prstDash val="solid"/>
                      <a:round/>
                      <a:headEnd type="none" w="med" len="med"/>
                      <a:tailEnd type="none" w="med" len="med"/>
                    </a:lnT>
                    <a:noFill/>
                  </a:tcPr>
                </a:tc>
                <a:tc>
                  <a:txBody>
                    <a:bodyPr/>
                    <a:lstStyle/>
                    <a:p>
                      <a:r>
                        <a:rPr lang="en-IN" b="0" dirty="0">
                          <a:solidFill>
                            <a:schemeClr val="tx1"/>
                          </a:solidFill>
                          <a:latin typeface="Calibri" panose="020F0502020204030204" pitchFamily="34" charset="0"/>
                        </a:rPr>
                        <a:t>0.60527</a:t>
                      </a:r>
                    </a:p>
                  </a:txBody>
                  <a:tcPr>
                    <a:lnT w="12700" cap="flat" cmpd="sng" algn="ctr">
                      <a:solidFill>
                        <a:schemeClr val="tx1"/>
                      </a:solidFill>
                      <a:prstDash val="solid"/>
                      <a:round/>
                      <a:headEnd type="none" w="med" len="med"/>
                      <a:tailEnd type="none" w="med" len="med"/>
                    </a:lnT>
                    <a:noFill/>
                  </a:tcPr>
                </a:tc>
                <a:tc>
                  <a:txBody>
                    <a:bodyPr/>
                    <a:lstStyle/>
                    <a:p>
                      <a:r>
                        <a:rPr lang="en-IN" b="0" dirty="0">
                          <a:solidFill>
                            <a:schemeClr val="tx1"/>
                          </a:solidFill>
                          <a:latin typeface="Calibri" panose="020F0502020204030204" pitchFamily="34" charset="0"/>
                        </a:rPr>
                        <a:t>0.73407</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701522258"/>
                  </a:ext>
                </a:extLst>
              </a:tr>
              <a:tr h="370840">
                <a:tc>
                  <a:txBody>
                    <a:bodyPr/>
                    <a:lstStyle/>
                    <a:p>
                      <a:r>
                        <a:rPr lang="en-IN" b="0" dirty="0">
                          <a:solidFill>
                            <a:schemeClr val="tx1"/>
                          </a:solidFill>
                          <a:latin typeface="Calibri" panose="020F0502020204030204" pitchFamily="34" charset="0"/>
                        </a:rPr>
                        <a:t>0.90124</a:t>
                      </a:r>
                    </a:p>
                  </a:txBody>
                  <a:tcPr>
                    <a:noFill/>
                  </a:tcPr>
                </a:tc>
                <a:tc>
                  <a:txBody>
                    <a:bodyPr/>
                    <a:lstStyle/>
                    <a:p>
                      <a:r>
                        <a:rPr lang="en-IN" b="0" dirty="0">
                          <a:solidFill>
                            <a:schemeClr val="tx1"/>
                          </a:solidFill>
                          <a:latin typeface="Calibri" panose="020F0502020204030204" pitchFamily="34" charset="0"/>
                        </a:rPr>
                        <a:t>0.04805</a:t>
                      </a:r>
                    </a:p>
                  </a:txBody>
                  <a:tcPr>
                    <a:noFill/>
                  </a:tcPr>
                </a:tc>
                <a:tc>
                  <a:txBody>
                    <a:bodyPr/>
                    <a:lstStyle/>
                    <a:p>
                      <a:r>
                        <a:rPr lang="en-IN" b="0" dirty="0">
                          <a:solidFill>
                            <a:schemeClr val="tx1"/>
                          </a:solidFill>
                          <a:latin typeface="Calibri" panose="020F0502020204030204" pitchFamily="34" charset="0"/>
                        </a:rPr>
                        <a:t>0.59466</a:t>
                      </a:r>
                    </a:p>
                  </a:txBody>
                  <a:tcPr>
                    <a:noFill/>
                  </a:tcPr>
                </a:tc>
                <a:tc>
                  <a:txBody>
                    <a:bodyPr/>
                    <a:lstStyle/>
                    <a:p>
                      <a:r>
                        <a:rPr lang="en-IN" b="0" dirty="0">
                          <a:solidFill>
                            <a:schemeClr val="tx1"/>
                          </a:solidFill>
                          <a:latin typeface="Calibri" panose="020F0502020204030204" pitchFamily="34" charset="0"/>
                        </a:rPr>
                        <a:t>0.41994</a:t>
                      </a:r>
                    </a:p>
                  </a:txBody>
                  <a:tcPr>
                    <a:noFill/>
                  </a:tcPr>
                </a:tc>
                <a:extLst>
                  <a:ext uri="{0D108BD9-81ED-4DB2-BD59-A6C34878D82A}">
                    <a16:rowId xmlns:a16="http://schemas.microsoft.com/office/drawing/2014/main" val="3096784417"/>
                  </a:ext>
                </a:extLst>
              </a:tr>
              <a:tr h="370840">
                <a:tc>
                  <a:txBody>
                    <a:bodyPr/>
                    <a:lstStyle/>
                    <a:p>
                      <a:r>
                        <a:rPr lang="en-IN" b="0" dirty="0">
                          <a:solidFill>
                            <a:schemeClr val="tx1"/>
                          </a:solidFill>
                          <a:latin typeface="Calibri" panose="020F0502020204030204" pitchFamily="34" charset="0"/>
                        </a:rPr>
                        <a:t>0.74350</a:t>
                      </a:r>
                    </a:p>
                  </a:txBody>
                  <a:tcPr>
                    <a:noFill/>
                  </a:tcPr>
                </a:tc>
                <a:tc>
                  <a:txBody>
                    <a:bodyPr/>
                    <a:lstStyle/>
                    <a:p>
                      <a:r>
                        <a:rPr lang="en-IN" b="0" dirty="0">
                          <a:solidFill>
                            <a:schemeClr val="tx1"/>
                          </a:solidFill>
                          <a:latin typeface="Calibri" panose="020F0502020204030204" pitchFamily="34" charset="0"/>
                        </a:rPr>
                        <a:t>0.68953</a:t>
                      </a:r>
                    </a:p>
                  </a:txBody>
                  <a:tcPr>
                    <a:noFill/>
                  </a:tcPr>
                </a:tc>
                <a:tc>
                  <a:txBody>
                    <a:bodyPr/>
                    <a:lstStyle/>
                    <a:p>
                      <a:r>
                        <a:rPr lang="en-IN" b="0" dirty="0">
                          <a:solidFill>
                            <a:schemeClr val="tx1"/>
                          </a:solidFill>
                          <a:latin typeface="Calibri" panose="020F0502020204030204" pitchFamily="34" charset="0"/>
                        </a:rPr>
                        <a:t>0.45973</a:t>
                      </a:r>
                    </a:p>
                  </a:txBody>
                  <a:tcPr>
                    <a:noFill/>
                  </a:tcPr>
                </a:tc>
                <a:tc>
                  <a:txBody>
                    <a:bodyPr/>
                    <a:lstStyle/>
                    <a:p>
                      <a:r>
                        <a:rPr lang="en-IN" b="0" dirty="0">
                          <a:solidFill>
                            <a:schemeClr val="tx1"/>
                          </a:solidFill>
                          <a:latin typeface="Calibri" panose="020F0502020204030204" pitchFamily="34" charset="0"/>
                        </a:rPr>
                        <a:t>0.25298</a:t>
                      </a:r>
                    </a:p>
                  </a:txBody>
                  <a:tcPr>
                    <a:noFill/>
                  </a:tcPr>
                </a:tc>
                <a:extLst>
                  <a:ext uri="{0D108BD9-81ED-4DB2-BD59-A6C34878D82A}">
                    <a16:rowId xmlns:a16="http://schemas.microsoft.com/office/drawing/2014/main" val="2456727898"/>
                  </a:ext>
                </a:extLst>
              </a:tr>
              <a:tr h="370840">
                <a:tc>
                  <a:txBody>
                    <a:bodyPr/>
                    <a:lstStyle/>
                    <a:p>
                      <a:r>
                        <a:rPr lang="en-IN" b="0" dirty="0">
                          <a:solidFill>
                            <a:schemeClr val="tx1"/>
                          </a:solidFill>
                          <a:latin typeface="Calibri" panose="020F0502020204030204" pitchFamily="34" charset="0"/>
                        </a:rPr>
                        <a:t>0.09893</a:t>
                      </a:r>
                    </a:p>
                  </a:txBody>
                  <a:tcPr>
                    <a:noFill/>
                  </a:tcPr>
                </a:tc>
                <a:tc>
                  <a:txBody>
                    <a:bodyPr/>
                    <a:lstStyle/>
                    <a:p>
                      <a:r>
                        <a:rPr lang="en-IN" b="0" dirty="0">
                          <a:solidFill>
                            <a:schemeClr val="tx1"/>
                          </a:solidFill>
                          <a:latin typeface="Calibri" panose="020F0502020204030204" pitchFamily="34" charset="0"/>
                        </a:rPr>
                        <a:t>0.02529</a:t>
                      </a:r>
                    </a:p>
                  </a:txBody>
                  <a:tcPr>
                    <a:noFill/>
                  </a:tcPr>
                </a:tc>
                <a:tc>
                  <a:txBody>
                    <a:bodyPr/>
                    <a:lstStyle/>
                    <a:p>
                      <a:r>
                        <a:rPr lang="en-IN" b="0" dirty="0">
                          <a:solidFill>
                            <a:schemeClr val="tx1"/>
                          </a:solidFill>
                          <a:latin typeface="Calibri" panose="020F0502020204030204" pitchFamily="34" charset="0"/>
                        </a:rPr>
                        <a:t>0.46670</a:t>
                      </a:r>
                    </a:p>
                  </a:txBody>
                  <a:tcPr>
                    <a:noFill/>
                  </a:tcPr>
                </a:tc>
                <a:tc>
                  <a:txBody>
                    <a:bodyPr/>
                    <a:lstStyle/>
                    <a:p>
                      <a:r>
                        <a:rPr lang="en-IN" b="0" dirty="0">
                          <a:solidFill>
                            <a:schemeClr val="tx1"/>
                          </a:solidFill>
                          <a:latin typeface="Calibri" panose="020F0502020204030204" pitchFamily="34" charset="0"/>
                        </a:rPr>
                        <a:t>0.20539</a:t>
                      </a:r>
                    </a:p>
                  </a:txBody>
                  <a:tcPr>
                    <a:noFill/>
                  </a:tcPr>
                </a:tc>
                <a:extLst>
                  <a:ext uri="{0D108BD9-81ED-4DB2-BD59-A6C34878D82A}">
                    <a16:rowId xmlns:a16="http://schemas.microsoft.com/office/drawing/2014/main" val="1487610515"/>
                  </a:ext>
                </a:extLst>
              </a:tr>
              <a:tr h="370840">
                <a:tc>
                  <a:txBody>
                    <a:bodyPr/>
                    <a:lstStyle/>
                    <a:p>
                      <a:r>
                        <a:rPr lang="en-IN" b="0" dirty="0">
                          <a:solidFill>
                            <a:schemeClr val="tx1"/>
                          </a:solidFill>
                          <a:latin typeface="Calibri" panose="020F0502020204030204" pitchFamily="34" charset="0"/>
                        </a:rPr>
                        <a:t>0.61196</a:t>
                      </a:r>
                    </a:p>
                  </a:txBody>
                  <a:tcPr>
                    <a:noFill/>
                  </a:tcPr>
                </a:tc>
                <a:tc>
                  <a:txBody>
                    <a:bodyPr/>
                    <a:lstStyle/>
                    <a:p>
                      <a:r>
                        <a:rPr lang="en-IN" b="0" dirty="0">
                          <a:solidFill>
                            <a:schemeClr val="tx1"/>
                          </a:solidFill>
                          <a:latin typeface="Calibri" panose="020F0502020204030204" pitchFamily="34" charset="0"/>
                        </a:rPr>
                        <a:t>0.99970</a:t>
                      </a:r>
                    </a:p>
                  </a:txBody>
                  <a:tcPr>
                    <a:noFill/>
                  </a:tcPr>
                </a:tc>
                <a:tc>
                  <a:txBody>
                    <a:bodyPr/>
                    <a:lstStyle/>
                    <a:p>
                      <a:r>
                        <a:rPr lang="en-IN" b="0" dirty="0">
                          <a:solidFill>
                            <a:schemeClr val="tx1"/>
                          </a:solidFill>
                          <a:latin typeface="Calibri" panose="020F0502020204030204" pitchFamily="34" charset="0"/>
                        </a:rPr>
                        <a:t>0.82512</a:t>
                      </a:r>
                    </a:p>
                  </a:txBody>
                  <a:tcPr>
                    <a:noFill/>
                  </a:tcPr>
                </a:tc>
                <a:tc>
                  <a:txBody>
                    <a:bodyPr/>
                    <a:lstStyle/>
                    <a:p>
                      <a:r>
                        <a:rPr lang="en-IN" b="0" dirty="0">
                          <a:solidFill>
                            <a:schemeClr val="tx1"/>
                          </a:solidFill>
                          <a:latin typeface="Calibri" panose="020F0502020204030204" pitchFamily="34" charset="0"/>
                        </a:rPr>
                        <a:t>0.61427</a:t>
                      </a:r>
                    </a:p>
                  </a:txBody>
                  <a:tcPr>
                    <a:noFill/>
                  </a:tcPr>
                </a:tc>
                <a:extLst>
                  <a:ext uri="{0D108BD9-81ED-4DB2-BD59-A6C34878D82A}">
                    <a16:rowId xmlns:a16="http://schemas.microsoft.com/office/drawing/2014/main" val="3322422488"/>
                  </a:ext>
                </a:extLst>
              </a:tr>
              <a:tr h="370840">
                <a:tc>
                  <a:txBody>
                    <a:bodyPr/>
                    <a:lstStyle/>
                    <a:p>
                      <a:r>
                        <a:rPr lang="en-IN" b="0" dirty="0">
                          <a:solidFill>
                            <a:schemeClr val="tx1"/>
                          </a:solidFill>
                          <a:latin typeface="Calibri" panose="020F0502020204030204" pitchFamily="34" charset="0"/>
                        </a:rPr>
                        <a:t>0.15474</a:t>
                      </a:r>
                    </a:p>
                  </a:txBody>
                  <a:tcPr>
                    <a:noFill/>
                  </a:tcPr>
                </a:tc>
                <a:tc>
                  <a:txBody>
                    <a:bodyPr/>
                    <a:lstStyle/>
                    <a:p>
                      <a:r>
                        <a:rPr lang="en-IN" b="0" dirty="0">
                          <a:solidFill>
                            <a:schemeClr val="tx1"/>
                          </a:solidFill>
                          <a:latin typeface="Calibri" panose="020F0502020204030204" pitchFamily="34" charset="0"/>
                        </a:rPr>
                        <a:t>0.74717</a:t>
                      </a:r>
                    </a:p>
                  </a:txBody>
                  <a:tcPr>
                    <a:noFill/>
                  </a:tcPr>
                </a:tc>
                <a:tc>
                  <a:txBody>
                    <a:bodyPr/>
                    <a:lstStyle/>
                    <a:p>
                      <a:r>
                        <a:rPr lang="en-IN" b="0" dirty="0">
                          <a:solidFill>
                            <a:schemeClr val="tx1"/>
                          </a:solidFill>
                          <a:latin typeface="Calibri" panose="020F0502020204030204" pitchFamily="34" charset="0"/>
                        </a:rPr>
                        <a:t>0.12472</a:t>
                      </a:r>
                    </a:p>
                  </a:txBody>
                  <a:tcPr>
                    <a:noFill/>
                  </a:tcPr>
                </a:tc>
                <a:tc>
                  <a:txBody>
                    <a:bodyPr/>
                    <a:lstStyle/>
                    <a:p>
                      <a:r>
                        <a:rPr lang="en-IN" b="0" dirty="0">
                          <a:solidFill>
                            <a:schemeClr val="tx1"/>
                          </a:solidFill>
                          <a:latin typeface="Calibri" panose="020F0502020204030204" pitchFamily="34" charset="0"/>
                        </a:rPr>
                        <a:t>0.58021</a:t>
                      </a:r>
                    </a:p>
                  </a:txBody>
                  <a:tcPr>
                    <a:noFill/>
                  </a:tcPr>
                </a:tc>
                <a:extLst>
                  <a:ext uri="{0D108BD9-81ED-4DB2-BD59-A6C34878D82A}">
                    <a16:rowId xmlns:a16="http://schemas.microsoft.com/office/drawing/2014/main" val="1177129137"/>
                  </a:ext>
                </a:extLst>
              </a:tr>
              <a:tr h="370840">
                <a:tc>
                  <a:txBody>
                    <a:bodyPr/>
                    <a:lstStyle/>
                    <a:p>
                      <a:r>
                        <a:rPr lang="en-IN" b="0" dirty="0">
                          <a:solidFill>
                            <a:schemeClr val="tx1"/>
                          </a:solidFill>
                          <a:latin typeface="Calibri" panose="020F0502020204030204" pitchFamily="34" charset="0"/>
                        </a:rPr>
                        <a:t>0.94557</a:t>
                      </a:r>
                    </a:p>
                  </a:txBody>
                  <a:tcPr>
                    <a:noFill/>
                  </a:tcPr>
                </a:tc>
                <a:tc>
                  <a:txBody>
                    <a:bodyPr/>
                    <a:lstStyle/>
                    <a:p>
                      <a:r>
                        <a:rPr lang="en-IN" b="0" dirty="0">
                          <a:solidFill>
                            <a:schemeClr val="tx1"/>
                          </a:solidFill>
                          <a:latin typeface="Calibri" panose="020F0502020204030204" pitchFamily="34" charset="0"/>
                        </a:rPr>
                        <a:t>0.10805</a:t>
                      </a:r>
                    </a:p>
                  </a:txBody>
                  <a:tcPr>
                    <a:noFill/>
                  </a:tcPr>
                </a:tc>
                <a:tc>
                  <a:txBody>
                    <a:bodyPr/>
                    <a:lstStyle/>
                    <a:p>
                      <a:r>
                        <a:rPr lang="en-IN" b="0" dirty="0">
                          <a:solidFill>
                            <a:schemeClr val="tx1"/>
                          </a:solidFill>
                          <a:latin typeface="Calibri" panose="020F0502020204030204" pitchFamily="34" charset="0"/>
                        </a:rPr>
                        <a:t>0.29529</a:t>
                      </a:r>
                    </a:p>
                  </a:txBody>
                  <a:tcPr>
                    <a:noFill/>
                  </a:tcPr>
                </a:tc>
                <a:tc>
                  <a:txBody>
                    <a:bodyPr/>
                    <a:lstStyle/>
                    <a:p>
                      <a:r>
                        <a:rPr lang="en-IN" b="0" dirty="0">
                          <a:solidFill>
                            <a:schemeClr val="tx1"/>
                          </a:solidFill>
                          <a:latin typeface="Calibri" panose="020F0502020204030204" pitchFamily="34" charset="0"/>
                        </a:rPr>
                        <a:t>0.19255</a:t>
                      </a:r>
                    </a:p>
                  </a:txBody>
                  <a:tcPr>
                    <a:noFill/>
                  </a:tcPr>
                </a:tc>
                <a:extLst>
                  <a:ext uri="{0D108BD9-81ED-4DB2-BD59-A6C34878D82A}">
                    <a16:rowId xmlns:a16="http://schemas.microsoft.com/office/drawing/2014/main" val="1433752063"/>
                  </a:ext>
                </a:extLst>
              </a:tr>
              <a:tr h="370840">
                <a:tc>
                  <a:txBody>
                    <a:bodyPr/>
                    <a:lstStyle/>
                    <a:p>
                      <a:r>
                        <a:rPr lang="en-IN" b="0" dirty="0">
                          <a:solidFill>
                            <a:schemeClr val="tx1"/>
                          </a:solidFill>
                          <a:latin typeface="Calibri" panose="020F0502020204030204" pitchFamily="34" charset="0"/>
                        </a:rPr>
                        <a:t>0.42481</a:t>
                      </a:r>
                    </a:p>
                  </a:txBody>
                  <a:tcPr>
                    <a:noFill/>
                  </a:tcPr>
                </a:tc>
                <a:tc>
                  <a:txBody>
                    <a:bodyPr/>
                    <a:lstStyle/>
                    <a:p>
                      <a:r>
                        <a:rPr lang="en-IN" b="0" dirty="0">
                          <a:solidFill>
                            <a:schemeClr val="tx1"/>
                          </a:solidFill>
                          <a:latin typeface="Calibri" panose="020F0502020204030204" pitchFamily="34" charset="0"/>
                        </a:rPr>
                        <a:t>0.77602</a:t>
                      </a:r>
                    </a:p>
                  </a:txBody>
                  <a:tcPr>
                    <a:noFill/>
                  </a:tcPr>
                </a:tc>
                <a:tc>
                  <a:txBody>
                    <a:bodyPr/>
                    <a:lstStyle/>
                    <a:p>
                      <a:r>
                        <a:rPr lang="en-IN" b="0" dirty="0">
                          <a:solidFill>
                            <a:schemeClr val="tx1"/>
                          </a:solidFill>
                          <a:latin typeface="Calibri" panose="020F0502020204030204" pitchFamily="34" charset="0"/>
                        </a:rPr>
                        <a:t>0.39333</a:t>
                      </a:r>
                    </a:p>
                  </a:txBody>
                  <a:tcPr>
                    <a:noFill/>
                  </a:tcPr>
                </a:tc>
                <a:tc>
                  <a:txBody>
                    <a:bodyPr/>
                    <a:lstStyle/>
                    <a:p>
                      <a:r>
                        <a:rPr lang="en-IN" b="0" dirty="0">
                          <a:solidFill>
                            <a:schemeClr val="tx1"/>
                          </a:solidFill>
                          <a:latin typeface="Calibri" panose="020F0502020204030204" pitchFamily="34" charset="0"/>
                        </a:rPr>
                        <a:t>0.33440</a:t>
                      </a:r>
                    </a:p>
                  </a:txBody>
                  <a:tcPr>
                    <a:noFill/>
                  </a:tcPr>
                </a:tc>
                <a:extLst>
                  <a:ext uri="{0D108BD9-81ED-4DB2-BD59-A6C34878D82A}">
                    <a16:rowId xmlns:a16="http://schemas.microsoft.com/office/drawing/2014/main" val="2494877251"/>
                  </a:ext>
                </a:extLst>
              </a:tr>
              <a:tr h="370840">
                <a:tc>
                  <a:txBody>
                    <a:bodyPr/>
                    <a:lstStyle/>
                    <a:p>
                      <a:r>
                        <a:rPr lang="en-IN" b="0" dirty="0">
                          <a:solidFill>
                            <a:schemeClr val="tx1"/>
                          </a:solidFill>
                          <a:latin typeface="Calibri" panose="020F0502020204030204" pitchFamily="34" charset="0"/>
                        </a:rPr>
                        <a:t>0.23523</a:t>
                      </a:r>
                    </a:p>
                  </a:txBody>
                  <a:tcPr>
                    <a:noFill/>
                  </a:tcPr>
                </a:tc>
                <a:tc>
                  <a:txBody>
                    <a:bodyPr/>
                    <a:lstStyle/>
                    <a:p>
                      <a:r>
                        <a:rPr lang="en-IN" b="0" dirty="0">
                          <a:solidFill>
                            <a:schemeClr val="tx1"/>
                          </a:solidFill>
                          <a:latin typeface="Calibri" panose="020F0502020204030204" pitchFamily="34" charset="0"/>
                        </a:rPr>
                        <a:t>0.32135</a:t>
                      </a:r>
                    </a:p>
                  </a:txBody>
                  <a:tcPr>
                    <a:noFill/>
                  </a:tcPr>
                </a:tc>
                <a:tc>
                  <a:txBody>
                    <a:bodyPr/>
                    <a:lstStyle/>
                    <a:p>
                      <a:r>
                        <a:rPr lang="en-IN" b="0" dirty="0">
                          <a:solidFill>
                            <a:schemeClr val="tx1"/>
                          </a:solidFill>
                          <a:latin typeface="Calibri" panose="020F0502020204030204" pitchFamily="34" charset="0"/>
                        </a:rPr>
                        <a:t>0.20106</a:t>
                      </a:r>
                    </a:p>
                  </a:txBody>
                  <a:tcPr>
                    <a:noFill/>
                  </a:tcPr>
                </a:tc>
                <a:tc>
                  <a:txBody>
                    <a:bodyPr/>
                    <a:lstStyle/>
                    <a:p>
                      <a:r>
                        <a:rPr lang="en-IN" b="0" dirty="0">
                          <a:solidFill>
                            <a:schemeClr val="tx1"/>
                          </a:solidFill>
                          <a:latin typeface="Calibri" panose="020F0502020204030204" pitchFamily="34" charset="0"/>
                        </a:rPr>
                        <a:t>0.57546</a:t>
                      </a:r>
                    </a:p>
                  </a:txBody>
                  <a:tcPr>
                    <a:noFill/>
                  </a:tcPr>
                </a:tc>
                <a:extLst>
                  <a:ext uri="{0D108BD9-81ED-4DB2-BD59-A6C34878D82A}">
                    <a16:rowId xmlns:a16="http://schemas.microsoft.com/office/drawing/2014/main" val="3551214258"/>
                  </a:ext>
                </a:extLst>
              </a:tr>
              <a:tr h="370840">
                <a:tc>
                  <a:txBody>
                    <a:bodyPr/>
                    <a:lstStyle/>
                    <a:p>
                      <a:r>
                        <a:rPr lang="en-IN" b="0" dirty="0">
                          <a:solidFill>
                            <a:schemeClr val="tx1"/>
                          </a:solidFill>
                          <a:latin typeface="Calibri" panose="020F0502020204030204" pitchFamily="34" charset="0"/>
                        </a:rPr>
                        <a:t>0.04493</a:t>
                      </a:r>
                    </a:p>
                  </a:txBody>
                  <a:tcPr>
                    <a:lnB w="12700" cap="flat" cmpd="sng" algn="ctr">
                      <a:solidFill>
                        <a:schemeClr val="tx1"/>
                      </a:solidFill>
                      <a:prstDash val="solid"/>
                      <a:round/>
                      <a:headEnd type="none" w="med" len="med"/>
                      <a:tailEnd type="none" w="med" len="med"/>
                    </a:lnB>
                    <a:noFill/>
                  </a:tcPr>
                </a:tc>
                <a:tc>
                  <a:txBody>
                    <a:bodyPr/>
                    <a:lstStyle/>
                    <a:p>
                      <a:r>
                        <a:rPr lang="en-IN" b="0" dirty="0">
                          <a:solidFill>
                            <a:schemeClr val="tx1"/>
                          </a:solidFill>
                          <a:latin typeface="Calibri" panose="020F0502020204030204" pitchFamily="34" charset="0"/>
                        </a:rPr>
                        <a:t>0.45753</a:t>
                      </a:r>
                    </a:p>
                  </a:txBody>
                  <a:tcPr>
                    <a:lnB w="12700" cap="flat" cmpd="sng" algn="ctr">
                      <a:solidFill>
                        <a:schemeClr val="tx1"/>
                      </a:solidFill>
                      <a:prstDash val="solid"/>
                      <a:round/>
                      <a:headEnd type="none" w="med" len="med"/>
                      <a:tailEnd type="none" w="med" len="med"/>
                    </a:lnB>
                    <a:noFill/>
                  </a:tcPr>
                </a:tc>
                <a:tc>
                  <a:txBody>
                    <a:bodyPr/>
                    <a:lstStyle/>
                    <a:p>
                      <a:r>
                        <a:rPr lang="en-IN" b="0" dirty="0">
                          <a:solidFill>
                            <a:schemeClr val="tx1"/>
                          </a:solidFill>
                          <a:latin typeface="Calibri" panose="020F0502020204030204" pitchFamily="34" charset="0"/>
                        </a:rPr>
                        <a:t>0.42941</a:t>
                      </a:r>
                    </a:p>
                  </a:txBody>
                  <a:tcPr>
                    <a:lnB w="12700" cap="flat" cmpd="sng" algn="ctr">
                      <a:solidFill>
                        <a:schemeClr val="tx1"/>
                      </a:solidFill>
                      <a:prstDash val="solid"/>
                      <a:round/>
                      <a:headEnd type="none" w="med" len="med"/>
                      <a:tailEnd type="none" w="med" len="med"/>
                    </a:lnB>
                    <a:noFill/>
                  </a:tcPr>
                </a:tc>
                <a:tc>
                  <a:txBody>
                    <a:bodyPr/>
                    <a:lstStyle/>
                    <a:p>
                      <a:r>
                        <a:rPr lang="en-IN" b="0" dirty="0">
                          <a:solidFill>
                            <a:schemeClr val="tx1"/>
                          </a:solidFill>
                          <a:latin typeface="Calibri" panose="020F0502020204030204" pitchFamily="34" charset="0"/>
                        </a:rPr>
                        <a:t>0.21615</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75691499"/>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Systems Simulation </a:t>
            </a:r>
            <a:r>
              <a:rPr lang="en-US" sz="1000" dirty="0"/>
              <a:t>2</a:t>
            </a:r>
          </a:p>
        </p:txBody>
      </p:sp>
      <p:sp>
        <p:nvSpPr>
          <p:cNvPr id="3" name="Content Placeholder 2"/>
          <p:cNvSpPr>
            <a:spLocks noGrp="1"/>
          </p:cNvSpPr>
          <p:nvPr>
            <p:ph idx="1"/>
          </p:nvPr>
        </p:nvSpPr>
        <p:spPr>
          <a:xfrm>
            <a:off x="838200" y="2017713"/>
            <a:ext cx="8153400" cy="1487487"/>
          </a:xfrm>
        </p:spPr>
        <p:txBody>
          <a:bodyPr/>
          <a:lstStyle/>
          <a:p>
            <a:pPr marL="0" indent="0">
              <a:buNone/>
            </a:pPr>
            <a:r>
              <a:rPr lang="en-US" dirty="0"/>
              <a:t>Discrete Random Variable.</a:t>
            </a:r>
            <a:endParaRPr lang="en-US" sz="2600" dirty="0"/>
          </a:p>
          <a:p>
            <a:pPr marL="291600" lvl="1" indent="-291600">
              <a:lnSpc>
                <a:spcPct val="90000"/>
              </a:lnSpc>
              <a:spcBef>
                <a:spcPts val="1000"/>
              </a:spcBef>
              <a:buClrTx/>
              <a:buSzPct val="100000"/>
              <a:buFont typeface="Arial" panose="020B0604020202020204" pitchFamily="34" charset="0"/>
              <a:buChar char="•"/>
            </a:pPr>
            <a:r>
              <a:rPr lang="en-US" dirty="0"/>
              <a:t>Inverse transformation method.</a:t>
            </a:r>
          </a:p>
          <a:p>
            <a:pPr marL="622800" lvl="2" indent="-320400">
              <a:lnSpc>
                <a:spcPct val="90000"/>
              </a:lnSpc>
              <a:spcBef>
                <a:spcPts val="1000"/>
              </a:spcBef>
              <a:buClrTx/>
              <a:buSzPct val="100000"/>
              <a:buFont typeface="Arial" panose="020B0604020202020204" pitchFamily="34" charset="0"/>
              <a:buChar char="•"/>
            </a:pPr>
            <a:r>
              <a:rPr lang="en-US" dirty="0"/>
              <a:t>Approach for generating observations of random variables.</a:t>
            </a:r>
            <a:endParaRPr lang="en-IN" dirty="0"/>
          </a:p>
        </p:txBody>
      </p:sp>
      <p:sp>
        <p:nvSpPr>
          <p:cNvPr id="4" name="Content Placeholder 3"/>
          <p:cNvSpPr>
            <a:spLocks noGrp="1"/>
          </p:cNvSpPr>
          <p:nvPr>
            <p:ph idx="13"/>
          </p:nvPr>
        </p:nvSpPr>
        <p:spPr>
          <a:xfrm>
            <a:off x="1162050" y="3671094"/>
            <a:ext cx="7588062" cy="2424906"/>
          </a:xfrm>
        </p:spPr>
        <p:txBody>
          <a:bodyPr/>
          <a:lstStyle/>
          <a:p>
            <a:pPr marL="403200" lvl="2" indent="-403200">
              <a:lnSpc>
                <a:spcPct val="90000"/>
              </a:lnSpc>
              <a:spcBef>
                <a:spcPts val="1000"/>
              </a:spcBef>
              <a:buClrTx/>
              <a:buSzPct val="100000"/>
              <a:buFont typeface="+mj-lt"/>
              <a:buAutoNum type="arabicPeriod"/>
            </a:pPr>
            <a:r>
              <a:rPr lang="en-US" sz="2000" dirty="0"/>
              <a:t>Select any random number RN from Table 13.9.</a:t>
            </a:r>
          </a:p>
          <a:p>
            <a:pPr marL="403200" lvl="2" indent="-403200">
              <a:lnSpc>
                <a:spcPct val="90000"/>
              </a:lnSpc>
              <a:spcBef>
                <a:spcPts val="1000"/>
              </a:spcBef>
              <a:buClrTx/>
              <a:buSzPct val="100000"/>
              <a:buFont typeface="+mj-lt"/>
              <a:buAutoNum type="arabicPeriod"/>
            </a:pPr>
            <a:r>
              <a:rPr lang="en-US" sz="2000" dirty="0"/>
              <a:t>Equate the cumulative distribution to the random number. In Table 13.10, for example, use the last column to find the interval within which R</a:t>
            </a:r>
            <a:r>
              <a:rPr lang="en-US" sz="100" dirty="0"/>
              <a:t> </a:t>
            </a:r>
            <a:r>
              <a:rPr lang="en-US" sz="2000" dirty="0"/>
              <a:t>N lies.</a:t>
            </a:r>
          </a:p>
          <a:p>
            <a:pPr marL="403200" lvl="2" indent="-403200">
              <a:lnSpc>
                <a:spcPct val="90000"/>
              </a:lnSpc>
              <a:spcBef>
                <a:spcPts val="1000"/>
              </a:spcBef>
              <a:buClrTx/>
              <a:buSzPct val="100000"/>
              <a:buFont typeface="+mj-lt"/>
              <a:buAutoNum type="arabicPeriod"/>
            </a:pPr>
            <a:r>
              <a:rPr lang="en-US" sz="2000" dirty="0"/>
              <a:t>Read across to the first column for the number of passengers boarding that equates the cumulative distribution to the random number. This value is the observation used in the simulation.</a:t>
            </a:r>
            <a:endParaRPr lang="en-I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3200" dirty="0"/>
              <a:t>Table 13.10: Probability Distribution of Passengers and Random Number Assignment</a:t>
            </a:r>
          </a:p>
        </p:txBody>
      </p:sp>
      <p:graphicFrame>
        <p:nvGraphicFramePr>
          <p:cNvPr id="3" name="Table 2"/>
          <p:cNvGraphicFramePr>
            <a:graphicFrameLocks noGrp="1"/>
          </p:cNvGraphicFramePr>
          <p:nvPr>
            <p:extLst>
              <p:ext uri="{D42A27DB-BD31-4B8C-83A1-F6EECF244321}">
                <p14:modId xmlns:p14="http://schemas.microsoft.com/office/powerpoint/2010/main" val="3354723474"/>
              </p:ext>
            </p:extLst>
          </p:nvPr>
        </p:nvGraphicFramePr>
        <p:xfrm>
          <a:off x="1219200" y="2311400"/>
          <a:ext cx="7010400" cy="3931920"/>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84476579"/>
                    </a:ext>
                  </a:extLst>
                </a:gridCol>
                <a:gridCol w="1371600">
                  <a:extLst>
                    <a:ext uri="{9D8B030D-6E8A-4147-A177-3AD203B41FA5}">
                      <a16:colId xmlns:a16="http://schemas.microsoft.com/office/drawing/2014/main" val="1865729136"/>
                    </a:ext>
                  </a:extLst>
                </a:gridCol>
                <a:gridCol w="1752600">
                  <a:extLst>
                    <a:ext uri="{9D8B030D-6E8A-4147-A177-3AD203B41FA5}">
                      <a16:colId xmlns:a16="http://schemas.microsoft.com/office/drawing/2014/main" val="104571839"/>
                    </a:ext>
                  </a:extLst>
                </a:gridCol>
                <a:gridCol w="2514600">
                  <a:extLst>
                    <a:ext uri="{9D8B030D-6E8A-4147-A177-3AD203B41FA5}">
                      <a16:colId xmlns:a16="http://schemas.microsoft.com/office/drawing/2014/main" val="3728717677"/>
                    </a:ext>
                  </a:extLst>
                </a:gridCol>
              </a:tblGrid>
              <a:tr h="578884">
                <a:tc>
                  <a:txBody>
                    <a:bodyPr/>
                    <a:lstStyle/>
                    <a:p>
                      <a:pPr algn="ctr"/>
                      <a:r>
                        <a:rPr lang="en-IN" b="1" dirty="0">
                          <a:solidFill>
                            <a:schemeClr val="tx1"/>
                          </a:solidFill>
                          <a:latin typeface="Calibri" panose="020F0502020204030204" pitchFamily="34" charset="0"/>
                        </a:rPr>
                        <a:t>Passengers </a:t>
                      </a:r>
                      <a:r>
                        <a:rPr lang="en-IN" b="1" i="1" dirty="0">
                          <a:solidFill>
                            <a:schemeClr val="tx1"/>
                          </a:solidFill>
                          <a:latin typeface="Calibri" panose="020F0502020204030204" pitchFamily="34" charset="0"/>
                        </a:rPr>
                        <a:t>x</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b="1" dirty="0">
                          <a:solidFill>
                            <a:schemeClr val="tx1"/>
                          </a:solidFill>
                          <a:latin typeface="Calibri" panose="020F0502020204030204" pitchFamily="34" charset="0"/>
                        </a:rPr>
                        <a:t>Probability </a:t>
                      </a:r>
                      <a:r>
                        <a:rPr lang="en-IN" b="1" i="1" dirty="0">
                          <a:solidFill>
                            <a:schemeClr val="tx1"/>
                          </a:solidFill>
                          <a:latin typeface="Calibri" panose="020F0502020204030204" pitchFamily="34" charset="0"/>
                        </a:rPr>
                        <a:t>p</a:t>
                      </a:r>
                      <a:r>
                        <a:rPr lang="en-IN" b="1" dirty="0">
                          <a:solidFill>
                            <a:schemeClr val="tx1"/>
                          </a:solidFill>
                          <a:latin typeface="Calibri" panose="020F0502020204030204" pitchFamily="34" charset="0"/>
                        </a:rPr>
                        <a:t>(</a:t>
                      </a:r>
                      <a:r>
                        <a:rPr lang="en-IN" b="1" i="1" dirty="0">
                          <a:solidFill>
                            <a:schemeClr val="tx1"/>
                          </a:solidFill>
                          <a:latin typeface="Calibri" panose="020F0502020204030204" pitchFamily="34" charset="0"/>
                        </a:rPr>
                        <a:t>x</a:t>
                      </a:r>
                      <a:r>
                        <a:rPr lang="en-IN" b="1" dirty="0">
                          <a:solidFill>
                            <a:schemeClr val="tx1"/>
                          </a:solidFill>
                          <a:latin typeface="Calibri" panose="020F0502020204030204" pitchFamily="34" charset="0"/>
                        </a:rPr>
                        <a: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b="1" dirty="0">
                          <a:solidFill>
                            <a:schemeClr val="tx1"/>
                          </a:solidFill>
                          <a:latin typeface="Calibri" panose="020F0502020204030204" pitchFamily="34" charset="0"/>
                        </a:rPr>
                        <a:t>Cumulative Distribution </a:t>
                      </a:r>
                      <a:r>
                        <a:rPr lang="en-IN" b="1" i="1" dirty="0">
                          <a:solidFill>
                            <a:schemeClr val="tx1"/>
                          </a:solidFill>
                          <a:latin typeface="Calibri" panose="020F0502020204030204" pitchFamily="34" charset="0"/>
                        </a:rPr>
                        <a:t>F</a:t>
                      </a:r>
                      <a:r>
                        <a:rPr lang="en-IN" b="1" dirty="0">
                          <a:solidFill>
                            <a:schemeClr val="tx1"/>
                          </a:solidFill>
                          <a:latin typeface="Calibri" panose="020F0502020204030204" pitchFamily="34" charset="0"/>
                        </a:rPr>
                        <a:t>(</a:t>
                      </a:r>
                      <a:r>
                        <a:rPr lang="en-IN" b="1" i="1" dirty="0">
                          <a:solidFill>
                            <a:schemeClr val="tx1"/>
                          </a:solidFill>
                          <a:latin typeface="Calibri" panose="020F0502020204030204" pitchFamily="34" charset="0"/>
                        </a:rPr>
                        <a:t>x</a:t>
                      </a:r>
                      <a:r>
                        <a:rPr lang="en-IN" b="1" dirty="0">
                          <a:solidFill>
                            <a:schemeClr val="tx1"/>
                          </a:solidFill>
                          <a:latin typeface="Calibri" panose="020F0502020204030204" pitchFamily="34" charset="0"/>
                        </a:rPr>
                        <a: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b="1" dirty="0">
                          <a:solidFill>
                            <a:schemeClr val="tx1"/>
                          </a:solidFill>
                          <a:latin typeface="Calibri" panose="020F0502020204030204" pitchFamily="34" charset="0"/>
                        </a:rPr>
                        <a:t>Random-Number</a:t>
                      </a:r>
                      <a:r>
                        <a:rPr lang="en-IN" b="1" baseline="0" dirty="0">
                          <a:solidFill>
                            <a:schemeClr val="tx1"/>
                          </a:solidFill>
                          <a:latin typeface="Calibri" panose="020F0502020204030204" pitchFamily="34" charset="0"/>
                        </a:rPr>
                        <a:t> Assignment</a:t>
                      </a:r>
                      <a:endParaRPr lang="en-IN" b="1"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5015044"/>
                  </a:ext>
                </a:extLst>
              </a:tr>
              <a:tr h="330791">
                <a:tc>
                  <a:txBody>
                    <a:bodyPr/>
                    <a:lstStyle/>
                    <a:p>
                      <a:pPr algn="ctr"/>
                      <a:r>
                        <a:rPr lang="en-IN" b="0" dirty="0">
                          <a:solidFill>
                            <a:schemeClr val="tx1"/>
                          </a:solidFill>
                          <a:latin typeface="Calibri" panose="020F0502020204030204" pitchFamily="34" charset="0"/>
                        </a:rPr>
                        <a:t>1</a:t>
                      </a:r>
                    </a:p>
                  </a:txBody>
                  <a:tcPr>
                    <a:lnT w="12700" cap="flat" cmpd="sng" algn="ctr">
                      <a:solidFill>
                        <a:schemeClr val="tx1"/>
                      </a:solidFill>
                      <a:prstDash val="solid"/>
                      <a:round/>
                      <a:headEnd type="none" w="med" len="med"/>
                      <a:tailEnd type="none" w="med" len="med"/>
                    </a:lnT>
                    <a:noFill/>
                  </a:tcPr>
                </a:tc>
                <a:tc>
                  <a:txBody>
                    <a:bodyPr/>
                    <a:lstStyle/>
                    <a:p>
                      <a:pPr algn="ctr"/>
                      <a:r>
                        <a:rPr lang="en-IN" b="0" dirty="0">
                          <a:solidFill>
                            <a:schemeClr val="tx1"/>
                          </a:solidFill>
                          <a:latin typeface="Calibri" panose="020F0502020204030204" pitchFamily="34" charset="0"/>
                        </a:rPr>
                        <a:t>0.02</a:t>
                      </a:r>
                    </a:p>
                  </a:txBody>
                  <a:tcPr>
                    <a:lnT w="12700" cap="flat" cmpd="sng" algn="ctr">
                      <a:solidFill>
                        <a:schemeClr val="tx1"/>
                      </a:solidFill>
                      <a:prstDash val="solid"/>
                      <a:round/>
                      <a:headEnd type="none" w="med" len="med"/>
                      <a:tailEnd type="none" w="med" len="med"/>
                    </a:lnT>
                    <a:noFill/>
                  </a:tcPr>
                </a:tc>
                <a:tc>
                  <a:txBody>
                    <a:bodyPr/>
                    <a:lstStyle/>
                    <a:p>
                      <a:pPr algn="ctr"/>
                      <a:r>
                        <a:rPr lang="en-IN" b="0" dirty="0">
                          <a:solidFill>
                            <a:schemeClr val="tx1"/>
                          </a:solidFill>
                          <a:latin typeface="Calibri" panose="020F0502020204030204" pitchFamily="34" charset="0"/>
                        </a:rPr>
                        <a:t>0.02</a:t>
                      </a:r>
                    </a:p>
                  </a:txBody>
                  <a:tcPr>
                    <a:lnT w="12700" cap="flat" cmpd="sng" algn="ctr">
                      <a:solidFill>
                        <a:schemeClr val="tx1"/>
                      </a:solidFill>
                      <a:prstDash val="solid"/>
                      <a:round/>
                      <a:headEnd type="none" w="med" len="med"/>
                      <a:tailEnd type="none" w="med" len="med"/>
                    </a:lnT>
                    <a:noFill/>
                  </a:tcPr>
                </a:tc>
                <a:tc>
                  <a:txBody>
                    <a:bodyPr/>
                    <a:lstStyle/>
                    <a:p>
                      <a:pPr algn="ctr"/>
                      <a:r>
                        <a:rPr lang="en-IN" b="0" dirty="0">
                          <a:solidFill>
                            <a:schemeClr val="tx1"/>
                          </a:solidFill>
                          <a:latin typeface="Calibri" panose="020F0502020204030204" pitchFamily="34" charset="0"/>
                        </a:rPr>
                        <a:t>0.00 ≤ </a:t>
                      </a:r>
                      <a:r>
                        <a:rPr lang="en-IN" b="0" i="1" dirty="0">
                          <a:solidFill>
                            <a:schemeClr val="tx1"/>
                          </a:solidFill>
                          <a:latin typeface="Calibri" panose="020F0502020204030204" pitchFamily="34" charset="0"/>
                        </a:rPr>
                        <a:t>RN </a:t>
                      </a:r>
                      <a:r>
                        <a:rPr lang="en-IN" b="0" i="0" dirty="0">
                          <a:solidFill>
                            <a:schemeClr val="tx1"/>
                          </a:solidFill>
                          <a:latin typeface="Calibri" panose="020F0502020204030204" pitchFamily="34" charset="0"/>
                        </a:rPr>
                        <a:t>&lt; 0.02</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845149693"/>
                  </a:ext>
                </a:extLst>
              </a:tr>
              <a:tr h="330791">
                <a:tc>
                  <a:txBody>
                    <a:bodyPr/>
                    <a:lstStyle/>
                    <a:p>
                      <a:pPr algn="ctr"/>
                      <a:r>
                        <a:rPr lang="en-IN" b="0" dirty="0">
                          <a:solidFill>
                            <a:schemeClr val="tx1"/>
                          </a:solidFill>
                          <a:latin typeface="Calibri" panose="020F0502020204030204" pitchFamily="34" charset="0"/>
                        </a:rPr>
                        <a:t>2</a:t>
                      </a:r>
                    </a:p>
                  </a:txBody>
                  <a:tcPr>
                    <a:noFill/>
                  </a:tcPr>
                </a:tc>
                <a:tc>
                  <a:txBody>
                    <a:bodyPr/>
                    <a:lstStyle/>
                    <a:p>
                      <a:pPr algn="ctr"/>
                      <a:r>
                        <a:rPr lang="en-IN" b="0" dirty="0">
                          <a:solidFill>
                            <a:schemeClr val="tx1"/>
                          </a:solidFill>
                          <a:latin typeface="Calibri" panose="020F0502020204030204" pitchFamily="34" charset="0"/>
                        </a:rPr>
                        <a:t>0.03</a:t>
                      </a:r>
                    </a:p>
                  </a:txBody>
                  <a:tcPr>
                    <a:noFill/>
                  </a:tcPr>
                </a:tc>
                <a:tc>
                  <a:txBody>
                    <a:bodyPr/>
                    <a:lstStyle/>
                    <a:p>
                      <a:pPr algn="ctr"/>
                      <a:r>
                        <a:rPr lang="en-IN" b="0" dirty="0">
                          <a:solidFill>
                            <a:schemeClr val="tx1"/>
                          </a:solidFill>
                          <a:latin typeface="Calibri" panose="020F0502020204030204" pitchFamily="34" charset="0"/>
                        </a:rPr>
                        <a:t>0.05</a:t>
                      </a:r>
                    </a:p>
                  </a:txBody>
                  <a:tcPr>
                    <a:noFill/>
                  </a:tcPr>
                </a:tc>
                <a:tc>
                  <a:txBody>
                    <a:bodyPr/>
                    <a:lstStyle/>
                    <a:p>
                      <a:pPr algn="ctr"/>
                      <a:r>
                        <a:rPr lang="en-IN" b="0" dirty="0">
                          <a:solidFill>
                            <a:schemeClr val="tx1"/>
                          </a:solidFill>
                          <a:latin typeface="Calibri" panose="020F0502020204030204" pitchFamily="34" charset="0"/>
                        </a:rPr>
                        <a:t>0.02 ≤ </a:t>
                      </a:r>
                      <a:r>
                        <a:rPr lang="en-IN" b="0" i="1" dirty="0">
                          <a:solidFill>
                            <a:schemeClr val="tx1"/>
                          </a:solidFill>
                          <a:latin typeface="Calibri" panose="020F0502020204030204" pitchFamily="34" charset="0"/>
                        </a:rPr>
                        <a:t>RN </a:t>
                      </a:r>
                      <a:r>
                        <a:rPr lang="en-IN" b="0" i="0" dirty="0">
                          <a:solidFill>
                            <a:schemeClr val="tx1"/>
                          </a:solidFill>
                          <a:latin typeface="Calibri" panose="020F0502020204030204" pitchFamily="34" charset="0"/>
                        </a:rPr>
                        <a:t>&lt; 0.05</a:t>
                      </a:r>
                      <a:endParaRPr lang="en-IN"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4057376644"/>
                  </a:ext>
                </a:extLst>
              </a:tr>
              <a:tr h="330791">
                <a:tc>
                  <a:txBody>
                    <a:bodyPr/>
                    <a:lstStyle/>
                    <a:p>
                      <a:pPr algn="ctr"/>
                      <a:r>
                        <a:rPr lang="en-IN" b="0" dirty="0">
                          <a:solidFill>
                            <a:schemeClr val="tx1"/>
                          </a:solidFill>
                          <a:latin typeface="Calibri" panose="020F0502020204030204" pitchFamily="34" charset="0"/>
                        </a:rPr>
                        <a:t>3</a:t>
                      </a:r>
                    </a:p>
                  </a:txBody>
                  <a:tcPr>
                    <a:noFill/>
                  </a:tcPr>
                </a:tc>
                <a:tc>
                  <a:txBody>
                    <a:bodyPr/>
                    <a:lstStyle/>
                    <a:p>
                      <a:pPr algn="ctr"/>
                      <a:r>
                        <a:rPr lang="en-IN" b="0" dirty="0">
                          <a:solidFill>
                            <a:schemeClr val="tx1"/>
                          </a:solidFill>
                          <a:latin typeface="Calibri" panose="020F0502020204030204" pitchFamily="34" charset="0"/>
                        </a:rPr>
                        <a:t>0.15</a:t>
                      </a:r>
                    </a:p>
                  </a:txBody>
                  <a:tcPr>
                    <a:noFill/>
                  </a:tcPr>
                </a:tc>
                <a:tc>
                  <a:txBody>
                    <a:bodyPr/>
                    <a:lstStyle/>
                    <a:p>
                      <a:pPr algn="ctr"/>
                      <a:r>
                        <a:rPr lang="en-IN" b="0" dirty="0">
                          <a:solidFill>
                            <a:schemeClr val="tx1"/>
                          </a:solidFill>
                          <a:latin typeface="Calibri" panose="020F0502020204030204" pitchFamily="34" charset="0"/>
                        </a:rPr>
                        <a:t>0.20</a:t>
                      </a:r>
                    </a:p>
                  </a:txBody>
                  <a:tcPr>
                    <a:noFill/>
                  </a:tcPr>
                </a:tc>
                <a:tc>
                  <a:txBody>
                    <a:bodyPr/>
                    <a:lstStyle/>
                    <a:p>
                      <a:pPr algn="ctr"/>
                      <a:r>
                        <a:rPr lang="en-IN" b="0" dirty="0">
                          <a:solidFill>
                            <a:schemeClr val="tx1"/>
                          </a:solidFill>
                          <a:latin typeface="Calibri" panose="020F0502020204030204" pitchFamily="34" charset="0"/>
                        </a:rPr>
                        <a:t>0.05 ≤ </a:t>
                      </a:r>
                      <a:r>
                        <a:rPr lang="en-IN" b="0" i="1" dirty="0">
                          <a:solidFill>
                            <a:schemeClr val="tx1"/>
                          </a:solidFill>
                          <a:latin typeface="Calibri" panose="020F0502020204030204" pitchFamily="34" charset="0"/>
                        </a:rPr>
                        <a:t>RN </a:t>
                      </a:r>
                      <a:r>
                        <a:rPr lang="en-IN" b="0" i="0" dirty="0">
                          <a:solidFill>
                            <a:schemeClr val="tx1"/>
                          </a:solidFill>
                          <a:latin typeface="Calibri" panose="020F0502020204030204" pitchFamily="34" charset="0"/>
                        </a:rPr>
                        <a:t>&lt; 0.20</a:t>
                      </a:r>
                      <a:endParaRPr lang="en-IN"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3027158885"/>
                  </a:ext>
                </a:extLst>
              </a:tr>
              <a:tr h="330791">
                <a:tc>
                  <a:txBody>
                    <a:bodyPr/>
                    <a:lstStyle/>
                    <a:p>
                      <a:pPr algn="ctr"/>
                      <a:r>
                        <a:rPr lang="en-IN" b="0" dirty="0">
                          <a:solidFill>
                            <a:schemeClr val="tx1"/>
                          </a:solidFill>
                          <a:latin typeface="Calibri" panose="020F0502020204030204" pitchFamily="34" charset="0"/>
                        </a:rPr>
                        <a:t>4</a:t>
                      </a:r>
                    </a:p>
                  </a:txBody>
                  <a:tcPr>
                    <a:noFill/>
                  </a:tcPr>
                </a:tc>
                <a:tc>
                  <a:txBody>
                    <a:bodyPr/>
                    <a:lstStyle/>
                    <a:p>
                      <a:pPr algn="ctr"/>
                      <a:r>
                        <a:rPr lang="en-IN" b="0" dirty="0">
                          <a:solidFill>
                            <a:schemeClr val="tx1"/>
                          </a:solidFill>
                          <a:latin typeface="Calibri" panose="020F0502020204030204" pitchFamily="34" charset="0"/>
                        </a:rPr>
                        <a:t>0.30</a:t>
                      </a:r>
                    </a:p>
                  </a:txBody>
                  <a:tcPr>
                    <a:noFill/>
                  </a:tcPr>
                </a:tc>
                <a:tc>
                  <a:txBody>
                    <a:bodyPr/>
                    <a:lstStyle/>
                    <a:p>
                      <a:pPr algn="ctr"/>
                      <a:r>
                        <a:rPr lang="en-IN" b="0" dirty="0">
                          <a:solidFill>
                            <a:schemeClr val="tx1"/>
                          </a:solidFill>
                          <a:latin typeface="Calibri" panose="020F0502020204030204" pitchFamily="34" charset="0"/>
                        </a:rPr>
                        <a:t>0.50</a:t>
                      </a:r>
                    </a:p>
                  </a:txBody>
                  <a:tcPr>
                    <a:noFill/>
                  </a:tcPr>
                </a:tc>
                <a:tc>
                  <a:txBody>
                    <a:bodyPr/>
                    <a:lstStyle/>
                    <a:p>
                      <a:pPr algn="ctr"/>
                      <a:r>
                        <a:rPr lang="en-IN" b="0" dirty="0">
                          <a:solidFill>
                            <a:schemeClr val="tx1"/>
                          </a:solidFill>
                          <a:latin typeface="Calibri" panose="020F0502020204030204" pitchFamily="34" charset="0"/>
                        </a:rPr>
                        <a:t>0.20 ≤ </a:t>
                      </a:r>
                      <a:r>
                        <a:rPr lang="en-IN" b="0" i="1" dirty="0">
                          <a:solidFill>
                            <a:schemeClr val="tx1"/>
                          </a:solidFill>
                          <a:latin typeface="Calibri" panose="020F0502020204030204" pitchFamily="34" charset="0"/>
                        </a:rPr>
                        <a:t>RN </a:t>
                      </a:r>
                      <a:r>
                        <a:rPr lang="en-IN" b="0" i="0" dirty="0">
                          <a:solidFill>
                            <a:schemeClr val="tx1"/>
                          </a:solidFill>
                          <a:latin typeface="Calibri" panose="020F0502020204030204" pitchFamily="34" charset="0"/>
                        </a:rPr>
                        <a:t>&lt; 0.50</a:t>
                      </a:r>
                      <a:endParaRPr lang="en-IN"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121987854"/>
                  </a:ext>
                </a:extLst>
              </a:tr>
              <a:tr h="330791">
                <a:tc>
                  <a:txBody>
                    <a:bodyPr/>
                    <a:lstStyle/>
                    <a:p>
                      <a:pPr algn="ctr"/>
                      <a:r>
                        <a:rPr lang="en-IN" b="0" dirty="0">
                          <a:solidFill>
                            <a:schemeClr val="tx1"/>
                          </a:solidFill>
                          <a:latin typeface="Calibri" panose="020F0502020204030204" pitchFamily="34" charset="0"/>
                        </a:rPr>
                        <a:t>5</a:t>
                      </a:r>
                    </a:p>
                  </a:txBody>
                  <a:tcPr>
                    <a:noFill/>
                  </a:tcPr>
                </a:tc>
                <a:tc>
                  <a:txBody>
                    <a:bodyPr/>
                    <a:lstStyle/>
                    <a:p>
                      <a:pPr algn="ctr"/>
                      <a:r>
                        <a:rPr lang="en-IN" b="0" dirty="0">
                          <a:solidFill>
                            <a:schemeClr val="tx1"/>
                          </a:solidFill>
                          <a:latin typeface="Calibri" panose="020F0502020204030204" pitchFamily="34" charset="0"/>
                        </a:rPr>
                        <a:t>0.20</a:t>
                      </a:r>
                    </a:p>
                  </a:txBody>
                  <a:tcPr>
                    <a:noFill/>
                  </a:tcPr>
                </a:tc>
                <a:tc>
                  <a:txBody>
                    <a:bodyPr/>
                    <a:lstStyle/>
                    <a:p>
                      <a:pPr algn="ctr"/>
                      <a:r>
                        <a:rPr lang="en-IN" b="0" dirty="0">
                          <a:solidFill>
                            <a:schemeClr val="tx1"/>
                          </a:solidFill>
                          <a:latin typeface="Calibri" panose="020F0502020204030204" pitchFamily="34" charset="0"/>
                        </a:rPr>
                        <a:t>0.70</a:t>
                      </a:r>
                    </a:p>
                  </a:txBody>
                  <a:tcPr>
                    <a:noFill/>
                  </a:tcPr>
                </a:tc>
                <a:tc>
                  <a:txBody>
                    <a:bodyPr/>
                    <a:lstStyle/>
                    <a:p>
                      <a:pPr algn="ctr"/>
                      <a:r>
                        <a:rPr lang="en-IN" b="0" dirty="0">
                          <a:solidFill>
                            <a:schemeClr val="tx1"/>
                          </a:solidFill>
                          <a:latin typeface="Calibri" panose="020F0502020204030204" pitchFamily="34" charset="0"/>
                        </a:rPr>
                        <a:t>0.50 ≤ </a:t>
                      </a:r>
                      <a:r>
                        <a:rPr lang="en-IN" b="0" i="1" dirty="0">
                          <a:solidFill>
                            <a:schemeClr val="tx1"/>
                          </a:solidFill>
                          <a:latin typeface="Calibri" panose="020F0502020204030204" pitchFamily="34" charset="0"/>
                        </a:rPr>
                        <a:t>RN </a:t>
                      </a:r>
                      <a:r>
                        <a:rPr lang="en-IN" b="0" i="0" dirty="0">
                          <a:solidFill>
                            <a:schemeClr val="tx1"/>
                          </a:solidFill>
                          <a:latin typeface="Calibri" panose="020F0502020204030204" pitchFamily="34" charset="0"/>
                        </a:rPr>
                        <a:t>&lt; 0.70</a:t>
                      </a:r>
                      <a:endParaRPr lang="en-IN"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3893455966"/>
                  </a:ext>
                </a:extLst>
              </a:tr>
              <a:tr h="330791">
                <a:tc>
                  <a:txBody>
                    <a:bodyPr/>
                    <a:lstStyle/>
                    <a:p>
                      <a:pPr algn="ctr"/>
                      <a:r>
                        <a:rPr lang="en-IN" b="0" dirty="0">
                          <a:solidFill>
                            <a:schemeClr val="tx1"/>
                          </a:solidFill>
                          <a:latin typeface="Calibri" panose="020F0502020204030204" pitchFamily="34" charset="0"/>
                        </a:rPr>
                        <a:t>6</a:t>
                      </a:r>
                    </a:p>
                  </a:txBody>
                  <a:tcPr>
                    <a:noFill/>
                  </a:tcPr>
                </a:tc>
                <a:tc>
                  <a:txBody>
                    <a:bodyPr/>
                    <a:lstStyle/>
                    <a:p>
                      <a:pPr algn="ctr"/>
                      <a:r>
                        <a:rPr lang="en-IN" b="0" dirty="0">
                          <a:solidFill>
                            <a:schemeClr val="tx1"/>
                          </a:solidFill>
                          <a:latin typeface="Calibri" panose="020F0502020204030204" pitchFamily="34" charset="0"/>
                        </a:rPr>
                        <a:t>0.15</a:t>
                      </a:r>
                    </a:p>
                  </a:txBody>
                  <a:tcPr>
                    <a:noFill/>
                  </a:tcPr>
                </a:tc>
                <a:tc>
                  <a:txBody>
                    <a:bodyPr/>
                    <a:lstStyle/>
                    <a:p>
                      <a:pPr algn="ctr"/>
                      <a:r>
                        <a:rPr lang="en-IN" b="0" dirty="0">
                          <a:solidFill>
                            <a:schemeClr val="tx1"/>
                          </a:solidFill>
                          <a:latin typeface="Calibri" panose="020F0502020204030204" pitchFamily="34" charset="0"/>
                        </a:rPr>
                        <a:t>0.85</a:t>
                      </a:r>
                    </a:p>
                  </a:txBody>
                  <a:tcPr>
                    <a:noFill/>
                  </a:tcPr>
                </a:tc>
                <a:tc>
                  <a:txBody>
                    <a:bodyPr/>
                    <a:lstStyle/>
                    <a:p>
                      <a:pPr algn="ctr"/>
                      <a:r>
                        <a:rPr lang="en-IN" b="0" dirty="0">
                          <a:solidFill>
                            <a:schemeClr val="tx1"/>
                          </a:solidFill>
                          <a:latin typeface="Calibri" panose="020F0502020204030204" pitchFamily="34" charset="0"/>
                        </a:rPr>
                        <a:t>0.70 ≤ </a:t>
                      </a:r>
                      <a:r>
                        <a:rPr lang="en-IN" b="0" i="1" dirty="0">
                          <a:solidFill>
                            <a:schemeClr val="tx1"/>
                          </a:solidFill>
                          <a:latin typeface="Calibri" panose="020F0502020204030204" pitchFamily="34" charset="0"/>
                        </a:rPr>
                        <a:t>RN </a:t>
                      </a:r>
                      <a:r>
                        <a:rPr lang="en-IN" b="0" i="0" dirty="0">
                          <a:solidFill>
                            <a:schemeClr val="tx1"/>
                          </a:solidFill>
                          <a:latin typeface="Calibri" panose="020F0502020204030204" pitchFamily="34" charset="0"/>
                        </a:rPr>
                        <a:t>&lt; 0.85</a:t>
                      </a:r>
                      <a:endParaRPr lang="en-IN"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2323954629"/>
                  </a:ext>
                </a:extLst>
              </a:tr>
              <a:tr h="330791">
                <a:tc>
                  <a:txBody>
                    <a:bodyPr/>
                    <a:lstStyle/>
                    <a:p>
                      <a:pPr algn="ctr"/>
                      <a:r>
                        <a:rPr lang="en-IN" b="0" dirty="0">
                          <a:solidFill>
                            <a:schemeClr val="tx1"/>
                          </a:solidFill>
                          <a:latin typeface="Calibri" panose="020F0502020204030204" pitchFamily="34" charset="0"/>
                        </a:rPr>
                        <a:t>7</a:t>
                      </a:r>
                    </a:p>
                  </a:txBody>
                  <a:tcPr>
                    <a:noFill/>
                  </a:tcPr>
                </a:tc>
                <a:tc>
                  <a:txBody>
                    <a:bodyPr/>
                    <a:lstStyle/>
                    <a:p>
                      <a:pPr algn="ctr"/>
                      <a:r>
                        <a:rPr lang="en-IN" b="0" dirty="0">
                          <a:solidFill>
                            <a:schemeClr val="tx1"/>
                          </a:solidFill>
                          <a:latin typeface="Calibri" panose="020F0502020204030204" pitchFamily="34" charset="0"/>
                        </a:rPr>
                        <a:t>0.08</a:t>
                      </a:r>
                    </a:p>
                  </a:txBody>
                  <a:tcPr>
                    <a:noFill/>
                  </a:tcPr>
                </a:tc>
                <a:tc>
                  <a:txBody>
                    <a:bodyPr/>
                    <a:lstStyle/>
                    <a:p>
                      <a:pPr algn="ctr"/>
                      <a:r>
                        <a:rPr lang="en-IN" b="0" dirty="0">
                          <a:solidFill>
                            <a:schemeClr val="tx1"/>
                          </a:solidFill>
                          <a:latin typeface="Calibri" panose="020F0502020204030204" pitchFamily="34" charset="0"/>
                        </a:rPr>
                        <a:t>0.93</a:t>
                      </a:r>
                    </a:p>
                  </a:txBody>
                  <a:tcPr>
                    <a:noFill/>
                  </a:tcPr>
                </a:tc>
                <a:tc>
                  <a:txBody>
                    <a:bodyPr/>
                    <a:lstStyle/>
                    <a:p>
                      <a:pPr algn="ctr"/>
                      <a:r>
                        <a:rPr lang="en-IN" b="0" dirty="0">
                          <a:solidFill>
                            <a:schemeClr val="tx1"/>
                          </a:solidFill>
                          <a:latin typeface="Calibri" panose="020F0502020204030204" pitchFamily="34" charset="0"/>
                        </a:rPr>
                        <a:t>0.85 ≤ </a:t>
                      </a:r>
                      <a:r>
                        <a:rPr lang="en-IN" b="0" i="1" dirty="0">
                          <a:solidFill>
                            <a:schemeClr val="tx1"/>
                          </a:solidFill>
                          <a:latin typeface="Calibri" panose="020F0502020204030204" pitchFamily="34" charset="0"/>
                        </a:rPr>
                        <a:t>RN </a:t>
                      </a:r>
                      <a:r>
                        <a:rPr lang="en-IN" b="0" i="0" dirty="0">
                          <a:solidFill>
                            <a:schemeClr val="tx1"/>
                          </a:solidFill>
                          <a:latin typeface="Calibri" panose="020F0502020204030204" pitchFamily="34" charset="0"/>
                        </a:rPr>
                        <a:t>&lt; 0.93</a:t>
                      </a:r>
                      <a:endParaRPr lang="en-IN"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2073911229"/>
                  </a:ext>
                </a:extLst>
              </a:tr>
              <a:tr h="330791">
                <a:tc>
                  <a:txBody>
                    <a:bodyPr/>
                    <a:lstStyle/>
                    <a:p>
                      <a:pPr algn="ctr"/>
                      <a:r>
                        <a:rPr lang="en-IN" b="0" dirty="0">
                          <a:solidFill>
                            <a:schemeClr val="tx1"/>
                          </a:solidFill>
                          <a:latin typeface="Calibri" panose="020F0502020204030204" pitchFamily="34" charset="0"/>
                        </a:rPr>
                        <a:t>8</a:t>
                      </a:r>
                    </a:p>
                  </a:txBody>
                  <a:tcPr>
                    <a:noFill/>
                  </a:tcPr>
                </a:tc>
                <a:tc>
                  <a:txBody>
                    <a:bodyPr/>
                    <a:lstStyle/>
                    <a:p>
                      <a:pPr algn="ctr"/>
                      <a:r>
                        <a:rPr lang="en-IN" b="0" dirty="0">
                          <a:solidFill>
                            <a:schemeClr val="tx1"/>
                          </a:solidFill>
                          <a:latin typeface="Calibri" panose="020F0502020204030204" pitchFamily="34" charset="0"/>
                        </a:rPr>
                        <a:t>0.05</a:t>
                      </a:r>
                    </a:p>
                  </a:txBody>
                  <a:tcPr>
                    <a:noFill/>
                  </a:tcPr>
                </a:tc>
                <a:tc>
                  <a:txBody>
                    <a:bodyPr/>
                    <a:lstStyle/>
                    <a:p>
                      <a:pPr algn="ctr"/>
                      <a:r>
                        <a:rPr lang="en-IN" b="0" dirty="0">
                          <a:solidFill>
                            <a:schemeClr val="tx1"/>
                          </a:solidFill>
                          <a:latin typeface="Calibri" panose="020F0502020204030204" pitchFamily="34" charset="0"/>
                        </a:rPr>
                        <a:t>0.98</a:t>
                      </a:r>
                    </a:p>
                  </a:txBody>
                  <a:tcPr>
                    <a:noFill/>
                  </a:tcPr>
                </a:tc>
                <a:tc>
                  <a:txBody>
                    <a:bodyPr/>
                    <a:lstStyle/>
                    <a:p>
                      <a:pPr algn="ctr"/>
                      <a:r>
                        <a:rPr lang="en-IN" b="0" dirty="0">
                          <a:solidFill>
                            <a:schemeClr val="tx1"/>
                          </a:solidFill>
                          <a:latin typeface="Calibri" panose="020F0502020204030204" pitchFamily="34" charset="0"/>
                        </a:rPr>
                        <a:t>0.93 ≤ </a:t>
                      </a:r>
                      <a:r>
                        <a:rPr lang="en-IN" b="0" i="1" dirty="0">
                          <a:solidFill>
                            <a:schemeClr val="tx1"/>
                          </a:solidFill>
                          <a:latin typeface="Calibri" panose="020F0502020204030204" pitchFamily="34" charset="0"/>
                        </a:rPr>
                        <a:t>RN </a:t>
                      </a:r>
                      <a:r>
                        <a:rPr lang="en-IN" b="0" i="0" dirty="0">
                          <a:solidFill>
                            <a:schemeClr val="tx1"/>
                          </a:solidFill>
                          <a:latin typeface="Calibri" panose="020F0502020204030204" pitchFamily="34" charset="0"/>
                        </a:rPr>
                        <a:t>&lt; 0.98</a:t>
                      </a:r>
                      <a:endParaRPr lang="en-IN" b="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1430210697"/>
                  </a:ext>
                </a:extLst>
              </a:tr>
              <a:tr h="330791">
                <a:tc>
                  <a:txBody>
                    <a:bodyPr/>
                    <a:lstStyle/>
                    <a:p>
                      <a:pPr algn="ctr"/>
                      <a:r>
                        <a:rPr lang="en-IN" b="0" dirty="0">
                          <a:solidFill>
                            <a:schemeClr val="tx1"/>
                          </a:solidFill>
                          <a:latin typeface="Calibri" panose="020F0502020204030204" pitchFamily="34" charset="0"/>
                        </a:rPr>
                        <a:t>9</a:t>
                      </a:r>
                    </a:p>
                  </a:txBody>
                  <a:tcPr>
                    <a:lnB w="12700" cap="flat" cmpd="sng" algn="ctr">
                      <a:solidFill>
                        <a:schemeClr val="tx1"/>
                      </a:solidFill>
                      <a:prstDash val="solid"/>
                      <a:round/>
                      <a:headEnd type="none" w="med" len="med"/>
                      <a:tailEnd type="none" w="med" len="med"/>
                    </a:lnB>
                    <a:noFill/>
                  </a:tcPr>
                </a:tc>
                <a:tc>
                  <a:txBody>
                    <a:bodyPr/>
                    <a:lstStyle/>
                    <a:p>
                      <a:pPr algn="ctr"/>
                      <a:r>
                        <a:rPr lang="en-IN" b="0" dirty="0">
                          <a:solidFill>
                            <a:schemeClr val="tx1"/>
                          </a:solidFill>
                          <a:latin typeface="Calibri" panose="020F0502020204030204" pitchFamily="34" charset="0"/>
                        </a:rPr>
                        <a:t>0.02</a:t>
                      </a:r>
                    </a:p>
                  </a:txBody>
                  <a:tcPr>
                    <a:lnB w="12700" cap="flat" cmpd="sng" algn="ctr">
                      <a:solidFill>
                        <a:schemeClr val="tx1"/>
                      </a:solidFill>
                      <a:prstDash val="solid"/>
                      <a:round/>
                      <a:headEnd type="none" w="med" len="med"/>
                      <a:tailEnd type="none" w="med" len="med"/>
                    </a:lnB>
                    <a:noFill/>
                  </a:tcPr>
                </a:tc>
                <a:tc>
                  <a:txBody>
                    <a:bodyPr/>
                    <a:lstStyle/>
                    <a:p>
                      <a:pPr algn="ctr"/>
                      <a:r>
                        <a:rPr lang="en-IN" b="0" dirty="0">
                          <a:solidFill>
                            <a:schemeClr val="tx1"/>
                          </a:solidFill>
                          <a:latin typeface="Calibri" panose="020F0502020204030204" pitchFamily="34" charset="0"/>
                        </a:rPr>
                        <a:t>1.00</a:t>
                      </a:r>
                    </a:p>
                  </a:txBody>
                  <a:tcPr>
                    <a:lnB w="12700" cap="flat" cmpd="sng" algn="ctr">
                      <a:solidFill>
                        <a:schemeClr val="tx1"/>
                      </a:solidFill>
                      <a:prstDash val="solid"/>
                      <a:round/>
                      <a:headEnd type="none" w="med" len="med"/>
                      <a:tailEnd type="none" w="med" len="med"/>
                    </a:lnB>
                    <a:noFill/>
                  </a:tcPr>
                </a:tc>
                <a:tc>
                  <a:txBody>
                    <a:bodyPr/>
                    <a:lstStyle/>
                    <a:p>
                      <a:pPr algn="ctr"/>
                      <a:r>
                        <a:rPr lang="en-IN" b="0" dirty="0">
                          <a:solidFill>
                            <a:schemeClr val="tx1"/>
                          </a:solidFill>
                          <a:latin typeface="Calibri" panose="020F0502020204030204" pitchFamily="34" charset="0"/>
                        </a:rPr>
                        <a:t>0.98 ≤ </a:t>
                      </a:r>
                      <a:r>
                        <a:rPr lang="en-IN" b="0" i="1" dirty="0">
                          <a:solidFill>
                            <a:schemeClr val="tx1"/>
                          </a:solidFill>
                          <a:latin typeface="Calibri" panose="020F0502020204030204" pitchFamily="34" charset="0"/>
                        </a:rPr>
                        <a:t>RN </a:t>
                      </a:r>
                      <a:r>
                        <a:rPr lang="en-IN" b="0" i="0" dirty="0">
                          <a:solidFill>
                            <a:schemeClr val="tx1"/>
                          </a:solidFill>
                          <a:latin typeface="Calibri" panose="020F0502020204030204" pitchFamily="34" charset="0"/>
                        </a:rPr>
                        <a:t>&lt; 1.00</a:t>
                      </a:r>
                      <a:endParaRPr lang="en-IN" b="0" dirty="0">
                        <a:solidFill>
                          <a:schemeClr val="tx1"/>
                        </a:solidFill>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9380161"/>
                  </a:ext>
                </a:extLst>
              </a:tr>
            </a:tbl>
          </a:graphicData>
        </a:graphic>
      </p:graphicFrame>
    </p:spTree>
    <p:extLst>
      <p:ext uri="{BB962C8B-B14F-4D97-AF65-F5344CB8AC3E}">
        <p14:creationId xmlns:p14="http://schemas.microsoft.com/office/powerpoint/2010/main" val="124295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13.8: Cumulative Distribution of Passengers</a:t>
            </a:r>
          </a:p>
        </p:txBody>
      </p:sp>
      <p:pic>
        <p:nvPicPr>
          <p:cNvPr id="5" name="Picture 4" descr="Cumulative distribution of the number of passengers boarding the shuttle.&#10;"/>
          <p:cNvPicPr>
            <a:picLocks noChangeAspect="1"/>
          </p:cNvPicPr>
          <p:nvPr/>
        </p:nvPicPr>
        <p:blipFill>
          <a:blip r:embed="rId2"/>
          <a:stretch>
            <a:fillRect/>
          </a:stretch>
        </p:blipFill>
        <p:spPr>
          <a:xfrm>
            <a:off x="1441049" y="1979648"/>
            <a:ext cx="6917195" cy="4062858"/>
          </a:xfrm>
          <a:prstGeom prst="rect">
            <a:avLst/>
          </a:prstGeom>
        </p:spPr>
      </p:pic>
      <p:sp>
        <p:nvSpPr>
          <p:cNvPr id="7" name="Content Placeholder 6"/>
          <p:cNvSpPr>
            <a:spLocks noGrp="1"/>
          </p:cNvSpPr>
          <p:nvPr>
            <p:ph idx="1"/>
          </p:nvPr>
        </p:nvSpPr>
        <p:spPr>
          <a:xfrm>
            <a:off x="4010915" y="6266019"/>
            <a:ext cx="1763098" cy="193326"/>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1226</TotalTime>
  <Pages>15</Pages>
  <Words>1589</Words>
  <Application>Microsoft Office PowerPoint</Application>
  <PresentationFormat>Letter Paper (8.5x11 in)</PresentationFormat>
  <Paragraphs>324</Paragraphs>
  <Slides>24</Slides>
  <Notes>12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24</vt:i4>
      </vt:variant>
    </vt:vector>
  </HeadingPairs>
  <TitlesOfParts>
    <vt:vector size="32" baseType="lpstr">
      <vt:lpstr>Arial</vt:lpstr>
      <vt:lpstr>Calibri</vt:lpstr>
      <vt:lpstr>Tahoma</vt:lpstr>
      <vt:lpstr>Times New Roman</vt:lpstr>
      <vt:lpstr>Wingdings</vt:lpstr>
      <vt:lpstr>Blends</vt:lpstr>
      <vt:lpstr>1_Blends</vt:lpstr>
      <vt:lpstr>Equation</vt:lpstr>
      <vt:lpstr>Chapter 13 Supplement Computer Simulation</vt:lpstr>
      <vt:lpstr>Computer Simulation</vt:lpstr>
      <vt:lpstr>Table 13.8: Examples of Simulation Applications in Services</vt:lpstr>
      <vt:lpstr>Figure 13.7: The Process of System Simulation</vt:lpstr>
      <vt:lpstr>Systems Simulation 1</vt:lpstr>
      <vt:lpstr>Table 13.9: Uniformly Distributed Random Numbers [0, 1]</vt:lpstr>
      <vt:lpstr>Systems Simulation 2</vt:lpstr>
      <vt:lpstr>Table 13.10: Probability Distribution of Passengers and Random Number Assignment</vt:lpstr>
      <vt:lpstr>Figure 13.8: Cumulative Distribution of Passengers</vt:lpstr>
      <vt:lpstr>Systems Simulation 3</vt:lpstr>
      <vt:lpstr>Systems Simulation 4</vt:lpstr>
      <vt:lpstr>Figure 13.9: Flowchart of Airline Ticket Counter Discrete-Event Simulation</vt:lpstr>
      <vt:lpstr>Table 13.11: Interarrival Times and Service Times for First 10 Customers</vt:lpstr>
      <vt:lpstr>Table 13.12: Simulation of First 10 Customers (Time in Minutes)</vt:lpstr>
      <vt:lpstr>Process Simulator by ProModel</vt:lpstr>
      <vt:lpstr>Figure 13.10: Screenshot of License Renewal Process Flow Diagram</vt:lpstr>
      <vt:lpstr>Table 13.13: License Renewal Activity Time Distributions</vt:lpstr>
      <vt:lpstr>Figure 13.11: Screenshot of License Renewal Process Simulator</vt:lpstr>
      <vt:lpstr>Case 13.4: Drivers License Renewal</vt:lpstr>
      <vt:lpstr>Case 13.5: Renaissance Clinic (B)</vt:lpstr>
      <vt:lpstr>Figure 13.7: The Process of System Simulation Long Description</vt:lpstr>
      <vt:lpstr>Figure 13.8: Cumulative Distribution of Passengers Long Description</vt:lpstr>
      <vt:lpstr>Figure 13.9: Flowchart of Airline Ticket Counter Discrete-Event Simulation Long Description </vt:lpstr>
      <vt:lpstr>Figure 13.11: Screenshot of License Renewal Process Simulator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258</cp:revision>
  <cp:lastPrinted>1997-05-18T18:51:52Z</cp:lastPrinted>
  <dcterms:created xsi:type="dcterms:W3CDTF">1996-01-27T21:40:24Z</dcterms:created>
  <dcterms:modified xsi:type="dcterms:W3CDTF">2018-09-22T09:18:57Z</dcterms:modified>
</cp:coreProperties>
</file>