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7" r:id="rId2"/>
    <p:sldMasterId id="2147483680" r:id="rId3"/>
  </p:sldMasterIdLst>
  <p:notesMasterIdLst>
    <p:notesMasterId r:id="rId48"/>
  </p:notesMasterIdLst>
  <p:handoutMasterIdLst>
    <p:handoutMasterId r:id="rId49"/>
  </p:handoutMasterIdLst>
  <p:sldIdLst>
    <p:sldId id="365" r:id="rId4"/>
    <p:sldId id="271" r:id="rId5"/>
    <p:sldId id="296" r:id="rId6"/>
    <p:sldId id="311" r:id="rId7"/>
    <p:sldId id="289" r:id="rId8"/>
    <p:sldId id="290" r:id="rId9"/>
    <p:sldId id="276" r:id="rId10"/>
    <p:sldId id="334" r:id="rId11"/>
    <p:sldId id="306" r:id="rId12"/>
    <p:sldId id="298" r:id="rId13"/>
    <p:sldId id="312" r:id="rId14"/>
    <p:sldId id="349" r:id="rId15"/>
    <p:sldId id="350" r:id="rId16"/>
    <p:sldId id="313" r:id="rId17"/>
    <p:sldId id="314" r:id="rId18"/>
    <p:sldId id="258" r:id="rId19"/>
    <p:sldId id="259" r:id="rId20"/>
    <p:sldId id="310" r:id="rId21"/>
    <p:sldId id="351" r:id="rId22"/>
    <p:sldId id="315" r:id="rId23"/>
    <p:sldId id="316" r:id="rId24"/>
    <p:sldId id="262" r:id="rId25"/>
    <p:sldId id="319" r:id="rId26"/>
    <p:sldId id="318" r:id="rId27"/>
    <p:sldId id="317" r:id="rId28"/>
    <p:sldId id="279" r:id="rId29"/>
    <p:sldId id="335" r:id="rId30"/>
    <p:sldId id="336" r:id="rId31"/>
    <p:sldId id="337" r:id="rId32"/>
    <p:sldId id="281" r:id="rId33"/>
    <p:sldId id="269" r:id="rId34"/>
    <p:sldId id="270" r:id="rId35"/>
    <p:sldId id="333" r:id="rId36"/>
    <p:sldId id="352" r:id="rId37"/>
    <p:sldId id="354" r:id="rId38"/>
    <p:sldId id="355" r:id="rId39"/>
    <p:sldId id="356" r:id="rId40"/>
    <p:sldId id="357" r:id="rId41"/>
    <p:sldId id="359" r:id="rId42"/>
    <p:sldId id="360" r:id="rId43"/>
    <p:sldId id="361" r:id="rId44"/>
    <p:sldId id="362" r:id="rId45"/>
    <p:sldId id="363" r:id="rId46"/>
    <p:sldId id="364" r:id="rId47"/>
  </p:sldIdLst>
  <p:sldSz cx="9144000" cy="6858000" type="letter"/>
  <p:notesSz cx="6858000" cy="9028113"/>
  <p:custDataLst>
    <p:tags r:id="rId50"/>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333399"/>
    <a:srgbClr val="000000"/>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75" autoAdjust="0"/>
    <p:restoredTop sz="92236" autoAdjust="0"/>
  </p:normalViewPr>
  <p:slideViewPr>
    <p:cSldViewPr>
      <p:cViewPr varScale="1">
        <p:scale>
          <a:sx n="100" d="100"/>
          <a:sy n="100" d="100"/>
        </p:scale>
        <p:origin x="804" y="78"/>
      </p:cViewPr>
      <p:guideLst>
        <p:guide orient="horz" pos="2160"/>
        <p:guide pos="2880"/>
      </p:guideLst>
    </p:cSldViewPr>
  </p:slideViewPr>
  <p:outlineViewPr>
    <p:cViewPr>
      <p:scale>
        <a:sx n="33" d="100"/>
        <a:sy n="33" d="100"/>
      </p:scale>
      <p:origin x="0" y="-3786"/>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402450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FC7A76-E052-413F-81C9-B5DED1CC5A49}" type="datetimeFigureOut">
              <a:rPr lang="en-US" smtClean="0"/>
              <a:t>9/22/2018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7284640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054301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FC7A76-E052-413F-81C9-B5DED1CC5A49}" type="datetimeFigureOut">
              <a:rPr lang="en-US" smtClean="0"/>
              <a:t>9/22/2018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500869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FC7A76-E052-413F-81C9-B5DED1CC5A49}" type="datetimeFigureOut">
              <a:rPr lang="en-US" smtClean="0"/>
              <a:t>9/22/2018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8975346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FC7A76-E052-413F-81C9-B5DED1CC5A49}" type="datetimeFigureOut">
              <a:rPr lang="en-US" smtClean="0"/>
              <a:t>9/22/2018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604097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FC7A76-E052-413F-81C9-B5DED1CC5A49}" type="datetimeFigureOut">
              <a:rPr lang="en-US" smtClean="0"/>
              <a:t>9/22/2018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9468243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FC7A76-E052-413F-81C9-B5DED1CC5A49}" type="datetimeFigureOut">
              <a:rPr lang="en-US" smtClean="0"/>
              <a:t>9/22/2018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7120989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504321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2305366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3182494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849604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743744"/>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36637"/>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36637"/>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458912"/>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458912"/>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385887"/>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28687"/>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19262"/>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28600"/>
            <a:ext cx="7793037" cy="90784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709"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C7A76-E052-413F-81C9-B5DED1CC5A49}" type="datetimeFigureOut">
              <a:rPr lang="en-US" smtClean="0"/>
              <a:t>9/22/2018</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1C9853-1296-4772-A55C-74EBB9757303}" type="slidenum">
              <a:rPr lang="en-US" smtClean="0"/>
              <a:t>‹#›</a:t>
            </a:fld>
            <a:endParaRPr lang="en-US"/>
          </a:p>
        </p:txBody>
      </p:sp>
    </p:spTree>
    <p:extLst>
      <p:ext uri="{BB962C8B-B14F-4D97-AF65-F5344CB8AC3E}">
        <p14:creationId xmlns:p14="http://schemas.microsoft.com/office/powerpoint/2010/main" val="1266994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3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35.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slide" Target="slide3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slide" Target="slide3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slide" Target="slide38.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slide" Target="slide4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12</a:t>
            </a:r>
            <a:br>
              <a:rPr lang="en-US" sz="4000" dirty="0">
                <a:latin typeface="Calibri" panose="020F0502020204030204" pitchFamily="34" charset="0"/>
              </a:rPr>
            </a:br>
            <a:r>
              <a:rPr lang="en-US" sz="4000" dirty="0">
                <a:latin typeface="Calibri" panose="020F0502020204030204" pitchFamily="34" charset="0"/>
              </a:rPr>
              <a:t>Managing Waiting Lines</a:t>
            </a:r>
            <a:endParaRPr lang="en-IN" sz="4000" dirty="0">
              <a:latin typeface="Calibri" panose="020F0502020204030204" pitchFamily="34" charset="0"/>
            </a:endParaRPr>
          </a:p>
        </p:txBody>
      </p:sp>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177542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12.1: Queuing System Schematic</a:t>
            </a:r>
          </a:p>
        </p:txBody>
      </p:sp>
      <p:pic>
        <p:nvPicPr>
          <p:cNvPr id="5" name="Picture 4" descr="Queuing system schematic."/>
          <p:cNvPicPr>
            <a:picLocks noChangeAspect="1"/>
          </p:cNvPicPr>
          <p:nvPr/>
        </p:nvPicPr>
        <p:blipFill>
          <a:blip r:embed="rId3"/>
          <a:stretch>
            <a:fillRect/>
          </a:stretch>
        </p:blipFill>
        <p:spPr>
          <a:xfrm>
            <a:off x="962025" y="2438400"/>
            <a:ext cx="7800975" cy="2695575"/>
          </a:xfrm>
          <a:prstGeom prst="rect">
            <a:avLst/>
          </a:prstGeom>
        </p:spPr>
      </p:pic>
      <p:sp>
        <p:nvSpPr>
          <p:cNvPr id="3" name="Content Placeholder 2"/>
          <p:cNvSpPr>
            <a:spLocks noGrp="1"/>
          </p:cNvSpPr>
          <p:nvPr>
            <p:ph idx="1"/>
          </p:nvPr>
        </p:nvSpPr>
        <p:spPr>
          <a:xfrm>
            <a:off x="4038600" y="6096000"/>
            <a:ext cx="1828800" cy="265112"/>
          </a:xfrm>
        </p:spPr>
        <p:txBody>
          <a:bodyPr/>
          <a:lstStyle/>
          <a:p>
            <a:pPr marL="0" indent="0">
              <a:buNone/>
            </a:pPr>
            <a:r>
              <a:rPr lang="en-IN" sz="900" dirty="0">
                <a:hlinkClick r:id="rId4" action="ppaction://hlinksldjump"/>
              </a:rPr>
              <a:t>Access the long </a:t>
            </a:r>
            <a:r>
              <a:rPr lang="en-IN" sz="900" dirty="0">
                <a:solidFill>
                  <a:srgbClr val="000000"/>
                </a:solidFill>
                <a:hlinkClick r:id="rId4" action="ppaction://hlinksldjump"/>
              </a:rPr>
              <a:t>description</a:t>
            </a:r>
            <a:r>
              <a:rPr lang="en-IN" sz="900" dirty="0">
                <a:hlinkClick r:id="rId4" action="ppaction://hlinksldjump"/>
              </a:rPr>
              <a:t> slide.</a:t>
            </a:r>
            <a:endParaRPr lang="en-IN" sz="9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12.2: Classification of Calling Population</a:t>
            </a:r>
          </a:p>
        </p:txBody>
      </p:sp>
      <p:pic>
        <p:nvPicPr>
          <p:cNvPr id="5" name="Picture 4" descr="Organizational chart. The calling population can be subpopulations or homogeneous groups, both of which can be finite or infinite."/>
          <p:cNvPicPr>
            <a:picLocks noChangeAspect="1"/>
          </p:cNvPicPr>
          <p:nvPr/>
        </p:nvPicPr>
        <p:blipFill>
          <a:blip r:embed="rId3"/>
          <a:stretch>
            <a:fillRect/>
          </a:stretch>
        </p:blipFill>
        <p:spPr>
          <a:xfrm>
            <a:off x="1581150" y="2419350"/>
            <a:ext cx="5981700" cy="2686050"/>
          </a:xfrm>
          <a:prstGeom prst="rect">
            <a:avLst/>
          </a:prstGeom>
        </p:spPr>
      </p:pic>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 Features of Queuing Systems </a:t>
            </a:r>
            <a:r>
              <a:rPr lang="en-US" sz="1000" dirty="0"/>
              <a:t>2</a:t>
            </a:r>
          </a:p>
        </p:txBody>
      </p:sp>
      <p:sp>
        <p:nvSpPr>
          <p:cNvPr id="3" name="Content Placeholder 2"/>
          <p:cNvSpPr>
            <a:spLocks noGrp="1"/>
          </p:cNvSpPr>
          <p:nvPr>
            <p:ph idx="1"/>
          </p:nvPr>
        </p:nvSpPr>
        <p:spPr>
          <a:xfrm>
            <a:off x="1182688" y="2017713"/>
            <a:ext cx="7588062" cy="1335087"/>
          </a:xfrm>
        </p:spPr>
        <p:txBody>
          <a:bodyPr/>
          <a:lstStyle/>
          <a:p>
            <a:pPr marL="0" indent="0">
              <a:buNone/>
            </a:pPr>
            <a:r>
              <a:rPr lang="en-US" dirty="0"/>
              <a:t>Arrival Process.</a:t>
            </a:r>
          </a:p>
          <a:p>
            <a:pPr marL="292608" lvl="1" indent="-292608">
              <a:buClr>
                <a:schemeClr val="tx1"/>
              </a:buClr>
              <a:buSzPct val="100000"/>
              <a:buFont typeface="Arial" panose="020B0604020202020204" pitchFamily="34" charset="0"/>
              <a:buChar char="•"/>
            </a:pPr>
            <a:r>
              <a:rPr lang="en-US" sz="2400" dirty="0"/>
              <a:t>Probability that the time between arrivals will be </a:t>
            </a:r>
            <a:r>
              <a:rPr lang="en-US" sz="2400" i="1" dirty="0"/>
              <a:t>t</a:t>
            </a:r>
            <a:r>
              <a:rPr lang="en-US" sz="2400" dirty="0"/>
              <a:t> or less.</a:t>
            </a:r>
          </a:p>
        </p:txBody>
      </p:sp>
      <p:graphicFrame>
        <p:nvGraphicFramePr>
          <p:cNvPr id="6" name="Object 5"/>
          <p:cNvGraphicFramePr>
            <a:graphicFrameLocks noChangeAspect="1"/>
          </p:cNvGraphicFramePr>
          <p:nvPr>
            <p:extLst>
              <p:ext uri="{D42A27DB-BD31-4B8C-83A1-F6EECF244321}">
                <p14:modId xmlns:p14="http://schemas.microsoft.com/office/powerpoint/2010/main" val="825726542"/>
              </p:ext>
            </p:extLst>
          </p:nvPr>
        </p:nvGraphicFramePr>
        <p:xfrm>
          <a:off x="1700213" y="3429000"/>
          <a:ext cx="4173537" cy="377825"/>
        </p:xfrm>
        <a:graphic>
          <a:graphicData uri="http://schemas.openxmlformats.org/presentationml/2006/ole">
            <mc:AlternateContent xmlns:mc="http://schemas.openxmlformats.org/markup-compatibility/2006">
              <mc:Choice xmlns:v="urn:schemas-microsoft-com:vml" Requires="v">
                <p:oleObj spid="_x0000_s48169" name="Equation" r:id="rId3" imgW="2590560" imgH="253800" progId="Equation.DSMT4">
                  <p:embed/>
                </p:oleObj>
              </mc:Choice>
              <mc:Fallback>
                <p:oleObj name="Equation" r:id="rId3" imgW="2590560" imgH="253800" progId="Equation.DSMT4">
                  <p:embed/>
                  <p:pic>
                    <p:nvPicPr>
                      <p:cNvPr id="0" name=""/>
                      <p:cNvPicPr/>
                      <p:nvPr/>
                    </p:nvPicPr>
                    <p:blipFill>
                      <a:blip r:embed="rId4"/>
                      <a:stretch>
                        <a:fillRect/>
                      </a:stretch>
                    </p:blipFill>
                    <p:spPr>
                      <a:xfrm>
                        <a:off x="1700213" y="3429000"/>
                        <a:ext cx="4173537" cy="377825"/>
                      </a:xfrm>
                      <a:prstGeom prst="rect">
                        <a:avLst/>
                      </a:prstGeom>
                    </p:spPr>
                  </p:pic>
                </p:oleObj>
              </mc:Fallback>
            </mc:AlternateContent>
          </a:graphicData>
        </a:graphic>
      </p:graphicFrame>
      <p:sp>
        <p:nvSpPr>
          <p:cNvPr id="4" name="Content Placeholder 3"/>
          <p:cNvSpPr>
            <a:spLocks noGrp="1"/>
          </p:cNvSpPr>
          <p:nvPr>
            <p:ph idx="13"/>
          </p:nvPr>
        </p:nvSpPr>
        <p:spPr>
          <a:xfrm>
            <a:off x="1695450" y="3882390"/>
            <a:ext cx="6457950" cy="1282399"/>
          </a:xfrm>
        </p:spPr>
        <p:txBody>
          <a:bodyPr/>
          <a:lstStyle/>
          <a:p>
            <a:pPr marL="989013" indent="-989013">
              <a:buNone/>
            </a:pPr>
            <a:r>
              <a:rPr lang="en-IN" sz="1800" dirty="0"/>
              <a:t>Where </a:t>
            </a:r>
            <a:r>
              <a:rPr lang="el-GR" sz="1800" i="1" dirty="0"/>
              <a:t>λ</a:t>
            </a:r>
            <a:r>
              <a:rPr lang="en-IN" sz="1800" dirty="0"/>
              <a:t> = average arrival rate within a given interval of time (e.g., minutes, hours, days)</a:t>
            </a:r>
          </a:p>
          <a:p>
            <a:pPr marL="625475" indent="0">
              <a:buNone/>
            </a:pPr>
            <a:r>
              <a:rPr lang="en-IN" sz="1800" i="1" dirty="0"/>
              <a:t>t</a:t>
            </a:r>
            <a:r>
              <a:rPr lang="en-IN" sz="1800" dirty="0"/>
              <a:t>  = time between arrivals</a:t>
            </a:r>
          </a:p>
          <a:p>
            <a:pPr marL="0" indent="625475">
              <a:buNone/>
            </a:pPr>
            <a:r>
              <a:rPr lang="en-IN" sz="1800" i="1" dirty="0"/>
              <a:t>e</a:t>
            </a:r>
            <a:r>
              <a:rPr lang="en-IN" sz="1800" dirty="0"/>
              <a:t> = base of natural logarithms (2.718…)</a:t>
            </a:r>
          </a:p>
        </p:txBody>
      </p:sp>
      <p:graphicFrame>
        <p:nvGraphicFramePr>
          <p:cNvPr id="9" name="Object 8"/>
          <p:cNvGraphicFramePr>
            <a:graphicFrameLocks noChangeAspect="1"/>
          </p:cNvGraphicFramePr>
          <p:nvPr>
            <p:extLst>
              <p:ext uri="{D42A27DB-BD31-4B8C-83A1-F6EECF244321}">
                <p14:modId xmlns:p14="http://schemas.microsoft.com/office/powerpoint/2010/main" val="3687142107"/>
              </p:ext>
            </p:extLst>
          </p:nvPr>
        </p:nvGraphicFramePr>
        <p:xfrm>
          <a:off x="1600200" y="5164789"/>
          <a:ext cx="1471613" cy="1309687"/>
        </p:xfrm>
        <a:graphic>
          <a:graphicData uri="http://schemas.openxmlformats.org/presentationml/2006/ole">
            <mc:AlternateContent xmlns:mc="http://schemas.openxmlformats.org/markup-compatibility/2006">
              <mc:Choice xmlns:v="urn:schemas-microsoft-com:vml" Requires="v">
                <p:oleObj spid="_x0000_s48170" name="Equation" r:id="rId5" imgW="914400" imgH="812520" progId="Equation.DSMT4">
                  <p:embed/>
                </p:oleObj>
              </mc:Choice>
              <mc:Fallback>
                <p:oleObj name="Equation" r:id="rId5" imgW="914400" imgH="812520" progId="Equation.DSMT4">
                  <p:embed/>
                  <p:pic>
                    <p:nvPicPr>
                      <p:cNvPr id="0" name=""/>
                      <p:cNvPicPr/>
                      <p:nvPr/>
                    </p:nvPicPr>
                    <p:blipFill>
                      <a:blip r:embed="rId6"/>
                      <a:stretch>
                        <a:fillRect/>
                      </a:stretch>
                    </p:blipFill>
                    <p:spPr>
                      <a:xfrm>
                        <a:off x="1600200" y="5164789"/>
                        <a:ext cx="1471613" cy="1309687"/>
                      </a:xfrm>
                      <a:prstGeom prst="rect">
                        <a:avLst/>
                      </a:prstGeom>
                    </p:spPr>
                  </p:pic>
                </p:oleObj>
              </mc:Fallback>
            </mc:AlternateContent>
          </a:graphicData>
        </a:graphic>
      </p:graphicFrame>
    </p:spTree>
    <p:extLst>
      <p:ext uri="{BB962C8B-B14F-4D97-AF65-F5344CB8AC3E}">
        <p14:creationId xmlns:p14="http://schemas.microsoft.com/office/powerpoint/2010/main" val="3089821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90525"/>
            <a:ext cx="7580312" cy="1295400"/>
          </a:xfrm>
        </p:spPr>
        <p:txBody>
          <a:bodyPr/>
          <a:lstStyle/>
          <a:p>
            <a:r>
              <a:rPr lang="en-US" dirty="0"/>
              <a:t>Essential Features of Queuing Systems </a:t>
            </a:r>
            <a:r>
              <a:rPr lang="en-US" sz="800" dirty="0"/>
              <a:t>3</a:t>
            </a:r>
            <a:endParaRPr lang="en-US" sz="1000" dirty="0"/>
          </a:p>
        </p:txBody>
      </p:sp>
      <p:sp>
        <p:nvSpPr>
          <p:cNvPr id="3" name="Content Placeholder 2"/>
          <p:cNvSpPr>
            <a:spLocks noGrp="1"/>
          </p:cNvSpPr>
          <p:nvPr>
            <p:ph idx="1"/>
          </p:nvPr>
        </p:nvSpPr>
        <p:spPr>
          <a:xfrm>
            <a:off x="1182688" y="2017713"/>
            <a:ext cx="6665912" cy="1030287"/>
          </a:xfrm>
        </p:spPr>
        <p:txBody>
          <a:bodyPr/>
          <a:lstStyle/>
          <a:p>
            <a:pPr marL="0" indent="0">
              <a:buNone/>
            </a:pPr>
            <a:r>
              <a:rPr lang="en-US" dirty="0"/>
              <a:t>Arrival Process.</a:t>
            </a:r>
          </a:p>
          <a:p>
            <a:pPr marL="292608" lvl="1" indent="-292608">
              <a:buClr>
                <a:schemeClr val="tx1"/>
              </a:buClr>
              <a:buSzPct val="100000"/>
              <a:buFont typeface="Arial" panose="020B0604020202020204" pitchFamily="34" charset="0"/>
              <a:buChar char="•"/>
            </a:pPr>
            <a:r>
              <a:rPr lang="en-US" sz="2400" dirty="0"/>
              <a:t>Probability of n arrivals during the time interval </a:t>
            </a:r>
            <a:r>
              <a:rPr lang="en-US" sz="2400" i="1" dirty="0"/>
              <a:t>t</a:t>
            </a:r>
            <a:r>
              <a:rPr lang="en-US" sz="2400" dirty="0"/>
              <a:t>.</a:t>
            </a:r>
          </a:p>
        </p:txBody>
      </p:sp>
      <p:graphicFrame>
        <p:nvGraphicFramePr>
          <p:cNvPr id="6" name="Object 5"/>
          <p:cNvGraphicFramePr>
            <a:graphicFrameLocks noChangeAspect="1"/>
          </p:cNvGraphicFramePr>
          <p:nvPr>
            <p:extLst>
              <p:ext uri="{D42A27DB-BD31-4B8C-83A1-F6EECF244321}">
                <p14:modId xmlns:p14="http://schemas.microsoft.com/office/powerpoint/2010/main" val="3980182011"/>
              </p:ext>
            </p:extLst>
          </p:nvPr>
        </p:nvGraphicFramePr>
        <p:xfrm>
          <a:off x="1536700" y="3124200"/>
          <a:ext cx="4873625" cy="612775"/>
        </p:xfrm>
        <a:graphic>
          <a:graphicData uri="http://schemas.openxmlformats.org/presentationml/2006/ole">
            <mc:AlternateContent xmlns:mc="http://schemas.openxmlformats.org/markup-compatibility/2006">
              <mc:Choice xmlns:v="urn:schemas-microsoft-com:vml" Requires="v">
                <p:oleObj spid="_x0000_s49181" name="Equation" r:id="rId3" imgW="3327120" imgH="419040" progId="Equation.DSMT4">
                  <p:embed/>
                </p:oleObj>
              </mc:Choice>
              <mc:Fallback>
                <p:oleObj name="Equation" r:id="rId3" imgW="3327120" imgH="419040" progId="Equation.DSMT4">
                  <p:embed/>
                  <p:pic>
                    <p:nvPicPr>
                      <p:cNvPr id="0" name=""/>
                      <p:cNvPicPr/>
                      <p:nvPr/>
                    </p:nvPicPr>
                    <p:blipFill>
                      <a:blip r:embed="rId4"/>
                      <a:stretch>
                        <a:fillRect/>
                      </a:stretch>
                    </p:blipFill>
                    <p:spPr>
                      <a:xfrm>
                        <a:off x="1536700" y="3124200"/>
                        <a:ext cx="4873625" cy="612775"/>
                      </a:xfrm>
                      <a:prstGeom prst="rect">
                        <a:avLst/>
                      </a:prstGeom>
                    </p:spPr>
                  </p:pic>
                </p:oleObj>
              </mc:Fallback>
            </mc:AlternateContent>
          </a:graphicData>
        </a:graphic>
      </p:graphicFrame>
      <p:sp>
        <p:nvSpPr>
          <p:cNvPr id="4" name="Content Placeholder 3"/>
          <p:cNvSpPr>
            <a:spLocks noGrp="1"/>
          </p:cNvSpPr>
          <p:nvPr>
            <p:ph idx="13"/>
          </p:nvPr>
        </p:nvSpPr>
        <p:spPr>
          <a:xfrm>
            <a:off x="1219200" y="3922713"/>
            <a:ext cx="7588062" cy="2325687"/>
          </a:xfrm>
        </p:spPr>
        <p:txBody>
          <a:bodyPr/>
          <a:lstStyle/>
          <a:p>
            <a:pPr marL="989013" indent="-989013">
              <a:buNone/>
            </a:pPr>
            <a:r>
              <a:rPr lang="en-IN" sz="1800" dirty="0"/>
              <a:t>Where </a:t>
            </a:r>
            <a:r>
              <a:rPr lang="el-GR" sz="1800" i="1" dirty="0"/>
              <a:t>λ</a:t>
            </a:r>
            <a:r>
              <a:rPr lang="en-IN" sz="1800" dirty="0"/>
              <a:t> = average arrival rate within a given interval of time (example: minutes, hours, days)</a:t>
            </a:r>
          </a:p>
          <a:p>
            <a:pPr marL="625475" indent="0">
              <a:buNone/>
            </a:pPr>
            <a:r>
              <a:rPr lang="en-IN" sz="1800" i="1" dirty="0"/>
              <a:t>t</a:t>
            </a:r>
            <a:r>
              <a:rPr lang="en-IN" sz="1800" dirty="0"/>
              <a:t> = number of time periods of interest (usually </a:t>
            </a:r>
            <a:r>
              <a:rPr lang="en-IN" sz="1800" i="1" dirty="0"/>
              <a:t>t </a:t>
            </a:r>
            <a:r>
              <a:rPr lang="en-IN" sz="1800" dirty="0"/>
              <a:t>=</a:t>
            </a:r>
            <a:r>
              <a:rPr lang="en-IN" sz="1800" i="1" dirty="0"/>
              <a:t> </a:t>
            </a:r>
            <a:r>
              <a:rPr lang="en-IN" sz="1800" dirty="0"/>
              <a:t>1)</a:t>
            </a:r>
          </a:p>
          <a:p>
            <a:pPr marL="625475" indent="0">
              <a:buNone/>
            </a:pPr>
            <a:r>
              <a:rPr lang="en-IN" sz="1800" i="1" dirty="0"/>
              <a:t>n</a:t>
            </a:r>
            <a:r>
              <a:rPr lang="en-IN" sz="1800" dirty="0"/>
              <a:t> = number of arrivals (0, 1, 2, . . .)</a:t>
            </a:r>
          </a:p>
          <a:p>
            <a:pPr marL="0" indent="625475">
              <a:buNone/>
            </a:pPr>
            <a:r>
              <a:rPr lang="en-IN" sz="1800" i="1" dirty="0"/>
              <a:t>e</a:t>
            </a:r>
            <a:r>
              <a:rPr lang="en-IN" sz="1800" dirty="0"/>
              <a:t> = base of natural logarithms (2.718…)</a:t>
            </a:r>
          </a:p>
          <a:p>
            <a:pPr marL="0" indent="0">
              <a:buNone/>
            </a:pPr>
            <a:r>
              <a:rPr lang="en-IN" sz="1800" dirty="0"/>
              <a:t>   mean  = </a:t>
            </a:r>
            <a:r>
              <a:rPr lang="el-GR" sz="1800" dirty="0"/>
              <a:t>λ</a:t>
            </a:r>
            <a:r>
              <a:rPr lang="en-IN" sz="1800" i="1" dirty="0"/>
              <a:t>t</a:t>
            </a:r>
          </a:p>
          <a:p>
            <a:pPr marL="0" indent="0">
              <a:buNone/>
            </a:pPr>
            <a:r>
              <a:rPr lang="en-IN" sz="1800" i="1" dirty="0"/>
              <a:t>variance </a:t>
            </a:r>
            <a:r>
              <a:rPr lang="en-IN" sz="1800" dirty="0"/>
              <a:t>=</a:t>
            </a:r>
            <a:r>
              <a:rPr lang="en-IN" sz="1800" i="1" dirty="0"/>
              <a:t> </a:t>
            </a:r>
            <a:r>
              <a:rPr lang="el-GR" sz="1800" i="1" dirty="0"/>
              <a:t>λ</a:t>
            </a:r>
            <a:r>
              <a:rPr lang="en-IN" sz="1800" i="1" dirty="0"/>
              <a:t>t</a:t>
            </a:r>
          </a:p>
        </p:txBody>
      </p:sp>
    </p:spTree>
    <p:extLst>
      <p:ext uri="{BB962C8B-B14F-4D97-AF65-F5344CB8AC3E}">
        <p14:creationId xmlns:p14="http://schemas.microsoft.com/office/powerpoint/2010/main" val="2716700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xfrm>
            <a:off x="1182688" y="76201"/>
            <a:ext cx="7580312" cy="16002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600" dirty="0"/>
              <a:t>Figure 12.3: Distribution of Patient Interarrival Times for a University Health Clinic</a:t>
            </a:r>
          </a:p>
        </p:txBody>
      </p:sp>
      <p:pic>
        <p:nvPicPr>
          <p:cNvPr id="5" name="Picture 4" descr="Graph showing the distribution of patient interarrival times for a university health clinic."/>
          <p:cNvPicPr>
            <a:picLocks noChangeAspect="1"/>
          </p:cNvPicPr>
          <p:nvPr/>
        </p:nvPicPr>
        <p:blipFill>
          <a:blip r:embed="rId3"/>
          <a:stretch>
            <a:fillRect/>
          </a:stretch>
        </p:blipFill>
        <p:spPr>
          <a:xfrm>
            <a:off x="2613510" y="2005131"/>
            <a:ext cx="4117005" cy="4014669"/>
          </a:xfrm>
          <a:prstGeom prst="rect">
            <a:avLst/>
          </a:prstGeom>
        </p:spPr>
      </p:pic>
      <p:sp>
        <p:nvSpPr>
          <p:cNvPr id="2" name="Content Placeholder 1"/>
          <p:cNvSpPr>
            <a:spLocks noGrp="1"/>
          </p:cNvSpPr>
          <p:nvPr>
            <p:ph idx="1"/>
          </p:nvPr>
        </p:nvSpPr>
        <p:spPr>
          <a:xfrm>
            <a:off x="4114800" y="6172200"/>
            <a:ext cx="1752600" cy="268192"/>
          </a:xfrm>
        </p:spPr>
        <p:txBody>
          <a:bodyPr/>
          <a:lstStyle/>
          <a:p>
            <a:pPr marL="0" indent="0">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243109460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12.4: Poisson and Exponential Equivalence</a:t>
            </a:r>
            <a:endParaRPr lang="en-US" sz="1000" dirty="0"/>
          </a:p>
        </p:txBody>
      </p:sp>
      <p:pic>
        <p:nvPicPr>
          <p:cNvPr id="5" name="Picture 4" descr="Time line showing the distribution of the number of arrivals per hour."/>
          <p:cNvPicPr>
            <a:picLocks noChangeAspect="1"/>
          </p:cNvPicPr>
          <p:nvPr/>
        </p:nvPicPr>
        <p:blipFill>
          <a:blip r:embed="rId3"/>
          <a:stretch>
            <a:fillRect/>
          </a:stretch>
        </p:blipFill>
        <p:spPr>
          <a:xfrm>
            <a:off x="642937" y="2195512"/>
            <a:ext cx="7858125" cy="2466975"/>
          </a:xfrm>
          <a:prstGeom prst="rect">
            <a:avLst/>
          </a:prstGeom>
        </p:spPr>
      </p:pic>
      <p:sp>
        <p:nvSpPr>
          <p:cNvPr id="2" name="Content Placeholder 1"/>
          <p:cNvSpPr>
            <a:spLocks noGrp="1"/>
          </p:cNvSpPr>
          <p:nvPr>
            <p:ph idx="1"/>
          </p:nvPr>
        </p:nvSpPr>
        <p:spPr>
          <a:xfrm>
            <a:off x="4038600" y="6192617"/>
            <a:ext cx="1752600" cy="208183"/>
          </a:xfrm>
        </p:spPr>
        <p:txBody>
          <a:bodyPr/>
          <a:lstStyle/>
          <a:p>
            <a:pPr marL="0" indent="0">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248808777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12.5: Ambulance Calls by Hour of Day</a:t>
            </a:r>
          </a:p>
        </p:txBody>
      </p:sp>
      <p:pic>
        <p:nvPicPr>
          <p:cNvPr id="11" name="Picture 10" descr="Line graph showing the average number of calls per hour for the 24 hours of the day."/>
          <p:cNvPicPr>
            <a:picLocks noChangeAspect="1"/>
          </p:cNvPicPr>
          <p:nvPr/>
        </p:nvPicPr>
        <p:blipFill>
          <a:blip r:embed="rId3"/>
          <a:stretch>
            <a:fillRect/>
          </a:stretch>
        </p:blipFill>
        <p:spPr>
          <a:xfrm>
            <a:off x="2681969" y="2057400"/>
            <a:ext cx="3408218" cy="3913909"/>
          </a:xfrm>
          <a:prstGeom prst="rect">
            <a:avLst/>
          </a:prstGeom>
        </p:spPr>
      </p:pic>
      <p:sp>
        <p:nvSpPr>
          <p:cNvPr id="4" name="Content Placeholder 3"/>
          <p:cNvSpPr>
            <a:spLocks noGrp="1"/>
          </p:cNvSpPr>
          <p:nvPr>
            <p:ph idx="14"/>
          </p:nvPr>
        </p:nvSpPr>
        <p:spPr>
          <a:xfrm>
            <a:off x="4114800" y="6172200"/>
            <a:ext cx="1752600" cy="229186"/>
          </a:xfrm>
        </p:spPr>
        <p:txBody>
          <a:bodyPr/>
          <a:lstStyle/>
          <a:p>
            <a:pPr marL="0" indent="0">
              <a:buNone/>
            </a:pPr>
            <a:r>
              <a:rPr lang="en-IN" sz="900" dirty="0">
                <a:hlinkClick r:id="rId4" action="ppaction://hlinksldjump"/>
              </a:rPr>
              <a:t>Access the long description slide.</a:t>
            </a:r>
            <a:endParaRPr lang="en-IN" sz="900"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noChangeArrowheads="1"/>
          </p:cNvSpPr>
          <p:nvPr>
            <p:ph type="title"/>
          </p:nvPr>
        </p:nvSpPr>
        <p:spPr>
          <a:xfrm>
            <a:off x="1182688" y="3048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12.6: Patient Arrivals at Health Clinic by Day of Week</a:t>
            </a:r>
          </a:p>
        </p:txBody>
      </p:sp>
      <p:pic>
        <p:nvPicPr>
          <p:cNvPr id="9" name="Picture 8" descr="Line graph showing the number of patient arrivals at the health clinic by the days of the week (Monday through Friday)."/>
          <p:cNvPicPr>
            <a:picLocks noChangeAspect="1"/>
          </p:cNvPicPr>
          <p:nvPr/>
        </p:nvPicPr>
        <p:blipFill>
          <a:blip r:embed="rId3"/>
          <a:stretch>
            <a:fillRect/>
          </a:stretch>
        </p:blipFill>
        <p:spPr>
          <a:xfrm>
            <a:off x="2447639" y="1905000"/>
            <a:ext cx="3988693" cy="3839914"/>
          </a:xfrm>
          <a:prstGeom prst="rect">
            <a:avLst/>
          </a:prstGeom>
        </p:spPr>
      </p:pic>
      <p:sp>
        <p:nvSpPr>
          <p:cNvPr id="3" name="Content Placeholder 2"/>
          <p:cNvSpPr>
            <a:spLocks noGrp="1"/>
          </p:cNvSpPr>
          <p:nvPr>
            <p:ph idx="13"/>
          </p:nvPr>
        </p:nvSpPr>
        <p:spPr>
          <a:xfrm>
            <a:off x="3962400" y="6172200"/>
            <a:ext cx="1752600" cy="228600"/>
          </a:xfrm>
        </p:spPr>
        <p:txBody>
          <a:bodyPr/>
          <a:lstStyle/>
          <a:p>
            <a:pPr marL="0" indent="0">
              <a:buNone/>
            </a:pPr>
            <a:r>
              <a:rPr lang="en-IN" sz="900" dirty="0">
                <a:hlinkClick r:id="rId4" action="ppaction://hlinksldjump"/>
              </a:rPr>
              <a:t>Access the long description slide.</a:t>
            </a:r>
            <a:endParaRPr lang="en-IN" sz="9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12.7: Airline Passenger Travel between U.S. and the World, 19</a:t>
            </a:r>
            <a:r>
              <a:rPr lang="en-US" sz="100" dirty="0"/>
              <a:t> </a:t>
            </a:r>
            <a:r>
              <a:rPr lang="en-US" sz="3600" dirty="0"/>
              <a:t>94</a:t>
            </a:r>
          </a:p>
        </p:txBody>
      </p:sp>
      <p:pic>
        <p:nvPicPr>
          <p:cNvPr id="6" name="Picture 5" descr="Bar graph showing the number of passengers in millions by the month of the year. The distribution is fairly uniform with about 8 to 10 million passengers per month."/>
          <p:cNvPicPr>
            <a:picLocks noChangeAspect="1"/>
          </p:cNvPicPr>
          <p:nvPr/>
        </p:nvPicPr>
        <p:blipFill>
          <a:blip r:embed="rId2"/>
          <a:stretch>
            <a:fillRect/>
          </a:stretch>
        </p:blipFill>
        <p:spPr>
          <a:xfrm>
            <a:off x="1509712" y="2438400"/>
            <a:ext cx="6124575" cy="3009900"/>
          </a:xfrm>
          <a:prstGeom prst="rect">
            <a:avLst/>
          </a:prstGeom>
        </p:spPr>
      </p:pic>
    </p:spTree>
    <p:extLst>
      <p:ext uri="{BB962C8B-B14F-4D97-AF65-F5344CB8AC3E}">
        <p14:creationId xmlns:p14="http://schemas.microsoft.com/office/powerpoint/2010/main" val="3502056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12.8: Classification of Arrival Process</a:t>
            </a:r>
            <a:endParaRPr lang="en-IN" dirty="0"/>
          </a:p>
        </p:txBody>
      </p:sp>
      <p:pic>
        <p:nvPicPr>
          <p:cNvPr id="5" name="Picture 4" descr="Organizational chart showing the classification of the arrival process."/>
          <p:cNvPicPr>
            <a:picLocks noChangeAspect="1"/>
          </p:cNvPicPr>
          <p:nvPr/>
        </p:nvPicPr>
        <p:blipFill>
          <a:blip r:embed="rId2"/>
          <a:stretch>
            <a:fillRect/>
          </a:stretch>
        </p:blipFill>
        <p:spPr>
          <a:xfrm>
            <a:off x="990600" y="2133600"/>
            <a:ext cx="7467600" cy="3638550"/>
          </a:xfrm>
          <a:prstGeom prst="rect">
            <a:avLst/>
          </a:prstGeom>
        </p:spPr>
      </p:pic>
      <p:sp>
        <p:nvSpPr>
          <p:cNvPr id="3" name="Content Placeholder 2"/>
          <p:cNvSpPr>
            <a:spLocks noGrp="1"/>
          </p:cNvSpPr>
          <p:nvPr>
            <p:ph idx="1"/>
          </p:nvPr>
        </p:nvSpPr>
        <p:spPr>
          <a:xfrm>
            <a:off x="4038600" y="6172200"/>
            <a:ext cx="1752600" cy="228600"/>
          </a:xfrm>
        </p:spPr>
        <p:txBody>
          <a:bodyPr/>
          <a:lstStyle/>
          <a:p>
            <a:pPr marL="0" indent="0">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1454383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p:nvPr>
        </p:nvSpPr>
        <p:spPr>
          <a:xfrm>
            <a:off x="1182688" y="3810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858285"/>
            <a:ext cx="7580312" cy="4161515"/>
          </a:xfrm>
          <a:noFill/>
        </p:spPr>
        <p:txBody>
          <a:bodyPr lIns="92075" tIns="46038" rIns="92075" bIns="46038"/>
          <a:lstStyle/>
          <a:p>
            <a:pPr marL="402336" indent="-402336">
              <a:buClrTx/>
              <a:buSzPct val="100000"/>
              <a:buFont typeface="+mj-lt"/>
              <a:buAutoNum type="arabicPeriod"/>
            </a:pPr>
            <a:r>
              <a:rPr lang="en-US" sz="2400" dirty="0"/>
              <a:t>Describe the economics of waiting lines using examples. </a:t>
            </a:r>
          </a:p>
          <a:p>
            <a:pPr marL="402336" indent="-402336">
              <a:buClrTx/>
              <a:buSzPct val="100000"/>
              <a:buFont typeface="+mj-lt"/>
              <a:buAutoNum type="arabicPeriod"/>
            </a:pPr>
            <a:r>
              <a:rPr lang="en-US" sz="2400" dirty="0"/>
              <a:t>Describe how queues form. </a:t>
            </a:r>
          </a:p>
          <a:p>
            <a:pPr marL="402336" indent="-402336">
              <a:buClrTx/>
              <a:buSzPct val="100000"/>
              <a:buFont typeface="+mj-lt"/>
              <a:buAutoNum type="arabicPeriod"/>
            </a:pPr>
            <a:r>
              <a:rPr lang="en-US" sz="2400" dirty="0"/>
              <a:t>Describe the psychology behind Maister’s two “laws of service.” </a:t>
            </a:r>
          </a:p>
          <a:p>
            <a:pPr marL="402336" indent="-402336">
              <a:buClrTx/>
              <a:buSzPct val="100000"/>
              <a:buFont typeface="+mj-lt"/>
              <a:buAutoNum type="arabicPeriod"/>
            </a:pPr>
            <a:r>
              <a:rPr lang="en-US" sz="2400" dirty="0"/>
              <a:t>Apply strategies to address the four attributes of waiting. </a:t>
            </a:r>
          </a:p>
          <a:p>
            <a:pPr marL="402336" indent="-402336">
              <a:buClrTx/>
              <a:buSzPct val="100000"/>
              <a:buFont typeface="+mj-lt"/>
              <a:buAutoNum type="arabicPeriod"/>
            </a:pPr>
            <a:r>
              <a:rPr lang="en-US" sz="2400" dirty="0"/>
              <a:t>Describe the essential features of a queuing system. </a:t>
            </a:r>
          </a:p>
          <a:p>
            <a:pPr marL="402336" indent="-402336">
              <a:buClrTx/>
              <a:buSzPct val="100000"/>
              <a:buFont typeface="+mj-lt"/>
              <a:buAutoNum type="arabicPeriod"/>
            </a:pPr>
            <a:r>
              <a:rPr lang="en-US" sz="2400" dirty="0"/>
              <a:t>Describe the relationship between a negative exponential distribution of time between arrivals and a Poisson distribution of arrival rates.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dirty="0"/>
              <a:t>Essential Features of Queuing Systems </a:t>
            </a:r>
            <a:r>
              <a:rPr lang="en-US" sz="1000" dirty="0"/>
              <a:t>4</a:t>
            </a:r>
          </a:p>
        </p:txBody>
      </p:sp>
      <p:sp>
        <p:nvSpPr>
          <p:cNvPr id="3" name="Content Placeholder 2"/>
          <p:cNvSpPr>
            <a:spLocks noGrp="1"/>
          </p:cNvSpPr>
          <p:nvPr>
            <p:ph idx="1"/>
          </p:nvPr>
        </p:nvSpPr>
        <p:spPr>
          <a:xfrm>
            <a:off x="1182688" y="2017713"/>
            <a:ext cx="7588062" cy="2630487"/>
          </a:xfrm>
        </p:spPr>
        <p:txBody>
          <a:bodyPr/>
          <a:lstStyle/>
          <a:p>
            <a:pPr marL="0" indent="0">
              <a:buNone/>
            </a:pPr>
            <a:r>
              <a:rPr lang="en-US" dirty="0"/>
              <a:t>Queue Configuration.</a:t>
            </a:r>
          </a:p>
          <a:p>
            <a:pPr marL="292608" lvl="1" indent="-292608">
              <a:buClr>
                <a:schemeClr val="tx1"/>
              </a:buClr>
              <a:buSzPct val="100000"/>
              <a:buFont typeface="Arial" panose="020B0604020202020204" pitchFamily="34" charset="0"/>
              <a:buChar char="•"/>
            </a:pPr>
            <a:r>
              <a:rPr lang="en-US" sz="2400" dirty="0"/>
              <a:t>Refers to:</a:t>
            </a:r>
          </a:p>
          <a:p>
            <a:pPr marL="621792" lvl="2" indent="-320040">
              <a:buClr>
                <a:schemeClr val="tx1"/>
              </a:buClr>
              <a:buSzPct val="100000"/>
              <a:buFont typeface="Arial" panose="020B0604020202020204" pitchFamily="34" charset="0"/>
              <a:buChar char="•"/>
            </a:pPr>
            <a:r>
              <a:rPr lang="en-US" sz="2000" dirty="0"/>
              <a:t>The number of queues.</a:t>
            </a:r>
          </a:p>
          <a:p>
            <a:pPr marL="621792" lvl="2" indent="-320040">
              <a:buClr>
                <a:schemeClr val="tx1"/>
              </a:buClr>
              <a:buSzPct val="100000"/>
              <a:buFont typeface="Arial" panose="020B0604020202020204" pitchFamily="34" charset="0"/>
              <a:buChar char="•"/>
            </a:pPr>
            <a:r>
              <a:rPr lang="en-US" sz="2000" dirty="0"/>
              <a:t>Their locations.</a:t>
            </a:r>
          </a:p>
          <a:p>
            <a:pPr marL="621792" lvl="2" indent="-320040">
              <a:buClr>
                <a:schemeClr val="tx1"/>
              </a:buClr>
              <a:buSzPct val="100000"/>
              <a:buFont typeface="Arial" panose="020B0604020202020204" pitchFamily="34" charset="0"/>
              <a:buChar char="•"/>
            </a:pPr>
            <a:r>
              <a:rPr lang="en-US" sz="2000" dirty="0"/>
              <a:t>Their spatial requirements.</a:t>
            </a:r>
          </a:p>
          <a:p>
            <a:pPr marL="621792" lvl="2" indent="-320040">
              <a:buClr>
                <a:schemeClr val="tx1"/>
              </a:buClr>
              <a:buSzPct val="100000"/>
              <a:buFont typeface="Arial" panose="020B0604020202020204" pitchFamily="34" charset="0"/>
              <a:buChar char="•"/>
            </a:pPr>
            <a:r>
              <a:rPr lang="en-US" sz="2000" dirty="0"/>
              <a:t>Their effects on customer behavior.</a:t>
            </a:r>
          </a:p>
        </p:txBody>
      </p:sp>
    </p:spTree>
    <p:extLst>
      <p:ext uri="{BB962C8B-B14F-4D97-AF65-F5344CB8AC3E}">
        <p14:creationId xmlns:p14="http://schemas.microsoft.com/office/powerpoint/2010/main" val="3030465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12.9: Alternative Waiting-Area Configurations</a:t>
            </a:r>
          </a:p>
        </p:txBody>
      </p:sp>
      <p:pic>
        <p:nvPicPr>
          <p:cNvPr id="6" name="Picture 5" descr="Alternative waiting area configurations."/>
          <p:cNvPicPr>
            <a:picLocks noChangeAspect="1"/>
          </p:cNvPicPr>
          <p:nvPr/>
        </p:nvPicPr>
        <p:blipFill>
          <a:blip r:embed="rId2"/>
          <a:stretch>
            <a:fillRect/>
          </a:stretch>
        </p:blipFill>
        <p:spPr>
          <a:xfrm>
            <a:off x="1423594" y="1905000"/>
            <a:ext cx="6573037" cy="3904463"/>
          </a:xfrm>
          <a:prstGeom prst="rect">
            <a:avLst/>
          </a:prstGeom>
        </p:spPr>
      </p:pic>
      <p:sp>
        <p:nvSpPr>
          <p:cNvPr id="3" name="Content Placeholder 2"/>
          <p:cNvSpPr>
            <a:spLocks noGrp="1"/>
          </p:cNvSpPr>
          <p:nvPr>
            <p:ph idx="1"/>
          </p:nvPr>
        </p:nvSpPr>
        <p:spPr>
          <a:xfrm>
            <a:off x="3962400" y="6172200"/>
            <a:ext cx="1752600" cy="228600"/>
          </a:xfrm>
        </p:spPr>
        <p:txBody>
          <a:bodyPr/>
          <a:lstStyle/>
          <a:p>
            <a:pPr marL="0" indent="0">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3744707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12.10: Classification of Queue Configurations</a:t>
            </a:r>
            <a:endParaRPr lang="en-US" sz="1000" dirty="0"/>
          </a:p>
        </p:txBody>
      </p:sp>
      <p:pic>
        <p:nvPicPr>
          <p:cNvPr id="6" name="Picture 5" descr="Organizational chart for queue configurations."/>
          <p:cNvPicPr>
            <a:picLocks noChangeAspect="1"/>
          </p:cNvPicPr>
          <p:nvPr/>
        </p:nvPicPr>
        <p:blipFill>
          <a:blip r:embed="rId3"/>
          <a:stretch>
            <a:fillRect/>
          </a:stretch>
        </p:blipFill>
        <p:spPr>
          <a:xfrm>
            <a:off x="838200" y="2286000"/>
            <a:ext cx="7496175" cy="3000375"/>
          </a:xfrm>
          <a:prstGeom prst="rect">
            <a:avLst/>
          </a:prstGeom>
        </p:spPr>
      </p:pic>
      <p:sp>
        <p:nvSpPr>
          <p:cNvPr id="3" name="Content Placeholder 2"/>
          <p:cNvSpPr>
            <a:spLocks noGrp="1"/>
          </p:cNvSpPr>
          <p:nvPr>
            <p:ph idx="13"/>
          </p:nvPr>
        </p:nvSpPr>
        <p:spPr>
          <a:xfrm>
            <a:off x="3962400" y="6096000"/>
            <a:ext cx="1752600" cy="228600"/>
          </a:xfrm>
        </p:spPr>
        <p:txBody>
          <a:bodyPr/>
          <a:lstStyle/>
          <a:p>
            <a:pPr marL="0" indent="0">
              <a:buNone/>
            </a:pPr>
            <a:r>
              <a:rPr lang="en-IN" sz="900" u="sng" dirty="0">
                <a:solidFill>
                  <a:srgbClr val="0000CC"/>
                </a:solidFill>
                <a:hlinkClick r:id="rId4" action="ppaction://hlinksldjump"/>
              </a:rPr>
              <a:t>Access the long description slide.</a:t>
            </a:r>
            <a:endParaRPr lang="en-IN" sz="900" u="sng" dirty="0">
              <a:solidFill>
                <a:srgbClr val="0000CC"/>
              </a:solidFill>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Essential Features of Queuing Systems </a:t>
            </a:r>
            <a:r>
              <a:rPr lang="en-US" sz="1000" dirty="0"/>
              <a:t>5</a:t>
            </a:r>
          </a:p>
        </p:txBody>
      </p:sp>
      <p:sp>
        <p:nvSpPr>
          <p:cNvPr id="3" name="Content Placeholder 2"/>
          <p:cNvSpPr>
            <a:spLocks noGrp="1"/>
          </p:cNvSpPr>
          <p:nvPr>
            <p:ph idx="1"/>
          </p:nvPr>
        </p:nvSpPr>
        <p:spPr/>
        <p:txBody>
          <a:bodyPr/>
          <a:lstStyle/>
          <a:p>
            <a:pPr marL="0" indent="0">
              <a:buNone/>
            </a:pPr>
            <a:r>
              <a:rPr lang="en-US" dirty="0"/>
              <a:t>Queue Discipline.</a:t>
            </a:r>
          </a:p>
          <a:p>
            <a:pPr marL="292608" lvl="1" indent="-292608">
              <a:buSzPct val="100000"/>
            </a:pPr>
            <a:r>
              <a:rPr lang="en-US" sz="2400" dirty="0"/>
              <a:t>Policy established by management to select the next customer from the queue for service</a:t>
            </a:r>
            <a:r>
              <a:rPr lang="en-US" dirty="0"/>
              <a:t>.</a:t>
            </a:r>
            <a:endParaRPr lang="en-US" sz="2400" dirty="0"/>
          </a:p>
        </p:txBody>
      </p:sp>
    </p:spTree>
    <p:extLst>
      <p:ext uri="{BB962C8B-B14F-4D97-AF65-F5344CB8AC3E}">
        <p14:creationId xmlns:p14="http://schemas.microsoft.com/office/powerpoint/2010/main" val="275939754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12.11: Classification of Queue Discipline</a:t>
            </a:r>
            <a:endParaRPr lang="en-US" sz="1000" dirty="0"/>
          </a:p>
        </p:txBody>
      </p:sp>
      <p:pic>
        <p:nvPicPr>
          <p:cNvPr id="5" name="Picture 4" descr="Organizational chart for queue discipline."/>
          <p:cNvPicPr>
            <a:picLocks noChangeAspect="1"/>
          </p:cNvPicPr>
          <p:nvPr/>
        </p:nvPicPr>
        <p:blipFill>
          <a:blip r:embed="rId3"/>
          <a:stretch>
            <a:fillRect/>
          </a:stretch>
        </p:blipFill>
        <p:spPr>
          <a:xfrm>
            <a:off x="1476690" y="2064957"/>
            <a:ext cx="6431343" cy="3573843"/>
          </a:xfrm>
          <a:prstGeom prst="rect">
            <a:avLst/>
          </a:prstGeom>
        </p:spPr>
      </p:pic>
      <p:sp>
        <p:nvSpPr>
          <p:cNvPr id="2" name="Content Placeholder 1"/>
          <p:cNvSpPr>
            <a:spLocks noGrp="1"/>
          </p:cNvSpPr>
          <p:nvPr>
            <p:ph idx="1"/>
          </p:nvPr>
        </p:nvSpPr>
        <p:spPr>
          <a:xfrm>
            <a:off x="3962400" y="6172200"/>
            <a:ext cx="1752600" cy="228600"/>
          </a:xfrm>
        </p:spPr>
        <p:txBody>
          <a:bodyPr/>
          <a:lstStyle/>
          <a:p>
            <a:pPr marL="0" indent="0">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61231372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 Features of Queuing Systems </a:t>
            </a:r>
            <a:r>
              <a:rPr lang="en-US" sz="1000" dirty="0"/>
              <a:t>6</a:t>
            </a:r>
            <a:endParaRPr lang="en-US" dirty="0"/>
          </a:p>
        </p:txBody>
      </p:sp>
      <p:sp>
        <p:nvSpPr>
          <p:cNvPr id="3" name="Content Placeholder 2"/>
          <p:cNvSpPr>
            <a:spLocks noGrp="1"/>
          </p:cNvSpPr>
          <p:nvPr>
            <p:ph idx="1"/>
          </p:nvPr>
        </p:nvSpPr>
        <p:spPr/>
        <p:txBody>
          <a:bodyPr/>
          <a:lstStyle/>
          <a:p>
            <a:pPr marL="0" indent="0">
              <a:buNone/>
            </a:pPr>
            <a:r>
              <a:rPr lang="en-US" dirty="0"/>
              <a:t>Service Process.</a:t>
            </a:r>
          </a:p>
          <a:p>
            <a:pPr marL="292608" lvl="1" indent="-292608">
              <a:buSzPct val="100000"/>
            </a:pPr>
            <a:r>
              <a:rPr lang="en-US" sz="2400" dirty="0"/>
              <a:t>Service performance contributors include:</a:t>
            </a:r>
          </a:p>
          <a:p>
            <a:pPr marL="621792" lvl="2" indent="-320040">
              <a:buSzPct val="100000"/>
            </a:pPr>
            <a:r>
              <a:rPr lang="en-US" sz="2000" dirty="0"/>
              <a:t>Distribution of service times.</a:t>
            </a:r>
          </a:p>
          <a:p>
            <a:pPr marL="621792" lvl="2" indent="-320040">
              <a:buSzPct val="100000"/>
            </a:pPr>
            <a:r>
              <a:rPr lang="en-US" sz="2000" dirty="0"/>
              <a:t>Arrangement of servers.</a:t>
            </a:r>
          </a:p>
          <a:p>
            <a:pPr marL="621792" lvl="2" indent="-320040">
              <a:buSzPct val="100000"/>
            </a:pPr>
            <a:r>
              <a:rPr lang="en-US" sz="2000" dirty="0"/>
              <a:t>Management policies.</a:t>
            </a:r>
          </a:p>
          <a:p>
            <a:pPr marL="621792" lvl="2" indent="-320040">
              <a:buSzPct val="100000"/>
            </a:pPr>
            <a:r>
              <a:rPr lang="en-US" sz="2000" dirty="0"/>
              <a:t>Server behavior</a:t>
            </a:r>
            <a:r>
              <a:rPr lang="en-US" dirty="0"/>
              <a:t>.</a:t>
            </a:r>
            <a:endParaRPr lang="en-US" sz="2000" dirty="0"/>
          </a:p>
        </p:txBody>
      </p:sp>
    </p:spTree>
    <p:extLst>
      <p:ext uri="{BB962C8B-B14F-4D97-AF65-F5344CB8AC3E}">
        <p14:creationId xmlns:p14="http://schemas.microsoft.com/office/powerpoint/2010/main" val="3217356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Figure 12.12: Histograms of Outpatient-Clinic Service Times</a:t>
            </a:r>
          </a:p>
        </p:txBody>
      </p:sp>
      <p:pic>
        <p:nvPicPr>
          <p:cNvPr id="5" name="Picture 4" descr="Three histogram showing the outpatient clinic service times."/>
          <p:cNvPicPr>
            <a:picLocks noChangeAspect="1"/>
          </p:cNvPicPr>
          <p:nvPr/>
        </p:nvPicPr>
        <p:blipFill>
          <a:blip r:embed="rId2"/>
          <a:stretch>
            <a:fillRect/>
          </a:stretch>
        </p:blipFill>
        <p:spPr>
          <a:xfrm>
            <a:off x="1794486" y="1828800"/>
            <a:ext cx="5823632" cy="3974523"/>
          </a:xfrm>
          <a:prstGeom prst="rect">
            <a:avLst/>
          </a:prstGeom>
        </p:spPr>
      </p:pic>
      <p:sp>
        <p:nvSpPr>
          <p:cNvPr id="3" name="Content Placeholder 2"/>
          <p:cNvSpPr>
            <a:spLocks noGrp="1"/>
          </p:cNvSpPr>
          <p:nvPr>
            <p:ph idx="1"/>
          </p:nvPr>
        </p:nvSpPr>
        <p:spPr>
          <a:xfrm>
            <a:off x="4038600" y="6172200"/>
            <a:ext cx="1752600" cy="214250"/>
          </a:xfrm>
        </p:spPr>
        <p:txBody>
          <a:bodyPr/>
          <a:lstStyle/>
          <a:p>
            <a:pPr marL="0" indent="0">
              <a:buNone/>
            </a:pPr>
            <a:r>
              <a:rPr lang="en-IN" sz="900" dirty="0">
                <a:hlinkClick r:id="rId3" action="ppaction://hlinksldjump"/>
              </a:rPr>
              <a:t>Access the long description slide.</a:t>
            </a:r>
            <a:endParaRPr lang="en-IN" sz="9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12.1: Service Facility Arrangements</a:t>
            </a:r>
          </a:p>
        </p:txBody>
      </p:sp>
      <p:graphicFrame>
        <p:nvGraphicFramePr>
          <p:cNvPr id="6" name="Table 5"/>
          <p:cNvGraphicFramePr>
            <a:graphicFrameLocks noGrp="1"/>
          </p:cNvGraphicFramePr>
          <p:nvPr>
            <p:extLst>
              <p:ext uri="{D42A27DB-BD31-4B8C-83A1-F6EECF244321}">
                <p14:modId xmlns:p14="http://schemas.microsoft.com/office/powerpoint/2010/main" val="3269515395"/>
              </p:ext>
            </p:extLst>
          </p:nvPr>
        </p:nvGraphicFramePr>
        <p:xfrm>
          <a:off x="1066800" y="2781300"/>
          <a:ext cx="7315200" cy="2095500"/>
        </p:xfrm>
        <a:graphic>
          <a:graphicData uri="http://schemas.openxmlformats.org/drawingml/2006/table">
            <a:tbl>
              <a:tblPr firstRow="1" bandRow="1">
                <a:tableStyleId>{2D5ABB26-0587-4C30-8999-92F81FD0307C}</a:tableStyleId>
              </a:tblPr>
              <a:tblGrid>
                <a:gridCol w="1867711">
                  <a:extLst>
                    <a:ext uri="{9D8B030D-6E8A-4147-A177-3AD203B41FA5}">
                      <a16:colId xmlns:a16="http://schemas.microsoft.com/office/drawing/2014/main" val="20000"/>
                    </a:ext>
                  </a:extLst>
                </a:gridCol>
                <a:gridCol w="5447489">
                  <a:extLst>
                    <a:ext uri="{9D8B030D-6E8A-4147-A177-3AD203B41FA5}">
                      <a16:colId xmlns:a16="http://schemas.microsoft.com/office/drawing/2014/main" val="20001"/>
                    </a:ext>
                  </a:extLst>
                </a:gridCol>
              </a:tblGrid>
              <a:tr h="341278">
                <a:tc>
                  <a:txBody>
                    <a:bodyPr/>
                    <a:lstStyle/>
                    <a:p>
                      <a:pPr algn="l" fontAlgn="b"/>
                      <a:r>
                        <a:rPr lang="en-US" sz="1800" b="1" u="none" strike="noStrike" dirty="0">
                          <a:effectLst/>
                          <a:latin typeface="Calibri" panose="020F0502020204030204" pitchFamily="34" charset="0"/>
                        </a:rPr>
                        <a:t>Service Facility</a:t>
                      </a:r>
                      <a:endParaRPr lang="en-US" sz="1800" b="1"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800" b="1" u="none" strike="noStrike" dirty="0">
                          <a:effectLst/>
                          <a:latin typeface="Calibri" panose="020F0502020204030204" pitchFamily="34" charset="0"/>
                        </a:rPr>
                        <a:t>Server Arrangement</a:t>
                      </a:r>
                      <a:endParaRPr lang="en-US" sz="1800" b="1"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1278">
                <a:tc>
                  <a:txBody>
                    <a:bodyPr/>
                    <a:lstStyle/>
                    <a:p>
                      <a:pPr algn="l" fontAlgn="b"/>
                      <a:r>
                        <a:rPr lang="en-US" sz="1800" u="none" strike="noStrike" dirty="0">
                          <a:effectLst/>
                          <a:latin typeface="Calibri" panose="020F0502020204030204" pitchFamily="34" charset="0"/>
                        </a:rPr>
                        <a:t>Parking lot</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l" fontAlgn="b"/>
                      <a:r>
                        <a:rPr lang="en-US" sz="1800" u="none" strike="noStrike" dirty="0">
                          <a:effectLst/>
                          <a:latin typeface="Calibri" panose="020F0502020204030204" pitchFamily="34" charset="0"/>
                        </a:rPr>
                        <a:t>Self-service</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341278">
                <a:tc>
                  <a:txBody>
                    <a:bodyPr/>
                    <a:lstStyle/>
                    <a:p>
                      <a:pPr algn="l" fontAlgn="b"/>
                      <a:r>
                        <a:rPr lang="en-US" sz="1800" u="none" strike="noStrike">
                          <a:effectLst/>
                          <a:latin typeface="Calibri" panose="020F0502020204030204" pitchFamily="34" charset="0"/>
                        </a:rPr>
                        <a:t>Cafeteria</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rPr>
                        <a:t>Servers in series</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341278">
                <a:tc>
                  <a:txBody>
                    <a:bodyPr/>
                    <a:lstStyle/>
                    <a:p>
                      <a:pPr algn="l" fontAlgn="b"/>
                      <a:r>
                        <a:rPr lang="en-US" sz="1800" u="none" strike="noStrike">
                          <a:effectLst/>
                          <a:latin typeface="Calibri" panose="020F0502020204030204" pitchFamily="34" charset="0"/>
                        </a:rPr>
                        <a:t>Toll booths</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rPr>
                        <a:t>Servers in parallel</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341278">
                <a:tc>
                  <a:txBody>
                    <a:bodyPr/>
                    <a:lstStyle/>
                    <a:p>
                      <a:pPr algn="l" fontAlgn="b"/>
                      <a:r>
                        <a:rPr lang="en-US" sz="1800" u="none" strike="noStrike">
                          <a:effectLst/>
                          <a:latin typeface="Calibri" panose="020F0502020204030204" pitchFamily="34" charset="0"/>
                        </a:rPr>
                        <a:t>Supermarket</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800" u="none" strike="noStrike" dirty="0">
                          <a:effectLst/>
                          <a:latin typeface="Calibri" panose="020F0502020204030204" pitchFamily="34" charset="0"/>
                        </a:rPr>
                        <a:t>Self-serve, first stage; parallel servers, second stage</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389110">
                <a:tc>
                  <a:txBody>
                    <a:bodyPr/>
                    <a:lstStyle/>
                    <a:p>
                      <a:pPr algn="l" fontAlgn="b"/>
                      <a:r>
                        <a:rPr lang="en-US" sz="1800" u="none" strike="noStrike" dirty="0">
                          <a:effectLst/>
                          <a:latin typeface="Calibri" panose="020F0502020204030204" pitchFamily="34" charset="0"/>
                        </a:rPr>
                        <a:t>Hospital</a:t>
                      </a:r>
                      <a:endParaRPr lang="en-US" sz="18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l" fontAlgn="b"/>
                      <a:r>
                        <a:rPr lang="en-US" sz="1800" u="none" strike="noStrike" dirty="0">
                          <a:effectLst/>
                          <a:latin typeface="Calibri" panose="020F0502020204030204" pitchFamily="34" charset="0"/>
                        </a:rPr>
                        <a:t>Services in parallel and series, not all used by each patient</a:t>
                      </a:r>
                      <a:endParaRPr lang="en-US" sz="18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844724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12.13: Classification of Service Processes</a:t>
            </a:r>
          </a:p>
        </p:txBody>
      </p:sp>
      <p:pic>
        <p:nvPicPr>
          <p:cNvPr id="7" name="Picture 6" descr="Organizational chart for the service process."/>
          <p:cNvPicPr>
            <a:picLocks noChangeAspect="1"/>
          </p:cNvPicPr>
          <p:nvPr/>
        </p:nvPicPr>
        <p:blipFill>
          <a:blip r:embed="rId2"/>
          <a:stretch>
            <a:fillRect/>
          </a:stretch>
        </p:blipFill>
        <p:spPr>
          <a:xfrm>
            <a:off x="1600200" y="2209800"/>
            <a:ext cx="6048375" cy="3048000"/>
          </a:xfrm>
          <a:prstGeom prst="rect">
            <a:avLst/>
          </a:prstGeom>
        </p:spPr>
      </p:pic>
      <p:sp>
        <p:nvSpPr>
          <p:cNvPr id="4" name="Content Placeholder 3"/>
          <p:cNvSpPr>
            <a:spLocks noGrp="1"/>
          </p:cNvSpPr>
          <p:nvPr>
            <p:ph idx="1"/>
          </p:nvPr>
        </p:nvSpPr>
        <p:spPr>
          <a:xfrm>
            <a:off x="4114800" y="6172200"/>
            <a:ext cx="1752600" cy="228600"/>
          </a:xfrm>
        </p:spPr>
        <p:txBody>
          <a:bodyPr/>
          <a:lstStyle/>
          <a:p>
            <a:pPr marL="0" indent="0">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2315028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 for Discussion</a:t>
            </a:r>
          </a:p>
        </p:txBody>
      </p:sp>
      <p:sp>
        <p:nvSpPr>
          <p:cNvPr id="3" name="Content Placeholder 2"/>
          <p:cNvSpPr>
            <a:spLocks noGrp="1"/>
          </p:cNvSpPr>
          <p:nvPr>
            <p:ph idx="1"/>
          </p:nvPr>
        </p:nvSpPr>
        <p:spPr>
          <a:xfrm>
            <a:off x="1182688" y="2017712"/>
            <a:ext cx="7580312" cy="4306887"/>
          </a:xfrm>
        </p:spPr>
        <p:txBody>
          <a:bodyPr/>
          <a:lstStyle/>
          <a:p>
            <a:pPr marL="402336" indent="-402336">
              <a:buClrTx/>
              <a:buSzPct val="100000"/>
              <a:buFont typeface="+mj-lt"/>
              <a:buAutoNum type="arabicPeriod"/>
            </a:pPr>
            <a:r>
              <a:rPr lang="en-US" sz="2200" dirty="0"/>
              <a:t>Suggest some strategies for controlling the variability in service times. </a:t>
            </a:r>
          </a:p>
          <a:p>
            <a:pPr marL="402336" indent="-402336">
              <a:buClrTx/>
              <a:buSzPct val="100000"/>
              <a:buFont typeface="+mj-lt"/>
              <a:buAutoNum type="arabicPeriod"/>
            </a:pPr>
            <a:r>
              <a:rPr lang="en-US" sz="2200" dirty="0"/>
              <a:t>Suggest diversions that could make waiting less painful. </a:t>
            </a:r>
          </a:p>
          <a:p>
            <a:pPr marL="402336" indent="-402336">
              <a:buClrTx/>
              <a:buSzPct val="100000"/>
              <a:buFont typeface="+mj-lt"/>
              <a:buAutoNum type="arabicPeriod"/>
            </a:pPr>
            <a:r>
              <a:rPr lang="en-US" sz="2200" dirty="0"/>
              <a:t>Select a bad and a good waiting experience, and contrast the situations with respect to the aesthetics of the surroundings, diversions, people waiting, and attitude of servers. </a:t>
            </a:r>
          </a:p>
          <a:p>
            <a:pPr marL="402336" indent="-402336">
              <a:buClrTx/>
              <a:buSzPct val="100000"/>
              <a:buFont typeface="+mj-lt"/>
              <a:buAutoNum type="arabicPeriod"/>
            </a:pPr>
            <a:r>
              <a:rPr lang="en-US" sz="2200" dirty="0"/>
              <a:t>Suggest ways that service management can influence the arrival times of customers. </a:t>
            </a:r>
          </a:p>
          <a:p>
            <a:pPr marL="402336" indent="-402336">
              <a:buClrTx/>
              <a:buSzPct val="100000"/>
              <a:buFont typeface="+mj-lt"/>
              <a:buAutoNum type="arabicPeriod"/>
            </a:pPr>
            <a:r>
              <a:rPr lang="en-US" sz="2200" dirty="0"/>
              <a:t>When the line becomes long at some fast-food restaurants, an employee will walk along the line taking orders. What are the benefits of this policy? </a:t>
            </a:r>
          </a:p>
        </p:txBody>
      </p:sp>
    </p:spTree>
    <p:extLst>
      <p:ext uri="{BB962C8B-B14F-4D97-AF65-F5344CB8AC3E}">
        <p14:creationId xmlns:p14="http://schemas.microsoft.com/office/powerpoint/2010/main" val="1867835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xfrm>
            <a:off x="1182688" y="3048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Moment of Truth</a:t>
            </a:r>
            <a:endParaRPr lang="en-US" sz="1000" dirty="0"/>
          </a:p>
        </p:txBody>
      </p:sp>
      <p:sp>
        <p:nvSpPr>
          <p:cNvPr id="4" name="Content Placeholder 3"/>
          <p:cNvSpPr>
            <a:spLocks noGrp="1"/>
          </p:cNvSpPr>
          <p:nvPr>
            <p:ph idx="1"/>
          </p:nvPr>
        </p:nvSpPr>
        <p:spPr>
          <a:xfrm>
            <a:off x="990600" y="2017713"/>
            <a:ext cx="7780150" cy="4306887"/>
          </a:xfrm>
        </p:spPr>
        <p:txBody>
          <a:bodyPr/>
          <a:lstStyle/>
          <a:p>
            <a:pPr marL="0" indent="0">
              <a:buNone/>
            </a:pPr>
            <a:r>
              <a:rPr lang="en-US" dirty="0"/>
              <a:t>Economic waiting costs viewed from two perspectives.</a:t>
            </a:r>
          </a:p>
          <a:p>
            <a:pPr marL="292608" lvl="1" indent="-292608">
              <a:buClr>
                <a:schemeClr val="tx1"/>
              </a:buClr>
              <a:buSzPct val="100000"/>
              <a:buFont typeface="Arial" panose="020B0604020202020204" pitchFamily="34" charset="0"/>
              <a:buChar char="•"/>
            </a:pPr>
            <a:r>
              <a:rPr lang="en-US" dirty="0"/>
              <a:t>Internal customers.</a:t>
            </a:r>
          </a:p>
          <a:p>
            <a:pPr marL="621792" lvl="2" indent="-320040">
              <a:buClr>
                <a:schemeClr val="tx1"/>
              </a:buClr>
              <a:buSzPct val="100000"/>
              <a:buFont typeface="Arial" panose="020B0604020202020204" pitchFamily="34" charset="0"/>
              <a:buChar char="•"/>
            </a:pPr>
            <a:r>
              <a:rPr lang="en-US" dirty="0"/>
              <a:t>Unproductive wages.</a:t>
            </a:r>
          </a:p>
          <a:p>
            <a:pPr marL="292608" lvl="1" indent="-292608">
              <a:buClr>
                <a:schemeClr val="tx1"/>
              </a:buClr>
              <a:buSzPct val="100000"/>
              <a:buFont typeface="Arial" panose="020B0604020202020204" pitchFamily="34" charset="0"/>
              <a:buChar char="•"/>
            </a:pPr>
            <a:r>
              <a:rPr lang="en-US" dirty="0"/>
              <a:t>External customers.</a:t>
            </a:r>
          </a:p>
          <a:p>
            <a:pPr marL="621792" lvl="2" indent="-320040">
              <a:buClr>
                <a:schemeClr val="tx1"/>
              </a:buClr>
              <a:buSzPct val="100000"/>
              <a:buFont typeface="Arial" panose="020B0604020202020204" pitchFamily="34" charset="0"/>
              <a:buChar char="•"/>
            </a:pPr>
            <a:r>
              <a:rPr lang="en-US" dirty="0"/>
              <a:t>Forgone alternative use of time.</a:t>
            </a:r>
          </a:p>
          <a:p>
            <a:pPr marL="621792" lvl="2" indent="-320040">
              <a:buClr>
                <a:schemeClr val="tx1"/>
              </a:buClr>
              <a:buSzPct val="100000"/>
              <a:buFont typeface="Arial" panose="020B0604020202020204" pitchFamily="34" charset="0"/>
              <a:buChar char="•"/>
            </a:pPr>
            <a:r>
              <a:rPr lang="en-US" dirty="0"/>
              <a:t>Boredom.</a:t>
            </a:r>
          </a:p>
          <a:p>
            <a:pPr marL="621792" lvl="2" indent="-320040">
              <a:buClr>
                <a:schemeClr val="tx1"/>
              </a:buClr>
              <a:buSzPct val="100000"/>
              <a:buFont typeface="Arial" panose="020B0604020202020204" pitchFamily="34" charset="0"/>
              <a:buChar char="•"/>
            </a:pPr>
            <a:r>
              <a:rPr lang="en-US" dirty="0"/>
              <a:t>Anxiety.</a:t>
            </a:r>
          </a:p>
          <a:p>
            <a:pPr marL="621792" lvl="2" indent="-320040">
              <a:buClr>
                <a:schemeClr val="tx1"/>
              </a:buClr>
              <a:buSzPct val="100000"/>
              <a:buFont typeface="Arial" panose="020B0604020202020204" pitchFamily="34" charset="0"/>
              <a:buChar char="•"/>
            </a:pPr>
            <a:r>
              <a:rPr lang="en-US" dirty="0"/>
              <a:t>Other psychological distresses.</a:t>
            </a: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Interactive Exercise</a:t>
            </a:r>
            <a:endParaRPr lang="en-US" sz="1000" dirty="0"/>
          </a:p>
        </p:txBody>
      </p:sp>
      <p:sp>
        <p:nvSpPr>
          <p:cNvPr id="2" name="Content Placeholder 1"/>
          <p:cNvSpPr>
            <a:spLocks noGrp="1"/>
          </p:cNvSpPr>
          <p:nvPr>
            <p:ph idx="1"/>
          </p:nvPr>
        </p:nvSpPr>
        <p:spPr>
          <a:xfrm>
            <a:off x="1182688" y="2017713"/>
            <a:ext cx="7808912" cy="2782887"/>
          </a:xfrm>
        </p:spPr>
        <p:txBody>
          <a:bodyPr/>
          <a:lstStyle/>
          <a:p>
            <a:pPr marL="0" indent="0">
              <a:buNone/>
            </a:pPr>
            <a:r>
              <a:rPr lang="en-US" dirty="0"/>
              <a:t>The class breaks into small groups with at least one international student in each group, if possible. Based on overseas travel, each group reports on observations of waiting behavior from a cultural perspective.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Case 12.1: Thrifty Car Rental</a:t>
            </a:r>
            <a:endParaRPr lang="en-IN" dirty="0"/>
          </a:p>
        </p:txBody>
      </p:sp>
      <p:sp>
        <p:nvSpPr>
          <p:cNvPr id="2" name="Content Placeholder 1"/>
          <p:cNvSpPr>
            <a:spLocks noGrp="1"/>
          </p:cNvSpPr>
          <p:nvPr>
            <p:ph idx="1"/>
          </p:nvPr>
        </p:nvSpPr>
        <p:spPr>
          <a:xfrm>
            <a:off x="1182688" y="2017713"/>
            <a:ext cx="7351712" cy="4114800"/>
          </a:xfrm>
        </p:spPr>
        <p:txBody>
          <a:bodyPr/>
          <a:lstStyle/>
          <a:p>
            <a:pPr marL="0" indent="0">
              <a:buNone/>
            </a:pPr>
            <a:r>
              <a:rPr lang="en-US" sz="2800" dirty="0">
                <a:solidFill>
                  <a:srgbClr val="000000"/>
                </a:solidFill>
              </a:rPr>
              <a:t>ASSIGNMENT:</a:t>
            </a:r>
          </a:p>
          <a:p>
            <a:pPr marL="0" indent="0" algn="just">
              <a:buNone/>
            </a:pPr>
            <a:r>
              <a:rPr lang="en-US" sz="2800" dirty="0">
                <a:solidFill>
                  <a:srgbClr val="000000"/>
                </a:solidFill>
              </a:rPr>
              <a:t>On the basis of your experience and the description of Thrifty’s operations, describe the five essential features of the queuing systems at the customer counter, the garage, and the car wash.</a:t>
            </a:r>
            <a:endParaRPr lang="en-US" sz="2800"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12.2: Eye’ll Be Seeing You</a:t>
            </a:r>
          </a:p>
        </p:txBody>
      </p:sp>
      <p:sp>
        <p:nvSpPr>
          <p:cNvPr id="3" name="Content Placeholder 2"/>
          <p:cNvSpPr>
            <a:spLocks noGrp="1"/>
          </p:cNvSpPr>
          <p:nvPr>
            <p:ph idx="1"/>
          </p:nvPr>
        </p:nvSpPr>
        <p:spPr/>
        <p:txBody>
          <a:bodyPr/>
          <a:lstStyle/>
          <a:p>
            <a:pPr marL="402336" indent="-402336">
              <a:buClrTx/>
              <a:buSzPct val="100000"/>
              <a:buFont typeface="+mj-lt"/>
              <a:buAutoNum type="arabicPeriod"/>
            </a:pPr>
            <a:r>
              <a:rPr lang="en-US" sz="2000" dirty="0"/>
              <a:t>In this chapter, we referred to Maister’s First and Second Laws of Service. How do they relate to this case? </a:t>
            </a:r>
          </a:p>
          <a:p>
            <a:pPr marL="402336" indent="-402336">
              <a:buClrTx/>
              <a:buSzPct val="100000"/>
              <a:buFont typeface="+mj-lt"/>
              <a:buAutoNum type="arabicPeriod"/>
            </a:pPr>
            <a:r>
              <a:rPr lang="en-US" sz="2000" dirty="0"/>
              <a:t>What features of a good waiting process are evident in Dr. X’s practice? List the shortcomings that you see. </a:t>
            </a:r>
          </a:p>
          <a:p>
            <a:pPr marL="402336" indent="-402336">
              <a:buClrTx/>
              <a:buSzPct val="100000"/>
              <a:buFont typeface="+mj-lt"/>
              <a:buAutoNum type="arabicPeriod"/>
            </a:pPr>
            <a:r>
              <a:rPr lang="en-US" sz="2000" dirty="0"/>
              <a:t>Do you think that Mrs. F is typical of most people waiting for a service? How so? How not? </a:t>
            </a:r>
          </a:p>
          <a:p>
            <a:pPr marL="402336" indent="-402336">
              <a:buClrTx/>
              <a:buSzPct val="100000"/>
              <a:buFont typeface="+mj-lt"/>
              <a:buAutoNum type="arabicPeriod"/>
            </a:pPr>
            <a:r>
              <a:rPr lang="en-US" sz="2000" dirty="0"/>
              <a:t>If Dr. X were concerned with keeping the F family as patients, how could he have responded to Mrs. F’s letter? Write a letter on Dr. X’s behalf to Mrs. F. </a:t>
            </a:r>
          </a:p>
          <a:p>
            <a:pPr marL="402336" indent="-402336">
              <a:buClrTx/>
              <a:buSzPct val="100000"/>
              <a:buFont typeface="+mj-lt"/>
              <a:buAutoNum type="arabicPeriod"/>
            </a:pPr>
            <a:r>
              <a:rPr lang="en-US" sz="2000" dirty="0"/>
              <a:t>How could Dr. X prevent such incidents in the future? </a:t>
            </a:r>
          </a:p>
          <a:p>
            <a:pPr marL="402336" indent="-402336">
              <a:buClrTx/>
              <a:buSzPct val="100000"/>
              <a:buFont typeface="+mj-lt"/>
              <a:buAutoNum type="arabicPeriod"/>
            </a:pPr>
            <a:r>
              <a:rPr lang="en-US" sz="2000" dirty="0"/>
              <a:t>List constructive ways in which customers can respond when services fall seriously short of their requirements or expectations. </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799"/>
            <a:ext cx="7580312" cy="1371601"/>
          </a:xfrm>
        </p:spPr>
        <p:txBody>
          <a:bodyPr/>
          <a:lstStyle/>
          <a:p>
            <a:pPr eaLnBrk="1" hangingPunct="1"/>
            <a:r>
              <a:rPr lang="en-US" dirty="0"/>
              <a:t>Case 12.3: Field Study</a:t>
            </a:r>
          </a:p>
        </p:txBody>
      </p:sp>
      <p:sp>
        <p:nvSpPr>
          <p:cNvPr id="3" name="Content Placeholder 2"/>
          <p:cNvSpPr>
            <a:spLocks noGrp="1"/>
          </p:cNvSpPr>
          <p:nvPr>
            <p:ph idx="1"/>
          </p:nvPr>
        </p:nvSpPr>
        <p:spPr/>
        <p:txBody>
          <a:bodyPr/>
          <a:lstStyle/>
          <a:p>
            <a:pPr marL="292608" indent="-292608">
              <a:buSzPct val="100000"/>
            </a:pPr>
            <a:r>
              <a:rPr lang="en-US" sz="2000" dirty="0"/>
              <a:t>Go forth armed with clipboard and stopwatch and study an actual waiting experience (example: post office, fast-food restaurant, retail bank). </a:t>
            </a:r>
          </a:p>
          <a:p>
            <a:pPr marL="292608" indent="-292608">
              <a:buSzPct val="100000"/>
            </a:pPr>
            <a:r>
              <a:rPr lang="en-US" sz="2000" dirty="0"/>
              <a:t>Begin with a sketch of the layout noting the queue configuration. </a:t>
            </a:r>
          </a:p>
          <a:p>
            <a:pPr marL="292608" indent="-292608">
              <a:buSzPct val="100000"/>
            </a:pPr>
            <a:r>
              <a:rPr lang="en-US" sz="2000" dirty="0"/>
              <a:t>Describe the characteristics of the calling population and the queue discipline in use. </a:t>
            </a:r>
          </a:p>
          <a:p>
            <a:pPr marL="292608" indent="-292608">
              <a:buSzPct val="100000"/>
            </a:pPr>
            <a:r>
              <a:rPr lang="en-US" sz="2000" dirty="0"/>
              <a:t>For the arrival process, take a large enough sample of the time in minutes between arrivals to determine if the distribution between arrivals is distributed exponentially (or arrivals per hour are Poisson distributed). </a:t>
            </a:r>
          </a:p>
          <a:p>
            <a:pPr marL="292608" indent="-292608">
              <a:buSzPct val="100000"/>
            </a:pPr>
            <a:r>
              <a:rPr lang="en-US" sz="2000" dirty="0"/>
              <a:t>Collect a sample of the service times to determine if they are distributed exponentially. </a:t>
            </a:r>
          </a:p>
        </p:txBody>
      </p:sp>
    </p:spTree>
    <p:extLst>
      <p:ext uri="{BB962C8B-B14F-4D97-AF65-F5344CB8AC3E}">
        <p14:creationId xmlns:p14="http://schemas.microsoft.com/office/powerpoint/2010/main" val="1603614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609600"/>
            <a:ext cx="7580312" cy="1066800"/>
          </a:xfrm>
        </p:spPr>
        <p:txBody>
          <a:bodyPr/>
          <a:lstStyle/>
          <a:p>
            <a:r>
              <a:rPr lang="en-US" sz="3600" dirty="0"/>
              <a:t>Figure 12.1: Queuing System Schematic Long Description</a:t>
            </a:r>
          </a:p>
        </p:txBody>
      </p:sp>
      <p:sp>
        <p:nvSpPr>
          <p:cNvPr id="3" name="Content Placeholder 2"/>
          <p:cNvSpPr>
            <a:spLocks noGrp="1"/>
          </p:cNvSpPr>
          <p:nvPr>
            <p:ph idx="1"/>
          </p:nvPr>
        </p:nvSpPr>
        <p:spPr>
          <a:xfrm>
            <a:off x="1182688" y="2017713"/>
            <a:ext cx="6665912" cy="3697287"/>
          </a:xfrm>
        </p:spPr>
        <p:txBody>
          <a:bodyPr/>
          <a:lstStyle/>
          <a:p>
            <a:pPr marL="0" indent="0">
              <a:buNone/>
            </a:pPr>
            <a:r>
              <a:rPr lang="en-US" sz="2400" dirty="0"/>
              <a:t>Calling population, arrival process , which can be in bulk. Then comes the queue configuration where we renege. Then the queue discipline leads to the service process. Finally is the departure, which can mean either no future need for service or they may go back to the calling population.</a:t>
            </a:r>
          </a:p>
        </p:txBody>
      </p:sp>
      <p:sp>
        <p:nvSpPr>
          <p:cNvPr id="4" name="Content Placeholder 3"/>
          <p:cNvSpPr>
            <a:spLocks noGrp="1"/>
          </p:cNvSpPr>
          <p:nvPr>
            <p:ph idx="13"/>
          </p:nvPr>
        </p:nvSpPr>
        <p:spPr>
          <a:xfrm>
            <a:off x="3810000" y="6172200"/>
            <a:ext cx="2120712" cy="19246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4081324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28600"/>
            <a:ext cx="7580312" cy="1447800"/>
          </a:xfrm>
        </p:spPr>
        <p:txBody>
          <a:bodyPr/>
          <a:lstStyle/>
          <a:p>
            <a:r>
              <a:rPr lang="en-US" sz="3200" dirty="0"/>
              <a:t>Figure 12.3: Distribution of Patient Interarrival Times for a University Health Clinic Long Description</a:t>
            </a:r>
          </a:p>
        </p:txBody>
      </p:sp>
      <p:sp>
        <p:nvSpPr>
          <p:cNvPr id="3" name="Content Placeholder 2"/>
          <p:cNvSpPr>
            <a:spLocks noGrp="1"/>
          </p:cNvSpPr>
          <p:nvPr>
            <p:ph idx="1"/>
          </p:nvPr>
        </p:nvSpPr>
        <p:spPr>
          <a:xfrm>
            <a:off x="1182688" y="2017713"/>
            <a:ext cx="6818312" cy="3621087"/>
          </a:xfrm>
        </p:spPr>
        <p:txBody>
          <a:bodyPr/>
          <a:lstStyle/>
          <a:p>
            <a:pPr marL="0" indent="0">
              <a:buNone/>
            </a:pPr>
            <a:r>
              <a:rPr lang="en-US" sz="2400" dirty="0"/>
              <a:t>The horizontal axis contains the patient interarrival times in minutes. The vertical axis displays the relative frequency. The graph is heavily skewed to the right as the patient interarrival times become less frequent as the time increases. So it is common to have patients arrive 1-3 minutes apart and very uncommon for patients to arrive 15 or more minutes apart.</a:t>
            </a:r>
          </a:p>
        </p:txBody>
      </p:sp>
      <p:sp>
        <p:nvSpPr>
          <p:cNvPr id="4" name="Content Placeholder 3"/>
          <p:cNvSpPr>
            <a:spLocks noGrp="1"/>
          </p:cNvSpPr>
          <p:nvPr>
            <p:ph idx="13"/>
          </p:nvPr>
        </p:nvSpPr>
        <p:spPr>
          <a:xfrm>
            <a:off x="3886200" y="6189094"/>
            <a:ext cx="21207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571541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12.4: Poisson and Exponential Equivalence Long Description</a:t>
            </a:r>
          </a:p>
        </p:txBody>
      </p:sp>
      <p:sp>
        <p:nvSpPr>
          <p:cNvPr id="3" name="Content Placeholder 2"/>
          <p:cNvSpPr>
            <a:spLocks noGrp="1"/>
          </p:cNvSpPr>
          <p:nvPr>
            <p:ph idx="1"/>
          </p:nvPr>
        </p:nvSpPr>
        <p:spPr>
          <a:xfrm>
            <a:off x="1182688" y="2017713"/>
            <a:ext cx="6742112" cy="4002087"/>
          </a:xfrm>
        </p:spPr>
        <p:txBody>
          <a:bodyPr/>
          <a:lstStyle/>
          <a:p>
            <a:pPr marL="0" indent="0">
              <a:buNone/>
            </a:pPr>
            <a:r>
              <a:rPr lang="en-US" sz="2400" dirty="0"/>
              <a:t>There was 1 arrival during the first hour, 2 during the second hour, 0 during the third hour, and 1 during the fourth hour. The graph also shows that there was 62 minutes after arrival 1. There were 40 minutes between the second and third arrival and 123 minutes until the fourth arrival.</a:t>
            </a:r>
          </a:p>
        </p:txBody>
      </p:sp>
      <p:sp>
        <p:nvSpPr>
          <p:cNvPr id="5" name="Content Placeholder 4"/>
          <p:cNvSpPr>
            <a:spLocks noGrp="1"/>
          </p:cNvSpPr>
          <p:nvPr>
            <p:ph idx="14"/>
          </p:nvPr>
        </p:nvSpPr>
        <p:spPr>
          <a:xfrm>
            <a:off x="3886200" y="6192449"/>
            <a:ext cx="2120712" cy="20835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3044888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3600" dirty="0"/>
              <a:t>Figure 12.5: Ambulance Calls by Hour of Day Long Description</a:t>
            </a:r>
          </a:p>
        </p:txBody>
      </p:sp>
      <p:sp>
        <p:nvSpPr>
          <p:cNvPr id="3" name="Content Placeholder 2"/>
          <p:cNvSpPr>
            <a:spLocks noGrp="1"/>
          </p:cNvSpPr>
          <p:nvPr>
            <p:ph idx="1"/>
          </p:nvPr>
        </p:nvSpPr>
        <p:spPr>
          <a:xfrm>
            <a:off x="1182688" y="2017713"/>
            <a:ext cx="6361112" cy="3925887"/>
          </a:xfrm>
        </p:spPr>
        <p:txBody>
          <a:bodyPr/>
          <a:lstStyle/>
          <a:p>
            <a:pPr marL="0" indent="0">
              <a:buNone/>
            </a:pPr>
            <a:r>
              <a:rPr lang="en-US" sz="2400" dirty="0"/>
              <a:t>The average number of calls is about 1.4 at time 0, then spikes to 2 at time 3, dips to 0.5 at time 6, then peaks to 3.25 at time 18, then dips to 2 at time 24.</a:t>
            </a:r>
          </a:p>
        </p:txBody>
      </p:sp>
      <p:sp>
        <p:nvSpPr>
          <p:cNvPr id="4" name="Content Placeholder 3"/>
          <p:cNvSpPr>
            <a:spLocks noGrp="1"/>
          </p:cNvSpPr>
          <p:nvPr>
            <p:ph idx="13"/>
          </p:nvPr>
        </p:nvSpPr>
        <p:spPr>
          <a:xfrm>
            <a:off x="3886200" y="6172200"/>
            <a:ext cx="21207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9836323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sz="3600" dirty="0"/>
              <a:t>Figure 12.6: Patient Arrivals at Health Clinic by Day of Week Long Description</a:t>
            </a:r>
          </a:p>
        </p:txBody>
      </p:sp>
      <p:sp>
        <p:nvSpPr>
          <p:cNvPr id="3" name="Content Placeholder 2"/>
          <p:cNvSpPr>
            <a:spLocks noGrp="1"/>
          </p:cNvSpPr>
          <p:nvPr>
            <p:ph idx="1"/>
          </p:nvPr>
        </p:nvSpPr>
        <p:spPr>
          <a:xfrm>
            <a:off x="1182688" y="2017713"/>
            <a:ext cx="7123112" cy="3773487"/>
          </a:xfrm>
        </p:spPr>
        <p:txBody>
          <a:bodyPr/>
          <a:lstStyle/>
          <a:p>
            <a:pPr marL="0" indent="0">
              <a:buNone/>
            </a:pPr>
            <a:r>
              <a:rPr lang="en-US" sz="2400" dirty="0"/>
              <a:t>The percentage of average daily physicians visits is 122% on Monday, about 108% on Tuesday, about 95% on Wednesday, about 85% on Thursday, and about 93% on Friday.</a:t>
            </a:r>
          </a:p>
        </p:txBody>
      </p:sp>
      <p:sp>
        <p:nvSpPr>
          <p:cNvPr id="4" name="Content Placeholder 3"/>
          <p:cNvSpPr>
            <a:spLocks noGrp="1"/>
          </p:cNvSpPr>
          <p:nvPr>
            <p:ph idx="13"/>
          </p:nvPr>
        </p:nvSpPr>
        <p:spPr>
          <a:xfrm>
            <a:off x="3810000" y="6112894"/>
            <a:ext cx="21207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4037686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sz="3600" dirty="0"/>
              <a:t>Figure 12.8: Classification of Arrival Process Long Description</a:t>
            </a:r>
          </a:p>
        </p:txBody>
      </p:sp>
      <p:sp>
        <p:nvSpPr>
          <p:cNvPr id="3" name="Content Placeholder 2"/>
          <p:cNvSpPr>
            <a:spLocks noGrp="1"/>
          </p:cNvSpPr>
          <p:nvPr>
            <p:ph idx="1"/>
          </p:nvPr>
        </p:nvSpPr>
        <p:spPr>
          <a:xfrm>
            <a:off x="1182688" y="2017713"/>
            <a:ext cx="7351712" cy="3849687"/>
          </a:xfrm>
        </p:spPr>
        <p:txBody>
          <a:bodyPr/>
          <a:lstStyle/>
          <a:p>
            <a:pPr marL="0" indent="0">
              <a:buNone/>
            </a:pPr>
            <a:r>
              <a:rPr lang="en-US" sz="2400" dirty="0"/>
              <a:t>The arrival process can be static or dynamic. If it is static, then there may be random arrivals with constant rate or random arrival rate varying with time. If it is dynamic, then it may be facility controlled or customer exercised control, which requires reneging and balking. If it is facility controlled, then they must accept or reject, vary price, or make appointments.</a:t>
            </a:r>
          </a:p>
        </p:txBody>
      </p:sp>
      <p:sp>
        <p:nvSpPr>
          <p:cNvPr id="4" name="Content Placeholder 3"/>
          <p:cNvSpPr>
            <a:spLocks noGrp="1"/>
          </p:cNvSpPr>
          <p:nvPr>
            <p:ph idx="13"/>
          </p:nvPr>
        </p:nvSpPr>
        <p:spPr>
          <a:xfrm>
            <a:off x="3886200" y="6167923"/>
            <a:ext cx="2120712" cy="232877"/>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048314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xfrm>
            <a:off x="1182688" y="3048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Economics of Waiting </a:t>
            </a:r>
            <a:r>
              <a:rPr lang="en-US" sz="1000" dirty="0"/>
              <a:t>1</a:t>
            </a:r>
          </a:p>
        </p:txBody>
      </p:sp>
      <p:sp>
        <p:nvSpPr>
          <p:cNvPr id="3" name="Content Placeholder 2"/>
          <p:cNvSpPr>
            <a:spLocks noGrp="1"/>
          </p:cNvSpPr>
          <p:nvPr>
            <p:ph idx="13"/>
          </p:nvPr>
        </p:nvSpPr>
        <p:spPr>
          <a:xfrm>
            <a:off x="1162050" y="3581400"/>
            <a:ext cx="7588062" cy="2424906"/>
          </a:xfrm>
        </p:spPr>
        <p:txBody>
          <a:bodyPr/>
          <a:lstStyle/>
          <a:p>
            <a:pPr marL="0" indent="0">
              <a:buNone/>
            </a:pPr>
            <a:r>
              <a:rPr lang="en-US" dirty="0"/>
              <a:t>Conceal queue to avoid lost sales.</a:t>
            </a:r>
          </a:p>
          <a:p>
            <a:pPr marL="292608" lvl="1" indent="-292608">
              <a:buClr>
                <a:schemeClr val="tx1"/>
              </a:buClr>
              <a:buSzPct val="100000"/>
              <a:buFont typeface="Arial" panose="020B0604020202020204" pitchFamily="34" charset="0"/>
              <a:buChar char="•"/>
            </a:pPr>
            <a:r>
              <a:rPr lang="en-US" dirty="0"/>
              <a:t>Examples:</a:t>
            </a:r>
          </a:p>
          <a:p>
            <a:pPr marL="621792" lvl="2" indent="-320040">
              <a:buClr>
                <a:schemeClr val="tx1"/>
              </a:buClr>
              <a:buSzPct val="100000"/>
              <a:buFont typeface="Arial" panose="020B0604020202020204" pitchFamily="34" charset="0"/>
              <a:buChar char="•"/>
            </a:pPr>
            <a:r>
              <a:rPr lang="en-US" dirty="0"/>
              <a:t>Divert people to bar.</a:t>
            </a:r>
          </a:p>
          <a:p>
            <a:pPr marL="621792" lvl="2" indent="-320040">
              <a:buClr>
                <a:schemeClr val="tx1"/>
              </a:buClr>
              <a:buSzPct val="100000"/>
              <a:buFont typeface="Arial" panose="020B0604020202020204" pitchFamily="34" charset="0"/>
              <a:buChar char="•"/>
            </a:pPr>
            <a:r>
              <a:rPr lang="en-US" dirty="0"/>
              <a:t>Pay for tickets outside of park.</a:t>
            </a:r>
          </a:p>
          <a:p>
            <a:pPr marL="621792" lvl="2" indent="-320040">
              <a:buClr>
                <a:schemeClr val="tx1"/>
              </a:buClr>
              <a:buSzPct val="100000"/>
              <a:buFont typeface="Arial" panose="020B0604020202020204" pitchFamily="34" charset="0"/>
              <a:buChar char="•"/>
            </a:pPr>
            <a:r>
              <a:rPr lang="en-US" dirty="0"/>
              <a:t>“Snake” waiting line.</a:t>
            </a:r>
          </a:p>
        </p:txBody>
      </p:sp>
      <p:sp>
        <p:nvSpPr>
          <p:cNvPr id="4" name="Content Placeholder 3"/>
          <p:cNvSpPr>
            <a:spLocks noGrp="1"/>
          </p:cNvSpPr>
          <p:nvPr>
            <p:ph idx="1"/>
          </p:nvPr>
        </p:nvSpPr>
        <p:spPr>
          <a:xfrm>
            <a:off x="1182688" y="2017713"/>
            <a:ext cx="7588062" cy="1563687"/>
          </a:xfrm>
        </p:spPr>
        <p:txBody>
          <a:bodyPr/>
          <a:lstStyle/>
          <a:p>
            <a:pPr marL="0" indent="0">
              <a:buNone/>
            </a:pPr>
            <a:r>
              <a:rPr lang="en-US" dirty="0"/>
              <a:t>Lost sales due to.</a:t>
            </a:r>
          </a:p>
          <a:p>
            <a:pPr marL="292608" lvl="1" indent="-292608">
              <a:buClr>
                <a:schemeClr val="tx1"/>
              </a:buClr>
              <a:buSzPct val="100000"/>
              <a:buFont typeface="Arial" panose="020B0604020202020204" pitchFamily="34" charset="0"/>
              <a:buChar char="•"/>
            </a:pPr>
            <a:r>
              <a:rPr lang="en-US" dirty="0"/>
              <a:t>Excessive waiting.</a:t>
            </a:r>
          </a:p>
          <a:p>
            <a:pPr marL="292608" lvl="1" indent="-292608">
              <a:buClr>
                <a:schemeClr val="tx1"/>
              </a:buClr>
              <a:buSzPct val="100000"/>
              <a:buFont typeface="Arial" panose="020B0604020202020204" pitchFamily="34" charset="0"/>
              <a:buChar char="•"/>
            </a:pPr>
            <a:r>
              <a:rPr lang="en-US" dirty="0"/>
              <a:t>Expectation of long waits.</a:t>
            </a:r>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sz="3600" dirty="0"/>
              <a:t>Figure 12.9: Alternative Waiting-Area Configurations Long Description</a:t>
            </a:r>
          </a:p>
        </p:txBody>
      </p:sp>
      <p:sp>
        <p:nvSpPr>
          <p:cNvPr id="3" name="Content Placeholder 2"/>
          <p:cNvSpPr>
            <a:spLocks noGrp="1"/>
          </p:cNvSpPr>
          <p:nvPr>
            <p:ph idx="1"/>
          </p:nvPr>
        </p:nvSpPr>
        <p:spPr>
          <a:xfrm>
            <a:off x="1182688" y="2017713"/>
            <a:ext cx="7275512" cy="3925887"/>
          </a:xfrm>
        </p:spPr>
        <p:txBody>
          <a:bodyPr/>
          <a:lstStyle/>
          <a:p>
            <a:pPr marL="0" indent="0">
              <a:buNone/>
            </a:pPr>
            <a:r>
              <a:rPr lang="en-US" sz="2400" dirty="0"/>
              <a:t>There may be multiple cues, in which there are multiple lines for people to stand in. There may be a single queue in which people wait in a single line and then go one at a time to the next available employee. Or they make take a number and can stand in whatever formation they please, but just go up when their number is called.</a:t>
            </a:r>
          </a:p>
        </p:txBody>
      </p:sp>
      <p:sp>
        <p:nvSpPr>
          <p:cNvPr id="4" name="Content Placeholder 3"/>
          <p:cNvSpPr>
            <a:spLocks noGrp="1"/>
          </p:cNvSpPr>
          <p:nvPr>
            <p:ph idx="13"/>
          </p:nvPr>
        </p:nvSpPr>
        <p:spPr>
          <a:xfrm>
            <a:off x="3899088" y="6189094"/>
            <a:ext cx="21207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6675325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3600" dirty="0"/>
              <a:t>Figure 12.10: Classification of Queue Configurations Long Description</a:t>
            </a:r>
          </a:p>
        </p:txBody>
      </p:sp>
      <p:sp>
        <p:nvSpPr>
          <p:cNvPr id="3" name="Content Placeholder 2"/>
          <p:cNvSpPr>
            <a:spLocks noGrp="1"/>
          </p:cNvSpPr>
          <p:nvPr>
            <p:ph idx="1"/>
          </p:nvPr>
        </p:nvSpPr>
        <p:spPr>
          <a:xfrm>
            <a:off x="1182688" y="2017713"/>
            <a:ext cx="6970712" cy="3849687"/>
          </a:xfrm>
        </p:spPr>
        <p:txBody>
          <a:bodyPr/>
          <a:lstStyle/>
          <a:p>
            <a:pPr marL="0" indent="0">
              <a:buNone/>
            </a:pPr>
            <a:r>
              <a:rPr lang="en-US" sz="2400" dirty="0"/>
              <a:t>The individuals may take a number, get in a single queue, or get into one of multiple queues. Taking a number and a single queue may be finite or unlimited. Multiple queues may be finite or unlimited, may have an express lane, and may or may not permit jockeying.</a:t>
            </a:r>
          </a:p>
        </p:txBody>
      </p:sp>
      <p:sp>
        <p:nvSpPr>
          <p:cNvPr id="4" name="Content Placeholder 3"/>
          <p:cNvSpPr>
            <a:spLocks noGrp="1"/>
          </p:cNvSpPr>
          <p:nvPr>
            <p:ph idx="13"/>
          </p:nvPr>
        </p:nvSpPr>
        <p:spPr>
          <a:xfrm>
            <a:off x="3886200" y="6112894"/>
            <a:ext cx="21207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142435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3600" dirty="0"/>
              <a:t>Figure 12.11: Classification of Queue Discipline Long Description</a:t>
            </a:r>
          </a:p>
        </p:txBody>
      </p:sp>
      <p:sp>
        <p:nvSpPr>
          <p:cNvPr id="3" name="Content Placeholder 2"/>
          <p:cNvSpPr>
            <a:spLocks noGrp="1"/>
          </p:cNvSpPr>
          <p:nvPr>
            <p:ph idx="1"/>
          </p:nvPr>
        </p:nvSpPr>
        <p:spPr>
          <a:xfrm>
            <a:off x="1182688" y="2017713"/>
            <a:ext cx="7123112" cy="4002087"/>
          </a:xfrm>
        </p:spPr>
        <p:txBody>
          <a:bodyPr/>
          <a:lstStyle/>
          <a:p>
            <a:pPr marL="0" indent="0">
              <a:buNone/>
            </a:pPr>
            <a:r>
              <a:rPr lang="en-US" sz="2400" dirty="0"/>
              <a:t>Queue discipline may be static (FCFS rule) or dynamic. If it is dynamic, then selection may be based on status of queue or on individual customer attributes like priority, preemptive, or processing time of customers (SPS or cu rule). If the selection is based on the status of the queue, then the number of customers waiting or round robin may be used.</a:t>
            </a:r>
          </a:p>
        </p:txBody>
      </p:sp>
      <p:sp>
        <p:nvSpPr>
          <p:cNvPr id="4" name="Content Placeholder 3"/>
          <p:cNvSpPr>
            <a:spLocks noGrp="1"/>
          </p:cNvSpPr>
          <p:nvPr>
            <p:ph idx="13"/>
          </p:nvPr>
        </p:nvSpPr>
        <p:spPr>
          <a:xfrm>
            <a:off x="3810000" y="6178877"/>
            <a:ext cx="2120712" cy="221923"/>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6773812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sz="3200" dirty="0"/>
              <a:t>Figure 12.12: Histograms of Outpatient-Clinic Service Times Long Description</a:t>
            </a:r>
          </a:p>
        </p:txBody>
      </p:sp>
      <p:sp>
        <p:nvSpPr>
          <p:cNvPr id="3" name="Content Placeholder 2"/>
          <p:cNvSpPr>
            <a:spLocks noGrp="1"/>
          </p:cNvSpPr>
          <p:nvPr>
            <p:ph idx="1"/>
          </p:nvPr>
        </p:nvSpPr>
        <p:spPr>
          <a:xfrm>
            <a:off x="1182688" y="2017713"/>
            <a:ext cx="6970712" cy="3925887"/>
          </a:xfrm>
        </p:spPr>
        <p:txBody>
          <a:bodyPr/>
          <a:lstStyle/>
          <a:p>
            <a:pPr marL="0" indent="0">
              <a:buNone/>
            </a:pPr>
            <a:r>
              <a:rPr lang="en-US" sz="2400" dirty="0"/>
              <a:t>Walk-in service times are skewed to the right with a mean of 9.61 minutes and a standard deviation of 7.48 minutes, based upon 408 customers. Appointment service times is also skewed to the right with a mean of 12.74 minutes and a standard deviation of 9.56 minutes. Second service times is also skewed to the right with a mean of 6.49 minutes and a standard deviation of 5.45 minutes.</a:t>
            </a:r>
          </a:p>
        </p:txBody>
      </p:sp>
      <p:sp>
        <p:nvSpPr>
          <p:cNvPr id="4" name="Content Placeholder 3"/>
          <p:cNvSpPr>
            <a:spLocks noGrp="1"/>
          </p:cNvSpPr>
          <p:nvPr>
            <p:ph idx="13"/>
          </p:nvPr>
        </p:nvSpPr>
        <p:spPr>
          <a:xfrm>
            <a:off x="3899088" y="6172153"/>
            <a:ext cx="2120712" cy="228647"/>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2422946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3600" dirty="0"/>
              <a:t>Figure 12.13: Classification of Service Processes Long Description</a:t>
            </a:r>
          </a:p>
        </p:txBody>
      </p:sp>
      <p:sp>
        <p:nvSpPr>
          <p:cNvPr id="3" name="Content Placeholder 2"/>
          <p:cNvSpPr>
            <a:spLocks noGrp="1"/>
          </p:cNvSpPr>
          <p:nvPr>
            <p:ph idx="1"/>
          </p:nvPr>
        </p:nvSpPr>
        <p:spPr>
          <a:xfrm>
            <a:off x="1182688" y="2017713"/>
            <a:ext cx="6894512" cy="3925887"/>
          </a:xfrm>
        </p:spPr>
        <p:txBody>
          <a:bodyPr/>
          <a:lstStyle/>
          <a:p>
            <a:pPr marL="0" indent="0">
              <a:buNone/>
            </a:pPr>
            <a:r>
              <a:rPr lang="en-US" sz="2400" dirty="0"/>
              <a:t>The service process may be static or dynamic. If it is static, it can be self-service or machine paced. If it is dynamic, then it can have a varying service rate or closing and opening service lanes.</a:t>
            </a:r>
          </a:p>
        </p:txBody>
      </p:sp>
      <p:sp>
        <p:nvSpPr>
          <p:cNvPr id="4" name="Content Placeholder 3"/>
          <p:cNvSpPr>
            <a:spLocks noGrp="1"/>
          </p:cNvSpPr>
          <p:nvPr>
            <p:ph idx="13"/>
          </p:nvPr>
        </p:nvSpPr>
        <p:spPr>
          <a:xfrm>
            <a:off x="3886200" y="6091723"/>
            <a:ext cx="2111189" cy="232877"/>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537579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noChangeArrowheads="1"/>
          </p:cNvSpPr>
          <p:nvPr>
            <p:ph type="title"/>
          </p:nvPr>
        </p:nvSpPr>
        <p:spPr>
          <a:xfrm>
            <a:off x="1182688" y="856456"/>
            <a:ext cx="7580312" cy="743744"/>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Economics of Waiting </a:t>
            </a:r>
            <a:r>
              <a:rPr lang="en-US" sz="1000" dirty="0"/>
              <a:t>2</a:t>
            </a:r>
            <a:endParaRPr lang="en-US" dirty="0"/>
          </a:p>
        </p:txBody>
      </p:sp>
      <p:sp>
        <p:nvSpPr>
          <p:cNvPr id="2" name="Content Placeholder 1"/>
          <p:cNvSpPr>
            <a:spLocks noGrp="1"/>
          </p:cNvSpPr>
          <p:nvPr>
            <p:ph idx="1"/>
          </p:nvPr>
        </p:nvSpPr>
        <p:spPr>
          <a:xfrm>
            <a:off x="1182688" y="1981200"/>
            <a:ext cx="7588062" cy="1487487"/>
          </a:xfrm>
        </p:spPr>
        <p:txBody>
          <a:bodyPr/>
          <a:lstStyle/>
          <a:p>
            <a:pPr marL="0" indent="0">
              <a:buSzPct val="100000"/>
              <a:buNone/>
            </a:pPr>
            <a:r>
              <a:rPr lang="en-US" dirty="0"/>
              <a:t>Consumer as a resource.</a:t>
            </a:r>
          </a:p>
          <a:p>
            <a:pPr marL="291600" lvl="1" indent="-291600">
              <a:buClr>
                <a:schemeClr val="tx1"/>
              </a:buClr>
              <a:buSzPct val="100000"/>
              <a:buFont typeface="Arial" panose="020B0604020202020204" pitchFamily="34" charset="0"/>
              <a:buChar char="•"/>
            </a:pPr>
            <a:r>
              <a:rPr lang="en-US" dirty="0"/>
              <a:t>That is complete medical history, self-serve salad bar.</a:t>
            </a:r>
          </a:p>
        </p:txBody>
      </p:sp>
      <p:sp>
        <p:nvSpPr>
          <p:cNvPr id="3" name="Content Placeholder 2"/>
          <p:cNvSpPr>
            <a:spLocks noGrp="1"/>
          </p:cNvSpPr>
          <p:nvPr>
            <p:ph idx="13"/>
          </p:nvPr>
        </p:nvSpPr>
        <p:spPr>
          <a:xfrm>
            <a:off x="1162050" y="3634581"/>
            <a:ext cx="7588062" cy="2272506"/>
          </a:xfrm>
        </p:spPr>
        <p:txBody>
          <a:bodyPr/>
          <a:lstStyle/>
          <a:p>
            <a:pPr marL="0" indent="0">
              <a:buSzPct val="100000"/>
              <a:buNone/>
            </a:pPr>
            <a:r>
              <a:rPr lang="en-US" dirty="0"/>
              <a:t>Service firm “inventories” customers to increase process efficiency.</a:t>
            </a:r>
          </a:p>
          <a:p>
            <a:pPr marL="0" indent="0">
              <a:buSzPct val="100000"/>
              <a:buNone/>
            </a:pPr>
            <a:r>
              <a:rPr lang="en-US" dirty="0"/>
              <a:t>Higher utilization of facilities is purchased at the price of customer waiting.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Queuing Systems </a:t>
            </a:r>
            <a:r>
              <a:rPr lang="en-US" sz="1000" dirty="0"/>
              <a:t>1</a:t>
            </a:r>
          </a:p>
        </p:txBody>
      </p:sp>
      <p:sp>
        <p:nvSpPr>
          <p:cNvPr id="2" name="Content Placeholder 1"/>
          <p:cNvSpPr>
            <a:spLocks noGrp="1"/>
          </p:cNvSpPr>
          <p:nvPr>
            <p:ph idx="1"/>
          </p:nvPr>
        </p:nvSpPr>
        <p:spPr/>
        <p:txBody>
          <a:bodyPr/>
          <a:lstStyle/>
          <a:p>
            <a:pPr marL="0" indent="0">
              <a:buNone/>
            </a:pPr>
            <a:r>
              <a:rPr lang="en-US" dirty="0"/>
              <a:t>Queue.</a:t>
            </a:r>
          </a:p>
          <a:p>
            <a:pPr marL="292608" lvl="1" indent="-292608">
              <a:buSzPct val="100000"/>
            </a:pPr>
            <a:r>
              <a:rPr lang="en-US" dirty="0"/>
              <a:t>A line of waiting customers who require service from one or more servers.</a:t>
            </a:r>
          </a:p>
          <a:p>
            <a:pPr marL="292608" lvl="1" indent="-292608">
              <a:buSzPct val="100000"/>
            </a:pPr>
            <a:r>
              <a:rPr lang="en-US" dirty="0"/>
              <a:t>Does not need to be a physical line.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Queuing Systems </a:t>
            </a:r>
            <a:r>
              <a:rPr lang="en-US" sz="1000" dirty="0"/>
              <a:t>2</a:t>
            </a:r>
          </a:p>
        </p:txBody>
      </p:sp>
      <p:sp>
        <p:nvSpPr>
          <p:cNvPr id="2" name="Content Placeholder 1"/>
          <p:cNvSpPr>
            <a:spLocks noGrp="1"/>
          </p:cNvSpPr>
          <p:nvPr>
            <p:ph idx="1"/>
          </p:nvPr>
        </p:nvSpPr>
        <p:spPr/>
        <p:txBody>
          <a:bodyPr/>
          <a:lstStyle/>
          <a:p>
            <a:pPr marL="0" indent="0">
              <a:buNone/>
            </a:pPr>
            <a:r>
              <a:rPr lang="en-US" dirty="0"/>
              <a:t>Queue variations</a:t>
            </a:r>
          </a:p>
          <a:p>
            <a:pPr marL="292608" lvl="1" indent="-292608">
              <a:buSzPct val="100000"/>
            </a:pPr>
            <a:r>
              <a:rPr lang="en-US" sz="2600" dirty="0"/>
              <a:t>Servers need not be limited to serving one customer at a time, that is buses, airplanes, elevators.</a:t>
            </a:r>
          </a:p>
          <a:p>
            <a:pPr marL="292608" lvl="1" indent="-292608">
              <a:buSzPct val="100000"/>
            </a:pPr>
            <a:r>
              <a:rPr lang="en-US" sz="2600" dirty="0"/>
              <a:t>Consumer need not always travel to the service facility, that is fire and police protection.</a:t>
            </a:r>
          </a:p>
          <a:p>
            <a:pPr marL="292608" lvl="1" indent="-292608">
              <a:buSzPct val="100000"/>
            </a:pPr>
            <a:r>
              <a:rPr lang="en-US" sz="2600" dirty="0"/>
              <a:t>Service may consist of stages of queues in a series or of a more complex network of queues, that is, Disneyland.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Strategies for Managing Customer Waiting</a:t>
            </a:r>
            <a:endParaRPr lang="en-US" sz="1000" dirty="0"/>
          </a:p>
        </p:txBody>
      </p:sp>
      <p:sp>
        <p:nvSpPr>
          <p:cNvPr id="2" name="Content Placeholder 1"/>
          <p:cNvSpPr>
            <a:spLocks noGrp="1"/>
          </p:cNvSpPr>
          <p:nvPr>
            <p:ph idx="1"/>
          </p:nvPr>
        </p:nvSpPr>
        <p:spPr>
          <a:xfrm>
            <a:off x="1182688" y="1905000"/>
            <a:ext cx="7588062" cy="4306887"/>
          </a:xfrm>
        </p:spPr>
        <p:txBody>
          <a:bodyPr/>
          <a:lstStyle/>
          <a:p>
            <a:pPr marL="292608" indent="-292608">
              <a:buSzPct val="100000"/>
            </a:pPr>
            <a:r>
              <a:rPr lang="en-US" sz="2600" b="1" i="1" dirty="0"/>
              <a:t>The Psychology of Waiting</a:t>
            </a:r>
            <a:r>
              <a:rPr lang="en-US" sz="2600" b="1" dirty="0"/>
              <a:t>:</a:t>
            </a:r>
            <a:r>
              <a:rPr lang="en-US" sz="2600" dirty="0"/>
              <a:t> Maister’s Laws of Service.</a:t>
            </a:r>
          </a:p>
          <a:p>
            <a:pPr marL="292608" indent="-292608">
              <a:buSzPct val="100000"/>
            </a:pPr>
            <a:r>
              <a:rPr lang="en-US" sz="2600" b="1" i="1" dirty="0"/>
              <a:t>That Old Empty Feeling</a:t>
            </a:r>
            <a:r>
              <a:rPr lang="en-US" sz="2600" b="1" dirty="0"/>
              <a:t>: </a:t>
            </a:r>
            <a:r>
              <a:rPr lang="en-US" sz="2600" dirty="0"/>
              <a:t>Unoccupied time goes slowly.</a:t>
            </a:r>
          </a:p>
          <a:p>
            <a:pPr marL="292608" indent="-292608">
              <a:buSzPct val="100000"/>
            </a:pPr>
            <a:r>
              <a:rPr lang="en-US" sz="2600" b="1" i="1" dirty="0"/>
              <a:t>A Foot in the Door</a:t>
            </a:r>
            <a:r>
              <a:rPr lang="en-US" sz="2600" b="1" dirty="0"/>
              <a:t>: </a:t>
            </a:r>
            <a:r>
              <a:rPr lang="en-US" sz="2600" dirty="0"/>
              <a:t>Pre-service waits seem longer that in-service waits.</a:t>
            </a:r>
          </a:p>
          <a:p>
            <a:pPr marL="292608" indent="-292608">
              <a:buSzPct val="100000"/>
            </a:pPr>
            <a:r>
              <a:rPr lang="en-US" sz="2600" b="1" i="1" dirty="0"/>
              <a:t>The Light at the End of the Tunnel</a:t>
            </a:r>
            <a:r>
              <a:rPr lang="en-US" sz="2600" b="1" dirty="0"/>
              <a:t>: </a:t>
            </a:r>
            <a:r>
              <a:rPr lang="en-US" sz="2600" dirty="0"/>
              <a:t>Reduce anxiety with attention.</a:t>
            </a:r>
          </a:p>
          <a:p>
            <a:pPr marL="292608" indent="-292608">
              <a:buSzPct val="100000"/>
            </a:pPr>
            <a:r>
              <a:rPr lang="en-US" sz="2600" b="1" i="1" dirty="0"/>
              <a:t>Excuse Me, But I Was First</a:t>
            </a:r>
            <a:r>
              <a:rPr lang="en-US" sz="2600" b="1" dirty="0"/>
              <a:t>: </a:t>
            </a:r>
            <a:r>
              <a:rPr lang="en-US" sz="2600" dirty="0"/>
              <a:t>Social justice with FCFS queue discipline.</a:t>
            </a:r>
          </a:p>
        </p:txBody>
      </p:sp>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Essential Features of Queuing Systems </a:t>
            </a:r>
            <a:r>
              <a:rPr lang="en-US" sz="1000" dirty="0"/>
              <a:t>1</a:t>
            </a:r>
          </a:p>
        </p:txBody>
      </p:sp>
      <p:sp>
        <p:nvSpPr>
          <p:cNvPr id="4" name="Content Placeholder 3"/>
          <p:cNvSpPr>
            <a:spLocks noGrp="1"/>
          </p:cNvSpPr>
          <p:nvPr>
            <p:ph idx="1"/>
          </p:nvPr>
        </p:nvSpPr>
        <p:spPr/>
        <p:txBody>
          <a:bodyPr/>
          <a:lstStyle/>
          <a:p>
            <a:pPr marL="292608" indent="-292608">
              <a:buSzPct val="100000"/>
            </a:pPr>
            <a:r>
              <a:rPr lang="en-US" dirty="0"/>
              <a:t>Calling population.</a:t>
            </a:r>
          </a:p>
          <a:p>
            <a:pPr marL="292608" indent="-292608">
              <a:buSzPct val="100000"/>
            </a:pPr>
            <a:r>
              <a:rPr lang="en-US" dirty="0"/>
              <a:t>Arrival process.</a:t>
            </a:r>
          </a:p>
          <a:p>
            <a:pPr marL="292608" indent="-292608">
              <a:buSzPct val="100000"/>
            </a:pPr>
            <a:r>
              <a:rPr lang="en-US" dirty="0"/>
              <a:t>Queue configuration.</a:t>
            </a:r>
          </a:p>
          <a:p>
            <a:pPr marL="292608" indent="-292608">
              <a:buSzPct val="100000"/>
            </a:pPr>
            <a:r>
              <a:rPr lang="en-US" dirty="0"/>
              <a:t>Queue discipline.</a:t>
            </a:r>
          </a:p>
          <a:p>
            <a:pPr marL="292608" indent="-292608">
              <a:buSzPct val="100000"/>
            </a:pPr>
            <a:r>
              <a:rPr lang="en-US" dirty="0"/>
              <a:t>Service process.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2077</TotalTime>
  <Pages>15</Pages>
  <Words>2128</Words>
  <Application>Microsoft Office PowerPoint</Application>
  <PresentationFormat>Letter Paper (8.5x11 in)</PresentationFormat>
  <Paragraphs>188</Paragraphs>
  <Slides>44</Slides>
  <Notes>15</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44</vt:i4>
      </vt:variant>
    </vt:vector>
  </HeadingPairs>
  <TitlesOfParts>
    <vt:vector size="54" baseType="lpstr">
      <vt:lpstr>Arial</vt:lpstr>
      <vt:lpstr>Calibri</vt:lpstr>
      <vt:lpstr>Calibri Light</vt:lpstr>
      <vt:lpstr>Tahoma</vt:lpstr>
      <vt:lpstr>Times New Roman</vt:lpstr>
      <vt:lpstr>Wingdings</vt:lpstr>
      <vt:lpstr>Blends</vt:lpstr>
      <vt:lpstr>Custom Design</vt:lpstr>
      <vt:lpstr>1_Blends</vt:lpstr>
      <vt:lpstr>Equation</vt:lpstr>
      <vt:lpstr>Chapter 12 Managing Waiting Lines</vt:lpstr>
      <vt:lpstr>Learning Objectives</vt:lpstr>
      <vt:lpstr>Moment of Truth</vt:lpstr>
      <vt:lpstr>The Economics of Waiting 1</vt:lpstr>
      <vt:lpstr>The Economics of Waiting 2</vt:lpstr>
      <vt:lpstr>Queuing Systems 1</vt:lpstr>
      <vt:lpstr>Queuing Systems 2</vt:lpstr>
      <vt:lpstr>Strategies for Managing Customer Waiting</vt:lpstr>
      <vt:lpstr>Essential Features of Queuing Systems 1</vt:lpstr>
      <vt:lpstr>Figure 12.1: Queuing System Schematic</vt:lpstr>
      <vt:lpstr>Figure 12.2: Classification of Calling Population</vt:lpstr>
      <vt:lpstr>Essential Features of Queuing Systems 2</vt:lpstr>
      <vt:lpstr>Essential Features of Queuing Systems 3</vt:lpstr>
      <vt:lpstr>Figure 12.3: Distribution of Patient Interarrival Times for a University Health Clinic</vt:lpstr>
      <vt:lpstr>Figure 12.4: Poisson and Exponential Equivalence</vt:lpstr>
      <vt:lpstr>Figure 12.5: Ambulance Calls by Hour of Day</vt:lpstr>
      <vt:lpstr>Figure 12.6: Patient Arrivals at Health Clinic by Day of Week</vt:lpstr>
      <vt:lpstr>Figure 12.7: Airline Passenger Travel between U.S. and the World, 19 94</vt:lpstr>
      <vt:lpstr>Figure 12.8: Classification of Arrival Process</vt:lpstr>
      <vt:lpstr>Essential Features of Queuing Systems 4</vt:lpstr>
      <vt:lpstr>Figure 12.9: Alternative Waiting-Area Configurations</vt:lpstr>
      <vt:lpstr>Figure 12.10: Classification of Queue Configurations</vt:lpstr>
      <vt:lpstr>Essential Features of Queuing Systems 5</vt:lpstr>
      <vt:lpstr>Figure 12.11: Classification of Queue Discipline</vt:lpstr>
      <vt:lpstr>Essential Features of Queuing Systems 6</vt:lpstr>
      <vt:lpstr>Figure 12.12: Histograms of Outpatient-Clinic Service Times</vt:lpstr>
      <vt:lpstr>Table 12.1: Service Facility Arrangements</vt:lpstr>
      <vt:lpstr>Figure 12.13: Classification of Service Processes</vt:lpstr>
      <vt:lpstr>Topics for Discussion</vt:lpstr>
      <vt:lpstr>Interactive Exercise</vt:lpstr>
      <vt:lpstr>Case 12.1: Thrifty Car Rental</vt:lpstr>
      <vt:lpstr>Case 12.2: Eye’ll Be Seeing You</vt:lpstr>
      <vt:lpstr>Case 12.3: Field Study</vt:lpstr>
      <vt:lpstr>Figure 12.1: Queuing System Schematic Long Description</vt:lpstr>
      <vt:lpstr>Figure 12.3: Distribution of Patient Interarrival Times for a University Health Clinic Long Description</vt:lpstr>
      <vt:lpstr>Figure 12.4: Poisson and Exponential Equivalence Long Description</vt:lpstr>
      <vt:lpstr>Figure 12.5: Ambulance Calls by Hour of Day Long Description</vt:lpstr>
      <vt:lpstr>Figure 12.6: Patient Arrivals at Health Clinic by Day of Week Long Description</vt:lpstr>
      <vt:lpstr>Figure 12.8: Classification of Arrival Process Long Description</vt:lpstr>
      <vt:lpstr>Figure 12.9: Alternative Waiting-Area Configurations Long Description</vt:lpstr>
      <vt:lpstr>Figure 12.10: Classification of Queue Configurations Long Description</vt:lpstr>
      <vt:lpstr>Figure 12.11: Classification of Queue Discipline Long Description</vt:lpstr>
      <vt:lpstr>Figure 12.12: Histograms of Outpatient-Clinic Service Times Long Description</vt:lpstr>
      <vt:lpstr>Figure 12.13: Classification of Service Processes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345</cp:revision>
  <cp:lastPrinted>1997-05-18T18:51:52Z</cp:lastPrinted>
  <dcterms:created xsi:type="dcterms:W3CDTF">1996-01-27T21:40:24Z</dcterms:created>
  <dcterms:modified xsi:type="dcterms:W3CDTF">2018-09-22T09:07:19Z</dcterms:modified>
</cp:coreProperties>
</file>