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51"/>
  </p:notesMasterIdLst>
  <p:handoutMasterIdLst>
    <p:handoutMasterId r:id="rId52"/>
  </p:handoutMasterIdLst>
  <p:sldIdLst>
    <p:sldId id="468" r:id="rId3"/>
    <p:sldId id="271" r:id="rId4"/>
    <p:sldId id="364" r:id="rId5"/>
    <p:sldId id="296" r:id="rId6"/>
    <p:sldId id="424" r:id="rId7"/>
    <p:sldId id="334" r:id="rId8"/>
    <p:sldId id="434" r:id="rId9"/>
    <p:sldId id="435" r:id="rId10"/>
    <p:sldId id="436" r:id="rId11"/>
    <p:sldId id="437" r:id="rId12"/>
    <p:sldId id="438" r:id="rId13"/>
    <p:sldId id="439" r:id="rId14"/>
    <p:sldId id="440" r:id="rId15"/>
    <p:sldId id="365" r:id="rId16"/>
    <p:sldId id="441" r:id="rId17"/>
    <p:sldId id="426" r:id="rId18"/>
    <p:sldId id="442" r:id="rId19"/>
    <p:sldId id="443" r:id="rId20"/>
    <p:sldId id="366" r:id="rId21"/>
    <p:sldId id="444" r:id="rId22"/>
    <p:sldId id="445" r:id="rId23"/>
    <p:sldId id="446" r:id="rId24"/>
    <p:sldId id="447" r:id="rId25"/>
    <p:sldId id="448" r:id="rId26"/>
    <p:sldId id="449" r:id="rId27"/>
    <p:sldId id="450" r:id="rId28"/>
    <p:sldId id="451" r:id="rId29"/>
    <p:sldId id="452" r:id="rId30"/>
    <p:sldId id="453" r:id="rId31"/>
    <p:sldId id="454" r:id="rId32"/>
    <p:sldId id="455" r:id="rId33"/>
    <p:sldId id="349" r:id="rId34"/>
    <p:sldId id="377" r:id="rId35"/>
    <p:sldId id="430" r:id="rId36"/>
    <p:sldId id="415" r:id="rId37"/>
    <p:sldId id="456" r:id="rId38"/>
    <p:sldId id="457" r:id="rId39"/>
    <p:sldId id="458" r:id="rId40"/>
    <p:sldId id="433" r:id="rId41"/>
    <p:sldId id="459" r:id="rId42"/>
    <p:sldId id="460" r:id="rId43"/>
    <p:sldId id="462" r:id="rId44"/>
    <p:sldId id="461" r:id="rId45"/>
    <p:sldId id="464" r:id="rId46"/>
    <p:sldId id="465" r:id="rId47"/>
    <p:sldId id="463" r:id="rId48"/>
    <p:sldId id="466" r:id="rId49"/>
    <p:sldId id="467" r:id="rId50"/>
  </p:sldIdLst>
  <p:sldSz cx="9144000" cy="6858000" type="letter"/>
  <p:notesSz cx="6858000" cy="9028113"/>
  <p:custDataLst>
    <p:tags r:id="rId53"/>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1B8C35-F47B-4162-B9EB-14453B4E046A}" v="90" dt="2018-09-18T17:18:06.7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27" autoAdjust="0"/>
  </p:normalViewPr>
  <p:slideViewPr>
    <p:cSldViewPr>
      <p:cViewPr varScale="1">
        <p:scale>
          <a:sx n="69" d="100"/>
          <a:sy n="69" d="100"/>
        </p:scale>
        <p:origin x="72" y="630"/>
      </p:cViewPr>
      <p:guideLst>
        <p:guide orient="horz" pos="2160"/>
        <p:guide pos="2880"/>
      </p:guideLst>
    </p:cSldViewPr>
  </p:slideViewPr>
  <p:outlineViewPr>
    <p:cViewPr>
      <p:scale>
        <a:sx n="33" d="100"/>
        <a:sy n="33" d="100"/>
      </p:scale>
      <p:origin x="0" y="-2826"/>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gs" Target="tags/tag1.xml"/><Relationship Id="rId58"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BE1B8C35-F47B-4162-B9EB-14453B4E046A}"/>
    <pc:docChg chg="modSld">
      <pc:chgData name="Tonya Adkins" userId="14c23e932176157f" providerId="LiveId" clId="{BE1B8C35-F47B-4162-B9EB-14453B4E046A}" dt="2018-09-18T17:18:06.729" v="89" actId="962"/>
      <pc:docMkLst>
        <pc:docMk/>
      </pc:docMkLst>
      <pc:sldChg chg="modSp">
        <pc:chgData name="Tonya Adkins" userId="14c23e932176157f" providerId="LiveId" clId="{BE1B8C35-F47B-4162-B9EB-14453B4E046A}" dt="2018-09-18T17:18:06.729" v="89" actId="962"/>
        <pc:sldMkLst>
          <pc:docMk/>
          <pc:sldMk cId="930492656" sldId="440"/>
        </pc:sldMkLst>
        <pc:spChg chg="mod">
          <ac:chgData name="Tonya Adkins" userId="14c23e932176157f" providerId="LiveId" clId="{BE1B8C35-F47B-4162-B9EB-14453B4E046A}" dt="2018-09-18T17:18:03.644" v="87" actId="962"/>
          <ac:spMkLst>
            <pc:docMk/>
            <pc:sldMk cId="930492656" sldId="440"/>
            <ac:spMk id="19458" creationId="{00000000-0000-0000-0000-000000000000}"/>
          </ac:spMkLst>
        </pc:spChg>
        <pc:picChg chg="mod">
          <ac:chgData name="Tonya Adkins" userId="14c23e932176157f" providerId="LiveId" clId="{BE1B8C35-F47B-4162-B9EB-14453B4E046A}" dt="2018-09-18T17:18:06.729" v="89" actId="962"/>
          <ac:picMkLst>
            <pc:docMk/>
            <pc:sldMk cId="930492656" sldId="440"/>
            <ac:picMk id="4"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15</a:t>
            </a:fld>
            <a:endParaRPr lang="en-US"/>
          </a:p>
        </p:txBody>
      </p:sp>
    </p:spTree>
    <p:extLst>
      <p:ext uri="{BB962C8B-B14F-4D97-AF65-F5344CB8AC3E}">
        <p14:creationId xmlns:p14="http://schemas.microsoft.com/office/powerpoint/2010/main" val="3947128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17</a:t>
            </a:fld>
            <a:endParaRPr lang="en-US"/>
          </a:p>
        </p:txBody>
      </p:sp>
    </p:spTree>
    <p:extLst>
      <p:ext uri="{BB962C8B-B14F-4D97-AF65-F5344CB8AC3E}">
        <p14:creationId xmlns:p14="http://schemas.microsoft.com/office/powerpoint/2010/main" val="807508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18</a:t>
            </a:fld>
            <a:endParaRPr lang="en-US"/>
          </a:p>
        </p:txBody>
      </p:sp>
    </p:spTree>
    <p:extLst>
      <p:ext uri="{BB962C8B-B14F-4D97-AF65-F5344CB8AC3E}">
        <p14:creationId xmlns:p14="http://schemas.microsoft.com/office/powerpoint/2010/main" val="2947726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60940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35</a:t>
            </a:fld>
            <a:endParaRPr lang="en-US"/>
          </a:p>
        </p:txBody>
      </p:sp>
    </p:spTree>
    <p:extLst>
      <p:ext uri="{BB962C8B-B14F-4D97-AF65-F5344CB8AC3E}">
        <p14:creationId xmlns:p14="http://schemas.microsoft.com/office/powerpoint/2010/main" val="186731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36</a:t>
            </a:fld>
            <a:endParaRPr lang="en-US"/>
          </a:p>
        </p:txBody>
      </p:sp>
    </p:spTree>
    <p:extLst>
      <p:ext uri="{BB962C8B-B14F-4D97-AF65-F5344CB8AC3E}">
        <p14:creationId xmlns:p14="http://schemas.microsoft.com/office/powerpoint/2010/main" val="1105348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37</a:t>
            </a:fld>
            <a:endParaRPr lang="en-US"/>
          </a:p>
        </p:txBody>
      </p:sp>
    </p:spTree>
    <p:extLst>
      <p:ext uri="{BB962C8B-B14F-4D97-AF65-F5344CB8AC3E}">
        <p14:creationId xmlns:p14="http://schemas.microsoft.com/office/powerpoint/2010/main" val="598928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38</a:t>
            </a:fld>
            <a:endParaRPr lang="en-US"/>
          </a:p>
        </p:txBody>
      </p:sp>
    </p:spTree>
    <p:extLst>
      <p:ext uri="{BB962C8B-B14F-4D97-AF65-F5344CB8AC3E}">
        <p14:creationId xmlns:p14="http://schemas.microsoft.com/office/powerpoint/2010/main" val="2709618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39</a:t>
            </a:fld>
            <a:endParaRPr lang="en-US"/>
          </a:p>
        </p:txBody>
      </p:sp>
    </p:spTree>
    <p:extLst>
      <p:ext uri="{BB962C8B-B14F-4D97-AF65-F5344CB8AC3E}">
        <p14:creationId xmlns:p14="http://schemas.microsoft.com/office/powerpoint/2010/main" val="4085490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40</a:t>
            </a:fld>
            <a:endParaRPr lang="en-US"/>
          </a:p>
        </p:txBody>
      </p:sp>
    </p:spTree>
    <p:extLst>
      <p:ext uri="{BB962C8B-B14F-4D97-AF65-F5344CB8AC3E}">
        <p14:creationId xmlns:p14="http://schemas.microsoft.com/office/powerpoint/2010/main" val="1270619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41</a:t>
            </a:fld>
            <a:endParaRPr lang="en-US"/>
          </a:p>
        </p:txBody>
      </p:sp>
    </p:spTree>
    <p:extLst>
      <p:ext uri="{BB962C8B-B14F-4D97-AF65-F5344CB8AC3E}">
        <p14:creationId xmlns:p14="http://schemas.microsoft.com/office/powerpoint/2010/main" val="232069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42</a:t>
            </a:fld>
            <a:endParaRPr lang="en-US"/>
          </a:p>
        </p:txBody>
      </p:sp>
    </p:spTree>
    <p:extLst>
      <p:ext uri="{BB962C8B-B14F-4D97-AF65-F5344CB8AC3E}">
        <p14:creationId xmlns:p14="http://schemas.microsoft.com/office/powerpoint/2010/main" val="1608722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43</a:t>
            </a:fld>
            <a:endParaRPr lang="en-US"/>
          </a:p>
        </p:txBody>
      </p:sp>
    </p:spTree>
    <p:extLst>
      <p:ext uri="{BB962C8B-B14F-4D97-AF65-F5344CB8AC3E}">
        <p14:creationId xmlns:p14="http://schemas.microsoft.com/office/powerpoint/2010/main" val="1408634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44</a:t>
            </a:fld>
            <a:endParaRPr lang="en-US"/>
          </a:p>
        </p:txBody>
      </p:sp>
    </p:spTree>
    <p:extLst>
      <p:ext uri="{BB962C8B-B14F-4D97-AF65-F5344CB8AC3E}">
        <p14:creationId xmlns:p14="http://schemas.microsoft.com/office/powerpoint/2010/main" val="1227258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45</a:t>
            </a:fld>
            <a:endParaRPr lang="en-US"/>
          </a:p>
        </p:txBody>
      </p:sp>
    </p:spTree>
    <p:extLst>
      <p:ext uri="{BB962C8B-B14F-4D97-AF65-F5344CB8AC3E}">
        <p14:creationId xmlns:p14="http://schemas.microsoft.com/office/powerpoint/2010/main" val="3801778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46</a:t>
            </a:fld>
            <a:endParaRPr lang="en-US"/>
          </a:p>
        </p:txBody>
      </p:sp>
    </p:spTree>
    <p:extLst>
      <p:ext uri="{BB962C8B-B14F-4D97-AF65-F5344CB8AC3E}">
        <p14:creationId xmlns:p14="http://schemas.microsoft.com/office/powerpoint/2010/main" val="987782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47</a:t>
            </a:fld>
            <a:endParaRPr lang="en-US"/>
          </a:p>
        </p:txBody>
      </p:sp>
    </p:spTree>
    <p:extLst>
      <p:ext uri="{BB962C8B-B14F-4D97-AF65-F5344CB8AC3E}">
        <p14:creationId xmlns:p14="http://schemas.microsoft.com/office/powerpoint/2010/main" val="4040441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48</a:t>
            </a:fld>
            <a:endParaRPr lang="en-US"/>
          </a:p>
        </p:txBody>
      </p:sp>
    </p:spTree>
    <p:extLst>
      <p:ext uri="{BB962C8B-B14F-4D97-AF65-F5344CB8AC3E}">
        <p14:creationId xmlns:p14="http://schemas.microsoft.com/office/powerpoint/2010/main" val="3992424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88003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229543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381376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162931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11</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778896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12</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135723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840205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170333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slide" Target="slide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slide" Target="slide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11</a:t>
            </a:r>
            <a:br>
              <a:rPr lang="en-US" sz="4000" dirty="0">
                <a:latin typeface="Calibri" panose="020F0502020204030204" pitchFamily="34" charset="0"/>
              </a:rPr>
            </a:br>
            <a:r>
              <a:rPr lang="en-US" sz="4000" dirty="0">
                <a:latin typeface="Calibri" panose="020F0502020204030204" pitchFamily="34" charset="0"/>
              </a:rPr>
              <a:t>Managing Capacity and Demand</a:t>
            </a:r>
            <a:endParaRPr lang="en-IN" sz="4000" dirty="0">
              <a:latin typeface="Calibri" panose="020F0502020204030204" pitchFamily="34" charset="0"/>
            </a:endParaRPr>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3505200"/>
            <a:ext cx="5135743" cy="2740783"/>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2175638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3810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11.4: Suggested Discriminatory Fee Schedule</a:t>
            </a:r>
          </a:p>
        </p:txBody>
      </p:sp>
      <p:graphicFrame>
        <p:nvGraphicFramePr>
          <p:cNvPr id="2" name="Table 1"/>
          <p:cNvGraphicFramePr>
            <a:graphicFrameLocks noGrp="1"/>
          </p:cNvGraphicFramePr>
          <p:nvPr>
            <p:extLst>
              <p:ext uri="{D42A27DB-BD31-4B8C-83A1-F6EECF244321}">
                <p14:modId xmlns:p14="http://schemas.microsoft.com/office/powerpoint/2010/main" val="3944527880"/>
              </p:ext>
            </p:extLst>
          </p:nvPr>
        </p:nvGraphicFramePr>
        <p:xfrm>
          <a:off x="914400" y="2590800"/>
          <a:ext cx="7543800" cy="2590798"/>
        </p:xfrm>
        <a:graphic>
          <a:graphicData uri="http://schemas.openxmlformats.org/drawingml/2006/table">
            <a:tbl>
              <a:tblPr/>
              <a:tblGrid>
                <a:gridCol w="1066800">
                  <a:extLst>
                    <a:ext uri="{9D8B030D-6E8A-4147-A177-3AD203B41FA5}">
                      <a16:colId xmlns:a16="http://schemas.microsoft.com/office/drawing/2014/main" val="1053254228"/>
                    </a:ext>
                  </a:extLst>
                </a:gridCol>
                <a:gridCol w="4953767">
                  <a:extLst>
                    <a:ext uri="{9D8B030D-6E8A-4147-A177-3AD203B41FA5}">
                      <a16:colId xmlns:a16="http://schemas.microsoft.com/office/drawing/2014/main" val="629216758"/>
                    </a:ext>
                  </a:extLst>
                </a:gridCol>
                <a:gridCol w="795988">
                  <a:extLst>
                    <a:ext uri="{9D8B030D-6E8A-4147-A177-3AD203B41FA5}">
                      <a16:colId xmlns:a16="http://schemas.microsoft.com/office/drawing/2014/main" val="2263166376"/>
                    </a:ext>
                  </a:extLst>
                </a:gridCol>
                <a:gridCol w="727245">
                  <a:extLst>
                    <a:ext uri="{9D8B030D-6E8A-4147-A177-3AD203B41FA5}">
                      <a16:colId xmlns:a16="http://schemas.microsoft.com/office/drawing/2014/main" val="1829431884"/>
                    </a:ext>
                  </a:extLst>
                </a:gridCol>
              </a:tblGrid>
              <a:tr h="574510">
                <a:tc>
                  <a:txBody>
                    <a:bodyPr/>
                    <a:lstStyle/>
                    <a:p>
                      <a:pPr algn="ctr" fontAlgn="b"/>
                      <a:r>
                        <a:rPr lang="en-US" sz="1600" b="1" i="0" u="none" strike="noStrike" dirty="0">
                          <a:solidFill>
                            <a:srgbClr val="000000"/>
                          </a:solidFill>
                          <a:effectLst/>
                          <a:latin typeface="Calibri" panose="020F0502020204030204" pitchFamily="34" charset="0"/>
                        </a:rPr>
                        <a:t>Experience Type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Days and Weeks of Camping Season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Number </a:t>
                      </a:r>
                      <a:br>
                        <a:rPr lang="en-US" sz="1600" b="1" i="0" u="none" strike="noStrike" dirty="0">
                          <a:solidFill>
                            <a:srgbClr val="000000"/>
                          </a:solidFill>
                          <a:effectLst/>
                          <a:latin typeface="Calibri" panose="020F0502020204030204" pitchFamily="34" charset="0"/>
                        </a:rPr>
                      </a:br>
                      <a:r>
                        <a:rPr lang="en-US" sz="1600" b="1" i="0" u="none" strike="noStrike" dirty="0">
                          <a:solidFill>
                            <a:srgbClr val="000000"/>
                          </a:solidFill>
                          <a:effectLst/>
                          <a:latin typeface="Calibri" panose="020F0502020204030204" pitchFamily="34" charset="0"/>
                        </a:rPr>
                        <a:t>of Days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Daily Fee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9388347"/>
                  </a:ext>
                </a:extLst>
              </a:tr>
              <a:tr h="574510">
                <a:tc>
                  <a:txBody>
                    <a:bodyPr/>
                    <a:lstStyle/>
                    <a:p>
                      <a:pPr algn="ctr" fontAlgn="b"/>
                      <a:r>
                        <a:rPr lang="en-US" sz="1600" b="0" i="0" u="none" strike="noStrike" dirty="0">
                          <a:solidFill>
                            <a:srgbClr val="000000"/>
                          </a:solidFill>
                          <a:effectLst/>
                          <a:latin typeface="Calibri" panose="020F0502020204030204" pitchFamily="34" charset="0"/>
                        </a:rPr>
                        <a:t>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600" b="0" i="0" u="none" strike="noStrike" dirty="0">
                          <a:solidFill>
                            <a:srgbClr val="000000"/>
                          </a:solidFill>
                          <a:effectLst/>
                          <a:latin typeface="Calibri" panose="020F0502020204030204" pitchFamily="34" charset="0"/>
                        </a:rPr>
                        <a:t>Saturdays and Sundays of weeks 10 to 15, plus Dominion Day and civic holidays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14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$6.00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01762259"/>
                  </a:ext>
                </a:extLst>
              </a:tr>
              <a:tr h="574510">
                <a:tc>
                  <a:txBody>
                    <a:bodyPr/>
                    <a:lstStyle/>
                    <a:p>
                      <a:pPr algn="ctr" fontAlgn="b"/>
                      <a:r>
                        <a:rPr lang="en-US" sz="16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600" b="0" i="0" u="none" strike="noStrike" dirty="0">
                          <a:solidFill>
                            <a:srgbClr val="000000"/>
                          </a:solidFill>
                          <a:effectLst/>
                          <a:latin typeface="Calibri" panose="020F0502020204030204" pitchFamily="34" charset="0"/>
                        </a:rPr>
                        <a:t>Saturdays and Sundays of weeks 3 to 9 and 15 to 19, plus Victoria 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23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2.50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2466736"/>
                  </a:ext>
                </a:extLst>
              </a:tr>
              <a:tr h="574510">
                <a:tc>
                  <a:txBody>
                    <a:bodyPr/>
                    <a:lstStyle/>
                    <a:p>
                      <a:pPr algn="ctr" fontAlgn="b"/>
                      <a:r>
                        <a:rPr lang="en-US" sz="1600" b="0" i="0" u="none" strike="noStrike" dirty="0">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600" b="0" i="0" u="none" strike="noStrike" dirty="0">
                          <a:solidFill>
                            <a:srgbClr val="000000"/>
                          </a:solidFill>
                          <a:effectLst/>
                          <a:latin typeface="Calibri" panose="020F0502020204030204" pitchFamily="34" charset="0"/>
                        </a:rPr>
                        <a:t>Fridays of weeks 3 to 15, plus all other days of weeks 9 to 15 that are not in experience type 1 or 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43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0.50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2248518"/>
                  </a:ext>
                </a:extLst>
              </a:tr>
              <a:tr h="292758">
                <a:tc>
                  <a:txBody>
                    <a:bodyPr/>
                    <a:lstStyle/>
                    <a:p>
                      <a:pPr algn="ctr" fontAlgn="b"/>
                      <a:r>
                        <a:rPr lang="en-US" sz="1600" b="0" i="0" u="none" strike="noStrike" dirty="0">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600" b="0" i="0" u="none" strike="noStrike" dirty="0">
                          <a:solidFill>
                            <a:srgbClr val="000000"/>
                          </a:solidFill>
                          <a:effectLst/>
                          <a:latin typeface="Calibri" panose="020F0502020204030204" pitchFamily="34" charset="0"/>
                        </a:rPr>
                        <a:t>Rest of camping season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78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Free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0371607"/>
                  </a:ext>
                </a:extLst>
              </a:tr>
            </a:tbl>
          </a:graphicData>
        </a:graphic>
      </p:graphicFrame>
    </p:spTree>
    <p:extLst>
      <p:ext uri="{BB962C8B-B14F-4D97-AF65-F5344CB8AC3E}">
        <p14:creationId xmlns:p14="http://schemas.microsoft.com/office/powerpoint/2010/main" val="2918159223"/>
      </p:ext>
    </p:extLst>
  </p:cSld>
  <p:clrMapOvr>
    <a:overrideClrMapping bg1="lt1" tx1="dk1" bg2="lt2" tx2="dk2" accent1="accent1" accent2="accent2" accent3="accent3" accent4="accent4" accent5="accent5" accent6="accent6" hlink="hlink" folHlink="folHlink"/>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6764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3200" dirty="0"/>
              <a:t>Table 11.5: Comparison of Existing Revenue and Projected Revenue from Discriminatory Pricing</a:t>
            </a:r>
          </a:p>
        </p:txBody>
      </p:sp>
      <p:graphicFrame>
        <p:nvGraphicFramePr>
          <p:cNvPr id="4" name="Table 3"/>
          <p:cNvGraphicFramePr>
            <a:graphicFrameLocks noGrp="1"/>
          </p:cNvGraphicFramePr>
          <p:nvPr>
            <p:extLst>
              <p:ext uri="{D42A27DB-BD31-4B8C-83A1-F6EECF244321}">
                <p14:modId xmlns:p14="http://schemas.microsoft.com/office/powerpoint/2010/main" val="1482665580"/>
              </p:ext>
            </p:extLst>
          </p:nvPr>
        </p:nvGraphicFramePr>
        <p:xfrm>
          <a:off x="838200" y="2667000"/>
          <a:ext cx="7162801" cy="3276600"/>
        </p:xfrm>
        <a:graphic>
          <a:graphicData uri="http://schemas.openxmlformats.org/drawingml/2006/table">
            <a:tbl>
              <a:tblPr/>
              <a:tblGrid>
                <a:gridCol w="1143000">
                  <a:extLst>
                    <a:ext uri="{9D8B030D-6E8A-4147-A177-3AD203B41FA5}">
                      <a16:colId xmlns:a16="http://schemas.microsoft.com/office/drawing/2014/main" val="2731570190"/>
                    </a:ext>
                  </a:extLst>
                </a:gridCol>
                <a:gridCol w="1600200">
                  <a:extLst>
                    <a:ext uri="{9D8B030D-6E8A-4147-A177-3AD203B41FA5}">
                      <a16:colId xmlns:a16="http://schemas.microsoft.com/office/drawing/2014/main" val="1676798"/>
                    </a:ext>
                  </a:extLst>
                </a:gridCol>
                <a:gridCol w="1295400">
                  <a:extLst>
                    <a:ext uri="{9D8B030D-6E8A-4147-A177-3AD203B41FA5}">
                      <a16:colId xmlns:a16="http://schemas.microsoft.com/office/drawing/2014/main" val="2460792601"/>
                    </a:ext>
                  </a:extLst>
                </a:gridCol>
                <a:gridCol w="1600200">
                  <a:extLst>
                    <a:ext uri="{9D8B030D-6E8A-4147-A177-3AD203B41FA5}">
                      <a16:colId xmlns:a16="http://schemas.microsoft.com/office/drawing/2014/main" val="2135349634"/>
                    </a:ext>
                  </a:extLst>
                </a:gridCol>
                <a:gridCol w="1524001">
                  <a:extLst>
                    <a:ext uri="{9D8B030D-6E8A-4147-A177-3AD203B41FA5}">
                      <a16:colId xmlns:a16="http://schemas.microsoft.com/office/drawing/2014/main" val="1216883332"/>
                    </a:ext>
                  </a:extLst>
                </a:gridCol>
              </a:tblGrid>
              <a:tr h="881879">
                <a:tc>
                  <a:txBody>
                    <a:bodyPr/>
                    <a:lstStyle/>
                    <a:p>
                      <a:pPr algn="ctr" fontAlgn="b"/>
                      <a:r>
                        <a:rPr lang="en-US" sz="1800" b="1" i="0" u="none" strike="noStrike" dirty="0">
                          <a:solidFill>
                            <a:srgbClr val="000000"/>
                          </a:solidFill>
                          <a:effectLst/>
                          <a:latin typeface="Calibri" panose="020F0502020204030204" pitchFamily="34" charset="0"/>
                        </a:rPr>
                        <a:t>Experience Type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dirty="0">
                          <a:latin typeface="Calibri" panose="020F0502020204030204" pitchFamily="34" charset="0"/>
                          <a:cs typeface="Calibri" panose="020F0502020204030204" pitchFamily="34" charset="0"/>
                        </a:rPr>
                        <a:t>Existing Fee of $2.50 for </a:t>
                      </a:r>
                      <a:r>
                        <a:rPr lang="en-US" sz="1800" b="1" i="0" u="none" strike="noStrike" dirty="0">
                          <a:solidFill>
                            <a:srgbClr val="000000"/>
                          </a:solidFill>
                          <a:effectLst/>
                          <a:latin typeface="Calibri" panose="020F0502020204030204" pitchFamily="34" charset="0"/>
                          <a:cs typeface="Calibri" panose="020F0502020204030204" pitchFamily="34" charset="0"/>
                        </a:rPr>
                        <a:t>Campsites Occupied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dirty="0">
                          <a:latin typeface="Calibri" panose="020F0502020204030204" pitchFamily="34" charset="0"/>
                          <a:cs typeface="Calibri" panose="020F0502020204030204" pitchFamily="34" charset="0"/>
                        </a:rPr>
                        <a:t>Existing Fee of $2.50 for</a:t>
                      </a:r>
                      <a:endParaRPr lang="en-US" sz="1800" dirty="0">
                        <a:latin typeface="Calibri" panose="020F0502020204030204" pitchFamily="34" charset="0"/>
                        <a:cs typeface="Calibri" panose="020F0502020204030204" pitchFamily="34" charset="0"/>
                      </a:endParaRPr>
                    </a:p>
                    <a:p>
                      <a:pPr algn="ctr" fontAlgn="b"/>
                      <a:r>
                        <a:rPr lang="en-US" sz="1800" b="1" i="0" u="none" strike="noStrike" dirty="0">
                          <a:solidFill>
                            <a:srgbClr val="000000"/>
                          </a:solidFill>
                          <a:effectLst/>
                          <a:latin typeface="Calibri" panose="020F0502020204030204" pitchFamily="34" charset="0"/>
                          <a:cs typeface="Calibri" panose="020F0502020204030204" pitchFamily="34" charset="0"/>
                        </a:rPr>
                        <a:t>Revenue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dirty="0">
                          <a:latin typeface="Calibri" panose="020F0502020204030204" pitchFamily="34" charset="0"/>
                          <a:cs typeface="Calibri" panose="020F0502020204030204" pitchFamily="34" charset="0"/>
                        </a:rPr>
                        <a:t>Discriminatory Fee </a:t>
                      </a:r>
                      <a:r>
                        <a:rPr lang="en-US" sz="1800" b="1" i="0" u="none" strike="noStrike" dirty="0">
                          <a:solidFill>
                            <a:srgbClr val="000000"/>
                          </a:solidFill>
                          <a:effectLst/>
                          <a:latin typeface="Calibri" panose="020F0502020204030204" pitchFamily="34" charset="0"/>
                          <a:cs typeface="Calibri" panose="020F0502020204030204" pitchFamily="34" charset="0"/>
                        </a:rPr>
                        <a:t>For Campsites Occupied (est.)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dirty="0">
                          <a:latin typeface="Calibri" panose="020F0502020204030204" pitchFamily="34" charset="0"/>
                          <a:cs typeface="Calibri" panose="020F0502020204030204" pitchFamily="34" charset="0"/>
                        </a:rPr>
                        <a:t>Discriminatory Fee for</a:t>
                      </a:r>
                      <a:endParaRPr lang="en-US" sz="1800" dirty="0">
                        <a:latin typeface="Calibri" panose="020F0502020204030204" pitchFamily="34" charset="0"/>
                        <a:cs typeface="Calibri" panose="020F0502020204030204" pitchFamily="34" charset="0"/>
                      </a:endParaRPr>
                    </a:p>
                    <a:p>
                      <a:pPr algn="ctr" fontAlgn="b"/>
                      <a:r>
                        <a:rPr lang="en-US" sz="1800" b="1" i="0" u="none" strike="noStrike" dirty="0">
                          <a:solidFill>
                            <a:srgbClr val="000000"/>
                          </a:solidFill>
                          <a:effectLst/>
                          <a:latin typeface="Calibri" panose="020F0502020204030204" pitchFamily="34" charset="0"/>
                          <a:cs typeface="Calibri" panose="020F0502020204030204" pitchFamily="34" charset="0"/>
                        </a:rPr>
                        <a:t> Revenue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34064819"/>
                  </a:ext>
                </a:extLst>
              </a:tr>
              <a:tr h="448464">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5,891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$14,727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5,000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$30,000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79150506"/>
                  </a:ext>
                </a:extLst>
              </a:tr>
              <a:tr h="448464">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8,978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22,445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8,500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21,250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6851031"/>
                  </a:ext>
                </a:extLst>
              </a:tr>
              <a:tr h="448464">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6,129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15,322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15,500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7,750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88124072"/>
                  </a:ext>
                </a:extLst>
              </a:tr>
              <a:tr h="448464">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4,979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12,447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3066036"/>
                  </a:ext>
                </a:extLst>
              </a:tr>
              <a:tr h="375939">
                <a:tc>
                  <a:txBody>
                    <a:bodyPr/>
                    <a:lstStyle/>
                    <a:p>
                      <a:pPr algn="ctr" fontAlgn="b"/>
                      <a:r>
                        <a:rPr lang="en-US" sz="1800" b="0" i="0" u="none" strike="noStrike">
                          <a:solidFill>
                            <a:srgbClr val="000000"/>
                          </a:solidFill>
                          <a:effectLst/>
                          <a:latin typeface="Calibri" panose="020F0502020204030204" pitchFamily="34" charset="0"/>
                        </a:rPr>
                        <a:t>Total</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25,977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$64,941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29,000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$59,000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15730765"/>
                  </a:ext>
                </a:extLst>
              </a:tr>
            </a:tbl>
          </a:graphicData>
        </a:graphic>
      </p:graphicFrame>
    </p:spTree>
    <p:extLst>
      <p:ext uri="{BB962C8B-B14F-4D97-AF65-F5344CB8AC3E}">
        <p14:creationId xmlns:p14="http://schemas.microsoft.com/office/powerpoint/2010/main" val="4131185242"/>
      </p:ext>
    </p:extLst>
  </p:cSld>
  <p:clrMapOvr>
    <a:overrideClrMapping bg1="lt1" tx1="dk1" bg2="lt2" tx2="dk2" accent1="accent1" accent2="accent2" accent3="accent3" accent4="accent4" accent5="accent5" accent6="accent6" hlink="hlink" folHlink="folHlink"/>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11.6: Surfside Hotel No-Show Experience</a:t>
            </a:r>
          </a:p>
        </p:txBody>
      </p:sp>
      <p:graphicFrame>
        <p:nvGraphicFramePr>
          <p:cNvPr id="2" name="Table 1"/>
          <p:cNvGraphicFramePr>
            <a:graphicFrameLocks noGrp="1"/>
          </p:cNvGraphicFramePr>
          <p:nvPr>
            <p:extLst>
              <p:ext uri="{D42A27DB-BD31-4B8C-83A1-F6EECF244321}">
                <p14:modId xmlns:p14="http://schemas.microsoft.com/office/powerpoint/2010/main" val="3673343107"/>
              </p:ext>
            </p:extLst>
          </p:nvPr>
        </p:nvGraphicFramePr>
        <p:xfrm>
          <a:off x="1676400" y="2133600"/>
          <a:ext cx="6705600" cy="3670935"/>
        </p:xfrm>
        <a:graphic>
          <a:graphicData uri="http://schemas.openxmlformats.org/drawingml/2006/table">
            <a:tbl>
              <a:tblPr/>
              <a:tblGrid>
                <a:gridCol w="1143000">
                  <a:extLst>
                    <a:ext uri="{9D8B030D-6E8A-4147-A177-3AD203B41FA5}">
                      <a16:colId xmlns:a16="http://schemas.microsoft.com/office/drawing/2014/main" val="3289011565"/>
                    </a:ext>
                  </a:extLst>
                </a:gridCol>
                <a:gridCol w="1524000">
                  <a:extLst>
                    <a:ext uri="{9D8B030D-6E8A-4147-A177-3AD203B41FA5}">
                      <a16:colId xmlns:a16="http://schemas.microsoft.com/office/drawing/2014/main" val="1926632783"/>
                    </a:ext>
                  </a:extLst>
                </a:gridCol>
                <a:gridCol w="1981200">
                  <a:extLst>
                    <a:ext uri="{9D8B030D-6E8A-4147-A177-3AD203B41FA5}">
                      <a16:colId xmlns:a16="http://schemas.microsoft.com/office/drawing/2014/main" val="1574716654"/>
                    </a:ext>
                  </a:extLst>
                </a:gridCol>
                <a:gridCol w="2057400">
                  <a:extLst>
                    <a:ext uri="{9D8B030D-6E8A-4147-A177-3AD203B41FA5}">
                      <a16:colId xmlns:a16="http://schemas.microsoft.com/office/drawing/2014/main" val="3771503240"/>
                    </a:ext>
                  </a:extLst>
                </a:gridCol>
              </a:tblGrid>
              <a:tr h="571500">
                <a:tc>
                  <a:txBody>
                    <a:bodyPr/>
                    <a:lstStyle/>
                    <a:p>
                      <a:pPr algn="ctr" fontAlgn="ctr"/>
                      <a:r>
                        <a:rPr lang="en-US" sz="1800" b="1" i="0" u="none" strike="noStrike" dirty="0">
                          <a:solidFill>
                            <a:srgbClr val="000000"/>
                          </a:solidFill>
                          <a:effectLst/>
                          <a:latin typeface="Calibri" panose="020F0502020204030204" pitchFamily="34" charset="0"/>
                        </a:rPr>
                        <a:t>No-shows</a:t>
                      </a:r>
                      <a:br>
                        <a:rPr lang="en-US" sz="1800" b="1" i="0" u="none" strike="noStrike" dirty="0">
                          <a:solidFill>
                            <a:srgbClr val="000000"/>
                          </a:solidFill>
                          <a:effectLst/>
                          <a:latin typeface="Calibri" panose="020F0502020204030204" pitchFamily="34" charset="0"/>
                        </a:rPr>
                      </a:br>
                      <a:r>
                        <a:rPr lang="en-US" sz="1800" b="1" i="0" u="none" strike="noStrike" dirty="0">
                          <a:solidFill>
                            <a:srgbClr val="000000"/>
                          </a:solidFill>
                          <a:effectLst/>
                          <a:latin typeface="Calibri" panose="020F0502020204030204" pitchFamily="34" charset="0"/>
                        </a:rPr>
                        <a:t> </a:t>
                      </a:r>
                      <a:r>
                        <a:rPr lang="en-US" sz="1800" b="1" i="1" u="none" strike="noStrike" dirty="0">
                          <a:solidFill>
                            <a:srgbClr val="000000"/>
                          </a:solidFill>
                          <a:effectLst/>
                          <a:latin typeface="Calibri" panose="020F0502020204030204" pitchFamily="34" charset="0"/>
                        </a:rPr>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800" b="1" i="0" u="none" strike="noStrike" dirty="0">
                          <a:solidFill>
                            <a:srgbClr val="000000"/>
                          </a:solidFill>
                          <a:effectLst/>
                          <a:latin typeface="Calibri" panose="020F0502020204030204" pitchFamily="34" charset="0"/>
                        </a:rPr>
                        <a:t>Probability </a:t>
                      </a:r>
                      <a:br>
                        <a:rPr lang="en-US" sz="1800" b="1" i="0" u="none" strike="noStrike" dirty="0">
                          <a:solidFill>
                            <a:srgbClr val="000000"/>
                          </a:solidFill>
                          <a:effectLst/>
                          <a:latin typeface="Calibri" panose="020F0502020204030204" pitchFamily="34" charset="0"/>
                        </a:rPr>
                      </a:br>
                      <a:r>
                        <a:rPr lang="en-US" sz="1800" b="1" i="1" u="none" strike="noStrike" dirty="0">
                          <a:solidFill>
                            <a:srgbClr val="000000"/>
                          </a:solidFill>
                          <a:effectLst/>
                          <a:latin typeface="Calibri" panose="020F0502020204030204" pitchFamily="34" charset="0"/>
                        </a:rPr>
                        <a:t>P</a:t>
                      </a:r>
                      <a:r>
                        <a:rPr lang="en-US" sz="1800" b="1" i="0" u="none" strike="noStrike" dirty="0">
                          <a:solidFill>
                            <a:srgbClr val="000000"/>
                          </a:solidFill>
                          <a:effectLst/>
                          <a:latin typeface="Calibri" panose="020F0502020204030204" pitchFamily="34" charset="0"/>
                        </a:rPr>
                        <a:t>(</a:t>
                      </a:r>
                      <a:r>
                        <a:rPr lang="en-US" sz="1800" b="1" i="1" u="none" strike="noStrike" dirty="0">
                          <a:solidFill>
                            <a:srgbClr val="000000"/>
                          </a:solidFill>
                          <a:effectLst/>
                          <a:latin typeface="Calibri" panose="020F0502020204030204" pitchFamily="34" charset="0"/>
                        </a:rPr>
                        <a:t>d</a:t>
                      </a:r>
                      <a:r>
                        <a:rPr lang="en-US" sz="1800" b="1" i="0" u="none" strike="noStrike" dirty="0">
                          <a:solidFill>
                            <a:srgbClr val="000000"/>
                          </a:solidFill>
                          <a:effectLst/>
                          <a:latin typeface="Calibri" panose="020F0502020204030204" pitchFamily="34" charset="0"/>
                        </a:rPr>
                        <a: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800" b="1" i="0" u="none" strike="noStrike" dirty="0">
                          <a:solidFill>
                            <a:srgbClr val="000000"/>
                          </a:solidFill>
                          <a:effectLst/>
                          <a:latin typeface="Calibri" panose="020F0502020204030204" pitchFamily="34" charset="0"/>
                        </a:rPr>
                        <a:t>Reservations</a:t>
                      </a:r>
                    </a:p>
                    <a:p>
                      <a:pPr algn="ctr" fontAlgn="ctr"/>
                      <a:r>
                        <a:rPr lang="en-US" sz="1800" b="1" i="0" u="none" strike="noStrike" dirty="0">
                          <a:solidFill>
                            <a:srgbClr val="000000"/>
                          </a:solidFill>
                          <a:effectLst/>
                          <a:latin typeface="Calibri" panose="020F0502020204030204" pitchFamily="34" charset="0"/>
                        </a:rPr>
                        <a:t> Overbooked </a:t>
                      </a:r>
                      <a:br>
                        <a:rPr lang="en-US" sz="1800" b="1" i="0" u="none" strike="noStrike" dirty="0">
                          <a:solidFill>
                            <a:srgbClr val="000000"/>
                          </a:solidFill>
                          <a:effectLst/>
                          <a:latin typeface="Calibri" panose="020F0502020204030204" pitchFamily="34" charset="0"/>
                        </a:rPr>
                      </a:br>
                      <a:r>
                        <a:rPr lang="en-US" sz="1800" b="1" i="1"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800" b="1" i="0" u="none" strike="noStrike" dirty="0">
                          <a:solidFill>
                            <a:srgbClr val="000000"/>
                          </a:solidFill>
                          <a:effectLst/>
                          <a:latin typeface="Calibri" panose="020F0502020204030204" pitchFamily="34" charset="0"/>
                        </a:rPr>
                        <a:t>Cumulative </a:t>
                      </a:r>
                      <a:br>
                        <a:rPr lang="en-US" sz="1800" b="1" i="0" u="none" strike="noStrike" dirty="0">
                          <a:solidFill>
                            <a:srgbClr val="000000"/>
                          </a:solidFill>
                          <a:effectLst/>
                          <a:latin typeface="Calibri" panose="020F0502020204030204" pitchFamily="34" charset="0"/>
                        </a:rPr>
                      </a:br>
                      <a:r>
                        <a:rPr lang="en-US" sz="1800" b="1" i="0" u="none" strike="noStrike" dirty="0">
                          <a:solidFill>
                            <a:srgbClr val="000000"/>
                          </a:solidFill>
                          <a:effectLst/>
                          <a:latin typeface="Calibri" panose="020F0502020204030204" pitchFamily="34" charset="0"/>
                        </a:rPr>
                        <a:t>Probability </a:t>
                      </a:r>
                      <a:r>
                        <a:rPr lang="en-US" sz="1800" b="1" i="1" u="none" strike="noStrike" dirty="0">
                          <a:solidFill>
                            <a:srgbClr val="000000"/>
                          </a:solidFill>
                          <a:effectLst/>
                          <a:latin typeface="Calibri" panose="020F0502020204030204" pitchFamily="34" charset="0"/>
                        </a:rPr>
                        <a:t>P</a:t>
                      </a:r>
                      <a:r>
                        <a:rPr lang="en-US" sz="1800" b="1" i="0" u="none" strike="noStrike" dirty="0">
                          <a:solidFill>
                            <a:srgbClr val="000000"/>
                          </a:solidFill>
                          <a:effectLst/>
                          <a:latin typeface="Calibri" panose="020F0502020204030204" pitchFamily="34" charset="0"/>
                        </a:rPr>
                        <a:t>(</a:t>
                      </a:r>
                      <a:r>
                        <a:rPr lang="en-US" sz="1800" b="1" i="1" u="none" strike="noStrike" dirty="0">
                          <a:solidFill>
                            <a:srgbClr val="000000"/>
                          </a:solidFill>
                          <a:effectLst/>
                          <a:latin typeface="Calibri" panose="020F0502020204030204" pitchFamily="34" charset="0"/>
                        </a:rPr>
                        <a:t>d</a:t>
                      </a:r>
                      <a:r>
                        <a:rPr lang="en-US" sz="1800" b="1" i="0" u="none" strike="noStrike" dirty="0">
                          <a:solidFill>
                            <a:srgbClr val="000000"/>
                          </a:solidFill>
                          <a:effectLst/>
                          <a:latin typeface="Calibri" panose="020F0502020204030204" pitchFamily="34" charset="0"/>
                        </a:rPr>
                        <a:t> &lt; </a:t>
                      </a:r>
                      <a:r>
                        <a:rPr lang="en-US" sz="1800" b="1" i="1" u="none" strike="noStrike" dirty="0">
                          <a:solidFill>
                            <a:srgbClr val="000000"/>
                          </a:solidFill>
                          <a:effectLst/>
                          <a:latin typeface="Calibri" panose="020F0502020204030204" pitchFamily="34" charset="0"/>
                        </a:rPr>
                        <a:t>x</a:t>
                      </a:r>
                      <a:r>
                        <a:rPr lang="en-US" sz="1800" b="1" i="0" u="none" strike="noStrike" dirty="0">
                          <a:solidFill>
                            <a:srgbClr val="000000"/>
                          </a:solidFill>
                          <a:effectLst/>
                          <a:latin typeface="Calibri" panose="020F0502020204030204" pitchFamily="34" charset="0"/>
                        </a:rPr>
                        <a: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64798360"/>
                  </a:ext>
                </a:extLst>
              </a:tr>
              <a:tr h="190500">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6218941"/>
                  </a:ext>
                </a:extLst>
              </a:tr>
              <a:tr h="190500">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08091234"/>
                  </a:ext>
                </a:extLst>
              </a:tr>
              <a:tr h="190500">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9612828"/>
                  </a:ext>
                </a:extLst>
              </a:tr>
              <a:tr h="190500">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19188125"/>
                  </a:ext>
                </a:extLst>
              </a:tr>
              <a:tr h="190500">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.64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42471254"/>
                  </a:ext>
                </a:extLst>
              </a:tr>
              <a:tr h="190500">
                <a:tc>
                  <a:txBody>
                    <a:bodyPr/>
                    <a:lstStyle/>
                    <a:p>
                      <a:pPr algn="ctr" fontAlgn="b"/>
                      <a:r>
                        <a:rPr lang="en-US" sz="1800" b="0" i="0" u="none" strike="noStrike">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.10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.76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29535335"/>
                  </a:ext>
                </a:extLst>
              </a:tr>
              <a:tr h="190500">
                <a:tc>
                  <a:txBody>
                    <a:bodyPr/>
                    <a:lstStyle/>
                    <a:p>
                      <a:pPr algn="ctr" fontAlgn="b"/>
                      <a:r>
                        <a:rPr lang="en-US" sz="1800" b="0" i="0" u="none" strike="noStrike">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.86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83742836"/>
                  </a:ext>
                </a:extLst>
              </a:tr>
              <a:tr h="190500">
                <a:tc>
                  <a:txBody>
                    <a:bodyPr/>
                    <a:lstStyle/>
                    <a:p>
                      <a:pPr algn="ctr" fontAlgn="b"/>
                      <a:r>
                        <a:rPr lang="en-US" sz="1800" b="0" i="0" u="none" strike="noStrike">
                          <a:solidFill>
                            <a:srgbClr val="000000"/>
                          </a:solidFill>
                          <a:effectLst/>
                          <a:latin typeface="Calibri" panose="020F0502020204030204" pitchFamily="34" charset="0"/>
                        </a:rPr>
                        <a:t>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.93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84018918"/>
                  </a:ext>
                </a:extLst>
              </a:tr>
              <a:tr h="190500">
                <a:tc>
                  <a:txBody>
                    <a:bodyPr/>
                    <a:lstStyle/>
                    <a:p>
                      <a:pPr algn="ctr" fontAlgn="b"/>
                      <a:r>
                        <a:rPr lang="en-US" sz="1800" b="0" i="0" u="none" strike="noStrike">
                          <a:solidFill>
                            <a:srgbClr val="000000"/>
                          </a:solidFill>
                          <a:effectLst/>
                          <a:latin typeface="Calibri" panose="020F0502020204030204" pitchFamily="34" charset="0"/>
                        </a:rPr>
                        <a:t>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.97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3742397"/>
                  </a:ext>
                </a:extLst>
              </a:tr>
              <a:tr h="190500">
                <a:tc>
                  <a:txBody>
                    <a:bodyPr/>
                    <a:lstStyle/>
                    <a:p>
                      <a:pPr algn="ctr" fontAlgn="b"/>
                      <a:r>
                        <a:rPr lang="en-US" sz="1800" b="0" i="0" u="none" strike="noStrike">
                          <a:solidFill>
                            <a:srgbClr val="000000"/>
                          </a:solidFill>
                          <a:effectLst/>
                          <a:latin typeface="Calibri" panose="020F0502020204030204" pitchFamily="34" charset="0"/>
                        </a:rPr>
                        <a:t>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.99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9839605"/>
                  </a:ext>
                </a:extLst>
              </a:tr>
            </a:tbl>
          </a:graphicData>
        </a:graphic>
      </p:graphicFrame>
    </p:spTree>
    <p:extLst>
      <p:ext uri="{BB962C8B-B14F-4D97-AF65-F5344CB8AC3E}">
        <p14:creationId xmlns:p14="http://schemas.microsoft.com/office/powerpoint/2010/main" val="21815549"/>
      </p:ext>
    </p:extLst>
  </p:cSld>
  <p:clrMapOvr>
    <a:overrideClrMapping bg1="lt1" tx1="dk1" bg2="lt2" tx2="dk2" accent1="accent1" accent2="accent2" accent3="accent3" accent4="accent4" accent5="accent5" accent6="accent6" hlink="hlink" folHlink="folHlink"/>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762000"/>
            <a:ext cx="7580312" cy="9144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11.7: Overbooking Loss Table</a:t>
            </a:r>
          </a:p>
        </p:txBody>
      </p:sp>
      <p:pic>
        <p:nvPicPr>
          <p:cNvPr id="4" name="Picture 3" descr="Table 11.7: Overbooking Loss Table, as reproduced from page 307 in the book."/>
          <p:cNvPicPr>
            <a:picLocks noChangeAspect="1"/>
          </p:cNvPicPr>
          <p:nvPr/>
        </p:nvPicPr>
        <p:blipFill>
          <a:blip r:embed="rId3"/>
          <a:stretch>
            <a:fillRect/>
          </a:stretch>
        </p:blipFill>
        <p:spPr>
          <a:xfrm>
            <a:off x="528782" y="2209800"/>
            <a:ext cx="8035636" cy="3351068"/>
          </a:xfrm>
          <a:prstGeom prst="rect">
            <a:avLst/>
          </a:prstGeom>
        </p:spPr>
      </p:pic>
    </p:spTree>
    <p:extLst>
      <p:ext uri="{BB962C8B-B14F-4D97-AF65-F5344CB8AC3E}">
        <p14:creationId xmlns:p14="http://schemas.microsoft.com/office/powerpoint/2010/main" val="930492656"/>
      </p:ext>
    </p:extLst>
  </p:cSld>
  <p:clrMapOvr>
    <a:overrideClrMapping bg1="lt1" tx1="dk1" bg2="lt2" tx2="dk2" accent1="accent1" accent2="accent2" accent3="accent3" accent4="accent4" accent5="accent5" accent6="accent6" hlink="hlink" folHlink="folHlink"/>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for Managing Capacity</a:t>
            </a:r>
          </a:p>
        </p:txBody>
      </p:sp>
      <p:sp>
        <p:nvSpPr>
          <p:cNvPr id="3" name="Content Placeholder 2"/>
          <p:cNvSpPr>
            <a:spLocks noGrp="1"/>
          </p:cNvSpPr>
          <p:nvPr>
            <p:ph idx="1"/>
          </p:nvPr>
        </p:nvSpPr>
        <p:spPr>
          <a:xfrm>
            <a:off x="1182688" y="1905000"/>
            <a:ext cx="7588062" cy="4114800"/>
          </a:xfrm>
        </p:spPr>
        <p:txBody>
          <a:bodyPr/>
          <a:lstStyle/>
          <a:p>
            <a:pPr marL="292608" indent="-292608">
              <a:spcBef>
                <a:spcPts val="1000"/>
              </a:spcBef>
              <a:buClrTx/>
              <a:buSzPct val="100000"/>
              <a:buFont typeface="Arial" panose="020B0604020202020204" pitchFamily="34" charset="0"/>
              <a:buChar char="•"/>
            </a:pPr>
            <a:r>
              <a:rPr lang="en-US" sz="2400" dirty="0"/>
              <a:t>Defining Service Capacity.</a:t>
            </a:r>
          </a:p>
          <a:p>
            <a:pPr marL="292608" indent="-292608">
              <a:spcBef>
                <a:spcPts val="1000"/>
              </a:spcBef>
              <a:buClrTx/>
              <a:buSzPct val="100000"/>
              <a:buFont typeface="Arial" panose="020B0604020202020204" pitchFamily="34" charset="0"/>
              <a:buChar char="•"/>
            </a:pPr>
            <a:r>
              <a:rPr lang="en-US" sz="2400" dirty="0"/>
              <a:t>Daily Workshift Scheduling.</a:t>
            </a:r>
          </a:p>
          <a:p>
            <a:pPr marL="292608" indent="-292608">
              <a:spcBef>
                <a:spcPts val="1000"/>
              </a:spcBef>
              <a:buClrTx/>
              <a:buSzPct val="100000"/>
              <a:buFont typeface="Arial" panose="020B0604020202020204" pitchFamily="34" charset="0"/>
              <a:buChar char="•"/>
            </a:pPr>
            <a:r>
              <a:rPr lang="en-US" sz="2400" dirty="0"/>
              <a:t>Weekly Workshift Scheduling with Days-Off Constraint.</a:t>
            </a:r>
          </a:p>
          <a:p>
            <a:pPr marL="292608" indent="-292608">
              <a:spcBef>
                <a:spcPts val="1000"/>
              </a:spcBef>
              <a:buClrTx/>
              <a:buSzPct val="100000"/>
              <a:buFont typeface="Arial" panose="020B0604020202020204" pitchFamily="34" charset="0"/>
              <a:buChar char="•"/>
            </a:pPr>
            <a:r>
              <a:rPr lang="en-US" sz="2400" dirty="0"/>
              <a:t>Increasing Customer Participation.</a:t>
            </a:r>
          </a:p>
          <a:p>
            <a:pPr marL="292608" indent="-292608">
              <a:spcBef>
                <a:spcPts val="1000"/>
              </a:spcBef>
              <a:buClrTx/>
              <a:buSzPct val="100000"/>
              <a:buFont typeface="Arial" panose="020B0604020202020204" pitchFamily="34" charset="0"/>
              <a:buChar char="•"/>
            </a:pPr>
            <a:r>
              <a:rPr lang="en-US" sz="2400" dirty="0"/>
              <a:t>Creating Adjustable Capacity.</a:t>
            </a:r>
          </a:p>
          <a:p>
            <a:pPr marL="292608" indent="-292608">
              <a:spcBef>
                <a:spcPts val="1000"/>
              </a:spcBef>
              <a:buClrTx/>
              <a:buSzPct val="100000"/>
              <a:buFont typeface="Arial" panose="020B0604020202020204" pitchFamily="34" charset="0"/>
              <a:buChar char="•"/>
            </a:pPr>
            <a:r>
              <a:rPr lang="en-US" sz="2400" dirty="0"/>
              <a:t>Sharing Capacity.</a:t>
            </a:r>
          </a:p>
          <a:p>
            <a:pPr marL="292608" indent="-292608">
              <a:spcBef>
                <a:spcPts val="1000"/>
              </a:spcBef>
              <a:buClrTx/>
              <a:buSzPct val="100000"/>
              <a:buFont typeface="Arial" panose="020B0604020202020204" pitchFamily="34" charset="0"/>
              <a:buChar char="•"/>
            </a:pPr>
            <a:r>
              <a:rPr lang="en-US" sz="2400" dirty="0"/>
              <a:t>Cross-Training Employees.</a:t>
            </a:r>
          </a:p>
          <a:p>
            <a:pPr marL="292608" indent="-292608">
              <a:spcBef>
                <a:spcPts val="1000"/>
              </a:spcBef>
              <a:buClrTx/>
              <a:buSzPct val="100000"/>
              <a:buFont typeface="Arial" panose="020B0604020202020204" pitchFamily="34" charset="0"/>
              <a:buChar char="•"/>
            </a:pPr>
            <a:r>
              <a:rPr lang="en-US" sz="2400" dirty="0"/>
              <a:t>Using Part-Time Employees.</a:t>
            </a:r>
            <a:endParaRPr lang="en-US" sz="2800" dirty="0"/>
          </a:p>
        </p:txBody>
      </p:sp>
    </p:spTree>
    <p:extLst>
      <p:ext uri="{BB962C8B-B14F-4D97-AF65-F5344CB8AC3E}">
        <p14:creationId xmlns:p14="http://schemas.microsoft.com/office/powerpoint/2010/main" val="3704838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533399"/>
            <a:ext cx="7580312" cy="1295401"/>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11.3: Daily Demand for Telephone Operators</a:t>
            </a:r>
          </a:p>
        </p:txBody>
      </p:sp>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5" name="Picture 5" descr="Line graph showing the daily demands for telephone operators (from 12 a.m. to 12 p.m.).&#10;"/>
          <p:cNvPicPr>
            <a:picLocks noChangeAspect="1"/>
          </p:cNvPicPr>
          <p:nvPr/>
        </p:nvPicPr>
        <p:blipFill>
          <a:blip r:embed="rId4"/>
          <a:stretch>
            <a:fillRect/>
          </a:stretch>
        </p:blipFill>
        <p:spPr bwMode="auto">
          <a:xfrm>
            <a:off x="1447800" y="1981200"/>
            <a:ext cx="6667500" cy="4160520"/>
          </a:xfrm>
          <a:prstGeom prst="rect">
            <a:avLst/>
          </a:prstGeom>
          <a:noFill/>
          <a:ln w="9525">
            <a:noFill/>
            <a:miter lim="800000"/>
            <a:headEnd/>
            <a:tailEnd/>
          </a:ln>
        </p:spPr>
      </p:pic>
    </p:spTree>
    <p:extLst>
      <p:ext uri="{BB962C8B-B14F-4D97-AF65-F5344CB8AC3E}">
        <p14:creationId xmlns:p14="http://schemas.microsoft.com/office/powerpoint/2010/main" val="376769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0"/>
            <a:ext cx="7580312" cy="914400"/>
          </a:xfrm>
        </p:spPr>
        <p:txBody>
          <a:bodyPr/>
          <a:lstStyle/>
          <a:p>
            <a:r>
              <a:rPr lang="en-US" dirty="0"/>
              <a:t>Daily Workshift Scheduling</a:t>
            </a:r>
          </a:p>
        </p:txBody>
      </p:sp>
      <p:sp>
        <p:nvSpPr>
          <p:cNvPr id="3" name="Content Placeholder 2"/>
          <p:cNvSpPr>
            <a:spLocks noGrp="1"/>
          </p:cNvSpPr>
          <p:nvPr>
            <p:ph idx="1"/>
          </p:nvPr>
        </p:nvSpPr>
        <p:spPr>
          <a:xfrm>
            <a:off x="762000" y="2398713"/>
            <a:ext cx="8008750" cy="2554287"/>
          </a:xfrm>
        </p:spPr>
        <p:txBody>
          <a:bodyPr/>
          <a:lstStyle/>
          <a:p>
            <a:pPr>
              <a:buClrTx/>
              <a:buSzPct val="100000"/>
              <a:buFont typeface="Arial" panose="020B0604020202020204" pitchFamily="34" charset="0"/>
              <a:buChar char="•"/>
            </a:pPr>
            <a:r>
              <a:rPr lang="en-US" dirty="0"/>
              <a:t>Step 1. Forecast Demand.</a:t>
            </a:r>
          </a:p>
          <a:p>
            <a:pPr>
              <a:buClrTx/>
              <a:buSzPct val="100000"/>
              <a:buFont typeface="Arial" panose="020B0604020202020204" pitchFamily="34" charset="0"/>
              <a:buChar char="•"/>
            </a:pPr>
            <a:r>
              <a:rPr lang="en-US" dirty="0"/>
              <a:t>Step 2. Convert to Operator Requirements.</a:t>
            </a:r>
          </a:p>
          <a:p>
            <a:pPr>
              <a:buClrTx/>
              <a:buSzPct val="100000"/>
              <a:buFont typeface="Arial" panose="020B0604020202020204" pitchFamily="34" charset="0"/>
              <a:buChar char="•"/>
            </a:pPr>
            <a:r>
              <a:rPr lang="en-US" dirty="0"/>
              <a:t>Step 3. Schedule Shifts.</a:t>
            </a:r>
          </a:p>
          <a:p>
            <a:pPr>
              <a:buClrTx/>
              <a:buSzPct val="100000"/>
              <a:buFont typeface="Arial" panose="020B0604020202020204" pitchFamily="34" charset="0"/>
              <a:buChar char="•"/>
            </a:pPr>
            <a:r>
              <a:rPr lang="en-US" dirty="0"/>
              <a:t>Step 4. Assign Operators to Shifts.</a:t>
            </a:r>
          </a:p>
        </p:txBody>
      </p:sp>
    </p:spTree>
    <p:extLst>
      <p:ext uri="{BB962C8B-B14F-4D97-AF65-F5344CB8AC3E}">
        <p14:creationId xmlns:p14="http://schemas.microsoft.com/office/powerpoint/2010/main" val="24862597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76200"/>
            <a:ext cx="7580312" cy="1752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dirty="0"/>
              <a:t>Figure 11.4: Profile of Operator Requirements and Tour Assignments </a:t>
            </a:r>
            <a:r>
              <a:rPr lang="en-US" sz="1000" dirty="0"/>
              <a:t>1</a:t>
            </a:r>
          </a:p>
        </p:txBody>
      </p:sp>
      <p:pic>
        <p:nvPicPr>
          <p:cNvPr id="7" name="Picture 4" descr="Line graph showing the number of operators needed hourly from 12 a.m. until 12 p.m.&#10;"/>
          <p:cNvPicPr>
            <a:picLocks noChangeAspect="1"/>
          </p:cNvPicPr>
          <p:nvPr/>
        </p:nvPicPr>
        <p:blipFill>
          <a:blip r:embed="rId3"/>
          <a:stretch>
            <a:fillRect/>
          </a:stretch>
        </p:blipFill>
        <p:spPr bwMode="auto">
          <a:xfrm>
            <a:off x="1447800" y="2057400"/>
            <a:ext cx="6267450" cy="4158095"/>
          </a:xfrm>
          <a:prstGeom prst="rect">
            <a:avLst/>
          </a:prstGeom>
          <a:noFill/>
          <a:ln w="9525">
            <a:noFill/>
            <a:miter lim="800000"/>
            <a:headEnd/>
            <a:tailEnd/>
          </a:ln>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93821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228600"/>
            <a:ext cx="7580312" cy="14478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11.5: The Schedule-Building Process</a:t>
            </a:r>
            <a:endParaRPr lang="en-US" sz="1000" dirty="0"/>
          </a:p>
        </p:txBody>
      </p:sp>
      <p:pic>
        <p:nvPicPr>
          <p:cNvPr id="8" name="Picture 5" descr="Graph displaying the schedule building process.&#10;"/>
          <p:cNvPicPr>
            <a:picLocks noChangeAspect="1"/>
          </p:cNvPicPr>
          <p:nvPr/>
        </p:nvPicPr>
        <p:blipFill>
          <a:blip r:embed="rId3"/>
          <a:stretch>
            <a:fillRect/>
          </a:stretch>
        </p:blipFill>
        <p:spPr bwMode="auto">
          <a:xfrm>
            <a:off x="1466850" y="2019300"/>
            <a:ext cx="6610350" cy="3924300"/>
          </a:xfrm>
          <a:prstGeom prst="rect">
            <a:avLst/>
          </a:prstGeom>
          <a:noFill/>
          <a:ln w="9525">
            <a:noFill/>
            <a:miter lim="800000"/>
            <a:headEnd/>
            <a:tailEnd/>
          </a:ln>
        </p:spPr>
      </p:pic>
      <p:sp>
        <p:nvSpPr>
          <p:cNvPr id="6" name="Content Placeholder 6" descr="Bar graph showing the top 10 countries by gross domestic product in 2014.&#10;"/>
          <p:cNvSpPr>
            <a:spLocks noGrp="1"/>
          </p:cNvSpPr>
          <p:nvPr>
            <p:ph idx="1"/>
          </p:nvPr>
        </p:nvSpPr>
        <p:spPr>
          <a:xfrm>
            <a:off x="1182688" y="6248399"/>
            <a:ext cx="7588062" cy="228601"/>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462223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524000"/>
          </a:xfrm>
        </p:spPr>
        <p:txBody>
          <a:bodyPr/>
          <a:lstStyle/>
          <a:p>
            <a:r>
              <a:rPr lang="en-US" sz="4000" dirty="0"/>
              <a:t>Table 11.8: Weekly Nurse Staffing Schedule, x = Workday</a:t>
            </a:r>
            <a:endParaRPr lang="en-US" sz="1000" dirty="0"/>
          </a:p>
        </p:txBody>
      </p:sp>
      <p:graphicFrame>
        <p:nvGraphicFramePr>
          <p:cNvPr id="4" name="Table 3"/>
          <p:cNvGraphicFramePr>
            <a:graphicFrameLocks noGrp="1"/>
          </p:cNvGraphicFramePr>
          <p:nvPr>
            <p:extLst>
              <p:ext uri="{D42A27DB-BD31-4B8C-83A1-F6EECF244321}">
                <p14:modId xmlns:p14="http://schemas.microsoft.com/office/powerpoint/2010/main" val="3811422876"/>
              </p:ext>
            </p:extLst>
          </p:nvPr>
        </p:nvGraphicFramePr>
        <p:xfrm>
          <a:off x="762000" y="2401884"/>
          <a:ext cx="7467600" cy="3084516"/>
        </p:xfrm>
        <a:graphic>
          <a:graphicData uri="http://schemas.openxmlformats.org/drawingml/2006/table">
            <a:tbl>
              <a:tblPr/>
              <a:tblGrid>
                <a:gridCol w="933450">
                  <a:extLst>
                    <a:ext uri="{9D8B030D-6E8A-4147-A177-3AD203B41FA5}">
                      <a16:colId xmlns:a16="http://schemas.microsoft.com/office/drawing/2014/main" val="2250212821"/>
                    </a:ext>
                  </a:extLst>
                </a:gridCol>
                <a:gridCol w="933450">
                  <a:extLst>
                    <a:ext uri="{9D8B030D-6E8A-4147-A177-3AD203B41FA5}">
                      <a16:colId xmlns:a16="http://schemas.microsoft.com/office/drawing/2014/main" val="3377166796"/>
                    </a:ext>
                  </a:extLst>
                </a:gridCol>
                <a:gridCol w="933450">
                  <a:extLst>
                    <a:ext uri="{9D8B030D-6E8A-4147-A177-3AD203B41FA5}">
                      <a16:colId xmlns:a16="http://schemas.microsoft.com/office/drawing/2014/main" val="273726776"/>
                    </a:ext>
                  </a:extLst>
                </a:gridCol>
                <a:gridCol w="933450">
                  <a:extLst>
                    <a:ext uri="{9D8B030D-6E8A-4147-A177-3AD203B41FA5}">
                      <a16:colId xmlns:a16="http://schemas.microsoft.com/office/drawing/2014/main" val="3884747814"/>
                    </a:ext>
                  </a:extLst>
                </a:gridCol>
                <a:gridCol w="933450">
                  <a:extLst>
                    <a:ext uri="{9D8B030D-6E8A-4147-A177-3AD203B41FA5}">
                      <a16:colId xmlns:a16="http://schemas.microsoft.com/office/drawing/2014/main" val="4058334620"/>
                    </a:ext>
                  </a:extLst>
                </a:gridCol>
                <a:gridCol w="933450">
                  <a:extLst>
                    <a:ext uri="{9D8B030D-6E8A-4147-A177-3AD203B41FA5}">
                      <a16:colId xmlns:a16="http://schemas.microsoft.com/office/drawing/2014/main" val="2688995306"/>
                    </a:ext>
                  </a:extLst>
                </a:gridCol>
                <a:gridCol w="933450">
                  <a:extLst>
                    <a:ext uri="{9D8B030D-6E8A-4147-A177-3AD203B41FA5}">
                      <a16:colId xmlns:a16="http://schemas.microsoft.com/office/drawing/2014/main" val="1538114323"/>
                    </a:ext>
                  </a:extLst>
                </a:gridCol>
                <a:gridCol w="933450">
                  <a:extLst>
                    <a:ext uri="{9D8B030D-6E8A-4147-A177-3AD203B41FA5}">
                      <a16:colId xmlns:a16="http://schemas.microsoft.com/office/drawing/2014/main" val="1622726896"/>
                    </a:ext>
                  </a:extLst>
                </a:gridCol>
              </a:tblGrid>
              <a:tr h="257043">
                <a:tc>
                  <a:txBody>
                    <a:bodyPr/>
                    <a:lstStyle/>
                    <a:p>
                      <a:pPr algn="ctr" fontAlgn="b"/>
                      <a:r>
                        <a:rPr lang="en-US" sz="1600" b="1" i="0" u="none" strike="noStrike" dirty="0">
                          <a:solidFill>
                            <a:srgbClr val="000000"/>
                          </a:solidFill>
                          <a:effectLst/>
                          <a:latin typeface="Calibri" panose="020F0502020204030204" pitchFamily="34" charset="0"/>
                        </a:rPr>
                        <a:t>Nurse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Su</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M</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a:solidFill>
                            <a:srgbClr val="000000"/>
                          </a:solidFill>
                          <a:effectLst/>
                          <a:latin typeface="Calibri" panose="020F0502020204030204" pitchFamily="34" charset="0"/>
                        </a:rPr>
                        <a:t>Tu</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a:solidFill>
                            <a:srgbClr val="000000"/>
                          </a:solidFill>
                          <a:effectLst/>
                          <a:latin typeface="Calibri" panose="020F0502020204030204" pitchFamily="34" charset="0"/>
                        </a:rPr>
                        <a:t>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a:solidFill>
                            <a:srgbClr val="000000"/>
                          </a:solidFill>
                          <a:effectLst/>
                          <a:latin typeface="Calibri" panose="020F0502020204030204" pitchFamily="34" charset="0"/>
                        </a:rPr>
                        <a:t>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a:solidFill>
                            <a:srgbClr val="000000"/>
                          </a:solidFill>
                          <a:effectLst/>
                          <a:latin typeface="Calibri" panose="020F0502020204030204" pitchFamily="34" charset="0"/>
                        </a:rPr>
                        <a:t>F</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i="0" u="none" strike="noStrike" dirty="0">
                          <a:solidFill>
                            <a:srgbClr val="000000"/>
                          </a:solidFill>
                          <a:effectLst/>
                          <a:latin typeface="Calibri" panose="020F0502020204030204" pitchFamily="34" charset="0"/>
                        </a:rPr>
                        <a:t>Sa</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0692458"/>
                  </a:ext>
                </a:extLst>
              </a:tr>
              <a:tr h="257043">
                <a:tc>
                  <a:txBody>
                    <a:bodyPr/>
                    <a:lstStyle/>
                    <a:p>
                      <a:pPr algn="ctr" fontAlgn="b"/>
                      <a:r>
                        <a:rPr lang="en-US" sz="1600" b="0" i="0" u="none" strike="noStrike">
                          <a:solidFill>
                            <a:srgbClr val="000000"/>
                          </a:solidFill>
                          <a:effectLst/>
                          <a:latin typeface="Calibri" panose="020F0502020204030204" pitchFamily="34" charset="0"/>
                        </a:rPr>
                        <a:t>A</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4712158"/>
                  </a:ext>
                </a:extLst>
              </a:tr>
              <a:tr h="257043">
                <a:tc>
                  <a:txBody>
                    <a:bodyPr/>
                    <a:lstStyle/>
                    <a:p>
                      <a:pPr algn="ctr" fontAlgn="b"/>
                      <a:r>
                        <a:rPr lang="en-US" sz="1600" b="0" i="0" u="none" strike="noStrike">
                          <a:solidFill>
                            <a:srgbClr val="000000"/>
                          </a:solidFill>
                          <a:effectLst/>
                          <a:latin typeface="Calibri" panose="020F0502020204030204" pitchFamily="34" charset="0"/>
                        </a:rPr>
                        <a:t>B</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74799271"/>
                  </a:ext>
                </a:extLst>
              </a:tr>
              <a:tr h="257043">
                <a:tc>
                  <a:txBody>
                    <a:bodyPr/>
                    <a:lstStyle/>
                    <a:p>
                      <a:pPr algn="ctr" fontAlgn="b"/>
                      <a:r>
                        <a:rPr lang="en-US" sz="1600" b="0" i="0" u="none" strike="noStrike">
                          <a:solidFill>
                            <a:srgbClr val="000000"/>
                          </a:solidFill>
                          <a:effectLst/>
                          <a:latin typeface="Calibri" panose="020F0502020204030204" pitchFamily="34" charset="0"/>
                        </a:rPr>
                        <a:t>C</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33620350"/>
                  </a:ext>
                </a:extLst>
              </a:tr>
              <a:tr h="257043">
                <a:tc>
                  <a:txBody>
                    <a:bodyPr/>
                    <a:lstStyle/>
                    <a:p>
                      <a:pPr algn="ctr" fontAlgn="b"/>
                      <a:r>
                        <a:rPr lang="en-US" sz="1600" b="0" i="0" u="none" strike="noStrike">
                          <a:solidFill>
                            <a:srgbClr val="000000"/>
                          </a:solidFill>
                          <a:effectLst/>
                          <a:latin typeface="Calibri" panose="020F0502020204030204" pitchFamily="34" charset="0"/>
                        </a:rPr>
                        <a:t>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63047935"/>
                  </a:ext>
                </a:extLst>
              </a:tr>
              <a:tr h="257043">
                <a:tc>
                  <a:txBody>
                    <a:bodyPr/>
                    <a:lstStyle/>
                    <a:p>
                      <a:pPr algn="ctr" fontAlgn="b"/>
                      <a:r>
                        <a:rPr lang="en-US" sz="1600" b="0" i="0" u="none" strike="noStrike">
                          <a:solidFill>
                            <a:srgbClr val="000000"/>
                          </a:solidFill>
                          <a:effectLst/>
                          <a:latin typeface="Calibri" panose="020F0502020204030204" pitchFamily="34" charset="0"/>
                        </a:rPr>
                        <a:t>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9950882"/>
                  </a:ext>
                </a:extLst>
              </a:tr>
              <a:tr h="257043">
                <a:tc>
                  <a:txBody>
                    <a:bodyPr/>
                    <a:lstStyle/>
                    <a:p>
                      <a:pPr algn="ctr" fontAlgn="b"/>
                      <a:r>
                        <a:rPr lang="en-US" sz="1600" b="0" i="0" u="none" strike="noStrike">
                          <a:solidFill>
                            <a:srgbClr val="000000"/>
                          </a:solidFill>
                          <a:effectLst/>
                          <a:latin typeface="Calibri" panose="020F0502020204030204" pitchFamily="34" charset="0"/>
                        </a:rPr>
                        <a:t>F</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1097660"/>
                  </a:ext>
                </a:extLst>
              </a:tr>
              <a:tr h="257043">
                <a:tc>
                  <a:txBody>
                    <a:bodyPr/>
                    <a:lstStyle/>
                    <a:p>
                      <a:pPr algn="ctr" fontAlgn="b"/>
                      <a:r>
                        <a:rPr lang="en-US" sz="1600" b="0" i="0" u="none" strike="noStrike">
                          <a:solidFill>
                            <a:srgbClr val="000000"/>
                          </a:solidFill>
                          <a:effectLst/>
                          <a:latin typeface="Calibri" panose="020F0502020204030204" pitchFamily="34" charset="0"/>
                        </a:rPr>
                        <a:t>G</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5757"/>
                  </a:ext>
                </a:extLst>
              </a:tr>
              <a:tr h="257043">
                <a:tc>
                  <a:txBody>
                    <a:bodyPr/>
                    <a:lstStyle/>
                    <a:p>
                      <a:pPr algn="ctr" fontAlgn="b"/>
                      <a:r>
                        <a:rPr lang="en-US" sz="1600" b="0" i="0" u="none" strike="noStrike">
                          <a:solidFill>
                            <a:srgbClr val="000000"/>
                          </a:solidFill>
                          <a:effectLst/>
                          <a:latin typeface="Calibri" panose="020F0502020204030204" pitchFamily="34" charset="0"/>
                        </a:rPr>
                        <a: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x</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 . .</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545635"/>
                  </a:ext>
                </a:extLst>
              </a:tr>
              <a:tr h="257043">
                <a:tc>
                  <a:txBody>
                    <a:bodyPr/>
                    <a:lstStyle/>
                    <a:p>
                      <a:pPr algn="l" fontAlgn="b"/>
                      <a:r>
                        <a:rPr lang="en-US" sz="1600" b="0" i="0" u="none" strike="noStrike" dirty="0">
                          <a:solidFill>
                            <a:srgbClr val="000000"/>
                          </a:solidFill>
                          <a:effectLst/>
                          <a:latin typeface="Calibri" panose="020F0502020204030204" pitchFamily="34" charset="0"/>
                        </a:rPr>
                        <a:t>Total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06003225"/>
                  </a:ext>
                </a:extLst>
              </a:tr>
              <a:tr h="257043">
                <a:tc>
                  <a:txBody>
                    <a:bodyPr/>
                    <a:lstStyle/>
                    <a:p>
                      <a:pPr algn="l" fontAlgn="b"/>
                      <a:r>
                        <a:rPr lang="en-US" sz="1600" b="0" i="0" u="none" strike="noStrike" dirty="0">
                          <a:solidFill>
                            <a:srgbClr val="000000"/>
                          </a:solidFill>
                          <a:effectLst/>
                          <a:latin typeface="Calibri" panose="020F0502020204030204" pitchFamily="34" charset="0"/>
                        </a:rPr>
                        <a:t>Required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43636668"/>
                  </a:ext>
                </a:extLst>
              </a:tr>
              <a:tr h="257043">
                <a:tc>
                  <a:txBody>
                    <a:bodyPr/>
                    <a:lstStyle/>
                    <a:p>
                      <a:pPr algn="l" fontAlgn="b"/>
                      <a:r>
                        <a:rPr lang="en-US" sz="1600" b="0" i="0" u="none" strike="noStrike" dirty="0">
                          <a:solidFill>
                            <a:srgbClr val="000000"/>
                          </a:solidFill>
                          <a:effectLst/>
                          <a:latin typeface="Calibri" panose="020F0502020204030204" pitchFamily="34" charset="0"/>
                        </a:rPr>
                        <a:t>Excess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814796"/>
                  </a:ext>
                </a:extLst>
              </a:tr>
            </a:tbl>
          </a:graphicData>
        </a:graphic>
      </p:graphicFrame>
    </p:spTree>
    <p:extLst>
      <p:ext uri="{BB962C8B-B14F-4D97-AF65-F5344CB8AC3E}">
        <p14:creationId xmlns:p14="http://schemas.microsoft.com/office/powerpoint/2010/main" val="2874262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905000"/>
            <a:ext cx="7580312" cy="3886200"/>
          </a:xfrm>
          <a:noFill/>
        </p:spPr>
        <p:txBody>
          <a:bodyPr lIns="92075" tIns="46038" rIns="92075" bIns="46038"/>
          <a:lstStyle/>
          <a:p>
            <a:pPr marL="402336" indent="-402336">
              <a:buClrTx/>
              <a:buFont typeface="+mj-lt"/>
              <a:buAutoNum type="arabicPeriod"/>
            </a:pPr>
            <a:r>
              <a:rPr lang="en-US" sz="2200" dirty="0"/>
              <a:t>Describe the strategies for matching capacity and demand for services. </a:t>
            </a:r>
          </a:p>
          <a:p>
            <a:pPr marL="402336" indent="-402336">
              <a:buClrTx/>
              <a:buFont typeface="+mj-lt"/>
              <a:buAutoNum type="arabicPeriod"/>
            </a:pPr>
            <a:r>
              <a:rPr lang="en-US" sz="2200" dirty="0"/>
              <a:t>Determine the overbooking strategy for a service that minimizes expected loss. </a:t>
            </a:r>
          </a:p>
          <a:p>
            <a:pPr marL="402336" indent="-402336">
              <a:buClrTx/>
              <a:buFont typeface="+mj-lt"/>
              <a:buAutoNum type="arabicPeriod"/>
            </a:pPr>
            <a:r>
              <a:rPr lang="en-US" sz="2200" dirty="0"/>
              <a:t>Use a linear programming model to prepare a weekly workshift schedule with two consecutive days off for each employee. </a:t>
            </a:r>
          </a:p>
          <a:p>
            <a:pPr marL="402336" indent="-402336">
              <a:buClrTx/>
              <a:buFont typeface="+mj-lt"/>
              <a:buAutoNum type="arabicPeriod"/>
            </a:pPr>
            <a:r>
              <a:rPr lang="en-US" sz="2200" dirty="0"/>
              <a:t>Prepare a work schedule for part-time employees. </a:t>
            </a:r>
          </a:p>
          <a:p>
            <a:pPr marL="402336" indent="-402336">
              <a:buClrTx/>
              <a:buFont typeface="+mj-lt"/>
              <a:buAutoNum type="arabicPeriod"/>
            </a:pPr>
            <a:r>
              <a:rPr lang="en-US" sz="2200" dirty="0"/>
              <a:t>Explain what yield management is, when its use is appropriate, and how it can be accomplished using the critical </a:t>
            </a:r>
            <a:r>
              <a:rPr lang="en-US" sz="2200" dirty="0" err="1"/>
              <a:t>fractile</a:t>
            </a:r>
            <a:r>
              <a:rPr lang="en-US" sz="2200" dirty="0"/>
              <a:t> criterion.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0"/>
            <a:ext cx="7580312" cy="1524000"/>
          </a:xfrm>
        </p:spPr>
        <p:txBody>
          <a:bodyPr/>
          <a:lstStyle/>
          <a:p>
            <a:r>
              <a:rPr lang="en-US" sz="2800" dirty="0"/>
              <a:t>Using Part-Time Employees</a:t>
            </a:r>
            <a:br>
              <a:rPr lang="en-US" sz="2800" dirty="0"/>
            </a:br>
            <a:r>
              <a:rPr lang="en-US" sz="2800" dirty="0"/>
              <a:t>Example 11.4 Scheduling Part-Time Tellers at Meridian Drive-In Bank</a:t>
            </a:r>
          </a:p>
        </p:txBody>
      </p:sp>
      <p:sp>
        <p:nvSpPr>
          <p:cNvPr id="3" name="Content Placeholder 2"/>
          <p:cNvSpPr>
            <a:spLocks noGrp="1"/>
          </p:cNvSpPr>
          <p:nvPr>
            <p:ph idx="1"/>
          </p:nvPr>
        </p:nvSpPr>
        <p:spPr>
          <a:xfrm>
            <a:off x="533400" y="2362200"/>
            <a:ext cx="8237350" cy="2895600"/>
          </a:xfrm>
        </p:spPr>
        <p:txBody>
          <a:bodyPr/>
          <a:lstStyle/>
          <a:p>
            <a:pPr marL="292608" indent="-292608">
              <a:buClrTx/>
              <a:buSzPct val="100000"/>
              <a:buFont typeface="Arial" panose="020B0604020202020204" pitchFamily="34" charset="0"/>
              <a:buChar char="•"/>
            </a:pPr>
            <a:r>
              <a:rPr lang="en-US" dirty="0"/>
              <a:t>Step 1: Determine the Minimum Number of Part-Time Tellers Needed.</a:t>
            </a:r>
          </a:p>
          <a:p>
            <a:pPr marL="292608" indent="-292608">
              <a:buClrTx/>
              <a:buSzPct val="100000"/>
              <a:buFont typeface="Arial" panose="020B0604020202020204" pitchFamily="34" charset="0"/>
              <a:buChar char="•"/>
            </a:pPr>
            <a:r>
              <a:rPr lang="en-US" dirty="0"/>
              <a:t>Step 2: Develop a Decreasing Demand Histogram.</a:t>
            </a:r>
          </a:p>
          <a:p>
            <a:pPr marL="292608" indent="-292608">
              <a:buClrTx/>
              <a:buSzPct val="100000"/>
              <a:buFont typeface="Arial" panose="020B0604020202020204" pitchFamily="34" charset="0"/>
              <a:buChar char="•"/>
            </a:pPr>
            <a:r>
              <a:rPr lang="en-US" dirty="0"/>
              <a:t>Step 3: Assign Tellers to the Histogram.</a:t>
            </a:r>
            <a:endParaRPr lang="en-US" sz="3600" dirty="0"/>
          </a:p>
        </p:txBody>
      </p:sp>
    </p:spTree>
    <p:extLst>
      <p:ext uri="{BB962C8B-B14F-4D97-AF65-F5344CB8AC3E}">
        <p14:creationId xmlns:p14="http://schemas.microsoft.com/office/powerpoint/2010/main" val="37719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914400"/>
            <a:ext cx="7580312" cy="762000"/>
          </a:xfrm>
        </p:spPr>
        <p:txBody>
          <a:bodyPr/>
          <a:lstStyle/>
          <a:p>
            <a:r>
              <a:rPr lang="en-US" sz="4000" dirty="0"/>
              <a:t>Figure 11.6: Teller Requirements</a:t>
            </a:r>
            <a:endParaRPr lang="en-US" sz="1000" dirty="0"/>
          </a:p>
        </p:txBody>
      </p:sp>
      <p:pic>
        <p:nvPicPr>
          <p:cNvPr id="5" name="Picture 4" descr="Graph displaying the number of tellers required for each day of the week (Monday through Friday).&#10;"/>
          <p:cNvPicPr>
            <a:picLocks noChangeAspect="1"/>
          </p:cNvPicPr>
          <p:nvPr/>
        </p:nvPicPr>
        <p:blipFill>
          <a:blip r:embed="rId2"/>
          <a:stretch>
            <a:fillRect/>
          </a:stretch>
        </p:blipFill>
        <p:spPr>
          <a:xfrm>
            <a:off x="1662112" y="2362200"/>
            <a:ext cx="5819775" cy="309562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271302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28600"/>
            <a:ext cx="7580312" cy="1447800"/>
          </a:xfrm>
        </p:spPr>
        <p:txBody>
          <a:bodyPr/>
          <a:lstStyle/>
          <a:p>
            <a:r>
              <a:rPr lang="en-US" sz="3600" dirty="0"/>
              <a:t>Figure 11.7: Histogram of Decreasing Part-Time Teller Demand</a:t>
            </a:r>
          </a:p>
        </p:txBody>
      </p:sp>
      <p:pic>
        <p:nvPicPr>
          <p:cNvPr id="7" name="Picture 6" descr="Histogram showing that the most additional tellers are needed on Friday (5), then Monday (4), then Wednesday (2), then Thursday (1).&#10;"/>
          <p:cNvPicPr>
            <a:picLocks noChangeAspect="1"/>
          </p:cNvPicPr>
          <p:nvPr/>
        </p:nvPicPr>
        <p:blipFill>
          <a:blip r:embed="rId2"/>
          <a:stretch>
            <a:fillRect/>
          </a:stretch>
        </p:blipFill>
        <p:spPr>
          <a:xfrm>
            <a:off x="1371600" y="2457425"/>
            <a:ext cx="6657975" cy="2914650"/>
          </a:xfrm>
          <a:prstGeom prst="rect">
            <a:avLst/>
          </a:prstGeom>
        </p:spPr>
      </p:pic>
    </p:spTree>
    <p:extLst>
      <p:ext uri="{BB962C8B-B14F-4D97-AF65-F5344CB8AC3E}">
        <p14:creationId xmlns:p14="http://schemas.microsoft.com/office/powerpoint/2010/main" val="2479612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524000"/>
          </a:xfrm>
        </p:spPr>
        <p:txBody>
          <a:bodyPr/>
          <a:lstStyle/>
          <a:p>
            <a:r>
              <a:rPr lang="en-US" sz="4000" dirty="0"/>
              <a:t>Table 11.9: Part-time Work Schedule</a:t>
            </a:r>
            <a:endParaRPr lang="en-US" sz="1000" dirty="0"/>
          </a:p>
        </p:txBody>
      </p:sp>
      <p:graphicFrame>
        <p:nvGraphicFramePr>
          <p:cNvPr id="3" name="Table 2"/>
          <p:cNvGraphicFramePr>
            <a:graphicFrameLocks noGrp="1"/>
          </p:cNvGraphicFramePr>
          <p:nvPr>
            <p:extLst>
              <p:ext uri="{D42A27DB-BD31-4B8C-83A1-F6EECF244321}">
                <p14:modId xmlns:p14="http://schemas.microsoft.com/office/powerpoint/2010/main" val="3530627635"/>
              </p:ext>
            </p:extLst>
          </p:nvPr>
        </p:nvGraphicFramePr>
        <p:xfrm>
          <a:off x="1295401" y="2590798"/>
          <a:ext cx="6324600" cy="1960565"/>
        </p:xfrm>
        <a:graphic>
          <a:graphicData uri="http://schemas.openxmlformats.org/drawingml/2006/table">
            <a:tbl>
              <a:tblPr/>
              <a:tblGrid>
                <a:gridCol w="1295399">
                  <a:extLst>
                    <a:ext uri="{9D8B030D-6E8A-4147-A177-3AD203B41FA5}">
                      <a16:colId xmlns:a16="http://schemas.microsoft.com/office/drawing/2014/main" val="531466607"/>
                    </a:ext>
                  </a:extLst>
                </a:gridCol>
                <a:gridCol w="1080029">
                  <a:extLst>
                    <a:ext uri="{9D8B030D-6E8A-4147-A177-3AD203B41FA5}">
                      <a16:colId xmlns:a16="http://schemas.microsoft.com/office/drawing/2014/main" val="3008740469"/>
                    </a:ext>
                  </a:extLst>
                </a:gridCol>
                <a:gridCol w="1053571">
                  <a:extLst>
                    <a:ext uri="{9D8B030D-6E8A-4147-A177-3AD203B41FA5}">
                      <a16:colId xmlns:a16="http://schemas.microsoft.com/office/drawing/2014/main" val="3446053681"/>
                    </a:ext>
                  </a:extLst>
                </a:gridCol>
                <a:gridCol w="838200">
                  <a:extLst>
                    <a:ext uri="{9D8B030D-6E8A-4147-A177-3AD203B41FA5}">
                      <a16:colId xmlns:a16="http://schemas.microsoft.com/office/drawing/2014/main" val="3857708732"/>
                    </a:ext>
                  </a:extLst>
                </a:gridCol>
                <a:gridCol w="914401">
                  <a:extLst>
                    <a:ext uri="{9D8B030D-6E8A-4147-A177-3AD203B41FA5}">
                      <a16:colId xmlns:a16="http://schemas.microsoft.com/office/drawing/2014/main" val="2322002338"/>
                    </a:ext>
                  </a:extLst>
                </a:gridCol>
                <a:gridCol w="1143000">
                  <a:extLst>
                    <a:ext uri="{9D8B030D-6E8A-4147-A177-3AD203B41FA5}">
                      <a16:colId xmlns:a16="http://schemas.microsoft.com/office/drawing/2014/main" val="2544227966"/>
                    </a:ext>
                  </a:extLst>
                </a:gridCol>
              </a:tblGrid>
              <a:tr h="392113">
                <a:tc>
                  <a:txBody>
                    <a:bodyPr/>
                    <a:lstStyle/>
                    <a:p>
                      <a:pPr algn="ctr" fontAlgn="b"/>
                      <a:r>
                        <a:rPr lang="en-US" sz="1800" b="1" i="0" u="none" strike="noStrike" dirty="0">
                          <a:solidFill>
                            <a:srgbClr val="000000"/>
                          </a:solidFill>
                          <a:effectLst/>
                          <a:latin typeface="Calibri" panose="020F0502020204030204" pitchFamily="34" charset="0"/>
                        </a:rPr>
                        <a:t>Teller</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Mon.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Tues.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Wed.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Thurs.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Fri.</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1454928"/>
                  </a:ext>
                </a:extLst>
              </a:tr>
              <a:tr h="392113">
                <a:tc>
                  <a:txBody>
                    <a:bodyPr/>
                    <a:lstStyle/>
                    <a:p>
                      <a:pPr algn="ctr" fontAlgn="b"/>
                      <a:r>
                        <a:rPr lang="en-US" sz="1800" b="0" i="0" u="none" strike="noStrike" dirty="0">
                          <a:solidFill>
                            <a:srgbClr val="000000"/>
                          </a:solidFill>
                          <a:effectLst/>
                          <a:latin typeface="Calibri" panose="020F0502020204030204" pitchFamily="34" charset="0"/>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95740919"/>
                  </a:ext>
                </a:extLst>
              </a:tr>
              <a:tr h="392113">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13348393"/>
                  </a:ext>
                </a:extLst>
              </a:tr>
              <a:tr h="392113">
                <a:tc>
                  <a:txBody>
                    <a:bodyPr/>
                    <a:lstStyle/>
                    <a:p>
                      <a:pPr algn="ctr" fontAlgn="b"/>
                      <a:r>
                        <a:rPr lang="en-US" sz="1800" b="0" i="0" u="none" strike="noStrike">
                          <a:solidFill>
                            <a:srgbClr val="000000"/>
                          </a:solidFill>
                          <a:effectLst/>
                          <a:latin typeface="Calibri" panose="020F0502020204030204" pitchFamily="34" charset="0"/>
                        </a:rPr>
                        <a:t>3, 4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7771081"/>
                  </a:ext>
                </a:extLst>
              </a:tr>
              <a:tr h="392113">
                <a:tc>
                  <a:txBody>
                    <a:bodyPr/>
                    <a:lstStyle/>
                    <a:p>
                      <a:pPr algn="ctr" fontAlgn="b"/>
                      <a:r>
                        <a:rPr lang="en-US" sz="1800" b="0" i="0" u="none" strike="noStrike">
                          <a:solidFill>
                            <a:srgbClr val="000000"/>
                          </a:solidFill>
                          <a:effectLst/>
                          <a:latin typeface="Calibri" panose="020F0502020204030204" pitchFamily="34" charset="0"/>
                        </a:rPr>
                        <a:t>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 .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X</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3850966"/>
                  </a:ext>
                </a:extLst>
              </a:tr>
            </a:tbl>
          </a:graphicData>
        </a:graphic>
      </p:graphicFrame>
    </p:spTree>
    <p:extLst>
      <p:ext uri="{BB962C8B-B14F-4D97-AF65-F5344CB8AC3E}">
        <p14:creationId xmlns:p14="http://schemas.microsoft.com/office/powerpoint/2010/main" val="34871886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990600"/>
          </a:xfrm>
        </p:spPr>
        <p:txBody>
          <a:bodyPr/>
          <a:lstStyle/>
          <a:p>
            <a:r>
              <a:rPr lang="en-US" sz="3600" dirty="0"/>
              <a:t>Yield Management</a:t>
            </a:r>
          </a:p>
        </p:txBody>
      </p:sp>
      <p:sp>
        <p:nvSpPr>
          <p:cNvPr id="3" name="Content Placeholder 2"/>
          <p:cNvSpPr>
            <a:spLocks noGrp="1"/>
          </p:cNvSpPr>
          <p:nvPr>
            <p:ph idx="1"/>
          </p:nvPr>
        </p:nvSpPr>
        <p:spPr>
          <a:xfrm>
            <a:off x="533400" y="2362200"/>
            <a:ext cx="8237350" cy="2895600"/>
          </a:xfrm>
        </p:spPr>
        <p:txBody>
          <a:bodyPr/>
          <a:lstStyle/>
          <a:p>
            <a:pPr marL="292608" indent="-292608">
              <a:lnSpc>
                <a:spcPct val="90000"/>
              </a:lnSpc>
              <a:spcBef>
                <a:spcPts val="800"/>
              </a:spcBef>
              <a:buClrTx/>
              <a:buSzPct val="100000"/>
              <a:buFont typeface="Arial" panose="020B0604020202020204" pitchFamily="34" charset="0"/>
              <a:buChar char="•"/>
            </a:pPr>
            <a:r>
              <a:rPr lang="en-US" dirty="0"/>
              <a:t>A new approach to revenue maximization.</a:t>
            </a:r>
          </a:p>
          <a:p>
            <a:pPr marL="292608" indent="-292608">
              <a:lnSpc>
                <a:spcPct val="90000"/>
              </a:lnSpc>
              <a:spcBef>
                <a:spcPts val="800"/>
              </a:spcBef>
              <a:buClrTx/>
              <a:buSzPct val="100000"/>
              <a:buFont typeface="Arial" panose="020B0604020202020204" pitchFamily="34" charset="0"/>
              <a:buChar char="•"/>
            </a:pPr>
            <a:r>
              <a:rPr lang="en-US" dirty="0"/>
              <a:t>Emerged when deregulation permitted airlines to set their own prices.</a:t>
            </a:r>
            <a:endParaRPr lang="en-US" sz="3600" dirty="0"/>
          </a:p>
        </p:txBody>
      </p:sp>
    </p:spTree>
    <p:extLst>
      <p:ext uri="{BB962C8B-B14F-4D97-AF65-F5344CB8AC3E}">
        <p14:creationId xmlns:p14="http://schemas.microsoft.com/office/powerpoint/2010/main" val="2398154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0"/>
            <a:ext cx="7580312" cy="1828800"/>
          </a:xfrm>
        </p:spPr>
        <p:txBody>
          <a:bodyPr/>
          <a:lstStyle/>
          <a:p>
            <a:r>
              <a:rPr lang="en-US" sz="4000" dirty="0"/>
              <a:t>Figure 11.8: Airline Pricing for a Coach Seat on a Cross-Country Flight</a:t>
            </a:r>
            <a:endParaRPr lang="en-US" sz="1000" dirty="0"/>
          </a:p>
        </p:txBody>
      </p:sp>
      <p:pic>
        <p:nvPicPr>
          <p:cNvPr id="5" name="Picture 4" descr="A graph showing the traditional fixed price of a coach airline seat "/>
          <p:cNvPicPr>
            <a:picLocks noChangeAspect="1"/>
          </p:cNvPicPr>
          <p:nvPr/>
        </p:nvPicPr>
        <p:blipFill>
          <a:blip r:embed="rId2"/>
          <a:stretch>
            <a:fillRect/>
          </a:stretch>
        </p:blipFill>
        <p:spPr>
          <a:xfrm>
            <a:off x="457200" y="2549129"/>
            <a:ext cx="3870484" cy="2580323"/>
          </a:xfrm>
          <a:prstGeom prst="rect">
            <a:avLst/>
          </a:prstGeom>
        </p:spPr>
      </p:pic>
      <p:pic>
        <p:nvPicPr>
          <p:cNvPr id="8" name="Picture 7" descr="A graph showing the multiple pricing using yield management.&#10;"/>
          <p:cNvPicPr>
            <a:picLocks noChangeAspect="1"/>
          </p:cNvPicPr>
          <p:nvPr/>
        </p:nvPicPr>
        <p:blipFill>
          <a:blip r:embed="rId3"/>
          <a:stretch>
            <a:fillRect/>
          </a:stretch>
        </p:blipFill>
        <p:spPr>
          <a:xfrm>
            <a:off x="4714874" y="2514600"/>
            <a:ext cx="3930491" cy="324040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8265233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09600"/>
            <a:ext cx="7580312" cy="1219200"/>
          </a:xfrm>
        </p:spPr>
        <p:txBody>
          <a:bodyPr/>
          <a:lstStyle/>
          <a:p>
            <a:r>
              <a:rPr lang="en-US" sz="3600" dirty="0"/>
              <a:t>Ideal Characteristics for Yield Management</a:t>
            </a:r>
          </a:p>
        </p:txBody>
      </p:sp>
      <p:sp>
        <p:nvSpPr>
          <p:cNvPr id="3" name="Content Placeholder 2"/>
          <p:cNvSpPr>
            <a:spLocks noGrp="1"/>
          </p:cNvSpPr>
          <p:nvPr>
            <p:ph idx="1"/>
          </p:nvPr>
        </p:nvSpPr>
        <p:spPr>
          <a:xfrm>
            <a:off x="533400" y="2057400"/>
            <a:ext cx="8237350" cy="4038600"/>
          </a:xfrm>
        </p:spPr>
        <p:txBody>
          <a:bodyPr/>
          <a:lstStyle/>
          <a:p>
            <a:pPr marL="292608" indent="-292608">
              <a:buClrTx/>
              <a:buSzPct val="100000"/>
              <a:buFont typeface="Arial" panose="020B0604020202020204" pitchFamily="34" charset="0"/>
              <a:buChar char="•"/>
            </a:pPr>
            <a:r>
              <a:rPr lang="en-US" dirty="0"/>
              <a:t>Relatively Fixed Capacity.</a:t>
            </a:r>
          </a:p>
          <a:p>
            <a:pPr marL="292608" indent="-292608">
              <a:buClrTx/>
              <a:buSzPct val="100000"/>
              <a:buFont typeface="Arial" panose="020B0604020202020204" pitchFamily="34" charset="0"/>
              <a:buChar char="•"/>
            </a:pPr>
            <a:r>
              <a:rPr lang="en-US" dirty="0"/>
              <a:t>Ability to Segment Markets.</a:t>
            </a:r>
          </a:p>
          <a:p>
            <a:pPr marL="292608" indent="-292608">
              <a:buClrTx/>
              <a:buSzPct val="100000"/>
              <a:buFont typeface="Arial" panose="020B0604020202020204" pitchFamily="34" charset="0"/>
              <a:buChar char="•"/>
            </a:pPr>
            <a:r>
              <a:rPr lang="en-US" dirty="0"/>
              <a:t>Perishable Inventory.</a:t>
            </a:r>
          </a:p>
          <a:p>
            <a:pPr marL="292608" indent="-292608">
              <a:buClrTx/>
              <a:buSzPct val="100000"/>
              <a:buFont typeface="Arial" panose="020B0604020202020204" pitchFamily="34" charset="0"/>
              <a:buChar char="•"/>
            </a:pPr>
            <a:r>
              <a:rPr lang="en-US" dirty="0"/>
              <a:t>Product Sold in Advance.</a:t>
            </a:r>
          </a:p>
          <a:p>
            <a:pPr marL="292608" indent="-292608">
              <a:buClrTx/>
              <a:buSzPct val="100000"/>
              <a:buFont typeface="Arial" panose="020B0604020202020204" pitchFamily="34" charset="0"/>
              <a:buChar char="•"/>
            </a:pPr>
            <a:r>
              <a:rPr lang="en-US" dirty="0"/>
              <a:t>Fluctuating Demand.</a:t>
            </a:r>
          </a:p>
          <a:p>
            <a:pPr marL="292608" indent="-292608">
              <a:buClrTx/>
              <a:buSzPct val="100000"/>
              <a:buFont typeface="Arial" panose="020B0604020202020204" pitchFamily="34" charset="0"/>
              <a:buChar char="•"/>
            </a:pPr>
            <a:r>
              <a:rPr lang="en-US" dirty="0"/>
              <a:t>Low Marginal Sales Cost and High Marginal Capacity Change Cost.</a:t>
            </a:r>
            <a:endParaRPr lang="en-US" sz="3600" dirty="0"/>
          </a:p>
        </p:txBody>
      </p:sp>
    </p:spTree>
    <p:extLst>
      <p:ext uri="{BB962C8B-B14F-4D97-AF65-F5344CB8AC3E}">
        <p14:creationId xmlns:p14="http://schemas.microsoft.com/office/powerpoint/2010/main" val="3328233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0"/>
            <a:ext cx="7580312" cy="1828800"/>
          </a:xfrm>
        </p:spPr>
        <p:txBody>
          <a:bodyPr/>
          <a:lstStyle/>
          <a:p>
            <a:r>
              <a:rPr lang="en-US" sz="4000" dirty="0"/>
              <a:t>Figure 11.9: Seasonal Allocation of Rooms by Service Class for a Resort Hotel</a:t>
            </a:r>
            <a:endParaRPr lang="en-US" sz="1000" dirty="0"/>
          </a:p>
        </p:txBody>
      </p:sp>
      <p:pic>
        <p:nvPicPr>
          <p:cNvPr id="7" name="Picture 6" descr="Diagram showing the percentage of capacity allocated to different service classes for the 4 seasons of the year.&#10;"/>
          <p:cNvPicPr>
            <a:picLocks noChangeAspect="1"/>
          </p:cNvPicPr>
          <p:nvPr/>
        </p:nvPicPr>
        <p:blipFill>
          <a:blip r:embed="rId2"/>
          <a:stretch>
            <a:fillRect/>
          </a:stretch>
        </p:blipFill>
        <p:spPr>
          <a:xfrm>
            <a:off x="977244" y="2209800"/>
            <a:ext cx="7352867" cy="3518622"/>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359622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0"/>
            <a:ext cx="7580312" cy="1828800"/>
          </a:xfrm>
        </p:spPr>
        <p:txBody>
          <a:bodyPr/>
          <a:lstStyle/>
          <a:p>
            <a:r>
              <a:rPr lang="en-US" sz="4000" dirty="0"/>
              <a:t>Figure 11.10: Demand Control Chart for a Hotel</a:t>
            </a:r>
            <a:endParaRPr lang="en-US" sz="1000" dirty="0"/>
          </a:p>
        </p:txBody>
      </p:sp>
      <p:pic>
        <p:nvPicPr>
          <p:cNvPr id="5" name="Picture 4" descr="Demand control chart for a hotel.&#10;"/>
          <p:cNvPicPr>
            <a:picLocks noChangeAspect="1"/>
          </p:cNvPicPr>
          <p:nvPr/>
        </p:nvPicPr>
        <p:blipFill>
          <a:blip r:embed="rId2"/>
          <a:stretch>
            <a:fillRect/>
          </a:stretch>
        </p:blipFill>
        <p:spPr>
          <a:xfrm>
            <a:off x="1536700" y="2057400"/>
            <a:ext cx="6438900" cy="416242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676342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85800"/>
            <a:ext cx="7580312" cy="1143000"/>
          </a:xfrm>
        </p:spPr>
        <p:txBody>
          <a:bodyPr/>
          <a:lstStyle/>
          <a:p>
            <a:r>
              <a:rPr lang="en-US" sz="4000" dirty="0"/>
              <a:t>Figure 11.11: The Boeing 737 Cabin</a:t>
            </a:r>
            <a:endParaRPr lang="en-US" sz="1000" dirty="0"/>
          </a:p>
        </p:txBody>
      </p:sp>
      <p:pic>
        <p:nvPicPr>
          <p:cNvPr id="7" name="Picture 6" descr="Picture of an airplane seating chart.&#10;"/>
          <p:cNvPicPr>
            <a:picLocks noChangeAspect="1"/>
          </p:cNvPicPr>
          <p:nvPr/>
        </p:nvPicPr>
        <p:blipFill>
          <a:blip r:embed="rId2"/>
          <a:stretch>
            <a:fillRect/>
          </a:stretch>
        </p:blipFill>
        <p:spPr>
          <a:xfrm>
            <a:off x="3440139" y="1945501"/>
            <a:ext cx="3054297" cy="4195723"/>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457823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Strategies of Level Capacity or Chase Demand</a:t>
            </a:r>
            <a:endParaRPr lang="en-US" sz="1000" dirty="0"/>
          </a:p>
        </p:txBody>
      </p:sp>
      <p:sp>
        <p:nvSpPr>
          <p:cNvPr id="3" name="Content Placeholder 2"/>
          <p:cNvSpPr>
            <a:spLocks noGrp="1"/>
          </p:cNvSpPr>
          <p:nvPr>
            <p:ph idx="1"/>
          </p:nvPr>
        </p:nvSpPr>
        <p:spPr>
          <a:xfrm>
            <a:off x="1182688" y="2017713"/>
            <a:ext cx="7588062" cy="1182441"/>
          </a:xfrm>
        </p:spPr>
        <p:txBody>
          <a:bodyPr/>
          <a:lstStyle/>
          <a:p>
            <a:pPr marL="0" indent="0">
              <a:buClrTx/>
              <a:buSzPct val="100000"/>
              <a:buNone/>
            </a:pPr>
            <a:r>
              <a:rPr lang="en-US" sz="2200" dirty="0"/>
              <a:t>Generic Strategies for Capacity Management.</a:t>
            </a:r>
          </a:p>
          <a:p>
            <a:pPr marL="0" indent="0">
              <a:buClrTx/>
              <a:buSzPct val="100000"/>
              <a:buNone/>
            </a:pPr>
            <a:r>
              <a:rPr lang="en-US" sz="2200" dirty="0"/>
              <a:t>Level Capacity.</a:t>
            </a:r>
          </a:p>
          <a:p>
            <a:pPr marL="292608" lvl="1" indent="-292608">
              <a:buClrTx/>
              <a:buSzPct val="100000"/>
              <a:buFont typeface="Arial" panose="020B0604020202020204" pitchFamily="34" charset="0"/>
              <a:buChar char="•"/>
            </a:pPr>
            <a:r>
              <a:rPr lang="en-US" sz="1800" dirty="0"/>
              <a:t>That is utilities.</a:t>
            </a:r>
            <a:endParaRPr lang="en-US" dirty="0"/>
          </a:p>
        </p:txBody>
      </p:sp>
      <p:sp>
        <p:nvSpPr>
          <p:cNvPr id="4" name="Content Placeholder 3"/>
          <p:cNvSpPr>
            <a:spLocks noGrp="1"/>
          </p:cNvSpPr>
          <p:nvPr>
            <p:ph idx="13"/>
          </p:nvPr>
        </p:nvSpPr>
        <p:spPr>
          <a:xfrm>
            <a:off x="1162050" y="3276600"/>
            <a:ext cx="7588062" cy="744958"/>
          </a:xfrm>
        </p:spPr>
        <p:txBody>
          <a:bodyPr/>
          <a:lstStyle/>
          <a:p>
            <a:pPr marL="0" indent="0">
              <a:buClrTx/>
              <a:buSzPct val="100000"/>
              <a:buNone/>
            </a:pPr>
            <a:r>
              <a:rPr lang="en-US" sz="2200" dirty="0"/>
              <a:t>Chase Demand.</a:t>
            </a:r>
          </a:p>
          <a:p>
            <a:pPr marL="292608" lvl="1" indent="-292608">
              <a:spcBef>
                <a:spcPts val="500"/>
              </a:spcBef>
              <a:buClrTx/>
              <a:buSzPct val="100000"/>
              <a:buFont typeface="Arial" panose="020B0604020202020204" pitchFamily="34" charset="0"/>
              <a:buChar char="•"/>
            </a:pPr>
            <a:r>
              <a:rPr lang="en-US" sz="1800" dirty="0"/>
              <a:t>That is call center.</a:t>
            </a:r>
          </a:p>
        </p:txBody>
      </p:sp>
      <p:sp>
        <p:nvSpPr>
          <p:cNvPr id="5" name="Content Placeholder 4"/>
          <p:cNvSpPr>
            <a:spLocks noGrp="1"/>
          </p:cNvSpPr>
          <p:nvPr>
            <p:ph idx="14"/>
          </p:nvPr>
        </p:nvSpPr>
        <p:spPr>
          <a:xfrm>
            <a:off x="1162050" y="4114800"/>
            <a:ext cx="7588062" cy="901399"/>
          </a:xfrm>
        </p:spPr>
        <p:txBody>
          <a:bodyPr/>
          <a:lstStyle/>
          <a:p>
            <a:pPr marL="57150" indent="0">
              <a:buClrTx/>
              <a:buSzPct val="100000"/>
              <a:buNone/>
            </a:pPr>
            <a:r>
              <a:rPr lang="en-US" sz="2200" dirty="0"/>
              <a:t>Most services accommodate a hybrid strategy.</a:t>
            </a:r>
          </a:p>
          <a:p>
            <a:pPr marL="292608" lvl="1" indent="-292608">
              <a:spcBef>
                <a:spcPts val="500"/>
              </a:spcBef>
              <a:buClrTx/>
              <a:buSzPct val="100000"/>
              <a:buFont typeface="Arial" panose="020B0604020202020204" pitchFamily="34" charset="0"/>
              <a:buChar char="•"/>
            </a:pPr>
            <a:r>
              <a:rPr lang="en-US" sz="1800" dirty="0"/>
              <a:t>That is hotel.</a:t>
            </a:r>
          </a:p>
        </p:txBody>
      </p:sp>
    </p:spTree>
    <p:extLst>
      <p:ext uri="{BB962C8B-B14F-4D97-AF65-F5344CB8AC3E}">
        <p14:creationId xmlns:p14="http://schemas.microsoft.com/office/powerpoint/2010/main" val="4238199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0"/>
            <a:ext cx="7580312" cy="1828800"/>
          </a:xfrm>
        </p:spPr>
        <p:txBody>
          <a:bodyPr/>
          <a:lstStyle/>
          <a:p>
            <a:r>
              <a:rPr lang="en-US" sz="4000" dirty="0"/>
              <a:t>Figure 11.12: Critical </a:t>
            </a:r>
            <a:r>
              <a:rPr lang="en-US" sz="4000" dirty="0" err="1"/>
              <a:t>Fractile</a:t>
            </a:r>
            <a:r>
              <a:rPr lang="en-US" sz="4000" dirty="0"/>
              <a:t> for Blackjack Airline</a:t>
            </a:r>
            <a:endParaRPr lang="en-US" sz="1000" dirty="0"/>
          </a:p>
        </p:txBody>
      </p:sp>
      <p:pic>
        <p:nvPicPr>
          <p:cNvPr id="5" name="Picture 4" descr="Normal curve with a mean of 60 and a standard deviation of 15. The area below 51 is shaded and labeled with 0.29.&#10;"/>
          <p:cNvPicPr>
            <a:picLocks noChangeAspect="1"/>
          </p:cNvPicPr>
          <p:nvPr/>
        </p:nvPicPr>
        <p:blipFill>
          <a:blip r:embed="rId2"/>
          <a:stretch>
            <a:fillRect/>
          </a:stretch>
        </p:blipFill>
        <p:spPr>
          <a:xfrm>
            <a:off x="1679864" y="2209800"/>
            <a:ext cx="5784273" cy="3766705"/>
          </a:xfrm>
          <a:prstGeom prst="rect">
            <a:avLst/>
          </a:prstGeom>
        </p:spPr>
      </p:pic>
    </p:spTree>
    <p:extLst>
      <p:ext uri="{BB962C8B-B14F-4D97-AF65-F5344CB8AC3E}">
        <p14:creationId xmlns:p14="http://schemas.microsoft.com/office/powerpoint/2010/main" val="2441190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09600"/>
            <a:ext cx="7580312" cy="1219200"/>
          </a:xfrm>
        </p:spPr>
        <p:txBody>
          <a:bodyPr/>
          <a:lstStyle/>
          <a:p>
            <a:r>
              <a:rPr lang="en-US" dirty="0"/>
              <a:t>Yield Management Applications</a:t>
            </a:r>
          </a:p>
        </p:txBody>
      </p:sp>
      <p:sp>
        <p:nvSpPr>
          <p:cNvPr id="3" name="Content Placeholder 2"/>
          <p:cNvSpPr>
            <a:spLocks noGrp="1"/>
          </p:cNvSpPr>
          <p:nvPr>
            <p:ph idx="1"/>
          </p:nvPr>
        </p:nvSpPr>
        <p:spPr>
          <a:xfrm>
            <a:off x="838200" y="2057400"/>
            <a:ext cx="7932550" cy="4038600"/>
          </a:xfrm>
        </p:spPr>
        <p:txBody>
          <a:bodyPr/>
          <a:lstStyle/>
          <a:p>
            <a:pPr marL="292608" indent="-292608">
              <a:buClrTx/>
              <a:buSzPct val="100000"/>
              <a:buFont typeface="Arial" panose="020B0604020202020204" pitchFamily="34" charset="0"/>
              <a:buChar char="•"/>
            </a:pPr>
            <a:r>
              <a:rPr lang="en-US" dirty="0"/>
              <a:t>Holiday Inn Rate Optimization (H</a:t>
            </a:r>
            <a:r>
              <a:rPr lang="en-US" sz="100" dirty="0"/>
              <a:t> </a:t>
            </a:r>
            <a:r>
              <a:rPr lang="en-US" dirty="0"/>
              <a:t>I</a:t>
            </a:r>
            <a:r>
              <a:rPr lang="en-US" sz="100" dirty="0"/>
              <a:t> </a:t>
            </a:r>
            <a:r>
              <a:rPr lang="en-US" dirty="0"/>
              <a:t>R</a:t>
            </a:r>
            <a:r>
              <a:rPr lang="en-US" sz="100" dirty="0"/>
              <a:t> </a:t>
            </a:r>
            <a:r>
              <a:rPr lang="en-US" dirty="0"/>
              <a:t>O).</a:t>
            </a:r>
          </a:p>
          <a:p>
            <a:pPr marL="292608" indent="-292608">
              <a:buClrTx/>
              <a:buSzPct val="100000"/>
              <a:buFont typeface="Arial" panose="020B0604020202020204" pitchFamily="34" charset="0"/>
              <a:buChar char="•"/>
            </a:pPr>
            <a:r>
              <a:rPr lang="en-US" dirty="0"/>
              <a:t>Ryder’s RyderFirst.</a:t>
            </a:r>
          </a:p>
          <a:p>
            <a:pPr marL="292608" indent="-292608">
              <a:buClrTx/>
              <a:buSzPct val="100000"/>
              <a:buFont typeface="Arial" panose="020B0604020202020204" pitchFamily="34" charset="0"/>
              <a:buChar char="•"/>
            </a:pPr>
            <a:r>
              <a:rPr lang="en-US" dirty="0"/>
              <a:t>Restaurant Catering Software.</a:t>
            </a:r>
          </a:p>
          <a:p>
            <a:pPr marL="292608" indent="-292608">
              <a:buClrTx/>
              <a:buSzPct val="100000"/>
              <a:buFont typeface="Arial" panose="020B0604020202020204" pitchFamily="34" charset="0"/>
              <a:buChar char="•"/>
            </a:pPr>
            <a:r>
              <a:rPr lang="en-US" dirty="0"/>
              <a:t>Amtrak.</a:t>
            </a:r>
            <a:endParaRPr lang="en-US" sz="3600" dirty="0"/>
          </a:p>
        </p:txBody>
      </p:sp>
    </p:spTree>
    <p:extLst>
      <p:ext uri="{BB962C8B-B14F-4D97-AF65-F5344CB8AC3E}">
        <p14:creationId xmlns:p14="http://schemas.microsoft.com/office/powerpoint/2010/main" val="42277503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4" name="Content Placeholder 3"/>
          <p:cNvSpPr>
            <a:spLocks noGrp="1"/>
          </p:cNvSpPr>
          <p:nvPr>
            <p:ph idx="1"/>
          </p:nvPr>
        </p:nvSpPr>
        <p:spPr>
          <a:xfrm>
            <a:off x="1182688" y="2029691"/>
            <a:ext cx="7588062" cy="4017818"/>
          </a:xfrm>
        </p:spPr>
        <p:txBody>
          <a:bodyPr/>
          <a:lstStyle/>
          <a:p>
            <a:pPr marL="402336" indent="-402336">
              <a:buClrTx/>
              <a:buFont typeface="+mj-lt"/>
              <a:buAutoNum type="arabicPeriod"/>
            </a:pPr>
            <a:r>
              <a:rPr lang="en-US" sz="2000" dirty="0"/>
              <a:t>What organizational problems can arise from the use of part-time employees? </a:t>
            </a:r>
          </a:p>
          <a:p>
            <a:pPr marL="402336" indent="-402336">
              <a:buClrTx/>
              <a:buFont typeface="+mj-lt"/>
              <a:buAutoNum type="arabicPeriod"/>
            </a:pPr>
            <a:r>
              <a:rPr lang="en-US" sz="2000" dirty="0"/>
              <a:t>How can computer-based reservation systems increase service capacity utilization? </a:t>
            </a:r>
          </a:p>
          <a:p>
            <a:pPr marL="402336" indent="-402336">
              <a:buClrTx/>
              <a:buFont typeface="+mj-lt"/>
              <a:buAutoNum type="arabicPeriod"/>
            </a:pPr>
            <a:r>
              <a:rPr lang="en-US" sz="2000" dirty="0"/>
              <a:t>Illustrate how a particular service has implemented strategies for managing both demand and capacity successfully. </a:t>
            </a:r>
          </a:p>
          <a:p>
            <a:pPr marL="402336" indent="-402336">
              <a:buClrTx/>
              <a:buFont typeface="+mj-lt"/>
              <a:buAutoNum type="arabicPeriod"/>
            </a:pPr>
            <a:r>
              <a:rPr lang="en-US" sz="2000" dirty="0"/>
              <a:t>What possible dangers are associated with developing complementary services? </a:t>
            </a:r>
          </a:p>
          <a:p>
            <a:pPr marL="402336" indent="-402336">
              <a:buClrTx/>
              <a:buFont typeface="+mj-lt"/>
              <a:buAutoNum type="arabicPeriod"/>
            </a:pPr>
            <a:r>
              <a:rPr lang="en-US" sz="2000" dirty="0"/>
              <a:t>Will the widespread use of yield management eventually erode the concept of fixed prices for any service? </a:t>
            </a:r>
          </a:p>
          <a:p>
            <a:pPr marL="402336" indent="-402336">
              <a:buClrTx/>
              <a:buFont typeface="+mj-lt"/>
              <a:buAutoNum type="arabicPeriod"/>
            </a:pPr>
            <a:r>
              <a:rPr lang="en-US" sz="2000" dirty="0"/>
              <a:t>Go to http://en.wikipedia.org/wiki/Yield_management and discuss the ethical issues associated with yield management.</a:t>
            </a:r>
          </a:p>
        </p:txBody>
      </p:sp>
    </p:spTree>
    <p:extLst>
      <p:ext uri="{BB962C8B-B14F-4D97-AF65-F5344CB8AC3E}">
        <p14:creationId xmlns:p14="http://schemas.microsoft.com/office/powerpoint/2010/main" val="159529762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4" name="Content Placeholder 3"/>
          <p:cNvSpPr>
            <a:spLocks noGrp="1"/>
          </p:cNvSpPr>
          <p:nvPr>
            <p:ph idx="1"/>
          </p:nvPr>
        </p:nvSpPr>
        <p:spPr>
          <a:xfrm>
            <a:off x="1182688" y="2118360"/>
            <a:ext cx="7588062" cy="3688080"/>
          </a:xfrm>
        </p:spPr>
        <p:txBody>
          <a:bodyPr/>
          <a:lstStyle/>
          <a:p>
            <a:pPr marL="0" indent="0">
              <a:buNone/>
            </a:pPr>
            <a:r>
              <a:rPr lang="en-US" dirty="0"/>
              <a:t>Recall the incident on April 9, 2017, when United Airlines had a passenger dragged from his seat on an overbooked flight. See the news item for further details at: https:// www.nytimes.com/2017/04/10/business/united-flight-passenger-dragged.html. How could this situation have been handled differently?</a:t>
            </a:r>
          </a:p>
        </p:txBody>
      </p:sp>
    </p:spTree>
    <p:extLst>
      <p:ext uri="{BB962C8B-B14F-4D97-AF65-F5344CB8AC3E}">
        <p14:creationId xmlns:p14="http://schemas.microsoft.com/office/powerpoint/2010/main" val="350191829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11.1: River City National Bank</a:t>
            </a:r>
          </a:p>
        </p:txBody>
      </p:sp>
      <p:sp>
        <p:nvSpPr>
          <p:cNvPr id="3" name="Content Placeholder 2"/>
          <p:cNvSpPr>
            <a:spLocks noGrp="1"/>
          </p:cNvSpPr>
          <p:nvPr>
            <p:ph idx="1"/>
          </p:nvPr>
        </p:nvSpPr>
        <p:spPr>
          <a:xfrm>
            <a:off x="1182688" y="2017713"/>
            <a:ext cx="7588062" cy="4078287"/>
          </a:xfrm>
        </p:spPr>
        <p:txBody>
          <a:bodyPr/>
          <a:lstStyle/>
          <a:p>
            <a:pPr marL="0" indent="0">
              <a:buNone/>
            </a:pPr>
            <a:r>
              <a:rPr lang="en-US" b="1" dirty="0"/>
              <a:t>Assignment </a:t>
            </a:r>
            <a:endParaRPr lang="en-US" dirty="0"/>
          </a:p>
          <a:p>
            <a:pPr>
              <a:buClrTx/>
              <a:buSzPct val="100000"/>
              <a:buFont typeface="Arial" panose="020B0604020202020204" pitchFamily="34" charset="0"/>
              <a:buChar char="•"/>
            </a:pPr>
            <a:r>
              <a:rPr lang="en-US" dirty="0"/>
              <a:t>As Ms. Chen’s top aide, you are assigned the task of analyzing the situation and recommending a solution. This is your opportunity to serve your company and community as well as to make yourself “look good” and earn points toward your raise and promotion.</a:t>
            </a:r>
          </a:p>
        </p:txBody>
      </p:sp>
    </p:spTree>
    <p:extLst>
      <p:ext uri="{BB962C8B-B14F-4D97-AF65-F5344CB8AC3E}">
        <p14:creationId xmlns:p14="http://schemas.microsoft.com/office/powerpoint/2010/main" val="4035535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11.2: Gateway International Airport </a:t>
            </a:r>
            <a:r>
              <a:rPr lang="en-US" sz="1000" dirty="0"/>
              <a:t>1</a:t>
            </a:r>
          </a:p>
        </p:txBody>
      </p:sp>
      <p:sp>
        <p:nvSpPr>
          <p:cNvPr id="3" name="Content Placeholder 2"/>
          <p:cNvSpPr>
            <a:spLocks noGrp="1"/>
          </p:cNvSpPr>
          <p:nvPr>
            <p:ph idx="1"/>
          </p:nvPr>
        </p:nvSpPr>
        <p:spPr>
          <a:xfrm>
            <a:off x="1182688" y="1981200"/>
            <a:ext cx="7588062" cy="4114800"/>
          </a:xfrm>
        </p:spPr>
        <p:txBody>
          <a:bodyPr/>
          <a:lstStyle/>
          <a:p>
            <a:pPr marL="457200" indent="-457200">
              <a:buClrTx/>
              <a:buSzPct val="100000"/>
              <a:buFont typeface="+mj-lt"/>
              <a:buAutoNum type="arabicPeriod"/>
            </a:pPr>
            <a:r>
              <a:rPr lang="en-US" sz="2400" dirty="0"/>
              <a:t>Assume that you are the assistant to the manager for operations at the FAA. Use the techniques of workshift scheduling to analyze the total workforce requirements and days-off schedule. For the primary analysis, assume that: </a:t>
            </a:r>
          </a:p>
          <a:p>
            <a:pPr marL="628650" lvl="1" indent="-228600">
              <a:buClrTx/>
              <a:buSzPct val="100000"/>
              <a:buNone/>
            </a:pPr>
            <a:r>
              <a:rPr lang="en-US" sz="1800" dirty="0"/>
              <a:t>a. Operator requirements will be based on a shift profile of demand (that is 8 hours). </a:t>
            </a:r>
          </a:p>
          <a:p>
            <a:pPr marL="628650" lvl="1" indent="-228600">
              <a:buClrTx/>
              <a:buSzPct val="100000"/>
              <a:buNone/>
            </a:pPr>
            <a:r>
              <a:rPr lang="en-US" sz="1800" dirty="0"/>
              <a:t>b. There will be exactly three separate shifts each day, with no overlapping of shifts. </a:t>
            </a:r>
          </a:p>
          <a:p>
            <a:pPr marL="628650" lvl="1" indent="-228600">
              <a:buClrTx/>
              <a:buSzPct val="100000"/>
              <a:buNone/>
            </a:pPr>
            <a:r>
              <a:rPr lang="en-US" sz="1800" dirty="0"/>
              <a:t>c. The distribution of hourly demand in Figure 11.14 is constant for each day of the week, but the levels of hourly demand vary during the week as shown in Figure 11.15.</a:t>
            </a:r>
            <a:endParaRPr lang="en-US" sz="2600" dirty="0"/>
          </a:p>
        </p:txBody>
      </p:sp>
    </p:spTree>
    <p:extLst>
      <p:ext uri="{BB962C8B-B14F-4D97-AF65-F5344CB8AC3E}">
        <p14:creationId xmlns:p14="http://schemas.microsoft.com/office/powerpoint/2010/main" val="30201600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11.2: Gateway International Airport </a:t>
            </a:r>
            <a:r>
              <a:rPr lang="en-US" sz="1000" dirty="0"/>
              <a:t>2</a:t>
            </a:r>
          </a:p>
        </p:txBody>
      </p:sp>
      <p:sp>
        <p:nvSpPr>
          <p:cNvPr id="3" name="Content Placeholder 2"/>
          <p:cNvSpPr>
            <a:spLocks noGrp="1"/>
          </p:cNvSpPr>
          <p:nvPr>
            <p:ph idx="1"/>
          </p:nvPr>
        </p:nvSpPr>
        <p:spPr>
          <a:xfrm>
            <a:off x="1182688" y="1981200"/>
            <a:ext cx="7588062" cy="4114800"/>
          </a:xfrm>
        </p:spPr>
        <p:txBody>
          <a:bodyPr/>
          <a:lstStyle/>
          <a:p>
            <a:pPr marL="457200" indent="-457200">
              <a:buClrTx/>
              <a:buSzPct val="100000"/>
              <a:buFont typeface="+mj-lt"/>
              <a:buAutoNum type="arabicPeriod" startAt="2"/>
            </a:pPr>
            <a:r>
              <a:rPr lang="en-US" sz="2000" dirty="0"/>
              <a:t>On the basis of your primary analysis, discuss the potential implications for workforce requirements and days-off scheduling if assumptions a and b above are relaxed so that the analysis can be based on hourly demand without the constraints of a preset number of shifts and no overlapping of shifts. In other words, discuss the effects of analyzing hourly demand requirements on the basis of each ATC position essentially having its own shift, which can overlap with any other ATC shift to meet that demand. </a:t>
            </a:r>
          </a:p>
          <a:p>
            <a:pPr marL="457200" indent="-457200">
              <a:buClrTx/>
              <a:buSzPct val="100000"/>
              <a:buFont typeface="+mj-lt"/>
              <a:buAutoNum type="arabicPeriod" startAt="2"/>
            </a:pPr>
            <a:r>
              <a:rPr lang="en-US" sz="2000" dirty="0"/>
              <a:t>Do you feel this would result in a larger or smaller degree of difficulty in meeting the four general constraints? Why? </a:t>
            </a:r>
          </a:p>
          <a:p>
            <a:pPr marL="457200" indent="-457200">
              <a:buClrTx/>
              <a:buSzPct val="100000"/>
              <a:buFont typeface="+mj-lt"/>
              <a:buAutoNum type="arabicPeriod" startAt="2"/>
            </a:pPr>
            <a:r>
              <a:rPr lang="en-US" sz="2000" dirty="0"/>
              <a:t>What additional suggestions can you make to the manager of operations to minimize the workforce requirements level and days-off scheduling difficulty?</a:t>
            </a:r>
            <a:endParaRPr lang="en-US" sz="2400" dirty="0"/>
          </a:p>
        </p:txBody>
      </p:sp>
    </p:spTree>
    <p:extLst>
      <p:ext uri="{BB962C8B-B14F-4D97-AF65-F5344CB8AC3E}">
        <p14:creationId xmlns:p14="http://schemas.microsoft.com/office/powerpoint/2010/main" val="34312323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11.3: The Yield Management Analyst</a:t>
            </a:r>
            <a:endParaRPr lang="en-US" sz="1000" dirty="0"/>
          </a:p>
        </p:txBody>
      </p:sp>
      <p:sp>
        <p:nvSpPr>
          <p:cNvPr id="3" name="Content Placeholder 2"/>
          <p:cNvSpPr>
            <a:spLocks noGrp="1"/>
          </p:cNvSpPr>
          <p:nvPr>
            <p:ph idx="1"/>
          </p:nvPr>
        </p:nvSpPr>
        <p:spPr>
          <a:xfrm>
            <a:off x="1182688" y="2209800"/>
            <a:ext cx="7588062" cy="2187743"/>
          </a:xfrm>
        </p:spPr>
        <p:txBody>
          <a:bodyPr/>
          <a:lstStyle/>
          <a:p>
            <a:pPr marL="0" indent="0">
              <a:buNone/>
            </a:pPr>
            <a:r>
              <a:rPr lang="en-US" sz="2800" b="1" dirty="0"/>
              <a:t>Assignment </a:t>
            </a:r>
            <a:endParaRPr lang="en-US" sz="2800" dirty="0"/>
          </a:p>
          <a:p>
            <a:pPr marL="0" indent="0">
              <a:buNone/>
            </a:pPr>
            <a:r>
              <a:rPr lang="en-US" sz="2800" dirty="0"/>
              <a:t>Read the instructions for the Yield Management Game. Passenger data and a tally sheet for a class exercise on “game day” will be provided.</a:t>
            </a:r>
            <a:endParaRPr lang="en-US" dirty="0"/>
          </a:p>
        </p:txBody>
      </p:sp>
    </p:spTree>
    <p:extLst>
      <p:ext uri="{BB962C8B-B14F-4D97-AF65-F5344CB8AC3E}">
        <p14:creationId xmlns:p14="http://schemas.microsoft.com/office/powerpoint/2010/main" val="725727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11.4: Sequoia Airlines</a:t>
            </a:r>
            <a:endParaRPr lang="en-US" sz="1000" dirty="0"/>
          </a:p>
        </p:txBody>
      </p:sp>
      <p:sp>
        <p:nvSpPr>
          <p:cNvPr id="3" name="Content Placeholder 2"/>
          <p:cNvSpPr>
            <a:spLocks noGrp="1"/>
          </p:cNvSpPr>
          <p:nvPr>
            <p:ph idx="1"/>
          </p:nvPr>
        </p:nvSpPr>
        <p:spPr>
          <a:xfrm>
            <a:off x="1182688" y="1981200"/>
            <a:ext cx="7588062" cy="3962400"/>
          </a:xfrm>
        </p:spPr>
        <p:txBody>
          <a:bodyPr/>
          <a:lstStyle/>
          <a:p>
            <a:pPr marL="514350" indent="-514350">
              <a:buClrTx/>
              <a:buSzPct val="100000"/>
              <a:buFont typeface="+mj-lt"/>
              <a:buAutoNum type="arabicPeriod"/>
            </a:pPr>
            <a:r>
              <a:rPr lang="en-US" sz="2600" dirty="0"/>
              <a:t>For the forecast period (that is July–December), determine the number of new trainees who must be hired at the beginning of each month so that total personnel costs for the flight-attendant staff and training program are minimized. Formulate the problem as an LP model and solve. </a:t>
            </a:r>
          </a:p>
          <a:p>
            <a:pPr marL="514350" indent="-514350">
              <a:buClrTx/>
              <a:buSzPct val="100000"/>
              <a:buFont typeface="+mj-lt"/>
              <a:buAutoNum type="arabicPeriod"/>
            </a:pPr>
            <a:r>
              <a:rPr lang="en-US" sz="2600" dirty="0"/>
              <a:t>How would you deal with noninteger results? </a:t>
            </a:r>
          </a:p>
          <a:p>
            <a:pPr marL="514350" indent="-514350">
              <a:buClrTx/>
              <a:buSzPct val="100000"/>
              <a:buFont typeface="+mj-lt"/>
              <a:buAutoNum type="arabicPeriod"/>
            </a:pPr>
            <a:r>
              <a:rPr lang="en-US" sz="2600" dirty="0"/>
              <a:t>Discuss how you would use the LP model to make your hiring decision for the next six months.</a:t>
            </a:r>
          </a:p>
        </p:txBody>
      </p:sp>
    </p:spTree>
    <p:extLst>
      <p:ext uri="{BB962C8B-B14F-4D97-AF65-F5344CB8AC3E}">
        <p14:creationId xmlns:p14="http://schemas.microsoft.com/office/powerpoint/2010/main" val="27906381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11.1: Strategies for Matching Capacity of and Demand for Services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3886200"/>
          </a:xfrm>
        </p:spPr>
        <p:txBody>
          <a:bodyPr/>
          <a:lstStyle/>
          <a:p>
            <a:pPr marL="0" indent="0">
              <a:buNone/>
            </a:pPr>
            <a:r>
              <a:rPr lang="en-US" sz="2200" dirty="0"/>
              <a:t>The diagram is organized vertically. At the top is a box labeled "managing service operations". Below that is "strategy" which has two branches: level capacity and chase demand. These each require managing demand. Level capacity has 6 factors: developing complementary services, reservation systems and overbooking, customer induced variability, segmenting demand, offering price incentives, and promoting off peak demand. Chase demand has 6 factors: sharing capacity, cross training employees, using part time employees, increasing customer participation, scheduling work shifts, creating adjustable capacity.</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81552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11.1: Level Capacity and Chase Demand Trade-offs</a:t>
            </a:r>
          </a:p>
        </p:txBody>
      </p:sp>
      <p:graphicFrame>
        <p:nvGraphicFramePr>
          <p:cNvPr id="3" name="Table 2"/>
          <p:cNvGraphicFramePr>
            <a:graphicFrameLocks noGrp="1"/>
          </p:cNvGraphicFramePr>
          <p:nvPr>
            <p:extLst>
              <p:ext uri="{D42A27DB-BD31-4B8C-83A1-F6EECF244321}">
                <p14:modId xmlns:p14="http://schemas.microsoft.com/office/powerpoint/2010/main" val="254169070"/>
              </p:ext>
            </p:extLst>
          </p:nvPr>
        </p:nvGraphicFramePr>
        <p:xfrm>
          <a:off x="1143000" y="2362200"/>
          <a:ext cx="7010400" cy="3124200"/>
        </p:xfrm>
        <a:graphic>
          <a:graphicData uri="http://schemas.openxmlformats.org/drawingml/2006/table">
            <a:tbl>
              <a:tblPr/>
              <a:tblGrid>
                <a:gridCol w="3780118">
                  <a:extLst>
                    <a:ext uri="{9D8B030D-6E8A-4147-A177-3AD203B41FA5}">
                      <a16:colId xmlns:a16="http://schemas.microsoft.com/office/drawing/2014/main" val="3912161036"/>
                    </a:ext>
                  </a:extLst>
                </a:gridCol>
                <a:gridCol w="1649505">
                  <a:extLst>
                    <a:ext uri="{9D8B030D-6E8A-4147-A177-3AD203B41FA5}">
                      <a16:colId xmlns:a16="http://schemas.microsoft.com/office/drawing/2014/main" val="3113471515"/>
                    </a:ext>
                  </a:extLst>
                </a:gridCol>
                <a:gridCol w="1580777">
                  <a:extLst>
                    <a:ext uri="{9D8B030D-6E8A-4147-A177-3AD203B41FA5}">
                      <a16:colId xmlns:a16="http://schemas.microsoft.com/office/drawing/2014/main" val="6261998"/>
                    </a:ext>
                  </a:extLst>
                </a:gridCol>
              </a:tblGrid>
              <a:tr h="539772">
                <a:tc>
                  <a:txBody>
                    <a:bodyPr/>
                    <a:lstStyle/>
                    <a:p>
                      <a:pPr algn="l" fontAlgn="ctr"/>
                      <a:r>
                        <a:rPr lang="en-US" sz="1800" b="1" i="0" u="none" strike="noStrike" dirty="0">
                          <a:solidFill>
                            <a:srgbClr val="000000"/>
                          </a:solidFill>
                          <a:effectLst/>
                          <a:latin typeface="Calibri" panose="020F0502020204030204" pitchFamily="34" charset="0"/>
                        </a:rPr>
                        <a:t>Strategic Dimension</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800" b="1" i="0" u="none" strike="noStrike">
                          <a:solidFill>
                            <a:srgbClr val="000000"/>
                          </a:solidFill>
                          <a:effectLst/>
                          <a:latin typeface="Calibri" panose="020F0502020204030204" pitchFamily="34" charset="0"/>
                        </a:rPr>
                        <a:t>Level Capacity</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en-US" sz="1800" b="1" i="0" u="none" strike="noStrike" dirty="0">
                          <a:solidFill>
                            <a:srgbClr val="000000"/>
                          </a:solidFill>
                          <a:effectLst/>
                          <a:latin typeface="Calibri" panose="020F0502020204030204" pitchFamily="34" charset="0"/>
                        </a:rPr>
                        <a:t>Chase Demand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56830637"/>
                  </a:ext>
                </a:extLst>
              </a:tr>
              <a:tr h="321704">
                <a:tc>
                  <a:txBody>
                    <a:bodyPr/>
                    <a:lstStyle/>
                    <a:p>
                      <a:pPr algn="l" fontAlgn="b"/>
                      <a:r>
                        <a:rPr lang="en-US" sz="1800" b="0" i="0" u="none" strike="noStrike" dirty="0">
                          <a:solidFill>
                            <a:srgbClr val="000000"/>
                          </a:solidFill>
                          <a:effectLst/>
                          <a:latin typeface="Calibri" panose="020F0502020204030204" pitchFamily="34" charset="0"/>
                        </a:rPr>
                        <a:t>Customer waiting</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Generally low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Moderate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67943973"/>
                  </a:ext>
                </a:extLst>
              </a:tr>
              <a:tr h="321704">
                <a:tc>
                  <a:txBody>
                    <a:bodyPr/>
                    <a:lstStyle/>
                    <a:p>
                      <a:pPr algn="l" fontAlgn="b"/>
                      <a:r>
                        <a:rPr lang="en-US" sz="1800" b="0" i="0" u="none" strike="noStrike" dirty="0">
                          <a:solidFill>
                            <a:srgbClr val="000000"/>
                          </a:solidFill>
                          <a:effectLst/>
                          <a:latin typeface="Calibri" panose="020F0502020204030204" pitchFamily="34" charset="0"/>
                        </a:rPr>
                        <a:t>Employee utilization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Moderate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High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90275786"/>
                  </a:ext>
                </a:extLst>
              </a:tr>
              <a:tr h="321704">
                <a:tc>
                  <a:txBody>
                    <a:bodyPr/>
                    <a:lstStyle/>
                    <a:p>
                      <a:pPr algn="l" fontAlgn="b"/>
                      <a:r>
                        <a:rPr lang="en-US" sz="1800" b="0" i="0" u="none" strike="noStrike" dirty="0">
                          <a:solidFill>
                            <a:srgbClr val="000000"/>
                          </a:solidFill>
                          <a:effectLst/>
                          <a:latin typeface="Calibri" panose="020F0502020204030204" pitchFamily="34" charset="0"/>
                        </a:rPr>
                        <a:t>Labor-skill level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High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Low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41310998"/>
                  </a:ext>
                </a:extLst>
              </a:tr>
              <a:tr h="321704">
                <a:tc>
                  <a:txBody>
                    <a:bodyPr/>
                    <a:lstStyle/>
                    <a:p>
                      <a:pPr algn="l" fontAlgn="b"/>
                      <a:r>
                        <a:rPr lang="en-US" sz="1800" b="0" i="0" u="none" strike="noStrike" dirty="0">
                          <a:solidFill>
                            <a:srgbClr val="000000"/>
                          </a:solidFill>
                          <a:effectLst/>
                          <a:latin typeface="Calibri" panose="020F0502020204030204" pitchFamily="34" charset="0"/>
                        </a:rPr>
                        <a:t>Labor turnover</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Low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High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6759935"/>
                  </a:ext>
                </a:extLst>
              </a:tr>
              <a:tr h="332500">
                <a:tc>
                  <a:txBody>
                    <a:bodyPr/>
                    <a:lstStyle/>
                    <a:p>
                      <a:pPr algn="l" fontAlgn="b"/>
                      <a:r>
                        <a:rPr lang="en-US" sz="1800" b="0" i="0" u="none" strike="noStrike" dirty="0">
                          <a:solidFill>
                            <a:srgbClr val="000000"/>
                          </a:solidFill>
                          <a:effectLst/>
                          <a:latin typeface="Calibri" panose="020F0502020204030204" pitchFamily="34" charset="0"/>
                        </a:rPr>
                        <a:t>Training required per employee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High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Low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5198517"/>
                  </a:ext>
                </a:extLst>
              </a:tr>
              <a:tr h="321704">
                <a:tc>
                  <a:txBody>
                    <a:bodyPr/>
                    <a:lstStyle/>
                    <a:p>
                      <a:pPr algn="l" fontAlgn="b"/>
                      <a:r>
                        <a:rPr lang="en-US" sz="1800" b="0" i="0" u="none" strike="noStrike">
                          <a:solidFill>
                            <a:srgbClr val="000000"/>
                          </a:solidFill>
                          <a:effectLst/>
                          <a:latin typeface="Calibri" panose="020F0502020204030204" pitchFamily="34" charset="0"/>
                        </a:rPr>
                        <a:t>Working conditions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Pleasant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Hectic</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6920374"/>
                  </a:ext>
                </a:extLst>
              </a:tr>
              <a:tr h="321704">
                <a:tc>
                  <a:txBody>
                    <a:bodyPr/>
                    <a:lstStyle/>
                    <a:p>
                      <a:pPr algn="l" fontAlgn="b"/>
                      <a:r>
                        <a:rPr lang="en-US" sz="1800" b="0" i="0" u="none" strike="noStrike">
                          <a:solidFill>
                            <a:srgbClr val="000000"/>
                          </a:solidFill>
                          <a:effectLst/>
                          <a:latin typeface="Calibri" panose="020F0502020204030204" pitchFamily="34" charset="0"/>
                        </a:rPr>
                        <a:t>Supervision required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Low</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High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4097913"/>
                  </a:ext>
                </a:extLst>
              </a:tr>
              <a:tr h="321704">
                <a:tc>
                  <a:txBody>
                    <a:bodyPr/>
                    <a:lstStyle/>
                    <a:p>
                      <a:pPr algn="l" fontAlgn="b"/>
                      <a:r>
                        <a:rPr lang="en-US" sz="1800" b="0" i="0" u="none" strike="noStrike">
                          <a:solidFill>
                            <a:srgbClr val="000000"/>
                          </a:solidFill>
                          <a:effectLst/>
                          <a:latin typeface="Calibri" panose="020F0502020204030204" pitchFamily="34" charset="0"/>
                        </a:rPr>
                        <a:t>Forecasting</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a:solidFill>
                            <a:srgbClr val="000000"/>
                          </a:solidFill>
                          <a:effectLst/>
                          <a:latin typeface="Calibri" panose="020F0502020204030204" pitchFamily="34" charset="0"/>
                        </a:rPr>
                        <a:t>Long-run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Short-run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6670985"/>
                  </a:ext>
                </a:extLst>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11.2: Effect of Smoothing Physician Visits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3276600"/>
          </a:xfrm>
        </p:spPr>
        <p:txBody>
          <a:bodyPr/>
          <a:lstStyle/>
          <a:p>
            <a:pPr marL="0" indent="0">
              <a:buNone/>
            </a:pPr>
            <a:r>
              <a:rPr lang="en-US" dirty="0"/>
              <a:t>Before smoothing, the points for Monday through Friday were about 122%, about 110%, about 95%, about 87%, and then 95%. After smoothing, the points for Monday through Friday were approximately 108%, 100%, 102%, 98%, and 102%.</a:t>
            </a:r>
            <a:endParaRPr lang="en-US" sz="20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2805167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11.3: Daily Demand for Telephone Operators </a:t>
            </a:r>
            <a:r>
              <a:rPr lang="en-US" sz="3600" kern="1200" dirty="0"/>
              <a:t>Long Description </a:t>
            </a:r>
            <a:endParaRPr lang="en-US" sz="1000" dirty="0"/>
          </a:p>
        </p:txBody>
      </p:sp>
      <p:sp>
        <p:nvSpPr>
          <p:cNvPr id="3" name="Content Placeholder 2"/>
          <p:cNvSpPr>
            <a:spLocks noGrp="1"/>
          </p:cNvSpPr>
          <p:nvPr>
            <p:ph idx="1"/>
          </p:nvPr>
        </p:nvSpPr>
        <p:spPr>
          <a:xfrm>
            <a:off x="1182688" y="1981200"/>
            <a:ext cx="7588062" cy="4114800"/>
          </a:xfrm>
        </p:spPr>
        <p:txBody>
          <a:bodyPr/>
          <a:lstStyle/>
          <a:p>
            <a:pPr marL="0" indent="0">
              <a:buNone/>
            </a:pPr>
            <a:r>
              <a:rPr lang="en-US" dirty="0"/>
              <a:t>From 12 a.m. to about 8 a.m. the number of calls is around 100 per hour. The number of calls picks up dramatically from 8 a.m. until about 11 am. It decreases until about 1 p.m., then levels off at about 2000 calls until about 4 p.m. After that, it decreases steadily until, around 12 p.m., the number of calls is back around 200. </a:t>
            </a:r>
            <a:endParaRPr lang="en-US" sz="20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8469092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11.4: Profile of Operator Requirements and Tour Assignments </a:t>
            </a:r>
            <a:r>
              <a:rPr lang="en-US" sz="1000" dirty="0"/>
              <a:t>1</a:t>
            </a:r>
            <a:r>
              <a:rPr lang="en-US" sz="3600" dirty="0"/>
              <a:t>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3605331"/>
          </a:xfrm>
        </p:spPr>
        <p:txBody>
          <a:bodyPr/>
          <a:lstStyle/>
          <a:p>
            <a:pPr marL="0" indent="0">
              <a:buNone/>
            </a:pPr>
            <a:r>
              <a:rPr lang="en-US" dirty="0"/>
              <a:t>Around 12 a.m. about 7 operators are needed, but this need declines to about 3 operators from about 1 a.m. until about 6 a.m. Then it increases sharply until about 27 operators around noon, then decreases steadily to about 10 operators by 12 p.m.</a:t>
            </a:r>
            <a:endParaRPr lang="en-US" sz="20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534498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11.5: The Schedule-Building Process</a:t>
            </a:r>
            <a:endParaRPr lang="en-US" sz="1000" dirty="0"/>
          </a:p>
        </p:txBody>
      </p:sp>
      <p:sp>
        <p:nvSpPr>
          <p:cNvPr id="3" name="Content Placeholder 2"/>
          <p:cNvSpPr>
            <a:spLocks noGrp="1"/>
          </p:cNvSpPr>
          <p:nvPr>
            <p:ph idx="1"/>
          </p:nvPr>
        </p:nvSpPr>
        <p:spPr>
          <a:xfrm>
            <a:off x="1182688" y="1981200"/>
            <a:ext cx="7588062" cy="3962400"/>
          </a:xfrm>
        </p:spPr>
        <p:txBody>
          <a:bodyPr/>
          <a:lstStyle/>
          <a:p>
            <a:pPr marL="0" indent="0">
              <a:buNone/>
            </a:pPr>
            <a:r>
              <a:rPr lang="en-US" sz="2800" dirty="0"/>
              <a:t>The horizontal axis has the time intervals from 0 to 18 and the vertical axis has the number of workers required. A blue step function give the numbers of workers required and a black dashed line step function gives the workers at the final stage. The goal is to minimize the distance between the number of workers required and the workers during the specific building stage. The peak time is around time 9.</a:t>
            </a:r>
            <a:endParaRPr lang="en-US" sz="18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1483687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295400"/>
          </a:xfrm>
        </p:spPr>
        <p:txBody>
          <a:bodyPr/>
          <a:lstStyle/>
          <a:p>
            <a:r>
              <a:rPr lang="en-US" sz="3600" dirty="0"/>
              <a:t>Figure 11.6: Teller Requirements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3200400"/>
          </a:xfrm>
        </p:spPr>
        <p:txBody>
          <a:bodyPr/>
          <a:lstStyle/>
          <a:p>
            <a:pPr marL="0" indent="0">
              <a:buNone/>
            </a:pPr>
            <a:r>
              <a:rPr lang="en-US" dirty="0"/>
              <a:t>There are 2 full-time tellers each day (Monday through Friday). On Monday 6 tellers are needed. On Tuesday 2 tellers are needed. On Wednesday 4 tellers are needed. On Thursday 3 tellers are needed. On Friday 7 tellers are needed.</a:t>
            </a:r>
            <a:endParaRPr lang="en-US" sz="18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830072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11.8: Airline Pricing for a Coach Seat on a Cross-Country Flight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191000"/>
          </a:xfrm>
        </p:spPr>
        <p:txBody>
          <a:bodyPr/>
          <a:lstStyle/>
          <a:p>
            <a:pPr marL="0" indent="0">
              <a:buNone/>
            </a:pPr>
            <a:r>
              <a:rPr lang="en-US" sz="1900" dirty="0"/>
              <a:t>The first graph shows quantity on the horizontal axis and price on the vertical axis. The demand curve is drawn and is a line with a negative slope. A rectangle is shown beginning at the origin and ending at point (Q, P), which falls on the demand curve. The portion above the rectangle but below the demand curve is labeled consumer surplus. The portion to the right of the rectangle, but below the demand line is labeled seats available.</a:t>
            </a:r>
            <a:br>
              <a:rPr lang="en-US" sz="1900" dirty="0"/>
            </a:br>
            <a:r>
              <a:rPr lang="en-US" sz="1900" dirty="0"/>
              <a:t>The second graph fills the space under the demand curve with 3 separate rectangles. The first has the highest price point, is labeled full coach, begins at the origin, and extends to Q sub 1. The next rectangle begins at Q sub 1 and extends to Q sub 2 and has price point P sub 2. This is labeled advanced purchase. The third rectangle extends from Q sub 2 to Q sub 3 and is at price point 3 and is labeled internet special. Beyond that there are seats available. The total revenue is the sum of the areas for each of these three rectangles.</a:t>
            </a:r>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7130209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11.9: Seasonal Allocation of Rooms by Service Class for a Resort Hotel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343400"/>
          </a:xfrm>
        </p:spPr>
        <p:txBody>
          <a:bodyPr/>
          <a:lstStyle/>
          <a:p>
            <a:pPr marL="0" indent="0">
              <a:buNone/>
            </a:pPr>
            <a:r>
              <a:rPr lang="en-US" sz="2800" dirty="0"/>
              <a:t>During the peak season (summer), which is 30% of the time, 30% of the rooms are first class, 60% are standard, and 10% are budget. During the fall, which is 20% of the time, 20% are first class, 50% are standard, and 30% are budget. During the winter (which is 40% of the time) 20% are first class, 30% are standard, and 50% are budget. During the spring (which is 10% of the time), 20% are first class, 50% are standard, and 30% are budget.</a:t>
            </a:r>
            <a:endParaRPr lang="en-US" sz="16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36779480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11.10: Demand Control Chart for a Hotel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038600"/>
          </a:xfrm>
        </p:spPr>
        <p:txBody>
          <a:bodyPr/>
          <a:lstStyle/>
          <a:p>
            <a:pPr marL="0" indent="0">
              <a:buNone/>
            </a:pPr>
            <a:r>
              <a:rPr lang="en-US" sz="2800" dirty="0"/>
              <a:t>The horizontal axis shows the number of days before arrival and the vertical axis shows the number of reservations. The expected reservation accumulation is around 250 right before arrival and decreases to near 0 as the number of days before arrival increases. Two lines are drawn surrounding this decreasing curve to show the positive and negative 2 standard deviation control limits.</a:t>
            </a:r>
            <a:endParaRPr lang="en-US" sz="16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7366479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11.11: The Boeing 737 Cabin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038600"/>
          </a:xfrm>
        </p:spPr>
        <p:txBody>
          <a:bodyPr/>
          <a:lstStyle/>
          <a:p>
            <a:pPr marL="0" indent="0">
              <a:buNone/>
            </a:pPr>
            <a:r>
              <a:rPr lang="en-US" sz="2800" dirty="0"/>
              <a:t>This figure shows that first class sits up front and consists of 12 seats, the coach class is the rest of the plane and has seats labeled A, B, C, D, E, and F for each of rows 10 through 25. Anything before row 20 requires full fare reserved seats. Behind row 20 is discount fare seats. Optional discount seats that could have been sold at full fare is the phrase describing row 20. Empty seats reserved for full fair are marked with an X.</a:t>
            </a:r>
            <a:endParaRPr lang="en-US" sz="14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67617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28600"/>
            <a:ext cx="7580312" cy="1447800"/>
          </a:xfrm>
        </p:spPr>
        <p:txBody>
          <a:bodyPr/>
          <a:lstStyle/>
          <a:p>
            <a:r>
              <a:rPr lang="en-US" dirty="0"/>
              <a:t>Strategies for Managing Demand</a:t>
            </a:r>
            <a:endParaRPr lang="en-US" sz="1000" dirty="0"/>
          </a:p>
        </p:txBody>
      </p:sp>
      <p:sp>
        <p:nvSpPr>
          <p:cNvPr id="3" name="Content Placeholder 2"/>
          <p:cNvSpPr>
            <a:spLocks noGrp="1"/>
          </p:cNvSpPr>
          <p:nvPr>
            <p:ph idx="1"/>
          </p:nvPr>
        </p:nvSpPr>
        <p:spPr>
          <a:xfrm>
            <a:off x="1182688" y="2170113"/>
            <a:ext cx="7588062" cy="3621087"/>
          </a:xfrm>
        </p:spPr>
        <p:txBody>
          <a:bodyPr/>
          <a:lstStyle/>
          <a:p>
            <a:pPr marL="292608" indent="-292608" eaLnBrk="1" hangingPunct="1">
              <a:spcBef>
                <a:spcPts val="1000"/>
              </a:spcBef>
              <a:buClrTx/>
              <a:buSzPct val="100000"/>
              <a:buFont typeface="Arial" panose="020B0604020202020204" pitchFamily="34" charset="0"/>
              <a:buChar char="•"/>
            </a:pPr>
            <a:r>
              <a:rPr lang="en-US" altLang="en-US" dirty="0"/>
              <a:t>Customer-Induced Variability.</a:t>
            </a:r>
          </a:p>
          <a:p>
            <a:pPr marL="292608" indent="-292608" eaLnBrk="1" hangingPunct="1">
              <a:spcBef>
                <a:spcPts val="1000"/>
              </a:spcBef>
              <a:buClrTx/>
              <a:buSzPct val="100000"/>
              <a:buFont typeface="Arial" panose="020B0604020202020204" pitchFamily="34" charset="0"/>
              <a:buChar char="•"/>
            </a:pPr>
            <a:r>
              <a:rPr lang="en-US" altLang="en-US" dirty="0"/>
              <a:t>Segmenting Demand.</a:t>
            </a:r>
          </a:p>
          <a:p>
            <a:pPr marL="292608" indent="-292608" eaLnBrk="1" hangingPunct="1">
              <a:spcBef>
                <a:spcPts val="1000"/>
              </a:spcBef>
              <a:buClrTx/>
              <a:buSzPct val="100000"/>
              <a:buFont typeface="Arial" panose="020B0604020202020204" pitchFamily="34" charset="0"/>
              <a:buChar char="•"/>
            </a:pPr>
            <a:r>
              <a:rPr lang="en-US" altLang="en-US" dirty="0"/>
              <a:t>Offering Price Incentives.</a:t>
            </a:r>
          </a:p>
          <a:p>
            <a:pPr marL="292608" indent="-292608" eaLnBrk="1" hangingPunct="1">
              <a:spcBef>
                <a:spcPts val="1000"/>
              </a:spcBef>
              <a:buClrTx/>
              <a:buSzPct val="100000"/>
              <a:buFont typeface="Arial" panose="020B0604020202020204" pitchFamily="34" charset="0"/>
              <a:buChar char="•"/>
            </a:pPr>
            <a:r>
              <a:rPr lang="en-US" altLang="en-US" dirty="0"/>
              <a:t>Promoting Off-Peak Demand.</a:t>
            </a:r>
          </a:p>
          <a:p>
            <a:pPr marL="292608" indent="-292608" eaLnBrk="1" hangingPunct="1">
              <a:spcBef>
                <a:spcPts val="1000"/>
              </a:spcBef>
              <a:buClrTx/>
              <a:buSzPct val="100000"/>
              <a:buFont typeface="Arial" panose="020B0604020202020204" pitchFamily="34" charset="0"/>
              <a:buChar char="•"/>
            </a:pPr>
            <a:r>
              <a:rPr lang="en-US" altLang="en-US" dirty="0"/>
              <a:t>Developing Complementary Services.</a:t>
            </a:r>
          </a:p>
          <a:p>
            <a:pPr marL="292608" indent="-292608" eaLnBrk="1" hangingPunct="1">
              <a:spcBef>
                <a:spcPts val="1000"/>
              </a:spcBef>
              <a:buClrTx/>
              <a:buSzPct val="100000"/>
              <a:buFont typeface="Arial" panose="020B0604020202020204" pitchFamily="34" charset="0"/>
              <a:buChar char="•"/>
            </a:pPr>
            <a:r>
              <a:rPr lang="en-US" altLang="en-US" dirty="0"/>
              <a:t>Reservation Systems and Overbooking.</a:t>
            </a:r>
          </a:p>
        </p:txBody>
      </p:sp>
    </p:spTree>
    <p:extLst>
      <p:ext uri="{BB962C8B-B14F-4D97-AF65-F5344CB8AC3E}">
        <p14:creationId xmlns:p14="http://schemas.microsoft.com/office/powerpoint/2010/main" val="1557681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152399"/>
            <a:ext cx="7808912" cy="1524001"/>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11.1: Strategies for Matching Capacity of and Demand for Services</a:t>
            </a:r>
          </a:p>
        </p:txBody>
      </p:sp>
      <p:pic>
        <p:nvPicPr>
          <p:cNvPr id="7" name="Picture 6" descr="Diagram showing the strategies for matching capacity of and demand for services. "/>
          <p:cNvPicPr>
            <a:picLocks noChangeAspect="1"/>
          </p:cNvPicPr>
          <p:nvPr/>
        </p:nvPicPr>
        <p:blipFill>
          <a:blip r:embed="rId3"/>
          <a:stretch>
            <a:fillRect/>
          </a:stretch>
        </p:blipFill>
        <p:spPr>
          <a:xfrm>
            <a:off x="2895600" y="1908858"/>
            <a:ext cx="3767428" cy="4415470"/>
          </a:xfrm>
          <a:prstGeom prst="rect">
            <a:avLst/>
          </a:prstGeom>
        </p:spPr>
      </p:pic>
      <p:sp>
        <p:nvSpPr>
          <p:cNvPr id="6" name="Content Placeholder 6" descr="Bar graph showing the top 10 countries by gross domestic product in 2014.&#10;"/>
          <p:cNvSpPr>
            <a:spLocks noGrp="1"/>
          </p:cNvSpPr>
          <p:nvPr>
            <p:ph idx="1"/>
          </p:nvPr>
        </p:nvSpPr>
        <p:spPr>
          <a:xfrm>
            <a:off x="3981450" y="63540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242959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11.2: Strategies for Managing Customer-Induced Variability</a:t>
            </a:r>
          </a:p>
        </p:txBody>
      </p:sp>
      <p:graphicFrame>
        <p:nvGraphicFramePr>
          <p:cNvPr id="2" name="Table 1"/>
          <p:cNvGraphicFramePr>
            <a:graphicFrameLocks noGrp="1"/>
          </p:cNvGraphicFramePr>
          <p:nvPr>
            <p:extLst>
              <p:ext uri="{D42A27DB-BD31-4B8C-83A1-F6EECF244321}">
                <p14:modId xmlns:p14="http://schemas.microsoft.com/office/powerpoint/2010/main" val="2854568701"/>
              </p:ext>
            </p:extLst>
          </p:nvPr>
        </p:nvGraphicFramePr>
        <p:xfrm>
          <a:off x="380999" y="2381250"/>
          <a:ext cx="8382001" cy="2419350"/>
        </p:xfrm>
        <a:graphic>
          <a:graphicData uri="http://schemas.openxmlformats.org/drawingml/2006/table">
            <a:tbl>
              <a:tblPr/>
              <a:tblGrid>
                <a:gridCol w="1905001">
                  <a:extLst>
                    <a:ext uri="{9D8B030D-6E8A-4147-A177-3AD203B41FA5}">
                      <a16:colId xmlns:a16="http://schemas.microsoft.com/office/drawing/2014/main" val="3066035437"/>
                    </a:ext>
                  </a:extLst>
                </a:gridCol>
                <a:gridCol w="2822324">
                  <a:extLst>
                    <a:ext uri="{9D8B030D-6E8A-4147-A177-3AD203B41FA5}">
                      <a16:colId xmlns:a16="http://schemas.microsoft.com/office/drawing/2014/main" val="2816768340"/>
                    </a:ext>
                  </a:extLst>
                </a:gridCol>
                <a:gridCol w="3654676">
                  <a:extLst>
                    <a:ext uri="{9D8B030D-6E8A-4147-A177-3AD203B41FA5}">
                      <a16:colId xmlns:a16="http://schemas.microsoft.com/office/drawing/2014/main" val="2173262768"/>
                    </a:ext>
                  </a:extLst>
                </a:gridCol>
              </a:tblGrid>
              <a:tr h="438150">
                <a:tc>
                  <a:txBody>
                    <a:bodyPr/>
                    <a:lstStyle/>
                    <a:p>
                      <a:pPr algn="l" fontAlgn="b"/>
                      <a:r>
                        <a:rPr lang="en-US" sz="1800" b="1" i="0" u="none" strike="noStrike" dirty="0">
                          <a:solidFill>
                            <a:srgbClr val="000000"/>
                          </a:solidFill>
                          <a:effectLst/>
                          <a:latin typeface="Calibri" panose="020F0502020204030204" pitchFamily="34" charset="0"/>
                        </a:rPr>
                        <a:t>Type of Variability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i="0" u="none" strike="noStrike" dirty="0">
                          <a:solidFill>
                            <a:srgbClr val="000000"/>
                          </a:solidFill>
                          <a:effectLst/>
                          <a:latin typeface="Calibri" panose="020F0502020204030204" pitchFamily="34" charset="0"/>
                        </a:rPr>
                        <a:t>Accommodation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i="0" u="none" strike="noStrike" dirty="0">
                          <a:solidFill>
                            <a:srgbClr val="000000"/>
                          </a:solidFill>
                          <a:effectLst/>
                          <a:latin typeface="Calibri" panose="020F0502020204030204" pitchFamily="34" charset="0"/>
                        </a:rPr>
                        <a:t>Reduction</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08594509"/>
                  </a:ext>
                </a:extLst>
              </a:tr>
              <a:tr h="381000">
                <a:tc>
                  <a:txBody>
                    <a:bodyPr/>
                    <a:lstStyle/>
                    <a:p>
                      <a:pPr algn="l" fontAlgn="b"/>
                      <a:r>
                        <a:rPr lang="en-US" sz="1800" b="0" i="0" u="none" strike="noStrike" dirty="0">
                          <a:solidFill>
                            <a:srgbClr val="000000"/>
                          </a:solidFill>
                          <a:effectLst/>
                          <a:latin typeface="Calibri" panose="020F0502020204030204" pitchFamily="34" charset="0"/>
                        </a:rPr>
                        <a:t>Arrival</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Provide generous staffing</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Require reservations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8782816"/>
                  </a:ext>
                </a:extLst>
              </a:tr>
              <a:tr h="381000">
                <a:tc>
                  <a:txBody>
                    <a:bodyPr/>
                    <a:lstStyle/>
                    <a:p>
                      <a:pPr algn="l" fontAlgn="b"/>
                      <a:r>
                        <a:rPr lang="en-US" sz="1800" b="0" i="0" u="none" strike="noStrike" dirty="0">
                          <a:solidFill>
                            <a:srgbClr val="000000"/>
                          </a:solidFill>
                          <a:effectLst/>
                          <a:latin typeface="Calibri" panose="020F0502020204030204" pitchFamily="34" charset="0"/>
                        </a:rPr>
                        <a:t>Capability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Adapt to customer skill levels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Target customers based on capability</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9000537"/>
                  </a:ext>
                </a:extLst>
              </a:tr>
              <a:tr h="190500">
                <a:tc>
                  <a:txBody>
                    <a:bodyPr/>
                    <a:lstStyle/>
                    <a:p>
                      <a:pPr algn="l" fontAlgn="b"/>
                      <a:r>
                        <a:rPr lang="en-US" sz="1800" b="0" i="0" u="none" strike="noStrike" dirty="0">
                          <a:solidFill>
                            <a:srgbClr val="000000"/>
                          </a:solidFill>
                          <a:effectLst/>
                          <a:latin typeface="Calibri" panose="020F0502020204030204" pitchFamily="34" charset="0"/>
                        </a:rPr>
                        <a:t>Request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Cross-train employees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Limit service breadth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77057583"/>
                  </a:ext>
                </a:extLst>
              </a:tr>
              <a:tr h="325755">
                <a:tc>
                  <a:txBody>
                    <a:bodyPr/>
                    <a:lstStyle/>
                    <a:p>
                      <a:pPr algn="l" fontAlgn="b"/>
                      <a:r>
                        <a:rPr lang="en-US" sz="1800" b="0" i="0" u="none" strike="noStrike" dirty="0">
                          <a:solidFill>
                            <a:srgbClr val="000000"/>
                          </a:solidFill>
                          <a:effectLst/>
                          <a:latin typeface="Calibri" panose="020F0502020204030204" pitchFamily="34" charset="0"/>
                        </a:rPr>
                        <a:t>Effort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Do work for customers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Reward increased effort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71315071"/>
                  </a:ext>
                </a:extLst>
              </a:tr>
              <a:tr h="609600">
                <a:tc>
                  <a:txBody>
                    <a:bodyPr/>
                    <a:lstStyle/>
                    <a:p>
                      <a:pPr algn="l" fontAlgn="b"/>
                      <a:r>
                        <a:rPr lang="en-US" sz="1800" b="0" i="0" u="none" strike="noStrike" dirty="0">
                          <a:solidFill>
                            <a:srgbClr val="000000"/>
                          </a:solidFill>
                          <a:effectLst/>
                          <a:latin typeface="Calibri" panose="020F0502020204030204" pitchFamily="34" charset="0"/>
                        </a:rPr>
                        <a:t>Subjective preference</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Diagnose expectations and adapt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0" i="0" u="none" strike="noStrike" dirty="0">
                          <a:solidFill>
                            <a:srgbClr val="000000"/>
                          </a:solidFill>
                          <a:effectLst/>
                          <a:latin typeface="Calibri" panose="020F0502020204030204" pitchFamily="34" charset="0"/>
                        </a:rPr>
                        <a:t>Persuade customers to adjust expectations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8958268"/>
                  </a:ext>
                </a:extLst>
              </a:tr>
            </a:tbl>
          </a:graphicData>
        </a:graphic>
      </p:graphicFrame>
    </p:spTree>
    <p:extLst>
      <p:ext uri="{BB962C8B-B14F-4D97-AF65-F5344CB8AC3E}">
        <p14:creationId xmlns:p14="http://schemas.microsoft.com/office/powerpoint/2010/main" val="318136193"/>
      </p:ext>
    </p:extLst>
  </p:cSld>
  <p:clrMapOvr>
    <a:overrideClrMapping bg1="lt1" tx1="dk1" bg2="lt2" tx2="dk2" accent1="accent1" accent2="accent2" accent3="accent3" accent4="accent4" accent5="accent5" accent6="accent6" hlink="hlink" folHlink="folHlink"/>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11.2: Effect of Smoothing Physician Visits</a:t>
            </a:r>
          </a:p>
        </p:txBody>
      </p:sp>
      <p:pic>
        <p:nvPicPr>
          <p:cNvPr id="5" name="Picture 4" descr="Line graph showing days of the week versus percentage of average daily physician visits. &#10;"/>
          <p:cNvPicPr>
            <a:picLocks noChangeAspect="1"/>
          </p:cNvPicPr>
          <p:nvPr/>
        </p:nvPicPr>
        <p:blipFill>
          <a:blip r:embed="rId3"/>
          <a:stretch>
            <a:fillRect/>
          </a:stretch>
        </p:blipFill>
        <p:spPr>
          <a:xfrm>
            <a:off x="2260023" y="1828800"/>
            <a:ext cx="4623955" cy="4398818"/>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314035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Table 11.3: Smoothing Demand by Appointment Scheduling</a:t>
            </a:r>
          </a:p>
        </p:txBody>
      </p:sp>
      <p:graphicFrame>
        <p:nvGraphicFramePr>
          <p:cNvPr id="3" name="Table 2"/>
          <p:cNvGraphicFramePr>
            <a:graphicFrameLocks noGrp="1"/>
          </p:cNvGraphicFramePr>
          <p:nvPr>
            <p:extLst>
              <p:ext uri="{D42A27DB-BD31-4B8C-83A1-F6EECF244321}">
                <p14:modId xmlns:p14="http://schemas.microsoft.com/office/powerpoint/2010/main" val="2618735163"/>
              </p:ext>
            </p:extLst>
          </p:nvPr>
        </p:nvGraphicFramePr>
        <p:xfrm>
          <a:off x="1411288" y="2743200"/>
          <a:ext cx="4760912" cy="1885950"/>
        </p:xfrm>
        <a:graphic>
          <a:graphicData uri="http://schemas.openxmlformats.org/drawingml/2006/table">
            <a:tbl>
              <a:tblPr/>
              <a:tblGrid>
                <a:gridCol w="2591383">
                  <a:extLst>
                    <a:ext uri="{9D8B030D-6E8A-4147-A177-3AD203B41FA5}">
                      <a16:colId xmlns:a16="http://schemas.microsoft.com/office/drawing/2014/main" val="2354802963"/>
                    </a:ext>
                  </a:extLst>
                </a:gridCol>
                <a:gridCol w="2169529">
                  <a:extLst>
                    <a:ext uri="{9D8B030D-6E8A-4147-A177-3AD203B41FA5}">
                      <a16:colId xmlns:a16="http://schemas.microsoft.com/office/drawing/2014/main" val="1392674383"/>
                    </a:ext>
                  </a:extLst>
                </a:gridCol>
              </a:tblGrid>
              <a:tr h="190500">
                <a:tc>
                  <a:txBody>
                    <a:bodyPr/>
                    <a:lstStyle/>
                    <a:p>
                      <a:pPr algn="l" fontAlgn="b"/>
                      <a:r>
                        <a:rPr lang="en-US" sz="2000" b="1" i="0" u="none" strike="noStrike" dirty="0">
                          <a:solidFill>
                            <a:srgbClr val="000000"/>
                          </a:solidFill>
                          <a:effectLst/>
                          <a:latin typeface="Calibri" panose="020F0502020204030204" pitchFamily="34" charset="0"/>
                        </a:rPr>
                        <a:t>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1" i="0" u="none" strike="noStrike" dirty="0">
                          <a:solidFill>
                            <a:srgbClr val="000000"/>
                          </a:solidFill>
                          <a:effectLst/>
                          <a:latin typeface="Calibri" panose="020F0502020204030204" pitchFamily="34" charset="0"/>
                        </a:rPr>
                        <a:t>Appointments</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1536935"/>
                  </a:ext>
                </a:extLst>
              </a:tr>
              <a:tr h="190500">
                <a:tc>
                  <a:txBody>
                    <a:bodyPr/>
                    <a:lstStyle/>
                    <a:p>
                      <a:pPr algn="l" fontAlgn="b"/>
                      <a:r>
                        <a:rPr lang="en-US" sz="2000" b="0" i="0" u="none" strike="noStrike">
                          <a:solidFill>
                            <a:srgbClr val="000000"/>
                          </a:solidFill>
                          <a:effectLst/>
                          <a:latin typeface="Calibri" panose="020F0502020204030204" pitchFamily="34" charset="0"/>
                        </a:rPr>
                        <a:t>Monday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84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89511374"/>
                  </a:ext>
                </a:extLst>
              </a:tr>
              <a:tr h="190500">
                <a:tc>
                  <a:txBody>
                    <a:bodyPr/>
                    <a:lstStyle/>
                    <a:p>
                      <a:pPr algn="l" fontAlgn="b"/>
                      <a:r>
                        <a:rPr lang="en-US" sz="2000" b="0" i="0" u="none" strike="noStrike" dirty="0">
                          <a:solidFill>
                            <a:srgbClr val="000000"/>
                          </a:solidFill>
                          <a:effectLst/>
                          <a:latin typeface="Calibri" panose="020F0502020204030204" pitchFamily="34" charset="0"/>
                        </a:rPr>
                        <a:t>Tuesday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89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2807159"/>
                  </a:ext>
                </a:extLst>
              </a:tr>
              <a:tr h="190500">
                <a:tc>
                  <a:txBody>
                    <a:bodyPr/>
                    <a:lstStyle/>
                    <a:p>
                      <a:pPr algn="l" fontAlgn="b"/>
                      <a:r>
                        <a:rPr lang="en-US" sz="2000" b="0" i="0" u="none" strike="noStrike" dirty="0">
                          <a:solidFill>
                            <a:srgbClr val="000000"/>
                          </a:solidFill>
                          <a:effectLst/>
                          <a:latin typeface="Calibri" panose="020F0502020204030204" pitchFamily="34" charset="0"/>
                        </a:rPr>
                        <a:t>Wednesday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124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9103996"/>
                  </a:ext>
                </a:extLst>
              </a:tr>
              <a:tr h="190500">
                <a:tc>
                  <a:txBody>
                    <a:bodyPr/>
                    <a:lstStyle/>
                    <a:p>
                      <a:pPr algn="l" fontAlgn="b"/>
                      <a:r>
                        <a:rPr lang="en-US" sz="2000" b="0" i="0" u="none" strike="noStrike">
                          <a:solidFill>
                            <a:srgbClr val="000000"/>
                          </a:solidFill>
                          <a:effectLst/>
                          <a:latin typeface="Calibri" panose="020F0502020204030204" pitchFamily="34" charset="0"/>
                        </a:rPr>
                        <a:t>Thursday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129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18171845"/>
                  </a:ext>
                </a:extLst>
              </a:tr>
              <a:tr h="190500">
                <a:tc>
                  <a:txBody>
                    <a:bodyPr/>
                    <a:lstStyle/>
                    <a:p>
                      <a:pPr algn="l" fontAlgn="b"/>
                      <a:r>
                        <a:rPr lang="en-US" sz="2000" b="0" i="0" u="none" strike="noStrike">
                          <a:solidFill>
                            <a:srgbClr val="000000"/>
                          </a:solidFill>
                          <a:effectLst/>
                          <a:latin typeface="Calibri" panose="020F0502020204030204" pitchFamily="34" charset="0"/>
                        </a:rPr>
                        <a:t>Friday</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i="0" u="none" strike="noStrike" dirty="0">
                          <a:solidFill>
                            <a:srgbClr val="000000"/>
                          </a:solidFill>
                          <a:effectLst/>
                          <a:latin typeface="Calibri" panose="020F0502020204030204" pitchFamily="34" charset="0"/>
                        </a:rPr>
                        <a:t>114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12501021"/>
                  </a:ext>
                </a:extLst>
              </a:tr>
            </a:tbl>
          </a:graphicData>
        </a:graphic>
      </p:graphicFrame>
    </p:spTree>
    <p:extLst>
      <p:ext uri="{BB962C8B-B14F-4D97-AF65-F5344CB8AC3E}">
        <p14:creationId xmlns:p14="http://schemas.microsoft.com/office/powerpoint/2010/main" val="2060402925"/>
      </p:ext>
    </p:extLst>
  </p:cSld>
  <p:clrMapOvr>
    <a:overrideClrMapping bg1="lt1" tx1="dk1" bg2="lt2" tx2="dk2" accent1="accent1" accent2="accent2" accent3="accent3" accent4="accent4" accent5="accent5" accent6="accent6" hlink="hlink" folHlink="folHlink"/>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2281</TotalTime>
  <Pages>15</Pages>
  <Words>2636</Words>
  <Application>Microsoft Office PowerPoint</Application>
  <PresentationFormat>Letter Paper (8.5x11 in)</PresentationFormat>
  <Paragraphs>454</Paragraphs>
  <Slides>48</Slides>
  <Notes>28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48</vt:i4>
      </vt:variant>
    </vt:vector>
  </HeadingPairs>
  <TitlesOfParts>
    <vt:vector size="55" baseType="lpstr">
      <vt:lpstr>Arial</vt:lpstr>
      <vt:lpstr>Calibri</vt:lpstr>
      <vt:lpstr>Tahoma</vt:lpstr>
      <vt:lpstr>Times New Roman</vt:lpstr>
      <vt:lpstr>Wingdings</vt:lpstr>
      <vt:lpstr>Blends</vt:lpstr>
      <vt:lpstr>1_Blends</vt:lpstr>
      <vt:lpstr>Chapter 11 Managing Capacity and Demand</vt:lpstr>
      <vt:lpstr>Learning Objectives</vt:lpstr>
      <vt:lpstr>Generic Strategies of Level Capacity or Chase Demand</vt:lpstr>
      <vt:lpstr>Table 11.1: Level Capacity and Chase Demand Trade-offs</vt:lpstr>
      <vt:lpstr>Strategies for Managing Demand</vt:lpstr>
      <vt:lpstr>Figure 11.1: Strategies for Matching Capacity of and Demand for Services</vt:lpstr>
      <vt:lpstr>Table 11.2: Strategies for Managing Customer-Induced Variability</vt:lpstr>
      <vt:lpstr>Figure 11.2: Effect of Smoothing Physician Visits</vt:lpstr>
      <vt:lpstr>Table 11.3: Smoothing Demand by Appointment Scheduling</vt:lpstr>
      <vt:lpstr>Table 11.4: Suggested Discriminatory Fee Schedule</vt:lpstr>
      <vt:lpstr>Table 11.5: Comparison of Existing Revenue and Projected Revenue from Discriminatory Pricing</vt:lpstr>
      <vt:lpstr>Table 11.6: Surfside Hotel No-Show Experience</vt:lpstr>
      <vt:lpstr>Table 11.7: Overbooking Loss Table</vt:lpstr>
      <vt:lpstr>Strategies for Managing Capacity</vt:lpstr>
      <vt:lpstr>Figure 11.3: Daily Demand for Telephone Operators</vt:lpstr>
      <vt:lpstr>Daily Workshift Scheduling</vt:lpstr>
      <vt:lpstr>Figure 11.4: Profile of Operator Requirements and Tour Assignments 1</vt:lpstr>
      <vt:lpstr>Figure 11.5: The Schedule-Building Process</vt:lpstr>
      <vt:lpstr>Table 11.8: Weekly Nurse Staffing Schedule, x = Workday</vt:lpstr>
      <vt:lpstr>Using Part-Time Employees Example 11.4 Scheduling Part-Time Tellers at Meridian Drive-In Bank</vt:lpstr>
      <vt:lpstr>Figure 11.6: Teller Requirements</vt:lpstr>
      <vt:lpstr>Figure 11.7: Histogram of Decreasing Part-Time Teller Demand</vt:lpstr>
      <vt:lpstr>Table 11.9: Part-time Work Schedule</vt:lpstr>
      <vt:lpstr>Yield Management</vt:lpstr>
      <vt:lpstr>Figure 11.8: Airline Pricing for a Coach Seat on a Cross-Country Flight</vt:lpstr>
      <vt:lpstr>Ideal Characteristics for Yield Management</vt:lpstr>
      <vt:lpstr>Figure 11.9: Seasonal Allocation of Rooms by Service Class for a Resort Hotel</vt:lpstr>
      <vt:lpstr>Figure 11.10: Demand Control Chart for a Hotel</vt:lpstr>
      <vt:lpstr>Figure 11.11: The Boeing 737 Cabin</vt:lpstr>
      <vt:lpstr>Figure 11.12: Critical Fractile for Blackjack Airline</vt:lpstr>
      <vt:lpstr>Yield Management Applications</vt:lpstr>
      <vt:lpstr>Topics for Discussion</vt:lpstr>
      <vt:lpstr>Interactive Exercise</vt:lpstr>
      <vt:lpstr>Case 11.1: River City National Bank</vt:lpstr>
      <vt:lpstr>Case 11.2: Gateway International Airport 1</vt:lpstr>
      <vt:lpstr>Case 11.2: Gateway International Airport 2</vt:lpstr>
      <vt:lpstr>Case 11.3: The Yield Management Analyst</vt:lpstr>
      <vt:lpstr>Case 11.4: Sequoia Airlines</vt:lpstr>
      <vt:lpstr>Figure 11.1: Strategies for Matching Capacity of and Demand for Services Long Description </vt:lpstr>
      <vt:lpstr>Figure 11.2: Effect of Smoothing Physician Visits Long Description </vt:lpstr>
      <vt:lpstr>Figure 11.3: Daily Demand for Telephone Operators Long Description </vt:lpstr>
      <vt:lpstr>Figure 11.4: Profile of Operator Requirements and Tour Assignments 1 Long Description </vt:lpstr>
      <vt:lpstr>Figure 11.5: The Schedule-Building Process</vt:lpstr>
      <vt:lpstr>Figure 11.6: Teller Requirements Long Description </vt:lpstr>
      <vt:lpstr>Figure 11.8: Airline Pricing for a Coach Seat on a Cross-Country Flight Long Description </vt:lpstr>
      <vt:lpstr>Figure 11.9: Seasonal Allocation of Rooms by Service Class for a Resort Hotel Long Description </vt:lpstr>
      <vt:lpstr>Figure 11.10: Demand Control Chart for a Hotel Long Description </vt:lpstr>
      <vt:lpstr>Figure 11.11: The Boeing 737 Cabin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Tonya Adkins</cp:lastModifiedBy>
  <cp:revision>383</cp:revision>
  <cp:lastPrinted>1997-05-18T18:51:52Z</cp:lastPrinted>
  <dcterms:created xsi:type="dcterms:W3CDTF">1996-01-27T21:40:24Z</dcterms:created>
  <dcterms:modified xsi:type="dcterms:W3CDTF">2018-09-18T17:18:09Z</dcterms:modified>
</cp:coreProperties>
</file>