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80" r:id="rId2"/>
  </p:sldMasterIdLst>
  <p:notesMasterIdLst>
    <p:notesMasterId r:id="rId26"/>
  </p:notesMasterIdLst>
  <p:handoutMasterIdLst>
    <p:handoutMasterId r:id="rId27"/>
  </p:handoutMasterIdLst>
  <p:sldIdLst>
    <p:sldId id="434" r:id="rId3"/>
    <p:sldId id="271" r:id="rId4"/>
    <p:sldId id="296" r:id="rId5"/>
    <p:sldId id="364" r:id="rId6"/>
    <p:sldId id="424" r:id="rId7"/>
    <p:sldId id="334" r:id="rId8"/>
    <p:sldId id="425" r:id="rId9"/>
    <p:sldId id="365" r:id="rId10"/>
    <p:sldId id="426" r:id="rId11"/>
    <p:sldId id="366" r:id="rId12"/>
    <p:sldId id="427" r:id="rId13"/>
    <p:sldId id="349" r:id="rId14"/>
    <p:sldId id="377" r:id="rId15"/>
    <p:sldId id="428" r:id="rId16"/>
    <p:sldId id="429" r:id="rId17"/>
    <p:sldId id="352" r:id="rId18"/>
    <p:sldId id="414" r:id="rId19"/>
    <p:sldId id="396" r:id="rId20"/>
    <p:sldId id="430" r:id="rId21"/>
    <p:sldId id="415" r:id="rId22"/>
    <p:sldId id="431" r:id="rId23"/>
    <p:sldId id="432" r:id="rId24"/>
    <p:sldId id="433" r:id="rId25"/>
  </p:sldIdLst>
  <p:sldSz cx="9144000" cy="6858000" type="letter"/>
  <p:notesSz cx="6858000" cy="9028113"/>
  <p:custDataLst>
    <p:tags r:id="rId28"/>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66"/>
    <a:srgbClr val="0000FF"/>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25" autoAdjust="0"/>
    <p:restoredTop sz="86427" autoAdjust="0"/>
  </p:normalViewPr>
  <p:slideViewPr>
    <p:cSldViewPr>
      <p:cViewPr varScale="1">
        <p:scale>
          <a:sx n="110" d="100"/>
          <a:sy n="110" d="100"/>
        </p:scale>
        <p:origin x="87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7983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23</a:t>
            </a:fld>
            <a:endParaRPr lang="en-US"/>
          </a:p>
        </p:txBody>
      </p:sp>
    </p:spTree>
    <p:extLst>
      <p:ext uri="{BB962C8B-B14F-4D97-AF65-F5344CB8AC3E}">
        <p14:creationId xmlns:p14="http://schemas.microsoft.com/office/powerpoint/2010/main" val="4085490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a:t>
            </a:fld>
            <a:endParaRPr lang="en-US"/>
          </a:p>
        </p:txBody>
      </p:sp>
    </p:spTree>
    <p:extLst>
      <p:ext uri="{BB962C8B-B14F-4D97-AF65-F5344CB8AC3E}">
        <p14:creationId xmlns:p14="http://schemas.microsoft.com/office/powerpoint/2010/main" val="1533956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7</a:t>
            </a:fld>
            <a:endParaRPr lang="en-US"/>
          </a:p>
        </p:txBody>
      </p:sp>
    </p:spTree>
    <p:extLst>
      <p:ext uri="{BB962C8B-B14F-4D97-AF65-F5344CB8AC3E}">
        <p14:creationId xmlns:p14="http://schemas.microsoft.com/office/powerpoint/2010/main" val="844896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12</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885872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13</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1660940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18</a:t>
            </a:fld>
            <a:endParaRPr lang="en-US"/>
          </a:p>
        </p:txBody>
      </p:sp>
    </p:spTree>
    <p:extLst>
      <p:ext uri="{BB962C8B-B14F-4D97-AF65-F5344CB8AC3E}">
        <p14:creationId xmlns:p14="http://schemas.microsoft.com/office/powerpoint/2010/main" val="7863034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20</a:t>
            </a:fld>
            <a:endParaRPr lang="en-US"/>
          </a:p>
        </p:txBody>
      </p:sp>
    </p:spTree>
    <p:extLst>
      <p:ext uri="{BB962C8B-B14F-4D97-AF65-F5344CB8AC3E}">
        <p14:creationId xmlns:p14="http://schemas.microsoft.com/office/powerpoint/2010/main" val="186731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21</a:t>
            </a:fld>
            <a:endParaRPr lang="en-US"/>
          </a:p>
        </p:txBody>
      </p:sp>
    </p:spTree>
    <p:extLst>
      <p:ext uri="{BB962C8B-B14F-4D97-AF65-F5344CB8AC3E}">
        <p14:creationId xmlns:p14="http://schemas.microsoft.com/office/powerpoint/2010/main" val="1229420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22</a:t>
            </a:fld>
            <a:endParaRPr lang="en-US"/>
          </a:p>
        </p:txBody>
      </p:sp>
    </p:spTree>
    <p:extLst>
      <p:ext uri="{BB962C8B-B14F-4D97-AF65-F5344CB8AC3E}">
        <p14:creationId xmlns:p14="http://schemas.microsoft.com/office/powerpoint/2010/main" val="1210560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7"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8498836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7"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8"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Tree>
    <p:extLst>
      <p:ext uri="{BB962C8B-B14F-4D97-AF65-F5344CB8AC3E}">
        <p14:creationId xmlns:p14="http://schemas.microsoft.com/office/powerpoint/2010/main" val="131928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228600" y="482264"/>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1219200" y="381000"/>
            <a:ext cx="7772400" cy="8524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1pPr>
            <a:lvl2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2pPr>
            <a:lvl3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3pPr>
            <a:lvl4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4pPr>
            <a:lvl5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18288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2339181"/>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idx="14"/>
          </p:nvPr>
        </p:nvSpPr>
        <p:spPr>
          <a:xfrm>
            <a:off x="1157931" y="2852149"/>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5"/>
          </p:nvPr>
        </p:nvSpPr>
        <p:spPr>
          <a:xfrm>
            <a:off x="1151753" y="336253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6"/>
          </p:nvPr>
        </p:nvSpPr>
        <p:spPr>
          <a:xfrm>
            <a:off x="1188866" y="3872911"/>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7"/>
          </p:nvPr>
        </p:nvSpPr>
        <p:spPr>
          <a:xfrm>
            <a:off x="1147634" y="4383292"/>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8"/>
          </p:nvPr>
        </p:nvSpPr>
        <p:spPr>
          <a:xfrm>
            <a:off x="1147634" y="4893673"/>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19"/>
          </p:nvPr>
        </p:nvSpPr>
        <p:spPr>
          <a:xfrm>
            <a:off x="1153812" y="5427998"/>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2"/>
          <p:cNvSpPr>
            <a:spLocks noGrp="1"/>
          </p:cNvSpPr>
          <p:nvPr>
            <p:ph idx="20"/>
          </p:nvPr>
        </p:nvSpPr>
        <p:spPr>
          <a:xfrm>
            <a:off x="1131158" y="5851936"/>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idx="21"/>
          </p:nvPr>
        </p:nvSpPr>
        <p:spPr>
          <a:xfrm>
            <a:off x="1162050" y="2503898"/>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idx="22"/>
          </p:nvPr>
        </p:nvSpPr>
        <p:spPr>
          <a:xfrm>
            <a:off x="1335088" y="19812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p:cNvSpPr>
            <a:spLocks noGrp="1"/>
          </p:cNvSpPr>
          <p:nvPr>
            <p:ph idx="23"/>
          </p:nvPr>
        </p:nvSpPr>
        <p:spPr>
          <a:xfrm>
            <a:off x="1487488" y="21336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idx="24"/>
          </p:nvPr>
        </p:nvSpPr>
        <p:spPr>
          <a:xfrm>
            <a:off x="1639888" y="22860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idx="25"/>
          </p:nvPr>
        </p:nvSpPr>
        <p:spPr>
          <a:xfrm>
            <a:off x="1792288" y="24384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9431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heme" Target="../theme/theme2.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98" r:id="rId5"/>
    <p:sldLayoutId id="2147483677" r:id="rId6"/>
    <p:sldLayoutId id="2147483678"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99" r:id="rId18"/>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8.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slide" Target="slide2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slide" Target="slide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371600"/>
            <a:ext cx="7772400" cy="1457806"/>
          </a:xfrm>
        </p:spPr>
        <p:txBody>
          <a:bodyPr/>
          <a:lstStyle/>
          <a:p>
            <a:pPr algn="ctr"/>
            <a:r>
              <a:rPr lang="en-US" sz="4000" dirty="0">
                <a:latin typeface="Calibri" panose="020F0502020204030204" pitchFamily="34" charset="0"/>
              </a:rPr>
              <a:t>Chapter 10</a:t>
            </a:r>
            <a:br>
              <a:rPr lang="en-US" sz="4000" dirty="0">
                <a:latin typeface="Calibri" panose="020F0502020204030204" pitchFamily="34" charset="0"/>
              </a:rPr>
            </a:br>
            <a:r>
              <a:rPr lang="en-US" sz="4000" dirty="0">
                <a:latin typeface="Calibri" panose="020F0502020204030204" pitchFamily="34" charset="0"/>
              </a:rPr>
              <a:t>Globalization of Services</a:t>
            </a:r>
            <a:endParaRPr lang="en-IN" sz="4000" dirty="0">
              <a:latin typeface="Calibri" panose="020F0502020204030204" pitchFamily="34" charset="0"/>
            </a:endParaRPr>
          </a:p>
        </p:txBody>
      </p:sp>
      <p:graphicFrame>
        <p:nvGraphicFramePr>
          <p:cNvPr id="7" name="Object 3">
            <a:extLst>
              <a:ext uri="{C183D7F6-B498-43B3-948B-1728B52AA6E4}">
                <adec:decorative xmlns:adec="http://schemas.microsoft.com/office/drawing/2017/decorative" val="1"/>
              </a:ext>
            </a:extLst>
          </p:cNvPr>
          <p:cNvGraphicFramePr>
            <a:graphicFrameLocks noGrp="1"/>
          </p:cNvGraphicFramePr>
          <p:nvPr>
            <p:ph type="subTitle" idx="1"/>
            <p:extLst>
              <p:ext uri="{D42A27DB-BD31-4B8C-83A1-F6EECF244321}">
                <p14:modId xmlns:p14="http://schemas.microsoft.com/office/powerpoint/2010/main" val="2436713500"/>
              </p:ext>
            </p:extLst>
          </p:nvPr>
        </p:nvGraphicFramePr>
        <p:xfrm>
          <a:off x="2590800" y="3505200"/>
          <a:ext cx="4173876" cy="2716658"/>
        </p:xfrm>
        <a:graphic>
          <a:graphicData uri="http://schemas.openxmlformats.org/presentationml/2006/ole">
            <mc:AlternateContent xmlns:mc="http://schemas.openxmlformats.org/markup-compatibility/2006">
              <mc:Choice xmlns:v="urn:schemas-microsoft-com:vml" Requires="v">
                <p:oleObj spid="_x0000_s1028" name="ClipArt" r:id="rId3" imgW="5127480" imgH="4197240" progId="">
                  <p:embed/>
                </p:oleObj>
              </mc:Choice>
              <mc:Fallback>
                <p:oleObj name="ClipArt" r:id="rId3" imgW="5127480" imgH="4197240" progId="">
                  <p:embed/>
                  <p:pic>
                    <p:nvPicPr>
                      <p:cNvPr id="5123" name="Object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3505200"/>
                        <a:ext cx="4173876" cy="2716658"/>
                      </a:xfrm>
                      <a:prstGeom prst="rect">
                        <a:avLst/>
                      </a:prstGeom>
                      <a:noFill/>
                      <a:extLst/>
                    </p:spPr>
                  </p:pic>
                </p:oleObj>
              </mc:Fallback>
            </mc:AlternateContent>
          </a:graphicData>
        </a:graphic>
      </p:graphicFrame>
      <p:sp>
        <p:nvSpPr>
          <p:cNvPr id="6" name="Content Placeholder 5"/>
          <p:cNvSpPr>
            <a:spLocks noGrp="1"/>
          </p:cNvSpPr>
          <p:nvPr>
            <p:ph sz="quarter" idx="14"/>
          </p:nvPr>
        </p:nvSpPr>
        <p:spPr>
          <a:xfrm>
            <a:off x="304800" y="6400800"/>
            <a:ext cx="7848600" cy="304800"/>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
        <p:nvSpPr>
          <p:cNvPr id="4" name="Slide Number Placeholder 3"/>
          <p:cNvSpPr>
            <a:spLocks noGrp="1"/>
          </p:cNvSpPr>
          <p:nvPr>
            <p:ph type="sldNum" sz="quarter" idx="12"/>
          </p:nvPr>
        </p:nvSpPr>
        <p:spPr>
          <a:xfrm>
            <a:off x="8554948" y="6466726"/>
            <a:ext cx="381000" cy="304800"/>
          </a:xfrm>
        </p:spPr>
        <p:txBody>
          <a:bodyPr/>
          <a:lstStyle/>
          <a:p>
            <a:pPr algn="r">
              <a:defRPr/>
            </a:pPr>
            <a:fld id="{1A95E730-7610-4972-910D-CF90D217A819}" type="slidenum">
              <a:rPr lang="en-US" sz="1400" smtClean="0">
                <a:latin typeface="Calibri" panose="020F0502020204030204" pitchFamily="34" charset="0"/>
              </a:rPr>
              <a:pPr algn="r">
                <a:defRPr/>
              </a:pPr>
              <a:t>1</a:t>
            </a:fld>
            <a:endParaRPr lang="en-US" sz="1400" dirty="0">
              <a:latin typeface="Calibri" panose="020F0502020204030204" pitchFamily="34" charset="0"/>
            </a:endParaRPr>
          </a:p>
        </p:txBody>
      </p:sp>
    </p:spTree>
    <p:extLst>
      <p:ext uri="{BB962C8B-B14F-4D97-AF65-F5344CB8AC3E}">
        <p14:creationId xmlns:p14="http://schemas.microsoft.com/office/powerpoint/2010/main" val="5788654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524000"/>
          </a:xfrm>
        </p:spPr>
        <p:txBody>
          <a:bodyPr/>
          <a:lstStyle/>
          <a:p>
            <a:r>
              <a:rPr lang="en-US" sz="4000" dirty="0"/>
              <a:t>Table 10.1: International Elements of the Strategic Service Vision</a:t>
            </a:r>
            <a:endParaRPr lang="en-US" sz="1000" dirty="0"/>
          </a:p>
        </p:txBody>
      </p:sp>
      <p:graphicFrame>
        <p:nvGraphicFramePr>
          <p:cNvPr id="3" name="Table 2"/>
          <p:cNvGraphicFramePr>
            <a:graphicFrameLocks noGrp="1"/>
          </p:cNvGraphicFramePr>
          <p:nvPr>
            <p:extLst>
              <p:ext uri="{D42A27DB-BD31-4B8C-83A1-F6EECF244321}">
                <p14:modId xmlns:p14="http://schemas.microsoft.com/office/powerpoint/2010/main" val="162600545"/>
              </p:ext>
            </p:extLst>
          </p:nvPr>
        </p:nvGraphicFramePr>
        <p:xfrm>
          <a:off x="609600" y="2161466"/>
          <a:ext cx="8305800" cy="4339701"/>
        </p:xfrm>
        <a:graphic>
          <a:graphicData uri="http://schemas.openxmlformats.org/drawingml/2006/table">
            <a:tbl>
              <a:tblPr firstRow="1" bandRow="1"/>
              <a:tblGrid>
                <a:gridCol w="2209800">
                  <a:extLst>
                    <a:ext uri="{9D8B030D-6E8A-4147-A177-3AD203B41FA5}">
                      <a16:colId xmlns:a16="http://schemas.microsoft.com/office/drawing/2014/main" val="536448434"/>
                    </a:ext>
                  </a:extLst>
                </a:gridCol>
                <a:gridCol w="2133600">
                  <a:extLst>
                    <a:ext uri="{9D8B030D-6E8A-4147-A177-3AD203B41FA5}">
                      <a16:colId xmlns:a16="http://schemas.microsoft.com/office/drawing/2014/main" val="510691215"/>
                    </a:ext>
                  </a:extLst>
                </a:gridCol>
                <a:gridCol w="1828800">
                  <a:extLst>
                    <a:ext uri="{9D8B030D-6E8A-4147-A177-3AD203B41FA5}">
                      <a16:colId xmlns:a16="http://schemas.microsoft.com/office/drawing/2014/main" val="3282526578"/>
                    </a:ext>
                  </a:extLst>
                </a:gridCol>
                <a:gridCol w="2133600">
                  <a:extLst>
                    <a:ext uri="{9D8B030D-6E8A-4147-A177-3AD203B41FA5}">
                      <a16:colId xmlns:a16="http://schemas.microsoft.com/office/drawing/2014/main" val="291713329"/>
                    </a:ext>
                  </a:extLst>
                </a:gridCol>
              </a:tblGrid>
              <a:tr h="429334">
                <a:tc>
                  <a:txBody>
                    <a:bodyPr/>
                    <a:lstStyle/>
                    <a:p>
                      <a:pPr algn="l" fontAlgn="ctr"/>
                      <a:r>
                        <a:rPr lang="en-US" sz="1600" b="1" i="0" u="none" strike="noStrike" dirty="0">
                          <a:solidFill>
                            <a:srgbClr val="000000"/>
                          </a:solidFill>
                          <a:effectLst/>
                          <a:latin typeface="Calibri" panose="020F0502020204030204" pitchFamily="34" charset="0"/>
                        </a:rPr>
                        <a:t>Service Delivery System</a:t>
                      </a:r>
                    </a:p>
                  </a:txBody>
                  <a:tcPr marL="8927" marR="8927" marT="892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1600" b="1" i="0" u="none" strike="noStrike" dirty="0">
                          <a:solidFill>
                            <a:srgbClr val="000000"/>
                          </a:solidFill>
                          <a:effectLst/>
                          <a:latin typeface="Calibri" panose="020F0502020204030204" pitchFamily="34" charset="0"/>
                        </a:rPr>
                        <a:t>Operating Strategy</a:t>
                      </a:r>
                    </a:p>
                  </a:txBody>
                  <a:tcPr marL="8927" marR="8927" marT="892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1600" b="1" i="0" u="none" strike="noStrike" dirty="0">
                          <a:solidFill>
                            <a:srgbClr val="000000"/>
                          </a:solidFill>
                          <a:effectLst/>
                          <a:latin typeface="Calibri" panose="020F0502020204030204" pitchFamily="34" charset="0"/>
                        </a:rPr>
                        <a:t>Service Concept</a:t>
                      </a:r>
                    </a:p>
                  </a:txBody>
                  <a:tcPr marL="8927" marR="8927" marT="892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1600" b="1" i="0" u="none" strike="noStrike" dirty="0">
                          <a:solidFill>
                            <a:srgbClr val="000000"/>
                          </a:solidFill>
                          <a:effectLst/>
                          <a:latin typeface="Calibri" panose="020F0502020204030204" pitchFamily="34" charset="0"/>
                        </a:rPr>
                        <a:t>Target Market Segments</a:t>
                      </a:r>
                    </a:p>
                  </a:txBody>
                  <a:tcPr marL="8927" marR="8927" marT="8927"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25683862"/>
                  </a:ext>
                </a:extLst>
              </a:tr>
              <a:tr h="2678086">
                <a:tc>
                  <a:txBody>
                    <a:bodyPr/>
                    <a:lstStyle/>
                    <a:p>
                      <a:pPr algn="l" fontAlgn="t"/>
                      <a:r>
                        <a:rPr lang="en-US" sz="1600" b="0" i="0" u="none" strike="noStrike" dirty="0">
                          <a:solidFill>
                            <a:srgbClr val="000000"/>
                          </a:solidFill>
                          <a:effectLst/>
                          <a:latin typeface="Calibri" panose="020F0502020204030204" pitchFamily="34" charset="0"/>
                        </a:rPr>
                        <a:t>Available technology?</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  Infrastructure?</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  Utility service?</a:t>
                      </a:r>
                      <a:br>
                        <a:rPr lang="en-US" sz="1600" b="0" i="0" u="none" strike="noStrike" dirty="0">
                          <a:solidFill>
                            <a:srgbClr val="000000"/>
                          </a:solidFill>
                          <a:effectLst/>
                          <a:latin typeface="Calibri" panose="020F0502020204030204" pitchFamily="34" charset="0"/>
                        </a:rPr>
                      </a:br>
                      <a:endParaRPr lang="en-US" sz="1600" b="0" i="0" u="none" strike="noStrike" dirty="0">
                        <a:solidFill>
                          <a:srgbClr val="000000"/>
                        </a:solidFill>
                        <a:effectLst/>
                        <a:latin typeface="Calibri" panose="020F0502020204030204" pitchFamily="34" charset="0"/>
                      </a:endParaRPr>
                    </a:p>
                    <a:p>
                      <a:pPr algn="l" fontAlgn="t"/>
                      <a:r>
                        <a:rPr lang="en-US" sz="1600" b="0" i="0" u="none" strike="noStrike" dirty="0">
                          <a:solidFill>
                            <a:srgbClr val="000000"/>
                          </a:solidFill>
                          <a:effectLst/>
                          <a:latin typeface="Calibri" panose="020F0502020204030204" pitchFamily="34" charset="0"/>
                        </a:rPr>
                        <a:t>Labor market norms and customs?</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Space availability?</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Interaction with suppliers?</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Educating </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customers?</a:t>
                      </a:r>
                    </a:p>
                  </a:txBody>
                  <a:tcPr marL="8927" marR="8927" marT="89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600" b="0" i="0" u="none" strike="noStrike" dirty="0">
                          <a:solidFill>
                            <a:srgbClr val="000000"/>
                          </a:solidFill>
                          <a:effectLst/>
                          <a:latin typeface="Calibri" panose="020F0502020204030204" pitchFamily="34" charset="0"/>
                        </a:rPr>
                        <a:t>Appropriate managerial practice? </a:t>
                      </a:r>
                    </a:p>
                    <a:p>
                      <a:pPr algn="l" fontAlgn="t"/>
                      <a:r>
                        <a:rPr lang="en-US" sz="1600" b="0" i="0" u="none" strike="noStrike" dirty="0">
                          <a:solidFill>
                            <a:srgbClr val="000000"/>
                          </a:solidFill>
                          <a:effectLst/>
                          <a:latin typeface="Calibri" panose="020F0502020204030204" pitchFamily="34" charset="0"/>
                        </a:rPr>
                        <a:t>  Participative? </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  Autocratic?</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Labor market </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institutions? </a:t>
                      </a:r>
                    </a:p>
                    <a:p>
                      <a:pPr algn="l" fontAlgn="t"/>
                      <a:r>
                        <a:rPr lang="en-US" sz="1600" b="0" i="0" u="none" strike="noStrike" dirty="0">
                          <a:solidFill>
                            <a:srgbClr val="000000"/>
                          </a:solidFill>
                          <a:effectLst/>
                          <a:latin typeface="Calibri" panose="020F0502020204030204" pitchFamily="34" charset="0"/>
                        </a:rPr>
                        <a:t>   Government </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   regulations? </a:t>
                      </a:r>
                    </a:p>
                    <a:p>
                      <a:pPr algn="l" fontAlgn="t"/>
                      <a:r>
                        <a:rPr lang="en-US" sz="1600" b="0" i="0" u="none" strike="noStrike" dirty="0">
                          <a:solidFill>
                            <a:srgbClr val="000000"/>
                          </a:solidFill>
                          <a:effectLst/>
                          <a:latin typeface="Calibri" panose="020F0502020204030204" pitchFamily="34" charset="0"/>
                        </a:rPr>
                        <a:t>   Unions?</a:t>
                      </a:r>
                    </a:p>
                    <a:p>
                      <a:pPr algn="l" fontAlgn="t"/>
                      <a:r>
                        <a:rPr lang="en-US" sz="1600" b="0" i="0" u="none" strike="noStrike" dirty="0">
                          <a:solidFill>
                            <a:srgbClr val="000000"/>
                          </a:solidFill>
                          <a:effectLst/>
                          <a:latin typeface="Calibri" panose="020F0502020204030204" pitchFamily="34" charset="0"/>
                        </a:rPr>
                        <a:t>Host government policies?</a:t>
                      </a:r>
                    </a:p>
                    <a:p>
                      <a:pPr algn="l" fontAlgn="t"/>
                      <a:r>
                        <a:rPr lang="en-US" sz="1600" b="0" i="0" u="none" strike="noStrike" dirty="0">
                          <a:solidFill>
                            <a:srgbClr val="000000"/>
                          </a:solidFill>
                          <a:effectLst/>
                          <a:latin typeface="Calibri" panose="020F0502020204030204" pitchFamily="34" charset="0"/>
                        </a:rPr>
                        <a:t>Language?</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  Front office?</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  Back office?</a:t>
                      </a:r>
                    </a:p>
                  </a:txBody>
                  <a:tcPr marL="8927" marR="8927" marT="89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600" b="0" i="0" u="none" strike="noStrike" dirty="0">
                          <a:solidFill>
                            <a:srgbClr val="000000"/>
                          </a:solidFill>
                          <a:effectLst/>
                          <a:latin typeface="Calibri" panose="020F0502020204030204" pitchFamily="34" charset="0"/>
                        </a:rPr>
                        <a:t>What are customer expectations? </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  Perception of value?         Service ethic?</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Service encounter?         Language? </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 </a:t>
                      </a:r>
                      <a:r>
                        <a:rPr lang="en-US" sz="1600" b="0" i="0" u="none" strike="noStrike" baseline="0" dirty="0">
                          <a:solidFill>
                            <a:srgbClr val="000000"/>
                          </a:solidFill>
                          <a:effectLst/>
                          <a:latin typeface="Calibri" panose="020F0502020204030204" pitchFamily="34" charset="0"/>
                        </a:rPr>
                        <a:t> </a:t>
                      </a:r>
                      <a:r>
                        <a:rPr lang="en-US" sz="1600" b="0" i="0" u="none" strike="noStrike" dirty="0">
                          <a:solidFill>
                            <a:srgbClr val="000000"/>
                          </a:solidFill>
                          <a:effectLst/>
                          <a:latin typeface="Calibri" panose="020F0502020204030204" pitchFamily="34" charset="0"/>
                        </a:rPr>
                        <a:t>Acceptance of self-  serve?</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What are the usage patterns?</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Cultural </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transferability?</a:t>
                      </a:r>
                    </a:p>
                  </a:txBody>
                  <a:tcPr marL="8927" marR="8927" marT="89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600" b="0" i="0" u="none" strike="noStrike" dirty="0">
                          <a:solidFill>
                            <a:srgbClr val="000000"/>
                          </a:solidFill>
                          <a:effectLst/>
                          <a:latin typeface="Calibri" panose="020F0502020204030204" pitchFamily="34" charset="0"/>
                        </a:rPr>
                        <a:t>What are the market segments? </a:t>
                      </a:r>
                      <a:endParaRPr lang="en-US" sz="1600" b="1" i="0" u="none" strike="noStrike" dirty="0">
                        <a:solidFill>
                          <a:srgbClr val="000000"/>
                        </a:solidFill>
                        <a:effectLst/>
                        <a:latin typeface="Calibri" panose="020F0502020204030204" pitchFamily="34" charset="0"/>
                      </a:endParaRPr>
                    </a:p>
                    <a:p>
                      <a:pPr algn="l" fontAlgn="t"/>
                      <a:r>
                        <a:rPr lang="en-US" sz="1600" b="0" i="0" u="none" strike="noStrike" dirty="0">
                          <a:solidFill>
                            <a:srgbClr val="000000"/>
                          </a:solidFill>
                          <a:effectLst/>
                          <a:latin typeface="Calibri" panose="020F0502020204030204" pitchFamily="34" charset="0"/>
                        </a:rPr>
                        <a:t>   Domestic?</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   Multinational?</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   Tourist?</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What are important </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cultural differences? </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   Language?</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   Life style? </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   Disposable income?</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What are the workforce demographics? </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  Skills? </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  Age distribution? </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  Attitudes? </a:t>
                      </a:r>
                      <a:br>
                        <a:rPr lang="en-US" sz="1600" b="0" i="0" u="none" strike="noStrike" dirty="0">
                          <a:solidFill>
                            <a:srgbClr val="000000"/>
                          </a:solidFill>
                          <a:effectLst/>
                          <a:latin typeface="Calibri" panose="020F0502020204030204" pitchFamily="34" charset="0"/>
                        </a:rPr>
                      </a:br>
                      <a:r>
                        <a:rPr lang="en-US" sz="1600" b="0" i="0" u="none" strike="noStrike" dirty="0">
                          <a:solidFill>
                            <a:srgbClr val="000000"/>
                          </a:solidFill>
                          <a:effectLst/>
                          <a:latin typeface="Calibri" panose="020F0502020204030204" pitchFamily="34" charset="0"/>
                        </a:rPr>
                        <a:t>  Work ethic?</a:t>
                      </a:r>
                    </a:p>
                  </a:txBody>
                  <a:tcPr marL="8927" marR="8927" marT="892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6986258"/>
                  </a:ext>
                </a:extLst>
              </a:tr>
            </a:tbl>
          </a:graphicData>
        </a:graphic>
      </p:graphicFrame>
    </p:spTree>
    <p:extLst>
      <p:ext uri="{BB962C8B-B14F-4D97-AF65-F5344CB8AC3E}">
        <p14:creationId xmlns:p14="http://schemas.microsoft.com/office/powerpoint/2010/main" val="28742624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524000"/>
          </a:xfrm>
        </p:spPr>
        <p:txBody>
          <a:bodyPr/>
          <a:lstStyle/>
          <a:p>
            <a:r>
              <a:rPr lang="en-US" sz="4000" dirty="0"/>
              <a:t>Table 10.2: Considerations in Selecting a Global Service Strategy</a:t>
            </a:r>
            <a:endParaRPr lang="en-US" sz="1000" dirty="0"/>
          </a:p>
        </p:txBody>
      </p:sp>
      <p:graphicFrame>
        <p:nvGraphicFramePr>
          <p:cNvPr id="4" name="Table 3"/>
          <p:cNvGraphicFramePr>
            <a:graphicFrameLocks noGrp="1"/>
          </p:cNvGraphicFramePr>
          <p:nvPr>
            <p:extLst>
              <p:ext uri="{D42A27DB-BD31-4B8C-83A1-F6EECF244321}">
                <p14:modId xmlns:p14="http://schemas.microsoft.com/office/powerpoint/2010/main" val="2366792686"/>
              </p:ext>
            </p:extLst>
          </p:nvPr>
        </p:nvGraphicFramePr>
        <p:xfrm>
          <a:off x="381000" y="2076376"/>
          <a:ext cx="8458200" cy="4324424"/>
        </p:xfrm>
        <a:graphic>
          <a:graphicData uri="http://schemas.openxmlformats.org/drawingml/2006/table">
            <a:tbl>
              <a:tblPr firstRow="1" bandRow="1"/>
              <a:tblGrid>
                <a:gridCol w="1112034">
                  <a:extLst>
                    <a:ext uri="{9D8B030D-6E8A-4147-A177-3AD203B41FA5}">
                      <a16:colId xmlns:a16="http://schemas.microsoft.com/office/drawing/2014/main" val="1226184320"/>
                    </a:ext>
                  </a:extLst>
                </a:gridCol>
                <a:gridCol w="1298669">
                  <a:extLst>
                    <a:ext uri="{9D8B030D-6E8A-4147-A177-3AD203B41FA5}">
                      <a16:colId xmlns:a16="http://schemas.microsoft.com/office/drawing/2014/main" val="3365066247"/>
                    </a:ext>
                  </a:extLst>
                </a:gridCol>
                <a:gridCol w="1544924">
                  <a:extLst>
                    <a:ext uri="{9D8B030D-6E8A-4147-A177-3AD203B41FA5}">
                      <a16:colId xmlns:a16="http://schemas.microsoft.com/office/drawing/2014/main" val="1615200141"/>
                    </a:ext>
                  </a:extLst>
                </a:gridCol>
                <a:gridCol w="1648610">
                  <a:extLst>
                    <a:ext uri="{9D8B030D-6E8A-4147-A177-3AD203B41FA5}">
                      <a16:colId xmlns:a16="http://schemas.microsoft.com/office/drawing/2014/main" val="3034693576"/>
                    </a:ext>
                  </a:extLst>
                </a:gridCol>
                <a:gridCol w="1524187">
                  <a:extLst>
                    <a:ext uri="{9D8B030D-6E8A-4147-A177-3AD203B41FA5}">
                      <a16:colId xmlns:a16="http://schemas.microsoft.com/office/drawing/2014/main" val="1206615240"/>
                    </a:ext>
                  </a:extLst>
                </a:gridCol>
                <a:gridCol w="1329776">
                  <a:extLst>
                    <a:ext uri="{9D8B030D-6E8A-4147-A177-3AD203B41FA5}">
                      <a16:colId xmlns:a16="http://schemas.microsoft.com/office/drawing/2014/main" val="2041270363"/>
                    </a:ext>
                  </a:extLst>
                </a:gridCol>
              </a:tblGrid>
              <a:tr h="143050">
                <a:tc>
                  <a:txBody>
                    <a:bodyPr/>
                    <a:lstStyle/>
                    <a:p>
                      <a:pPr algn="l" fontAlgn="t"/>
                      <a:r>
                        <a:rPr lang="en-US" sz="1400" b="1" i="0" u="none" strike="noStrike" dirty="0">
                          <a:solidFill>
                            <a:srgbClr val="000000"/>
                          </a:solidFill>
                          <a:effectLst/>
                          <a:latin typeface="Calibri" panose="020F0502020204030204" pitchFamily="34" charset="0"/>
                        </a:rPr>
                        <a:t>Globalization Factors</a:t>
                      </a:r>
                    </a:p>
                  </a:txBody>
                  <a:tcPr marL="7153" marR="7153" marT="715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1" i="0" u="none" strike="noStrike" dirty="0">
                          <a:solidFill>
                            <a:srgbClr val="000000"/>
                          </a:solidFill>
                          <a:effectLst/>
                          <a:latin typeface="Calibri" panose="020F0502020204030204" pitchFamily="34" charset="0"/>
                        </a:rPr>
                        <a:t>Multicountry Expansion</a:t>
                      </a:r>
                    </a:p>
                  </a:txBody>
                  <a:tcPr marL="7153" marR="7153" marT="715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1" i="0" u="none" strike="noStrike" dirty="0">
                          <a:solidFill>
                            <a:srgbClr val="000000"/>
                          </a:solidFill>
                          <a:effectLst/>
                          <a:latin typeface="Calibri" panose="020F0502020204030204" pitchFamily="34" charset="0"/>
                        </a:rPr>
                        <a:t>Importing Customers</a:t>
                      </a:r>
                    </a:p>
                  </a:txBody>
                  <a:tcPr marL="7153" marR="7153" marT="715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1" i="0" u="none" strike="noStrike" dirty="0">
                          <a:solidFill>
                            <a:srgbClr val="000000"/>
                          </a:solidFill>
                          <a:effectLst/>
                          <a:latin typeface="Calibri" panose="020F0502020204030204" pitchFamily="34" charset="0"/>
                        </a:rPr>
                        <a:t>Following Your Customers</a:t>
                      </a:r>
                    </a:p>
                  </a:txBody>
                  <a:tcPr marL="7153" marR="7153" marT="715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1" i="0" u="none" strike="noStrike" dirty="0">
                          <a:solidFill>
                            <a:srgbClr val="000000"/>
                          </a:solidFill>
                          <a:effectLst/>
                          <a:latin typeface="Calibri" panose="020F0502020204030204" pitchFamily="34" charset="0"/>
                        </a:rPr>
                        <a:t>Service Offshoring</a:t>
                      </a:r>
                    </a:p>
                  </a:txBody>
                  <a:tcPr marL="7153" marR="7153" marT="715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1" i="0" u="none" strike="noStrike" dirty="0">
                          <a:solidFill>
                            <a:srgbClr val="000000"/>
                          </a:solidFill>
                          <a:effectLst/>
                          <a:latin typeface="Calibri" panose="020F0502020204030204" pitchFamily="34" charset="0"/>
                        </a:rPr>
                        <a:t>Beating the Clock</a:t>
                      </a:r>
                    </a:p>
                  </a:txBody>
                  <a:tcPr marL="7153" marR="7153" marT="715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69121652"/>
                  </a:ext>
                </a:extLst>
              </a:tr>
              <a:tr h="286101">
                <a:tc>
                  <a:txBody>
                    <a:bodyPr/>
                    <a:lstStyle/>
                    <a:p>
                      <a:pPr algn="l" fontAlgn="t"/>
                      <a:r>
                        <a:rPr lang="en-US" sz="1400" b="0" i="0" u="none" strike="noStrike">
                          <a:solidFill>
                            <a:srgbClr val="000000"/>
                          </a:solidFill>
                          <a:effectLst/>
                          <a:latin typeface="Calibri" panose="020F0502020204030204" pitchFamily="34" charset="0"/>
                        </a:rPr>
                        <a:t>Customization</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Usually a standard service</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Strategic opportunity</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a:solidFill>
                            <a:srgbClr val="000000"/>
                          </a:solidFill>
                          <a:effectLst/>
                          <a:latin typeface="Calibri" panose="020F0502020204030204" pitchFamily="34" charset="0"/>
                        </a:rPr>
                        <a:t>Re-prototype locally</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a:solidFill>
                            <a:srgbClr val="000000"/>
                          </a:solidFill>
                          <a:effectLst/>
                          <a:latin typeface="Calibri" panose="020F0502020204030204" pitchFamily="34" charset="0"/>
                        </a:rPr>
                        <a:t>Quality and coordination</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a:solidFill>
                            <a:srgbClr val="000000"/>
                          </a:solidFill>
                          <a:effectLst/>
                          <a:latin typeface="Calibri" panose="020F0502020204030204" pitchFamily="34" charset="0"/>
                        </a:rPr>
                        <a:t>More need for reliability and coordination</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24096889"/>
                  </a:ext>
                </a:extLst>
              </a:tr>
              <a:tr h="143050">
                <a:tc>
                  <a:txBody>
                    <a:bodyPr/>
                    <a:lstStyle/>
                    <a:p>
                      <a:pPr algn="l" fontAlgn="t"/>
                      <a:r>
                        <a:rPr lang="en-US" sz="1400" b="0" i="0" u="none" strike="noStrike">
                          <a:solidFill>
                            <a:srgbClr val="000000"/>
                          </a:solidFill>
                          <a:effectLst/>
                          <a:latin typeface="Calibri" panose="020F0502020204030204" pitchFamily="34" charset="0"/>
                        </a:rPr>
                        <a:t>Complexity</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Usually routine</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Strategic opportunity</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a:solidFill>
                            <a:srgbClr val="000000"/>
                          </a:solidFill>
                          <a:effectLst/>
                          <a:latin typeface="Calibri" panose="020F0502020204030204" pitchFamily="34" charset="0"/>
                        </a:rPr>
                        <a:t>Modify operations</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a:solidFill>
                            <a:srgbClr val="000000"/>
                          </a:solidFill>
                          <a:effectLst/>
                          <a:latin typeface="Calibri" panose="020F0502020204030204" pitchFamily="34" charset="0"/>
                        </a:rPr>
                        <a:t>Opportunity for focus</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a:solidFill>
                            <a:srgbClr val="000000"/>
                          </a:solidFill>
                          <a:effectLst/>
                          <a:latin typeface="Calibri" panose="020F0502020204030204" pitchFamily="34" charset="0"/>
                        </a:rPr>
                        <a:t>Time compression</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79792507"/>
                  </a:ext>
                </a:extLst>
              </a:tr>
              <a:tr h="193118">
                <a:tc>
                  <a:txBody>
                    <a:bodyPr/>
                    <a:lstStyle/>
                    <a:p>
                      <a:pPr algn="l" fontAlgn="t"/>
                      <a:r>
                        <a:rPr lang="en-US" sz="1400" b="0" i="0" u="none" strike="noStrike">
                          <a:solidFill>
                            <a:srgbClr val="000000"/>
                          </a:solidFill>
                          <a:effectLst/>
                          <a:latin typeface="Calibri" panose="020F0502020204030204" pitchFamily="34" charset="0"/>
                        </a:rPr>
                        <a:t>Information intensity</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a:solidFill>
                            <a:srgbClr val="000000"/>
                          </a:solidFill>
                          <a:effectLst/>
                          <a:latin typeface="Calibri" panose="020F0502020204030204" pitchFamily="34" charset="0"/>
                        </a:rPr>
                        <a:t>Satellite network</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On-site advantage</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Move experienced managers</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a:solidFill>
                            <a:srgbClr val="000000"/>
                          </a:solidFill>
                          <a:effectLst/>
                          <a:latin typeface="Calibri" panose="020F0502020204030204" pitchFamily="34" charset="0"/>
                        </a:rPr>
                        <a:t>Training investments</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a:solidFill>
                            <a:srgbClr val="000000"/>
                          </a:solidFill>
                          <a:effectLst/>
                          <a:latin typeface="Calibri" panose="020F0502020204030204" pitchFamily="34" charset="0"/>
                        </a:rPr>
                        <a:t>Exploit opportunity</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5925430"/>
                  </a:ext>
                </a:extLst>
              </a:tr>
              <a:tr h="384805">
                <a:tc>
                  <a:txBody>
                    <a:bodyPr/>
                    <a:lstStyle/>
                    <a:p>
                      <a:pPr algn="l" fontAlgn="t"/>
                      <a:r>
                        <a:rPr lang="en-US" sz="1400" b="0" i="0" u="none" strike="noStrike">
                          <a:solidFill>
                            <a:srgbClr val="000000"/>
                          </a:solidFill>
                          <a:effectLst/>
                          <a:latin typeface="Calibri" panose="020F0502020204030204" pitchFamily="34" charset="0"/>
                        </a:rPr>
                        <a:t>Cultural adaptation</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a:solidFill>
                            <a:srgbClr val="000000"/>
                          </a:solidFill>
                          <a:effectLst/>
                          <a:latin typeface="Calibri" panose="020F0502020204030204" pitchFamily="34" charset="0"/>
                        </a:rPr>
                        <a:t>Modify service</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Accommodate foreign guests</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Could be necessary to achieve scale</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Cultural understanding</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Common </a:t>
                      </a:r>
                      <a:br>
                        <a:rPr lang="en-US" sz="1400" b="0" i="0" u="none" strike="noStrike" dirty="0">
                          <a:solidFill>
                            <a:srgbClr val="000000"/>
                          </a:solidFill>
                          <a:effectLst/>
                          <a:latin typeface="Calibri" panose="020F0502020204030204" pitchFamily="34" charset="0"/>
                        </a:rPr>
                      </a:br>
                      <a:r>
                        <a:rPr lang="en-US" sz="1400" b="0" i="0" u="none" strike="noStrike" dirty="0">
                          <a:solidFill>
                            <a:srgbClr val="000000"/>
                          </a:solidFill>
                          <a:effectLst/>
                          <a:latin typeface="Calibri" panose="020F0502020204030204" pitchFamily="34" charset="0"/>
                        </a:rPr>
                        <a:t>language necessary</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19130980"/>
                  </a:ext>
                </a:extLst>
              </a:tr>
              <a:tr h="286101">
                <a:tc>
                  <a:txBody>
                    <a:bodyPr/>
                    <a:lstStyle/>
                    <a:p>
                      <a:pPr algn="l" fontAlgn="t"/>
                      <a:r>
                        <a:rPr lang="en-US" sz="1400" b="0" i="0" u="none" strike="noStrike">
                          <a:solidFill>
                            <a:srgbClr val="000000"/>
                          </a:solidFill>
                          <a:effectLst/>
                          <a:latin typeface="Calibri" panose="020F0502020204030204" pitchFamily="34" charset="0"/>
                        </a:rPr>
                        <a:t>Customer contact</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a:solidFill>
                            <a:srgbClr val="000000"/>
                          </a:solidFill>
                          <a:effectLst/>
                          <a:latin typeface="Calibri" panose="020F0502020204030204" pitchFamily="34" charset="0"/>
                        </a:rPr>
                        <a:t>Train local workers</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Develop foreign language and cultural sensitivity skills</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Develop foreign customers</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Specialize in back-office service components</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Provide extended hours of service</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10775785"/>
                  </a:ext>
                </a:extLst>
              </a:tr>
              <a:tr h="143050">
                <a:tc>
                  <a:txBody>
                    <a:bodyPr/>
                    <a:lstStyle/>
                    <a:p>
                      <a:pPr algn="l" fontAlgn="t"/>
                      <a:r>
                        <a:rPr lang="en-US" sz="1400" b="0" i="0" u="none" strike="noStrike" dirty="0">
                          <a:solidFill>
                            <a:srgbClr val="000000"/>
                          </a:solidFill>
                          <a:effectLst/>
                          <a:latin typeface="Calibri" panose="020F0502020204030204" pitchFamily="34" charset="0"/>
                        </a:rPr>
                        <a:t>Labor </a:t>
                      </a:r>
                    </a:p>
                    <a:p>
                      <a:pPr algn="l" fontAlgn="t"/>
                      <a:r>
                        <a:rPr lang="en-US" sz="1400" b="0" i="0" u="none" strike="noStrike" dirty="0">
                          <a:solidFill>
                            <a:srgbClr val="000000"/>
                          </a:solidFill>
                          <a:effectLst/>
                          <a:latin typeface="Calibri" panose="020F0502020204030204" pitchFamily="34" charset="0"/>
                        </a:rPr>
                        <a:t>intensity</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Reduce labor costs</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Increased labor </a:t>
                      </a:r>
                    </a:p>
                    <a:p>
                      <a:pPr algn="l" fontAlgn="t"/>
                      <a:r>
                        <a:rPr lang="en-US" sz="1400" b="0" i="0" u="none" strike="noStrike" dirty="0">
                          <a:solidFill>
                            <a:srgbClr val="000000"/>
                          </a:solidFill>
                          <a:effectLst/>
                          <a:latin typeface="Calibri" panose="020F0502020204030204" pitchFamily="34" charset="0"/>
                        </a:rPr>
                        <a:t>costs</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a:solidFill>
                            <a:srgbClr val="000000"/>
                          </a:solidFill>
                          <a:effectLst/>
                          <a:latin typeface="Calibri" panose="020F0502020204030204" pitchFamily="34" charset="0"/>
                        </a:rPr>
                        <a:t>Hire local personnel</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Reduced labor </a:t>
                      </a:r>
                    </a:p>
                    <a:p>
                      <a:pPr algn="l" fontAlgn="t"/>
                      <a:r>
                        <a:rPr lang="en-US" sz="1400" b="0" i="0" u="none" strike="noStrike" dirty="0">
                          <a:solidFill>
                            <a:srgbClr val="000000"/>
                          </a:solidFill>
                          <a:effectLst/>
                          <a:latin typeface="Calibri" panose="020F0502020204030204" pitchFamily="34" charset="0"/>
                        </a:rPr>
                        <a:t>costs</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Reduced labor costs</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36476348"/>
                  </a:ext>
                </a:extLst>
              </a:tr>
              <a:tr h="200270">
                <a:tc>
                  <a:txBody>
                    <a:bodyPr/>
                    <a:lstStyle/>
                    <a:p>
                      <a:pPr algn="l" fontAlgn="t"/>
                      <a:r>
                        <a:rPr lang="en-US" sz="1400" b="0" i="0" u="none" strike="noStrike">
                          <a:solidFill>
                            <a:srgbClr val="000000"/>
                          </a:solidFill>
                          <a:effectLst/>
                          <a:latin typeface="Calibri" panose="020F0502020204030204" pitchFamily="34" charset="0"/>
                        </a:rPr>
                        <a:t>Other</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a:solidFill>
                            <a:srgbClr val="000000"/>
                          </a:solidFill>
                          <a:effectLst/>
                          <a:latin typeface="Calibri" panose="020F0502020204030204" pitchFamily="34" charset="0"/>
                        </a:rPr>
                        <a:t>Government restrictions</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a:solidFill>
                            <a:srgbClr val="000000"/>
                          </a:solidFill>
                          <a:effectLst/>
                          <a:latin typeface="Calibri" panose="020F0502020204030204" pitchFamily="34" charset="0"/>
                        </a:rPr>
                        <a:t>Logistics management</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a:solidFill>
                            <a:srgbClr val="000000"/>
                          </a:solidFill>
                          <a:effectLst/>
                          <a:latin typeface="Calibri" panose="020F0502020204030204" pitchFamily="34" charset="0"/>
                        </a:rPr>
                        <a:t>Inadequate infrastructure</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Home office employee morale</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400" b="0" i="0" u="none" strike="noStrike" dirty="0">
                          <a:solidFill>
                            <a:srgbClr val="000000"/>
                          </a:solidFill>
                          <a:effectLst/>
                          <a:latin typeface="Calibri" panose="020F0502020204030204" pitchFamily="34" charset="0"/>
                        </a:rPr>
                        <a:t>Capital investments</a:t>
                      </a:r>
                    </a:p>
                  </a:txBody>
                  <a:tcPr marL="7153" marR="7153" marT="715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58045008"/>
                  </a:ext>
                </a:extLst>
              </a:tr>
            </a:tbl>
          </a:graphicData>
        </a:graphic>
      </p:graphicFrame>
    </p:spTree>
    <p:extLst>
      <p:ext uri="{BB962C8B-B14F-4D97-AF65-F5344CB8AC3E}">
        <p14:creationId xmlns:p14="http://schemas.microsoft.com/office/powerpoint/2010/main" val="1457194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182688" y="685800"/>
            <a:ext cx="7580312" cy="990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Topics for Discussion</a:t>
            </a:r>
            <a:endParaRPr lang="en-US" sz="1000" dirty="0"/>
          </a:p>
        </p:txBody>
      </p:sp>
      <p:sp>
        <p:nvSpPr>
          <p:cNvPr id="4" name="Content Placeholder 3"/>
          <p:cNvSpPr>
            <a:spLocks noGrp="1"/>
          </p:cNvSpPr>
          <p:nvPr>
            <p:ph idx="1"/>
          </p:nvPr>
        </p:nvSpPr>
        <p:spPr>
          <a:xfrm>
            <a:off x="1182688" y="1905000"/>
            <a:ext cx="7656512" cy="4419600"/>
          </a:xfrm>
        </p:spPr>
        <p:txBody>
          <a:bodyPr/>
          <a:lstStyle/>
          <a:p>
            <a:pPr marL="402336" indent="-402336">
              <a:buClrTx/>
              <a:buFont typeface="+mj-lt"/>
              <a:buAutoNum type="arabicPeriod"/>
            </a:pPr>
            <a:r>
              <a:rPr lang="en-US" sz="2400" dirty="0"/>
              <a:t>Recall that service operations can be classified as processing people, goods, or information. What challenges are faced in each category when globalization is undertaken?</a:t>
            </a:r>
          </a:p>
          <a:p>
            <a:pPr marL="402336" indent="-402336">
              <a:buClrTx/>
              <a:buFont typeface="+mj-lt"/>
              <a:buAutoNum type="arabicPeriod"/>
            </a:pPr>
            <a:r>
              <a:rPr lang="en-US" sz="2400" dirty="0"/>
              <a:t>Chili’s, a U.S.–based restaurant chain that offers Mexican food, has its largest establishment in Monterrey, Mexico. Why is Chili’s so successful </a:t>
            </a:r>
            <a:br>
              <a:rPr lang="en-US" sz="2400" dirty="0"/>
            </a:br>
            <a:r>
              <a:rPr lang="en-US" sz="2400" dirty="0"/>
              <a:t>in Monterrey?</a:t>
            </a:r>
          </a:p>
          <a:p>
            <a:pPr marL="402336" indent="-402336">
              <a:buClrTx/>
              <a:buFont typeface="+mj-lt"/>
              <a:buAutoNum type="arabicPeriod"/>
            </a:pPr>
            <a:r>
              <a:rPr lang="en-US" sz="2400" dirty="0"/>
              <a:t>What is the inherent conflict in a franchising arrangement?</a:t>
            </a:r>
          </a:p>
          <a:p>
            <a:pPr marL="402336" indent="-402336">
              <a:buClrTx/>
              <a:buFont typeface="+mj-lt"/>
              <a:buAutoNum type="arabicPeriod"/>
            </a:pPr>
            <a:r>
              <a:rPr lang="en-US" sz="2400" dirty="0"/>
              <a:t>What explains the continuing trade surplus in services for the United States?</a:t>
            </a:r>
          </a:p>
        </p:txBody>
      </p:sp>
    </p:spTree>
    <p:extLst>
      <p:ext uri="{BB962C8B-B14F-4D97-AF65-F5344CB8AC3E}">
        <p14:creationId xmlns:p14="http://schemas.microsoft.com/office/powerpoint/2010/main" val="159529762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182688" y="685800"/>
            <a:ext cx="7580312" cy="990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Interactive Exercise</a:t>
            </a:r>
            <a:endParaRPr lang="en-US" sz="1000" dirty="0"/>
          </a:p>
        </p:txBody>
      </p:sp>
      <p:sp>
        <p:nvSpPr>
          <p:cNvPr id="4" name="Content Placeholder 3"/>
          <p:cNvSpPr>
            <a:spLocks noGrp="1"/>
          </p:cNvSpPr>
          <p:nvPr>
            <p:ph idx="1"/>
          </p:nvPr>
        </p:nvSpPr>
        <p:spPr>
          <a:xfrm>
            <a:off x="1182688" y="2286000"/>
            <a:ext cx="7588062" cy="3352800"/>
          </a:xfrm>
        </p:spPr>
        <p:txBody>
          <a:bodyPr/>
          <a:lstStyle/>
          <a:p>
            <a:pPr marL="0" indent="0">
              <a:buNone/>
            </a:pPr>
            <a:r>
              <a:rPr lang="en-US" dirty="0"/>
              <a:t>The class is broken into small groups with at least one international student in each group, if possible. Based on overseas travel, have the group report on features of day-to-day living that they have found different from home and worth emulating.</a:t>
            </a:r>
          </a:p>
        </p:txBody>
      </p:sp>
    </p:spTree>
    <p:extLst>
      <p:ext uri="{BB962C8B-B14F-4D97-AF65-F5344CB8AC3E}">
        <p14:creationId xmlns:p14="http://schemas.microsoft.com/office/powerpoint/2010/main" val="350191829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latin typeface="Calibri" panose="020F0502020204030204" pitchFamily="34" charset="0"/>
              </a:rPr>
              <a:t>Case 10.1: Goodwill Industries of Central Texas</a:t>
            </a:r>
          </a:p>
        </p:txBody>
      </p:sp>
    </p:spTree>
    <p:extLst>
      <p:ext uri="{BB962C8B-B14F-4D97-AF65-F5344CB8AC3E}">
        <p14:creationId xmlns:p14="http://schemas.microsoft.com/office/powerpoint/2010/main" val="14814112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82688" y="838200"/>
            <a:ext cx="7580312" cy="838200"/>
          </a:xfrm>
        </p:spPr>
        <p:txBody>
          <a:bodyPr/>
          <a:lstStyle/>
          <a:p>
            <a:r>
              <a:rPr lang="en-US" dirty="0"/>
              <a:t>Background</a:t>
            </a:r>
          </a:p>
        </p:txBody>
      </p:sp>
      <p:sp>
        <p:nvSpPr>
          <p:cNvPr id="6" name="Content Placeholder 5"/>
          <p:cNvSpPr>
            <a:spLocks noGrp="1"/>
          </p:cNvSpPr>
          <p:nvPr>
            <p:ph idx="1"/>
          </p:nvPr>
        </p:nvSpPr>
        <p:spPr>
          <a:xfrm>
            <a:off x="1066800" y="1865313"/>
            <a:ext cx="7588062" cy="4459287"/>
          </a:xfrm>
        </p:spPr>
        <p:txBody>
          <a:bodyPr/>
          <a:lstStyle/>
          <a:p>
            <a:pPr marL="0" indent="0">
              <a:lnSpc>
                <a:spcPct val="90000"/>
              </a:lnSpc>
              <a:buNone/>
            </a:pPr>
            <a:r>
              <a:rPr lang="en-US" sz="2800" dirty="0"/>
              <a:t>Goodwill mission is to help people with disabilities lead productive lives.</a:t>
            </a:r>
          </a:p>
          <a:p>
            <a:pPr marL="0" indent="0">
              <a:lnSpc>
                <a:spcPct val="90000"/>
              </a:lnSpc>
              <a:buNone/>
            </a:pPr>
            <a:r>
              <a:rPr lang="en-US" sz="2800" dirty="0"/>
              <a:t>Major source of revenue from donations of used clothing, house ware, electronics, and other salable items.</a:t>
            </a:r>
          </a:p>
          <a:p>
            <a:pPr marL="0" indent="0">
              <a:lnSpc>
                <a:spcPct val="90000"/>
              </a:lnSpc>
              <a:buNone/>
            </a:pPr>
            <a:r>
              <a:rPr lang="en-US" sz="2800" dirty="0"/>
              <a:t>Competition for donations and sales emerging:</a:t>
            </a:r>
          </a:p>
          <a:p>
            <a:pPr marL="292608" indent="-292608">
              <a:lnSpc>
                <a:spcPct val="90000"/>
              </a:lnSpc>
              <a:spcBef>
                <a:spcPts val="1000"/>
              </a:spcBef>
              <a:buClrTx/>
              <a:buSzPct val="100000"/>
              <a:buFont typeface="Arial" panose="020B0604020202020204" pitchFamily="34" charset="0"/>
              <a:buChar char="•"/>
            </a:pPr>
            <a:r>
              <a:rPr lang="en-US" sz="2800" dirty="0"/>
              <a:t>Salvation Army.</a:t>
            </a:r>
          </a:p>
          <a:p>
            <a:pPr marL="292608" indent="-292608">
              <a:lnSpc>
                <a:spcPct val="90000"/>
              </a:lnSpc>
              <a:spcBef>
                <a:spcPts val="1000"/>
              </a:spcBef>
              <a:buClrTx/>
              <a:buSzPct val="100000"/>
              <a:buFont typeface="Arial" panose="020B0604020202020204" pitchFamily="34" charset="0"/>
              <a:buChar char="•"/>
            </a:pPr>
            <a:r>
              <a:rPr lang="en-US" sz="2800" dirty="0"/>
              <a:t>Small consignment and thrift stores.</a:t>
            </a:r>
          </a:p>
          <a:p>
            <a:pPr marL="292608" indent="-292608">
              <a:lnSpc>
                <a:spcPct val="90000"/>
              </a:lnSpc>
              <a:spcBef>
                <a:spcPts val="1000"/>
              </a:spcBef>
              <a:buClrTx/>
              <a:buSzPct val="100000"/>
              <a:buFont typeface="Arial" panose="020B0604020202020204" pitchFamily="34" charset="0"/>
              <a:buChar char="•"/>
            </a:pPr>
            <a:r>
              <a:rPr lang="en-US" sz="2800" dirty="0"/>
              <a:t>Aggressive encroachment from for-profit thrift stores (example: Thrift Town).</a:t>
            </a:r>
          </a:p>
        </p:txBody>
      </p:sp>
    </p:spTree>
    <p:extLst>
      <p:ext uri="{BB962C8B-B14F-4D97-AF65-F5344CB8AC3E}">
        <p14:creationId xmlns:p14="http://schemas.microsoft.com/office/powerpoint/2010/main" val="26246391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Goodwill Industries Sources of Revenue</a:t>
            </a:r>
            <a:endParaRPr lang="en-US" sz="1000" dirty="0"/>
          </a:p>
        </p:txBody>
      </p:sp>
      <p:pic>
        <p:nvPicPr>
          <p:cNvPr id="4" name="Picture 3" descr="Pie chart showing the sources of revenue in 200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488" y="2133600"/>
            <a:ext cx="7557025" cy="3840641"/>
          </a:xfrm>
          <a:prstGeom prst="rect">
            <a:avLst/>
          </a:prstGeom>
        </p:spPr>
      </p:pic>
      <p:sp>
        <p:nvSpPr>
          <p:cNvPr id="6" name="Content Placeholder 6"/>
          <p:cNvSpPr>
            <a:spLocks noGrp="1"/>
          </p:cNvSpPr>
          <p:nvPr>
            <p:ph idx="1"/>
          </p:nvPr>
        </p:nvSpPr>
        <p:spPr>
          <a:xfrm>
            <a:off x="3981450" y="6277816"/>
            <a:ext cx="1816521" cy="199184"/>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34798600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838200"/>
            <a:ext cx="7580312" cy="838200"/>
          </a:xfrm>
        </p:spPr>
        <p:txBody>
          <a:bodyPr/>
          <a:lstStyle/>
          <a:p>
            <a:r>
              <a:rPr lang="en-US" dirty="0"/>
              <a:t>Goodwill Strategy</a:t>
            </a:r>
            <a:endParaRPr lang="en-US" sz="1000" dirty="0"/>
          </a:p>
        </p:txBody>
      </p:sp>
      <p:sp>
        <p:nvSpPr>
          <p:cNvPr id="3" name="Content Placeholder 2"/>
          <p:cNvSpPr>
            <a:spLocks noGrp="1"/>
          </p:cNvSpPr>
          <p:nvPr>
            <p:ph idx="1"/>
          </p:nvPr>
        </p:nvSpPr>
        <p:spPr>
          <a:xfrm>
            <a:off x="914400" y="2057400"/>
            <a:ext cx="7588062" cy="4002088"/>
          </a:xfrm>
        </p:spPr>
        <p:txBody>
          <a:bodyPr/>
          <a:lstStyle/>
          <a:p>
            <a:r>
              <a:rPr lang="en-US" sz="2800" dirty="0"/>
              <a:t>Avoid head-to-head competition by using a niche marketing strategy (example: Halloween costumes).</a:t>
            </a:r>
          </a:p>
          <a:p>
            <a:r>
              <a:rPr lang="en-US" sz="2800" dirty="0"/>
              <a:t>Open stores in high-traffic locations.</a:t>
            </a:r>
          </a:p>
          <a:p>
            <a:r>
              <a:rPr lang="en-US" sz="2800" dirty="0"/>
              <a:t>Polish image to look more like a department store than a thrift shop.</a:t>
            </a:r>
          </a:p>
          <a:p>
            <a:r>
              <a:rPr lang="en-US" sz="2800" dirty="0"/>
              <a:t>Discontinued pickup service (avoid trash).</a:t>
            </a:r>
          </a:p>
          <a:p>
            <a:r>
              <a:rPr lang="en-US" sz="2800" dirty="0"/>
              <a:t>“All sales are final” policy.</a:t>
            </a:r>
          </a:p>
        </p:txBody>
      </p:sp>
    </p:spTree>
    <p:extLst>
      <p:ext uri="{BB962C8B-B14F-4D97-AF65-F5344CB8AC3E}">
        <p14:creationId xmlns:p14="http://schemas.microsoft.com/office/powerpoint/2010/main" val="31062562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914400"/>
            <a:ext cx="7239000" cy="762000"/>
          </a:xfrm>
        </p:spPr>
        <p:txBody>
          <a:bodyPr/>
          <a:lstStyle/>
          <a:p>
            <a:r>
              <a:rPr lang="en-US" dirty="0"/>
              <a:t>Questions</a:t>
            </a:r>
            <a:endParaRPr lang="en-US" sz="1100" dirty="0"/>
          </a:p>
        </p:txBody>
      </p:sp>
      <p:sp>
        <p:nvSpPr>
          <p:cNvPr id="3" name="Content Placeholder 2"/>
          <p:cNvSpPr>
            <a:spLocks noGrp="1"/>
          </p:cNvSpPr>
          <p:nvPr>
            <p:ph idx="1"/>
          </p:nvPr>
        </p:nvSpPr>
        <p:spPr>
          <a:xfrm>
            <a:off x="914400" y="2057400"/>
            <a:ext cx="7588062" cy="4038600"/>
          </a:xfrm>
        </p:spPr>
        <p:txBody>
          <a:bodyPr/>
          <a:lstStyle/>
          <a:p>
            <a:pPr marL="402336" indent="-402336">
              <a:spcBef>
                <a:spcPts val="1000"/>
              </a:spcBef>
              <a:buClrTx/>
              <a:buSzPct val="100000"/>
              <a:buFont typeface="+mj-lt"/>
              <a:buAutoNum type="arabicPeriod"/>
            </a:pPr>
            <a:r>
              <a:rPr lang="en-US" sz="2400" dirty="0"/>
              <a:t>Who are Goodwill’s customers and how have their demographics changed over time? </a:t>
            </a:r>
          </a:p>
          <a:p>
            <a:pPr marL="402336" indent="-402336">
              <a:spcBef>
                <a:spcPts val="1000"/>
              </a:spcBef>
              <a:buClrTx/>
              <a:buSzPct val="100000"/>
              <a:buFont typeface="+mj-lt"/>
              <a:buAutoNum type="arabicPeriod"/>
            </a:pPr>
            <a:r>
              <a:rPr lang="en-US" sz="2400" dirty="0"/>
              <a:t>How should the introduction of for-profit thrifts affect Goodwill’s decisions about the role of customer service? </a:t>
            </a:r>
          </a:p>
          <a:p>
            <a:pPr marL="402336" indent="-402336">
              <a:spcBef>
                <a:spcPts val="1000"/>
              </a:spcBef>
              <a:buClrTx/>
              <a:buSzPct val="100000"/>
              <a:buFont typeface="+mj-lt"/>
              <a:buAutoNum type="arabicPeriod"/>
            </a:pPr>
            <a:r>
              <a:rPr lang="en-US" sz="2400" dirty="0"/>
              <a:t>How can Goodwill differentiate itself from the competition? </a:t>
            </a:r>
          </a:p>
          <a:p>
            <a:pPr marL="402336" indent="-402336">
              <a:spcBef>
                <a:spcPts val="1000"/>
              </a:spcBef>
              <a:buClrTx/>
              <a:buSzPct val="100000"/>
              <a:buFont typeface="+mj-lt"/>
              <a:buAutoNum type="arabicPeriod"/>
            </a:pPr>
            <a:r>
              <a:rPr lang="en-US" sz="2400" dirty="0"/>
              <a:t>Visit http://shopgoodwill.com/ where Goodwill auctions items of special interest and discuss why this online store has great profit potential.</a:t>
            </a:r>
          </a:p>
        </p:txBody>
      </p:sp>
    </p:spTree>
    <p:extLst>
      <p:ext uri="{BB962C8B-B14F-4D97-AF65-F5344CB8AC3E}">
        <p14:creationId xmlns:p14="http://schemas.microsoft.com/office/powerpoint/2010/main" val="1788682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10.2: FedEx: Tiger International Acquisition</a:t>
            </a:r>
          </a:p>
        </p:txBody>
      </p:sp>
      <p:sp>
        <p:nvSpPr>
          <p:cNvPr id="3" name="Content Placeholder 2"/>
          <p:cNvSpPr>
            <a:spLocks noGrp="1"/>
          </p:cNvSpPr>
          <p:nvPr>
            <p:ph idx="1"/>
          </p:nvPr>
        </p:nvSpPr>
        <p:spPr>
          <a:xfrm>
            <a:off x="914400" y="2048535"/>
            <a:ext cx="7856350" cy="4078287"/>
          </a:xfrm>
        </p:spPr>
        <p:txBody>
          <a:bodyPr/>
          <a:lstStyle/>
          <a:p>
            <a:pPr marL="402336" indent="-402336">
              <a:buClrTx/>
              <a:buSzPct val="100000"/>
              <a:buFont typeface="+mj-lt"/>
              <a:buAutoNum type="arabicPeriod"/>
            </a:pPr>
            <a:r>
              <a:rPr lang="en-US" sz="2400" dirty="0"/>
              <a:t>Describe the growth strategy of Federal Express. How did this strategy differ from those of its competitors? </a:t>
            </a:r>
          </a:p>
          <a:p>
            <a:pPr marL="402336" indent="-402336">
              <a:buClrTx/>
              <a:buSzPct val="100000"/>
              <a:buFont typeface="+mj-lt"/>
              <a:buAutoNum type="arabicPeriod"/>
            </a:pPr>
            <a:r>
              <a:rPr lang="en-US" sz="2400" dirty="0"/>
              <a:t>What risks were involved in the acquisition of Tiger International? </a:t>
            </a:r>
          </a:p>
          <a:p>
            <a:pPr marL="402336" indent="-402336">
              <a:buClrTx/>
              <a:buSzPct val="100000"/>
              <a:buFont typeface="+mj-lt"/>
              <a:buAutoNum type="arabicPeriod"/>
            </a:pPr>
            <a:r>
              <a:rPr lang="en-US" sz="2400" dirty="0"/>
              <a:t>In addition to the question of merging FedEx and Flying Tigers pilots, what other problems could have been anticipated in accomplishing this acquisition? </a:t>
            </a:r>
          </a:p>
          <a:p>
            <a:pPr marL="402336" indent="-402336">
              <a:buClrTx/>
              <a:buSzPct val="100000"/>
              <a:buFont typeface="+mj-lt"/>
              <a:buAutoNum type="arabicPeriod"/>
            </a:pPr>
            <a:r>
              <a:rPr lang="en-US" sz="2400" dirty="0"/>
              <a:t>Suggest a plan of action that Fred Smith could have used to address the potential acquisition problems given in your answer to the previous question.</a:t>
            </a:r>
          </a:p>
        </p:txBody>
      </p:sp>
    </p:spTree>
    <p:extLst>
      <p:ext uri="{BB962C8B-B14F-4D97-AF65-F5344CB8AC3E}">
        <p14:creationId xmlns:p14="http://schemas.microsoft.com/office/powerpoint/2010/main" val="40355353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Learning Objectives</a:t>
            </a:r>
          </a:p>
        </p:txBody>
      </p:sp>
      <p:sp>
        <p:nvSpPr>
          <p:cNvPr id="7171" name="Content Placeholder 2"/>
          <p:cNvSpPr>
            <a:spLocks noGrp="1" noChangeArrowheads="1"/>
          </p:cNvSpPr>
          <p:nvPr>
            <p:ph idx="1"/>
          </p:nvPr>
        </p:nvSpPr>
        <p:spPr>
          <a:xfrm>
            <a:off x="1182688" y="1905000"/>
            <a:ext cx="7580312" cy="4343400"/>
          </a:xfrm>
          <a:noFill/>
        </p:spPr>
        <p:txBody>
          <a:bodyPr lIns="92075" tIns="46038" rIns="92075" bIns="46038"/>
          <a:lstStyle/>
          <a:p>
            <a:pPr marL="402336" indent="-402336">
              <a:buClrTx/>
              <a:buFont typeface="+mj-lt"/>
              <a:buAutoNum type="arabicPeriod"/>
            </a:pPr>
            <a:r>
              <a:rPr lang="en-US" sz="2200" dirty="0"/>
              <a:t>Identify and differentiate the four domestic growth and expansion strategies. </a:t>
            </a:r>
          </a:p>
          <a:p>
            <a:pPr marL="402336" indent="-402336">
              <a:buClrTx/>
              <a:buFont typeface="+mj-lt"/>
              <a:buAutoNum type="arabicPeriod"/>
            </a:pPr>
            <a:r>
              <a:rPr lang="en-US" sz="2200" dirty="0"/>
              <a:t>Discuss the nature of franchising from the points of view of the franchiser and the franchisee. </a:t>
            </a:r>
          </a:p>
          <a:p>
            <a:pPr marL="402336" indent="-402336">
              <a:buClrTx/>
              <a:buFont typeface="+mj-lt"/>
              <a:buAutoNum type="arabicPeriod"/>
            </a:pPr>
            <a:r>
              <a:rPr lang="en-US" sz="2200" dirty="0"/>
              <a:t>Differentiate between the three generic international strategies. </a:t>
            </a:r>
          </a:p>
          <a:p>
            <a:pPr marL="402336" indent="-402336">
              <a:buClrTx/>
              <a:buFont typeface="+mj-lt"/>
              <a:buAutoNum type="arabicPeriod"/>
            </a:pPr>
            <a:r>
              <a:rPr lang="en-US" sz="2200" dirty="0"/>
              <a:t>Discuss the three factors to be considered in planning transnational operations. </a:t>
            </a:r>
          </a:p>
          <a:p>
            <a:pPr marL="402336" indent="-402336">
              <a:buClrTx/>
              <a:buFont typeface="+mj-lt"/>
              <a:buAutoNum type="arabicPeriod"/>
            </a:pPr>
            <a:r>
              <a:rPr lang="en-US" sz="2200" dirty="0"/>
              <a:t>Discuss the five C’s that must be balanced in a borderless world. </a:t>
            </a:r>
          </a:p>
          <a:p>
            <a:pPr marL="402336" indent="-402336">
              <a:buClrTx/>
              <a:buFont typeface="+mj-lt"/>
              <a:buAutoNum type="arabicPeriod"/>
            </a:pPr>
            <a:r>
              <a:rPr lang="en-US" sz="2200" dirty="0"/>
              <a:t>Identify and differentiate the five global service strategies.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10.1: Multisite and Multiservice Expansion Strategies </a:t>
            </a:r>
            <a:r>
              <a:rPr lang="en-US" sz="3600" kern="1200" dirty="0"/>
              <a:t>Long Description </a:t>
            </a:r>
            <a:endParaRPr lang="en-US" sz="1000" dirty="0"/>
          </a:p>
        </p:txBody>
      </p:sp>
      <p:sp>
        <p:nvSpPr>
          <p:cNvPr id="3" name="Content Placeholder 2"/>
          <p:cNvSpPr>
            <a:spLocks noGrp="1"/>
          </p:cNvSpPr>
          <p:nvPr>
            <p:ph idx="1"/>
          </p:nvPr>
        </p:nvSpPr>
        <p:spPr>
          <a:xfrm>
            <a:off x="1182688" y="1981201"/>
            <a:ext cx="7588062" cy="3962400"/>
          </a:xfrm>
        </p:spPr>
        <p:txBody>
          <a:bodyPr/>
          <a:lstStyle/>
          <a:p>
            <a:pPr marL="0" indent="0">
              <a:buNone/>
            </a:pPr>
            <a:r>
              <a:rPr lang="en-US" sz="2600" dirty="0"/>
              <a:t>Single location, single service would be focused service such as a dental practice, retail store, or family restaurant. Single location, multiservice would be clustered service such as Stanford University, Mayo Clinic, and USAA insurance. Multisite and single service would be focused network like Federal Express, McDonalds, or Red Roof Inns. Multisite and multiservice would be diversified networks like NationsBank, American Express, and Accenture.</a:t>
            </a:r>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30201600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10.2: The Top 10 Countries by GDP (PPP), 2014 </a:t>
            </a:r>
            <a:r>
              <a:rPr lang="en-US" sz="3600" kern="1200" dirty="0"/>
              <a:t>Long Description </a:t>
            </a:r>
            <a:endParaRPr lang="en-US" sz="1000" dirty="0"/>
          </a:p>
        </p:txBody>
      </p:sp>
      <p:sp>
        <p:nvSpPr>
          <p:cNvPr id="3" name="Content Placeholder 2"/>
          <p:cNvSpPr>
            <a:spLocks noGrp="1"/>
          </p:cNvSpPr>
          <p:nvPr>
            <p:ph idx="1"/>
          </p:nvPr>
        </p:nvSpPr>
        <p:spPr>
          <a:xfrm>
            <a:off x="1182688" y="2170113"/>
            <a:ext cx="7588062" cy="2706687"/>
          </a:xfrm>
        </p:spPr>
        <p:txBody>
          <a:bodyPr/>
          <a:lstStyle/>
          <a:p>
            <a:pPr marL="0" indent="0">
              <a:buNone/>
            </a:pPr>
            <a:r>
              <a:rPr lang="en-US" sz="2800" dirty="0"/>
              <a:t>In order from greatest to least is: China, the United States, India, Japan, Germany, Russia, Brazil, Indonesia, France, and the United Kingdom. China and the U.S. are almost equal at 17,617 and 17,419 billion, respectively. India had 7,376 billion in GDP that year.</a:t>
            </a:r>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16443570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10.3: Generic International Strategies </a:t>
            </a:r>
            <a:r>
              <a:rPr lang="en-US" sz="3600" kern="1200" dirty="0"/>
              <a:t>Long Description </a:t>
            </a:r>
            <a:endParaRPr lang="en-US" sz="1000" dirty="0"/>
          </a:p>
        </p:txBody>
      </p:sp>
      <p:sp>
        <p:nvSpPr>
          <p:cNvPr id="3" name="Content Placeholder 2"/>
          <p:cNvSpPr>
            <a:spLocks noGrp="1"/>
          </p:cNvSpPr>
          <p:nvPr>
            <p:ph idx="1"/>
          </p:nvPr>
        </p:nvSpPr>
        <p:spPr>
          <a:xfrm>
            <a:off x="1182688" y="1905000"/>
            <a:ext cx="7588062" cy="4343400"/>
          </a:xfrm>
        </p:spPr>
        <p:txBody>
          <a:bodyPr/>
          <a:lstStyle/>
          <a:p>
            <a:pPr marL="0" indent="0">
              <a:buNone/>
            </a:pPr>
            <a:r>
              <a:rPr lang="en-US" sz="2800" dirty="0"/>
              <a:t>Low force toward responsiveness and high force toward global integration is labeled Global Strategy. Low force toward responsiveness and low force toward global integration is labeled No International Strategy. High force toward responsiveness and low force toward global integration is labeled Multidomestic Strategy. High force toward responsiveness and high force toward global integration is labeled Transnational Strategy.</a:t>
            </a:r>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11426998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Goodwill Industries Sources of Revenue </a:t>
            </a:r>
            <a:r>
              <a:rPr lang="en-US" sz="3600" kern="1200" dirty="0"/>
              <a:t>Long Description </a:t>
            </a:r>
            <a:endParaRPr lang="en-US" sz="1000" dirty="0"/>
          </a:p>
        </p:txBody>
      </p:sp>
      <p:sp>
        <p:nvSpPr>
          <p:cNvPr id="3" name="Content Placeholder 2"/>
          <p:cNvSpPr>
            <a:spLocks noGrp="1"/>
          </p:cNvSpPr>
          <p:nvPr>
            <p:ph idx="1"/>
          </p:nvPr>
        </p:nvSpPr>
        <p:spPr>
          <a:xfrm>
            <a:off x="1182688" y="2133600"/>
            <a:ext cx="7588062" cy="2209800"/>
          </a:xfrm>
        </p:spPr>
        <p:txBody>
          <a:bodyPr/>
          <a:lstStyle/>
          <a:p>
            <a:pPr marL="0" indent="0">
              <a:buNone/>
            </a:pPr>
            <a:r>
              <a:rPr lang="en-US" sz="2800" dirty="0"/>
              <a:t>53% of revenues were donated goods. 18% were good will staffing services. 10% were commercial services. 10% were workforce development. 6% were environmental business services, 1% was contributions, and 2% were miscellaneous.</a:t>
            </a:r>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1815526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Figure 10.1: Multisite and Multiservice Expansion Strategies</a:t>
            </a:r>
          </a:p>
        </p:txBody>
      </p:sp>
      <p:pic>
        <p:nvPicPr>
          <p:cNvPr id="6" name="Picture 5" descr="Two-way table giving examples of single location, multisite locations, single service, and multiservice companies."/>
          <p:cNvPicPr>
            <a:picLocks noChangeAspect="1"/>
          </p:cNvPicPr>
          <p:nvPr/>
        </p:nvPicPr>
        <p:blipFill>
          <a:blip r:embed="rId3"/>
          <a:stretch>
            <a:fillRect/>
          </a:stretch>
        </p:blipFill>
        <p:spPr>
          <a:xfrm>
            <a:off x="514350" y="2371725"/>
            <a:ext cx="8248650" cy="2809875"/>
          </a:xfrm>
          <a:prstGeom prst="rect">
            <a:avLst/>
          </a:prstGeom>
        </p:spPr>
      </p:pic>
      <p:sp>
        <p:nvSpPr>
          <p:cNvPr id="5"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p>
        </p:txBody>
      </p:sp>
    </p:spTree>
  </p:cSld>
  <p:clrMapOvr>
    <a:overrideClrMapping bg1="lt1" tx1="dk1" bg2="lt2" tx2="dk2" accent1="accent1" accent2="accent2" accent3="accent3" accent4="accent4" accent5="accent5" accent6="accent6" hlink="hlink" folHlink="folHlink"/>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0"/>
            <a:ext cx="7580312" cy="914400"/>
          </a:xfrm>
        </p:spPr>
        <p:txBody>
          <a:bodyPr/>
          <a:lstStyle/>
          <a:p>
            <a:r>
              <a:rPr lang="en-US" dirty="0"/>
              <a:t>Franchising </a:t>
            </a:r>
            <a:r>
              <a:rPr lang="en-US" sz="1000" dirty="0"/>
              <a:t>1</a:t>
            </a:r>
          </a:p>
        </p:txBody>
      </p:sp>
      <p:sp>
        <p:nvSpPr>
          <p:cNvPr id="3" name="Content Placeholder 2"/>
          <p:cNvSpPr>
            <a:spLocks noGrp="1"/>
          </p:cNvSpPr>
          <p:nvPr>
            <p:ph idx="1"/>
          </p:nvPr>
        </p:nvSpPr>
        <p:spPr>
          <a:xfrm>
            <a:off x="1182688" y="2170113"/>
            <a:ext cx="7588062" cy="3544887"/>
          </a:xfrm>
        </p:spPr>
        <p:txBody>
          <a:bodyPr/>
          <a:lstStyle/>
          <a:p>
            <a:pPr marL="0" indent="0">
              <a:lnSpc>
                <a:spcPct val="90000"/>
              </a:lnSpc>
              <a:buNone/>
            </a:pPr>
            <a:r>
              <a:rPr lang="en-US" dirty="0"/>
              <a:t>Benefits to the Franchisee.</a:t>
            </a:r>
          </a:p>
          <a:p>
            <a:pPr marL="292608" lvl="1" indent="-292608">
              <a:lnSpc>
                <a:spcPct val="90000"/>
              </a:lnSpc>
              <a:spcBef>
                <a:spcPts val="1000"/>
              </a:spcBef>
              <a:buClrTx/>
              <a:buSzPct val="100000"/>
              <a:buFont typeface="Arial" panose="020B0604020202020204" pitchFamily="34" charset="0"/>
              <a:buChar char="•"/>
            </a:pPr>
            <a:r>
              <a:rPr lang="en-US" sz="3200" dirty="0"/>
              <a:t>Management Training.</a:t>
            </a:r>
          </a:p>
          <a:p>
            <a:pPr marL="292608" lvl="1" indent="-292608">
              <a:lnSpc>
                <a:spcPct val="90000"/>
              </a:lnSpc>
              <a:spcBef>
                <a:spcPts val="1000"/>
              </a:spcBef>
              <a:buClrTx/>
              <a:buSzPct val="100000"/>
              <a:buFont typeface="Arial" panose="020B0604020202020204" pitchFamily="34" charset="0"/>
              <a:buChar char="•"/>
            </a:pPr>
            <a:r>
              <a:rPr lang="en-US" sz="3200" dirty="0"/>
              <a:t>Brand Name.</a:t>
            </a:r>
          </a:p>
          <a:p>
            <a:pPr marL="292608" lvl="1" indent="-292608">
              <a:lnSpc>
                <a:spcPct val="90000"/>
              </a:lnSpc>
              <a:spcBef>
                <a:spcPts val="1000"/>
              </a:spcBef>
              <a:buClrTx/>
              <a:buSzPct val="100000"/>
              <a:buFont typeface="Arial" panose="020B0604020202020204" pitchFamily="34" charset="0"/>
              <a:buChar char="•"/>
            </a:pPr>
            <a:r>
              <a:rPr lang="en-US" sz="3200" dirty="0"/>
              <a:t>National Advertising.</a:t>
            </a:r>
          </a:p>
          <a:p>
            <a:pPr marL="292608" lvl="1" indent="-292608">
              <a:lnSpc>
                <a:spcPct val="90000"/>
              </a:lnSpc>
              <a:spcBef>
                <a:spcPts val="1000"/>
              </a:spcBef>
              <a:buClrTx/>
              <a:buSzPct val="100000"/>
              <a:buFont typeface="Arial" panose="020B0604020202020204" pitchFamily="34" charset="0"/>
              <a:buChar char="•"/>
            </a:pPr>
            <a:r>
              <a:rPr lang="en-US" sz="3200" dirty="0"/>
              <a:t>Acquisition of Proven Business.</a:t>
            </a:r>
          </a:p>
          <a:p>
            <a:pPr marL="292608" lvl="1" indent="-292608">
              <a:lnSpc>
                <a:spcPct val="90000"/>
              </a:lnSpc>
              <a:spcBef>
                <a:spcPts val="1000"/>
              </a:spcBef>
              <a:buClrTx/>
              <a:buSzPct val="100000"/>
              <a:buFont typeface="Arial" panose="020B0604020202020204" pitchFamily="34" charset="0"/>
              <a:buChar char="•"/>
            </a:pPr>
            <a:r>
              <a:rPr lang="en-US" sz="3200" dirty="0"/>
              <a:t>Economics of Scale.</a:t>
            </a:r>
            <a:endParaRPr lang="en-US" dirty="0"/>
          </a:p>
        </p:txBody>
      </p:sp>
    </p:spTree>
    <p:extLst>
      <p:ext uri="{BB962C8B-B14F-4D97-AF65-F5344CB8AC3E}">
        <p14:creationId xmlns:p14="http://schemas.microsoft.com/office/powerpoint/2010/main" val="4238199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0"/>
            <a:ext cx="7580312" cy="914400"/>
          </a:xfrm>
        </p:spPr>
        <p:txBody>
          <a:bodyPr/>
          <a:lstStyle/>
          <a:p>
            <a:r>
              <a:rPr lang="en-US" dirty="0"/>
              <a:t>Franchising </a:t>
            </a:r>
            <a:r>
              <a:rPr lang="en-US" sz="1000" dirty="0"/>
              <a:t>2</a:t>
            </a:r>
          </a:p>
        </p:txBody>
      </p:sp>
      <p:sp>
        <p:nvSpPr>
          <p:cNvPr id="3" name="Content Placeholder 2"/>
          <p:cNvSpPr>
            <a:spLocks noGrp="1"/>
          </p:cNvSpPr>
          <p:nvPr>
            <p:ph idx="1"/>
          </p:nvPr>
        </p:nvSpPr>
        <p:spPr>
          <a:xfrm>
            <a:off x="1182688" y="2170113"/>
            <a:ext cx="7588062" cy="3544887"/>
          </a:xfrm>
        </p:spPr>
        <p:txBody>
          <a:bodyPr/>
          <a:lstStyle/>
          <a:p>
            <a:pPr marL="0" indent="0">
              <a:lnSpc>
                <a:spcPct val="90000"/>
              </a:lnSpc>
              <a:buNone/>
            </a:pPr>
            <a:r>
              <a:rPr lang="en-US" dirty="0"/>
              <a:t>Issues for the Franchisor.</a:t>
            </a:r>
          </a:p>
          <a:p>
            <a:pPr marL="292608" lvl="1" indent="-292608">
              <a:lnSpc>
                <a:spcPct val="90000"/>
              </a:lnSpc>
              <a:spcBef>
                <a:spcPts val="1000"/>
              </a:spcBef>
              <a:buClrTx/>
              <a:buSzPct val="100000"/>
              <a:buFont typeface="Arial" panose="020B0604020202020204" pitchFamily="34" charset="0"/>
              <a:buChar char="•"/>
            </a:pPr>
            <a:r>
              <a:rPr lang="en-US" sz="3200" dirty="0"/>
              <a:t>Franchisee Autonomy.</a:t>
            </a:r>
          </a:p>
          <a:p>
            <a:pPr marL="292608" lvl="1" indent="-292608">
              <a:lnSpc>
                <a:spcPct val="90000"/>
              </a:lnSpc>
              <a:spcBef>
                <a:spcPts val="1000"/>
              </a:spcBef>
              <a:buClrTx/>
              <a:buSzPct val="100000"/>
              <a:buFont typeface="Arial" panose="020B0604020202020204" pitchFamily="34" charset="0"/>
              <a:buChar char="•"/>
            </a:pPr>
            <a:r>
              <a:rPr lang="en-US" sz="3200" dirty="0"/>
              <a:t>Franchise Contract.</a:t>
            </a:r>
          </a:p>
          <a:p>
            <a:pPr marL="292608" lvl="1" indent="-292608">
              <a:lnSpc>
                <a:spcPct val="90000"/>
              </a:lnSpc>
              <a:spcBef>
                <a:spcPts val="1000"/>
              </a:spcBef>
              <a:buClrTx/>
              <a:buSzPct val="100000"/>
              <a:buFont typeface="Arial" panose="020B0604020202020204" pitchFamily="34" charset="0"/>
              <a:buChar char="•"/>
            </a:pPr>
            <a:r>
              <a:rPr lang="en-US" sz="3200" dirty="0"/>
              <a:t>Conflict Resolution.</a:t>
            </a:r>
            <a:endParaRPr lang="en-US" dirty="0"/>
          </a:p>
        </p:txBody>
      </p:sp>
    </p:spTree>
    <p:extLst>
      <p:ext uri="{BB962C8B-B14F-4D97-AF65-F5344CB8AC3E}">
        <p14:creationId xmlns:p14="http://schemas.microsoft.com/office/powerpoint/2010/main" val="1557681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10.2: The Top 10 Countries by GDP (PPP), 2014</a:t>
            </a:r>
          </a:p>
        </p:txBody>
      </p:sp>
      <p:pic>
        <p:nvPicPr>
          <p:cNvPr id="5" name="Picture 4" descr="Bar graph showing the top 10 countries by gross domestic product in 2014."/>
          <p:cNvPicPr>
            <a:picLocks noChangeAspect="1"/>
          </p:cNvPicPr>
          <p:nvPr/>
        </p:nvPicPr>
        <p:blipFill>
          <a:blip r:embed="rId3"/>
          <a:stretch>
            <a:fillRect/>
          </a:stretch>
        </p:blipFill>
        <p:spPr>
          <a:xfrm>
            <a:off x="1676400" y="1905000"/>
            <a:ext cx="5753100" cy="4333875"/>
          </a:xfrm>
          <a:prstGeom prst="rect">
            <a:avLst/>
          </a:prstGeom>
        </p:spPr>
      </p:pic>
      <p:sp>
        <p:nvSpPr>
          <p:cNvPr id="6" name="Content Placeholder 6" descr="Bar graph showing the top 10 countries by gross domestic product in 2014.&#10;"/>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1242959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xfrm>
            <a:off x="1182688" y="214313"/>
            <a:ext cx="7656512" cy="14620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10.3: Generic International Strategies</a:t>
            </a:r>
          </a:p>
        </p:txBody>
      </p:sp>
      <p:pic>
        <p:nvPicPr>
          <p:cNvPr id="7" name="Picture 6" descr="Two-way table providing labels for high and low force toward global integration and high and low force toward local responsiveness."/>
          <p:cNvPicPr>
            <a:picLocks noChangeAspect="1"/>
          </p:cNvPicPr>
          <p:nvPr/>
        </p:nvPicPr>
        <p:blipFill>
          <a:blip r:embed="rId3"/>
          <a:stretch>
            <a:fillRect/>
          </a:stretch>
        </p:blipFill>
        <p:spPr>
          <a:xfrm>
            <a:off x="1230024" y="1921452"/>
            <a:ext cx="6161376" cy="4326948"/>
          </a:xfrm>
          <a:prstGeom prst="rect">
            <a:avLst/>
          </a:prstGeom>
        </p:spPr>
      </p:pic>
      <p:sp>
        <p:nvSpPr>
          <p:cNvPr id="6"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1492991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Nature of the Borderless World</a:t>
            </a:r>
          </a:p>
        </p:txBody>
      </p:sp>
      <p:sp>
        <p:nvSpPr>
          <p:cNvPr id="3" name="Content Placeholder 2"/>
          <p:cNvSpPr>
            <a:spLocks noGrp="1"/>
          </p:cNvSpPr>
          <p:nvPr>
            <p:ph idx="1"/>
          </p:nvPr>
        </p:nvSpPr>
        <p:spPr>
          <a:xfrm>
            <a:off x="1182688" y="2017713"/>
            <a:ext cx="7588062" cy="3504796"/>
          </a:xfrm>
        </p:spPr>
        <p:txBody>
          <a:bodyPr/>
          <a:lstStyle/>
          <a:p>
            <a:pPr marL="292608" indent="-292608">
              <a:lnSpc>
                <a:spcPct val="90000"/>
              </a:lnSpc>
              <a:spcBef>
                <a:spcPts val="1000"/>
              </a:spcBef>
              <a:buClrTx/>
              <a:buSzPct val="100000"/>
              <a:buFont typeface="Arial" panose="020B0604020202020204" pitchFamily="34" charset="0"/>
              <a:buChar char="•"/>
            </a:pPr>
            <a:r>
              <a:rPr lang="en-US" sz="2800" dirty="0"/>
              <a:t>Customers - </a:t>
            </a:r>
            <a:r>
              <a:rPr lang="en-US" sz="2400" dirty="0"/>
              <a:t>information has empowered customers and stimulated competition.</a:t>
            </a:r>
          </a:p>
          <a:p>
            <a:pPr marL="292608" indent="-292608">
              <a:lnSpc>
                <a:spcPct val="90000"/>
              </a:lnSpc>
              <a:spcBef>
                <a:spcPts val="1000"/>
              </a:spcBef>
              <a:buClrTx/>
              <a:buSzPct val="100000"/>
              <a:buFont typeface="Arial" panose="020B0604020202020204" pitchFamily="34" charset="0"/>
              <a:buChar char="•"/>
            </a:pPr>
            <a:r>
              <a:rPr lang="en-US" sz="2800" dirty="0"/>
              <a:t>Competitors - </a:t>
            </a:r>
            <a:r>
              <a:rPr lang="en-US" sz="2400" dirty="0"/>
              <a:t>nothing stays proprietary.</a:t>
            </a:r>
            <a:endParaRPr lang="en-US" sz="2800" dirty="0"/>
          </a:p>
          <a:p>
            <a:pPr marL="292608" indent="-292608">
              <a:lnSpc>
                <a:spcPct val="90000"/>
              </a:lnSpc>
              <a:spcBef>
                <a:spcPts val="1000"/>
              </a:spcBef>
              <a:buClrTx/>
              <a:buSzPct val="100000"/>
              <a:buFont typeface="Arial" panose="020B0604020202020204" pitchFamily="34" charset="0"/>
              <a:buChar char="•"/>
            </a:pPr>
            <a:r>
              <a:rPr lang="en-US" sz="2800" dirty="0"/>
              <a:t>Company - </a:t>
            </a:r>
            <a:r>
              <a:rPr lang="en-US" sz="2400" dirty="0"/>
              <a:t>fixed costs require large markets.</a:t>
            </a:r>
          </a:p>
          <a:p>
            <a:pPr marL="292608" indent="-292608">
              <a:lnSpc>
                <a:spcPct val="90000"/>
              </a:lnSpc>
              <a:spcBef>
                <a:spcPts val="1000"/>
              </a:spcBef>
              <a:buClrTx/>
              <a:buSzPct val="100000"/>
              <a:buFont typeface="Arial" panose="020B0604020202020204" pitchFamily="34" charset="0"/>
              <a:buChar char="•"/>
            </a:pPr>
            <a:r>
              <a:rPr lang="en-US" sz="2800" dirty="0"/>
              <a:t>Currency - </a:t>
            </a:r>
            <a:r>
              <a:rPr lang="en-US" sz="2400" dirty="0"/>
              <a:t>become currency-neutral.</a:t>
            </a:r>
            <a:endParaRPr lang="en-US" sz="2800" dirty="0"/>
          </a:p>
          <a:p>
            <a:pPr marL="292608" indent="-292608">
              <a:lnSpc>
                <a:spcPct val="90000"/>
              </a:lnSpc>
              <a:spcBef>
                <a:spcPts val="1000"/>
              </a:spcBef>
              <a:buClrTx/>
              <a:buSzPct val="100000"/>
              <a:buFont typeface="Arial" panose="020B0604020202020204" pitchFamily="34" charset="0"/>
              <a:buChar char="•"/>
            </a:pPr>
            <a:r>
              <a:rPr lang="en-US" sz="2800" dirty="0"/>
              <a:t>Country - </a:t>
            </a:r>
            <a:r>
              <a:rPr lang="en-US" sz="2400" dirty="0"/>
              <a:t>deprive competitor of home market.</a:t>
            </a:r>
            <a:endParaRPr lang="en-US" dirty="0"/>
          </a:p>
        </p:txBody>
      </p:sp>
    </p:spTree>
    <p:extLst>
      <p:ext uri="{BB962C8B-B14F-4D97-AF65-F5344CB8AC3E}">
        <p14:creationId xmlns:p14="http://schemas.microsoft.com/office/powerpoint/2010/main" val="37048384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Planning Transnational Operations</a:t>
            </a:r>
          </a:p>
        </p:txBody>
      </p:sp>
      <p:sp>
        <p:nvSpPr>
          <p:cNvPr id="3" name="Content Placeholder 2"/>
          <p:cNvSpPr>
            <a:spLocks noGrp="1"/>
          </p:cNvSpPr>
          <p:nvPr>
            <p:ph idx="1"/>
          </p:nvPr>
        </p:nvSpPr>
        <p:spPr>
          <a:xfrm>
            <a:off x="1182688" y="2017713"/>
            <a:ext cx="7588062" cy="3276196"/>
          </a:xfrm>
        </p:spPr>
        <p:txBody>
          <a:bodyPr/>
          <a:lstStyle/>
          <a:p>
            <a:pPr marL="0" indent="0">
              <a:lnSpc>
                <a:spcPct val="90000"/>
              </a:lnSpc>
              <a:buNone/>
            </a:pPr>
            <a:r>
              <a:rPr lang="en-US" sz="2800" dirty="0"/>
              <a:t>Cultural Transferability.</a:t>
            </a:r>
          </a:p>
          <a:p>
            <a:pPr marL="0" indent="0">
              <a:lnSpc>
                <a:spcPct val="90000"/>
              </a:lnSpc>
              <a:buNone/>
            </a:pPr>
            <a:r>
              <a:rPr lang="en-US" sz="2800" dirty="0"/>
              <a:t>Labor Market Norms.</a:t>
            </a:r>
          </a:p>
          <a:p>
            <a:pPr marL="292608" lvl="1" indent="-292608">
              <a:lnSpc>
                <a:spcPct val="90000"/>
              </a:lnSpc>
              <a:spcBef>
                <a:spcPts val="1000"/>
              </a:spcBef>
              <a:buClrTx/>
              <a:buSzPct val="100000"/>
              <a:buFont typeface="Arial" panose="020B0604020202020204" pitchFamily="34" charset="0"/>
              <a:buChar char="•"/>
            </a:pPr>
            <a:r>
              <a:rPr lang="en-US" sz="2400" dirty="0"/>
              <a:t>Power Distance Index (PDI).</a:t>
            </a:r>
          </a:p>
          <a:p>
            <a:pPr marL="292608" lvl="1" indent="-292608">
              <a:lnSpc>
                <a:spcPct val="90000"/>
              </a:lnSpc>
              <a:spcBef>
                <a:spcPts val="1000"/>
              </a:spcBef>
              <a:buClrTx/>
              <a:buSzPct val="100000"/>
              <a:buFont typeface="Arial" panose="020B0604020202020204" pitchFamily="34" charset="0"/>
              <a:buChar char="•"/>
            </a:pPr>
            <a:r>
              <a:rPr lang="en-US" sz="2400" dirty="0"/>
              <a:t>Individualism (IDV).</a:t>
            </a:r>
          </a:p>
          <a:p>
            <a:pPr marL="292608" lvl="1" indent="-292608">
              <a:lnSpc>
                <a:spcPct val="90000"/>
              </a:lnSpc>
              <a:spcBef>
                <a:spcPts val="1000"/>
              </a:spcBef>
              <a:buClrTx/>
              <a:buSzPct val="100000"/>
              <a:buFont typeface="Arial" panose="020B0604020202020204" pitchFamily="34" charset="0"/>
              <a:buChar char="•"/>
            </a:pPr>
            <a:r>
              <a:rPr lang="en-US" sz="2400" dirty="0"/>
              <a:t>Masculinity (MAS).</a:t>
            </a:r>
          </a:p>
          <a:p>
            <a:pPr marL="292608" lvl="1" indent="-292608">
              <a:lnSpc>
                <a:spcPct val="90000"/>
              </a:lnSpc>
              <a:spcBef>
                <a:spcPts val="1000"/>
              </a:spcBef>
              <a:buClrTx/>
              <a:buSzPct val="100000"/>
              <a:buFont typeface="Arial" panose="020B0604020202020204" pitchFamily="34" charset="0"/>
              <a:buChar char="•"/>
            </a:pPr>
            <a:r>
              <a:rPr lang="en-US" sz="2400" dirty="0"/>
              <a:t>Uncertainty Avoidance Index (UAI).</a:t>
            </a:r>
          </a:p>
          <a:p>
            <a:pPr marL="292608" lvl="1" indent="-292608">
              <a:lnSpc>
                <a:spcPct val="90000"/>
              </a:lnSpc>
              <a:spcBef>
                <a:spcPts val="1000"/>
              </a:spcBef>
              <a:buClrTx/>
              <a:buSzPct val="100000"/>
              <a:buFont typeface="Arial" panose="020B0604020202020204" pitchFamily="34" charset="0"/>
              <a:buChar char="•"/>
            </a:pPr>
            <a:r>
              <a:rPr lang="en-US" sz="2400" dirty="0"/>
              <a:t>Long-Term Orientation (LTO).</a:t>
            </a:r>
          </a:p>
        </p:txBody>
      </p:sp>
      <p:sp>
        <p:nvSpPr>
          <p:cNvPr id="4" name="Content Placeholder 3"/>
          <p:cNvSpPr>
            <a:spLocks noGrp="1"/>
          </p:cNvSpPr>
          <p:nvPr>
            <p:ph idx="13"/>
          </p:nvPr>
        </p:nvSpPr>
        <p:spPr>
          <a:xfrm>
            <a:off x="1162050" y="5370109"/>
            <a:ext cx="7588062" cy="573491"/>
          </a:xfrm>
        </p:spPr>
        <p:txBody>
          <a:bodyPr/>
          <a:lstStyle/>
          <a:p>
            <a:pPr marL="0" indent="0">
              <a:buNone/>
            </a:pPr>
            <a:r>
              <a:rPr lang="en-US" sz="2800" dirty="0"/>
              <a:t>Host-Government Policy.</a:t>
            </a:r>
          </a:p>
        </p:txBody>
      </p:sp>
    </p:spTree>
    <p:extLst>
      <p:ext uri="{BB962C8B-B14F-4D97-AF65-F5344CB8AC3E}">
        <p14:creationId xmlns:p14="http://schemas.microsoft.com/office/powerpoint/2010/main" val="24862597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1999</TotalTime>
  <Pages>15</Pages>
  <Words>1172</Words>
  <Application>Microsoft Office PowerPoint</Application>
  <PresentationFormat>Letter Paper (8.5x11 in)</PresentationFormat>
  <Paragraphs>166</Paragraphs>
  <Slides>23</Slides>
  <Notes>10</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23</vt:i4>
      </vt:variant>
    </vt:vector>
  </HeadingPairs>
  <TitlesOfParts>
    <vt:vector size="31" baseType="lpstr">
      <vt:lpstr>Arial</vt:lpstr>
      <vt:lpstr>Calibri</vt:lpstr>
      <vt:lpstr>Tahoma</vt:lpstr>
      <vt:lpstr>Times New Roman</vt:lpstr>
      <vt:lpstr>Wingdings</vt:lpstr>
      <vt:lpstr>Blends</vt:lpstr>
      <vt:lpstr>1_Blends</vt:lpstr>
      <vt:lpstr>ClipArt</vt:lpstr>
      <vt:lpstr>Chapter 10 Globalization of Services</vt:lpstr>
      <vt:lpstr>Learning Objectives</vt:lpstr>
      <vt:lpstr>Figure 10.1: Multisite and Multiservice Expansion Strategies</vt:lpstr>
      <vt:lpstr>Franchising 1</vt:lpstr>
      <vt:lpstr>Franchising 2</vt:lpstr>
      <vt:lpstr>Figure 10.2: The Top 10 Countries by GDP (PPP), 2014</vt:lpstr>
      <vt:lpstr>Figure 10.3: Generic International Strategies</vt:lpstr>
      <vt:lpstr>The Nature of the Borderless World</vt:lpstr>
      <vt:lpstr>Planning Transnational Operations</vt:lpstr>
      <vt:lpstr>Table 10.1: International Elements of the Strategic Service Vision</vt:lpstr>
      <vt:lpstr>Table 10.2: Considerations in Selecting a Global Service Strategy</vt:lpstr>
      <vt:lpstr>Topics for Discussion</vt:lpstr>
      <vt:lpstr>Interactive Exercise</vt:lpstr>
      <vt:lpstr>Case 10.1: Goodwill Industries of Central Texas</vt:lpstr>
      <vt:lpstr>Background</vt:lpstr>
      <vt:lpstr>Goodwill Industries Sources of Revenue</vt:lpstr>
      <vt:lpstr>Goodwill Strategy</vt:lpstr>
      <vt:lpstr>Questions</vt:lpstr>
      <vt:lpstr>Case 10.2: FedEx: Tiger International Acquisition</vt:lpstr>
      <vt:lpstr>Figure 10.1: Multisite and Multiservice Expansion Strategies Long Description </vt:lpstr>
      <vt:lpstr>Figure 10.2: The Top 10 Countries by GDP (PPP), 2014 Long Description </vt:lpstr>
      <vt:lpstr>Figure 10.3: Generic International Strategies Long Description </vt:lpstr>
      <vt:lpstr>Goodwill Industries Sources of Revenue Long Description </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CE</cp:lastModifiedBy>
  <cp:revision>359</cp:revision>
  <cp:lastPrinted>1997-05-18T18:51:52Z</cp:lastPrinted>
  <dcterms:created xsi:type="dcterms:W3CDTF">1996-01-27T21:40:24Z</dcterms:created>
  <dcterms:modified xsi:type="dcterms:W3CDTF">2018-09-14T18:11:04Z</dcterms:modified>
</cp:coreProperties>
</file>