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51"/>
  </p:notesMasterIdLst>
  <p:handoutMasterIdLst>
    <p:handoutMasterId r:id="rId52"/>
  </p:handoutMasterIdLst>
  <p:sldIdLst>
    <p:sldId id="424" r:id="rId3"/>
    <p:sldId id="271" r:id="rId4"/>
    <p:sldId id="296" r:id="rId5"/>
    <p:sldId id="397" r:id="rId6"/>
    <p:sldId id="398" r:id="rId7"/>
    <p:sldId id="399" r:id="rId8"/>
    <p:sldId id="400" r:id="rId9"/>
    <p:sldId id="364" r:id="rId10"/>
    <p:sldId id="365" r:id="rId11"/>
    <p:sldId id="366" r:id="rId12"/>
    <p:sldId id="402" r:id="rId13"/>
    <p:sldId id="401" r:id="rId14"/>
    <p:sldId id="290" r:id="rId15"/>
    <p:sldId id="403" r:id="rId16"/>
    <p:sldId id="276" r:id="rId17"/>
    <p:sldId id="334" r:id="rId18"/>
    <p:sldId id="298" r:id="rId19"/>
    <p:sldId id="370" r:id="rId20"/>
    <p:sldId id="348" r:id="rId21"/>
    <p:sldId id="404" r:id="rId22"/>
    <p:sldId id="405" r:id="rId23"/>
    <p:sldId id="406" r:id="rId24"/>
    <p:sldId id="371" r:id="rId25"/>
    <p:sldId id="407" r:id="rId26"/>
    <p:sldId id="408" r:id="rId27"/>
    <p:sldId id="372" r:id="rId28"/>
    <p:sldId id="373" r:id="rId29"/>
    <p:sldId id="409" r:id="rId30"/>
    <p:sldId id="374" r:id="rId31"/>
    <p:sldId id="410" r:id="rId32"/>
    <p:sldId id="349" r:id="rId33"/>
    <p:sldId id="377" r:id="rId34"/>
    <p:sldId id="350" r:id="rId35"/>
    <p:sldId id="411" r:id="rId36"/>
    <p:sldId id="352" r:id="rId37"/>
    <p:sldId id="413" r:id="rId38"/>
    <p:sldId id="376" r:id="rId39"/>
    <p:sldId id="414" r:id="rId40"/>
    <p:sldId id="396" r:id="rId41"/>
    <p:sldId id="415" r:id="rId42"/>
    <p:sldId id="416" r:id="rId43"/>
    <p:sldId id="417" r:id="rId44"/>
    <p:sldId id="420" r:id="rId45"/>
    <p:sldId id="418" r:id="rId46"/>
    <p:sldId id="421" r:id="rId47"/>
    <p:sldId id="425" r:id="rId48"/>
    <p:sldId id="422" r:id="rId49"/>
    <p:sldId id="423" r:id="rId50"/>
  </p:sldIdLst>
  <p:sldSz cx="9144000" cy="6858000" type="letter"/>
  <p:notesSz cx="6858000" cy="9028113"/>
  <p:custDataLst>
    <p:tags r:id="rId53"/>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0000FF"/>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BBC4A5-01D9-4962-BB1B-85169069A4D8}" v="1412" dt="2018-09-18T15:36:40.3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65" autoAdjust="0"/>
    <p:restoredTop sz="96296" autoAdjust="0"/>
  </p:normalViewPr>
  <p:slideViewPr>
    <p:cSldViewPr>
      <p:cViewPr varScale="1">
        <p:scale>
          <a:sx n="104" d="100"/>
          <a:sy n="104" d="100"/>
        </p:scale>
        <p:origin x="2070" y="108"/>
      </p:cViewPr>
      <p:guideLst>
        <p:guide orient="horz" pos="2160"/>
        <p:guide pos="2880"/>
      </p:guideLst>
    </p:cSldViewPr>
  </p:slideViewPr>
  <p:outlineViewPr>
    <p:cViewPr>
      <p:scale>
        <a:sx n="33" d="100"/>
        <a:sy n="33" d="100"/>
      </p:scale>
      <p:origin x="0" y="-18282"/>
    </p:cViewPr>
  </p:outlineViewPr>
  <p:notesTextViewPr>
    <p:cViewPr>
      <p:scale>
        <a:sx n="100" d="100"/>
        <a:sy n="100" d="100"/>
      </p:scale>
      <p:origin x="0" y="0"/>
    </p:cViewPr>
  </p:notesTextViewPr>
  <p:sorterViewPr>
    <p:cViewPr>
      <p:scale>
        <a:sx n="66" d="100"/>
        <a:sy n="66" d="100"/>
      </p:scale>
      <p:origin x="0" y="-264"/>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gs" Target="tags/tag1.xml"/><Relationship Id="rId58"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a Adkins" userId="14c23e932176157f" providerId="LiveId" clId="{F8BBC4A5-01D9-4962-BB1B-85169069A4D8}"/>
    <pc:docChg chg="modSld">
      <pc:chgData name="Tonya Adkins" userId="14c23e932176157f" providerId="LiveId" clId="{F8BBC4A5-01D9-4962-BB1B-85169069A4D8}" dt="2018-09-18T15:36:40.383" v="1411" actId="962"/>
      <pc:docMkLst>
        <pc:docMk/>
      </pc:docMkLst>
      <pc:sldChg chg="modSp">
        <pc:chgData name="Tonya Adkins" userId="14c23e932176157f" providerId="LiveId" clId="{F8BBC4A5-01D9-4962-BB1B-85169069A4D8}" dt="2018-09-18T15:36:40.383" v="1411" actId="962"/>
        <pc:sldMkLst>
          <pc:docMk/>
          <pc:sldMk cId="3479860083" sldId="352"/>
        </pc:sldMkLst>
        <pc:picChg chg="mod">
          <ac:chgData name="Tonya Adkins" userId="14c23e932176157f" providerId="LiveId" clId="{F8BBC4A5-01D9-4962-BB1B-85169069A4D8}" dt="2018-09-18T15:36:40.383" v="1411" actId="962"/>
          <ac:picMkLst>
            <pc:docMk/>
            <pc:sldMk cId="3479860083" sldId="352"/>
            <ac:picMk id="5" creationId="{00000000-0000-0000-0000-000000000000}"/>
          </ac:picMkLst>
        </pc:picChg>
      </pc:sldChg>
      <pc:sldChg chg="modSp">
        <pc:chgData name="Tonya Adkins" userId="14c23e932176157f" providerId="LiveId" clId="{F8BBC4A5-01D9-4962-BB1B-85169069A4D8}" dt="2018-09-18T15:28:45.569" v="97" actId="962"/>
        <pc:sldMkLst>
          <pc:docMk/>
          <pc:sldMk cId="2068180874" sldId="373"/>
        </pc:sldMkLst>
        <pc:picChg chg="mod">
          <ac:chgData name="Tonya Adkins" userId="14c23e932176157f" providerId="LiveId" clId="{F8BBC4A5-01D9-4962-BB1B-85169069A4D8}" dt="2018-09-18T15:28:45.569" v="97" actId="962"/>
          <ac:picMkLst>
            <pc:docMk/>
            <pc:sldMk cId="2068180874" sldId="373"/>
            <ac:picMk id="6" creationId="{00000000-0000-0000-0000-000000000000}"/>
          </ac:picMkLst>
        </pc:picChg>
      </pc:sldChg>
    </pc:docChg>
  </pc:docChgLst>
</pc:chgInfo>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4"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17</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18</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954052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19</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208313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65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629937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947676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25</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159428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26</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33953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27</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528308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28</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778916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548313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29</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6292462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30</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37442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8858725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6609405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37</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5418744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39</a:t>
            </a:fld>
            <a:endParaRPr lang="en-US"/>
          </a:p>
        </p:txBody>
      </p:sp>
    </p:spTree>
    <p:extLst>
      <p:ext uri="{BB962C8B-B14F-4D97-AF65-F5344CB8AC3E}">
        <p14:creationId xmlns:p14="http://schemas.microsoft.com/office/powerpoint/2010/main" val="786303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40</a:t>
            </a:fld>
            <a:endParaRPr lang="en-US"/>
          </a:p>
        </p:txBody>
      </p:sp>
    </p:spTree>
    <p:extLst>
      <p:ext uri="{BB962C8B-B14F-4D97-AF65-F5344CB8AC3E}">
        <p14:creationId xmlns:p14="http://schemas.microsoft.com/office/powerpoint/2010/main" val="186731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41</a:t>
            </a:fld>
            <a:endParaRPr lang="en-US"/>
          </a:p>
        </p:txBody>
      </p:sp>
    </p:spTree>
    <p:extLst>
      <p:ext uri="{BB962C8B-B14F-4D97-AF65-F5344CB8AC3E}">
        <p14:creationId xmlns:p14="http://schemas.microsoft.com/office/powerpoint/2010/main" val="36220121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42</a:t>
            </a:fld>
            <a:endParaRPr lang="en-US"/>
          </a:p>
        </p:txBody>
      </p:sp>
    </p:spTree>
    <p:extLst>
      <p:ext uri="{BB962C8B-B14F-4D97-AF65-F5344CB8AC3E}">
        <p14:creationId xmlns:p14="http://schemas.microsoft.com/office/powerpoint/2010/main" val="31290597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43</a:t>
            </a:fld>
            <a:endParaRPr lang="en-US"/>
          </a:p>
        </p:txBody>
      </p:sp>
    </p:spTree>
    <p:extLst>
      <p:ext uri="{BB962C8B-B14F-4D97-AF65-F5344CB8AC3E}">
        <p14:creationId xmlns:p14="http://schemas.microsoft.com/office/powerpoint/2010/main" val="1152097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5</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542744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44</a:t>
            </a:fld>
            <a:endParaRPr lang="en-US"/>
          </a:p>
        </p:txBody>
      </p:sp>
    </p:spTree>
    <p:extLst>
      <p:ext uri="{BB962C8B-B14F-4D97-AF65-F5344CB8AC3E}">
        <p14:creationId xmlns:p14="http://schemas.microsoft.com/office/powerpoint/2010/main" val="33240524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45</a:t>
            </a:fld>
            <a:endParaRPr lang="en-US"/>
          </a:p>
        </p:txBody>
      </p:sp>
    </p:spTree>
    <p:extLst>
      <p:ext uri="{BB962C8B-B14F-4D97-AF65-F5344CB8AC3E}">
        <p14:creationId xmlns:p14="http://schemas.microsoft.com/office/powerpoint/2010/main" val="2775351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46</a:t>
            </a:fld>
            <a:endParaRPr lang="en-US"/>
          </a:p>
        </p:txBody>
      </p:sp>
    </p:spTree>
    <p:extLst>
      <p:ext uri="{BB962C8B-B14F-4D97-AF65-F5344CB8AC3E}">
        <p14:creationId xmlns:p14="http://schemas.microsoft.com/office/powerpoint/2010/main" val="785340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47</a:t>
            </a:fld>
            <a:endParaRPr lang="en-US"/>
          </a:p>
        </p:txBody>
      </p:sp>
    </p:spTree>
    <p:extLst>
      <p:ext uri="{BB962C8B-B14F-4D97-AF65-F5344CB8AC3E}">
        <p14:creationId xmlns:p14="http://schemas.microsoft.com/office/powerpoint/2010/main" val="7096713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48</a:t>
            </a:fld>
            <a:endParaRPr lang="en-US"/>
          </a:p>
        </p:txBody>
      </p:sp>
    </p:spTree>
    <p:extLst>
      <p:ext uri="{BB962C8B-B14F-4D97-AF65-F5344CB8AC3E}">
        <p14:creationId xmlns:p14="http://schemas.microsoft.com/office/powerpoint/2010/main" val="283355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6</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93048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7</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275260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13</a:t>
            </a:fld>
            <a:endParaRPr lang="en-US"/>
          </a:p>
        </p:txBody>
      </p:sp>
    </p:spTree>
    <p:extLst>
      <p:ext uri="{BB962C8B-B14F-4D97-AF65-F5344CB8AC3E}">
        <p14:creationId xmlns:p14="http://schemas.microsoft.com/office/powerpoint/2010/main" val="4176588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14</a:t>
            </a:fld>
            <a:endParaRPr lang="en-US"/>
          </a:p>
        </p:txBody>
      </p:sp>
    </p:spTree>
    <p:extLst>
      <p:ext uri="{BB962C8B-B14F-4D97-AF65-F5344CB8AC3E}">
        <p14:creationId xmlns:p14="http://schemas.microsoft.com/office/powerpoint/2010/main" val="789439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15</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16</a:t>
            </a:fld>
            <a:endParaRPr lang="en-US"/>
          </a:p>
        </p:txBody>
      </p:sp>
    </p:spTree>
    <p:extLst>
      <p:ext uri="{BB962C8B-B14F-4D97-AF65-F5344CB8AC3E}">
        <p14:creationId xmlns:p14="http://schemas.microsoft.com/office/powerpoint/2010/main" val="1533956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7"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5384843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7"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8"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Tree>
    <p:extLst>
      <p:ext uri="{BB962C8B-B14F-4D97-AF65-F5344CB8AC3E}">
        <p14:creationId xmlns:p14="http://schemas.microsoft.com/office/powerpoint/2010/main" val="131928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28600" y="482264"/>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1219200" y="381000"/>
            <a:ext cx="7772400" cy="8524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2325687"/>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
        <p:nvSpPr>
          <p:cNvPr id="5" name="Content Placeholder 2"/>
          <p:cNvSpPr>
            <a:spLocks noGrp="1"/>
          </p:cNvSpPr>
          <p:nvPr>
            <p:ph idx="11"/>
          </p:nvPr>
        </p:nvSpPr>
        <p:spPr>
          <a:xfrm>
            <a:off x="1174938" y="4495800"/>
            <a:ext cx="7588062" cy="914400"/>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18288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233918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4"/>
          </p:nvPr>
        </p:nvSpPr>
        <p:spPr>
          <a:xfrm>
            <a:off x="1157931" y="2852149"/>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5"/>
          </p:nvPr>
        </p:nvSpPr>
        <p:spPr>
          <a:xfrm>
            <a:off x="1151753" y="336253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6"/>
          </p:nvPr>
        </p:nvSpPr>
        <p:spPr>
          <a:xfrm>
            <a:off x="1188866" y="387291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7"/>
          </p:nvPr>
        </p:nvSpPr>
        <p:spPr>
          <a:xfrm>
            <a:off x="1147634" y="4383292"/>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8"/>
          </p:nvPr>
        </p:nvSpPr>
        <p:spPr>
          <a:xfrm>
            <a:off x="1147634" y="4893673"/>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9"/>
          </p:nvPr>
        </p:nvSpPr>
        <p:spPr>
          <a:xfrm>
            <a:off x="1153812" y="54279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20"/>
          </p:nvPr>
        </p:nvSpPr>
        <p:spPr>
          <a:xfrm>
            <a:off x="1131158" y="5851936"/>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21"/>
          </p:nvPr>
        </p:nvSpPr>
        <p:spPr>
          <a:xfrm>
            <a:off x="1162050" y="25038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22"/>
          </p:nvPr>
        </p:nvSpPr>
        <p:spPr>
          <a:xfrm>
            <a:off x="1335088" y="19812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23"/>
          </p:nvPr>
        </p:nvSpPr>
        <p:spPr>
          <a:xfrm>
            <a:off x="1487488" y="21336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idx="24"/>
          </p:nvPr>
        </p:nvSpPr>
        <p:spPr>
          <a:xfrm>
            <a:off x="1639888" y="22860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idx="25"/>
          </p:nvPr>
        </p:nvSpPr>
        <p:spPr>
          <a:xfrm>
            <a:off x="1792288" y="24384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9431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98" r:id="rId5"/>
    <p:sldLayoutId id="2147483677" r:id="rId6"/>
    <p:sldLayoutId id="2147483678"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99" r:id="rId18"/>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slide" Target="slide4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2.xml"/><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8.wmf"/><Relationship Id="rId5" Type="http://schemas.openxmlformats.org/officeDocument/2006/relationships/image" Target="../media/image5.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7.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slide" Target="slide43.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slide" Target="slide3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slide" Target="slide4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slide" Target="slide40.xml"/></Relationships>
</file>

<file path=ppt/slides/_rels/slide4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slide" Target="slide4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9</a:t>
            </a:r>
            <a:br>
              <a:rPr lang="en-US" sz="4000" dirty="0">
                <a:latin typeface="Calibri" panose="020F0502020204030204" pitchFamily="34" charset="0"/>
              </a:rPr>
            </a:br>
            <a:r>
              <a:rPr lang="en-US" sz="4000" dirty="0">
                <a:latin typeface="Calibri" panose="020F0502020204030204" pitchFamily="34" charset="0"/>
              </a:rPr>
              <a:t>Service Supply Relationships</a:t>
            </a:r>
            <a:endParaRPr lang="en-IN" sz="4000" dirty="0">
              <a:latin typeface="Calibri" panose="020F0502020204030204" pitchFamily="34" charset="0"/>
            </a:endParaRPr>
          </a:p>
        </p:txBody>
      </p:sp>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19695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457200"/>
            <a:ext cx="7656512" cy="1295400"/>
          </a:xfrm>
        </p:spPr>
        <p:txBody>
          <a:bodyPr/>
          <a:lstStyle/>
          <a:p>
            <a:r>
              <a:rPr lang="en-US" sz="3200" dirty="0"/>
              <a:t>Table 9.4: Impact of Service Relationship Management on Home Health Care </a:t>
            </a:r>
            <a:r>
              <a:rPr lang="en-US" sz="1000" dirty="0"/>
              <a:t>1</a:t>
            </a:r>
          </a:p>
        </p:txBody>
      </p:sp>
      <p:graphicFrame>
        <p:nvGraphicFramePr>
          <p:cNvPr id="4" name="Table 3"/>
          <p:cNvGraphicFramePr>
            <a:graphicFrameLocks noGrp="1"/>
          </p:cNvGraphicFramePr>
          <p:nvPr>
            <p:extLst>
              <p:ext uri="{D42A27DB-BD31-4B8C-83A1-F6EECF244321}">
                <p14:modId xmlns:p14="http://schemas.microsoft.com/office/powerpoint/2010/main" val="2240242872"/>
              </p:ext>
            </p:extLst>
          </p:nvPr>
        </p:nvGraphicFramePr>
        <p:xfrm>
          <a:off x="685800" y="2140686"/>
          <a:ext cx="7848600" cy="4107714"/>
        </p:xfrm>
        <a:graphic>
          <a:graphicData uri="http://schemas.openxmlformats.org/drawingml/2006/table">
            <a:tbl>
              <a:tblPr firstRow="1">
                <a:tableStyleId>{2D5ABB26-0587-4C30-8999-92F81FD0307C}</a:tableStyleId>
              </a:tblPr>
              <a:tblGrid>
                <a:gridCol w="2190306">
                  <a:extLst>
                    <a:ext uri="{9D8B030D-6E8A-4147-A177-3AD203B41FA5}">
                      <a16:colId xmlns:a16="http://schemas.microsoft.com/office/drawing/2014/main" val="360053034"/>
                    </a:ext>
                  </a:extLst>
                </a:gridCol>
                <a:gridCol w="2829147">
                  <a:extLst>
                    <a:ext uri="{9D8B030D-6E8A-4147-A177-3AD203B41FA5}">
                      <a16:colId xmlns:a16="http://schemas.microsoft.com/office/drawing/2014/main" val="3339333768"/>
                    </a:ext>
                  </a:extLst>
                </a:gridCol>
                <a:gridCol w="2829147">
                  <a:extLst>
                    <a:ext uri="{9D8B030D-6E8A-4147-A177-3AD203B41FA5}">
                      <a16:colId xmlns:a16="http://schemas.microsoft.com/office/drawing/2014/main" val="3226890543"/>
                    </a:ext>
                  </a:extLst>
                </a:gridCol>
              </a:tblGrid>
              <a:tr h="457200">
                <a:tc>
                  <a:txBody>
                    <a:bodyPr/>
                    <a:lstStyle/>
                    <a:p>
                      <a:pPr marL="0" indent="0" algn="ctr" fontAlgn="b"/>
                      <a:r>
                        <a:rPr lang="en-US" sz="1800" b="1" u="none" strike="noStrike" dirty="0">
                          <a:effectLst/>
                          <a:latin typeface="Calibri" panose="020F0502020204030204" pitchFamily="34" charset="0"/>
                          <a:cs typeface="Calibri" panose="020F0502020204030204" pitchFamily="34" charset="0"/>
                        </a:rPr>
                        <a:t>Element</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u="none" strike="noStrike" dirty="0">
                          <a:effectLst/>
                          <a:latin typeface="Calibri" panose="020F0502020204030204" pitchFamily="34" charset="0"/>
                          <a:cs typeface="Calibri" panose="020F0502020204030204" pitchFamily="34" charset="0"/>
                        </a:rPr>
                        <a:t>Before</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u="none" strike="noStrike" dirty="0">
                          <a:effectLst/>
                          <a:latin typeface="Calibri" panose="020F0502020204030204" pitchFamily="34" charset="0"/>
                          <a:cs typeface="Calibri" panose="020F0502020204030204" pitchFamily="34" charset="0"/>
                        </a:rPr>
                        <a:t>After</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30602607"/>
                  </a:ext>
                </a:extLst>
              </a:tr>
              <a:tr h="457200">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Service Recipient</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Passive</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Active as a coproducer</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3880167"/>
                  </a:ext>
                </a:extLst>
              </a:tr>
              <a:tr h="609600">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Flow of Service</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Available waiting for demand</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Activated upon demand</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6767021"/>
                  </a:ext>
                </a:extLst>
              </a:tr>
              <a:tr h="1600200">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Flow of Information (upstream)</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Pull: manual reporting of demand data results in delayed management response</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Push: high level of connectivity and </a:t>
                      </a:r>
                      <a:br>
                        <a:rPr lang="en-US" sz="1800" u="none" strike="noStrike" dirty="0">
                          <a:effectLst/>
                          <a:latin typeface="Calibri" panose="020F0502020204030204" pitchFamily="34" charset="0"/>
                          <a:cs typeface="Calibri" panose="020F0502020204030204" pitchFamily="34" charset="0"/>
                        </a:rPr>
                      </a:br>
                      <a:r>
                        <a:rPr lang="en-US" sz="1800" u="none" strike="noStrike" dirty="0">
                          <a:effectLst/>
                          <a:latin typeface="Calibri" panose="020F0502020204030204" pitchFamily="34" charset="0"/>
                          <a:cs typeface="Calibri" panose="020F0502020204030204" pitchFamily="34" charset="0"/>
                        </a:rPr>
                        <a:t>transparency with fast or instantaneous access to most recent demand data</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0777015"/>
                  </a:ext>
                </a:extLst>
              </a:tr>
              <a:tr h="983514">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Flow of Information (downstream)</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Little or no knowledge of resource deployment</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Real-time tracking and dispatching</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2422920"/>
                  </a:ext>
                </a:extLst>
              </a:tr>
            </a:tbl>
          </a:graphicData>
        </a:graphic>
      </p:graphicFrame>
    </p:spTree>
    <p:extLst>
      <p:ext uri="{BB962C8B-B14F-4D97-AF65-F5344CB8AC3E}">
        <p14:creationId xmlns:p14="http://schemas.microsoft.com/office/powerpoint/2010/main" val="2874262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1000"/>
            <a:ext cx="7580312" cy="1371600"/>
          </a:xfrm>
        </p:spPr>
        <p:txBody>
          <a:bodyPr/>
          <a:lstStyle/>
          <a:p>
            <a:r>
              <a:rPr lang="en-US" sz="3200" dirty="0"/>
              <a:t>Table 9.4: Impact of Service Relationship Management on Home Health Care </a:t>
            </a:r>
            <a:r>
              <a:rPr lang="en-US" sz="1000" dirty="0"/>
              <a:t>2</a:t>
            </a:r>
          </a:p>
        </p:txBody>
      </p:sp>
      <p:graphicFrame>
        <p:nvGraphicFramePr>
          <p:cNvPr id="4" name="Table 3"/>
          <p:cNvGraphicFramePr>
            <a:graphicFrameLocks noGrp="1"/>
          </p:cNvGraphicFramePr>
          <p:nvPr>
            <p:extLst>
              <p:ext uri="{D42A27DB-BD31-4B8C-83A1-F6EECF244321}">
                <p14:modId xmlns:p14="http://schemas.microsoft.com/office/powerpoint/2010/main" val="660075995"/>
              </p:ext>
            </p:extLst>
          </p:nvPr>
        </p:nvGraphicFramePr>
        <p:xfrm>
          <a:off x="609600" y="2286000"/>
          <a:ext cx="7848600" cy="3576365"/>
        </p:xfrm>
        <a:graphic>
          <a:graphicData uri="http://schemas.openxmlformats.org/drawingml/2006/table">
            <a:tbl>
              <a:tblPr firstRow="1">
                <a:tableStyleId>{2D5ABB26-0587-4C30-8999-92F81FD0307C}</a:tableStyleId>
              </a:tblPr>
              <a:tblGrid>
                <a:gridCol w="2190306">
                  <a:extLst>
                    <a:ext uri="{9D8B030D-6E8A-4147-A177-3AD203B41FA5}">
                      <a16:colId xmlns:a16="http://schemas.microsoft.com/office/drawing/2014/main" val="360053034"/>
                    </a:ext>
                  </a:extLst>
                </a:gridCol>
                <a:gridCol w="2610294">
                  <a:extLst>
                    <a:ext uri="{9D8B030D-6E8A-4147-A177-3AD203B41FA5}">
                      <a16:colId xmlns:a16="http://schemas.microsoft.com/office/drawing/2014/main" val="3339333768"/>
                    </a:ext>
                  </a:extLst>
                </a:gridCol>
                <a:gridCol w="3048000">
                  <a:extLst>
                    <a:ext uri="{9D8B030D-6E8A-4147-A177-3AD203B41FA5}">
                      <a16:colId xmlns:a16="http://schemas.microsoft.com/office/drawing/2014/main" val="3226890543"/>
                    </a:ext>
                  </a:extLst>
                </a:gridCol>
              </a:tblGrid>
              <a:tr h="559696">
                <a:tc>
                  <a:txBody>
                    <a:bodyPr/>
                    <a:lstStyle/>
                    <a:p>
                      <a:pPr algn="ctr" fontAlgn="b"/>
                      <a:r>
                        <a:rPr lang="en-US" sz="1800" b="1" u="none" strike="noStrike" dirty="0">
                          <a:effectLst/>
                          <a:latin typeface="Calibri" panose="020F0502020204030204" pitchFamily="34" charset="0"/>
                          <a:cs typeface="Calibri" panose="020F0502020204030204" pitchFamily="34" charset="0"/>
                        </a:rPr>
                        <a:t>Element</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u="none" strike="noStrike" dirty="0">
                          <a:effectLst/>
                          <a:latin typeface="Calibri" panose="020F0502020204030204" pitchFamily="34" charset="0"/>
                          <a:cs typeface="Calibri" panose="020F0502020204030204" pitchFamily="34" charset="0"/>
                        </a:rPr>
                        <a:t>Before</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u="none" strike="noStrike" dirty="0">
                          <a:effectLst/>
                          <a:latin typeface="Calibri" panose="020F0502020204030204" pitchFamily="34" charset="0"/>
                          <a:cs typeface="Calibri" panose="020F0502020204030204" pitchFamily="34" charset="0"/>
                        </a:rPr>
                        <a:t>After</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30602607"/>
                  </a:ext>
                </a:extLst>
              </a:tr>
              <a:tr h="1119393">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Demand Management</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Limited to use of appointments and reservations</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Proactive involving customer in scheduling to achieve bidirectional optimization</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53348"/>
                  </a:ext>
                </a:extLst>
              </a:tr>
              <a:tr h="1216511">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Capacity Management</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Limited to use of part-time employees</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Creative use of cross-trained employees, </a:t>
                      </a:r>
                      <a:br>
                        <a:rPr lang="en-US" sz="1800" u="none" strike="noStrike" dirty="0">
                          <a:effectLst/>
                          <a:latin typeface="Calibri" panose="020F0502020204030204" pitchFamily="34" charset="0"/>
                          <a:cs typeface="Calibri" panose="020F0502020204030204" pitchFamily="34" charset="0"/>
                        </a:rPr>
                      </a:br>
                      <a:r>
                        <a:rPr lang="en-US" sz="1800" u="none" strike="noStrike" dirty="0">
                          <a:effectLst/>
                          <a:latin typeface="Calibri" panose="020F0502020204030204" pitchFamily="34" charset="0"/>
                          <a:cs typeface="Calibri" panose="020F0502020204030204" pitchFamily="34" charset="0"/>
                        </a:rPr>
                        <a:t>outsourcing, and customer self-service</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4600638"/>
                  </a:ext>
                </a:extLst>
              </a:tr>
              <a:tr h="680765">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Service Delivery</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Inflexible; standardized and impersonal</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Flexible; personable with customization possible</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388448"/>
                  </a:ext>
                </a:extLst>
              </a:tr>
            </a:tbl>
          </a:graphicData>
        </a:graphic>
      </p:graphicFrame>
    </p:spTree>
    <p:extLst>
      <p:ext uri="{BB962C8B-B14F-4D97-AF65-F5344CB8AC3E}">
        <p14:creationId xmlns:p14="http://schemas.microsoft.com/office/powerpoint/2010/main" val="1854763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457200"/>
            <a:ext cx="7580312" cy="1371600"/>
          </a:xfrm>
        </p:spPr>
        <p:txBody>
          <a:bodyPr/>
          <a:lstStyle/>
          <a:p>
            <a:r>
              <a:rPr lang="en-US" sz="3200" dirty="0"/>
              <a:t>Table 9.4: Impact of Service Relationship Management on Home Health Care </a:t>
            </a:r>
            <a:r>
              <a:rPr lang="en-US" sz="1000" dirty="0"/>
              <a:t>3</a:t>
            </a:r>
          </a:p>
        </p:txBody>
      </p:sp>
      <p:graphicFrame>
        <p:nvGraphicFramePr>
          <p:cNvPr id="4" name="Table 3"/>
          <p:cNvGraphicFramePr>
            <a:graphicFrameLocks noGrp="1"/>
          </p:cNvGraphicFramePr>
          <p:nvPr>
            <p:extLst>
              <p:ext uri="{D42A27DB-BD31-4B8C-83A1-F6EECF244321}">
                <p14:modId xmlns:p14="http://schemas.microsoft.com/office/powerpoint/2010/main" val="1261794430"/>
              </p:ext>
            </p:extLst>
          </p:nvPr>
        </p:nvGraphicFramePr>
        <p:xfrm>
          <a:off x="609600" y="2057400"/>
          <a:ext cx="7848600" cy="4190999"/>
        </p:xfrm>
        <a:graphic>
          <a:graphicData uri="http://schemas.openxmlformats.org/drawingml/2006/table">
            <a:tbl>
              <a:tblPr firstRow="1">
                <a:tableStyleId>{2D5ABB26-0587-4C30-8999-92F81FD0307C}</a:tableStyleId>
              </a:tblPr>
              <a:tblGrid>
                <a:gridCol w="2190306">
                  <a:extLst>
                    <a:ext uri="{9D8B030D-6E8A-4147-A177-3AD203B41FA5}">
                      <a16:colId xmlns:a16="http://schemas.microsoft.com/office/drawing/2014/main" val="360053034"/>
                    </a:ext>
                  </a:extLst>
                </a:gridCol>
                <a:gridCol w="2829147">
                  <a:extLst>
                    <a:ext uri="{9D8B030D-6E8A-4147-A177-3AD203B41FA5}">
                      <a16:colId xmlns:a16="http://schemas.microsoft.com/office/drawing/2014/main" val="3339333768"/>
                    </a:ext>
                  </a:extLst>
                </a:gridCol>
                <a:gridCol w="2829147">
                  <a:extLst>
                    <a:ext uri="{9D8B030D-6E8A-4147-A177-3AD203B41FA5}">
                      <a16:colId xmlns:a16="http://schemas.microsoft.com/office/drawing/2014/main" val="3226890543"/>
                    </a:ext>
                  </a:extLst>
                </a:gridCol>
              </a:tblGrid>
              <a:tr h="446371">
                <a:tc>
                  <a:txBody>
                    <a:bodyPr/>
                    <a:lstStyle/>
                    <a:p>
                      <a:pPr algn="ctr" fontAlgn="b"/>
                      <a:r>
                        <a:rPr lang="en-US" sz="1800" b="1" u="none" strike="noStrike" dirty="0">
                          <a:effectLst/>
                          <a:latin typeface="Calibri" panose="020F0502020204030204" pitchFamily="34" charset="0"/>
                          <a:cs typeface="Calibri" panose="020F0502020204030204" pitchFamily="34" charset="0"/>
                        </a:rPr>
                        <a:t>Element</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u="none" strike="noStrike" dirty="0">
                          <a:effectLst/>
                          <a:latin typeface="Calibri" panose="020F0502020204030204" pitchFamily="34" charset="0"/>
                          <a:cs typeface="Calibri" panose="020F0502020204030204" pitchFamily="34" charset="0"/>
                        </a:rPr>
                        <a:t>Before</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u="none" strike="noStrike" dirty="0">
                          <a:effectLst/>
                          <a:latin typeface="Calibri" panose="020F0502020204030204" pitchFamily="34" charset="0"/>
                          <a:cs typeface="Calibri" panose="020F0502020204030204" pitchFamily="34" charset="0"/>
                        </a:rPr>
                        <a:t>After</a:t>
                      </a:r>
                      <a:endParaRPr lang="en-US" sz="1800" b="1"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30602607"/>
                  </a:ext>
                </a:extLst>
              </a:tr>
              <a:tr h="1022932">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Routing and Scheduling</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Static; fixed daily schedules</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Dynamic; based on system connectivity and process visibility</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9486697"/>
                  </a:ext>
                </a:extLst>
              </a:tr>
              <a:tr h="1360848">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New Service Design</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Marketing initiatives based on firm’s perception of customer needs</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Virtual value chain design with customer database information driving new services</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1021374"/>
                  </a:ext>
                </a:extLst>
              </a:tr>
              <a:tr h="1360848">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Pricing</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800" u="none" strike="noStrike" dirty="0">
                          <a:effectLst/>
                          <a:latin typeface="Calibri" panose="020F0502020204030204" pitchFamily="34" charset="0"/>
                          <a:cs typeface="Calibri" panose="020F0502020204030204" pitchFamily="34" charset="0"/>
                        </a:rPr>
                        <a:t>Fixed</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800" u="none" strike="noStrike" dirty="0">
                          <a:effectLst/>
                          <a:latin typeface="Calibri" panose="020F0502020204030204" pitchFamily="34" charset="0"/>
                          <a:cs typeface="Calibri" panose="020F0502020204030204" pitchFamily="34" charset="0"/>
                        </a:rPr>
                        <a:t>Variable; yield management promotes </a:t>
                      </a:r>
                      <a:br>
                        <a:rPr lang="en-US" sz="1800" u="none" strike="noStrike" dirty="0">
                          <a:effectLst/>
                          <a:latin typeface="Calibri" panose="020F0502020204030204" pitchFamily="34" charset="0"/>
                          <a:cs typeface="Calibri" panose="020F0502020204030204" pitchFamily="34" charset="0"/>
                        </a:rPr>
                      </a:br>
                      <a:r>
                        <a:rPr lang="en-US" sz="1800" u="none" strike="noStrike" dirty="0">
                          <a:effectLst/>
                          <a:latin typeface="Calibri" panose="020F0502020204030204" pitchFamily="34" charset="0"/>
                          <a:cs typeface="Calibri" panose="020F0502020204030204" pitchFamily="34" charset="0"/>
                        </a:rPr>
                        <a:t>off-peak demand and avoids idle capacity</a:t>
                      </a:r>
                      <a:endParaRPr lang="en-US" sz="1800" b="0" i="0" u="none" strike="noStrike" dirty="0">
                        <a:solidFill>
                          <a:srgbClr val="000000"/>
                        </a:solidFill>
                        <a:effectLst/>
                        <a:latin typeface="Calibri" panose="020F0502020204030204" pitchFamily="34" charset="0"/>
                        <a:cs typeface="Calibri" panose="020F0502020204030204" pitchFamily="34" charset="0"/>
                      </a:endParaRPr>
                    </a:p>
                  </a:txBody>
                  <a:tcPr marL="7457" marR="7457" marT="745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6681459"/>
                  </a:ext>
                </a:extLst>
              </a:tr>
            </a:tbl>
          </a:graphicData>
        </a:graphic>
      </p:graphicFrame>
    </p:spTree>
    <p:extLst>
      <p:ext uri="{BB962C8B-B14F-4D97-AF65-F5344CB8AC3E}">
        <p14:creationId xmlns:p14="http://schemas.microsoft.com/office/powerpoint/2010/main" val="2708935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Social Media in Services </a:t>
            </a:r>
            <a:r>
              <a:rPr lang="en-US" sz="1000" dirty="0"/>
              <a:t>1</a:t>
            </a:r>
          </a:p>
        </p:txBody>
      </p:sp>
      <p:sp>
        <p:nvSpPr>
          <p:cNvPr id="9219" name="Rectangle 3"/>
          <p:cNvSpPr>
            <a:spLocks noGrp="1" noChangeArrowheads="1"/>
          </p:cNvSpPr>
          <p:nvPr>
            <p:ph idx="1"/>
          </p:nvPr>
        </p:nvSpPr>
        <p:spPr>
          <a:xfrm>
            <a:off x="1182688" y="2017713"/>
            <a:ext cx="7588062" cy="3925887"/>
          </a:xfrm>
        </p:spPr>
        <p:txBody>
          <a:bodyPr/>
          <a:lstStyle/>
          <a:p>
            <a:pPr marL="0" indent="0">
              <a:buNone/>
            </a:pPr>
            <a:r>
              <a:rPr lang="en-US" sz="2800" dirty="0"/>
              <a:t>Characteristics:</a:t>
            </a:r>
          </a:p>
          <a:p>
            <a:pPr lvl="1"/>
            <a:r>
              <a:rPr lang="en-US" dirty="0"/>
              <a:t>A wide decentralized reach with multiple points of production and consumption.</a:t>
            </a:r>
          </a:p>
          <a:p>
            <a:pPr lvl="1"/>
            <a:r>
              <a:rPr lang="en-US" dirty="0"/>
              <a:t>Access at little or no cost and easy to use.</a:t>
            </a:r>
          </a:p>
          <a:p>
            <a:pPr lvl="1"/>
            <a:r>
              <a:rPr lang="en-US" dirty="0"/>
              <a:t>Requires only moderate skills.</a:t>
            </a:r>
          </a:p>
          <a:p>
            <a:pPr lvl="1"/>
            <a:r>
              <a:rPr lang="en-US" dirty="0"/>
              <a:t>Immediacy with instantaneous responses.</a:t>
            </a:r>
          </a:p>
          <a:p>
            <a:pPr lvl="1"/>
            <a:r>
              <a:rPr lang="en-US" dirty="0"/>
              <a:t>Flexibility with information easily edited</a:t>
            </a:r>
            <a:r>
              <a:rPr lang="en-US" sz="2000" dirty="0"/>
              <a:t>.</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Social Media in Services </a:t>
            </a:r>
            <a:r>
              <a:rPr lang="en-US" sz="1000" dirty="0"/>
              <a:t>2</a:t>
            </a:r>
          </a:p>
        </p:txBody>
      </p:sp>
      <p:sp>
        <p:nvSpPr>
          <p:cNvPr id="9219" name="Rectangle 3"/>
          <p:cNvSpPr>
            <a:spLocks noGrp="1" noChangeArrowheads="1"/>
          </p:cNvSpPr>
          <p:nvPr>
            <p:ph idx="1"/>
          </p:nvPr>
        </p:nvSpPr>
        <p:spPr>
          <a:xfrm>
            <a:off x="1182688" y="2017713"/>
            <a:ext cx="7588062" cy="3925887"/>
          </a:xfrm>
        </p:spPr>
        <p:txBody>
          <a:bodyPr/>
          <a:lstStyle/>
          <a:p>
            <a:pPr marL="0" indent="0">
              <a:buNone/>
            </a:pPr>
            <a:r>
              <a:rPr lang="en-US" dirty="0"/>
              <a:t>Five Strategies to move offline activities online to succeed in social media-based competition:</a:t>
            </a:r>
          </a:p>
          <a:p>
            <a:pPr lvl="1"/>
            <a:r>
              <a:rPr lang="en-US" dirty="0"/>
              <a:t>Tune-up reminders.</a:t>
            </a:r>
          </a:p>
          <a:p>
            <a:pPr lvl="1"/>
            <a:r>
              <a:rPr lang="en-US" dirty="0"/>
              <a:t>Cookie-cutter presence in cyberspace.</a:t>
            </a:r>
          </a:p>
          <a:p>
            <a:pPr lvl="1"/>
            <a:r>
              <a:rPr lang="en-US" dirty="0"/>
              <a:t>Lead generation.</a:t>
            </a:r>
          </a:p>
          <a:p>
            <a:pPr lvl="1"/>
            <a:r>
              <a:rPr lang="en-US" dirty="0"/>
              <a:t>Customer education.</a:t>
            </a:r>
          </a:p>
          <a:p>
            <a:pPr lvl="1"/>
            <a:r>
              <a:rPr lang="en-US" dirty="0"/>
              <a:t>Start online, finish offline.</a:t>
            </a:r>
          </a:p>
        </p:txBody>
      </p:sp>
    </p:spTree>
    <p:extLst>
      <p:ext uri="{BB962C8B-B14F-4D97-AF65-F5344CB8AC3E}">
        <p14:creationId xmlns:p14="http://schemas.microsoft.com/office/powerpoint/2010/main" val="1936332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Professional Service Firms</a:t>
            </a:r>
            <a:endParaRPr lang="en-US" sz="1000" dirty="0"/>
          </a:p>
        </p:txBody>
      </p:sp>
      <p:sp>
        <p:nvSpPr>
          <p:cNvPr id="5" name="Content Placeholder 6"/>
          <p:cNvSpPr>
            <a:spLocks noGrp="1"/>
          </p:cNvSpPr>
          <p:nvPr>
            <p:ph idx="1"/>
          </p:nvPr>
        </p:nvSpPr>
        <p:spPr>
          <a:xfrm>
            <a:off x="1182688" y="2057401"/>
            <a:ext cx="7588062" cy="3048000"/>
          </a:xfrm>
        </p:spPr>
        <p:txBody>
          <a:bodyPr/>
          <a:lstStyle/>
          <a:p>
            <a:pPr marL="0" indent="0">
              <a:buNone/>
            </a:pPr>
            <a:r>
              <a:rPr lang="en-US" dirty="0"/>
              <a:t>Body of Knowledge Levels.</a:t>
            </a:r>
          </a:p>
          <a:p>
            <a:pPr lvl="1"/>
            <a:r>
              <a:rPr lang="en-US" sz="3200" dirty="0"/>
              <a:t>Cognitive knowledge (know-what).</a:t>
            </a:r>
          </a:p>
          <a:p>
            <a:pPr lvl="1"/>
            <a:r>
              <a:rPr lang="en-US" sz="3200" dirty="0"/>
              <a:t>Advanced skills (know-how).</a:t>
            </a:r>
          </a:p>
          <a:p>
            <a:pPr lvl="1"/>
            <a:r>
              <a:rPr lang="en-US" sz="3200" dirty="0"/>
              <a:t>Systems understanding (know-why).</a:t>
            </a:r>
          </a:p>
          <a:p>
            <a:pPr lvl="1"/>
            <a:r>
              <a:rPr lang="en-US" sz="3200" dirty="0"/>
              <a:t>Self-motivated creativity (care-why).</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9.4: Stages in a Consulting Engagement</a:t>
            </a:r>
          </a:p>
        </p:txBody>
      </p:sp>
      <p:pic>
        <p:nvPicPr>
          <p:cNvPr id="4" name="Picture 3" descr="8 stages of a consulting engagement.&#10;"/>
          <p:cNvPicPr>
            <a:picLocks noChangeAspect="1"/>
          </p:cNvPicPr>
          <p:nvPr/>
        </p:nvPicPr>
        <p:blipFill>
          <a:blip r:embed="rId3"/>
          <a:stretch>
            <a:fillRect/>
          </a:stretch>
        </p:blipFill>
        <p:spPr>
          <a:xfrm>
            <a:off x="1121456" y="2216381"/>
            <a:ext cx="6914804" cy="3879619"/>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242959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304799"/>
            <a:ext cx="7580312" cy="1371601"/>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Useful Tips for Successful Consulting Using McKinsey Model</a:t>
            </a:r>
            <a:endParaRPr lang="en-US" sz="900" dirty="0"/>
          </a:p>
        </p:txBody>
      </p:sp>
      <p:sp>
        <p:nvSpPr>
          <p:cNvPr id="4" name="Content Placeholder 3"/>
          <p:cNvSpPr>
            <a:spLocks noGrp="1"/>
          </p:cNvSpPr>
          <p:nvPr>
            <p:ph idx="1"/>
          </p:nvPr>
        </p:nvSpPr>
        <p:spPr>
          <a:xfrm>
            <a:off x="1182688" y="2017713"/>
            <a:ext cx="6665912" cy="4114800"/>
          </a:xfrm>
        </p:spPr>
        <p:txBody>
          <a:bodyPr/>
          <a:lstStyle/>
          <a:p>
            <a:r>
              <a:rPr lang="en-US" sz="2800" dirty="0"/>
              <a:t>Under-promise and over-deliver.</a:t>
            </a:r>
          </a:p>
          <a:p>
            <a:r>
              <a:rPr lang="en-US" sz="2800" dirty="0"/>
              <a:t>The 80-20 rule.</a:t>
            </a:r>
          </a:p>
          <a:p>
            <a:r>
              <a:rPr lang="en-US" sz="2800" dirty="0"/>
              <a:t>“Don’t boil the ocean.”</a:t>
            </a:r>
          </a:p>
          <a:p>
            <a:r>
              <a:rPr lang="en-US" sz="2800" dirty="0"/>
              <a:t>Use the “elevator rule.”</a:t>
            </a:r>
          </a:p>
          <a:p>
            <a:r>
              <a:rPr lang="en-US" sz="2800" dirty="0"/>
              <a:t>Pluck the low-hanging fruit.</a:t>
            </a:r>
          </a:p>
          <a:p>
            <a:r>
              <a:rPr lang="en-US" sz="2800" dirty="0"/>
              <a:t>Hit singles.</a:t>
            </a:r>
          </a:p>
          <a:p>
            <a:r>
              <a:rPr lang="en-US" sz="2800" dirty="0"/>
              <a:t>Make a chart every day.</a:t>
            </a:r>
          </a:p>
          <a:p>
            <a:r>
              <a:rPr lang="en-US" sz="2800" dirty="0"/>
              <a:t>Engage your client.</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Consulting Firm Pyramid</a:t>
            </a:r>
            <a:endParaRPr lang="en-US" sz="1000" dirty="0"/>
          </a:p>
        </p:txBody>
      </p:sp>
      <p:sp>
        <p:nvSpPr>
          <p:cNvPr id="4" name="Content Placeholder 3"/>
          <p:cNvSpPr>
            <a:spLocks noGrp="1"/>
          </p:cNvSpPr>
          <p:nvPr>
            <p:ph idx="1"/>
          </p:nvPr>
        </p:nvSpPr>
        <p:spPr>
          <a:xfrm>
            <a:off x="1182688" y="2246313"/>
            <a:ext cx="7588062" cy="2097087"/>
          </a:xfrm>
        </p:spPr>
        <p:txBody>
          <a:bodyPr/>
          <a:lstStyle/>
          <a:p>
            <a:r>
              <a:rPr lang="en-US" sz="2800" dirty="0"/>
              <a:t>Finders.</a:t>
            </a:r>
          </a:p>
          <a:p>
            <a:r>
              <a:rPr lang="en-US" sz="2800" dirty="0"/>
              <a:t>Minders. </a:t>
            </a:r>
          </a:p>
          <a:p>
            <a:r>
              <a:rPr lang="en-US" sz="2800" dirty="0"/>
              <a:t>Binders.</a:t>
            </a:r>
          </a:p>
          <a:p>
            <a:r>
              <a:rPr lang="en-US" sz="2800" dirty="0"/>
              <a:t>Grinders.</a:t>
            </a:r>
          </a:p>
        </p:txBody>
      </p:sp>
    </p:spTree>
    <p:extLst>
      <p:ext uri="{BB962C8B-B14F-4D97-AF65-F5344CB8AC3E}">
        <p14:creationId xmlns:p14="http://schemas.microsoft.com/office/powerpoint/2010/main" val="120891768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Professional Service Firms</a:t>
            </a:r>
            <a:br>
              <a:rPr lang="en-US" dirty="0"/>
            </a:br>
            <a:r>
              <a:rPr lang="en-US" dirty="0"/>
              <a:t>Operational Characteristics</a:t>
            </a:r>
          </a:p>
        </p:txBody>
      </p:sp>
      <p:sp>
        <p:nvSpPr>
          <p:cNvPr id="2" name="Content Placeholder 1"/>
          <p:cNvSpPr>
            <a:spLocks noGrp="1"/>
          </p:cNvSpPr>
          <p:nvPr>
            <p:ph idx="1"/>
          </p:nvPr>
        </p:nvSpPr>
        <p:spPr>
          <a:xfrm>
            <a:off x="1163638" y="1974269"/>
            <a:ext cx="3713162" cy="540331"/>
          </a:xfrm>
        </p:spPr>
        <p:txBody>
          <a:bodyPr/>
          <a:lstStyle/>
          <a:p>
            <a:pPr>
              <a:buClrTx/>
              <a:buSzPct val="100000"/>
              <a:buFont typeface="Arial" panose="020B0604020202020204" pitchFamily="34" charset="0"/>
              <a:buChar char="•"/>
            </a:pPr>
            <a:r>
              <a:rPr lang="en-US" dirty="0"/>
              <a:t>Profit-per-Partner.</a:t>
            </a:r>
          </a:p>
        </p:txBody>
      </p:sp>
      <p:graphicFrame>
        <p:nvGraphicFramePr>
          <p:cNvPr id="8" name="Object 5"/>
          <p:cNvGraphicFramePr>
            <a:graphicFrameLocks noChangeAspect="1"/>
          </p:cNvGraphicFramePr>
          <p:nvPr>
            <p:extLst>
              <p:ext uri="{D42A27DB-BD31-4B8C-83A1-F6EECF244321}">
                <p14:modId xmlns:p14="http://schemas.microsoft.com/office/powerpoint/2010/main" val="723638663"/>
              </p:ext>
            </p:extLst>
          </p:nvPr>
        </p:nvGraphicFramePr>
        <p:xfrm>
          <a:off x="1973263" y="2667000"/>
          <a:ext cx="5195887" cy="817563"/>
        </p:xfrm>
        <a:graphic>
          <a:graphicData uri="http://schemas.openxmlformats.org/presentationml/2006/ole">
            <mc:AlternateContent xmlns:mc="http://schemas.openxmlformats.org/markup-compatibility/2006">
              <mc:Choice xmlns:v="urn:schemas-microsoft-com:vml" Requires="v">
                <p:oleObj spid="_x0000_s1086" name="Equation" r:id="rId4" imgW="2908080" imgH="457200" progId="Equation.DSMT4">
                  <p:embed/>
                </p:oleObj>
              </mc:Choice>
              <mc:Fallback>
                <p:oleObj name="Equation" r:id="rId4" imgW="2908080" imgH="457200" progId="Equation.DSMT4">
                  <p:embed/>
                  <p:pic>
                    <p:nvPicPr>
                      <p:cNvPr id="8" name="Object 5"/>
                      <p:cNvPicPr>
                        <a:picLocks noChangeAspect="1" noChangeArrowheads="1"/>
                      </p:cNvPicPr>
                      <p:nvPr/>
                    </p:nvPicPr>
                    <p:blipFill>
                      <a:blip r:embed="rId5"/>
                      <a:srcRect/>
                      <a:stretch>
                        <a:fillRect/>
                      </a:stretch>
                    </p:blipFill>
                    <p:spPr bwMode="auto">
                      <a:xfrm>
                        <a:off x="1973263" y="2667000"/>
                        <a:ext cx="5195887" cy="8175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7"/>
          <p:cNvGraphicFramePr>
            <a:graphicFrameLocks noChangeAspect="1"/>
          </p:cNvGraphicFramePr>
          <p:nvPr>
            <p:extLst>
              <p:ext uri="{D42A27DB-BD31-4B8C-83A1-F6EECF244321}">
                <p14:modId xmlns:p14="http://schemas.microsoft.com/office/powerpoint/2010/main" val="296165810"/>
              </p:ext>
            </p:extLst>
          </p:nvPr>
        </p:nvGraphicFramePr>
        <p:xfrm>
          <a:off x="4311650" y="3646488"/>
          <a:ext cx="3949700" cy="409575"/>
        </p:xfrm>
        <a:graphic>
          <a:graphicData uri="http://schemas.openxmlformats.org/presentationml/2006/ole">
            <mc:AlternateContent xmlns:mc="http://schemas.openxmlformats.org/markup-compatibility/2006">
              <mc:Choice xmlns:v="urn:schemas-microsoft-com:vml" Requires="v">
                <p:oleObj spid="_x0000_s1087" name="Equation" r:id="rId6" imgW="2234880" imgH="228600" progId="Equation.DSMT4">
                  <p:embed/>
                </p:oleObj>
              </mc:Choice>
              <mc:Fallback>
                <p:oleObj name="Equation" r:id="rId6" imgW="2234880" imgH="228600" progId="Equation.DSMT4">
                  <p:embed/>
                  <p:pic>
                    <p:nvPicPr>
                      <p:cNvPr id="9" name="Object 7"/>
                      <p:cNvPicPr>
                        <a:picLocks noChangeAspect="1" noChangeArrowheads="1"/>
                      </p:cNvPicPr>
                      <p:nvPr/>
                    </p:nvPicPr>
                    <p:blipFill>
                      <a:blip r:embed="rId7"/>
                      <a:srcRect/>
                      <a:stretch>
                        <a:fillRect/>
                      </a:stretch>
                    </p:blipFill>
                    <p:spPr bwMode="auto">
                      <a:xfrm>
                        <a:off x="4311650" y="3646488"/>
                        <a:ext cx="3949700" cy="409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idx="13"/>
          </p:nvPr>
        </p:nvSpPr>
        <p:spPr>
          <a:xfrm>
            <a:off x="1295400" y="4114800"/>
            <a:ext cx="3016250" cy="559698"/>
          </a:xfrm>
        </p:spPr>
        <p:txBody>
          <a:bodyPr/>
          <a:lstStyle/>
          <a:p>
            <a:pPr>
              <a:buClrTx/>
              <a:buSzPct val="100000"/>
              <a:buFont typeface="Arial" panose="020B0604020202020204" pitchFamily="34" charset="0"/>
              <a:buChar char="•"/>
            </a:pPr>
            <a:r>
              <a:rPr lang="en-US" dirty="0"/>
              <a:t>Productivity.</a:t>
            </a:r>
          </a:p>
        </p:txBody>
      </p:sp>
      <p:graphicFrame>
        <p:nvGraphicFramePr>
          <p:cNvPr id="10" name="Object 9"/>
          <p:cNvGraphicFramePr>
            <a:graphicFrameLocks noChangeAspect="1"/>
          </p:cNvGraphicFramePr>
          <p:nvPr>
            <p:extLst>
              <p:ext uri="{D42A27DB-BD31-4B8C-83A1-F6EECF244321}">
                <p14:modId xmlns:p14="http://schemas.microsoft.com/office/powerpoint/2010/main" val="2334578975"/>
              </p:ext>
            </p:extLst>
          </p:nvPr>
        </p:nvGraphicFramePr>
        <p:xfrm>
          <a:off x="2852738" y="4800600"/>
          <a:ext cx="4122737" cy="790575"/>
        </p:xfrm>
        <a:graphic>
          <a:graphicData uri="http://schemas.openxmlformats.org/presentationml/2006/ole">
            <mc:AlternateContent xmlns:mc="http://schemas.openxmlformats.org/markup-compatibility/2006">
              <mc:Choice xmlns:v="urn:schemas-microsoft-com:vml" Requires="v">
                <p:oleObj spid="_x0000_s1088" name="Equation" r:id="rId8" imgW="2387520" imgH="457200" progId="Equation.DSMT4">
                  <p:embed/>
                </p:oleObj>
              </mc:Choice>
              <mc:Fallback>
                <p:oleObj name="Equation" r:id="rId8" imgW="2387520" imgH="457200" progId="Equation.DSMT4">
                  <p:embed/>
                  <p:pic>
                    <p:nvPicPr>
                      <p:cNvPr id="10" name="Object 9"/>
                      <p:cNvPicPr>
                        <a:picLocks noChangeAspect="1" noChangeArrowheads="1"/>
                      </p:cNvPicPr>
                      <p:nvPr/>
                    </p:nvPicPr>
                    <p:blipFill>
                      <a:blip r:embed="rId9"/>
                      <a:srcRect/>
                      <a:stretch>
                        <a:fillRect/>
                      </a:stretch>
                    </p:blipFill>
                    <p:spPr bwMode="auto">
                      <a:xfrm>
                        <a:off x="2852738" y="4800600"/>
                        <a:ext cx="4122737" cy="790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1"/>
          <p:cNvGraphicFramePr>
            <a:graphicFrameLocks noChangeAspect="1"/>
          </p:cNvGraphicFramePr>
          <p:nvPr>
            <p:extLst>
              <p:ext uri="{D42A27DB-BD31-4B8C-83A1-F6EECF244321}">
                <p14:modId xmlns:p14="http://schemas.microsoft.com/office/powerpoint/2010/main" val="2153626579"/>
              </p:ext>
            </p:extLst>
          </p:nvPr>
        </p:nvGraphicFramePr>
        <p:xfrm>
          <a:off x="4876800" y="5854700"/>
          <a:ext cx="2590800" cy="450850"/>
        </p:xfrm>
        <a:graphic>
          <a:graphicData uri="http://schemas.openxmlformats.org/presentationml/2006/ole">
            <mc:AlternateContent xmlns:mc="http://schemas.openxmlformats.org/markup-compatibility/2006">
              <mc:Choice xmlns:v="urn:schemas-microsoft-com:vml" Requires="v">
                <p:oleObj spid="_x0000_s1089" name="Equation" r:id="rId10" imgW="1333440" imgH="228600" progId="Equation.DSMT4">
                  <p:embed/>
                </p:oleObj>
              </mc:Choice>
              <mc:Fallback>
                <p:oleObj name="Equation" r:id="rId10" imgW="1333440" imgH="228600" progId="Equation.DSMT4">
                  <p:embed/>
                  <p:pic>
                    <p:nvPicPr>
                      <p:cNvPr id="11" name="Object 11"/>
                      <p:cNvPicPr>
                        <a:picLocks noChangeAspect="1" noChangeArrowheads="1"/>
                      </p:cNvPicPr>
                      <p:nvPr/>
                    </p:nvPicPr>
                    <p:blipFill>
                      <a:blip r:embed="rId11"/>
                      <a:srcRect/>
                      <a:stretch>
                        <a:fillRect/>
                      </a:stretch>
                    </p:blipFill>
                    <p:spPr bwMode="auto">
                      <a:xfrm>
                        <a:off x="4876800" y="5854700"/>
                        <a:ext cx="2590800" cy="450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7762518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1182688" y="1905000"/>
            <a:ext cx="7580312" cy="4267200"/>
          </a:xfrm>
          <a:noFill/>
        </p:spPr>
        <p:txBody>
          <a:bodyPr lIns="92075" tIns="46038" rIns="92075" bIns="46038"/>
          <a:lstStyle/>
          <a:p>
            <a:pPr marL="402336" indent="-402336">
              <a:buClrTx/>
              <a:buFont typeface="+mj-lt"/>
              <a:buAutoNum type="arabicPeriod"/>
            </a:pPr>
            <a:r>
              <a:rPr lang="en-US" sz="2000" dirty="0"/>
              <a:t>Contrast the supply chain for physical goods with service supply relationships. </a:t>
            </a:r>
          </a:p>
          <a:p>
            <a:pPr marL="402336" indent="-402336">
              <a:buClrTx/>
              <a:buFont typeface="+mj-lt"/>
              <a:buAutoNum type="arabicPeriod"/>
            </a:pPr>
            <a:r>
              <a:rPr lang="en-US" sz="2000" dirty="0"/>
              <a:t>Describe the role played by an omnichannel supply chain in e-commerce. </a:t>
            </a:r>
          </a:p>
          <a:p>
            <a:pPr marL="402336" indent="-402336">
              <a:buClrTx/>
              <a:buFont typeface="+mj-lt"/>
              <a:buAutoNum type="arabicPeriod"/>
            </a:pPr>
            <a:r>
              <a:rPr lang="en-US" sz="2000" dirty="0"/>
              <a:t>Identify the sources of value in a service supply relationship. </a:t>
            </a:r>
          </a:p>
          <a:p>
            <a:pPr marL="402336" indent="-402336">
              <a:buClrTx/>
              <a:buFont typeface="+mj-lt"/>
              <a:buAutoNum type="arabicPeriod"/>
            </a:pPr>
            <a:r>
              <a:rPr lang="en-US" sz="2000" dirty="0"/>
              <a:t>Discuss the managerial implications of bidirectional relationships. </a:t>
            </a:r>
          </a:p>
          <a:p>
            <a:pPr marL="402336" indent="-402336">
              <a:buClrTx/>
              <a:buFont typeface="+mj-lt"/>
              <a:buAutoNum type="arabicPeriod"/>
            </a:pPr>
            <a:r>
              <a:rPr lang="en-US" sz="2000" dirty="0"/>
              <a:t>Identify the three factors that drive profitability for a professional service firm. </a:t>
            </a:r>
          </a:p>
          <a:p>
            <a:pPr marL="402336" indent="-402336">
              <a:buClrTx/>
              <a:buFont typeface="+mj-lt"/>
              <a:buAutoNum type="arabicPeriod"/>
            </a:pPr>
            <a:r>
              <a:rPr lang="en-US" sz="2000" dirty="0"/>
              <a:t>Classify a business service based on the focus of the service and its importance to the buyer. </a:t>
            </a:r>
          </a:p>
          <a:p>
            <a:pPr marL="402336" indent="-402336">
              <a:buClrTx/>
              <a:buFont typeface="+mj-lt"/>
              <a:buAutoNum type="arabicPeriod"/>
            </a:pPr>
            <a:r>
              <a:rPr lang="en-US" sz="2000" dirty="0"/>
              <a:t>Discuss the managerial considerations to be addressed in outsourcing services.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Common Categories of Projects</a:t>
            </a:r>
            <a:endParaRPr lang="en-US" sz="1000" dirty="0"/>
          </a:p>
        </p:txBody>
      </p:sp>
      <p:sp>
        <p:nvSpPr>
          <p:cNvPr id="4" name="Content Placeholder 3"/>
          <p:cNvSpPr>
            <a:spLocks noGrp="1"/>
          </p:cNvSpPr>
          <p:nvPr>
            <p:ph idx="1"/>
          </p:nvPr>
        </p:nvSpPr>
        <p:spPr>
          <a:xfrm>
            <a:off x="1182688" y="2246313"/>
            <a:ext cx="7588062" cy="2097087"/>
          </a:xfrm>
        </p:spPr>
        <p:txBody>
          <a:bodyPr/>
          <a:lstStyle/>
          <a:p>
            <a:r>
              <a:rPr lang="en-US" sz="2800" dirty="0"/>
              <a:t>Brains projects.</a:t>
            </a:r>
          </a:p>
          <a:p>
            <a:r>
              <a:rPr lang="en-US" sz="2800" dirty="0"/>
              <a:t>Grey hair projects.</a:t>
            </a:r>
          </a:p>
          <a:p>
            <a:r>
              <a:rPr lang="en-US" sz="2800" dirty="0"/>
              <a:t>Procedure projects.</a:t>
            </a:r>
          </a:p>
        </p:txBody>
      </p:sp>
    </p:spTree>
    <p:extLst>
      <p:ext uri="{BB962C8B-B14F-4D97-AF65-F5344CB8AC3E}">
        <p14:creationId xmlns:p14="http://schemas.microsoft.com/office/powerpoint/2010/main" val="426205645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Table 9.5: Profitability Tactics </a:t>
            </a:r>
            <a:r>
              <a:rPr lang="en-US" sz="1000" dirty="0"/>
              <a:t>1</a:t>
            </a:r>
          </a:p>
        </p:txBody>
      </p:sp>
      <p:graphicFrame>
        <p:nvGraphicFramePr>
          <p:cNvPr id="4" name="Table 3"/>
          <p:cNvGraphicFramePr>
            <a:graphicFrameLocks noGrp="1"/>
          </p:cNvGraphicFramePr>
          <p:nvPr>
            <p:extLst>
              <p:ext uri="{D42A27DB-BD31-4B8C-83A1-F6EECF244321}">
                <p14:modId xmlns:p14="http://schemas.microsoft.com/office/powerpoint/2010/main" val="2631279265"/>
              </p:ext>
            </p:extLst>
          </p:nvPr>
        </p:nvGraphicFramePr>
        <p:xfrm>
          <a:off x="1066800" y="2209800"/>
          <a:ext cx="5995988" cy="3124197"/>
        </p:xfrm>
        <a:graphic>
          <a:graphicData uri="http://schemas.openxmlformats.org/drawingml/2006/table">
            <a:tbl>
              <a:tblPr firstRow="1">
                <a:tableStyleId>{2D5ABB26-0587-4C30-8999-92F81FD0307C}</a:tableStyleId>
              </a:tblPr>
              <a:tblGrid>
                <a:gridCol w="4526772">
                  <a:extLst>
                    <a:ext uri="{9D8B030D-6E8A-4147-A177-3AD203B41FA5}">
                      <a16:colId xmlns:a16="http://schemas.microsoft.com/office/drawing/2014/main" val="330775111"/>
                    </a:ext>
                  </a:extLst>
                </a:gridCol>
                <a:gridCol w="1469216">
                  <a:extLst>
                    <a:ext uri="{9D8B030D-6E8A-4147-A177-3AD203B41FA5}">
                      <a16:colId xmlns:a16="http://schemas.microsoft.com/office/drawing/2014/main" val="52030243"/>
                    </a:ext>
                  </a:extLst>
                </a:gridCol>
              </a:tblGrid>
              <a:tr h="310784">
                <a:tc>
                  <a:txBody>
                    <a:bodyPr/>
                    <a:lstStyle/>
                    <a:p>
                      <a:pPr marL="0" indent="46038" algn="l" fontAlgn="b"/>
                      <a:r>
                        <a:rPr lang="en-US" sz="1600" b="1" u="none" strike="noStrike" dirty="0">
                          <a:effectLst/>
                          <a:latin typeface="Calibri" panose="020F0502020204030204" pitchFamily="34" charset="0"/>
                          <a:cs typeface="Calibri" panose="020F0502020204030204" pitchFamily="34" charset="0"/>
                        </a:rPr>
                        <a:t>Tactic</a:t>
                      </a:r>
                      <a:endParaRPr lang="en-US" sz="16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600" b="1" u="none" strike="noStrike" dirty="0">
                          <a:effectLst/>
                          <a:latin typeface="Calibri" panose="020F0502020204030204" pitchFamily="34" charset="0"/>
                          <a:cs typeface="Calibri" panose="020F0502020204030204" pitchFamily="34" charset="0"/>
                        </a:rPr>
                        <a:t>Category</a:t>
                      </a:r>
                      <a:endParaRPr lang="en-US" sz="16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7833324"/>
                  </a:ext>
                </a:extLst>
              </a:tr>
              <a:tr h="310784">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Lower Fixed (Overhead) Costs</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Margin</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8885035"/>
                  </a:ext>
                </a:extLst>
              </a:tr>
              <a:tr h="310784">
                <a:tc>
                  <a:txBody>
                    <a:bodyPr/>
                    <a:lstStyle/>
                    <a:p>
                      <a:pPr marL="0" indent="222250" algn="l" fontAlgn="b"/>
                      <a:r>
                        <a:rPr lang="en-US" sz="1600" u="none" strike="noStrike" dirty="0" smtClean="0">
                          <a:effectLst/>
                          <a:latin typeface="Calibri" panose="020F0502020204030204" pitchFamily="34" charset="0"/>
                          <a:cs typeface="Calibri" panose="020F0502020204030204" pitchFamily="34" charset="0"/>
                        </a:rPr>
                        <a:t>Improve </a:t>
                      </a:r>
                      <a:r>
                        <a:rPr lang="en-US" sz="1600" u="none" strike="noStrike" dirty="0">
                          <a:effectLst/>
                          <a:latin typeface="Calibri" panose="020F0502020204030204" pitchFamily="34" charset="0"/>
                          <a:cs typeface="Calibri" panose="020F0502020204030204" pitchFamily="34" charset="0"/>
                        </a:rPr>
                        <a:t>cash cycle</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solidFill>
                            <a:schemeClr val="bg1"/>
                          </a:solidFill>
                          <a:effectLst/>
                          <a:latin typeface="Calibri" panose="020F0502020204030204" pitchFamily="34" charset="0"/>
                          <a:cs typeface="Calibri" panose="020F0502020204030204" pitchFamily="34" charset="0"/>
                        </a:rPr>
                        <a:t> 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8337577"/>
                  </a:ext>
                </a:extLst>
              </a:tr>
              <a:tr h="327141">
                <a:tc>
                  <a:txBody>
                    <a:bodyPr/>
                    <a:lstStyle/>
                    <a:p>
                      <a:pPr marL="0" indent="222250" algn="l" fontAlgn="b"/>
                      <a:r>
                        <a:rPr lang="en-US" sz="1600" u="none" strike="noStrike" dirty="0">
                          <a:effectLst/>
                          <a:latin typeface="Calibri" panose="020F0502020204030204" pitchFamily="34" charset="0"/>
                          <a:cs typeface="Calibri" panose="020F0502020204030204" pitchFamily="34" charset="0"/>
                        </a:rPr>
                        <a:t> Reduce office space and equipment</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u="none" strike="noStrike" dirty="0">
                          <a:solidFill>
                            <a:schemeClr val="bg1"/>
                          </a:solidFill>
                          <a:effectLst/>
                          <a:latin typeface="Calibri" panose="020F0502020204030204" pitchFamily="34" charset="0"/>
                          <a:cs typeface="Calibri" panose="020F0502020204030204" pitchFamily="34" charset="0"/>
                        </a:rPr>
                        <a:t> 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40094421"/>
                  </a:ext>
                </a:extLst>
              </a:tr>
              <a:tr h="310784">
                <a:tc>
                  <a:txBody>
                    <a:bodyPr/>
                    <a:lstStyle/>
                    <a:p>
                      <a:pPr marL="0" indent="222250" algn="l" fontAlgn="b"/>
                      <a:r>
                        <a:rPr lang="en-US" sz="1600" u="none" strike="noStrike" dirty="0">
                          <a:effectLst/>
                          <a:latin typeface="Calibri" panose="020F0502020204030204" pitchFamily="34" charset="0"/>
                          <a:cs typeface="Calibri" panose="020F0502020204030204" pitchFamily="34" charset="0"/>
                        </a:rPr>
                        <a:t> Reduce administrative and support staff</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u="none" strike="noStrike" dirty="0">
                          <a:effectLst/>
                          <a:latin typeface="Calibri" panose="020F0502020204030204" pitchFamily="34" charset="0"/>
                          <a:cs typeface="Calibri" panose="020F0502020204030204" pitchFamily="34" charset="0"/>
                        </a:rPr>
                        <a:t> </a:t>
                      </a:r>
                      <a:r>
                        <a:rPr lang="en-US" sz="1600" u="none" strike="noStrike" dirty="0">
                          <a:solidFill>
                            <a:schemeClr val="bg1"/>
                          </a:solidFill>
                          <a:effectLst/>
                          <a:latin typeface="Calibri" panose="020F0502020204030204" pitchFamily="34" charset="0"/>
                          <a:cs typeface="Calibri" panose="020F0502020204030204" pitchFamily="34" charset="0"/>
                        </a:rPr>
                        <a:t>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0248136"/>
                  </a:ext>
                </a:extLst>
              </a:tr>
              <a:tr h="310784">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Raise Prices and Differentiate</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Productivity</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2293758"/>
                  </a:ext>
                </a:extLst>
              </a:tr>
              <a:tr h="310784">
                <a:tc>
                  <a:txBody>
                    <a:bodyPr/>
                    <a:lstStyle/>
                    <a:p>
                      <a:pPr marL="0" indent="222250" algn="l" fontAlgn="b"/>
                      <a:r>
                        <a:rPr lang="en-US" sz="1600" u="none" strike="noStrike" dirty="0">
                          <a:effectLst/>
                          <a:latin typeface="Calibri" panose="020F0502020204030204" pitchFamily="34" charset="0"/>
                          <a:cs typeface="Calibri" panose="020F0502020204030204" pitchFamily="34" charset="0"/>
                        </a:rPr>
                        <a:t> Specialize, innovate, add more value</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solidFill>
                            <a:schemeClr val="bg1"/>
                          </a:solidFill>
                          <a:effectLst/>
                          <a:latin typeface="Calibri" panose="020F0502020204030204" pitchFamily="34" charset="0"/>
                          <a:cs typeface="Calibri" panose="020F0502020204030204" pitchFamily="34" charset="0"/>
                        </a:rPr>
                        <a:t> 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5145488"/>
                  </a:ext>
                </a:extLst>
              </a:tr>
              <a:tr h="310784">
                <a:tc>
                  <a:txBody>
                    <a:bodyPr/>
                    <a:lstStyle/>
                    <a:p>
                      <a:pPr marL="0" indent="222250" algn="l" fontAlgn="b"/>
                      <a:r>
                        <a:rPr lang="en-US" sz="1600" u="none" strike="noStrike" dirty="0">
                          <a:effectLst/>
                          <a:latin typeface="Calibri" panose="020F0502020204030204" pitchFamily="34" charset="0"/>
                          <a:cs typeface="Calibri" panose="020F0502020204030204" pitchFamily="34" charset="0"/>
                        </a:rPr>
                        <a:t> Target higher value work</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u="none" strike="noStrike" dirty="0">
                          <a:solidFill>
                            <a:schemeClr val="bg1"/>
                          </a:solidFill>
                          <a:effectLst/>
                          <a:latin typeface="Calibri" panose="020F0502020204030204" pitchFamily="34" charset="0"/>
                          <a:cs typeface="Calibri" panose="020F0502020204030204" pitchFamily="34" charset="0"/>
                        </a:rPr>
                        <a:t> 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6105654"/>
                  </a:ext>
                </a:extLst>
              </a:tr>
              <a:tr h="310784">
                <a:tc>
                  <a:txBody>
                    <a:bodyPr/>
                    <a:lstStyle/>
                    <a:p>
                      <a:pPr marL="0" indent="222250" algn="l" fontAlgn="b"/>
                      <a:r>
                        <a:rPr lang="en-US" sz="1600" u="none" strike="noStrike" dirty="0">
                          <a:effectLst/>
                          <a:latin typeface="Calibri" panose="020F0502020204030204" pitchFamily="34" charset="0"/>
                          <a:cs typeface="Calibri" panose="020F0502020204030204" pitchFamily="34" charset="0"/>
                        </a:rPr>
                        <a:t> Invest in training</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u="none" strike="noStrike" dirty="0">
                          <a:effectLst/>
                          <a:latin typeface="Calibri" panose="020F0502020204030204" pitchFamily="34" charset="0"/>
                          <a:cs typeface="Calibri" panose="020F0502020204030204" pitchFamily="34" charset="0"/>
                        </a:rPr>
                        <a:t> </a:t>
                      </a:r>
                      <a:r>
                        <a:rPr lang="en-US" sz="1600" u="none" strike="noStrike" dirty="0">
                          <a:solidFill>
                            <a:schemeClr val="bg1"/>
                          </a:solidFill>
                          <a:effectLst/>
                          <a:latin typeface="Calibri" panose="020F0502020204030204" pitchFamily="34" charset="0"/>
                          <a:cs typeface="Calibri" panose="020F0502020204030204" pitchFamily="34" charset="0"/>
                        </a:rPr>
                        <a:t>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1145603"/>
                  </a:ext>
                </a:extLst>
              </a:tr>
              <a:tr h="310784">
                <a:tc>
                  <a:txBody>
                    <a:bodyPr/>
                    <a:lstStyle/>
                    <a:p>
                      <a:pPr marL="0" indent="222250" algn="l" fontAlgn="b"/>
                      <a:r>
                        <a:rPr lang="en-US" sz="1600" u="none" strike="noStrike" dirty="0">
                          <a:effectLst/>
                          <a:latin typeface="Calibri" panose="020F0502020204030204" pitchFamily="34" charset="0"/>
                          <a:cs typeface="Calibri" panose="020F0502020204030204" pitchFamily="34" charset="0"/>
                        </a:rPr>
                        <a:t> Invest in higher value services</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effectLst/>
                          <a:latin typeface="Calibri" panose="020F0502020204030204" pitchFamily="34" charset="0"/>
                          <a:cs typeface="Calibri" panose="020F0502020204030204" pitchFamily="34" charset="0"/>
                        </a:rPr>
                        <a:t> </a:t>
                      </a:r>
                      <a:r>
                        <a:rPr lang="en-US" sz="1600" u="none" strike="noStrike" dirty="0">
                          <a:solidFill>
                            <a:schemeClr val="bg1"/>
                          </a:solidFill>
                          <a:effectLst/>
                          <a:latin typeface="Calibri" panose="020F0502020204030204" pitchFamily="34" charset="0"/>
                          <a:cs typeface="Calibri" panose="020F0502020204030204" pitchFamily="34" charset="0"/>
                        </a:rPr>
                        <a:t>Blank</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77140"/>
                  </a:ext>
                </a:extLst>
              </a:tr>
            </a:tbl>
          </a:graphicData>
        </a:graphic>
      </p:graphicFrame>
    </p:spTree>
    <p:extLst>
      <p:ext uri="{BB962C8B-B14F-4D97-AF65-F5344CB8AC3E}">
        <p14:creationId xmlns:p14="http://schemas.microsoft.com/office/powerpoint/2010/main" val="426400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Table 9.5: Profitability Tactics </a:t>
            </a:r>
            <a:r>
              <a:rPr lang="en-US" sz="1000" dirty="0"/>
              <a:t>2</a:t>
            </a:r>
          </a:p>
        </p:txBody>
      </p:sp>
      <p:graphicFrame>
        <p:nvGraphicFramePr>
          <p:cNvPr id="4" name="Table 3"/>
          <p:cNvGraphicFramePr>
            <a:graphicFrameLocks noGrp="1"/>
          </p:cNvGraphicFramePr>
          <p:nvPr>
            <p:extLst>
              <p:ext uri="{D42A27DB-BD31-4B8C-83A1-F6EECF244321}">
                <p14:modId xmlns:p14="http://schemas.microsoft.com/office/powerpoint/2010/main" val="339202461"/>
              </p:ext>
            </p:extLst>
          </p:nvPr>
        </p:nvGraphicFramePr>
        <p:xfrm>
          <a:off x="1295400" y="2285999"/>
          <a:ext cx="5614988" cy="2895601"/>
        </p:xfrm>
        <a:graphic>
          <a:graphicData uri="http://schemas.openxmlformats.org/drawingml/2006/table">
            <a:tbl>
              <a:tblPr firstRow="1">
                <a:tableStyleId>{2D5ABB26-0587-4C30-8999-92F81FD0307C}</a:tableStyleId>
              </a:tblPr>
              <a:tblGrid>
                <a:gridCol w="4239130">
                  <a:extLst>
                    <a:ext uri="{9D8B030D-6E8A-4147-A177-3AD203B41FA5}">
                      <a16:colId xmlns:a16="http://schemas.microsoft.com/office/drawing/2014/main" val="330775111"/>
                    </a:ext>
                  </a:extLst>
                </a:gridCol>
                <a:gridCol w="1375858">
                  <a:extLst>
                    <a:ext uri="{9D8B030D-6E8A-4147-A177-3AD203B41FA5}">
                      <a16:colId xmlns:a16="http://schemas.microsoft.com/office/drawing/2014/main" val="52030243"/>
                    </a:ext>
                  </a:extLst>
                </a:gridCol>
              </a:tblGrid>
              <a:tr h="286118">
                <a:tc>
                  <a:txBody>
                    <a:bodyPr/>
                    <a:lstStyle/>
                    <a:p>
                      <a:pPr marL="0" indent="46038" algn="l" fontAlgn="b"/>
                      <a:r>
                        <a:rPr lang="en-US" sz="1600" b="1" u="none" strike="noStrike" dirty="0">
                          <a:effectLst/>
                          <a:latin typeface="Calibri" panose="020F0502020204030204" pitchFamily="34" charset="0"/>
                          <a:cs typeface="Calibri" panose="020F0502020204030204" pitchFamily="34" charset="0"/>
                        </a:rPr>
                        <a:t>Tactic</a:t>
                      </a:r>
                      <a:endParaRPr lang="en-US" sz="16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600" b="1" u="none" strike="noStrike" dirty="0">
                          <a:effectLst/>
                          <a:latin typeface="Calibri" panose="020F0502020204030204" pitchFamily="34" charset="0"/>
                          <a:cs typeface="Calibri" panose="020F0502020204030204" pitchFamily="34" charset="0"/>
                        </a:rPr>
                        <a:t>Category</a:t>
                      </a:r>
                      <a:endParaRPr lang="en-US" sz="16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7833324"/>
                  </a:ext>
                </a:extLst>
              </a:tr>
              <a:tr h="290421">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Address Underperforming Projects</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Productivity</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255344"/>
                  </a:ext>
                </a:extLst>
              </a:tr>
              <a:tr h="286118">
                <a:tc>
                  <a:txBody>
                    <a:bodyPr/>
                    <a:lstStyle/>
                    <a:p>
                      <a:pPr marL="0" indent="222250" algn="l" fontAlgn="b"/>
                      <a:r>
                        <a:rPr lang="en-US" sz="1600" u="none" strike="noStrike" dirty="0" smtClean="0">
                          <a:effectLst/>
                          <a:latin typeface="Calibri" panose="020F0502020204030204" pitchFamily="34" charset="0"/>
                          <a:cs typeface="Calibri" panose="020F0502020204030204" pitchFamily="34" charset="0"/>
                        </a:rPr>
                        <a:t>Drop </a:t>
                      </a:r>
                      <a:r>
                        <a:rPr lang="en-US" sz="1600" u="none" strike="noStrike" dirty="0">
                          <a:effectLst/>
                          <a:latin typeface="Calibri" panose="020F0502020204030204" pitchFamily="34" charset="0"/>
                          <a:cs typeface="Calibri" panose="020F0502020204030204" pitchFamily="34" charset="0"/>
                        </a:rPr>
                        <a:t>unprofitable services</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solidFill>
                            <a:schemeClr val="bg1"/>
                          </a:solidFill>
                          <a:effectLst/>
                          <a:latin typeface="Calibri" panose="020F0502020204030204" pitchFamily="34" charset="0"/>
                          <a:cs typeface="Calibri" panose="020F0502020204030204" pitchFamily="34" charset="0"/>
                        </a:rPr>
                        <a:t> 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8580288"/>
                  </a:ext>
                </a:extLst>
              </a:tr>
              <a:tr h="286118">
                <a:tc>
                  <a:txBody>
                    <a:bodyPr/>
                    <a:lstStyle/>
                    <a:p>
                      <a:pPr marL="0" indent="222250" algn="l" fontAlgn="b"/>
                      <a:r>
                        <a:rPr lang="en-US" sz="1600" u="none" strike="noStrike" dirty="0" smtClean="0">
                          <a:effectLst/>
                          <a:latin typeface="Calibri" panose="020F0502020204030204" pitchFamily="34" charset="0"/>
                          <a:cs typeface="Calibri" panose="020F0502020204030204" pitchFamily="34" charset="0"/>
                        </a:rPr>
                        <a:t>Drop </a:t>
                      </a:r>
                      <a:r>
                        <a:rPr lang="en-US" sz="1600" u="none" strike="noStrike" dirty="0">
                          <a:effectLst/>
                          <a:latin typeface="Calibri" panose="020F0502020204030204" pitchFamily="34" charset="0"/>
                          <a:cs typeface="Calibri" panose="020F0502020204030204" pitchFamily="34" charset="0"/>
                        </a:rPr>
                        <a:t>unprofitable customers</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u="none" strike="noStrike" dirty="0">
                          <a:solidFill>
                            <a:schemeClr val="bg1"/>
                          </a:solidFill>
                          <a:effectLst/>
                          <a:latin typeface="Calibri" panose="020F0502020204030204" pitchFamily="34" charset="0"/>
                          <a:cs typeface="Calibri" panose="020F0502020204030204" pitchFamily="34" charset="0"/>
                        </a:rPr>
                        <a:t> 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2555041"/>
                  </a:ext>
                </a:extLst>
              </a:tr>
              <a:tr h="286118">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Increase Volume</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Productivity</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4962841"/>
                  </a:ext>
                </a:extLst>
              </a:tr>
              <a:tr h="286118">
                <a:tc>
                  <a:txBody>
                    <a:bodyPr/>
                    <a:lstStyle/>
                    <a:p>
                      <a:pPr marL="0" indent="222250" algn="l" fontAlgn="b"/>
                      <a:r>
                        <a:rPr lang="en-US" sz="1600" u="none" strike="noStrike" dirty="0" smtClean="0">
                          <a:effectLst/>
                          <a:latin typeface="Calibri" panose="020F0502020204030204" pitchFamily="34" charset="0"/>
                          <a:cs typeface="Calibri" panose="020F0502020204030204" pitchFamily="34" charset="0"/>
                        </a:rPr>
                        <a:t>Increase </a:t>
                      </a:r>
                      <a:r>
                        <a:rPr lang="en-US" sz="1600" u="none" strike="noStrike" dirty="0">
                          <a:effectLst/>
                          <a:latin typeface="Calibri" panose="020F0502020204030204" pitchFamily="34" charset="0"/>
                          <a:cs typeface="Calibri" panose="020F0502020204030204" pitchFamily="34" charset="0"/>
                        </a:rPr>
                        <a:t>utilization</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u="none" strike="noStrike" dirty="0">
                          <a:effectLst/>
                          <a:latin typeface="Calibri" panose="020F0502020204030204" pitchFamily="34" charset="0"/>
                          <a:cs typeface="Calibri" panose="020F0502020204030204" pitchFamily="34" charset="0"/>
                        </a:rPr>
                        <a:t> </a:t>
                      </a:r>
                      <a:r>
                        <a:rPr lang="en-US" sz="1600" u="none" strike="noStrike" dirty="0">
                          <a:solidFill>
                            <a:schemeClr val="bg1"/>
                          </a:solidFill>
                          <a:effectLst/>
                          <a:latin typeface="Calibri" panose="020F0502020204030204" pitchFamily="34" charset="0"/>
                          <a:cs typeface="Calibri" panose="020F0502020204030204" pitchFamily="34" charset="0"/>
                        </a:rPr>
                        <a:t>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3241221"/>
                  </a:ext>
                </a:extLst>
              </a:tr>
              <a:tr h="286118">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Lower Variable Costs</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600" u="none" strike="noStrike" dirty="0">
                          <a:effectLst/>
                          <a:latin typeface="Calibri" panose="020F0502020204030204" pitchFamily="34" charset="0"/>
                          <a:cs typeface="Calibri" panose="020F0502020204030204" pitchFamily="34" charset="0"/>
                        </a:rPr>
                        <a:t>Leverage</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8130781"/>
                  </a:ext>
                </a:extLst>
              </a:tr>
              <a:tr h="301177">
                <a:tc>
                  <a:txBody>
                    <a:bodyPr/>
                    <a:lstStyle/>
                    <a:p>
                      <a:pPr marL="0" indent="222250" algn="l" fontAlgn="b"/>
                      <a:r>
                        <a:rPr lang="en-US" sz="1600" u="none" strike="noStrike" dirty="0" smtClean="0">
                          <a:effectLst/>
                          <a:latin typeface="Calibri" panose="020F0502020204030204" pitchFamily="34" charset="0"/>
                          <a:cs typeface="Calibri" panose="020F0502020204030204" pitchFamily="34" charset="0"/>
                        </a:rPr>
                        <a:t>Improve </a:t>
                      </a:r>
                      <a:r>
                        <a:rPr lang="en-US" sz="1600" u="none" strike="noStrike" dirty="0">
                          <a:effectLst/>
                          <a:latin typeface="Calibri" panose="020F0502020204030204" pitchFamily="34" charset="0"/>
                          <a:cs typeface="Calibri" panose="020F0502020204030204" pitchFamily="34" charset="0"/>
                        </a:rPr>
                        <a:t>engagement management</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600" u="none" strike="noStrike" dirty="0">
                          <a:solidFill>
                            <a:schemeClr val="bg1"/>
                          </a:solidFill>
                          <a:effectLst/>
                          <a:latin typeface="Calibri" panose="020F0502020204030204" pitchFamily="34" charset="0"/>
                          <a:cs typeface="Calibri" panose="020F0502020204030204" pitchFamily="34" charset="0"/>
                        </a:rPr>
                        <a:t> 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8495725"/>
                  </a:ext>
                </a:extLst>
              </a:tr>
              <a:tr h="286118">
                <a:tc>
                  <a:txBody>
                    <a:bodyPr/>
                    <a:lstStyle/>
                    <a:p>
                      <a:pPr marL="0" indent="222250" algn="l" fontAlgn="b"/>
                      <a:r>
                        <a:rPr lang="en-US" sz="1600" u="none" strike="noStrike" dirty="0" smtClean="0">
                          <a:effectLst/>
                          <a:latin typeface="Calibri" panose="020F0502020204030204" pitchFamily="34" charset="0"/>
                          <a:cs typeface="Calibri" panose="020F0502020204030204" pitchFamily="34" charset="0"/>
                        </a:rPr>
                        <a:t>Increase </a:t>
                      </a:r>
                      <a:r>
                        <a:rPr lang="en-US" sz="1600" u="none" strike="noStrike" dirty="0">
                          <a:effectLst/>
                          <a:latin typeface="Calibri" panose="020F0502020204030204" pitchFamily="34" charset="0"/>
                          <a:cs typeface="Calibri" panose="020F0502020204030204" pitchFamily="34" charset="0"/>
                        </a:rPr>
                        <a:t>leverage of professionals</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u="none" strike="noStrike" dirty="0">
                          <a:solidFill>
                            <a:schemeClr val="bg1"/>
                          </a:solidFill>
                          <a:effectLst/>
                          <a:latin typeface="Calibri" panose="020F0502020204030204" pitchFamily="34" charset="0"/>
                          <a:cs typeface="Calibri" panose="020F0502020204030204" pitchFamily="34" charset="0"/>
                        </a:rPr>
                        <a:t> 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0043522"/>
                  </a:ext>
                </a:extLst>
              </a:tr>
              <a:tr h="301177">
                <a:tc>
                  <a:txBody>
                    <a:bodyPr/>
                    <a:lstStyle/>
                    <a:p>
                      <a:pPr marL="0" indent="222250" algn="l" fontAlgn="b"/>
                      <a:r>
                        <a:rPr lang="en-US" sz="1600" u="none" strike="noStrike" dirty="0" smtClean="0">
                          <a:effectLst/>
                          <a:latin typeface="Calibri" panose="020F0502020204030204" pitchFamily="34" charset="0"/>
                          <a:cs typeface="Calibri" panose="020F0502020204030204" pitchFamily="34" charset="0"/>
                        </a:rPr>
                        <a:t>Increase </a:t>
                      </a:r>
                      <a:r>
                        <a:rPr lang="en-US" sz="1600" u="none" strike="noStrike" dirty="0">
                          <a:effectLst/>
                          <a:latin typeface="Calibri" panose="020F0502020204030204" pitchFamily="34" charset="0"/>
                          <a:cs typeface="Calibri" panose="020F0502020204030204" pitchFamily="34" charset="0"/>
                        </a:rPr>
                        <a:t>the use of paraprofessionals</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600" u="none" strike="noStrike" dirty="0">
                          <a:effectLst/>
                          <a:latin typeface="Calibri" panose="020F0502020204030204" pitchFamily="34" charset="0"/>
                          <a:cs typeface="Calibri" panose="020F0502020204030204" pitchFamily="34" charset="0"/>
                        </a:rPr>
                        <a:t> </a:t>
                      </a:r>
                      <a:r>
                        <a:rPr lang="en-US" sz="1600" u="none" strike="noStrike" dirty="0">
                          <a:solidFill>
                            <a:schemeClr val="bg1"/>
                          </a:solidFill>
                          <a:effectLst/>
                          <a:latin typeface="Calibri" panose="020F0502020204030204" pitchFamily="34" charset="0"/>
                          <a:cs typeface="Calibri" panose="020F0502020204030204" pitchFamily="34" charset="0"/>
                        </a:rPr>
                        <a:t>Blank</a:t>
                      </a:r>
                      <a:endParaRPr lang="en-US" sz="1600" b="0" i="0" u="none" strike="noStrike" dirty="0">
                        <a:solidFill>
                          <a:schemeClr val="bg1"/>
                        </a:solidFill>
                        <a:effectLst/>
                        <a:latin typeface="Calibri" panose="020F0502020204030204" pitchFamily="34" charset="0"/>
                        <a:cs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3399101"/>
                  </a:ext>
                </a:extLst>
              </a:tr>
            </a:tbl>
          </a:graphicData>
        </a:graphic>
      </p:graphicFrame>
    </p:spTree>
    <p:extLst>
      <p:ext uri="{BB962C8B-B14F-4D97-AF65-F5344CB8AC3E}">
        <p14:creationId xmlns:p14="http://schemas.microsoft.com/office/powerpoint/2010/main" val="11697691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Outsourcing Services </a:t>
            </a:r>
            <a:r>
              <a:rPr lang="en-US" sz="1000" dirty="0"/>
              <a:t>1</a:t>
            </a:r>
          </a:p>
        </p:txBody>
      </p:sp>
      <p:sp>
        <p:nvSpPr>
          <p:cNvPr id="2" name="Content Placeholder 1"/>
          <p:cNvSpPr>
            <a:spLocks noGrp="1"/>
          </p:cNvSpPr>
          <p:nvPr>
            <p:ph idx="1"/>
          </p:nvPr>
        </p:nvSpPr>
        <p:spPr>
          <a:xfrm>
            <a:off x="1182688" y="2093913"/>
            <a:ext cx="7588062" cy="2401887"/>
          </a:xfrm>
        </p:spPr>
        <p:txBody>
          <a:bodyPr/>
          <a:lstStyle/>
          <a:p>
            <a:pPr marL="0" indent="0">
              <a:lnSpc>
                <a:spcPct val="80000"/>
              </a:lnSpc>
              <a:spcAft>
                <a:spcPts val="600"/>
              </a:spcAft>
              <a:buNone/>
            </a:pPr>
            <a:r>
              <a:rPr lang="en-US" dirty="0"/>
              <a:t>Transaction Costs.</a:t>
            </a:r>
          </a:p>
          <a:p>
            <a:pPr marL="292608" lvl="1" indent="-292608">
              <a:lnSpc>
                <a:spcPct val="90000"/>
              </a:lnSpc>
              <a:spcBef>
                <a:spcPts val="1000"/>
              </a:spcBef>
              <a:spcAft>
                <a:spcPts val="0"/>
              </a:spcAft>
              <a:buClrTx/>
              <a:buSzPct val="100000"/>
              <a:buFont typeface="Arial" panose="020B0604020202020204" pitchFamily="34" charset="0"/>
              <a:buChar char="•"/>
            </a:pPr>
            <a:r>
              <a:rPr lang="en-US" sz="3200" dirty="0"/>
              <a:t>Search.</a:t>
            </a:r>
          </a:p>
          <a:p>
            <a:pPr marL="292608" lvl="1" indent="-292608">
              <a:lnSpc>
                <a:spcPct val="90000"/>
              </a:lnSpc>
              <a:spcBef>
                <a:spcPts val="1000"/>
              </a:spcBef>
              <a:spcAft>
                <a:spcPts val="0"/>
              </a:spcAft>
              <a:buClrTx/>
              <a:buSzPct val="100000"/>
              <a:buFont typeface="Arial" panose="020B0604020202020204" pitchFamily="34" charset="0"/>
              <a:buChar char="•"/>
            </a:pPr>
            <a:r>
              <a:rPr lang="en-US" sz="3200" dirty="0"/>
              <a:t>Bargaining.</a:t>
            </a:r>
          </a:p>
          <a:p>
            <a:pPr marL="292608" lvl="1" indent="-292608">
              <a:lnSpc>
                <a:spcPct val="90000"/>
              </a:lnSpc>
              <a:spcBef>
                <a:spcPts val="1000"/>
              </a:spcBef>
              <a:spcAft>
                <a:spcPts val="0"/>
              </a:spcAft>
              <a:buClrTx/>
              <a:buSzPct val="100000"/>
              <a:buFont typeface="Arial" panose="020B0604020202020204" pitchFamily="34" charset="0"/>
              <a:buChar char="•"/>
            </a:pPr>
            <a:r>
              <a:rPr lang="en-US" sz="3200" dirty="0"/>
              <a:t>Enforcement.</a:t>
            </a:r>
            <a:endParaRPr lang="en-US" dirty="0"/>
          </a:p>
        </p:txBody>
      </p:sp>
    </p:spTree>
    <p:extLst>
      <p:ext uri="{BB962C8B-B14F-4D97-AF65-F5344CB8AC3E}">
        <p14:creationId xmlns:p14="http://schemas.microsoft.com/office/powerpoint/2010/main" val="25022775"/>
      </p:ext>
    </p:extLst>
  </p:cSld>
  <p:clrMapOvr>
    <a:overrideClrMapping bg1="lt1" tx1="dk1" bg2="lt2" tx2="dk2" accent1="accent1" accent2="accent2" accent3="accent3" accent4="accent4" accent5="accent5" accent6="accent6" hlink="hlink" folHlink="folHlink"/>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Outsourcing Services </a:t>
            </a:r>
            <a:r>
              <a:rPr lang="en-US" sz="1000" dirty="0"/>
              <a:t>2</a:t>
            </a:r>
          </a:p>
        </p:txBody>
      </p:sp>
      <p:sp>
        <p:nvSpPr>
          <p:cNvPr id="2" name="Content Placeholder 1"/>
          <p:cNvSpPr>
            <a:spLocks noGrp="1"/>
          </p:cNvSpPr>
          <p:nvPr>
            <p:ph idx="1"/>
          </p:nvPr>
        </p:nvSpPr>
        <p:spPr>
          <a:xfrm>
            <a:off x="1182688" y="2170113"/>
            <a:ext cx="7588062" cy="2401887"/>
          </a:xfrm>
        </p:spPr>
        <p:txBody>
          <a:bodyPr/>
          <a:lstStyle/>
          <a:p>
            <a:pPr marL="0" indent="0">
              <a:lnSpc>
                <a:spcPct val="80000"/>
              </a:lnSpc>
              <a:spcAft>
                <a:spcPts val="600"/>
              </a:spcAft>
              <a:buNone/>
            </a:pPr>
            <a:r>
              <a:rPr lang="en-US" sz="2400" b="1" dirty="0"/>
              <a:t>Benefits.</a:t>
            </a:r>
            <a:endParaRPr lang="en-US" sz="2400" i="1" dirty="0"/>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Allows the firm to focus on its core competence.</a:t>
            </a:r>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Service is cheaper to outsource than perform in-house.</a:t>
            </a:r>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Provides access to latest technology without investment.</a:t>
            </a:r>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Leverage benefits from a supplier who has economies of scale.</a:t>
            </a:r>
            <a:endParaRPr lang="en-US" dirty="0"/>
          </a:p>
        </p:txBody>
      </p:sp>
    </p:spTree>
    <p:extLst>
      <p:ext uri="{BB962C8B-B14F-4D97-AF65-F5344CB8AC3E}">
        <p14:creationId xmlns:p14="http://schemas.microsoft.com/office/powerpoint/2010/main" val="1361525834"/>
      </p:ext>
    </p:extLst>
  </p:cSld>
  <p:clrMapOvr>
    <a:overrideClrMapping bg1="lt1" tx1="dk1" bg2="lt2" tx2="dk2" accent1="accent1" accent2="accent2" accent3="accent3" accent4="accent4" accent5="accent5" accent6="accent6" hlink="hlink" folHlink="folHlink"/>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Outsourcing Services </a:t>
            </a:r>
            <a:r>
              <a:rPr lang="en-US" sz="1000" dirty="0"/>
              <a:t>3</a:t>
            </a:r>
          </a:p>
        </p:txBody>
      </p:sp>
      <p:sp>
        <p:nvSpPr>
          <p:cNvPr id="2" name="Content Placeholder 1"/>
          <p:cNvSpPr>
            <a:spLocks noGrp="1"/>
          </p:cNvSpPr>
          <p:nvPr>
            <p:ph idx="1"/>
          </p:nvPr>
        </p:nvSpPr>
        <p:spPr>
          <a:xfrm>
            <a:off x="1182688" y="2170113"/>
            <a:ext cx="7588062" cy="3544887"/>
          </a:xfrm>
        </p:spPr>
        <p:txBody>
          <a:bodyPr/>
          <a:lstStyle/>
          <a:p>
            <a:pPr marL="0" indent="0">
              <a:lnSpc>
                <a:spcPct val="80000"/>
              </a:lnSpc>
              <a:spcAft>
                <a:spcPts val="600"/>
              </a:spcAft>
              <a:buNone/>
            </a:pPr>
            <a:r>
              <a:rPr lang="en-US" sz="2400" b="1" dirty="0"/>
              <a:t>Risks.</a:t>
            </a:r>
            <a:endParaRPr lang="en-US" sz="2400" dirty="0"/>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Loss of direct control of quality.</a:t>
            </a:r>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Jeopardizes employee loyalty.</a:t>
            </a:r>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Exposure to data security and customer privacy issues.</a:t>
            </a:r>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Dependence on one supplier compromises future negotiation leverage.</a:t>
            </a:r>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Additional coordination expense and delays.</a:t>
            </a:r>
          </a:p>
          <a:p>
            <a:pPr marL="292608" lvl="1" indent="-292608">
              <a:lnSpc>
                <a:spcPct val="80000"/>
              </a:lnSpc>
              <a:spcBef>
                <a:spcPts val="1000"/>
              </a:spcBef>
              <a:spcAft>
                <a:spcPts val="0"/>
              </a:spcAft>
              <a:buClrTx/>
              <a:buSzPct val="100000"/>
              <a:buFont typeface="Arial" panose="020B0604020202020204" pitchFamily="34" charset="0"/>
              <a:buChar char="•"/>
            </a:pPr>
            <a:r>
              <a:rPr lang="en-US" sz="2400" dirty="0"/>
              <a:t>Atrophy of in-house capability to perform outsourced service.</a:t>
            </a:r>
            <a:endParaRPr lang="en-US" dirty="0"/>
          </a:p>
        </p:txBody>
      </p:sp>
    </p:spTree>
    <p:extLst>
      <p:ext uri="{BB962C8B-B14F-4D97-AF65-F5344CB8AC3E}">
        <p14:creationId xmlns:p14="http://schemas.microsoft.com/office/powerpoint/2010/main" val="578819742"/>
      </p:ext>
    </p:extLst>
  </p:cSld>
  <p:clrMapOvr>
    <a:overrideClrMapping bg1="lt1" tx1="dk1" bg2="lt2" tx2="dk2" accent1="accent1" accent2="accent2" accent3="accent3" accent4="accent4" accent5="accent5" accent6="accent6" hlink="hlink" folHlink="folHlink"/>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838200"/>
            <a:ext cx="7580312" cy="8382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Figure 9.5: Outsourcing Process</a:t>
            </a:r>
            <a:endParaRPr lang="en-US" sz="1000" dirty="0"/>
          </a:p>
        </p:txBody>
      </p:sp>
      <p:pic>
        <p:nvPicPr>
          <p:cNvPr id="6" name="Picture 5" descr="Diagram showing the process of outsourcing.&#10;"/>
          <p:cNvPicPr>
            <a:picLocks noChangeAspect="1"/>
          </p:cNvPicPr>
          <p:nvPr/>
        </p:nvPicPr>
        <p:blipFill>
          <a:blip r:embed="rId3"/>
          <a:stretch>
            <a:fillRect/>
          </a:stretch>
        </p:blipFill>
        <p:spPr>
          <a:xfrm>
            <a:off x="381000" y="2286000"/>
            <a:ext cx="8245793" cy="3279458"/>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4290849431"/>
      </p:ext>
    </p:extLst>
  </p:cSld>
  <p:clrMapOvr>
    <a:overrideClrMapping bg1="lt1" tx1="dk1" bg2="lt2" tx2="dk2" accent1="accent1" accent2="accent2" accent3="accent3" accent4="accent4" accent5="accent5" accent6="accent6" hlink="hlink" folHlink="folHlink"/>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381000"/>
            <a:ext cx="7147769" cy="12954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Table 9.6: Taxonomy for Outsourcing Business Services</a:t>
            </a:r>
            <a:endParaRPr lang="en-US" sz="1000" dirty="0"/>
          </a:p>
        </p:txBody>
      </p:sp>
      <p:pic>
        <p:nvPicPr>
          <p:cNvPr id="6" name="Picture 5" descr="Table 9.6: Taxonomy for Outsourcing Business Services, as reproduced from page 266 in the book."/>
          <p:cNvPicPr>
            <a:picLocks noChangeAspect="1"/>
          </p:cNvPicPr>
          <p:nvPr/>
        </p:nvPicPr>
        <p:blipFill>
          <a:blip r:embed="rId3"/>
          <a:stretch>
            <a:fillRect/>
          </a:stretch>
        </p:blipFill>
        <p:spPr>
          <a:xfrm>
            <a:off x="832117" y="2183333"/>
            <a:ext cx="7498340" cy="3893560"/>
          </a:xfrm>
          <a:prstGeom prst="rect">
            <a:avLst/>
          </a:prstGeom>
        </p:spPr>
      </p:pic>
    </p:spTree>
    <p:extLst>
      <p:ext uri="{BB962C8B-B14F-4D97-AF65-F5344CB8AC3E}">
        <p14:creationId xmlns:p14="http://schemas.microsoft.com/office/powerpoint/2010/main" val="2068180874"/>
      </p:ext>
    </p:extLst>
  </p:cSld>
  <p:clrMapOvr>
    <a:overrideClrMapping bg1="lt1" tx1="dk1" bg2="lt2" tx2="dk2" accent1="accent1" accent2="accent2" accent3="accent3" accent4="accent4" accent5="accent5" accent6="accent6" hlink="hlink" folHlink="folHlink"/>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Outsourcing Considerations (From Table 9.7) </a:t>
            </a:r>
            <a:r>
              <a:rPr lang="en-US" sz="1000" dirty="0"/>
              <a:t>1</a:t>
            </a:r>
          </a:p>
        </p:txBody>
      </p:sp>
      <p:sp>
        <p:nvSpPr>
          <p:cNvPr id="3" name="Content Placeholder 2"/>
          <p:cNvSpPr>
            <a:spLocks noGrp="1"/>
          </p:cNvSpPr>
          <p:nvPr>
            <p:ph idx="1"/>
          </p:nvPr>
        </p:nvSpPr>
        <p:spPr>
          <a:xfrm>
            <a:off x="990600" y="1953238"/>
            <a:ext cx="7780150" cy="2325687"/>
          </a:xfrm>
        </p:spPr>
        <p:txBody>
          <a:bodyPr/>
          <a:lstStyle/>
          <a:p>
            <a:pPr marL="0" indent="0">
              <a:buNone/>
            </a:pPr>
            <a:r>
              <a:rPr lang="en-US" sz="2400" b="1" dirty="0"/>
              <a:t>Focus on Property.</a:t>
            </a:r>
            <a:endParaRPr lang="en-US" sz="2400" dirty="0"/>
          </a:p>
          <a:p>
            <a:pPr marL="0" indent="0">
              <a:buNone/>
            </a:pPr>
            <a:r>
              <a:rPr lang="en-US" sz="2400" u="sng" dirty="0"/>
              <a:t>Facility support service</a:t>
            </a:r>
            <a:endParaRPr lang="en-US" sz="2400" dirty="0"/>
          </a:p>
          <a:p>
            <a:pPr marL="292608" indent="-292608">
              <a:lnSpc>
                <a:spcPct val="90000"/>
              </a:lnSpc>
              <a:spcBef>
                <a:spcPts val="1000"/>
              </a:spcBef>
              <a:buClrTx/>
              <a:buSzPct val="100000"/>
              <a:buFont typeface="Arial" panose="020B0604020202020204" pitchFamily="34" charset="0"/>
              <a:buChar char="•"/>
            </a:pPr>
            <a:r>
              <a:rPr lang="en-US" sz="2400" dirty="0"/>
              <a:t>Low cost.</a:t>
            </a:r>
          </a:p>
          <a:p>
            <a:pPr marL="292608" indent="-292608">
              <a:lnSpc>
                <a:spcPct val="90000"/>
              </a:lnSpc>
              <a:spcBef>
                <a:spcPts val="1000"/>
              </a:spcBef>
              <a:buClrTx/>
              <a:buSzPct val="100000"/>
              <a:buFont typeface="Arial" panose="020B0604020202020204" pitchFamily="34" charset="0"/>
              <a:buChar char="•"/>
            </a:pPr>
            <a:r>
              <a:rPr lang="en-US" sz="2400" dirty="0"/>
              <a:t>Identify responsible party to evaluate performance. </a:t>
            </a:r>
          </a:p>
          <a:p>
            <a:pPr marL="292608" indent="-292608">
              <a:lnSpc>
                <a:spcPct val="90000"/>
              </a:lnSpc>
              <a:spcBef>
                <a:spcPts val="1000"/>
              </a:spcBef>
              <a:buClrTx/>
              <a:buSzPct val="100000"/>
              <a:buFont typeface="Arial" panose="020B0604020202020204" pitchFamily="34" charset="0"/>
              <a:buChar char="•"/>
            </a:pPr>
            <a:r>
              <a:rPr lang="en-US" sz="2400" dirty="0"/>
              <a:t>Precise specifications can be written.</a:t>
            </a:r>
          </a:p>
        </p:txBody>
      </p:sp>
      <p:sp>
        <p:nvSpPr>
          <p:cNvPr id="4" name="Content Placeholder 3"/>
          <p:cNvSpPr>
            <a:spLocks noGrp="1"/>
          </p:cNvSpPr>
          <p:nvPr>
            <p:ph idx="13"/>
          </p:nvPr>
        </p:nvSpPr>
        <p:spPr>
          <a:xfrm>
            <a:off x="990600" y="4208585"/>
            <a:ext cx="7588062" cy="2133600"/>
          </a:xfrm>
        </p:spPr>
        <p:txBody>
          <a:bodyPr/>
          <a:lstStyle/>
          <a:p>
            <a:pPr marL="0" indent="0">
              <a:buNone/>
            </a:pPr>
            <a:r>
              <a:rPr lang="en-US" sz="2400" u="sng" dirty="0"/>
              <a:t>Equipment support service</a:t>
            </a:r>
          </a:p>
          <a:p>
            <a:pPr marL="292608" indent="-292608">
              <a:lnSpc>
                <a:spcPct val="90000"/>
              </a:lnSpc>
              <a:spcBef>
                <a:spcPts val="1000"/>
              </a:spcBef>
              <a:buClrTx/>
              <a:buSzPct val="100000"/>
              <a:buFont typeface="Arial" panose="020B0604020202020204" pitchFamily="34" charset="0"/>
              <a:buChar char="•"/>
            </a:pPr>
            <a:r>
              <a:rPr lang="en-US" sz="2400" dirty="0"/>
              <a:t>Experience and reputation of vendor.</a:t>
            </a:r>
          </a:p>
          <a:p>
            <a:pPr marL="292608" indent="-292608">
              <a:lnSpc>
                <a:spcPct val="90000"/>
              </a:lnSpc>
              <a:spcBef>
                <a:spcPts val="1000"/>
              </a:spcBef>
              <a:buClrTx/>
              <a:buSzPct val="100000"/>
              <a:buFont typeface="Arial" panose="020B0604020202020204" pitchFamily="34" charset="0"/>
              <a:buChar char="•"/>
            </a:pPr>
            <a:r>
              <a:rPr lang="en-US" sz="2400" dirty="0"/>
              <a:t>Availability of vendor for emergency response.</a:t>
            </a:r>
          </a:p>
          <a:p>
            <a:pPr marL="292608" indent="-292608">
              <a:lnSpc>
                <a:spcPct val="90000"/>
              </a:lnSpc>
              <a:spcBef>
                <a:spcPts val="1000"/>
              </a:spcBef>
              <a:buClrTx/>
              <a:buSzPct val="100000"/>
              <a:buFont typeface="Arial" panose="020B0604020202020204" pitchFamily="34" charset="0"/>
              <a:buChar char="•"/>
            </a:pPr>
            <a:r>
              <a:rPr lang="en-US" sz="2400" dirty="0"/>
              <a:t>Designation person to make service call and to check that service is satisfactory.</a:t>
            </a:r>
          </a:p>
        </p:txBody>
      </p:sp>
    </p:spTree>
    <p:extLst>
      <p:ext uri="{BB962C8B-B14F-4D97-AF65-F5344CB8AC3E}">
        <p14:creationId xmlns:p14="http://schemas.microsoft.com/office/powerpoint/2010/main" val="1156444585"/>
      </p:ext>
    </p:extLst>
  </p:cSld>
  <p:clrMapOvr>
    <a:overrideClrMapping bg1="lt1" tx1="dk1" bg2="lt2" tx2="dk2" accent1="accent1" accent2="accent2" accent3="accent3" accent4="accent4" accent5="accent5" accent6="accent6" hlink="hlink" folHlink="folHlink"/>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Outsourcing Considerations (From Table 9.7) </a:t>
            </a:r>
            <a:r>
              <a:rPr lang="en-US" sz="1000" dirty="0"/>
              <a:t>2</a:t>
            </a:r>
          </a:p>
        </p:txBody>
      </p:sp>
      <p:sp>
        <p:nvSpPr>
          <p:cNvPr id="3" name="Content Placeholder 2"/>
          <p:cNvSpPr>
            <a:spLocks noGrp="1"/>
          </p:cNvSpPr>
          <p:nvPr>
            <p:ph idx="1"/>
          </p:nvPr>
        </p:nvSpPr>
        <p:spPr>
          <a:xfrm>
            <a:off x="982850" y="1905000"/>
            <a:ext cx="7664261" cy="2209800"/>
          </a:xfrm>
        </p:spPr>
        <p:txBody>
          <a:bodyPr/>
          <a:lstStyle/>
          <a:p>
            <a:pPr marL="0" indent="0">
              <a:buNone/>
            </a:pPr>
            <a:r>
              <a:rPr lang="en-US" sz="2300" b="1" dirty="0"/>
              <a:t>Focus on People</a:t>
            </a:r>
            <a:endParaRPr lang="en-US" sz="2300" dirty="0"/>
          </a:p>
          <a:p>
            <a:pPr marL="0" indent="0">
              <a:buNone/>
            </a:pPr>
            <a:r>
              <a:rPr lang="en-US" sz="2300" u="sng" dirty="0"/>
              <a:t>Employee support service</a:t>
            </a:r>
            <a:endParaRPr lang="en-US" sz="2300" dirty="0"/>
          </a:p>
          <a:p>
            <a:pPr marL="292608" indent="-292608">
              <a:lnSpc>
                <a:spcPct val="90000"/>
              </a:lnSpc>
              <a:spcBef>
                <a:spcPts val="1000"/>
              </a:spcBef>
              <a:buClrTx/>
              <a:buSzPct val="100000"/>
              <a:buFont typeface="Arial" panose="020B0604020202020204" pitchFamily="34" charset="0"/>
              <a:buChar char="•"/>
            </a:pPr>
            <a:r>
              <a:rPr lang="en-US" sz="2300" dirty="0"/>
              <a:t>Contact vendor clients for references.</a:t>
            </a:r>
          </a:p>
          <a:p>
            <a:pPr marL="292608" indent="-292608">
              <a:lnSpc>
                <a:spcPct val="90000"/>
              </a:lnSpc>
              <a:spcBef>
                <a:spcPts val="1000"/>
              </a:spcBef>
              <a:buClrTx/>
              <a:buSzPct val="100000"/>
              <a:buFont typeface="Arial" panose="020B0604020202020204" pitchFamily="34" charset="0"/>
              <a:buChar char="•"/>
            </a:pPr>
            <a:r>
              <a:rPr lang="en-US" sz="2300" dirty="0"/>
              <a:t>Specifications prepared with end user input.</a:t>
            </a:r>
          </a:p>
          <a:p>
            <a:pPr marL="292608" indent="-292608">
              <a:lnSpc>
                <a:spcPct val="90000"/>
              </a:lnSpc>
              <a:spcBef>
                <a:spcPts val="1000"/>
              </a:spcBef>
              <a:buClrTx/>
              <a:buSzPct val="100000"/>
              <a:buFont typeface="Arial" panose="020B0604020202020204" pitchFamily="34" charset="0"/>
              <a:buChar char="•"/>
            </a:pPr>
            <a:r>
              <a:rPr lang="en-US" sz="2300" dirty="0"/>
              <a:t>Evaluated performance on a periodic basis.</a:t>
            </a:r>
          </a:p>
        </p:txBody>
      </p:sp>
      <p:sp>
        <p:nvSpPr>
          <p:cNvPr id="4" name="Content Placeholder 3"/>
          <p:cNvSpPr>
            <a:spLocks noGrp="1"/>
          </p:cNvSpPr>
          <p:nvPr>
            <p:ph idx="13"/>
          </p:nvPr>
        </p:nvSpPr>
        <p:spPr>
          <a:xfrm>
            <a:off x="977418" y="4038600"/>
            <a:ext cx="7669693" cy="2514600"/>
          </a:xfrm>
        </p:spPr>
        <p:txBody>
          <a:bodyPr/>
          <a:lstStyle/>
          <a:p>
            <a:pPr marL="0" indent="0">
              <a:buNone/>
            </a:pPr>
            <a:r>
              <a:rPr lang="en-US" sz="2300" u="sng" dirty="0"/>
              <a:t>Employee development service </a:t>
            </a:r>
          </a:p>
          <a:p>
            <a:pPr marL="292608" indent="-292608">
              <a:lnSpc>
                <a:spcPct val="90000"/>
              </a:lnSpc>
              <a:spcBef>
                <a:spcPts val="1000"/>
              </a:spcBef>
              <a:buClrTx/>
              <a:buSzPct val="100000"/>
              <a:buFont typeface="Arial" panose="020B0604020202020204" pitchFamily="34" charset="0"/>
              <a:buChar char="•"/>
            </a:pPr>
            <a:r>
              <a:rPr lang="en-US" sz="2300" dirty="0"/>
              <a:t>Experience with particular industry important.</a:t>
            </a:r>
          </a:p>
          <a:p>
            <a:pPr marL="292608" indent="-292608">
              <a:lnSpc>
                <a:spcPct val="90000"/>
              </a:lnSpc>
              <a:spcBef>
                <a:spcPts val="1000"/>
              </a:spcBef>
              <a:buClrTx/>
              <a:buSzPct val="100000"/>
              <a:buFont typeface="Arial" panose="020B0604020202020204" pitchFamily="34" charset="0"/>
              <a:buChar char="•"/>
            </a:pPr>
            <a:r>
              <a:rPr lang="en-US" sz="2300" dirty="0"/>
              <a:t>Involve high levels of management in vendor identification and selection.</a:t>
            </a:r>
          </a:p>
          <a:p>
            <a:pPr marL="292608" indent="-292608">
              <a:lnSpc>
                <a:spcPct val="90000"/>
              </a:lnSpc>
              <a:spcBef>
                <a:spcPts val="1000"/>
              </a:spcBef>
              <a:buClrTx/>
              <a:buSzPct val="100000"/>
              <a:buFont typeface="Arial" panose="020B0604020202020204" pitchFamily="34" charset="0"/>
              <a:buChar char="•"/>
            </a:pPr>
            <a:r>
              <a:rPr lang="en-US" sz="2300" dirty="0"/>
              <a:t>Contact vendor clients for references.</a:t>
            </a:r>
          </a:p>
          <a:p>
            <a:pPr marL="292608" indent="-292608">
              <a:lnSpc>
                <a:spcPct val="90000"/>
              </a:lnSpc>
              <a:spcBef>
                <a:spcPts val="1000"/>
              </a:spcBef>
              <a:buClrTx/>
              <a:buSzPct val="100000"/>
              <a:buFont typeface="Arial" panose="020B0604020202020204" pitchFamily="34" charset="0"/>
              <a:buChar char="•"/>
            </a:pPr>
            <a:r>
              <a:rPr lang="en-US" sz="2300" dirty="0"/>
              <a:t>Use employees to evaluate vendor performance.</a:t>
            </a:r>
          </a:p>
        </p:txBody>
      </p:sp>
    </p:spTree>
    <p:extLst>
      <p:ext uri="{BB962C8B-B14F-4D97-AF65-F5344CB8AC3E}">
        <p14:creationId xmlns:p14="http://schemas.microsoft.com/office/powerpoint/2010/main" val="1766099646"/>
      </p:ext>
    </p:extLst>
  </p:cSld>
  <p:clrMapOvr>
    <a:overrideClrMapping bg1="lt1" tx1="dk1" bg2="lt2" tx2="dk2" accent1="accent1" accent2="accent2" accent3="accent3" accent4="accent4" accent5="accent5" accent6="accent6" hlink="hlink" folHlink="folHlink"/>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9.1: Supply Chain for Physical Goods</a:t>
            </a:r>
          </a:p>
        </p:txBody>
      </p:sp>
      <p:pic>
        <p:nvPicPr>
          <p:cNvPr id="7" name="Picture 6" descr="Diagram showing the supply chain for physical goods.&#10;"/>
          <p:cNvPicPr>
            <a:picLocks noChangeAspect="1"/>
          </p:cNvPicPr>
          <p:nvPr/>
        </p:nvPicPr>
        <p:blipFill>
          <a:blip r:embed="rId3"/>
          <a:stretch>
            <a:fillRect/>
          </a:stretch>
        </p:blipFill>
        <p:spPr>
          <a:xfrm>
            <a:off x="554099" y="2318771"/>
            <a:ext cx="8108286" cy="2631845"/>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Outsourcing Considerations (From Table 9.7) </a:t>
            </a:r>
            <a:r>
              <a:rPr lang="en-US" sz="1000" dirty="0"/>
              <a:t>3</a:t>
            </a:r>
          </a:p>
        </p:txBody>
      </p:sp>
      <p:sp>
        <p:nvSpPr>
          <p:cNvPr id="3" name="Content Placeholder 2"/>
          <p:cNvSpPr>
            <a:spLocks noGrp="1"/>
          </p:cNvSpPr>
          <p:nvPr>
            <p:ph idx="1"/>
          </p:nvPr>
        </p:nvSpPr>
        <p:spPr>
          <a:xfrm>
            <a:off x="982850" y="1881556"/>
            <a:ext cx="7664261" cy="2590800"/>
          </a:xfrm>
        </p:spPr>
        <p:txBody>
          <a:bodyPr/>
          <a:lstStyle/>
          <a:p>
            <a:pPr marL="0" indent="0">
              <a:buNone/>
            </a:pPr>
            <a:r>
              <a:rPr lang="en-US" sz="2300" b="1" dirty="0"/>
              <a:t>Focus on Process</a:t>
            </a:r>
            <a:r>
              <a:rPr lang="en-US" sz="2300" dirty="0"/>
              <a:t>	</a:t>
            </a:r>
          </a:p>
          <a:p>
            <a:pPr marL="0" indent="0">
              <a:buNone/>
            </a:pPr>
            <a:r>
              <a:rPr lang="en-US" sz="2300" u="sng" dirty="0"/>
              <a:t>Facilitator service</a:t>
            </a:r>
          </a:p>
          <a:p>
            <a:pPr marL="291600" indent="-291600">
              <a:lnSpc>
                <a:spcPct val="90000"/>
              </a:lnSpc>
              <a:spcBef>
                <a:spcPts val="1000"/>
              </a:spcBef>
              <a:buClrTx/>
              <a:buSzPct val="100000"/>
              <a:buFont typeface="Arial" panose="020B0604020202020204" pitchFamily="34" charset="0"/>
              <a:buChar char="•"/>
            </a:pPr>
            <a:r>
              <a:rPr lang="en-US" sz="2300" dirty="0"/>
              <a:t>Knowledge of alternate vendors important.</a:t>
            </a:r>
          </a:p>
          <a:p>
            <a:pPr marL="291600" indent="-291600">
              <a:lnSpc>
                <a:spcPct val="90000"/>
              </a:lnSpc>
              <a:spcBef>
                <a:spcPts val="1000"/>
              </a:spcBef>
              <a:buClrTx/>
              <a:buSzPct val="100000"/>
              <a:buFont typeface="Arial" panose="020B0604020202020204" pitchFamily="34" charset="0"/>
              <a:buChar char="•"/>
            </a:pPr>
            <a:r>
              <a:rPr lang="en-US" sz="2300" dirty="0"/>
              <a:t>Involvement of end user in vendor identification.</a:t>
            </a:r>
          </a:p>
          <a:p>
            <a:pPr marL="291600" indent="-291600">
              <a:lnSpc>
                <a:spcPct val="90000"/>
              </a:lnSpc>
              <a:spcBef>
                <a:spcPts val="1000"/>
              </a:spcBef>
              <a:buClrTx/>
              <a:buSzPct val="100000"/>
              <a:buFont typeface="Arial" panose="020B0604020202020204" pitchFamily="34" charset="0"/>
              <a:buChar char="•"/>
            </a:pPr>
            <a:r>
              <a:rPr lang="en-US" sz="2300" dirty="0"/>
              <a:t>References or third-party evaluations useful.</a:t>
            </a:r>
          </a:p>
          <a:p>
            <a:pPr marL="291600" indent="-291600">
              <a:lnSpc>
                <a:spcPct val="90000"/>
              </a:lnSpc>
              <a:spcBef>
                <a:spcPts val="1000"/>
              </a:spcBef>
              <a:buClrTx/>
              <a:buSzPct val="100000"/>
              <a:buFont typeface="Arial" panose="020B0604020202020204" pitchFamily="34" charset="0"/>
              <a:buChar char="•"/>
            </a:pPr>
            <a:r>
              <a:rPr lang="en-US" sz="2300" dirty="0"/>
              <a:t>Detailed specifications written by user.</a:t>
            </a:r>
          </a:p>
        </p:txBody>
      </p:sp>
      <p:sp>
        <p:nvSpPr>
          <p:cNvPr id="4" name="Content Placeholder 3"/>
          <p:cNvSpPr>
            <a:spLocks noGrp="1"/>
          </p:cNvSpPr>
          <p:nvPr>
            <p:ph idx="13"/>
          </p:nvPr>
        </p:nvSpPr>
        <p:spPr>
          <a:xfrm>
            <a:off x="977418" y="4437186"/>
            <a:ext cx="7669693" cy="2057399"/>
          </a:xfrm>
        </p:spPr>
        <p:txBody>
          <a:bodyPr/>
          <a:lstStyle/>
          <a:p>
            <a:pPr marL="0" indent="0">
              <a:buNone/>
            </a:pPr>
            <a:r>
              <a:rPr lang="en-US" sz="2300" u="sng" dirty="0"/>
              <a:t>Professional service</a:t>
            </a:r>
          </a:p>
          <a:p>
            <a:pPr marL="291600" indent="-291600">
              <a:lnSpc>
                <a:spcPct val="90000"/>
              </a:lnSpc>
              <a:spcBef>
                <a:spcPts val="1000"/>
              </a:spcBef>
              <a:buClrTx/>
              <a:buSzPct val="100000"/>
              <a:buFont typeface="Arial" panose="020B0604020202020204" pitchFamily="34" charset="0"/>
              <a:buChar char="•"/>
            </a:pPr>
            <a:r>
              <a:rPr lang="en-US" sz="2300" dirty="0"/>
              <a:t>Involvement of high-level management in vendor identification and selection.</a:t>
            </a:r>
          </a:p>
          <a:p>
            <a:pPr marL="291600" indent="-291600">
              <a:lnSpc>
                <a:spcPct val="90000"/>
              </a:lnSpc>
              <a:spcBef>
                <a:spcPts val="1000"/>
              </a:spcBef>
              <a:buClrTx/>
              <a:buSzPct val="100000"/>
              <a:buFont typeface="Arial" panose="020B0604020202020204" pitchFamily="34" charset="0"/>
              <a:buChar char="•"/>
            </a:pPr>
            <a:r>
              <a:rPr lang="en-US" sz="2300" dirty="0"/>
              <a:t>High importance of reputation and experience.</a:t>
            </a:r>
          </a:p>
          <a:p>
            <a:pPr marL="291600" indent="-291600">
              <a:lnSpc>
                <a:spcPct val="90000"/>
              </a:lnSpc>
              <a:spcBef>
                <a:spcPts val="1000"/>
              </a:spcBef>
              <a:buClrTx/>
              <a:buSzPct val="100000"/>
              <a:buFont typeface="Arial" panose="020B0604020202020204" pitchFamily="34" charset="0"/>
              <a:buChar char="•"/>
            </a:pPr>
            <a:r>
              <a:rPr lang="en-US" sz="2300" dirty="0"/>
              <a:t>Performance evaluation by top management.</a:t>
            </a:r>
          </a:p>
        </p:txBody>
      </p:sp>
    </p:spTree>
    <p:extLst>
      <p:ext uri="{BB962C8B-B14F-4D97-AF65-F5344CB8AC3E}">
        <p14:creationId xmlns:p14="http://schemas.microsoft.com/office/powerpoint/2010/main" val="2992978410"/>
      </p:ext>
    </p:extLst>
  </p:cSld>
  <p:clrMapOvr>
    <a:overrideClrMapping bg1="lt1" tx1="dk1" bg2="lt2" tx2="dk2" accent1="accent1" accent2="accent2" accent3="accent3" accent4="accent4" accent5="accent5" accent6="accent6" hlink="hlink" folHlink="folHlink"/>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Topics for Discussion</a:t>
            </a:r>
            <a:endParaRPr lang="en-US" sz="1000" dirty="0"/>
          </a:p>
        </p:txBody>
      </p:sp>
      <p:sp>
        <p:nvSpPr>
          <p:cNvPr id="4" name="Content Placeholder 3"/>
          <p:cNvSpPr>
            <a:spLocks noGrp="1"/>
          </p:cNvSpPr>
          <p:nvPr>
            <p:ph idx="1"/>
          </p:nvPr>
        </p:nvSpPr>
        <p:spPr>
          <a:xfrm>
            <a:off x="1182688" y="1905000"/>
            <a:ext cx="7588062" cy="4419600"/>
          </a:xfrm>
        </p:spPr>
        <p:txBody>
          <a:bodyPr/>
          <a:lstStyle/>
          <a:p>
            <a:pPr marL="402336" indent="-402336">
              <a:buFont typeface="+mj-lt"/>
              <a:buAutoNum type="arabicPeriod"/>
            </a:pPr>
            <a:r>
              <a:rPr lang="en-US" sz="1650" dirty="0"/>
              <a:t>How can effective goods supply chain management support environmental sustainability?</a:t>
            </a:r>
          </a:p>
          <a:p>
            <a:pPr marL="402336" indent="-402336">
              <a:buFont typeface="+mj-lt"/>
              <a:buAutoNum type="arabicPeriod"/>
            </a:pPr>
            <a:r>
              <a:rPr lang="en-US" sz="1650" dirty="0"/>
              <a:t>Explain why the goods analogy of a supply chain is inappropriate for services.</a:t>
            </a:r>
          </a:p>
          <a:p>
            <a:pPr marL="402336" indent="-402336">
              <a:buFont typeface="+mj-lt"/>
              <a:buAutoNum type="arabicPeriod"/>
            </a:pPr>
            <a:r>
              <a:rPr lang="en-US" sz="1650" dirty="0"/>
              <a:t>Discuss the implications of service outsourcing on employees, stockholders, customers, and host-country economy when a firm outsources a call center overseas?</a:t>
            </a:r>
          </a:p>
          <a:p>
            <a:pPr marL="402336" indent="-402336">
              <a:buFont typeface="+mj-lt"/>
              <a:buAutoNum type="arabicPeriod"/>
            </a:pPr>
            <a:r>
              <a:rPr lang="en-US" sz="1650" dirty="0"/>
              <a:t>How has social media affected the growth of the service industry in the past five years?</a:t>
            </a:r>
          </a:p>
          <a:p>
            <a:pPr marL="402336" indent="-402336">
              <a:buFont typeface="+mj-lt"/>
              <a:buAutoNum type="arabicPeriod"/>
            </a:pPr>
            <a:r>
              <a:rPr lang="en-US" sz="1650" dirty="0"/>
              <a:t>What features of social media have service firms leveraged in developing their competitive strategies?</a:t>
            </a:r>
          </a:p>
          <a:p>
            <a:pPr marL="402336" indent="-402336">
              <a:buFont typeface="+mj-lt"/>
              <a:buAutoNum type="arabicPeriod"/>
            </a:pPr>
            <a:r>
              <a:rPr lang="en-US" sz="1650" dirty="0"/>
              <a:t>Identify areas within a few selected service industries (example, health care and hospitality) that can benefit from external consultants.</a:t>
            </a:r>
          </a:p>
          <a:p>
            <a:pPr marL="402336" indent="-402336">
              <a:buFont typeface="+mj-lt"/>
              <a:buAutoNum type="arabicPeriod"/>
            </a:pPr>
            <a:r>
              <a:rPr lang="en-US" sz="1650" dirty="0"/>
              <a:t>How would you train yourself to be a successful consultant in the service sector?</a:t>
            </a:r>
          </a:p>
          <a:p>
            <a:pPr marL="402336" indent="-402336">
              <a:buFont typeface="+mj-lt"/>
              <a:buAutoNum type="arabicPeriod"/>
            </a:pPr>
            <a:r>
              <a:rPr lang="en-US" sz="1650" dirty="0"/>
              <a:t>Identify activities that compare Walmart’s vertical integration efforts with maintaining an arm’s-length relationship with suppliers.</a:t>
            </a:r>
          </a:p>
        </p:txBody>
      </p:sp>
    </p:spTree>
    <p:extLst>
      <p:ext uri="{BB962C8B-B14F-4D97-AF65-F5344CB8AC3E}">
        <p14:creationId xmlns:p14="http://schemas.microsoft.com/office/powerpoint/2010/main" val="159529762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Interactive Exercise</a:t>
            </a:r>
            <a:endParaRPr lang="en-US" sz="1000" dirty="0"/>
          </a:p>
        </p:txBody>
      </p:sp>
      <p:sp>
        <p:nvSpPr>
          <p:cNvPr id="4" name="Content Placeholder 3"/>
          <p:cNvSpPr>
            <a:spLocks noGrp="1"/>
          </p:cNvSpPr>
          <p:nvPr>
            <p:ph idx="1"/>
          </p:nvPr>
        </p:nvSpPr>
        <p:spPr>
          <a:xfrm>
            <a:off x="1182688" y="2286000"/>
            <a:ext cx="7588062" cy="3352800"/>
          </a:xfrm>
        </p:spPr>
        <p:txBody>
          <a:bodyPr/>
          <a:lstStyle/>
          <a:p>
            <a:r>
              <a:rPr lang="en-US" dirty="0"/>
              <a:t>The class divides into small groups and members come up with examples of multilevel bidirectional service relationships (that is service supplier relationships with three or more levels).</a:t>
            </a:r>
          </a:p>
          <a:p>
            <a:r>
              <a:rPr lang="en-US" dirty="0"/>
              <a:t>Be prepared to argue why such service relationships are so rare.</a:t>
            </a:r>
          </a:p>
        </p:txBody>
      </p:sp>
    </p:spTree>
    <p:extLst>
      <p:ext uri="{BB962C8B-B14F-4D97-AF65-F5344CB8AC3E}">
        <p14:creationId xmlns:p14="http://schemas.microsoft.com/office/powerpoint/2010/main" val="350191829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9.1: Boomer Consulting</a:t>
            </a:r>
            <a:endParaRPr lang="en-US" sz="1000" dirty="0"/>
          </a:p>
        </p:txBody>
      </p:sp>
      <p:sp>
        <p:nvSpPr>
          <p:cNvPr id="3" name="Content Placeholder 2"/>
          <p:cNvSpPr>
            <a:spLocks noGrp="1"/>
          </p:cNvSpPr>
          <p:nvPr>
            <p:ph idx="1"/>
          </p:nvPr>
        </p:nvSpPr>
        <p:spPr>
          <a:xfrm>
            <a:off x="1182688" y="2017712"/>
            <a:ext cx="7588062" cy="4306887"/>
          </a:xfrm>
        </p:spPr>
        <p:txBody>
          <a:bodyPr/>
          <a:lstStyle/>
          <a:p>
            <a:pPr marL="402336" indent="-402336">
              <a:lnSpc>
                <a:spcPct val="80000"/>
              </a:lnSpc>
              <a:buClrTx/>
              <a:buFont typeface="+mj-lt"/>
              <a:buAutoNum type="arabicPeriod"/>
            </a:pPr>
            <a:r>
              <a:rPr lang="en-US" sz="2800" dirty="0"/>
              <a:t>How does Boomer Technology Circle illustrate the concept of the bidirectional service supply relationship?</a:t>
            </a:r>
          </a:p>
          <a:p>
            <a:pPr marL="402336" indent="-402336">
              <a:lnSpc>
                <a:spcPct val="80000"/>
              </a:lnSpc>
              <a:buClrTx/>
              <a:buFont typeface="+mj-lt"/>
              <a:buAutoNum type="arabicPeriod"/>
            </a:pPr>
            <a:r>
              <a:rPr lang="en-US" sz="2800" dirty="0"/>
              <a:t>How has Boomer Consulting, Inc. made the client a coproducer in the service delivery process?</a:t>
            </a:r>
          </a:p>
          <a:p>
            <a:pPr marL="402336" indent="-402336">
              <a:lnSpc>
                <a:spcPct val="80000"/>
              </a:lnSpc>
              <a:buClrTx/>
              <a:buFont typeface="+mj-lt"/>
              <a:buAutoNum type="arabicPeriod"/>
            </a:pPr>
            <a:r>
              <a:rPr lang="en-US" sz="2800" dirty="0"/>
              <a:t>How is the concept of “leverage” achieved by Boomer Consulting?</a:t>
            </a:r>
          </a:p>
          <a:p>
            <a:pPr marL="402336" indent="-402336">
              <a:lnSpc>
                <a:spcPct val="80000"/>
              </a:lnSpc>
              <a:buClrTx/>
              <a:buFont typeface="+mj-lt"/>
              <a:buAutoNum type="arabicPeriod"/>
            </a:pPr>
            <a:r>
              <a:rPr lang="en-US" sz="2800" dirty="0"/>
              <a:t>Can the Boomer Technology Circles be applied to other industries? What are some of the risks in pursuing this strategy?</a:t>
            </a:r>
          </a:p>
        </p:txBody>
      </p:sp>
    </p:spTree>
    <p:extLst>
      <p:ext uri="{BB962C8B-B14F-4D97-AF65-F5344CB8AC3E}">
        <p14:creationId xmlns:p14="http://schemas.microsoft.com/office/powerpoint/2010/main" val="41531801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a:latin typeface="Calibri" panose="020F0502020204030204" pitchFamily="34" charset="0"/>
                <a:cs typeface="Calibri" panose="020F0502020204030204" pitchFamily="34" charset="0"/>
              </a:rPr>
              <a:t>Case 9.2: Evolution of B2C E-Commerce in Japan</a:t>
            </a:r>
            <a:endParaRPr lang="en-US" sz="900" dirty="0">
              <a:latin typeface="Calibri" panose="020F0502020204030204" pitchFamily="34" charset="0"/>
              <a:cs typeface="Calibri" panose="020F0502020204030204" pitchFamily="34" charset="0"/>
            </a:endParaRPr>
          </a:p>
        </p:txBody>
      </p:sp>
      <p:sp>
        <p:nvSpPr>
          <p:cNvPr id="5" name="Subtitle 4"/>
          <p:cNvSpPr>
            <a:spLocks noGrp="1"/>
          </p:cNvSpPr>
          <p:nvPr>
            <p:ph type="subTitle" idx="1"/>
          </p:nvPr>
        </p:nvSpPr>
        <p:spPr>
          <a:xfrm>
            <a:off x="1371600" y="3886200"/>
            <a:ext cx="6400800" cy="533400"/>
          </a:xfrm>
        </p:spPr>
        <p:txBody>
          <a:bodyPr/>
          <a:lstStyle/>
          <a:p>
            <a:r>
              <a:rPr lang="en-US" dirty="0">
                <a:latin typeface="Calibri" panose="020F0502020204030204" pitchFamily="34" charset="0"/>
                <a:cs typeface="Calibri" panose="020F0502020204030204" pitchFamily="34" charset="0"/>
              </a:rPr>
              <a:t>Cultural Adaptation</a:t>
            </a:r>
          </a:p>
        </p:txBody>
      </p:sp>
    </p:spTree>
    <p:extLst>
      <p:ext uri="{BB962C8B-B14F-4D97-AF65-F5344CB8AC3E}">
        <p14:creationId xmlns:p14="http://schemas.microsoft.com/office/powerpoint/2010/main" val="7398706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656512" cy="1462087"/>
          </a:xfrm>
        </p:spPr>
        <p:txBody>
          <a:bodyPr/>
          <a:lstStyle/>
          <a:p>
            <a:r>
              <a:rPr lang="en-US" dirty="0"/>
              <a:t>City Growth Around Train Stations </a:t>
            </a:r>
            <a:r>
              <a:rPr lang="en-US" sz="1000" dirty="0"/>
              <a:t>1</a:t>
            </a:r>
          </a:p>
        </p:txBody>
      </p:sp>
      <p:pic>
        <p:nvPicPr>
          <p:cNvPr id="7" name="Picture 3" descr="A diagram depicting city growth around train stations&#10;"/>
          <p:cNvPicPr>
            <a:picLocks noGrp="1" noChangeAspect="1" noChangeArrowheads="1"/>
          </p:cNvPicPr>
          <p:nvPr>
            <p:ph idx="1"/>
          </p:nvPr>
        </p:nvPicPr>
        <p:blipFill>
          <a:blip r:embed="rId2" cstate="print"/>
          <a:srcRect/>
          <a:stretch>
            <a:fillRect/>
          </a:stretch>
        </p:blipFill>
        <p:spPr>
          <a:xfrm>
            <a:off x="1775548" y="2021941"/>
            <a:ext cx="5560965" cy="4074059"/>
          </a:xfrm>
          <a:noFill/>
          <a:ln/>
        </p:spPr>
      </p:pic>
      <p:sp>
        <p:nvSpPr>
          <p:cNvPr id="6" name="Content Placeholder 5"/>
          <p:cNvSpPr>
            <a:spLocks noGrp="1"/>
          </p:cNvSpPr>
          <p:nvPr>
            <p:ph idx="1"/>
          </p:nvPr>
        </p:nvSpPr>
        <p:spPr>
          <a:xfrm>
            <a:off x="762000" y="6266872"/>
            <a:ext cx="7588062" cy="228600"/>
          </a:xfrm>
        </p:spPr>
        <p:txBody>
          <a:bodyPr/>
          <a:lstStyle/>
          <a:p>
            <a:pPr marL="0" indent="0" algn="ctr">
              <a:buNone/>
            </a:pPr>
            <a:r>
              <a:rPr lang="en-IN" sz="900" dirty="0">
                <a:hlinkClick r:id="rId3" action="ppaction://hlinksldjump"/>
              </a:rPr>
              <a:t>Access the long description slide.</a:t>
            </a:r>
            <a:endParaRPr lang="en-IN" sz="900" dirty="0"/>
          </a:p>
        </p:txBody>
      </p:sp>
    </p:spTree>
    <p:extLst>
      <p:ext uri="{BB962C8B-B14F-4D97-AF65-F5344CB8AC3E}">
        <p14:creationId xmlns:p14="http://schemas.microsoft.com/office/powerpoint/2010/main" val="34798600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City Growth Around Train Stations </a:t>
            </a:r>
            <a:r>
              <a:rPr lang="en-US" sz="1000" dirty="0"/>
              <a:t>2</a:t>
            </a:r>
          </a:p>
        </p:txBody>
      </p:sp>
      <p:pic>
        <p:nvPicPr>
          <p:cNvPr id="7" name="Picture 2" descr="Diagram of online transaction flows.&#10;"/>
          <p:cNvPicPr>
            <a:picLocks noChangeAspect="1" noChangeArrowheads="1"/>
          </p:cNvPicPr>
          <p:nvPr/>
        </p:nvPicPr>
        <p:blipFill>
          <a:blip r:embed="rId2" cstate="print"/>
          <a:srcRect/>
          <a:stretch>
            <a:fillRect/>
          </a:stretch>
        </p:blipFill>
        <p:spPr bwMode="auto">
          <a:xfrm>
            <a:off x="2259789" y="1876568"/>
            <a:ext cx="3929445" cy="4371832"/>
          </a:xfrm>
          <a:prstGeom prst="rect">
            <a:avLst/>
          </a:prstGeom>
          <a:noFill/>
        </p:spPr>
      </p:pic>
      <p:sp>
        <p:nvSpPr>
          <p:cNvPr id="6" name="Content Placeholder 6"/>
          <p:cNvSpPr txBox="1">
            <a:spLocks/>
          </p:cNvSpPr>
          <p:nvPr/>
        </p:nvSpPr>
        <p:spPr bwMode="auto">
          <a:xfrm>
            <a:off x="3981450" y="6277816"/>
            <a:ext cx="1816521" cy="1991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3200">
                <a:solidFill>
                  <a:schemeClr val="tx1"/>
                </a:solidFill>
                <a:latin typeface="Calibri" panose="020F0502020204030204" pitchFamily="34" charset="0"/>
                <a:ea typeface="+mn-ea"/>
                <a:cs typeface="+mn-cs"/>
              </a:defRPr>
            </a:lvl1pPr>
            <a:lvl2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2800">
                <a:solidFill>
                  <a:schemeClr val="tx1"/>
                </a:solidFill>
                <a:latin typeface="Calibri" panose="020F0502020204030204" pitchFamily="34" charset="0"/>
              </a:defRPr>
            </a:lvl2pPr>
            <a:lvl3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2400">
                <a:solidFill>
                  <a:schemeClr val="tx1"/>
                </a:solidFill>
                <a:latin typeface="Calibri" panose="020F0502020204030204" pitchFamily="34" charset="0"/>
              </a:defRPr>
            </a:lvl3pPr>
            <a:lvl4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2000">
                <a:solidFill>
                  <a:schemeClr val="tx1"/>
                </a:solidFill>
                <a:latin typeface="Calibri" panose="020F0502020204030204" pitchFamily="34" charset="0"/>
              </a:defRPr>
            </a:lvl4pPr>
            <a:lvl5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ctr">
              <a:buFont typeface="Arial" panose="020B0604020202020204" pitchFamily="34" charset="0"/>
              <a:buNone/>
            </a:pPr>
            <a:r>
              <a:rPr lang="en-IN" sz="900" kern="0" dirty="0">
                <a:hlinkClick r:id="rId3" action="ppaction://hlinksldjump"/>
              </a:rPr>
              <a:t>Access the long description slide.</a:t>
            </a:r>
            <a:endParaRPr lang="en-IN" sz="900" kern="0" dirty="0">
              <a:hlinkClick r:id="" action="ppaction://noaction"/>
            </a:endParaRPr>
          </a:p>
        </p:txBody>
      </p:sp>
    </p:spTree>
    <p:extLst>
      <p:ext uri="{BB962C8B-B14F-4D97-AF65-F5344CB8AC3E}">
        <p14:creationId xmlns:p14="http://schemas.microsoft.com/office/powerpoint/2010/main" val="4750358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City Growth Around Train Stations </a:t>
            </a:r>
            <a:r>
              <a:rPr lang="en-US" sz="1000" dirty="0"/>
              <a:t>3</a:t>
            </a:r>
          </a:p>
        </p:txBody>
      </p:sp>
      <p:pic>
        <p:nvPicPr>
          <p:cNvPr id="6" name="Picture 3" descr="Image from e-commerce magazine in Japan.&#10;"/>
          <p:cNvPicPr>
            <a:picLocks noChangeAspect="1" noChangeArrowheads="1"/>
          </p:cNvPicPr>
          <p:nvPr/>
        </p:nvPicPr>
        <p:blipFill>
          <a:blip r:embed="rId3" cstate="print"/>
          <a:srcRect/>
          <a:stretch>
            <a:fillRect/>
          </a:stretch>
        </p:blipFill>
        <p:spPr bwMode="auto">
          <a:xfrm>
            <a:off x="1219200" y="1862596"/>
            <a:ext cx="6549422" cy="3547604"/>
          </a:xfrm>
          <a:prstGeom prst="rect">
            <a:avLst/>
          </a:prstGeom>
          <a:noFill/>
        </p:spPr>
      </p:pic>
      <p:sp>
        <p:nvSpPr>
          <p:cNvPr id="5" name="Content Placeholder 6"/>
          <p:cNvSpPr>
            <a:spLocks noGrp="1"/>
          </p:cNvSpPr>
          <p:nvPr>
            <p:ph idx="1"/>
          </p:nvPr>
        </p:nvSpPr>
        <p:spPr>
          <a:xfrm>
            <a:off x="1524000" y="5551898"/>
            <a:ext cx="6622606" cy="391702"/>
          </a:xfrm>
        </p:spPr>
        <p:txBody>
          <a:bodyPr/>
          <a:lstStyle/>
          <a:p>
            <a:pPr marL="0" indent="0">
              <a:buNone/>
            </a:pPr>
            <a:r>
              <a:rPr lang="en-US" sz="2400" dirty="0"/>
              <a:t>Direct Code Product Selection Using Cellular Phone</a:t>
            </a:r>
            <a:endParaRPr lang="en-IN" sz="2400" dirty="0">
              <a:hlinkClick r:id="" action="ppaction://noaction"/>
            </a:endParaRPr>
          </a:p>
        </p:txBody>
      </p:sp>
      <p:sp>
        <p:nvSpPr>
          <p:cNvPr id="7" name="Content Placeholder 7"/>
          <p:cNvSpPr txBox="1">
            <a:spLocks/>
          </p:cNvSpPr>
          <p:nvPr/>
        </p:nvSpPr>
        <p:spPr bwMode="auto">
          <a:xfrm>
            <a:off x="3981450" y="6277816"/>
            <a:ext cx="1816521" cy="1991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3200">
                <a:solidFill>
                  <a:schemeClr val="tx1"/>
                </a:solidFill>
                <a:latin typeface="Calibri" panose="020F0502020204030204" pitchFamily="34" charset="0"/>
                <a:ea typeface="+mn-ea"/>
                <a:cs typeface="+mn-cs"/>
              </a:defRPr>
            </a:lvl1pPr>
            <a:lvl2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2800">
                <a:solidFill>
                  <a:schemeClr val="tx1"/>
                </a:solidFill>
                <a:latin typeface="Calibri" panose="020F0502020204030204" pitchFamily="34" charset="0"/>
              </a:defRPr>
            </a:lvl2pPr>
            <a:lvl3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2400">
                <a:solidFill>
                  <a:schemeClr val="tx1"/>
                </a:solidFill>
                <a:latin typeface="Calibri" panose="020F0502020204030204" pitchFamily="34" charset="0"/>
              </a:defRPr>
            </a:lvl3pPr>
            <a:lvl4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2000">
                <a:solidFill>
                  <a:schemeClr val="tx1"/>
                </a:solidFill>
                <a:latin typeface="Calibri" panose="020F0502020204030204" pitchFamily="34" charset="0"/>
              </a:defRPr>
            </a:lvl4pPr>
            <a:lvl5pPr marL="292608" indent="-292608" algn="l" rtl="0" eaLnBrk="0" fontAlgn="base" hangingPunct="0">
              <a:lnSpc>
                <a:spcPct val="90000"/>
              </a:lnSpc>
              <a:spcBef>
                <a:spcPts val="1000"/>
              </a:spcBef>
              <a:spcAft>
                <a:spcPct val="0"/>
              </a:spcAft>
              <a:buClr>
                <a:schemeClr val="tx1"/>
              </a:buClr>
              <a:buSzPct val="100000"/>
              <a:buFont typeface="Arial" panose="020B0604020202020204" pitchFamily="34" charset="0"/>
              <a:buChar char="•"/>
              <a:defRPr sz="2000">
                <a:solidFill>
                  <a:schemeClr val="tx1"/>
                </a:solidFill>
                <a:latin typeface="Calibri" panose="020F0502020204030204"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ctr">
              <a:buFont typeface="Arial" panose="020B0604020202020204" pitchFamily="34" charset="0"/>
              <a:buNone/>
            </a:pPr>
            <a:r>
              <a:rPr lang="en-IN" sz="900" kern="0" dirty="0">
                <a:hlinkClick r:id="rId4" action="ppaction://hlinksldjump"/>
              </a:rPr>
              <a:t>Access the long description slide.</a:t>
            </a:r>
            <a:endParaRPr lang="en-IN" sz="900" kern="0" dirty="0">
              <a:hlinkClick r:id="" action="ppaction://noaction"/>
            </a:endParaRPr>
          </a:p>
        </p:txBody>
      </p:sp>
    </p:spTree>
    <p:extLst>
      <p:ext uri="{BB962C8B-B14F-4D97-AF65-F5344CB8AC3E}">
        <p14:creationId xmlns:p14="http://schemas.microsoft.com/office/powerpoint/2010/main" val="1457967743"/>
      </p:ext>
    </p:extLst>
  </p:cSld>
  <p:clrMapOvr>
    <a:overrideClrMapping bg1="lt1" tx1="dk1" bg2="lt2" tx2="dk2" accent1="accent1" accent2="accent2" accent3="accent3" accent4="accent4" accent5="accent5" accent6="accent6" hlink="hlink" folHlink="folHlink"/>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Evolution of B</a:t>
            </a:r>
            <a:r>
              <a:rPr lang="en-US" sz="100" dirty="0"/>
              <a:t> </a:t>
            </a:r>
            <a:r>
              <a:rPr lang="en-US" dirty="0"/>
              <a:t>2</a:t>
            </a:r>
            <a:r>
              <a:rPr lang="en-US" sz="100" dirty="0"/>
              <a:t> </a:t>
            </a:r>
            <a:r>
              <a:rPr lang="en-US" dirty="0"/>
              <a:t>C E-Commerce in Japan Questions</a:t>
            </a:r>
            <a:endParaRPr lang="en-US" sz="1000" dirty="0"/>
          </a:p>
        </p:txBody>
      </p:sp>
      <p:sp>
        <p:nvSpPr>
          <p:cNvPr id="3" name="Content Placeholder 2"/>
          <p:cNvSpPr>
            <a:spLocks noGrp="1"/>
          </p:cNvSpPr>
          <p:nvPr>
            <p:ph idx="1"/>
          </p:nvPr>
        </p:nvSpPr>
        <p:spPr>
          <a:xfrm>
            <a:off x="1182688" y="2017712"/>
            <a:ext cx="7588062" cy="4306887"/>
          </a:xfrm>
        </p:spPr>
        <p:txBody>
          <a:bodyPr/>
          <a:lstStyle/>
          <a:p>
            <a:pPr marL="402336" indent="-402336">
              <a:buClrTx/>
              <a:buFont typeface="+mj-lt"/>
              <a:buAutoNum type="arabicPeriod"/>
            </a:pPr>
            <a:r>
              <a:rPr lang="en-US" sz="2800" dirty="0"/>
              <a:t>What features of the 7-Eleven Japan distribution system illustrate the concept of the bidirectional service supply relationship?</a:t>
            </a:r>
          </a:p>
          <a:p>
            <a:pPr marL="402336" indent="-402336">
              <a:buClrTx/>
              <a:buFont typeface="+mj-lt"/>
              <a:buAutoNum type="arabicPeriod"/>
            </a:pPr>
            <a:r>
              <a:rPr lang="en-US" sz="2800" dirty="0"/>
              <a:t>Does the 7-Eleven Japan distribution system exhibit scalability economies?</a:t>
            </a:r>
          </a:p>
          <a:p>
            <a:pPr marL="402336" indent="-402336">
              <a:buClrTx/>
              <a:buFont typeface="+mj-lt"/>
              <a:buAutoNum type="arabicPeriod"/>
            </a:pPr>
            <a:r>
              <a:rPr lang="en-US" sz="2800" dirty="0"/>
              <a:t>How does the 7-Eleven example of B</a:t>
            </a:r>
            <a:r>
              <a:rPr lang="en-US" sz="100" dirty="0"/>
              <a:t> </a:t>
            </a:r>
            <a:r>
              <a:rPr lang="en-US" sz="2800" dirty="0"/>
              <a:t>2</a:t>
            </a:r>
            <a:r>
              <a:rPr lang="en-US" sz="100" dirty="0"/>
              <a:t> </a:t>
            </a:r>
            <a:r>
              <a:rPr lang="en-US" sz="2800" dirty="0"/>
              <a:t>C e-commerce in Japan illustrate the impact of culture on service system design?</a:t>
            </a:r>
          </a:p>
          <a:p>
            <a:pPr marL="402336" indent="-402336">
              <a:buClrTx/>
              <a:buFont typeface="+mj-lt"/>
              <a:buAutoNum type="arabicPeriod"/>
            </a:pPr>
            <a:r>
              <a:rPr lang="en-US" sz="2800" dirty="0"/>
              <a:t>Will the 7-Eleven “</a:t>
            </a:r>
            <a:r>
              <a:rPr lang="en-US" sz="2800" i="1" dirty="0"/>
              <a:t>Konbini</a:t>
            </a:r>
            <a:r>
              <a:rPr lang="en-US" sz="2800" dirty="0"/>
              <a:t> and mobile” system be adopted in the United States?</a:t>
            </a:r>
          </a:p>
        </p:txBody>
      </p:sp>
    </p:spTree>
    <p:extLst>
      <p:ext uri="{BB962C8B-B14F-4D97-AF65-F5344CB8AC3E}">
        <p14:creationId xmlns:p14="http://schemas.microsoft.com/office/powerpoint/2010/main" val="31062562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9.1: Supply Chain for Physical Goods </a:t>
            </a:r>
            <a:r>
              <a:rPr lang="en-US" sz="3600" kern="1200" dirty="0"/>
              <a:t>Long Description </a:t>
            </a:r>
            <a:endParaRPr lang="en-US" sz="1000" dirty="0"/>
          </a:p>
        </p:txBody>
      </p:sp>
      <p:sp>
        <p:nvSpPr>
          <p:cNvPr id="3" name="Content Placeholder 2"/>
          <p:cNvSpPr>
            <a:spLocks noGrp="1"/>
          </p:cNvSpPr>
          <p:nvPr>
            <p:ph idx="1"/>
          </p:nvPr>
        </p:nvSpPr>
        <p:spPr>
          <a:xfrm>
            <a:off x="1182688" y="2170113"/>
            <a:ext cx="7588062" cy="1868487"/>
          </a:xfrm>
        </p:spPr>
        <p:txBody>
          <a:bodyPr/>
          <a:lstStyle/>
          <a:p>
            <a:pPr marL="0" indent="0">
              <a:buNone/>
            </a:pPr>
            <a:r>
              <a:rPr lang="en-US" sz="2000" dirty="0"/>
              <a:t>The suppliers manufacture, distribute, and retail the product, which gets to the consumer who then either disposes of it or recycles/remanufactures it, which sends it back to the manufacturing step. After-sales service can lead to product and process design changes, which also goes back to manufacturing.</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78868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9.2: Omnichannel Supply Chain</a:t>
            </a:r>
          </a:p>
        </p:txBody>
      </p:sp>
      <p:pic>
        <p:nvPicPr>
          <p:cNvPr id="6" name="Picture 5" descr="Diagram showing that products can be ordered from anywhere and fulfilled from anywhere.&#10;"/>
          <p:cNvPicPr>
            <a:picLocks noChangeAspect="1"/>
          </p:cNvPicPr>
          <p:nvPr/>
        </p:nvPicPr>
        <p:blipFill>
          <a:blip r:embed="rId3"/>
          <a:stretch>
            <a:fillRect/>
          </a:stretch>
        </p:blipFill>
        <p:spPr>
          <a:xfrm>
            <a:off x="505596" y="2173130"/>
            <a:ext cx="8132806" cy="2511739"/>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773374384"/>
      </p:ext>
    </p:extLst>
  </p:cSld>
  <p:clrMapOvr>
    <a:overrideClrMapping bg1="lt1" tx1="dk1" bg2="lt2" tx2="dk2" accent1="accent1" accent2="accent2" accent3="accent3" accent4="accent4" accent5="accent5" accent6="accent6" hlink="hlink" folHlink="folHlink"/>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9.2: Omnichannel Supply Chain </a:t>
            </a:r>
            <a:r>
              <a:rPr lang="en-US" sz="3600" kern="1200" dirty="0"/>
              <a:t>Long Description </a:t>
            </a:r>
            <a:endParaRPr lang="en-US" sz="1000" dirty="0"/>
          </a:p>
        </p:txBody>
      </p:sp>
      <p:sp>
        <p:nvSpPr>
          <p:cNvPr id="3" name="Content Placeholder 2"/>
          <p:cNvSpPr>
            <a:spLocks noGrp="1"/>
          </p:cNvSpPr>
          <p:nvPr>
            <p:ph idx="1"/>
          </p:nvPr>
        </p:nvSpPr>
        <p:spPr>
          <a:xfrm>
            <a:off x="1182688" y="2170113"/>
            <a:ext cx="7588062" cy="2249487"/>
          </a:xfrm>
        </p:spPr>
        <p:txBody>
          <a:bodyPr/>
          <a:lstStyle/>
          <a:p>
            <a:pPr marL="0" indent="0">
              <a:buNone/>
            </a:pPr>
            <a:r>
              <a:rPr lang="en-US" sz="2000" dirty="0"/>
              <a:t>The left side of this diagram is the statement "order from anywhere." There are six arrows labeled catalogs, tablet/mobile, call center, website, flash sales, and brick and mortar stores that all point to an image of a building labeled "central stock pool." From there 6 arrows flow out and are labeled outlet locations, pop-up stores, 3D printer, home delivery, Kiosk, Brick and Mortar stores. Finally is the phrase "fulfill from anywhere."</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3020160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9.3: Service Supply Bidirectional Relationships </a:t>
            </a:r>
            <a:r>
              <a:rPr lang="en-US" sz="3600" kern="1200" dirty="0"/>
              <a:t>Long Description </a:t>
            </a:r>
            <a:endParaRPr lang="en-US" sz="1000" dirty="0"/>
          </a:p>
        </p:txBody>
      </p:sp>
      <p:sp>
        <p:nvSpPr>
          <p:cNvPr id="3" name="Content Placeholder 2"/>
          <p:cNvSpPr>
            <a:spLocks noGrp="1"/>
          </p:cNvSpPr>
          <p:nvPr>
            <p:ph idx="1"/>
          </p:nvPr>
        </p:nvSpPr>
        <p:spPr>
          <a:xfrm>
            <a:off x="1182688" y="2170113"/>
            <a:ext cx="7588062" cy="1563687"/>
          </a:xfrm>
        </p:spPr>
        <p:txBody>
          <a:bodyPr/>
          <a:lstStyle/>
          <a:p>
            <a:pPr marL="0" indent="0">
              <a:buNone/>
            </a:pPr>
            <a:r>
              <a:rPr lang="en-US" sz="2000" dirty="0"/>
              <a:t>There is a bidirectional relationship between the supplier and the service provider as well as the service provider and the customer. The customer's feedback influences the service design and the supplier also changes the service design, which affects the service provider.</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32627501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9.4: Stages in a Consulting Engagement </a:t>
            </a:r>
            <a:r>
              <a:rPr lang="en-US" sz="3600" kern="1200" dirty="0"/>
              <a:t>Long Description </a:t>
            </a:r>
            <a:endParaRPr lang="en-US" sz="1000" dirty="0"/>
          </a:p>
        </p:txBody>
      </p:sp>
      <p:sp>
        <p:nvSpPr>
          <p:cNvPr id="3" name="Content Placeholder 2"/>
          <p:cNvSpPr>
            <a:spLocks noGrp="1"/>
          </p:cNvSpPr>
          <p:nvPr>
            <p:ph idx="1"/>
          </p:nvPr>
        </p:nvSpPr>
        <p:spPr>
          <a:xfrm>
            <a:off x="1182688" y="2170113"/>
            <a:ext cx="7588062" cy="3849687"/>
          </a:xfrm>
        </p:spPr>
        <p:txBody>
          <a:bodyPr/>
          <a:lstStyle/>
          <a:p>
            <a:pPr marL="0" indent="0">
              <a:buNone/>
            </a:pPr>
            <a:r>
              <a:rPr lang="en-US" sz="2000" dirty="0"/>
              <a:t>The stages are:</a:t>
            </a:r>
          </a:p>
          <a:p>
            <a:pPr marL="0" indent="0">
              <a:buNone/>
            </a:pPr>
            <a:r>
              <a:rPr lang="en-US" sz="2000" dirty="0"/>
              <a:t>1. Proposal development</a:t>
            </a:r>
          </a:p>
          <a:p>
            <a:pPr marL="0" indent="0">
              <a:buNone/>
            </a:pPr>
            <a:r>
              <a:rPr lang="en-US" sz="2000" dirty="0"/>
              <a:t>2. Problem analysis</a:t>
            </a:r>
          </a:p>
          <a:p>
            <a:pPr marL="0" indent="0">
              <a:buNone/>
            </a:pPr>
            <a:r>
              <a:rPr lang="en-US" sz="2000" dirty="0"/>
              <a:t>3. Design, develop, and test alternative solutions</a:t>
            </a:r>
          </a:p>
          <a:p>
            <a:pPr marL="0" indent="0">
              <a:buNone/>
            </a:pPr>
            <a:r>
              <a:rPr lang="en-US" sz="2000" dirty="0"/>
              <a:t>4. Develop systematic performance measures</a:t>
            </a:r>
          </a:p>
          <a:p>
            <a:pPr marL="0" indent="0">
              <a:buNone/>
            </a:pPr>
            <a:r>
              <a:rPr lang="en-US" sz="2000" dirty="0"/>
              <a:t>5. Present final report</a:t>
            </a:r>
          </a:p>
          <a:p>
            <a:pPr marL="0" indent="0">
              <a:buNone/>
            </a:pPr>
            <a:r>
              <a:rPr lang="en-US" sz="2000" dirty="0"/>
              <a:t>6. Implement changes as agreed upon</a:t>
            </a:r>
          </a:p>
          <a:p>
            <a:pPr marL="0" indent="0">
              <a:buNone/>
            </a:pPr>
            <a:r>
              <a:rPr lang="en-US" sz="2000" dirty="0"/>
              <a:t>7. Assure client satisfaction</a:t>
            </a:r>
          </a:p>
          <a:p>
            <a:pPr marL="0" indent="0">
              <a:buNone/>
            </a:pPr>
            <a:r>
              <a:rPr lang="en-US" sz="2000" dirty="0"/>
              <a:t>8. Compile lessons from the study</a:t>
            </a:r>
          </a:p>
          <a:p>
            <a:pPr marL="0" indent="0">
              <a:buNone/>
            </a:pPr>
            <a:r>
              <a:rPr lang="en-US" sz="2000" dirty="0"/>
              <a:t>Time is needed to complete these steps.</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4086309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9.5: Outsourcing Process </a:t>
            </a:r>
            <a:r>
              <a:rPr lang="en-US" sz="3600" kern="1200" dirty="0"/>
              <a:t>Long Description </a:t>
            </a:r>
            <a:r>
              <a:rPr lang="en-US" sz="1000" kern="1200" dirty="0"/>
              <a:t>1</a:t>
            </a:r>
            <a:endParaRPr lang="en-US" sz="1000" dirty="0"/>
          </a:p>
        </p:txBody>
      </p:sp>
      <p:sp>
        <p:nvSpPr>
          <p:cNvPr id="3" name="Content Placeholder 2"/>
          <p:cNvSpPr>
            <a:spLocks noGrp="1"/>
          </p:cNvSpPr>
          <p:nvPr>
            <p:ph idx="1"/>
          </p:nvPr>
        </p:nvSpPr>
        <p:spPr>
          <a:xfrm>
            <a:off x="1182688" y="2017713"/>
            <a:ext cx="7588062" cy="1868487"/>
          </a:xfrm>
        </p:spPr>
        <p:txBody>
          <a:bodyPr/>
          <a:lstStyle/>
          <a:p>
            <a:pPr marL="0" indent="0">
              <a:buNone/>
            </a:pPr>
            <a:r>
              <a:rPr lang="en-US" sz="2000" dirty="0"/>
              <a:t>The process is cyclical, but begins with Need identification, including: </a:t>
            </a:r>
          </a:p>
          <a:p>
            <a:pPr marL="0" indent="0">
              <a:buNone/>
            </a:pPr>
            <a:r>
              <a:rPr lang="en-US" sz="2000" dirty="0"/>
              <a:t>• Problem Definition.</a:t>
            </a:r>
          </a:p>
          <a:p>
            <a:pPr marL="0" indent="0">
              <a:buNone/>
            </a:pPr>
            <a:r>
              <a:rPr lang="en-US" sz="2000" dirty="0"/>
              <a:t>• “Do-versus-Buy” Analysis.</a:t>
            </a:r>
          </a:p>
          <a:p>
            <a:pPr marL="0" indent="0">
              <a:buNone/>
            </a:pPr>
            <a:r>
              <a:rPr lang="en-US" sz="2000" dirty="0"/>
              <a:t>• Involve Interested Parties.</a:t>
            </a:r>
          </a:p>
          <a:p>
            <a:pPr marL="0" indent="0">
              <a:buNone/>
            </a:pPr>
            <a:r>
              <a:rPr lang="en-US" sz="2000" dirty="0"/>
              <a:t>• Specification Development.</a:t>
            </a:r>
          </a:p>
        </p:txBody>
      </p:sp>
      <p:sp>
        <p:nvSpPr>
          <p:cNvPr id="8" name="Content Placeholder 5"/>
          <p:cNvSpPr>
            <a:spLocks noGrp="1"/>
          </p:cNvSpPr>
          <p:nvPr>
            <p:ph idx="13"/>
          </p:nvPr>
        </p:nvSpPr>
        <p:spPr>
          <a:xfrm>
            <a:off x="1162050" y="3975401"/>
            <a:ext cx="7588062" cy="1891999"/>
          </a:xfrm>
        </p:spPr>
        <p:txBody>
          <a:bodyPr/>
          <a:lstStyle/>
          <a:p>
            <a:pPr marL="0" indent="0">
              <a:buNone/>
            </a:pPr>
            <a:r>
              <a:rPr lang="en-US" sz="2000" dirty="0"/>
              <a:t>The next step is Information search, including:</a:t>
            </a:r>
          </a:p>
          <a:p>
            <a:pPr marL="0" indent="0">
              <a:buNone/>
            </a:pPr>
            <a:r>
              <a:rPr lang="en-US" sz="2000" dirty="0"/>
              <a:t>• References.</a:t>
            </a:r>
          </a:p>
          <a:p>
            <a:pPr marL="0" indent="0">
              <a:buNone/>
            </a:pPr>
            <a:r>
              <a:rPr lang="en-US" sz="2000" dirty="0"/>
              <a:t>• Personal Contact.</a:t>
            </a:r>
          </a:p>
          <a:p>
            <a:pPr marL="0" indent="0">
              <a:buNone/>
            </a:pPr>
            <a:r>
              <a:rPr lang="en-US" sz="2000" dirty="0"/>
              <a:t>• Recommendations.</a:t>
            </a:r>
          </a:p>
          <a:p>
            <a:pPr marL="0" indent="0">
              <a:buNone/>
            </a:pPr>
            <a:r>
              <a:rPr lang="en-US" sz="2000" dirty="0"/>
              <a:t>• Trade Directory.</a:t>
            </a:r>
          </a:p>
        </p:txBody>
      </p:sp>
      <p:sp>
        <p:nvSpPr>
          <p:cNvPr id="9" name="Content Placeholder 5"/>
          <p:cNvSpPr>
            <a:spLocks noGrp="1"/>
          </p:cNvSpPr>
          <p:nvPr>
            <p:ph idx="1"/>
          </p:nvPr>
        </p:nvSpPr>
        <p:spPr>
          <a:xfrm>
            <a:off x="3754411" y="6248400"/>
            <a:ext cx="2417789" cy="224220"/>
          </a:xfrm>
        </p:spPr>
        <p:txBody>
          <a:bodyPr/>
          <a:lstStyle/>
          <a:p>
            <a:pPr marL="0" indent="0">
              <a:buNone/>
            </a:pPr>
            <a:r>
              <a:rPr lang="en-US" sz="1000" dirty="0">
                <a:hlinkClick r:id="rId3" action="ppaction://hlinksldjump"/>
              </a:rPr>
              <a:t>Advance to rest of long description.</a:t>
            </a:r>
            <a:endParaRPr lang="en-IN" sz="1000" dirty="0"/>
          </a:p>
        </p:txBody>
      </p:sp>
    </p:spTree>
    <p:extLst>
      <p:ext uri="{BB962C8B-B14F-4D97-AF65-F5344CB8AC3E}">
        <p14:creationId xmlns:p14="http://schemas.microsoft.com/office/powerpoint/2010/main" val="27026363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9.5: Outsourcing Process </a:t>
            </a:r>
            <a:r>
              <a:rPr lang="en-US" sz="3600" kern="1200" dirty="0"/>
              <a:t>Long Description </a:t>
            </a:r>
            <a:r>
              <a:rPr lang="en-US" sz="1000" kern="1200" dirty="0"/>
              <a:t>2</a:t>
            </a:r>
            <a:endParaRPr lang="en-US" sz="1000" dirty="0"/>
          </a:p>
        </p:txBody>
      </p:sp>
      <p:sp>
        <p:nvSpPr>
          <p:cNvPr id="3" name="Content Placeholder 2"/>
          <p:cNvSpPr>
            <a:spLocks noGrp="1"/>
          </p:cNvSpPr>
          <p:nvPr>
            <p:ph idx="1"/>
          </p:nvPr>
        </p:nvSpPr>
        <p:spPr>
          <a:xfrm>
            <a:off x="1182688" y="2286000"/>
            <a:ext cx="7588062" cy="2590800"/>
          </a:xfrm>
        </p:spPr>
        <p:txBody>
          <a:bodyPr/>
          <a:lstStyle/>
          <a:p>
            <a:pPr marL="0" indent="0">
              <a:buNone/>
            </a:pPr>
            <a:r>
              <a:rPr lang="en-US" sz="2000" dirty="0"/>
              <a:t>The next step is Vendor Selection, including:</a:t>
            </a:r>
          </a:p>
          <a:p>
            <a:pPr marL="292608" indent="-292608">
              <a:buClrTx/>
              <a:buSzPct val="100000"/>
              <a:buFont typeface="Arial" panose="020B0604020202020204" pitchFamily="34" charset="0"/>
              <a:buChar char="•"/>
            </a:pPr>
            <a:r>
              <a:rPr lang="en-US" sz="2000" dirty="0"/>
              <a:t>Experience.</a:t>
            </a:r>
          </a:p>
          <a:p>
            <a:pPr marL="292608" indent="-292608">
              <a:buClrTx/>
              <a:buSzPct val="100000"/>
              <a:buFont typeface="Arial" panose="020B0604020202020204" pitchFamily="34" charset="0"/>
              <a:buChar char="•"/>
            </a:pPr>
            <a:r>
              <a:rPr lang="en-US" sz="2000" dirty="0"/>
              <a:t>Reputation.</a:t>
            </a:r>
          </a:p>
          <a:p>
            <a:pPr marL="292608" indent="-292608">
              <a:buClrTx/>
              <a:buSzPct val="100000"/>
              <a:buFont typeface="Arial" panose="020B0604020202020204" pitchFamily="34" charset="0"/>
              <a:buChar char="•"/>
            </a:pPr>
            <a:r>
              <a:rPr lang="en-US" sz="2000" dirty="0"/>
              <a:t>References.</a:t>
            </a:r>
          </a:p>
          <a:p>
            <a:pPr marL="292608" indent="-292608">
              <a:buClrTx/>
              <a:buSzPct val="100000"/>
              <a:buFont typeface="Arial" panose="020B0604020202020204" pitchFamily="34" charset="0"/>
              <a:buChar char="•"/>
            </a:pPr>
            <a:r>
              <a:rPr lang="en-US" sz="2000" dirty="0"/>
              <a:t>Cost.</a:t>
            </a:r>
          </a:p>
          <a:p>
            <a:pPr marL="292608" indent="-292608">
              <a:buClrTx/>
              <a:buSzPct val="100000"/>
              <a:buFont typeface="Arial" panose="020B0604020202020204" pitchFamily="34" charset="0"/>
              <a:buChar char="•"/>
            </a:pPr>
            <a:r>
              <a:rPr lang="en-US" sz="2000" dirty="0"/>
              <a:t>Location.</a:t>
            </a:r>
          </a:p>
          <a:p>
            <a:pPr marL="292608" indent="-292608">
              <a:buClrTx/>
              <a:buSzPct val="100000"/>
              <a:buFont typeface="Arial" panose="020B0604020202020204" pitchFamily="34" charset="0"/>
              <a:buChar char="•"/>
            </a:pPr>
            <a:r>
              <a:rPr lang="en-US" sz="2000" dirty="0"/>
              <a:t>Size.</a:t>
            </a:r>
          </a:p>
        </p:txBody>
      </p:sp>
      <p:sp>
        <p:nvSpPr>
          <p:cNvPr id="11" name="Content Placeholder 5"/>
          <p:cNvSpPr>
            <a:spLocks noGrp="1"/>
          </p:cNvSpPr>
          <p:nvPr>
            <p:ph idx="1"/>
          </p:nvPr>
        </p:nvSpPr>
        <p:spPr>
          <a:xfrm>
            <a:off x="3754411" y="6248400"/>
            <a:ext cx="2417789" cy="224220"/>
          </a:xfrm>
        </p:spPr>
        <p:txBody>
          <a:bodyPr/>
          <a:lstStyle/>
          <a:p>
            <a:pPr marL="0" indent="0">
              <a:buNone/>
            </a:pPr>
            <a:r>
              <a:rPr lang="en-US" sz="1000" dirty="0">
                <a:hlinkClick r:id="rId3" action="ppaction://hlinksldjump"/>
              </a:rPr>
              <a:t>Advance to rest of long description.</a:t>
            </a:r>
            <a:endParaRPr lang="en-IN" sz="1000" dirty="0"/>
          </a:p>
        </p:txBody>
      </p:sp>
    </p:spTree>
    <p:extLst>
      <p:ext uri="{BB962C8B-B14F-4D97-AF65-F5344CB8AC3E}">
        <p14:creationId xmlns:p14="http://schemas.microsoft.com/office/powerpoint/2010/main" val="14227334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9.5: Outsourcing Process </a:t>
            </a:r>
            <a:r>
              <a:rPr lang="en-US" sz="3600" kern="1200" dirty="0"/>
              <a:t>Long Description </a:t>
            </a:r>
            <a:r>
              <a:rPr lang="en-US" sz="1000" kern="1200" dirty="0"/>
              <a:t>3</a:t>
            </a:r>
            <a:endParaRPr lang="en-US" sz="1000" dirty="0"/>
          </a:p>
        </p:txBody>
      </p:sp>
      <p:sp>
        <p:nvSpPr>
          <p:cNvPr id="3" name="Content Placeholder 2"/>
          <p:cNvSpPr>
            <a:spLocks noGrp="1"/>
          </p:cNvSpPr>
          <p:nvPr>
            <p:ph idx="1"/>
          </p:nvPr>
        </p:nvSpPr>
        <p:spPr>
          <a:xfrm>
            <a:off x="1182688" y="1981200"/>
            <a:ext cx="7588062" cy="2286000"/>
          </a:xfrm>
        </p:spPr>
        <p:txBody>
          <a:bodyPr/>
          <a:lstStyle/>
          <a:p>
            <a:pPr marL="0" indent="0">
              <a:buNone/>
            </a:pPr>
            <a:r>
              <a:rPr lang="en-US" sz="1800" dirty="0"/>
              <a:t>Finally is performance evaluation, including:</a:t>
            </a:r>
          </a:p>
          <a:p>
            <a:pPr marL="292608" indent="-292608">
              <a:buClrTx/>
              <a:buSzPct val="100000"/>
              <a:buFont typeface="Arial" panose="020B0604020202020204" pitchFamily="34" charset="0"/>
              <a:buChar char="•"/>
            </a:pPr>
            <a:r>
              <a:rPr lang="en-US" sz="1800" dirty="0"/>
              <a:t>Identify Evaluator.</a:t>
            </a:r>
          </a:p>
          <a:p>
            <a:pPr marL="292608" indent="-292608">
              <a:buClrTx/>
              <a:buSzPct val="100000"/>
              <a:buFont typeface="Arial" panose="020B0604020202020204" pitchFamily="34" charset="0"/>
              <a:buChar char="•"/>
            </a:pPr>
            <a:r>
              <a:rPr lang="en-US" sz="1800" dirty="0"/>
              <a:t>Quality of Work.</a:t>
            </a:r>
          </a:p>
          <a:p>
            <a:pPr marL="292608" indent="-292608">
              <a:buClrTx/>
              <a:buSzPct val="100000"/>
              <a:buFont typeface="Arial" panose="020B0604020202020204" pitchFamily="34" charset="0"/>
              <a:buChar char="•"/>
            </a:pPr>
            <a:r>
              <a:rPr lang="en-US" sz="1800" dirty="0"/>
              <a:t>Communication.</a:t>
            </a:r>
          </a:p>
          <a:p>
            <a:pPr marL="292608" indent="-292608">
              <a:buClrTx/>
              <a:buSzPct val="100000"/>
              <a:buFont typeface="Arial" panose="020B0604020202020204" pitchFamily="34" charset="0"/>
              <a:buChar char="•"/>
            </a:pPr>
            <a:r>
              <a:rPr lang="en-US" sz="1800" dirty="0"/>
              <a:t>Meet Deadlines.</a:t>
            </a:r>
          </a:p>
          <a:p>
            <a:pPr marL="292608" indent="-292608">
              <a:buClrTx/>
              <a:buSzPct val="100000"/>
              <a:buFont typeface="Arial" panose="020B0604020202020204" pitchFamily="34" charset="0"/>
              <a:buChar char="•"/>
            </a:pPr>
            <a:r>
              <a:rPr lang="en-US" sz="1800" dirty="0"/>
              <a:t>Flexibility.</a:t>
            </a:r>
          </a:p>
          <a:p>
            <a:pPr marL="292608" indent="-292608">
              <a:buClrTx/>
              <a:buSzPct val="100000"/>
              <a:buFont typeface="Arial" panose="020B0604020202020204" pitchFamily="34" charset="0"/>
              <a:buChar char="•"/>
            </a:pPr>
            <a:r>
              <a:rPr lang="en-US" sz="1800" dirty="0"/>
              <a:t>Dependability.</a:t>
            </a:r>
          </a:p>
        </p:txBody>
      </p:sp>
      <p:sp>
        <p:nvSpPr>
          <p:cNvPr id="8" name="Content Placeholder 5"/>
          <p:cNvSpPr>
            <a:spLocks noGrp="1"/>
          </p:cNvSpPr>
          <p:nvPr>
            <p:ph idx="13"/>
          </p:nvPr>
        </p:nvSpPr>
        <p:spPr>
          <a:xfrm>
            <a:off x="1162050" y="4495800"/>
            <a:ext cx="6457950" cy="422523"/>
          </a:xfrm>
        </p:spPr>
        <p:txBody>
          <a:bodyPr/>
          <a:lstStyle/>
          <a:p>
            <a:pPr marL="0" indent="0">
              <a:buNone/>
            </a:pPr>
            <a:r>
              <a:rPr lang="en-US" sz="1800" dirty="0"/>
              <a:t>This then cycles back to Need identification.</a:t>
            </a:r>
          </a:p>
        </p:txBody>
      </p:sp>
      <p:sp>
        <p:nvSpPr>
          <p:cNvPr id="7"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35074377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351712" cy="1462087"/>
          </a:xfrm>
        </p:spPr>
        <p:txBody>
          <a:bodyPr/>
          <a:lstStyle/>
          <a:p>
            <a:r>
              <a:rPr lang="en-US" dirty="0"/>
              <a:t>City Growth Around Train Stations </a:t>
            </a:r>
            <a:r>
              <a:rPr lang="en-US" sz="1000" dirty="0" smtClean="0"/>
              <a:t>1</a:t>
            </a:r>
            <a:r>
              <a:rPr lang="en-US" dirty="0" smtClean="0"/>
              <a:t> </a:t>
            </a:r>
            <a:r>
              <a:rPr lang="en-US" kern="1200" dirty="0" smtClean="0"/>
              <a:t>Long </a:t>
            </a:r>
            <a:r>
              <a:rPr lang="en-US" kern="1200" dirty="0"/>
              <a:t>Description </a:t>
            </a:r>
            <a:endParaRPr lang="en-US" dirty="0"/>
          </a:p>
        </p:txBody>
      </p:sp>
      <p:sp>
        <p:nvSpPr>
          <p:cNvPr id="3" name="Content Placeholder 2"/>
          <p:cNvSpPr>
            <a:spLocks noGrp="1"/>
          </p:cNvSpPr>
          <p:nvPr>
            <p:ph idx="1"/>
          </p:nvPr>
        </p:nvSpPr>
        <p:spPr>
          <a:xfrm>
            <a:off x="1182688" y="1981200"/>
            <a:ext cx="7588062" cy="3352800"/>
          </a:xfrm>
        </p:spPr>
        <p:txBody>
          <a:bodyPr/>
          <a:lstStyle/>
          <a:p>
            <a:pPr marL="0" indent="0">
              <a:buNone/>
            </a:pPr>
            <a:r>
              <a:rPr lang="en-IN" sz="2400" dirty="0" smtClean="0"/>
              <a:t>Three </a:t>
            </a:r>
            <a:r>
              <a:rPr lang="en-IN" sz="2400" dirty="0"/>
              <a:t>oval regions represent cities A, B, and C. Each oval has the same contents. In the center of the oval is the train station, which is surrounded by Book Store, Banks, Department stores, Malls, Office buildings, Restaurants, Drug store, Convenience store. A double arrow labeled walking, bus, or bicycle connects train station to houses. The train stations in each of the three cities are connected by a line. There is an arrow labeled Daily route from home to work from houses in City B to City A.</a:t>
            </a:r>
            <a:endParaRPr lang="en-US" sz="2400" dirty="0"/>
          </a:p>
        </p:txBody>
      </p:sp>
      <p:sp>
        <p:nvSpPr>
          <p:cNvPr id="7" name="Content Placeholder 5"/>
          <p:cNvSpPr>
            <a:spLocks noGrp="1"/>
          </p:cNvSpPr>
          <p:nvPr>
            <p:ph idx="1"/>
          </p:nvPr>
        </p:nvSpPr>
        <p:spPr>
          <a:xfrm>
            <a:off x="3754411" y="6248400"/>
            <a:ext cx="2417789" cy="224220"/>
          </a:xfrm>
        </p:spPr>
        <p:txBody>
          <a:bodyPr/>
          <a:lstStyle/>
          <a:p>
            <a:pPr marL="0" indent="0">
              <a:buNone/>
            </a:pPr>
            <a:r>
              <a:rPr lang="en-IN" sz="900" dirty="0">
                <a:hlinkClick r:id="rId3" action="ppaction://hlinksldjump"/>
              </a:rPr>
              <a:t>Return to slide containing original image.</a:t>
            </a:r>
            <a:endParaRPr lang="en-IN" sz="900" dirty="0"/>
          </a:p>
        </p:txBody>
      </p:sp>
    </p:spTree>
    <p:extLst>
      <p:ext uri="{BB962C8B-B14F-4D97-AF65-F5344CB8AC3E}">
        <p14:creationId xmlns:p14="http://schemas.microsoft.com/office/powerpoint/2010/main" val="18985531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351712" cy="1462087"/>
          </a:xfrm>
        </p:spPr>
        <p:txBody>
          <a:bodyPr/>
          <a:lstStyle/>
          <a:p>
            <a:r>
              <a:rPr lang="en-US" sz="3600" dirty="0"/>
              <a:t>City Growth Around Train Stations </a:t>
            </a:r>
            <a:r>
              <a:rPr lang="en-US" sz="800" dirty="0"/>
              <a:t>2 </a:t>
            </a:r>
            <a:r>
              <a:rPr lang="en-US" sz="3600" kern="1200" dirty="0"/>
              <a:t>Long Description </a:t>
            </a:r>
            <a:endParaRPr lang="en-US" sz="1000" dirty="0"/>
          </a:p>
        </p:txBody>
      </p:sp>
      <p:sp>
        <p:nvSpPr>
          <p:cNvPr id="3" name="Content Placeholder 2"/>
          <p:cNvSpPr>
            <a:spLocks noGrp="1"/>
          </p:cNvSpPr>
          <p:nvPr>
            <p:ph idx="1"/>
          </p:nvPr>
        </p:nvSpPr>
        <p:spPr>
          <a:xfrm>
            <a:off x="1182688" y="1981200"/>
            <a:ext cx="7588062" cy="3048000"/>
          </a:xfrm>
        </p:spPr>
        <p:txBody>
          <a:bodyPr/>
          <a:lstStyle/>
          <a:p>
            <a:pPr marL="0" indent="0">
              <a:buNone/>
            </a:pPr>
            <a:r>
              <a:rPr lang="en-US" sz="1800" dirty="0"/>
              <a:t>Step 1: the customer selects merchandise and places an order.</a:t>
            </a:r>
          </a:p>
          <a:p>
            <a:pPr marL="0" indent="0">
              <a:buNone/>
            </a:pPr>
            <a:r>
              <a:rPr lang="en-US" sz="1800" dirty="0"/>
              <a:t>Step 2: transfer of information for payment to the 7-11 center. </a:t>
            </a:r>
          </a:p>
          <a:p>
            <a:pPr marL="0" indent="0">
              <a:buNone/>
            </a:pPr>
            <a:r>
              <a:rPr lang="en-US" sz="1800" dirty="0"/>
              <a:t>Step 3: 7-11 center issues payment request.</a:t>
            </a:r>
          </a:p>
          <a:p>
            <a:pPr marL="0" indent="0">
              <a:buNone/>
            </a:pPr>
            <a:r>
              <a:rPr lang="en-US" sz="1800" dirty="0"/>
              <a:t>Step 4: print out of payment request.</a:t>
            </a:r>
          </a:p>
          <a:p>
            <a:pPr marL="0" indent="0">
              <a:buNone/>
            </a:pPr>
            <a:r>
              <a:rPr lang="en-US" sz="1800" dirty="0"/>
              <a:t>Step 5: payment is made to the 7-11 store.</a:t>
            </a:r>
          </a:p>
          <a:p>
            <a:pPr marL="0" indent="0">
              <a:buNone/>
            </a:pPr>
            <a:r>
              <a:rPr lang="en-US" sz="1800" dirty="0"/>
              <a:t>Step 6: notice of payment is sent to the 7-11 center.</a:t>
            </a:r>
          </a:p>
          <a:p>
            <a:pPr marL="0" indent="0">
              <a:buNone/>
            </a:pPr>
            <a:r>
              <a:rPr lang="en-US" sz="1800" dirty="0"/>
              <a:t>Step 7: notice of payment is sent to the internet shop.</a:t>
            </a:r>
          </a:p>
          <a:p>
            <a:pPr marL="0" indent="0">
              <a:buNone/>
            </a:pPr>
            <a:r>
              <a:rPr lang="en-US" sz="1800" dirty="0"/>
              <a:t>Step 8: delivery is made (optional).</a:t>
            </a:r>
          </a:p>
          <a:p>
            <a:pPr marL="0" indent="0">
              <a:buNone/>
            </a:pPr>
            <a:r>
              <a:rPr lang="en-US" sz="1800" dirty="0"/>
              <a:t>Step 9: transfer of payment from the 7-11 store to the 7-11 center.</a:t>
            </a:r>
          </a:p>
        </p:txBody>
      </p:sp>
      <p:sp>
        <p:nvSpPr>
          <p:cNvPr id="7"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4313856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City Growth Around Train Stations </a:t>
            </a:r>
            <a:r>
              <a:rPr lang="en-US" sz="800" dirty="0"/>
              <a:t>3 </a:t>
            </a:r>
            <a:r>
              <a:rPr lang="en-US" sz="3600" kern="1200" dirty="0"/>
              <a:t>Long Description </a:t>
            </a:r>
            <a:endParaRPr lang="en-US" sz="1000" dirty="0"/>
          </a:p>
        </p:txBody>
      </p:sp>
      <p:sp>
        <p:nvSpPr>
          <p:cNvPr id="3" name="Content Placeholder 2"/>
          <p:cNvSpPr>
            <a:spLocks noGrp="1"/>
          </p:cNvSpPr>
          <p:nvPr>
            <p:ph idx="1"/>
          </p:nvPr>
        </p:nvSpPr>
        <p:spPr>
          <a:xfrm>
            <a:off x="1182688" y="2209800"/>
            <a:ext cx="7123112" cy="1447800"/>
          </a:xfrm>
        </p:spPr>
        <p:txBody>
          <a:bodyPr/>
          <a:lstStyle/>
          <a:p>
            <a:pPr marL="0" indent="0">
              <a:buNone/>
            </a:pPr>
            <a:r>
              <a:rPr lang="en-US" sz="1800" dirty="0"/>
              <a:t>The image asks the person to select the direct code from the top menu and enter the direct code that appears on the magazine. Then they input the quantity and select to shopping cart. The additional 3 screenshots plus picture are written in another language.</a:t>
            </a:r>
          </a:p>
        </p:txBody>
      </p:sp>
      <p:sp>
        <p:nvSpPr>
          <p:cNvPr id="7"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2393773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3600" dirty="0"/>
              <a:t>Figure 9.3: Service Supply Bidirectional Relationships</a:t>
            </a:r>
          </a:p>
        </p:txBody>
      </p:sp>
      <p:pic>
        <p:nvPicPr>
          <p:cNvPr id="7" name="Picture 6" descr="Diagram showing that service and supply is a bidirectional relationship&#10;"/>
          <p:cNvPicPr>
            <a:picLocks noChangeAspect="1"/>
          </p:cNvPicPr>
          <p:nvPr/>
        </p:nvPicPr>
        <p:blipFill>
          <a:blip r:embed="rId3"/>
          <a:stretch>
            <a:fillRect/>
          </a:stretch>
        </p:blipFill>
        <p:spPr>
          <a:xfrm>
            <a:off x="1178503" y="1981200"/>
            <a:ext cx="6806045" cy="4031673"/>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244533015"/>
      </p:ext>
    </p:extLst>
  </p:cSld>
  <p:clrMapOvr>
    <a:overrideClrMapping bg1="lt1" tx1="dk1" bg2="lt2" tx2="dk2" accent1="accent1" accent2="accent2" accent3="accent3" accent4="accent4" accent5="accent5" accent6="accent6" hlink="hlink" folHlink="folHlink"/>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3600" dirty="0"/>
              <a:t>Table 9.2: Single-Level Bidirectional Service Supply Relationships</a:t>
            </a:r>
          </a:p>
        </p:txBody>
      </p:sp>
      <p:graphicFrame>
        <p:nvGraphicFramePr>
          <p:cNvPr id="3" name="Table 2"/>
          <p:cNvGraphicFramePr>
            <a:graphicFrameLocks noGrp="1"/>
          </p:cNvGraphicFramePr>
          <p:nvPr>
            <p:extLst>
              <p:ext uri="{D42A27DB-BD31-4B8C-83A1-F6EECF244321}">
                <p14:modId xmlns:p14="http://schemas.microsoft.com/office/powerpoint/2010/main" val="1023244092"/>
              </p:ext>
            </p:extLst>
          </p:nvPr>
        </p:nvGraphicFramePr>
        <p:xfrm>
          <a:off x="685800" y="2286000"/>
          <a:ext cx="7848600" cy="2219084"/>
        </p:xfrm>
        <a:graphic>
          <a:graphicData uri="http://schemas.openxmlformats.org/drawingml/2006/table">
            <a:tbl>
              <a:tblPr firstRow="1">
                <a:tableStyleId>{2D5ABB26-0587-4C30-8999-92F81FD0307C}</a:tableStyleId>
              </a:tblPr>
              <a:tblGrid>
                <a:gridCol w="1828800">
                  <a:extLst>
                    <a:ext uri="{9D8B030D-6E8A-4147-A177-3AD203B41FA5}">
                      <a16:colId xmlns:a16="http://schemas.microsoft.com/office/drawing/2014/main" val="569089167"/>
                    </a:ext>
                  </a:extLst>
                </a:gridCol>
                <a:gridCol w="2209800">
                  <a:extLst>
                    <a:ext uri="{9D8B030D-6E8A-4147-A177-3AD203B41FA5}">
                      <a16:colId xmlns:a16="http://schemas.microsoft.com/office/drawing/2014/main" val="3496951545"/>
                    </a:ext>
                  </a:extLst>
                </a:gridCol>
                <a:gridCol w="2209800">
                  <a:extLst>
                    <a:ext uri="{9D8B030D-6E8A-4147-A177-3AD203B41FA5}">
                      <a16:colId xmlns:a16="http://schemas.microsoft.com/office/drawing/2014/main" val="2107721310"/>
                    </a:ext>
                  </a:extLst>
                </a:gridCol>
                <a:gridCol w="1600200">
                  <a:extLst>
                    <a:ext uri="{9D8B030D-6E8A-4147-A177-3AD203B41FA5}">
                      <a16:colId xmlns:a16="http://schemas.microsoft.com/office/drawing/2014/main" val="375066727"/>
                    </a:ext>
                  </a:extLst>
                </a:gridCol>
              </a:tblGrid>
              <a:tr h="381000">
                <a:tc>
                  <a:txBody>
                    <a:bodyPr/>
                    <a:lstStyle/>
                    <a:p>
                      <a:pPr marL="0" indent="46038" algn="l" fontAlgn="b"/>
                      <a:r>
                        <a:rPr lang="en-US" sz="1600" b="1" u="none" strike="noStrike" dirty="0">
                          <a:effectLst/>
                          <a:latin typeface="Calibri" panose="020F0502020204030204" pitchFamily="34" charset="0"/>
                        </a:rPr>
                        <a:t>Service Category</a:t>
                      </a:r>
                      <a:endParaRPr lang="en-US" sz="16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b="1" u="none" strike="noStrike" dirty="0" smtClean="0">
                          <a:effectLst/>
                          <a:latin typeface="Calibri" panose="020F0502020204030204" pitchFamily="34" charset="0"/>
                        </a:rPr>
                        <a:t>Customer-Supplier </a:t>
                      </a:r>
                      <a:endParaRPr lang="en-US" sz="16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b="1" u="none" strike="noStrike" dirty="0">
                          <a:effectLst/>
                          <a:latin typeface="Calibri" panose="020F0502020204030204" pitchFamily="34" charset="0"/>
                        </a:rPr>
                        <a:t>&gt; Input/Output &gt; </a:t>
                      </a:r>
                      <a:endParaRPr lang="en-US" sz="16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b="1" u="none" strike="noStrike" dirty="0">
                          <a:effectLst/>
                          <a:latin typeface="Calibri" panose="020F0502020204030204" pitchFamily="34" charset="0"/>
                        </a:rPr>
                        <a:t>Service Provider</a:t>
                      </a:r>
                      <a:endParaRPr lang="en-US" sz="1600" b="1"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3499270"/>
                  </a:ext>
                </a:extLst>
              </a:tr>
              <a:tr h="459521">
                <a:tc>
                  <a:txBody>
                    <a:bodyPr/>
                    <a:lstStyle/>
                    <a:p>
                      <a:pPr marL="0" indent="46038" algn="l" fontAlgn="b"/>
                      <a:r>
                        <a:rPr lang="en-US" sz="1600" u="none" strike="noStrike" dirty="0">
                          <a:effectLst/>
                          <a:latin typeface="Calibri" panose="020F0502020204030204" pitchFamily="34" charset="0"/>
                        </a:rPr>
                        <a:t>Minds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Student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&gt; Mind/Knowledge &gt;</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Professor</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9338394"/>
                  </a:ext>
                </a:extLst>
              </a:tr>
              <a:tr h="459521">
                <a:tc>
                  <a:txBody>
                    <a:bodyPr/>
                    <a:lstStyle/>
                    <a:p>
                      <a:pPr marL="0" indent="46038" algn="l" fontAlgn="b"/>
                      <a:r>
                        <a:rPr lang="en-US" sz="1600" u="none" strike="noStrike" dirty="0">
                          <a:effectLst/>
                          <a:latin typeface="Calibri" panose="020F0502020204030204" pitchFamily="34" charset="0"/>
                        </a:rPr>
                        <a:t>Bodies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Patient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&gt; Tooth/Filling &gt;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Dentist</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44702116"/>
                  </a:ext>
                </a:extLst>
              </a:tr>
              <a:tr h="459521">
                <a:tc>
                  <a:txBody>
                    <a:bodyPr/>
                    <a:lstStyle/>
                    <a:p>
                      <a:pPr marL="0" indent="46038" algn="l" fontAlgn="b"/>
                      <a:r>
                        <a:rPr lang="en-US" sz="1600" u="none" strike="noStrike" dirty="0">
                          <a:effectLst/>
                          <a:latin typeface="Calibri" panose="020F0502020204030204" pitchFamily="34" charset="0"/>
                        </a:rPr>
                        <a:t>Belongings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Investor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&gt; Money/Interest &gt;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Bank</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9544264"/>
                  </a:ext>
                </a:extLst>
              </a:tr>
              <a:tr h="459521">
                <a:tc>
                  <a:txBody>
                    <a:bodyPr/>
                    <a:lstStyle/>
                    <a:p>
                      <a:pPr marL="0" indent="46038" algn="l" fontAlgn="b"/>
                      <a:r>
                        <a:rPr lang="en-US" sz="1600" u="none" strike="noStrike" dirty="0">
                          <a:effectLst/>
                          <a:latin typeface="Calibri" panose="020F0502020204030204" pitchFamily="34" charset="0"/>
                        </a:rPr>
                        <a:t>Information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Client </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&gt; Documents/1040 &gt;</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46038" algn="l" fontAlgn="b"/>
                      <a:r>
                        <a:rPr lang="en-US" sz="1600" u="none" strike="noStrike" dirty="0">
                          <a:effectLst/>
                          <a:latin typeface="Calibri" panose="020F0502020204030204" pitchFamily="34" charset="0"/>
                        </a:rPr>
                        <a:t>Tax preparer</a:t>
                      </a:r>
                      <a:endParaRPr lang="en-US" sz="1600" b="0" i="0" u="none" strike="noStrike" dirty="0">
                        <a:solidFill>
                          <a:srgbClr val="000000"/>
                        </a:solidFill>
                        <a:effectLst/>
                        <a:latin typeface="Calibri" panose="020F0502020204030204" pitchFamily="34" charset="0"/>
                        <a:cs typeface="Calibri" panose="020F050202020403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761742"/>
                  </a:ext>
                </a:extLst>
              </a:tr>
            </a:tbl>
          </a:graphicData>
        </a:graphic>
      </p:graphicFrame>
    </p:spTree>
    <p:extLst>
      <p:ext uri="{BB962C8B-B14F-4D97-AF65-F5344CB8AC3E}">
        <p14:creationId xmlns:p14="http://schemas.microsoft.com/office/powerpoint/2010/main" val="4213067668"/>
      </p:ext>
    </p:extLst>
  </p:cSld>
  <p:clrMapOvr>
    <a:overrideClrMapping bg1="lt1" tx1="dk1" bg2="lt2" tx2="dk2" accent1="accent1" accent2="accent2" accent3="accent3" accent4="accent4" accent5="accent5" accent6="accent6" hlink="hlink" folHlink="folHlink"/>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Table 9.3: Two-Level Bidirectional Service Supply Relationships</a:t>
            </a:r>
          </a:p>
        </p:txBody>
      </p:sp>
      <p:graphicFrame>
        <p:nvGraphicFramePr>
          <p:cNvPr id="2" name="Table 1"/>
          <p:cNvGraphicFramePr>
            <a:graphicFrameLocks noGrp="1"/>
          </p:cNvGraphicFramePr>
          <p:nvPr>
            <p:extLst>
              <p:ext uri="{D42A27DB-BD31-4B8C-83A1-F6EECF244321}">
                <p14:modId xmlns:p14="http://schemas.microsoft.com/office/powerpoint/2010/main" val="2113630435"/>
              </p:ext>
            </p:extLst>
          </p:nvPr>
        </p:nvGraphicFramePr>
        <p:xfrm>
          <a:off x="381000" y="2438400"/>
          <a:ext cx="8229601" cy="2438401"/>
        </p:xfrm>
        <a:graphic>
          <a:graphicData uri="http://schemas.openxmlformats.org/drawingml/2006/table">
            <a:tbl>
              <a:tblPr firstRow="1">
                <a:tableStyleId>{2D5ABB26-0587-4C30-8999-92F81FD0307C}</a:tableStyleId>
              </a:tblPr>
              <a:tblGrid>
                <a:gridCol w="990600">
                  <a:extLst>
                    <a:ext uri="{9D8B030D-6E8A-4147-A177-3AD203B41FA5}">
                      <a16:colId xmlns:a16="http://schemas.microsoft.com/office/drawing/2014/main" val="2878028406"/>
                    </a:ext>
                  </a:extLst>
                </a:gridCol>
                <a:gridCol w="1066800">
                  <a:extLst>
                    <a:ext uri="{9D8B030D-6E8A-4147-A177-3AD203B41FA5}">
                      <a16:colId xmlns:a16="http://schemas.microsoft.com/office/drawing/2014/main" val="514351360"/>
                    </a:ext>
                  </a:extLst>
                </a:gridCol>
                <a:gridCol w="1828800">
                  <a:extLst>
                    <a:ext uri="{9D8B030D-6E8A-4147-A177-3AD203B41FA5}">
                      <a16:colId xmlns:a16="http://schemas.microsoft.com/office/drawing/2014/main" val="277997418"/>
                    </a:ext>
                  </a:extLst>
                </a:gridCol>
                <a:gridCol w="914400">
                  <a:extLst>
                    <a:ext uri="{9D8B030D-6E8A-4147-A177-3AD203B41FA5}">
                      <a16:colId xmlns:a16="http://schemas.microsoft.com/office/drawing/2014/main" val="1651454565"/>
                    </a:ext>
                  </a:extLst>
                </a:gridCol>
                <a:gridCol w="1981200">
                  <a:extLst>
                    <a:ext uri="{9D8B030D-6E8A-4147-A177-3AD203B41FA5}">
                      <a16:colId xmlns:a16="http://schemas.microsoft.com/office/drawing/2014/main" val="1885155122"/>
                    </a:ext>
                  </a:extLst>
                </a:gridCol>
                <a:gridCol w="1447801">
                  <a:extLst>
                    <a:ext uri="{9D8B030D-6E8A-4147-A177-3AD203B41FA5}">
                      <a16:colId xmlns:a16="http://schemas.microsoft.com/office/drawing/2014/main" val="4249987894"/>
                    </a:ext>
                  </a:extLst>
                </a:gridCol>
              </a:tblGrid>
              <a:tr h="527279">
                <a:tc>
                  <a:txBody>
                    <a:bodyPr/>
                    <a:lstStyle/>
                    <a:p>
                      <a:pPr marL="55563" indent="-9525" algn="l" fontAlgn="b"/>
                      <a:r>
                        <a:rPr lang="en-US" sz="1400" b="1" u="none" strike="noStrike" dirty="0">
                          <a:effectLst/>
                          <a:latin typeface="Calibri" panose="020F0502020204030204" pitchFamily="34" charset="0"/>
                        </a:rPr>
                        <a:t>Service Category</a:t>
                      </a:r>
                      <a:endParaRPr lang="en-US" sz="1400" b="1" i="0" u="none" strike="noStrike" dirty="0">
                        <a:solidFill>
                          <a:srgbClr val="000000"/>
                        </a:solidFill>
                        <a:effectLst/>
                        <a:latin typeface="Calibri" panose="020F0502020204030204" pitchFamily="34" charset="0"/>
                      </a:endParaRPr>
                    </a:p>
                  </a:txBody>
                  <a:tcPr marL="8792" marR="8792" marT="879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400" b="1" u="none" strike="noStrike" dirty="0">
                          <a:effectLst/>
                          <a:latin typeface="Calibri" panose="020F0502020204030204" pitchFamily="34" charset="0"/>
                        </a:rPr>
                        <a:t>Customer-Supplier</a:t>
                      </a:r>
                      <a:endParaRPr lang="en-US" sz="1400" b="1" i="0" u="none" strike="noStrike" dirty="0">
                        <a:solidFill>
                          <a:srgbClr val="000000"/>
                        </a:solidFill>
                        <a:effectLst/>
                        <a:latin typeface="Calibri" panose="020F0502020204030204" pitchFamily="34" charset="0"/>
                      </a:endParaRPr>
                    </a:p>
                  </a:txBody>
                  <a:tcPr marL="8792" marR="8792" marT="879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b="1" u="none" strike="noStrike" dirty="0">
                          <a:effectLst/>
                          <a:latin typeface="Calibri" panose="020F0502020204030204" pitchFamily="34" charset="0"/>
                        </a:rPr>
                        <a:t>&gt; Input/Output &gt;</a:t>
                      </a:r>
                      <a:endParaRPr lang="en-US" sz="1400" b="1" i="0" u="none" strike="noStrike" dirty="0">
                        <a:solidFill>
                          <a:srgbClr val="000000"/>
                        </a:solidFill>
                        <a:effectLst/>
                        <a:latin typeface="Calibri" panose="020F0502020204030204" pitchFamily="34" charset="0"/>
                      </a:endParaRPr>
                    </a:p>
                  </a:txBody>
                  <a:tcPr marL="8792" marR="8792" marT="879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400" b="1" u="none" strike="noStrike" dirty="0">
                          <a:effectLst/>
                          <a:latin typeface="Calibri" panose="020F0502020204030204" pitchFamily="34" charset="0"/>
                        </a:rPr>
                        <a:t>Service Provider</a:t>
                      </a:r>
                      <a:endParaRPr lang="en-US" sz="1400" b="1" i="0" u="none" strike="noStrike" dirty="0">
                        <a:solidFill>
                          <a:srgbClr val="000000"/>
                        </a:solidFill>
                        <a:effectLst/>
                        <a:latin typeface="Calibri" panose="020F0502020204030204" pitchFamily="34" charset="0"/>
                      </a:endParaRPr>
                    </a:p>
                  </a:txBody>
                  <a:tcPr marL="8792" marR="8792" marT="879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b="1" u="none" strike="noStrike" dirty="0">
                          <a:effectLst/>
                          <a:latin typeface="Calibri" panose="020F0502020204030204" pitchFamily="34" charset="0"/>
                        </a:rPr>
                        <a:t>&gt; Input/Output &gt;</a:t>
                      </a:r>
                      <a:endParaRPr lang="en-US" sz="1400" b="1" i="0" u="none" strike="noStrike" dirty="0">
                        <a:solidFill>
                          <a:srgbClr val="000000"/>
                        </a:solidFill>
                        <a:effectLst/>
                        <a:latin typeface="Calibri" panose="020F0502020204030204" pitchFamily="34" charset="0"/>
                      </a:endParaRPr>
                    </a:p>
                  </a:txBody>
                  <a:tcPr marL="8792" marR="8792" marT="879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tabLst>
                          <a:tab pos="0" algn="l"/>
                        </a:tabLst>
                      </a:pPr>
                      <a:r>
                        <a:rPr lang="en-US" sz="1400" b="1" u="none" strike="noStrike" dirty="0">
                          <a:effectLst/>
                          <a:latin typeface="Calibri" panose="020F0502020204030204" pitchFamily="34" charset="0"/>
                        </a:rPr>
                        <a:t>Provider’s Supplier</a:t>
                      </a:r>
                      <a:endParaRPr lang="en-US" sz="1400" b="1" i="0" u="none" strike="noStrike" dirty="0">
                        <a:solidFill>
                          <a:srgbClr val="000000"/>
                        </a:solidFill>
                        <a:effectLst/>
                        <a:latin typeface="Calibri" panose="020F0502020204030204" pitchFamily="34" charset="0"/>
                      </a:endParaRPr>
                    </a:p>
                  </a:txBody>
                  <a:tcPr marL="8792" marR="8792" marT="879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63662899"/>
                  </a:ext>
                </a:extLst>
              </a:tr>
              <a:tr h="461281">
                <a:tc>
                  <a:txBody>
                    <a:bodyPr/>
                    <a:lstStyle/>
                    <a:p>
                      <a:pPr marL="0" indent="46038" algn="l" fontAlgn="b"/>
                      <a:r>
                        <a:rPr lang="en-US" sz="1400" u="none" strike="noStrike" dirty="0">
                          <a:effectLst/>
                          <a:latin typeface="Calibri" panose="020F0502020204030204" pitchFamily="34" charset="0"/>
                        </a:rPr>
                        <a:t>Minds</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Patient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&gt; Disturbed/Treated &gt;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Therapist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&gt; Prescription/Drugs &gt;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Pharmacy</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5589574"/>
                  </a:ext>
                </a:extLst>
              </a:tr>
              <a:tr h="461281">
                <a:tc>
                  <a:txBody>
                    <a:bodyPr/>
                    <a:lstStyle/>
                    <a:p>
                      <a:pPr marL="0" indent="46038" algn="l" fontAlgn="b"/>
                      <a:r>
                        <a:rPr lang="en-US" sz="1400" u="none" strike="noStrike" dirty="0">
                          <a:effectLst/>
                          <a:latin typeface="Calibri" panose="020F0502020204030204" pitchFamily="34" charset="0"/>
                        </a:rPr>
                        <a:t>Bodies</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Patient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&gt; Blood/Diagnosis &gt;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Physician</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&gt; Sample/Test result &gt;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Lab</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3642602"/>
                  </a:ext>
                </a:extLst>
              </a:tr>
              <a:tr h="461281">
                <a:tc>
                  <a:txBody>
                    <a:bodyPr/>
                    <a:lstStyle/>
                    <a:p>
                      <a:pPr marL="0" indent="46038" algn="l" fontAlgn="b"/>
                      <a:r>
                        <a:rPr lang="en-US" sz="1400" u="none" strike="noStrike" dirty="0">
                          <a:effectLst/>
                          <a:latin typeface="Calibri" panose="020F0502020204030204" pitchFamily="34" charset="0"/>
                        </a:rPr>
                        <a:t>Belongings</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Driver</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&gt; Car/Repaired &gt;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Garage</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&gt; Engine/Rebuilt &gt;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Machine shop</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2977343"/>
                  </a:ext>
                </a:extLst>
              </a:tr>
              <a:tr h="527279">
                <a:tc>
                  <a:txBody>
                    <a:bodyPr/>
                    <a:lstStyle/>
                    <a:p>
                      <a:pPr marL="0" indent="46038" algn="l" fontAlgn="b"/>
                      <a:r>
                        <a:rPr lang="en-US" sz="1400" u="none" strike="noStrike" dirty="0">
                          <a:effectLst/>
                          <a:latin typeface="Calibri" panose="020F0502020204030204" pitchFamily="34" charset="0"/>
                        </a:rPr>
                        <a:t>Information</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Home buyer</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&gt; Property/Loan &gt;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9525" algn="l" fontAlgn="b"/>
                      <a:r>
                        <a:rPr lang="en-US" sz="1400" u="none" strike="noStrike" dirty="0">
                          <a:effectLst/>
                          <a:latin typeface="Calibri" panose="020F0502020204030204" pitchFamily="34" charset="0"/>
                        </a:rPr>
                        <a:t>Mortgage company</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&gt; Location/Clear title &gt;</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46038" algn="l" fontAlgn="b"/>
                      <a:r>
                        <a:rPr lang="en-US" sz="1400" u="none" strike="noStrike" dirty="0">
                          <a:effectLst/>
                          <a:latin typeface="Calibri" panose="020F0502020204030204" pitchFamily="34" charset="0"/>
                        </a:rPr>
                        <a:t>Title search</a:t>
                      </a:r>
                      <a:endParaRPr lang="en-US" sz="1400" b="0" i="0" u="none" strike="noStrike" dirty="0">
                        <a:solidFill>
                          <a:srgbClr val="000000"/>
                        </a:solidFill>
                        <a:effectLst/>
                        <a:latin typeface="Calibri" panose="020F0502020204030204" pitchFamily="34" charset="0"/>
                      </a:endParaRPr>
                    </a:p>
                  </a:txBody>
                  <a:tcPr marL="8792" marR="8792" marT="879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8898360"/>
                  </a:ext>
                </a:extLst>
              </a:tr>
            </a:tbl>
          </a:graphicData>
        </a:graphic>
      </p:graphicFrame>
    </p:spTree>
    <p:extLst>
      <p:ext uri="{BB962C8B-B14F-4D97-AF65-F5344CB8AC3E}">
        <p14:creationId xmlns:p14="http://schemas.microsoft.com/office/powerpoint/2010/main" val="2064008070"/>
      </p:ext>
    </p:extLst>
  </p:cSld>
  <p:clrMapOvr>
    <a:overrideClrMapping bg1="lt1" tx1="dk1" bg2="lt2" tx2="dk2" accent1="accent1" accent2="accent2" accent3="accent3" accent4="accent4" accent5="accent5" accent6="accent6" hlink="hlink" folHlink="folHlink"/>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0"/>
            <a:ext cx="7580312" cy="914400"/>
          </a:xfrm>
        </p:spPr>
        <p:txBody>
          <a:bodyPr/>
          <a:lstStyle/>
          <a:p>
            <a:r>
              <a:rPr lang="en-US" dirty="0"/>
              <a:t>Service Supply Relationships</a:t>
            </a:r>
          </a:p>
        </p:txBody>
      </p:sp>
      <p:sp>
        <p:nvSpPr>
          <p:cNvPr id="3" name="Content Placeholder 2"/>
          <p:cNvSpPr>
            <a:spLocks noGrp="1"/>
          </p:cNvSpPr>
          <p:nvPr>
            <p:ph idx="1"/>
          </p:nvPr>
        </p:nvSpPr>
        <p:spPr>
          <a:xfrm>
            <a:off x="1182688" y="2170113"/>
            <a:ext cx="7588062" cy="3011487"/>
          </a:xfrm>
        </p:spPr>
        <p:txBody>
          <a:bodyPr/>
          <a:lstStyle/>
          <a:p>
            <a:pPr marL="0" indent="0">
              <a:buNone/>
            </a:pPr>
            <a:r>
              <a:rPr lang="en-US" dirty="0"/>
              <a:t>Customer-Supplier Duality.</a:t>
            </a:r>
          </a:p>
          <a:p>
            <a:pPr marL="0" indent="0">
              <a:buNone/>
            </a:pPr>
            <a:r>
              <a:rPr lang="en-US" dirty="0"/>
              <a:t>Service Supply Relationships are Hubs, Not Chains.</a:t>
            </a:r>
          </a:p>
          <a:p>
            <a:pPr marL="292608" lvl="1" indent="-292608">
              <a:spcBef>
                <a:spcPts val="1000"/>
              </a:spcBef>
              <a:buClrTx/>
              <a:buSzPct val="100000"/>
              <a:buFont typeface="Arial" panose="020B0604020202020204" pitchFamily="34" charset="0"/>
              <a:buChar char="•"/>
            </a:pPr>
            <a:r>
              <a:rPr lang="en-US" dirty="0"/>
              <a:t>Service Capacity is Analogous to Inventory.</a:t>
            </a:r>
          </a:p>
          <a:p>
            <a:pPr marL="292608" lvl="1" indent="-292608">
              <a:spcBef>
                <a:spcPts val="1000"/>
              </a:spcBef>
              <a:buClrTx/>
              <a:buSzPct val="100000"/>
              <a:buFont typeface="Arial" panose="020B0604020202020204" pitchFamily="34" charset="0"/>
              <a:buChar char="•"/>
            </a:pPr>
            <a:r>
              <a:rPr lang="en-US" dirty="0"/>
              <a:t>Customer Supplied Inputs Can Vary in Quality.</a:t>
            </a:r>
          </a:p>
        </p:txBody>
      </p:sp>
    </p:spTree>
    <p:extLst>
      <p:ext uri="{BB962C8B-B14F-4D97-AF65-F5344CB8AC3E}">
        <p14:creationId xmlns:p14="http://schemas.microsoft.com/office/powerpoint/2010/main" val="4238199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Service Supply Relationships</a:t>
            </a:r>
          </a:p>
        </p:txBody>
      </p:sp>
      <p:sp>
        <p:nvSpPr>
          <p:cNvPr id="3" name="Content Placeholder 2"/>
          <p:cNvSpPr>
            <a:spLocks noGrp="1"/>
          </p:cNvSpPr>
          <p:nvPr>
            <p:ph idx="1"/>
          </p:nvPr>
        </p:nvSpPr>
        <p:spPr>
          <a:xfrm>
            <a:off x="1182688" y="2017713"/>
            <a:ext cx="7588062" cy="3392487"/>
          </a:xfrm>
        </p:spPr>
        <p:txBody>
          <a:bodyPr/>
          <a:lstStyle/>
          <a:p>
            <a:pPr marL="0" indent="0">
              <a:buNone/>
            </a:pPr>
            <a:r>
              <a:rPr lang="en-US" sz="2400" dirty="0"/>
              <a:t>Bidirectional Optimization.</a:t>
            </a:r>
          </a:p>
          <a:p>
            <a:pPr marL="0" indent="0">
              <a:buNone/>
            </a:pPr>
            <a:r>
              <a:rPr lang="en-US" sz="2400" dirty="0"/>
              <a:t>Productive Capacity.</a:t>
            </a:r>
          </a:p>
          <a:p>
            <a:pPr marL="292608" lvl="1" indent="-292608">
              <a:spcBef>
                <a:spcPts val="1000"/>
              </a:spcBef>
              <a:buClrTx/>
              <a:buSzPct val="100000"/>
              <a:buFont typeface="Arial" panose="020B0604020202020204" pitchFamily="34" charset="0"/>
              <a:buChar char="•"/>
            </a:pPr>
            <a:r>
              <a:rPr lang="en-US" sz="2000" u="sng" dirty="0"/>
              <a:t>Transfer</a:t>
            </a:r>
            <a:r>
              <a:rPr lang="en-US" sz="2000" dirty="0"/>
              <a:t>: make knowledge available to customers so that value can be transferred with very low cost (example: web based F</a:t>
            </a:r>
            <a:r>
              <a:rPr lang="en-US" sz="100" dirty="0"/>
              <a:t> </a:t>
            </a:r>
            <a:r>
              <a:rPr lang="en-US" sz="2000" dirty="0"/>
              <a:t>A</a:t>
            </a:r>
            <a:r>
              <a:rPr lang="en-US" sz="100" dirty="0"/>
              <a:t> </a:t>
            </a:r>
            <a:r>
              <a:rPr lang="en-US" sz="2000" dirty="0"/>
              <a:t>Q database).</a:t>
            </a:r>
          </a:p>
          <a:p>
            <a:pPr marL="292608" lvl="1" indent="-292608">
              <a:spcBef>
                <a:spcPts val="1000"/>
              </a:spcBef>
              <a:buClrTx/>
              <a:buSzPct val="100000"/>
              <a:buFont typeface="Arial" panose="020B0604020202020204" pitchFamily="34" charset="0"/>
              <a:buChar char="•"/>
            </a:pPr>
            <a:r>
              <a:rPr lang="en-US" sz="2000" u="sng" dirty="0"/>
              <a:t>Replacement</a:t>
            </a:r>
            <a:r>
              <a:rPr lang="en-US" sz="2000" dirty="0"/>
              <a:t>: strategy of substituting technology for human resources (example: digital blood pressure device).</a:t>
            </a:r>
          </a:p>
          <a:p>
            <a:pPr marL="292608" lvl="1" indent="-292608">
              <a:spcBef>
                <a:spcPts val="1000"/>
              </a:spcBef>
              <a:buClrTx/>
              <a:buSzPct val="100000"/>
              <a:buFont typeface="Arial" panose="020B0604020202020204" pitchFamily="34" charset="0"/>
              <a:buChar char="•"/>
            </a:pPr>
            <a:r>
              <a:rPr lang="en-US" sz="2000" u="sng" dirty="0"/>
              <a:t>Embellishment</a:t>
            </a:r>
            <a:r>
              <a:rPr lang="en-US" sz="2000" dirty="0"/>
              <a:t>: enable self-service by teaching (example: change surgical dressing).</a:t>
            </a:r>
            <a:endParaRPr lang="en-US" dirty="0"/>
          </a:p>
        </p:txBody>
      </p:sp>
      <p:sp>
        <p:nvSpPr>
          <p:cNvPr id="4" name="Content Placeholder 3"/>
          <p:cNvSpPr>
            <a:spLocks noGrp="1"/>
          </p:cNvSpPr>
          <p:nvPr>
            <p:ph idx="13"/>
          </p:nvPr>
        </p:nvSpPr>
        <p:spPr>
          <a:xfrm>
            <a:off x="1162050" y="5522509"/>
            <a:ext cx="7588062" cy="421091"/>
          </a:xfrm>
        </p:spPr>
        <p:txBody>
          <a:bodyPr/>
          <a:lstStyle/>
          <a:p>
            <a:pPr marL="0" indent="0">
              <a:buNone/>
            </a:pPr>
            <a:r>
              <a:rPr lang="en-US" sz="2400" dirty="0"/>
              <a:t>Perishability.</a:t>
            </a:r>
            <a:endParaRPr lang="en-US" dirty="0"/>
          </a:p>
        </p:txBody>
      </p:sp>
    </p:spTree>
    <p:extLst>
      <p:ext uri="{BB962C8B-B14F-4D97-AF65-F5344CB8AC3E}">
        <p14:creationId xmlns:p14="http://schemas.microsoft.com/office/powerpoint/2010/main" val="37048384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2051</TotalTime>
  <Pages>15</Pages>
  <Words>2366</Words>
  <Application>Microsoft Office PowerPoint</Application>
  <PresentationFormat>Letter Paper (8.5x11 in)</PresentationFormat>
  <Paragraphs>396</Paragraphs>
  <Slides>48</Slides>
  <Notes>34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48</vt:i4>
      </vt:variant>
    </vt:vector>
  </HeadingPairs>
  <TitlesOfParts>
    <vt:vector size="56" baseType="lpstr">
      <vt:lpstr>Arial</vt:lpstr>
      <vt:lpstr>Calibri</vt:lpstr>
      <vt:lpstr>Tahoma</vt:lpstr>
      <vt:lpstr>Times New Roman</vt:lpstr>
      <vt:lpstr>Wingdings</vt:lpstr>
      <vt:lpstr>Blends</vt:lpstr>
      <vt:lpstr>1_Blends</vt:lpstr>
      <vt:lpstr>Equation</vt:lpstr>
      <vt:lpstr>Chapter 9 Service Supply Relationships</vt:lpstr>
      <vt:lpstr>Learning Objectives</vt:lpstr>
      <vt:lpstr>Figure 9.1: Supply Chain for Physical Goods</vt:lpstr>
      <vt:lpstr>Figure 9.2: Omnichannel Supply Chain</vt:lpstr>
      <vt:lpstr>Figure 9.3: Service Supply Bidirectional Relationships</vt:lpstr>
      <vt:lpstr>Table 9.2: Single-Level Bidirectional Service Supply Relationships</vt:lpstr>
      <vt:lpstr>Table 9.3: Two-Level Bidirectional Service Supply Relationships</vt:lpstr>
      <vt:lpstr>Service Supply Relationships</vt:lpstr>
      <vt:lpstr>Managing Service Supply Relationships</vt:lpstr>
      <vt:lpstr>Table 9.4: Impact of Service Relationship Management on Home Health Care 1</vt:lpstr>
      <vt:lpstr>Table 9.4: Impact of Service Relationship Management on Home Health Care 2</vt:lpstr>
      <vt:lpstr>Table 9.4: Impact of Service Relationship Management on Home Health Care 3</vt:lpstr>
      <vt:lpstr>Social Media in Services 1</vt:lpstr>
      <vt:lpstr>Social Media in Services 2</vt:lpstr>
      <vt:lpstr>Professional Service Firms</vt:lpstr>
      <vt:lpstr>Figure 9.4: Stages in a Consulting Engagement</vt:lpstr>
      <vt:lpstr>Useful Tips for Successful Consulting Using McKinsey Model</vt:lpstr>
      <vt:lpstr>Consulting Firm Pyramid</vt:lpstr>
      <vt:lpstr>Professional Service Firms Operational Characteristics</vt:lpstr>
      <vt:lpstr>Common Categories of Projects</vt:lpstr>
      <vt:lpstr>Table 9.5: Profitability Tactics 1</vt:lpstr>
      <vt:lpstr>Table 9.5: Profitability Tactics 2</vt:lpstr>
      <vt:lpstr>Outsourcing Services 1</vt:lpstr>
      <vt:lpstr>Outsourcing Services 2</vt:lpstr>
      <vt:lpstr>Outsourcing Services 3</vt:lpstr>
      <vt:lpstr>Figure 9.5: Outsourcing Process</vt:lpstr>
      <vt:lpstr>Table 9.6: Taxonomy for Outsourcing Business Services</vt:lpstr>
      <vt:lpstr>Outsourcing Considerations (From Table 9.7) 1</vt:lpstr>
      <vt:lpstr>Outsourcing Considerations (From Table 9.7) 2</vt:lpstr>
      <vt:lpstr>Outsourcing Considerations (From Table 9.7) 3</vt:lpstr>
      <vt:lpstr>Topics for Discussion</vt:lpstr>
      <vt:lpstr>Interactive Exercise</vt:lpstr>
      <vt:lpstr>Case 9.1: Boomer Consulting</vt:lpstr>
      <vt:lpstr>Case 9.2: Evolution of B2C E-Commerce in Japan</vt:lpstr>
      <vt:lpstr>City Growth Around Train Stations 1</vt:lpstr>
      <vt:lpstr>City Growth Around Train Stations 2</vt:lpstr>
      <vt:lpstr>City Growth Around Train Stations 3</vt:lpstr>
      <vt:lpstr>Evolution of B 2 C E-Commerce in Japan Questions</vt:lpstr>
      <vt:lpstr>Figure 9.1: Supply Chain for Physical Goods Long Description </vt:lpstr>
      <vt:lpstr>Figure 9.2: Omnichannel Supply Chain Long Description </vt:lpstr>
      <vt:lpstr>Figure 9.3: Service Supply Bidirectional Relationships Long Description </vt:lpstr>
      <vt:lpstr>Figure 9.4: Stages in a Consulting Engagement Long Description </vt:lpstr>
      <vt:lpstr>Figure 9.5: Outsourcing Process Long Description 1</vt:lpstr>
      <vt:lpstr>Figure 9.5: Outsourcing Process Long Description 2</vt:lpstr>
      <vt:lpstr>Figure 9.5: Outsourcing Process Long Description 3</vt:lpstr>
      <vt:lpstr>City Growth Around Train Stations 1 Long Description </vt:lpstr>
      <vt:lpstr>City Growth Around Train Stations 2 Long Description </vt:lpstr>
      <vt:lpstr>City Growth Around Train Stations 3 Long Description </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380</cp:revision>
  <cp:lastPrinted>1997-05-18T18:51:52Z</cp:lastPrinted>
  <dcterms:created xsi:type="dcterms:W3CDTF">1996-01-27T21:40:24Z</dcterms:created>
  <dcterms:modified xsi:type="dcterms:W3CDTF">2018-09-27T08:21:25Z</dcterms:modified>
</cp:coreProperties>
</file>