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97" r:id="rId2"/>
    <p:sldMasterId id="2147483680" r:id="rId3"/>
  </p:sldMasterIdLst>
  <p:notesMasterIdLst>
    <p:notesMasterId r:id="rId52"/>
  </p:notesMasterIdLst>
  <p:handoutMasterIdLst>
    <p:handoutMasterId r:id="rId53"/>
  </p:handoutMasterIdLst>
  <p:sldIdLst>
    <p:sldId id="358" r:id="rId4"/>
    <p:sldId id="271" r:id="rId5"/>
    <p:sldId id="296" r:id="rId6"/>
    <p:sldId id="311" r:id="rId7"/>
    <p:sldId id="289" r:id="rId8"/>
    <p:sldId id="359" r:id="rId9"/>
    <p:sldId id="360" r:id="rId10"/>
    <p:sldId id="276" r:id="rId11"/>
    <p:sldId id="334" r:id="rId12"/>
    <p:sldId id="306" r:id="rId13"/>
    <p:sldId id="298" r:id="rId14"/>
    <p:sldId id="312" r:id="rId15"/>
    <p:sldId id="349" r:id="rId16"/>
    <p:sldId id="350" r:id="rId17"/>
    <p:sldId id="313" r:id="rId18"/>
    <p:sldId id="314" r:id="rId19"/>
    <p:sldId id="258" r:id="rId20"/>
    <p:sldId id="259" r:id="rId21"/>
    <p:sldId id="310" r:id="rId22"/>
    <p:sldId id="351" r:id="rId23"/>
    <p:sldId id="315" r:id="rId24"/>
    <p:sldId id="316" r:id="rId25"/>
    <p:sldId id="262" r:id="rId26"/>
    <p:sldId id="319" r:id="rId27"/>
    <p:sldId id="318" r:id="rId28"/>
    <p:sldId id="317" r:id="rId29"/>
    <p:sldId id="279" r:id="rId30"/>
    <p:sldId id="335" r:id="rId31"/>
    <p:sldId id="336" r:id="rId32"/>
    <p:sldId id="337" r:id="rId33"/>
    <p:sldId id="281" r:id="rId34"/>
    <p:sldId id="269" r:id="rId35"/>
    <p:sldId id="270" r:id="rId36"/>
    <p:sldId id="333" r:id="rId37"/>
    <p:sldId id="285" r:id="rId38"/>
    <p:sldId id="320" r:id="rId39"/>
    <p:sldId id="338" r:id="rId40"/>
    <p:sldId id="293" r:id="rId41"/>
    <p:sldId id="299" r:id="rId42"/>
    <p:sldId id="352" r:id="rId43"/>
    <p:sldId id="353" r:id="rId44"/>
    <p:sldId id="354" r:id="rId45"/>
    <p:sldId id="355" r:id="rId46"/>
    <p:sldId id="356" r:id="rId47"/>
    <p:sldId id="357" r:id="rId48"/>
    <p:sldId id="361" r:id="rId49"/>
    <p:sldId id="362" r:id="rId50"/>
    <p:sldId id="363" r:id="rId51"/>
  </p:sldIdLst>
  <p:sldSz cx="9144000" cy="6858000" type="letter"/>
  <p:notesSz cx="6858000" cy="9028113"/>
  <p:custDataLst>
    <p:tags r:id="rId54"/>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333399"/>
    <a:srgbClr val="000000"/>
    <a:srgbClr val="FFCCFF"/>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E36E03-D2E8-4059-AE36-2FB570D69B5B}" v="4514" dt="2018-09-18T15:26:42.4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332" autoAdjust="0"/>
    <p:restoredTop sz="86499" autoAdjust="0"/>
  </p:normalViewPr>
  <p:slideViewPr>
    <p:cSldViewPr>
      <p:cViewPr varScale="1">
        <p:scale>
          <a:sx n="93" d="100"/>
          <a:sy n="93" d="100"/>
        </p:scale>
        <p:origin x="528" y="90"/>
      </p:cViewPr>
      <p:guideLst>
        <p:guide orient="horz" pos="2160"/>
        <p:guide pos="2880"/>
      </p:guideLst>
    </p:cSldViewPr>
  </p:slideViewPr>
  <p:outlineViewPr>
    <p:cViewPr>
      <p:scale>
        <a:sx n="33" d="100"/>
        <a:sy n="33" d="100"/>
      </p:scale>
      <p:origin x="0" y="-27918"/>
    </p:cViewPr>
  </p:outlineViewPr>
  <p:notesTextViewPr>
    <p:cViewPr>
      <p:scale>
        <a:sx n="100" d="100"/>
        <a:sy n="100" d="100"/>
      </p:scale>
      <p:origin x="0" y="0"/>
    </p:cViewPr>
  </p:notesTextViewPr>
  <p:sorterViewPr>
    <p:cViewPr>
      <p:scale>
        <a:sx n="66" d="100"/>
        <a:sy n="66" d="100"/>
      </p:scale>
      <p:origin x="0" y="402"/>
    </p:cViewPr>
  </p:sorterViewPr>
  <p:notesViewPr>
    <p:cSldViewPr>
      <p:cViewPr varScale="1">
        <p:scale>
          <a:sx n="86" d="100"/>
          <a:sy n="86" d="100"/>
        </p:scale>
        <p:origin x="318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 Id="rId60" Type="http://schemas.microsoft.com/office/2016/11/relationships/changesInfo" Target="changesInfos/changesInfo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nya Adkins" userId="14c23e932176157f" providerId="LiveId" clId="{4FE36E03-D2E8-4059-AE36-2FB570D69B5B}"/>
    <pc:docChg chg="modSld">
      <pc:chgData name="Tonya Adkins" userId="14c23e932176157f" providerId="LiveId" clId="{4FE36E03-D2E8-4059-AE36-2FB570D69B5B}" dt="2018-09-18T15:26:42.447" v="4513" actId="962"/>
      <pc:docMkLst>
        <pc:docMk/>
      </pc:docMkLst>
      <pc:sldChg chg="modSp">
        <pc:chgData name="Tonya Adkins" userId="14c23e932176157f" providerId="LiveId" clId="{4FE36E03-D2E8-4059-AE36-2FB570D69B5B}" dt="2018-09-18T15:03:07.302" v="199" actId="962"/>
        <pc:sldMkLst>
          <pc:docMk/>
          <pc:sldMk cId="0" sldId="258"/>
        </pc:sldMkLst>
        <pc:picChg chg="mod">
          <ac:chgData name="Tonya Adkins" userId="14c23e932176157f" providerId="LiveId" clId="{4FE36E03-D2E8-4059-AE36-2FB570D69B5B}" dt="2018-09-18T15:03:07.302" v="199" actId="962"/>
          <ac:picMkLst>
            <pc:docMk/>
            <pc:sldMk cId="0" sldId="258"/>
            <ac:picMk id="9" creationId="{00000000-0000-0000-0000-000000000000}"/>
          </ac:picMkLst>
        </pc:picChg>
      </pc:sldChg>
      <pc:sldChg chg="modSp">
        <pc:chgData name="Tonya Adkins" userId="14c23e932176157f" providerId="LiveId" clId="{4FE36E03-D2E8-4059-AE36-2FB570D69B5B}" dt="2018-09-18T15:19:54.305" v="3277" actId="962"/>
        <pc:sldMkLst>
          <pc:docMk/>
          <pc:sldMk cId="0" sldId="293"/>
        </pc:sldMkLst>
        <pc:picChg chg="mod">
          <ac:chgData name="Tonya Adkins" userId="14c23e932176157f" providerId="LiveId" clId="{4FE36E03-D2E8-4059-AE36-2FB570D69B5B}" dt="2018-09-18T15:19:54.305" v="3277" actId="962"/>
          <ac:picMkLst>
            <pc:docMk/>
            <pc:sldMk cId="0" sldId="293"/>
            <ac:picMk id="7" creationId="{00000000-0000-0000-0000-000000000000}"/>
          </ac:picMkLst>
        </pc:picChg>
      </pc:sldChg>
      <pc:sldChg chg="modSp">
        <pc:chgData name="Tonya Adkins" userId="14c23e932176157f" providerId="LiveId" clId="{4FE36E03-D2E8-4059-AE36-2FB570D69B5B}" dt="2018-09-18T15:26:42.447" v="4513" actId="962"/>
        <pc:sldMkLst>
          <pc:docMk/>
          <pc:sldMk cId="0" sldId="299"/>
        </pc:sldMkLst>
        <pc:picChg chg="mod">
          <ac:chgData name="Tonya Adkins" userId="14c23e932176157f" providerId="LiveId" clId="{4FE36E03-D2E8-4059-AE36-2FB570D69B5B}" dt="2018-09-18T15:26:42.447" v="4513" actId="962"/>
          <ac:picMkLst>
            <pc:docMk/>
            <pc:sldMk cId="0" sldId="299"/>
            <ac:picMk id="7" creationId="{00000000-0000-0000-0000-000000000000}"/>
          </ac:picMkLst>
        </pc:picChg>
      </pc:sldChg>
      <pc:sldChg chg="modSp">
        <pc:chgData name="Tonya Adkins" userId="14c23e932176157f" providerId="LiveId" clId="{4FE36E03-D2E8-4059-AE36-2FB570D69B5B}" dt="2018-09-18T15:02:40.906" v="103" actId="962"/>
        <pc:sldMkLst>
          <pc:docMk/>
          <pc:sldMk cId="2488087775" sldId="314"/>
        </pc:sldMkLst>
        <pc:spChg chg="mod">
          <ac:chgData name="Tonya Adkins" userId="14c23e932176157f" providerId="LiveId" clId="{4FE36E03-D2E8-4059-AE36-2FB570D69B5B}" dt="2018-09-18T15:02:36.641" v="101" actId="962"/>
          <ac:spMkLst>
            <pc:docMk/>
            <pc:sldMk cId="2488087775" sldId="314"/>
            <ac:spMk id="35842" creationId="{00000000-0000-0000-0000-000000000000}"/>
          </ac:spMkLst>
        </pc:spChg>
        <pc:picChg chg="mod">
          <ac:chgData name="Tonya Adkins" userId="14c23e932176157f" providerId="LiveId" clId="{4FE36E03-D2E8-4059-AE36-2FB570D69B5B}" dt="2018-09-18T15:02:40.906" v="103" actId="962"/>
          <ac:picMkLst>
            <pc:docMk/>
            <pc:sldMk cId="2488087775" sldId="314"/>
            <ac:picMk id="4" creationId="{00000000-0000-0000-0000-000000000000}"/>
          </ac:picMkLst>
        </pc:picChg>
      </pc:sldChg>
      <pc:sldChg chg="modSp">
        <pc:chgData name="Tonya Adkins" userId="14c23e932176157f" providerId="LiveId" clId="{4FE36E03-D2E8-4059-AE36-2FB570D69B5B}" dt="2018-09-18T15:12:21.880" v="1717" actId="962"/>
        <pc:sldMkLst>
          <pc:docMk/>
          <pc:sldMk cId="3132470650" sldId="338"/>
        </pc:sldMkLst>
        <pc:picChg chg="mod">
          <ac:chgData name="Tonya Adkins" userId="14c23e932176157f" providerId="LiveId" clId="{4FE36E03-D2E8-4059-AE36-2FB570D69B5B}" dt="2018-09-18T15:12:21.880" v="1717" actId="962"/>
          <ac:picMkLst>
            <pc:docMk/>
            <pc:sldMk cId="3132470650" sldId="338"/>
            <ac:picMk id="10" creationId="{00000000-0000-0000-0000-000000000000}"/>
          </ac:picMkLst>
        </pc:picChg>
      </pc:sldChg>
    </pc:docChg>
  </pc:docChgLst>
</pc:chgInfo>
</file>

<file path=ppt/drawings/_rels/vmlDrawing1.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Arial" charset="0"/>
              </a:defRPr>
            </a:lvl1pPr>
          </a:lstStyle>
          <a:p>
            <a:pPr>
              <a:defRPr/>
            </a:pPr>
            <a:endParaRPr lang="en-US"/>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Arial" charset="0"/>
              </a:defRPr>
            </a:lvl1pPr>
          </a:lstStyle>
          <a:p>
            <a:pPr>
              <a:defRPr/>
            </a:pPr>
            <a:endParaRPr lang="en-US"/>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Arial" charset="0"/>
              </a:defRPr>
            </a:lvl1pPr>
          </a:lstStyle>
          <a:p>
            <a:pPr>
              <a:defRPr/>
            </a:pPr>
            <a:endParaRPr lang="en-US"/>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Arial" charset="0"/>
              </a:defRPr>
            </a:lvl1pPr>
          </a:lstStyle>
          <a:p>
            <a:pPr>
              <a:defRPr/>
            </a:pPr>
            <a:fld id="{E6C00F8C-1171-4033-A5B7-DE184FD0BD56}" type="slidenum">
              <a:rPr lang="en-US"/>
              <a:pPr>
                <a:defRPr/>
              </a:pPr>
              <a:t>‹#›</a:t>
            </a:fld>
            <a:endParaRPr lang="en-US"/>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499B710D-67DE-4A20-82FC-29CA14868FCD}"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304325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AF846481-77A5-4BFD-95F4-E1EB069DFA3A}" type="slidenum">
              <a:rPr lang="en-US"/>
              <a:pPr>
                <a:defRPr/>
              </a:pPr>
              <a:t>‹#›</a:t>
            </a:fld>
            <a:endParaRPr lang="en-US"/>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1"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B7ECF210-55CD-41E0-BFAA-23515DA24861}"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059454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3</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79830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xfrm>
            <a:off x="1179513" y="682625"/>
            <a:ext cx="4498975" cy="3373438"/>
          </a:xfrm>
          <a:ln cap="flat"/>
        </p:spPr>
      </p:sp>
      <p:sp>
        <p:nvSpPr>
          <p:cNvPr id="29699"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276414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469867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268025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587427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179513" y="682625"/>
            <a:ext cx="4498975" cy="3373438"/>
          </a:xfrm>
          <a:ln cap="flat"/>
        </p:spPr>
      </p:sp>
      <p:sp>
        <p:nvSpPr>
          <p:cNvPr id="32771"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6511377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79513" y="682625"/>
            <a:ext cx="4498975" cy="3373438"/>
          </a:xfrm>
          <a:ln cap="flat"/>
        </p:spPr>
      </p:sp>
      <p:sp>
        <p:nvSpPr>
          <p:cNvPr id="3379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379668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4</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93230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8</a:t>
            </a:fld>
            <a:endParaRPr lang="en-US"/>
          </a:p>
        </p:txBody>
      </p:sp>
    </p:spTree>
    <p:extLst>
      <p:ext uri="{BB962C8B-B14F-4D97-AF65-F5344CB8AC3E}">
        <p14:creationId xmlns:p14="http://schemas.microsoft.com/office/powerpoint/2010/main" val="3634900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9</a:t>
            </a:fld>
            <a:endParaRPr lang="en-US"/>
          </a:p>
        </p:txBody>
      </p:sp>
    </p:spTree>
    <p:extLst>
      <p:ext uri="{BB962C8B-B14F-4D97-AF65-F5344CB8AC3E}">
        <p14:creationId xmlns:p14="http://schemas.microsoft.com/office/powerpoint/2010/main" val="1533956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11</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619467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12</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88789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15</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518322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16</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07448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107882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
        <p:nvSpPr>
          <p:cNvPr id="3" name="Content Placeholder 2"/>
          <p:cNvSpPr>
            <a:spLocks noGrp="1"/>
          </p:cNvSpPr>
          <p:nvPr>
            <p:ph sz="quarter" idx="14"/>
          </p:nvPr>
        </p:nvSpPr>
        <p:spPr>
          <a:xfrm>
            <a:off x="990600" y="5791200"/>
            <a:ext cx="7772400" cy="30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2430690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7FC7A76-E052-413F-81C9-B5DED1CC5A49}" type="datetimeFigureOut">
              <a:rPr lang="en-US" smtClean="0"/>
              <a:t>9/25/2018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27284640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FC7A76-E052-413F-81C9-B5DED1CC5A49}" type="datetimeFigureOut">
              <a:rPr lang="en-US" smtClean="0"/>
              <a:t>9/25/2018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4054301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21"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22"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extLst>
      <p:ext uri="{BB962C8B-B14F-4D97-AF65-F5344CB8AC3E}">
        <p14:creationId xmlns:p14="http://schemas.microsoft.com/office/powerpoint/2010/main" val="3737101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FC7A76-E052-413F-81C9-B5DED1CC5A49}" type="datetimeFigureOut">
              <a:rPr lang="en-US" smtClean="0"/>
              <a:t>9/25/2018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35008699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FC7A76-E052-413F-81C9-B5DED1CC5A49}" type="datetimeFigureOut">
              <a:rPr lang="en-US" smtClean="0"/>
              <a:t>9/25/2018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38975346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FC7A76-E052-413F-81C9-B5DED1CC5A49}" type="datetimeFigureOut">
              <a:rPr lang="en-US" smtClean="0"/>
              <a:t>9/25/2018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16040971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FC7A76-E052-413F-81C9-B5DED1CC5A49}" type="datetimeFigureOut">
              <a:rPr lang="en-US" smtClean="0"/>
              <a:t>9/25/2018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9468243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FC7A76-E052-413F-81C9-B5DED1CC5A49}" type="datetimeFigureOut">
              <a:rPr lang="en-US" smtClean="0"/>
              <a:t>9/25/2018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7120989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FC7A76-E052-413F-81C9-B5DED1CC5A49}" type="datetimeFigureOut">
              <a:rPr lang="en-US" smtClean="0"/>
              <a:t>9/25/2018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24504321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FC7A76-E052-413F-81C9-B5DED1CC5A49}" type="datetimeFigureOut">
              <a:rPr lang="en-US" smtClean="0"/>
              <a:t>9/25/2018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42305366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FC7A76-E052-413F-81C9-B5DED1CC5A49}" type="datetimeFigureOut">
              <a:rPr lang="en-US" smtClean="0"/>
              <a:t>9/25/2018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13182494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FC7A76-E052-413F-81C9-B5DED1CC5A49}" type="datetimeFigureOut">
              <a:rPr lang="en-US" smtClean="0"/>
              <a:t>9/25/2018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24849604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extLst>
      <p:ext uri="{BB962C8B-B14F-4D97-AF65-F5344CB8AC3E}">
        <p14:creationId xmlns:p14="http://schemas.microsoft.com/office/powerpoint/2010/main" val="131928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dirty="0"/>
          </a:p>
        </p:txBody>
      </p:sp>
      <p:sp>
        <p:nvSpPr>
          <p:cNvPr id="3" name="Content Placeholder 2"/>
          <p:cNvSpPr>
            <a:spLocks noGrp="1"/>
          </p:cNvSpPr>
          <p:nvPr>
            <p:ph sz="quarter" idx="11" hasCustomPrompt="1"/>
          </p:nvPr>
        </p:nvSpPr>
        <p:spPr>
          <a:xfrm>
            <a:off x="2895600" y="6477000"/>
            <a:ext cx="4267200" cy="228600"/>
          </a:xfrm>
        </p:spPr>
        <p:txBody>
          <a:bodyPr/>
          <a:lstStyle>
            <a:lvl1pPr marL="0" indent="0" algn="ctr">
              <a:buNone/>
              <a:defRPr sz="900">
                <a:latin typeface="Calibri" panose="020F0502020204030204" pitchFamily="34" charset="0"/>
              </a:defRPr>
            </a:lvl1pPr>
          </a:lstStyle>
          <a:p>
            <a:pPr lvl="0"/>
            <a:r>
              <a:rPr lang="en-IN" dirty="0"/>
              <a:t>©2019 McGraw-Hill Education.</a:t>
            </a:r>
          </a:p>
        </p:txBody>
      </p:sp>
      <p:sp>
        <p:nvSpPr>
          <p:cNvPr id="16" name="Content Placeholder 15"/>
          <p:cNvSpPr>
            <a:spLocks noGrp="1"/>
          </p:cNvSpPr>
          <p:nvPr>
            <p:ph sz="quarter" idx="12" hasCustomPrompt="1"/>
          </p:nvPr>
        </p:nvSpPr>
        <p:spPr>
          <a:xfrm>
            <a:off x="7162800" y="6477000"/>
            <a:ext cx="1846263" cy="228600"/>
          </a:xfrm>
        </p:spPr>
        <p:txBody>
          <a:bodyPr/>
          <a:lstStyle>
            <a:lvl1pPr marL="0" indent="0" algn="r">
              <a:buFontTx/>
              <a:buNone/>
              <a:defRPr sz="1400">
                <a:latin typeface="Calibri" panose="020F0502020204030204" pitchFamily="34" charset="0"/>
              </a:defRPr>
            </a:lvl1pPr>
            <a:lvl2pPr marL="742950" indent="-285750">
              <a:buFont typeface="Arial" panose="020B0604020202020204" pitchFamily="34" charset="0"/>
              <a:buChar char="•"/>
              <a:defRPr sz="1400">
                <a:latin typeface="Calibri" panose="020F0502020204030204" pitchFamily="34" charset="0"/>
              </a:defRPr>
            </a:lvl2pPr>
            <a:lvl3pPr marL="1200150" indent="-285750">
              <a:buFont typeface="Arial" panose="020B0604020202020204" pitchFamily="34" charset="0"/>
              <a:buChar char="•"/>
              <a:defRPr sz="1400">
                <a:latin typeface="Calibri" panose="020F0502020204030204" pitchFamily="34" charset="0"/>
              </a:defRPr>
            </a:lvl3pPr>
            <a:lvl4pPr marL="1657350" indent="-285750">
              <a:buFont typeface="Arial" panose="020B0604020202020204" pitchFamily="34" charset="0"/>
              <a:buChar char="•"/>
              <a:defRPr sz="1400">
                <a:latin typeface="Calibri" panose="020F0502020204030204" pitchFamily="34" charset="0"/>
              </a:defRPr>
            </a:lvl4pPr>
            <a:lvl5pPr marL="2114550" indent="-285750">
              <a:buFont typeface="Arial" panose="020B0604020202020204" pitchFamily="34" charset="0"/>
              <a:buChar char="•"/>
              <a:defRPr sz="1400">
                <a:latin typeface="Calibri" panose="020F0502020204030204" pitchFamily="34" charset="0"/>
              </a:defRPr>
            </a:lvl5pPr>
          </a:lstStyle>
          <a:p>
            <a:pPr lvl="0"/>
            <a:r>
              <a:rPr lang="en-IN" dirty="0"/>
              <a:t>&lt;#&gt;</a:t>
            </a:r>
          </a:p>
        </p:txBody>
      </p:sp>
    </p:spTree>
    <p:extLst>
      <p:ext uri="{BB962C8B-B14F-4D97-AF65-F5344CB8AC3E}">
        <p14:creationId xmlns:p14="http://schemas.microsoft.com/office/powerpoint/2010/main" val="1473434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742471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00609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89337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40663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extLst>
      <p:ext uri="{BB962C8B-B14F-4D97-AF65-F5344CB8AC3E}">
        <p14:creationId xmlns:p14="http://schemas.microsoft.com/office/powerpoint/2010/main" val="6713486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extLst>
      <p:ext uri="{BB962C8B-B14F-4D97-AF65-F5344CB8AC3E}">
        <p14:creationId xmlns:p14="http://schemas.microsoft.com/office/powerpoint/2010/main" val="27469362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extLst>
      <p:ext uri="{BB962C8B-B14F-4D97-AF65-F5344CB8AC3E}">
        <p14:creationId xmlns:p14="http://schemas.microsoft.com/office/powerpoint/2010/main" val="5804256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extLst>
      <p:ext uri="{BB962C8B-B14F-4D97-AF65-F5344CB8AC3E}">
        <p14:creationId xmlns:p14="http://schemas.microsoft.com/office/powerpoint/2010/main" val="28010777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extLst>
      <p:ext uri="{BB962C8B-B14F-4D97-AF65-F5344CB8AC3E}">
        <p14:creationId xmlns:p14="http://schemas.microsoft.com/office/powerpoint/2010/main" val="342377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743744"/>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553533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extLst>
      <p:ext uri="{BB962C8B-B14F-4D97-AF65-F5344CB8AC3E}">
        <p14:creationId xmlns:p14="http://schemas.microsoft.com/office/powerpoint/2010/main" val="26673477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extLst>
      <p:ext uri="{BB962C8B-B14F-4D97-AF65-F5344CB8AC3E}">
        <p14:creationId xmlns:p14="http://schemas.microsoft.com/office/powerpoint/2010/main" val="1644493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extLst>
      <p:ext uri="{BB962C8B-B14F-4D97-AF65-F5344CB8AC3E}">
        <p14:creationId xmlns:p14="http://schemas.microsoft.com/office/powerpoint/2010/main" val="393523618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extLst>
      <p:ext uri="{BB962C8B-B14F-4D97-AF65-F5344CB8AC3E}">
        <p14:creationId xmlns:p14="http://schemas.microsoft.com/office/powerpoint/2010/main" val="40308941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extLst>
      <p:ext uri="{BB962C8B-B14F-4D97-AF65-F5344CB8AC3E}">
        <p14:creationId xmlns:p14="http://schemas.microsoft.com/office/powerpoint/2010/main" val="23333985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2164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801688" y="2017713"/>
            <a:ext cx="2932112" cy="485255"/>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781050" y="2603801"/>
            <a:ext cx="2932112" cy="520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781050" y="3195392"/>
            <a:ext cx="2932112" cy="538408"/>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777005" y="3823001"/>
            <a:ext cx="2932112" cy="520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762000" y="4419600"/>
            <a:ext cx="2932112" cy="520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7"/>
          </p:nvPr>
        </p:nvSpPr>
        <p:spPr>
          <a:xfrm>
            <a:off x="762000" y="5042201"/>
            <a:ext cx="2932112" cy="520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idx="18"/>
          </p:nvPr>
        </p:nvSpPr>
        <p:spPr>
          <a:xfrm>
            <a:off x="762000" y="5651801"/>
            <a:ext cx="2932112" cy="520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2"/>
          <p:cNvSpPr>
            <a:spLocks noGrp="1"/>
          </p:cNvSpPr>
          <p:nvPr>
            <p:ph idx="19"/>
          </p:nvPr>
        </p:nvSpPr>
        <p:spPr>
          <a:xfrm>
            <a:off x="5068888" y="2057400"/>
            <a:ext cx="2932112" cy="485255"/>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idx="20"/>
          </p:nvPr>
        </p:nvSpPr>
        <p:spPr>
          <a:xfrm>
            <a:off x="5048250" y="2643488"/>
            <a:ext cx="2932112" cy="520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idx="21"/>
          </p:nvPr>
        </p:nvSpPr>
        <p:spPr>
          <a:xfrm>
            <a:off x="5048250" y="3235079"/>
            <a:ext cx="2932112" cy="538408"/>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p:cNvSpPr>
            <a:spLocks noGrp="1"/>
          </p:cNvSpPr>
          <p:nvPr>
            <p:ph idx="22"/>
          </p:nvPr>
        </p:nvSpPr>
        <p:spPr>
          <a:xfrm>
            <a:off x="5044205" y="3862688"/>
            <a:ext cx="2932112" cy="520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idx="23"/>
          </p:nvPr>
        </p:nvSpPr>
        <p:spPr>
          <a:xfrm>
            <a:off x="5029200" y="4459287"/>
            <a:ext cx="2932112" cy="520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idx="24"/>
          </p:nvPr>
        </p:nvSpPr>
        <p:spPr>
          <a:xfrm>
            <a:off x="5029200" y="5081888"/>
            <a:ext cx="2932112" cy="520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p:cNvSpPr>
            <a:spLocks noGrp="1"/>
          </p:cNvSpPr>
          <p:nvPr>
            <p:ph idx="25"/>
          </p:nvPr>
        </p:nvSpPr>
        <p:spPr>
          <a:xfrm>
            <a:off x="5029200" y="5691488"/>
            <a:ext cx="2932112" cy="520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4693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theme" Target="../theme/theme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36637"/>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36637"/>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458912"/>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458912"/>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385887"/>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28687"/>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19262"/>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28600"/>
            <a:ext cx="7793037" cy="907841"/>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14"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5"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9" r:id="rId2"/>
    <p:sldLayoutId id="2147483664" r:id="rId3"/>
    <p:sldLayoutId id="2147483676" r:id="rId4"/>
    <p:sldLayoutId id="2147483677" r:id="rId5"/>
    <p:sldLayoutId id="2147483678"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709" r:id="rId17"/>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FC7A76-E052-413F-81C9-B5DED1CC5A49}" type="datetimeFigureOut">
              <a:rPr lang="en-US" smtClean="0"/>
              <a:t>9/25/2018</a:t>
            </a:fld>
            <a:endParaRPr 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1C9853-1296-4772-A55C-74EBB9757303}" type="slidenum">
              <a:rPr lang="en-US" smtClean="0"/>
              <a:t>‹#›</a:t>
            </a:fld>
            <a:endParaRPr lang="en-US"/>
          </a:p>
        </p:txBody>
      </p:sp>
    </p:spTree>
    <p:extLst>
      <p:ext uri="{BB962C8B-B14F-4D97-AF65-F5344CB8AC3E}">
        <p14:creationId xmlns:p14="http://schemas.microsoft.com/office/powerpoint/2010/main" val="1266994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20"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21"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a:t>©2019 McGraw-Hill Education.</a:t>
            </a:r>
            <a:endParaRPr lang="en-US" kern="0" dirty="0"/>
          </a:p>
        </p:txBody>
      </p:sp>
    </p:spTree>
    <p:extLst>
      <p:ext uri="{BB962C8B-B14F-4D97-AF65-F5344CB8AC3E}">
        <p14:creationId xmlns:p14="http://schemas.microsoft.com/office/powerpoint/2010/main" val="252116059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slide" Target="slide4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slide" Target="slide4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slide" Target="slide44.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10.wmf"/><Relationship Id="rId5" Type="http://schemas.openxmlformats.org/officeDocument/2006/relationships/oleObject" Target="../embeddings/oleObject2.bin"/><Relationship Id="rId4" Type="http://schemas.openxmlformats.org/officeDocument/2006/relationships/image" Target="../media/image9.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image" Target="../media/image11.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12.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3.xml"/><Relationship Id="rId1" Type="http://schemas.openxmlformats.org/officeDocument/2006/relationships/vmlDrawing" Target="../drawings/vmlDrawing4.vml"/><Relationship Id="rId4" Type="http://schemas.openxmlformats.org/officeDocument/2006/relationships/image" Target="../media/image13.w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slide" Target="slide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1371600"/>
            <a:ext cx="7772400" cy="1457806"/>
          </a:xfrm>
        </p:spPr>
        <p:txBody>
          <a:bodyPr/>
          <a:lstStyle/>
          <a:p>
            <a:pPr algn="ctr"/>
            <a:r>
              <a:rPr lang="en-US" sz="4000" dirty="0">
                <a:latin typeface="Calibri" panose="020F0502020204030204" pitchFamily="34" charset="0"/>
              </a:rPr>
              <a:t>Chapter 8</a:t>
            </a:r>
            <a:br>
              <a:rPr lang="en-US" sz="4000" dirty="0">
                <a:latin typeface="Calibri" panose="020F0502020204030204" pitchFamily="34" charset="0"/>
              </a:rPr>
            </a:br>
            <a:r>
              <a:rPr lang="en-US" sz="4000" dirty="0">
                <a:latin typeface="Calibri" panose="020F0502020204030204" pitchFamily="34" charset="0"/>
              </a:rPr>
              <a:t>Service Facility Location</a:t>
            </a:r>
            <a:endParaRPr lang="en-IN" sz="4000" dirty="0"/>
          </a:p>
        </p:txBody>
      </p:sp>
      <p:pic>
        <p:nvPicPr>
          <p:cNvPr id="7" name="Picture 6">
            <a:extLst>
              <a:ext uri="{C183D7F6-B498-43B3-948B-1728B52AA6E4}">
                <adec:decorative xmlns:adec="http://schemas.microsoft.com/office/drawing/2017/decorative" xmlns=""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4292" y="3446902"/>
            <a:ext cx="3815417" cy="2725298"/>
          </a:xfrm>
          <a:prstGeom prst="rect">
            <a:avLst/>
          </a:prstGeom>
        </p:spPr>
      </p:pic>
      <p:sp>
        <p:nvSpPr>
          <p:cNvPr id="4" name="Slide Number Placeholder 3"/>
          <p:cNvSpPr>
            <a:spLocks noGrp="1"/>
          </p:cNvSpPr>
          <p:nvPr>
            <p:ph type="sldNum" sz="quarter" idx="12"/>
          </p:nvPr>
        </p:nvSpPr>
        <p:spPr>
          <a:xfrm>
            <a:off x="8554948" y="6466726"/>
            <a:ext cx="381000" cy="304800"/>
          </a:xfrm>
        </p:spPr>
        <p:txBody>
          <a:bodyPr/>
          <a:lstStyle/>
          <a:p>
            <a:pPr algn="r">
              <a:defRPr/>
            </a:pPr>
            <a:fld id="{1A95E730-7610-4972-910D-CF90D217A819}" type="slidenum">
              <a:rPr lang="en-US" sz="1400" smtClean="0">
                <a:latin typeface="Calibri" panose="020F0502020204030204" pitchFamily="34" charset="0"/>
              </a:rPr>
              <a:pPr algn="r">
                <a:defRPr/>
              </a:pPr>
              <a:t>1</a:t>
            </a:fld>
            <a:endParaRPr lang="en-US" sz="1400" dirty="0">
              <a:latin typeface="Calibri" panose="020F0502020204030204" pitchFamily="34" charset="0"/>
            </a:endParaRPr>
          </a:p>
        </p:txBody>
      </p:sp>
      <p:sp>
        <p:nvSpPr>
          <p:cNvPr id="6" name="Content Placeholder 5"/>
          <p:cNvSpPr>
            <a:spLocks noGrp="1"/>
          </p:cNvSpPr>
          <p:nvPr>
            <p:ph sz="quarter" idx="14"/>
          </p:nvPr>
        </p:nvSpPr>
        <p:spPr>
          <a:xfrm>
            <a:off x="304800" y="6400800"/>
            <a:ext cx="7848600" cy="304800"/>
          </a:xfrm>
        </p:spPr>
        <p:txBody>
          <a:bodyPr/>
          <a:lstStyle/>
          <a:p>
            <a:pPr marL="0" indent="0" algn="ctr">
              <a:buNone/>
            </a:pPr>
            <a:r>
              <a:rPr lang="en-IN" sz="9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endParaRPr lang="en-US" sz="900" dirty="0">
              <a:latin typeface="Calibri" panose="020F0502020204030204" pitchFamily="34" charset="0"/>
            </a:endParaRPr>
          </a:p>
        </p:txBody>
      </p:sp>
    </p:spTree>
    <p:extLst>
      <p:ext uri="{BB962C8B-B14F-4D97-AF65-F5344CB8AC3E}">
        <p14:creationId xmlns:p14="http://schemas.microsoft.com/office/powerpoint/2010/main" val="36791701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Facility Location Modeling Considerations</a:t>
            </a:r>
            <a:endParaRPr lang="en-US" sz="1000" dirty="0"/>
          </a:p>
        </p:txBody>
      </p:sp>
      <p:sp>
        <p:nvSpPr>
          <p:cNvPr id="3" name="Content Placeholder 2"/>
          <p:cNvSpPr>
            <a:spLocks noGrp="1"/>
          </p:cNvSpPr>
          <p:nvPr>
            <p:ph idx="1"/>
          </p:nvPr>
        </p:nvSpPr>
        <p:spPr>
          <a:xfrm>
            <a:off x="1182688" y="2017713"/>
            <a:ext cx="7588062" cy="2097087"/>
          </a:xfrm>
        </p:spPr>
        <p:txBody>
          <a:bodyPr/>
          <a:lstStyle/>
          <a:p>
            <a:pPr marL="291600" indent="-291600" eaLnBrk="1" hangingPunct="1">
              <a:lnSpc>
                <a:spcPct val="90000"/>
              </a:lnSpc>
              <a:buSzPct val="100000"/>
            </a:pPr>
            <a:r>
              <a:rPr lang="en-US" dirty="0"/>
              <a:t>Location decisions traditionally based on intuition with mixed results.</a:t>
            </a:r>
          </a:p>
          <a:p>
            <a:pPr marL="291600" indent="-291600" eaLnBrk="1" hangingPunct="1">
              <a:lnSpc>
                <a:spcPct val="90000"/>
              </a:lnSpc>
              <a:buSzPct val="100000"/>
            </a:pPr>
            <a:r>
              <a:rPr lang="en-US" dirty="0"/>
              <a:t>Quantitative analysis can be useful to avoid a serious mistake.</a:t>
            </a:r>
            <a:endParaRPr 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Figure 8.2: Classification of Service Facility Location Issues</a:t>
            </a:r>
            <a:endParaRPr lang="en-US" dirty="0"/>
          </a:p>
        </p:txBody>
      </p:sp>
      <p:pic>
        <p:nvPicPr>
          <p:cNvPr id="5" name="Picture 4" descr="Diagram showing the factors that go into determining where a service facility should be located."/>
          <p:cNvPicPr>
            <a:picLocks noChangeAspect="1"/>
          </p:cNvPicPr>
          <p:nvPr/>
        </p:nvPicPr>
        <p:blipFill>
          <a:blip r:embed="rId3"/>
          <a:stretch>
            <a:fillRect/>
          </a:stretch>
        </p:blipFill>
        <p:spPr>
          <a:xfrm>
            <a:off x="2115879" y="1981200"/>
            <a:ext cx="4843186" cy="3720654"/>
          </a:xfrm>
          <a:prstGeom prst="rect">
            <a:avLst/>
          </a:prstGeom>
        </p:spPr>
      </p:pic>
      <p:sp>
        <p:nvSpPr>
          <p:cNvPr id="3" name="Content Placeholder 2"/>
          <p:cNvSpPr>
            <a:spLocks noGrp="1"/>
          </p:cNvSpPr>
          <p:nvPr>
            <p:ph idx="1"/>
          </p:nvPr>
        </p:nvSpPr>
        <p:spPr>
          <a:xfrm>
            <a:off x="4038600" y="6096000"/>
            <a:ext cx="1752600" cy="228600"/>
          </a:xfrm>
        </p:spPr>
        <p:txBody>
          <a:bodyPr/>
          <a:lstStyle/>
          <a:p>
            <a:pPr marL="0" indent="0">
              <a:buNone/>
            </a:pPr>
            <a:r>
              <a:rPr lang="en-IN" sz="900" dirty="0">
                <a:hlinkClick r:id="rId4" action="ppaction://hlinksldjump"/>
              </a:rPr>
              <a:t>Access the long </a:t>
            </a:r>
            <a:r>
              <a:rPr lang="en-IN" sz="900" dirty="0">
                <a:solidFill>
                  <a:srgbClr val="000000"/>
                </a:solidFill>
                <a:hlinkClick r:id="rId4" action="ppaction://hlinksldjump"/>
              </a:rPr>
              <a:t>description</a:t>
            </a:r>
            <a:r>
              <a:rPr lang="en-IN" sz="900" dirty="0">
                <a:hlinkClick r:id="rId4" action="ppaction://hlinksldjump"/>
              </a:rPr>
              <a:t> slide.</a:t>
            </a:r>
            <a:endParaRPr lang="en-IN" sz="900"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Figure 8.3: Geographic Structure</a:t>
            </a:r>
            <a:endParaRPr lang="en-US" dirty="0"/>
          </a:p>
        </p:txBody>
      </p:sp>
      <p:pic>
        <p:nvPicPr>
          <p:cNvPr id="5" name="Picture 4" descr="Images showing location on a plane versus location on a network."/>
          <p:cNvPicPr>
            <a:picLocks noChangeAspect="1"/>
          </p:cNvPicPr>
          <p:nvPr/>
        </p:nvPicPr>
        <p:blipFill>
          <a:blip r:embed="rId3"/>
          <a:stretch>
            <a:fillRect/>
          </a:stretch>
        </p:blipFill>
        <p:spPr>
          <a:xfrm>
            <a:off x="900870" y="2286000"/>
            <a:ext cx="7349404" cy="3279631"/>
          </a:xfrm>
          <a:prstGeom prst="rect">
            <a:avLst/>
          </a:prstGeom>
        </p:spPr>
      </p:pic>
      <p:sp>
        <p:nvSpPr>
          <p:cNvPr id="2" name="Content Placeholder 1"/>
          <p:cNvSpPr>
            <a:spLocks noGrp="1"/>
          </p:cNvSpPr>
          <p:nvPr>
            <p:ph idx="1"/>
          </p:nvPr>
        </p:nvSpPr>
        <p:spPr>
          <a:xfrm>
            <a:off x="4038600" y="6096000"/>
            <a:ext cx="1752600" cy="228600"/>
          </a:xfrm>
        </p:spPr>
        <p:txBody>
          <a:bodyPr/>
          <a:lstStyle/>
          <a:p>
            <a:pPr marL="0" indent="0">
              <a:buNone/>
            </a:pPr>
            <a:r>
              <a:rPr lang="en-IN" sz="900" dirty="0">
                <a:hlinkClick r:id="rId4" action="ppaction://hlinksldjump"/>
              </a:rPr>
              <a:t>Access the long </a:t>
            </a:r>
            <a:r>
              <a:rPr lang="en-IN" sz="900" dirty="0">
                <a:solidFill>
                  <a:srgbClr val="000000"/>
                </a:solidFill>
                <a:hlinkClick r:id="rId4" action="ppaction://hlinksldjump"/>
              </a:rPr>
              <a:t>description</a:t>
            </a:r>
            <a:r>
              <a:rPr lang="en-IN" sz="900" dirty="0">
                <a:hlinkClick r:id="rId4" action="ppaction://hlinksldjump"/>
              </a:rPr>
              <a:t> slide.</a:t>
            </a:r>
            <a:endParaRPr lang="en-IN" sz="900" dirty="0"/>
          </a:p>
        </p:txBody>
      </p:sp>
    </p:spTree>
    <p:extLst>
      <p:ext uri="{BB962C8B-B14F-4D97-AF65-F5344CB8AC3E}">
        <p14:creationId xmlns:p14="http://schemas.microsoft.com/office/powerpoint/2010/main" val="306265882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 of Optimization Criteria on Location</a:t>
            </a:r>
          </a:p>
        </p:txBody>
      </p:sp>
      <p:sp>
        <p:nvSpPr>
          <p:cNvPr id="3" name="Content Placeholder 2"/>
          <p:cNvSpPr>
            <a:spLocks noGrp="1"/>
          </p:cNvSpPr>
          <p:nvPr>
            <p:ph idx="1"/>
          </p:nvPr>
        </p:nvSpPr>
        <p:spPr>
          <a:xfrm>
            <a:off x="1182688" y="2017713"/>
            <a:ext cx="7588062" cy="3773487"/>
          </a:xfrm>
        </p:spPr>
        <p:txBody>
          <a:bodyPr/>
          <a:lstStyle/>
          <a:p>
            <a:pPr marL="403200" indent="-403200">
              <a:lnSpc>
                <a:spcPct val="90000"/>
              </a:lnSpc>
              <a:buClrTx/>
              <a:buSzPct val="100000"/>
              <a:buFont typeface="+mj-lt"/>
              <a:buAutoNum type="arabicPeriod"/>
            </a:pPr>
            <a:r>
              <a:rPr lang="en-US" u="sng" dirty="0"/>
              <a:t>Maximize Utilization</a:t>
            </a:r>
            <a:r>
              <a:rPr lang="en-US" dirty="0"/>
              <a:t> – maximize the total number of visitors to the centers.</a:t>
            </a:r>
          </a:p>
          <a:p>
            <a:pPr marL="403200" indent="-403200">
              <a:lnSpc>
                <a:spcPct val="90000"/>
              </a:lnSpc>
              <a:buClrTx/>
              <a:buSzPct val="100000"/>
              <a:buFont typeface="+mj-lt"/>
              <a:buAutoNum type="arabicPeriod"/>
            </a:pPr>
            <a:r>
              <a:rPr lang="en-US" u="sng" dirty="0"/>
              <a:t>Minimize Distance per Capita</a:t>
            </a:r>
            <a:r>
              <a:rPr lang="en-US" dirty="0"/>
              <a:t> – minimize the average distance per captia to the nearest center.</a:t>
            </a:r>
          </a:p>
          <a:p>
            <a:pPr marL="403200" indent="-403200">
              <a:lnSpc>
                <a:spcPct val="90000"/>
              </a:lnSpc>
              <a:buClrTx/>
              <a:buSzPct val="100000"/>
              <a:buFont typeface="+mj-lt"/>
              <a:buAutoNum type="arabicPeriod"/>
            </a:pPr>
            <a:r>
              <a:rPr lang="en-US" u="sng" dirty="0"/>
              <a:t>Minimize Distance per Visit</a:t>
            </a:r>
            <a:r>
              <a:rPr lang="en-US" dirty="0"/>
              <a:t> – minimize the average pre-visit travel distance to the nearest center.</a:t>
            </a:r>
          </a:p>
        </p:txBody>
      </p:sp>
    </p:spTree>
    <p:extLst>
      <p:ext uri="{BB962C8B-B14F-4D97-AF65-F5344CB8AC3E}">
        <p14:creationId xmlns:p14="http://schemas.microsoft.com/office/powerpoint/2010/main" val="30898214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Figure 8.4: Location of One Health Center for Three Different Criteria</a:t>
            </a:r>
          </a:p>
        </p:txBody>
      </p:sp>
      <p:pic>
        <p:nvPicPr>
          <p:cNvPr id="5" name="Picture 4" descr="Diagram showing the location of one health center for three different criteria: utilization, distance per capita, and distance per visit."/>
          <p:cNvPicPr>
            <a:picLocks noChangeAspect="1"/>
          </p:cNvPicPr>
          <p:nvPr/>
        </p:nvPicPr>
        <p:blipFill>
          <a:blip r:embed="rId2"/>
          <a:stretch>
            <a:fillRect/>
          </a:stretch>
        </p:blipFill>
        <p:spPr>
          <a:xfrm>
            <a:off x="1295400" y="1981200"/>
            <a:ext cx="7250906" cy="3917156"/>
          </a:xfrm>
          <a:prstGeom prst="rect">
            <a:avLst/>
          </a:prstGeom>
        </p:spPr>
      </p:pic>
      <p:sp>
        <p:nvSpPr>
          <p:cNvPr id="3" name="Content Placeholder 2"/>
          <p:cNvSpPr>
            <a:spLocks noGrp="1"/>
          </p:cNvSpPr>
          <p:nvPr>
            <p:ph idx="1"/>
          </p:nvPr>
        </p:nvSpPr>
        <p:spPr>
          <a:xfrm>
            <a:off x="4038600" y="6212581"/>
            <a:ext cx="1752600" cy="261309"/>
          </a:xfrm>
        </p:spPr>
        <p:txBody>
          <a:bodyPr/>
          <a:lstStyle/>
          <a:p>
            <a:pPr marL="0" indent="0">
              <a:buNone/>
            </a:pPr>
            <a:r>
              <a:rPr lang="en-IN" sz="900" dirty="0">
                <a:hlinkClick r:id="rId3" action="ppaction://hlinksldjump"/>
              </a:rPr>
              <a:t>Access the long </a:t>
            </a:r>
            <a:r>
              <a:rPr lang="en-IN" sz="900" dirty="0">
                <a:solidFill>
                  <a:srgbClr val="000000"/>
                </a:solidFill>
                <a:hlinkClick r:id="rId3" action="ppaction://hlinksldjump"/>
              </a:rPr>
              <a:t>description</a:t>
            </a:r>
            <a:r>
              <a:rPr lang="en-IN" sz="900" dirty="0">
                <a:hlinkClick r:id="rId3" action="ppaction://hlinksldjump"/>
              </a:rPr>
              <a:t> slide.</a:t>
            </a:r>
            <a:endParaRPr lang="en-IN" sz="900" dirty="0"/>
          </a:p>
        </p:txBody>
      </p:sp>
    </p:spTree>
    <p:extLst>
      <p:ext uri="{BB962C8B-B14F-4D97-AF65-F5344CB8AC3E}">
        <p14:creationId xmlns:p14="http://schemas.microsoft.com/office/powerpoint/2010/main" val="27167003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3600" dirty="0"/>
              <a:t>Figure 8.6: Locating a Copying Service Using Cross-Median Approach</a:t>
            </a:r>
          </a:p>
        </p:txBody>
      </p:sp>
      <p:pic>
        <p:nvPicPr>
          <p:cNvPr id="5" name="Picture 4" descr="Graph showing the location of a copying service using a cross median approach. "/>
          <p:cNvPicPr>
            <a:picLocks noChangeAspect="1"/>
          </p:cNvPicPr>
          <p:nvPr/>
        </p:nvPicPr>
        <p:blipFill>
          <a:blip r:embed="rId3"/>
          <a:stretch>
            <a:fillRect/>
          </a:stretch>
        </p:blipFill>
        <p:spPr>
          <a:xfrm>
            <a:off x="2006126" y="2093689"/>
            <a:ext cx="4591680" cy="3926111"/>
          </a:xfrm>
          <a:prstGeom prst="rect">
            <a:avLst/>
          </a:prstGeom>
        </p:spPr>
      </p:pic>
      <p:sp>
        <p:nvSpPr>
          <p:cNvPr id="2" name="Content Placeholder 1"/>
          <p:cNvSpPr>
            <a:spLocks noGrp="1"/>
          </p:cNvSpPr>
          <p:nvPr>
            <p:ph idx="1"/>
          </p:nvPr>
        </p:nvSpPr>
        <p:spPr>
          <a:xfrm>
            <a:off x="4038600" y="6208808"/>
            <a:ext cx="1752600" cy="268192"/>
          </a:xfrm>
        </p:spPr>
        <p:txBody>
          <a:bodyPr/>
          <a:lstStyle/>
          <a:p>
            <a:pPr marL="0" indent="0">
              <a:buNone/>
            </a:pPr>
            <a:r>
              <a:rPr lang="en-IN" sz="900" dirty="0">
                <a:hlinkClick r:id="rId4" action="ppaction://hlinksldjump"/>
              </a:rPr>
              <a:t>Access the long description slide.</a:t>
            </a:r>
            <a:endParaRPr lang="en-IN" sz="900" dirty="0"/>
          </a:p>
        </p:txBody>
      </p:sp>
    </p:spTree>
    <p:extLst>
      <p:ext uri="{BB962C8B-B14F-4D97-AF65-F5344CB8AC3E}">
        <p14:creationId xmlns:p14="http://schemas.microsoft.com/office/powerpoint/2010/main" val="243109460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8.3: Median Value for x</a:t>
            </a:r>
            <a:r>
              <a:rPr lang="en-US" baseline="-25000" dirty="0"/>
              <a:t>s</a:t>
            </a:r>
            <a:endParaRPr lang="en-US" sz="1000" dirty="0"/>
          </a:p>
        </p:txBody>
      </p:sp>
      <p:pic>
        <p:nvPicPr>
          <p:cNvPr id="4" name="Picture 3" descr="Table 8.3: Median Value for xs, as reproduced from page 231 in the book"/>
          <p:cNvPicPr>
            <a:picLocks noChangeAspect="1"/>
          </p:cNvPicPr>
          <p:nvPr/>
        </p:nvPicPr>
        <p:blipFill>
          <a:blip r:embed="rId3"/>
          <a:stretch>
            <a:fillRect/>
          </a:stretch>
        </p:blipFill>
        <p:spPr>
          <a:xfrm>
            <a:off x="1100137" y="2286000"/>
            <a:ext cx="6943725" cy="2943225"/>
          </a:xfrm>
          <a:prstGeom prst="rect">
            <a:avLst/>
          </a:prstGeom>
        </p:spPr>
      </p:pic>
    </p:spTree>
    <p:extLst>
      <p:ext uri="{BB962C8B-B14F-4D97-AF65-F5344CB8AC3E}">
        <p14:creationId xmlns:p14="http://schemas.microsoft.com/office/powerpoint/2010/main" val="2488087775"/>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8.4: Median Value for y</a:t>
            </a:r>
            <a:r>
              <a:rPr lang="en-US" baseline="-25000" dirty="0"/>
              <a:t>s</a:t>
            </a:r>
            <a:endParaRPr lang="en-US" dirty="0"/>
          </a:p>
        </p:txBody>
      </p:sp>
      <p:pic>
        <p:nvPicPr>
          <p:cNvPr id="9" name="Picture 8" descr="Table 8.4: Median Value for ys, as reproduced from page 231 in the book."/>
          <p:cNvPicPr>
            <a:picLocks noChangeAspect="1"/>
          </p:cNvPicPr>
          <p:nvPr/>
        </p:nvPicPr>
        <p:blipFill>
          <a:blip r:embed="rId3"/>
          <a:stretch>
            <a:fillRect/>
          </a:stretch>
        </p:blipFill>
        <p:spPr>
          <a:xfrm>
            <a:off x="1133475" y="2190750"/>
            <a:ext cx="6877050" cy="3143250"/>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noChangeArrowheads="1"/>
          </p:cNvSpPr>
          <p:nvPr>
            <p:ph type="title"/>
          </p:nvPr>
        </p:nvSpPr>
        <p:spPr>
          <a:xfrm>
            <a:off x="1182688" y="304800"/>
            <a:ext cx="7580312" cy="1371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8.5: Total Weighted Distance for Locations A and B</a:t>
            </a:r>
          </a:p>
        </p:txBody>
      </p:sp>
      <p:sp>
        <p:nvSpPr>
          <p:cNvPr id="10" name="Content Placeholder 9"/>
          <p:cNvSpPr>
            <a:spLocks noGrp="1"/>
          </p:cNvSpPr>
          <p:nvPr>
            <p:ph idx="1"/>
          </p:nvPr>
        </p:nvSpPr>
        <p:spPr>
          <a:xfrm>
            <a:off x="2097088" y="2504806"/>
            <a:ext cx="1484312" cy="284700"/>
          </a:xfrm>
        </p:spPr>
        <p:txBody>
          <a:bodyPr/>
          <a:lstStyle/>
          <a:p>
            <a:pPr marL="0" indent="0">
              <a:buNone/>
            </a:pPr>
            <a:r>
              <a:rPr lang="en-US" sz="1600" dirty="0"/>
              <a:t>Location A (2,2) </a:t>
            </a:r>
          </a:p>
        </p:txBody>
      </p:sp>
      <p:sp>
        <p:nvSpPr>
          <p:cNvPr id="11" name="Content Placeholder 10"/>
          <p:cNvSpPr>
            <a:spLocks noGrp="1"/>
          </p:cNvSpPr>
          <p:nvPr>
            <p:ph idx="13"/>
          </p:nvPr>
        </p:nvSpPr>
        <p:spPr>
          <a:xfrm>
            <a:off x="6191250" y="2481147"/>
            <a:ext cx="1504950" cy="304800"/>
          </a:xfrm>
        </p:spPr>
        <p:txBody>
          <a:bodyPr/>
          <a:lstStyle/>
          <a:p>
            <a:pPr marL="0" indent="0">
              <a:buNone/>
            </a:pPr>
            <a:r>
              <a:rPr lang="en-US" sz="1600" dirty="0"/>
              <a:t>Location B (3,2)</a:t>
            </a:r>
          </a:p>
        </p:txBody>
      </p:sp>
      <p:graphicFrame>
        <p:nvGraphicFramePr>
          <p:cNvPr id="6" name="Table 5"/>
          <p:cNvGraphicFramePr>
            <a:graphicFrameLocks noGrp="1"/>
          </p:cNvGraphicFramePr>
          <p:nvPr>
            <p:extLst>
              <p:ext uri="{D42A27DB-BD31-4B8C-83A1-F6EECF244321}">
                <p14:modId xmlns:p14="http://schemas.microsoft.com/office/powerpoint/2010/main" val="2775988466"/>
              </p:ext>
            </p:extLst>
          </p:nvPr>
        </p:nvGraphicFramePr>
        <p:xfrm>
          <a:off x="596900" y="2857500"/>
          <a:ext cx="4111625" cy="2306955"/>
        </p:xfrm>
        <a:graphic>
          <a:graphicData uri="http://schemas.openxmlformats.org/drawingml/2006/table">
            <a:tbl>
              <a:tblPr firstRow="1">
                <a:tableStyleId>{5C22544A-7EE6-4342-B048-85BDC9FD1C3A}</a:tableStyleId>
              </a:tblPr>
              <a:tblGrid>
                <a:gridCol w="927100">
                  <a:extLst>
                    <a:ext uri="{9D8B030D-6E8A-4147-A177-3AD203B41FA5}">
                      <a16:colId xmlns:a16="http://schemas.microsoft.com/office/drawing/2014/main" val="20000"/>
                    </a:ext>
                  </a:extLst>
                </a:gridCol>
                <a:gridCol w="838200">
                  <a:extLst>
                    <a:ext uri="{9D8B030D-6E8A-4147-A177-3AD203B41FA5}">
                      <a16:colId xmlns:a16="http://schemas.microsoft.com/office/drawing/2014/main" val="20001"/>
                    </a:ext>
                  </a:extLst>
                </a:gridCol>
                <a:gridCol w="381000">
                  <a:extLst>
                    <a:ext uri="{9D8B030D-6E8A-4147-A177-3AD203B41FA5}">
                      <a16:colId xmlns:a16="http://schemas.microsoft.com/office/drawing/2014/main" val="20002"/>
                    </a:ext>
                  </a:extLst>
                </a:gridCol>
                <a:gridCol w="746125">
                  <a:extLst>
                    <a:ext uri="{9D8B030D-6E8A-4147-A177-3AD203B41FA5}">
                      <a16:colId xmlns:a16="http://schemas.microsoft.com/office/drawing/2014/main" val="20003"/>
                    </a:ext>
                  </a:extLst>
                </a:gridCol>
                <a:gridCol w="609600">
                  <a:extLst>
                    <a:ext uri="{9D8B030D-6E8A-4147-A177-3AD203B41FA5}">
                      <a16:colId xmlns:a16="http://schemas.microsoft.com/office/drawing/2014/main" val="20004"/>
                    </a:ext>
                  </a:extLst>
                </a:gridCol>
                <a:gridCol w="609600">
                  <a:extLst>
                    <a:ext uri="{9D8B030D-6E8A-4147-A177-3AD203B41FA5}">
                      <a16:colId xmlns:a16="http://schemas.microsoft.com/office/drawing/2014/main" val="20005"/>
                    </a:ext>
                  </a:extLst>
                </a:gridCol>
              </a:tblGrid>
              <a:tr h="361950">
                <a:tc>
                  <a:txBody>
                    <a:bodyPr/>
                    <a:lstStyle/>
                    <a:p>
                      <a:pPr algn="ctr" fontAlgn="b"/>
                      <a:r>
                        <a:rPr lang="en-US" sz="1600" u="none" strike="noStrike" dirty="0">
                          <a:solidFill>
                            <a:schemeClr val="tx1"/>
                          </a:solidFill>
                          <a:effectLst/>
                          <a:latin typeface="Calibri" panose="020F0502020204030204" pitchFamily="34" charset="0"/>
                        </a:rPr>
                        <a:t>Office</a:t>
                      </a:r>
                      <a:endParaRPr lang="en-US" sz="16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600" u="none" strike="noStrike" dirty="0">
                          <a:solidFill>
                            <a:schemeClr val="tx1"/>
                          </a:solidFill>
                          <a:effectLst/>
                          <a:latin typeface="Calibri" panose="020F0502020204030204" pitchFamily="34" charset="0"/>
                        </a:rPr>
                        <a:t>Distance</a:t>
                      </a:r>
                      <a:endParaRPr lang="en-US" sz="1600" b="0" i="0" u="none" strike="noStrike" dirty="0">
                        <a:solidFill>
                          <a:schemeClr val="tx1"/>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dirty="0">
                          <a:solidFill>
                            <a:schemeClr val="bg1"/>
                          </a:solidFill>
                          <a:effectLst/>
                          <a:latin typeface="Calibri" panose="020F0502020204030204" pitchFamily="34" charset="0"/>
                        </a:rPr>
                        <a:t>×</a:t>
                      </a: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600" u="none" strike="noStrike" dirty="0">
                          <a:solidFill>
                            <a:schemeClr val="tx1"/>
                          </a:solidFill>
                          <a:effectLst/>
                          <a:latin typeface="Calibri" panose="020F0502020204030204" pitchFamily="34" charset="0"/>
                        </a:rPr>
                        <a:t>Weight</a:t>
                      </a:r>
                      <a:endParaRPr lang="en-US" sz="1600" b="0" i="0" u="none" strike="noStrike" dirty="0">
                        <a:solidFill>
                          <a:schemeClr val="tx1"/>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dirty="0">
                          <a:solidFill>
                            <a:schemeClr val="bg1"/>
                          </a:solidFill>
                          <a:effectLst/>
                          <a:latin typeface="Calibri" panose="020F0502020204030204" pitchFamily="34" charset="0"/>
                        </a:rPr>
                        <a:t>=k</a:t>
                      </a: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600" u="none" strike="noStrike" dirty="0">
                          <a:solidFill>
                            <a:schemeClr val="tx1"/>
                          </a:solidFill>
                          <a:effectLst/>
                          <a:latin typeface="Calibri" panose="020F0502020204030204" pitchFamily="34" charset="0"/>
                        </a:rPr>
                        <a:t>Total</a:t>
                      </a:r>
                      <a:endParaRPr lang="en-US" sz="1600" b="0" i="0" u="none" strike="noStrike" dirty="0">
                        <a:solidFill>
                          <a:schemeClr val="tx1"/>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61950">
                <a:tc>
                  <a:txBody>
                    <a:bodyPr/>
                    <a:lstStyle/>
                    <a:p>
                      <a:pPr algn="ctr" fontAlgn="b"/>
                      <a:r>
                        <a:rPr lang="en-US" sz="1600" u="none" strike="noStrike" dirty="0">
                          <a:solidFill>
                            <a:schemeClr val="tx1"/>
                          </a:solidFill>
                          <a:effectLst/>
                          <a:latin typeface="Calibri" panose="020F0502020204030204" pitchFamily="34" charset="0"/>
                        </a:rPr>
                        <a:t>1</a:t>
                      </a:r>
                      <a:endParaRPr lang="en-US" sz="16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a:txBody>
                    <a:bodyPr/>
                    <a:lstStyle/>
                    <a:p>
                      <a:pPr algn="ctr" fontAlgn="b"/>
                      <a:r>
                        <a:rPr lang="en-US" sz="1600" u="none" strike="noStrike" dirty="0">
                          <a:solidFill>
                            <a:schemeClr val="tx1"/>
                          </a:solidFill>
                          <a:effectLst/>
                          <a:latin typeface="Calibri" panose="020F0502020204030204" pitchFamily="34" charset="0"/>
                        </a:rPr>
                        <a:t>1</a:t>
                      </a:r>
                      <a:endParaRPr lang="en-US" sz="1600" b="0" i="0" u="none" strike="noStrike" dirty="0">
                        <a:solidFill>
                          <a:schemeClr val="tx1"/>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a:txBody>
                    <a:bodyPr/>
                    <a:lstStyle/>
                    <a:p>
                      <a:pPr algn="ctr" fontAlgn="b"/>
                      <a:r>
                        <a:rPr lang="en-US" sz="1600" u="none" strike="noStrike">
                          <a:solidFill>
                            <a:schemeClr val="tx1"/>
                          </a:solidFill>
                          <a:effectLst/>
                          <a:latin typeface="Calibri" panose="020F0502020204030204" pitchFamily="34" charset="0"/>
                        </a:rPr>
                        <a:t>×</a:t>
                      </a:r>
                      <a:endParaRPr lang="en-US" sz="1600" b="0" i="0" u="none" strike="noStrike">
                        <a:solidFill>
                          <a:schemeClr val="tx1"/>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a:txBody>
                    <a:bodyPr/>
                    <a:lstStyle/>
                    <a:p>
                      <a:pPr algn="ctr" fontAlgn="b"/>
                      <a:r>
                        <a:rPr lang="en-US" sz="1600" u="none" strike="noStrike" dirty="0">
                          <a:solidFill>
                            <a:schemeClr val="tx1"/>
                          </a:solidFill>
                          <a:effectLst/>
                          <a:latin typeface="Calibri" panose="020F0502020204030204" pitchFamily="34" charset="0"/>
                        </a:rPr>
                        <a:t>7</a:t>
                      </a:r>
                      <a:endParaRPr lang="en-US" sz="1600" b="0" i="0" u="none" strike="noStrike" dirty="0">
                        <a:solidFill>
                          <a:schemeClr val="tx1"/>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a:txBody>
                    <a:bodyPr/>
                    <a:lstStyle/>
                    <a:p>
                      <a:pPr algn="ctr" fontAlgn="b"/>
                      <a:r>
                        <a:rPr lang="en-US" sz="1600" u="none" strike="noStrike">
                          <a:solidFill>
                            <a:schemeClr val="tx1"/>
                          </a:solidFill>
                          <a:effectLst/>
                          <a:latin typeface="Calibri" panose="020F0502020204030204" pitchFamily="34" charset="0"/>
                        </a:rPr>
                        <a:t>=</a:t>
                      </a:r>
                      <a:endParaRPr lang="en-US" sz="1600" b="0" i="0" u="none" strike="noStrike">
                        <a:solidFill>
                          <a:schemeClr val="tx1"/>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a:txBody>
                    <a:bodyPr/>
                    <a:lstStyle/>
                    <a:p>
                      <a:pPr algn="ctr" fontAlgn="b"/>
                      <a:r>
                        <a:rPr lang="en-US" sz="1600" u="none" strike="noStrike">
                          <a:solidFill>
                            <a:schemeClr val="tx1"/>
                          </a:solidFill>
                          <a:effectLst/>
                          <a:latin typeface="Calibri" panose="020F0502020204030204" pitchFamily="34" charset="0"/>
                        </a:rPr>
                        <a:t>7</a:t>
                      </a:r>
                      <a:endParaRPr lang="en-US" sz="1600" b="0" i="0" u="none" strike="noStrike">
                        <a:solidFill>
                          <a:schemeClr val="tx1"/>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1"/>
                  </a:ext>
                </a:extLst>
              </a:tr>
              <a:tr h="361950">
                <a:tc>
                  <a:txBody>
                    <a:bodyPr/>
                    <a:lstStyle/>
                    <a:p>
                      <a:pPr algn="ctr" fontAlgn="b"/>
                      <a:r>
                        <a:rPr lang="en-US" sz="1600" u="none" strike="noStrike">
                          <a:solidFill>
                            <a:schemeClr val="tx1"/>
                          </a:solidFill>
                          <a:effectLst/>
                          <a:latin typeface="Calibri" panose="020F0502020204030204" pitchFamily="34" charset="0"/>
                        </a:rPr>
                        <a:t>2</a:t>
                      </a:r>
                      <a:endParaRPr lang="en-US" sz="1600" b="0" i="0" u="none" strike="noStrike">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solidFill>
                      <a:schemeClr val="bg1"/>
                    </a:solidFill>
                  </a:tcPr>
                </a:tc>
                <a:tc>
                  <a:txBody>
                    <a:bodyPr/>
                    <a:lstStyle/>
                    <a:p>
                      <a:pPr algn="ctr" fontAlgn="b"/>
                      <a:r>
                        <a:rPr lang="en-US" sz="1600" u="none" strike="noStrike" dirty="0">
                          <a:solidFill>
                            <a:schemeClr val="tx1"/>
                          </a:solidFill>
                          <a:effectLst/>
                          <a:latin typeface="Calibri" panose="020F0502020204030204" pitchFamily="34" charset="0"/>
                        </a:rPr>
                        <a:t>1</a:t>
                      </a:r>
                      <a:endParaRPr lang="en-US" sz="1600" b="0" i="0" u="none" strike="noStrike" dirty="0">
                        <a:solidFill>
                          <a:schemeClr val="tx1"/>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a:solidFill>
                            <a:schemeClr val="tx1"/>
                          </a:solidFill>
                          <a:effectLst/>
                          <a:latin typeface="Calibri" panose="020F0502020204030204" pitchFamily="34" charset="0"/>
                        </a:rPr>
                        <a:t>×</a:t>
                      </a:r>
                      <a:endParaRPr lang="en-US" sz="1600" b="0" i="0" u="none" strike="noStrike">
                        <a:solidFill>
                          <a:schemeClr val="tx1"/>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a:solidFill>
                            <a:schemeClr val="tx1"/>
                          </a:solidFill>
                          <a:effectLst/>
                          <a:latin typeface="Calibri" panose="020F0502020204030204" pitchFamily="34" charset="0"/>
                        </a:rPr>
                        <a:t>1</a:t>
                      </a:r>
                      <a:endParaRPr lang="en-US" sz="1600" b="0" i="0" u="none" strike="noStrike">
                        <a:solidFill>
                          <a:schemeClr val="tx1"/>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a:solidFill>
                            <a:schemeClr val="tx1"/>
                          </a:solidFill>
                          <a:effectLst/>
                          <a:latin typeface="Calibri" panose="020F0502020204030204" pitchFamily="34" charset="0"/>
                        </a:rPr>
                        <a:t>=</a:t>
                      </a:r>
                      <a:endParaRPr lang="en-US" sz="1600" b="0" i="0" u="none" strike="noStrike">
                        <a:solidFill>
                          <a:schemeClr val="tx1"/>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a:solidFill>
                            <a:schemeClr val="tx1"/>
                          </a:solidFill>
                          <a:effectLst/>
                          <a:latin typeface="Calibri" panose="020F0502020204030204" pitchFamily="34" charset="0"/>
                        </a:rPr>
                        <a:t>1</a:t>
                      </a:r>
                      <a:endParaRPr lang="en-US" sz="1600" b="0" i="0" u="none" strike="noStrike">
                        <a:solidFill>
                          <a:schemeClr val="tx1"/>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0002"/>
                  </a:ext>
                </a:extLst>
              </a:tr>
              <a:tr h="361950">
                <a:tc>
                  <a:txBody>
                    <a:bodyPr/>
                    <a:lstStyle/>
                    <a:p>
                      <a:pPr algn="ctr" fontAlgn="b"/>
                      <a:r>
                        <a:rPr lang="en-US" sz="1600" u="none" strike="noStrike">
                          <a:solidFill>
                            <a:schemeClr val="tx1"/>
                          </a:solidFill>
                          <a:effectLst/>
                          <a:latin typeface="Calibri" panose="020F0502020204030204" pitchFamily="34" charset="0"/>
                        </a:rPr>
                        <a:t>3</a:t>
                      </a:r>
                      <a:endParaRPr lang="en-US" sz="1600" b="0" i="0" u="none" strike="noStrike">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solidFill>
                      <a:schemeClr val="bg1"/>
                    </a:solidFill>
                  </a:tcPr>
                </a:tc>
                <a:tc>
                  <a:txBody>
                    <a:bodyPr/>
                    <a:lstStyle/>
                    <a:p>
                      <a:pPr algn="ctr" fontAlgn="b"/>
                      <a:r>
                        <a:rPr lang="en-US" sz="1600" u="none" strike="noStrike" dirty="0">
                          <a:solidFill>
                            <a:schemeClr val="tx1"/>
                          </a:solidFill>
                          <a:effectLst/>
                          <a:latin typeface="Calibri" panose="020F0502020204030204" pitchFamily="34" charset="0"/>
                        </a:rPr>
                        <a:t>4</a:t>
                      </a:r>
                      <a:endParaRPr lang="en-US" sz="1600" b="0" i="0" u="none" strike="noStrike" dirty="0">
                        <a:solidFill>
                          <a:schemeClr val="tx1"/>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dirty="0">
                          <a:solidFill>
                            <a:schemeClr val="tx1"/>
                          </a:solidFill>
                          <a:effectLst/>
                          <a:latin typeface="Calibri" panose="020F0502020204030204" pitchFamily="34" charset="0"/>
                        </a:rPr>
                        <a:t>×</a:t>
                      </a:r>
                      <a:endParaRPr lang="en-US" sz="1600" b="0" i="0" u="none" strike="noStrike" dirty="0">
                        <a:solidFill>
                          <a:schemeClr val="tx1"/>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a:solidFill>
                            <a:schemeClr val="tx1"/>
                          </a:solidFill>
                          <a:effectLst/>
                          <a:latin typeface="Calibri" panose="020F0502020204030204" pitchFamily="34" charset="0"/>
                        </a:rPr>
                        <a:t>3</a:t>
                      </a:r>
                      <a:endParaRPr lang="en-US" sz="1600" b="0" i="0" u="none" strike="noStrike">
                        <a:solidFill>
                          <a:schemeClr val="tx1"/>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a:solidFill>
                            <a:schemeClr val="tx1"/>
                          </a:solidFill>
                          <a:effectLst/>
                          <a:latin typeface="Calibri" panose="020F0502020204030204" pitchFamily="34" charset="0"/>
                        </a:rPr>
                        <a:t>=</a:t>
                      </a:r>
                      <a:endParaRPr lang="en-US" sz="1600" b="0" i="0" u="none" strike="noStrike">
                        <a:solidFill>
                          <a:schemeClr val="tx1"/>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a:solidFill>
                            <a:schemeClr val="tx1"/>
                          </a:solidFill>
                          <a:effectLst/>
                          <a:latin typeface="Calibri" panose="020F0502020204030204" pitchFamily="34" charset="0"/>
                        </a:rPr>
                        <a:t>12</a:t>
                      </a:r>
                      <a:endParaRPr lang="en-US" sz="1600" b="0" i="0" u="none" strike="noStrike">
                        <a:solidFill>
                          <a:schemeClr val="tx1"/>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0003"/>
                  </a:ext>
                </a:extLst>
              </a:tr>
              <a:tr h="361950">
                <a:tc>
                  <a:txBody>
                    <a:bodyPr/>
                    <a:lstStyle/>
                    <a:p>
                      <a:pPr algn="ctr" fontAlgn="b"/>
                      <a:r>
                        <a:rPr lang="en-US" sz="1600" u="none" strike="noStrike">
                          <a:solidFill>
                            <a:schemeClr val="tx1"/>
                          </a:solidFill>
                          <a:effectLst/>
                          <a:latin typeface="Calibri" panose="020F0502020204030204" pitchFamily="34" charset="0"/>
                        </a:rPr>
                        <a:t>4</a:t>
                      </a:r>
                      <a:endParaRPr lang="en-US" sz="1600" b="0" i="0" u="none" strike="noStrike">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solidFill>
                      <a:schemeClr val="bg1"/>
                    </a:solidFill>
                  </a:tcPr>
                </a:tc>
                <a:tc>
                  <a:txBody>
                    <a:bodyPr/>
                    <a:lstStyle/>
                    <a:p>
                      <a:pPr algn="ctr" fontAlgn="b"/>
                      <a:r>
                        <a:rPr lang="en-US" sz="1600" u="none" strike="noStrike">
                          <a:solidFill>
                            <a:schemeClr val="tx1"/>
                          </a:solidFill>
                          <a:effectLst/>
                          <a:latin typeface="Calibri" panose="020F0502020204030204" pitchFamily="34" charset="0"/>
                        </a:rPr>
                        <a:t>3</a:t>
                      </a:r>
                      <a:endParaRPr lang="en-US" sz="1600" b="0" i="0" u="none" strike="noStrike">
                        <a:solidFill>
                          <a:schemeClr val="tx1"/>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dirty="0">
                          <a:solidFill>
                            <a:schemeClr val="tx1"/>
                          </a:solidFill>
                          <a:effectLst/>
                          <a:latin typeface="Calibri" panose="020F0502020204030204" pitchFamily="34" charset="0"/>
                        </a:rPr>
                        <a:t>×</a:t>
                      </a:r>
                      <a:endParaRPr lang="en-US" sz="1600" b="0" i="0" u="none" strike="noStrike" dirty="0">
                        <a:solidFill>
                          <a:schemeClr val="tx1"/>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dirty="0">
                          <a:solidFill>
                            <a:schemeClr val="tx1"/>
                          </a:solidFill>
                          <a:effectLst/>
                          <a:latin typeface="Calibri" panose="020F0502020204030204" pitchFamily="34" charset="0"/>
                        </a:rPr>
                        <a:t>5</a:t>
                      </a:r>
                      <a:endParaRPr lang="en-US" sz="1600" b="0" i="0" u="none" strike="noStrike" dirty="0">
                        <a:solidFill>
                          <a:schemeClr val="tx1"/>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a:solidFill>
                            <a:schemeClr val="tx1"/>
                          </a:solidFill>
                          <a:effectLst/>
                          <a:latin typeface="Calibri" panose="020F0502020204030204" pitchFamily="34" charset="0"/>
                        </a:rPr>
                        <a:t>=</a:t>
                      </a:r>
                      <a:endParaRPr lang="en-US" sz="1600" b="0" i="0" u="none" strike="noStrike">
                        <a:solidFill>
                          <a:schemeClr val="tx1"/>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dirty="0">
                          <a:solidFill>
                            <a:schemeClr val="tx1"/>
                          </a:solidFill>
                          <a:effectLst/>
                          <a:latin typeface="Calibri" panose="020F0502020204030204" pitchFamily="34" charset="0"/>
                        </a:rPr>
                        <a:t>15</a:t>
                      </a:r>
                      <a:endParaRPr lang="en-US" sz="1600" b="0" i="0" u="none" strike="noStrike" dirty="0">
                        <a:solidFill>
                          <a:schemeClr val="tx1"/>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61950">
                <a:tc>
                  <a:txBody>
                    <a:bodyPr/>
                    <a:lstStyle/>
                    <a:p>
                      <a:pPr algn="ctr" fontAlgn="b"/>
                      <a:r>
                        <a:rPr lang="en-US" sz="1600" b="0" i="0" u="none" strike="noStrike" dirty="0">
                          <a:solidFill>
                            <a:schemeClr val="bg1"/>
                          </a:solidFill>
                          <a:effectLst/>
                          <a:latin typeface="Calibri" panose="020F0502020204030204" pitchFamily="34" charset="0"/>
                        </a:rPr>
                        <a:t>Blank</a:t>
                      </a:r>
                    </a:p>
                  </a:txBody>
                  <a:tcPr marL="9525" marR="9525" marT="9525" marB="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600" b="0" i="0" u="none" strike="noStrike" dirty="0">
                          <a:solidFill>
                            <a:schemeClr val="bg1"/>
                          </a:solidFill>
                          <a:effectLst/>
                          <a:latin typeface="Calibri" panose="020F0502020204030204" pitchFamily="34" charset="0"/>
                        </a:rPr>
                        <a:t>Blank</a:t>
                      </a:r>
                    </a:p>
                  </a:txBody>
                  <a:tcPr marL="9525" marR="9525" marT="9525" marB="0" anchor="b">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600" b="0" i="0" u="none" strike="noStrike" dirty="0">
                          <a:solidFill>
                            <a:schemeClr val="bg1"/>
                          </a:solidFill>
                          <a:effectLst/>
                          <a:latin typeface="Calibri" panose="020F0502020204030204" pitchFamily="34" charset="0"/>
                        </a:rPr>
                        <a:t>Blank</a:t>
                      </a:r>
                    </a:p>
                  </a:txBody>
                  <a:tcPr marL="9525" marR="9525" marT="9525" marB="0" anchor="b">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600" b="0" i="0" u="none" strike="noStrike" dirty="0">
                          <a:solidFill>
                            <a:schemeClr val="bg1"/>
                          </a:solidFill>
                          <a:effectLst/>
                          <a:latin typeface="Calibri" panose="020F0502020204030204" pitchFamily="34" charset="0"/>
                        </a:rPr>
                        <a:t>Blank</a:t>
                      </a:r>
                    </a:p>
                  </a:txBody>
                  <a:tcPr marL="9525" marR="9525" marT="9525" marB="0" anchor="b">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600" b="0" i="0" u="none" strike="noStrike" dirty="0">
                          <a:solidFill>
                            <a:schemeClr val="bg1"/>
                          </a:solidFill>
                          <a:effectLst/>
                          <a:latin typeface="Calibri" panose="020F0502020204030204" pitchFamily="34" charset="0"/>
                        </a:rPr>
                        <a:t>Blank</a:t>
                      </a:r>
                    </a:p>
                  </a:txBody>
                  <a:tcPr marL="9525" marR="9525" marT="9525" marB="0" anchor="b">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600" u="none" strike="noStrike" dirty="0">
                          <a:solidFill>
                            <a:schemeClr val="tx1"/>
                          </a:solidFill>
                          <a:effectLst/>
                          <a:latin typeface="Calibri" panose="020F0502020204030204" pitchFamily="34" charset="0"/>
                        </a:rPr>
                        <a:t>35</a:t>
                      </a:r>
                      <a:endParaRPr lang="en-US" sz="1600" b="0" i="0" u="none" strike="noStrike" dirty="0">
                        <a:solidFill>
                          <a:schemeClr val="tx1"/>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958397492"/>
              </p:ext>
            </p:extLst>
          </p:nvPr>
        </p:nvGraphicFramePr>
        <p:xfrm>
          <a:off x="4876800" y="2857500"/>
          <a:ext cx="4038600" cy="2171700"/>
        </p:xfrm>
        <a:graphic>
          <a:graphicData uri="http://schemas.openxmlformats.org/drawingml/2006/table">
            <a:tbl>
              <a:tblPr firstRow="1">
                <a:tableStyleId>{5C22544A-7EE6-4342-B048-85BDC9FD1C3A}</a:tableStyleId>
              </a:tblPr>
              <a:tblGrid>
                <a:gridCol w="762000">
                  <a:extLst>
                    <a:ext uri="{9D8B030D-6E8A-4147-A177-3AD203B41FA5}">
                      <a16:colId xmlns:a16="http://schemas.microsoft.com/office/drawing/2014/main" val="20000"/>
                    </a:ext>
                  </a:extLst>
                </a:gridCol>
                <a:gridCol w="838200">
                  <a:extLst>
                    <a:ext uri="{9D8B030D-6E8A-4147-A177-3AD203B41FA5}">
                      <a16:colId xmlns:a16="http://schemas.microsoft.com/office/drawing/2014/main" val="20001"/>
                    </a:ext>
                  </a:extLst>
                </a:gridCol>
                <a:gridCol w="609600">
                  <a:extLst>
                    <a:ext uri="{9D8B030D-6E8A-4147-A177-3AD203B41FA5}">
                      <a16:colId xmlns:a16="http://schemas.microsoft.com/office/drawing/2014/main" val="20002"/>
                    </a:ext>
                  </a:extLst>
                </a:gridCol>
                <a:gridCol w="685800">
                  <a:extLst>
                    <a:ext uri="{9D8B030D-6E8A-4147-A177-3AD203B41FA5}">
                      <a16:colId xmlns:a16="http://schemas.microsoft.com/office/drawing/2014/main" val="20003"/>
                    </a:ext>
                  </a:extLst>
                </a:gridCol>
                <a:gridCol w="533400">
                  <a:extLst>
                    <a:ext uri="{9D8B030D-6E8A-4147-A177-3AD203B41FA5}">
                      <a16:colId xmlns:a16="http://schemas.microsoft.com/office/drawing/2014/main" val="20004"/>
                    </a:ext>
                  </a:extLst>
                </a:gridCol>
                <a:gridCol w="609600">
                  <a:extLst>
                    <a:ext uri="{9D8B030D-6E8A-4147-A177-3AD203B41FA5}">
                      <a16:colId xmlns:a16="http://schemas.microsoft.com/office/drawing/2014/main" val="20005"/>
                    </a:ext>
                  </a:extLst>
                </a:gridCol>
              </a:tblGrid>
              <a:tr h="361950">
                <a:tc>
                  <a:txBody>
                    <a:bodyPr/>
                    <a:lstStyle/>
                    <a:p>
                      <a:pPr algn="ctr" fontAlgn="b"/>
                      <a:r>
                        <a:rPr lang="en-US" sz="1600" u="none" strike="noStrike" dirty="0">
                          <a:solidFill>
                            <a:schemeClr val="tx1"/>
                          </a:solidFill>
                          <a:effectLst/>
                          <a:latin typeface="Calibri" panose="020F0502020204030204" pitchFamily="34" charset="0"/>
                        </a:rPr>
                        <a:t>Office</a:t>
                      </a:r>
                      <a:endParaRPr lang="en-US" sz="16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600" u="none" strike="noStrike" dirty="0">
                          <a:solidFill>
                            <a:schemeClr val="tx1"/>
                          </a:solidFill>
                          <a:effectLst/>
                          <a:latin typeface="Calibri" panose="020F0502020204030204" pitchFamily="34" charset="0"/>
                        </a:rPr>
                        <a:t>Distance</a:t>
                      </a:r>
                      <a:endParaRPr lang="en-US" sz="1600" b="0" i="0" u="none" strike="noStrike" dirty="0">
                        <a:solidFill>
                          <a:schemeClr val="tx1"/>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600" b="0" i="0" u="none" strike="noStrike" dirty="0">
                          <a:solidFill>
                            <a:schemeClr val="tx1"/>
                          </a:solidFill>
                          <a:effectLst/>
                          <a:latin typeface="Calibri" panose="020F0502020204030204" pitchFamily="34" charset="0"/>
                        </a:rPr>
                        <a:t>×</a:t>
                      </a: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600" u="none" strike="noStrike" dirty="0">
                          <a:solidFill>
                            <a:schemeClr val="tx1"/>
                          </a:solidFill>
                          <a:effectLst/>
                          <a:latin typeface="Calibri" panose="020F0502020204030204" pitchFamily="34" charset="0"/>
                        </a:rPr>
                        <a:t>Weight</a:t>
                      </a:r>
                      <a:endParaRPr lang="en-US" sz="1600" b="0" i="0" u="none" strike="noStrike" dirty="0">
                        <a:solidFill>
                          <a:schemeClr val="tx1"/>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dirty="0">
                          <a:solidFill>
                            <a:schemeClr val="tx1"/>
                          </a:solidFill>
                          <a:effectLst/>
                          <a:latin typeface="Calibri" panose="020F0502020204030204" pitchFamily="34" charset="0"/>
                        </a:rPr>
                        <a:t>=</a:t>
                      </a: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600" u="none" strike="noStrike" dirty="0">
                          <a:solidFill>
                            <a:schemeClr val="tx1"/>
                          </a:solidFill>
                          <a:effectLst/>
                          <a:latin typeface="Calibri" panose="020F0502020204030204" pitchFamily="34" charset="0"/>
                        </a:rPr>
                        <a:t>Total</a:t>
                      </a:r>
                      <a:endParaRPr lang="en-US" sz="1600" b="0" i="0" u="none" strike="noStrike" dirty="0">
                        <a:solidFill>
                          <a:schemeClr val="tx1"/>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61950">
                <a:tc>
                  <a:txBody>
                    <a:bodyPr/>
                    <a:lstStyle/>
                    <a:p>
                      <a:pPr algn="ctr" fontAlgn="b"/>
                      <a:r>
                        <a:rPr lang="en-US" sz="1600" u="none" strike="noStrike">
                          <a:effectLst/>
                          <a:latin typeface="Calibri" panose="020F0502020204030204" pitchFamily="34" charset="0"/>
                        </a:rPr>
                        <a:t>1</a:t>
                      </a:r>
                      <a:endParaRPr lang="en-US" sz="16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a:txBody>
                    <a:bodyPr/>
                    <a:lstStyle/>
                    <a:p>
                      <a:pPr algn="ctr" fontAlgn="b"/>
                      <a:r>
                        <a:rPr lang="en-US" sz="1600" u="none" strike="noStrike" dirty="0">
                          <a:effectLst/>
                          <a:latin typeface="Calibri" panose="020F0502020204030204" pitchFamily="34" charset="0"/>
                        </a:rPr>
                        <a:t>2</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a:txBody>
                    <a:bodyPr/>
                    <a:lstStyle/>
                    <a:p>
                      <a:pPr algn="ctr" fontAlgn="b"/>
                      <a:r>
                        <a:rPr lang="en-US" sz="1600" u="none" strike="noStrike">
                          <a:effectLst/>
                          <a:latin typeface="Calibri" panose="020F0502020204030204" pitchFamily="34" charset="0"/>
                        </a:rPr>
                        <a:t>×</a:t>
                      </a:r>
                      <a:endParaRPr lang="en-US" sz="1600" b="0" i="0" u="none" strike="noStrike">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a:txBody>
                    <a:bodyPr/>
                    <a:lstStyle/>
                    <a:p>
                      <a:pPr algn="ctr" fontAlgn="b"/>
                      <a:r>
                        <a:rPr lang="en-US" sz="1600" u="none" strike="noStrike">
                          <a:effectLst/>
                          <a:latin typeface="Calibri" panose="020F0502020204030204" pitchFamily="34" charset="0"/>
                        </a:rPr>
                        <a:t>7</a:t>
                      </a:r>
                      <a:endParaRPr lang="en-US" sz="1600" b="0" i="0" u="none" strike="noStrike">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a:txBody>
                    <a:bodyPr/>
                    <a:lstStyle/>
                    <a:p>
                      <a:pPr algn="ctr" fontAlgn="b"/>
                      <a:r>
                        <a:rPr lang="en-US" sz="1600" u="none" strike="noStrike">
                          <a:effectLst/>
                          <a:latin typeface="Calibri" panose="020F0502020204030204" pitchFamily="34" charset="0"/>
                        </a:rPr>
                        <a:t>=</a:t>
                      </a:r>
                      <a:endParaRPr lang="en-US" sz="1600" b="0" i="0" u="none" strike="noStrike">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a:txBody>
                    <a:bodyPr/>
                    <a:lstStyle/>
                    <a:p>
                      <a:pPr algn="ctr" fontAlgn="b"/>
                      <a:r>
                        <a:rPr lang="en-US" sz="1600" u="none" strike="noStrike">
                          <a:effectLst/>
                          <a:latin typeface="Calibri" panose="020F0502020204030204" pitchFamily="34" charset="0"/>
                        </a:rPr>
                        <a:t>14</a:t>
                      </a:r>
                      <a:endParaRPr lang="en-US" sz="1600" b="0" i="0" u="none" strike="noStrike">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1"/>
                  </a:ext>
                </a:extLst>
              </a:tr>
              <a:tr h="361950">
                <a:tc>
                  <a:txBody>
                    <a:bodyPr/>
                    <a:lstStyle/>
                    <a:p>
                      <a:pPr algn="ctr" fontAlgn="b"/>
                      <a:r>
                        <a:rPr lang="en-US" sz="1600" u="none" strike="noStrike">
                          <a:effectLst/>
                          <a:latin typeface="Calibri" panose="020F0502020204030204" pitchFamily="34" charset="0"/>
                        </a:rPr>
                        <a:t>2</a:t>
                      </a:r>
                      <a:endParaRPr lang="en-US" sz="16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solidFill>
                      <a:schemeClr val="bg1"/>
                    </a:solidFill>
                  </a:tcPr>
                </a:tc>
                <a:tc>
                  <a:txBody>
                    <a:bodyPr/>
                    <a:lstStyle/>
                    <a:p>
                      <a:pPr algn="ctr" fontAlgn="b"/>
                      <a:r>
                        <a:rPr lang="en-US" sz="1600" u="none" strike="noStrike" dirty="0">
                          <a:effectLst/>
                          <a:latin typeface="Calibri" panose="020F0502020204030204" pitchFamily="34" charset="0"/>
                        </a:rPr>
                        <a:t>2</a:t>
                      </a:r>
                      <a:endParaRPr lang="en-US" sz="1600" b="0" i="0" u="none" strike="noStrike" dirty="0">
                        <a:solidFill>
                          <a:srgbClr val="000000"/>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a:effectLst/>
                          <a:latin typeface="Calibri" panose="020F0502020204030204" pitchFamily="34" charset="0"/>
                        </a:rPr>
                        <a:t>×</a:t>
                      </a:r>
                      <a:endParaRPr lang="en-US" sz="1600" b="0" i="0" u="none" strike="noStrike">
                        <a:solidFill>
                          <a:srgbClr val="000000"/>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a:effectLst/>
                          <a:latin typeface="Calibri" panose="020F0502020204030204" pitchFamily="34" charset="0"/>
                        </a:rPr>
                        <a:t>1</a:t>
                      </a:r>
                      <a:endParaRPr lang="en-US" sz="1600" b="0" i="0" u="none" strike="noStrike">
                        <a:solidFill>
                          <a:srgbClr val="000000"/>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a:effectLst/>
                          <a:latin typeface="Calibri" panose="020F0502020204030204" pitchFamily="34" charset="0"/>
                        </a:rPr>
                        <a:t>=</a:t>
                      </a:r>
                      <a:endParaRPr lang="en-US" sz="1600" b="0" i="0" u="none" strike="noStrike">
                        <a:solidFill>
                          <a:srgbClr val="000000"/>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a:effectLst/>
                          <a:latin typeface="Calibri" panose="020F0502020204030204" pitchFamily="34" charset="0"/>
                        </a:rPr>
                        <a:t>2</a:t>
                      </a:r>
                      <a:endParaRPr lang="en-US" sz="1600" b="0" i="0" u="none" strike="noStrike">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0002"/>
                  </a:ext>
                </a:extLst>
              </a:tr>
              <a:tr h="361950">
                <a:tc>
                  <a:txBody>
                    <a:bodyPr/>
                    <a:lstStyle/>
                    <a:p>
                      <a:pPr algn="ctr" fontAlgn="b"/>
                      <a:r>
                        <a:rPr lang="en-US" sz="1600" u="none" strike="noStrike">
                          <a:effectLst/>
                          <a:latin typeface="Calibri" panose="020F0502020204030204" pitchFamily="34" charset="0"/>
                        </a:rPr>
                        <a:t>3</a:t>
                      </a:r>
                      <a:endParaRPr lang="en-US" sz="16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solidFill>
                      <a:schemeClr val="bg1"/>
                    </a:solidFill>
                  </a:tcPr>
                </a:tc>
                <a:tc>
                  <a:txBody>
                    <a:bodyPr/>
                    <a:lstStyle/>
                    <a:p>
                      <a:pPr algn="ctr" fontAlgn="b"/>
                      <a:r>
                        <a:rPr lang="en-US" sz="1600" u="none" strike="noStrike" dirty="0">
                          <a:effectLst/>
                          <a:latin typeface="Calibri" panose="020F0502020204030204" pitchFamily="34" charset="0"/>
                        </a:rPr>
                        <a:t>3</a:t>
                      </a:r>
                      <a:endParaRPr lang="en-US" sz="1600" b="0" i="0" u="none" strike="noStrike" dirty="0">
                        <a:solidFill>
                          <a:srgbClr val="000000"/>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a:effectLst/>
                          <a:latin typeface="Calibri" panose="020F0502020204030204" pitchFamily="34" charset="0"/>
                        </a:rPr>
                        <a:t>×</a:t>
                      </a:r>
                      <a:endParaRPr lang="en-US" sz="1600" b="0" i="0" u="none" strike="noStrike">
                        <a:solidFill>
                          <a:srgbClr val="000000"/>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a:effectLst/>
                          <a:latin typeface="Calibri" panose="020F0502020204030204" pitchFamily="34" charset="0"/>
                        </a:rPr>
                        <a:t>3</a:t>
                      </a:r>
                      <a:endParaRPr lang="en-US" sz="1600" b="0" i="0" u="none" strike="noStrike">
                        <a:solidFill>
                          <a:srgbClr val="000000"/>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a:effectLst/>
                          <a:latin typeface="Calibri" panose="020F0502020204030204" pitchFamily="34" charset="0"/>
                        </a:rPr>
                        <a:t>=</a:t>
                      </a:r>
                      <a:endParaRPr lang="en-US" sz="1600" b="0" i="0" u="none" strike="noStrike">
                        <a:solidFill>
                          <a:srgbClr val="000000"/>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a:effectLst/>
                          <a:latin typeface="Calibri" panose="020F0502020204030204" pitchFamily="34" charset="0"/>
                        </a:rPr>
                        <a:t>9</a:t>
                      </a:r>
                      <a:endParaRPr lang="en-US" sz="1600" b="0" i="0" u="none" strike="noStrike">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0003"/>
                  </a:ext>
                </a:extLst>
              </a:tr>
              <a:tr h="361950">
                <a:tc>
                  <a:txBody>
                    <a:bodyPr/>
                    <a:lstStyle/>
                    <a:p>
                      <a:pPr algn="ctr" fontAlgn="b"/>
                      <a:r>
                        <a:rPr lang="en-US" sz="1600" u="none" strike="noStrike">
                          <a:effectLst/>
                          <a:latin typeface="Calibri" panose="020F0502020204030204" pitchFamily="34" charset="0"/>
                        </a:rPr>
                        <a:t>4</a:t>
                      </a:r>
                      <a:endParaRPr lang="en-US" sz="16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solidFill>
                      <a:schemeClr val="bg1"/>
                    </a:solidFill>
                  </a:tcPr>
                </a:tc>
                <a:tc>
                  <a:txBody>
                    <a:bodyPr/>
                    <a:lstStyle/>
                    <a:p>
                      <a:pPr algn="ctr" fontAlgn="b"/>
                      <a:r>
                        <a:rPr lang="en-US" sz="1600" u="none" strike="noStrike" dirty="0">
                          <a:effectLst/>
                          <a:latin typeface="Calibri" panose="020F0502020204030204" pitchFamily="34" charset="0"/>
                        </a:rPr>
                        <a:t>2</a:t>
                      </a:r>
                      <a:endParaRPr lang="en-US" sz="1600" b="0" i="0" u="none" strike="noStrike" dirty="0">
                        <a:solidFill>
                          <a:srgbClr val="000000"/>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a:effectLst/>
                          <a:latin typeface="Calibri" panose="020F0502020204030204" pitchFamily="34" charset="0"/>
                        </a:rPr>
                        <a:t>×</a:t>
                      </a:r>
                      <a:endParaRPr lang="en-US" sz="1600" b="0" i="0" u="none" strike="noStrike">
                        <a:solidFill>
                          <a:srgbClr val="000000"/>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a:effectLst/>
                          <a:latin typeface="Calibri" panose="020F0502020204030204" pitchFamily="34" charset="0"/>
                        </a:rPr>
                        <a:t>5</a:t>
                      </a:r>
                      <a:endParaRPr lang="en-US" sz="1600" b="0" i="0" u="none" strike="noStrike">
                        <a:solidFill>
                          <a:srgbClr val="000000"/>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a:effectLst/>
                          <a:latin typeface="Calibri" panose="020F0502020204030204" pitchFamily="34" charset="0"/>
                        </a:rPr>
                        <a:t>=</a:t>
                      </a:r>
                      <a:endParaRPr lang="en-US" sz="1600" b="0" i="0" u="none" strike="noStrike">
                        <a:solidFill>
                          <a:srgbClr val="000000"/>
                        </a:solidFill>
                        <a:effectLst/>
                        <a:latin typeface="Calibri" panose="020F0502020204030204" pitchFamily="34" charset="0"/>
                      </a:endParaRPr>
                    </a:p>
                  </a:txBody>
                  <a:tcPr marL="9525" marR="9525" marT="9525" marB="0" anchor="b">
                    <a:solidFill>
                      <a:schemeClr val="bg1"/>
                    </a:solidFill>
                  </a:tcPr>
                </a:tc>
                <a:tc>
                  <a:txBody>
                    <a:bodyPr/>
                    <a:lstStyle/>
                    <a:p>
                      <a:pPr algn="ctr" fontAlgn="b"/>
                      <a:r>
                        <a:rPr lang="en-US" sz="1600" u="none" strike="noStrike" dirty="0">
                          <a:effectLst/>
                          <a:latin typeface="Calibri" panose="020F0502020204030204" pitchFamily="34" charset="0"/>
                        </a:rPr>
                        <a:t>10</a:t>
                      </a:r>
                      <a:endParaRPr lang="en-US" sz="16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61950">
                <a:tc>
                  <a:txBody>
                    <a:bodyPr/>
                    <a:lstStyle/>
                    <a:p>
                      <a:pPr algn="ctr" fontAlgn="b"/>
                      <a:r>
                        <a:rPr lang="en-US" sz="1600" b="0" i="0" u="none" strike="noStrike" dirty="0">
                          <a:solidFill>
                            <a:schemeClr val="bg1"/>
                          </a:solidFill>
                          <a:effectLst/>
                          <a:latin typeface="Calibri" panose="020F0502020204030204" pitchFamily="34" charset="0"/>
                        </a:rPr>
                        <a:t>Blank</a:t>
                      </a:r>
                    </a:p>
                  </a:txBody>
                  <a:tcPr marL="9525" marR="9525" marT="9525" marB="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600" b="0" i="0" u="none" strike="noStrike" dirty="0">
                          <a:solidFill>
                            <a:schemeClr val="bg1"/>
                          </a:solidFill>
                          <a:effectLst/>
                          <a:latin typeface="Calibri" panose="020F0502020204030204" pitchFamily="34" charset="0"/>
                        </a:rPr>
                        <a:t>Blank</a:t>
                      </a:r>
                    </a:p>
                  </a:txBody>
                  <a:tcPr marL="9525" marR="9525" marT="9525" marB="0" anchor="b">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600" b="0" i="0" u="none" strike="noStrike" dirty="0">
                          <a:solidFill>
                            <a:schemeClr val="bg1"/>
                          </a:solidFill>
                          <a:effectLst/>
                          <a:latin typeface="Calibri" panose="020F0502020204030204" pitchFamily="34" charset="0"/>
                        </a:rPr>
                        <a:t>Blank</a:t>
                      </a:r>
                    </a:p>
                  </a:txBody>
                  <a:tcPr marL="9525" marR="9525" marT="9525" marB="0" anchor="b">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600" b="0" i="0" u="none" strike="noStrike" dirty="0">
                          <a:solidFill>
                            <a:schemeClr val="bg1"/>
                          </a:solidFill>
                          <a:effectLst/>
                          <a:latin typeface="Calibri" panose="020F0502020204030204" pitchFamily="34" charset="0"/>
                        </a:rPr>
                        <a:t>Blank</a:t>
                      </a:r>
                    </a:p>
                  </a:txBody>
                  <a:tcPr marL="9525" marR="9525" marT="9525" marB="0" anchor="b">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600" b="0" i="0" u="none" strike="noStrike" dirty="0">
                          <a:solidFill>
                            <a:schemeClr val="bg1"/>
                          </a:solidFill>
                          <a:effectLst/>
                          <a:latin typeface="Calibri" panose="020F0502020204030204" pitchFamily="34" charset="0"/>
                        </a:rPr>
                        <a:t>Blank</a:t>
                      </a:r>
                    </a:p>
                  </a:txBody>
                  <a:tcPr marL="9525" marR="9525" marT="9525" marB="0" anchor="b">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600" u="none" strike="noStrike" dirty="0">
                          <a:effectLst/>
                          <a:latin typeface="Calibri" panose="020F0502020204030204" pitchFamily="34" charset="0"/>
                        </a:rPr>
                        <a:t>35</a:t>
                      </a:r>
                      <a:endParaRPr lang="en-US" sz="16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rgbClr val="333399"/>
                </a:solidFill>
              </a:rPr>
              <a:t>Huff Model for a Retail Outlet </a:t>
            </a:r>
            <a:r>
              <a:rPr lang="en-US" altLang="en-US" sz="1000" dirty="0">
                <a:solidFill>
                  <a:srgbClr val="333399"/>
                </a:solidFill>
              </a:rPr>
              <a:t>1</a:t>
            </a:r>
            <a:endParaRPr lang="en-US" altLang="en-US" sz="1000" dirty="0"/>
          </a:p>
        </p:txBody>
      </p:sp>
      <p:sp>
        <p:nvSpPr>
          <p:cNvPr id="6" name="Content Placeholder 5"/>
          <p:cNvSpPr>
            <a:spLocks noGrp="1"/>
          </p:cNvSpPr>
          <p:nvPr>
            <p:ph idx="1"/>
          </p:nvPr>
        </p:nvSpPr>
        <p:spPr>
          <a:xfrm>
            <a:off x="1182688" y="2017713"/>
            <a:ext cx="7588062" cy="2249487"/>
          </a:xfrm>
        </p:spPr>
        <p:txBody>
          <a:bodyPr/>
          <a:lstStyle/>
          <a:p>
            <a:pPr marL="0" indent="0">
              <a:buNone/>
            </a:pPr>
            <a:r>
              <a:rPr lang="en-US" altLang="en-US" sz="2200" u="sng" dirty="0"/>
              <a:t>First</a:t>
            </a:r>
            <a:r>
              <a:rPr lang="en-US" altLang="en-US" sz="2200" dirty="0"/>
              <a:t>, a gravity analogy is used to estimate attractiveness of store j for customers in area i.</a:t>
            </a:r>
          </a:p>
          <a:p>
            <a:pPr eaLnBrk="1" hangingPunct="1">
              <a:buFont typeface="Monotype Sorts" panose="05010101010101010101" pitchFamily="2" charset="2"/>
              <a:buNone/>
            </a:pPr>
            <a:r>
              <a:rPr lang="en-US" altLang="en-US" sz="2000" dirty="0"/>
              <a:t>A</a:t>
            </a:r>
            <a:r>
              <a:rPr lang="en-US" altLang="en-US" sz="2000" baseline="-25000" dirty="0"/>
              <a:t>ij</a:t>
            </a:r>
            <a:r>
              <a:rPr lang="en-US" altLang="en-US" sz="2000" dirty="0"/>
              <a:t>= Attraction to store j for customers in area i.</a:t>
            </a:r>
          </a:p>
          <a:p>
            <a:pPr eaLnBrk="1" hangingPunct="1">
              <a:buFont typeface="Monotype Sorts" panose="05010101010101010101" pitchFamily="2" charset="2"/>
              <a:buNone/>
            </a:pPr>
            <a:r>
              <a:rPr lang="en-US" altLang="en-US" sz="2000" dirty="0"/>
              <a:t>S</a:t>
            </a:r>
            <a:r>
              <a:rPr lang="en-US" altLang="en-US" sz="2000" baseline="-25000" dirty="0"/>
              <a:t>j</a:t>
            </a:r>
            <a:r>
              <a:rPr lang="en-US" altLang="en-US" sz="2000" dirty="0"/>
              <a:t> = Size of the store (e.g., square feet).</a:t>
            </a:r>
          </a:p>
          <a:p>
            <a:pPr eaLnBrk="1" hangingPunct="1">
              <a:buFont typeface="Monotype Sorts" panose="05010101010101010101" pitchFamily="2" charset="2"/>
              <a:buNone/>
            </a:pPr>
            <a:r>
              <a:rPr lang="en-US" altLang="en-US" sz="2000" dirty="0"/>
              <a:t>T</a:t>
            </a:r>
            <a:r>
              <a:rPr lang="en-US" altLang="en-US" sz="2000" baseline="-25000" dirty="0"/>
              <a:t>ij</a:t>
            </a:r>
            <a:r>
              <a:rPr lang="en-US" altLang="en-US" sz="2000" dirty="0"/>
              <a:t>= Travel time from area i to store j.</a:t>
            </a:r>
          </a:p>
          <a:p>
            <a:pPr eaLnBrk="1" hangingPunct="1">
              <a:buNone/>
            </a:pPr>
            <a:r>
              <a:rPr lang="en-US" altLang="en-US" sz="2000" dirty="0"/>
              <a:t> </a:t>
            </a:r>
            <a:r>
              <a:rPr lang="el-GR" altLang="en-US" sz="2000" dirty="0"/>
              <a:t>λ</a:t>
            </a:r>
            <a:r>
              <a:rPr lang="en-IN" altLang="en-US" sz="2000" dirty="0"/>
              <a:t> </a:t>
            </a:r>
            <a:r>
              <a:rPr lang="en-US" altLang="en-US" sz="2000" dirty="0"/>
              <a:t>= Parameter reflecting propensity to travel.</a:t>
            </a:r>
          </a:p>
        </p:txBody>
      </p:sp>
      <p:graphicFrame>
        <p:nvGraphicFramePr>
          <p:cNvPr id="11" name="Object 4"/>
          <p:cNvGraphicFramePr>
            <a:graphicFrameLocks/>
          </p:cNvGraphicFramePr>
          <p:nvPr>
            <p:extLst>
              <p:ext uri="{D42A27DB-BD31-4B8C-83A1-F6EECF244321}">
                <p14:modId xmlns:p14="http://schemas.microsoft.com/office/powerpoint/2010/main" val="2024308308"/>
              </p:ext>
            </p:extLst>
          </p:nvPr>
        </p:nvGraphicFramePr>
        <p:xfrm>
          <a:off x="1474722" y="5049322"/>
          <a:ext cx="1420878" cy="1042431"/>
        </p:xfrm>
        <a:graphic>
          <a:graphicData uri="http://schemas.openxmlformats.org/presentationml/2006/ole">
            <mc:AlternateContent xmlns:mc="http://schemas.openxmlformats.org/markup-compatibility/2006">
              <mc:Choice xmlns:v="urn:schemas-microsoft-com:vml" Requires="v">
                <p:oleObj spid="_x0000_s1044" name="Equation" r:id="rId3" imgW="571252" imgH="469696" progId="Equation.3">
                  <p:embed/>
                </p:oleObj>
              </mc:Choice>
              <mc:Fallback>
                <p:oleObj name="Equation" r:id="rId3" imgW="571252" imgH="469696" progId="Equation.3">
                  <p:embed/>
                  <p:pic>
                    <p:nvPicPr>
                      <p:cNvPr id="11" name="Object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4722" y="5049322"/>
                        <a:ext cx="1420878" cy="1042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Content Placeholder 7"/>
          <p:cNvSpPr>
            <a:spLocks noGrp="1"/>
          </p:cNvSpPr>
          <p:nvPr>
            <p:ph idx="14"/>
          </p:nvPr>
        </p:nvSpPr>
        <p:spPr>
          <a:xfrm>
            <a:off x="4438650" y="5029201"/>
            <a:ext cx="2571750" cy="1371600"/>
          </a:xfrm>
        </p:spPr>
        <p:txBody>
          <a:bodyPr/>
          <a:lstStyle/>
          <a:p>
            <a:pPr marL="0" indent="0">
              <a:buNone/>
            </a:pPr>
            <a:r>
              <a:rPr lang="en-US" altLang="en-US" sz="2200" dirty="0"/>
              <a:t>Compare with Newton’s Law of Physics on Gravitational Force:</a:t>
            </a:r>
          </a:p>
        </p:txBody>
      </p:sp>
      <p:graphicFrame>
        <p:nvGraphicFramePr>
          <p:cNvPr id="10" name="Object 6"/>
          <p:cNvGraphicFramePr>
            <a:graphicFrameLocks noGrp="1" noChangeAspect="1"/>
          </p:cNvGraphicFramePr>
          <p:nvPr>
            <p:ph sz="half" idx="4294967295"/>
            <p:extLst>
              <p:ext uri="{D42A27DB-BD31-4B8C-83A1-F6EECF244321}">
                <p14:modId xmlns:p14="http://schemas.microsoft.com/office/powerpoint/2010/main" val="2138268165"/>
              </p:ext>
            </p:extLst>
          </p:nvPr>
        </p:nvGraphicFramePr>
        <p:xfrm>
          <a:off x="7086600" y="5181600"/>
          <a:ext cx="1743075" cy="1066800"/>
        </p:xfrm>
        <a:graphic>
          <a:graphicData uri="http://schemas.openxmlformats.org/presentationml/2006/ole">
            <mc:AlternateContent xmlns:mc="http://schemas.openxmlformats.org/markup-compatibility/2006">
              <mc:Choice xmlns:v="urn:schemas-microsoft-com:vml" Requires="v">
                <p:oleObj spid="_x0000_s1045" name="Equation" r:id="rId5" imgW="850531" imgH="520474" progId="Equation.3">
                  <p:embed/>
                </p:oleObj>
              </mc:Choice>
              <mc:Fallback>
                <p:oleObj name="Equation" r:id="rId5" imgW="850531" imgH="520474" progId="Equation.3">
                  <p:embed/>
                  <p:pic>
                    <p:nvPicPr>
                      <p:cNvPr id="1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6600" y="5181600"/>
                        <a:ext cx="17430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502056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noChangeArrowheads="1"/>
          </p:cNvSpPr>
          <p:nvPr>
            <p:ph type="title"/>
          </p:nvPr>
        </p:nvSpPr>
        <p:spPr>
          <a:xfrm>
            <a:off x="1182688" y="381000"/>
            <a:ext cx="7580312" cy="12954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Learning Objectives</a:t>
            </a:r>
          </a:p>
        </p:txBody>
      </p:sp>
      <p:sp>
        <p:nvSpPr>
          <p:cNvPr id="7171" name="Content Placeholder 2"/>
          <p:cNvSpPr>
            <a:spLocks noGrp="1" noChangeArrowheads="1"/>
          </p:cNvSpPr>
          <p:nvPr>
            <p:ph idx="1"/>
          </p:nvPr>
        </p:nvSpPr>
        <p:spPr>
          <a:xfrm>
            <a:off x="1182688" y="2057400"/>
            <a:ext cx="6818312" cy="3962400"/>
          </a:xfrm>
          <a:noFill/>
        </p:spPr>
        <p:txBody>
          <a:bodyPr lIns="92075" tIns="46038" rIns="92075" bIns="46038"/>
          <a:lstStyle/>
          <a:p>
            <a:pPr marL="403200" indent="-403200">
              <a:buClrTx/>
              <a:buSzPct val="100000"/>
              <a:buFont typeface="+mj-lt"/>
              <a:buAutoNum type="arabicPeriod"/>
            </a:pPr>
            <a:r>
              <a:rPr lang="en-US" sz="2000" dirty="0"/>
              <a:t>Explain the difference between competitive clustering and saturation marketing. </a:t>
            </a:r>
          </a:p>
          <a:p>
            <a:pPr marL="403200" indent="-403200">
              <a:buClrTx/>
              <a:buSzPct val="100000"/>
              <a:buFont typeface="+mj-lt"/>
              <a:buAutoNum type="arabicPeriod"/>
            </a:pPr>
            <a:r>
              <a:rPr lang="en-US" sz="2000" dirty="0"/>
              <a:t>Explain the impact of the Internet on location decisions. </a:t>
            </a:r>
          </a:p>
          <a:p>
            <a:pPr marL="403200" indent="-403200">
              <a:buClrTx/>
              <a:buSzPct val="100000"/>
              <a:buFont typeface="+mj-lt"/>
              <a:buAutoNum type="arabicPeriod"/>
            </a:pPr>
            <a:r>
              <a:rPr lang="en-US" sz="2000" dirty="0"/>
              <a:t>Describe how a geographic information system is used in service location decisions. </a:t>
            </a:r>
          </a:p>
          <a:p>
            <a:pPr marL="403200" indent="-403200">
              <a:buClrTx/>
              <a:buSzPct val="100000"/>
              <a:buFont typeface="+mj-lt"/>
              <a:buAutoNum type="arabicPeriod"/>
            </a:pPr>
            <a:r>
              <a:rPr lang="en-US" sz="2000" dirty="0"/>
              <a:t>Differentiate between a Euclidian and metropolitan metric approach to measuring travel distance. </a:t>
            </a:r>
          </a:p>
          <a:p>
            <a:pPr marL="403200" indent="-403200">
              <a:buClrTx/>
              <a:buSzPct val="100000"/>
              <a:buFont typeface="+mj-lt"/>
              <a:buAutoNum type="arabicPeriod"/>
            </a:pPr>
            <a:r>
              <a:rPr lang="en-US" sz="2000" dirty="0"/>
              <a:t>Locate a single facility using the cross-median approach. </a:t>
            </a:r>
          </a:p>
          <a:p>
            <a:pPr marL="403200" indent="-403200">
              <a:buClrTx/>
              <a:buSzPct val="100000"/>
              <a:buFont typeface="+mj-lt"/>
              <a:buAutoNum type="arabicPeriod"/>
            </a:pPr>
            <a:r>
              <a:rPr lang="en-US" sz="2000" dirty="0"/>
              <a:t>Use the Huff retail location model to estimate revenue and market share for a potential site. </a:t>
            </a:r>
          </a:p>
          <a:p>
            <a:pPr marL="403200" indent="-403200">
              <a:buClrTx/>
              <a:buSzPct val="100000"/>
              <a:buFont typeface="+mj-lt"/>
              <a:buAutoNum type="arabicPeriod"/>
            </a:pPr>
            <a:r>
              <a:rPr lang="en-US" sz="2000" dirty="0"/>
              <a:t>Locate multiple facilities using the set covering model.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Huff Retail Location Model </a:t>
            </a:r>
            <a:r>
              <a:rPr lang="en-US" sz="1000" dirty="0"/>
              <a:t>1</a:t>
            </a:r>
            <a:endParaRPr lang="en-IN" sz="1000" dirty="0"/>
          </a:p>
        </p:txBody>
      </p:sp>
      <p:sp>
        <p:nvSpPr>
          <p:cNvPr id="3" name="Content Placeholder 2"/>
          <p:cNvSpPr>
            <a:spLocks noGrp="1"/>
          </p:cNvSpPr>
          <p:nvPr>
            <p:ph idx="1"/>
          </p:nvPr>
        </p:nvSpPr>
        <p:spPr>
          <a:xfrm>
            <a:off x="1182688" y="2017713"/>
            <a:ext cx="7123112" cy="1639887"/>
          </a:xfrm>
        </p:spPr>
        <p:txBody>
          <a:bodyPr/>
          <a:lstStyle/>
          <a:p>
            <a:pPr marL="0" indent="0">
              <a:buFont typeface="Wingdings" pitchFamily="2" charset="2"/>
              <a:buNone/>
            </a:pPr>
            <a:r>
              <a:rPr lang="en-US" u="sng" dirty="0"/>
              <a:t>Second</a:t>
            </a:r>
            <a:r>
              <a:rPr lang="en-US" dirty="0"/>
              <a:t>, to account for competitors we calculate the probability that customers from area i will visit a particular store j.</a:t>
            </a:r>
          </a:p>
        </p:txBody>
      </p:sp>
      <p:graphicFrame>
        <p:nvGraphicFramePr>
          <p:cNvPr id="5" name="Object 4"/>
          <p:cNvGraphicFramePr>
            <a:graphicFrameLocks/>
          </p:cNvGraphicFramePr>
          <p:nvPr/>
        </p:nvGraphicFramePr>
        <p:xfrm>
          <a:off x="3581400" y="3886200"/>
          <a:ext cx="1947863" cy="1808163"/>
        </p:xfrm>
        <a:graphic>
          <a:graphicData uri="http://schemas.openxmlformats.org/presentationml/2006/ole">
            <mc:AlternateContent xmlns:mc="http://schemas.openxmlformats.org/markup-compatibility/2006">
              <mc:Choice xmlns:v="urn:schemas-microsoft-com:vml" Requires="v">
                <p:oleObj spid="_x0000_s2059" name="Equation" r:id="rId3" imgW="723600" imgH="672840" progId="Equation.2">
                  <p:embed/>
                </p:oleObj>
              </mc:Choice>
              <mc:Fallback>
                <p:oleObj name="Equation" r:id="rId3" imgW="723600" imgH="672840" progId="Equation.2">
                  <p:embed/>
                  <p:pic>
                    <p:nvPicPr>
                      <p:cNvPr id="5" name="Object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3886200"/>
                        <a:ext cx="1947863" cy="1808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4543837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81000"/>
            <a:ext cx="7580312" cy="1295400"/>
          </a:xfrm>
        </p:spPr>
        <p:txBody>
          <a:bodyPr/>
          <a:lstStyle/>
          <a:p>
            <a:r>
              <a:rPr lang="en-US" dirty="0"/>
              <a:t>Huff Retail Location Model </a:t>
            </a:r>
            <a:r>
              <a:rPr lang="en-US" sz="1000" dirty="0"/>
              <a:t>2</a:t>
            </a:r>
            <a:endParaRPr lang="en-US" dirty="0"/>
          </a:p>
        </p:txBody>
      </p:sp>
      <p:sp>
        <p:nvSpPr>
          <p:cNvPr id="3" name="Content Placeholder 2"/>
          <p:cNvSpPr>
            <a:spLocks noGrp="1"/>
          </p:cNvSpPr>
          <p:nvPr>
            <p:ph idx="1"/>
          </p:nvPr>
        </p:nvSpPr>
        <p:spPr>
          <a:xfrm>
            <a:off x="1182688" y="2017713"/>
            <a:ext cx="7588062" cy="2859087"/>
          </a:xfrm>
        </p:spPr>
        <p:txBody>
          <a:bodyPr/>
          <a:lstStyle/>
          <a:p>
            <a:pPr>
              <a:lnSpc>
                <a:spcPct val="80000"/>
              </a:lnSpc>
              <a:spcBef>
                <a:spcPts val="0"/>
              </a:spcBef>
              <a:spcAft>
                <a:spcPts val="2000"/>
              </a:spcAft>
              <a:buNone/>
            </a:pPr>
            <a:r>
              <a:rPr lang="en-US" sz="2800" dirty="0"/>
              <a:t> </a:t>
            </a:r>
            <a:r>
              <a:rPr lang="en-US" sz="2800" u="sng" dirty="0"/>
              <a:t>Third</a:t>
            </a:r>
            <a:r>
              <a:rPr lang="en-US" sz="2800" dirty="0"/>
              <a:t>, annual customer expenditures for item k at store j can now be calculated.</a:t>
            </a:r>
            <a:endParaRPr lang="en-US" sz="3600" dirty="0"/>
          </a:p>
          <a:p>
            <a:pPr>
              <a:lnSpc>
                <a:spcPct val="80000"/>
              </a:lnSpc>
              <a:buNone/>
            </a:pPr>
            <a:r>
              <a:rPr lang="en-US" sz="2400" dirty="0"/>
              <a:t>P</a:t>
            </a:r>
            <a:r>
              <a:rPr lang="en-US" sz="2400" baseline="-25000" dirty="0"/>
              <a:t>ij </a:t>
            </a:r>
            <a:r>
              <a:rPr lang="en-US" sz="2400" dirty="0"/>
              <a:t>= Probability customers from area i travel to store j.</a:t>
            </a:r>
          </a:p>
          <a:p>
            <a:pPr>
              <a:lnSpc>
                <a:spcPct val="80000"/>
              </a:lnSpc>
              <a:buNone/>
            </a:pPr>
            <a:r>
              <a:rPr lang="en-US" sz="2400" dirty="0"/>
              <a:t>C</a:t>
            </a:r>
            <a:r>
              <a:rPr lang="en-US" sz="2400" baseline="-25000" dirty="0"/>
              <a:t>i </a:t>
            </a:r>
            <a:r>
              <a:rPr lang="en-US" sz="2400" dirty="0"/>
              <a:t>= Number of customers in area i (e.g., census track).</a:t>
            </a:r>
          </a:p>
          <a:p>
            <a:pPr>
              <a:lnSpc>
                <a:spcPct val="80000"/>
              </a:lnSpc>
              <a:buNone/>
            </a:pPr>
            <a:r>
              <a:rPr lang="en-US" sz="2400" dirty="0"/>
              <a:t>B</a:t>
            </a:r>
            <a:r>
              <a:rPr lang="en-US" sz="2400" baseline="-25000" dirty="0"/>
              <a:t>ik</a:t>
            </a:r>
            <a:r>
              <a:rPr lang="en-US" sz="2400" dirty="0"/>
              <a:t> = Annual budget for product k for customers in area i.</a:t>
            </a:r>
          </a:p>
          <a:p>
            <a:pPr>
              <a:lnSpc>
                <a:spcPct val="80000"/>
              </a:lnSpc>
              <a:buNone/>
            </a:pPr>
            <a:r>
              <a:rPr lang="en-US" sz="2400" dirty="0"/>
              <a:t>m = Number of customer areas in the market region.</a:t>
            </a:r>
          </a:p>
        </p:txBody>
      </p:sp>
      <p:graphicFrame>
        <p:nvGraphicFramePr>
          <p:cNvPr id="6" name="Object 4"/>
          <p:cNvGraphicFramePr>
            <a:graphicFrameLocks/>
          </p:cNvGraphicFramePr>
          <p:nvPr>
            <p:extLst>
              <p:ext uri="{D42A27DB-BD31-4B8C-83A1-F6EECF244321}">
                <p14:modId xmlns:p14="http://schemas.microsoft.com/office/powerpoint/2010/main" val="11136027"/>
              </p:ext>
            </p:extLst>
          </p:nvPr>
        </p:nvGraphicFramePr>
        <p:xfrm>
          <a:off x="3305303" y="4901149"/>
          <a:ext cx="2792156" cy="1091127"/>
        </p:xfrm>
        <a:graphic>
          <a:graphicData uri="http://schemas.openxmlformats.org/presentationml/2006/ole">
            <mc:AlternateContent xmlns:mc="http://schemas.openxmlformats.org/markup-compatibility/2006">
              <mc:Choice xmlns:v="urn:schemas-microsoft-com:vml" Requires="v">
                <p:oleObj spid="_x0000_s3083" name="Equation" r:id="rId3" imgW="1155600" imgH="457200" progId="Equation.2">
                  <p:embed/>
                </p:oleObj>
              </mc:Choice>
              <mc:Fallback>
                <p:oleObj name="Equation" r:id="rId3" imgW="1155600" imgH="457200" progId="Equation.2">
                  <p:embed/>
                  <p:pic>
                    <p:nvPicPr>
                      <p:cNvPr id="6" name="Object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5303" y="4901149"/>
                        <a:ext cx="2792156" cy="1091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0304658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Huff Retail Location Model </a:t>
            </a:r>
            <a:r>
              <a:rPr lang="en-US" sz="1000" dirty="0"/>
              <a:t>3</a:t>
            </a:r>
          </a:p>
        </p:txBody>
      </p:sp>
      <p:sp>
        <p:nvSpPr>
          <p:cNvPr id="3" name="Content Placeholder 2"/>
          <p:cNvSpPr>
            <a:spLocks noGrp="1"/>
          </p:cNvSpPr>
          <p:nvPr>
            <p:ph idx="1"/>
          </p:nvPr>
        </p:nvSpPr>
        <p:spPr>
          <a:xfrm>
            <a:off x="1182688" y="2017713"/>
            <a:ext cx="5980112" cy="1792287"/>
          </a:xfrm>
        </p:spPr>
        <p:txBody>
          <a:bodyPr/>
          <a:lstStyle/>
          <a:p>
            <a:pPr marL="0" indent="0">
              <a:buNone/>
            </a:pPr>
            <a:r>
              <a:rPr lang="en-US" u="sng" dirty="0"/>
              <a:t>Fourth</a:t>
            </a:r>
            <a:r>
              <a:rPr lang="en-US" dirty="0"/>
              <a:t>, market share of product k purchased at store j can now be calculated.</a:t>
            </a:r>
          </a:p>
        </p:txBody>
      </p:sp>
      <p:graphicFrame>
        <p:nvGraphicFramePr>
          <p:cNvPr id="6" name="Object 4"/>
          <p:cNvGraphicFramePr>
            <a:graphicFrameLocks/>
          </p:cNvGraphicFramePr>
          <p:nvPr>
            <p:extLst>
              <p:ext uri="{D42A27DB-BD31-4B8C-83A1-F6EECF244321}">
                <p14:modId xmlns:p14="http://schemas.microsoft.com/office/powerpoint/2010/main" val="3329294873"/>
              </p:ext>
            </p:extLst>
          </p:nvPr>
        </p:nvGraphicFramePr>
        <p:xfrm>
          <a:off x="2953443" y="3886200"/>
          <a:ext cx="3235527" cy="1945642"/>
        </p:xfrm>
        <a:graphic>
          <a:graphicData uri="http://schemas.openxmlformats.org/presentationml/2006/ole">
            <mc:AlternateContent xmlns:mc="http://schemas.openxmlformats.org/markup-compatibility/2006">
              <mc:Choice xmlns:v="urn:schemas-microsoft-com:vml" Requires="v">
                <p:oleObj spid="_x0000_s4107" name="Equation" r:id="rId3" imgW="1091880" imgH="647640" progId="Equation.2">
                  <p:embed/>
                </p:oleObj>
              </mc:Choice>
              <mc:Fallback>
                <p:oleObj name="Equation" r:id="rId3" imgW="1091880" imgH="647640" progId="Equation.2">
                  <p:embed/>
                  <p:pic>
                    <p:nvPicPr>
                      <p:cNvPr id="6" name="Object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3443" y="3886200"/>
                        <a:ext cx="3235527" cy="1945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7447071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Huff Model for a Retail Outlet </a:t>
            </a:r>
            <a:r>
              <a:rPr lang="en-US" altLang="en-US" sz="1000" dirty="0"/>
              <a:t>2</a:t>
            </a:r>
            <a:endParaRPr lang="en-US" sz="1000" dirty="0"/>
          </a:p>
        </p:txBody>
      </p:sp>
      <p:sp>
        <p:nvSpPr>
          <p:cNvPr id="4" name="Content Placeholder 3"/>
          <p:cNvSpPr>
            <a:spLocks noGrp="1"/>
          </p:cNvSpPr>
          <p:nvPr>
            <p:ph idx="1"/>
          </p:nvPr>
        </p:nvSpPr>
        <p:spPr>
          <a:xfrm>
            <a:off x="1186734" y="2017713"/>
            <a:ext cx="6534150" cy="344487"/>
          </a:xfrm>
        </p:spPr>
        <p:txBody>
          <a:bodyPr/>
          <a:lstStyle/>
          <a:p>
            <a:pPr marL="0" indent="0">
              <a:buNone/>
            </a:pPr>
            <a:r>
              <a:rPr lang="en-US" sz="1800" b="1" dirty="0">
                <a:solidFill>
                  <a:srgbClr val="00B0F0"/>
                </a:solidFill>
              </a:rPr>
              <a:t>Table 8.6</a:t>
            </a:r>
            <a:r>
              <a:rPr lang="en-US" sz="1800" dirty="0">
                <a:solidFill>
                  <a:srgbClr val="00B0F0"/>
                </a:solidFill>
              </a:rPr>
              <a:t> </a:t>
            </a:r>
            <a:r>
              <a:rPr lang="en-US" sz="1800" dirty="0"/>
              <a:t>Travel Distance in Miles (T</a:t>
            </a:r>
            <a:r>
              <a:rPr lang="en-US" sz="1800" baseline="-25000" dirty="0"/>
              <a:t>ij</a:t>
            </a:r>
            <a:r>
              <a:rPr lang="en-US" sz="1800" dirty="0"/>
              <a:t>) (Using Metropolitan Metric)</a:t>
            </a:r>
          </a:p>
        </p:txBody>
      </p:sp>
      <p:sp>
        <p:nvSpPr>
          <p:cNvPr id="6" name="Content Placeholder 5"/>
          <p:cNvSpPr>
            <a:spLocks noGrp="1"/>
          </p:cNvSpPr>
          <p:nvPr>
            <p:ph idx="13"/>
          </p:nvPr>
        </p:nvSpPr>
        <p:spPr>
          <a:xfrm>
            <a:off x="4572000" y="2438400"/>
            <a:ext cx="2266950" cy="315079"/>
          </a:xfrm>
        </p:spPr>
        <p:txBody>
          <a:bodyPr/>
          <a:lstStyle/>
          <a:p>
            <a:pPr marL="0" indent="0">
              <a:buNone/>
            </a:pPr>
            <a:r>
              <a:rPr lang="en-US" sz="1800" b="1" dirty="0"/>
              <a:t>Customer Location (</a:t>
            </a:r>
            <a:r>
              <a:rPr lang="en-US" sz="1800" b="1" i="1" dirty="0"/>
              <a:t>i </a:t>
            </a:r>
            <a:r>
              <a:rPr lang="en-US" sz="1800" b="1" dirty="0"/>
              <a:t>)</a:t>
            </a:r>
          </a:p>
        </p:txBody>
      </p:sp>
      <p:graphicFrame>
        <p:nvGraphicFramePr>
          <p:cNvPr id="9" name="Table 8"/>
          <p:cNvGraphicFramePr>
            <a:graphicFrameLocks noGrp="1"/>
          </p:cNvGraphicFramePr>
          <p:nvPr>
            <p:extLst>
              <p:ext uri="{D42A27DB-BD31-4B8C-83A1-F6EECF244321}">
                <p14:modId xmlns:p14="http://schemas.microsoft.com/office/powerpoint/2010/main" val="1809035024"/>
              </p:ext>
            </p:extLst>
          </p:nvPr>
        </p:nvGraphicFramePr>
        <p:xfrm>
          <a:off x="2910608" y="2772529"/>
          <a:ext cx="4099792" cy="1077950"/>
        </p:xfrm>
        <a:graphic>
          <a:graphicData uri="http://schemas.openxmlformats.org/drawingml/2006/table">
            <a:tbl>
              <a:tblPr firstRow="1">
                <a:tableStyleId>{2D5ABB26-0587-4C30-8999-92F81FD0307C}</a:tableStyleId>
              </a:tblPr>
              <a:tblGrid>
                <a:gridCol w="1432794">
                  <a:extLst>
                    <a:ext uri="{9D8B030D-6E8A-4147-A177-3AD203B41FA5}">
                      <a16:colId xmlns:a16="http://schemas.microsoft.com/office/drawing/2014/main" val="20000"/>
                    </a:ext>
                  </a:extLst>
                </a:gridCol>
                <a:gridCol w="474352">
                  <a:extLst>
                    <a:ext uri="{9D8B030D-6E8A-4147-A177-3AD203B41FA5}">
                      <a16:colId xmlns:a16="http://schemas.microsoft.com/office/drawing/2014/main" val="20001"/>
                    </a:ext>
                  </a:extLst>
                </a:gridCol>
                <a:gridCol w="730882">
                  <a:extLst>
                    <a:ext uri="{9D8B030D-6E8A-4147-A177-3AD203B41FA5}">
                      <a16:colId xmlns:a16="http://schemas.microsoft.com/office/drawing/2014/main" val="20002"/>
                    </a:ext>
                  </a:extLst>
                </a:gridCol>
                <a:gridCol w="730882">
                  <a:extLst>
                    <a:ext uri="{9D8B030D-6E8A-4147-A177-3AD203B41FA5}">
                      <a16:colId xmlns:a16="http://schemas.microsoft.com/office/drawing/2014/main" val="20003"/>
                    </a:ext>
                  </a:extLst>
                </a:gridCol>
                <a:gridCol w="730882">
                  <a:extLst>
                    <a:ext uri="{9D8B030D-6E8A-4147-A177-3AD203B41FA5}">
                      <a16:colId xmlns:a16="http://schemas.microsoft.com/office/drawing/2014/main" val="20004"/>
                    </a:ext>
                  </a:extLst>
                </a:gridCol>
              </a:tblGrid>
              <a:tr h="335000">
                <a:tc>
                  <a:txBody>
                    <a:bodyPr/>
                    <a:lstStyle/>
                    <a:p>
                      <a:pPr algn="l" fontAlgn="b"/>
                      <a:r>
                        <a:rPr lang="en-US" sz="1600" u="none" strike="noStrike" dirty="0">
                          <a:effectLst/>
                        </a:rPr>
                        <a:t>Site ( j )</a:t>
                      </a:r>
                      <a:endParaRPr lang="en-US"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fontAlgn="b"/>
                      <a:r>
                        <a:rPr lang="en-US" sz="1600" u="none" strike="noStrike" dirty="0">
                          <a:effectLst/>
                        </a:rPr>
                        <a:t>1</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600" u="none" strike="noStrike">
                          <a:effectLst/>
                        </a:rPr>
                        <a:t>2</a:t>
                      </a:r>
                      <a:endParaRPr lang="en-US" sz="1600" b="0" i="0" u="none" strike="noStrike">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600" u="none" strike="noStrike">
                          <a:effectLst/>
                        </a:rPr>
                        <a:t>3</a:t>
                      </a:r>
                      <a:endParaRPr lang="en-US" sz="1600" b="0" i="0" u="none" strike="noStrike">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600" u="none" strike="noStrike" dirty="0">
                          <a:effectLst/>
                        </a:rPr>
                        <a:t>4</a:t>
                      </a:r>
                      <a:endParaRPr lang="en-US" sz="16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407950">
                <a:tc>
                  <a:txBody>
                    <a:bodyPr/>
                    <a:lstStyle/>
                    <a:p>
                      <a:pPr algn="l" fontAlgn="b"/>
                      <a:r>
                        <a:rPr lang="en-US" sz="1600" u="none" strike="noStrike" dirty="0">
                          <a:effectLst/>
                        </a:rPr>
                        <a:t>Proposed (3, 2)</a:t>
                      </a:r>
                      <a:endParaRPr lang="en-US"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c>
                  <a:txBody>
                    <a:bodyPr/>
                    <a:lstStyle/>
                    <a:p>
                      <a:pPr algn="ctr" fontAlgn="b"/>
                      <a:r>
                        <a:rPr lang="en-US" sz="1600" u="none" strike="noStrike" dirty="0">
                          <a:effectLst/>
                        </a:rPr>
                        <a:t>2</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2</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3</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2</a:t>
                      </a:r>
                      <a:endParaRPr lang="en-US" sz="16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1"/>
                  </a:ext>
                </a:extLst>
              </a:tr>
              <a:tr h="335000">
                <a:tc>
                  <a:txBody>
                    <a:bodyPr/>
                    <a:lstStyle/>
                    <a:p>
                      <a:pPr algn="l" fontAlgn="b"/>
                      <a:r>
                        <a:rPr lang="en-US" sz="1600" u="none" strike="noStrike" dirty="0">
                          <a:effectLst/>
                        </a:rPr>
                        <a:t>Existing (2, 2)</a:t>
                      </a:r>
                      <a:endParaRPr lang="en-US"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fontAlgn="b"/>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1</a:t>
                      </a:r>
                      <a:endParaRPr lang="en-US" sz="16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4</a:t>
                      </a:r>
                      <a:endParaRPr lang="en-US" sz="16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3</a:t>
                      </a:r>
                      <a:endParaRPr lang="en-US" sz="16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7" name="Content Placeholder 6"/>
          <p:cNvSpPr>
            <a:spLocks noGrp="1"/>
          </p:cNvSpPr>
          <p:nvPr>
            <p:ph idx="14"/>
          </p:nvPr>
        </p:nvSpPr>
        <p:spPr>
          <a:xfrm>
            <a:off x="1186734" y="4237679"/>
            <a:ext cx="2876550" cy="334321"/>
          </a:xfrm>
        </p:spPr>
        <p:txBody>
          <a:bodyPr/>
          <a:lstStyle/>
          <a:p>
            <a:pPr marL="0" indent="0">
              <a:buNone/>
            </a:pPr>
            <a:r>
              <a:rPr lang="en-US" sz="1800" b="1" dirty="0">
                <a:solidFill>
                  <a:srgbClr val="00B0F0"/>
                </a:solidFill>
              </a:rPr>
              <a:t>Table 8.7 </a:t>
            </a:r>
            <a:r>
              <a:rPr lang="en-US" sz="1800" dirty="0"/>
              <a:t>Attraction (</a:t>
            </a:r>
            <a:r>
              <a:rPr lang="en-US" sz="1800" dirty="0" err="1"/>
              <a:t>A</a:t>
            </a:r>
            <a:r>
              <a:rPr lang="en-US" sz="1800" baseline="-25000" dirty="0" err="1"/>
              <a:t>ij</a:t>
            </a:r>
            <a:r>
              <a:rPr lang="en-US" sz="1800" dirty="0"/>
              <a:t>)</a:t>
            </a:r>
          </a:p>
        </p:txBody>
      </p:sp>
      <p:sp>
        <p:nvSpPr>
          <p:cNvPr id="8" name="Content Placeholder 7"/>
          <p:cNvSpPr>
            <a:spLocks noGrp="1"/>
          </p:cNvSpPr>
          <p:nvPr>
            <p:ph idx="15"/>
          </p:nvPr>
        </p:nvSpPr>
        <p:spPr>
          <a:xfrm>
            <a:off x="4968005" y="4697701"/>
            <a:ext cx="2347195" cy="309197"/>
          </a:xfrm>
        </p:spPr>
        <p:txBody>
          <a:bodyPr/>
          <a:lstStyle/>
          <a:p>
            <a:pPr marL="0" indent="0">
              <a:buNone/>
            </a:pPr>
            <a:r>
              <a:rPr lang="en-US" sz="1800" b="1" dirty="0"/>
              <a:t>Customer Location (</a:t>
            </a:r>
            <a:r>
              <a:rPr lang="en-US" sz="1800" b="1" i="1" dirty="0"/>
              <a:t>i </a:t>
            </a:r>
            <a:r>
              <a:rPr lang="en-US" sz="1800" b="1" dirty="0"/>
              <a:t>)</a:t>
            </a:r>
          </a:p>
        </p:txBody>
      </p:sp>
      <p:graphicFrame>
        <p:nvGraphicFramePr>
          <p:cNvPr id="10" name="Table 9"/>
          <p:cNvGraphicFramePr>
            <a:graphicFrameLocks noGrp="1"/>
          </p:cNvGraphicFramePr>
          <p:nvPr>
            <p:extLst>
              <p:ext uri="{D42A27DB-BD31-4B8C-83A1-F6EECF244321}">
                <p14:modId xmlns:p14="http://schemas.microsoft.com/office/powerpoint/2010/main" val="3832065912"/>
              </p:ext>
            </p:extLst>
          </p:nvPr>
        </p:nvGraphicFramePr>
        <p:xfrm>
          <a:off x="2590799" y="5027295"/>
          <a:ext cx="5562600" cy="1068704"/>
        </p:xfrm>
        <a:graphic>
          <a:graphicData uri="http://schemas.openxmlformats.org/drawingml/2006/table">
            <a:tbl>
              <a:tblPr firstRow="1">
                <a:tableStyleId>{2D5ABB26-0587-4C30-8999-92F81FD0307C}</a:tableStyleId>
              </a:tblPr>
              <a:tblGrid>
                <a:gridCol w="1720804">
                  <a:extLst>
                    <a:ext uri="{9D8B030D-6E8A-4147-A177-3AD203B41FA5}">
                      <a16:colId xmlns:a16="http://schemas.microsoft.com/office/drawing/2014/main" val="20000"/>
                    </a:ext>
                  </a:extLst>
                </a:gridCol>
                <a:gridCol w="960449">
                  <a:extLst>
                    <a:ext uri="{9D8B030D-6E8A-4147-A177-3AD203B41FA5}">
                      <a16:colId xmlns:a16="http://schemas.microsoft.com/office/drawing/2014/main" val="20001"/>
                    </a:ext>
                  </a:extLst>
                </a:gridCol>
                <a:gridCol w="960449">
                  <a:extLst>
                    <a:ext uri="{9D8B030D-6E8A-4147-A177-3AD203B41FA5}">
                      <a16:colId xmlns:a16="http://schemas.microsoft.com/office/drawing/2014/main" val="20002"/>
                    </a:ext>
                  </a:extLst>
                </a:gridCol>
                <a:gridCol w="960449">
                  <a:extLst>
                    <a:ext uri="{9D8B030D-6E8A-4147-A177-3AD203B41FA5}">
                      <a16:colId xmlns:a16="http://schemas.microsoft.com/office/drawing/2014/main" val="20003"/>
                    </a:ext>
                  </a:extLst>
                </a:gridCol>
                <a:gridCol w="960449">
                  <a:extLst>
                    <a:ext uri="{9D8B030D-6E8A-4147-A177-3AD203B41FA5}">
                      <a16:colId xmlns:a16="http://schemas.microsoft.com/office/drawing/2014/main" val="20004"/>
                    </a:ext>
                  </a:extLst>
                </a:gridCol>
              </a:tblGrid>
              <a:tr h="267176">
                <a:tc>
                  <a:txBody>
                    <a:bodyPr/>
                    <a:lstStyle/>
                    <a:p>
                      <a:pPr algn="l" fontAlgn="b"/>
                      <a:r>
                        <a:rPr lang="en-US" sz="1600" u="none" strike="noStrike" dirty="0">
                          <a:effectLst/>
                        </a:rPr>
                        <a:t>Site (</a:t>
                      </a:r>
                      <a:r>
                        <a:rPr lang="en-US" sz="1600" i="1" u="none" strike="noStrike" dirty="0">
                          <a:effectLst/>
                        </a:rPr>
                        <a:t> j </a:t>
                      </a:r>
                      <a:r>
                        <a:rPr lang="en-US" sz="1600" u="none" strike="noStrike" dirty="0">
                          <a:effectLst/>
                        </a:rPr>
                        <a:t>)</a:t>
                      </a:r>
                      <a:endParaRPr lang="en-US"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fontAlgn="b"/>
                      <a:r>
                        <a:rPr lang="en-US" sz="1600" u="none" strike="noStrike" dirty="0">
                          <a:effectLst/>
                        </a:rPr>
                        <a:t>1</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600" u="none" strike="noStrike">
                          <a:effectLst/>
                        </a:rPr>
                        <a:t>2</a:t>
                      </a:r>
                      <a:endParaRPr lang="en-US" sz="1600" b="0" i="0" u="none" strike="noStrike">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600" u="none" strike="noStrike" dirty="0">
                          <a:effectLst/>
                        </a:rPr>
                        <a:t>3</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600" u="none" strike="noStrike">
                          <a:effectLst/>
                        </a:rPr>
                        <a:t>4</a:t>
                      </a:r>
                      <a:endParaRPr lang="en-US" sz="1600" b="0" i="0" u="none" strike="noStrike">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267176">
                <a:tc>
                  <a:txBody>
                    <a:bodyPr/>
                    <a:lstStyle/>
                    <a:p>
                      <a:pPr algn="l" fontAlgn="b"/>
                      <a:r>
                        <a:rPr lang="en-US" sz="1600" u="none" strike="noStrike" dirty="0">
                          <a:effectLst/>
                        </a:rPr>
                        <a:t>Proposed (S</a:t>
                      </a:r>
                      <a:r>
                        <a:rPr lang="en-US" sz="1600" u="none" strike="noStrike" baseline="-25000" dirty="0">
                          <a:effectLst/>
                        </a:rPr>
                        <a:t>1</a:t>
                      </a:r>
                      <a:r>
                        <a:rPr lang="en-US" sz="1600" u="none" strike="noStrike" dirty="0">
                          <a:effectLst/>
                        </a:rPr>
                        <a:t> = 2)</a:t>
                      </a:r>
                      <a:endParaRPr lang="en-US"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c>
                  <a:txBody>
                    <a:bodyPr/>
                    <a:lstStyle/>
                    <a:p>
                      <a:pPr algn="ctr" fontAlgn="b"/>
                      <a:r>
                        <a:rPr lang="en-US" sz="1600" u="none" strike="noStrike" dirty="0">
                          <a:effectLst/>
                        </a:rPr>
                        <a:t>0.5</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0.5</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a:effectLst/>
                        </a:rPr>
                        <a:t>0.2222</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0.500</a:t>
                      </a:r>
                      <a:endParaRPr lang="en-US" sz="16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1"/>
                  </a:ext>
                </a:extLst>
              </a:tr>
              <a:tr h="267176">
                <a:tc>
                  <a:txBody>
                    <a:bodyPr/>
                    <a:lstStyle/>
                    <a:p>
                      <a:pPr algn="l" fontAlgn="b"/>
                      <a:r>
                        <a:rPr lang="en-US" sz="1600" u="none" strike="noStrike" dirty="0">
                          <a:effectLst/>
                        </a:rPr>
                        <a:t>Existing (S</a:t>
                      </a:r>
                      <a:r>
                        <a:rPr lang="en-US" sz="1600" u="none" strike="noStrike" baseline="-25000" dirty="0">
                          <a:effectLst/>
                        </a:rPr>
                        <a:t>2</a:t>
                      </a:r>
                      <a:r>
                        <a:rPr lang="en-US" sz="1600" u="none" strike="noStrike" dirty="0">
                          <a:effectLst/>
                        </a:rPr>
                        <a:t> = 1)</a:t>
                      </a:r>
                      <a:endParaRPr lang="en-US"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c>
                  <a:txBody>
                    <a:bodyPr/>
                    <a:lstStyle/>
                    <a:p>
                      <a:pPr algn="ctr" fontAlgn="b"/>
                      <a:r>
                        <a:rPr lang="en-US" sz="1600" u="none" strike="noStrike" dirty="0">
                          <a:effectLst/>
                        </a:rPr>
                        <a:t>1.0</a:t>
                      </a:r>
                      <a:endParaRPr lang="en-US" sz="16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1.0</a:t>
                      </a:r>
                      <a:endParaRPr lang="en-US" sz="16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0.0625</a:t>
                      </a:r>
                      <a:endParaRPr lang="en-US" sz="16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600" u="none" strike="noStrike">
                          <a:effectLst/>
                        </a:rPr>
                        <a:t>0.111</a:t>
                      </a:r>
                      <a:endParaRPr lang="en-US" sz="1600" b="0" i="0" u="none" strike="noStrike">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67176">
                <a:tc>
                  <a:txBody>
                    <a:bodyPr/>
                    <a:lstStyle/>
                    <a:p>
                      <a:pPr algn="l" fontAlgn="b"/>
                      <a:r>
                        <a:rPr lang="en-US" sz="1600" u="none" strike="noStrike" dirty="0">
                          <a:effectLst/>
                        </a:rPr>
                        <a:t>Total attraction</a:t>
                      </a:r>
                      <a:endParaRPr lang="en-US"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1.5</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1.5</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0.2847</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0.611</a:t>
                      </a:r>
                      <a:endParaRPr lang="en-US" sz="16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Huff Model for a Retail Outlet </a:t>
            </a:r>
            <a:r>
              <a:rPr lang="en-US" altLang="en-US" sz="1000" dirty="0"/>
              <a:t>3</a:t>
            </a:r>
            <a:endParaRPr lang="en-US" sz="1000" dirty="0"/>
          </a:p>
        </p:txBody>
      </p:sp>
      <p:sp>
        <p:nvSpPr>
          <p:cNvPr id="4" name="Content Placeholder 3"/>
          <p:cNvSpPr>
            <a:spLocks noGrp="1"/>
          </p:cNvSpPr>
          <p:nvPr>
            <p:ph idx="1"/>
          </p:nvPr>
        </p:nvSpPr>
        <p:spPr>
          <a:xfrm>
            <a:off x="1182688" y="2017713"/>
            <a:ext cx="2703512" cy="344487"/>
          </a:xfrm>
        </p:spPr>
        <p:txBody>
          <a:bodyPr/>
          <a:lstStyle/>
          <a:p>
            <a:pPr marL="0" indent="0">
              <a:buNone/>
            </a:pPr>
            <a:r>
              <a:rPr lang="en-US" sz="1800" b="1" dirty="0">
                <a:solidFill>
                  <a:srgbClr val="00B0F0"/>
                </a:solidFill>
              </a:rPr>
              <a:t>Table 8.8</a:t>
            </a:r>
            <a:r>
              <a:rPr lang="en-US" sz="1800" dirty="0">
                <a:solidFill>
                  <a:srgbClr val="00B0F0"/>
                </a:solidFill>
              </a:rPr>
              <a:t> </a:t>
            </a:r>
            <a:r>
              <a:rPr lang="en-US" sz="1800" dirty="0"/>
              <a:t>Probability (</a:t>
            </a:r>
            <a:r>
              <a:rPr lang="en-US" sz="1800" i="1" dirty="0"/>
              <a:t>P</a:t>
            </a:r>
            <a:r>
              <a:rPr lang="en-US" sz="1800" i="1" baseline="-25000" dirty="0"/>
              <a:t>ij</a:t>
            </a:r>
            <a:r>
              <a:rPr lang="en-US" sz="1800" dirty="0"/>
              <a:t>)</a:t>
            </a:r>
          </a:p>
        </p:txBody>
      </p:sp>
      <p:sp>
        <p:nvSpPr>
          <p:cNvPr id="5" name="Content Placeholder 4"/>
          <p:cNvSpPr>
            <a:spLocks noGrp="1"/>
          </p:cNvSpPr>
          <p:nvPr>
            <p:ph idx="13"/>
          </p:nvPr>
        </p:nvSpPr>
        <p:spPr>
          <a:xfrm>
            <a:off x="4286250" y="2362200"/>
            <a:ext cx="2266950" cy="291799"/>
          </a:xfrm>
        </p:spPr>
        <p:txBody>
          <a:bodyPr/>
          <a:lstStyle/>
          <a:p>
            <a:pPr marL="0" indent="0">
              <a:buNone/>
            </a:pPr>
            <a:r>
              <a:rPr lang="en-US" sz="1800" b="1" dirty="0"/>
              <a:t>Customer Location (</a:t>
            </a:r>
            <a:r>
              <a:rPr lang="en-US" sz="1800" b="1" i="1" dirty="0"/>
              <a:t>i </a:t>
            </a:r>
            <a:r>
              <a:rPr lang="en-US" sz="1800" b="1" dirty="0"/>
              <a:t>)</a:t>
            </a:r>
          </a:p>
        </p:txBody>
      </p:sp>
      <p:graphicFrame>
        <p:nvGraphicFramePr>
          <p:cNvPr id="9" name="Table 8"/>
          <p:cNvGraphicFramePr>
            <a:graphicFrameLocks noGrp="1"/>
          </p:cNvGraphicFramePr>
          <p:nvPr>
            <p:extLst>
              <p:ext uri="{D42A27DB-BD31-4B8C-83A1-F6EECF244321}">
                <p14:modId xmlns:p14="http://schemas.microsoft.com/office/powerpoint/2010/main" val="1632186554"/>
              </p:ext>
            </p:extLst>
          </p:nvPr>
        </p:nvGraphicFramePr>
        <p:xfrm>
          <a:off x="2806700" y="2653999"/>
          <a:ext cx="3975099" cy="1066800"/>
        </p:xfrm>
        <a:graphic>
          <a:graphicData uri="http://schemas.openxmlformats.org/drawingml/2006/table">
            <a:tbl>
              <a:tblPr firstRow="1">
                <a:tableStyleId>{2D5ABB26-0587-4C30-8999-92F81FD0307C}</a:tableStyleId>
              </a:tblPr>
              <a:tblGrid>
                <a:gridCol w="1229707">
                  <a:extLst>
                    <a:ext uri="{9D8B030D-6E8A-4147-A177-3AD203B41FA5}">
                      <a16:colId xmlns:a16="http://schemas.microsoft.com/office/drawing/2014/main" val="20000"/>
                    </a:ext>
                  </a:extLst>
                </a:gridCol>
                <a:gridCol w="686348">
                  <a:extLst>
                    <a:ext uri="{9D8B030D-6E8A-4147-A177-3AD203B41FA5}">
                      <a16:colId xmlns:a16="http://schemas.microsoft.com/office/drawing/2014/main" val="20001"/>
                    </a:ext>
                  </a:extLst>
                </a:gridCol>
                <a:gridCol w="686348">
                  <a:extLst>
                    <a:ext uri="{9D8B030D-6E8A-4147-A177-3AD203B41FA5}">
                      <a16:colId xmlns:a16="http://schemas.microsoft.com/office/drawing/2014/main" val="20002"/>
                    </a:ext>
                  </a:extLst>
                </a:gridCol>
                <a:gridCol w="686348">
                  <a:extLst>
                    <a:ext uri="{9D8B030D-6E8A-4147-A177-3AD203B41FA5}">
                      <a16:colId xmlns:a16="http://schemas.microsoft.com/office/drawing/2014/main" val="20003"/>
                    </a:ext>
                  </a:extLst>
                </a:gridCol>
                <a:gridCol w="686348">
                  <a:extLst>
                    <a:ext uri="{9D8B030D-6E8A-4147-A177-3AD203B41FA5}">
                      <a16:colId xmlns:a16="http://schemas.microsoft.com/office/drawing/2014/main" val="20004"/>
                    </a:ext>
                  </a:extLst>
                </a:gridCol>
              </a:tblGrid>
              <a:tr h="355600">
                <a:tc>
                  <a:txBody>
                    <a:bodyPr/>
                    <a:lstStyle/>
                    <a:p>
                      <a:pPr algn="l" fontAlgn="b"/>
                      <a:r>
                        <a:rPr lang="en-US" sz="1600" u="none" strike="noStrike" dirty="0">
                          <a:effectLst/>
                        </a:rPr>
                        <a:t>Site ( </a:t>
                      </a:r>
                      <a:r>
                        <a:rPr lang="en-US" sz="1600" b="0" i="1" u="none" strike="noStrike" baseline="0" dirty="0">
                          <a:effectLst/>
                        </a:rPr>
                        <a:t>j </a:t>
                      </a:r>
                      <a:r>
                        <a:rPr lang="en-US" sz="1600" u="none" strike="noStrike" dirty="0">
                          <a:effectLst/>
                        </a:rPr>
                        <a:t>)</a:t>
                      </a:r>
                      <a:endParaRPr lang="en-US"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fontAlgn="b"/>
                      <a:r>
                        <a:rPr lang="en-US" sz="1600" u="none" strike="noStrike" dirty="0">
                          <a:effectLst/>
                        </a:rPr>
                        <a:t>1</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600" u="none" strike="noStrike" dirty="0">
                          <a:effectLst/>
                        </a:rPr>
                        <a:t>2</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600" u="none" strike="noStrike" dirty="0">
                          <a:effectLst/>
                        </a:rPr>
                        <a:t>3</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600" u="none" strike="noStrike">
                          <a:effectLst/>
                        </a:rPr>
                        <a:t>4</a:t>
                      </a:r>
                      <a:endParaRPr lang="en-US" sz="1600" b="0" i="0" u="none" strike="noStrike">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355600">
                <a:tc>
                  <a:txBody>
                    <a:bodyPr/>
                    <a:lstStyle/>
                    <a:p>
                      <a:pPr algn="l" fontAlgn="b"/>
                      <a:r>
                        <a:rPr lang="en-US" sz="1600" u="none" strike="noStrike" dirty="0">
                          <a:effectLst/>
                        </a:rPr>
                        <a:t>Proposed</a:t>
                      </a:r>
                      <a:endParaRPr lang="en-US"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c>
                  <a:txBody>
                    <a:bodyPr/>
                    <a:lstStyle/>
                    <a:p>
                      <a:pPr algn="ctr" fontAlgn="b"/>
                      <a:r>
                        <a:rPr lang="en-US" sz="1600" u="none" strike="noStrike" dirty="0">
                          <a:effectLst/>
                        </a:rPr>
                        <a:t>0.33</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0.33</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0.78</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0.82</a:t>
                      </a:r>
                      <a:endParaRPr lang="en-US" sz="16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1"/>
                  </a:ext>
                </a:extLst>
              </a:tr>
              <a:tr h="355600">
                <a:tc>
                  <a:txBody>
                    <a:bodyPr/>
                    <a:lstStyle/>
                    <a:p>
                      <a:pPr algn="l" fontAlgn="b"/>
                      <a:r>
                        <a:rPr lang="en-US" sz="1600" u="none" strike="noStrike">
                          <a:effectLst/>
                        </a:rPr>
                        <a:t>Existing</a:t>
                      </a:r>
                      <a:endParaRPr lang="en-US" sz="16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fontAlgn="b"/>
                      <a:r>
                        <a:rPr lang="en-US" sz="1600" u="none" strike="noStrike">
                          <a:effectLst/>
                        </a:rPr>
                        <a:t>0.67</a:t>
                      </a:r>
                      <a:endParaRPr lang="en-US" sz="1600" b="0" i="0" u="none" strike="noStrike">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0.67</a:t>
                      </a:r>
                      <a:endParaRPr lang="en-US" sz="16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0.22</a:t>
                      </a:r>
                      <a:endParaRPr lang="en-US" sz="16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0.18</a:t>
                      </a:r>
                      <a:endParaRPr lang="en-US" sz="16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6" name="Content Placeholder 5"/>
          <p:cNvSpPr>
            <a:spLocks noGrp="1"/>
          </p:cNvSpPr>
          <p:nvPr>
            <p:ph idx="14"/>
          </p:nvPr>
        </p:nvSpPr>
        <p:spPr>
          <a:xfrm>
            <a:off x="1162050" y="4204247"/>
            <a:ext cx="6000750" cy="367753"/>
          </a:xfrm>
        </p:spPr>
        <p:txBody>
          <a:bodyPr/>
          <a:lstStyle/>
          <a:p>
            <a:pPr marL="0" indent="0">
              <a:buNone/>
            </a:pPr>
            <a:r>
              <a:rPr lang="en-US" sz="1800" b="1" dirty="0">
                <a:solidFill>
                  <a:srgbClr val="00B0F0"/>
                </a:solidFill>
              </a:rPr>
              <a:t>Table 8.9 </a:t>
            </a:r>
            <a:r>
              <a:rPr lang="en-US" sz="1800" dirty="0"/>
              <a:t>Monthly Expenditures (</a:t>
            </a:r>
            <a:r>
              <a:rPr lang="en-US" sz="1800" i="1" dirty="0"/>
              <a:t>E</a:t>
            </a:r>
            <a:r>
              <a:rPr lang="en-US" sz="1800" i="1" baseline="-25000" dirty="0"/>
              <a:t>jk</a:t>
            </a:r>
            <a:r>
              <a:rPr lang="en-US" sz="1800" dirty="0"/>
              <a:t>) and Market Share (</a:t>
            </a:r>
            <a:r>
              <a:rPr lang="en-US" sz="1800" i="1" dirty="0"/>
              <a:t>M</a:t>
            </a:r>
            <a:r>
              <a:rPr lang="en-US" sz="1800" i="1" baseline="-25000" dirty="0"/>
              <a:t>jk</a:t>
            </a:r>
            <a:r>
              <a:rPr lang="en-US" sz="1800" dirty="0"/>
              <a:t>)</a:t>
            </a:r>
          </a:p>
        </p:txBody>
      </p:sp>
      <p:sp>
        <p:nvSpPr>
          <p:cNvPr id="7" name="Content Placeholder 6"/>
          <p:cNvSpPr>
            <a:spLocks noGrp="1"/>
          </p:cNvSpPr>
          <p:nvPr>
            <p:ph idx="15"/>
          </p:nvPr>
        </p:nvSpPr>
        <p:spPr>
          <a:xfrm>
            <a:off x="3596405" y="4578870"/>
            <a:ext cx="2423395" cy="297930"/>
          </a:xfrm>
        </p:spPr>
        <p:txBody>
          <a:bodyPr/>
          <a:lstStyle/>
          <a:p>
            <a:pPr marL="0" indent="0">
              <a:buNone/>
            </a:pPr>
            <a:r>
              <a:rPr lang="en-US" sz="1800" b="1" dirty="0"/>
              <a:t>Customer Expenditures</a:t>
            </a:r>
            <a:endParaRPr lang="en-US" sz="1800" dirty="0"/>
          </a:p>
        </p:txBody>
      </p:sp>
      <p:graphicFrame>
        <p:nvGraphicFramePr>
          <p:cNvPr id="10" name="Table 9"/>
          <p:cNvGraphicFramePr>
            <a:graphicFrameLocks noGrp="1"/>
          </p:cNvGraphicFramePr>
          <p:nvPr>
            <p:extLst>
              <p:ext uri="{D42A27DB-BD31-4B8C-83A1-F6EECF244321}">
                <p14:modId xmlns:p14="http://schemas.microsoft.com/office/powerpoint/2010/main" val="529825147"/>
              </p:ext>
            </p:extLst>
          </p:nvPr>
        </p:nvGraphicFramePr>
        <p:xfrm>
          <a:off x="1295400" y="4891443"/>
          <a:ext cx="6858000" cy="1356957"/>
        </p:xfrm>
        <a:graphic>
          <a:graphicData uri="http://schemas.openxmlformats.org/drawingml/2006/table">
            <a:tbl>
              <a:tblPr firstRow="1">
                <a:tableStyleId>{2D5ABB26-0587-4C30-8999-92F81FD0307C}</a:tableStyleId>
              </a:tblPr>
              <a:tblGrid>
                <a:gridCol w="1128532">
                  <a:extLst>
                    <a:ext uri="{9D8B030D-6E8A-4147-A177-3AD203B41FA5}">
                      <a16:colId xmlns:a16="http://schemas.microsoft.com/office/drawing/2014/main" val="20000"/>
                    </a:ext>
                  </a:extLst>
                </a:gridCol>
                <a:gridCol w="1128532">
                  <a:extLst>
                    <a:ext uri="{9D8B030D-6E8A-4147-A177-3AD203B41FA5}">
                      <a16:colId xmlns:a16="http://schemas.microsoft.com/office/drawing/2014/main" val="20001"/>
                    </a:ext>
                  </a:extLst>
                </a:gridCol>
                <a:gridCol w="781291">
                  <a:extLst>
                    <a:ext uri="{9D8B030D-6E8A-4147-A177-3AD203B41FA5}">
                      <a16:colId xmlns:a16="http://schemas.microsoft.com/office/drawing/2014/main" val="20002"/>
                    </a:ext>
                  </a:extLst>
                </a:gridCol>
                <a:gridCol w="847845">
                  <a:extLst>
                    <a:ext uri="{9D8B030D-6E8A-4147-A177-3AD203B41FA5}">
                      <a16:colId xmlns:a16="http://schemas.microsoft.com/office/drawing/2014/main" val="20003"/>
                    </a:ext>
                  </a:extLst>
                </a:gridCol>
                <a:gridCol w="990600">
                  <a:extLst>
                    <a:ext uri="{9D8B030D-6E8A-4147-A177-3AD203B41FA5}">
                      <a16:colId xmlns:a16="http://schemas.microsoft.com/office/drawing/2014/main" val="20004"/>
                    </a:ext>
                  </a:extLst>
                </a:gridCol>
                <a:gridCol w="990600">
                  <a:extLst>
                    <a:ext uri="{9D8B030D-6E8A-4147-A177-3AD203B41FA5}">
                      <a16:colId xmlns:a16="http://schemas.microsoft.com/office/drawing/2014/main" val="20005"/>
                    </a:ext>
                  </a:extLst>
                </a:gridCol>
                <a:gridCol w="990600">
                  <a:extLst>
                    <a:ext uri="{9D8B030D-6E8A-4147-A177-3AD203B41FA5}">
                      <a16:colId xmlns:a16="http://schemas.microsoft.com/office/drawing/2014/main" val="20006"/>
                    </a:ext>
                  </a:extLst>
                </a:gridCol>
              </a:tblGrid>
              <a:tr h="387868">
                <a:tc>
                  <a:txBody>
                    <a:bodyPr/>
                    <a:lstStyle/>
                    <a:p>
                      <a:pPr algn="l" fontAlgn="b"/>
                      <a:r>
                        <a:rPr lang="en-US" sz="1600" u="none" strike="noStrike" dirty="0">
                          <a:effectLst/>
                        </a:rPr>
                        <a:t>Site ( </a:t>
                      </a:r>
                      <a:r>
                        <a:rPr lang="en-US" sz="1600" i="1" u="none" strike="noStrike" dirty="0">
                          <a:effectLst/>
                        </a:rPr>
                        <a:t>j</a:t>
                      </a: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fontAlgn="b"/>
                      <a:r>
                        <a:rPr lang="en-US" sz="1600" u="none" strike="noStrike" dirty="0">
                          <a:effectLst/>
                        </a:rPr>
                        <a:t>1</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600" u="none" strike="noStrike">
                          <a:effectLst/>
                        </a:rPr>
                        <a:t>2</a:t>
                      </a:r>
                      <a:endParaRPr lang="en-US" sz="1600" b="0" i="0" u="none" strike="noStrike">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600" u="none" strike="noStrike" dirty="0">
                          <a:effectLst/>
                        </a:rPr>
                        <a:t>3</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600" u="none" strike="noStrike">
                          <a:effectLst/>
                        </a:rPr>
                        <a:t>4</a:t>
                      </a:r>
                      <a:endParaRPr lang="en-US" sz="1600" b="0" i="0" u="none" strike="noStrike">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600" u="none" strike="noStrike" dirty="0">
                          <a:effectLst/>
                        </a:rPr>
                        <a:t>Monthly Total</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600" u="none" strike="noStrike" dirty="0">
                          <a:effectLst/>
                        </a:rPr>
                        <a:t>Market Share %</a:t>
                      </a:r>
                      <a:endParaRPr lang="en-US" sz="16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0"/>
                  </a:ext>
                </a:extLst>
              </a:tr>
              <a:tr h="286584">
                <a:tc>
                  <a:txBody>
                    <a:bodyPr/>
                    <a:lstStyle/>
                    <a:p>
                      <a:pPr algn="l" fontAlgn="b"/>
                      <a:r>
                        <a:rPr lang="en-US" sz="1600" u="none" strike="noStrike">
                          <a:effectLst/>
                        </a:rPr>
                        <a:t>Proposed</a:t>
                      </a:r>
                      <a:endParaRPr lang="en-US" sz="16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c>
                  <a:txBody>
                    <a:bodyPr/>
                    <a:lstStyle/>
                    <a:p>
                      <a:pPr algn="ctr" fontAlgn="b"/>
                      <a:r>
                        <a:rPr lang="en-US" sz="1600" u="none" strike="noStrike" dirty="0">
                          <a:effectLst/>
                        </a:rPr>
                        <a:t>$ 2,333 </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$ 333 </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$ 2,340 </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$ 4,100 </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$ 9,106 </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a:effectLst/>
                        </a:rPr>
                        <a:t>0.57</a:t>
                      </a:r>
                      <a:endParaRPr lang="en-US" sz="1600" b="0" i="0" u="none" strike="noStrike">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001"/>
                  </a:ext>
                </a:extLst>
              </a:tr>
              <a:tr h="286584">
                <a:tc>
                  <a:txBody>
                    <a:bodyPr/>
                    <a:lstStyle/>
                    <a:p>
                      <a:pPr algn="l" fontAlgn="b"/>
                      <a:r>
                        <a:rPr lang="en-US" sz="1600" u="none" strike="noStrike">
                          <a:effectLst/>
                        </a:rPr>
                        <a:t>Existing</a:t>
                      </a:r>
                      <a:endParaRPr lang="en-US" sz="16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c>
                  <a:txBody>
                    <a:bodyPr/>
                    <a:lstStyle/>
                    <a:p>
                      <a:pPr algn="ctr" fontAlgn="b"/>
                      <a:r>
                        <a:rPr lang="en-US" sz="1600" u="none" strike="noStrike" dirty="0">
                          <a:effectLst/>
                        </a:rPr>
                        <a:t>  4,667</a:t>
                      </a:r>
                      <a:endParaRPr lang="en-US" sz="16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  667</a:t>
                      </a:r>
                      <a:endParaRPr lang="en-US" sz="16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     660</a:t>
                      </a:r>
                      <a:endParaRPr lang="en-US" sz="16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     900</a:t>
                      </a:r>
                      <a:endParaRPr lang="en-US" sz="16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  6,894</a:t>
                      </a:r>
                      <a:endParaRPr lang="en-US" sz="16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600" u="none" strike="noStrike">
                          <a:effectLst/>
                        </a:rPr>
                        <a:t>0.43</a:t>
                      </a:r>
                      <a:endParaRPr lang="en-US" sz="1600" b="0" i="0" u="none" strike="noStrike">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86584">
                <a:tc>
                  <a:txBody>
                    <a:bodyPr/>
                    <a:lstStyle/>
                    <a:p>
                      <a:pPr algn="l" fontAlgn="b"/>
                      <a:r>
                        <a:rPr lang="en-US" sz="1600" u="none" strike="noStrike">
                          <a:effectLst/>
                        </a:rPr>
                        <a:t>Totals</a:t>
                      </a:r>
                      <a:endParaRPr lang="en-US" sz="16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$ 7,000 </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$ 1,000 </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$ 3,000 </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$ 5,000 </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$ 16,000 </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rPr>
                        <a:t>1.00</a:t>
                      </a:r>
                      <a:endParaRPr lang="en-US" sz="16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59397549"/>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noChangeArrowheads="1"/>
          </p:cNvSpPr>
          <p:nvPr>
            <p:ph type="title"/>
          </p:nvPr>
        </p:nvSpPr>
        <p:spPr>
          <a:xfrm>
            <a:off x="1182688" y="381000"/>
            <a:ext cx="7580312" cy="1295400"/>
          </a:xfrm>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Regression Analysis in Location Decisions</a:t>
            </a:r>
            <a:endParaRPr lang="en-US" sz="1000" dirty="0"/>
          </a:p>
        </p:txBody>
      </p:sp>
      <p:sp>
        <p:nvSpPr>
          <p:cNvPr id="2" name="Content Placeholder 1"/>
          <p:cNvSpPr>
            <a:spLocks noGrp="1"/>
          </p:cNvSpPr>
          <p:nvPr>
            <p:ph idx="1"/>
          </p:nvPr>
        </p:nvSpPr>
        <p:spPr>
          <a:xfrm>
            <a:off x="1182688" y="2017713"/>
            <a:ext cx="7588062" cy="3925887"/>
          </a:xfrm>
        </p:spPr>
        <p:txBody>
          <a:bodyPr/>
          <a:lstStyle/>
          <a:p>
            <a:pPr marL="292608" indent="-292608">
              <a:lnSpc>
                <a:spcPct val="80000"/>
              </a:lnSpc>
              <a:buClr>
                <a:schemeClr val="tx1"/>
              </a:buClr>
              <a:buSzPct val="100000"/>
              <a:buFont typeface="Arial" panose="020B0604020202020204" pitchFamily="34" charset="0"/>
              <a:buChar char="•"/>
            </a:pPr>
            <a:r>
              <a:rPr lang="en-US" sz="2800" u="sng" dirty="0"/>
              <a:t>Competitive Factors</a:t>
            </a:r>
            <a:r>
              <a:rPr lang="en-US" sz="2800" dirty="0"/>
              <a:t>: Room rate, hotels within one mile, competitive room rate.</a:t>
            </a:r>
          </a:p>
          <a:p>
            <a:pPr marL="292608" indent="-292608">
              <a:lnSpc>
                <a:spcPct val="80000"/>
              </a:lnSpc>
              <a:buClr>
                <a:schemeClr val="tx1"/>
              </a:buClr>
              <a:buSzPct val="100000"/>
              <a:buFont typeface="Arial" panose="020B0604020202020204" pitchFamily="34" charset="0"/>
              <a:buChar char="•"/>
            </a:pPr>
            <a:r>
              <a:rPr lang="en-US" sz="2800" u="sng" dirty="0"/>
              <a:t>Demand Generators</a:t>
            </a:r>
            <a:r>
              <a:rPr lang="en-US" sz="2800" dirty="0"/>
              <a:t>: College enrollment, Hospital beds within one mile, Annual tourists.</a:t>
            </a:r>
          </a:p>
          <a:p>
            <a:pPr marL="292608" indent="-292608">
              <a:lnSpc>
                <a:spcPct val="80000"/>
              </a:lnSpc>
              <a:buClr>
                <a:schemeClr val="tx1"/>
              </a:buClr>
              <a:buSzPct val="100000"/>
              <a:buFont typeface="Arial" panose="020B0604020202020204" pitchFamily="34" charset="0"/>
              <a:buChar char="•"/>
            </a:pPr>
            <a:r>
              <a:rPr lang="en-US" sz="2800" u="sng" dirty="0"/>
              <a:t>Area Demographics</a:t>
            </a:r>
            <a:r>
              <a:rPr lang="en-US" sz="2800" dirty="0"/>
              <a:t>: Family income, residential population.</a:t>
            </a:r>
          </a:p>
          <a:p>
            <a:pPr marL="292608" indent="-292608">
              <a:lnSpc>
                <a:spcPct val="80000"/>
              </a:lnSpc>
              <a:buClr>
                <a:schemeClr val="tx1"/>
              </a:buClr>
              <a:buSzPct val="100000"/>
              <a:buFont typeface="Arial" panose="020B0604020202020204" pitchFamily="34" charset="0"/>
              <a:buChar char="•"/>
            </a:pPr>
            <a:r>
              <a:rPr lang="en-US" sz="2800" u="sng" dirty="0"/>
              <a:t>Market Awareness</a:t>
            </a:r>
            <a:r>
              <a:rPr lang="en-US" sz="2800" dirty="0"/>
              <a:t>: State population per inn, Distance to nearest inn.</a:t>
            </a:r>
          </a:p>
          <a:p>
            <a:pPr marL="292608" indent="-292608">
              <a:lnSpc>
                <a:spcPct val="80000"/>
              </a:lnSpc>
              <a:buClr>
                <a:schemeClr val="tx1"/>
              </a:buClr>
              <a:buSzPct val="100000"/>
              <a:buFont typeface="Arial" panose="020B0604020202020204" pitchFamily="34" charset="0"/>
              <a:buChar char="•"/>
            </a:pPr>
            <a:r>
              <a:rPr lang="en-US" sz="2800" u="sng" dirty="0"/>
              <a:t>Physical Attributes</a:t>
            </a:r>
            <a:r>
              <a:rPr lang="en-US" sz="2800" dirty="0"/>
              <a:t>: Sign visibility, Distance to downtown, Accessibility.</a:t>
            </a:r>
          </a:p>
        </p:txBody>
      </p:sp>
      <p:sp>
        <p:nvSpPr>
          <p:cNvPr id="3" name="Content Placeholder 2"/>
          <p:cNvSpPr>
            <a:spLocks noGrp="1"/>
          </p:cNvSpPr>
          <p:nvPr>
            <p:ph idx="13"/>
          </p:nvPr>
        </p:nvSpPr>
        <p:spPr>
          <a:xfrm>
            <a:off x="1182688" y="5943600"/>
            <a:ext cx="7567424" cy="357981"/>
          </a:xfrm>
        </p:spPr>
        <p:txBody>
          <a:bodyPr/>
          <a:lstStyle/>
          <a:p>
            <a:pPr marL="0" indent="0">
              <a:buNone/>
            </a:pPr>
            <a:r>
              <a:rPr lang="en-US" sz="1600" b="1" dirty="0">
                <a:latin typeface="Arial" charset="0"/>
              </a:rPr>
              <a:t>Y= 39.05 + (−5.41)STATE + (5.86)PRICE + (−3.09)INCOME + (1.75) COLLEGE</a:t>
            </a:r>
          </a:p>
        </p:txBody>
      </p:sp>
    </p:spTree>
    <p:extLst>
      <p:ext uri="{BB962C8B-B14F-4D97-AF65-F5344CB8AC3E}">
        <p14:creationId xmlns:p14="http://schemas.microsoft.com/office/powerpoint/2010/main" val="61231372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Topics for Discussion</a:t>
            </a:r>
          </a:p>
        </p:txBody>
      </p:sp>
      <p:sp>
        <p:nvSpPr>
          <p:cNvPr id="3" name="Content Placeholder 2"/>
          <p:cNvSpPr>
            <a:spLocks noGrp="1"/>
          </p:cNvSpPr>
          <p:nvPr>
            <p:ph idx="1"/>
          </p:nvPr>
        </p:nvSpPr>
        <p:spPr>
          <a:xfrm>
            <a:off x="1182688" y="2017712"/>
            <a:ext cx="7123112" cy="4154487"/>
          </a:xfrm>
        </p:spPr>
        <p:txBody>
          <a:bodyPr/>
          <a:lstStyle/>
          <a:p>
            <a:pPr marL="292608" indent="-292608">
              <a:lnSpc>
                <a:spcPct val="80000"/>
              </a:lnSpc>
              <a:buSzPct val="100000"/>
            </a:pPr>
            <a:r>
              <a:rPr lang="en-US" sz="2400" dirty="0"/>
              <a:t>Pick a particular service, and identify shortcomings in its site selection.</a:t>
            </a:r>
          </a:p>
          <a:p>
            <a:pPr marL="292608" indent="-292608">
              <a:lnSpc>
                <a:spcPct val="80000"/>
              </a:lnSpc>
              <a:buSzPct val="100000"/>
            </a:pPr>
            <a:r>
              <a:rPr lang="en-US" sz="2400" dirty="0"/>
              <a:t>How would you proceed to estimate empirically the parameter </a:t>
            </a:r>
            <a:r>
              <a:rPr lang="en-US" sz="2400" dirty="0">
                <a:cs typeface="Arial" charset="0"/>
              </a:rPr>
              <a:t>λ in the Huff retail location model for a branch bank?</a:t>
            </a:r>
          </a:p>
          <a:p>
            <a:pPr marL="292608" indent="-292608">
              <a:lnSpc>
                <a:spcPct val="80000"/>
              </a:lnSpc>
              <a:buSzPct val="100000"/>
            </a:pPr>
            <a:r>
              <a:rPr lang="en-US" sz="2400" dirty="0">
                <a:cs typeface="Arial" charset="0"/>
              </a:rPr>
              <a:t>What are the characteristics of a service that would make communication a good substitute for transportation?</a:t>
            </a:r>
          </a:p>
          <a:p>
            <a:pPr marL="292608" indent="-292608">
              <a:lnSpc>
                <a:spcPct val="80000"/>
              </a:lnSpc>
              <a:buSzPct val="100000"/>
            </a:pPr>
            <a:r>
              <a:rPr lang="en-US" sz="2400" dirty="0"/>
              <a:t>What are the benefits of using intermediaries in the service distribution channel?</a:t>
            </a:r>
          </a:p>
          <a:p>
            <a:pPr marL="292608" indent="-292608">
              <a:lnSpc>
                <a:spcPct val="80000"/>
              </a:lnSpc>
              <a:buSzPct val="100000"/>
            </a:pPr>
            <a:r>
              <a:rPr lang="en-US" sz="2400" dirty="0"/>
              <a:t>Conduct a Google search and find the definition of “location intelligence.” What use can be made of geographic information?</a:t>
            </a:r>
          </a:p>
        </p:txBody>
      </p:sp>
    </p:spTree>
    <p:extLst>
      <p:ext uri="{BB962C8B-B14F-4D97-AF65-F5344CB8AC3E}">
        <p14:creationId xmlns:p14="http://schemas.microsoft.com/office/powerpoint/2010/main" val="32173566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noChangeArrowheads="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dirty="0"/>
              <a:t>Interactive Exercise</a:t>
            </a:r>
          </a:p>
        </p:txBody>
      </p:sp>
      <p:sp>
        <p:nvSpPr>
          <p:cNvPr id="3" name="Content Placeholder 2"/>
          <p:cNvSpPr>
            <a:spLocks noGrp="1"/>
          </p:cNvSpPr>
          <p:nvPr>
            <p:ph idx="1"/>
          </p:nvPr>
        </p:nvSpPr>
        <p:spPr>
          <a:xfrm>
            <a:off x="1182688" y="2017713"/>
            <a:ext cx="7588062" cy="2097087"/>
          </a:xfrm>
        </p:spPr>
        <p:txBody>
          <a:bodyPr/>
          <a:lstStyle/>
          <a:p>
            <a:pPr marL="0" indent="0">
              <a:buNone/>
            </a:pPr>
            <a:r>
              <a:rPr lang="en-US" dirty="0"/>
              <a:t>The class discusses the business opportunities of using Google Earth.</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8.1: Health Maintenance Organization (C)</a:t>
            </a:r>
          </a:p>
        </p:txBody>
      </p:sp>
      <p:graphicFrame>
        <p:nvGraphicFramePr>
          <p:cNvPr id="4" name="Table 3"/>
          <p:cNvGraphicFramePr>
            <a:graphicFrameLocks noGrp="1"/>
          </p:cNvGraphicFramePr>
          <p:nvPr>
            <p:extLst>
              <p:ext uri="{D42A27DB-BD31-4B8C-83A1-F6EECF244321}">
                <p14:modId xmlns:p14="http://schemas.microsoft.com/office/powerpoint/2010/main" val="378841129"/>
              </p:ext>
            </p:extLst>
          </p:nvPr>
        </p:nvGraphicFramePr>
        <p:xfrm>
          <a:off x="838200" y="2365629"/>
          <a:ext cx="7772400" cy="3501768"/>
        </p:xfrm>
        <a:graphic>
          <a:graphicData uri="http://schemas.openxmlformats.org/drawingml/2006/table">
            <a:tbl>
              <a:tblPr firstRow="1">
                <a:tableStyleId>{2D5ABB26-0587-4C30-8999-92F81FD0307C}</a:tableStyleId>
              </a:tblPr>
              <a:tblGrid>
                <a:gridCol w="9906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143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828800">
                  <a:extLst>
                    <a:ext uri="{9D8B030D-6E8A-4147-A177-3AD203B41FA5}">
                      <a16:colId xmlns:a16="http://schemas.microsoft.com/office/drawing/2014/main" val="20005"/>
                    </a:ext>
                  </a:extLst>
                </a:gridCol>
              </a:tblGrid>
              <a:tr h="500790">
                <a:tc>
                  <a:txBody>
                    <a:bodyPr/>
                    <a:lstStyle/>
                    <a:p>
                      <a:pPr algn="ctr" rtl="0" fontAlgn="ctr"/>
                      <a:r>
                        <a:rPr lang="en-US" sz="1600" b="1" u="none" strike="noStrike" dirty="0">
                          <a:effectLst/>
                          <a:latin typeface="Calibri" panose="020F0502020204030204" pitchFamily="34" charset="0"/>
                        </a:rPr>
                        <a:t>Tract</a:t>
                      </a:r>
                      <a:endParaRPr lang="en-US" sz="1600" b="1"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b="1" u="none" strike="noStrike" dirty="0">
                          <a:effectLst/>
                          <a:latin typeface="Calibri" panose="020F0502020204030204" pitchFamily="34" charset="0"/>
                        </a:rPr>
                        <a:t>Enrollees</a:t>
                      </a:r>
                      <a:endParaRPr lang="en-US" sz="1600" b="1"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b="1" u="none" strike="noStrike" dirty="0">
                          <a:effectLst/>
                          <a:latin typeface="Calibri" panose="020F0502020204030204" pitchFamily="34" charset="0"/>
                        </a:rPr>
                        <a:t>Tract</a:t>
                      </a:r>
                      <a:endParaRPr lang="en-US" sz="1600" b="1"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b="1" u="none" strike="noStrike" dirty="0">
                          <a:effectLst/>
                          <a:latin typeface="Calibri" panose="020F0502020204030204" pitchFamily="34" charset="0"/>
                        </a:rPr>
                        <a:t>Enrollees</a:t>
                      </a:r>
                      <a:endParaRPr lang="en-US" sz="1600" b="1"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b="1" u="none" strike="noStrike" dirty="0">
                          <a:effectLst/>
                          <a:latin typeface="Calibri" panose="020F0502020204030204" pitchFamily="34" charset="0"/>
                        </a:rPr>
                        <a:t>Tract</a:t>
                      </a:r>
                      <a:endParaRPr lang="en-US" sz="1600" b="1"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b="1" u="none" strike="noStrike" dirty="0">
                          <a:effectLst/>
                          <a:latin typeface="Calibri" panose="020F0502020204030204" pitchFamily="34" charset="0"/>
                        </a:rPr>
                        <a:t>Enrollees</a:t>
                      </a:r>
                      <a:endParaRPr lang="en-US" sz="1600" b="1" i="0" u="none" strike="noStrike" dirty="0">
                        <a:solidFill>
                          <a:srgbClr val="000000"/>
                        </a:solidFill>
                        <a:effectLst/>
                        <a:latin typeface="Calibri" panose="020F0502020204030204" pitchFamily="34" charset="0"/>
                      </a:endParaRPr>
                    </a:p>
                  </a:txBody>
                  <a:tcPr marL="6477" marR="6477" marT="6477" marB="0" anchor="ctr"/>
                </a:tc>
                <a:extLst>
                  <a:ext uri="{0D108BD9-81ED-4DB2-BD59-A6C34878D82A}">
                    <a16:rowId xmlns:a16="http://schemas.microsoft.com/office/drawing/2014/main" val="10000"/>
                  </a:ext>
                </a:extLst>
              </a:tr>
              <a:tr h="333442">
                <a:tc>
                  <a:txBody>
                    <a:bodyPr/>
                    <a:lstStyle/>
                    <a:p>
                      <a:pPr algn="ctr" rtl="0" fontAlgn="ctr"/>
                      <a:r>
                        <a:rPr lang="en-US" sz="1600" u="none" strike="noStrike" dirty="0">
                          <a:effectLst/>
                          <a:latin typeface="Calibri" panose="020F0502020204030204" pitchFamily="34" charset="0"/>
                        </a:rPr>
                        <a:t>1</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5</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10</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4</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16.01</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3</a:t>
                      </a:r>
                      <a:endParaRPr lang="en-US" sz="1600" b="0" i="0" u="none" strike="noStrike" dirty="0">
                        <a:solidFill>
                          <a:srgbClr val="000000"/>
                        </a:solidFill>
                        <a:effectLst/>
                        <a:latin typeface="Calibri" panose="020F0502020204030204" pitchFamily="34" charset="0"/>
                      </a:endParaRPr>
                    </a:p>
                  </a:txBody>
                  <a:tcPr marL="6477" marR="6477" marT="6477" marB="0" anchor="ctr"/>
                </a:tc>
                <a:extLst>
                  <a:ext uri="{0D108BD9-81ED-4DB2-BD59-A6C34878D82A}">
                    <a16:rowId xmlns:a16="http://schemas.microsoft.com/office/drawing/2014/main" val="10001"/>
                  </a:ext>
                </a:extLst>
              </a:tr>
              <a:tr h="333442">
                <a:tc>
                  <a:txBody>
                    <a:bodyPr/>
                    <a:lstStyle/>
                    <a:p>
                      <a:pPr algn="ctr" rtl="0" fontAlgn="ctr"/>
                      <a:r>
                        <a:rPr lang="en-US" sz="1600" u="none" strike="noStrike" dirty="0">
                          <a:effectLst/>
                          <a:latin typeface="Calibri" panose="020F0502020204030204" pitchFamily="34" charset="0"/>
                        </a:rPr>
                        <a:t>2</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4</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11</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2</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16.02</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2</a:t>
                      </a:r>
                      <a:endParaRPr lang="en-US" sz="1600" b="0" i="0" u="none" strike="noStrike">
                        <a:solidFill>
                          <a:srgbClr val="000000"/>
                        </a:solidFill>
                        <a:effectLst/>
                        <a:latin typeface="Calibri" panose="020F0502020204030204" pitchFamily="34" charset="0"/>
                      </a:endParaRPr>
                    </a:p>
                  </a:txBody>
                  <a:tcPr marL="6477" marR="6477" marT="6477" marB="0" anchor="ctr"/>
                </a:tc>
                <a:extLst>
                  <a:ext uri="{0D108BD9-81ED-4DB2-BD59-A6C34878D82A}">
                    <a16:rowId xmlns:a16="http://schemas.microsoft.com/office/drawing/2014/main" val="10002"/>
                  </a:ext>
                </a:extLst>
              </a:tr>
              <a:tr h="333442">
                <a:tc>
                  <a:txBody>
                    <a:bodyPr/>
                    <a:lstStyle/>
                    <a:p>
                      <a:pPr algn="ctr" rtl="0" fontAlgn="ctr"/>
                      <a:r>
                        <a:rPr lang="en-US" sz="1600" u="none" strike="noStrike">
                          <a:effectLst/>
                          <a:latin typeface="Calibri" panose="020F0502020204030204" pitchFamily="34" charset="0"/>
                        </a:rPr>
                        <a:t>3</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3</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12</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2</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18.03</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5</a:t>
                      </a:r>
                      <a:endParaRPr lang="en-US" sz="1600" b="0" i="0" u="none" strike="noStrike">
                        <a:solidFill>
                          <a:srgbClr val="000000"/>
                        </a:solidFill>
                        <a:effectLst/>
                        <a:latin typeface="Calibri" panose="020F0502020204030204" pitchFamily="34" charset="0"/>
                      </a:endParaRPr>
                    </a:p>
                  </a:txBody>
                  <a:tcPr marL="6477" marR="6477" marT="6477" marB="0" anchor="ctr"/>
                </a:tc>
                <a:extLst>
                  <a:ext uri="{0D108BD9-81ED-4DB2-BD59-A6C34878D82A}">
                    <a16:rowId xmlns:a16="http://schemas.microsoft.com/office/drawing/2014/main" val="10003"/>
                  </a:ext>
                </a:extLst>
              </a:tr>
              <a:tr h="333442">
                <a:tc>
                  <a:txBody>
                    <a:bodyPr/>
                    <a:lstStyle/>
                    <a:p>
                      <a:pPr algn="ctr" rtl="0" fontAlgn="ctr"/>
                      <a:r>
                        <a:rPr lang="en-US" sz="1600" u="none" strike="noStrike">
                          <a:effectLst/>
                          <a:latin typeface="Calibri" panose="020F0502020204030204" pitchFamily="34" charset="0"/>
                        </a:rPr>
                        <a:t>4</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1</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13.01</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3</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20</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2</a:t>
                      </a:r>
                      <a:endParaRPr lang="en-US" sz="1600" b="0" i="0" u="none" strike="noStrike">
                        <a:solidFill>
                          <a:srgbClr val="000000"/>
                        </a:solidFill>
                        <a:effectLst/>
                        <a:latin typeface="Calibri" panose="020F0502020204030204" pitchFamily="34" charset="0"/>
                      </a:endParaRPr>
                    </a:p>
                  </a:txBody>
                  <a:tcPr marL="6477" marR="6477" marT="6477" marB="0" anchor="ctr"/>
                </a:tc>
                <a:extLst>
                  <a:ext uri="{0D108BD9-81ED-4DB2-BD59-A6C34878D82A}">
                    <a16:rowId xmlns:a16="http://schemas.microsoft.com/office/drawing/2014/main" val="10004"/>
                  </a:ext>
                </a:extLst>
              </a:tr>
              <a:tr h="333442">
                <a:tc>
                  <a:txBody>
                    <a:bodyPr/>
                    <a:lstStyle/>
                    <a:p>
                      <a:pPr algn="ctr" rtl="0" fontAlgn="ctr"/>
                      <a:r>
                        <a:rPr lang="en-US" sz="1600" u="none" strike="noStrike">
                          <a:effectLst/>
                          <a:latin typeface="Calibri" panose="020F0502020204030204" pitchFamily="34" charset="0"/>
                        </a:rPr>
                        <a:t>5</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2</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13.02</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4</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21.01</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4</a:t>
                      </a:r>
                      <a:endParaRPr lang="en-US" sz="1600" b="0" i="0" u="none" strike="noStrike">
                        <a:solidFill>
                          <a:srgbClr val="000000"/>
                        </a:solidFill>
                        <a:effectLst/>
                        <a:latin typeface="Calibri" panose="020F0502020204030204" pitchFamily="34" charset="0"/>
                      </a:endParaRPr>
                    </a:p>
                  </a:txBody>
                  <a:tcPr marL="6477" marR="6477" marT="6477" marB="0" anchor="ctr"/>
                </a:tc>
                <a:extLst>
                  <a:ext uri="{0D108BD9-81ED-4DB2-BD59-A6C34878D82A}">
                    <a16:rowId xmlns:a16="http://schemas.microsoft.com/office/drawing/2014/main" val="10005"/>
                  </a:ext>
                </a:extLst>
              </a:tr>
              <a:tr h="333442">
                <a:tc>
                  <a:txBody>
                    <a:bodyPr/>
                    <a:lstStyle/>
                    <a:p>
                      <a:pPr algn="ctr" rtl="0" fontAlgn="ctr"/>
                      <a:r>
                        <a:rPr lang="en-US" sz="1600" u="none" strike="noStrike">
                          <a:effectLst/>
                          <a:latin typeface="Calibri" panose="020F0502020204030204" pitchFamily="34" charset="0"/>
                        </a:rPr>
                        <a:t>6</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1</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14</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5</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21.02</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3</a:t>
                      </a:r>
                      <a:endParaRPr lang="en-US" sz="1600" b="0" i="0" u="none" strike="noStrike">
                        <a:solidFill>
                          <a:srgbClr val="000000"/>
                        </a:solidFill>
                        <a:effectLst/>
                        <a:latin typeface="Calibri" panose="020F0502020204030204" pitchFamily="34" charset="0"/>
                      </a:endParaRPr>
                    </a:p>
                  </a:txBody>
                  <a:tcPr marL="6477" marR="6477" marT="6477" marB="0" anchor="ctr"/>
                </a:tc>
                <a:extLst>
                  <a:ext uri="{0D108BD9-81ED-4DB2-BD59-A6C34878D82A}">
                    <a16:rowId xmlns:a16="http://schemas.microsoft.com/office/drawing/2014/main" val="10006"/>
                  </a:ext>
                </a:extLst>
              </a:tr>
              <a:tr h="333442">
                <a:tc>
                  <a:txBody>
                    <a:bodyPr/>
                    <a:lstStyle/>
                    <a:p>
                      <a:pPr algn="ctr" rtl="0" fontAlgn="ctr"/>
                      <a:r>
                        <a:rPr lang="en-US" sz="1600" u="none" strike="noStrike">
                          <a:effectLst/>
                          <a:latin typeface="Calibri" panose="020F0502020204030204" pitchFamily="34" charset="0"/>
                        </a:rPr>
                        <a:t>7</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4</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15.01</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6</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23.01</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4</a:t>
                      </a:r>
                      <a:endParaRPr lang="en-US" sz="1600" b="0" i="0" u="none" strike="noStrike" dirty="0">
                        <a:solidFill>
                          <a:srgbClr val="000000"/>
                        </a:solidFill>
                        <a:effectLst/>
                        <a:latin typeface="Calibri" panose="020F0502020204030204" pitchFamily="34" charset="0"/>
                      </a:endParaRPr>
                    </a:p>
                  </a:txBody>
                  <a:tcPr marL="6477" marR="6477" marT="6477" marB="0" anchor="ctr"/>
                </a:tc>
                <a:extLst>
                  <a:ext uri="{0D108BD9-81ED-4DB2-BD59-A6C34878D82A}">
                    <a16:rowId xmlns:a16="http://schemas.microsoft.com/office/drawing/2014/main" val="10007"/>
                  </a:ext>
                </a:extLst>
              </a:tr>
              <a:tr h="333442">
                <a:tc>
                  <a:txBody>
                    <a:bodyPr/>
                    <a:lstStyle/>
                    <a:p>
                      <a:pPr algn="ctr" rtl="0" fontAlgn="ctr"/>
                      <a:r>
                        <a:rPr lang="en-US" sz="1600" u="none" strike="noStrike">
                          <a:effectLst/>
                          <a:latin typeface="Calibri" panose="020F0502020204030204" pitchFamily="34" charset="0"/>
                        </a:rPr>
                        <a:t>8</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1</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15.02</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dirty="0">
                          <a:effectLst/>
                          <a:latin typeface="Calibri" panose="020F0502020204030204" pitchFamily="34" charset="0"/>
                        </a:rPr>
                        <a:t>4</a:t>
                      </a:r>
                      <a:endParaRPr lang="en-US" sz="1600" b="0" i="0" u="none" strike="noStrike" dirty="0">
                        <a:solidFill>
                          <a:srgbClr val="000000"/>
                        </a:solidFill>
                        <a:effectLst/>
                        <a:latin typeface="Calibri" panose="020F0502020204030204" pitchFamily="34" charset="0"/>
                      </a:endParaRPr>
                    </a:p>
                  </a:txBody>
                  <a:tcPr marL="6477" marR="6477" marT="6477" marB="0" anchor="ctr"/>
                </a:tc>
                <a:tc>
                  <a:txBody>
                    <a:bodyPr/>
                    <a:lstStyle/>
                    <a:p>
                      <a:pPr algn="ctr" fontAlgn="t"/>
                      <a:r>
                        <a:rPr lang="en-US" sz="1600" u="none" strike="noStrike" dirty="0">
                          <a:solidFill>
                            <a:schemeClr val="bg1"/>
                          </a:solidFill>
                          <a:effectLst/>
                          <a:latin typeface="Calibri" panose="020F0502020204030204" pitchFamily="34" charset="0"/>
                        </a:rPr>
                        <a:t>Blank</a:t>
                      </a:r>
                      <a:endParaRPr lang="en-US" sz="1600" b="0" i="0" u="none" strike="noStrike" dirty="0">
                        <a:solidFill>
                          <a:schemeClr val="bg1"/>
                        </a:solidFill>
                        <a:effectLst/>
                        <a:latin typeface="Calibri" panose="020F0502020204030204" pitchFamily="34" charset="0"/>
                      </a:endParaRPr>
                    </a:p>
                  </a:txBody>
                  <a:tcPr marL="6477" marR="6477" marT="6477" marB="0"/>
                </a:tc>
                <a:tc>
                  <a:txBody>
                    <a:bodyPr/>
                    <a:lstStyle/>
                    <a:p>
                      <a:pPr algn="ctr" fontAlgn="t"/>
                      <a:r>
                        <a:rPr lang="en-US" sz="1600" u="none" strike="noStrike" dirty="0">
                          <a:solidFill>
                            <a:schemeClr val="bg1"/>
                          </a:solidFill>
                          <a:effectLst/>
                          <a:latin typeface="Calibri" panose="020F0502020204030204" pitchFamily="34" charset="0"/>
                        </a:rPr>
                        <a:t>Blank</a:t>
                      </a:r>
                      <a:endParaRPr lang="en-US" sz="1600" b="0" i="0" u="none" strike="noStrike" dirty="0">
                        <a:solidFill>
                          <a:schemeClr val="bg1"/>
                        </a:solidFill>
                        <a:effectLst/>
                        <a:latin typeface="Calibri" panose="020F0502020204030204" pitchFamily="34" charset="0"/>
                      </a:endParaRPr>
                    </a:p>
                  </a:txBody>
                  <a:tcPr marL="6477" marR="6477" marT="6477" marB="0"/>
                </a:tc>
                <a:extLst>
                  <a:ext uri="{0D108BD9-81ED-4DB2-BD59-A6C34878D82A}">
                    <a16:rowId xmlns:a16="http://schemas.microsoft.com/office/drawing/2014/main" val="10008"/>
                  </a:ext>
                </a:extLst>
              </a:tr>
              <a:tr h="333442">
                <a:tc>
                  <a:txBody>
                    <a:bodyPr/>
                    <a:lstStyle/>
                    <a:p>
                      <a:pPr algn="ctr" rtl="0" fontAlgn="ctr"/>
                      <a:r>
                        <a:rPr lang="en-US" sz="1600" u="none" strike="noStrike">
                          <a:effectLst/>
                          <a:latin typeface="Calibri" panose="020F0502020204030204" pitchFamily="34" charset="0"/>
                        </a:rPr>
                        <a:t>9</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2</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15.03</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rtl="0" fontAlgn="ctr"/>
                      <a:r>
                        <a:rPr lang="en-US" sz="1600" u="none" strike="noStrike">
                          <a:effectLst/>
                          <a:latin typeface="Calibri" panose="020F0502020204030204" pitchFamily="34" charset="0"/>
                        </a:rPr>
                        <a:t>5</a:t>
                      </a:r>
                      <a:endParaRPr lang="en-US" sz="1600" b="0" i="0" u="none" strike="noStrike">
                        <a:solidFill>
                          <a:srgbClr val="000000"/>
                        </a:solidFill>
                        <a:effectLst/>
                        <a:latin typeface="Calibri" panose="020F0502020204030204" pitchFamily="34" charset="0"/>
                      </a:endParaRPr>
                    </a:p>
                  </a:txBody>
                  <a:tcPr marL="6477" marR="6477" marT="6477" marB="0" anchor="ctr"/>
                </a:tc>
                <a:tc>
                  <a:txBody>
                    <a:bodyPr/>
                    <a:lstStyle/>
                    <a:p>
                      <a:pPr algn="ctr" fontAlgn="t"/>
                      <a:r>
                        <a:rPr lang="en-US" sz="1600" u="none" strike="noStrike" dirty="0">
                          <a:solidFill>
                            <a:schemeClr val="bg1"/>
                          </a:solidFill>
                          <a:effectLst/>
                          <a:latin typeface="Calibri" panose="020F0502020204030204" pitchFamily="34" charset="0"/>
                        </a:rPr>
                        <a:t>Blank</a:t>
                      </a:r>
                      <a:endParaRPr lang="en-US" sz="1600" b="0" i="0" u="none" strike="noStrike" dirty="0">
                        <a:solidFill>
                          <a:schemeClr val="bg1"/>
                        </a:solidFill>
                        <a:effectLst/>
                        <a:latin typeface="Calibri" panose="020F0502020204030204" pitchFamily="34" charset="0"/>
                      </a:endParaRPr>
                    </a:p>
                  </a:txBody>
                  <a:tcPr marL="6477" marR="6477" marT="6477" marB="0"/>
                </a:tc>
                <a:tc>
                  <a:txBody>
                    <a:bodyPr/>
                    <a:lstStyle/>
                    <a:p>
                      <a:pPr algn="ctr" fontAlgn="t"/>
                      <a:r>
                        <a:rPr lang="en-US" sz="1600" u="none" strike="noStrike" dirty="0">
                          <a:solidFill>
                            <a:schemeClr val="bg1"/>
                          </a:solidFill>
                          <a:effectLst/>
                          <a:latin typeface="Calibri" panose="020F0502020204030204" pitchFamily="34" charset="0"/>
                        </a:rPr>
                        <a:t>Blank</a:t>
                      </a:r>
                      <a:endParaRPr lang="en-US" sz="1600" b="0" i="0" u="none" strike="noStrike" dirty="0">
                        <a:solidFill>
                          <a:schemeClr val="bg1"/>
                        </a:solidFill>
                        <a:effectLst/>
                        <a:latin typeface="Calibri" panose="020F0502020204030204" pitchFamily="34" charset="0"/>
                      </a:endParaRPr>
                    </a:p>
                  </a:txBody>
                  <a:tcPr marL="6477" marR="6477" marT="6477" marB="0"/>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0844724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t>
            </a:r>
            <a:r>
              <a:rPr lang="en-US" sz="100" dirty="0"/>
              <a:t> </a:t>
            </a:r>
            <a:r>
              <a:rPr lang="en-US" dirty="0"/>
              <a:t>M</a:t>
            </a:r>
            <a:r>
              <a:rPr lang="en-US" sz="100" dirty="0"/>
              <a:t> </a:t>
            </a:r>
            <a:r>
              <a:rPr lang="en-US" dirty="0"/>
              <a:t>O (C) Question</a:t>
            </a:r>
          </a:p>
        </p:txBody>
      </p:sp>
      <p:sp>
        <p:nvSpPr>
          <p:cNvPr id="4" name="Content Placeholder 3"/>
          <p:cNvSpPr>
            <a:spLocks noGrp="1"/>
          </p:cNvSpPr>
          <p:nvPr>
            <p:ph idx="1"/>
          </p:nvPr>
        </p:nvSpPr>
        <p:spPr>
          <a:xfrm>
            <a:off x="1182688" y="2017713"/>
            <a:ext cx="6665912" cy="1868487"/>
          </a:xfrm>
        </p:spPr>
        <p:txBody>
          <a:bodyPr/>
          <a:lstStyle/>
          <a:p>
            <a:pPr marL="0" indent="0">
              <a:buNone/>
            </a:pPr>
            <a:r>
              <a:rPr lang="en-US" dirty="0"/>
              <a:t>Using the cross-median approach and the census-tract map in Figure 8.9, recommend a location for the clinic.</a:t>
            </a:r>
          </a:p>
        </p:txBody>
      </p:sp>
    </p:spTree>
    <p:extLst>
      <p:ext uri="{BB962C8B-B14F-4D97-AF65-F5344CB8AC3E}">
        <p14:creationId xmlns:p14="http://schemas.microsoft.com/office/powerpoint/2010/main" val="23150288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Strategic Location Considerations</a:t>
            </a:r>
          </a:p>
        </p:txBody>
      </p:sp>
      <p:sp>
        <p:nvSpPr>
          <p:cNvPr id="2" name="Content Placeholder 1"/>
          <p:cNvSpPr>
            <a:spLocks noGrp="1"/>
          </p:cNvSpPr>
          <p:nvPr>
            <p:ph idx="1"/>
          </p:nvPr>
        </p:nvSpPr>
        <p:spPr>
          <a:xfrm>
            <a:off x="1182688" y="2017712"/>
            <a:ext cx="7046912" cy="4383087"/>
          </a:xfrm>
        </p:spPr>
        <p:txBody>
          <a:bodyPr/>
          <a:lstStyle/>
          <a:p>
            <a:pPr marL="291600" indent="-291600">
              <a:buSzPct val="100000"/>
            </a:pPr>
            <a:r>
              <a:rPr lang="en-US" sz="2600" u="sng" dirty="0"/>
              <a:t>Flexibility</a:t>
            </a:r>
            <a:r>
              <a:rPr lang="en-US" sz="2600" dirty="0"/>
              <a:t>: measure of the degree to which the service can react to changing economic situations.</a:t>
            </a:r>
          </a:p>
          <a:p>
            <a:pPr marL="291600" indent="-291600">
              <a:buSzPct val="100000"/>
            </a:pPr>
            <a:r>
              <a:rPr lang="en-US" sz="2600" u="sng" dirty="0"/>
              <a:t>C</a:t>
            </a:r>
            <a:r>
              <a:rPr lang="en-US" sz="2600" u="sng" dirty="0">
                <a:cs typeface="Arial" charset="0"/>
              </a:rPr>
              <a:t>ompetitive positioning</a:t>
            </a:r>
            <a:r>
              <a:rPr lang="en-US" sz="2600" dirty="0">
                <a:cs typeface="Arial" charset="0"/>
              </a:rPr>
              <a:t>: methods by which the firm can establish itself relative to its competitors.</a:t>
            </a:r>
            <a:endParaRPr lang="en-US" sz="2600" dirty="0"/>
          </a:p>
          <a:p>
            <a:pPr marL="291600" indent="-291600">
              <a:buSzPct val="100000"/>
            </a:pPr>
            <a:r>
              <a:rPr lang="en-US" sz="2600" u="sng" dirty="0">
                <a:cs typeface="Arial" charset="0"/>
              </a:rPr>
              <a:t>Demand management</a:t>
            </a:r>
            <a:r>
              <a:rPr lang="en-US" sz="2600" dirty="0">
                <a:cs typeface="Arial" charset="0"/>
              </a:rPr>
              <a:t>: the ability to control the quantity, quality, and timing of demand.</a:t>
            </a:r>
          </a:p>
          <a:p>
            <a:pPr marL="291600" indent="-291600">
              <a:buSzPct val="100000"/>
            </a:pPr>
            <a:r>
              <a:rPr lang="en-US" sz="2600" u="sng" dirty="0">
                <a:cs typeface="Arial" charset="0"/>
              </a:rPr>
              <a:t>Focus</a:t>
            </a:r>
            <a:r>
              <a:rPr lang="en-US" sz="2600" dirty="0">
                <a:cs typeface="Arial" charset="0"/>
              </a:rPr>
              <a:t>: developed by offering the same narrowly defined service at many locations.</a:t>
            </a:r>
          </a:p>
        </p:txBody>
      </p:sp>
    </p:spTree>
  </p:cSld>
  <p:clrMapOvr>
    <a:overrideClrMapping bg1="lt1" tx1="dk1" bg2="lt2" tx2="dk2" accent1="accent1" accent2="accent2" accent3="accent3" accent4="accent4" accent5="accent5" accent6="accent6" hlink="hlink" folHlink="folHlink"/>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Case 8.2: Athol Furniture</a:t>
            </a:r>
            <a:endParaRPr lang="en-US" dirty="0"/>
          </a:p>
        </p:txBody>
      </p:sp>
      <p:pic>
        <p:nvPicPr>
          <p:cNvPr id="4" name="Picture 54" descr="Map of Bluff Lake and the surrounding are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8671" y="1828800"/>
            <a:ext cx="6212898" cy="4297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3" name="Content Placeholder 2"/>
          <p:cNvSpPr>
            <a:spLocks noGrp="1"/>
          </p:cNvSpPr>
          <p:nvPr>
            <p:ph idx="1"/>
          </p:nvPr>
        </p:nvSpPr>
        <p:spPr>
          <a:xfrm>
            <a:off x="4038600" y="6248400"/>
            <a:ext cx="1752600" cy="199184"/>
          </a:xfrm>
        </p:spPr>
        <p:txBody>
          <a:bodyPr/>
          <a:lstStyle/>
          <a:p>
            <a:pPr marL="0" indent="0">
              <a:buNone/>
            </a:pPr>
            <a:r>
              <a:rPr lang="en-IN" sz="900" dirty="0">
                <a:hlinkClick r:id="rId3" action="ppaction://hlinksldjump"/>
              </a:rPr>
              <a:t>Access the long </a:t>
            </a:r>
            <a:r>
              <a:rPr lang="en-IN" sz="900" dirty="0">
                <a:solidFill>
                  <a:srgbClr val="000000"/>
                </a:solidFill>
                <a:hlinkClick r:id="rId3" action="ppaction://hlinksldjump"/>
              </a:rPr>
              <a:t>description</a:t>
            </a:r>
            <a:r>
              <a:rPr lang="en-IN" sz="900" dirty="0">
                <a:hlinkClick r:id="rId3" action="ppaction://hlinksldjump"/>
              </a:rPr>
              <a:t> slide.</a:t>
            </a:r>
            <a:endParaRPr lang="en-IN" sz="900" dirty="0"/>
          </a:p>
        </p:txBody>
      </p:sp>
    </p:spTree>
    <p:extLst>
      <p:ext uri="{BB962C8B-B14F-4D97-AF65-F5344CB8AC3E}">
        <p14:creationId xmlns:p14="http://schemas.microsoft.com/office/powerpoint/2010/main" val="18678355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noChangeArrowheads="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dirty="0"/>
              <a:t>Athol Furniture Data</a:t>
            </a:r>
            <a:endParaRPr lang="en-US" sz="1000" dirty="0"/>
          </a:p>
        </p:txBody>
      </p:sp>
      <p:sp>
        <p:nvSpPr>
          <p:cNvPr id="8" name="Content Placeholder 7"/>
          <p:cNvSpPr>
            <a:spLocks noGrp="1"/>
          </p:cNvSpPr>
          <p:nvPr>
            <p:ph idx="1"/>
          </p:nvPr>
        </p:nvSpPr>
        <p:spPr>
          <a:xfrm>
            <a:off x="1182688" y="1828800"/>
            <a:ext cx="1941512" cy="221725"/>
          </a:xfrm>
        </p:spPr>
        <p:txBody>
          <a:bodyPr/>
          <a:lstStyle/>
          <a:p>
            <a:pPr marL="0" indent="0">
              <a:buNone/>
            </a:pPr>
            <a:r>
              <a:rPr lang="en-US" sz="1200" dirty="0"/>
              <a:t>Competitors’ Store Sizes</a:t>
            </a:r>
          </a:p>
        </p:txBody>
      </p:sp>
      <p:graphicFrame>
        <p:nvGraphicFramePr>
          <p:cNvPr id="16" name="Table 15"/>
          <p:cNvGraphicFramePr>
            <a:graphicFrameLocks noGrp="1"/>
          </p:cNvGraphicFramePr>
          <p:nvPr>
            <p:extLst>
              <p:ext uri="{D42A27DB-BD31-4B8C-83A1-F6EECF244321}">
                <p14:modId xmlns:p14="http://schemas.microsoft.com/office/powerpoint/2010/main" val="1873084804"/>
              </p:ext>
            </p:extLst>
          </p:nvPr>
        </p:nvGraphicFramePr>
        <p:xfrm>
          <a:off x="965200" y="2111906"/>
          <a:ext cx="2463800" cy="577215"/>
        </p:xfrm>
        <a:graphic>
          <a:graphicData uri="http://schemas.openxmlformats.org/drawingml/2006/table">
            <a:tbl>
              <a:tblPr firstRow="1">
                <a:tableStyleId>{2D5ABB26-0587-4C30-8999-92F81FD0307C}</a:tableStyleId>
              </a:tblPr>
              <a:tblGrid>
                <a:gridCol w="914400">
                  <a:extLst>
                    <a:ext uri="{9D8B030D-6E8A-4147-A177-3AD203B41FA5}">
                      <a16:colId xmlns:a16="http://schemas.microsoft.com/office/drawing/2014/main" val="20000"/>
                    </a:ext>
                  </a:extLst>
                </a:gridCol>
                <a:gridCol w="1549400">
                  <a:extLst>
                    <a:ext uri="{9D8B030D-6E8A-4147-A177-3AD203B41FA5}">
                      <a16:colId xmlns:a16="http://schemas.microsoft.com/office/drawing/2014/main" val="20001"/>
                    </a:ext>
                  </a:extLst>
                </a:gridCol>
              </a:tblGrid>
              <a:tr h="190500">
                <a:tc>
                  <a:txBody>
                    <a:bodyPr/>
                    <a:lstStyle/>
                    <a:p>
                      <a:pPr algn="ctr" fontAlgn="b"/>
                      <a:r>
                        <a:rPr lang="en-US" sz="1200" u="none" strike="noStrike" dirty="0">
                          <a:effectLst/>
                          <a:latin typeface="Calibri" panose="020F0502020204030204" pitchFamily="34" charset="0"/>
                        </a:rPr>
                        <a:t>Store </a:t>
                      </a:r>
                      <a:endParaRPr lang="en-US" sz="12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latin typeface="Calibri" panose="020F0502020204030204" pitchFamily="34" charset="0"/>
                        </a:rPr>
                        <a:t>Sales area, </a:t>
                      </a:r>
                      <a:r>
                        <a:rPr lang="en-US" sz="1200" u="none" strike="noStrike" dirty="0" err="1">
                          <a:effectLst/>
                          <a:latin typeface="Calibri" panose="020F0502020204030204" pitchFamily="34" charset="0"/>
                        </a:rPr>
                        <a:t>sq</a:t>
                      </a:r>
                      <a:r>
                        <a:rPr lang="en-US" sz="1200" u="none" strike="noStrike" dirty="0">
                          <a:effectLst/>
                          <a:latin typeface="Calibri" panose="020F0502020204030204" pitchFamily="34" charset="0"/>
                        </a:rPr>
                        <a:t> </a:t>
                      </a:r>
                      <a:r>
                        <a:rPr lang="en-US" sz="1200" u="none" strike="noStrike" dirty="0" err="1">
                          <a:effectLst/>
                          <a:latin typeface="Calibri" panose="020F0502020204030204" pitchFamily="34" charset="0"/>
                        </a:rPr>
                        <a:t>ft</a:t>
                      </a:r>
                      <a:endParaRPr lang="en-US" sz="12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90500">
                <a:tc>
                  <a:txBody>
                    <a:bodyPr/>
                    <a:lstStyle/>
                    <a:p>
                      <a:pPr algn="ctr" fontAlgn="b"/>
                      <a:r>
                        <a:rPr lang="en-US" sz="1200" u="none" strike="noStrike" dirty="0">
                          <a:effectLst/>
                          <a:latin typeface="Calibri" panose="020F0502020204030204" pitchFamily="34" charset="0"/>
                        </a:rPr>
                        <a:t>A</a:t>
                      </a:r>
                      <a:endParaRPr lang="en-US" sz="12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200" u="none" strike="noStrike" dirty="0">
                          <a:effectLst/>
                          <a:latin typeface="Calibri" panose="020F0502020204030204" pitchFamily="34" charset="0"/>
                        </a:rPr>
                        <a:t>10,000</a:t>
                      </a:r>
                      <a:endParaRPr lang="en-US" sz="12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190500">
                <a:tc>
                  <a:txBody>
                    <a:bodyPr/>
                    <a:lstStyle/>
                    <a:p>
                      <a:pPr algn="ctr" fontAlgn="b"/>
                      <a:r>
                        <a:rPr lang="en-US" sz="1200" u="none" strike="noStrike" dirty="0">
                          <a:effectLst/>
                          <a:latin typeface="Calibri" panose="020F0502020204030204" pitchFamily="34" charset="0"/>
                        </a:rPr>
                        <a:t>B</a:t>
                      </a:r>
                      <a:endParaRPr lang="en-US" sz="12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latin typeface="Calibri" panose="020F0502020204030204" pitchFamily="34" charset="0"/>
                        </a:rPr>
                        <a:t>15,000</a:t>
                      </a:r>
                      <a:endParaRPr lang="en-US" sz="12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9" name="Content Placeholder 8"/>
          <p:cNvSpPr>
            <a:spLocks noGrp="1"/>
          </p:cNvSpPr>
          <p:nvPr>
            <p:ph idx="13"/>
          </p:nvPr>
        </p:nvSpPr>
        <p:spPr>
          <a:xfrm>
            <a:off x="5886450" y="1828800"/>
            <a:ext cx="2190750" cy="220700"/>
          </a:xfrm>
        </p:spPr>
        <p:txBody>
          <a:bodyPr/>
          <a:lstStyle/>
          <a:p>
            <a:pPr marL="0" indent="0">
              <a:buNone/>
            </a:pPr>
            <a:r>
              <a:rPr lang="en-US" sz="1200" dirty="0"/>
              <a:t>Maximum Size Limit Of Sites</a:t>
            </a:r>
          </a:p>
        </p:txBody>
      </p:sp>
      <p:graphicFrame>
        <p:nvGraphicFramePr>
          <p:cNvPr id="17" name="Table 16"/>
          <p:cNvGraphicFramePr>
            <a:graphicFrameLocks noGrp="1"/>
          </p:cNvGraphicFramePr>
          <p:nvPr>
            <p:extLst>
              <p:ext uri="{D42A27DB-BD31-4B8C-83A1-F6EECF244321}">
                <p14:modId xmlns:p14="http://schemas.microsoft.com/office/powerpoint/2010/main" val="758825856"/>
              </p:ext>
            </p:extLst>
          </p:nvPr>
        </p:nvGraphicFramePr>
        <p:xfrm>
          <a:off x="5854700" y="2125700"/>
          <a:ext cx="2832100" cy="769620"/>
        </p:xfrm>
        <a:graphic>
          <a:graphicData uri="http://schemas.openxmlformats.org/drawingml/2006/table">
            <a:tbl>
              <a:tblPr firstRow="1">
                <a:tableStyleId>{2D5ABB26-0587-4C30-8999-92F81FD0307C}</a:tableStyleId>
              </a:tblPr>
              <a:tblGrid>
                <a:gridCol w="393700">
                  <a:extLst>
                    <a:ext uri="{9D8B030D-6E8A-4147-A177-3AD203B41FA5}">
                      <a16:colId xmlns:a16="http://schemas.microsoft.com/office/drawing/2014/main" val="20000"/>
                    </a:ext>
                  </a:extLst>
                </a:gridCol>
                <a:gridCol w="2438400">
                  <a:extLst>
                    <a:ext uri="{9D8B030D-6E8A-4147-A177-3AD203B41FA5}">
                      <a16:colId xmlns:a16="http://schemas.microsoft.com/office/drawing/2014/main" val="20001"/>
                    </a:ext>
                  </a:extLst>
                </a:gridCol>
              </a:tblGrid>
              <a:tr h="190500">
                <a:tc>
                  <a:txBody>
                    <a:bodyPr/>
                    <a:lstStyle/>
                    <a:p>
                      <a:pPr algn="l" fontAlgn="b"/>
                      <a:r>
                        <a:rPr lang="en-US" sz="1200" u="none" strike="noStrike" dirty="0">
                          <a:effectLst/>
                          <a:latin typeface="Calibri" panose="020F0502020204030204" pitchFamily="34" charset="0"/>
                        </a:rPr>
                        <a:t>Site </a:t>
                      </a:r>
                      <a:endParaRPr lang="en-US" sz="12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l" rtl="0" fontAlgn="ctr"/>
                      <a:r>
                        <a:rPr lang="en-US" sz="1200" u="none" strike="noStrike" dirty="0">
                          <a:effectLst/>
                          <a:latin typeface="Calibri" panose="020F0502020204030204" pitchFamily="34" charset="0"/>
                        </a:rPr>
                        <a:t>Maximum sales area, </a:t>
                      </a:r>
                      <a:r>
                        <a:rPr lang="en-US" sz="1200" u="none" strike="noStrike" dirty="0" err="1">
                          <a:effectLst/>
                          <a:latin typeface="Calibri" panose="020F0502020204030204" pitchFamily="34" charset="0"/>
                        </a:rPr>
                        <a:t>sq</a:t>
                      </a:r>
                      <a:r>
                        <a:rPr lang="en-US" sz="1200" u="none" strike="noStrike" dirty="0">
                          <a:effectLst/>
                          <a:latin typeface="Calibri" panose="020F0502020204030204" pitchFamily="34" charset="0"/>
                        </a:rPr>
                        <a:t> </a:t>
                      </a:r>
                      <a:r>
                        <a:rPr lang="en-US" sz="1200" u="none" strike="noStrike" dirty="0" err="1">
                          <a:effectLst/>
                          <a:latin typeface="Calibri" panose="020F0502020204030204" pitchFamily="34" charset="0"/>
                        </a:rPr>
                        <a:t>ft</a:t>
                      </a:r>
                      <a:endParaRPr lang="en-US" sz="1200" b="0" i="0" u="none" strike="noStrike" dirty="0">
                        <a:solidFill>
                          <a:srgbClr val="000000"/>
                        </a:solidFill>
                        <a:effectLst/>
                        <a:latin typeface="Calibri" panose="020F0502020204030204" pitchFamily="34" charset="0"/>
                      </a:endParaRPr>
                    </a:p>
                  </a:txBody>
                  <a:tcPr marL="342900" marR="9525" marT="9525"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90500">
                <a:tc>
                  <a:txBody>
                    <a:bodyPr/>
                    <a:lstStyle/>
                    <a:p>
                      <a:pPr algn="l" fontAlgn="b"/>
                      <a:r>
                        <a:rPr lang="en-US" sz="1200" u="none" strike="noStrike" dirty="0">
                          <a:effectLst/>
                          <a:latin typeface="Calibri" panose="020F0502020204030204" pitchFamily="34" charset="0"/>
                        </a:rPr>
                        <a:t>X</a:t>
                      </a:r>
                      <a:endParaRPr lang="en-US" sz="12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r" fontAlgn="b"/>
                      <a:r>
                        <a:rPr lang="en-US" sz="1200" u="none" strike="noStrike" dirty="0">
                          <a:effectLst/>
                          <a:latin typeface="Calibri" panose="020F0502020204030204" pitchFamily="34" charset="0"/>
                        </a:rPr>
                        <a:t>15,000</a:t>
                      </a:r>
                      <a:endParaRPr lang="en-US" sz="12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190500">
                <a:tc>
                  <a:txBody>
                    <a:bodyPr/>
                    <a:lstStyle/>
                    <a:p>
                      <a:pPr algn="l" fontAlgn="b"/>
                      <a:r>
                        <a:rPr lang="en-US" sz="1200" u="none" strike="noStrike">
                          <a:effectLst/>
                          <a:latin typeface="Calibri" panose="020F0502020204030204" pitchFamily="34" charset="0"/>
                        </a:rPr>
                        <a:t>Y</a:t>
                      </a:r>
                      <a:endParaRPr lang="en-US"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200" u="none" strike="noStrike">
                          <a:effectLst/>
                          <a:latin typeface="Calibri" panose="020F0502020204030204" pitchFamily="34" charset="0"/>
                        </a:rPr>
                        <a:t>20,000</a:t>
                      </a:r>
                      <a:endParaRPr lang="en-US"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2"/>
                  </a:ext>
                </a:extLst>
              </a:tr>
              <a:tr h="190500">
                <a:tc>
                  <a:txBody>
                    <a:bodyPr/>
                    <a:lstStyle/>
                    <a:p>
                      <a:pPr algn="l" fontAlgn="b"/>
                      <a:r>
                        <a:rPr lang="en-US" sz="1200" u="none" strike="noStrike" dirty="0">
                          <a:effectLst/>
                          <a:latin typeface="Calibri" panose="020F0502020204030204" pitchFamily="34" charset="0"/>
                        </a:rPr>
                        <a:t>Z</a:t>
                      </a:r>
                      <a:endParaRPr lang="en-US" sz="12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10,000</a:t>
                      </a:r>
                      <a:endParaRPr lang="en-US" sz="12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0" name="Content Placeholder 9"/>
          <p:cNvSpPr>
            <a:spLocks noGrp="1"/>
          </p:cNvSpPr>
          <p:nvPr>
            <p:ph idx="14"/>
          </p:nvPr>
        </p:nvSpPr>
        <p:spPr>
          <a:xfrm>
            <a:off x="1162050" y="2895600"/>
            <a:ext cx="4476750" cy="462208"/>
          </a:xfrm>
        </p:spPr>
        <p:txBody>
          <a:bodyPr/>
          <a:lstStyle/>
          <a:p>
            <a:pPr>
              <a:buNone/>
            </a:pPr>
            <a:r>
              <a:rPr lang="en-US" sz="1200" dirty="0"/>
              <a:t>Minimum Travel Time Between Potential And Existing Sites</a:t>
            </a:r>
          </a:p>
          <a:p>
            <a:pPr>
              <a:buNone/>
            </a:pPr>
            <a:r>
              <a:rPr lang="en-US" sz="1200" dirty="0"/>
              <a:t>And Block Groups, Min</a:t>
            </a:r>
          </a:p>
        </p:txBody>
      </p:sp>
      <p:sp>
        <p:nvSpPr>
          <p:cNvPr id="11" name="Content Placeholder 10"/>
          <p:cNvSpPr>
            <a:spLocks noGrp="1"/>
          </p:cNvSpPr>
          <p:nvPr>
            <p:ph idx="15"/>
          </p:nvPr>
        </p:nvSpPr>
        <p:spPr>
          <a:xfrm>
            <a:off x="4663205" y="3397404"/>
            <a:ext cx="1432795" cy="241156"/>
          </a:xfrm>
        </p:spPr>
        <p:txBody>
          <a:bodyPr/>
          <a:lstStyle/>
          <a:p>
            <a:pPr>
              <a:buNone/>
            </a:pPr>
            <a:r>
              <a:rPr lang="en-US" sz="1200" dirty="0"/>
              <a:t>Census block group</a:t>
            </a:r>
          </a:p>
        </p:txBody>
      </p:sp>
      <p:graphicFrame>
        <p:nvGraphicFramePr>
          <p:cNvPr id="18" name="Table 17"/>
          <p:cNvGraphicFramePr>
            <a:graphicFrameLocks noGrp="1"/>
          </p:cNvGraphicFramePr>
          <p:nvPr>
            <p:extLst>
              <p:ext uri="{D42A27DB-BD31-4B8C-83A1-F6EECF244321}">
                <p14:modId xmlns:p14="http://schemas.microsoft.com/office/powerpoint/2010/main" val="1568073947"/>
              </p:ext>
            </p:extLst>
          </p:nvPr>
        </p:nvGraphicFramePr>
        <p:xfrm>
          <a:off x="1162051" y="3657600"/>
          <a:ext cx="7296152" cy="1130940"/>
        </p:xfrm>
        <a:graphic>
          <a:graphicData uri="http://schemas.openxmlformats.org/drawingml/2006/table">
            <a:tbl>
              <a:tblPr firstRow="1">
                <a:tableStyleId>{2D5ABB26-0587-4C30-8999-92F81FD0307C}</a:tableStyleId>
              </a:tblPr>
              <a:tblGrid>
                <a:gridCol w="503184">
                  <a:extLst>
                    <a:ext uri="{9D8B030D-6E8A-4147-A177-3AD203B41FA5}">
                      <a16:colId xmlns:a16="http://schemas.microsoft.com/office/drawing/2014/main" val="20000"/>
                    </a:ext>
                  </a:extLst>
                </a:gridCol>
                <a:gridCol w="239765">
                  <a:extLst>
                    <a:ext uri="{9D8B030D-6E8A-4147-A177-3AD203B41FA5}">
                      <a16:colId xmlns:a16="http://schemas.microsoft.com/office/drawing/2014/main" val="20001"/>
                    </a:ext>
                  </a:extLst>
                </a:gridCol>
                <a:gridCol w="609600">
                  <a:extLst>
                    <a:ext uri="{9D8B030D-6E8A-4147-A177-3AD203B41FA5}">
                      <a16:colId xmlns:a16="http://schemas.microsoft.com/office/drawing/2014/main" val="20002"/>
                    </a:ext>
                  </a:extLst>
                </a:gridCol>
                <a:gridCol w="685800">
                  <a:extLst>
                    <a:ext uri="{9D8B030D-6E8A-4147-A177-3AD203B41FA5}">
                      <a16:colId xmlns:a16="http://schemas.microsoft.com/office/drawing/2014/main" val="20003"/>
                    </a:ext>
                  </a:extLst>
                </a:gridCol>
                <a:gridCol w="533400">
                  <a:extLst>
                    <a:ext uri="{9D8B030D-6E8A-4147-A177-3AD203B41FA5}">
                      <a16:colId xmlns:a16="http://schemas.microsoft.com/office/drawing/2014/main" val="20004"/>
                    </a:ext>
                  </a:extLst>
                </a:gridCol>
                <a:gridCol w="609600">
                  <a:extLst>
                    <a:ext uri="{9D8B030D-6E8A-4147-A177-3AD203B41FA5}">
                      <a16:colId xmlns:a16="http://schemas.microsoft.com/office/drawing/2014/main" val="20005"/>
                    </a:ext>
                  </a:extLst>
                </a:gridCol>
                <a:gridCol w="609600">
                  <a:extLst>
                    <a:ext uri="{9D8B030D-6E8A-4147-A177-3AD203B41FA5}">
                      <a16:colId xmlns:a16="http://schemas.microsoft.com/office/drawing/2014/main" val="20006"/>
                    </a:ext>
                  </a:extLst>
                </a:gridCol>
                <a:gridCol w="609600">
                  <a:extLst>
                    <a:ext uri="{9D8B030D-6E8A-4147-A177-3AD203B41FA5}">
                      <a16:colId xmlns:a16="http://schemas.microsoft.com/office/drawing/2014/main" val="20007"/>
                    </a:ext>
                  </a:extLst>
                </a:gridCol>
                <a:gridCol w="685800">
                  <a:extLst>
                    <a:ext uri="{9D8B030D-6E8A-4147-A177-3AD203B41FA5}">
                      <a16:colId xmlns:a16="http://schemas.microsoft.com/office/drawing/2014/main" val="20008"/>
                    </a:ext>
                  </a:extLst>
                </a:gridCol>
                <a:gridCol w="609600">
                  <a:extLst>
                    <a:ext uri="{9D8B030D-6E8A-4147-A177-3AD203B41FA5}">
                      <a16:colId xmlns:a16="http://schemas.microsoft.com/office/drawing/2014/main" val="20009"/>
                    </a:ext>
                  </a:extLst>
                </a:gridCol>
                <a:gridCol w="533400">
                  <a:extLst>
                    <a:ext uri="{9D8B030D-6E8A-4147-A177-3AD203B41FA5}">
                      <a16:colId xmlns:a16="http://schemas.microsoft.com/office/drawing/2014/main" val="20010"/>
                    </a:ext>
                  </a:extLst>
                </a:gridCol>
                <a:gridCol w="533400">
                  <a:extLst>
                    <a:ext uri="{9D8B030D-6E8A-4147-A177-3AD203B41FA5}">
                      <a16:colId xmlns:a16="http://schemas.microsoft.com/office/drawing/2014/main" val="20011"/>
                    </a:ext>
                  </a:extLst>
                </a:gridCol>
                <a:gridCol w="533403">
                  <a:extLst>
                    <a:ext uri="{9D8B030D-6E8A-4147-A177-3AD203B41FA5}">
                      <a16:colId xmlns:a16="http://schemas.microsoft.com/office/drawing/2014/main" val="20012"/>
                    </a:ext>
                  </a:extLst>
                </a:gridCol>
              </a:tblGrid>
              <a:tr h="112210">
                <a:tc>
                  <a:txBody>
                    <a:bodyPr/>
                    <a:lstStyle/>
                    <a:p>
                      <a:pPr algn="l" fontAlgn="b"/>
                      <a:r>
                        <a:rPr lang="en-US" sz="1200" u="none" strike="noStrike" dirty="0">
                          <a:effectLst/>
                          <a:latin typeface="Calibri" panose="020F0502020204030204" pitchFamily="34" charset="0"/>
                        </a:rPr>
                        <a:t>Site</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1</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2</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3</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4</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5</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6</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7</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8</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9</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10</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11</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12</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12210">
                <a:tc>
                  <a:txBody>
                    <a:bodyPr/>
                    <a:lstStyle/>
                    <a:p>
                      <a:pPr algn="l" fontAlgn="b"/>
                      <a:r>
                        <a:rPr lang="en-US" sz="1200" u="none" strike="noStrike" dirty="0">
                          <a:effectLst/>
                          <a:latin typeface="Calibri" panose="020F0502020204030204" pitchFamily="34" charset="0"/>
                        </a:rPr>
                        <a:t>A</a:t>
                      </a:r>
                      <a:endParaRPr lang="en-US" sz="1200" b="0" i="0" u="none" strike="noStrike" dirty="0">
                        <a:solidFill>
                          <a:srgbClr val="000000"/>
                        </a:solidFill>
                        <a:effectLst/>
                        <a:latin typeface="Calibri" panose="020F0502020204030204" pitchFamily="34" charset="0"/>
                      </a:endParaRPr>
                    </a:p>
                  </a:txBody>
                  <a:tcPr marL="5610" marR="5610" marT="5610" marB="0" anchor="b">
                    <a:lnT w="12700" cap="flat" cmpd="sng" algn="ctr">
                      <a:solidFill>
                        <a:schemeClr val="tx1"/>
                      </a:solidFill>
                      <a:prstDash val="solid"/>
                      <a:round/>
                      <a:headEnd type="none" w="med" len="med"/>
                      <a:tailEnd type="none" w="med" len="med"/>
                    </a:lnT>
                  </a:tcPr>
                </a:tc>
                <a:tc>
                  <a:txBody>
                    <a:bodyPr/>
                    <a:lstStyle/>
                    <a:p>
                      <a:pPr algn="r" fontAlgn="b"/>
                      <a:r>
                        <a:rPr lang="en-US" sz="1200" u="none" strike="noStrike">
                          <a:effectLst/>
                          <a:latin typeface="Calibri" panose="020F0502020204030204" pitchFamily="34" charset="0"/>
                        </a:rPr>
                        <a:t>7</a:t>
                      </a:r>
                      <a:endParaRPr lang="en-US" sz="1200" b="0" i="0" u="none" strike="noStrike">
                        <a:solidFill>
                          <a:srgbClr val="000000"/>
                        </a:solidFill>
                        <a:effectLst/>
                        <a:latin typeface="Calibri" panose="020F0502020204030204" pitchFamily="34" charset="0"/>
                      </a:endParaRPr>
                    </a:p>
                  </a:txBody>
                  <a:tcPr marL="5610" marR="5610" marT="5610" marB="0" anchor="b">
                    <a:lnT w="12700" cap="flat" cmpd="sng" algn="ctr">
                      <a:solidFill>
                        <a:schemeClr val="tx1"/>
                      </a:solidFill>
                      <a:prstDash val="solid"/>
                      <a:round/>
                      <a:headEnd type="none" w="med" len="med"/>
                      <a:tailEnd type="none" w="med" len="med"/>
                    </a:lnT>
                  </a:tcPr>
                </a:tc>
                <a:tc>
                  <a:txBody>
                    <a:bodyPr/>
                    <a:lstStyle/>
                    <a:p>
                      <a:pPr algn="r" fontAlgn="b"/>
                      <a:r>
                        <a:rPr lang="en-US" sz="1200" u="none" strike="noStrike" dirty="0">
                          <a:effectLst/>
                          <a:latin typeface="Calibri" panose="020F0502020204030204" pitchFamily="34" charset="0"/>
                        </a:rPr>
                        <a:t>5</a:t>
                      </a:r>
                      <a:endParaRPr lang="en-US" sz="1200" b="0" i="0" u="none" strike="noStrike" dirty="0">
                        <a:solidFill>
                          <a:srgbClr val="000000"/>
                        </a:solidFill>
                        <a:effectLst/>
                        <a:latin typeface="Calibri" panose="020F0502020204030204" pitchFamily="34" charset="0"/>
                      </a:endParaRPr>
                    </a:p>
                  </a:txBody>
                  <a:tcPr marL="5610" marR="5610" marT="5610" marB="0" anchor="b">
                    <a:lnT w="12700" cap="flat" cmpd="sng" algn="ctr">
                      <a:solidFill>
                        <a:schemeClr val="tx1"/>
                      </a:solidFill>
                      <a:prstDash val="solid"/>
                      <a:round/>
                      <a:headEnd type="none" w="med" len="med"/>
                      <a:tailEnd type="none" w="med" len="med"/>
                    </a:lnT>
                  </a:tcPr>
                </a:tc>
                <a:tc>
                  <a:txBody>
                    <a:bodyPr/>
                    <a:lstStyle/>
                    <a:p>
                      <a:pPr algn="r" fontAlgn="b"/>
                      <a:r>
                        <a:rPr lang="en-US" sz="1200" u="none" strike="noStrike">
                          <a:effectLst/>
                          <a:latin typeface="Calibri" panose="020F0502020204030204" pitchFamily="34" charset="0"/>
                        </a:rPr>
                        <a:t>5</a:t>
                      </a:r>
                      <a:endParaRPr lang="en-US" sz="1200" b="0" i="0" u="none" strike="noStrike">
                        <a:solidFill>
                          <a:srgbClr val="000000"/>
                        </a:solidFill>
                        <a:effectLst/>
                        <a:latin typeface="Calibri" panose="020F0502020204030204" pitchFamily="34" charset="0"/>
                      </a:endParaRPr>
                    </a:p>
                  </a:txBody>
                  <a:tcPr marL="5610" marR="5610" marT="5610" marB="0" anchor="b">
                    <a:lnT w="12700" cap="flat" cmpd="sng" algn="ctr">
                      <a:solidFill>
                        <a:schemeClr val="tx1"/>
                      </a:solidFill>
                      <a:prstDash val="solid"/>
                      <a:round/>
                      <a:headEnd type="none" w="med" len="med"/>
                      <a:tailEnd type="none" w="med" len="med"/>
                    </a:lnT>
                  </a:tcPr>
                </a:tc>
                <a:tc>
                  <a:txBody>
                    <a:bodyPr/>
                    <a:lstStyle/>
                    <a:p>
                      <a:pPr algn="r" fontAlgn="b"/>
                      <a:r>
                        <a:rPr lang="en-US" sz="1200" u="none" strike="noStrike">
                          <a:effectLst/>
                          <a:latin typeface="Calibri" panose="020F0502020204030204" pitchFamily="34" charset="0"/>
                        </a:rPr>
                        <a:t>9</a:t>
                      </a:r>
                      <a:endParaRPr lang="en-US" sz="1200" b="0" i="0" u="none" strike="noStrike">
                        <a:solidFill>
                          <a:srgbClr val="000000"/>
                        </a:solidFill>
                        <a:effectLst/>
                        <a:latin typeface="Calibri" panose="020F0502020204030204" pitchFamily="34" charset="0"/>
                      </a:endParaRPr>
                    </a:p>
                  </a:txBody>
                  <a:tcPr marL="5610" marR="5610" marT="5610" marB="0" anchor="b">
                    <a:lnT w="12700" cap="flat" cmpd="sng" algn="ctr">
                      <a:solidFill>
                        <a:schemeClr val="tx1"/>
                      </a:solidFill>
                      <a:prstDash val="solid"/>
                      <a:round/>
                      <a:headEnd type="none" w="med" len="med"/>
                      <a:tailEnd type="none" w="med" len="med"/>
                    </a:lnT>
                  </a:tcPr>
                </a:tc>
                <a:tc>
                  <a:txBody>
                    <a:bodyPr/>
                    <a:lstStyle/>
                    <a:p>
                      <a:pPr algn="r" fontAlgn="b"/>
                      <a:r>
                        <a:rPr lang="en-US" sz="1200" u="none" strike="noStrike">
                          <a:effectLst/>
                          <a:latin typeface="Calibri" panose="020F0502020204030204" pitchFamily="34" charset="0"/>
                        </a:rPr>
                        <a:t>1</a:t>
                      </a:r>
                      <a:endParaRPr lang="en-US" sz="1200" b="0" i="0" u="none" strike="noStrike">
                        <a:solidFill>
                          <a:srgbClr val="000000"/>
                        </a:solidFill>
                        <a:effectLst/>
                        <a:latin typeface="Calibri" panose="020F0502020204030204" pitchFamily="34" charset="0"/>
                      </a:endParaRPr>
                    </a:p>
                  </a:txBody>
                  <a:tcPr marL="5610" marR="5610" marT="5610" marB="0" anchor="b">
                    <a:lnT w="12700" cap="flat" cmpd="sng" algn="ctr">
                      <a:solidFill>
                        <a:schemeClr val="tx1"/>
                      </a:solidFill>
                      <a:prstDash val="solid"/>
                      <a:round/>
                      <a:headEnd type="none" w="med" len="med"/>
                      <a:tailEnd type="none" w="med" len="med"/>
                    </a:lnT>
                  </a:tcPr>
                </a:tc>
                <a:tc>
                  <a:txBody>
                    <a:bodyPr/>
                    <a:lstStyle/>
                    <a:p>
                      <a:pPr algn="r" fontAlgn="b"/>
                      <a:r>
                        <a:rPr lang="en-US" sz="1200" u="none" strike="noStrike">
                          <a:effectLst/>
                          <a:latin typeface="Calibri" panose="020F0502020204030204" pitchFamily="34" charset="0"/>
                        </a:rPr>
                        <a:t>3</a:t>
                      </a:r>
                      <a:endParaRPr lang="en-US" sz="1200" b="0" i="0" u="none" strike="noStrike">
                        <a:solidFill>
                          <a:srgbClr val="000000"/>
                        </a:solidFill>
                        <a:effectLst/>
                        <a:latin typeface="Calibri" panose="020F0502020204030204" pitchFamily="34" charset="0"/>
                      </a:endParaRPr>
                    </a:p>
                  </a:txBody>
                  <a:tcPr marL="5610" marR="5610" marT="5610" marB="0" anchor="b">
                    <a:lnT w="12700" cap="flat" cmpd="sng" algn="ctr">
                      <a:solidFill>
                        <a:schemeClr val="tx1"/>
                      </a:solidFill>
                      <a:prstDash val="solid"/>
                      <a:round/>
                      <a:headEnd type="none" w="med" len="med"/>
                      <a:tailEnd type="none" w="med" len="med"/>
                    </a:lnT>
                  </a:tcPr>
                </a:tc>
                <a:tc>
                  <a:txBody>
                    <a:bodyPr/>
                    <a:lstStyle/>
                    <a:p>
                      <a:pPr algn="r" fontAlgn="b"/>
                      <a:r>
                        <a:rPr lang="en-US" sz="1200" u="none" strike="noStrike">
                          <a:effectLst/>
                          <a:latin typeface="Calibri" panose="020F0502020204030204" pitchFamily="34" charset="0"/>
                        </a:rPr>
                        <a:t>4</a:t>
                      </a:r>
                      <a:endParaRPr lang="en-US" sz="1200" b="0" i="0" u="none" strike="noStrike">
                        <a:solidFill>
                          <a:srgbClr val="000000"/>
                        </a:solidFill>
                        <a:effectLst/>
                        <a:latin typeface="Calibri" panose="020F0502020204030204" pitchFamily="34" charset="0"/>
                      </a:endParaRPr>
                    </a:p>
                  </a:txBody>
                  <a:tcPr marL="5610" marR="5610" marT="5610" marB="0" anchor="b">
                    <a:lnT w="12700" cap="flat" cmpd="sng" algn="ctr">
                      <a:solidFill>
                        <a:schemeClr val="tx1"/>
                      </a:solidFill>
                      <a:prstDash val="solid"/>
                      <a:round/>
                      <a:headEnd type="none" w="med" len="med"/>
                      <a:tailEnd type="none" w="med" len="med"/>
                    </a:lnT>
                  </a:tcPr>
                </a:tc>
                <a:tc>
                  <a:txBody>
                    <a:bodyPr/>
                    <a:lstStyle/>
                    <a:p>
                      <a:pPr algn="r" fontAlgn="b"/>
                      <a:r>
                        <a:rPr lang="en-US" sz="1200" u="none" strike="noStrike">
                          <a:effectLst/>
                          <a:latin typeface="Calibri" panose="020F0502020204030204" pitchFamily="34" charset="0"/>
                        </a:rPr>
                        <a:t>5</a:t>
                      </a:r>
                      <a:endParaRPr lang="en-US" sz="1200" b="0" i="0" u="none" strike="noStrike">
                        <a:solidFill>
                          <a:srgbClr val="000000"/>
                        </a:solidFill>
                        <a:effectLst/>
                        <a:latin typeface="Calibri" panose="020F0502020204030204" pitchFamily="34" charset="0"/>
                      </a:endParaRPr>
                    </a:p>
                  </a:txBody>
                  <a:tcPr marL="5610" marR="5610" marT="5610" marB="0" anchor="b">
                    <a:lnT w="12700" cap="flat" cmpd="sng" algn="ctr">
                      <a:solidFill>
                        <a:schemeClr val="tx1"/>
                      </a:solidFill>
                      <a:prstDash val="solid"/>
                      <a:round/>
                      <a:headEnd type="none" w="med" len="med"/>
                      <a:tailEnd type="none" w="med" len="med"/>
                    </a:lnT>
                  </a:tcPr>
                </a:tc>
                <a:tc>
                  <a:txBody>
                    <a:bodyPr/>
                    <a:lstStyle/>
                    <a:p>
                      <a:pPr algn="r" fontAlgn="b"/>
                      <a:r>
                        <a:rPr lang="en-US" sz="1200" u="none" strike="noStrike">
                          <a:effectLst/>
                          <a:latin typeface="Calibri" panose="020F0502020204030204" pitchFamily="34" charset="0"/>
                        </a:rPr>
                        <a:t>7</a:t>
                      </a:r>
                      <a:endParaRPr lang="en-US" sz="1200" b="0" i="0" u="none" strike="noStrike">
                        <a:solidFill>
                          <a:srgbClr val="000000"/>
                        </a:solidFill>
                        <a:effectLst/>
                        <a:latin typeface="Calibri" panose="020F0502020204030204" pitchFamily="34" charset="0"/>
                      </a:endParaRPr>
                    </a:p>
                  </a:txBody>
                  <a:tcPr marL="5610" marR="5610" marT="5610" marB="0" anchor="b">
                    <a:lnT w="12700" cap="flat" cmpd="sng" algn="ctr">
                      <a:solidFill>
                        <a:schemeClr val="tx1"/>
                      </a:solidFill>
                      <a:prstDash val="solid"/>
                      <a:round/>
                      <a:headEnd type="none" w="med" len="med"/>
                      <a:tailEnd type="none" w="med" len="med"/>
                    </a:lnT>
                  </a:tcPr>
                </a:tc>
                <a:tc>
                  <a:txBody>
                    <a:bodyPr/>
                    <a:lstStyle/>
                    <a:p>
                      <a:pPr algn="r" fontAlgn="b"/>
                      <a:r>
                        <a:rPr lang="en-US" sz="1200" u="none" strike="noStrike">
                          <a:effectLst/>
                          <a:latin typeface="Calibri" panose="020F0502020204030204" pitchFamily="34" charset="0"/>
                        </a:rPr>
                        <a:t>10</a:t>
                      </a:r>
                      <a:endParaRPr lang="en-US" sz="1200" b="0" i="0" u="none" strike="noStrike">
                        <a:solidFill>
                          <a:srgbClr val="000000"/>
                        </a:solidFill>
                        <a:effectLst/>
                        <a:latin typeface="Calibri" panose="020F0502020204030204" pitchFamily="34" charset="0"/>
                      </a:endParaRPr>
                    </a:p>
                  </a:txBody>
                  <a:tcPr marL="5610" marR="5610" marT="5610" marB="0" anchor="b">
                    <a:lnT w="12700" cap="flat" cmpd="sng" algn="ctr">
                      <a:solidFill>
                        <a:schemeClr val="tx1"/>
                      </a:solidFill>
                      <a:prstDash val="solid"/>
                      <a:round/>
                      <a:headEnd type="none" w="med" len="med"/>
                      <a:tailEnd type="none" w="med" len="med"/>
                    </a:lnT>
                  </a:tcPr>
                </a:tc>
                <a:tc>
                  <a:txBody>
                    <a:bodyPr/>
                    <a:lstStyle/>
                    <a:p>
                      <a:pPr algn="r" fontAlgn="b"/>
                      <a:r>
                        <a:rPr lang="en-US" sz="1200" u="none" strike="noStrike">
                          <a:effectLst/>
                          <a:latin typeface="Calibri" panose="020F0502020204030204" pitchFamily="34" charset="0"/>
                        </a:rPr>
                        <a:t>14</a:t>
                      </a:r>
                      <a:endParaRPr lang="en-US" sz="1200" b="0" i="0" u="none" strike="noStrike">
                        <a:solidFill>
                          <a:srgbClr val="000000"/>
                        </a:solidFill>
                        <a:effectLst/>
                        <a:latin typeface="Calibri" panose="020F0502020204030204" pitchFamily="34" charset="0"/>
                      </a:endParaRPr>
                    </a:p>
                  </a:txBody>
                  <a:tcPr marL="5610" marR="5610" marT="5610" marB="0" anchor="b">
                    <a:lnT w="12700" cap="flat" cmpd="sng" algn="ctr">
                      <a:solidFill>
                        <a:schemeClr val="tx1"/>
                      </a:solidFill>
                      <a:prstDash val="solid"/>
                      <a:round/>
                      <a:headEnd type="none" w="med" len="med"/>
                      <a:tailEnd type="none" w="med" len="med"/>
                    </a:lnT>
                  </a:tcPr>
                </a:tc>
                <a:tc>
                  <a:txBody>
                    <a:bodyPr/>
                    <a:lstStyle/>
                    <a:p>
                      <a:pPr algn="r" fontAlgn="b"/>
                      <a:r>
                        <a:rPr lang="en-US" sz="1200" u="none" strike="noStrike">
                          <a:effectLst/>
                          <a:latin typeface="Calibri" panose="020F0502020204030204" pitchFamily="34" charset="0"/>
                        </a:rPr>
                        <a:t>17</a:t>
                      </a:r>
                      <a:endParaRPr lang="en-US" sz="1200" b="0" i="0" u="none" strike="noStrike">
                        <a:solidFill>
                          <a:srgbClr val="000000"/>
                        </a:solidFill>
                        <a:effectLst/>
                        <a:latin typeface="Calibri" panose="020F0502020204030204" pitchFamily="34" charset="0"/>
                      </a:endParaRPr>
                    </a:p>
                  </a:txBody>
                  <a:tcPr marL="5610" marR="5610" marT="5610" marB="0"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112210">
                <a:tc>
                  <a:txBody>
                    <a:bodyPr/>
                    <a:lstStyle/>
                    <a:p>
                      <a:pPr algn="l" fontAlgn="b"/>
                      <a:r>
                        <a:rPr lang="en-US" sz="1200" u="none" strike="noStrike" dirty="0">
                          <a:effectLst/>
                          <a:latin typeface="Calibri" panose="020F0502020204030204" pitchFamily="34" charset="0"/>
                        </a:rPr>
                        <a:t>B</a:t>
                      </a:r>
                      <a:endParaRPr lang="en-US" sz="1200" b="0" i="0" u="none" strike="noStrike" dirty="0">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dirty="0">
                          <a:effectLst/>
                          <a:latin typeface="Calibri" panose="020F0502020204030204" pitchFamily="34" charset="0"/>
                        </a:rPr>
                        <a:t>10</a:t>
                      </a:r>
                      <a:endParaRPr lang="en-US" sz="1200" b="0" i="0" u="none" strike="noStrike" dirty="0">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8</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8</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10</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dirty="0">
                          <a:effectLst/>
                          <a:latin typeface="Calibri" panose="020F0502020204030204" pitchFamily="34" charset="0"/>
                        </a:rPr>
                        <a:t>7</a:t>
                      </a:r>
                      <a:endParaRPr lang="en-US" sz="1200" b="0" i="0" u="none" strike="noStrike" dirty="0">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3</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3</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2</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1</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4</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2</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dirty="0">
                          <a:effectLst/>
                          <a:latin typeface="Calibri" panose="020F0502020204030204" pitchFamily="34" charset="0"/>
                        </a:rPr>
                        <a:t>5</a:t>
                      </a:r>
                      <a:endParaRPr lang="en-US" sz="1200" b="0" i="0" u="none" strike="noStrike" dirty="0">
                        <a:solidFill>
                          <a:srgbClr val="000000"/>
                        </a:solidFill>
                        <a:effectLst/>
                        <a:latin typeface="Calibri" panose="020F0502020204030204" pitchFamily="34" charset="0"/>
                      </a:endParaRPr>
                    </a:p>
                  </a:txBody>
                  <a:tcPr marL="5610" marR="5610" marT="5610" marB="0" anchor="b"/>
                </a:tc>
                <a:extLst>
                  <a:ext uri="{0D108BD9-81ED-4DB2-BD59-A6C34878D82A}">
                    <a16:rowId xmlns:a16="http://schemas.microsoft.com/office/drawing/2014/main" val="10002"/>
                  </a:ext>
                </a:extLst>
              </a:tr>
              <a:tr h="112210">
                <a:tc>
                  <a:txBody>
                    <a:bodyPr/>
                    <a:lstStyle/>
                    <a:p>
                      <a:pPr algn="l" fontAlgn="b"/>
                      <a:r>
                        <a:rPr lang="en-US" sz="1200" u="none" strike="noStrike">
                          <a:effectLst/>
                          <a:latin typeface="Calibri" panose="020F0502020204030204" pitchFamily="34" charset="0"/>
                        </a:rPr>
                        <a:t>X</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16</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14</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14</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16</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13</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8</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7</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6</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4</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3</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2</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2</a:t>
                      </a:r>
                      <a:endParaRPr lang="en-US" sz="1200" b="0" i="0" u="none" strike="noStrike">
                        <a:solidFill>
                          <a:srgbClr val="000000"/>
                        </a:solidFill>
                        <a:effectLst/>
                        <a:latin typeface="Calibri" panose="020F0502020204030204" pitchFamily="34" charset="0"/>
                      </a:endParaRPr>
                    </a:p>
                  </a:txBody>
                  <a:tcPr marL="5610" marR="5610" marT="5610" marB="0" anchor="b"/>
                </a:tc>
                <a:extLst>
                  <a:ext uri="{0D108BD9-81ED-4DB2-BD59-A6C34878D82A}">
                    <a16:rowId xmlns:a16="http://schemas.microsoft.com/office/drawing/2014/main" val="10003"/>
                  </a:ext>
                </a:extLst>
              </a:tr>
              <a:tr h="112210">
                <a:tc>
                  <a:txBody>
                    <a:bodyPr/>
                    <a:lstStyle/>
                    <a:p>
                      <a:pPr algn="l" fontAlgn="b"/>
                      <a:r>
                        <a:rPr lang="en-US" sz="1200" u="none" strike="noStrike">
                          <a:effectLst/>
                          <a:latin typeface="Calibri" panose="020F0502020204030204" pitchFamily="34" charset="0"/>
                        </a:rPr>
                        <a:t>Y</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12</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10</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10</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12</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9</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5</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4</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3</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2</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3</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2</a:t>
                      </a:r>
                      <a:endParaRPr lang="en-US" sz="1200" b="0" i="0" u="none" strike="noStrike">
                        <a:solidFill>
                          <a:srgbClr val="000000"/>
                        </a:solidFill>
                        <a:effectLst/>
                        <a:latin typeface="Calibri" panose="020F0502020204030204" pitchFamily="34" charset="0"/>
                      </a:endParaRPr>
                    </a:p>
                  </a:txBody>
                  <a:tcPr marL="5610" marR="5610" marT="5610" marB="0" anchor="b"/>
                </a:tc>
                <a:tc>
                  <a:txBody>
                    <a:bodyPr/>
                    <a:lstStyle/>
                    <a:p>
                      <a:pPr algn="r" fontAlgn="b"/>
                      <a:r>
                        <a:rPr lang="en-US" sz="1200" u="none" strike="noStrike">
                          <a:effectLst/>
                          <a:latin typeface="Calibri" panose="020F0502020204030204" pitchFamily="34" charset="0"/>
                        </a:rPr>
                        <a:t>4</a:t>
                      </a:r>
                      <a:endParaRPr lang="en-US" sz="1200" b="0" i="0" u="none" strike="noStrike">
                        <a:solidFill>
                          <a:srgbClr val="000000"/>
                        </a:solidFill>
                        <a:effectLst/>
                        <a:latin typeface="Calibri" panose="020F0502020204030204" pitchFamily="34" charset="0"/>
                      </a:endParaRPr>
                    </a:p>
                  </a:txBody>
                  <a:tcPr marL="5610" marR="5610" marT="5610" marB="0" anchor="b"/>
                </a:tc>
                <a:extLst>
                  <a:ext uri="{0D108BD9-81ED-4DB2-BD59-A6C34878D82A}">
                    <a16:rowId xmlns:a16="http://schemas.microsoft.com/office/drawing/2014/main" val="10004"/>
                  </a:ext>
                </a:extLst>
              </a:tr>
              <a:tr h="112210">
                <a:tc>
                  <a:txBody>
                    <a:bodyPr/>
                    <a:lstStyle/>
                    <a:p>
                      <a:pPr algn="l" fontAlgn="b"/>
                      <a:r>
                        <a:rPr lang="en-US" sz="1200" u="none" strike="noStrike" dirty="0">
                          <a:effectLst/>
                          <a:latin typeface="Calibri" panose="020F0502020204030204" pitchFamily="34" charset="0"/>
                        </a:rPr>
                        <a:t>Z</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7</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5</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5</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b="0" i="0" u="none" strike="noStrike" dirty="0">
                          <a:solidFill>
                            <a:srgbClr val="000000"/>
                          </a:solidFill>
                          <a:effectLst/>
                          <a:latin typeface="Calibri" panose="020F0502020204030204" pitchFamily="34" charset="0"/>
                        </a:rPr>
                        <a:t>7</a:t>
                      </a: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4</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2</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1</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4</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3</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8</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10</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latin typeface="Calibri" panose="020F0502020204030204" pitchFamily="34" charset="0"/>
                        </a:rPr>
                        <a:t>13</a:t>
                      </a:r>
                      <a:endParaRPr lang="en-US" sz="1200" b="0" i="0" u="none" strike="noStrike" dirty="0">
                        <a:solidFill>
                          <a:srgbClr val="000000"/>
                        </a:solidFill>
                        <a:effectLst/>
                        <a:latin typeface="Calibri" panose="020F0502020204030204" pitchFamily="34" charset="0"/>
                      </a:endParaRPr>
                    </a:p>
                  </a:txBody>
                  <a:tcPr marL="5610" marR="5610" marT="5610" marB="0"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12" name="Content Placeholder 11"/>
          <p:cNvSpPr>
            <a:spLocks noGrp="1"/>
          </p:cNvSpPr>
          <p:nvPr>
            <p:ph idx="16"/>
          </p:nvPr>
        </p:nvSpPr>
        <p:spPr>
          <a:xfrm>
            <a:off x="1143000" y="4876800"/>
            <a:ext cx="4283263" cy="430082"/>
          </a:xfrm>
        </p:spPr>
        <p:txBody>
          <a:bodyPr/>
          <a:lstStyle/>
          <a:p>
            <a:pPr>
              <a:buNone/>
            </a:pPr>
            <a:r>
              <a:rPr lang="en-US" sz="1200" dirty="0"/>
              <a:t>Relationship of Store Size to Margin on Sales, Expenses,</a:t>
            </a:r>
          </a:p>
          <a:p>
            <a:pPr>
              <a:buNone/>
            </a:pPr>
            <a:r>
              <a:rPr lang="en-US" sz="1200" dirty="0"/>
              <a:t>and Net Operating Profit as % of Sales</a:t>
            </a:r>
          </a:p>
        </p:txBody>
      </p:sp>
      <p:graphicFrame>
        <p:nvGraphicFramePr>
          <p:cNvPr id="19" name="Table 18"/>
          <p:cNvGraphicFramePr>
            <a:graphicFrameLocks noGrp="1"/>
          </p:cNvGraphicFramePr>
          <p:nvPr>
            <p:extLst>
              <p:ext uri="{D42A27DB-BD31-4B8C-83A1-F6EECF244321}">
                <p14:modId xmlns:p14="http://schemas.microsoft.com/office/powerpoint/2010/main" val="2405551631"/>
              </p:ext>
            </p:extLst>
          </p:nvPr>
        </p:nvGraphicFramePr>
        <p:xfrm>
          <a:off x="1143000" y="5410200"/>
          <a:ext cx="6400799" cy="1066800"/>
        </p:xfrm>
        <a:graphic>
          <a:graphicData uri="http://schemas.openxmlformats.org/drawingml/2006/table">
            <a:tbl>
              <a:tblPr firstRow="1">
                <a:tableStyleId>{2D5ABB26-0587-4C30-8999-92F81FD0307C}</a:tableStyleId>
              </a:tblPr>
              <a:tblGrid>
                <a:gridCol w="1433329">
                  <a:extLst>
                    <a:ext uri="{9D8B030D-6E8A-4147-A177-3AD203B41FA5}">
                      <a16:colId xmlns:a16="http://schemas.microsoft.com/office/drawing/2014/main" val="20000"/>
                    </a:ext>
                  </a:extLst>
                </a:gridCol>
                <a:gridCol w="1528519">
                  <a:extLst>
                    <a:ext uri="{9D8B030D-6E8A-4147-A177-3AD203B41FA5}">
                      <a16:colId xmlns:a16="http://schemas.microsoft.com/office/drawing/2014/main" val="20001"/>
                    </a:ext>
                  </a:extLst>
                </a:gridCol>
                <a:gridCol w="950388">
                  <a:extLst>
                    <a:ext uri="{9D8B030D-6E8A-4147-A177-3AD203B41FA5}">
                      <a16:colId xmlns:a16="http://schemas.microsoft.com/office/drawing/2014/main" val="20002"/>
                    </a:ext>
                  </a:extLst>
                </a:gridCol>
                <a:gridCol w="2488563">
                  <a:extLst>
                    <a:ext uri="{9D8B030D-6E8A-4147-A177-3AD203B41FA5}">
                      <a16:colId xmlns:a16="http://schemas.microsoft.com/office/drawing/2014/main" val="20003"/>
                    </a:ext>
                  </a:extLst>
                </a:gridCol>
              </a:tblGrid>
              <a:tr h="266700">
                <a:tc>
                  <a:txBody>
                    <a:bodyPr/>
                    <a:lstStyle/>
                    <a:p>
                      <a:pPr algn="ctr" fontAlgn="b"/>
                      <a:r>
                        <a:rPr lang="en-US" sz="1400" u="none" strike="noStrike" dirty="0">
                          <a:effectLst/>
                          <a:latin typeface="Calibri" panose="020F0502020204030204" pitchFamily="34" charset="0"/>
                        </a:rPr>
                        <a:t>Sales area, </a:t>
                      </a:r>
                      <a:r>
                        <a:rPr lang="en-US" sz="1400" u="none" strike="noStrike" dirty="0" err="1">
                          <a:effectLst/>
                          <a:latin typeface="Calibri" panose="020F0502020204030204" pitchFamily="34" charset="0"/>
                        </a:rPr>
                        <a:t>sq</a:t>
                      </a:r>
                      <a:r>
                        <a:rPr lang="en-US" sz="1400" u="none" strike="noStrike" dirty="0">
                          <a:effectLst/>
                          <a:latin typeface="Calibri" panose="020F0502020204030204" pitchFamily="34" charset="0"/>
                        </a:rPr>
                        <a:t> </a:t>
                      </a:r>
                      <a:r>
                        <a:rPr lang="en-US" sz="1400" u="none" strike="noStrike" dirty="0" err="1">
                          <a:effectLst/>
                          <a:latin typeface="Calibri" panose="020F0502020204030204" pitchFamily="34" charset="0"/>
                        </a:rPr>
                        <a:t>ft</a:t>
                      </a:r>
                      <a:endParaRPr lang="en-US" sz="14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latin typeface="Calibri" panose="020F0502020204030204" pitchFamily="34" charset="0"/>
                        </a:rPr>
                        <a:t>Margin on sales</a:t>
                      </a:r>
                      <a:endParaRPr lang="en-US" sz="14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latin typeface="Calibri" panose="020F0502020204030204" pitchFamily="34" charset="0"/>
                        </a:rPr>
                        <a:t>Expenses</a:t>
                      </a:r>
                      <a:endParaRPr lang="en-US" sz="14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latin typeface="Calibri" panose="020F0502020204030204" pitchFamily="34" charset="0"/>
                        </a:rPr>
                        <a:t>Net Operating Profit before taxes</a:t>
                      </a:r>
                      <a:endParaRPr lang="en-US" sz="14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66700">
                <a:tc>
                  <a:txBody>
                    <a:bodyPr/>
                    <a:lstStyle/>
                    <a:p>
                      <a:pPr algn="ctr" fontAlgn="b"/>
                      <a:r>
                        <a:rPr lang="en-US" sz="1400" u="none" strike="noStrike" dirty="0">
                          <a:effectLst/>
                          <a:latin typeface="Calibri" panose="020F0502020204030204" pitchFamily="34" charset="0"/>
                        </a:rPr>
                        <a:t>10,000</a:t>
                      </a:r>
                      <a:endParaRPr lang="en-US" sz="14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400" u="none" strike="noStrike">
                          <a:effectLst/>
                          <a:latin typeface="Calibri" panose="020F0502020204030204" pitchFamily="34" charset="0"/>
                        </a:rPr>
                        <a:t>16.2</a:t>
                      </a:r>
                      <a:endParaRPr lang="en-US" sz="1400" b="0" i="0" u="none" strike="noStrike">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400" u="none" strike="noStrike" dirty="0">
                          <a:effectLst/>
                          <a:latin typeface="Calibri" panose="020F0502020204030204" pitchFamily="34" charset="0"/>
                        </a:rPr>
                        <a:t>12.3</a:t>
                      </a:r>
                      <a:endParaRPr lang="en-US" sz="14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400" u="none" strike="noStrike" dirty="0">
                          <a:effectLst/>
                          <a:latin typeface="Calibri" panose="020F0502020204030204" pitchFamily="34" charset="0"/>
                        </a:rPr>
                        <a:t>3.9</a:t>
                      </a:r>
                      <a:endParaRPr lang="en-US" sz="14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266700">
                <a:tc>
                  <a:txBody>
                    <a:bodyPr/>
                    <a:lstStyle/>
                    <a:p>
                      <a:pPr algn="ctr" fontAlgn="b"/>
                      <a:r>
                        <a:rPr lang="en-US" sz="1400" u="none" strike="noStrike" dirty="0">
                          <a:effectLst/>
                          <a:latin typeface="Calibri" panose="020F0502020204030204" pitchFamily="34" charset="0"/>
                        </a:rPr>
                        <a:t>15,000</a:t>
                      </a:r>
                      <a:endParaRPr lang="en-US"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400" u="none" strike="noStrike">
                          <a:effectLst/>
                          <a:latin typeface="Calibri" panose="020F0502020204030204" pitchFamily="34" charset="0"/>
                        </a:rPr>
                        <a:t>15.6</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400" u="none" strike="noStrike" dirty="0">
                          <a:effectLst/>
                          <a:latin typeface="Calibri" panose="020F0502020204030204" pitchFamily="34" charset="0"/>
                        </a:rPr>
                        <a:t>12.0</a:t>
                      </a:r>
                      <a:endParaRPr lang="en-US"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400" u="none" strike="noStrike">
                          <a:effectLst/>
                          <a:latin typeface="Calibri" panose="020F0502020204030204" pitchFamily="34" charset="0"/>
                        </a:rPr>
                        <a:t>3.6</a:t>
                      </a:r>
                      <a:endParaRPr lang="en-US" sz="1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2"/>
                  </a:ext>
                </a:extLst>
              </a:tr>
              <a:tr h="266700">
                <a:tc>
                  <a:txBody>
                    <a:bodyPr/>
                    <a:lstStyle/>
                    <a:p>
                      <a:pPr algn="ctr" fontAlgn="b"/>
                      <a:r>
                        <a:rPr lang="en-US" sz="1400" u="none" strike="noStrike" dirty="0">
                          <a:effectLst/>
                          <a:latin typeface="Calibri" panose="020F0502020204030204" pitchFamily="34" charset="0"/>
                        </a:rPr>
                        <a:t>20,000</a:t>
                      </a:r>
                      <a:endParaRPr lang="en-US" sz="14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latin typeface="Calibri" panose="020F0502020204030204" pitchFamily="34" charset="0"/>
                        </a:rPr>
                        <a:t>14.7</a:t>
                      </a:r>
                      <a:endParaRPr lang="en-US" sz="14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latin typeface="Calibri" panose="020F0502020204030204" pitchFamily="34" charset="0"/>
                        </a:rPr>
                        <a:t>11.8</a:t>
                      </a:r>
                      <a:endParaRPr lang="en-US" sz="14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400" u="none" strike="noStrike" dirty="0">
                          <a:effectLst/>
                          <a:latin typeface="Calibri" panose="020F0502020204030204" pitchFamily="34" charset="0"/>
                        </a:rPr>
                        <a:t>2.0</a:t>
                      </a:r>
                      <a:endParaRPr lang="en-US" sz="14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Athol Furniture Demographics</a:t>
            </a:r>
            <a:endParaRPr lang="en-IN" dirty="0"/>
          </a:p>
        </p:txBody>
      </p:sp>
      <p:sp>
        <p:nvSpPr>
          <p:cNvPr id="4" name="Content Placeholder 3"/>
          <p:cNvSpPr>
            <a:spLocks noGrp="1"/>
          </p:cNvSpPr>
          <p:nvPr>
            <p:ph idx="1"/>
          </p:nvPr>
        </p:nvSpPr>
        <p:spPr>
          <a:xfrm>
            <a:off x="4038600" y="2170113"/>
            <a:ext cx="1255712" cy="268287"/>
          </a:xfrm>
        </p:spPr>
        <p:txBody>
          <a:bodyPr/>
          <a:lstStyle/>
          <a:p>
            <a:pPr>
              <a:lnSpc>
                <a:spcPct val="90000"/>
              </a:lnSpc>
              <a:buFont typeface="Wingdings" pitchFamily="2" charset="2"/>
              <a:buNone/>
            </a:pPr>
            <a:r>
              <a:rPr lang="en-US" sz="1400" dirty="0"/>
              <a:t>Market Data</a:t>
            </a:r>
          </a:p>
        </p:txBody>
      </p:sp>
      <p:graphicFrame>
        <p:nvGraphicFramePr>
          <p:cNvPr id="5" name="Table 4"/>
          <p:cNvGraphicFramePr>
            <a:graphicFrameLocks noGrp="1"/>
          </p:cNvGraphicFramePr>
          <p:nvPr>
            <p:extLst>
              <p:ext uri="{D42A27DB-BD31-4B8C-83A1-F6EECF244321}">
                <p14:modId xmlns:p14="http://schemas.microsoft.com/office/powerpoint/2010/main" val="1390662768"/>
              </p:ext>
            </p:extLst>
          </p:nvPr>
        </p:nvGraphicFramePr>
        <p:xfrm>
          <a:off x="749300" y="2514600"/>
          <a:ext cx="7645400" cy="3573780"/>
        </p:xfrm>
        <a:graphic>
          <a:graphicData uri="http://schemas.openxmlformats.org/drawingml/2006/table">
            <a:tbl>
              <a:tblPr firstRow="1">
                <a:tableStyleId>{2D5ABB26-0587-4C30-8999-92F81FD0307C}</a:tableStyleId>
              </a:tblPr>
              <a:tblGrid>
                <a:gridCol w="1384300">
                  <a:extLst>
                    <a:ext uri="{9D8B030D-6E8A-4147-A177-3AD203B41FA5}">
                      <a16:colId xmlns:a16="http://schemas.microsoft.com/office/drawing/2014/main" val="20000"/>
                    </a:ext>
                  </a:extLst>
                </a:gridCol>
                <a:gridCol w="1905000">
                  <a:extLst>
                    <a:ext uri="{9D8B030D-6E8A-4147-A177-3AD203B41FA5}">
                      <a16:colId xmlns:a16="http://schemas.microsoft.com/office/drawing/2014/main" val="20001"/>
                    </a:ext>
                  </a:extLst>
                </a:gridCol>
                <a:gridCol w="1752600">
                  <a:extLst>
                    <a:ext uri="{9D8B030D-6E8A-4147-A177-3AD203B41FA5}">
                      <a16:colId xmlns:a16="http://schemas.microsoft.com/office/drawing/2014/main" val="20002"/>
                    </a:ext>
                  </a:extLst>
                </a:gridCol>
                <a:gridCol w="2603500">
                  <a:extLst>
                    <a:ext uri="{9D8B030D-6E8A-4147-A177-3AD203B41FA5}">
                      <a16:colId xmlns:a16="http://schemas.microsoft.com/office/drawing/2014/main" val="20003"/>
                    </a:ext>
                  </a:extLst>
                </a:gridCol>
              </a:tblGrid>
              <a:tr h="533400">
                <a:tc>
                  <a:txBody>
                    <a:bodyPr/>
                    <a:lstStyle/>
                    <a:p>
                      <a:pPr algn="ctr" fontAlgn="b"/>
                      <a:r>
                        <a:rPr lang="en-US" sz="1600" u="none" strike="noStrike" dirty="0">
                          <a:effectLst/>
                          <a:latin typeface="Calibri" panose="020F0502020204030204" pitchFamily="34" charset="0"/>
                        </a:rPr>
                        <a:t>Census block group</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effectLst/>
                          <a:latin typeface="Calibri" panose="020F0502020204030204" pitchFamily="34" charset="0"/>
                        </a:rPr>
                        <a:t>Number of group households</a:t>
                      </a:r>
                      <a:endParaRPr lang="en-US" sz="1600" b="0" i="0" u="none" strike="noStrike" dirty="0">
                        <a:solidFill>
                          <a:srgbClr val="000000"/>
                        </a:solidFill>
                        <a:effectLst/>
                        <a:latin typeface="Calibri" panose="020F0502020204030204" pitchFamily="34" charset="0"/>
                      </a:endParaRPr>
                    </a:p>
                  </a:txBody>
                  <a:tcPr marL="342900" marR="9525" marT="9525"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latin typeface="Calibri" panose="020F0502020204030204" pitchFamily="34" charset="0"/>
                        </a:rPr>
                        <a:t>Average annual income</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600" u="none" strike="noStrike" dirty="0">
                          <a:effectLst/>
                          <a:latin typeface="Calibri" panose="020F0502020204030204" pitchFamily="34" charset="0"/>
                        </a:rPr>
                        <a:t> Average annual furniture expenditures per household</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90500">
                <a:tc>
                  <a:txBody>
                    <a:bodyPr/>
                    <a:lstStyle/>
                    <a:p>
                      <a:pPr algn="ctr" fontAlgn="b"/>
                      <a:r>
                        <a:rPr lang="en-US" sz="1600" u="none" strike="noStrike" dirty="0">
                          <a:effectLst/>
                          <a:latin typeface="Calibri" panose="020F0502020204030204" pitchFamily="34" charset="0"/>
                        </a:rPr>
                        <a:t>1</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rtl="0" fontAlgn="ctr"/>
                      <a:r>
                        <a:rPr lang="en-US" sz="1600" u="none" strike="noStrike" dirty="0">
                          <a:effectLst/>
                          <a:latin typeface="Calibri" panose="020F0502020204030204" pitchFamily="34" charset="0"/>
                        </a:rPr>
                        <a:t>730</a:t>
                      </a:r>
                      <a:endParaRPr lang="en-US" sz="1600" b="0" i="0" u="none" strike="noStrike" dirty="0">
                        <a:solidFill>
                          <a:srgbClr val="000000"/>
                        </a:solidFill>
                        <a:effectLst/>
                        <a:latin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b"/>
                      <a:r>
                        <a:rPr lang="en-US" sz="1600" u="none" strike="noStrike" dirty="0">
                          <a:effectLst/>
                          <a:latin typeface="Calibri" panose="020F0502020204030204" pitchFamily="34" charset="0"/>
                        </a:rPr>
                        <a:t> $65,000 - $70,000 </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600" u="none" strike="noStrike" dirty="0">
                          <a:effectLst/>
                          <a:latin typeface="Calibri" panose="020F0502020204030204" pitchFamily="34" charset="0"/>
                        </a:rPr>
                        <a:t>$180 </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190500">
                <a:tc>
                  <a:txBody>
                    <a:bodyPr/>
                    <a:lstStyle/>
                    <a:p>
                      <a:pPr algn="ctr" fontAlgn="b"/>
                      <a:r>
                        <a:rPr lang="en-US" sz="1600" u="none" strike="noStrike" dirty="0">
                          <a:effectLst/>
                          <a:latin typeface="Calibri" panose="020F0502020204030204" pitchFamily="34" charset="0"/>
                        </a:rPr>
                        <a:t>2</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latin typeface="Calibri" panose="020F0502020204030204" pitchFamily="34" charset="0"/>
                        </a:rPr>
                        <a:t>1130</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a:effectLst/>
                          <a:latin typeface="Calibri" panose="020F0502020204030204" pitchFamily="34" charset="0"/>
                        </a:rPr>
                        <a:t>45,000 - 50,000</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a:effectLst/>
                          <a:latin typeface="Calibri" panose="020F0502020204030204" pitchFamily="34" charset="0"/>
                        </a:rPr>
                        <a:t>125</a:t>
                      </a:r>
                      <a:endParaRPr lang="en-US" sz="16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2"/>
                  </a:ext>
                </a:extLst>
              </a:tr>
              <a:tr h="190500">
                <a:tc>
                  <a:txBody>
                    <a:bodyPr/>
                    <a:lstStyle/>
                    <a:p>
                      <a:pPr algn="ctr" fontAlgn="b"/>
                      <a:r>
                        <a:rPr lang="en-US" sz="1600" u="none" strike="noStrike">
                          <a:effectLst/>
                          <a:latin typeface="Calibri" panose="020F0502020204030204" pitchFamily="34" charset="0"/>
                        </a:rPr>
                        <a:t>3</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latin typeface="Calibri" panose="020F0502020204030204" pitchFamily="34" charset="0"/>
                        </a:rPr>
                        <a:t>1035</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a:effectLst/>
                          <a:latin typeface="Calibri" panose="020F0502020204030204" pitchFamily="34" charset="0"/>
                        </a:rPr>
                        <a:t>80,000 - 85,000</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a:effectLst/>
                          <a:latin typeface="Calibri" panose="020F0502020204030204" pitchFamily="34" charset="0"/>
                        </a:rPr>
                        <a:t>280</a:t>
                      </a:r>
                      <a:endParaRPr lang="en-US" sz="16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3"/>
                  </a:ext>
                </a:extLst>
              </a:tr>
              <a:tr h="190500">
                <a:tc>
                  <a:txBody>
                    <a:bodyPr/>
                    <a:lstStyle/>
                    <a:p>
                      <a:pPr algn="ctr" fontAlgn="b"/>
                      <a:r>
                        <a:rPr lang="en-US" sz="1600" u="none" strike="noStrike">
                          <a:effectLst/>
                          <a:latin typeface="Calibri" panose="020F0502020204030204" pitchFamily="34" charset="0"/>
                        </a:rPr>
                        <a:t>4</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latin typeface="Calibri" panose="020F0502020204030204" pitchFamily="34" charset="0"/>
                        </a:rPr>
                        <a:t>635</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a:effectLst/>
                          <a:latin typeface="Calibri" panose="020F0502020204030204" pitchFamily="34" charset="0"/>
                        </a:rPr>
                        <a:t>150,000 - over</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latin typeface="Calibri" panose="020F0502020204030204" pitchFamily="34" charset="0"/>
                        </a:rPr>
                        <a:t>350</a:t>
                      </a:r>
                      <a:endParaRPr lang="en-US"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4"/>
                  </a:ext>
                </a:extLst>
              </a:tr>
              <a:tr h="190500">
                <a:tc>
                  <a:txBody>
                    <a:bodyPr/>
                    <a:lstStyle/>
                    <a:p>
                      <a:pPr algn="ctr" fontAlgn="b"/>
                      <a:r>
                        <a:rPr lang="en-US" sz="1600" u="none" strike="noStrike">
                          <a:effectLst/>
                          <a:latin typeface="Calibri" panose="020F0502020204030204" pitchFamily="34" charset="0"/>
                        </a:rPr>
                        <a:t>5</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latin typeface="Calibri" panose="020F0502020204030204" pitchFamily="34" charset="0"/>
                        </a:rPr>
                        <a:t>160</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a:effectLst/>
                          <a:latin typeface="Calibri" panose="020F0502020204030204" pitchFamily="34" charset="0"/>
                        </a:rPr>
                        <a:t>25,000 - 30,000</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a:effectLst/>
                          <a:latin typeface="Calibri" panose="020F0502020204030204" pitchFamily="34" charset="0"/>
                        </a:rPr>
                        <a:t>75</a:t>
                      </a:r>
                      <a:endParaRPr lang="en-US" sz="16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5"/>
                  </a:ext>
                </a:extLst>
              </a:tr>
              <a:tr h="190500">
                <a:tc>
                  <a:txBody>
                    <a:bodyPr/>
                    <a:lstStyle/>
                    <a:p>
                      <a:pPr algn="ctr" fontAlgn="b"/>
                      <a:r>
                        <a:rPr lang="en-US" sz="1600" u="none" strike="noStrike">
                          <a:effectLst/>
                          <a:latin typeface="Calibri" panose="020F0502020204030204" pitchFamily="34" charset="0"/>
                        </a:rPr>
                        <a:t>6</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latin typeface="Calibri" panose="020F0502020204030204" pitchFamily="34" charset="0"/>
                        </a:rPr>
                        <a:t>105</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latin typeface="Calibri" panose="020F0502020204030204" pitchFamily="34" charset="0"/>
                        </a:rPr>
                        <a:t>20,000 - 25,000</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a:effectLst/>
                          <a:latin typeface="Calibri" panose="020F0502020204030204" pitchFamily="34" charset="0"/>
                        </a:rPr>
                        <a:t>50</a:t>
                      </a:r>
                      <a:endParaRPr lang="en-US" sz="16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6"/>
                  </a:ext>
                </a:extLst>
              </a:tr>
              <a:tr h="190500">
                <a:tc>
                  <a:txBody>
                    <a:bodyPr/>
                    <a:lstStyle/>
                    <a:p>
                      <a:pPr algn="ctr" fontAlgn="b"/>
                      <a:r>
                        <a:rPr lang="en-US" sz="1600" u="none" strike="noStrike">
                          <a:effectLst/>
                          <a:latin typeface="Calibri" panose="020F0502020204030204" pitchFamily="34" charset="0"/>
                        </a:rPr>
                        <a:t>7</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latin typeface="Calibri" panose="020F0502020204030204" pitchFamily="34" charset="0"/>
                        </a:rPr>
                        <a:t>125</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latin typeface="Calibri" panose="020F0502020204030204" pitchFamily="34" charset="0"/>
                        </a:rPr>
                        <a:t>20,000 - 25,000</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latin typeface="Calibri" panose="020F0502020204030204" pitchFamily="34" charset="0"/>
                        </a:rPr>
                        <a:t>60</a:t>
                      </a:r>
                      <a:endParaRPr lang="en-US"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7"/>
                  </a:ext>
                </a:extLst>
              </a:tr>
              <a:tr h="190500">
                <a:tc>
                  <a:txBody>
                    <a:bodyPr/>
                    <a:lstStyle/>
                    <a:p>
                      <a:pPr algn="ctr" fontAlgn="b"/>
                      <a:r>
                        <a:rPr lang="en-US" sz="1600" u="none" strike="noStrike">
                          <a:effectLst/>
                          <a:latin typeface="Calibri" panose="020F0502020204030204" pitchFamily="34" charset="0"/>
                        </a:rPr>
                        <a:t>8</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latin typeface="Calibri" panose="020F0502020204030204" pitchFamily="34" charset="0"/>
                        </a:rPr>
                        <a:t>470</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latin typeface="Calibri" panose="020F0502020204030204" pitchFamily="34" charset="0"/>
                        </a:rPr>
                        <a:t>40,000 - 45,000</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latin typeface="Calibri" panose="020F0502020204030204" pitchFamily="34" charset="0"/>
                        </a:rPr>
                        <a:t>115</a:t>
                      </a:r>
                      <a:endParaRPr lang="en-US"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8"/>
                  </a:ext>
                </a:extLst>
              </a:tr>
              <a:tr h="190500">
                <a:tc>
                  <a:txBody>
                    <a:bodyPr/>
                    <a:lstStyle/>
                    <a:p>
                      <a:pPr algn="ctr" fontAlgn="b"/>
                      <a:r>
                        <a:rPr lang="en-US" sz="1600" u="none" strike="noStrike">
                          <a:effectLst/>
                          <a:latin typeface="Calibri" panose="020F0502020204030204" pitchFamily="34" charset="0"/>
                        </a:rPr>
                        <a:t>9</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a:effectLst/>
                          <a:latin typeface="Calibri" panose="020F0502020204030204" pitchFamily="34" charset="0"/>
                        </a:rPr>
                        <a:t>305</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latin typeface="Calibri" panose="020F0502020204030204" pitchFamily="34" charset="0"/>
                        </a:rPr>
                        <a:t>30,000 - 35,000</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latin typeface="Calibri" panose="020F0502020204030204" pitchFamily="34" charset="0"/>
                        </a:rPr>
                        <a:t>90</a:t>
                      </a:r>
                      <a:endParaRPr lang="en-US"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9"/>
                  </a:ext>
                </a:extLst>
              </a:tr>
              <a:tr h="190500">
                <a:tc>
                  <a:txBody>
                    <a:bodyPr/>
                    <a:lstStyle/>
                    <a:p>
                      <a:pPr algn="ctr" fontAlgn="b"/>
                      <a:r>
                        <a:rPr lang="en-US" sz="1600" u="none" strike="noStrike">
                          <a:effectLst/>
                          <a:latin typeface="Calibri" panose="020F0502020204030204" pitchFamily="34" charset="0"/>
                        </a:rPr>
                        <a:t>10</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a:effectLst/>
                          <a:latin typeface="Calibri" panose="020F0502020204030204" pitchFamily="34" charset="0"/>
                        </a:rPr>
                        <a:t>1755</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latin typeface="Calibri" panose="020F0502020204030204" pitchFamily="34" charset="0"/>
                        </a:rPr>
                        <a:t>75,000 - 80,000</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latin typeface="Calibri" panose="020F0502020204030204" pitchFamily="34" charset="0"/>
                        </a:rPr>
                        <a:t>265</a:t>
                      </a:r>
                      <a:endParaRPr lang="en-US"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10"/>
                  </a:ext>
                </a:extLst>
              </a:tr>
              <a:tr h="190500">
                <a:tc>
                  <a:txBody>
                    <a:bodyPr/>
                    <a:lstStyle/>
                    <a:p>
                      <a:pPr algn="ctr" fontAlgn="b"/>
                      <a:r>
                        <a:rPr lang="en-US" sz="1600" u="none" strike="noStrike">
                          <a:effectLst/>
                          <a:latin typeface="Calibri" panose="020F0502020204030204" pitchFamily="34" charset="0"/>
                        </a:rPr>
                        <a:t>11</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a:effectLst/>
                          <a:latin typeface="Calibri" panose="020F0502020204030204" pitchFamily="34" charset="0"/>
                        </a:rPr>
                        <a:t>900</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a:effectLst/>
                          <a:latin typeface="Calibri" panose="020F0502020204030204" pitchFamily="34" charset="0"/>
                        </a:rPr>
                        <a:t>85,000 - 90,000</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latin typeface="Calibri" panose="020F0502020204030204" pitchFamily="34" charset="0"/>
                        </a:rPr>
                        <a:t>215</a:t>
                      </a:r>
                      <a:endParaRPr lang="en-US"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11"/>
                  </a:ext>
                </a:extLst>
              </a:tr>
              <a:tr h="190500">
                <a:tc>
                  <a:txBody>
                    <a:bodyPr/>
                    <a:lstStyle/>
                    <a:p>
                      <a:pPr algn="ctr" fontAlgn="b"/>
                      <a:r>
                        <a:rPr lang="en-US" sz="1600" u="none" strike="noStrike">
                          <a:effectLst/>
                          <a:latin typeface="Calibri" panose="020F0502020204030204" pitchFamily="34" charset="0"/>
                        </a:rPr>
                        <a:t>12</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a:effectLst/>
                          <a:latin typeface="Calibri" panose="020F0502020204030204" pitchFamily="34" charset="0"/>
                        </a:rPr>
                        <a:t>290</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a:effectLst/>
                          <a:latin typeface="Calibri" panose="020F0502020204030204" pitchFamily="34" charset="0"/>
                        </a:rPr>
                        <a:t>150,000 - over</a:t>
                      </a:r>
                      <a:endParaRPr lang="en-US" sz="16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latin typeface="Calibri" panose="020F0502020204030204" pitchFamily="34" charset="0"/>
                        </a:rPr>
                        <a:t>370</a:t>
                      </a:r>
                      <a:endParaRPr lang="en-US"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12"/>
                  </a:ext>
                </a:extLst>
              </a:tr>
            </a:tbl>
          </a:graphicData>
        </a:graphic>
      </p:graphicFrame>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Athol Furniture, Inc. Questions</a:t>
            </a:r>
            <a:endParaRPr lang="en-US" dirty="0"/>
          </a:p>
        </p:txBody>
      </p:sp>
      <p:sp>
        <p:nvSpPr>
          <p:cNvPr id="3" name="Content Placeholder 2"/>
          <p:cNvSpPr>
            <a:spLocks noGrp="1"/>
          </p:cNvSpPr>
          <p:nvPr>
            <p:ph idx="1"/>
          </p:nvPr>
        </p:nvSpPr>
        <p:spPr>
          <a:xfrm>
            <a:off x="1182688" y="2017712"/>
            <a:ext cx="7588062" cy="4383087"/>
          </a:xfrm>
        </p:spPr>
        <p:txBody>
          <a:bodyPr/>
          <a:lstStyle/>
          <a:p>
            <a:pPr marL="402336" indent="-402336">
              <a:buClrTx/>
              <a:buSzPct val="100000"/>
              <a:buFont typeface="Calibri" panose="020F0502020204030204" pitchFamily="34" charset="0"/>
              <a:buAutoNum type="arabicPeriod"/>
            </a:pPr>
            <a:r>
              <a:rPr lang="en-US" altLang="en-US" sz="2000" dirty="0"/>
              <a:t>Utilizing a spreadsheet version of the Huff location model (with lambda = 1.0), recommend a store size and location for AFI. Assuming that AFI does not wish to consider a store that is smaller than 10,000 square feet, assess the store sizes (based on 5,000-square-foot increments) up to the maximum allowable sales area for each potential site.</a:t>
            </a:r>
          </a:p>
          <a:p>
            <a:pPr marL="402336" indent="-402336">
              <a:buClrTx/>
              <a:buSzPct val="100000"/>
              <a:buFont typeface="Calibri" panose="020F0502020204030204" pitchFamily="34" charset="0"/>
              <a:buAutoNum type="arabicPeriod"/>
            </a:pPr>
            <a:r>
              <a:rPr lang="en-US" altLang="en-US" sz="2000" dirty="0"/>
              <a:t>What is the expected annual net operating profit before taxes and expected market share for the outlet you have recommended? Defend your recommendation.</a:t>
            </a:r>
          </a:p>
          <a:p>
            <a:pPr marL="402336" indent="-402336">
              <a:buClrTx/>
              <a:buSzPct val="100000"/>
              <a:buFont typeface="Calibri" panose="020F0502020204030204" pitchFamily="34" charset="0"/>
              <a:buAutoNum type="arabicPeriod"/>
            </a:pPr>
            <a:r>
              <a:rPr lang="en-US" altLang="en-US" sz="2000" dirty="0"/>
              <a:t>Try two other values of l (e.g., 0.5 and 5.0) to measure the sensitivity of customer travel propensity on your recommended location.</a:t>
            </a:r>
          </a:p>
          <a:p>
            <a:pPr marL="402336" indent="-402336">
              <a:buClrTx/>
              <a:buSzPct val="100000"/>
              <a:buFont typeface="Calibri" panose="020F0502020204030204" pitchFamily="34" charset="0"/>
              <a:buAutoNum type="arabicPeriod"/>
            </a:pPr>
            <a:r>
              <a:rPr lang="en-US" altLang="en-US" sz="2000" dirty="0"/>
              <a:t>Briefly state any shortcomings you may perceive in this model.</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799"/>
            <a:ext cx="7580312" cy="1371601"/>
          </a:xfrm>
        </p:spPr>
        <p:txBody>
          <a:bodyPr/>
          <a:lstStyle/>
          <a:p>
            <a:r>
              <a:rPr lang="en-US" altLang="en-US" dirty="0"/>
              <a:t>Comparison of Alternatives</a:t>
            </a:r>
          </a:p>
        </p:txBody>
      </p:sp>
      <p:graphicFrame>
        <p:nvGraphicFramePr>
          <p:cNvPr id="4" name="Table 3"/>
          <p:cNvGraphicFramePr>
            <a:graphicFrameLocks noGrp="1"/>
          </p:cNvGraphicFramePr>
          <p:nvPr>
            <p:extLst>
              <p:ext uri="{D42A27DB-BD31-4B8C-83A1-F6EECF244321}">
                <p14:modId xmlns:p14="http://schemas.microsoft.com/office/powerpoint/2010/main" val="2352820720"/>
              </p:ext>
            </p:extLst>
          </p:nvPr>
        </p:nvGraphicFramePr>
        <p:xfrm>
          <a:off x="1447799" y="2505075"/>
          <a:ext cx="6934202" cy="3112770"/>
        </p:xfrm>
        <a:graphic>
          <a:graphicData uri="http://schemas.openxmlformats.org/drawingml/2006/table">
            <a:tbl>
              <a:tblPr firstRow="1">
                <a:tableStyleId>{2D5ABB26-0587-4C30-8999-92F81FD0307C}</a:tableStyleId>
              </a:tblPr>
              <a:tblGrid>
                <a:gridCol w="1121627">
                  <a:extLst>
                    <a:ext uri="{9D8B030D-6E8A-4147-A177-3AD203B41FA5}">
                      <a16:colId xmlns:a16="http://schemas.microsoft.com/office/drawing/2014/main" val="20000"/>
                    </a:ext>
                  </a:extLst>
                </a:gridCol>
                <a:gridCol w="1495501">
                  <a:extLst>
                    <a:ext uri="{9D8B030D-6E8A-4147-A177-3AD203B41FA5}">
                      <a16:colId xmlns:a16="http://schemas.microsoft.com/office/drawing/2014/main" val="20001"/>
                    </a:ext>
                  </a:extLst>
                </a:gridCol>
                <a:gridCol w="1645051">
                  <a:extLst>
                    <a:ext uri="{9D8B030D-6E8A-4147-A177-3AD203B41FA5}">
                      <a16:colId xmlns:a16="http://schemas.microsoft.com/office/drawing/2014/main" val="20002"/>
                    </a:ext>
                  </a:extLst>
                </a:gridCol>
                <a:gridCol w="1271176">
                  <a:extLst>
                    <a:ext uri="{9D8B030D-6E8A-4147-A177-3AD203B41FA5}">
                      <a16:colId xmlns:a16="http://schemas.microsoft.com/office/drawing/2014/main" val="20003"/>
                    </a:ext>
                  </a:extLst>
                </a:gridCol>
                <a:gridCol w="1400847">
                  <a:extLst>
                    <a:ext uri="{9D8B030D-6E8A-4147-A177-3AD203B41FA5}">
                      <a16:colId xmlns:a16="http://schemas.microsoft.com/office/drawing/2014/main" val="20004"/>
                    </a:ext>
                  </a:extLst>
                </a:gridCol>
              </a:tblGrid>
              <a:tr h="476250">
                <a:tc>
                  <a:txBody>
                    <a:bodyPr/>
                    <a:lstStyle/>
                    <a:p>
                      <a:pPr algn="ctr" fontAlgn="b"/>
                      <a:r>
                        <a:rPr lang="en-US" sz="1800" u="none" strike="noStrike" dirty="0">
                          <a:effectLst/>
                          <a:latin typeface="Calibri" panose="020F0502020204030204" pitchFamily="34" charset="0"/>
                        </a:rPr>
                        <a:t>Proposed Site</a:t>
                      </a:r>
                      <a:endParaRPr lang="en-US" sz="18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rtl="0" fontAlgn="ctr"/>
                      <a:endParaRPr lang="en-US" sz="1800" u="none" strike="noStrike" dirty="0">
                        <a:effectLst/>
                        <a:latin typeface="Calibri" panose="020F0502020204030204" pitchFamily="34" charset="0"/>
                      </a:endParaRPr>
                    </a:p>
                    <a:p>
                      <a:pPr algn="ctr" rtl="0" fontAlgn="ctr"/>
                      <a:r>
                        <a:rPr lang="en-US" sz="1800" u="none" strike="noStrike" dirty="0">
                          <a:effectLst/>
                          <a:latin typeface="Calibri" panose="020F0502020204030204" pitchFamily="34" charset="0"/>
                        </a:rPr>
                        <a:t>Size</a:t>
                      </a:r>
                      <a:endParaRPr lang="en-US" sz="1800" b="0" i="0" u="none" strike="noStrike" dirty="0">
                        <a:solidFill>
                          <a:srgbClr val="000000"/>
                        </a:solidFill>
                        <a:effectLst/>
                        <a:latin typeface="Calibri" panose="020F0502020204030204" pitchFamily="34" charset="0"/>
                      </a:endParaRPr>
                    </a:p>
                  </a:txBody>
                  <a:tcPr marL="9525" marR="9525" marT="9525" marB="0" anchor="ctr">
                    <a:lnB w="12700" cap="flat" cmpd="sng" algn="ctr">
                      <a:solidFill>
                        <a:schemeClr val="tx1"/>
                      </a:solidFill>
                      <a:prstDash val="solid"/>
                      <a:round/>
                      <a:headEnd type="none" w="med" len="med"/>
                      <a:tailEnd type="none" w="med" len="med"/>
                    </a:lnB>
                  </a:tcPr>
                </a:tc>
                <a:tc>
                  <a:txBody>
                    <a:bodyPr/>
                    <a:lstStyle/>
                    <a:p>
                      <a:pPr algn="ctr" fontAlgn="b"/>
                      <a:r>
                        <a:rPr lang="en-US" sz="1800" u="none" strike="noStrike" dirty="0">
                          <a:effectLst/>
                          <a:latin typeface="Calibri" panose="020F0502020204030204" pitchFamily="34" charset="0"/>
                        </a:rPr>
                        <a:t>Margin Before Taxes</a:t>
                      </a:r>
                      <a:endParaRPr lang="en-US" sz="18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800" u="none" strike="noStrike" dirty="0">
                          <a:effectLst/>
                          <a:latin typeface="Calibri" panose="020F0502020204030204" pitchFamily="34" charset="0"/>
                        </a:rPr>
                        <a:t>Annual Profit</a:t>
                      </a:r>
                      <a:endParaRPr lang="en-US" sz="18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ctr" fontAlgn="b"/>
                      <a:r>
                        <a:rPr lang="en-US" sz="1800" u="none" strike="noStrike" dirty="0">
                          <a:effectLst/>
                          <a:latin typeface="Calibri" panose="020F0502020204030204" pitchFamily="34" charset="0"/>
                        </a:rPr>
                        <a:t>Market Share</a:t>
                      </a:r>
                      <a:endParaRPr lang="en-US" sz="1800" b="0"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90500">
                <a:tc>
                  <a:txBody>
                    <a:bodyPr/>
                    <a:lstStyle/>
                    <a:p>
                      <a:pPr algn="ctr" fontAlgn="b"/>
                      <a:r>
                        <a:rPr lang="en-US" sz="1800" u="none" strike="noStrike" dirty="0">
                          <a:effectLst/>
                          <a:latin typeface="Calibri" panose="020F0502020204030204" pitchFamily="34" charset="0"/>
                        </a:rPr>
                        <a:t>A</a:t>
                      </a:r>
                      <a:endParaRPr lang="en-US" sz="18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rtl="0" fontAlgn="ctr"/>
                      <a:r>
                        <a:rPr lang="en-US" sz="1800" u="none" strike="noStrike" dirty="0">
                          <a:effectLst/>
                          <a:latin typeface="Calibri" panose="020F0502020204030204" pitchFamily="34" charset="0"/>
                        </a:rPr>
                        <a:t>10000</a:t>
                      </a:r>
                      <a:endParaRPr lang="en-US" sz="18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fontAlgn="b"/>
                      <a:r>
                        <a:rPr lang="en-US" sz="1800" u="none" strike="noStrike" dirty="0">
                          <a:effectLst/>
                          <a:latin typeface="Calibri" panose="020F0502020204030204" pitchFamily="34" charset="0"/>
                        </a:rPr>
                        <a:t>0.039</a:t>
                      </a:r>
                      <a:endParaRPr lang="en-US" sz="18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fontAlgn="b"/>
                      <a:r>
                        <a:rPr lang="en-US" sz="1800" u="none" strike="noStrike" dirty="0">
                          <a:effectLst/>
                          <a:latin typeface="Calibri" panose="020F0502020204030204" pitchFamily="34" charset="0"/>
                        </a:rPr>
                        <a:t>19443</a:t>
                      </a:r>
                      <a:endParaRPr lang="en-US" sz="18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ctr" fontAlgn="b"/>
                      <a:r>
                        <a:rPr lang="en-US" sz="1800" u="none" strike="noStrike" dirty="0">
                          <a:effectLst/>
                          <a:latin typeface="Calibri" panose="020F0502020204030204" pitchFamily="34" charset="0"/>
                        </a:rPr>
                        <a:t>0.30</a:t>
                      </a:r>
                      <a:endParaRPr lang="en-US" sz="18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190500">
                <a:tc>
                  <a:txBody>
                    <a:bodyPr/>
                    <a:lstStyle/>
                    <a:p>
                      <a:pPr algn="ctr" fontAlgn="b"/>
                      <a:r>
                        <a:rPr lang="en-US" sz="1800" u="none" strike="noStrike" dirty="0">
                          <a:effectLst/>
                          <a:latin typeface="Calibri" panose="020F0502020204030204" pitchFamily="34" charset="0"/>
                        </a:rPr>
                        <a:t>B</a:t>
                      </a:r>
                      <a:endParaRPr lang="en-US" sz="18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tcPr>
                </a:tc>
                <a:tc>
                  <a:txBody>
                    <a:bodyPr/>
                    <a:lstStyle/>
                    <a:p>
                      <a:pPr algn="ctr" fontAlgn="b"/>
                      <a:r>
                        <a:rPr lang="en-US" sz="1800" u="none" strike="noStrike" dirty="0">
                          <a:effectLst/>
                          <a:latin typeface="Calibri" panose="020F0502020204030204" pitchFamily="34" charset="0"/>
                        </a:rPr>
                        <a:t>15000</a:t>
                      </a:r>
                      <a:endParaRPr lang="en-US" sz="18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800" u="none" strike="noStrike">
                          <a:effectLst/>
                          <a:latin typeface="Calibri" panose="020F0502020204030204" pitchFamily="34" charset="0"/>
                        </a:rPr>
                        <a:t>0.036</a:t>
                      </a:r>
                      <a:endParaRPr lang="en-US" sz="18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c>
                  <a:txBody>
                    <a:bodyPr/>
                    <a:lstStyle/>
                    <a:p>
                      <a:pPr algn="ctr" fontAlgn="b"/>
                      <a:r>
                        <a:rPr lang="en-US" sz="1800" u="none" strike="noStrike">
                          <a:effectLst/>
                          <a:latin typeface="Calibri" panose="020F0502020204030204" pitchFamily="34" charset="0"/>
                        </a:rPr>
                        <a:t>41669</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dirty="0">
                          <a:effectLst/>
                          <a:latin typeface="Calibri" panose="020F0502020204030204" pitchFamily="34" charset="0"/>
                        </a:rPr>
                        <a:t>0.70</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2"/>
                  </a:ext>
                </a:extLst>
              </a:tr>
              <a:tr h="190500">
                <a:tc>
                  <a:txBody>
                    <a:bodyPr/>
                    <a:lstStyle/>
                    <a:p>
                      <a:pPr algn="ctr" fontAlgn="b"/>
                      <a:r>
                        <a:rPr lang="en-US" sz="1000" b="0" i="0" u="none" strike="noStrike" dirty="0">
                          <a:solidFill>
                            <a:schemeClr val="bg1"/>
                          </a:solidFill>
                          <a:effectLst/>
                          <a:latin typeface="Calibri" panose="020F0502020204030204" pitchFamily="34" charset="0"/>
                        </a:rPr>
                        <a:t>Blank</a:t>
                      </a:r>
                    </a:p>
                  </a:txBody>
                  <a:tcPr marL="9525" marR="9525" marT="9525" marB="0" anchor="b">
                    <a:lnR w="12700" cap="flat" cmpd="sng" algn="ctr">
                      <a:noFill/>
                      <a:prstDash val="solid"/>
                      <a:round/>
                      <a:headEnd type="none" w="med" len="med"/>
                      <a:tailEnd type="none" w="med" len="med"/>
                    </a:lnR>
                  </a:tcPr>
                </a:tc>
                <a:tc>
                  <a:txBody>
                    <a:bodyPr/>
                    <a:lstStyle/>
                    <a:p>
                      <a:pPr algn="ctr" fontAlgn="b"/>
                      <a:r>
                        <a:rPr lang="en-US" sz="1800" b="0" i="0" u="none" strike="noStrike" dirty="0">
                          <a:solidFill>
                            <a:schemeClr val="bg1"/>
                          </a:solidFill>
                          <a:effectLst/>
                          <a:latin typeface="Calibri" panose="020F0502020204030204" pitchFamily="34" charset="0"/>
                        </a:rPr>
                        <a:t>Blank</a:t>
                      </a:r>
                      <a:endParaRPr lang="en-US" sz="1800" b="0" i="0" u="none" strike="noStrike" dirty="0">
                        <a:solidFill>
                          <a:srgbClr val="000000"/>
                        </a:solidFill>
                        <a:effectLst/>
                        <a:latin typeface="Calibri" panose="020F0502020204030204" pitchFamily="34" charset="0"/>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fontAlgn="b"/>
                      <a:r>
                        <a:rPr lang="en-US" sz="1800" b="0" i="0" u="none" strike="noStrike" dirty="0">
                          <a:solidFill>
                            <a:schemeClr val="bg1"/>
                          </a:solidFill>
                          <a:effectLst/>
                          <a:latin typeface="Calibri" panose="020F0502020204030204" pitchFamily="34" charset="0"/>
                        </a:rPr>
                        <a:t>Blank</a:t>
                      </a:r>
                      <a:endParaRPr lang="en-US" sz="1800" b="0" i="0" u="none" strike="noStrike" dirty="0">
                        <a:solidFill>
                          <a:srgbClr val="000000"/>
                        </a:solidFill>
                        <a:effectLst/>
                        <a:latin typeface="Calibri" panose="020F0502020204030204" pitchFamily="34" charset="0"/>
                      </a:endParaRPr>
                    </a:p>
                  </a:txBody>
                  <a:tcPr marL="9525" marR="9525" marT="9525" marB="0" anchor="b">
                    <a:lnL w="12700" cap="flat" cmpd="sng" algn="ctr">
                      <a:noFill/>
                      <a:prstDash val="solid"/>
                      <a:round/>
                      <a:headEnd type="none" w="med" len="med"/>
                      <a:tailEnd type="none" w="med" len="med"/>
                    </a:lnL>
                  </a:tcPr>
                </a:tc>
                <a:tc>
                  <a:txBody>
                    <a:bodyPr/>
                    <a:lstStyle/>
                    <a:p>
                      <a:pPr algn="ctr" fontAlgn="b"/>
                      <a:r>
                        <a:rPr lang="en-US" sz="1800" b="0" i="0" u="none" strike="noStrike" dirty="0">
                          <a:solidFill>
                            <a:schemeClr val="bg1"/>
                          </a:solidFill>
                          <a:effectLst/>
                          <a:latin typeface="Calibri" panose="020F0502020204030204" pitchFamily="34" charset="0"/>
                        </a:rPr>
                        <a:t>Blank</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b="0" i="0" u="none" strike="noStrike" dirty="0">
                          <a:solidFill>
                            <a:schemeClr val="bg1"/>
                          </a:solidFill>
                          <a:effectLst/>
                          <a:latin typeface="Calibri" panose="020F0502020204030204" pitchFamily="34" charset="0"/>
                        </a:rPr>
                        <a:t>Blank</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737722290"/>
                  </a:ext>
                </a:extLst>
              </a:tr>
              <a:tr h="190500">
                <a:tc>
                  <a:txBody>
                    <a:bodyPr/>
                    <a:lstStyle/>
                    <a:p>
                      <a:pPr marL="0" indent="269875" algn="ctr" fontAlgn="b"/>
                      <a:r>
                        <a:rPr lang="en-US" sz="1800" u="none" strike="noStrike" dirty="0">
                          <a:effectLst/>
                          <a:latin typeface="Calibri" panose="020F0502020204030204" pitchFamily="34" charset="0"/>
                        </a:rPr>
                        <a:t>X</a:t>
                      </a:r>
                      <a:endParaRPr lang="en-US" sz="18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tcPr>
                </a:tc>
                <a:tc>
                  <a:txBody>
                    <a:bodyPr/>
                    <a:lstStyle/>
                    <a:p>
                      <a:pPr algn="ctr" fontAlgn="b"/>
                      <a:r>
                        <a:rPr lang="en-US" sz="1800" u="none" strike="noStrike" dirty="0">
                          <a:effectLst/>
                          <a:latin typeface="Calibri" panose="020F0502020204030204" pitchFamily="34" charset="0"/>
                        </a:rPr>
                        <a:t>10000</a:t>
                      </a:r>
                      <a:endParaRPr lang="en-US" sz="18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800" u="none" strike="noStrike">
                          <a:effectLst/>
                          <a:latin typeface="Calibri" panose="020F0502020204030204" pitchFamily="34" charset="0"/>
                        </a:rPr>
                        <a:t>0.039</a:t>
                      </a:r>
                      <a:endParaRPr lang="en-US" sz="18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c>
                  <a:txBody>
                    <a:bodyPr/>
                    <a:lstStyle/>
                    <a:p>
                      <a:pPr algn="ctr" fontAlgn="b"/>
                      <a:r>
                        <a:rPr lang="en-US" sz="1800" u="none" strike="noStrike">
                          <a:effectLst/>
                          <a:latin typeface="Calibri" panose="020F0502020204030204" pitchFamily="34" charset="0"/>
                        </a:rPr>
                        <a:t>15163</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dirty="0">
                          <a:effectLst/>
                          <a:latin typeface="Calibri" panose="020F0502020204030204" pitchFamily="34" charset="0"/>
                        </a:rPr>
                        <a:t>0.23</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3"/>
                  </a:ext>
                </a:extLst>
              </a:tr>
              <a:tr h="190500">
                <a:tc>
                  <a:txBody>
                    <a:bodyPr/>
                    <a:lstStyle/>
                    <a:p>
                      <a:pPr marL="0" indent="269875" algn="ctr" fontAlgn="b"/>
                      <a:r>
                        <a:rPr lang="en-US" sz="1800" u="none" strike="noStrike" dirty="0">
                          <a:effectLst/>
                          <a:latin typeface="Calibri" panose="020F0502020204030204" pitchFamily="34" charset="0"/>
                        </a:rPr>
                        <a:t>X</a:t>
                      </a:r>
                      <a:endParaRPr lang="en-US" sz="18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tcPr>
                </a:tc>
                <a:tc>
                  <a:txBody>
                    <a:bodyPr/>
                    <a:lstStyle/>
                    <a:p>
                      <a:pPr algn="ctr" fontAlgn="b"/>
                      <a:r>
                        <a:rPr lang="en-US" sz="1800" u="none" strike="noStrike" dirty="0">
                          <a:effectLst/>
                          <a:latin typeface="Calibri" panose="020F0502020204030204" pitchFamily="34" charset="0"/>
                        </a:rPr>
                        <a:t>15000</a:t>
                      </a:r>
                      <a:endParaRPr lang="en-US" sz="18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800" u="none" strike="noStrike" dirty="0">
                          <a:effectLst/>
                          <a:latin typeface="Calibri" panose="020F0502020204030204" pitchFamily="34" charset="0"/>
                        </a:rPr>
                        <a:t>0.036</a:t>
                      </a:r>
                      <a:endParaRPr lang="en-US" sz="18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c>
                  <a:txBody>
                    <a:bodyPr/>
                    <a:lstStyle/>
                    <a:p>
                      <a:pPr algn="ctr" fontAlgn="b"/>
                      <a:r>
                        <a:rPr lang="en-US" sz="1800" u="none" strike="noStrike">
                          <a:effectLst/>
                          <a:latin typeface="Calibri" panose="020F0502020204030204" pitchFamily="34" charset="0"/>
                        </a:rPr>
                        <a:t>18406</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dirty="0">
                          <a:effectLst/>
                          <a:latin typeface="Calibri" panose="020F0502020204030204" pitchFamily="34" charset="0"/>
                        </a:rPr>
                        <a:t>0.31</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4"/>
                  </a:ext>
                </a:extLst>
              </a:tr>
              <a:tr h="190500">
                <a:tc>
                  <a:txBody>
                    <a:bodyPr/>
                    <a:lstStyle/>
                    <a:p>
                      <a:pPr marL="0" indent="269875" algn="ctr" fontAlgn="b"/>
                      <a:r>
                        <a:rPr lang="en-US" sz="1800" u="none" strike="noStrike" dirty="0">
                          <a:effectLst/>
                          <a:latin typeface="Calibri" panose="020F0502020204030204" pitchFamily="34" charset="0"/>
                        </a:rPr>
                        <a:t>Y</a:t>
                      </a:r>
                      <a:endParaRPr lang="en-US" sz="18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tcPr>
                </a:tc>
                <a:tc>
                  <a:txBody>
                    <a:bodyPr/>
                    <a:lstStyle/>
                    <a:p>
                      <a:pPr algn="ctr" fontAlgn="b"/>
                      <a:r>
                        <a:rPr lang="en-US" sz="1800" u="none" strike="noStrike" dirty="0">
                          <a:effectLst/>
                          <a:latin typeface="Calibri" panose="020F0502020204030204" pitchFamily="34" charset="0"/>
                        </a:rPr>
                        <a:t>10000</a:t>
                      </a:r>
                      <a:endParaRPr lang="en-US" sz="18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800" u="none" strike="noStrike" dirty="0">
                          <a:effectLst/>
                          <a:latin typeface="Calibri" panose="020F0502020204030204" pitchFamily="34" charset="0"/>
                        </a:rPr>
                        <a:t>0.039</a:t>
                      </a:r>
                      <a:endParaRPr lang="en-US" sz="18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c>
                  <a:txBody>
                    <a:bodyPr/>
                    <a:lstStyle/>
                    <a:p>
                      <a:pPr algn="ctr" fontAlgn="b"/>
                      <a:r>
                        <a:rPr lang="en-US" sz="1800" u="none" strike="noStrike" dirty="0">
                          <a:effectLst/>
                          <a:latin typeface="Calibri" panose="020F0502020204030204" pitchFamily="34" charset="0"/>
                        </a:rPr>
                        <a:t>16105</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dirty="0">
                          <a:effectLst/>
                          <a:latin typeface="Calibri" panose="020F0502020204030204" pitchFamily="34" charset="0"/>
                        </a:rPr>
                        <a:t>0.25</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5"/>
                  </a:ext>
                </a:extLst>
              </a:tr>
              <a:tr h="190500">
                <a:tc>
                  <a:txBody>
                    <a:bodyPr/>
                    <a:lstStyle/>
                    <a:p>
                      <a:pPr marL="0" indent="269875" algn="ctr" fontAlgn="b"/>
                      <a:r>
                        <a:rPr lang="en-US" sz="1800" u="none" strike="noStrike" dirty="0">
                          <a:effectLst/>
                          <a:latin typeface="Calibri" panose="020F0502020204030204" pitchFamily="34" charset="0"/>
                        </a:rPr>
                        <a:t>Y</a:t>
                      </a:r>
                      <a:endParaRPr lang="en-US" sz="18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tcPr>
                </a:tc>
                <a:tc>
                  <a:txBody>
                    <a:bodyPr/>
                    <a:lstStyle/>
                    <a:p>
                      <a:pPr algn="ctr" fontAlgn="b"/>
                      <a:r>
                        <a:rPr lang="en-US" sz="1800" u="none" strike="noStrike" dirty="0">
                          <a:effectLst/>
                          <a:latin typeface="Calibri" panose="020F0502020204030204" pitchFamily="34" charset="0"/>
                        </a:rPr>
                        <a:t>15000</a:t>
                      </a:r>
                      <a:endParaRPr lang="en-US" sz="18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800" u="none" strike="noStrike">
                          <a:effectLst/>
                          <a:latin typeface="Calibri" panose="020F0502020204030204" pitchFamily="34" charset="0"/>
                        </a:rPr>
                        <a:t>0.036</a:t>
                      </a:r>
                      <a:endParaRPr lang="en-US" sz="18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c>
                  <a:txBody>
                    <a:bodyPr/>
                    <a:lstStyle/>
                    <a:p>
                      <a:pPr algn="ctr" fontAlgn="b"/>
                      <a:r>
                        <a:rPr lang="en-US" sz="1800" u="none" strike="noStrike">
                          <a:effectLst/>
                          <a:latin typeface="Calibri" panose="020F0502020204030204" pitchFamily="34" charset="0"/>
                        </a:rPr>
                        <a:t>19718</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dirty="0">
                          <a:effectLst/>
                          <a:latin typeface="Calibri" panose="020F0502020204030204" pitchFamily="34" charset="0"/>
                        </a:rPr>
                        <a:t>0.33</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6"/>
                  </a:ext>
                </a:extLst>
              </a:tr>
              <a:tr h="190500">
                <a:tc>
                  <a:txBody>
                    <a:bodyPr/>
                    <a:lstStyle/>
                    <a:p>
                      <a:pPr marL="0" indent="269875" algn="ctr" fontAlgn="b"/>
                      <a:r>
                        <a:rPr lang="en-US" sz="1800" u="none" strike="noStrike" dirty="0">
                          <a:effectLst/>
                          <a:latin typeface="Calibri" panose="020F0502020204030204" pitchFamily="34" charset="0"/>
                        </a:rPr>
                        <a:t>Y</a:t>
                      </a:r>
                      <a:endParaRPr lang="en-US" sz="18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tcPr>
                </a:tc>
                <a:tc>
                  <a:txBody>
                    <a:bodyPr/>
                    <a:lstStyle/>
                    <a:p>
                      <a:pPr algn="ctr" fontAlgn="b"/>
                      <a:r>
                        <a:rPr lang="en-US" sz="1800" u="none" strike="noStrike" dirty="0">
                          <a:effectLst/>
                          <a:latin typeface="Calibri" panose="020F0502020204030204" pitchFamily="34" charset="0"/>
                        </a:rPr>
                        <a:t>20000</a:t>
                      </a:r>
                      <a:endParaRPr lang="en-US" sz="18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800" u="none" strike="noStrike" dirty="0">
                          <a:effectLst/>
                          <a:latin typeface="Calibri" panose="020F0502020204030204" pitchFamily="34" charset="0"/>
                        </a:rPr>
                        <a:t>0.029</a:t>
                      </a:r>
                      <a:endParaRPr lang="en-US" sz="18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c>
                  <a:txBody>
                    <a:bodyPr/>
                    <a:lstStyle/>
                    <a:p>
                      <a:pPr algn="ctr" fontAlgn="b"/>
                      <a:r>
                        <a:rPr lang="en-US" sz="1800" u="none" strike="noStrike">
                          <a:effectLst/>
                          <a:latin typeface="Calibri" panose="020F0502020204030204" pitchFamily="34" charset="0"/>
                        </a:rPr>
                        <a:t>19003</a:t>
                      </a:r>
                      <a:endParaRPr lang="en-US" sz="18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dirty="0">
                          <a:effectLst/>
                          <a:latin typeface="Calibri" panose="020F0502020204030204" pitchFamily="34" charset="0"/>
                        </a:rPr>
                        <a:t>0.40</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7"/>
                  </a:ext>
                </a:extLst>
              </a:tr>
              <a:tr h="190500">
                <a:tc>
                  <a:txBody>
                    <a:bodyPr/>
                    <a:lstStyle/>
                    <a:p>
                      <a:pPr marL="0" indent="269875" algn="ctr" fontAlgn="b"/>
                      <a:r>
                        <a:rPr lang="en-US" sz="1800" u="none" strike="noStrike" dirty="0">
                          <a:effectLst/>
                          <a:latin typeface="Calibri" panose="020F0502020204030204" pitchFamily="34" charset="0"/>
                        </a:rPr>
                        <a:t>Z</a:t>
                      </a:r>
                      <a:endParaRPr lang="en-US" sz="18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tcPr>
                </a:tc>
                <a:tc>
                  <a:txBody>
                    <a:bodyPr/>
                    <a:lstStyle/>
                    <a:p>
                      <a:pPr algn="ctr" fontAlgn="b"/>
                      <a:r>
                        <a:rPr lang="en-US" sz="1800" u="none" strike="noStrike" dirty="0">
                          <a:effectLst/>
                          <a:latin typeface="Calibri" panose="020F0502020204030204" pitchFamily="34" charset="0"/>
                        </a:rPr>
                        <a:t>10000</a:t>
                      </a:r>
                      <a:endParaRPr lang="en-US" sz="18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fontAlgn="b"/>
                      <a:r>
                        <a:rPr lang="en-US" sz="1800" u="none" strike="noStrike" dirty="0">
                          <a:effectLst/>
                          <a:latin typeface="Calibri" panose="020F0502020204030204" pitchFamily="34" charset="0"/>
                        </a:rPr>
                        <a:t>0.039</a:t>
                      </a:r>
                      <a:endParaRPr lang="en-US" sz="18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c>
                  <a:txBody>
                    <a:bodyPr/>
                    <a:lstStyle/>
                    <a:p>
                      <a:pPr algn="ctr" fontAlgn="b"/>
                      <a:r>
                        <a:rPr lang="en-US" sz="1800" u="none" strike="noStrike" dirty="0">
                          <a:effectLst/>
                          <a:latin typeface="Calibri" panose="020F0502020204030204" pitchFamily="34" charset="0"/>
                        </a:rPr>
                        <a:t>14879</a:t>
                      </a:r>
                      <a:endParaRPr lang="en-US"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800" u="none" strike="noStrike" dirty="0">
                          <a:effectLst/>
                          <a:latin typeface="Calibri" panose="020F0502020204030204" pitchFamily="34" charset="0"/>
                        </a:rPr>
                        <a:t>0.23</a:t>
                      </a:r>
                      <a:endParaRPr lang="en-US"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6036142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Market Share Analysis</a:t>
            </a:r>
            <a:endParaRPr lang="en-US" sz="4000" dirty="0"/>
          </a:p>
        </p:txBody>
      </p:sp>
      <p:graphicFrame>
        <p:nvGraphicFramePr>
          <p:cNvPr id="3" name="Table 2"/>
          <p:cNvGraphicFramePr>
            <a:graphicFrameLocks noGrp="1"/>
          </p:cNvGraphicFramePr>
          <p:nvPr>
            <p:extLst>
              <p:ext uri="{D42A27DB-BD31-4B8C-83A1-F6EECF244321}">
                <p14:modId xmlns:p14="http://schemas.microsoft.com/office/powerpoint/2010/main" val="498622131"/>
              </p:ext>
            </p:extLst>
          </p:nvPr>
        </p:nvGraphicFramePr>
        <p:xfrm>
          <a:off x="1182688" y="2209799"/>
          <a:ext cx="5903911" cy="3052483"/>
        </p:xfrm>
        <a:graphic>
          <a:graphicData uri="http://schemas.openxmlformats.org/drawingml/2006/table">
            <a:tbl>
              <a:tblPr firstRow="1">
                <a:tableStyleId>{2D5ABB26-0587-4C30-8999-92F81FD0307C}</a:tableStyleId>
              </a:tblPr>
              <a:tblGrid>
                <a:gridCol w="1372617">
                  <a:extLst>
                    <a:ext uri="{9D8B030D-6E8A-4147-A177-3AD203B41FA5}">
                      <a16:colId xmlns:a16="http://schemas.microsoft.com/office/drawing/2014/main" val="20000"/>
                    </a:ext>
                  </a:extLst>
                </a:gridCol>
                <a:gridCol w="1455307">
                  <a:extLst>
                    <a:ext uri="{9D8B030D-6E8A-4147-A177-3AD203B41FA5}">
                      <a16:colId xmlns:a16="http://schemas.microsoft.com/office/drawing/2014/main" val="20001"/>
                    </a:ext>
                  </a:extLst>
                </a:gridCol>
                <a:gridCol w="975716">
                  <a:extLst>
                    <a:ext uri="{9D8B030D-6E8A-4147-A177-3AD203B41FA5}">
                      <a16:colId xmlns:a16="http://schemas.microsoft.com/office/drawing/2014/main" val="20002"/>
                    </a:ext>
                  </a:extLst>
                </a:gridCol>
                <a:gridCol w="1025329">
                  <a:extLst>
                    <a:ext uri="{9D8B030D-6E8A-4147-A177-3AD203B41FA5}">
                      <a16:colId xmlns:a16="http://schemas.microsoft.com/office/drawing/2014/main" val="20003"/>
                    </a:ext>
                  </a:extLst>
                </a:gridCol>
                <a:gridCol w="1074942">
                  <a:extLst>
                    <a:ext uri="{9D8B030D-6E8A-4147-A177-3AD203B41FA5}">
                      <a16:colId xmlns:a16="http://schemas.microsoft.com/office/drawing/2014/main" val="20004"/>
                    </a:ext>
                  </a:extLst>
                </a:gridCol>
              </a:tblGrid>
              <a:tr h="685801">
                <a:tc>
                  <a:txBody>
                    <a:bodyPr/>
                    <a:lstStyle/>
                    <a:p>
                      <a:pPr algn="ctr" fontAlgn="ctr"/>
                      <a:r>
                        <a:rPr lang="en-US" sz="2000" u="none" strike="noStrike" dirty="0">
                          <a:solidFill>
                            <a:schemeClr val="bg1"/>
                          </a:solidFill>
                          <a:effectLst/>
                          <a:latin typeface="Calibri" panose="020F0502020204030204" pitchFamily="34" charset="0"/>
                        </a:rPr>
                        <a:t>Blank</a:t>
                      </a:r>
                      <a:endParaRPr lang="en-US" sz="2000" b="0" i="0" u="none" strike="noStrike" dirty="0">
                        <a:solidFill>
                          <a:schemeClr val="bg1"/>
                        </a:solidFill>
                        <a:effectLst/>
                        <a:latin typeface="Calibri" panose="020F0502020204030204" pitchFamily="34" charset="0"/>
                      </a:endParaRPr>
                    </a:p>
                  </a:txBody>
                  <a:tcPr marL="9525" marR="9525" marT="9525" marB="0" anchor="ctr">
                    <a:solidFill>
                      <a:schemeClr val="bg1"/>
                    </a:solidFill>
                  </a:tcPr>
                </a:tc>
                <a:tc>
                  <a:txBody>
                    <a:bodyPr/>
                    <a:lstStyle/>
                    <a:p>
                      <a:pPr algn="ctr" fontAlgn="ctr"/>
                      <a:r>
                        <a:rPr lang="en-US" sz="2000" u="sng" strike="noStrike">
                          <a:effectLst/>
                          <a:latin typeface="Calibri" panose="020F0502020204030204" pitchFamily="34" charset="0"/>
                        </a:rPr>
                        <a:t>Now</a:t>
                      </a:r>
                      <a:endParaRPr lang="en-US" sz="2000" b="0" i="0" u="sng"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sng" strike="noStrike">
                          <a:effectLst/>
                          <a:latin typeface="Calibri" panose="020F0502020204030204" pitchFamily="34" charset="0"/>
                        </a:rPr>
                        <a:t>X15</a:t>
                      </a:r>
                      <a:endParaRPr lang="en-US" sz="2000" b="0" i="0" u="sng"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sng" strike="noStrike">
                          <a:effectLst/>
                          <a:latin typeface="Calibri" panose="020F0502020204030204" pitchFamily="34" charset="0"/>
                        </a:rPr>
                        <a:t>Y15</a:t>
                      </a:r>
                      <a:endParaRPr lang="en-US" sz="2000" b="0" i="0" u="sng"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sng" strike="noStrike">
                          <a:effectLst/>
                          <a:latin typeface="Calibri" panose="020F0502020204030204" pitchFamily="34" charset="0"/>
                        </a:rPr>
                        <a:t>Y20</a:t>
                      </a:r>
                      <a:endParaRPr lang="en-US" sz="2000" b="0" i="0" u="sng"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0"/>
                  </a:ext>
                </a:extLst>
              </a:tr>
              <a:tr h="788894">
                <a:tc>
                  <a:txBody>
                    <a:bodyPr/>
                    <a:lstStyle/>
                    <a:p>
                      <a:pPr algn="ctr" fontAlgn="ctr"/>
                      <a:r>
                        <a:rPr lang="en-US" sz="2000" u="none" strike="noStrike" dirty="0">
                          <a:effectLst/>
                          <a:latin typeface="Calibri" panose="020F0502020204030204" pitchFamily="34" charset="0"/>
                        </a:rPr>
                        <a:t>A</a:t>
                      </a:r>
                      <a:endParaRPr lang="en-US" sz="2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dirty="0">
                          <a:effectLst/>
                          <a:latin typeface="Calibri" panose="020F0502020204030204" pitchFamily="34" charset="0"/>
                        </a:rPr>
                        <a:t>30%</a:t>
                      </a:r>
                      <a:endParaRPr lang="en-US" sz="2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a:effectLst/>
                          <a:latin typeface="Calibri" panose="020F0502020204030204" pitchFamily="34" charset="0"/>
                        </a:rPr>
                        <a:t>22%</a:t>
                      </a:r>
                      <a:endParaRPr lang="en-US"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a:effectLst/>
                          <a:latin typeface="Calibri" panose="020F0502020204030204" pitchFamily="34" charset="0"/>
                        </a:rPr>
                        <a:t>21%</a:t>
                      </a:r>
                      <a:endParaRPr lang="en-US"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a:effectLst/>
                          <a:latin typeface="Calibri" panose="020F0502020204030204" pitchFamily="34" charset="0"/>
                        </a:rPr>
                        <a:t>19%</a:t>
                      </a:r>
                      <a:endParaRPr lang="en-US" sz="20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1"/>
                  </a:ext>
                </a:extLst>
              </a:tr>
              <a:tr h="788894">
                <a:tc>
                  <a:txBody>
                    <a:bodyPr/>
                    <a:lstStyle/>
                    <a:p>
                      <a:pPr algn="ctr" fontAlgn="ctr"/>
                      <a:r>
                        <a:rPr lang="en-US" sz="2000" u="none" strike="noStrike" dirty="0">
                          <a:effectLst/>
                          <a:latin typeface="Calibri" panose="020F0502020204030204" pitchFamily="34" charset="0"/>
                        </a:rPr>
                        <a:t>B</a:t>
                      </a:r>
                      <a:endParaRPr lang="en-US" sz="2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dirty="0">
                          <a:effectLst/>
                          <a:latin typeface="Calibri" panose="020F0502020204030204" pitchFamily="34" charset="0"/>
                        </a:rPr>
                        <a:t>70%</a:t>
                      </a:r>
                      <a:endParaRPr lang="en-US" sz="2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dirty="0">
                          <a:effectLst/>
                          <a:latin typeface="Calibri" panose="020F0502020204030204" pitchFamily="34" charset="0"/>
                        </a:rPr>
                        <a:t>47%</a:t>
                      </a:r>
                      <a:endParaRPr lang="en-US" sz="2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a:effectLst/>
                          <a:latin typeface="Calibri" panose="020F0502020204030204" pitchFamily="34" charset="0"/>
                        </a:rPr>
                        <a:t>46%</a:t>
                      </a:r>
                      <a:endParaRPr lang="en-US"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a:effectLst/>
                          <a:latin typeface="Calibri" panose="020F0502020204030204" pitchFamily="34" charset="0"/>
                        </a:rPr>
                        <a:t>41%</a:t>
                      </a:r>
                      <a:endParaRPr lang="en-US" sz="20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2"/>
                  </a:ext>
                </a:extLst>
              </a:tr>
              <a:tr h="788894">
                <a:tc>
                  <a:txBody>
                    <a:bodyPr/>
                    <a:lstStyle/>
                    <a:p>
                      <a:pPr algn="ctr" fontAlgn="ctr"/>
                      <a:r>
                        <a:rPr lang="en-US" sz="2000" u="none" strike="noStrike">
                          <a:effectLst/>
                          <a:latin typeface="Calibri" panose="020F0502020204030204" pitchFamily="34" charset="0"/>
                        </a:rPr>
                        <a:t>Athol</a:t>
                      </a:r>
                      <a:endParaRPr lang="en-US"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dirty="0">
                          <a:solidFill>
                            <a:schemeClr val="bg1"/>
                          </a:solidFill>
                          <a:effectLst/>
                          <a:latin typeface="Calibri" panose="020F0502020204030204" pitchFamily="34" charset="0"/>
                        </a:rPr>
                        <a:t>Blank</a:t>
                      </a:r>
                      <a:endParaRPr lang="en-US" sz="2000" b="0" i="0" u="none" strike="noStrike" dirty="0">
                        <a:solidFill>
                          <a:schemeClr val="bg1"/>
                        </a:solidFill>
                        <a:effectLst/>
                        <a:latin typeface="Calibri" panose="020F0502020204030204" pitchFamily="34" charset="0"/>
                      </a:endParaRPr>
                    </a:p>
                  </a:txBody>
                  <a:tcPr marL="9525" marR="9525" marT="9525" marB="0" anchor="ctr"/>
                </a:tc>
                <a:tc>
                  <a:txBody>
                    <a:bodyPr/>
                    <a:lstStyle/>
                    <a:p>
                      <a:pPr algn="ctr" fontAlgn="ctr"/>
                      <a:r>
                        <a:rPr lang="en-US" sz="2000" u="none" strike="noStrike" dirty="0">
                          <a:effectLst/>
                          <a:latin typeface="Calibri" panose="020F0502020204030204" pitchFamily="34" charset="0"/>
                        </a:rPr>
                        <a:t>31%</a:t>
                      </a:r>
                      <a:endParaRPr lang="en-US" sz="2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dirty="0">
                          <a:effectLst/>
                          <a:latin typeface="Calibri" panose="020F0502020204030204" pitchFamily="34" charset="0"/>
                        </a:rPr>
                        <a:t>33%</a:t>
                      </a:r>
                      <a:endParaRPr lang="en-US" sz="2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dirty="0">
                          <a:effectLst/>
                          <a:latin typeface="Calibri" panose="020F0502020204030204" pitchFamily="34" charset="0"/>
                        </a:rPr>
                        <a:t>40%</a:t>
                      </a:r>
                      <a:endParaRPr lang="en-US" sz="2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3"/>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Net Profit Analysis </a:t>
            </a:r>
            <a:r>
              <a:rPr lang="en-US" altLang="en-US" sz="1000" dirty="0"/>
              <a:t>1</a:t>
            </a:r>
            <a:endParaRPr lang="en-US" sz="1000" dirty="0"/>
          </a:p>
        </p:txBody>
      </p:sp>
      <p:graphicFrame>
        <p:nvGraphicFramePr>
          <p:cNvPr id="4" name="Table 3"/>
          <p:cNvGraphicFramePr>
            <a:graphicFrameLocks noGrp="1"/>
          </p:cNvGraphicFramePr>
          <p:nvPr>
            <p:extLst>
              <p:ext uri="{D42A27DB-BD31-4B8C-83A1-F6EECF244321}">
                <p14:modId xmlns:p14="http://schemas.microsoft.com/office/powerpoint/2010/main" val="1218199743"/>
              </p:ext>
            </p:extLst>
          </p:nvPr>
        </p:nvGraphicFramePr>
        <p:xfrm>
          <a:off x="914400" y="2209799"/>
          <a:ext cx="7696200" cy="3267637"/>
        </p:xfrm>
        <a:graphic>
          <a:graphicData uri="http://schemas.openxmlformats.org/drawingml/2006/table">
            <a:tbl>
              <a:tblPr firstRow="1">
                <a:tableStyleId>{2D5ABB26-0587-4C30-8999-92F81FD0307C}</a:tableStyleId>
              </a:tblPr>
              <a:tblGrid>
                <a:gridCol w="1097884">
                  <a:extLst>
                    <a:ext uri="{9D8B030D-6E8A-4147-A177-3AD203B41FA5}">
                      <a16:colId xmlns:a16="http://schemas.microsoft.com/office/drawing/2014/main" val="20000"/>
                    </a:ext>
                  </a:extLst>
                </a:gridCol>
                <a:gridCol w="1569116">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752600">
                  <a:extLst>
                    <a:ext uri="{9D8B030D-6E8A-4147-A177-3AD203B41FA5}">
                      <a16:colId xmlns:a16="http://schemas.microsoft.com/office/drawing/2014/main" val="20003"/>
                    </a:ext>
                  </a:extLst>
                </a:gridCol>
                <a:gridCol w="1752600">
                  <a:extLst>
                    <a:ext uri="{9D8B030D-6E8A-4147-A177-3AD203B41FA5}">
                      <a16:colId xmlns:a16="http://schemas.microsoft.com/office/drawing/2014/main" val="20004"/>
                    </a:ext>
                  </a:extLst>
                </a:gridCol>
              </a:tblGrid>
              <a:tr h="685801">
                <a:tc>
                  <a:txBody>
                    <a:bodyPr/>
                    <a:lstStyle/>
                    <a:p>
                      <a:pPr algn="ctr" fontAlgn="ctr"/>
                      <a:r>
                        <a:rPr lang="en-US" sz="2000" u="none" strike="noStrike" dirty="0">
                          <a:solidFill>
                            <a:schemeClr val="bg1"/>
                          </a:solidFill>
                          <a:effectLst/>
                          <a:latin typeface="Calibri" panose="020F0502020204030204" pitchFamily="34" charset="0"/>
                        </a:rPr>
                        <a:t>Blank</a:t>
                      </a:r>
                      <a:endParaRPr lang="en-US" sz="2000" b="0" i="0" u="none" strike="noStrike" dirty="0">
                        <a:solidFill>
                          <a:schemeClr val="bg1"/>
                        </a:solidFill>
                        <a:effectLst/>
                        <a:latin typeface="Calibri" panose="020F0502020204030204" pitchFamily="34" charset="0"/>
                      </a:endParaRPr>
                    </a:p>
                  </a:txBody>
                  <a:tcPr marL="9525" marR="9525" marT="9525" marB="0" anchor="ctr"/>
                </a:tc>
                <a:tc>
                  <a:txBody>
                    <a:bodyPr/>
                    <a:lstStyle/>
                    <a:p>
                      <a:pPr algn="ctr" fontAlgn="ctr"/>
                      <a:r>
                        <a:rPr lang="en-US" sz="2000" u="sng" strike="noStrike" dirty="0">
                          <a:effectLst/>
                          <a:latin typeface="Calibri" panose="020F0502020204030204" pitchFamily="34" charset="0"/>
                        </a:rPr>
                        <a:t>Now</a:t>
                      </a:r>
                      <a:endParaRPr lang="en-US" sz="2000" b="0" i="0" u="sng"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sng" strike="noStrike">
                          <a:effectLst/>
                          <a:latin typeface="Calibri" panose="020F0502020204030204" pitchFamily="34" charset="0"/>
                        </a:rPr>
                        <a:t>X15</a:t>
                      </a:r>
                      <a:endParaRPr lang="en-US" sz="2000" b="0" i="0" u="sng"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sng" strike="noStrike" dirty="0">
                          <a:effectLst/>
                          <a:latin typeface="Calibri" panose="020F0502020204030204" pitchFamily="34" charset="0"/>
                        </a:rPr>
                        <a:t>Y15</a:t>
                      </a:r>
                      <a:endParaRPr lang="en-US" sz="2000" b="0" i="0" u="sng"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sng" strike="noStrike">
                          <a:effectLst/>
                          <a:latin typeface="Calibri" panose="020F0502020204030204" pitchFamily="34" charset="0"/>
                        </a:rPr>
                        <a:t>Y20</a:t>
                      </a:r>
                      <a:endParaRPr lang="en-US" sz="2000" b="0" i="0" u="sng"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0"/>
                  </a:ext>
                </a:extLst>
              </a:tr>
              <a:tr h="860612">
                <a:tc>
                  <a:txBody>
                    <a:bodyPr/>
                    <a:lstStyle/>
                    <a:p>
                      <a:pPr algn="ctr" fontAlgn="ctr"/>
                      <a:r>
                        <a:rPr lang="en-US" sz="2000" u="none" strike="noStrike" dirty="0">
                          <a:effectLst/>
                          <a:latin typeface="Calibri" panose="020F0502020204030204" pitchFamily="34" charset="0"/>
                        </a:rPr>
                        <a:t>A</a:t>
                      </a:r>
                      <a:endParaRPr lang="en-US" sz="2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dirty="0">
                          <a:effectLst/>
                          <a:latin typeface="Calibri" panose="020F0502020204030204" pitchFamily="34" charset="0"/>
                        </a:rPr>
                        <a:t>$19,443</a:t>
                      </a:r>
                      <a:endParaRPr lang="en-US" sz="2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dirty="0">
                          <a:effectLst/>
                          <a:latin typeface="Calibri" panose="020F0502020204030204" pitchFamily="34" charset="0"/>
                        </a:rPr>
                        <a:t>$14,372</a:t>
                      </a:r>
                      <a:endParaRPr lang="en-US" sz="2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dirty="0">
                          <a:effectLst/>
                          <a:latin typeface="Calibri" panose="020F0502020204030204" pitchFamily="34" charset="0"/>
                        </a:rPr>
                        <a:t>$13,518</a:t>
                      </a:r>
                      <a:endParaRPr lang="en-US" sz="2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dirty="0">
                          <a:effectLst/>
                          <a:latin typeface="Calibri" panose="020F0502020204030204" pitchFamily="34" charset="0"/>
                        </a:rPr>
                        <a:t>$12,290</a:t>
                      </a:r>
                      <a:endParaRPr lang="en-US" sz="2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1"/>
                  </a:ext>
                </a:extLst>
              </a:tr>
              <a:tr h="860612">
                <a:tc>
                  <a:txBody>
                    <a:bodyPr/>
                    <a:lstStyle/>
                    <a:p>
                      <a:pPr algn="ctr" fontAlgn="ctr"/>
                      <a:r>
                        <a:rPr lang="en-US" sz="2000" u="none" strike="noStrike">
                          <a:effectLst/>
                          <a:latin typeface="Calibri" panose="020F0502020204030204" pitchFamily="34" charset="0"/>
                        </a:rPr>
                        <a:t>B</a:t>
                      </a:r>
                      <a:endParaRPr lang="en-US"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dirty="0">
                          <a:effectLst/>
                          <a:latin typeface="Calibri" panose="020F0502020204030204" pitchFamily="34" charset="0"/>
                        </a:rPr>
                        <a:t>$41,699</a:t>
                      </a:r>
                      <a:endParaRPr lang="en-US" sz="2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dirty="0">
                          <a:effectLst/>
                          <a:latin typeface="Calibri" panose="020F0502020204030204" pitchFamily="34" charset="0"/>
                        </a:rPr>
                        <a:t>$27,973</a:t>
                      </a:r>
                      <a:endParaRPr lang="en-US" sz="2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dirty="0">
                          <a:effectLst/>
                          <a:latin typeface="Calibri" panose="020F0502020204030204" pitchFamily="34" charset="0"/>
                        </a:rPr>
                        <a:t>$27,450</a:t>
                      </a:r>
                      <a:endParaRPr lang="en-US" sz="2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dirty="0">
                          <a:effectLst/>
                          <a:latin typeface="Calibri" panose="020F0502020204030204" pitchFamily="34" charset="0"/>
                        </a:rPr>
                        <a:t>$24,712</a:t>
                      </a:r>
                      <a:endParaRPr lang="en-US" sz="2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2"/>
                  </a:ext>
                </a:extLst>
              </a:tr>
              <a:tr h="860612">
                <a:tc>
                  <a:txBody>
                    <a:bodyPr/>
                    <a:lstStyle/>
                    <a:p>
                      <a:pPr algn="ctr" fontAlgn="ctr"/>
                      <a:r>
                        <a:rPr lang="en-US" sz="2000" u="none" strike="noStrike">
                          <a:effectLst/>
                          <a:latin typeface="Calibri" panose="020F0502020204030204" pitchFamily="34" charset="0"/>
                        </a:rPr>
                        <a:t>Athol</a:t>
                      </a:r>
                      <a:endParaRPr lang="en-US"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dirty="0">
                          <a:solidFill>
                            <a:schemeClr val="bg1"/>
                          </a:solidFill>
                          <a:effectLst/>
                          <a:latin typeface="Calibri" panose="020F0502020204030204" pitchFamily="34" charset="0"/>
                        </a:rPr>
                        <a:t>Blank</a:t>
                      </a:r>
                      <a:endParaRPr lang="en-US" sz="2000" b="0" i="0" u="none" strike="noStrike" dirty="0">
                        <a:solidFill>
                          <a:schemeClr val="bg1"/>
                        </a:solidFill>
                        <a:effectLst/>
                        <a:latin typeface="Calibri" panose="020F0502020204030204" pitchFamily="34" charset="0"/>
                      </a:endParaRPr>
                    </a:p>
                  </a:txBody>
                  <a:tcPr marL="9525" marR="9525" marT="9525" marB="0" anchor="ctr"/>
                </a:tc>
                <a:tc>
                  <a:txBody>
                    <a:bodyPr/>
                    <a:lstStyle/>
                    <a:p>
                      <a:pPr algn="ctr" fontAlgn="ctr"/>
                      <a:r>
                        <a:rPr lang="en-US" sz="2000" u="none" strike="noStrike" dirty="0">
                          <a:effectLst/>
                          <a:latin typeface="Calibri" panose="020F0502020204030204" pitchFamily="34" charset="0"/>
                        </a:rPr>
                        <a:t>$18,406</a:t>
                      </a:r>
                      <a:endParaRPr lang="en-US" sz="2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dirty="0">
                          <a:effectLst/>
                          <a:latin typeface="Calibri" panose="020F0502020204030204" pitchFamily="34" charset="0"/>
                        </a:rPr>
                        <a:t>$19,718</a:t>
                      </a:r>
                      <a:endParaRPr lang="en-US" sz="2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US" sz="2000" u="none" strike="noStrike" dirty="0">
                          <a:effectLst/>
                          <a:latin typeface="Calibri" panose="020F0502020204030204" pitchFamily="34" charset="0"/>
                        </a:rPr>
                        <a:t>$19,003</a:t>
                      </a:r>
                      <a:endParaRPr lang="en-US" sz="2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307545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82688" y="381000"/>
            <a:ext cx="7580312" cy="1295400"/>
          </a:xfrm>
        </p:spPr>
        <p:txBody>
          <a:bodyPr/>
          <a:lstStyle/>
          <a:p>
            <a:r>
              <a:rPr lang="en-US" altLang="en-US" dirty="0"/>
              <a:t>Net Profit Analysis </a:t>
            </a:r>
            <a:r>
              <a:rPr lang="en-US" altLang="en-US" sz="1000" dirty="0"/>
              <a:t>2</a:t>
            </a:r>
            <a:endParaRPr lang="en-US" sz="1000" dirty="0"/>
          </a:p>
        </p:txBody>
      </p:sp>
      <p:sp>
        <p:nvSpPr>
          <p:cNvPr id="8" name="Content Placeholder 7"/>
          <p:cNvSpPr>
            <a:spLocks noGrp="1"/>
          </p:cNvSpPr>
          <p:nvPr>
            <p:ph idx="1"/>
          </p:nvPr>
        </p:nvSpPr>
        <p:spPr>
          <a:xfrm>
            <a:off x="2935288" y="1905000"/>
            <a:ext cx="2855912" cy="316068"/>
          </a:xfrm>
        </p:spPr>
        <p:txBody>
          <a:bodyPr/>
          <a:lstStyle/>
          <a:p>
            <a:pPr marL="0" indent="0">
              <a:buNone/>
            </a:pPr>
            <a:r>
              <a:rPr lang="en-US" sz="1800" b="1" kern="1200" dirty="0">
                <a:solidFill>
                  <a:prstClr val="black"/>
                </a:solidFill>
              </a:rPr>
              <a:t>Selection based on Lambda</a:t>
            </a:r>
            <a:endParaRPr lang="en-US" sz="1800" dirty="0"/>
          </a:p>
        </p:txBody>
      </p:sp>
      <p:pic>
        <p:nvPicPr>
          <p:cNvPr id="10" name="Picture 9" descr="Grouped bar graph of net profit analysis of a selection based on Lambda&#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488" y="2368397"/>
            <a:ext cx="7557025" cy="3665622"/>
          </a:xfrm>
          <a:prstGeom prst="rect">
            <a:avLst/>
          </a:prstGeom>
        </p:spPr>
      </p:pic>
      <p:sp>
        <p:nvSpPr>
          <p:cNvPr id="5" name="Content Placeholder 7"/>
          <p:cNvSpPr>
            <a:spLocks noGrp="1"/>
          </p:cNvSpPr>
          <p:nvPr>
            <p:ph idx="1"/>
          </p:nvPr>
        </p:nvSpPr>
        <p:spPr>
          <a:xfrm>
            <a:off x="3392488" y="6314326"/>
            <a:ext cx="2855912" cy="228600"/>
          </a:xfrm>
        </p:spPr>
        <p:txBody>
          <a:bodyPr/>
          <a:lstStyle/>
          <a:p>
            <a:pPr marL="0" indent="0" algn="ctr">
              <a:buNone/>
            </a:pPr>
            <a:r>
              <a:rPr lang="en-IN" sz="900" kern="1200" dirty="0">
                <a:solidFill>
                  <a:prstClr val="black"/>
                </a:solidFill>
                <a:hlinkClick r:id="rId3" action="ppaction://hlinksldjump"/>
              </a:rPr>
              <a:t>Access the long description slide.</a:t>
            </a:r>
            <a:endParaRPr lang="en-US" sz="900" dirty="0"/>
          </a:p>
        </p:txBody>
      </p:sp>
    </p:spTree>
    <p:extLst>
      <p:ext uri="{BB962C8B-B14F-4D97-AF65-F5344CB8AC3E}">
        <p14:creationId xmlns:p14="http://schemas.microsoft.com/office/powerpoint/2010/main" val="31324706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noChangeArrowheads="1"/>
          </p:cNvSpPr>
          <p:nvPr>
            <p:ph type="title"/>
          </p:nvPr>
        </p:nvSpPr>
        <p:spPr>
          <a:xfrm>
            <a:off x="1182688" y="304800"/>
            <a:ext cx="7580312" cy="1371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Selection based on </a:t>
            </a:r>
            <a:r>
              <a:rPr lang="el-GR" altLang="en-US" dirty="0"/>
              <a:t>λ</a:t>
            </a:r>
            <a:r>
              <a:rPr lang="en-IN" altLang="en-US" dirty="0"/>
              <a:t> </a:t>
            </a:r>
            <a:r>
              <a:rPr lang="en-IN" altLang="en-US" sz="1000" dirty="0"/>
              <a:t>1</a:t>
            </a:r>
            <a:endParaRPr lang="en-US" sz="1000" dirty="0">
              <a:solidFill>
                <a:schemeClr val="bg1"/>
              </a:solidFill>
            </a:endParaRPr>
          </a:p>
        </p:txBody>
      </p:sp>
      <p:sp>
        <p:nvSpPr>
          <p:cNvPr id="4" name="Content Placeholder 3"/>
          <p:cNvSpPr>
            <a:spLocks noGrp="1"/>
          </p:cNvSpPr>
          <p:nvPr>
            <p:ph idx="1"/>
          </p:nvPr>
        </p:nvSpPr>
        <p:spPr>
          <a:xfrm>
            <a:off x="3200400" y="2057400"/>
            <a:ext cx="2779712" cy="304800"/>
          </a:xfrm>
        </p:spPr>
        <p:txBody>
          <a:bodyPr/>
          <a:lstStyle/>
          <a:p>
            <a:pPr marL="0" indent="0">
              <a:buNone/>
            </a:pPr>
            <a:r>
              <a:rPr lang="en-US" sz="1800" b="1" kern="1200" dirty="0">
                <a:solidFill>
                  <a:prstClr val="black"/>
                </a:solidFill>
              </a:rPr>
              <a:t>Selection based on Lambda</a:t>
            </a:r>
            <a:endParaRPr lang="en-US" sz="1800" dirty="0"/>
          </a:p>
        </p:txBody>
      </p:sp>
      <p:pic>
        <p:nvPicPr>
          <p:cNvPr id="7" name="Picture 6" descr="A grouped bar graph of a selection based on lambd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5384" y="2441762"/>
            <a:ext cx="6753232" cy="3668592"/>
          </a:xfrm>
          <a:prstGeom prst="rect">
            <a:avLst/>
          </a:prstGeom>
        </p:spPr>
      </p:pic>
      <p:sp>
        <p:nvSpPr>
          <p:cNvPr id="5" name="Content Placeholder 7"/>
          <p:cNvSpPr>
            <a:spLocks noGrp="1"/>
          </p:cNvSpPr>
          <p:nvPr>
            <p:ph idx="1"/>
          </p:nvPr>
        </p:nvSpPr>
        <p:spPr>
          <a:xfrm>
            <a:off x="3392488" y="6314326"/>
            <a:ext cx="2855912" cy="228600"/>
          </a:xfrm>
        </p:spPr>
        <p:txBody>
          <a:bodyPr/>
          <a:lstStyle/>
          <a:p>
            <a:pPr marL="0" indent="0" algn="ctr">
              <a:buNone/>
            </a:pPr>
            <a:r>
              <a:rPr lang="en-IN" sz="900" kern="1200" dirty="0">
                <a:solidFill>
                  <a:prstClr val="black"/>
                </a:solidFill>
                <a:hlinkClick r:id="rId3" action="ppaction://hlinksldjump"/>
              </a:rPr>
              <a:t>Access the long description slide.</a:t>
            </a:r>
            <a:endParaRPr lang="en-US" sz="9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noChangeArrowheads="1"/>
          </p:cNvSpPr>
          <p:nvPr>
            <p:ph type="title"/>
          </p:nvPr>
        </p:nvSpPr>
        <p:spPr/>
        <p:txBody>
          <a:bodyPr/>
          <a:lstStyle/>
          <a:p>
            <a:r>
              <a:rPr lang="en-US" altLang="en-US" dirty="0"/>
              <a:t>Selection based on </a:t>
            </a:r>
            <a:r>
              <a:rPr lang="el-GR" altLang="en-US" dirty="0"/>
              <a:t>λ</a:t>
            </a:r>
            <a:r>
              <a:rPr lang="en-IN" altLang="en-US" dirty="0"/>
              <a:t> </a:t>
            </a:r>
            <a:r>
              <a:rPr lang="en-IN" altLang="en-US" sz="1000" dirty="0"/>
              <a:t>2</a:t>
            </a:r>
            <a:endParaRPr lang="en-US" sz="1000" dirty="0"/>
          </a:p>
        </p:txBody>
      </p:sp>
      <p:sp>
        <p:nvSpPr>
          <p:cNvPr id="4" name="Content Placeholder 3"/>
          <p:cNvSpPr>
            <a:spLocks noGrp="1"/>
          </p:cNvSpPr>
          <p:nvPr>
            <p:ph idx="1"/>
          </p:nvPr>
        </p:nvSpPr>
        <p:spPr>
          <a:xfrm>
            <a:off x="2173288" y="1828800"/>
            <a:ext cx="5141912" cy="649287"/>
          </a:xfrm>
        </p:spPr>
        <p:txBody>
          <a:bodyPr/>
          <a:lstStyle/>
          <a:p>
            <a:pPr marL="0" indent="0" algn="ctr">
              <a:buNone/>
            </a:pPr>
            <a:r>
              <a:rPr lang="en-US" sz="2000" b="1" dirty="0"/>
              <a:t>Sensitivity of Profit vs. Customer Propensity to Travel</a:t>
            </a:r>
          </a:p>
        </p:txBody>
      </p:sp>
      <p:pic>
        <p:nvPicPr>
          <p:cNvPr id="7" name="Picture 6" descr="Multiple line graph depicting Sensitivity of Profit vs. Customer Propensity to Travel"/>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6989" y="2514600"/>
            <a:ext cx="6870023" cy="3050869"/>
          </a:xfrm>
          <a:prstGeom prst="rect">
            <a:avLst/>
          </a:prstGeom>
        </p:spPr>
      </p:pic>
      <p:sp>
        <p:nvSpPr>
          <p:cNvPr id="5" name="Content Placeholder 4"/>
          <p:cNvSpPr>
            <a:spLocks noGrp="1"/>
          </p:cNvSpPr>
          <p:nvPr>
            <p:ph idx="13"/>
          </p:nvPr>
        </p:nvSpPr>
        <p:spPr>
          <a:xfrm>
            <a:off x="3365688" y="5657349"/>
            <a:ext cx="3720912" cy="286251"/>
          </a:xfrm>
        </p:spPr>
        <p:txBody>
          <a:bodyPr/>
          <a:lstStyle/>
          <a:p>
            <a:pPr marL="0" indent="0">
              <a:buNone/>
            </a:pPr>
            <a:r>
              <a:rPr lang="en-US" sz="1600" b="1" dirty="0"/>
              <a:t>Customer Propensity to Travel (Lambda)</a:t>
            </a:r>
          </a:p>
        </p:txBody>
      </p:sp>
      <p:sp>
        <p:nvSpPr>
          <p:cNvPr id="6" name="Content Placeholder 7"/>
          <p:cNvSpPr>
            <a:spLocks noGrp="1"/>
          </p:cNvSpPr>
          <p:nvPr>
            <p:ph idx="1"/>
          </p:nvPr>
        </p:nvSpPr>
        <p:spPr>
          <a:xfrm>
            <a:off x="3392488" y="6314326"/>
            <a:ext cx="2855912" cy="228600"/>
          </a:xfrm>
        </p:spPr>
        <p:txBody>
          <a:bodyPr/>
          <a:lstStyle/>
          <a:p>
            <a:pPr marL="0" indent="0" algn="ctr">
              <a:buNone/>
            </a:pPr>
            <a:r>
              <a:rPr lang="en-IN" sz="900" kern="1200" dirty="0">
                <a:solidFill>
                  <a:prstClr val="black"/>
                </a:solidFill>
                <a:hlinkClick r:id="rId3" action="ppaction://hlinksldjump"/>
              </a:rPr>
              <a:t>Access the long description slide.</a:t>
            </a:r>
            <a:endParaRPr lang="en-US" sz="9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Strategic Considerations</a:t>
            </a:r>
          </a:p>
        </p:txBody>
      </p:sp>
      <p:sp>
        <p:nvSpPr>
          <p:cNvPr id="3" name="Content Placeholder 2"/>
          <p:cNvSpPr>
            <a:spLocks noGrp="1"/>
          </p:cNvSpPr>
          <p:nvPr>
            <p:ph idx="1"/>
          </p:nvPr>
        </p:nvSpPr>
        <p:spPr>
          <a:xfrm>
            <a:off x="1030288" y="1828800"/>
            <a:ext cx="5827712" cy="420002"/>
          </a:xfrm>
        </p:spPr>
        <p:txBody>
          <a:bodyPr/>
          <a:lstStyle/>
          <a:p>
            <a:pPr marL="291600" indent="-291600">
              <a:lnSpc>
                <a:spcPct val="90000"/>
              </a:lnSpc>
              <a:buClr>
                <a:schemeClr val="bg2"/>
              </a:buClr>
              <a:buSzPct val="100000"/>
              <a:buFont typeface="Arial" panose="020B0604020202020204" pitchFamily="34" charset="0"/>
              <a:buChar char="•"/>
            </a:pPr>
            <a:r>
              <a:rPr lang="en-US" sz="2200" dirty="0"/>
              <a:t>Competitive Clustering (Among Competitors).</a:t>
            </a:r>
          </a:p>
        </p:txBody>
      </p:sp>
      <p:sp>
        <p:nvSpPr>
          <p:cNvPr id="9" name="Content Placeholder 8"/>
          <p:cNvSpPr>
            <a:spLocks noGrp="1"/>
          </p:cNvSpPr>
          <p:nvPr>
            <p:ph idx="13"/>
          </p:nvPr>
        </p:nvSpPr>
        <p:spPr>
          <a:xfrm>
            <a:off x="1903660" y="2173286"/>
            <a:ext cx="3506540" cy="367999"/>
          </a:xfrm>
        </p:spPr>
        <p:txBody>
          <a:bodyPr/>
          <a:lstStyle/>
          <a:p>
            <a:pPr marL="0" indent="0">
              <a:buNone/>
            </a:pPr>
            <a:r>
              <a:rPr lang="en-US" sz="2000" dirty="0"/>
              <a:t>(e.g., Auto Dealers, Motels)</a:t>
            </a:r>
            <a:endParaRPr lang="en-IN" sz="2000" dirty="0"/>
          </a:p>
        </p:txBody>
      </p:sp>
      <p:sp>
        <p:nvSpPr>
          <p:cNvPr id="10" name="Content Placeholder 9"/>
          <p:cNvSpPr>
            <a:spLocks noGrp="1"/>
          </p:cNvSpPr>
          <p:nvPr>
            <p:ph idx="14"/>
          </p:nvPr>
        </p:nvSpPr>
        <p:spPr>
          <a:xfrm>
            <a:off x="1009650" y="2591920"/>
            <a:ext cx="4400550" cy="419566"/>
          </a:xfrm>
        </p:spPr>
        <p:txBody>
          <a:bodyPr/>
          <a:lstStyle/>
          <a:p>
            <a:pPr marL="291600" indent="-291600">
              <a:lnSpc>
                <a:spcPct val="90000"/>
              </a:lnSpc>
              <a:buClr>
                <a:schemeClr val="bg2"/>
              </a:buClr>
              <a:buSzPct val="100000"/>
              <a:buFont typeface="Arial" panose="020B0604020202020204" pitchFamily="34" charset="0"/>
              <a:buChar char="•"/>
            </a:pPr>
            <a:r>
              <a:rPr lang="en-US" sz="2200" dirty="0"/>
              <a:t>Saturation Marketing (Same Firm).</a:t>
            </a:r>
            <a:endParaRPr lang="en-IN" sz="2200" dirty="0"/>
          </a:p>
        </p:txBody>
      </p:sp>
      <p:sp>
        <p:nvSpPr>
          <p:cNvPr id="11" name="Content Placeholder 10"/>
          <p:cNvSpPr>
            <a:spLocks noGrp="1"/>
          </p:cNvSpPr>
          <p:nvPr>
            <p:ph idx="15"/>
          </p:nvPr>
        </p:nvSpPr>
        <p:spPr>
          <a:xfrm>
            <a:off x="1892120" y="2948287"/>
            <a:ext cx="4400549" cy="367999"/>
          </a:xfrm>
        </p:spPr>
        <p:txBody>
          <a:bodyPr/>
          <a:lstStyle/>
          <a:p>
            <a:pPr marL="0" indent="0">
              <a:buNone/>
            </a:pPr>
            <a:r>
              <a:rPr lang="en-US" sz="2000" dirty="0"/>
              <a:t>(e.g., Au Bon Pain, Ice Cream Vendors)</a:t>
            </a:r>
            <a:endParaRPr lang="en-IN" sz="2000" dirty="0"/>
          </a:p>
        </p:txBody>
      </p:sp>
      <p:sp>
        <p:nvSpPr>
          <p:cNvPr id="12" name="Content Placeholder 11"/>
          <p:cNvSpPr>
            <a:spLocks noGrp="1"/>
          </p:cNvSpPr>
          <p:nvPr>
            <p:ph idx="16"/>
          </p:nvPr>
        </p:nvSpPr>
        <p:spPr>
          <a:xfrm>
            <a:off x="990600" y="3342044"/>
            <a:ext cx="3810000" cy="445567"/>
          </a:xfrm>
        </p:spPr>
        <p:txBody>
          <a:bodyPr/>
          <a:lstStyle/>
          <a:p>
            <a:pPr marL="291600" indent="-291600">
              <a:lnSpc>
                <a:spcPct val="90000"/>
              </a:lnSpc>
              <a:buClr>
                <a:schemeClr val="bg2"/>
              </a:buClr>
              <a:buSzPct val="100000"/>
              <a:buFont typeface="Arial" panose="020B0604020202020204" pitchFamily="34" charset="0"/>
              <a:buChar char="•"/>
            </a:pPr>
            <a:r>
              <a:rPr lang="en-US" sz="2200" dirty="0"/>
              <a:t>Marketing Intermediaries.</a:t>
            </a:r>
            <a:endParaRPr lang="en-IN" sz="2200" dirty="0"/>
          </a:p>
        </p:txBody>
      </p:sp>
      <p:sp>
        <p:nvSpPr>
          <p:cNvPr id="13" name="Content Placeholder 12"/>
          <p:cNvSpPr>
            <a:spLocks noGrp="1"/>
          </p:cNvSpPr>
          <p:nvPr>
            <p:ph idx="17"/>
          </p:nvPr>
        </p:nvSpPr>
        <p:spPr>
          <a:xfrm>
            <a:off x="1943637" y="3709214"/>
            <a:ext cx="2856964" cy="383198"/>
          </a:xfrm>
        </p:spPr>
        <p:txBody>
          <a:bodyPr/>
          <a:lstStyle/>
          <a:p>
            <a:pPr marL="0" indent="0">
              <a:buNone/>
            </a:pPr>
            <a:r>
              <a:rPr lang="en-US" sz="2000" dirty="0"/>
              <a:t>(e.g., Credit Cards, H</a:t>
            </a:r>
            <a:r>
              <a:rPr lang="en-US" sz="100" dirty="0"/>
              <a:t> </a:t>
            </a:r>
            <a:r>
              <a:rPr lang="en-US" sz="2000" dirty="0"/>
              <a:t>M</a:t>
            </a:r>
            <a:r>
              <a:rPr lang="en-US" sz="100" dirty="0"/>
              <a:t> </a:t>
            </a:r>
            <a:r>
              <a:rPr lang="en-US" sz="2000" dirty="0"/>
              <a:t>O)</a:t>
            </a:r>
            <a:endParaRPr lang="en-IN" sz="2000" dirty="0"/>
          </a:p>
        </p:txBody>
      </p:sp>
      <p:sp>
        <p:nvSpPr>
          <p:cNvPr id="14" name="Content Placeholder 13"/>
          <p:cNvSpPr>
            <a:spLocks noGrp="1"/>
          </p:cNvSpPr>
          <p:nvPr>
            <p:ph idx="18"/>
          </p:nvPr>
        </p:nvSpPr>
        <p:spPr>
          <a:xfrm>
            <a:off x="990600" y="4092239"/>
            <a:ext cx="5334000" cy="391754"/>
          </a:xfrm>
        </p:spPr>
        <p:txBody>
          <a:bodyPr/>
          <a:lstStyle/>
          <a:p>
            <a:pPr marL="291600" indent="-291600">
              <a:lnSpc>
                <a:spcPct val="90000"/>
              </a:lnSpc>
              <a:buClr>
                <a:schemeClr val="bg2"/>
              </a:buClr>
              <a:buSzPct val="100000"/>
              <a:buFont typeface="Arial" panose="020B0604020202020204" pitchFamily="34" charset="0"/>
              <a:buChar char="•"/>
            </a:pPr>
            <a:r>
              <a:rPr lang="en-US" sz="2200" dirty="0"/>
              <a:t>Substitution of Communication for Travel.</a:t>
            </a:r>
            <a:endParaRPr lang="en-IN" sz="2200" dirty="0"/>
          </a:p>
        </p:txBody>
      </p:sp>
      <p:sp>
        <p:nvSpPr>
          <p:cNvPr id="15" name="Content Placeholder 14"/>
          <p:cNvSpPr>
            <a:spLocks noGrp="1"/>
          </p:cNvSpPr>
          <p:nvPr>
            <p:ph idx="19"/>
          </p:nvPr>
        </p:nvSpPr>
        <p:spPr>
          <a:xfrm>
            <a:off x="1918930" y="4445183"/>
            <a:ext cx="4253270" cy="372299"/>
          </a:xfrm>
        </p:spPr>
        <p:txBody>
          <a:bodyPr/>
          <a:lstStyle/>
          <a:p>
            <a:pPr marL="0" indent="0">
              <a:buNone/>
            </a:pPr>
            <a:r>
              <a:rPr lang="en-US" sz="2000" dirty="0"/>
              <a:t>(e.g., telecommuting, e-Commerce)</a:t>
            </a:r>
            <a:endParaRPr lang="en-IN" sz="2000" dirty="0"/>
          </a:p>
        </p:txBody>
      </p:sp>
      <p:sp>
        <p:nvSpPr>
          <p:cNvPr id="16" name="Content Placeholder 15"/>
          <p:cNvSpPr>
            <a:spLocks noGrp="1"/>
          </p:cNvSpPr>
          <p:nvPr>
            <p:ph idx="20"/>
          </p:nvPr>
        </p:nvSpPr>
        <p:spPr>
          <a:xfrm>
            <a:off x="1030288" y="4840286"/>
            <a:ext cx="5141912" cy="381023"/>
          </a:xfrm>
        </p:spPr>
        <p:txBody>
          <a:bodyPr/>
          <a:lstStyle/>
          <a:p>
            <a:pPr marL="291600" indent="-291600">
              <a:lnSpc>
                <a:spcPct val="90000"/>
              </a:lnSpc>
              <a:buClr>
                <a:schemeClr val="bg2"/>
              </a:buClr>
              <a:buSzPct val="100000"/>
              <a:buFont typeface="Arial" panose="020B0604020202020204" pitchFamily="34" charset="0"/>
              <a:buChar char="•"/>
            </a:pPr>
            <a:r>
              <a:rPr lang="en-US" sz="2200" dirty="0"/>
              <a:t>Separation of Front from Back Office.</a:t>
            </a:r>
            <a:endParaRPr lang="en-IN" sz="2200" dirty="0"/>
          </a:p>
        </p:txBody>
      </p:sp>
      <p:sp>
        <p:nvSpPr>
          <p:cNvPr id="17" name="Content Placeholder 16"/>
          <p:cNvSpPr>
            <a:spLocks noGrp="1"/>
          </p:cNvSpPr>
          <p:nvPr>
            <p:ph idx="21"/>
          </p:nvPr>
        </p:nvSpPr>
        <p:spPr>
          <a:xfrm>
            <a:off x="1887831" y="5182650"/>
            <a:ext cx="4284369" cy="331754"/>
          </a:xfrm>
        </p:spPr>
        <p:txBody>
          <a:bodyPr/>
          <a:lstStyle/>
          <a:p>
            <a:pPr marL="0" indent="0">
              <a:buNone/>
            </a:pPr>
            <a:r>
              <a:rPr lang="en-US" sz="2000" dirty="0"/>
              <a:t>(e.g., dry cleaning, store front banks)</a:t>
            </a:r>
            <a:endParaRPr lang="en-IN" sz="2000" dirty="0"/>
          </a:p>
        </p:txBody>
      </p:sp>
      <p:sp>
        <p:nvSpPr>
          <p:cNvPr id="18" name="Content Placeholder 17"/>
          <p:cNvSpPr>
            <a:spLocks noGrp="1"/>
          </p:cNvSpPr>
          <p:nvPr>
            <p:ph idx="22"/>
          </p:nvPr>
        </p:nvSpPr>
        <p:spPr>
          <a:xfrm>
            <a:off x="914401" y="5578799"/>
            <a:ext cx="5410200" cy="357418"/>
          </a:xfrm>
        </p:spPr>
        <p:txBody>
          <a:bodyPr/>
          <a:lstStyle/>
          <a:p>
            <a:pPr marL="291600" indent="-291600">
              <a:lnSpc>
                <a:spcPct val="90000"/>
              </a:lnSpc>
              <a:buClr>
                <a:schemeClr val="bg2"/>
              </a:buClr>
              <a:buSzPct val="100000"/>
              <a:buFont typeface="Arial" panose="020B0604020202020204" pitchFamily="34" charset="0"/>
              <a:buChar char="•"/>
            </a:pPr>
            <a:r>
              <a:rPr lang="en-US" sz="2200" dirty="0"/>
              <a:t>Impact of the Internet on Service Location.</a:t>
            </a:r>
            <a:endParaRPr lang="en-IN" sz="2200" dirty="0"/>
          </a:p>
        </p:txBody>
      </p:sp>
      <p:sp>
        <p:nvSpPr>
          <p:cNvPr id="20" name="Content Placeholder 19"/>
          <p:cNvSpPr>
            <a:spLocks noGrp="1"/>
          </p:cNvSpPr>
          <p:nvPr>
            <p:ph idx="24"/>
          </p:nvPr>
        </p:nvSpPr>
        <p:spPr>
          <a:xfrm>
            <a:off x="1874948" y="5867400"/>
            <a:ext cx="3561010" cy="344512"/>
          </a:xfrm>
        </p:spPr>
        <p:txBody>
          <a:bodyPr/>
          <a:lstStyle/>
          <a:p>
            <a:pPr marL="0" indent="0">
              <a:buNone/>
            </a:pPr>
            <a:r>
              <a:rPr lang="en-US" sz="2000" dirty="0"/>
              <a:t>(e.g., Amazon.com, e</a:t>
            </a:r>
            <a:r>
              <a:rPr lang="en-US" sz="100" dirty="0"/>
              <a:t> </a:t>
            </a:r>
            <a:r>
              <a:rPr lang="en-US" sz="2000" dirty="0"/>
              <a:t>Bay, Fed</a:t>
            </a:r>
            <a:r>
              <a:rPr lang="en-US" sz="100" dirty="0"/>
              <a:t> </a:t>
            </a:r>
            <a:r>
              <a:rPr lang="en-US" sz="2000" dirty="0"/>
              <a:t>Ex)</a:t>
            </a:r>
            <a:endParaRPr lang="en-IN" sz="2000" dirty="0"/>
          </a:p>
        </p:txBody>
      </p:sp>
      <p:sp>
        <p:nvSpPr>
          <p:cNvPr id="21" name="Content Placeholder 20"/>
          <p:cNvSpPr>
            <a:spLocks noGrp="1"/>
          </p:cNvSpPr>
          <p:nvPr>
            <p:ph idx="25"/>
          </p:nvPr>
        </p:nvSpPr>
        <p:spPr>
          <a:xfrm>
            <a:off x="914400" y="6214034"/>
            <a:ext cx="2932112" cy="340339"/>
          </a:xfrm>
        </p:spPr>
        <p:txBody>
          <a:bodyPr/>
          <a:lstStyle/>
          <a:p>
            <a:pPr marL="291600" indent="-291600">
              <a:lnSpc>
                <a:spcPct val="90000"/>
              </a:lnSpc>
              <a:buClr>
                <a:schemeClr val="bg2"/>
              </a:buClr>
              <a:buSzPct val="100000"/>
              <a:buFont typeface="Arial" panose="020B0604020202020204" pitchFamily="34" charset="0"/>
              <a:buChar char="•"/>
            </a:pPr>
            <a:r>
              <a:rPr lang="en-US" sz="2200" dirty="0"/>
              <a:t>Site Considerations.</a:t>
            </a:r>
          </a:p>
        </p:txBody>
      </p:sp>
    </p:spTree>
    <p:extLst>
      <p:ext uri="{BB962C8B-B14F-4D97-AF65-F5344CB8AC3E}">
        <p14:creationId xmlns:p14="http://schemas.microsoft.com/office/powerpoint/2010/main" val="3995412193"/>
      </p:ext>
    </p:extLst>
  </p:cSld>
  <p:clrMapOvr>
    <a:overrideClrMapping bg1="lt1" tx1="dk1" bg2="lt2" tx2="dk2" accent1="accent1" accent2="accent2" accent3="accent3" accent4="accent4" accent5="accent5" accent6="accent6" hlink="hlink" folHlink="folHlink"/>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371600"/>
          </a:xfrm>
        </p:spPr>
        <p:txBody>
          <a:bodyPr/>
          <a:lstStyle/>
          <a:p>
            <a:r>
              <a:rPr lang="en-US" altLang="en-US" sz="4000" dirty="0"/>
              <a:t>Figure 8.1: G</a:t>
            </a:r>
            <a:r>
              <a:rPr lang="en-US" altLang="en-US" sz="100" dirty="0"/>
              <a:t> </a:t>
            </a:r>
            <a:r>
              <a:rPr lang="en-US" altLang="en-US" sz="4000" dirty="0"/>
              <a:t>I</a:t>
            </a:r>
            <a:r>
              <a:rPr lang="en-US" altLang="en-US" sz="100" dirty="0"/>
              <a:t> </a:t>
            </a:r>
            <a:r>
              <a:rPr lang="en-US" altLang="en-US" sz="4000" dirty="0"/>
              <a:t>S Data Layers for The Sea Ranch Long Description</a:t>
            </a:r>
            <a:endParaRPr lang="en-US" sz="4000" dirty="0"/>
          </a:p>
        </p:txBody>
      </p:sp>
      <p:sp>
        <p:nvSpPr>
          <p:cNvPr id="3" name="Content Placeholder 2"/>
          <p:cNvSpPr>
            <a:spLocks noGrp="1"/>
          </p:cNvSpPr>
          <p:nvPr>
            <p:ph idx="1"/>
          </p:nvPr>
        </p:nvSpPr>
        <p:spPr>
          <a:xfrm>
            <a:off x="1182688" y="2017713"/>
            <a:ext cx="6665912" cy="3925887"/>
          </a:xfrm>
        </p:spPr>
        <p:txBody>
          <a:bodyPr/>
          <a:lstStyle/>
          <a:p>
            <a:pPr marL="0" indent="0">
              <a:buNone/>
            </a:pPr>
            <a:r>
              <a:rPr lang="en-US" sz="2200" dirty="0"/>
              <a:t>The layers are Elevation, Hydrology, Transportation, Soils, Geology, Ownership, Site data, and Imagery.</a:t>
            </a:r>
          </a:p>
        </p:txBody>
      </p:sp>
      <p:sp>
        <p:nvSpPr>
          <p:cNvPr id="4" name="Content Placeholder 3"/>
          <p:cNvSpPr>
            <a:spLocks noGrp="1"/>
          </p:cNvSpPr>
          <p:nvPr>
            <p:ph idx="13"/>
          </p:nvPr>
        </p:nvSpPr>
        <p:spPr>
          <a:xfrm>
            <a:off x="3886200" y="6245781"/>
            <a:ext cx="2120712" cy="205581"/>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34975791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295400"/>
          </a:xfrm>
        </p:spPr>
        <p:txBody>
          <a:bodyPr/>
          <a:lstStyle/>
          <a:p>
            <a:r>
              <a:rPr lang="en-US" altLang="en-US" sz="3200" dirty="0"/>
              <a:t>Figure 8.2: Classification of Service Facility Location Issues Long Description</a:t>
            </a:r>
            <a:endParaRPr lang="en-US" sz="3200" dirty="0"/>
          </a:p>
        </p:txBody>
      </p:sp>
      <p:sp>
        <p:nvSpPr>
          <p:cNvPr id="3" name="Content Placeholder 2"/>
          <p:cNvSpPr>
            <a:spLocks noGrp="1"/>
          </p:cNvSpPr>
          <p:nvPr>
            <p:ph idx="1"/>
          </p:nvPr>
        </p:nvSpPr>
        <p:spPr>
          <a:xfrm>
            <a:off x="1182688" y="2017713"/>
            <a:ext cx="6513512" cy="3240087"/>
          </a:xfrm>
        </p:spPr>
        <p:txBody>
          <a:bodyPr/>
          <a:lstStyle/>
          <a:p>
            <a:pPr marL="0" indent="0">
              <a:buNone/>
            </a:pPr>
            <a:r>
              <a:rPr lang="en-US" sz="2200" dirty="0"/>
              <a:t>The main three factors are geographic representation, number of facilities, and optimization criteria. Geographic representation can be shown as a network or a plane, and a plane can either be metropolitan metric or a Euclidian metric. The number of facilities can be one or many. If many then we must consider the service capacity, level of service, and area served. The optimization criteria includes whether we plan to reach the public or private sector.</a:t>
            </a:r>
          </a:p>
        </p:txBody>
      </p:sp>
      <p:sp>
        <p:nvSpPr>
          <p:cNvPr id="4" name="Content Placeholder 3"/>
          <p:cNvSpPr>
            <a:spLocks noGrp="1"/>
          </p:cNvSpPr>
          <p:nvPr>
            <p:ph idx="13"/>
          </p:nvPr>
        </p:nvSpPr>
        <p:spPr>
          <a:xfrm>
            <a:off x="3886200" y="6240370"/>
            <a:ext cx="2120712" cy="211706"/>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38641879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81000"/>
            <a:ext cx="7580312" cy="1295400"/>
          </a:xfrm>
        </p:spPr>
        <p:txBody>
          <a:bodyPr/>
          <a:lstStyle/>
          <a:p>
            <a:r>
              <a:rPr lang="en-US" altLang="en-US" sz="4000" dirty="0"/>
              <a:t>Figure 8.3: Geographic Structure Long Description</a:t>
            </a:r>
            <a:endParaRPr lang="en-US" sz="4000" dirty="0"/>
          </a:p>
        </p:txBody>
      </p:sp>
      <p:sp>
        <p:nvSpPr>
          <p:cNvPr id="3" name="Content Placeholder 2"/>
          <p:cNvSpPr>
            <a:spLocks noGrp="1"/>
          </p:cNvSpPr>
          <p:nvPr>
            <p:ph idx="1"/>
          </p:nvPr>
        </p:nvSpPr>
        <p:spPr>
          <a:xfrm>
            <a:off x="1182688" y="1905000"/>
            <a:ext cx="6665912" cy="4078287"/>
          </a:xfrm>
        </p:spPr>
        <p:txBody>
          <a:bodyPr/>
          <a:lstStyle/>
          <a:p>
            <a:pPr marL="0" indent="0">
              <a:buNone/>
            </a:pPr>
            <a:r>
              <a:rPr lang="en-US" sz="2200" dirty="0"/>
              <a:t>Location on a plane shows destinations on an x-y coordinate plane. They have a point labeled origin, that is at x sub I and y sub I rather than at the point (0, 0). Destination j is shown at a different point x sub j and y sub j. The Euclidian distance is shown as a straight line between the origin and destination j. The horizontal and vertical distance is labeled the metropolitan distance. Locations on a network has no coordinate system. The image has a center points in each of 7 irregularly shaped regions. Lines are connecting these center points together as well as connecting through the middle of the resulting hexagon.</a:t>
            </a:r>
          </a:p>
        </p:txBody>
      </p:sp>
      <p:sp>
        <p:nvSpPr>
          <p:cNvPr id="4" name="Content Placeholder 3"/>
          <p:cNvSpPr>
            <a:spLocks noGrp="1"/>
          </p:cNvSpPr>
          <p:nvPr>
            <p:ph idx="13"/>
          </p:nvPr>
        </p:nvSpPr>
        <p:spPr>
          <a:xfrm>
            <a:off x="3890542" y="6239854"/>
            <a:ext cx="2120712" cy="205581"/>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34096272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81000"/>
            <a:ext cx="7580312" cy="1295400"/>
          </a:xfrm>
        </p:spPr>
        <p:txBody>
          <a:bodyPr/>
          <a:lstStyle/>
          <a:p>
            <a:r>
              <a:rPr lang="en-US" sz="3200" dirty="0"/>
              <a:t>Figure 8.4: Location of One Health Center for Three Different Criteria Long Description</a:t>
            </a:r>
          </a:p>
        </p:txBody>
      </p:sp>
      <p:sp>
        <p:nvSpPr>
          <p:cNvPr id="3" name="Content Placeholder 2"/>
          <p:cNvSpPr>
            <a:spLocks noGrp="1"/>
          </p:cNvSpPr>
          <p:nvPr>
            <p:ph idx="1"/>
          </p:nvPr>
        </p:nvSpPr>
        <p:spPr>
          <a:xfrm>
            <a:off x="1182688" y="2017713"/>
            <a:ext cx="6742112" cy="3392487"/>
          </a:xfrm>
        </p:spPr>
        <p:txBody>
          <a:bodyPr/>
          <a:lstStyle/>
          <a:p>
            <a:pPr marL="0" indent="0">
              <a:buNone/>
            </a:pPr>
            <a:r>
              <a:rPr lang="en-US" sz="2200" dirty="0"/>
              <a:t>This diagram is positioned on a coordinate plane. There are three cities, A, B, and C, whose centers are plotted. Each city has a series of concentric circles associated with it. The criteria governing center locations is utilization, distance per capita, and distance per visit. The center for city A is approximately at the point (negative 10, 10), the center for city B is approximately at the point (1, 1), and the center for city C is approximately at the point (22, negative 3).</a:t>
            </a:r>
          </a:p>
        </p:txBody>
      </p:sp>
      <p:sp>
        <p:nvSpPr>
          <p:cNvPr id="4" name="Content Placeholder 3"/>
          <p:cNvSpPr>
            <a:spLocks noGrp="1"/>
          </p:cNvSpPr>
          <p:nvPr>
            <p:ph idx="13"/>
          </p:nvPr>
        </p:nvSpPr>
        <p:spPr>
          <a:xfrm>
            <a:off x="3886200" y="6245781"/>
            <a:ext cx="2196912" cy="205581"/>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6547659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685800"/>
            <a:ext cx="7580312" cy="990600"/>
          </a:xfrm>
        </p:spPr>
        <p:txBody>
          <a:bodyPr/>
          <a:lstStyle/>
          <a:p>
            <a:r>
              <a:rPr lang="en-US" sz="3200" dirty="0"/>
              <a:t>Figure 8.6: Locating a Copying Service Using Cross-Median Approach Long Description</a:t>
            </a:r>
          </a:p>
        </p:txBody>
      </p:sp>
      <p:sp>
        <p:nvSpPr>
          <p:cNvPr id="3" name="Content Placeholder 2"/>
          <p:cNvSpPr>
            <a:spLocks noGrp="1"/>
          </p:cNvSpPr>
          <p:nvPr>
            <p:ph idx="1"/>
          </p:nvPr>
        </p:nvSpPr>
        <p:spPr>
          <a:xfrm>
            <a:off x="1182688" y="2017713"/>
            <a:ext cx="6818312" cy="3544887"/>
          </a:xfrm>
        </p:spPr>
        <p:txBody>
          <a:bodyPr/>
          <a:lstStyle/>
          <a:p>
            <a:pPr marL="0" indent="0">
              <a:buNone/>
            </a:pPr>
            <a:r>
              <a:rPr lang="en-US" sz="2200" dirty="0"/>
              <a:t>This graph shows a coordinate plane with the horizontal axis labeled x, miles and the vertical axis labeled y, miles. The points labeled are 1 (where w sub 1 =7) and its coordinates are (1, 2). The point 2 (where w sub 2 = 1) is located at the point (2, 3). The point 3 (where w sub 3 = 3) is located at the point (3, 5). The point 4 (where w sub 4 = 5) is located at the point (4, 1). The median of the x and y values are calculated and the ideal location of the location of the copying service. The copy service should be located anywhere from point A (at 2, 2) to point B (at 3, 2).</a:t>
            </a:r>
          </a:p>
        </p:txBody>
      </p:sp>
      <p:sp>
        <p:nvSpPr>
          <p:cNvPr id="4" name="Content Placeholder 3"/>
          <p:cNvSpPr>
            <a:spLocks noGrp="1"/>
          </p:cNvSpPr>
          <p:nvPr>
            <p:ph idx="13"/>
          </p:nvPr>
        </p:nvSpPr>
        <p:spPr>
          <a:xfrm>
            <a:off x="3890542" y="6248202"/>
            <a:ext cx="2196912" cy="211706"/>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12661317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457200"/>
            <a:ext cx="7580312" cy="1219200"/>
          </a:xfrm>
        </p:spPr>
        <p:txBody>
          <a:bodyPr/>
          <a:lstStyle/>
          <a:p>
            <a:r>
              <a:rPr lang="en-US" altLang="en-US" sz="4000" dirty="0"/>
              <a:t>Case 8.2: Athol Furniture Long Description</a:t>
            </a:r>
            <a:endParaRPr lang="en-US" sz="4000" dirty="0"/>
          </a:p>
        </p:txBody>
      </p:sp>
      <p:sp>
        <p:nvSpPr>
          <p:cNvPr id="3" name="Content Placeholder 2"/>
          <p:cNvSpPr>
            <a:spLocks noGrp="1"/>
          </p:cNvSpPr>
          <p:nvPr>
            <p:ph idx="1"/>
          </p:nvPr>
        </p:nvSpPr>
        <p:spPr>
          <a:xfrm>
            <a:off x="1182688" y="2017713"/>
            <a:ext cx="6818312" cy="3697287"/>
          </a:xfrm>
        </p:spPr>
        <p:txBody>
          <a:bodyPr/>
          <a:lstStyle/>
          <a:p>
            <a:pPr marL="0" indent="0">
              <a:buNone/>
            </a:pPr>
            <a:r>
              <a:rPr lang="en-US" sz="2200" dirty="0"/>
              <a:t>The map shows the lake and areas 1 through 12 labeled to the left and below it. The state park is to the right and above it. Also shown on the map is the railroad, freeway, major streets, park boundaries, river, consensus block group, existing retail outlets, and potential sites labeled X, Y, and Z. Sites X and Y are located at the bottom and top of region 11, respectively, and site Z is located in region 7, which is north of region 11.</a:t>
            </a:r>
          </a:p>
        </p:txBody>
      </p:sp>
      <p:sp>
        <p:nvSpPr>
          <p:cNvPr id="4" name="Content Placeholder 3"/>
          <p:cNvSpPr>
            <a:spLocks noGrp="1"/>
          </p:cNvSpPr>
          <p:nvPr>
            <p:ph idx="13"/>
          </p:nvPr>
        </p:nvSpPr>
        <p:spPr>
          <a:xfrm>
            <a:off x="3886200" y="6239854"/>
            <a:ext cx="2196912" cy="205581"/>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8829551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457200"/>
            <a:ext cx="7580312" cy="1219200"/>
          </a:xfrm>
        </p:spPr>
        <p:txBody>
          <a:bodyPr/>
          <a:lstStyle/>
          <a:p>
            <a:r>
              <a:rPr lang="en-US" altLang="en-US" dirty="0"/>
              <a:t>Net Profit Analysis </a:t>
            </a:r>
            <a:r>
              <a:rPr lang="en-US" altLang="en-US" sz="1000" dirty="0" smtClean="0"/>
              <a:t>2</a:t>
            </a:r>
            <a:r>
              <a:rPr lang="en-US" altLang="en-US" dirty="0" smtClean="0"/>
              <a:t> </a:t>
            </a:r>
            <a:r>
              <a:rPr lang="en-US" altLang="en-US" dirty="0" smtClean="0"/>
              <a:t>Long </a:t>
            </a:r>
            <a:r>
              <a:rPr lang="en-US" altLang="en-US" dirty="0"/>
              <a:t>Description</a:t>
            </a:r>
            <a:endParaRPr lang="en-US" dirty="0"/>
          </a:p>
        </p:txBody>
      </p:sp>
      <p:sp>
        <p:nvSpPr>
          <p:cNvPr id="3" name="Content Placeholder 2"/>
          <p:cNvSpPr>
            <a:spLocks noGrp="1"/>
          </p:cNvSpPr>
          <p:nvPr>
            <p:ph idx="1"/>
          </p:nvPr>
        </p:nvSpPr>
        <p:spPr>
          <a:xfrm>
            <a:off x="1182688" y="2017713"/>
            <a:ext cx="6818312" cy="3697287"/>
          </a:xfrm>
        </p:spPr>
        <p:txBody>
          <a:bodyPr/>
          <a:lstStyle/>
          <a:p>
            <a:pPr marL="0" indent="0">
              <a:buNone/>
            </a:pPr>
            <a:r>
              <a:rPr lang="en-IN" sz="2200" dirty="0" smtClean="0"/>
              <a:t>On </a:t>
            </a:r>
            <a:r>
              <a:rPr lang="en-IN" sz="2200" dirty="0"/>
              <a:t>the x-axis is lambda, and on the y-axis is market share from 0 to 0.5, labeled in increments of 0.05. Six bars are shown for each value of lambda, X10, X15, Y10, Y15, Y20, and Z10. For lambda = 0, values fall between about 0.28 to 0.44. For lambda = 0.5, values fall between about 0.26 to 0.43. For lambda = 1, values fall between 0.23 and 0.39. For lambda = 2, values fall between about 0.18 and 0.32. For lambda = 3, values fall between about 0.15 and 0.25. For lambda = 4, values fall between about 0.12 and 0.23. For lambda = 5, values fall between about 0.11 and 0.25.</a:t>
            </a:r>
            <a:endParaRPr lang="en-US" sz="2200" dirty="0"/>
          </a:p>
        </p:txBody>
      </p:sp>
      <p:sp>
        <p:nvSpPr>
          <p:cNvPr id="4" name="Content Placeholder 3"/>
          <p:cNvSpPr>
            <a:spLocks noGrp="1"/>
          </p:cNvSpPr>
          <p:nvPr>
            <p:ph idx="13"/>
          </p:nvPr>
        </p:nvSpPr>
        <p:spPr>
          <a:xfrm>
            <a:off x="3886200" y="6239854"/>
            <a:ext cx="2196912" cy="205581"/>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26524471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457200"/>
            <a:ext cx="7580312" cy="1219200"/>
          </a:xfrm>
        </p:spPr>
        <p:txBody>
          <a:bodyPr/>
          <a:lstStyle/>
          <a:p>
            <a:r>
              <a:rPr lang="en-US" altLang="en-US" dirty="0"/>
              <a:t>Selection based on </a:t>
            </a:r>
            <a:r>
              <a:rPr lang="el-GR" altLang="en-US" dirty="0"/>
              <a:t>λ</a:t>
            </a:r>
            <a:r>
              <a:rPr lang="en-IN" altLang="en-US" dirty="0"/>
              <a:t> </a:t>
            </a:r>
            <a:r>
              <a:rPr lang="en-IN" altLang="en-US" sz="1000" dirty="0" smtClean="0"/>
              <a:t>1</a:t>
            </a:r>
            <a:r>
              <a:rPr lang="en-IN" altLang="en-US" dirty="0" smtClean="0"/>
              <a:t> </a:t>
            </a:r>
            <a:r>
              <a:rPr lang="en-US" altLang="en-US" dirty="0" smtClean="0"/>
              <a:t>Long </a:t>
            </a:r>
            <a:r>
              <a:rPr lang="en-US" altLang="en-US" dirty="0"/>
              <a:t>Description</a:t>
            </a:r>
            <a:endParaRPr lang="en-US" dirty="0"/>
          </a:p>
        </p:txBody>
      </p:sp>
      <p:sp>
        <p:nvSpPr>
          <p:cNvPr id="3" name="Content Placeholder 2"/>
          <p:cNvSpPr>
            <a:spLocks noGrp="1"/>
          </p:cNvSpPr>
          <p:nvPr>
            <p:ph idx="1"/>
          </p:nvPr>
        </p:nvSpPr>
        <p:spPr>
          <a:xfrm>
            <a:off x="1182688" y="2017713"/>
            <a:ext cx="6818312" cy="3697287"/>
          </a:xfrm>
        </p:spPr>
        <p:txBody>
          <a:bodyPr/>
          <a:lstStyle/>
          <a:p>
            <a:pPr marL="0" indent="0">
              <a:buNone/>
            </a:pPr>
            <a:r>
              <a:rPr lang="en-IN" sz="2200" dirty="0" smtClean="0"/>
              <a:t>On </a:t>
            </a:r>
            <a:r>
              <a:rPr lang="en-IN" sz="2200" dirty="0"/>
              <a:t>the x-axis are several values of lambda, and on the y-axis is annual profit from 0 to 25,000 dollars. For each value of lambda, six bars are graphed for X10, X15, Y10, Y15, Y20, and Z10. For lambda = 0 and 0.1, annual profits for the bars are all between 18,000 and 22,000. For lambda = 0.5, annual profits are between about 16,000 and 22,000. For lambda = 1, annual profits are between about 15,000 and 18,000. For lambda = 2, annual profits are between about 13,000 and 16,000. For lambda =5, annual profits are between about 6,000 and 8,000, except for Z10, which is about 16,000.</a:t>
            </a:r>
            <a:endParaRPr lang="en-US" sz="2200" dirty="0"/>
          </a:p>
        </p:txBody>
      </p:sp>
      <p:sp>
        <p:nvSpPr>
          <p:cNvPr id="4" name="Content Placeholder 3"/>
          <p:cNvSpPr>
            <a:spLocks noGrp="1"/>
          </p:cNvSpPr>
          <p:nvPr>
            <p:ph idx="13"/>
          </p:nvPr>
        </p:nvSpPr>
        <p:spPr>
          <a:xfrm>
            <a:off x="3886200" y="6239854"/>
            <a:ext cx="2196912" cy="205581"/>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16550488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457200"/>
            <a:ext cx="7580312" cy="1219200"/>
          </a:xfrm>
        </p:spPr>
        <p:txBody>
          <a:bodyPr/>
          <a:lstStyle/>
          <a:p>
            <a:r>
              <a:rPr lang="en-US" altLang="en-US" dirty="0"/>
              <a:t>Selection based on </a:t>
            </a:r>
            <a:r>
              <a:rPr lang="el-GR" altLang="en-US" dirty="0"/>
              <a:t>λ</a:t>
            </a:r>
            <a:r>
              <a:rPr lang="en-IN" altLang="en-US" dirty="0"/>
              <a:t> </a:t>
            </a:r>
            <a:r>
              <a:rPr lang="en-IN" altLang="en-US" sz="1000" dirty="0" smtClean="0"/>
              <a:t>2</a:t>
            </a:r>
            <a:r>
              <a:rPr lang="en-IN" altLang="en-US" dirty="0" smtClean="0"/>
              <a:t> </a:t>
            </a:r>
            <a:r>
              <a:rPr lang="en-US" altLang="en-US" dirty="0" smtClean="0"/>
              <a:t>Long </a:t>
            </a:r>
            <a:r>
              <a:rPr lang="en-US" altLang="en-US" dirty="0"/>
              <a:t>Description</a:t>
            </a:r>
            <a:endParaRPr lang="en-US" dirty="0"/>
          </a:p>
        </p:txBody>
      </p:sp>
      <p:sp>
        <p:nvSpPr>
          <p:cNvPr id="3" name="Content Placeholder 2"/>
          <p:cNvSpPr>
            <a:spLocks noGrp="1"/>
          </p:cNvSpPr>
          <p:nvPr>
            <p:ph idx="1"/>
          </p:nvPr>
        </p:nvSpPr>
        <p:spPr>
          <a:xfrm>
            <a:off x="1182688" y="2017713"/>
            <a:ext cx="6818312" cy="3697287"/>
          </a:xfrm>
        </p:spPr>
        <p:txBody>
          <a:bodyPr/>
          <a:lstStyle/>
          <a:p>
            <a:pPr marL="0" indent="0">
              <a:buNone/>
            </a:pPr>
            <a:r>
              <a:rPr lang="en-IN" sz="2400" dirty="0" smtClean="0"/>
              <a:t>On </a:t>
            </a:r>
            <a:r>
              <a:rPr lang="en-IN" sz="2400" dirty="0"/>
              <a:t>the x-axis is Customer Propensity to Travel (lambda), and on the y-axis is profit. Lambda values start at 0.0 and continue to 5.0 in increments of 0.5. Six lines are drawn for X10, X15, Y10, Y15, Y20, and Z10. Starting values range between 18,000 and 23,000. Profit values drop gradually to lambda = 5.0 to between 7,000 and 9,000, with the exception of the Z10 curve. This curve reaches its low at lambda = 2.0 at about 14,000. Continuing to lambda = 5.0, profit gradually increases to about 16,000.</a:t>
            </a:r>
            <a:endParaRPr lang="en-US" sz="2400" dirty="0"/>
          </a:p>
        </p:txBody>
      </p:sp>
      <p:sp>
        <p:nvSpPr>
          <p:cNvPr id="4" name="Content Placeholder 3"/>
          <p:cNvSpPr>
            <a:spLocks noGrp="1"/>
          </p:cNvSpPr>
          <p:nvPr>
            <p:ph idx="13"/>
          </p:nvPr>
        </p:nvSpPr>
        <p:spPr>
          <a:xfrm>
            <a:off x="3886200" y="6239854"/>
            <a:ext cx="2196912" cy="205581"/>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3924734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Table 8.1: Considerations in Locating the Front and Back Office</a:t>
            </a:r>
          </a:p>
        </p:txBody>
      </p:sp>
      <p:graphicFrame>
        <p:nvGraphicFramePr>
          <p:cNvPr id="3" name="Table 2"/>
          <p:cNvGraphicFramePr>
            <a:graphicFrameLocks noGrp="1"/>
          </p:cNvGraphicFramePr>
          <p:nvPr>
            <p:extLst>
              <p:ext uri="{D42A27DB-BD31-4B8C-83A1-F6EECF244321}">
                <p14:modId xmlns:p14="http://schemas.microsoft.com/office/powerpoint/2010/main" val="123551040"/>
              </p:ext>
            </p:extLst>
          </p:nvPr>
        </p:nvGraphicFramePr>
        <p:xfrm>
          <a:off x="1182688" y="2153920"/>
          <a:ext cx="7123112" cy="3388360"/>
        </p:xfrm>
        <a:graphic>
          <a:graphicData uri="http://schemas.openxmlformats.org/drawingml/2006/table">
            <a:tbl>
              <a:tblPr firstRow="1" bandRow="1">
                <a:tableStyleId>{2D5ABB26-0587-4C30-8999-92F81FD0307C}</a:tableStyleId>
              </a:tblPr>
              <a:tblGrid>
                <a:gridCol w="2225973">
                  <a:extLst>
                    <a:ext uri="{9D8B030D-6E8A-4147-A177-3AD203B41FA5}">
                      <a16:colId xmlns:a16="http://schemas.microsoft.com/office/drawing/2014/main" val="2748928441"/>
                    </a:ext>
                  </a:extLst>
                </a:gridCol>
                <a:gridCol w="2522768">
                  <a:extLst>
                    <a:ext uri="{9D8B030D-6E8A-4147-A177-3AD203B41FA5}">
                      <a16:colId xmlns:a16="http://schemas.microsoft.com/office/drawing/2014/main" val="2897200181"/>
                    </a:ext>
                  </a:extLst>
                </a:gridCol>
                <a:gridCol w="2374371">
                  <a:extLst>
                    <a:ext uri="{9D8B030D-6E8A-4147-A177-3AD203B41FA5}">
                      <a16:colId xmlns:a16="http://schemas.microsoft.com/office/drawing/2014/main" val="1728579606"/>
                    </a:ext>
                  </a:extLst>
                </a:gridCol>
              </a:tblGrid>
              <a:tr h="370840">
                <a:tc>
                  <a:txBody>
                    <a:bodyPr/>
                    <a:lstStyle/>
                    <a:p>
                      <a:pPr algn="ctr"/>
                      <a:r>
                        <a:rPr lang="en-IN" sz="1600"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600" b="1" u="none" strike="noStrike" kern="1200" baseline="0" dirty="0">
                          <a:latin typeface="Calibri" panose="020F0502020204030204" pitchFamily="34" charset="0"/>
                        </a:rPr>
                        <a:t>Front Office</a:t>
                      </a:r>
                      <a:endParaRPr lang="en-IN" sz="1600" b="1" i="0" u="none" strike="noStrike" kern="1200" baseline="0" dirty="0">
                        <a:solidFill>
                          <a:schemeClr val="lt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1600" b="1" u="none" strike="noStrike" kern="1200" baseline="0" dirty="0">
                          <a:latin typeface="Calibri" panose="020F0502020204030204" pitchFamily="34" charset="0"/>
                        </a:rPr>
                        <a:t>Back Office</a:t>
                      </a:r>
                      <a:endParaRPr lang="en-IN" sz="1600" b="1"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82539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u="none" strike="noStrike" kern="1200" baseline="0" dirty="0">
                          <a:latin typeface="Calibri" panose="020F0502020204030204" pitchFamily="34" charset="0"/>
                        </a:rPr>
                        <a:t>External Customer (consumer)</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6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6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6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6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6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600" u="none" strike="noStrike" kern="1200" baseline="0" dirty="0">
                          <a:latin typeface="Calibri" panose="020F0502020204030204" pitchFamily="34" charset="0"/>
                        </a:rPr>
                        <a:t>Internal Customer (employee)</a:t>
                      </a:r>
                      <a:endParaRPr lang="en-IN" sz="16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u="none" strike="noStrike" kern="1200" baseline="0" dirty="0">
                          <a:latin typeface="Calibri" panose="020F0502020204030204" pitchFamily="34" charset="0"/>
                        </a:rPr>
                        <a:t>Is travel out to customer or customer travel to site? </a:t>
                      </a:r>
                    </a:p>
                    <a:p>
                      <a:r>
                        <a:rPr lang="en-IN" sz="1600" u="none" strike="noStrike" kern="1200" baseline="0" dirty="0">
                          <a:latin typeface="Calibri" panose="020F0502020204030204" pitchFamily="34" charset="0"/>
                        </a:rPr>
                        <a:t>Is location a barrier to entry? Can electronic media substitute for physical travel?</a:t>
                      </a:r>
                    </a:p>
                    <a:p>
                      <a:endParaRPr lang="en-IN" sz="1600" u="none" strike="noStrike" kern="1200" baseline="0" dirty="0">
                        <a:latin typeface="Calibri" panose="020F0502020204030204" pitchFamily="34" charset="0"/>
                      </a:endParaRPr>
                    </a:p>
                    <a:p>
                      <a:r>
                        <a:rPr lang="en-IN" sz="1600" u="none" strike="noStrike" kern="1200" baseline="0" dirty="0">
                          <a:latin typeface="Calibri" panose="020F0502020204030204" pitchFamily="34" charset="0"/>
                        </a:rPr>
                        <a:t>Availability of labor? </a:t>
                      </a:r>
                    </a:p>
                    <a:p>
                      <a:endParaRPr lang="en-IN" sz="1600" u="none" strike="noStrike" kern="1200" baseline="0" dirty="0">
                        <a:latin typeface="Calibri" panose="020F0502020204030204" pitchFamily="34" charset="0"/>
                      </a:endParaRPr>
                    </a:p>
                    <a:p>
                      <a:r>
                        <a:rPr lang="en-IN" sz="1600" u="none" strike="noStrike" kern="1200" baseline="0" dirty="0">
                          <a:latin typeface="Calibri" panose="020F0502020204030204" pitchFamily="34" charset="0"/>
                        </a:rPr>
                        <a:t>Are self-service kiosks an alternative?</a:t>
                      </a:r>
                      <a:endParaRPr lang="en-IN" sz="16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u="none" strike="noStrike" kern="1200" baseline="0" dirty="0">
                          <a:latin typeface="Calibri" panose="020F0502020204030204" pitchFamily="34" charset="0"/>
                        </a:rPr>
                        <a:t>Is service performed on person or property?</a:t>
                      </a:r>
                    </a:p>
                    <a:p>
                      <a:pPr marL="0" marR="0" indent="0" algn="l" defTabSz="914400" rtl="0" eaLnBrk="1" fontAlgn="auto" latinLnBrk="0" hangingPunct="1">
                        <a:lnSpc>
                          <a:spcPct val="100000"/>
                        </a:lnSpc>
                        <a:spcBef>
                          <a:spcPts val="0"/>
                        </a:spcBef>
                        <a:spcAft>
                          <a:spcPts val="0"/>
                        </a:spcAft>
                        <a:buClrTx/>
                        <a:buSzTx/>
                        <a:buFontTx/>
                        <a:buNone/>
                        <a:tabLst/>
                        <a:defRPr/>
                      </a:pPr>
                      <a:r>
                        <a:rPr lang="en-IN" sz="1600" u="none" strike="noStrike" kern="1200" baseline="0" dirty="0">
                          <a:latin typeface="Calibri" panose="020F0502020204030204" pitchFamily="34" charset="0"/>
                        </a:rPr>
                        <a:t>Is colocation necessary? How is communication accomplished?</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6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6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600" u="none" strike="noStrike" kern="1200" baseline="0" dirty="0">
                          <a:latin typeface="Calibri" panose="020F0502020204030204" pitchFamily="34" charset="0"/>
                        </a:rPr>
                        <a:t>Are economies of scale possible?</a:t>
                      </a:r>
                    </a:p>
                    <a:p>
                      <a:r>
                        <a:rPr lang="en-IN" sz="1600" u="none" strike="noStrike" kern="1200" baseline="0" dirty="0">
                          <a:latin typeface="Calibri" panose="020F0502020204030204" pitchFamily="34" charset="0"/>
                        </a:rPr>
                        <a:t>Can employees work from home? </a:t>
                      </a:r>
                    </a:p>
                    <a:p>
                      <a:r>
                        <a:rPr lang="en-IN" sz="1600" u="none" strike="noStrike" kern="1200" baseline="0" dirty="0">
                          <a:latin typeface="Calibri" panose="020F0502020204030204" pitchFamily="34" charset="0"/>
                        </a:rPr>
                        <a:t>Is offshoring an option?</a:t>
                      </a:r>
                      <a:endParaRPr lang="en-IN" sz="16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41577973"/>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Table 8.2: Site Selection Considerations </a:t>
            </a:r>
            <a:r>
              <a:rPr lang="en-US" altLang="en-US" sz="1000" dirty="0"/>
              <a:t>1</a:t>
            </a:r>
            <a:endParaRPr lang="en-IN" sz="1000" dirty="0"/>
          </a:p>
        </p:txBody>
      </p:sp>
      <p:sp>
        <p:nvSpPr>
          <p:cNvPr id="3" name="Content Placeholder 2"/>
          <p:cNvSpPr>
            <a:spLocks noGrp="1"/>
          </p:cNvSpPr>
          <p:nvPr>
            <p:ph idx="1"/>
          </p:nvPr>
        </p:nvSpPr>
        <p:spPr>
          <a:xfrm>
            <a:off x="801688" y="1905001"/>
            <a:ext cx="1636712" cy="418564"/>
          </a:xfrm>
        </p:spPr>
        <p:txBody>
          <a:bodyPr/>
          <a:lstStyle/>
          <a:p>
            <a:pPr marL="403200" indent="-403200">
              <a:buClr>
                <a:schemeClr val="bg2"/>
              </a:buClr>
              <a:buSzPct val="100000"/>
              <a:buFont typeface="+mj-lt"/>
              <a:buAutoNum type="arabicPeriod"/>
            </a:pPr>
            <a:r>
              <a:rPr lang="en-IN" sz="2200" kern="1200" dirty="0"/>
              <a:t>Access: </a:t>
            </a:r>
            <a:endParaRPr lang="en-IN" sz="2200" dirty="0"/>
          </a:p>
        </p:txBody>
      </p:sp>
      <p:sp>
        <p:nvSpPr>
          <p:cNvPr id="4" name="Content Placeholder 3"/>
          <p:cNvSpPr>
            <a:spLocks noGrp="1"/>
          </p:cNvSpPr>
          <p:nvPr>
            <p:ph idx="13"/>
          </p:nvPr>
        </p:nvSpPr>
        <p:spPr>
          <a:xfrm>
            <a:off x="1162050" y="2284927"/>
            <a:ext cx="6610350" cy="762000"/>
          </a:xfrm>
        </p:spPr>
        <p:txBody>
          <a:bodyPr/>
          <a:lstStyle/>
          <a:p>
            <a:pPr marL="0" indent="0">
              <a:spcBef>
                <a:spcPts val="200"/>
              </a:spcBef>
              <a:buNone/>
            </a:pPr>
            <a:r>
              <a:rPr lang="en-IN" sz="2000" kern="1200" dirty="0"/>
              <a:t>Convenient to freeway exit and entrance ramps.</a:t>
            </a:r>
          </a:p>
          <a:p>
            <a:pPr marL="0" indent="0">
              <a:spcBef>
                <a:spcPts val="200"/>
              </a:spcBef>
              <a:buNone/>
            </a:pPr>
            <a:r>
              <a:rPr lang="en-IN" sz="2000" kern="1200" dirty="0"/>
              <a:t>Served by public transportation.</a:t>
            </a:r>
            <a:endParaRPr lang="en-IN" sz="2000" dirty="0"/>
          </a:p>
        </p:txBody>
      </p:sp>
      <p:sp>
        <p:nvSpPr>
          <p:cNvPr id="5" name="Content Placeholder 4"/>
          <p:cNvSpPr>
            <a:spLocks noGrp="1"/>
          </p:cNvSpPr>
          <p:nvPr>
            <p:ph idx="14"/>
          </p:nvPr>
        </p:nvSpPr>
        <p:spPr>
          <a:xfrm>
            <a:off x="781050" y="3009363"/>
            <a:ext cx="1809750" cy="441214"/>
          </a:xfrm>
        </p:spPr>
        <p:txBody>
          <a:bodyPr/>
          <a:lstStyle/>
          <a:p>
            <a:pPr marL="403200" indent="-403200">
              <a:spcBef>
                <a:spcPts val="200"/>
              </a:spcBef>
              <a:buClr>
                <a:schemeClr val="bg2"/>
              </a:buClr>
              <a:buSzPct val="100000"/>
              <a:buFont typeface="+mj-lt"/>
              <a:buAutoNum type="arabicPeriod" startAt="2"/>
            </a:pPr>
            <a:r>
              <a:rPr lang="en-IN" sz="2200" kern="1200" dirty="0"/>
              <a:t>Visibility: </a:t>
            </a:r>
          </a:p>
        </p:txBody>
      </p:sp>
      <p:sp>
        <p:nvSpPr>
          <p:cNvPr id="6" name="Content Placeholder 5"/>
          <p:cNvSpPr>
            <a:spLocks noGrp="1"/>
          </p:cNvSpPr>
          <p:nvPr>
            <p:ph idx="15"/>
          </p:nvPr>
        </p:nvSpPr>
        <p:spPr>
          <a:xfrm>
            <a:off x="1196641" y="3415048"/>
            <a:ext cx="3185396" cy="669812"/>
          </a:xfrm>
        </p:spPr>
        <p:txBody>
          <a:bodyPr/>
          <a:lstStyle/>
          <a:p>
            <a:pPr marL="0" indent="0">
              <a:spcBef>
                <a:spcPts val="200"/>
              </a:spcBef>
              <a:buNone/>
            </a:pPr>
            <a:r>
              <a:rPr lang="en-IN" sz="2000" kern="1200" dirty="0"/>
              <a:t>Set back from street. </a:t>
            </a:r>
          </a:p>
          <a:p>
            <a:pPr marL="0" indent="0">
              <a:spcBef>
                <a:spcPts val="200"/>
              </a:spcBef>
              <a:buNone/>
            </a:pPr>
            <a:r>
              <a:rPr lang="en-IN" sz="2000" kern="1200" dirty="0"/>
              <a:t>Sign placement.</a:t>
            </a:r>
            <a:endParaRPr lang="en-IN" sz="2000" dirty="0"/>
          </a:p>
        </p:txBody>
      </p:sp>
      <p:sp>
        <p:nvSpPr>
          <p:cNvPr id="7" name="Content Placeholder 6"/>
          <p:cNvSpPr>
            <a:spLocks noGrp="1"/>
          </p:cNvSpPr>
          <p:nvPr>
            <p:ph idx="16"/>
          </p:nvPr>
        </p:nvSpPr>
        <p:spPr>
          <a:xfrm>
            <a:off x="787758" y="4147477"/>
            <a:ext cx="1524000" cy="449207"/>
          </a:xfrm>
        </p:spPr>
        <p:txBody>
          <a:bodyPr/>
          <a:lstStyle/>
          <a:p>
            <a:pPr marL="403200" indent="-403200">
              <a:buClr>
                <a:schemeClr val="bg2"/>
              </a:buClr>
              <a:buSzPct val="100000"/>
              <a:buFont typeface="+mj-lt"/>
              <a:buAutoNum type="arabicPeriod" startAt="3"/>
            </a:pPr>
            <a:r>
              <a:rPr lang="en-IN" sz="2200" kern="1200" dirty="0"/>
              <a:t>Traffic: </a:t>
            </a:r>
          </a:p>
        </p:txBody>
      </p:sp>
      <p:sp>
        <p:nvSpPr>
          <p:cNvPr id="8" name="Content Placeholder 7"/>
          <p:cNvSpPr>
            <a:spLocks noGrp="1"/>
          </p:cNvSpPr>
          <p:nvPr>
            <p:ph idx="17"/>
          </p:nvPr>
        </p:nvSpPr>
        <p:spPr>
          <a:xfrm>
            <a:off x="1196640" y="4558047"/>
            <a:ext cx="6956759" cy="1003601"/>
          </a:xfrm>
        </p:spPr>
        <p:txBody>
          <a:bodyPr/>
          <a:lstStyle/>
          <a:p>
            <a:pPr marL="0" indent="0">
              <a:spcBef>
                <a:spcPts val="200"/>
              </a:spcBef>
              <a:buNone/>
            </a:pPr>
            <a:r>
              <a:rPr lang="en-IN" sz="2000" kern="1200" dirty="0"/>
              <a:t>Traffic volume on street that may indicate potential impulse buying. </a:t>
            </a:r>
          </a:p>
          <a:p>
            <a:pPr marL="0" indent="0">
              <a:spcBef>
                <a:spcPts val="200"/>
              </a:spcBef>
              <a:buNone/>
            </a:pPr>
            <a:r>
              <a:rPr lang="en-IN" sz="2000" kern="1200" dirty="0"/>
              <a:t>Traffic congestion that could be a hindrance (e.g., fire stations).</a:t>
            </a:r>
            <a:endParaRPr lang="en-IN" sz="2000" dirty="0"/>
          </a:p>
        </p:txBody>
      </p:sp>
      <p:sp>
        <p:nvSpPr>
          <p:cNvPr id="9" name="Content Placeholder 8"/>
          <p:cNvSpPr>
            <a:spLocks noGrp="1"/>
          </p:cNvSpPr>
          <p:nvPr>
            <p:ph idx="18"/>
          </p:nvPr>
        </p:nvSpPr>
        <p:spPr>
          <a:xfrm>
            <a:off x="762000" y="5561648"/>
            <a:ext cx="1676400" cy="421277"/>
          </a:xfrm>
        </p:spPr>
        <p:txBody>
          <a:bodyPr/>
          <a:lstStyle/>
          <a:p>
            <a:pPr marL="403200" indent="-403200">
              <a:buClr>
                <a:schemeClr val="bg2"/>
              </a:buClr>
              <a:buSzPct val="100000"/>
              <a:buFont typeface="+mj-lt"/>
              <a:buAutoNum type="arabicPeriod" startAt="4"/>
            </a:pPr>
            <a:r>
              <a:rPr lang="en-IN" sz="2200" kern="1200" dirty="0"/>
              <a:t>Parking: </a:t>
            </a:r>
          </a:p>
        </p:txBody>
      </p:sp>
      <p:sp>
        <p:nvSpPr>
          <p:cNvPr id="10" name="Content Placeholder 9"/>
          <p:cNvSpPr>
            <a:spLocks noGrp="1"/>
          </p:cNvSpPr>
          <p:nvPr>
            <p:ph idx="19"/>
          </p:nvPr>
        </p:nvSpPr>
        <p:spPr>
          <a:xfrm>
            <a:off x="1193442" y="5970046"/>
            <a:ext cx="3378558" cy="406070"/>
          </a:xfrm>
        </p:spPr>
        <p:txBody>
          <a:bodyPr/>
          <a:lstStyle/>
          <a:p>
            <a:pPr marL="0" indent="0">
              <a:buNone/>
            </a:pPr>
            <a:r>
              <a:rPr lang="en-IN" sz="2000" kern="1200" dirty="0"/>
              <a:t>Adequate off-street parking.</a:t>
            </a:r>
            <a:endParaRPr lang="en-IN" sz="2000" dirty="0"/>
          </a:p>
        </p:txBody>
      </p:sp>
    </p:spTree>
    <p:extLst>
      <p:ext uri="{BB962C8B-B14F-4D97-AF65-F5344CB8AC3E}">
        <p14:creationId xmlns:p14="http://schemas.microsoft.com/office/powerpoint/2010/main" val="35898289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Table 8.2: Site Selection Considerations </a:t>
            </a:r>
            <a:r>
              <a:rPr lang="en-US" altLang="en-US" sz="1000" dirty="0"/>
              <a:t>2</a:t>
            </a:r>
            <a:endParaRPr lang="en-IN" sz="1000" dirty="0"/>
          </a:p>
        </p:txBody>
      </p:sp>
      <p:sp>
        <p:nvSpPr>
          <p:cNvPr id="3" name="Content Placeholder 2"/>
          <p:cNvSpPr>
            <a:spLocks noGrp="1"/>
          </p:cNvSpPr>
          <p:nvPr>
            <p:ph idx="1"/>
          </p:nvPr>
        </p:nvSpPr>
        <p:spPr>
          <a:xfrm>
            <a:off x="801688" y="1905001"/>
            <a:ext cx="2017712" cy="418564"/>
          </a:xfrm>
        </p:spPr>
        <p:txBody>
          <a:bodyPr/>
          <a:lstStyle/>
          <a:p>
            <a:pPr marL="403200" indent="-403200">
              <a:buClr>
                <a:schemeClr val="bg2"/>
              </a:buClr>
              <a:buSzPct val="100000"/>
              <a:buFont typeface="+mj-lt"/>
              <a:buAutoNum type="arabicPeriod" startAt="5"/>
            </a:pPr>
            <a:r>
              <a:rPr lang="en-IN" sz="2200" kern="1200" dirty="0"/>
              <a:t>Expansion: </a:t>
            </a:r>
            <a:endParaRPr lang="en-IN" sz="2200" dirty="0"/>
          </a:p>
        </p:txBody>
      </p:sp>
      <p:sp>
        <p:nvSpPr>
          <p:cNvPr id="4" name="Content Placeholder 3"/>
          <p:cNvSpPr>
            <a:spLocks noGrp="1"/>
          </p:cNvSpPr>
          <p:nvPr>
            <p:ph idx="13"/>
          </p:nvPr>
        </p:nvSpPr>
        <p:spPr>
          <a:xfrm>
            <a:off x="1162050" y="2284927"/>
            <a:ext cx="2419350" cy="395074"/>
          </a:xfrm>
        </p:spPr>
        <p:txBody>
          <a:bodyPr/>
          <a:lstStyle/>
          <a:p>
            <a:pPr marL="0" indent="0">
              <a:spcBef>
                <a:spcPts val="200"/>
              </a:spcBef>
              <a:buNone/>
            </a:pPr>
            <a:r>
              <a:rPr lang="en-IN" sz="2000" kern="1200" dirty="0"/>
              <a:t>Room for expansion.</a:t>
            </a:r>
            <a:endParaRPr lang="en-IN" sz="2000" dirty="0"/>
          </a:p>
        </p:txBody>
      </p:sp>
      <p:sp>
        <p:nvSpPr>
          <p:cNvPr id="5" name="Content Placeholder 4"/>
          <p:cNvSpPr>
            <a:spLocks noGrp="1"/>
          </p:cNvSpPr>
          <p:nvPr>
            <p:ph idx="14"/>
          </p:nvPr>
        </p:nvSpPr>
        <p:spPr>
          <a:xfrm>
            <a:off x="781050" y="2590800"/>
            <a:ext cx="2343150" cy="441214"/>
          </a:xfrm>
        </p:spPr>
        <p:txBody>
          <a:bodyPr/>
          <a:lstStyle/>
          <a:p>
            <a:pPr marL="403200" indent="-403200">
              <a:spcBef>
                <a:spcPts val="200"/>
              </a:spcBef>
              <a:buClr>
                <a:schemeClr val="bg2"/>
              </a:buClr>
              <a:buSzPct val="100000"/>
              <a:buFont typeface="+mj-lt"/>
              <a:buAutoNum type="arabicPeriod" startAt="6"/>
            </a:pPr>
            <a:r>
              <a:rPr lang="en-IN" sz="2200" kern="1200" dirty="0"/>
              <a:t>Environment:</a:t>
            </a:r>
          </a:p>
        </p:txBody>
      </p:sp>
      <p:sp>
        <p:nvSpPr>
          <p:cNvPr id="6" name="Content Placeholder 5"/>
          <p:cNvSpPr>
            <a:spLocks noGrp="1"/>
          </p:cNvSpPr>
          <p:nvPr>
            <p:ph idx="15"/>
          </p:nvPr>
        </p:nvSpPr>
        <p:spPr>
          <a:xfrm>
            <a:off x="1196641" y="2956773"/>
            <a:ext cx="6118559" cy="367999"/>
          </a:xfrm>
        </p:spPr>
        <p:txBody>
          <a:bodyPr/>
          <a:lstStyle/>
          <a:p>
            <a:pPr marL="0" indent="0">
              <a:spcBef>
                <a:spcPts val="200"/>
              </a:spcBef>
              <a:buNone/>
            </a:pPr>
            <a:r>
              <a:rPr lang="en-IN" sz="2000" kern="1200" dirty="0"/>
              <a:t>Immediate surroundings should complement the service.</a:t>
            </a:r>
            <a:endParaRPr lang="en-IN" sz="2000" dirty="0"/>
          </a:p>
        </p:txBody>
      </p:sp>
      <p:sp>
        <p:nvSpPr>
          <p:cNvPr id="7" name="Content Placeholder 6"/>
          <p:cNvSpPr>
            <a:spLocks noGrp="1"/>
          </p:cNvSpPr>
          <p:nvPr>
            <p:ph idx="16"/>
          </p:nvPr>
        </p:nvSpPr>
        <p:spPr>
          <a:xfrm>
            <a:off x="787758" y="3273257"/>
            <a:ext cx="2260242" cy="460642"/>
          </a:xfrm>
        </p:spPr>
        <p:txBody>
          <a:bodyPr/>
          <a:lstStyle/>
          <a:p>
            <a:pPr marL="403200" indent="-403200">
              <a:buClr>
                <a:schemeClr val="bg2"/>
              </a:buClr>
              <a:buSzPct val="100000"/>
              <a:buFont typeface="+mj-lt"/>
              <a:buAutoNum type="arabicPeriod" startAt="7"/>
            </a:pPr>
            <a:r>
              <a:rPr lang="en-IN" sz="2200" kern="1200" dirty="0"/>
              <a:t>Competition: </a:t>
            </a:r>
          </a:p>
        </p:txBody>
      </p:sp>
      <p:sp>
        <p:nvSpPr>
          <p:cNvPr id="8" name="Content Placeholder 7"/>
          <p:cNvSpPr>
            <a:spLocks noGrp="1"/>
          </p:cNvSpPr>
          <p:nvPr>
            <p:ph idx="17"/>
          </p:nvPr>
        </p:nvSpPr>
        <p:spPr>
          <a:xfrm>
            <a:off x="1196641" y="3642573"/>
            <a:ext cx="2841960" cy="382051"/>
          </a:xfrm>
        </p:spPr>
        <p:txBody>
          <a:bodyPr/>
          <a:lstStyle/>
          <a:p>
            <a:pPr marL="0" indent="0">
              <a:spcBef>
                <a:spcPts val="200"/>
              </a:spcBef>
              <a:buNone/>
            </a:pPr>
            <a:r>
              <a:rPr lang="en-IN" sz="2000" kern="1200" dirty="0"/>
              <a:t>Location of competitors.</a:t>
            </a:r>
            <a:endParaRPr lang="en-IN" sz="2000" dirty="0"/>
          </a:p>
        </p:txBody>
      </p:sp>
      <p:sp>
        <p:nvSpPr>
          <p:cNvPr id="9" name="Content Placeholder 8"/>
          <p:cNvSpPr>
            <a:spLocks noGrp="1"/>
          </p:cNvSpPr>
          <p:nvPr>
            <p:ph idx="18"/>
          </p:nvPr>
        </p:nvSpPr>
        <p:spPr>
          <a:xfrm>
            <a:off x="762000" y="3948447"/>
            <a:ext cx="2286000" cy="390654"/>
          </a:xfrm>
        </p:spPr>
        <p:txBody>
          <a:bodyPr/>
          <a:lstStyle/>
          <a:p>
            <a:pPr marL="403200" indent="-403200">
              <a:buClr>
                <a:schemeClr val="bg2"/>
              </a:buClr>
              <a:buSzPct val="100000"/>
              <a:buFont typeface="+mj-lt"/>
              <a:buAutoNum type="arabicPeriod" startAt="8"/>
            </a:pPr>
            <a:r>
              <a:rPr lang="en-IN" sz="2200" kern="1200" dirty="0"/>
              <a:t>Government:</a:t>
            </a:r>
          </a:p>
        </p:txBody>
      </p:sp>
      <p:sp>
        <p:nvSpPr>
          <p:cNvPr id="10" name="Content Placeholder 9"/>
          <p:cNvSpPr>
            <a:spLocks noGrp="1"/>
          </p:cNvSpPr>
          <p:nvPr>
            <p:ph idx="19"/>
          </p:nvPr>
        </p:nvSpPr>
        <p:spPr>
          <a:xfrm>
            <a:off x="1193442" y="4291884"/>
            <a:ext cx="3378558" cy="712396"/>
          </a:xfrm>
        </p:spPr>
        <p:txBody>
          <a:bodyPr/>
          <a:lstStyle/>
          <a:p>
            <a:pPr marL="0" indent="0">
              <a:spcBef>
                <a:spcPts val="200"/>
              </a:spcBef>
              <a:buNone/>
            </a:pPr>
            <a:r>
              <a:rPr lang="en-IN" sz="2000" kern="1200" dirty="0"/>
              <a:t>Zoning restrictions.</a:t>
            </a:r>
          </a:p>
          <a:p>
            <a:pPr marL="0" indent="0">
              <a:spcBef>
                <a:spcPts val="200"/>
              </a:spcBef>
              <a:buNone/>
            </a:pPr>
            <a:r>
              <a:rPr lang="en-IN" sz="2000" kern="1200" dirty="0"/>
              <a:t>Taxes.</a:t>
            </a:r>
            <a:endParaRPr lang="en-IN" sz="2000" dirty="0"/>
          </a:p>
        </p:txBody>
      </p:sp>
      <p:sp>
        <p:nvSpPr>
          <p:cNvPr id="11" name="Content Placeholder 12"/>
          <p:cNvSpPr>
            <a:spLocks noGrp="1"/>
          </p:cNvSpPr>
          <p:nvPr>
            <p:ph idx="22"/>
          </p:nvPr>
        </p:nvSpPr>
        <p:spPr>
          <a:xfrm>
            <a:off x="801689" y="4910307"/>
            <a:ext cx="1484312" cy="369412"/>
          </a:xfrm>
        </p:spPr>
        <p:txBody>
          <a:bodyPr/>
          <a:lstStyle/>
          <a:p>
            <a:pPr marL="403200" indent="-403200">
              <a:buClr>
                <a:schemeClr val="bg2"/>
              </a:buClr>
              <a:buSzPct val="100000"/>
              <a:buFont typeface="+mj-lt"/>
              <a:buAutoNum type="arabicPeriod" startAt="9"/>
            </a:pPr>
            <a:r>
              <a:rPr lang="en-IN" sz="2200" kern="1200" dirty="0"/>
              <a:t>Labor: </a:t>
            </a:r>
          </a:p>
        </p:txBody>
      </p:sp>
      <p:sp>
        <p:nvSpPr>
          <p:cNvPr id="12" name="Content Placeholder 13"/>
          <p:cNvSpPr>
            <a:spLocks noGrp="1"/>
          </p:cNvSpPr>
          <p:nvPr>
            <p:ph idx="23"/>
          </p:nvPr>
        </p:nvSpPr>
        <p:spPr>
          <a:xfrm>
            <a:off x="1162050" y="5306311"/>
            <a:ext cx="4324350" cy="429197"/>
          </a:xfrm>
        </p:spPr>
        <p:txBody>
          <a:bodyPr/>
          <a:lstStyle/>
          <a:p>
            <a:pPr marL="0" indent="0">
              <a:buNone/>
            </a:pPr>
            <a:r>
              <a:rPr lang="en-IN" sz="2000" kern="1200" dirty="0"/>
              <a:t>Available labor with appropriate skills.</a:t>
            </a:r>
            <a:endParaRPr lang="en-IN" sz="2000" dirty="0"/>
          </a:p>
        </p:txBody>
      </p:sp>
      <p:sp>
        <p:nvSpPr>
          <p:cNvPr id="13" name="Content Placeholder 14"/>
          <p:cNvSpPr>
            <a:spLocks noGrp="1"/>
          </p:cNvSpPr>
          <p:nvPr>
            <p:ph idx="24"/>
          </p:nvPr>
        </p:nvSpPr>
        <p:spPr>
          <a:xfrm>
            <a:off x="786684" y="5661313"/>
            <a:ext cx="2464158" cy="469028"/>
          </a:xfrm>
        </p:spPr>
        <p:txBody>
          <a:bodyPr/>
          <a:lstStyle/>
          <a:p>
            <a:pPr marL="403200" indent="-403200">
              <a:buClr>
                <a:schemeClr val="bg2"/>
              </a:buClr>
              <a:buSzPct val="100000"/>
              <a:buFont typeface="+mj-lt"/>
              <a:buAutoNum type="arabicPeriod" startAt="10"/>
            </a:pPr>
            <a:r>
              <a:rPr lang="en-IN" sz="2200" kern="1200" dirty="0"/>
              <a:t>Complements: </a:t>
            </a:r>
          </a:p>
        </p:txBody>
      </p:sp>
      <p:sp>
        <p:nvSpPr>
          <p:cNvPr id="14" name="Content Placeholder 15"/>
          <p:cNvSpPr>
            <a:spLocks noGrp="1"/>
          </p:cNvSpPr>
          <p:nvPr>
            <p:ph idx="25"/>
          </p:nvPr>
        </p:nvSpPr>
        <p:spPr>
          <a:xfrm>
            <a:off x="1192368" y="6029580"/>
            <a:ext cx="3733800" cy="404368"/>
          </a:xfrm>
        </p:spPr>
        <p:txBody>
          <a:bodyPr/>
          <a:lstStyle/>
          <a:p>
            <a:pPr marL="0" indent="0">
              <a:buNone/>
            </a:pPr>
            <a:r>
              <a:rPr lang="en-IN" sz="2000" kern="1200" dirty="0"/>
              <a:t>Complementary services nearby.</a:t>
            </a:r>
            <a:endParaRPr lang="en-IN" sz="2000" dirty="0"/>
          </a:p>
        </p:txBody>
      </p:sp>
    </p:spTree>
    <p:extLst>
      <p:ext uri="{BB962C8B-B14F-4D97-AF65-F5344CB8AC3E}">
        <p14:creationId xmlns:p14="http://schemas.microsoft.com/office/powerpoint/2010/main" val="1411732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Geographic Information Systems (G</a:t>
            </a:r>
            <a:r>
              <a:rPr lang="en-US" altLang="en-US" sz="100" dirty="0"/>
              <a:t> </a:t>
            </a:r>
            <a:r>
              <a:rPr lang="en-US" altLang="en-US" dirty="0"/>
              <a:t>I</a:t>
            </a:r>
            <a:r>
              <a:rPr lang="en-US" altLang="en-US" sz="100" dirty="0"/>
              <a:t> </a:t>
            </a:r>
            <a:r>
              <a:rPr lang="en-US" altLang="en-US" dirty="0"/>
              <a:t>S)</a:t>
            </a:r>
            <a:endParaRPr lang="en-US" sz="1000" dirty="0"/>
          </a:p>
        </p:txBody>
      </p:sp>
      <p:sp>
        <p:nvSpPr>
          <p:cNvPr id="3" name="Content Placeholder 2"/>
          <p:cNvSpPr>
            <a:spLocks noGrp="1"/>
          </p:cNvSpPr>
          <p:nvPr>
            <p:ph idx="1"/>
          </p:nvPr>
        </p:nvSpPr>
        <p:spPr>
          <a:xfrm>
            <a:off x="1182688" y="2017713"/>
            <a:ext cx="7588062" cy="3773487"/>
          </a:xfrm>
        </p:spPr>
        <p:txBody>
          <a:bodyPr/>
          <a:lstStyle/>
          <a:p>
            <a:pPr marL="291600" indent="-291600">
              <a:buSzPct val="100000"/>
            </a:pPr>
            <a:r>
              <a:rPr lang="en-US" sz="2800" dirty="0"/>
              <a:t>Businesses can use mapped data to determine the location of a target market, analyze demand, and improve delivery service.</a:t>
            </a:r>
          </a:p>
          <a:p>
            <a:pPr marL="291600" indent="-291600">
              <a:buSzPct val="100000"/>
            </a:pPr>
            <a:r>
              <a:rPr lang="en-US" sz="2800" dirty="0"/>
              <a:t>ArcView – transformed disparate demographic data into very useful data by plotting them on a map.</a:t>
            </a:r>
          </a:p>
          <a:p>
            <a:pPr marL="291600" indent="-291600">
              <a:buSzPct val="100000"/>
            </a:pPr>
            <a:r>
              <a:rPr lang="en-US" sz="2800" dirty="0"/>
              <a:t>Any data that can be put on a spreadsheet can be mapped.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Figure 8.1: G</a:t>
            </a:r>
            <a:r>
              <a:rPr lang="en-US" altLang="en-US" sz="100" dirty="0"/>
              <a:t> </a:t>
            </a:r>
            <a:r>
              <a:rPr lang="en-US" altLang="en-US" dirty="0"/>
              <a:t>I</a:t>
            </a:r>
            <a:r>
              <a:rPr lang="en-US" altLang="en-US" sz="100" dirty="0"/>
              <a:t> </a:t>
            </a:r>
            <a:r>
              <a:rPr lang="en-US" altLang="en-US" dirty="0"/>
              <a:t>S Data Layers for The Sea Ranch</a:t>
            </a:r>
            <a:endParaRPr lang="en-US" sz="1000" dirty="0"/>
          </a:p>
        </p:txBody>
      </p:sp>
      <p:pic>
        <p:nvPicPr>
          <p:cNvPr id="6" name="Picture 5" descr="GIS data layers for the sea ranch."/>
          <p:cNvPicPr>
            <a:picLocks noChangeAspect="1"/>
          </p:cNvPicPr>
          <p:nvPr/>
        </p:nvPicPr>
        <p:blipFill>
          <a:blip r:embed="rId3"/>
          <a:stretch>
            <a:fillRect/>
          </a:stretch>
        </p:blipFill>
        <p:spPr>
          <a:xfrm>
            <a:off x="2362200" y="2057400"/>
            <a:ext cx="4726781" cy="3905250"/>
          </a:xfrm>
          <a:prstGeom prst="rect">
            <a:avLst/>
          </a:prstGeom>
        </p:spPr>
      </p:pic>
      <p:sp>
        <p:nvSpPr>
          <p:cNvPr id="5" name="Content Placeholder 6"/>
          <p:cNvSpPr>
            <a:spLocks noGrp="1"/>
          </p:cNvSpPr>
          <p:nvPr>
            <p:ph idx="1"/>
          </p:nvPr>
        </p:nvSpPr>
        <p:spPr>
          <a:xfrm>
            <a:off x="3954462" y="6248400"/>
            <a:ext cx="1836738" cy="228600"/>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124295936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2941&quot;&gt;&lt;object type=&quot;3&quot; unique_id=&quot;12942&quot;&gt;&lt;property id=&quot;20148&quot; value=&quot;5&quot;/&gt;&lt;property id=&quot;20300&quot; value=&quot;Slide 1 - &amp;quot;New Service Development&amp;#x0D;&amp;#x0A;&amp;quot;&quot;/&gt;&lt;property id=&quot;20307&quot; value=&quot;256&quot;/&gt;&lt;/object&gt;&lt;object type=&quot;3&quot; unique_id=&quot;12943&quot;&gt;&lt;property id=&quot;20148&quot; value=&quot;5&quot;/&gt;&lt;property id=&quot;20300&quot; value=&quot;Slide 2 - &amp;quot;Learning Objectives&amp;quot;&quot;/&gt;&lt;property id=&quot;20307&quot; value=&quot;271&quot;/&gt;&lt;/object&gt;&lt;object type=&quot;3&quot; unique_id=&quot;12944&quot;&gt;&lt;property id=&quot;20148&quot; value=&quot;5&quot;/&gt;&lt;property id=&quot;20300&quot; value=&quot;Slide 3 - &amp;quot;Source of Service Sector Growth&amp;quot;&quot;/&gt;&lt;property id=&quot;20307&quot; value=&quot;296&quot;/&gt;&lt;/object&gt;&lt;object type=&quot;3&quot; unique_id=&quot;12945&quot;&gt;&lt;property id=&quot;20148&quot; value=&quot;5&quot;/&gt;&lt;property id=&quot;20300&quot; value=&quot;Slide 4 - &amp;quot;Distribution of GDP in the US Economy&amp;quot;&quot;/&gt;&lt;property id=&quot;20307&quot; value=&quot;297&quot;/&gt;&lt;/object&gt;&lt;object type=&quot;3&quot; unique_id=&quot;12946&quot;&gt;&lt;property id=&quot;20148&quot; value=&quot;5&quot;/&gt;&lt;property id=&quot;20300&quot; value=&quot;Slide 5 - &amp;quot;Innovation in Services&amp;quot;&quot;/&gt;&lt;property id=&quot;20307&quot; value=&quot;289&quot;/&gt;&lt;/object&gt;&lt;object type=&quot;3&quot; unique_id=&quot;12947&quot;&gt;&lt;property id=&quot;20148&quot; value=&quot;5&quot;/&gt;&lt;property id=&quot;20300&quot; value=&quot;Slide 6 - &amp;quot;Levels of Service Innovation&amp;quot;&quot;/&gt;&lt;property id=&quot;20307&quot; value=&quot;276&quot;/&gt;&lt;/object&gt;&lt;object type=&quot;3&quot; unique_id=&quot;12948&quot;&gt;&lt;property id=&quot;20148&quot; value=&quot;5&quot;/&gt;&lt;property id=&quot;20300&quot; value=&quot;Slide 7 - &amp;quot;Technology-Driven &amp;#x0D;&amp;#x0A;Service Innovations&amp;quot;&quot;/&gt;&lt;property id=&quot;20307&quot; value=&quot;287&quot;/&gt;&lt;/object&gt;&lt;object type=&quot;3&quot; unique_id=&quot;12949&quot;&gt;&lt;property id=&quot;20148&quot; value=&quot;5&quot;/&gt;&lt;property id=&quot;20300&quot; value=&quot;Slide 8 - &amp;quot;Challenges for Service Innovation&amp;quot;&quot;/&gt;&lt;property id=&quot;20307&quot; value=&quot;290&quot;/&gt;&lt;/object&gt;&lt;object type=&quot;3&quot; unique_id=&quot;12950&quot;&gt;&lt;property id=&quot;20148&quot; value=&quot;5&quot;/&gt;&lt;property id=&quot;20300&quot; value=&quot;Slide 9 - &amp;quot;Adoption of New Technology in Services&amp;quot;&quot;/&gt;&lt;property id=&quot;20307&quot; value=&quot;298&quot;/&gt;&lt;/object&gt;&lt;object type=&quot;3&quot; unique_id=&quot;12951&quot;&gt;&lt;property id=&quot;20148&quot; value=&quot;5&quot;/&gt;&lt;property id=&quot;20300&quot; value=&quot;Slide 10 - &amp;quot;New Service Development Cycle&amp;quot;&quot;/&gt;&lt;property id=&quot;20307&quot; value=&quot;277&quot;/&gt;&lt;/object&gt;&lt;object type=&quot;3&quot; unique_id=&quot;12952&quot;&gt;&lt;property id=&quot;20148&quot; value=&quot;5&quot;/&gt;&lt;property id=&quot;20300&quot; value=&quot;Slide 11 - &amp;quot;Service Design Elements&amp;quot;&quot;/&gt;&lt;property id=&quot;20307&quot; value=&quot;288&quot;/&gt;&lt;/object&gt;&lt;object type=&quot;3&quot; unique_id=&quot;12953&quot;&gt;&lt;property id=&quot;20148&quot; value=&quot;5&quot;/&gt;&lt;property id=&quot;20300&quot; value=&quot;Slide 12 - &amp;quot;Customer Value Equation&amp;quot;&quot;/&gt;&lt;property id=&quot;20307&quot; value=&quot;284&quot;/&gt;&lt;/object&gt;&lt;object type=&quot;3&quot; unique_id=&quot;12954&quot;&gt;&lt;property id=&quot;20148&quot; value=&quot;5&quot;/&gt;&lt;property id=&quot;20300&quot; value=&quot;Slide 13 - &amp;quot;Strategic Positioning&amp;#x0D;&amp;#x0A;Through Process Structure&amp;quot;&quot;/&gt;&lt;property id=&quot;20307&quot; value=&quot;258&quot;/&gt;&lt;/object&gt;&lt;object type=&quot;3&quot; unique_id=&quot;12955&quot;&gt;&lt;property id=&quot;20148&quot; value=&quot;5&quot;/&gt;&lt;property id=&quot;20300&quot; value=&quot;Slide 14 - &amp;quot;Structural Alternatives for &amp;#x0D;&amp;#x0A;a Restaurant &amp;quot;&quot;/&gt;&lt;property id=&quot;20307&quot; value=&quot;259&quot;/&gt;&lt;/object&gt;&lt;object type=&quot;3&quot; unique_id=&quot;12956&quot;&gt;&lt;property id=&quot;20148&quot; value=&quot;5&quot;/&gt;&lt;property id=&quot;20300&quot; value=&quot;Slide 15 - &amp;quot;Service Blueprint of Luxury Hotel&amp;quot;&quot;/&gt;&lt;property id=&quot;20307&quot; value=&quot;282&quot;/&gt;&lt;/object&gt;&lt;object type=&quot;3&quot; unique_id=&quot;12957&quot;&gt;&lt;property id=&quot;20148&quot; value=&quot;5&quot;/&gt;&lt;property id=&quot;20300&quot; value=&quot;Slide 16 - &amp;quot;Taxonomy of Service Processes&amp;quot;&quot;/&gt;&lt;property id=&quot;20307&quot; value=&quot;261&quot;/&gt;&lt;/object&gt;&lt;object type=&quot;3&quot; unique_id=&quot;12958&quot;&gt;&lt;property id=&quot;20148&quot; value=&quot;5&quot;/&gt;&lt;property id=&quot;20300&quot; value=&quot;Slide 17 - &amp;quot;Generic Approaches to Service Design&amp;quot;&quot;/&gt;&lt;property id=&quot;20307&quot; value=&quot;262&quot;/&gt;&lt;/object&gt;&lt;object type=&quot;3&quot; unique_id=&quot;12959&quot;&gt;&lt;property id=&quot;20148&quot; value=&quot;5&quot;/&gt;&lt;property id=&quot;20300&quot; value=&quot;Slide 18 - &amp;quot;100 Yen Sushi House Layout&amp;quot;&quot;/&gt;&lt;property id=&quot;20307&quot; value=&quot;269&quot;/&gt;&lt;/object&gt;&lt;object type=&quot;3&quot; unique_id=&quot;12960&quot;&gt;&lt;property id=&quot;20148&quot; value=&quot;5&quot;/&gt;&lt;property id=&quot;20300&quot; value=&quot;Slide 19 - &amp;quot;100 Yen Sushi House Questions&amp;quot;&quot;/&gt;&lt;property id=&quot;20307&quot; value=&quot;270&quot;/&gt;&lt;/object&gt;&lt;object type=&quot;3&quot; unique_id=&quot;12961&quot;&gt;&lt;property id=&quot;20148&quot; value=&quot;5&quot;/&gt;&lt;property id=&quot;20300&quot; value=&quot;Slide 20 - &amp;quot;COMMUTER CLEANING&amp;quot;&quot;/&gt;&lt;property id=&quot;20307&quot; value=&quot;291&quot;/&gt;&lt;/object&gt;&lt;object type=&quot;3&quot; unique_id=&quot;12962&quot;&gt;&lt;property id=&quot;20148&quot; value=&quot;5&quot;/&gt;&lt;property id=&quot;20300&quot; value=&quot;Slide 21 - &amp;quot;Commuter Cleaning:&amp;#x0D;&amp;#x0A;New Venture Proposal&amp;quot;&quot;/&gt;&lt;property id=&quot;20307&quot; value=&quot;285&quot;/&gt;&lt;/object&gt;&lt;object type=&quot;3&quot; unique_id=&quot;12963&quot;&gt;&lt;property id=&quot;20148&quot; value=&quot;5&quot;/&gt;&lt;property id=&quot;20300&quot; value=&quot;Slide 22 - &amp;quot;Service Blueprint&amp;quot;&quot;/&gt;&lt;property id=&quot;20307&quot; value=&quot;295&quot;/&gt;&lt;/object&gt;&lt;object type=&quot;3&quot; unique_id=&quot;12964&quot;&gt;&lt;property id=&quot;20148&quot; value=&quot;5&quot;/&gt;&lt;property id=&quot;20300&quot; value=&quot;Slide 23 - &amp;quot;Breakeven Analysis&amp;quot;&quot;/&gt;&lt;property id=&quot;20307&quot; value=&quot;293&quot;/&gt;&lt;/object&gt;&lt;object type=&quot;3&quot; unique_id=&quot;12965&quot;&gt;&lt;property id=&quot;20148&quot; value=&quot;5&quot;/&gt;&lt;property id=&quot;20300&quot; value=&quot;Slide 24 - &amp;quot;AMAZON.COM&amp;quot;&quot;/&gt;&lt;property id=&quot;20307&quot; value=&quot;299&quot;/&gt;&lt;/object&gt;&lt;object type=&quot;3&quot; unique_id=&quot;12966&quot;&gt;&lt;property id=&quot;20148&quot; value=&quot;5&quot;/&gt;&lt;property id=&quot;20300&quot; value=&quot;Slide 25 - &amp;quot;Amazon’s Success Factors&amp;quot;&quot;/&gt;&lt;property id=&quot;20307&quot; value=&quot;300&quot;/&gt;&lt;/object&gt;&lt;object type=&quot;3&quot; unique_id=&quot;12967&quot;&gt;&lt;property id=&quot;20148&quot; value=&quot;5&quot;/&gt;&lt;property id=&quot;20300&quot; value=&quot;Slide 26 - &amp;quot;Online Book Buying Experience&amp;quot;&quot;/&gt;&lt;property id=&quot;20307&quot; value=&quot;301&quot;/&gt;&lt;/object&gt;&lt;object type=&quot;3&quot; unique_id=&quot;12968&quot;&gt;&lt;property id=&quot;20148&quot; value=&quot;5&quot;/&gt;&lt;property id=&quot;20300&quot; value=&quot;Slide 27 - &amp;quot;Supply Chain Management&amp;quot;&quot;/&gt;&lt;property id=&quot;20307&quot; value=&quot;302&quot;/&gt;&lt;/object&gt;&lt;object type=&quot;3&quot; unique_id=&quot;12969&quot;&gt;&lt;property id=&quot;20148&quot; value=&quot;5&quot;/&gt;&lt;property id=&quot;20300&quot; value=&quot;Slide 28 - &amp;quot;Barnes and Noble Response&amp;quot;&quot;/&gt;&lt;property id=&quot;20307&quot; value=&quot;303&quot;/&gt;&lt;/object&gt;&lt;object type=&quot;3&quot; unique_id=&quot;12970&quot;&gt;&lt;property id=&quot;20148&quot; value=&quot;5&quot;/&gt;&lt;property id=&quot;20300&quot; value=&quot;Slide 29 - &amp;quot;Amazon’s Challenges&amp;quot;&quot;/&gt;&lt;property id=&quot;20307&quot; value=&quot;304&quot;/&gt;&lt;/object&gt;&lt;object type=&quot;3&quot; unique_id=&quot;12971&quot;&gt;&lt;property id=&quot;20148&quot; value=&quot;5&quot;/&gt;&lt;property id=&quot;20300&quot; value=&quot;Slide 30 - &amp;quot;Amazon.com Questions&amp;quot;&quot;/&gt;&lt;property id=&quot;20307&quot; value=&quot;305&quot;/&gt;&lt;/object&gt;&lt;object type=&quot;3&quot; unique_id=&quot;12972&quot;&gt;&lt;property id=&quot;20148&quot; value=&quot;5&quot;/&gt;&lt;property id=&quot;20300&quot; value=&quot;Slide 31 - &amp;quot;Discussion Questions&amp;quot;&quot;/&gt;&lt;property id=&quot;20307&quot; value=&quot;279&quot;/&gt;&lt;/object&gt;&lt;object type=&quot;3&quot; unique_id=&quot;12973&quot;&gt;&lt;property id=&quot;20148&quot; value=&quot;5&quot;/&gt;&lt;property id=&quot;20300&quot; value=&quot;Slide 32 - &amp;quot;Interactive Class Exercise&amp;quot;&quot;/&gt;&lt;property id=&quot;20307&quot; value=&quot;281&quot;/&gt;&lt;/object&gt;&lt;/object&gt;&lt;object type=&quot;8&quot; unique_id=&quot;13007&quot;&gt;&lt;/object&gt;&lt;/object&gt;&lt;/database&gt;"/>
  <p:tag name="SECTOMILLISECCONVERTED" val="1"/>
</p:tagLst>
</file>

<file path=ppt/theme/theme1.xml><?xml version="1.0" encoding="utf-8"?>
<a:theme xmlns:a="http://schemas.openxmlformats.org/drawingml/2006/main" name="Blends">
  <a:themeElements>
    <a:clrScheme name="Custom 5">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0000FF"/>
      </a:hlink>
      <a:folHlink>
        <a:srgbClr val="0000FF"/>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2665</TotalTime>
  <Pages>15</Pages>
  <Words>3213</Words>
  <Application>Microsoft Office PowerPoint</Application>
  <PresentationFormat>Letter Paper (8.5x11 in)</PresentationFormat>
  <Paragraphs>677</Paragraphs>
  <Slides>48</Slides>
  <Notes>15</Notes>
  <HiddenSlides>0</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48</vt:i4>
      </vt:variant>
    </vt:vector>
  </HeadingPairs>
  <TitlesOfParts>
    <vt:vector size="59" baseType="lpstr">
      <vt:lpstr>Arial</vt:lpstr>
      <vt:lpstr>Calibri</vt:lpstr>
      <vt:lpstr>Calibri Light</vt:lpstr>
      <vt:lpstr>Monotype Sorts</vt:lpstr>
      <vt:lpstr>Tahoma</vt:lpstr>
      <vt:lpstr>Times New Roman</vt:lpstr>
      <vt:lpstr>Wingdings</vt:lpstr>
      <vt:lpstr>Blends</vt:lpstr>
      <vt:lpstr>Custom Design</vt:lpstr>
      <vt:lpstr>1_Blends</vt:lpstr>
      <vt:lpstr>Equation</vt:lpstr>
      <vt:lpstr>Chapter 8 Service Facility Location</vt:lpstr>
      <vt:lpstr>Learning Objectives</vt:lpstr>
      <vt:lpstr>Strategic Location Considerations</vt:lpstr>
      <vt:lpstr>Strategic Considerations</vt:lpstr>
      <vt:lpstr>Table 8.1: Considerations in Locating the Front and Back Office</vt:lpstr>
      <vt:lpstr>Table 8.2: Site Selection Considerations 1</vt:lpstr>
      <vt:lpstr>Table 8.2: Site Selection Considerations 2</vt:lpstr>
      <vt:lpstr>Geographic Information Systems (G I S)</vt:lpstr>
      <vt:lpstr>Figure 8.1: G I S Data Layers for The Sea Ranch</vt:lpstr>
      <vt:lpstr>Facility Location Modeling Considerations</vt:lpstr>
      <vt:lpstr>Figure 8.2: Classification of Service Facility Location Issues</vt:lpstr>
      <vt:lpstr>Figure 8.3: Geographic Structure</vt:lpstr>
      <vt:lpstr>Effect of Optimization Criteria on Location</vt:lpstr>
      <vt:lpstr>Figure 8.4: Location of One Health Center for Three Different Criteria</vt:lpstr>
      <vt:lpstr>Figure 8.6: Locating a Copying Service Using Cross-Median Approach</vt:lpstr>
      <vt:lpstr>Table 8.3: Median Value for xs</vt:lpstr>
      <vt:lpstr>Table 8.4: Median Value for ys</vt:lpstr>
      <vt:lpstr>Table 8.5: Total Weighted Distance for Locations A and B</vt:lpstr>
      <vt:lpstr>Huff Model for a Retail Outlet 1</vt:lpstr>
      <vt:lpstr>Huff Retail Location Model 1</vt:lpstr>
      <vt:lpstr>Huff Retail Location Model 2</vt:lpstr>
      <vt:lpstr>Huff Retail Location Model 3</vt:lpstr>
      <vt:lpstr>Huff Model for a Retail Outlet 2</vt:lpstr>
      <vt:lpstr>Huff Model for a Retail Outlet 3</vt:lpstr>
      <vt:lpstr>Regression Analysis in Location Decisions</vt:lpstr>
      <vt:lpstr>Topics for Discussion</vt:lpstr>
      <vt:lpstr>Interactive Exercise</vt:lpstr>
      <vt:lpstr>Case 8.1: Health Maintenance Organization (C)</vt:lpstr>
      <vt:lpstr>H M O (C) Question</vt:lpstr>
      <vt:lpstr>Case 8.2: Athol Furniture</vt:lpstr>
      <vt:lpstr>Athol Furniture Data</vt:lpstr>
      <vt:lpstr>Athol Furniture Demographics</vt:lpstr>
      <vt:lpstr>Athol Furniture, Inc. Questions</vt:lpstr>
      <vt:lpstr>Comparison of Alternatives</vt:lpstr>
      <vt:lpstr>Market Share Analysis</vt:lpstr>
      <vt:lpstr>Net Profit Analysis 1</vt:lpstr>
      <vt:lpstr>Net Profit Analysis 2</vt:lpstr>
      <vt:lpstr>Selection based on λ 1</vt:lpstr>
      <vt:lpstr>Selection based on λ 2</vt:lpstr>
      <vt:lpstr>Figure 8.1: G I S Data Layers for The Sea Ranch Long Description</vt:lpstr>
      <vt:lpstr>Figure 8.2: Classification of Service Facility Location Issues Long Description</vt:lpstr>
      <vt:lpstr>Figure 8.3: Geographic Structure Long Description</vt:lpstr>
      <vt:lpstr>Figure 8.4: Location of One Health Center for Three Different Criteria Long Description</vt:lpstr>
      <vt:lpstr>Figure 8.6: Locating a Copying Service Using Cross-Median Approach Long Description</vt:lpstr>
      <vt:lpstr>Case 8.2: Athol Furniture Long Description</vt:lpstr>
      <vt:lpstr>Net Profit Analysis 2 Long Description</vt:lpstr>
      <vt:lpstr>Selection based on λ 1 Long Description</vt:lpstr>
      <vt:lpstr>Selection based on λ 2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Management,9e</dc:title>
  <dc:creator>Sanjeev Bordoloi/James A. Fitzsimmons/Mona J. Fitzsimmons</dc:creator>
  <cp:lastModifiedBy>M, Michaelammal</cp:lastModifiedBy>
  <cp:revision>406</cp:revision>
  <cp:lastPrinted>1997-05-18T18:51:52Z</cp:lastPrinted>
  <dcterms:created xsi:type="dcterms:W3CDTF">1996-01-27T21:40:24Z</dcterms:created>
  <dcterms:modified xsi:type="dcterms:W3CDTF">2018-09-25T12:19:07Z</dcterms:modified>
</cp:coreProperties>
</file>