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80" r:id="rId2"/>
  </p:sldMasterIdLst>
  <p:notesMasterIdLst>
    <p:notesMasterId r:id="rId69"/>
  </p:notesMasterIdLst>
  <p:handoutMasterIdLst>
    <p:handoutMasterId r:id="rId70"/>
  </p:handoutMasterIdLst>
  <p:sldIdLst>
    <p:sldId id="437" r:id="rId3"/>
    <p:sldId id="271" r:id="rId4"/>
    <p:sldId id="364" r:id="rId5"/>
    <p:sldId id="365" r:id="rId6"/>
    <p:sldId id="366" r:id="rId7"/>
    <p:sldId id="397" r:id="rId8"/>
    <p:sldId id="398" r:id="rId9"/>
    <p:sldId id="399" r:id="rId10"/>
    <p:sldId id="400" r:id="rId11"/>
    <p:sldId id="296" r:id="rId12"/>
    <p:sldId id="290" r:id="rId13"/>
    <p:sldId id="276" r:id="rId14"/>
    <p:sldId id="401" r:id="rId15"/>
    <p:sldId id="402" r:id="rId16"/>
    <p:sldId id="403" r:id="rId17"/>
    <p:sldId id="404" r:id="rId18"/>
    <p:sldId id="405" r:id="rId19"/>
    <p:sldId id="406" r:id="rId20"/>
    <p:sldId id="407" r:id="rId21"/>
    <p:sldId id="298" r:id="rId22"/>
    <p:sldId id="370" r:id="rId23"/>
    <p:sldId id="408" r:id="rId24"/>
    <p:sldId id="409" r:id="rId25"/>
    <p:sldId id="411" r:id="rId26"/>
    <p:sldId id="410" r:id="rId27"/>
    <p:sldId id="412" r:id="rId28"/>
    <p:sldId id="413" r:id="rId29"/>
    <p:sldId id="371" r:id="rId30"/>
    <p:sldId id="372" r:id="rId31"/>
    <p:sldId id="373" r:id="rId32"/>
    <p:sldId id="374" r:id="rId33"/>
    <p:sldId id="350" r:id="rId34"/>
    <p:sldId id="349" r:id="rId35"/>
    <p:sldId id="377" r:id="rId36"/>
    <p:sldId id="352" r:id="rId37"/>
    <p:sldId id="414" r:id="rId38"/>
    <p:sldId id="415" r:id="rId39"/>
    <p:sldId id="416" r:id="rId40"/>
    <p:sldId id="354" r:id="rId41"/>
    <p:sldId id="351" r:id="rId42"/>
    <p:sldId id="417" r:id="rId43"/>
    <p:sldId id="258" r:id="rId44"/>
    <p:sldId id="418" r:id="rId45"/>
    <p:sldId id="419" r:id="rId46"/>
    <p:sldId id="420" r:id="rId47"/>
    <p:sldId id="421" r:id="rId48"/>
    <p:sldId id="422" r:id="rId49"/>
    <p:sldId id="423" r:id="rId50"/>
    <p:sldId id="424" r:id="rId51"/>
    <p:sldId id="425" r:id="rId52"/>
    <p:sldId id="426" r:id="rId53"/>
    <p:sldId id="438" r:id="rId54"/>
    <p:sldId id="396" r:id="rId55"/>
    <p:sldId id="427" r:id="rId56"/>
    <p:sldId id="428" r:id="rId57"/>
    <p:sldId id="429" r:id="rId58"/>
    <p:sldId id="430" r:id="rId59"/>
    <p:sldId id="431" r:id="rId60"/>
    <p:sldId id="432" r:id="rId61"/>
    <p:sldId id="433" r:id="rId62"/>
    <p:sldId id="434" r:id="rId63"/>
    <p:sldId id="439" r:id="rId64"/>
    <p:sldId id="440" r:id="rId65"/>
    <p:sldId id="435" r:id="rId66"/>
    <p:sldId id="441" r:id="rId67"/>
    <p:sldId id="436" r:id="rId68"/>
  </p:sldIdLst>
  <p:sldSz cx="9144000" cy="6858000" type="letter"/>
  <p:notesSz cx="6858000" cy="9028113"/>
  <p:custDataLst>
    <p:tags r:id="rId71"/>
  </p:custDataLst>
  <p:defaultTextStyle>
    <a:defPPr>
      <a:defRPr lang="en-US"/>
    </a:defPPr>
    <a:lvl1pPr algn="l" rtl="0" eaLnBrk="0" fontAlgn="base" hangingPunct="0">
      <a:spcBef>
        <a:spcPct val="0"/>
      </a:spcBef>
      <a:spcAft>
        <a:spcPct val="0"/>
      </a:spcAft>
      <a:defRPr kern="1200">
        <a:solidFill>
          <a:schemeClr val="tx1"/>
        </a:solidFill>
        <a:latin typeface="Tahoma" charset="0"/>
        <a:ea typeface="+mn-ea"/>
        <a:cs typeface="+mn-cs"/>
      </a:defRPr>
    </a:lvl1pPr>
    <a:lvl2pPr marL="457200" algn="l" rtl="0" eaLnBrk="0" fontAlgn="base" hangingPunct="0">
      <a:spcBef>
        <a:spcPct val="0"/>
      </a:spcBef>
      <a:spcAft>
        <a:spcPct val="0"/>
      </a:spcAft>
      <a:defRPr kern="1200">
        <a:solidFill>
          <a:schemeClr val="tx1"/>
        </a:solidFill>
        <a:latin typeface="Tahoma" charset="0"/>
        <a:ea typeface="+mn-ea"/>
        <a:cs typeface="+mn-cs"/>
      </a:defRPr>
    </a:lvl2pPr>
    <a:lvl3pPr marL="914400" algn="l" rtl="0" eaLnBrk="0" fontAlgn="base" hangingPunct="0">
      <a:spcBef>
        <a:spcPct val="0"/>
      </a:spcBef>
      <a:spcAft>
        <a:spcPct val="0"/>
      </a:spcAft>
      <a:defRPr kern="1200">
        <a:solidFill>
          <a:schemeClr val="tx1"/>
        </a:solidFill>
        <a:latin typeface="Tahoma" charset="0"/>
        <a:ea typeface="+mn-ea"/>
        <a:cs typeface="+mn-cs"/>
      </a:defRPr>
    </a:lvl3pPr>
    <a:lvl4pPr marL="1371600" algn="l" rtl="0" eaLnBrk="0" fontAlgn="base" hangingPunct="0">
      <a:spcBef>
        <a:spcPct val="0"/>
      </a:spcBef>
      <a:spcAft>
        <a:spcPct val="0"/>
      </a:spcAft>
      <a:defRPr kern="1200">
        <a:solidFill>
          <a:schemeClr val="tx1"/>
        </a:solidFill>
        <a:latin typeface="Tahoma" charset="0"/>
        <a:ea typeface="+mn-ea"/>
        <a:cs typeface="+mn-cs"/>
      </a:defRPr>
    </a:lvl4pPr>
    <a:lvl5pPr marL="1828800" algn="l" rtl="0" eaLnBrk="0" fontAlgn="base" hangingPunct="0">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E4A8"/>
    <a:srgbClr val="E7FAF1"/>
    <a:srgbClr val="339966"/>
    <a:srgbClr val="0000FF"/>
    <a:srgbClr val="FFCCFF"/>
    <a:srgbClr val="DDDDD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8ED6F3-542B-4123-BD99-8F8384232A23}" v="2570" dt="2018-09-18T14:57:49.1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28" autoAdjust="0"/>
    <p:restoredTop sz="86427" autoAdjust="0"/>
  </p:normalViewPr>
  <p:slideViewPr>
    <p:cSldViewPr>
      <p:cViewPr varScale="1">
        <p:scale>
          <a:sx n="93" d="100"/>
          <a:sy n="93" d="100"/>
        </p:scale>
        <p:origin x="888" y="84"/>
      </p:cViewPr>
      <p:guideLst>
        <p:guide orient="horz" pos="2160"/>
        <p:guide pos="2880"/>
      </p:guideLst>
    </p:cSldViewPr>
  </p:slideViewPr>
  <p:outlineViewPr>
    <p:cViewPr>
      <p:scale>
        <a:sx n="33" d="100"/>
        <a:sy n="33" d="100"/>
      </p:scale>
      <p:origin x="0" y="-41712"/>
    </p:cViewPr>
  </p:outlineViewPr>
  <p:notesTextViewPr>
    <p:cViewPr>
      <p:scale>
        <a:sx n="100" d="100"/>
        <a:sy n="100" d="100"/>
      </p:scale>
      <p:origin x="0" y="0"/>
    </p:cViewPr>
  </p:notesTextViewPr>
  <p:sorterViewPr>
    <p:cViewPr>
      <p:scale>
        <a:sx n="66" d="100"/>
        <a:sy n="66" d="100"/>
      </p:scale>
      <p:origin x="0" y="402"/>
    </p:cViewPr>
  </p:sorterViewPr>
  <p:notesViewPr>
    <p:cSldViewPr>
      <p:cViewPr varScale="1">
        <p:scale>
          <a:sx n="86" d="100"/>
          <a:sy n="86" d="100"/>
        </p:scale>
        <p:origin x="3180"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microsoft.com/office/2015/10/relationships/revisionInfo" Target="revisionInfo.xml"/><Relationship Id="rId7" Type="http://schemas.openxmlformats.org/officeDocument/2006/relationships/slide" Target="slides/slide5.xml"/><Relationship Id="rId71"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notesMaster" Target="notesMasters/notesMaster1.xml"/><Relationship Id="rId77" Type="http://schemas.microsoft.com/office/2016/11/relationships/changesInfo" Target="changesInfos/changesInfo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handoutMaster" Target="handoutMasters/handout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nya Adkins" userId="14c23e932176157f" providerId="LiveId" clId="{A68ED6F3-542B-4123-BD99-8F8384232A23}"/>
    <pc:docChg chg="modSld">
      <pc:chgData name="Tonya Adkins" userId="14c23e932176157f" providerId="LiveId" clId="{A68ED6F3-542B-4123-BD99-8F8384232A23}" dt="2018-09-18T14:57:49.119" v="2569" actId="962"/>
      <pc:docMkLst>
        <pc:docMk/>
      </pc:docMkLst>
      <pc:sldChg chg="modSp">
        <pc:chgData name="Tonya Adkins" userId="14c23e932176157f" providerId="LiveId" clId="{A68ED6F3-542B-4123-BD99-8F8384232A23}" dt="2018-09-18T14:48:46.242" v="897" actId="962"/>
        <pc:sldMkLst>
          <pc:docMk/>
          <pc:sldMk cId="4290849431" sldId="372"/>
        </pc:sldMkLst>
        <pc:picChg chg="mod">
          <ac:chgData name="Tonya Adkins" userId="14c23e932176157f" providerId="LiveId" clId="{A68ED6F3-542B-4123-BD99-8F8384232A23}" dt="2018-09-18T14:48:46.242" v="897" actId="962"/>
          <ac:picMkLst>
            <pc:docMk/>
            <pc:sldMk cId="4290849431" sldId="372"/>
            <ac:picMk id="6" creationId="{00000000-0000-0000-0000-000000000000}"/>
          </ac:picMkLst>
        </pc:picChg>
      </pc:sldChg>
      <pc:sldChg chg="modSp">
        <pc:chgData name="Tonya Adkins" userId="14c23e932176157f" providerId="LiveId" clId="{A68ED6F3-542B-4123-BD99-8F8384232A23}" dt="2018-09-18T14:54:02.255" v="1755" actId="962"/>
        <pc:sldMkLst>
          <pc:docMk/>
          <pc:sldMk cId="2068180874" sldId="373"/>
        </pc:sldMkLst>
        <pc:picChg chg="mod">
          <ac:chgData name="Tonya Adkins" userId="14c23e932176157f" providerId="LiveId" clId="{A68ED6F3-542B-4123-BD99-8F8384232A23}" dt="2018-09-18T14:54:02.255" v="1755" actId="962"/>
          <ac:picMkLst>
            <pc:docMk/>
            <pc:sldMk cId="2068180874" sldId="373"/>
            <ac:picMk id="7" creationId="{00000000-0000-0000-0000-000000000000}"/>
          </ac:picMkLst>
        </pc:picChg>
      </pc:sldChg>
      <pc:sldChg chg="modSp">
        <pc:chgData name="Tonya Adkins" userId="14c23e932176157f" providerId="LiveId" clId="{A68ED6F3-542B-4123-BD99-8F8384232A23}" dt="2018-09-18T14:57:49.119" v="2569" actId="962"/>
        <pc:sldMkLst>
          <pc:docMk/>
          <pc:sldMk cId="2702421599" sldId="416"/>
        </pc:sldMkLst>
        <pc:picChg chg="mod">
          <ac:chgData name="Tonya Adkins" userId="14c23e932176157f" providerId="LiveId" clId="{A68ED6F3-542B-4123-BD99-8F8384232A23}" dt="2018-09-18T14:57:49.119" v="2569" actId="962"/>
          <ac:picMkLst>
            <pc:docMk/>
            <pc:sldMk cId="2702421599" sldId="416"/>
            <ac:picMk id="18" creationId="{00000000-0000-0000-0000-000000000000}"/>
          </ac:picMkLst>
        </pc:pic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Arial" charset="0"/>
              </a:defRPr>
            </a:lvl1pPr>
          </a:lstStyle>
          <a:p>
            <a:pPr>
              <a:defRPr/>
            </a:pPr>
            <a:endParaRPr lang="en-US"/>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Arial" charset="0"/>
              </a:defRPr>
            </a:lvl1pPr>
          </a:lstStyle>
          <a:p>
            <a:pPr>
              <a:defRPr/>
            </a:pPr>
            <a:endParaRPr lang="en-US"/>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Arial" charset="0"/>
              </a:defRPr>
            </a:lvl1pPr>
          </a:lstStyle>
          <a:p>
            <a:pPr>
              <a:defRPr/>
            </a:pPr>
            <a:endParaRPr lang="en-US"/>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Arial" charset="0"/>
              </a:defRPr>
            </a:lvl1pPr>
          </a:lstStyle>
          <a:p>
            <a:pPr>
              <a:defRPr/>
            </a:pPr>
            <a:fld id="{E6C00F8C-1171-4033-A5B7-DE184FD0BD56}" type="slidenum">
              <a:rPr lang="en-US"/>
              <a:pPr>
                <a:defRPr/>
              </a:pPr>
              <a:t>‹#›</a:t>
            </a:fld>
            <a:endParaRPr lang="en-US"/>
          </a:p>
        </p:txBody>
      </p:sp>
      <p:sp>
        <p:nvSpPr>
          <p:cNvPr id="4102" name="Rectangle 6"/>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499B710D-67DE-4A20-82FC-29CA14868FCD}"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304325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Times New Roman" pitchFamily="18" charset="0"/>
              </a:defRPr>
            </a:lvl1pPr>
          </a:lstStyle>
          <a:p>
            <a:pPr>
              <a:defRPr/>
            </a:pPr>
            <a:fld id="{AF846481-77A5-4BFD-95F4-E1EB069DFA3A}" type="slidenum">
              <a:rPr lang="en-US"/>
              <a:pPr>
                <a:defRPr/>
              </a:pPr>
              <a:t>‹#›</a:t>
            </a:fld>
            <a:endParaRPr lang="en-US"/>
          </a:p>
        </p:txBody>
      </p:sp>
      <p:sp>
        <p:nvSpPr>
          <p:cNvPr id="2054" name="Rectangle 6"/>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6631" name="Rectangle 7"/>
          <p:cNvSpPr>
            <a:spLocks noGrp="1" noRot="1" noChangeAspect="1" noChangeArrowheads="1" noTextEdit="1"/>
          </p:cNvSpPr>
          <p:nvPr>
            <p:ph type="sldImg" idx="2"/>
          </p:nvPr>
        </p:nvSpPr>
        <p:spPr bwMode="auto">
          <a:xfrm>
            <a:off x="1177925" y="682625"/>
            <a:ext cx="4502150" cy="3373438"/>
          </a:xfrm>
          <a:prstGeom prst="rect">
            <a:avLst/>
          </a:prstGeom>
          <a:noFill/>
          <a:ln w="12700">
            <a:solidFill>
              <a:schemeClr val="tx1"/>
            </a:solidFill>
            <a:miter lim="800000"/>
            <a:headEnd/>
            <a:tailEnd/>
          </a:ln>
        </p:spPr>
      </p:sp>
      <p:sp>
        <p:nvSpPr>
          <p:cNvPr id="2056" name="Rectangle 8"/>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B7ECF210-55CD-41E0-BFAA-23515DA24861}"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0594543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10</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4798306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19</a:t>
            </a:fld>
            <a:endParaRPr lang="en-US"/>
          </a:p>
        </p:txBody>
      </p:sp>
    </p:spTree>
    <p:extLst>
      <p:ext uri="{BB962C8B-B14F-4D97-AF65-F5344CB8AC3E}">
        <p14:creationId xmlns:p14="http://schemas.microsoft.com/office/powerpoint/2010/main" val="2780633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20</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6194673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21</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9540525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22</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40336859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23</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4875940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24</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8610648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25</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5996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26</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10228570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27</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9009531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28</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36299378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11</a:t>
            </a:fld>
            <a:endParaRPr lang="en-US"/>
          </a:p>
        </p:txBody>
      </p:sp>
    </p:spTree>
    <p:extLst>
      <p:ext uri="{BB962C8B-B14F-4D97-AF65-F5344CB8AC3E}">
        <p14:creationId xmlns:p14="http://schemas.microsoft.com/office/powerpoint/2010/main" val="41765889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29</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4339531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30</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15283085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31</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6292462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33</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8858725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34</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16609405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1078826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1179748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44</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15764895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42142742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6843962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12</a:t>
            </a:fld>
            <a:endParaRPr lang="en-US"/>
          </a:p>
        </p:txBody>
      </p:sp>
    </p:spTree>
    <p:extLst>
      <p:ext uri="{BB962C8B-B14F-4D97-AF65-F5344CB8AC3E}">
        <p14:creationId xmlns:p14="http://schemas.microsoft.com/office/powerpoint/2010/main" val="36349005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51</a:t>
            </a:fld>
            <a:endParaRPr lang="en-US"/>
          </a:p>
        </p:txBody>
      </p:sp>
    </p:spTree>
    <p:extLst>
      <p:ext uri="{BB962C8B-B14F-4D97-AF65-F5344CB8AC3E}">
        <p14:creationId xmlns:p14="http://schemas.microsoft.com/office/powerpoint/2010/main" val="10058150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52</a:t>
            </a:fld>
            <a:endParaRPr lang="en-US"/>
          </a:p>
        </p:txBody>
      </p:sp>
    </p:spTree>
    <p:extLst>
      <p:ext uri="{BB962C8B-B14F-4D97-AF65-F5344CB8AC3E}">
        <p14:creationId xmlns:p14="http://schemas.microsoft.com/office/powerpoint/2010/main" val="35358962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53</a:t>
            </a:fld>
            <a:endParaRPr lang="en-US"/>
          </a:p>
        </p:txBody>
      </p:sp>
    </p:spTree>
    <p:extLst>
      <p:ext uri="{BB962C8B-B14F-4D97-AF65-F5344CB8AC3E}">
        <p14:creationId xmlns:p14="http://schemas.microsoft.com/office/powerpoint/2010/main" val="7863034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54</a:t>
            </a:fld>
            <a:endParaRPr lang="en-US"/>
          </a:p>
        </p:txBody>
      </p:sp>
    </p:spTree>
    <p:extLst>
      <p:ext uri="{BB962C8B-B14F-4D97-AF65-F5344CB8AC3E}">
        <p14:creationId xmlns:p14="http://schemas.microsoft.com/office/powerpoint/2010/main" val="34225502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55</a:t>
            </a:fld>
            <a:endParaRPr lang="en-US"/>
          </a:p>
        </p:txBody>
      </p:sp>
    </p:spTree>
    <p:extLst>
      <p:ext uri="{BB962C8B-B14F-4D97-AF65-F5344CB8AC3E}">
        <p14:creationId xmlns:p14="http://schemas.microsoft.com/office/powerpoint/2010/main" val="8635004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56</a:t>
            </a:fld>
            <a:endParaRPr lang="en-US"/>
          </a:p>
        </p:txBody>
      </p:sp>
    </p:spTree>
    <p:extLst>
      <p:ext uri="{BB962C8B-B14F-4D97-AF65-F5344CB8AC3E}">
        <p14:creationId xmlns:p14="http://schemas.microsoft.com/office/powerpoint/2010/main" val="2897443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57</a:t>
            </a:fld>
            <a:endParaRPr lang="en-US"/>
          </a:p>
        </p:txBody>
      </p:sp>
    </p:spTree>
    <p:extLst>
      <p:ext uri="{BB962C8B-B14F-4D97-AF65-F5344CB8AC3E}">
        <p14:creationId xmlns:p14="http://schemas.microsoft.com/office/powerpoint/2010/main" val="18136490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58</a:t>
            </a:fld>
            <a:endParaRPr lang="en-US"/>
          </a:p>
        </p:txBody>
      </p:sp>
    </p:spTree>
    <p:extLst>
      <p:ext uri="{BB962C8B-B14F-4D97-AF65-F5344CB8AC3E}">
        <p14:creationId xmlns:p14="http://schemas.microsoft.com/office/powerpoint/2010/main" val="247017463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59</a:t>
            </a:fld>
            <a:endParaRPr lang="en-US"/>
          </a:p>
        </p:txBody>
      </p:sp>
    </p:spTree>
    <p:extLst>
      <p:ext uri="{BB962C8B-B14F-4D97-AF65-F5344CB8AC3E}">
        <p14:creationId xmlns:p14="http://schemas.microsoft.com/office/powerpoint/2010/main" val="24013496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60</a:t>
            </a:fld>
            <a:endParaRPr lang="en-US"/>
          </a:p>
        </p:txBody>
      </p:sp>
    </p:spTree>
    <p:extLst>
      <p:ext uri="{BB962C8B-B14F-4D97-AF65-F5344CB8AC3E}">
        <p14:creationId xmlns:p14="http://schemas.microsoft.com/office/powerpoint/2010/main" val="20739081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13</a:t>
            </a:fld>
            <a:endParaRPr lang="en-US"/>
          </a:p>
        </p:txBody>
      </p:sp>
    </p:spTree>
    <p:extLst>
      <p:ext uri="{BB962C8B-B14F-4D97-AF65-F5344CB8AC3E}">
        <p14:creationId xmlns:p14="http://schemas.microsoft.com/office/powerpoint/2010/main" val="35891376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61</a:t>
            </a:fld>
            <a:endParaRPr lang="en-US"/>
          </a:p>
        </p:txBody>
      </p:sp>
    </p:spTree>
    <p:extLst>
      <p:ext uri="{BB962C8B-B14F-4D97-AF65-F5344CB8AC3E}">
        <p14:creationId xmlns:p14="http://schemas.microsoft.com/office/powerpoint/2010/main" val="36180546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62</a:t>
            </a:fld>
            <a:endParaRPr lang="en-US"/>
          </a:p>
        </p:txBody>
      </p:sp>
    </p:spTree>
    <p:extLst>
      <p:ext uri="{BB962C8B-B14F-4D97-AF65-F5344CB8AC3E}">
        <p14:creationId xmlns:p14="http://schemas.microsoft.com/office/powerpoint/2010/main" val="32018315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63</a:t>
            </a:fld>
            <a:endParaRPr lang="en-US"/>
          </a:p>
        </p:txBody>
      </p:sp>
    </p:spTree>
    <p:extLst>
      <p:ext uri="{BB962C8B-B14F-4D97-AF65-F5344CB8AC3E}">
        <p14:creationId xmlns:p14="http://schemas.microsoft.com/office/powerpoint/2010/main" val="11024551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64</a:t>
            </a:fld>
            <a:endParaRPr lang="en-US"/>
          </a:p>
        </p:txBody>
      </p:sp>
    </p:spTree>
    <p:extLst>
      <p:ext uri="{BB962C8B-B14F-4D97-AF65-F5344CB8AC3E}">
        <p14:creationId xmlns:p14="http://schemas.microsoft.com/office/powerpoint/2010/main" val="327332065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65</a:t>
            </a:fld>
            <a:endParaRPr lang="en-US"/>
          </a:p>
        </p:txBody>
      </p:sp>
    </p:spTree>
    <p:extLst>
      <p:ext uri="{BB962C8B-B14F-4D97-AF65-F5344CB8AC3E}">
        <p14:creationId xmlns:p14="http://schemas.microsoft.com/office/powerpoint/2010/main" val="369155859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66</a:t>
            </a:fld>
            <a:endParaRPr lang="en-US"/>
          </a:p>
        </p:txBody>
      </p:sp>
    </p:spTree>
    <p:extLst>
      <p:ext uri="{BB962C8B-B14F-4D97-AF65-F5344CB8AC3E}">
        <p14:creationId xmlns:p14="http://schemas.microsoft.com/office/powerpoint/2010/main" val="3741681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14</a:t>
            </a:fld>
            <a:endParaRPr lang="en-US"/>
          </a:p>
        </p:txBody>
      </p:sp>
    </p:spTree>
    <p:extLst>
      <p:ext uri="{BB962C8B-B14F-4D97-AF65-F5344CB8AC3E}">
        <p14:creationId xmlns:p14="http://schemas.microsoft.com/office/powerpoint/2010/main" val="3697343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15</a:t>
            </a:fld>
            <a:endParaRPr lang="en-US"/>
          </a:p>
        </p:txBody>
      </p:sp>
    </p:spTree>
    <p:extLst>
      <p:ext uri="{BB962C8B-B14F-4D97-AF65-F5344CB8AC3E}">
        <p14:creationId xmlns:p14="http://schemas.microsoft.com/office/powerpoint/2010/main" val="33436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16</a:t>
            </a:fld>
            <a:endParaRPr lang="en-US"/>
          </a:p>
        </p:txBody>
      </p:sp>
    </p:spTree>
    <p:extLst>
      <p:ext uri="{BB962C8B-B14F-4D97-AF65-F5344CB8AC3E}">
        <p14:creationId xmlns:p14="http://schemas.microsoft.com/office/powerpoint/2010/main" val="3337985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17</a:t>
            </a:fld>
            <a:endParaRPr lang="en-US"/>
          </a:p>
        </p:txBody>
      </p:sp>
    </p:spTree>
    <p:extLst>
      <p:ext uri="{BB962C8B-B14F-4D97-AF65-F5344CB8AC3E}">
        <p14:creationId xmlns:p14="http://schemas.microsoft.com/office/powerpoint/2010/main" val="23283089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18</a:t>
            </a:fld>
            <a:endParaRPr lang="en-US"/>
          </a:p>
        </p:txBody>
      </p:sp>
    </p:spTree>
    <p:extLst>
      <p:ext uri="{BB962C8B-B14F-4D97-AF65-F5344CB8AC3E}">
        <p14:creationId xmlns:p14="http://schemas.microsoft.com/office/powerpoint/2010/main" val="10449084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7"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
        <p:nvSpPr>
          <p:cNvPr id="3" name="Content Placeholder 2"/>
          <p:cNvSpPr>
            <a:spLocks noGrp="1"/>
          </p:cNvSpPr>
          <p:nvPr>
            <p:ph sz="quarter" idx="14"/>
          </p:nvPr>
        </p:nvSpPr>
        <p:spPr>
          <a:xfrm>
            <a:off x="990600" y="5791200"/>
            <a:ext cx="7772400" cy="30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2432846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7"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8"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Tree>
    <p:extLst>
      <p:ext uri="{BB962C8B-B14F-4D97-AF65-F5344CB8AC3E}">
        <p14:creationId xmlns:p14="http://schemas.microsoft.com/office/powerpoint/2010/main" val="131928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228600" y="482264"/>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1219200" y="381000"/>
            <a:ext cx="7772400" cy="8524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21"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22"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extLst>
      <p:ext uri="{BB962C8B-B14F-4D97-AF65-F5344CB8AC3E}">
        <p14:creationId xmlns:p14="http://schemas.microsoft.com/office/powerpoint/2010/main" val="3737101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dirty="0"/>
          </a:p>
        </p:txBody>
      </p:sp>
      <p:sp>
        <p:nvSpPr>
          <p:cNvPr id="3" name="Content Placeholder 2"/>
          <p:cNvSpPr>
            <a:spLocks noGrp="1"/>
          </p:cNvSpPr>
          <p:nvPr>
            <p:ph sz="quarter" idx="11" hasCustomPrompt="1"/>
          </p:nvPr>
        </p:nvSpPr>
        <p:spPr>
          <a:xfrm>
            <a:off x="2895600" y="6477000"/>
            <a:ext cx="4267200" cy="228600"/>
          </a:xfrm>
        </p:spPr>
        <p:txBody>
          <a:bodyPr/>
          <a:lstStyle>
            <a:lvl1pPr marL="0" indent="0" algn="ctr">
              <a:buNone/>
              <a:defRPr sz="900">
                <a:latin typeface="Calibri" panose="020F0502020204030204" pitchFamily="34" charset="0"/>
              </a:defRPr>
            </a:lvl1pPr>
          </a:lstStyle>
          <a:p>
            <a:pPr lvl="0"/>
            <a:r>
              <a:rPr lang="en-IN" dirty="0"/>
              <a:t>©2019 McGraw-Hill Education.</a:t>
            </a:r>
          </a:p>
        </p:txBody>
      </p:sp>
      <p:sp>
        <p:nvSpPr>
          <p:cNvPr id="16" name="Content Placeholder 15"/>
          <p:cNvSpPr>
            <a:spLocks noGrp="1"/>
          </p:cNvSpPr>
          <p:nvPr>
            <p:ph sz="quarter" idx="12" hasCustomPrompt="1"/>
          </p:nvPr>
        </p:nvSpPr>
        <p:spPr>
          <a:xfrm>
            <a:off x="7162800" y="6477000"/>
            <a:ext cx="1846263" cy="228600"/>
          </a:xfrm>
        </p:spPr>
        <p:txBody>
          <a:bodyPr/>
          <a:lstStyle>
            <a:lvl1pPr marL="0" indent="0" algn="r">
              <a:buFontTx/>
              <a:buNone/>
              <a:defRPr sz="1400">
                <a:latin typeface="Calibri" panose="020F0502020204030204" pitchFamily="34" charset="0"/>
              </a:defRPr>
            </a:lvl1pPr>
            <a:lvl2pPr marL="742950" indent="-285750">
              <a:buFont typeface="Arial" panose="020B0604020202020204" pitchFamily="34" charset="0"/>
              <a:buChar char="•"/>
              <a:defRPr sz="1400">
                <a:latin typeface="Calibri" panose="020F0502020204030204" pitchFamily="34" charset="0"/>
              </a:defRPr>
            </a:lvl2pPr>
            <a:lvl3pPr marL="1200150" indent="-285750">
              <a:buFont typeface="Arial" panose="020B0604020202020204" pitchFamily="34" charset="0"/>
              <a:buChar char="•"/>
              <a:defRPr sz="1400">
                <a:latin typeface="Calibri" panose="020F0502020204030204" pitchFamily="34" charset="0"/>
              </a:defRPr>
            </a:lvl3pPr>
            <a:lvl4pPr marL="1657350" indent="-285750">
              <a:buFont typeface="Arial" panose="020B0604020202020204" pitchFamily="34" charset="0"/>
              <a:buChar char="•"/>
              <a:defRPr sz="1400">
                <a:latin typeface="Calibri" panose="020F0502020204030204" pitchFamily="34" charset="0"/>
              </a:defRPr>
            </a:lvl4pPr>
            <a:lvl5pPr marL="2114550" indent="-285750">
              <a:buFont typeface="Arial" panose="020B0604020202020204" pitchFamily="34" charset="0"/>
              <a:buChar char="•"/>
              <a:defRPr sz="1400">
                <a:latin typeface="Calibri" panose="020F0502020204030204" pitchFamily="34" charset="0"/>
              </a:defRPr>
            </a:lvl5pPr>
          </a:lstStyle>
          <a:p>
            <a:pPr lvl="0"/>
            <a:r>
              <a:rPr lang="en-IN" dirty="0"/>
              <a:t>&lt;#&gt;</a:t>
            </a:r>
          </a:p>
        </p:txBody>
      </p:sp>
    </p:spTree>
    <p:extLst>
      <p:ext uri="{BB962C8B-B14F-4D97-AF65-F5344CB8AC3E}">
        <p14:creationId xmlns:p14="http://schemas.microsoft.com/office/powerpoint/2010/main" val="1473434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742471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00609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289337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40663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extLst>
      <p:ext uri="{BB962C8B-B14F-4D97-AF65-F5344CB8AC3E}">
        <p14:creationId xmlns:p14="http://schemas.microsoft.com/office/powerpoint/2010/main" val="6713486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extLst>
      <p:ext uri="{BB962C8B-B14F-4D97-AF65-F5344CB8AC3E}">
        <p14:creationId xmlns:p14="http://schemas.microsoft.com/office/powerpoint/2010/main" val="27469362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extLst>
      <p:ext uri="{BB962C8B-B14F-4D97-AF65-F5344CB8AC3E}">
        <p14:creationId xmlns:p14="http://schemas.microsoft.com/office/powerpoint/2010/main" val="5804256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extLst>
      <p:ext uri="{BB962C8B-B14F-4D97-AF65-F5344CB8AC3E}">
        <p14:creationId xmlns:p14="http://schemas.microsoft.com/office/powerpoint/2010/main" val="28010777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extLst>
      <p:ext uri="{BB962C8B-B14F-4D97-AF65-F5344CB8AC3E}">
        <p14:creationId xmlns:p14="http://schemas.microsoft.com/office/powerpoint/2010/main" val="342377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1pPr>
            <a:lvl2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2pPr>
            <a:lvl3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3pPr>
            <a:lvl4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4pPr>
            <a:lvl5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extLst>
      <p:ext uri="{BB962C8B-B14F-4D97-AF65-F5344CB8AC3E}">
        <p14:creationId xmlns:p14="http://schemas.microsoft.com/office/powerpoint/2010/main" val="26673477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extLst>
      <p:ext uri="{BB962C8B-B14F-4D97-AF65-F5344CB8AC3E}">
        <p14:creationId xmlns:p14="http://schemas.microsoft.com/office/powerpoint/2010/main" val="16444933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extLst>
      <p:ext uri="{BB962C8B-B14F-4D97-AF65-F5344CB8AC3E}">
        <p14:creationId xmlns:p14="http://schemas.microsoft.com/office/powerpoint/2010/main" val="39352361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extLst>
      <p:ext uri="{BB962C8B-B14F-4D97-AF65-F5344CB8AC3E}">
        <p14:creationId xmlns:p14="http://schemas.microsoft.com/office/powerpoint/2010/main" val="40308941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extLst>
      <p:ext uri="{BB962C8B-B14F-4D97-AF65-F5344CB8AC3E}">
        <p14:creationId xmlns:p14="http://schemas.microsoft.com/office/powerpoint/2010/main" val="2333398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05535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18288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2339181"/>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idx="14"/>
          </p:nvPr>
        </p:nvSpPr>
        <p:spPr>
          <a:xfrm>
            <a:off x="1157931" y="2852149"/>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5"/>
          </p:nvPr>
        </p:nvSpPr>
        <p:spPr>
          <a:xfrm>
            <a:off x="1151753" y="336253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6"/>
          </p:nvPr>
        </p:nvSpPr>
        <p:spPr>
          <a:xfrm>
            <a:off x="1188866" y="3872911"/>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7"/>
          </p:nvPr>
        </p:nvSpPr>
        <p:spPr>
          <a:xfrm>
            <a:off x="1147634" y="4383292"/>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8"/>
          </p:nvPr>
        </p:nvSpPr>
        <p:spPr>
          <a:xfrm>
            <a:off x="1147634" y="4893673"/>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idx="19"/>
          </p:nvPr>
        </p:nvSpPr>
        <p:spPr>
          <a:xfrm>
            <a:off x="1153812" y="5427998"/>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2"/>
          <p:cNvSpPr>
            <a:spLocks noGrp="1"/>
          </p:cNvSpPr>
          <p:nvPr>
            <p:ph idx="20"/>
          </p:nvPr>
        </p:nvSpPr>
        <p:spPr>
          <a:xfrm>
            <a:off x="1131158" y="5851936"/>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idx="21"/>
          </p:nvPr>
        </p:nvSpPr>
        <p:spPr>
          <a:xfrm>
            <a:off x="1162050" y="2503898"/>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idx="22"/>
          </p:nvPr>
        </p:nvSpPr>
        <p:spPr>
          <a:xfrm>
            <a:off x="1335088" y="19812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p:cNvSpPr>
            <a:spLocks noGrp="1"/>
          </p:cNvSpPr>
          <p:nvPr>
            <p:ph idx="23"/>
          </p:nvPr>
        </p:nvSpPr>
        <p:spPr>
          <a:xfrm>
            <a:off x="1487488" y="21336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idx="24"/>
          </p:nvPr>
        </p:nvSpPr>
        <p:spPr>
          <a:xfrm>
            <a:off x="1639888" y="22860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idx="25"/>
          </p:nvPr>
        </p:nvSpPr>
        <p:spPr>
          <a:xfrm>
            <a:off x="1792288" y="24384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94310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12164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4693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theme" Target="../theme/theme2.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14"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5"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5" r:id="rId1"/>
    <p:sldLayoutId id="2147483679" r:id="rId2"/>
    <p:sldLayoutId id="2147483664" r:id="rId3"/>
    <p:sldLayoutId id="2147483676" r:id="rId4"/>
    <p:sldLayoutId id="2147483698" r:id="rId5"/>
    <p:sldLayoutId id="2147483677" r:id="rId6"/>
    <p:sldLayoutId id="2147483678"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99" r:id="rId18"/>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20"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21"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Tree>
    <p:extLst>
      <p:ext uri="{BB962C8B-B14F-4D97-AF65-F5344CB8AC3E}">
        <p14:creationId xmlns:p14="http://schemas.microsoft.com/office/powerpoint/2010/main" val="252116059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slide" Target="slide54.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slide" Target="slide55.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slide" Target="slide5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slide" Target="slide57.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slide" Target="slide58.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slide" Target="slide59.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slide" Target="slide6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slide" Target="slide43.xml"/><Relationship Id="rId4" Type="http://schemas.openxmlformats.org/officeDocument/2006/relationships/slide" Target="slide61.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slide" Target="slide43.xml"/><Relationship Id="rId4" Type="http://schemas.openxmlformats.org/officeDocument/2006/relationships/slide" Target="slide6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slide" Target="slide43.xml"/><Relationship Id="rId4" Type="http://schemas.openxmlformats.org/officeDocument/2006/relationships/slide" Target="slide63.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slide" Target="slide6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slide" Target="slide43.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slide" Target="slide65.xml"/><Relationship Id="rId5" Type="http://schemas.openxmlformats.org/officeDocument/2006/relationships/image" Target="../media/image14.wmf"/><Relationship Id="rId4" Type="http://schemas.openxmlformats.org/officeDocument/2006/relationships/oleObject" Target="../embeddings/oleObject1.bin"/></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5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5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5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5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5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5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6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6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6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64.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65.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66.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914400"/>
            <a:ext cx="7772400" cy="1915006"/>
          </a:xfrm>
        </p:spPr>
        <p:txBody>
          <a:bodyPr/>
          <a:lstStyle/>
          <a:p>
            <a:pPr algn="ctr"/>
            <a:r>
              <a:rPr lang="en-US" sz="4000" dirty="0">
                <a:latin typeface="Calibri" panose="020F0502020204030204" pitchFamily="34" charset="0"/>
              </a:rPr>
              <a:t>Chapter 7</a:t>
            </a:r>
            <a:br>
              <a:rPr lang="en-US" sz="4000" dirty="0">
                <a:latin typeface="Calibri" panose="020F0502020204030204" pitchFamily="34" charset="0"/>
              </a:rPr>
            </a:br>
            <a:r>
              <a:rPr lang="en-US" sz="4000" dirty="0">
                <a:latin typeface="Calibri" panose="020F0502020204030204" pitchFamily="34" charset="0"/>
                <a:cs typeface="Calibri" panose="020F0502020204030204" pitchFamily="34" charset="0"/>
              </a:rPr>
              <a:t>Process Improvement</a:t>
            </a:r>
            <a:endParaRPr lang="en-IN" sz="4000" dirty="0">
              <a:latin typeface="Calibri" panose="020F0502020204030204" pitchFamily="34" charset="0"/>
            </a:endParaRPr>
          </a:p>
        </p:txBody>
      </p:sp>
      <p:pic>
        <p:nvPicPr>
          <p:cNvPr id="7" name="Picture 2" descr="Diagram of Deming's Quality improvement whe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4737" y="3543738"/>
            <a:ext cx="4107178" cy="247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6"/>
          <p:cNvSpPr>
            <a:spLocks noGrp="1"/>
          </p:cNvSpPr>
          <p:nvPr>
            <p:ph idx="1"/>
          </p:nvPr>
        </p:nvSpPr>
        <p:spPr>
          <a:xfrm>
            <a:off x="3632770" y="6126822"/>
            <a:ext cx="2114550" cy="228600"/>
          </a:xfrm>
        </p:spPr>
        <p:txBody>
          <a:bodyPr/>
          <a:lstStyle/>
          <a:p>
            <a:pPr marL="0" indent="0" algn="ctr">
              <a:buNone/>
            </a:pPr>
            <a:r>
              <a:rPr lang="en-IN" sz="900" dirty="0">
                <a:latin typeface="Calibri" panose="020F0502020204030204" pitchFamily="34" charset="0"/>
                <a:hlinkClick r:id="rId3" action="ppaction://hlinksldjump"/>
              </a:rPr>
              <a:t>Access the long description </a:t>
            </a:r>
            <a:r>
              <a:rPr lang="en-IN" sz="900" dirty="0" smtClean="0">
                <a:latin typeface="Calibri" panose="020F0502020204030204" pitchFamily="34" charset="0"/>
                <a:hlinkClick r:id="rId3" action="ppaction://hlinksldjump"/>
              </a:rPr>
              <a:t>slide.</a:t>
            </a:r>
            <a:endParaRPr lang="en-IN" sz="900" dirty="0">
              <a:latin typeface="Calibri" panose="020F0502020204030204" pitchFamily="34" charset="0"/>
              <a:hlinkClick r:id="" action="ppaction://noaction"/>
            </a:endParaRPr>
          </a:p>
        </p:txBody>
      </p:sp>
      <p:sp>
        <p:nvSpPr>
          <p:cNvPr id="6" name="Content Placeholder 5"/>
          <p:cNvSpPr>
            <a:spLocks noGrp="1"/>
          </p:cNvSpPr>
          <p:nvPr>
            <p:ph sz="quarter" idx="14"/>
          </p:nvPr>
        </p:nvSpPr>
        <p:spPr>
          <a:xfrm>
            <a:off x="304800" y="6400800"/>
            <a:ext cx="7848600" cy="304800"/>
          </a:xfrm>
        </p:spPr>
        <p:txBody>
          <a:bodyPr/>
          <a:lstStyle/>
          <a:p>
            <a:pPr marL="0" indent="0" algn="ctr">
              <a:buNone/>
            </a:pPr>
            <a:r>
              <a:rPr lang="en-IN" sz="9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endParaRPr lang="en-US" sz="900" dirty="0">
              <a:latin typeface="Calibri" panose="020F0502020204030204" pitchFamily="34" charset="0"/>
            </a:endParaRPr>
          </a:p>
        </p:txBody>
      </p:sp>
      <p:sp>
        <p:nvSpPr>
          <p:cNvPr id="4" name="Slide Number Placeholder 3"/>
          <p:cNvSpPr>
            <a:spLocks noGrp="1"/>
          </p:cNvSpPr>
          <p:nvPr>
            <p:ph type="sldNum" sz="quarter" idx="12"/>
          </p:nvPr>
        </p:nvSpPr>
        <p:spPr>
          <a:xfrm>
            <a:off x="8554948" y="6466726"/>
            <a:ext cx="381000" cy="304800"/>
          </a:xfrm>
        </p:spPr>
        <p:txBody>
          <a:bodyPr/>
          <a:lstStyle/>
          <a:p>
            <a:pPr algn="r">
              <a:defRPr/>
            </a:pPr>
            <a:fld id="{1A95E730-7610-4972-910D-CF90D217A819}" type="slidenum">
              <a:rPr lang="en-US" sz="1400" smtClean="0">
                <a:latin typeface="Calibri" panose="020F0502020204030204" pitchFamily="34" charset="0"/>
              </a:rPr>
              <a:pPr algn="r">
                <a:defRPr/>
              </a:pPr>
              <a:t>1</a:t>
            </a:fld>
            <a:endParaRPr lang="en-US" sz="1400" dirty="0">
              <a:latin typeface="Calibri" panose="020F0502020204030204" pitchFamily="34" charset="0"/>
            </a:endParaRPr>
          </a:p>
        </p:txBody>
      </p:sp>
    </p:spTree>
    <p:extLst>
      <p:ext uri="{BB962C8B-B14F-4D97-AF65-F5344CB8AC3E}">
        <p14:creationId xmlns:p14="http://schemas.microsoft.com/office/powerpoint/2010/main" val="403137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altLang="en-US" dirty="0"/>
              <a:t>Quality Tools for Analysis and Problem Solving</a:t>
            </a:r>
            <a:endParaRPr lang="en-US" dirty="0"/>
          </a:p>
        </p:txBody>
      </p:sp>
      <p:sp>
        <p:nvSpPr>
          <p:cNvPr id="2" name="Content Placeholder 1"/>
          <p:cNvSpPr>
            <a:spLocks noGrp="1"/>
          </p:cNvSpPr>
          <p:nvPr>
            <p:ph idx="1"/>
          </p:nvPr>
        </p:nvSpPr>
        <p:spPr>
          <a:xfrm>
            <a:off x="1182688" y="2017713"/>
            <a:ext cx="7588062" cy="4459287"/>
          </a:xfrm>
        </p:spPr>
        <p:txBody>
          <a:bodyPr/>
          <a:lstStyle/>
          <a:p>
            <a:pPr marL="292608" indent="-292608" eaLnBrk="1" hangingPunct="1">
              <a:spcBef>
                <a:spcPts val="1000"/>
              </a:spcBef>
              <a:buClrTx/>
              <a:buSzPct val="100000"/>
              <a:buFont typeface="Arial" panose="020B0604020202020204" pitchFamily="34" charset="0"/>
              <a:buChar char="•"/>
            </a:pPr>
            <a:r>
              <a:rPr lang="en-US" altLang="en-US" sz="2800" dirty="0"/>
              <a:t>Check Sheet.</a:t>
            </a:r>
          </a:p>
          <a:p>
            <a:pPr marL="292608" indent="-292608" eaLnBrk="1" hangingPunct="1">
              <a:spcBef>
                <a:spcPts val="1000"/>
              </a:spcBef>
              <a:buClrTx/>
              <a:buSzPct val="100000"/>
              <a:buFont typeface="Arial" panose="020B0604020202020204" pitchFamily="34" charset="0"/>
              <a:buChar char="•"/>
            </a:pPr>
            <a:r>
              <a:rPr lang="en-US" altLang="en-US" sz="2800" dirty="0"/>
              <a:t>Run Chart.</a:t>
            </a:r>
          </a:p>
          <a:p>
            <a:pPr marL="292608" indent="-292608" eaLnBrk="1" hangingPunct="1">
              <a:spcBef>
                <a:spcPts val="1000"/>
              </a:spcBef>
              <a:buClrTx/>
              <a:buSzPct val="100000"/>
              <a:buFont typeface="Arial" panose="020B0604020202020204" pitchFamily="34" charset="0"/>
              <a:buChar char="•"/>
            </a:pPr>
            <a:r>
              <a:rPr lang="en-US" altLang="en-US" sz="2800" dirty="0"/>
              <a:t>Histogram.</a:t>
            </a:r>
          </a:p>
          <a:p>
            <a:pPr marL="292608" indent="-292608" eaLnBrk="1" hangingPunct="1">
              <a:spcBef>
                <a:spcPts val="1000"/>
              </a:spcBef>
              <a:buClrTx/>
              <a:buSzPct val="100000"/>
              <a:buFont typeface="Arial" panose="020B0604020202020204" pitchFamily="34" charset="0"/>
              <a:buChar char="•"/>
            </a:pPr>
            <a:r>
              <a:rPr lang="en-US" altLang="en-US" sz="2800" dirty="0"/>
              <a:t>Pareto Chart.</a:t>
            </a:r>
          </a:p>
          <a:p>
            <a:pPr marL="292608" indent="-292608" eaLnBrk="1" hangingPunct="1">
              <a:spcBef>
                <a:spcPts val="1000"/>
              </a:spcBef>
              <a:buClrTx/>
              <a:buSzPct val="100000"/>
              <a:buFont typeface="Arial" panose="020B0604020202020204" pitchFamily="34" charset="0"/>
              <a:buChar char="•"/>
            </a:pPr>
            <a:r>
              <a:rPr lang="en-US" altLang="en-US" sz="2800" dirty="0"/>
              <a:t>Flowchart.</a:t>
            </a:r>
          </a:p>
          <a:p>
            <a:pPr marL="292608" indent="-292608" eaLnBrk="1" hangingPunct="1">
              <a:spcBef>
                <a:spcPts val="1000"/>
              </a:spcBef>
              <a:buClrTx/>
              <a:buSzPct val="100000"/>
              <a:buFont typeface="Arial" panose="020B0604020202020204" pitchFamily="34" charset="0"/>
              <a:buChar char="•"/>
            </a:pPr>
            <a:r>
              <a:rPr lang="en-US" altLang="en-US" sz="2800" dirty="0"/>
              <a:t>Cause-and Effect Diagram.</a:t>
            </a:r>
          </a:p>
          <a:p>
            <a:pPr marL="292608" indent="-292608" eaLnBrk="1" hangingPunct="1">
              <a:spcBef>
                <a:spcPts val="1000"/>
              </a:spcBef>
              <a:buClrTx/>
              <a:buSzPct val="100000"/>
              <a:buFont typeface="Arial" panose="020B0604020202020204" pitchFamily="34" charset="0"/>
              <a:buChar char="•"/>
            </a:pPr>
            <a:r>
              <a:rPr lang="en-US" altLang="en-US" sz="2800" dirty="0"/>
              <a:t>Scatter Diagram.</a:t>
            </a:r>
          </a:p>
          <a:p>
            <a:pPr marL="292608" indent="-292608" eaLnBrk="1" hangingPunct="1">
              <a:spcBef>
                <a:spcPts val="1000"/>
              </a:spcBef>
              <a:buClrTx/>
              <a:buSzPct val="100000"/>
              <a:buFont typeface="Arial" panose="020B0604020202020204" pitchFamily="34" charset="0"/>
              <a:buChar char="•"/>
            </a:pPr>
            <a:r>
              <a:rPr lang="en-US" altLang="en-US" sz="2800" dirty="0"/>
              <a:t>Control Chart.</a:t>
            </a:r>
          </a:p>
        </p:txBody>
      </p:sp>
    </p:spTree>
  </p:cSld>
  <p:clrMapOvr>
    <a:overrideClrMapping bg1="lt1" tx1="dk1" bg2="lt2" tx2="dk2" accent1="accent1" accent2="accent2" accent3="accent3" accent4="accent4" accent5="accent5" accent6="accent6" hlink="hlink" folHlink="folHlink"/>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Figure 7.2: Excel Check Sheet</a:t>
            </a:r>
            <a:endParaRPr lang="en-US" sz="1000" dirty="0"/>
          </a:p>
        </p:txBody>
      </p:sp>
      <p:sp>
        <p:nvSpPr>
          <p:cNvPr id="4" name="Content Placeholder 3"/>
          <p:cNvSpPr>
            <a:spLocks noGrp="1"/>
          </p:cNvSpPr>
          <p:nvPr>
            <p:ph idx="1"/>
          </p:nvPr>
        </p:nvSpPr>
        <p:spPr>
          <a:xfrm>
            <a:off x="4038600" y="1905001"/>
            <a:ext cx="1408112" cy="304799"/>
          </a:xfrm>
        </p:spPr>
        <p:txBody>
          <a:bodyPr/>
          <a:lstStyle/>
          <a:p>
            <a:pPr marL="0" indent="0">
              <a:buNone/>
            </a:pPr>
            <a:r>
              <a:rPr lang="en-US" sz="1600" b="1" dirty="0"/>
              <a:t>Problem Area</a:t>
            </a:r>
          </a:p>
        </p:txBody>
      </p:sp>
      <p:graphicFrame>
        <p:nvGraphicFramePr>
          <p:cNvPr id="3" name="Table 2"/>
          <p:cNvGraphicFramePr>
            <a:graphicFrameLocks noGrp="1"/>
          </p:cNvGraphicFramePr>
          <p:nvPr>
            <p:extLst>
              <p:ext uri="{D42A27DB-BD31-4B8C-83A1-F6EECF244321}">
                <p14:modId xmlns:p14="http://schemas.microsoft.com/office/powerpoint/2010/main" val="303280881"/>
              </p:ext>
            </p:extLst>
          </p:nvPr>
        </p:nvGraphicFramePr>
        <p:xfrm>
          <a:off x="685800" y="2285998"/>
          <a:ext cx="7467601" cy="4190998"/>
        </p:xfrm>
        <a:graphic>
          <a:graphicData uri="http://schemas.openxmlformats.org/drawingml/2006/table">
            <a:tbl>
              <a:tblPr firstRow="1" bandRow="1"/>
              <a:tblGrid>
                <a:gridCol w="1186994">
                  <a:extLst>
                    <a:ext uri="{9D8B030D-6E8A-4147-A177-3AD203B41FA5}">
                      <a16:colId xmlns:a16="http://schemas.microsoft.com/office/drawing/2014/main" val="461519342"/>
                    </a:ext>
                  </a:extLst>
                </a:gridCol>
                <a:gridCol w="1382552">
                  <a:extLst>
                    <a:ext uri="{9D8B030D-6E8A-4147-A177-3AD203B41FA5}">
                      <a16:colId xmlns:a16="http://schemas.microsoft.com/office/drawing/2014/main" val="1057099226"/>
                    </a:ext>
                  </a:extLst>
                </a:gridCol>
                <a:gridCol w="1619042">
                  <a:extLst>
                    <a:ext uri="{9D8B030D-6E8A-4147-A177-3AD203B41FA5}">
                      <a16:colId xmlns:a16="http://schemas.microsoft.com/office/drawing/2014/main" val="3547878159"/>
                    </a:ext>
                  </a:extLst>
                </a:gridCol>
                <a:gridCol w="1186994">
                  <a:extLst>
                    <a:ext uri="{9D8B030D-6E8A-4147-A177-3AD203B41FA5}">
                      <a16:colId xmlns:a16="http://schemas.microsoft.com/office/drawing/2014/main" val="3258142319"/>
                    </a:ext>
                  </a:extLst>
                </a:gridCol>
                <a:gridCol w="1218829">
                  <a:extLst>
                    <a:ext uri="{9D8B030D-6E8A-4147-A177-3AD203B41FA5}">
                      <a16:colId xmlns:a16="http://schemas.microsoft.com/office/drawing/2014/main" val="2279095362"/>
                    </a:ext>
                  </a:extLst>
                </a:gridCol>
                <a:gridCol w="873190">
                  <a:extLst>
                    <a:ext uri="{9D8B030D-6E8A-4147-A177-3AD203B41FA5}">
                      <a16:colId xmlns:a16="http://schemas.microsoft.com/office/drawing/2014/main" val="3179187310"/>
                    </a:ext>
                  </a:extLst>
                </a:gridCol>
              </a:tblGrid>
              <a:tr h="299357">
                <a:tc>
                  <a:txBody>
                    <a:bodyPr/>
                    <a:lstStyle/>
                    <a:p>
                      <a:pPr algn="l" fontAlgn="b"/>
                      <a:r>
                        <a:rPr lang="en-US" sz="1800" b="1" i="0" u="none" strike="noStrike" dirty="0">
                          <a:solidFill>
                            <a:srgbClr val="000000"/>
                          </a:solidFill>
                          <a:effectLst/>
                          <a:latin typeface="Calibri" panose="020F0502020204030204" pitchFamily="34" charset="0"/>
                        </a:rPr>
                        <a:t>Month</a:t>
                      </a:r>
                    </a:p>
                  </a:txBody>
                  <a:tcPr marL="9525" marR="9525" marT="9525" marB="0" anchor="b">
                    <a:lnL>
                      <a:noFill/>
                    </a:lnL>
                    <a:lnR>
                      <a:noFill/>
                    </a:lnR>
                    <a:lnT>
                      <a:noFill/>
                    </a:lnT>
                    <a:lnB>
                      <a:noFill/>
                    </a:lnB>
                  </a:tcPr>
                </a:tc>
                <a:tc>
                  <a:txBody>
                    <a:bodyPr/>
                    <a:lstStyle/>
                    <a:p>
                      <a:pPr algn="ctr" fontAlgn="b"/>
                      <a:r>
                        <a:rPr lang="en-US" sz="1800" b="1" i="0" u="none" strike="noStrike" dirty="0">
                          <a:solidFill>
                            <a:srgbClr val="000000"/>
                          </a:solidFill>
                          <a:effectLst/>
                          <a:latin typeface="Calibri" panose="020F0502020204030204" pitchFamily="34" charset="0"/>
                        </a:rPr>
                        <a:t>Lost Luggage</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800" b="1" i="0" u="none" strike="noStrike" dirty="0">
                          <a:solidFill>
                            <a:srgbClr val="000000"/>
                          </a:solidFill>
                          <a:effectLst/>
                          <a:latin typeface="Calibri" panose="020F0502020204030204" pitchFamily="34" charset="0"/>
                        </a:rPr>
                        <a:t>Departure Delay</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800" b="1" i="0" u="none" strike="noStrike" dirty="0">
                          <a:solidFill>
                            <a:srgbClr val="000000"/>
                          </a:solidFill>
                          <a:effectLst/>
                          <a:latin typeface="Calibri" panose="020F0502020204030204" pitchFamily="34" charset="0"/>
                        </a:rPr>
                        <a:t>Mechanical</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800" b="1" i="0" u="none" strike="noStrike" dirty="0">
                          <a:solidFill>
                            <a:srgbClr val="000000"/>
                          </a:solidFill>
                          <a:effectLst/>
                          <a:latin typeface="Calibri" panose="020F0502020204030204" pitchFamily="34" charset="0"/>
                        </a:rPr>
                        <a:t>Overbooked</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800" b="1" i="0" u="none" strike="noStrike" dirty="0">
                          <a:solidFill>
                            <a:srgbClr val="000000"/>
                          </a:solidFill>
                          <a:effectLst/>
                          <a:latin typeface="Calibri" panose="020F0502020204030204" pitchFamily="34" charset="0"/>
                        </a:rPr>
                        <a:t>Other</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1181070193"/>
                  </a:ext>
                </a:extLst>
              </a:tr>
              <a:tr h="299357">
                <a:tc>
                  <a:txBody>
                    <a:bodyPr/>
                    <a:lstStyle/>
                    <a:p>
                      <a:pPr algn="l" fontAlgn="b"/>
                      <a:r>
                        <a:rPr lang="en-US" sz="1800" b="0" i="0" u="none" strike="noStrike" dirty="0">
                          <a:solidFill>
                            <a:srgbClr val="000000"/>
                          </a:solidFill>
                          <a:effectLst/>
                          <a:latin typeface="Calibri" panose="020F0502020204030204" pitchFamily="34" charset="0"/>
                        </a:rPr>
                        <a:t>January</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1</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2</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3</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3</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1</a:t>
                      </a:r>
                    </a:p>
                  </a:txBody>
                  <a:tcPr marL="9525" marR="9525" marT="9525" marB="0" anchor="b">
                    <a:lnL>
                      <a:noFill/>
                    </a:lnL>
                    <a:lnR>
                      <a:noFill/>
                    </a:lnR>
                    <a:lnT>
                      <a:noFill/>
                    </a:lnT>
                    <a:lnB>
                      <a:noFill/>
                    </a:lnB>
                  </a:tcPr>
                </a:tc>
                <a:extLst>
                  <a:ext uri="{0D108BD9-81ED-4DB2-BD59-A6C34878D82A}">
                    <a16:rowId xmlns:a16="http://schemas.microsoft.com/office/drawing/2014/main" val="3239833979"/>
                  </a:ext>
                </a:extLst>
              </a:tr>
              <a:tr h="299357">
                <a:tc>
                  <a:txBody>
                    <a:bodyPr/>
                    <a:lstStyle/>
                    <a:p>
                      <a:pPr algn="l" fontAlgn="b"/>
                      <a:r>
                        <a:rPr lang="en-US" sz="1800" b="0" i="0" u="none" strike="noStrike" dirty="0">
                          <a:solidFill>
                            <a:srgbClr val="000000"/>
                          </a:solidFill>
                          <a:effectLst/>
                          <a:latin typeface="Calibri" panose="020F0502020204030204" pitchFamily="34" charset="0"/>
                        </a:rPr>
                        <a:t>February</a:t>
                      </a:r>
                    </a:p>
                  </a:txBody>
                  <a:tcPr marL="9525" marR="9525" marT="9525" marB="0" anchor="b">
                    <a:lnL>
                      <a:noFill/>
                    </a:lnL>
                    <a:lnR>
                      <a:noFill/>
                    </a:lnR>
                    <a:lnT>
                      <a:noFill/>
                    </a:lnT>
                    <a:lnB>
                      <a:noFill/>
                    </a:lnB>
                  </a:tcPr>
                </a:tc>
                <a:tc>
                  <a:txBody>
                    <a:bodyPr/>
                    <a:lstStyle/>
                    <a:p>
                      <a:pPr algn="ctr" fontAlgn="b"/>
                      <a:r>
                        <a:rPr lang="en-US" sz="1800" b="0" i="0" u="none" strike="noStrike" dirty="0">
                          <a:solidFill>
                            <a:srgbClr val="000000"/>
                          </a:solidFill>
                          <a:effectLst/>
                          <a:latin typeface="Calibri" panose="020F0502020204030204" pitchFamily="34" charset="0"/>
                        </a:rPr>
                        <a:t>3</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3</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1</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tcPr>
                </a:tc>
                <a:extLst>
                  <a:ext uri="{0D108BD9-81ED-4DB2-BD59-A6C34878D82A}">
                    <a16:rowId xmlns:a16="http://schemas.microsoft.com/office/drawing/2014/main" val="1218771986"/>
                  </a:ext>
                </a:extLst>
              </a:tr>
              <a:tr h="299357">
                <a:tc>
                  <a:txBody>
                    <a:bodyPr/>
                    <a:lstStyle/>
                    <a:p>
                      <a:pPr algn="l" fontAlgn="b"/>
                      <a:r>
                        <a:rPr lang="en-US" sz="1800" b="0" i="0" u="none" strike="noStrike">
                          <a:solidFill>
                            <a:srgbClr val="000000"/>
                          </a:solidFill>
                          <a:effectLst/>
                          <a:latin typeface="Calibri" panose="020F0502020204030204" pitchFamily="34" charset="0"/>
                        </a:rPr>
                        <a:t>March</a:t>
                      </a:r>
                    </a:p>
                  </a:txBody>
                  <a:tcPr marL="9525" marR="9525" marT="9525" marB="0" anchor="b">
                    <a:lnL>
                      <a:noFill/>
                    </a:lnL>
                    <a:lnR>
                      <a:noFill/>
                    </a:lnR>
                    <a:lnT>
                      <a:noFill/>
                    </a:lnT>
                    <a:lnB>
                      <a:noFill/>
                    </a:lnB>
                  </a:tcPr>
                </a:tc>
                <a:tc>
                  <a:txBody>
                    <a:bodyPr/>
                    <a:lstStyle/>
                    <a:p>
                      <a:pPr algn="ctr" fontAlgn="b"/>
                      <a:r>
                        <a:rPr lang="en-US" sz="1800" b="0" i="0" u="none" strike="noStrike" dirty="0">
                          <a:solidFill>
                            <a:srgbClr val="000000"/>
                          </a:solidFill>
                          <a:effectLst/>
                          <a:latin typeface="Calibri" panose="020F0502020204030204" pitchFamily="34" charset="0"/>
                        </a:rPr>
                        <a:t>2</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5</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3</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2</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3</a:t>
                      </a:r>
                    </a:p>
                  </a:txBody>
                  <a:tcPr marL="9525" marR="9525" marT="9525" marB="0" anchor="b">
                    <a:lnL>
                      <a:noFill/>
                    </a:lnL>
                    <a:lnR>
                      <a:noFill/>
                    </a:lnR>
                    <a:lnT>
                      <a:noFill/>
                    </a:lnT>
                    <a:lnB>
                      <a:noFill/>
                    </a:lnB>
                  </a:tcPr>
                </a:tc>
                <a:extLst>
                  <a:ext uri="{0D108BD9-81ED-4DB2-BD59-A6C34878D82A}">
                    <a16:rowId xmlns:a16="http://schemas.microsoft.com/office/drawing/2014/main" val="1932605275"/>
                  </a:ext>
                </a:extLst>
              </a:tr>
              <a:tr h="299357">
                <a:tc>
                  <a:txBody>
                    <a:bodyPr/>
                    <a:lstStyle/>
                    <a:p>
                      <a:pPr algn="l" fontAlgn="b"/>
                      <a:r>
                        <a:rPr lang="en-US" sz="1800" b="0" i="0" u="none" strike="noStrike">
                          <a:solidFill>
                            <a:srgbClr val="000000"/>
                          </a:solidFill>
                          <a:effectLst/>
                          <a:latin typeface="Calibri" panose="020F0502020204030204" pitchFamily="34" charset="0"/>
                        </a:rPr>
                        <a:t>April</a:t>
                      </a:r>
                    </a:p>
                  </a:txBody>
                  <a:tcPr marL="9525" marR="9525" marT="9525" marB="0" anchor="b">
                    <a:lnL>
                      <a:noFill/>
                    </a:lnL>
                    <a:lnR>
                      <a:noFill/>
                    </a:lnR>
                    <a:lnT>
                      <a:noFill/>
                    </a:lnT>
                    <a:lnB>
                      <a:noFill/>
                    </a:lnB>
                  </a:tcPr>
                </a:tc>
                <a:tc>
                  <a:txBody>
                    <a:bodyPr/>
                    <a:lstStyle/>
                    <a:p>
                      <a:pPr algn="ctr" fontAlgn="b"/>
                      <a:r>
                        <a:rPr lang="en-US" sz="1800" b="0" i="0" u="none" strike="noStrike" dirty="0">
                          <a:solidFill>
                            <a:srgbClr val="000000"/>
                          </a:solidFill>
                          <a:effectLst/>
                          <a:latin typeface="Calibri" panose="020F0502020204030204" pitchFamily="34" charset="0"/>
                        </a:rPr>
                        <a:t>5</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4</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4</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2</a:t>
                      </a:r>
                    </a:p>
                  </a:txBody>
                  <a:tcPr marL="9525" marR="9525" marT="9525" marB="0" anchor="b">
                    <a:lnL>
                      <a:noFill/>
                    </a:lnL>
                    <a:lnR>
                      <a:noFill/>
                    </a:lnR>
                    <a:lnT>
                      <a:noFill/>
                    </a:lnT>
                    <a:lnB>
                      <a:noFill/>
                    </a:lnB>
                  </a:tcPr>
                </a:tc>
                <a:extLst>
                  <a:ext uri="{0D108BD9-81ED-4DB2-BD59-A6C34878D82A}">
                    <a16:rowId xmlns:a16="http://schemas.microsoft.com/office/drawing/2014/main" val="735329797"/>
                  </a:ext>
                </a:extLst>
              </a:tr>
              <a:tr h="299357">
                <a:tc>
                  <a:txBody>
                    <a:bodyPr/>
                    <a:lstStyle/>
                    <a:p>
                      <a:pPr algn="l" fontAlgn="b"/>
                      <a:r>
                        <a:rPr lang="en-US" sz="1800" b="0" i="0" u="none" strike="noStrike">
                          <a:solidFill>
                            <a:srgbClr val="000000"/>
                          </a:solidFill>
                          <a:effectLst/>
                          <a:latin typeface="Calibri" panose="020F0502020204030204" pitchFamily="34" charset="0"/>
                        </a:rPr>
                        <a:t>May</a:t>
                      </a:r>
                    </a:p>
                  </a:txBody>
                  <a:tcPr marL="9525" marR="9525" marT="9525" marB="0" anchor="b">
                    <a:lnL>
                      <a:noFill/>
                    </a:lnL>
                    <a:lnR>
                      <a:noFill/>
                    </a:lnR>
                    <a:lnT>
                      <a:noFill/>
                    </a:lnT>
                    <a:lnB>
                      <a:noFill/>
                    </a:lnB>
                  </a:tcPr>
                </a:tc>
                <a:tc>
                  <a:txBody>
                    <a:bodyPr/>
                    <a:lstStyle/>
                    <a:p>
                      <a:pPr algn="ctr" fontAlgn="b"/>
                      <a:r>
                        <a:rPr lang="en-US" sz="1800" b="0" i="0" u="none" strike="noStrike" dirty="0">
                          <a:solidFill>
                            <a:srgbClr val="000000"/>
                          </a:solidFill>
                          <a:effectLst/>
                          <a:latin typeface="Calibri" panose="020F0502020204030204" pitchFamily="34" charset="0"/>
                        </a:rPr>
                        <a:t>4</a:t>
                      </a:r>
                    </a:p>
                  </a:txBody>
                  <a:tcPr marL="9525" marR="9525" marT="9525" marB="0" anchor="b">
                    <a:lnL>
                      <a:noFill/>
                    </a:lnL>
                    <a:lnR>
                      <a:noFill/>
                    </a:lnR>
                    <a:lnT>
                      <a:noFill/>
                    </a:lnT>
                    <a:lnB>
                      <a:noFill/>
                    </a:lnB>
                  </a:tcPr>
                </a:tc>
                <a:tc>
                  <a:txBody>
                    <a:bodyPr/>
                    <a:lstStyle/>
                    <a:p>
                      <a:pPr algn="ctr" fontAlgn="b"/>
                      <a:r>
                        <a:rPr lang="en-US" sz="1800" b="0" i="0" u="none" strike="noStrike" dirty="0">
                          <a:solidFill>
                            <a:srgbClr val="000000"/>
                          </a:solidFill>
                          <a:effectLst/>
                          <a:latin typeface="Calibri" panose="020F0502020204030204" pitchFamily="34" charset="0"/>
                        </a:rPr>
                        <a:t>7</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2</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3</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tcPr>
                </a:tc>
                <a:extLst>
                  <a:ext uri="{0D108BD9-81ED-4DB2-BD59-A6C34878D82A}">
                    <a16:rowId xmlns:a16="http://schemas.microsoft.com/office/drawing/2014/main" val="1897775456"/>
                  </a:ext>
                </a:extLst>
              </a:tr>
              <a:tr h="299357">
                <a:tc>
                  <a:txBody>
                    <a:bodyPr/>
                    <a:lstStyle/>
                    <a:p>
                      <a:pPr algn="l" fontAlgn="b"/>
                      <a:r>
                        <a:rPr lang="en-US" sz="1800" b="0" i="0" u="none" strike="noStrike">
                          <a:solidFill>
                            <a:srgbClr val="000000"/>
                          </a:solidFill>
                          <a:effectLst/>
                          <a:latin typeface="Calibri" panose="020F0502020204030204" pitchFamily="34" charset="0"/>
                        </a:rPr>
                        <a:t>June</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3</a:t>
                      </a:r>
                    </a:p>
                  </a:txBody>
                  <a:tcPr marL="9525" marR="9525" marT="9525" marB="0" anchor="b">
                    <a:lnL>
                      <a:noFill/>
                    </a:lnL>
                    <a:lnR>
                      <a:noFill/>
                    </a:lnR>
                    <a:lnT>
                      <a:noFill/>
                    </a:lnT>
                    <a:lnB>
                      <a:noFill/>
                    </a:lnB>
                  </a:tcPr>
                </a:tc>
                <a:tc>
                  <a:txBody>
                    <a:bodyPr/>
                    <a:lstStyle/>
                    <a:p>
                      <a:pPr algn="ctr" fontAlgn="b"/>
                      <a:r>
                        <a:rPr lang="en-US" sz="1800" b="0" i="0" u="none" strike="noStrike" dirty="0">
                          <a:solidFill>
                            <a:srgbClr val="000000"/>
                          </a:solidFill>
                          <a:effectLst/>
                          <a:latin typeface="Calibri" panose="020F0502020204030204" pitchFamily="34" charset="0"/>
                        </a:rPr>
                        <a:t>8</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1</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1</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1</a:t>
                      </a:r>
                    </a:p>
                  </a:txBody>
                  <a:tcPr marL="9525" marR="9525" marT="9525" marB="0" anchor="b">
                    <a:lnL>
                      <a:noFill/>
                    </a:lnL>
                    <a:lnR>
                      <a:noFill/>
                    </a:lnR>
                    <a:lnT>
                      <a:noFill/>
                    </a:lnT>
                    <a:lnB>
                      <a:noFill/>
                    </a:lnB>
                  </a:tcPr>
                </a:tc>
                <a:extLst>
                  <a:ext uri="{0D108BD9-81ED-4DB2-BD59-A6C34878D82A}">
                    <a16:rowId xmlns:a16="http://schemas.microsoft.com/office/drawing/2014/main" val="4025502584"/>
                  </a:ext>
                </a:extLst>
              </a:tr>
              <a:tr h="299357">
                <a:tc>
                  <a:txBody>
                    <a:bodyPr/>
                    <a:lstStyle/>
                    <a:p>
                      <a:pPr algn="l" fontAlgn="b"/>
                      <a:r>
                        <a:rPr lang="en-US" sz="1800" b="0" i="0" u="none" strike="noStrike">
                          <a:solidFill>
                            <a:srgbClr val="000000"/>
                          </a:solidFill>
                          <a:effectLst/>
                          <a:latin typeface="Calibri" panose="020F0502020204030204" pitchFamily="34" charset="0"/>
                        </a:rPr>
                        <a:t>July</a:t>
                      </a:r>
                    </a:p>
                  </a:txBody>
                  <a:tcPr marL="9525" marR="9525" marT="9525" marB="0" anchor="b">
                    <a:lnL>
                      <a:noFill/>
                    </a:lnL>
                    <a:lnR>
                      <a:noFill/>
                    </a:lnR>
                    <a:lnT>
                      <a:noFill/>
                    </a:lnT>
                    <a:lnB>
                      <a:noFill/>
                    </a:lnB>
                  </a:tcPr>
                </a:tc>
                <a:tc>
                  <a:txBody>
                    <a:bodyPr/>
                    <a:lstStyle/>
                    <a:p>
                      <a:pPr algn="ctr" fontAlgn="b"/>
                      <a:r>
                        <a:rPr lang="en-US" sz="1800" b="0" i="0" u="none" strike="noStrike" dirty="0">
                          <a:solidFill>
                            <a:srgbClr val="000000"/>
                          </a:solidFill>
                          <a:effectLst/>
                          <a:latin typeface="Calibri" panose="020F0502020204030204" pitchFamily="34" charset="0"/>
                        </a:rPr>
                        <a:t>6</a:t>
                      </a:r>
                    </a:p>
                  </a:txBody>
                  <a:tcPr marL="9525" marR="9525" marT="9525" marB="0" anchor="b">
                    <a:lnL>
                      <a:noFill/>
                    </a:lnL>
                    <a:lnR>
                      <a:noFill/>
                    </a:lnR>
                    <a:lnT>
                      <a:noFill/>
                    </a:lnT>
                    <a:lnB>
                      <a:noFill/>
                    </a:lnB>
                  </a:tcPr>
                </a:tc>
                <a:tc>
                  <a:txBody>
                    <a:bodyPr/>
                    <a:lstStyle/>
                    <a:p>
                      <a:pPr algn="ctr" fontAlgn="b"/>
                      <a:r>
                        <a:rPr lang="en-US" sz="1800" b="0" i="0" u="none" strike="noStrike" dirty="0">
                          <a:solidFill>
                            <a:srgbClr val="000000"/>
                          </a:solidFill>
                          <a:effectLst/>
                          <a:latin typeface="Calibri" panose="020F0502020204030204" pitchFamily="34" charset="0"/>
                        </a:rPr>
                        <a:t>6</a:t>
                      </a:r>
                    </a:p>
                  </a:txBody>
                  <a:tcPr marL="9525" marR="9525" marT="9525" marB="0" anchor="b">
                    <a:lnL>
                      <a:noFill/>
                    </a:lnL>
                    <a:lnR>
                      <a:noFill/>
                    </a:lnR>
                    <a:lnT>
                      <a:noFill/>
                    </a:lnT>
                    <a:lnB>
                      <a:noFill/>
                    </a:lnB>
                  </a:tcPr>
                </a:tc>
                <a:tc>
                  <a:txBody>
                    <a:bodyPr/>
                    <a:lstStyle/>
                    <a:p>
                      <a:pPr algn="ctr" fontAlgn="b"/>
                      <a:r>
                        <a:rPr lang="en-US" sz="1800" b="0" i="0" u="none" strike="noStrike" dirty="0">
                          <a:solidFill>
                            <a:srgbClr val="000000"/>
                          </a:solidFill>
                          <a:effectLst/>
                          <a:latin typeface="Calibri" panose="020F0502020204030204" pitchFamily="34" charset="0"/>
                        </a:rPr>
                        <a:t>3</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2</a:t>
                      </a:r>
                    </a:p>
                  </a:txBody>
                  <a:tcPr marL="9525" marR="9525" marT="9525" marB="0" anchor="b">
                    <a:lnL>
                      <a:noFill/>
                    </a:lnL>
                    <a:lnR>
                      <a:noFill/>
                    </a:lnR>
                    <a:lnT>
                      <a:noFill/>
                    </a:lnT>
                    <a:lnB>
                      <a:noFill/>
                    </a:lnB>
                  </a:tcPr>
                </a:tc>
                <a:extLst>
                  <a:ext uri="{0D108BD9-81ED-4DB2-BD59-A6C34878D82A}">
                    <a16:rowId xmlns:a16="http://schemas.microsoft.com/office/drawing/2014/main" val="2785444386"/>
                  </a:ext>
                </a:extLst>
              </a:tr>
              <a:tr h="299357">
                <a:tc>
                  <a:txBody>
                    <a:bodyPr/>
                    <a:lstStyle/>
                    <a:p>
                      <a:pPr algn="l" fontAlgn="b"/>
                      <a:r>
                        <a:rPr lang="en-US" sz="1800" b="0" i="0" u="none" strike="noStrike">
                          <a:solidFill>
                            <a:srgbClr val="000000"/>
                          </a:solidFill>
                          <a:effectLst/>
                          <a:latin typeface="Calibri" panose="020F0502020204030204" pitchFamily="34" charset="0"/>
                        </a:rPr>
                        <a:t>August</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7</a:t>
                      </a:r>
                    </a:p>
                  </a:txBody>
                  <a:tcPr marL="9525" marR="9525" marT="9525" marB="0" anchor="b">
                    <a:lnL>
                      <a:noFill/>
                    </a:lnL>
                    <a:lnR>
                      <a:noFill/>
                    </a:lnR>
                    <a:lnT>
                      <a:noFill/>
                    </a:lnT>
                    <a:lnB>
                      <a:noFill/>
                    </a:lnB>
                  </a:tcPr>
                </a:tc>
                <a:tc>
                  <a:txBody>
                    <a:bodyPr/>
                    <a:lstStyle/>
                    <a:p>
                      <a:pPr algn="ctr" fontAlgn="b"/>
                      <a:r>
                        <a:rPr lang="en-US" sz="1800" b="0" i="0" u="none" strike="noStrike" dirty="0">
                          <a:solidFill>
                            <a:srgbClr val="000000"/>
                          </a:solidFill>
                          <a:effectLst/>
                          <a:latin typeface="Calibri" panose="020F0502020204030204" pitchFamily="34" charset="0"/>
                        </a:rPr>
                        <a:t>9</a:t>
                      </a:r>
                    </a:p>
                  </a:txBody>
                  <a:tcPr marL="9525" marR="9525" marT="9525" marB="0" anchor="b">
                    <a:lnL>
                      <a:noFill/>
                    </a:lnL>
                    <a:lnR>
                      <a:noFill/>
                    </a:lnR>
                    <a:lnT>
                      <a:noFill/>
                    </a:lnT>
                    <a:lnB>
                      <a:noFill/>
                    </a:lnB>
                  </a:tcPr>
                </a:tc>
                <a:tc>
                  <a:txBody>
                    <a:bodyPr/>
                    <a:lstStyle/>
                    <a:p>
                      <a:pPr algn="ctr" fontAlgn="b"/>
                      <a:r>
                        <a:rPr lang="en-US" sz="1800" b="0" i="0" u="none" strike="noStrike" dirty="0">
                          <a:solidFill>
                            <a:srgbClr val="000000"/>
                          </a:solidFill>
                          <a:effectLst/>
                          <a:latin typeface="Calibri" panose="020F0502020204030204" pitchFamily="34" charset="0"/>
                        </a:rPr>
                        <a:t>0</a:t>
                      </a:r>
                    </a:p>
                  </a:txBody>
                  <a:tcPr marL="9525" marR="9525" marT="9525" marB="0" anchor="b">
                    <a:lnL>
                      <a:noFill/>
                    </a:lnL>
                    <a:lnR>
                      <a:noFill/>
                    </a:lnR>
                    <a:lnT>
                      <a:noFill/>
                    </a:lnT>
                    <a:lnB>
                      <a:noFill/>
                    </a:lnB>
                  </a:tcPr>
                </a:tc>
                <a:tc>
                  <a:txBody>
                    <a:bodyPr/>
                    <a:lstStyle/>
                    <a:p>
                      <a:pPr algn="ctr" fontAlgn="b"/>
                      <a:r>
                        <a:rPr lang="en-US" sz="1800" b="0" i="0" u="none" strike="noStrike" dirty="0">
                          <a:solidFill>
                            <a:srgbClr val="000000"/>
                          </a:solidFill>
                          <a:effectLst/>
                          <a:latin typeface="Calibri" panose="020F0502020204030204" pitchFamily="34" charset="0"/>
                        </a:rPr>
                        <a:t>3</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0</a:t>
                      </a:r>
                    </a:p>
                  </a:txBody>
                  <a:tcPr marL="9525" marR="9525" marT="9525" marB="0" anchor="b">
                    <a:lnL>
                      <a:noFill/>
                    </a:lnL>
                    <a:lnR>
                      <a:noFill/>
                    </a:lnR>
                    <a:lnT>
                      <a:noFill/>
                    </a:lnT>
                    <a:lnB>
                      <a:noFill/>
                    </a:lnB>
                  </a:tcPr>
                </a:tc>
                <a:extLst>
                  <a:ext uri="{0D108BD9-81ED-4DB2-BD59-A6C34878D82A}">
                    <a16:rowId xmlns:a16="http://schemas.microsoft.com/office/drawing/2014/main" val="254467827"/>
                  </a:ext>
                </a:extLst>
              </a:tr>
              <a:tr h="299357">
                <a:tc>
                  <a:txBody>
                    <a:bodyPr/>
                    <a:lstStyle/>
                    <a:p>
                      <a:pPr algn="l" fontAlgn="b"/>
                      <a:r>
                        <a:rPr lang="en-US" sz="1800" b="0" i="0" u="none" strike="noStrike">
                          <a:solidFill>
                            <a:srgbClr val="000000"/>
                          </a:solidFill>
                          <a:effectLst/>
                          <a:latin typeface="Calibri" panose="020F0502020204030204" pitchFamily="34" charset="0"/>
                        </a:rPr>
                        <a:t>September</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4</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7</a:t>
                      </a:r>
                    </a:p>
                  </a:txBody>
                  <a:tcPr marL="9525" marR="9525" marT="9525" marB="0" anchor="b">
                    <a:lnL>
                      <a:noFill/>
                    </a:lnL>
                    <a:lnR>
                      <a:noFill/>
                    </a:lnR>
                    <a:lnT>
                      <a:noFill/>
                    </a:lnT>
                    <a:lnB>
                      <a:noFill/>
                    </a:lnB>
                  </a:tcPr>
                </a:tc>
                <a:tc>
                  <a:txBody>
                    <a:bodyPr/>
                    <a:lstStyle/>
                    <a:p>
                      <a:pPr algn="ctr" fontAlgn="b"/>
                      <a:r>
                        <a:rPr lang="en-US" sz="1800" b="0" i="0" u="none" strike="noStrike" dirty="0">
                          <a:solidFill>
                            <a:srgbClr val="000000"/>
                          </a:solidFill>
                          <a:effectLst/>
                          <a:latin typeface="Calibri" panose="020F0502020204030204" pitchFamily="34" charset="0"/>
                        </a:rPr>
                        <a:t>3</a:t>
                      </a:r>
                    </a:p>
                  </a:txBody>
                  <a:tcPr marL="9525" marR="9525" marT="9525" marB="0" anchor="b">
                    <a:lnL>
                      <a:noFill/>
                    </a:lnL>
                    <a:lnR>
                      <a:noFill/>
                    </a:lnR>
                    <a:lnT>
                      <a:noFill/>
                    </a:lnT>
                    <a:lnB>
                      <a:noFill/>
                    </a:lnB>
                  </a:tcPr>
                </a:tc>
                <a:tc>
                  <a:txBody>
                    <a:bodyPr/>
                    <a:lstStyle/>
                    <a:p>
                      <a:pPr algn="ctr" fontAlgn="b"/>
                      <a:r>
                        <a:rPr lang="en-US" sz="1800" b="0" i="0" u="none" strike="noStrike" dirty="0">
                          <a:solidFill>
                            <a:srgbClr val="000000"/>
                          </a:solidFill>
                          <a:effectLst/>
                          <a:latin typeface="Calibri" panose="020F0502020204030204" pitchFamily="34" charset="0"/>
                        </a:rPr>
                        <a:t>0</a:t>
                      </a:r>
                    </a:p>
                  </a:txBody>
                  <a:tcPr marL="9525" marR="9525" marT="9525" marB="0" anchor="b">
                    <a:lnL>
                      <a:noFill/>
                    </a:lnL>
                    <a:lnR>
                      <a:noFill/>
                    </a:lnR>
                    <a:lnT>
                      <a:noFill/>
                    </a:lnT>
                    <a:lnB>
                      <a:noFill/>
                    </a:lnB>
                  </a:tcPr>
                </a:tc>
                <a:tc>
                  <a:txBody>
                    <a:bodyPr/>
                    <a:lstStyle/>
                    <a:p>
                      <a:pPr algn="ctr" fontAlgn="b"/>
                      <a:r>
                        <a:rPr lang="en-US" sz="1800" b="0" i="0" u="none" strike="noStrike" dirty="0">
                          <a:solidFill>
                            <a:srgbClr val="000000"/>
                          </a:solidFill>
                          <a:effectLst/>
                          <a:latin typeface="Calibri" panose="020F0502020204030204" pitchFamily="34" charset="0"/>
                        </a:rPr>
                        <a:t>2</a:t>
                      </a:r>
                    </a:p>
                  </a:txBody>
                  <a:tcPr marL="9525" marR="9525" marT="9525" marB="0" anchor="b">
                    <a:lnL>
                      <a:noFill/>
                    </a:lnL>
                    <a:lnR>
                      <a:noFill/>
                    </a:lnR>
                    <a:lnT>
                      <a:noFill/>
                    </a:lnT>
                    <a:lnB>
                      <a:noFill/>
                    </a:lnB>
                  </a:tcPr>
                </a:tc>
                <a:extLst>
                  <a:ext uri="{0D108BD9-81ED-4DB2-BD59-A6C34878D82A}">
                    <a16:rowId xmlns:a16="http://schemas.microsoft.com/office/drawing/2014/main" val="3450581720"/>
                  </a:ext>
                </a:extLst>
              </a:tr>
              <a:tr h="299357">
                <a:tc>
                  <a:txBody>
                    <a:bodyPr/>
                    <a:lstStyle/>
                    <a:p>
                      <a:pPr algn="l" fontAlgn="b"/>
                      <a:r>
                        <a:rPr lang="en-US" sz="1800" b="0" i="0" u="none" strike="noStrike">
                          <a:solidFill>
                            <a:srgbClr val="000000"/>
                          </a:solidFill>
                          <a:effectLst/>
                          <a:latin typeface="Calibri" panose="020F0502020204030204" pitchFamily="34" charset="0"/>
                        </a:rPr>
                        <a:t>October</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3</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11</a:t>
                      </a:r>
                    </a:p>
                  </a:txBody>
                  <a:tcPr marL="9525" marR="9525" marT="9525" marB="0" anchor="b">
                    <a:lnL>
                      <a:noFill/>
                    </a:lnL>
                    <a:lnR>
                      <a:noFill/>
                    </a:lnR>
                    <a:lnT>
                      <a:noFill/>
                    </a:lnT>
                    <a:lnB>
                      <a:noFill/>
                    </a:lnB>
                  </a:tcPr>
                </a:tc>
                <a:tc>
                  <a:txBody>
                    <a:bodyPr/>
                    <a:lstStyle/>
                    <a:p>
                      <a:pPr algn="ctr" fontAlgn="b"/>
                      <a:r>
                        <a:rPr lang="en-US" sz="1800" b="0" i="0" u="none" strike="noStrike" dirty="0">
                          <a:solidFill>
                            <a:srgbClr val="000000"/>
                          </a:solidFill>
                          <a:effectLst/>
                          <a:latin typeface="Calibri" panose="020F0502020204030204" pitchFamily="34" charset="0"/>
                        </a:rPr>
                        <a:t>2</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3</a:t>
                      </a:r>
                    </a:p>
                  </a:txBody>
                  <a:tcPr marL="9525" marR="9525" marT="9525" marB="0" anchor="b">
                    <a:lnL>
                      <a:noFill/>
                    </a:lnL>
                    <a:lnR>
                      <a:noFill/>
                    </a:lnR>
                    <a:lnT>
                      <a:noFill/>
                    </a:lnT>
                    <a:lnB>
                      <a:noFill/>
                    </a:lnB>
                  </a:tcPr>
                </a:tc>
                <a:tc>
                  <a:txBody>
                    <a:bodyPr/>
                    <a:lstStyle/>
                    <a:p>
                      <a:pPr algn="ctr" fontAlgn="b"/>
                      <a:r>
                        <a:rPr lang="en-US" sz="1800" b="0" i="0" u="none" strike="noStrike" dirty="0">
                          <a:solidFill>
                            <a:srgbClr val="000000"/>
                          </a:solidFill>
                          <a:effectLst/>
                          <a:latin typeface="Calibri" panose="020F0502020204030204" pitchFamily="34" charset="0"/>
                        </a:rPr>
                        <a:t>0</a:t>
                      </a:r>
                    </a:p>
                  </a:txBody>
                  <a:tcPr marL="9525" marR="9525" marT="9525" marB="0" anchor="b">
                    <a:lnL>
                      <a:noFill/>
                    </a:lnL>
                    <a:lnR>
                      <a:noFill/>
                    </a:lnR>
                    <a:lnT>
                      <a:noFill/>
                    </a:lnT>
                    <a:lnB>
                      <a:noFill/>
                    </a:lnB>
                  </a:tcPr>
                </a:tc>
                <a:extLst>
                  <a:ext uri="{0D108BD9-81ED-4DB2-BD59-A6C34878D82A}">
                    <a16:rowId xmlns:a16="http://schemas.microsoft.com/office/drawing/2014/main" val="147120229"/>
                  </a:ext>
                </a:extLst>
              </a:tr>
              <a:tr h="299357">
                <a:tc>
                  <a:txBody>
                    <a:bodyPr/>
                    <a:lstStyle/>
                    <a:p>
                      <a:pPr algn="l" fontAlgn="b"/>
                      <a:r>
                        <a:rPr lang="en-US" sz="1800" b="0" i="0" u="none" strike="noStrike">
                          <a:solidFill>
                            <a:srgbClr val="000000"/>
                          </a:solidFill>
                          <a:effectLst/>
                          <a:latin typeface="Calibri" panose="020F0502020204030204" pitchFamily="34" charset="0"/>
                        </a:rPr>
                        <a:t>November</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2</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10</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1</a:t>
                      </a:r>
                    </a:p>
                  </a:txBody>
                  <a:tcPr marL="9525" marR="9525" marT="9525" marB="0" anchor="b">
                    <a:lnL>
                      <a:noFill/>
                    </a:lnL>
                    <a:lnR>
                      <a:noFill/>
                    </a:lnR>
                    <a:lnT>
                      <a:noFill/>
                    </a:lnT>
                    <a:lnB>
                      <a:noFill/>
                    </a:lnB>
                  </a:tcPr>
                </a:tc>
                <a:tc>
                  <a:txBody>
                    <a:bodyPr/>
                    <a:lstStyle/>
                    <a:p>
                      <a:pPr algn="ctr" fontAlgn="b"/>
                      <a:r>
                        <a:rPr lang="en-US" sz="1800" b="0" i="0" u="none" strike="noStrike" dirty="0">
                          <a:solidFill>
                            <a:srgbClr val="000000"/>
                          </a:solidFill>
                          <a:effectLst/>
                          <a:latin typeface="Calibri" panose="020F0502020204030204" pitchFamily="34" charset="0"/>
                        </a:rPr>
                        <a:t>0</a:t>
                      </a:r>
                    </a:p>
                  </a:txBody>
                  <a:tcPr marL="9525" marR="9525" marT="9525" marB="0" anchor="b">
                    <a:lnL>
                      <a:noFill/>
                    </a:lnL>
                    <a:lnR>
                      <a:noFill/>
                    </a:lnR>
                    <a:lnT>
                      <a:noFill/>
                    </a:lnT>
                    <a:lnB>
                      <a:noFill/>
                    </a:lnB>
                  </a:tcPr>
                </a:tc>
                <a:tc>
                  <a:txBody>
                    <a:bodyPr/>
                    <a:lstStyle/>
                    <a:p>
                      <a:pPr algn="ctr" fontAlgn="b"/>
                      <a:r>
                        <a:rPr lang="en-US" sz="1800" b="0" i="0" u="none" strike="noStrike" dirty="0">
                          <a:solidFill>
                            <a:srgbClr val="000000"/>
                          </a:solidFill>
                          <a:effectLst/>
                          <a:latin typeface="Calibri" panose="020F0502020204030204" pitchFamily="34" charset="0"/>
                        </a:rPr>
                        <a:t>0</a:t>
                      </a:r>
                    </a:p>
                  </a:txBody>
                  <a:tcPr marL="9525" marR="9525" marT="9525" marB="0" anchor="b">
                    <a:lnL>
                      <a:noFill/>
                    </a:lnL>
                    <a:lnR>
                      <a:noFill/>
                    </a:lnR>
                    <a:lnT>
                      <a:noFill/>
                    </a:lnT>
                    <a:lnB>
                      <a:noFill/>
                    </a:lnB>
                  </a:tcPr>
                </a:tc>
                <a:extLst>
                  <a:ext uri="{0D108BD9-81ED-4DB2-BD59-A6C34878D82A}">
                    <a16:rowId xmlns:a16="http://schemas.microsoft.com/office/drawing/2014/main" val="1185670921"/>
                  </a:ext>
                </a:extLst>
              </a:tr>
              <a:tr h="299357">
                <a:tc>
                  <a:txBody>
                    <a:bodyPr/>
                    <a:lstStyle/>
                    <a:p>
                      <a:pPr algn="l" fontAlgn="b"/>
                      <a:r>
                        <a:rPr lang="en-US" sz="1800" b="0" i="0" u="none" strike="noStrike">
                          <a:solidFill>
                            <a:srgbClr val="000000"/>
                          </a:solidFill>
                          <a:effectLst/>
                          <a:latin typeface="Calibri" panose="020F0502020204030204" pitchFamily="34" charset="0"/>
                        </a:rPr>
                        <a:t>December</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Calibri" panose="020F0502020204030204" pitchFamily="34" charset="0"/>
                        </a:rPr>
                        <a:t>4</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Calibri" panose="020F0502020204030204" pitchFamily="34" charset="0"/>
                        </a:rPr>
                        <a:t>12</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a:solidFill>
                            <a:srgbClr val="000000"/>
                          </a:solidFill>
                          <a:effectLst/>
                          <a:latin typeface="Calibri" panose="020F0502020204030204" pitchFamily="34" charset="0"/>
                        </a:rPr>
                        <a:t>2</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Calibri" panose="020F0502020204030204" pitchFamily="34" charset="0"/>
                        </a:rPr>
                        <a:t>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Calibri" panose="020F0502020204030204" pitchFamily="34" charset="0"/>
                        </a:rPr>
                        <a:t>1</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16174480"/>
                  </a:ext>
                </a:extLst>
              </a:tr>
              <a:tr h="299357">
                <a:tc>
                  <a:txBody>
                    <a:bodyPr/>
                    <a:lstStyle/>
                    <a:p>
                      <a:pPr algn="l" fontAlgn="b"/>
                      <a:r>
                        <a:rPr lang="en-US" sz="1800" b="0" i="0" u="none" strike="noStrike" dirty="0">
                          <a:solidFill>
                            <a:srgbClr val="000000"/>
                          </a:solidFill>
                          <a:effectLst/>
                          <a:latin typeface="Calibri" panose="020F0502020204030204" pitchFamily="34" charset="0"/>
                        </a:rPr>
                        <a:t>Total</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Calibri" panose="020F0502020204030204" pitchFamily="34" charset="0"/>
                        </a:rPr>
                        <a:t>44</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Calibri" panose="020F0502020204030204" pitchFamily="34" charset="0"/>
                        </a:rPr>
                        <a:t>84</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Calibri" panose="020F0502020204030204" pitchFamily="34" charset="0"/>
                        </a:rPr>
                        <a:t>24</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Calibri" panose="020F0502020204030204" pitchFamily="34" charset="0"/>
                        </a:rPr>
                        <a:t>16</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Calibri" panose="020F0502020204030204" pitchFamily="34" charset="0"/>
                        </a:rPr>
                        <a:t>12</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73734636"/>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Figure 7.3: Run Chart of Departure Delays</a:t>
            </a:r>
            <a:endParaRPr lang="en-US" dirty="0"/>
          </a:p>
        </p:txBody>
      </p:sp>
      <p:pic>
        <p:nvPicPr>
          <p:cNvPr id="7" name="Picture 6" descr="Run chart showing months on the horizontal axis and departure delays on the vertical axis. &#10;"/>
          <p:cNvPicPr>
            <a:picLocks noChangeAspect="1"/>
          </p:cNvPicPr>
          <p:nvPr/>
        </p:nvPicPr>
        <p:blipFill>
          <a:blip r:embed="rId3"/>
          <a:stretch>
            <a:fillRect/>
          </a:stretch>
        </p:blipFill>
        <p:spPr>
          <a:xfrm>
            <a:off x="1676400" y="2057400"/>
            <a:ext cx="5703570" cy="3897630"/>
          </a:xfrm>
          <a:prstGeom prst="rect">
            <a:avLst/>
          </a:prstGeom>
        </p:spPr>
      </p:pic>
      <p:sp>
        <p:nvSpPr>
          <p:cNvPr id="6"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Figure 7.4: Histogram of Lost Luggage</a:t>
            </a:r>
            <a:endParaRPr lang="en-US" dirty="0"/>
          </a:p>
        </p:txBody>
      </p:sp>
      <p:pic>
        <p:nvPicPr>
          <p:cNvPr id="5" name="Picture 4" descr="Histogram showing the occurrences of lost luggage per month (from 1 to 7) and frequency of those occurrences. &#10;"/>
          <p:cNvPicPr>
            <a:picLocks noChangeAspect="1"/>
          </p:cNvPicPr>
          <p:nvPr/>
        </p:nvPicPr>
        <p:blipFill>
          <a:blip r:embed="rId3"/>
          <a:stretch>
            <a:fillRect/>
          </a:stretch>
        </p:blipFill>
        <p:spPr>
          <a:xfrm>
            <a:off x="1676400" y="2133600"/>
            <a:ext cx="5680710" cy="3749040"/>
          </a:xfrm>
          <a:prstGeom prst="rect">
            <a:avLst/>
          </a:prstGeom>
        </p:spPr>
      </p:pic>
      <p:sp>
        <p:nvSpPr>
          <p:cNvPr id="6"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13720389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xfrm>
            <a:off x="1182688" y="914400"/>
            <a:ext cx="7580312" cy="7620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Figure 7.5: Pareto Chart</a:t>
            </a:r>
            <a:endParaRPr lang="en-US" dirty="0"/>
          </a:p>
        </p:txBody>
      </p:sp>
      <p:pic>
        <p:nvPicPr>
          <p:cNvPr id="7" name="Picture 6" descr="Pareto chart showing types of problems and the frequency of those problems.&#10;"/>
          <p:cNvPicPr>
            <a:picLocks noChangeAspect="1"/>
          </p:cNvPicPr>
          <p:nvPr/>
        </p:nvPicPr>
        <p:blipFill>
          <a:blip r:embed="rId3"/>
          <a:stretch>
            <a:fillRect/>
          </a:stretch>
        </p:blipFill>
        <p:spPr>
          <a:xfrm>
            <a:off x="1905000" y="2133600"/>
            <a:ext cx="5349240" cy="3794760"/>
          </a:xfrm>
          <a:prstGeom prst="rect">
            <a:avLst/>
          </a:prstGeom>
        </p:spPr>
      </p:pic>
      <p:sp>
        <p:nvSpPr>
          <p:cNvPr id="6"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3926458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Table 7.2: Pareto Analysis of Flight Departure Delay Causes</a:t>
            </a:r>
            <a:endParaRPr lang="en-US" sz="1000" dirty="0"/>
          </a:p>
        </p:txBody>
      </p:sp>
      <p:graphicFrame>
        <p:nvGraphicFramePr>
          <p:cNvPr id="5" name="Table 4"/>
          <p:cNvGraphicFramePr>
            <a:graphicFrameLocks noGrp="1"/>
          </p:cNvGraphicFramePr>
          <p:nvPr>
            <p:extLst>
              <p:ext uri="{D42A27DB-BD31-4B8C-83A1-F6EECF244321}">
                <p14:modId xmlns:p14="http://schemas.microsoft.com/office/powerpoint/2010/main" val="2347329775"/>
              </p:ext>
            </p:extLst>
          </p:nvPr>
        </p:nvGraphicFramePr>
        <p:xfrm>
          <a:off x="990600" y="2590800"/>
          <a:ext cx="7112000" cy="2895599"/>
        </p:xfrm>
        <a:graphic>
          <a:graphicData uri="http://schemas.openxmlformats.org/drawingml/2006/table">
            <a:tbl>
              <a:tblPr firstRow="1" bandRow="1"/>
              <a:tblGrid>
                <a:gridCol w="2235200">
                  <a:extLst>
                    <a:ext uri="{9D8B030D-6E8A-4147-A177-3AD203B41FA5}">
                      <a16:colId xmlns:a16="http://schemas.microsoft.com/office/drawing/2014/main" val="1442243733"/>
                    </a:ext>
                  </a:extLst>
                </a:gridCol>
                <a:gridCol w="2425700">
                  <a:extLst>
                    <a:ext uri="{9D8B030D-6E8A-4147-A177-3AD203B41FA5}">
                      <a16:colId xmlns:a16="http://schemas.microsoft.com/office/drawing/2014/main" val="75059626"/>
                    </a:ext>
                  </a:extLst>
                </a:gridCol>
                <a:gridCol w="2451100">
                  <a:extLst>
                    <a:ext uri="{9D8B030D-6E8A-4147-A177-3AD203B41FA5}">
                      <a16:colId xmlns:a16="http://schemas.microsoft.com/office/drawing/2014/main" val="1865640396"/>
                    </a:ext>
                  </a:extLst>
                </a:gridCol>
              </a:tblGrid>
              <a:tr h="491586">
                <a:tc>
                  <a:txBody>
                    <a:bodyPr/>
                    <a:lstStyle/>
                    <a:p>
                      <a:pPr algn="l" fontAlgn="b"/>
                      <a:r>
                        <a:rPr lang="en-US" sz="1800" b="1" i="0" u="none" strike="noStrike" dirty="0">
                          <a:solidFill>
                            <a:srgbClr val="000000"/>
                          </a:solidFill>
                          <a:effectLst/>
                          <a:latin typeface="Calibri" panose="020F0502020204030204" pitchFamily="34" charset="0"/>
                        </a:rPr>
                        <a:t>Cause</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800" b="1" i="0" u="none" strike="noStrike" dirty="0">
                          <a:solidFill>
                            <a:srgbClr val="000000"/>
                          </a:solidFill>
                          <a:effectLst/>
                          <a:latin typeface="Calibri" panose="020F0502020204030204" pitchFamily="34" charset="0"/>
                        </a:rPr>
                        <a:t>Percentage of Incidents</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800" b="1" i="0" u="none" strike="noStrike" dirty="0">
                          <a:solidFill>
                            <a:srgbClr val="000000"/>
                          </a:solidFill>
                          <a:effectLst/>
                          <a:latin typeface="Calibri" panose="020F0502020204030204" pitchFamily="34" charset="0"/>
                        </a:rPr>
                        <a:t>Cumulative Percentage</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2164300389"/>
                  </a:ext>
                </a:extLst>
              </a:tr>
              <a:tr h="491586">
                <a:tc>
                  <a:txBody>
                    <a:bodyPr/>
                    <a:lstStyle/>
                    <a:p>
                      <a:pPr algn="l" fontAlgn="b"/>
                      <a:r>
                        <a:rPr lang="en-US" sz="1800" b="0" i="0" u="none" strike="noStrike">
                          <a:solidFill>
                            <a:srgbClr val="000000"/>
                          </a:solidFill>
                          <a:effectLst/>
                          <a:latin typeface="Calibri" panose="020F0502020204030204" pitchFamily="34" charset="0"/>
                        </a:rPr>
                        <a:t>Late passengers</a:t>
                      </a:r>
                    </a:p>
                  </a:txBody>
                  <a:tcPr marL="9525" marR="9525" marT="9525" marB="0" anchor="b">
                    <a:lnL>
                      <a:noFill/>
                    </a:lnL>
                    <a:lnR>
                      <a:noFill/>
                    </a:lnR>
                    <a:lnT>
                      <a:noFill/>
                    </a:lnT>
                    <a:lnB>
                      <a:noFill/>
                    </a:lnB>
                  </a:tcPr>
                </a:tc>
                <a:tc>
                  <a:txBody>
                    <a:bodyPr/>
                    <a:lstStyle/>
                    <a:p>
                      <a:pPr algn="ctr" fontAlgn="b"/>
                      <a:r>
                        <a:rPr lang="en-US" sz="1800" b="0" i="0" u="none" strike="noStrike" dirty="0">
                          <a:solidFill>
                            <a:srgbClr val="000000"/>
                          </a:solidFill>
                          <a:effectLst/>
                          <a:latin typeface="Calibri" panose="020F0502020204030204" pitchFamily="34" charset="0"/>
                        </a:rPr>
                        <a:t>53.3</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53.3</a:t>
                      </a:r>
                    </a:p>
                  </a:txBody>
                  <a:tcPr marL="9525" marR="9525" marT="9525" marB="0" anchor="b">
                    <a:lnL>
                      <a:noFill/>
                    </a:lnL>
                    <a:lnR>
                      <a:noFill/>
                    </a:lnR>
                    <a:lnT>
                      <a:noFill/>
                    </a:lnT>
                    <a:lnB>
                      <a:noFill/>
                    </a:lnB>
                  </a:tcPr>
                </a:tc>
                <a:extLst>
                  <a:ext uri="{0D108BD9-81ED-4DB2-BD59-A6C34878D82A}">
                    <a16:rowId xmlns:a16="http://schemas.microsoft.com/office/drawing/2014/main" val="713534740"/>
                  </a:ext>
                </a:extLst>
              </a:tr>
              <a:tr h="491586">
                <a:tc>
                  <a:txBody>
                    <a:bodyPr/>
                    <a:lstStyle/>
                    <a:p>
                      <a:pPr algn="l" fontAlgn="b"/>
                      <a:r>
                        <a:rPr lang="en-US" sz="1800" b="0" i="0" u="none" strike="noStrike">
                          <a:solidFill>
                            <a:srgbClr val="000000"/>
                          </a:solidFill>
                          <a:effectLst/>
                          <a:latin typeface="Calibri" panose="020F0502020204030204" pitchFamily="34" charset="0"/>
                        </a:rPr>
                        <a:t>Waiting for pushback</a:t>
                      </a:r>
                    </a:p>
                  </a:txBody>
                  <a:tcPr marL="9525" marR="9525" marT="9525" marB="0" anchor="b">
                    <a:lnL>
                      <a:noFill/>
                    </a:lnL>
                    <a:lnR>
                      <a:noFill/>
                    </a:lnR>
                    <a:lnT>
                      <a:noFill/>
                    </a:lnT>
                    <a:lnB>
                      <a:noFill/>
                    </a:lnB>
                  </a:tcPr>
                </a:tc>
                <a:tc>
                  <a:txBody>
                    <a:bodyPr/>
                    <a:lstStyle/>
                    <a:p>
                      <a:pPr algn="ctr" fontAlgn="b"/>
                      <a:r>
                        <a:rPr lang="en-US" sz="1800" b="0" i="0" u="none" strike="noStrike" dirty="0">
                          <a:solidFill>
                            <a:srgbClr val="000000"/>
                          </a:solidFill>
                          <a:effectLst/>
                          <a:latin typeface="Calibri" panose="020F0502020204030204" pitchFamily="34" charset="0"/>
                        </a:rPr>
                        <a:t>15.0</a:t>
                      </a:r>
                    </a:p>
                  </a:txBody>
                  <a:tcPr marL="9525" marR="9525" marT="9525" marB="0" anchor="b">
                    <a:lnL>
                      <a:noFill/>
                    </a:lnL>
                    <a:lnR>
                      <a:noFill/>
                    </a:lnR>
                    <a:lnT>
                      <a:noFill/>
                    </a:lnT>
                    <a:lnB>
                      <a:noFill/>
                    </a:lnB>
                  </a:tcPr>
                </a:tc>
                <a:tc>
                  <a:txBody>
                    <a:bodyPr/>
                    <a:lstStyle/>
                    <a:p>
                      <a:pPr algn="ctr" fontAlgn="b"/>
                      <a:r>
                        <a:rPr lang="en-US" sz="1800" b="0" i="0" u="none" strike="noStrike" dirty="0">
                          <a:solidFill>
                            <a:srgbClr val="000000"/>
                          </a:solidFill>
                          <a:effectLst/>
                          <a:latin typeface="Calibri" panose="020F0502020204030204" pitchFamily="34" charset="0"/>
                        </a:rPr>
                        <a:t>68.3</a:t>
                      </a:r>
                    </a:p>
                  </a:txBody>
                  <a:tcPr marL="9525" marR="9525" marT="9525" marB="0" anchor="b">
                    <a:lnL>
                      <a:noFill/>
                    </a:lnL>
                    <a:lnR>
                      <a:noFill/>
                    </a:lnR>
                    <a:lnT>
                      <a:noFill/>
                    </a:lnT>
                    <a:lnB>
                      <a:noFill/>
                    </a:lnB>
                  </a:tcPr>
                </a:tc>
                <a:extLst>
                  <a:ext uri="{0D108BD9-81ED-4DB2-BD59-A6C34878D82A}">
                    <a16:rowId xmlns:a16="http://schemas.microsoft.com/office/drawing/2014/main" val="1622755811"/>
                  </a:ext>
                </a:extLst>
              </a:tr>
              <a:tr h="491586">
                <a:tc>
                  <a:txBody>
                    <a:bodyPr/>
                    <a:lstStyle/>
                    <a:p>
                      <a:pPr algn="l" fontAlgn="b"/>
                      <a:r>
                        <a:rPr lang="en-US" sz="1800" b="0" i="0" u="none" strike="noStrike">
                          <a:solidFill>
                            <a:srgbClr val="000000"/>
                          </a:solidFill>
                          <a:effectLst/>
                          <a:latin typeface="Calibri" panose="020F0502020204030204" pitchFamily="34" charset="0"/>
                        </a:rPr>
                        <a:t>Waiting for fuel</a:t>
                      </a:r>
                    </a:p>
                  </a:txBody>
                  <a:tcPr marL="9525" marR="9525" marT="9525" marB="0" anchor="b">
                    <a:lnL>
                      <a:noFill/>
                    </a:lnL>
                    <a:lnR>
                      <a:noFill/>
                    </a:lnR>
                    <a:lnT>
                      <a:noFill/>
                    </a:lnT>
                    <a:lnB>
                      <a:noFill/>
                    </a:lnB>
                  </a:tcPr>
                </a:tc>
                <a:tc>
                  <a:txBody>
                    <a:bodyPr/>
                    <a:lstStyle/>
                    <a:p>
                      <a:pPr algn="ctr" fontAlgn="b"/>
                      <a:r>
                        <a:rPr lang="en-US" sz="1800" b="0" i="0" u="none" strike="noStrike">
                          <a:solidFill>
                            <a:srgbClr val="000000"/>
                          </a:solidFill>
                          <a:effectLst/>
                          <a:latin typeface="Calibri" panose="020F0502020204030204" pitchFamily="34" charset="0"/>
                        </a:rPr>
                        <a:t>11.3</a:t>
                      </a:r>
                    </a:p>
                  </a:txBody>
                  <a:tcPr marL="9525" marR="9525" marT="9525" marB="0" anchor="b">
                    <a:lnL>
                      <a:noFill/>
                    </a:lnL>
                    <a:lnR>
                      <a:noFill/>
                    </a:lnR>
                    <a:lnT>
                      <a:noFill/>
                    </a:lnT>
                    <a:lnB>
                      <a:noFill/>
                    </a:lnB>
                  </a:tcPr>
                </a:tc>
                <a:tc>
                  <a:txBody>
                    <a:bodyPr/>
                    <a:lstStyle/>
                    <a:p>
                      <a:pPr algn="ctr" fontAlgn="b"/>
                      <a:r>
                        <a:rPr lang="en-US" sz="1800" b="0" i="0" u="none" strike="noStrike" dirty="0">
                          <a:solidFill>
                            <a:srgbClr val="000000"/>
                          </a:solidFill>
                          <a:effectLst/>
                          <a:latin typeface="Calibri" panose="020F0502020204030204" pitchFamily="34" charset="0"/>
                        </a:rPr>
                        <a:t>79.6</a:t>
                      </a:r>
                    </a:p>
                  </a:txBody>
                  <a:tcPr marL="9525" marR="9525" marT="9525" marB="0" anchor="b">
                    <a:lnL>
                      <a:noFill/>
                    </a:lnL>
                    <a:lnR>
                      <a:noFill/>
                    </a:lnR>
                    <a:lnT>
                      <a:noFill/>
                    </a:lnT>
                    <a:lnB>
                      <a:noFill/>
                    </a:lnB>
                  </a:tcPr>
                </a:tc>
                <a:extLst>
                  <a:ext uri="{0D108BD9-81ED-4DB2-BD59-A6C34878D82A}">
                    <a16:rowId xmlns:a16="http://schemas.microsoft.com/office/drawing/2014/main" val="3144921297"/>
                  </a:ext>
                </a:extLst>
              </a:tr>
              <a:tr h="929255">
                <a:tc>
                  <a:txBody>
                    <a:bodyPr/>
                    <a:lstStyle/>
                    <a:p>
                      <a:pPr algn="l" fontAlgn="b"/>
                      <a:r>
                        <a:rPr lang="en-US" sz="1800" b="0" i="0" u="none" strike="noStrike" dirty="0">
                          <a:solidFill>
                            <a:srgbClr val="000000"/>
                          </a:solidFill>
                          <a:effectLst/>
                          <a:latin typeface="Calibri" panose="020F0502020204030204" pitchFamily="34" charset="0"/>
                        </a:rPr>
                        <a:t>Late weight and balance sheet</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Calibri" panose="020F0502020204030204" pitchFamily="34" charset="0"/>
                        </a:rPr>
                        <a:t>   8.7</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800" b="0" i="0" u="none" strike="noStrike" dirty="0">
                          <a:solidFill>
                            <a:srgbClr val="000000"/>
                          </a:solidFill>
                          <a:effectLst/>
                          <a:latin typeface="Calibri" panose="020F0502020204030204" pitchFamily="34" charset="0"/>
                        </a:rPr>
                        <a:t>88.3</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972797"/>
                  </a:ext>
                </a:extLst>
              </a:tr>
            </a:tbl>
          </a:graphicData>
        </a:graphic>
      </p:graphicFrame>
    </p:spTree>
    <p:extLst>
      <p:ext uri="{BB962C8B-B14F-4D97-AF65-F5344CB8AC3E}">
        <p14:creationId xmlns:p14="http://schemas.microsoft.com/office/powerpoint/2010/main" val="12314698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xfrm>
            <a:off x="1182688" y="152400"/>
            <a:ext cx="7580312" cy="15240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Figure 7.6: Flowchart at Departure Gate</a:t>
            </a:r>
            <a:endParaRPr lang="en-US" dirty="0"/>
          </a:p>
        </p:txBody>
      </p:sp>
      <p:pic>
        <p:nvPicPr>
          <p:cNvPr id="5" name="Picture 4" descr="Flow chart for boarding an aircraft.&#10;"/>
          <p:cNvPicPr>
            <a:picLocks noChangeAspect="1"/>
          </p:cNvPicPr>
          <p:nvPr/>
        </p:nvPicPr>
        <p:blipFill>
          <a:blip r:embed="rId3"/>
          <a:stretch>
            <a:fillRect/>
          </a:stretch>
        </p:blipFill>
        <p:spPr>
          <a:xfrm>
            <a:off x="2627168" y="1939636"/>
            <a:ext cx="3775364" cy="4156364"/>
          </a:xfrm>
          <a:prstGeom prst="rect">
            <a:avLst/>
          </a:prstGeom>
        </p:spPr>
      </p:pic>
      <p:sp>
        <p:nvSpPr>
          <p:cNvPr id="6"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37212859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xfrm>
            <a:off x="1182688" y="228600"/>
            <a:ext cx="7885112" cy="14478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sz="4000" dirty="0"/>
              <a:t>Figure 7.7: Cause-and-Effect Diagram for Delayed Flight Departures</a:t>
            </a:r>
            <a:endParaRPr lang="en-US" sz="4000" dirty="0"/>
          </a:p>
        </p:txBody>
      </p:sp>
      <p:pic>
        <p:nvPicPr>
          <p:cNvPr id="7" name="Picture 6" descr="Diagram giving reasons why a flight may be delayed.&#10;"/>
          <p:cNvPicPr>
            <a:picLocks noChangeAspect="1"/>
          </p:cNvPicPr>
          <p:nvPr/>
        </p:nvPicPr>
        <p:blipFill>
          <a:blip r:embed="rId3"/>
          <a:stretch>
            <a:fillRect/>
          </a:stretch>
        </p:blipFill>
        <p:spPr>
          <a:xfrm>
            <a:off x="704850" y="2019300"/>
            <a:ext cx="7905750" cy="4152900"/>
          </a:xfrm>
          <a:prstGeom prst="rect">
            <a:avLst/>
          </a:prstGeom>
        </p:spPr>
      </p:pic>
      <p:sp>
        <p:nvSpPr>
          <p:cNvPr id="6"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36444220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xfrm>
            <a:off x="1182688" y="1143000"/>
            <a:ext cx="7580312" cy="6858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sz="4000" dirty="0"/>
              <a:t>Figure 7.8: Scatter Diagram</a:t>
            </a:r>
            <a:endParaRPr lang="en-US" sz="4000" dirty="0"/>
          </a:p>
        </p:txBody>
      </p:sp>
      <p:pic>
        <p:nvPicPr>
          <p:cNvPr id="5" name="Picture 4" descr="Scatterplot of the number the relationship between the number of late passengers and the number of departure delays.&#10;"/>
          <p:cNvPicPr>
            <a:picLocks noChangeAspect="1"/>
          </p:cNvPicPr>
          <p:nvPr/>
        </p:nvPicPr>
        <p:blipFill>
          <a:blip r:embed="rId3"/>
          <a:stretch>
            <a:fillRect/>
          </a:stretch>
        </p:blipFill>
        <p:spPr>
          <a:xfrm>
            <a:off x="1602797" y="1981200"/>
            <a:ext cx="6169603" cy="4117398"/>
          </a:xfrm>
          <a:prstGeom prst="rect">
            <a:avLst/>
          </a:prstGeom>
        </p:spPr>
      </p:pic>
      <p:sp>
        <p:nvSpPr>
          <p:cNvPr id="6"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22802160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xfrm>
            <a:off x="1182688" y="457200"/>
            <a:ext cx="7580312" cy="1371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sz="4000" dirty="0"/>
              <a:t>Figure 7.9: Control Chart of Midway Departure Delays</a:t>
            </a:r>
            <a:endParaRPr lang="en-US" sz="4000" dirty="0"/>
          </a:p>
        </p:txBody>
      </p:sp>
      <p:pic>
        <p:nvPicPr>
          <p:cNvPr id="7" name="Picture 6" descr="A control chart of midway departure delays. &#10;"/>
          <p:cNvPicPr>
            <a:picLocks noChangeAspect="1"/>
          </p:cNvPicPr>
          <p:nvPr/>
        </p:nvPicPr>
        <p:blipFill>
          <a:blip r:embed="rId3"/>
          <a:stretch>
            <a:fillRect/>
          </a:stretch>
        </p:blipFill>
        <p:spPr>
          <a:xfrm>
            <a:off x="838200" y="2090736"/>
            <a:ext cx="7472363" cy="4014788"/>
          </a:xfrm>
          <a:prstGeom prst="rect">
            <a:avLst/>
          </a:prstGeom>
        </p:spPr>
      </p:pic>
      <p:sp>
        <p:nvSpPr>
          <p:cNvPr id="6"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40504947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Learning Objectives</a:t>
            </a:r>
          </a:p>
        </p:txBody>
      </p:sp>
      <p:sp>
        <p:nvSpPr>
          <p:cNvPr id="7171" name="Content Placeholder 2"/>
          <p:cNvSpPr>
            <a:spLocks noGrp="1" noChangeArrowheads="1"/>
          </p:cNvSpPr>
          <p:nvPr>
            <p:ph idx="1"/>
          </p:nvPr>
        </p:nvSpPr>
        <p:spPr>
          <a:xfrm>
            <a:off x="1182688" y="2209800"/>
            <a:ext cx="7580312" cy="3886200"/>
          </a:xfrm>
          <a:noFill/>
        </p:spPr>
        <p:txBody>
          <a:bodyPr lIns="92075" tIns="46038" rIns="92075" bIns="46038"/>
          <a:lstStyle/>
          <a:p>
            <a:pPr marL="402336" indent="-402336">
              <a:buClrTx/>
              <a:buFont typeface="+mj-lt"/>
              <a:buAutoNum type="arabicPeriod"/>
            </a:pPr>
            <a:r>
              <a:rPr lang="en-US" sz="2400" dirty="0"/>
              <a:t>Use quality tools for process analysis and problem solving. </a:t>
            </a:r>
          </a:p>
          <a:p>
            <a:pPr marL="402336" indent="-402336">
              <a:buClrTx/>
              <a:buFont typeface="+mj-lt"/>
              <a:buAutoNum type="arabicPeriod"/>
            </a:pPr>
            <a:r>
              <a:rPr lang="en-US" sz="2400" dirty="0"/>
              <a:t>Describe and contrast corporate quality improvement programs. </a:t>
            </a:r>
          </a:p>
          <a:p>
            <a:pPr marL="402336" indent="-402336">
              <a:buClrTx/>
              <a:buFont typeface="+mj-lt"/>
              <a:buAutoNum type="arabicPeriod"/>
            </a:pPr>
            <a:r>
              <a:rPr lang="en-US" sz="2400" dirty="0"/>
              <a:t>Lead a team in a process improvement initiative. </a:t>
            </a:r>
          </a:p>
          <a:p>
            <a:pPr marL="402336" indent="-402336">
              <a:buClrTx/>
              <a:buFont typeface="+mj-lt"/>
              <a:buAutoNum type="arabicPeriod"/>
            </a:pPr>
            <a:r>
              <a:rPr lang="en-US" sz="2400" dirty="0"/>
              <a:t>Measure the capability of a process. </a:t>
            </a:r>
          </a:p>
          <a:p>
            <a:pPr marL="402336" indent="-402336">
              <a:buClrTx/>
              <a:buFont typeface="+mj-lt"/>
              <a:buAutoNum type="arabicPeriod"/>
            </a:pPr>
            <a:r>
              <a:rPr lang="en-US" sz="2400" dirty="0"/>
              <a:t>Conduct a Six Sigma process analysis. </a:t>
            </a:r>
          </a:p>
          <a:p>
            <a:pPr marL="402336" indent="-402336">
              <a:buClrTx/>
              <a:buFont typeface="+mj-lt"/>
              <a:buAutoNum type="arabicPeriod"/>
            </a:pPr>
            <a:r>
              <a:rPr lang="en-US" sz="2400" dirty="0"/>
              <a:t>Describe the philosophy of lean service. </a:t>
            </a:r>
          </a:p>
          <a:p>
            <a:pPr marL="402336" indent="-402336">
              <a:buClrTx/>
              <a:buFont typeface="+mj-lt"/>
              <a:buAutoNum type="arabicPeriod"/>
            </a:pPr>
            <a:r>
              <a:rPr lang="en-US" sz="2400" dirty="0"/>
              <a:t>Conduct a data envelopment analysis (DEA).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The Quality Gurus</a:t>
            </a:r>
            <a:endParaRPr lang="en-US" sz="1000" b="1" dirty="0"/>
          </a:p>
        </p:txBody>
      </p:sp>
      <p:sp>
        <p:nvSpPr>
          <p:cNvPr id="4" name="Content Placeholder 3"/>
          <p:cNvSpPr>
            <a:spLocks noGrp="1"/>
          </p:cNvSpPr>
          <p:nvPr>
            <p:ph idx="1"/>
          </p:nvPr>
        </p:nvSpPr>
        <p:spPr/>
        <p:txBody>
          <a:bodyPr/>
          <a:lstStyle/>
          <a:p>
            <a:pPr eaLnBrk="1" hangingPunct="1">
              <a:lnSpc>
                <a:spcPct val="100000"/>
              </a:lnSpc>
            </a:pPr>
            <a:r>
              <a:rPr lang="en-US" altLang="en-US" sz="4000" dirty="0"/>
              <a:t>W. Edwards Deming.</a:t>
            </a:r>
          </a:p>
          <a:p>
            <a:pPr eaLnBrk="1" hangingPunct="1">
              <a:lnSpc>
                <a:spcPct val="100000"/>
              </a:lnSpc>
            </a:pPr>
            <a:r>
              <a:rPr lang="en-US" altLang="en-US" sz="4000" dirty="0"/>
              <a:t>Joseph M. </a:t>
            </a:r>
            <a:r>
              <a:rPr lang="en-US" altLang="en-US" sz="4000" dirty="0" err="1"/>
              <a:t>Juran</a:t>
            </a:r>
            <a:r>
              <a:rPr lang="en-US" altLang="en-US" sz="4000" dirty="0"/>
              <a:t>.</a:t>
            </a:r>
          </a:p>
          <a:p>
            <a:pPr eaLnBrk="1" hangingPunct="1">
              <a:lnSpc>
                <a:spcPct val="100000"/>
              </a:lnSpc>
            </a:pPr>
            <a:r>
              <a:rPr lang="en-US" altLang="en-US" sz="4000" dirty="0"/>
              <a:t>Philip Crosby.</a:t>
            </a:r>
          </a:p>
          <a:p>
            <a:pPr eaLnBrk="1" hangingPunct="1">
              <a:lnSpc>
                <a:spcPct val="100000"/>
              </a:lnSpc>
            </a:pPr>
            <a:r>
              <a:rPr lang="en-US" altLang="en-US" sz="4000" dirty="0" err="1"/>
              <a:t>Genichi</a:t>
            </a:r>
            <a:r>
              <a:rPr lang="en-US" altLang="en-US" sz="4000" dirty="0"/>
              <a:t> Taguchi.</a:t>
            </a:r>
          </a:p>
          <a:p>
            <a:pPr eaLnBrk="1" hangingPunct="1">
              <a:lnSpc>
                <a:spcPct val="100000"/>
              </a:lnSpc>
            </a:pPr>
            <a:r>
              <a:rPr lang="en-US" altLang="en-US" sz="4000" dirty="0"/>
              <a:t>Kaoru Ishikawa.</a:t>
            </a:r>
            <a:endParaRPr lang="en-US" sz="4000" dirty="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Benchmarking </a:t>
            </a:r>
            <a:r>
              <a:rPr lang="en-US" sz="1000" dirty="0"/>
              <a:t>1</a:t>
            </a:r>
          </a:p>
        </p:txBody>
      </p:sp>
      <p:sp>
        <p:nvSpPr>
          <p:cNvPr id="4" name="Content Placeholder 3"/>
          <p:cNvSpPr>
            <a:spLocks noGrp="1"/>
          </p:cNvSpPr>
          <p:nvPr>
            <p:ph idx="1"/>
          </p:nvPr>
        </p:nvSpPr>
        <p:spPr>
          <a:xfrm>
            <a:off x="793938" y="2209800"/>
            <a:ext cx="7588062" cy="1600200"/>
          </a:xfrm>
        </p:spPr>
        <p:txBody>
          <a:bodyPr/>
          <a:lstStyle/>
          <a:p>
            <a:r>
              <a:rPr lang="en-US" sz="3600" dirty="0"/>
              <a:t>The practice of comparing one’s performance with that of other firms that are known as “best in class.”</a:t>
            </a:r>
          </a:p>
        </p:txBody>
      </p:sp>
    </p:spTree>
    <p:extLst>
      <p:ext uri="{BB962C8B-B14F-4D97-AF65-F5344CB8AC3E}">
        <p14:creationId xmlns:p14="http://schemas.microsoft.com/office/powerpoint/2010/main" val="1208917687"/>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Benchmarking </a:t>
            </a:r>
            <a:r>
              <a:rPr lang="en-US" sz="1000" dirty="0"/>
              <a:t>2</a:t>
            </a:r>
          </a:p>
        </p:txBody>
      </p:sp>
      <p:sp>
        <p:nvSpPr>
          <p:cNvPr id="4" name="Content Placeholder 3"/>
          <p:cNvSpPr>
            <a:spLocks noGrp="1"/>
          </p:cNvSpPr>
          <p:nvPr>
            <p:ph idx="1"/>
          </p:nvPr>
        </p:nvSpPr>
        <p:spPr>
          <a:xfrm>
            <a:off x="793938" y="2209800"/>
            <a:ext cx="7588062" cy="3657600"/>
          </a:xfrm>
        </p:spPr>
        <p:txBody>
          <a:bodyPr/>
          <a:lstStyle/>
          <a:p>
            <a:pPr marL="0" indent="0">
              <a:buNone/>
            </a:pPr>
            <a:r>
              <a:rPr lang="en-US" sz="3600" dirty="0"/>
              <a:t>Process steps include:</a:t>
            </a:r>
          </a:p>
          <a:p>
            <a:pPr marL="402336" lvl="1" indent="-402336">
              <a:lnSpc>
                <a:spcPct val="100000"/>
              </a:lnSpc>
              <a:buClrTx/>
              <a:buFont typeface="+mj-lt"/>
              <a:buAutoNum type="arabicPeriod"/>
            </a:pPr>
            <a:r>
              <a:rPr lang="en-US" sz="2600" dirty="0"/>
              <a:t>Select a critical process that needs improvement.</a:t>
            </a:r>
          </a:p>
          <a:p>
            <a:pPr marL="402336" lvl="1" indent="-402336">
              <a:lnSpc>
                <a:spcPct val="100000"/>
              </a:lnSpc>
              <a:buClrTx/>
              <a:buFont typeface="+mj-lt"/>
              <a:buAutoNum type="arabicPeriod"/>
            </a:pPr>
            <a:r>
              <a:rPr lang="en-US" sz="2600" dirty="0"/>
              <a:t>Identify and organization that excels in the process.</a:t>
            </a:r>
          </a:p>
          <a:p>
            <a:pPr marL="402336" lvl="1" indent="-402336">
              <a:lnSpc>
                <a:spcPct val="100000"/>
              </a:lnSpc>
              <a:buClrTx/>
              <a:buFont typeface="+mj-lt"/>
              <a:buAutoNum type="arabicPeriod"/>
            </a:pPr>
            <a:r>
              <a:rPr lang="en-US" sz="2600" dirty="0"/>
              <a:t>Contact the benchmark firm, make a visit, and study the process.</a:t>
            </a:r>
          </a:p>
          <a:p>
            <a:pPr marL="402336" lvl="1" indent="-402336">
              <a:lnSpc>
                <a:spcPct val="100000"/>
              </a:lnSpc>
              <a:buClrTx/>
              <a:buFont typeface="+mj-lt"/>
              <a:buAutoNum type="arabicPeriod"/>
            </a:pPr>
            <a:r>
              <a:rPr lang="en-US" sz="2600" dirty="0"/>
              <a:t>Analyze the findings.</a:t>
            </a:r>
          </a:p>
          <a:p>
            <a:pPr marL="402336" lvl="1" indent="-402336">
              <a:lnSpc>
                <a:spcPct val="100000"/>
              </a:lnSpc>
              <a:buClrTx/>
              <a:buFont typeface="+mj-lt"/>
              <a:buAutoNum type="arabicPeriod"/>
            </a:pPr>
            <a:r>
              <a:rPr lang="en-US" sz="2600" dirty="0"/>
              <a:t>Improve your process accordingly.</a:t>
            </a:r>
            <a:endParaRPr lang="en-US" sz="2800" dirty="0"/>
          </a:p>
        </p:txBody>
      </p:sp>
    </p:spTree>
    <p:extLst>
      <p:ext uri="{BB962C8B-B14F-4D97-AF65-F5344CB8AC3E}">
        <p14:creationId xmlns:p14="http://schemas.microsoft.com/office/powerpoint/2010/main" val="1704379995"/>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Improvement Programs</a:t>
            </a:r>
            <a:endParaRPr lang="en-US" sz="1000" dirty="0"/>
          </a:p>
        </p:txBody>
      </p:sp>
      <p:sp>
        <p:nvSpPr>
          <p:cNvPr id="4" name="Content Placeholder 3"/>
          <p:cNvSpPr>
            <a:spLocks noGrp="1"/>
          </p:cNvSpPr>
          <p:nvPr>
            <p:ph idx="1"/>
          </p:nvPr>
        </p:nvSpPr>
        <p:spPr>
          <a:xfrm>
            <a:off x="793938" y="2209800"/>
            <a:ext cx="7588062" cy="3657600"/>
          </a:xfrm>
        </p:spPr>
        <p:txBody>
          <a:bodyPr/>
          <a:lstStyle/>
          <a:p>
            <a:pPr>
              <a:lnSpc>
                <a:spcPct val="100000"/>
              </a:lnSpc>
            </a:pPr>
            <a:r>
              <a:rPr lang="en-US" sz="3600" dirty="0"/>
              <a:t>Deming’s 14 Point Program.</a:t>
            </a:r>
          </a:p>
          <a:p>
            <a:pPr>
              <a:lnSpc>
                <a:spcPct val="100000"/>
              </a:lnSpc>
            </a:pPr>
            <a:r>
              <a:rPr lang="en-US" sz="3600" dirty="0"/>
              <a:t>ISO 9001.</a:t>
            </a:r>
          </a:p>
          <a:p>
            <a:pPr>
              <a:lnSpc>
                <a:spcPct val="100000"/>
              </a:lnSpc>
            </a:pPr>
            <a:r>
              <a:rPr lang="en-US" sz="3600" dirty="0"/>
              <a:t>Six Sigma.</a:t>
            </a:r>
          </a:p>
          <a:p>
            <a:pPr>
              <a:lnSpc>
                <a:spcPct val="100000"/>
              </a:lnSpc>
            </a:pPr>
            <a:r>
              <a:rPr lang="en-US" sz="3600" dirty="0"/>
              <a:t>Lean Service.</a:t>
            </a:r>
            <a:endParaRPr lang="en-US" sz="2800" dirty="0"/>
          </a:p>
        </p:txBody>
      </p:sp>
    </p:spTree>
    <p:extLst>
      <p:ext uri="{BB962C8B-B14F-4D97-AF65-F5344CB8AC3E}">
        <p14:creationId xmlns:p14="http://schemas.microsoft.com/office/powerpoint/2010/main" val="1805367610"/>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Deming’s 14 Point Program </a:t>
            </a:r>
            <a:r>
              <a:rPr lang="en-US" sz="1000" dirty="0"/>
              <a:t>1</a:t>
            </a:r>
          </a:p>
        </p:txBody>
      </p:sp>
      <p:sp>
        <p:nvSpPr>
          <p:cNvPr id="4" name="Content Placeholder 3"/>
          <p:cNvSpPr>
            <a:spLocks noGrp="1"/>
          </p:cNvSpPr>
          <p:nvPr>
            <p:ph idx="1"/>
          </p:nvPr>
        </p:nvSpPr>
        <p:spPr>
          <a:xfrm>
            <a:off x="1022538" y="2209800"/>
            <a:ext cx="7588062" cy="3657600"/>
          </a:xfrm>
        </p:spPr>
        <p:txBody>
          <a:bodyPr/>
          <a:lstStyle/>
          <a:p>
            <a:pPr marL="402336" indent="-402336">
              <a:lnSpc>
                <a:spcPct val="100000"/>
              </a:lnSpc>
              <a:buFont typeface="+mj-lt"/>
              <a:buAutoNum type="arabicPeriod"/>
            </a:pPr>
            <a:r>
              <a:rPr lang="en-US" sz="1600" dirty="0"/>
              <a:t>Create constancy of purpose for improvements of product and service.</a:t>
            </a:r>
          </a:p>
          <a:p>
            <a:pPr marL="402336" indent="-402336">
              <a:lnSpc>
                <a:spcPct val="100000"/>
              </a:lnSpc>
              <a:buFont typeface="+mj-lt"/>
              <a:buAutoNum type="arabicPeriod"/>
            </a:pPr>
            <a:r>
              <a:rPr lang="en-US" sz="1600" dirty="0"/>
              <a:t>Adopt the new philosophy.</a:t>
            </a:r>
          </a:p>
          <a:p>
            <a:pPr marL="402336" indent="-402336">
              <a:lnSpc>
                <a:spcPct val="100000"/>
              </a:lnSpc>
              <a:buFont typeface="+mj-lt"/>
              <a:buAutoNum type="arabicPeriod"/>
            </a:pPr>
            <a:r>
              <a:rPr lang="en-US" sz="1600" dirty="0"/>
              <a:t>Cease dependence on mass inspection.</a:t>
            </a:r>
          </a:p>
          <a:p>
            <a:pPr marL="402336" indent="-402336">
              <a:lnSpc>
                <a:spcPct val="100000"/>
              </a:lnSpc>
              <a:buFont typeface="+mj-lt"/>
              <a:buAutoNum type="arabicPeriod"/>
            </a:pPr>
            <a:r>
              <a:rPr lang="en-US" sz="1600" dirty="0"/>
              <a:t>End the practice of awarding business on price tag alone.</a:t>
            </a:r>
          </a:p>
          <a:p>
            <a:pPr marL="402336" indent="-402336">
              <a:lnSpc>
                <a:spcPct val="100000"/>
              </a:lnSpc>
              <a:buFont typeface="+mj-lt"/>
              <a:buAutoNum type="arabicPeriod"/>
            </a:pPr>
            <a:r>
              <a:rPr lang="en-US" sz="1600" dirty="0"/>
              <a:t>Constantly and forever improve the system of production and service.</a:t>
            </a:r>
          </a:p>
          <a:p>
            <a:pPr marL="402336" indent="-402336">
              <a:lnSpc>
                <a:spcPct val="100000"/>
              </a:lnSpc>
              <a:buFont typeface="+mj-lt"/>
              <a:buAutoNum type="arabicPeriod"/>
            </a:pPr>
            <a:r>
              <a:rPr lang="en-US" sz="1600" dirty="0"/>
              <a:t>Institute modern methods of training on the job.</a:t>
            </a:r>
          </a:p>
          <a:p>
            <a:pPr marL="402336" indent="-402336">
              <a:lnSpc>
                <a:spcPct val="100000"/>
              </a:lnSpc>
              <a:buFont typeface="+mj-lt"/>
              <a:buAutoNum type="arabicPeriod"/>
            </a:pPr>
            <a:r>
              <a:rPr lang="en-US" sz="1600" dirty="0"/>
              <a:t>Institute modern methods of supervising.</a:t>
            </a:r>
          </a:p>
          <a:p>
            <a:pPr marL="402336" indent="-402336">
              <a:lnSpc>
                <a:spcPct val="100000"/>
              </a:lnSpc>
              <a:buFont typeface="+mj-lt"/>
              <a:buAutoNum type="arabicPeriod"/>
            </a:pPr>
            <a:r>
              <a:rPr lang="en-US" sz="1600" dirty="0"/>
              <a:t>Drive out fear.</a:t>
            </a:r>
          </a:p>
          <a:p>
            <a:pPr marL="402336" indent="-402336">
              <a:lnSpc>
                <a:spcPct val="100000"/>
              </a:lnSpc>
              <a:buFont typeface="+mj-lt"/>
              <a:buAutoNum type="arabicPeriod"/>
            </a:pPr>
            <a:r>
              <a:rPr lang="en-US" sz="1600" dirty="0"/>
              <a:t>Break down barriers between departments.</a:t>
            </a:r>
          </a:p>
          <a:p>
            <a:pPr marL="402336" indent="-402336">
              <a:lnSpc>
                <a:spcPct val="100000"/>
              </a:lnSpc>
              <a:buFont typeface="+mj-lt"/>
              <a:buAutoNum type="arabicPeriod"/>
            </a:pPr>
            <a:r>
              <a:rPr lang="en-US" sz="1600" dirty="0"/>
              <a:t>Eliminate numerical goals for the workforce.</a:t>
            </a:r>
          </a:p>
        </p:txBody>
      </p:sp>
    </p:spTree>
    <p:extLst>
      <p:ext uri="{BB962C8B-B14F-4D97-AF65-F5344CB8AC3E}">
        <p14:creationId xmlns:p14="http://schemas.microsoft.com/office/powerpoint/2010/main" val="44407747"/>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Deming’s 14 Point Program </a:t>
            </a:r>
            <a:r>
              <a:rPr lang="en-US" sz="1000" dirty="0"/>
              <a:t>2</a:t>
            </a:r>
          </a:p>
        </p:txBody>
      </p:sp>
      <p:sp>
        <p:nvSpPr>
          <p:cNvPr id="4" name="Content Placeholder 3"/>
          <p:cNvSpPr>
            <a:spLocks noGrp="1"/>
          </p:cNvSpPr>
          <p:nvPr>
            <p:ph idx="1"/>
          </p:nvPr>
        </p:nvSpPr>
        <p:spPr>
          <a:xfrm>
            <a:off x="1022538" y="2209800"/>
            <a:ext cx="7588062" cy="1905000"/>
          </a:xfrm>
        </p:spPr>
        <p:txBody>
          <a:bodyPr/>
          <a:lstStyle/>
          <a:p>
            <a:pPr marL="402336" indent="-402336">
              <a:lnSpc>
                <a:spcPct val="100000"/>
              </a:lnSpc>
              <a:buFont typeface="+mj-lt"/>
              <a:buAutoNum type="arabicPeriod" startAt="11"/>
            </a:pPr>
            <a:r>
              <a:rPr lang="en-US" sz="1600" dirty="0"/>
              <a:t>Eliminate work standards and numerical quotas.</a:t>
            </a:r>
          </a:p>
          <a:p>
            <a:pPr marL="402336" indent="-402336">
              <a:lnSpc>
                <a:spcPct val="100000"/>
              </a:lnSpc>
              <a:buFont typeface="+mj-lt"/>
              <a:buAutoNum type="arabicPeriod" startAt="11"/>
            </a:pPr>
            <a:r>
              <a:rPr lang="en-US" sz="1600" dirty="0"/>
              <a:t>Remove barriers that hinder hourly workers.</a:t>
            </a:r>
          </a:p>
          <a:p>
            <a:pPr marL="402336" indent="-402336">
              <a:lnSpc>
                <a:spcPct val="100000"/>
              </a:lnSpc>
              <a:buFont typeface="+mj-lt"/>
              <a:buAutoNum type="arabicPeriod" startAt="11"/>
            </a:pPr>
            <a:r>
              <a:rPr lang="en-US" sz="1600" dirty="0"/>
              <a:t>Institute a vigorous program of education and training.</a:t>
            </a:r>
          </a:p>
          <a:p>
            <a:pPr marL="402336" indent="-402336">
              <a:lnSpc>
                <a:spcPct val="100000"/>
              </a:lnSpc>
              <a:buFont typeface="+mj-lt"/>
              <a:buAutoNum type="arabicPeriod" startAt="11"/>
            </a:pPr>
            <a:r>
              <a:rPr lang="en-US" sz="1600" dirty="0"/>
              <a:t>Create a structure in top management that will push every day on the above 13 points.</a:t>
            </a:r>
          </a:p>
        </p:txBody>
      </p:sp>
    </p:spTree>
    <p:extLst>
      <p:ext uri="{BB962C8B-B14F-4D97-AF65-F5344CB8AC3E}">
        <p14:creationId xmlns:p14="http://schemas.microsoft.com/office/powerpoint/2010/main" val="583049727"/>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ISO 9001</a:t>
            </a:r>
            <a:endParaRPr lang="en-US" sz="1000" dirty="0"/>
          </a:p>
        </p:txBody>
      </p:sp>
      <p:sp>
        <p:nvSpPr>
          <p:cNvPr id="4" name="Content Placeholder 3"/>
          <p:cNvSpPr>
            <a:spLocks noGrp="1"/>
          </p:cNvSpPr>
          <p:nvPr>
            <p:ph idx="1"/>
          </p:nvPr>
        </p:nvSpPr>
        <p:spPr>
          <a:xfrm>
            <a:off x="838200" y="2029968"/>
            <a:ext cx="7772400" cy="4370832"/>
          </a:xfrm>
        </p:spPr>
        <p:txBody>
          <a:bodyPr/>
          <a:lstStyle/>
          <a:p>
            <a:pPr marL="402336" indent="-402336">
              <a:lnSpc>
                <a:spcPct val="100000"/>
              </a:lnSpc>
              <a:buFont typeface="+mj-lt"/>
              <a:buAutoNum type="arabicPeriod"/>
            </a:pPr>
            <a:r>
              <a:rPr lang="en-US" sz="2600" dirty="0"/>
              <a:t>Planning:</a:t>
            </a:r>
            <a:r>
              <a:rPr lang="en-US" sz="2600" i="1" dirty="0"/>
              <a:t> </a:t>
            </a:r>
            <a:r>
              <a:rPr lang="en-US" sz="2600" dirty="0"/>
              <a:t>to ensure that goals, authority, and responsibility are both defined and understood.</a:t>
            </a:r>
          </a:p>
          <a:p>
            <a:pPr marL="402336" indent="-402336">
              <a:lnSpc>
                <a:spcPct val="100000"/>
              </a:lnSpc>
              <a:buFont typeface="+mj-lt"/>
              <a:buAutoNum type="arabicPeriod"/>
            </a:pPr>
            <a:r>
              <a:rPr lang="en-US" sz="2600" dirty="0"/>
              <a:t>Control:</a:t>
            </a:r>
            <a:r>
              <a:rPr lang="en-US" sz="2600" i="1" dirty="0"/>
              <a:t> </a:t>
            </a:r>
            <a:r>
              <a:rPr lang="en-US" sz="2600" dirty="0"/>
              <a:t>to ensure that specified requirements at all levels are met, problems are anticipated and averted, and corrective actions are planned and carried out.</a:t>
            </a:r>
          </a:p>
          <a:p>
            <a:pPr marL="402336" indent="-402336">
              <a:lnSpc>
                <a:spcPct val="100000"/>
              </a:lnSpc>
              <a:buFont typeface="+mj-lt"/>
              <a:buAutoNum type="arabicPeriod"/>
            </a:pPr>
            <a:r>
              <a:rPr lang="en-US" sz="2600" dirty="0"/>
              <a:t>Documentation:</a:t>
            </a:r>
            <a:r>
              <a:rPr lang="en-US" sz="2600" i="1" dirty="0"/>
              <a:t> </a:t>
            </a:r>
            <a:r>
              <a:rPr lang="en-US" sz="2600" dirty="0"/>
              <a:t>to ensure an understanding of quality objectives and methods, smooth interaction within the organization, feedback for the planning cycle, and to serve as objective evidence of quality system performance.</a:t>
            </a:r>
          </a:p>
        </p:txBody>
      </p:sp>
    </p:spTree>
    <p:extLst>
      <p:ext uri="{BB962C8B-B14F-4D97-AF65-F5344CB8AC3E}">
        <p14:creationId xmlns:p14="http://schemas.microsoft.com/office/powerpoint/2010/main" val="296687777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Six Sigma</a:t>
            </a:r>
            <a:endParaRPr lang="en-US" sz="1000" dirty="0"/>
          </a:p>
        </p:txBody>
      </p:sp>
      <p:sp>
        <p:nvSpPr>
          <p:cNvPr id="4" name="Content Placeholder 3"/>
          <p:cNvSpPr>
            <a:spLocks noGrp="1"/>
          </p:cNvSpPr>
          <p:nvPr>
            <p:ph idx="1"/>
          </p:nvPr>
        </p:nvSpPr>
        <p:spPr>
          <a:xfrm>
            <a:off x="838200" y="1865313"/>
            <a:ext cx="7932550" cy="3163887"/>
          </a:xfrm>
        </p:spPr>
        <p:txBody>
          <a:bodyPr/>
          <a:lstStyle/>
          <a:p>
            <a:pPr marL="0" indent="0" eaLnBrk="1" hangingPunct="1">
              <a:spcBef>
                <a:spcPts val="0"/>
              </a:spcBef>
              <a:buNone/>
            </a:pPr>
            <a:r>
              <a:rPr lang="en-US" altLang="en-US" dirty="0"/>
              <a:t>Goals of Six Sigma.</a:t>
            </a:r>
          </a:p>
          <a:p>
            <a:pPr marL="291600" lvl="1" indent="-291600" eaLnBrk="1" hangingPunct="1">
              <a:spcBef>
                <a:spcPts val="400"/>
              </a:spcBef>
              <a:buClrTx/>
              <a:buSzPct val="100000"/>
              <a:buFont typeface="Arial" panose="020B0604020202020204" pitchFamily="34" charset="0"/>
              <a:buChar char="•"/>
            </a:pPr>
            <a:r>
              <a:rPr lang="en-US" altLang="en-US" dirty="0"/>
              <a:t>To reduce process variation: only 3.4 defects per million by a process that involves a high volume of manufactured units or service transactions on a continuous basis.</a:t>
            </a:r>
          </a:p>
          <a:p>
            <a:pPr marL="291600" lvl="1" indent="-291600" eaLnBrk="1" hangingPunct="1">
              <a:spcBef>
                <a:spcPts val="400"/>
              </a:spcBef>
              <a:buClrTx/>
              <a:buSzPct val="100000"/>
              <a:buFont typeface="Arial" panose="020B0604020202020204" pitchFamily="34" charset="0"/>
              <a:buChar char="•"/>
            </a:pPr>
            <a:r>
              <a:rPr lang="en-US" altLang="en-US" dirty="0"/>
              <a:t>Provide a framework &amp; methodologies to analyze and evaluate business processes &amp; reduce waste.</a:t>
            </a:r>
          </a:p>
        </p:txBody>
      </p:sp>
      <p:sp>
        <p:nvSpPr>
          <p:cNvPr id="2" name="Content Placeholder 1"/>
          <p:cNvSpPr>
            <a:spLocks noGrp="1"/>
          </p:cNvSpPr>
          <p:nvPr>
            <p:ph idx="13"/>
          </p:nvPr>
        </p:nvSpPr>
        <p:spPr>
          <a:xfrm>
            <a:off x="838200" y="5029200"/>
            <a:ext cx="7911912" cy="1523999"/>
          </a:xfrm>
        </p:spPr>
        <p:txBody>
          <a:bodyPr/>
          <a:lstStyle/>
          <a:p>
            <a:pPr marL="0" indent="0" eaLnBrk="1" hangingPunct="1">
              <a:buNone/>
            </a:pPr>
            <a:r>
              <a:rPr lang="en-US" altLang="en-US" dirty="0"/>
              <a:t>Successful Implementation.</a:t>
            </a:r>
          </a:p>
          <a:p>
            <a:pPr marL="291600" lvl="1" indent="-291600" eaLnBrk="1" hangingPunct="1">
              <a:spcBef>
                <a:spcPts val="400"/>
              </a:spcBef>
              <a:buClrTx/>
              <a:buSzPct val="100000"/>
              <a:buFont typeface="Arial" panose="020B0604020202020204" pitchFamily="34" charset="0"/>
              <a:buChar char="•"/>
            </a:pPr>
            <a:r>
              <a:rPr lang="en-US" altLang="en-US" dirty="0"/>
              <a:t>Training and selection of the workforce.</a:t>
            </a:r>
          </a:p>
          <a:p>
            <a:pPr marL="291600" lvl="1" indent="-291600" eaLnBrk="1" hangingPunct="1">
              <a:spcBef>
                <a:spcPts val="400"/>
              </a:spcBef>
              <a:buClrTx/>
              <a:buSzPct val="100000"/>
              <a:buFont typeface="Arial" panose="020B0604020202020204" pitchFamily="34" charset="0"/>
              <a:buChar char="•"/>
            </a:pPr>
            <a:r>
              <a:rPr lang="en-US" altLang="en-US" dirty="0"/>
              <a:t>Impressive cost savings of program.</a:t>
            </a:r>
            <a:endParaRPr lang="en-US" sz="2600" dirty="0"/>
          </a:p>
        </p:txBody>
      </p:sp>
    </p:spTree>
    <p:extLst>
      <p:ext uri="{BB962C8B-B14F-4D97-AF65-F5344CB8AC3E}">
        <p14:creationId xmlns:p14="http://schemas.microsoft.com/office/powerpoint/2010/main" val="1405436852"/>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182688" y="214313"/>
            <a:ext cx="6361112" cy="1462087"/>
          </a:xfrm>
          <a:noFill/>
          <a:ln w="9525">
            <a:noFill/>
            <a:miter lim="800000"/>
            <a:headEnd/>
            <a:tailEnd/>
          </a:ln>
        </p:spPr>
        <p:txBody>
          <a:bodyPr vert="horz" wrap="square" lIns="92075" tIns="46038" rIns="92075" bIns="46038" numCol="1" anchor="b" anchorCtr="0" compatLnSpc="1">
            <a:prstTxWarp prst="textNoShape">
              <a:avLst/>
            </a:prstTxWarp>
          </a:bodyPr>
          <a:lstStyle/>
          <a:p>
            <a:r>
              <a:rPr lang="en-US" altLang="en-US" sz="4000" dirty="0"/>
              <a:t>Figure 7.10: Distribution of On-Time Arrivals</a:t>
            </a:r>
            <a:endParaRPr lang="en-US" sz="4000" dirty="0"/>
          </a:p>
        </p:txBody>
      </p:sp>
      <p:pic>
        <p:nvPicPr>
          <p:cNvPr id="6" name="Picture 5" descr="Two overlapping normal curves, both with a mean of 0. The current experience is shorter and wider with 6 standard deviations.&#10;"/>
          <p:cNvPicPr>
            <a:picLocks noChangeAspect="1"/>
          </p:cNvPicPr>
          <p:nvPr/>
        </p:nvPicPr>
        <p:blipFill>
          <a:blip r:embed="rId3"/>
          <a:stretch>
            <a:fillRect/>
          </a:stretch>
        </p:blipFill>
        <p:spPr>
          <a:xfrm>
            <a:off x="1082387" y="2024495"/>
            <a:ext cx="6979227" cy="4147705"/>
          </a:xfrm>
          <a:prstGeom prst="rect">
            <a:avLst/>
          </a:prstGeom>
        </p:spPr>
      </p:pic>
      <p:sp>
        <p:nvSpPr>
          <p:cNvPr id="5"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rId5" action="ppaction://hlinksldjump"/>
            </a:endParaRPr>
          </a:p>
        </p:txBody>
      </p:sp>
    </p:spTree>
    <p:extLst>
      <p:ext uri="{BB962C8B-B14F-4D97-AF65-F5344CB8AC3E}">
        <p14:creationId xmlns:p14="http://schemas.microsoft.com/office/powerpoint/2010/main" val="25022775"/>
      </p:ext>
    </p:extLst>
  </p:cSld>
  <p:clrMapOvr>
    <a:overrideClrMapping bg1="lt1" tx1="dk1" bg2="lt2" tx2="dk2" accent1="accent1" accent2="accent2" accent3="accent3" accent4="accent4" accent5="accent5" accent6="accent6" hlink="hlink" folHlink="folHlink"/>
  </p:clrMapOvr>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altLang="en-US" sz="4000" dirty="0"/>
              <a:t>Properties of a Normal Distribution</a:t>
            </a:r>
            <a:endParaRPr lang="en-US" sz="1000" dirty="0"/>
          </a:p>
        </p:txBody>
      </p:sp>
      <p:pic>
        <p:nvPicPr>
          <p:cNvPr id="6" name="Picture 3" descr="Shown are properties of a Normal Distribution in terms of area under the curve by standard devi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8973" y="2104736"/>
            <a:ext cx="6719455" cy="4143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a:t>
            </a:r>
            <a:r>
              <a:rPr lang="en-IN" sz="900" dirty="0" smtClean="0">
                <a:hlinkClick r:id="rId4" action="ppaction://hlinksldjump"/>
              </a:rPr>
              <a:t>slide.</a:t>
            </a:r>
            <a:endParaRPr lang="en-IN" sz="900" dirty="0">
              <a:hlinkClick r:id="rId5" action="ppaction://hlinksldjump"/>
            </a:endParaRPr>
          </a:p>
        </p:txBody>
      </p:sp>
    </p:spTree>
    <p:extLst>
      <p:ext uri="{BB962C8B-B14F-4D97-AF65-F5344CB8AC3E}">
        <p14:creationId xmlns:p14="http://schemas.microsoft.com/office/powerpoint/2010/main" val="4290849431"/>
      </p:ext>
    </p:extLst>
  </p:cSld>
  <p:clrMapOvr>
    <a:overrideClrMapping bg1="lt1" tx1="dk1" bg2="lt2" tx2="dk2" accent1="accent1" accent2="accent2" accent3="accent3" accent4="accent4" accent5="accent5" accent6="accent6" hlink="hlink" folHlink="folHlink"/>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Quality and Productivity Improvement Process</a:t>
            </a:r>
          </a:p>
        </p:txBody>
      </p:sp>
      <p:sp>
        <p:nvSpPr>
          <p:cNvPr id="3" name="Content Placeholder 2"/>
          <p:cNvSpPr>
            <a:spLocks noGrp="1"/>
          </p:cNvSpPr>
          <p:nvPr>
            <p:ph idx="1"/>
          </p:nvPr>
        </p:nvSpPr>
        <p:spPr>
          <a:xfrm>
            <a:off x="1182688" y="2017713"/>
            <a:ext cx="7588062" cy="2401887"/>
          </a:xfrm>
        </p:spPr>
        <p:txBody>
          <a:bodyPr/>
          <a:lstStyle/>
          <a:p>
            <a:pPr marL="0" indent="0">
              <a:spcBef>
                <a:spcPts val="1000"/>
              </a:spcBef>
              <a:buClrTx/>
              <a:buSzPct val="100000"/>
              <a:buNone/>
            </a:pPr>
            <a:r>
              <a:rPr lang="en-US" dirty="0"/>
              <a:t>Foundations of Continuous Improvement.</a:t>
            </a:r>
          </a:p>
          <a:p>
            <a:pPr marL="292608" indent="-292608">
              <a:spcBef>
                <a:spcPts val="1000"/>
              </a:spcBef>
              <a:buClrTx/>
              <a:buSzPct val="80000"/>
              <a:buFont typeface="Arial" panose="020B0604020202020204" pitchFamily="34" charset="0"/>
              <a:buChar char="•"/>
            </a:pPr>
            <a:r>
              <a:rPr lang="en-US" dirty="0"/>
              <a:t>Customer Satisfaction.</a:t>
            </a:r>
          </a:p>
          <a:p>
            <a:pPr marL="292608" indent="-292608">
              <a:spcBef>
                <a:spcPts val="1000"/>
              </a:spcBef>
              <a:buClrTx/>
              <a:buSzPct val="80000"/>
              <a:buFont typeface="Arial" panose="020B0604020202020204" pitchFamily="34" charset="0"/>
              <a:buChar char="•"/>
            </a:pPr>
            <a:r>
              <a:rPr lang="en-US" dirty="0"/>
              <a:t>Management by Facts.</a:t>
            </a:r>
          </a:p>
          <a:p>
            <a:pPr marL="292608" indent="-292608">
              <a:spcBef>
                <a:spcPts val="1000"/>
              </a:spcBef>
              <a:buClrTx/>
              <a:buSzPct val="80000"/>
              <a:buFont typeface="Arial" panose="020B0604020202020204" pitchFamily="34" charset="0"/>
              <a:buChar char="•"/>
            </a:pPr>
            <a:r>
              <a:rPr lang="en-US" dirty="0"/>
              <a:t>Respect for People.</a:t>
            </a:r>
          </a:p>
        </p:txBody>
      </p:sp>
      <p:sp>
        <p:nvSpPr>
          <p:cNvPr id="4" name="Content Placeholder 3"/>
          <p:cNvSpPr>
            <a:spLocks noGrp="1"/>
          </p:cNvSpPr>
          <p:nvPr>
            <p:ph idx="13"/>
          </p:nvPr>
        </p:nvSpPr>
        <p:spPr>
          <a:xfrm>
            <a:off x="1182688" y="4532313"/>
            <a:ext cx="7588062" cy="1487487"/>
          </a:xfrm>
        </p:spPr>
        <p:txBody>
          <a:bodyPr/>
          <a:lstStyle/>
          <a:p>
            <a:pPr marL="0" indent="0">
              <a:spcBef>
                <a:spcPts val="1000"/>
              </a:spcBef>
              <a:buClrTx/>
              <a:buSzPct val="100000"/>
              <a:buNone/>
            </a:pPr>
            <a:r>
              <a:rPr lang="en-US" dirty="0"/>
              <a:t>Plan-Do-Check-Act (PDCA) Cycle.</a:t>
            </a:r>
          </a:p>
          <a:p>
            <a:pPr marL="0" indent="0">
              <a:spcBef>
                <a:spcPts val="1000"/>
              </a:spcBef>
              <a:buClrTx/>
              <a:buSzPct val="100000"/>
              <a:buNone/>
            </a:pPr>
            <a:r>
              <a:rPr lang="en-US" dirty="0"/>
              <a:t>Problem Solving.</a:t>
            </a:r>
          </a:p>
        </p:txBody>
      </p:sp>
    </p:spTree>
    <p:extLst>
      <p:ext uri="{BB962C8B-B14F-4D97-AF65-F5344CB8AC3E}">
        <p14:creationId xmlns:p14="http://schemas.microsoft.com/office/powerpoint/2010/main" val="42381992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altLang="en-US" sz="4000" dirty="0"/>
              <a:t>Impact of 1.5σ Shift on 6σ Process</a:t>
            </a:r>
            <a:endParaRPr lang="en-US" sz="1000" dirty="0"/>
          </a:p>
        </p:txBody>
      </p:sp>
      <p:pic>
        <p:nvPicPr>
          <p:cNvPr id="7" name="Picture 4" descr="A diagram showing the impact of a 1.5 standard deviation shift on a 6 standard deviation process.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1946564"/>
            <a:ext cx="6113345" cy="4225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a:t>
            </a:r>
            <a:r>
              <a:rPr lang="en-IN" sz="900" dirty="0" smtClean="0">
                <a:hlinkClick r:id="rId4" action="ppaction://hlinksldjump"/>
              </a:rPr>
              <a:t>slide.</a:t>
            </a:r>
            <a:endParaRPr lang="en-IN" sz="900" dirty="0">
              <a:hlinkClick r:id="rId5" action="ppaction://hlinksldjump"/>
            </a:endParaRPr>
          </a:p>
        </p:txBody>
      </p:sp>
    </p:spTree>
    <p:extLst>
      <p:ext uri="{BB962C8B-B14F-4D97-AF65-F5344CB8AC3E}">
        <p14:creationId xmlns:p14="http://schemas.microsoft.com/office/powerpoint/2010/main" val="2068180874"/>
      </p:ext>
    </p:extLst>
  </p:cSld>
  <p:clrMapOvr>
    <a:overrideClrMapping bg1="lt1" tx1="dk1" bg2="lt2" tx2="dk2" accent1="accent1" accent2="accent2" accent3="accent3" accent4="accent4" accent5="accent5" accent6="accent6" hlink="hlink" folHlink="folHlink"/>
  </p:clrMapOvr>
  <p:transition/>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182688" y="152400"/>
            <a:ext cx="7580312" cy="1524000"/>
          </a:xfrm>
          <a:noFill/>
          <a:ln w="9525">
            <a:noFill/>
            <a:miter lim="800000"/>
            <a:headEnd/>
            <a:tailEnd/>
          </a:ln>
        </p:spPr>
        <p:txBody>
          <a:bodyPr vert="horz" wrap="square" lIns="92075" tIns="46038" rIns="92075" bIns="46038" numCol="1" anchor="b" anchorCtr="0" compatLnSpc="1">
            <a:prstTxWarp prst="textNoShape">
              <a:avLst/>
            </a:prstTxWarp>
          </a:bodyPr>
          <a:lstStyle/>
          <a:p>
            <a:r>
              <a:rPr lang="en-US" sz="3600" dirty="0"/>
              <a:t>Figure 7.11: Six Sigma Organization Roles and Responsibilities</a:t>
            </a:r>
          </a:p>
        </p:txBody>
      </p:sp>
      <p:pic>
        <p:nvPicPr>
          <p:cNvPr id="6" name="Picture 5" descr="Diagram showing the six sigma organization roles and responsibilities.&#10;"/>
          <p:cNvPicPr>
            <a:picLocks noChangeAspect="1"/>
          </p:cNvPicPr>
          <p:nvPr/>
        </p:nvPicPr>
        <p:blipFill>
          <a:blip r:embed="rId3"/>
          <a:stretch>
            <a:fillRect/>
          </a:stretch>
        </p:blipFill>
        <p:spPr>
          <a:xfrm>
            <a:off x="1441738" y="2275176"/>
            <a:ext cx="6260523" cy="3784023"/>
          </a:xfrm>
          <a:prstGeom prst="rect">
            <a:avLst/>
          </a:prstGeom>
        </p:spPr>
      </p:pic>
      <p:sp>
        <p:nvSpPr>
          <p:cNvPr id="5"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1766099646"/>
      </p:ext>
    </p:extLst>
  </p:cSld>
  <p:clrMapOvr>
    <a:overrideClrMapping bg1="lt1" tx1="dk1" bg2="lt2" tx2="dk2" accent1="accent1" accent2="accent2" accent3="accent3" accent4="accent4" accent5="accent5" accent6="accent6" hlink="hlink" folHlink="folHlink"/>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152400"/>
            <a:ext cx="7580312" cy="1524000"/>
          </a:xfrm>
        </p:spPr>
        <p:txBody>
          <a:bodyPr/>
          <a:lstStyle/>
          <a:p>
            <a:r>
              <a:rPr lang="en-US" dirty="0"/>
              <a:t>Six Sigma DMAIC Process Steps</a:t>
            </a:r>
            <a:endParaRPr lang="en-US" sz="1000" dirty="0"/>
          </a:p>
        </p:txBody>
      </p:sp>
      <p:graphicFrame>
        <p:nvGraphicFramePr>
          <p:cNvPr id="3" name="Table 2"/>
          <p:cNvGraphicFramePr>
            <a:graphicFrameLocks noGrp="1"/>
          </p:cNvGraphicFramePr>
          <p:nvPr>
            <p:extLst>
              <p:ext uri="{D42A27DB-BD31-4B8C-83A1-F6EECF244321}">
                <p14:modId xmlns:p14="http://schemas.microsoft.com/office/powerpoint/2010/main" val="2622995823"/>
              </p:ext>
            </p:extLst>
          </p:nvPr>
        </p:nvGraphicFramePr>
        <p:xfrm>
          <a:off x="381000" y="2289020"/>
          <a:ext cx="8382000" cy="2740180"/>
        </p:xfrm>
        <a:graphic>
          <a:graphicData uri="http://schemas.openxmlformats.org/drawingml/2006/table">
            <a:tbl>
              <a:tblPr firstRow="1" bandRow="1"/>
              <a:tblGrid>
                <a:gridCol w="1066800">
                  <a:extLst>
                    <a:ext uri="{9D8B030D-6E8A-4147-A177-3AD203B41FA5}">
                      <a16:colId xmlns:a16="http://schemas.microsoft.com/office/drawing/2014/main" val="2267864110"/>
                    </a:ext>
                  </a:extLst>
                </a:gridCol>
                <a:gridCol w="7315200">
                  <a:extLst>
                    <a:ext uri="{9D8B030D-6E8A-4147-A177-3AD203B41FA5}">
                      <a16:colId xmlns:a16="http://schemas.microsoft.com/office/drawing/2014/main" val="4035199289"/>
                    </a:ext>
                  </a:extLst>
                </a:gridCol>
              </a:tblGrid>
              <a:tr h="454180">
                <a:tc>
                  <a:txBody>
                    <a:bodyPr/>
                    <a:lstStyle/>
                    <a:p>
                      <a:pPr algn="l" fontAlgn="b"/>
                      <a:r>
                        <a:rPr lang="en-US" sz="2000" b="1" i="0" u="none" strike="noStrike" dirty="0">
                          <a:solidFill>
                            <a:srgbClr val="000000"/>
                          </a:solidFill>
                          <a:effectLst/>
                          <a:latin typeface="Calibri" panose="020F0502020204030204" pitchFamily="34" charset="0"/>
                        </a:rPr>
                        <a:t>Step</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l" fontAlgn="b"/>
                      <a:r>
                        <a:rPr lang="en-US" sz="2000" b="1" i="0" u="none" strike="noStrike" dirty="0">
                          <a:solidFill>
                            <a:srgbClr val="000000"/>
                          </a:solidFill>
                          <a:effectLst/>
                          <a:latin typeface="Calibri" panose="020F0502020204030204" pitchFamily="34" charset="0"/>
                        </a:rPr>
                        <a:t>Definition</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2653386081"/>
                  </a:ext>
                </a:extLst>
              </a:tr>
              <a:tr h="454180">
                <a:tc>
                  <a:txBody>
                    <a:bodyPr/>
                    <a:lstStyle/>
                    <a:p>
                      <a:pPr algn="l" fontAlgn="b"/>
                      <a:r>
                        <a:rPr lang="en-US" sz="2000" b="0" i="0" u="none" strike="noStrike" dirty="0">
                          <a:solidFill>
                            <a:srgbClr val="000000"/>
                          </a:solidFill>
                          <a:effectLst/>
                          <a:latin typeface="Calibri" panose="020F0502020204030204" pitchFamily="34" charset="0"/>
                        </a:rPr>
                        <a:t>Define</a:t>
                      </a:r>
                    </a:p>
                  </a:txBody>
                  <a:tcPr marL="9525" marR="9525" marT="9525" marB="0">
                    <a:lnL>
                      <a:noFill/>
                    </a:lnL>
                    <a:lnR>
                      <a:noFill/>
                    </a:lnR>
                    <a:lnT>
                      <a:noFill/>
                    </a:lnT>
                    <a:lnB>
                      <a:noFill/>
                    </a:lnB>
                  </a:tcPr>
                </a:tc>
                <a:tc>
                  <a:txBody>
                    <a:bodyPr/>
                    <a:lstStyle/>
                    <a:p>
                      <a:pPr algn="l" fontAlgn="b"/>
                      <a:r>
                        <a:rPr lang="en-US" sz="2000" b="0" i="0" u="none" strike="noStrike" dirty="0">
                          <a:solidFill>
                            <a:srgbClr val="000000"/>
                          </a:solidFill>
                          <a:effectLst/>
                          <a:latin typeface="Calibri" panose="020F0502020204030204" pitchFamily="34" charset="0"/>
                        </a:rPr>
                        <a:t>Define project objectives, internal, and external customers.</a:t>
                      </a:r>
                    </a:p>
                  </a:txBody>
                  <a:tcPr marL="9525" marR="9525" marT="9525" marB="0">
                    <a:lnL>
                      <a:noFill/>
                    </a:lnL>
                    <a:lnR>
                      <a:noFill/>
                    </a:lnR>
                    <a:lnT>
                      <a:noFill/>
                    </a:lnT>
                    <a:lnB>
                      <a:noFill/>
                    </a:lnB>
                  </a:tcPr>
                </a:tc>
                <a:extLst>
                  <a:ext uri="{0D108BD9-81ED-4DB2-BD59-A6C34878D82A}">
                    <a16:rowId xmlns:a16="http://schemas.microsoft.com/office/drawing/2014/main" val="3734851969"/>
                  </a:ext>
                </a:extLst>
              </a:tr>
              <a:tr h="454180">
                <a:tc>
                  <a:txBody>
                    <a:bodyPr/>
                    <a:lstStyle/>
                    <a:p>
                      <a:pPr algn="l" fontAlgn="b"/>
                      <a:r>
                        <a:rPr lang="en-US" sz="2000" b="0" i="0" u="none" strike="noStrike" dirty="0">
                          <a:solidFill>
                            <a:srgbClr val="000000"/>
                          </a:solidFill>
                          <a:effectLst/>
                          <a:latin typeface="Calibri" panose="020F0502020204030204" pitchFamily="34" charset="0"/>
                        </a:rPr>
                        <a:t>Measure</a:t>
                      </a:r>
                    </a:p>
                  </a:txBody>
                  <a:tcPr marL="9525" marR="9525" marT="9525" marB="0">
                    <a:lnL>
                      <a:noFill/>
                    </a:lnL>
                    <a:lnR>
                      <a:noFill/>
                    </a:lnR>
                    <a:lnT>
                      <a:noFill/>
                    </a:lnT>
                    <a:lnB>
                      <a:noFill/>
                    </a:lnB>
                  </a:tcPr>
                </a:tc>
                <a:tc>
                  <a:txBody>
                    <a:bodyPr/>
                    <a:lstStyle/>
                    <a:p>
                      <a:pPr algn="l" fontAlgn="b"/>
                      <a:r>
                        <a:rPr lang="en-US" sz="2000" b="0" i="0" u="none" strike="noStrike" dirty="0">
                          <a:solidFill>
                            <a:srgbClr val="000000"/>
                          </a:solidFill>
                          <a:effectLst/>
                          <a:latin typeface="Calibri" panose="020F0502020204030204" pitchFamily="34" charset="0"/>
                        </a:rPr>
                        <a:t>Measure current level of performance.</a:t>
                      </a:r>
                    </a:p>
                  </a:txBody>
                  <a:tcPr marL="9525" marR="9525" marT="9525" marB="0">
                    <a:lnL>
                      <a:noFill/>
                    </a:lnL>
                    <a:lnR>
                      <a:noFill/>
                    </a:lnR>
                    <a:lnT>
                      <a:noFill/>
                    </a:lnT>
                    <a:lnB>
                      <a:noFill/>
                    </a:lnB>
                  </a:tcPr>
                </a:tc>
                <a:extLst>
                  <a:ext uri="{0D108BD9-81ED-4DB2-BD59-A6C34878D82A}">
                    <a16:rowId xmlns:a16="http://schemas.microsoft.com/office/drawing/2014/main" val="686005184"/>
                  </a:ext>
                </a:extLst>
              </a:tr>
              <a:tr h="454180">
                <a:tc>
                  <a:txBody>
                    <a:bodyPr/>
                    <a:lstStyle/>
                    <a:p>
                      <a:pPr algn="l" fontAlgn="b"/>
                      <a:r>
                        <a:rPr lang="en-US" sz="2000" b="0" i="0" u="none" strike="noStrike" dirty="0">
                          <a:solidFill>
                            <a:srgbClr val="000000"/>
                          </a:solidFill>
                          <a:effectLst/>
                          <a:latin typeface="Calibri" panose="020F0502020204030204" pitchFamily="34" charset="0"/>
                        </a:rPr>
                        <a:t>Analyze</a:t>
                      </a:r>
                    </a:p>
                  </a:txBody>
                  <a:tcPr marL="9525" marR="9525" marT="9525" marB="0">
                    <a:lnL>
                      <a:noFill/>
                    </a:lnL>
                    <a:lnR>
                      <a:noFill/>
                    </a:lnR>
                    <a:lnT>
                      <a:noFill/>
                    </a:lnT>
                    <a:lnB>
                      <a:noFill/>
                    </a:lnB>
                  </a:tcPr>
                </a:tc>
                <a:tc>
                  <a:txBody>
                    <a:bodyPr/>
                    <a:lstStyle/>
                    <a:p>
                      <a:pPr algn="l" fontAlgn="b"/>
                      <a:r>
                        <a:rPr lang="en-US" sz="2000" b="0" i="0" u="none" strike="noStrike" dirty="0">
                          <a:solidFill>
                            <a:srgbClr val="000000"/>
                          </a:solidFill>
                          <a:effectLst/>
                          <a:latin typeface="Calibri" panose="020F0502020204030204" pitchFamily="34" charset="0"/>
                        </a:rPr>
                        <a:t>Determine causes of current problems.</a:t>
                      </a:r>
                    </a:p>
                  </a:txBody>
                  <a:tcPr marL="9525" marR="9525" marT="9525" marB="0">
                    <a:lnL>
                      <a:noFill/>
                    </a:lnL>
                    <a:lnR>
                      <a:noFill/>
                    </a:lnR>
                    <a:lnT>
                      <a:noFill/>
                    </a:lnT>
                    <a:lnB>
                      <a:noFill/>
                    </a:lnB>
                  </a:tcPr>
                </a:tc>
                <a:extLst>
                  <a:ext uri="{0D108BD9-81ED-4DB2-BD59-A6C34878D82A}">
                    <a16:rowId xmlns:a16="http://schemas.microsoft.com/office/drawing/2014/main" val="2994528739"/>
                  </a:ext>
                </a:extLst>
              </a:tr>
              <a:tr h="469280">
                <a:tc>
                  <a:txBody>
                    <a:bodyPr/>
                    <a:lstStyle/>
                    <a:p>
                      <a:pPr algn="l" fontAlgn="b"/>
                      <a:r>
                        <a:rPr lang="en-US" sz="2000" b="0" i="0" u="none" strike="noStrike" dirty="0">
                          <a:solidFill>
                            <a:srgbClr val="000000"/>
                          </a:solidFill>
                          <a:effectLst/>
                          <a:latin typeface="Calibri" panose="020F0502020204030204" pitchFamily="34" charset="0"/>
                        </a:rPr>
                        <a:t>Improve</a:t>
                      </a:r>
                    </a:p>
                  </a:txBody>
                  <a:tcPr marL="9525" marR="9525" marT="9525" marB="0">
                    <a:lnL>
                      <a:noFill/>
                    </a:lnL>
                    <a:lnR>
                      <a:noFill/>
                    </a:lnR>
                    <a:lnT>
                      <a:noFill/>
                    </a:lnT>
                    <a:lnB>
                      <a:noFill/>
                    </a:lnB>
                  </a:tcPr>
                </a:tc>
                <a:tc>
                  <a:txBody>
                    <a:bodyPr/>
                    <a:lstStyle/>
                    <a:p>
                      <a:pPr algn="l" fontAlgn="b"/>
                      <a:r>
                        <a:rPr lang="en-US" sz="2000" b="0" i="0" u="none" strike="noStrike" dirty="0">
                          <a:solidFill>
                            <a:srgbClr val="000000"/>
                          </a:solidFill>
                          <a:effectLst/>
                          <a:latin typeface="Calibri" panose="020F0502020204030204" pitchFamily="34" charset="0"/>
                        </a:rPr>
                        <a:t>Identify how the process can be improved to eliminate the problems.</a:t>
                      </a:r>
                    </a:p>
                  </a:txBody>
                  <a:tcPr marL="9525" marR="9525" marT="9525" marB="0">
                    <a:lnL>
                      <a:noFill/>
                    </a:lnL>
                    <a:lnR>
                      <a:noFill/>
                    </a:lnR>
                    <a:lnT>
                      <a:noFill/>
                    </a:lnT>
                    <a:lnB>
                      <a:noFill/>
                    </a:lnB>
                  </a:tcPr>
                </a:tc>
                <a:extLst>
                  <a:ext uri="{0D108BD9-81ED-4DB2-BD59-A6C34878D82A}">
                    <a16:rowId xmlns:a16="http://schemas.microsoft.com/office/drawing/2014/main" val="810965837"/>
                  </a:ext>
                </a:extLst>
              </a:tr>
              <a:tr h="454180">
                <a:tc>
                  <a:txBody>
                    <a:bodyPr/>
                    <a:lstStyle/>
                    <a:p>
                      <a:pPr algn="l" fontAlgn="b"/>
                      <a:r>
                        <a:rPr lang="en-US" sz="2000" b="0" i="0" u="none" strike="noStrike" dirty="0">
                          <a:solidFill>
                            <a:srgbClr val="000000"/>
                          </a:solidFill>
                          <a:effectLst/>
                          <a:latin typeface="Calibri" panose="020F0502020204030204" pitchFamily="34" charset="0"/>
                        </a:rPr>
                        <a:t>Control</a:t>
                      </a:r>
                    </a:p>
                  </a:txBody>
                  <a:tcPr marL="9525" marR="9525" marT="9525" marB="0">
                    <a:lnL>
                      <a:noFill/>
                    </a:lnL>
                    <a:lnR>
                      <a:noFill/>
                    </a:lnR>
                    <a:lnT>
                      <a:noFill/>
                    </a:lnT>
                    <a:lnB w="12700" cap="flat" cmpd="sng" algn="ctr">
                      <a:solidFill>
                        <a:schemeClr val="tx1"/>
                      </a:solidFill>
                      <a:prstDash val="solid"/>
                      <a:round/>
                      <a:headEnd type="none" w="med" len="med"/>
                      <a:tailEnd type="none" w="med" len="med"/>
                    </a:lnB>
                  </a:tcPr>
                </a:tc>
                <a:tc>
                  <a:txBody>
                    <a:bodyPr/>
                    <a:lstStyle/>
                    <a:p>
                      <a:pPr algn="l" fontAlgn="b"/>
                      <a:r>
                        <a:rPr lang="en-US" sz="2000" b="0" i="0" u="none" strike="noStrike" dirty="0">
                          <a:solidFill>
                            <a:srgbClr val="000000"/>
                          </a:solidFill>
                          <a:effectLst/>
                          <a:latin typeface="Calibri" panose="020F0502020204030204" pitchFamily="34" charset="0"/>
                        </a:rPr>
                        <a:t>Develop mechanisms for controlling the improved process.</a:t>
                      </a:r>
                    </a:p>
                  </a:txBody>
                  <a:tcPr marL="9525" marR="9525" marT="9525" marB="0">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40584966"/>
                  </a:ext>
                </a:extLst>
              </a:tr>
            </a:tbl>
          </a:graphicData>
        </a:graphic>
      </p:graphicFrame>
    </p:spTree>
    <p:extLst>
      <p:ext uri="{BB962C8B-B14F-4D97-AF65-F5344CB8AC3E}">
        <p14:creationId xmlns:p14="http://schemas.microsoft.com/office/powerpoint/2010/main" val="41531801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182688" y="685800"/>
            <a:ext cx="7580312" cy="990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DMAIC Example</a:t>
            </a:r>
            <a:endParaRPr lang="en-US" sz="1000" dirty="0"/>
          </a:p>
        </p:txBody>
      </p:sp>
      <p:sp>
        <p:nvSpPr>
          <p:cNvPr id="4" name="Content Placeholder 3"/>
          <p:cNvSpPr>
            <a:spLocks noGrp="1"/>
          </p:cNvSpPr>
          <p:nvPr>
            <p:ph idx="1"/>
          </p:nvPr>
        </p:nvSpPr>
        <p:spPr>
          <a:xfrm>
            <a:off x="762000" y="2116282"/>
            <a:ext cx="8008750" cy="4225636"/>
          </a:xfrm>
        </p:spPr>
        <p:txBody>
          <a:bodyPr/>
          <a:lstStyle/>
          <a:p>
            <a:r>
              <a:rPr lang="en-US" altLang="en-US" dirty="0"/>
              <a:t>Big </a:t>
            </a:r>
            <a:r>
              <a:rPr lang="en-US" altLang="en-US" dirty="0" err="1"/>
              <a:t>Tex</a:t>
            </a:r>
            <a:r>
              <a:rPr lang="en-US" altLang="en-US" dirty="0"/>
              <a:t> Burgers is famous for its giant burger, the “belt-busting one-pounder.” Recently, a consumer organization criticized the restaurant claiming that its burgers contain fewer than 16 ounces of meat. You are the quality assurance manager for the restaurant and your boss asks you to investigate the matter.</a:t>
            </a:r>
          </a:p>
          <a:p>
            <a:r>
              <a:rPr lang="en-US" altLang="en-US" dirty="0"/>
              <a:t>What should we do?</a:t>
            </a:r>
            <a:endParaRPr lang="en-US" sz="2100" dirty="0"/>
          </a:p>
        </p:txBody>
      </p:sp>
    </p:spTree>
    <p:extLst>
      <p:ext uri="{BB962C8B-B14F-4D97-AF65-F5344CB8AC3E}">
        <p14:creationId xmlns:p14="http://schemas.microsoft.com/office/powerpoint/2010/main" val="1595297622"/>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182688" y="685800"/>
            <a:ext cx="7580312" cy="990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Step 1 – Define</a:t>
            </a:r>
            <a:endParaRPr lang="en-US" sz="1000" dirty="0"/>
          </a:p>
        </p:txBody>
      </p:sp>
      <p:sp>
        <p:nvSpPr>
          <p:cNvPr id="4" name="Content Placeholder 3"/>
          <p:cNvSpPr>
            <a:spLocks noGrp="1"/>
          </p:cNvSpPr>
          <p:nvPr>
            <p:ph idx="1"/>
          </p:nvPr>
        </p:nvSpPr>
        <p:spPr>
          <a:xfrm>
            <a:off x="914400" y="2286000"/>
            <a:ext cx="7856350" cy="2971800"/>
          </a:xfrm>
        </p:spPr>
        <p:txBody>
          <a:bodyPr/>
          <a:lstStyle/>
          <a:p>
            <a:pPr eaLnBrk="1" hangingPunct="1"/>
            <a:r>
              <a:rPr lang="en-US" altLang="en-US" dirty="0"/>
              <a:t>What is the critical-to-quality characteristic?</a:t>
            </a:r>
          </a:p>
          <a:p>
            <a:pPr eaLnBrk="1" hangingPunct="1"/>
            <a:r>
              <a:rPr lang="en-US" altLang="en-US" dirty="0"/>
              <a:t>The CTQ (critical-to-quality) characteristic in this case is the weight of the burger.</a:t>
            </a:r>
            <a:endParaRPr lang="en-US" dirty="0"/>
          </a:p>
        </p:txBody>
      </p:sp>
    </p:spTree>
    <p:extLst>
      <p:ext uri="{BB962C8B-B14F-4D97-AF65-F5344CB8AC3E}">
        <p14:creationId xmlns:p14="http://schemas.microsoft.com/office/powerpoint/2010/main" val="3501918293"/>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Step 2 – Measure </a:t>
            </a:r>
            <a:r>
              <a:rPr lang="en-US" altLang="en-US" sz="1000" dirty="0"/>
              <a:t>1</a:t>
            </a:r>
            <a:endParaRPr lang="en-US" sz="1000" dirty="0"/>
          </a:p>
        </p:txBody>
      </p:sp>
      <p:sp>
        <p:nvSpPr>
          <p:cNvPr id="3" name="Content Placeholder 2"/>
          <p:cNvSpPr>
            <a:spLocks noGrp="1"/>
          </p:cNvSpPr>
          <p:nvPr>
            <p:ph idx="1"/>
          </p:nvPr>
        </p:nvSpPr>
        <p:spPr>
          <a:xfrm>
            <a:off x="838200" y="2398713"/>
            <a:ext cx="7932550" cy="2325687"/>
          </a:xfrm>
        </p:spPr>
        <p:txBody>
          <a:bodyPr/>
          <a:lstStyle/>
          <a:p>
            <a:pPr eaLnBrk="1" hangingPunct="1"/>
            <a:r>
              <a:rPr lang="en-US" altLang="en-US" dirty="0"/>
              <a:t>How would we measure to evaluate the extent of the problem?</a:t>
            </a:r>
          </a:p>
          <a:p>
            <a:pPr eaLnBrk="1" hangingPunct="1"/>
            <a:r>
              <a:rPr lang="en-US" altLang="en-US" dirty="0"/>
              <a:t>What are acceptable limits on this measure?</a:t>
            </a:r>
            <a:endParaRPr lang="en-US" dirty="0"/>
          </a:p>
        </p:txBody>
      </p:sp>
    </p:spTree>
    <p:extLst>
      <p:ext uri="{BB962C8B-B14F-4D97-AF65-F5344CB8AC3E}">
        <p14:creationId xmlns:p14="http://schemas.microsoft.com/office/powerpoint/2010/main" val="34798600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Step 2 – Measure </a:t>
            </a:r>
            <a:r>
              <a:rPr lang="en-US" altLang="en-US" sz="1000" dirty="0"/>
              <a:t>2</a:t>
            </a:r>
            <a:endParaRPr lang="en-US" sz="1000" dirty="0"/>
          </a:p>
        </p:txBody>
      </p:sp>
      <p:sp>
        <p:nvSpPr>
          <p:cNvPr id="3" name="Content Placeholder 2"/>
          <p:cNvSpPr>
            <a:spLocks noGrp="1"/>
          </p:cNvSpPr>
          <p:nvPr>
            <p:ph idx="1"/>
          </p:nvPr>
        </p:nvSpPr>
        <p:spPr>
          <a:xfrm>
            <a:off x="533400" y="2322513"/>
            <a:ext cx="8237350" cy="3240087"/>
          </a:xfrm>
        </p:spPr>
        <p:txBody>
          <a:bodyPr/>
          <a:lstStyle/>
          <a:p>
            <a:pPr eaLnBrk="1" hangingPunct="1">
              <a:lnSpc>
                <a:spcPct val="85000"/>
              </a:lnSpc>
            </a:pPr>
            <a:r>
              <a:rPr lang="en-US" altLang="en-US" dirty="0"/>
              <a:t>Let’s assume that the government says that we must be within ± 5 percent of the weight advertised.</a:t>
            </a:r>
          </a:p>
          <a:p>
            <a:pPr eaLnBrk="1" hangingPunct="1">
              <a:lnSpc>
                <a:spcPct val="85000"/>
              </a:lnSpc>
            </a:pPr>
            <a:r>
              <a:rPr lang="en-US" altLang="en-US" dirty="0"/>
              <a:t>Upper Tolerance Limit = 16 + .05</a:t>
            </a:r>
            <a:r>
              <a:rPr lang="en-US" altLang="en-US" dirty="0">
                <a:latin typeface="Arial" panose="020B0604020202020204" pitchFamily="34" charset="0"/>
                <a:cs typeface="Arial" panose="020B0604020202020204" pitchFamily="34" charset="0"/>
              </a:rPr>
              <a:t>×</a:t>
            </a:r>
            <a:r>
              <a:rPr lang="en-US" altLang="en-US" dirty="0"/>
              <a:t>(16) = 16.8 ounces.</a:t>
            </a:r>
          </a:p>
          <a:p>
            <a:pPr eaLnBrk="1" hangingPunct="1">
              <a:lnSpc>
                <a:spcPct val="85000"/>
              </a:lnSpc>
            </a:pPr>
            <a:r>
              <a:rPr lang="en-US" altLang="en-US" dirty="0"/>
              <a:t>Lower Tolerance Limit = 16 − .05</a:t>
            </a:r>
            <a:r>
              <a:rPr lang="en-US" altLang="en-US" dirty="0">
                <a:latin typeface="Arial" panose="020B0604020202020204" pitchFamily="34" charset="0"/>
                <a:cs typeface="Arial" panose="020B0604020202020204" pitchFamily="34" charset="0"/>
              </a:rPr>
              <a:t>×</a:t>
            </a:r>
            <a:r>
              <a:rPr lang="en-US" altLang="en-US" dirty="0"/>
              <a:t>(16) = 15.2 ounces.</a:t>
            </a:r>
            <a:endParaRPr lang="en-US" dirty="0"/>
          </a:p>
        </p:txBody>
      </p:sp>
    </p:spTree>
    <p:extLst>
      <p:ext uri="{BB962C8B-B14F-4D97-AF65-F5344CB8AC3E}">
        <p14:creationId xmlns:p14="http://schemas.microsoft.com/office/powerpoint/2010/main" val="39858775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Step 2 – Measure </a:t>
            </a:r>
            <a:r>
              <a:rPr lang="en-US" altLang="en-US" sz="1000" dirty="0"/>
              <a:t>3</a:t>
            </a:r>
            <a:endParaRPr lang="en-US" sz="1000" dirty="0"/>
          </a:p>
        </p:txBody>
      </p:sp>
      <p:sp>
        <p:nvSpPr>
          <p:cNvPr id="3" name="Content Placeholder 2"/>
          <p:cNvSpPr>
            <a:spLocks noGrp="1"/>
          </p:cNvSpPr>
          <p:nvPr>
            <p:ph idx="1"/>
          </p:nvPr>
        </p:nvSpPr>
        <p:spPr>
          <a:xfrm>
            <a:off x="533400" y="2322513"/>
            <a:ext cx="8237350" cy="3240087"/>
          </a:xfrm>
        </p:spPr>
        <p:txBody>
          <a:bodyPr/>
          <a:lstStyle/>
          <a:p>
            <a:pPr eaLnBrk="1" hangingPunct="1"/>
            <a:r>
              <a:rPr lang="en-US" altLang="en-US" dirty="0"/>
              <a:t>We collect 1,000 samples of burgers and find that they weight an average of 15.8 ounces with a standard deviation of 0.5 ounces.</a:t>
            </a:r>
          </a:p>
          <a:p>
            <a:pPr eaLnBrk="1" hangingPunct="1"/>
            <a:r>
              <a:rPr lang="en-US" altLang="en-US" dirty="0"/>
              <a:t>What percentage of burgers are outside the tolerance limits?</a:t>
            </a:r>
            <a:endParaRPr lang="en-US" dirty="0"/>
          </a:p>
        </p:txBody>
      </p:sp>
    </p:spTree>
    <p:extLst>
      <p:ext uri="{BB962C8B-B14F-4D97-AF65-F5344CB8AC3E}">
        <p14:creationId xmlns:p14="http://schemas.microsoft.com/office/powerpoint/2010/main" val="33489595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Step 3 – Analyze</a:t>
            </a:r>
            <a:endParaRPr lang="en-US" sz="1000" dirty="0"/>
          </a:p>
        </p:txBody>
      </p:sp>
      <p:pic>
        <p:nvPicPr>
          <p:cNvPr id="18" name="Picture 17" descr="Shown is a hand drawing of a bell curv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7512" y="1951932"/>
            <a:ext cx="6344350" cy="1825889"/>
          </a:xfrm>
          <a:prstGeom prst="rect">
            <a:avLst/>
          </a:prstGeom>
        </p:spPr>
      </p:pic>
      <p:sp>
        <p:nvSpPr>
          <p:cNvPr id="5" name="Content Placeholder 4"/>
          <p:cNvSpPr>
            <a:spLocks noGrp="1"/>
          </p:cNvSpPr>
          <p:nvPr>
            <p:ph idx="1"/>
          </p:nvPr>
        </p:nvSpPr>
        <p:spPr>
          <a:xfrm>
            <a:off x="1102762" y="3838455"/>
            <a:ext cx="6898238" cy="361109"/>
          </a:xfrm>
        </p:spPr>
        <p:txBody>
          <a:bodyPr/>
          <a:lstStyle/>
          <a:p>
            <a:pPr marL="0" indent="0">
              <a:buNone/>
            </a:pPr>
            <a:r>
              <a:rPr lang="en-US" altLang="en-US" sz="1800" b="1" dirty="0"/>
              <a:t>What percentage of burgers are defective (that is, less than 15.2 oz)?</a:t>
            </a:r>
          </a:p>
        </p:txBody>
      </p:sp>
      <p:graphicFrame>
        <p:nvGraphicFramePr>
          <p:cNvPr id="8" name="Object 7"/>
          <p:cNvGraphicFramePr>
            <a:graphicFrameLocks noChangeAspect="1"/>
          </p:cNvGraphicFramePr>
          <p:nvPr>
            <p:extLst>
              <p:ext uri="{D42A27DB-BD31-4B8C-83A1-F6EECF244321}">
                <p14:modId xmlns:p14="http://schemas.microsoft.com/office/powerpoint/2010/main" val="3664668309"/>
              </p:ext>
            </p:extLst>
          </p:nvPr>
        </p:nvGraphicFramePr>
        <p:xfrm>
          <a:off x="1259916" y="4347202"/>
          <a:ext cx="4083050" cy="766762"/>
        </p:xfrm>
        <a:graphic>
          <a:graphicData uri="http://schemas.openxmlformats.org/presentationml/2006/ole">
            <mc:AlternateContent xmlns:mc="http://schemas.openxmlformats.org/markup-compatibility/2006">
              <mc:Choice xmlns:v="urn:schemas-microsoft-com:vml" Requires="v">
                <p:oleObj spid="_x0000_s1045" name="Equation" r:id="rId4" imgW="2095200" imgH="393480" progId="Equation.DSMT4">
                  <p:embed/>
                </p:oleObj>
              </mc:Choice>
              <mc:Fallback>
                <p:oleObj name="Equation" r:id="rId4" imgW="2095200" imgH="393480" progId="Equation.DSMT4">
                  <p:embed/>
                  <p:pic>
                    <p:nvPicPr>
                      <p:cNvPr id="8" name="Object 7"/>
                      <p:cNvPicPr/>
                      <p:nvPr/>
                    </p:nvPicPr>
                    <p:blipFill>
                      <a:blip r:embed="rId5"/>
                      <a:stretch>
                        <a:fillRect/>
                      </a:stretch>
                    </p:blipFill>
                    <p:spPr>
                      <a:xfrm>
                        <a:off x="1259916" y="4347202"/>
                        <a:ext cx="4083050" cy="766762"/>
                      </a:xfrm>
                      <a:prstGeom prst="rect">
                        <a:avLst/>
                      </a:prstGeom>
                    </p:spPr>
                  </p:pic>
                </p:oleObj>
              </mc:Fallback>
            </mc:AlternateContent>
          </a:graphicData>
        </a:graphic>
      </p:graphicFrame>
      <p:sp>
        <p:nvSpPr>
          <p:cNvPr id="6" name="Content Placeholder 5"/>
          <p:cNvSpPr>
            <a:spLocks noGrp="1"/>
          </p:cNvSpPr>
          <p:nvPr>
            <p:ph idx="13"/>
          </p:nvPr>
        </p:nvSpPr>
        <p:spPr>
          <a:xfrm>
            <a:off x="1068418" y="5177933"/>
            <a:ext cx="7588062" cy="1079031"/>
          </a:xfrm>
        </p:spPr>
        <p:txBody>
          <a:bodyPr/>
          <a:lstStyle/>
          <a:p>
            <a:pPr marL="0" indent="0">
              <a:lnSpc>
                <a:spcPct val="150000"/>
              </a:lnSpc>
              <a:buNone/>
            </a:pPr>
            <a:r>
              <a:rPr lang="en-US" altLang="en-US" sz="1800" dirty="0"/>
              <a:t>NORMSDIST(Z) = NORMSDIST(−1.2) = .1151</a:t>
            </a:r>
          </a:p>
          <a:p>
            <a:pPr marL="0" indent="0">
              <a:buNone/>
            </a:pPr>
            <a:r>
              <a:rPr lang="en-US" altLang="en-US" sz="1800" dirty="0"/>
              <a:t>Approximately, 11.5 percent of the burgers have less than 15.2 ounces in them!</a:t>
            </a:r>
          </a:p>
        </p:txBody>
      </p:sp>
      <p:sp>
        <p:nvSpPr>
          <p:cNvPr id="7" name="Content Placeholder 6"/>
          <p:cNvSpPr>
            <a:spLocks noGrp="1"/>
          </p:cNvSpPr>
          <p:nvPr>
            <p:ph idx="1"/>
          </p:nvPr>
        </p:nvSpPr>
        <p:spPr>
          <a:xfrm>
            <a:off x="3981450" y="6298364"/>
            <a:ext cx="1816521" cy="199184"/>
          </a:xfrm>
        </p:spPr>
        <p:txBody>
          <a:bodyPr/>
          <a:lstStyle/>
          <a:p>
            <a:pPr marL="0" indent="0" algn="ctr">
              <a:buNone/>
            </a:pPr>
            <a:r>
              <a:rPr lang="en-IN" sz="900" dirty="0">
                <a:hlinkClick r:id="rId6" action="ppaction://hlinksldjump"/>
              </a:rPr>
              <a:t>Access the long description </a:t>
            </a:r>
            <a:r>
              <a:rPr lang="en-IN" sz="900" dirty="0" smtClean="0">
                <a:hlinkClick r:id="rId6" action="ppaction://hlinksldjump"/>
              </a:rPr>
              <a:t>slide.</a:t>
            </a:r>
            <a:endParaRPr lang="en-IN" sz="900" dirty="0">
              <a:hlinkClick r:id="rId7" action="ppaction://hlinksldjump"/>
            </a:endParaRPr>
          </a:p>
        </p:txBody>
      </p:sp>
    </p:spTree>
    <p:extLst>
      <p:ext uri="{BB962C8B-B14F-4D97-AF65-F5344CB8AC3E}">
        <p14:creationId xmlns:p14="http://schemas.microsoft.com/office/powerpoint/2010/main" val="27024215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Step 4 – Improve</a:t>
            </a:r>
            <a:endParaRPr lang="en-US" sz="1000" dirty="0"/>
          </a:p>
        </p:txBody>
      </p:sp>
      <p:sp>
        <p:nvSpPr>
          <p:cNvPr id="3" name="Content Placeholder 2"/>
          <p:cNvSpPr>
            <a:spLocks noGrp="1"/>
          </p:cNvSpPr>
          <p:nvPr>
            <p:ph idx="1"/>
          </p:nvPr>
        </p:nvSpPr>
        <p:spPr/>
        <p:txBody>
          <a:bodyPr/>
          <a:lstStyle/>
          <a:p>
            <a:pPr marL="0" lvl="1" indent="0" eaLnBrk="1" hangingPunct="1">
              <a:buNone/>
            </a:pPr>
            <a:r>
              <a:rPr lang="en-US" altLang="en-US" sz="3200" dirty="0"/>
              <a:t>How can we improve the capability of our burger making process?</a:t>
            </a:r>
          </a:p>
          <a:p>
            <a:pPr lvl="2"/>
            <a:r>
              <a:rPr lang="en-US" altLang="en-US" sz="3200" dirty="0"/>
              <a:t>Decrease Variation.</a:t>
            </a:r>
          </a:p>
          <a:p>
            <a:pPr lvl="2"/>
            <a:r>
              <a:rPr lang="en-US" altLang="en-US" sz="3200" dirty="0"/>
              <a:t>Center Process.</a:t>
            </a:r>
          </a:p>
          <a:p>
            <a:pPr lvl="2"/>
            <a:r>
              <a:rPr lang="en-US" altLang="en-US" sz="3200" dirty="0"/>
              <a:t>Increase Specifications.</a:t>
            </a:r>
            <a:endParaRPr lang="en-US" dirty="0"/>
          </a:p>
        </p:txBody>
      </p:sp>
    </p:spTree>
    <p:extLst>
      <p:ext uri="{BB962C8B-B14F-4D97-AF65-F5344CB8AC3E}">
        <p14:creationId xmlns:p14="http://schemas.microsoft.com/office/powerpoint/2010/main" val="18894367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7.1: PDCA Cycle</a:t>
            </a:r>
          </a:p>
        </p:txBody>
      </p:sp>
      <p:pic>
        <p:nvPicPr>
          <p:cNvPr id="5" name="Picture 4" descr="Diagram of Deming's Quality improvement wheel.&#10;"/>
          <p:cNvPicPr>
            <a:picLocks noChangeAspect="1"/>
          </p:cNvPicPr>
          <p:nvPr/>
        </p:nvPicPr>
        <p:blipFill>
          <a:blip r:embed="rId2"/>
          <a:stretch>
            <a:fillRect/>
          </a:stretch>
        </p:blipFill>
        <p:spPr>
          <a:xfrm>
            <a:off x="1676400" y="2286000"/>
            <a:ext cx="5534978" cy="3355658"/>
          </a:xfrm>
          <a:prstGeom prst="rect">
            <a:avLst/>
          </a:prstGeom>
        </p:spPr>
      </p:pic>
      <p:sp>
        <p:nvSpPr>
          <p:cNvPr id="6" name="Content Placeholder 6"/>
          <p:cNvSpPr>
            <a:spLocks noGrp="1"/>
          </p:cNvSpPr>
          <p:nvPr>
            <p:ph idx="1"/>
          </p:nvPr>
        </p:nvSpPr>
        <p:spPr>
          <a:xfrm>
            <a:off x="3981450" y="6277816"/>
            <a:ext cx="1816521" cy="199184"/>
          </a:xfrm>
        </p:spPr>
        <p:txBody>
          <a:bodyPr/>
          <a:lstStyle/>
          <a:p>
            <a:pPr marL="0" indent="0" algn="ctr">
              <a:buNone/>
            </a:pPr>
            <a:r>
              <a:rPr lang="en-IN" sz="900" dirty="0">
                <a:hlinkClick r:id="rId3"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37048384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Step 4 – Improve: Improvement Options</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883567618"/>
              </p:ext>
            </p:extLst>
          </p:nvPr>
        </p:nvGraphicFramePr>
        <p:xfrm>
          <a:off x="1182688" y="2017713"/>
          <a:ext cx="7681913" cy="3763062"/>
        </p:xfrm>
        <a:graphic>
          <a:graphicData uri="http://schemas.openxmlformats.org/drawingml/2006/table">
            <a:tbl>
              <a:tblPr firstRow="1" bandRow="1">
                <a:tableStyleId>{5C22544A-7EE6-4342-B048-85BDC9FD1C3A}</a:tableStyleId>
              </a:tblPr>
              <a:tblGrid>
                <a:gridCol w="4267729">
                  <a:extLst>
                    <a:ext uri="{9D8B030D-6E8A-4147-A177-3AD203B41FA5}">
                      <a16:colId xmlns:a16="http://schemas.microsoft.com/office/drawing/2014/main" val="2648845335"/>
                    </a:ext>
                  </a:extLst>
                </a:gridCol>
                <a:gridCol w="1707092">
                  <a:extLst>
                    <a:ext uri="{9D8B030D-6E8A-4147-A177-3AD203B41FA5}">
                      <a16:colId xmlns:a16="http://schemas.microsoft.com/office/drawing/2014/main" val="2655026036"/>
                    </a:ext>
                  </a:extLst>
                </a:gridCol>
                <a:gridCol w="1707092">
                  <a:extLst>
                    <a:ext uri="{9D8B030D-6E8A-4147-A177-3AD203B41FA5}">
                      <a16:colId xmlns:a16="http://schemas.microsoft.com/office/drawing/2014/main" val="2111935985"/>
                    </a:ext>
                  </a:extLst>
                </a:gridCol>
              </a:tblGrid>
              <a:tr h="474592">
                <a:tc>
                  <a:txBody>
                    <a:bodyPr/>
                    <a:lstStyle/>
                    <a:p>
                      <a:pPr algn="l" fontAlgn="b"/>
                      <a:r>
                        <a:rPr lang="en-US" sz="2800" b="0" i="0" u="none" strike="noStrike" dirty="0">
                          <a:solidFill>
                            <a:srgbClr val="00E4A8"/>
                          </a:solidFill>
                          <a:effectLst/>
                          <a:latin typeface="Calibri" panose="020F0502020204030204" pitchFamily="34" charset="0"/>
                          <a:cs typeface="Calibri" panose="020F0502020204030204" pitchFamily="34" charset="0"/>
                        </a:rPr>
                        <a:t>Blank</a:t>
                      </a:r>
                    </a:p>
                  </a:txBody>
                  <a:tcPr marL="9526" marR="9526" marT="9525" marB="0" anchor="ctr">
                    <a:lnB w="12700" cap="flat" cmpd="sng" algn="ctr">
                      <a:solidFill>
                        <a:schemeClr val="tx1"/>
                      </a:solidFill>
                      <a:prstDash val="solid"/>
                      <a:round/>
                      <a:headEnd type="none" w="med" len="med"/>
                      <a:tailEnd type="none" w="med" len="med"/>
                    </a:lnB>
                  </a:tcPr>
                </a:tc>
                <a:tc>
                  <a:txBody>
                    <a:bodyPr/>
                    <a:lstStyle/>
                    <a:p>
                      <a:pPr algn="ctr" fontAlgn="b"/>
                      <a:r>
                        <a:rPr lang="en-US" sz="2800" b="1" u="none" strike="noStrike" dirty="0">
                          <a:solidFill>
                            <a:schemeClr val="tx1"/>
                          </a:solidFill>
                          <a:effectLst/>
                          <a:latin typeface="Calibri" panose="020F0502020204030204" pitchFamily="34" charset="0"/>
                          <a:cs typeface="Calibri" panose="020F0502020204030204" pitchFamily="34" charset="0"/>
                        </a:rPr>
                        <a:t>z</a:t>
                      </a:r>
                      <a:endParaRPr lang="en-US" sz="2800" b="1" i="0" u="none" strike="noStrike" dirty="0">
                        <a:solidFill>
                          <a:schemeClr val="tx1"/>
                        </a:solidFill>
                        <a:effectLst/>
                        <a:latin typeface="Calibri" panose="020F0502020204030204" pitchFamily="34" charset="0"/>
                        <a:cs typeface="Calibri" panose="020F0502020204030204" pitchFamily="34" charset="0"/>
                      </a:endParaRPr>
                    </a:p>
                  </a:txBody>
                  <a:tcPr marL="9526" marR="9526" marT="9525" marB="0" anchor="ctr">
                    <a:lnB w="12700" cap="flat" cmpd="sng" algn="ctr">
                      <a:solidFill>
                        <a:schemeClr val="tx1"/>
                      </a:solidFill>
                      <a:prstDash val="solid"/>
                      <a:round/>
                      <a:headEnd type="none" w="med" len="med"/>
                      <a:tailEnd type="none" w="med" len="med"/>
                    </a:lnB>
                  </a:tcPr>
                </a:tc>
                <a:tc>
                  <a:txBody>
                    <a:bodyPr/>
                    <a:lstStyle/>
                    <a:p>
                      <a:pPr algn="ctr" fontAlgn="b"/>
                      <a:r>
                        <a:rPr lang="en-US" sz="2800" b="1" u="sng" strike="noStrike" dirty="0">
                          <a:solidFill>
                            <a:schemeClr val="tx1"/>
                          </a:solidFill>
                          <a:effectLst/>
                          <a:latin typeface="Calibri" panose="020F0502020204030204" pitchFamily="34" charset="0"/>
                          <a:cs typeface="Calibri" panose="020F0502020204030204" pitchFamily="34" charset="0"/>
                        </a:rPr>
                        <a:t>%</a:t>
                      </a:r>
                      <a:endParaRPr lang="en-US" sz="2800" b="1" i="0" u="sng" strike="noStrike" dirty="0">
                        <a:solidFill>
                          <a:schemeClr val="tx1"/>
                        </a:solidFill>
                        <a:effectLst/>
                        <a:latin typeface="Calibri" panose="020F0502020204030204" pitchFamily="34" charset="0"/>
                        <a:cs typeface="Calibri" panose="020F0502020204030204" pitchFamily="34" charset="0"/>
                      </a:endParaRPr>
                    </a:p>
                  </a:txBody>
                  <a:tcPr marL="9526" marR="9526" marT="9525"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8790616"/>
                  </a:ext>
                </a:extLst>
              </a:tr>
              <a:tr h="474592">
                <a:tc>
                  <a:txBody>
                    <a:bodyPr/>
                    <a:lstStyle/>
                    <a:p>
                      <a:pPr algn="l" fontAlgn="b"/>
                      <a:r>
                        <a:rPr lang="en-US" sz="2800" u="none" strike="noStrike" dirty="0">
                          <a:effectLst/>
                          <a:latin typeface="Calibri" panose="020F0502020204030204" pitchFamily="34" charset="0"/>
                          <a:cs typeface="Calibri" panose="020F0502020204030204" pitchFamily="34" charset="0"/>
                        </a:rPr>
                        <a:t>Now</a:t>
                      </a:r>
                      <a:endParaRPr lang="en-US" sz="2800" b="0" i="0" u="none" strike="noStrike" dirty="0">
                        <a:effectLst/>
                        <a:latin typeface="Calibri" panose="020F0502020204030204" pitchFamily="34" charset="0"/>
                        <a:cs typeface="Calibri" panose="020F0502020204030204" pitchFamily="34" charset="0"/>
                      </a:endParaRPr>
                    </a:p>
                  </a:txBody>
                  <a:tcPr marL="9526" marR="9526" marT="9525" marB="0" anchor="ctr">
                    <a:lnT w="12700" cap="flat" cmpd="sng" algn="ctr">
                      <a:solidFill>
                        <a:schemeClr val="tx1"/>
                      </a:solidFill>
                      <a:prstDash val="solid"/>
                      <a:round/>
                      <a:headEnd type="none" w="med" len="med"/>
                      <a:tailEnd type="none" w="med" len="med"/>
                    </a:lnT>
                  </a:tcPr>
                </a:tc>
                <a:tc>
                  <a:txBody>
                    <a:bodyPr/>
                    <a:lstStyle/>
                    <a:p>
                      <a:pPr algn="ctr" fontAlgn="b"/>
                      <a:r>
                        <a:rPr lang="en-US" sz="2800" u="none" strike="noStrike" dirty="0">
                          <a:effectLst/>
                          <a:latin typeface="Calibri" panose="020F0502020204030204" pitchFamily="34" charset="0"/>
                          <a:cs typeface="Calibri" panose="020F0502020204030204" pitchFamily="34" charset="0"/>
                        </a:rPr>
                        <a:t>−1.2</a:t>
                      </a:r>
                      <a:endParaRPr lang="en-US" sz="2800" b="0" i="0" u="none" strike="noStrike" dirty="0">
                        <a:effectLst/>
                        <a:latin typeface="Calibri" panose="020F0502020204030204" pitchFamily="34" charset="0"/>
                        <a:cs typeface="Calibri" panose="020F0502020204030204" pitchFamily="34" charset="0"/>
                      </a:endParaRPr>
                    </a:p>
                  </a:txBody>
                  <a:tcPr marL="9526" marR="9526" marT="9525" marB="0" anchor="ctr">
                    <a:lnT w="12700" cap="flat" cmpd="sng" algn="ctr">
                      <a:solidFill>
                        <a:schemeClr val="tx1"/>
                      </a:solidFill>
                      <a:prstDash val="solid"/>
                      <a:round/>
                      <a:headEnd type="none" w="med" len="med"/>
                      <a:tailEnd type="none" w="med" len="med"/>
                    </a:lnT>
                  </a:tcPr>
                </a:tc>
                <a:tc>
                  <a:txBody>
                    <a:bodyPr/>
                    <a:lstStyle/>
                    <a:p>
                      <a:pPr algn="ctr" fontAlgn="b"/>
                      <a:r>
                        <a:rPr lang="en-US" sz="2800" u="none" strike="noStrike">
                          <a:effectLst/>
                          <a:latin typeface="Calibri" panose="020F0502020204030204" pitchFamily="34" charset="0"/>
                          <a:cs typeface="Calibri" panose="020F0502020204030204" pitchFamily="34" charset="0"/>
                        </a:rPr>
                        <a:t>11.51%</a:t>
                      </a:r>
                      <a:endParaRPr lang="en-US" sz="2800" b="0" i="0" u="none" strike="noStrike">
                        <a:effectLst/>
                        <a:latin typeface="Calibri" panose="020F0502020204030204" pitchFamily="34" charset="0"/>
                        <a:cs typeface="Calibri" panose="020F0502020204030204" pitchFamily="34" charset="0"/>
                      </a:endParaRPr>
                    </a:p>
                  </a:txBody>
                  <a:tcPr marL="9526" marR="9526" marT="9525"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315394366"/>
                  </a:ext>
                </a:extLst>
              </a:tr>
              <a:tr h="474592">
                <a:tc>
                  <a:txBody>
                    <a:bodyPr/>
                    <a:lstStyle/>
                    <a:p>
                      <a:pPr algn="l" fontAlgn="b"/>
                      <a:r>
                        <a:rPr lang="en-US" sz="2800" u="none" strike="noStrike" dirty="0">
                          <a:effectLst/>
                          <a:latin typeface="Calibri" panose="020F0502020204030204" pitchFamily="34" charset="0"/>
                          <a:cs typeface="Calibri" panose="020F0502020204030204" pitchFamily="34" charset="0"/>
                        </a:rPr>
                        <a:t>Center mean to 16 </a:t>
                      </a:r>
                      <a:r>
                        <a:rPr lang="en-US" sz="2800" u="none" strike="noStrike" dirty="0" err="1">
                          <a:effectLst/>
                          <a:latin typeface="Calibri" panose="020F0502020204030204" pitchFamily="34" charset="0"/>
                          <a:cs typeface="Calibri" panose="020F0502020204030204" pitchFamily="34" charset="0"/>
                        </a:rPr>
                        <a:t>lb</a:t>
                      </a:r>
                      <a:endParaRPr lang="en-US" sz="2800" b="0" i="0" u="none" strike="noStrike" dirty="0">
                        <a:effectLst/>
                        <a:latin typeface="Calibri" panose="020F0502020204030204" pitchFamily="34" charset="0"/>
                        <a:cs typeface="Calibri" panose="020F0502020204030204" pitchFamily="34" charset="0"/>
                      </a:endParaRPr>
                    </a:p>
                  </a:txBody>
                  <a:tcPr marL="9526" marR="9526" marT="9525" marB="0" anchor="ctr"/>
                </a:tc>
                <a:tc>
                  <a:txBody>
                    <a:bodyPr/>
                    <a:lstStyle/>
                    <a:p>
                      <a:pPr algn="ctr" fontAlgn="b"/>
                      <a:r>
                        <a:rPr lang="en-US" sz="2800" u="none" strike="noStrike" dirty="0">
                          <a:effectLst/>
                          <a:latin typeface="Calibri" panose="020F0502020204030204" pitchFamily="34" charset="0"/>
                          <a:cs typeface="Calibri" panose="020F0502020204030204" pitchFamily="34" charset="0"/>
                        </a:rPr>
                        <a:t>−1.6</a:t>
                      </a:r>
                      <a:endParaRPr lang="en-US" sz="2800" b="0" i="0" u="none" strike="noStrike" dirty="0">
                        <a:effectLst/>
                        <a:latin typeface="Calibri" panose="020F0502020204030204" pitchFamily="34" charset="0"/>
                        <a:cs typeface="Calibri" panose="020F0502020204030204" pitchFamily="34" charset="0"/>
                      </a:endParaRPr>
                    </a:p>
                  </a:txBody>
                  <a:tcPr marL="9526" marR="9526" marT="9525" marB="0" anchor="ctr"/>
                </a:tc>
                <a:tc>
                  <a:txBody>
                    <a:bodyPr/>
                    <a:lstStyle/>
                    <a:p>
                      <a:pPr algn="ctr" fontAlgn="b"/>
                      <a:r>
                        <a:rPr lang="en-US" sz="2800" u="none" strike="noStrike">
                          <a:effectLst/>
                          <a:latin typeface="Calibri" panose="020F0502020204030204" pitchFamily="34" charset="0"/>
                          <a:cs typeface="Calibri" panose="020F0502020204030204" pitchFamily="34" charset="0"/>
                        </a:rPr>
                        <a:t>5.48%</a:t>
                      </a:r>
                      <a:endParaRPr lang="en-US" sz="2800" b="0" i="0" u="none" strike="noStrike">
                        <a:effectLst/>
                        <a:latin typeface="Calibri" panose="020F0502020204030204" pitchFamily="34" charset="0"/>
                        <a:cs typeface="Calibri" panose="020F0502020204030204" pitchFamily="34" charset="0"/>
                      </a:endParaRPr>
                    </a:p>
                  </a:txBody>
                  <a:tcPr marL="9526" marR="9526" marT="9525" marB="0" anchor="ctr"/>
                </a:tc>
                <a:extLst>
                  <a:ext uri="{0D108BD9-81ED-4DB2-BD59-A6C34878D82A}">
                    <a16:rowId xmlns:a16="http://schemas.microsoft.com/office/drawing/2014/main" val="3736580058"/>
                  </a:ext>
                </a:extLst>
              </a:tr>
              <a:tr h="673311">
                <a:tc>
                  <a:txBody>
                    <a:bodyPr/>
                    <a:lstStyle/>
                    <a:p>
                      <a:pPr algn="l" fontAlgn="b"/>
                      <a:r>
                        <a:rPr lang="en-US" sz="2800" u="none" strike="noStrike" dirty="0">
                          <a:effectLst/>
                          <a:latin typeface="Calibri" panose="020F0502020204030204" pitchFamily="34" charset="0"/>
                          <a:cs typeface="Calibri" panose="020F0502020204030204" pitchFamily="34" charset="0"/>
                        </a:rPr>
                        <a:t>Reduce variability to 0.4</a:t>
                      </a:r>
                      <a:endParaRPr lang="en-US" sz="2800" b="0" i="0" u="none" strike="noStrike" dirty="0">
                        <a:effectLst/>
                        <a:latin typeface="Calibri" panose="020F0502020204030204" pitchFamily="34" charset="0"/>
                        <a:cs typeface="Calibri" panose="020F0502020204030204" pitchFamily="34" charset="0"/>
                      </a:endParaRPr>
                    </a:p>
                  </a:txBody>
                  <a:tcPr marL="9526" marR="9526" marT="9525" marB="0" anchor="ctr"/>
                </a:tc>
                <a:tc>
                  <a:txBody>
                    <a:bodyPr/>
                    <a:lstStyle/>
                    <a:p>
                      <a:pPr algn="ctr" fontAlgn="b"/>
                      <a:r>
                        <a:rPr lang="en-US" sz="2800" u="none" strike="noStrike" dirty="0">
                          <a:effectLst/>
                          <a:latin typeface="Calibri" panose="020F0502020204030204" pitchFamily="34" charset="0"/>
                          <a:cs typeface="Calibri" panose="020F0502020204030204" pitchFamily="34" charset="0"/>
                        </a:rPr>
                        <a:t>−1.5</a:t>
                      </a:r>
                      <a:endParaRPr lang="en-US" sz="2800" b="0" i="0" u="none" strike="noStrike" dirty="0">
                        <a:effectLst/>
                        <a:latin typeface="Calibri" panose="020F0502020204030204" pitchFamily="34" charset="0"/>
                        <a:cs typeface="Calibri" panose="020F0502020204030204" pitchFamily="34" charset="0"/>
                      </a:endParaRPr>
                    </a:p>
                  </a:txBody>
                  <a:tcPr marL="9526" marR="9526" marT="9525" marB="0" anchor="ctr"/>
                </a:tc>
                <a:tc>
                  <a:txBody>
                    <a:bodyPr/>
                    <a:lstStyle/>
                    <a:p>
                      <a:pPr algn="ctr" fontAlgn="b"/>
                      <a:r>
                        <a:rPr lang="en-US" sz="2800" u="none" strike="noStrike" dirty="0">
                          <a:effectLst/>
                          <a:latin typeface="Calibri" panose="020F0502020204030204" pitchFamily="34" charset="0"/>
                          <a:cs typeface="Calibri" panose="020F0502020204030204" pitchFamily="34" charset="0"/>
                        </a:rPr>
                        <a:t>6.68%</a:t>
                      </a:r>
                      <a:endParaRPr lang="en-US" sz="2800" b="0" i="0" u="none" strike="noStrike" dirty="0">
                        <a:effectLst/>
                        <a:latin typeface="Calibri" panose="020F0502020204030204" pitchFamily="34" charset="0"/>
                        <a:cs typeface="Calibri" panose="020F0502020204030204" pitchFamily="34" charset="0"/>
                      </a:endParaRPr>
                    </a:p>
                  </a:txBody>
                  <a:tcPr marL="9526" marR="9526" marT="9525" marB="0" anchor="ctr"/>
                </a:tc>
                <a:extLst>
                  <a:ext uri="{0D108BD9-81ED-4DB2-BD59-A6C34878D82A}">
                    <a16:rowId xmlns:a16="http://schemas.microsoft.com/office/drawing/2014/main" val="1155136971"/>
                  </a:ext>
                </a:extLst>
              </a:tr>
              <a:tr h="716791">
                <a:tc>
                  <a:txBody>
                    <a:bodyPr/>
                    <a:lstStyle/>
                    <a:p>
                      <a:pPr algn="l" fontAlgn="b"/>
                      <a:r>
                        <a:rPr lang="en-US" sz="2800" u="none" strike="noStrike" dirty="0">
                          <a:effectLst/>
                          <a:latin typeface="Calibri" panose="020F0502020204030204" pitchFamily="34" charset="0"/>
                          <a:cs typeface="Calibri" panose="020F0502020204030204" pitchFamily="34" charset="0"/>
                        </a:rPr>
                        <a:t>Widen tolerance 15 to 17 </a:t>
                      </a:r>
                      <a:r>
                        <a:rPr lang="en-US" sz="2800" u="none" strike="noStrike" dirty="0" err="1">
                          <a:effectLst/>
                          <a:latin typeface="Calibri" panose="020F0502020204030204" pitchFamily="34" charset="0"/>
                          <a:cs typeface="Calibri" panose="020F0502020204030204" pitchFamily="34" charset="0"/>
                        </a:rPr>
                        <a:t>lb</a:t>
                      </a:r>
                      <a:endParaRPr lang="en-US" sz="2800" b="0" i="0" u="none" strike="noStrike" dirty="0">
                        <a:effectLst/>
                        <a:latin typeface="Calibri" panose="020F0502020204030204" pitchFamily="34" charset="0"/>
                        <a:cs typeface="Calibri" panose="020F0502020204030204" pitchFamily="34" charset="0"/>
                      </a:endParaRPr>
                    </a:p>
                  </a:txBody>
                  <a:tcPr marL="9526" marR="9526" marT="9525" marB="0" anchor="ctr"/>
                </a:tc>
                <a:tc>
                  <a:txBody>
                    <a:bodyPr/>
                    <a:lstStyle/>
                    <a:p>
                      <a:pPr algn="ctr" fontAlgn="b"/>
                      <a:r>
                        <a:rPr lang="en-US" sz="2800" u="none" strike="noStrike" dirty="0">
                          <a:effectLst/>
                          <a:latin typeface="Calibri" panose="020F0502020204030204" pitchFamily="34" charset="0"/>
                          <a:cs typeface="Calibri" panose="020F0502020204030204" pitchFamily="34" charset="0"/>
                        </a:rPr>
                        <a:t>−1.6</a:t>
                      </a:r>
                      <a:endParaRPr lang="en-US" sz="2800" b="0" i="0" u="none" strike="noStrike" dirty="0">
                        <a:effectLst/>
                        <a:latin typeface="Calibri" panose="020F0502020204030204" pitchFamily="34" charset="0"/>
                        <a:cs typeface="Calibri" panose="020F0502020204030204" pitchFamily="34" charset="0"/>
                      </a:endParaRPr>
                    </a:p>
                  </a:txBody>
                  <a:tcPr marL="9526" marR="9526" marT="9525" marB="0" anchor="ctr"/>
                </a:tc>
                <a:tc>
                  <a:txBody>
                    <a:bodyPr/>
                    <a:lstStyle/>
                    <a:p>
                      <a:pPr algn="ctr" fontAlgn="b"/>
                      <a:r>
                        <a:rPr lang="en-US" sz="2800" u="none" strike="noStrike" dirty="0">
                          <a:effectLst/>
                          <a:latin typeface="Calibri" panose="020F0502020204030204" pitchFamily="34" charset="0"/>
                          <a:cs typeface="Calibri" panose="020F0502020204030204" pitchFamily="34" charset="0"/>
                        </a:rPr>
                        <a:t>5.48%</a:t>
                      </a:r>
                      <a:endParaRPr lang="en-US" sz="2800" b="0" i="0" u="none" strike="noStrike" dirty="0">
                        <a:effectLst/>
                        <a:latin typeface="Calibri" panose="020F0502020204030204" pitchFamily="34" charset="0"/>
                        <a:cs typeface="Calibri" panose="020F0502020204030204" pitchFamily="34" charset="0"/>
                      </a:endParaRPr>
                    </a:p>
                  </a:txBody>
                  <a:tcPr marL="9526" marR="9526" marT="9525" marB="0" anchor="ctr"/>
                </a:tc>
                <a:extLst>
                  <a:ext uri="{0D108BD9-81ED-4DB2-BD59-A6C34878D82A}">
                    <a16:rowId xmlns:a16="http://schemas.microsoft.com/office/drawing/2014/main" val="2742379481"/>
                  </a:ext>
                </a:extLst>
              </a:tr>
              <a:tr h="474592">
                <a:tc>
                  <a:txBody>
                    <a:bodyPr/>
                    <a:lstStyle/>
                    <a:p>
                      <a:pPr algn="l" fontAlgn="b"/>
                      <a:r>
                        <a:rPr lang="en-US" sz="2800" u="none" strike="noStrike">
                          <a:effectLst/>
                          <a:latin typeface="Calibri" panose="020F0502020204030204" pitchFamily="34" charset="0"/>
                          <a:cs typeface="Calibri" panose="020F0502020204030204" pitchFamily="34" charset="0"/>
                        </a:rPr>
                        <a:t>Top two together</a:t>
                      </a:r>
                      <a:endParaRPr lang="en-US" sz="2800" b="0" i="0" u="none" strike="noStrike">
                        <a:effectLst/>
                        <a:latin typeface="Calibri" panose="020F0502020204030204" pitchFamily="34" charset="0"/>
                        <a:cs typeface="Calibri" panose="020F0502020204030204" pitchFamily="34" charset="0"/>
                      </a:endParaRPr>
                    </a:p>
                  </a:txBody>
                  <a:tcPr marL="9526" marR="9526" marT="9525" marB="0" anchor="ctr"/>
                </a:tc>
                <a:tc>
                  <a:txBody>
                    <a:bodyPr/>
                    <a:lstStyle/>
                    <a:p>
                      <a:pPr algn="ctr" fontAlgn="b"/>
                      <a:r>
                        <a:rPr lang="en-US" sz="2800" u="none" strike="noStrike" dirty="0">
                          <a:effectLst/>
                          <a:latin typeface="Calibri" panose="020F0502020204030204" pitchFamily="34" charset="0"/>
                          <a:cs typeface="Calibri" panose="020F0502020204030204" pitchFamily="34" charset="0"/>
                        </a:rPr>
                        <a:t>−2</a:t>
                      </a:r>
                      <a:endParaRPr lang="en-US" sz="2800" b="0" i="0" u="none" strike="noStrike" dirty="0">
                        <a:effectLst/>
                        <a:latin typeface="Calibri" panose="020F0502020204030204" pitchFamily="34" charset="0"/>
                        <a:cs typeface="Calibri" panose="020F0502020204030204" pitchFamily="34" charset="0"/>
                      </a:endParaRPr>
                    </a:p>
                  </a:txBody>
                  <a:tcPr marL="9526" marR="9526" marT="9525" marB="0" anchor="ctr"/>
                </a:tc>
                <a:tc>
                  <a:txBody>
                    <a:bodyPr/>
                    <a:lstStyle/>
                    <a:p>
                      <a:pPr algn="ctr" fontAlgn="b"/>
                      <a:r>
                        <a:rPr lang="en-US" sz="2800" u="none" strike="noStrike" dirty="0">
                          <a:effectLst/>
                          <a:latin typeface="Calibri" panose="020F0502020204030204" pitchFamily="34" charset="0"/>
                          <a:cs typeface="Calibri" panose="020F0502020204030204" pitchFamily="34" charset="0"/>
                        </a:rPr>
                        <a:t>2.28%</a:t>
                      </a:r>
                      <a:endParaRPr lang="en-US" sz="2800" b="0" i="0" u="none" strike="noStrike" dirty="0">
                        <a:effectLst/>
                        <a:latin typeface="Calibri" panose="020F0502020204030204" pitchFamily="34" charset="0"/>
                        <a:cs typeface="Calibri" panose="020F0502020204030204" pitchFamily="34" charset="0"/>
                      </a:endParaRPr>
                    </a:p>
                  </a:txBody>
                  <a:tcPr marL="9526" marR="9526" marT="9525" marB="0" anchor="ctr"/>
                </a:tc>
                <a:extLst>
                  <a:ext uri="{0D108BD9-81ED-4DB2-BD59-A6C34878D82A}">
                    <a16:rowId xmlns:a16="http://schemas.microsoft.com/office/drawing/2014/main" val="2367659264"/>
                  </a:ext>
                </a:extLst>
              </a:tr>
              <a:tr h="474592">
                <a:tc>
                  <a:txBody>
                    <a:bodyPr/>
                    <a:lstStyle/>
                    <a:p>
                      <a:pPr algn="l" fontAlgn="b"/>
                      <a:r>
                        <a:rPr lang="en-US" sz="2800" u="none" strike="noStrike" dirty="0">
                          <a:effectLst/>
                          <a:latin typeface="Calibri" panose="020F0502020204030204" pitchFamily="34" charset="0"/>
                          <a:cs typeface="Calibri" panose="020F0502020204030204" pitchFamily="34" charset="0"/>
                        </a:rPr>
                        <a:t>All three together</a:t>
                      </a:r>
                      <a:endParaRPr lang="en-US" sz="2800" b="0" i="0" u="none" strike="noStrike" dirty="0">
                        <a:effectLst/>
                        <a:latin typeface="Calibri" panose="020F0502020204030204" pitchFamily="34" charset="0"/>
                        <a:cs typeface="Calibri" panose="020F0502020204030204" pitchFamily="34" charset="0"/>
                      </a:endParaRPr>
                    </a:p>
                  </a:txBody>
                  <a:tcPr marL="9526" marR="9526" marT="9525" marB="0" anchor="ctr"/>
                </a:tc>
                <a:tc>
                  <a:txBody>
                    <a:bodyPr/>
                    <a:lstStyle/>
                    <a:p>
                      <a:pPr algn="ctr" fontAlgn="b"/>
                      <a:r>
                        <a:rPr lang="en-US" sz="2800" u="none" strike="noStrike" dirty="0">
                          <a:effectLst/>
                          <a:latin typeface="Calibri" panose="020F0502020204030204" pitchFamily="34" charset="0"/>
                          <a:cs typeface="Calibri" panose="020F0502020204030204" pitchFamily="34" charset="0"/>
                        </a:rPr>
                        <a:t>−2.5</a:t>
                      </a:r>
                      <a:endParaRPr lang="en-US" sz="2800" b="0" i="0" u="none" strike="noStrike" dirty="0">
                        <a:effectLst/>
                        <a:latin typeface="Calibri" panose="020F0502020204030204" pitchFamily="34" charset="0"/>
                        <a:cs typeface="Calibri" panose="020F0502020204030204" pitchFamily="34" charset="0"/>
                      </a:endParaRPr>
                    </a:p>
                  </a:txBody>
                  <a:tcPr marL="9526" marR="9526" marT="9525" marB="0" anchor="ctr"/>
                </a:tc>
                <a:tc>
                  <a:txBody>
                    <a:bodyPr/>
                    <a:lstStyle/>
                    <a:p>
                      <a:pPr algn="ctr" fontAlgn="b"/>
                      <a:r>
                        <a:rPr lang="en-US" sz="2800" u="none" strike="noStrike" dirty="0">
                          <a:effectLst/>
                          <a:latin typeface="Calibri" panose="020F0502020204030204" pitchFamily="34" charset="0"/>
                          <a:cs typeface="Calibri" panose="020F0502020204030204" pitchFamily="34" charset="0"/>
                        </a:rPr>
                        <a:t>0.62%</a:t>
                      </a:r>
                      <a:endParaRPr lang="en-US" sz="2800" b="0" i="0" u="none" strike="noStrike" dirty="0">
                        <a:effectLst/>
                        <a:latin typeface="Calibri" panose="020F0502020204030204" pitchFamily="34" charset="0"/>
                        <a:cs typeface="Calibri" panose="020F0502020204030204" pitchFamily="34" charset="0"/>
                      </a:endParaRPr>
                    </a:p>
                  </a:txBody>
                  <a:tcPr marL="9526" marR="9526" marT="9525" marB="0" anchor="ctr"/>
                </a:tc>
                <a:extLst>
                  <a:ext uri="{0D108BD9-81ED-4DB2-BD59-A6C34878D82A}">
                    <a16:rowId xmlns:a16="http://schemas.microsoft.com/office/drawing/2014/main" val="2198602718"/>
                  </a:ext>
                </a:extLst>
              </a:tr>
            </a:tbl>
          </a:graphicData>
        </a:graphic>
      </p:graphicFrame>
    </p:spTree>
    <p:extLst>
      <p:ext uri="{BB962C8B-B14F-4D97-AF65-F5344CB8AC3E}">
        <p14:creationId xmlns:p14="http://schemas.microsoft.com/office/powerpoint/2010/main" val="36999855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5 – Control</a:t>
            </a:r>
            <a:endParaRPr lang="en-US" sz="1000" dirty="0"/>
          </a:p>
        </p:txBody>
      </p:sp>
      <p:sp>
        <p:nvSpPr>
          <p:cNvPr id="3" name="Content Placeholder 2"/>
          <p:cNvSpPr>
            <a:spLocks noGrp="1"/>
          </p:cNvSpPr>
          <p:nvPr>
            <p:ph idx="1"/>
          </p:nvPr>
        </p:nvSpPr>
        <p:spPr>
          <a:xfrm>
            <a:off x="1182688" y="2017713"/>
            <a:ext cx="7588062" cy="2630487"/>
          </a:xfrm>
        </p:spPr>
        <p:txBody>
          <a:bodyPr/>
          <a:lstStyle/>
          <a:p>
            <a:pPr marL="0" indent="0" eaLnBrk="1" hangingPunct="1">
              <a:buNone/>
            </a:pPr>
            <a:r>
              <a:rPr lang="en-US" altLang="en-US" dirty="0"/>
              <a:t>Statistical Process Control (SPC).</a:t>
            </a:r>
          </a:p>
          <a:p>
            <a:pPr lvl="1" eaLnBrk="1" hangingPunct="1"/>
            <a:r>
              <a:rPr lang="en-US" altLang="en-US" dirty="0"/>
              <a:t>Use data from the actual process.</a:t>
            </a:r>
          </a:p>
          <a:p>
            <a:pPr lvl="1" eaLnBrk="1" hangingPunct="1"/>
            <a:r>
              <a:rPr lang="en-US" altLang="en-US" dirty="0"/>
              <a:t>Estimate distributions.</a:t>
            </a:r>
          </a:p>
          <a:p>
            <a:pPr lvl="1" eaLnBrk="1" hangingPunct="1"/>
            <a:r>
              <a:rPr lang="en-US" altLang="en-US" dirty="0"/>
              <a:t>Look at capability - is good quality possible.</a:t>
            </a:r>
          </a:p>
          <a:p>
            <a:pPr lvl="1" eaLnBrk="1" hangingPunct="1"/>
            <a:r>
              <a:rPr lang="en-US" altLang="en-US" dirty="0"/>
              <a:t>Statistically monitor the process over time.</a:t>
            </a:r>
          </a:p>
        </p:txBody>
      </p:sp>
    </p:spTree>
    <p:extLst>
      <p:ext uri="{BB962C8B-B14F-4D97-AF65-F5344CB8AC3E}">
        <p14:creationId xmlns:p14="http://schemas.microsoft.com/office/powerpoint/2010/main" val="7059110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371600" y="838200"/>
            <a:ext cx="6742112" cy="8382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Lean Service Philosophy</a:t>
            </a:r>
            <a:endParaRPr lang="en-US" sz="900" dirty="0">
              <a:cs typeface="Calibri" panose="020F0502020204030204" pitchFamily="34" charset="0"/>
            </a:endParaRPr>
          </a:p>
        </p:txBody>
      </p:sp>
      <p:sp>
        <p:nvSpPr>
          <p:cNvPr id="5" name="Content Placeholder 4"/>
          <p:cNvSpPr>
            <a:spLocks noGrp="1"/>
          </p:cNvSpPr>
          <p:nvPr>
            <p:ph idx="1"/>
          </p:nvPr>
        </p:nvSpPr>
        <p:spPr>
          <a:xfrm>
            <a:off x="1182688" y="2017713"/>
            <a:ext cx="7588062" cy="4154487"/>
          </a:xfrm>
        </p:spPr>
        <p:txBody>
          <a:bodyPr/>
          <a:lstStyle/>
          <a:p>
            <a:pPr marL="400050" indent="-400050">
              <a:buNone/>
            </a:pPr>
            <a:r>
              <a:rPr lang="en-US" sz="2800" dirty="0"/>
              <a:t>1. Satisfy the needs of the customer by performing only those activities that add value in the eyes of the customer.</a:t>
            </a:r>
          </a:p>
          <a:p>
            <a:pPr marL="400050" indent="-400050">
              <a:buNone/>
            </a:pPr>
            <a:r>
              <a:rPr lang="en-US" sz="2800" dirty="0"/>
              <a:t>2. Define the “value stream” by flowcharting the process to identify both value-added and non-value-added activities.</a:t>
            </a:r>
          </a:p>
          <a:p>
            <a:pPr marL="400050" indent="-400050">
              <a:buNone/>
            </a:pPr>
            <a:r>
              <a:rPr lang="en-US" sz="2800" dirty="0"/>
              <a:t>3. Eliminate waste. Waste in the value stream is any activity for which the customer is not willing to pay.</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371600" y="304800"/>
            <a:ext cx="6742112" cy="1371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Value-Stream Mapping in Services</a:t>
            </a:r>
            <a:endParaRPr lang="en-US" sz="900" dirty="0">
              <a:cs typeface="Calibri" panose="020F0502020204030204" pitchFamily="34" charset="0"/>
            </a:endParaRPr>
          </a:p>
        </p:txBody>
      </p:sp>
      <p:sp>
        <p:nvSpPr>
          <p:cNvPr id="5" name="Content Placeholder 4"/>
          <p:cNvSpPr>
            <a:spLocks noGrp="1"/>
          </p:cNvSpPr>
          <p:nvPr>
            <p:ph idx="1"/>
          </p:nvPr>
        </p:nvSpPr>
        <p:spPr>
          <a:xfrm>
            <a:off x="1182688" y="2017713"/>
            <a:ext cx="7588062" cy="4154487"/>
          </a:xfrm>
        </p:spPr>
        <p:txBody>
          <a:bodyPr/>
          <a:lstStyle/>
          <a:p>
            <a:pPr marL="402336" indent="-402336">
              <a:lnSpc>
                <a:spcPct val="90000"/>
              </a:lnSpc>
              <a:spcBef>
                <a:spcPts val="1000"/>
              </a:spcBef>
              <a:buClrTx/>
              <a:buSzPct val="100000"/>
              <a:buFont typeface="+mj-lt"/>
              <a:buAutoNum type="arabicPeriod"/>
            </a:pPr>
            <a:r>
              <a:rPr lang="en-US" dirty="0"/>
              <a:t>Map the current state of the process.</a:t>
            </a:r>
          </a:p>
          <a:p>
            <a:pPr marL="402336" indent="-402336">
              <a:lnSpc>
                <a:spcPct val="90000"/>
              </a:lnSpc>
              <a:spcBef>
                <a:spcPts val="1000"/>
              </a:spcBef>
              <a:buClrTx/>
              <a:buSzPct val="100000"/>
              <a:buFont typeface="+mj-lt"/>
              <a:buAutoNum type="arabicPeriod"/>
            </a:pPr>
            <a:r>
              <a:rPr lang="en-US" dirty="0"/>
              <a:t>Look for scopes of improvement (</a:t>
            </a:r>
            <a:r>
              <a:rPr lang="en-US" i="1" dirty="0"/>
              <a:t>Kaizen bursts</a:t>
            </a:r>
            <a:r>
              <a:rPr lang="en-US" dirty="0"/>
              <a:t>).</a:t>
            </a:r>
          </a:p>
          <a:p>
            <a:pPr marL="402336" indent="-402336">
              <a:lnSpc>
                <a:spcPct val="90000"/>
              </a:lnSpc>
              <a:spcBef>
                <a:spcPts val="1000"/>
              </a:spcBef>
              <a:buClrTx/>
              <a:buSzPct val="100000"/>
              <a:buFont typeface="+mj-lt"/>
              <a:buAutoNum type="arabicPeriod"/>
            </a:pPr>
            <a:r>
              <a:rPr lang="en-US" dirty="0"/>
              <a:t>Develop a future state of the process.</a:t>
            </a:r>
          </a:p>
          <a:p>
            <a:pPr marL="402336" indent="-402336">
              <a:lnSpc>
                <a:spcPct val="90000"/>
              </a:lnSpc>
              <a:spcBef>
                <a:spcPts val="1000"/>
              </a:spcBef>
              <a:buClrTx/>
              <a:buSzPct val="100000"/>
              <a:buFont typeface="+mj-lt"/>
              <a:buAutoNum type="arabicPeriod"/>
            </a:pPr>
            <a:r>
              <a:rPr lang="en-US" dirty="0"/>
              <a:t>Implement future state of process and apply process controls.</a:t>
            </a:r>
          </a:p>
        </p:txBody>
      </p:sp>
    </p:spTree>
    <p:extLst>
      <p:ext uri="{BB962C8B-B14F-4D97-AF65-F5344CB8AC3E}">
        <p14:creationId xmlns:p14="http://schemas.microsoft.com/office/powerpoint/2010/main" val="3887383298"/>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182688" y="152400"/>
            <a:ext cx="7580312" cy="1524000"/>
          </a:xfrm>
          <a:noFill/>
          <a:ln w="9525">
            <a:noFill/>
            <a:miter lim="800000"/>
            <a:headEnd/>
            <a:tailEnd/>
          </a:ln>
        </p:spPr>
        <p:txBody>
          <a:bodyPr vert="horz" wrap="square" lIns="92075" tIns="46038" rIns="92075" bIns="46038" numCol="1" anchor="b" anchorCtr="0" compatLnSpc="1">
            <a:prstTxWarp prst="textNoShape">
              <a:avLst/>
            </a:prstTxWarp>
          </a:bodyPr>
          <a:lstStyle/>
          <a:p>
            <a:r>
              <a:rPr lang="en-US" sz="3600" dirty="0"/>
              <a:t>Figure 7.12: Value Stream Map of Small Business Loan Approval</a:t>
            </a:r>
          </a:p>
        </p:txBody>
      </p:sp>
      <p:sp>
        <p:nvSpPr>
          <p:cNvPr id="5" name="Content Placeholder 6"/>
          <p:cNvSpPr>
            <a:spLocks noGrp="1"/>
          </p:cNvSpPr>
          <p:nvPr>
            <p:ph idx="1"/>
          </p:nvPr>
        </p:nvSpPr>
        <p:spPr>
          <a:xfrm>
            <a:off x="3981450" y="6172200"/>
            <a:ext cx="1816521" cy="199184"/>
          </a:xfrm>
        </p:spPr>
        <p:txBody>
          <a:bodyPr/>
          <a:lstStyle/>
          <a:p>
            <a:pPr marL="0" indent="0" algn="ctr">
              <a:buNone/>
            </a:pPr>
            <a:r>
              <a:rPr lang="en-IN" sz="900" dirty="0">
                <a:hlinkClick r:id="rId3" action="ppaction://hlinksldjump"/>
              </a:rPr>
              <a:t>Access the long description slide.</a:t>
            </a:r>
          </a:p>
        </p:txBody>
      </p:sp>
      <p:pic>
        <p:nvPicPr>
          <p:cNvPr id="7" name="Picture 6" descr="Diagram of business loan approval process and how many minutes each step takes.&#10;"/>
          <p:cNvPicPr>
            <a:picLocks noChangeAspect="1"/>
          </p:cNvPicPr>
          <p:nvPr/>
        </p:nvPicPr>
        <p:blipFill>
          <a:blip r:embed="rId4"/>
          <a:stretch>
            <a:fillRect/>
          </a:stretch>
        </p:blipFill>
        <p:spPr>
          <a:xfrm>
            <a:off x="693420" y="2116282"/>
            <a:ext cx="7772400" cy="3751118"/>
          </a:xfrm>
          <a:prstGeom prst="rect">
            <a:avLst/>
          </a:prstGeom>
        </p:spPr>
      </p:pic>
    </p:spTree>
    <p:extLst>
      <p:ext uri="{BB962C8B-B14F-4D97-AF65-F5344CB8AC3E}">
        <p14:creationId xmlns:p14="http://schemas.microsoft.com/office/powerpoint/2010/main" val="4281291635"/>
      </p:ext>
    </p:extLst>
  </p:cSld>
  <p:clrMapOvr>
    <a:overrideClrMapping bg1="lt1" tx1="dk1" bg2="lt2" tx2="dk2" accent1="accent1" accent2="accent2" accent3="accent3" accent4="accent4" accent5="accent5" accent6="accent6" hlink="hlink" folHlink="folHlink"/>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371600" y="304800"/>
            <a:ext cx="6742112" cy="1371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7-Steps to achieve Lean Service</a:t>
            </a:r>
            <a:endParaRPr lang="en-US" sz="900" dirty="0">
              <a:cs typeface="Calibri" panose="020F0502020204030204" pitchFamily="34" charset="0"/>
            </a:endParaRPr>
          </a:p>
        </p:txBody>
      </p:sp>
      <p:sp>
        <p:nvSpPr>
          <p:cNvPr id="5" name="Content Placeholder 4"/>
          <p:cNvSpPr>
            <a:spLocks noGrp="1"/>
          </p:cNvSpPr>
          <p:nvPr>
            <p:ph idx="1"/>
          </p:nvPr>
        </p:nvSpPr>
        <p:spPr>
          <a:xfrm>
            <a:off x="533400" y="1981200"/>
            <a:ext cx="8237350" cy="4495800"/>
          </a:xfrm>
        </p:spPr>
        <p:txBody>
          <a:bodyPr/>
          <a:lstStyle/>
          <a:p>
            <a:pPr marL="338138" indent="-338138">
              <a:buNone/>
            </a:pPr>
            <a:r>
              <a:rPr lang="en-US" sz="2200" dirty="0"/>
              <a:t>1. Identify the key processes in your organization.</a:t>
            </a:r>
          </a:p>
          <a:p>
            <a:pPr marL="338138" indent="-338138">
              <a:buNone/>
            </a:pPr>
            <a:r>
              <a:rPr lang="en-US" sz="2200" dirty="0"/>
              <a:t>2. Select the most important processes and order by importance.</a:t>
            </a:r>
          </a:p>
          <a:p>
            <a:pPr marL="338138" indent="-338138">
              <a:buNone/>
            </a:pPr>
            <a:r>
              <a:rPr lang="en-US" sz="2200" dirty="0"/>
              <a:t>3. Analyze how the process can be changed to move toward perfection.</a:t>
            </a:r>
          </a:p>
          <a:p>
            <a:pPr marL="338138" indent="-338138">
              <a:buNone/>
            </a:pPr>
            <a:r>
              <a:rPr lang="en-US" sz="2200" dirty="0"/>
              <a:t>4. Ask what changes will be needed to sustain the “future state” process.</a:t>
            </a:r>
          </a:p>
          <a:p>
            <a:pPr marL="338138" indent="-338138">
              <a:buNone/>
            </a:pPr>
            <a:r>
              <a:rPr lang="en-US" sz="2200" dirty="0"/>
              <a:t>5. Implement the necessary changes to create the “future state” process.</a:t>
            </a:r>
          </a:p>
          <a:p>
            <a:pPr marL="338138" indent="-338138">
              <a:buNone/>
            </a:pPr>
            <a:r>
              <a:rPr lang="en-US" sz="2200" dirty="0"/>
              <a:t>6. Determine what you will do with excess people and assets.</a:t>
            </a:r>
          </a:p>
          <a:p>
            <a:pPr marL="338138" indent="-338138">
              <a:buNone/>
            </a:pPr>
            <a:r>
              <a:rPr lang="en-US" sz="2200" dirty="0"/>
              <a:t>7. When all processes have been improved:</a:t>
            </a:r>
          </a:p>
          <a:p>
            <a:pPr marL="292608" lvl="1" indent="-292608">
              <a:lnSpc>
                <a:spcPct val="90000"/>
              </a:lnSpc>
              <a:spcBef>
                <a:spcPts val="1000"/>
              </a:spcBef>
              <a:buClrTx/>
              <a:buSzPct val="100000"/>
              <a:buFont typeface="Arial" panose="020B0604020202020204" pitchFamily="34" charset="0"/>
              <a:buChar char="•"/>
            </a:pPr>
            <a:r>
              <a:rPr lang="en-US" sz="1800" dirty="0"/>
              <a:t>Start the cycle again.</a:t>
            </a:r>
          </a:p>
          <a:p>
            <a:pPr marL="292608" lvl="1" indent="-292608">
              <a:lnSpc>
                <a:spcPct val="90000"/>
              </a:lnSpc>
              <a:spcBef>
                <a:spcPts val="1000"/>
              </a:spcBef>
              <a:buClrTx/>
              <a:buSzPct val="100000"/>
              <a:buFont typeface="Arial" panose="020B0604020202020204" pitchFamily="34" charset="0"/>
              <a:buChar char="•"/>
            </a:pPr>
            <a:r>
              <a:rPr lang="en-US" sz="1800" dirty="0"/>
              <a:t>Consider downstream and upstream processes shared with other organizations.</a:t>
            </a:r>
            <a:endParaRPr lang="en-US" dirty="0"/>
          </a:p>
        </p:txBody>
      </p:sp>
    </p:spTree>
    <p:extLst>
      <p:ext uri="{BB962C8B-B14F-4D97-AF65-F5344CB8AC3E}">
        <p14:creationId xmlns:p14="http://schemas.microsoft.com/office/powerpoint/2010/main" val="1515036676"/>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371600" y="304800"/>
            <a:ext cx="6742112" cy="1371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Techniques to enhance Lean Application</a:t>
            </a:r>
            <a:endParaRPr lang="en-US" sz="900" dirty="0">
              <a:cs typeface="Calibri" panose="020F0502020204030204" pitchFamily="34" charset="0"/>
            </a:endParaRPr>
          </a:p>
        </p:txBody>
      </p:sp>
      <p:sp>
        <p:nvSpPr>
          <p:cNvPr id="5" name="Content Placeholder 4"/>
          <p:cNvSpPr>
            <a:spLocks noGrp="1"/>
          </p:cNvSpPr>
          <p:nvPr>
            <p:ph idx="1"/>
          </p:nvPr>
        </p:nvSpPr>
        <p:spPr>
          <a:xfrm>
            <a:off x="533400" y="2246313"/>
            <a:ext cx="8237350" cy="4002087"/>
          </a:xfrm>
        </p:spPr>
        <p:txBody>
          <a:bodyPr/>
          <a:lstStyle/>
          <a:p>
            <a:pPr marL="292608" indent="-292608">
              <a:lnSpc>
                <a:spcPct val="90000"/>
              </a:lnSpc>
              <a:spcBef>
                <a:spcPts val="500"/>
              </a:spcBef>
              <a:buClrTx/>
              <a:buSzPct val="100000"/>
              <a:buFont typeface="Arial" panose="020B0604020202020204" pitchFamily="34" charset="0"/>
              <a:buChar char="•"/>
            </a:pPr>
            <a:r>
              <a:rPr lang="en-US" sz="2400" dirty="0"/>
              <a:t>Process flow improvement.</a:t>
            </a:r>
          </a:p>
          <a:p>
            <a:pPr marL="292608" indent="-292608">
              <a:lnSpc>
                <a:spcPct val="90000"/>
              </a:lnSpc>
              <a:spcBef>
                <a:spcPts val="500"/>
              </a:spcBef>
              <a:buClrTx/>
              <a:buSzPct val="100000"/>
              <a:buFont typeface="Arial" panose="020B0604020202020204" pitchFamily="34" charset="0"/>
              <a:buChar char="•"/>
            </a:pPr>
            <a:r>
              <a:rPr lang="en-US" sz="2400" dirty="0"/>
              <a:t>Internal groups for quality improvement.</a:t>
            </a:r>
          </a:p>
          <a:p>
            <a:pPr marL="292608" indent="-292608">
              <a:lnSpc>
                <a:spcPct val="90000"/>
              </a:lnSpc>
              <a:spcBef>
                <a:spcPts val="500"/>
              </a:spcBef>
              <a:buClrTx/>
              <a:buSzPct val="100000"/>
              <a:buFont typeface="Arial" panose="020B0604020202020204" pitchFamily="34" charset="0"/>
              <a:buChar char="•"/>
            </a:pPr>
            <a:r>
              <a:rPr lang="en-US" sz="2400" dirty="0"/>
              <a:t>Better housekeeping.</a:t>
            </a:r>
          </a:p>
          <a:p>
            <a:pPr marL="292608" indent="-292608">
              <a:lnSpc>
                <a:spcPct val="90000"/>
              </a:lnSpc>
              <a:spcBef>
                <a:spcPts val="500"/>
              </a:spcBef>
              <a:buClrTx/>
              <a:buSzPct val="100000"/>
              <a:buFont typeface="Arial" panose="020B0604020202020204" pitchFamily="34" charset="0"/>
              <a:buChar char="•"/>
            </a:pPr>
            <a:r>
              <a:rPr lang="en-US" sz="2400" dirty="0"/>
              <a:t>Quality improvement in service delivery.</a:t>
            </a:r>
          </a:p>
          <a:p>
            <a:pPr marL="292608" indent="-292608">
              <a:lnSpc>
                <a:spcPct val="90000"/>
              </a:lnSpc>
              <a:spcBef>
                <a:spcPts val="500"/>
              </a:spcBef>
              <a:buClrTx/>
              <a:buSzPct val="100000"/>
              <a:buFont typeface="Arial" panose="020B0604020202020204" pitchFamily="34" charset="0"/>
              <a:buChar char="•"/>
            </a:pPr>
            <a:r>
              <a:rPr lang="en-US" sz="2400" dirty="0"/>
              <a:t>Resource flexibility.</a:t>
            </a:r>
          </a:p>
          <a:p>
            <a:pPr marL="292608" indent="-292608">
              <a:lnSpc>
                <a:spcPct val="90000"/>
              </a:lnSpc>
              <a:spcBef>
                <a:spcPts val="500"/>
              </a:spcBef>
              <a:buClrTx/>
              <a:buSzPct val="100000"/>
              <a:buFont typeface="Arial" panose="020B0604020202020204" pitchFamily="34" charset="0"/>
              <a:buChar char="•"/>
            </a:pPr>
            <a:r>
              <a:rPr lang="en-US" sz="2400" dirty="0"/>
              <a:t>Pull-system implementation.</a:t>
            </a:r>
          </a:p>
          <a:p>
            <a:pPr marL="292608" indent="-292608">
              <a:lnSpc>
                <a:spcPct val="90000"/>
              </a:lnSpc>
              <a:spcBef>
                <a:spcPts val="500"/>
              </a:spcBef>
              <a:buClrTx/>
              <a:buSzPct val="100000"/>
              <a:buFont typeface="Arial" panose="020B0604020202020204" pitchFamily="34" charset="0"/>
              <a:buChar char="•"/>
            </a:pPr>
            <a:r>
              <a:rPr lang="en-US" sz="2400" dirty="0"/>
              <a:t>Line balancing.</a:t>
            </a:r>
          </a:p>
          <a:p>
            <a:pPr marL="292608" indent="-292608">
              <a:lnSpc>
                <a:spcPct val="90000"/>
              </a:lnSpc>
              <a:spcBef>
                <a:spcPts val="500"/>
              </a:spcBef>
              <a:buClrTx/>
              <a:buSzPct val="100000"/>
              <a:buFont typeface="Arial" panose="020B0604020202020204" pitchFamily="34" charset="0"/>
              <a:buChar char="•"/>
            </a:pPr>
            <a:r>
              <a:rPr lang="en-US" sz="2400" dirty="0"/>
              <a:t>Layout improvements.</a:t>
            </a:r>
          </a:p>
          <a:p>
            <a:pPr marL="292608" indent="-292608">
              <a:lnSpc>
                <a:spcPct val="90000"/>
              </a:lnSpc>
              <a:spcBef>
                <a:spcPts val="500"/>
              </a:spcBef>
              <a:buClrTx/>
              <a:buSzPct val="100000"/>
              <a:buFont typeface="Arial" panose="020B0604020202020204" pitchFamily="34" charset="0"/>
              <a:buChar char="•"/>
            </a:pPr>
            <a:r>
              <a:rPr lang="en-US" sz="2400" dirty="0"/>
              <a:t>Superior vendor management.</a:t>
            </a:r>
          </a:p>
          <a:p>
            <a:pPr marL="292608" indent="-292608">
              <a:lnSpc>
                <a:spcPct val="90000"/>
              </a:lnSpc>
              <a:spcBef>
                <a:spcPts val="500"/>
              </a:spcBef>
              <a:buClrTx/>
              <a:buSzPct val="100000"/>
              <a:buFont typeface="Arial" panose="020B0604020202020204" pitchFamily="34" charset="0"/>
              <a:buChar char="•"/>
            </a:pPr>
            <a:r>
              <a:rPr lang="en-US" sz="2400" dirty="0"/>
              <a:t>Looking for </a:t>
            </a:r>
            <a:r>
              <a:rPr lang="en-US" sz="2400" i="1" dirty="0"/>
              <a:t>mudas</a:t>
            </a:r>
            <a:r>
              <a:rPr lang="en-US" sz="2400" dirty="0"/>
              <a:t> in services.</a:t>
            </a:r>
          </a:p>
        </p:txBody>
      </p:sp>
    </p:spTree>
    <p:extLst>
      <p:ext uri="{BB962C8B-B14F-4D97-AF65-F5344CB8AC3E}">
        <p14:creationId xmlns:p14="http://schemas.microsoft.com/office/powerpoint/2010/main" val="4029612666"/>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Topics for Discussion</a:t>
            </a:r>
          </a:p>
        </p:txBody>
      </p:sp>
      <p:sp>
        <p:nvSpPr>
          <p:cNvPr id="3" name="Content Placeholder 2"/>
          <p:cNvSpPr>
            <a:spLocks noGrp="1"/>
          </p:cNvSpPr>
          <p:nvPr>
            <p:ph idx="1"/>
          </p:nvPr>
        </p:nvSpPr>
        <p:spPr>
          <a:xfrm>
            <a:off x="1182688" y="2017713"/>
            <a:ext cx="7588062" cy="4306887"/>
          </a:xfrm>
        </p:spPr>
        <p:txBody>
          <a:bodyPr/>
          <a:lstStyle/>
          <a:p>
            <a:pPr marL="402336" indent="-402336">
              <a:lnSpc>
                <a:spcPct val="90000"/>
              </a:lnSpc>
              <a:spcBef>
                <a:spcPts val="1000"/>
              </a:spcBef>
              <a:buClrTx/>
              <a:buSzPct val="100000"/>
              <a:buFont typeface="+mj-lt"/>
              <a:buAutoNum type="arabicPeriod"/>
            </a:pPr>
            <a:r>
              <a:rPr lang="en-US" sz="2800" dirty="0"/>
              <a:t>Discuss why Deming’s 14-point program was rejected by U.S. firms but embraced by the Japanese following World War II.</a:t>
            </a:r>
          </a:p>
          <a:p>
            <a:pPr marL="402336" indent="-402336">
              <a:lnSpc>
                <a:spcPct val="90000"/>
              </a:lnSpc>
              <a:spcBef>
                <a:spcPts val="1000"/>
              </a:spcBef>
              <a:buClrTx/>
              <a:buSzPct val="100000"/>
              <a:buFont typeface="+mj-lt"/>
              <a:buAutoNum type="arabicPeriod"/>
            </a:pPr>
            <a:r>
              <a:rPr lang="en-US" sz="2800" dirty="0"/>
              <a:t>Explain how the application of the DPCA cycle can support a competitive strategy of low cost leadership.</a:t>
            </a:r>
          </a:p>
          <a:p>
            <a:pPr marL="402336" indent="-402336">
              <a:lnSpc>
                <a:spcPct val="90000"/>
              </a:lnSpc>
              <a:spcBef>
                <a:spcPts val="1000"/>
              </a:spcBef>
              <a:buClrTx/>
              <a:buSzPct val="100000"/>
              <a:buFont typeface="+mj-lt"/>
              <a:buAutoNum type="arabicPeriod"/>
            </a:pPr>
            <a:r>
              <a:rPr lang="en-US" sz="2800" dirty="0"/>
              <a:t>What are the limitations of “benchmarking”?</a:t>
            </a:r>
          </a:p>
          <a:p>
            <a:pPr marL="402336" indent="-402336">
              <a:lnSpc>
                <a:spcPct val="90000"/>
              </a:lnSpc>
              <a:spcBef>
                <a:spcPts val="1000"/>
              </a:spcBef>
              <a:buClrTx/>
              <a:buSzPct val="100000"/>
              <a:buFont typeface="+mj-lt"/>
              <a:buAutoNum type="arabicPeriod"/>
            </a:pPr>
            <a:r>
              <a:rPr lang="en-US" sz="2800" dirty="0"/>
              <a:t>Explain why the introduction of Six Sigma at 3M was blamed for stifling creativity.</a:t>
            </a:r>
          </a:p>
        </p:txBody>
      </p:sp>
    </p:spTree>
    <p:extLst>
      <p:ext uri="{BB962C8B-B14F-4D97-AF65-F5344CB8AC3E}">
        <p14:creationId xmlns:p14="http://schemas.microsoft.com/office/powerpoint/2010/main" val="25835011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Interactive Exercise</a:t>
            </a:r>
          </a:p>
        </p:txBody>
      </p:sp>
      <p:sp>
        <p:nvSpPr>
          <p:cNvPr id="3" name="Content Placeholder 2"/>
          <p:cNvSpPr>
            <a:spLocks noGrp="1"/>
          </p:cNvSpPr>
          <p:nvPr>
            <p:ph idx="1"/>
          </p:nvPr>
        </p:nvSpPr>
        <p:spPr>
          <a:xfrm>
            <a:off x="990600" y="2017713"/>
            <a:ext cx="7780150" cy="2097087"/>
          </a:xfrm>
        </p:spPr>
        <p:txBody>
          <a:bodyPr/>
          <a:lstStyle/>
          <a:p>
            <a:pPr marL="0" indent="0">
              <a:buNone/>
            </a:pPr>
            <a:r>
              <a:rPr lang="en-US" dirty="0"/>
              <a:t> Have the class prepare a process flow chart (value stream map) of a familiar service and identify the non-value added activities. Make suggestions for elimination of waste.</a:t>
            </a:r>
          </a:p>
        </p:txBody>
      </p:sp>
    </p:spTree>
    <p:extLst>
      <p:ext uri="{BB962C8B-B14F-4D97-AF65-F5344CB8AC3E}">
        <p14:creationId xmlns:p14="http://schemas.microsoft.com/office/powerpoint/2010/main" val="3632260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 7.1: Senora County Sheriff</a:t>
            </a:r>
          </a:p>
        </p:txBody>
      </p:sp>
      <p:sp>
        <p:nvSpPr>
          <p:cNvPr id="3" name="Content Placeholder 2"/>
          <p:cNvSpPr>
            <a:spLocks noGrp="1"/>
          </p:cNvSpPr>
          <p:nvPr>
            <p:ph idx="1"/>
          </p:nvPr>
        </p:nvSpPr>
        <p:spPr>
          <a:xfrm>
            <a:off x="838200" y="2017713"/>
            <a:ext cx="7932550" cy="4306887"/>
          </a:xfrm>
        </p:spPr>
        <p:txBody>
          <a:bodyPr/>
          <a:lstStyle/>
          <a:p>
            <a:pPr marL="402336" indent="-402336">
              <a:spcBef>
                <a:spcPts val="500"/>
              </a:spcBef>
              <a:buClrTx/>
              <a:buSzPct val="100000"/>
              <a:buFont typeface="+mj-lt"/>
              <a:buAutoNum type="arabicPeriod"/>
            </a:pPr>
            <a:r>
              <a:rPr lang="en-US" sz="2000" dirty="0"/>
              <a:t>Prepare a run chart on each of the incident categories.  Does she have reason to be concerned about burglaries?  What variable might you plot against burglaries to create a scatter diagram to determine a possible explanation?</a:t>
            </a:r>
          </a:p>
          <a:p>
            <a:pPr marL="402336" indent="-402336">
              <a:spcBef>
                <a:spcPts val="500"/>
              </a:spcBef>
              <a:buClrTx/>
              <a:buSzPct val="100000"/>
              <a:buFont typeface="+mj-lt"/>
              <a:buAutoNum type="arabicPeriod"/>
            </a:pPr>
            <a:r>
              <a:rPr lang="en-US" sz="2000" dirty="0"/>
              <a:t>What is unusual about the pattern of reported disorderly and DWI incidents by month?  What could be an explanation for this behavior?  How could the sheriff address this pattern and reduce the number of incidents?</a:t>
            </a:r>
          </a:p>
          <a:p>
            <a:pPr marL="402336" indent="-402336">
              <a:spcBef>
                <a:spcPts val="500"/>
              </a:spcBef>
              <a:buClrTx/>
              <a:buSzPct val="100000"/>
              <a:buFont typeface="+mj-lt"/>
              <a:buAutoNum type="arabicPeriod"/>
            </a:pPr>
            <a:r>
              <a:rPr lang="en-US" sz="2000" dirty="0"/>
              <a:t>Would you recommend preparing control charts for assault and theft incidents?  Why or why not?</a:t>
            </a:r>
          </a:p>
          <a:p>
            <a:pPr marL="402336" indent="-402336">
              <a:spcBef>
                <a:spcPts val="500"/>
              </a:spcBef>
              <a:buClrTx/>
              <a:buSzPct val="100000"/>
              <a:buFont typeface="+mj-lt"/>
              <a:buAutoNum type="arabicPeriod"/>
            </a:pPr>
            <a:r>
              <a:rPr lang="en-US" sz="2000" dirty="0"/>
              <a:t>Prepare a Pareto chart based on the total of last year’s incidents.  Why might the sheriff not prioritize efforts on incident reduction according to the results of the Pareto chart?</a:t>
            </a:r>
          </a:p>
        </p:txBody>
      </p:sp>
    </p:spTree>
    <p:extLst>
      <p:ext uri="{BB962C8B-B14F-4D97-AF65-F5344CB8AC3E}">
        <p14:creationId xmlns:p14="http://schemas.microsoft.com/office/powerpoint/2010/main" val="13435158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7.1: Problem-Solving Steps in the PDCA Cycle </a:t>
            </a:r>
            <a:r>
              <a:rPr lang="en-US" sz="1000" dirty="0"/>
              <a:t>1</a:t>
            </a:r>
          </a:p>
        </p:txBody>
      </p:sp>
      <p:sp>
        <p:nvSpPr>
          <p:cNvPr id="4" name="Content Placeholder 3"/>
          <p:cNvSpPr>
            <a:spLocks noGrp="1"/>
          </p:cNvSpPr>
          <p:nvPr>
            <p:ph idx="1"/>
          </p:nvPr>
        </p:nvSpPr>
        <p:spPr>
          <a:xfrm>
            <a:off x="838200" y="2093913"/>
            <a:ext cx="7664262" cy="4002087"/>
          </a:xfrm>
        </p:spPr>
        <p:txBody>
          <a:bodyPr/>
          <a:lstStyle/>
          <a:p>
            <a:pPr marL="965200" indent="-965200">
              <a:buNone/>
            </a:pPr>
            <a:r>
              <a:rPr lang="en-US" sz="2300" b="1" dirty="0"/>
              <a:t>Step 1:</a:t>
            </a:r>
            <a:r>
              <a:rPr lang="en-US" sz="2300" dirty="0"/>
              <a:t> </a:t>
            </a:r>
            <a:r>
              <a:rPr lang="en-US" sz="2300" b="1" dirty="0"/>
              <a:t>Recognizing the Problem and Establishing Priorities.</a:t>
            </a:r>
          </a:p>
          <a:p>
            <a:pPr marL="965200" indent="0">
              <a:buNone/>
            </a:pPr>
            <a:r>
              <a:rPr lang="en-US" sz="2300" dirty="0"/>
              <a:t>During the recognition stage, the problem is outlined by management in very general terms based on information from many sources.</a:t>
            </a:r>
          </a:p>
          <a:p>
            <a:pPr marL="0" indent="0">
              <a:buNone/>
            </a:pPr>
            <a:r>
              <a:rPr lang="en-US" sz="2300" b="1" dirty="0"/>
              <a:t>Step 2: Forming Quality Improvement Teams.</a:t>
            </a:r>
            <a:r>
              <a:rPr lang="en-US" sz="2300" dirty="0"/>
              <a:t> </a:t>
            </a:r>
          </a:p>
          <a:p>
            <a:pPr marL="965200" indent="0">
              <a:buNone/>
            </a:pPr>
            <a:r>
              <a:rPr lang="en-US" sz="2300" dirty="0"/>
              <a:t>An interdisciplinary team of individuals close to the problem is created and given a mandate to address the problem. Management involvement sets the team focus and shows buy-in on finding a solution that will be implemented.</a:t>
            </a:r>
          </a:p>
        </p:txBody>
      </p:sp>
    </p:spTree>
    <p:extLst>
      <p:ext uri="{BB962C8B-B14F-4D97-AF65-F5344CB8AC3E}">
        <p14:creationId xmlns:p14="http://schemas.microsoft.com/office/powerpoint/2010/main" val="28742624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656512" cy="1462087"/>
          </a:xfrm>
        </p:spPr>
        <p:txBody>
          <a:bodyPr/>
          <a:lstStyle/>
          <a:p>
            <a:r>
              <a:rPr lang="en-US" dirty="0"/>
              <a:t>Case 7.2: Mega Bytes Restaurant</a:t>
            </a:r>
          </a:p>
        </p:txBody>
      </p:sp>
      <p:sp>
        <p:nvSpPr>
          <p:cNvPr id="3" name="Content Placeholder 2"/>
          <p:cNvSpPr>
            <a:spLocks noGrp="1"/>
          </p:cNvSpPr>
          <p:nvPr>
            <p:ph idx="1"/>
          </p:nvPr>
        </p:nvSpPr>
        <p:spPr>
          <a:xfrm>
            <a:off x="1182688" y="2017713"/>
            <a:ext cx="7588062" cy="4002087"/>
          </a:xfrm>
        </p:spPr>
        <p:txBody>
          <a:bodyPr/>
          <a:lstStyle/>
          <a:p>
            <a:pPr marL="402336" indent="-402336">
              <a:spcBef>
                <a:spcPts val="500"/>
              </a:spcBef>
              <a:buClrTx/>
              <a:buSzPct val="100000"/>
              <a:buFont typeface="+mj-lt"/>
              <a:buAutoNum type="arabicPeriod"/>
            </a:pPr>
            <a:r>
              <a:rPr lang="en-US" sz="2800" dirty="0"/>
              <a:t>How is the Seven-Step Method (SSM) different from Deming’s PDCA cycle?</a:t>
            </a:r>
          </a:p>
          <a:p>
            <a:pPr marL="402336" indent="-402336">
              <a:spcBef>
                <a:spcPts val="500"/>
              </a:spcBef>
              <a:buClrTx/>
              <a:buSzPct val="100000"/>
              <a:buFont typeface="+mj-lt"/>
              <a:buAutoNum type="arabicPeriod"/>
            </a:pPr>
            <a:r>
              <a:rPr lang="en-US" sz="2800" dirty="0"/>
              <a:t>Prepare a cause-and-effect or fishbone diagram for a problem such as “Why customers have long waits for coffee.” Use Figure 7.7 as a guide.</a:t>
            </a:r>
          </a:p>
          <a:p>
            <a:pPr marL="402336" indent="-402336">
              <a:spcBef>
                <a:spcPts val="500"/>
              </a:spcBef>
              <a:buClrTx/>
              <a:buSzPct val="100000"/>
              <a:buFont typeface="+mj-lt"/>
              <a:buAutoNum type="arabicPeriod"/>
            </a:pPr>
            <a:r>
              <a:rPr lang="en-US" sz="2800" dirty="0"/>
              <a:t>How would you resolve the difficulties that study teams have experienced when applying the SSM?</a:t>
            </a:r>
          </a:p>
        </p:txBody>
      </p:sp>
    </p:spTree>
    <p:extLst>
      <p:ext uri="{BB962C8B-B14F-4D97-AF65-F5344CB8AC3E}">
        <p14:creationId xmlns:p14="http://schemas.microsoft.com/office/powerpoint/2010/main" val="28638501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Seven-Step Method (SSM)</a:t>
            </a:r>
          </a:p>
        </p:txBody>
      </p:sp>
      <p:sp>
        <p:nvSpPr>
          <p:cNvPr id="3" name="Content Placeholder 2"/>
          <p:cNvSpPr>
            <a:spLocks noGrp="1"/>
          </p:cNvSpPr>
          <p:nvPr>
            <p:ph idx="1"/>
          </p:nvPr>
        </p:nvSpPr>
        <p:spPr>
          <a:xfrm>
            <a:off x="1182688" y="2017713"/>
            <a:ext cx="7588062" cy="4230687"/>
          </a:xfrm>
        </p:spPr>
        <p:txBody>
          <a:bodyPr/>
          <a:lstStyle/>
          <a:p>
            <a:pPr marL="0" indent="0">
              <a:buNone/>
            </a:pPr>
            <a:r>
              <a:rPr lang="en-US" dirty="0"/>
              <a:t>Step 1: Define the project.</a:t>
            </a:r>
          </a:p>
          <a:p>
            <a:pPr marL="0" indent="0">
              <a:buNone/>
            </a:pPr>
            <a:r>
              <a:rPr lang="en-US" dirty="0"/>
              <a:t>Step 2: Study the current situation.</a:t>
            </a:r>
          </a:p>
          <a:p>
            <a:pPr marL="0" indent="0">
              <a:buNone/>
            </a:pPr>
            <a:r>
              <a:rPr lang="en-US" dirty="0"/>
              <a:t>Step 3: Analyze the potential causes.</a:t>
            </a:r>
          </a:p>
          <a:p>
            <a:pPr marL="0" indent="0">
              <a:buNone/>
            </a:pPr>
            <a:r>
              <a:rPr lang="en-US" dirty="0"/>
              <a:t>Step 4: Implement a solution.</a:t>
            </a:r>
          </a:p>
          <a:p>
            <a:pPr marL="0" indent="0">
              <a:buNone/>
            </a:pPr>
            <a:r>
              <a:rPr lang="en-US" dirty="0"/>
              <a:t>Step 5: Check the results.</a:t>
            </a:r>
          </a:p>
          <a:p>
            <a:pPr marL="0" indent="0">
              <a:buNone/>
            </a:pPr>
            <a:r>
              <a:rPr lang="en-US" dirty="0"/>
              <a:t>Step 6: Standardize the improvement.</a:t>
            </a:r>
          </a:p>
          <a:p>
            <a:pPr marL="0" indent="0">
              <a:buNone/>
            </a:pPr>
            <a:r>
              <a:rPr lang="en-US" dirty="0"/>
              <a:t>Step 7: Establish future plans.</a:t>
            </a:r>
          </a:p>
        </p:txBody>
      </p:sp>
    </p:spTree>
    <p:extLst>
      <p:ext uri="{BB962C8B-B14F-4D97-AF65-F5344CB8AC3E}">
        <p14:creationId xmlns:p14="http://schemas.microsoft.com/office/powerpoint/2010/main" val="130016328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Calibri" panose="020F0502020204030204" pitchFamily="34" charset="0"/>
              </a:rPr>
              <a:t>Process Improvement</a:t>
            </a:r>
            <a:r>
              <a:rPr lang="en-US" dirty="0" smtClean="0"/>
              <a:t> </a:t>
            </a:r>
            <a:r>
              <a:rPr lang="en-US" kern="1200" dirty="0"/>
              <a:t>Long Description </a:t>
            </a:r>
            <a:endParaRPr lang="en-US" dirty="0"/>
          </a:p>
        </p:txBody>
      </p:sp>
      <p:sp>
        <p:nvSpPr>
          <p:cNvPr id="3" name="Content Placeholder 2"/>
          <p:cNvSpPr>
            <a:spLocks noGrp="1"/>
          </p:cNvSpPr>
          <p:nvPr>
            <p:ph idx="1"/>
          </p:nvPr>
        </p:nvSpPr>
        <p:spPr>
          <a:xfrm>
            <a:off x="609600" y="2133601"/>
            <a:ext cx="8161150" cy="3048000"/>
          </a:xfrm>
        </p:spPr>
        <p:txBody>
          <a:bodyPr/>
          <a:lstStyle/>
          <a:p>
            <a:pPr marL="0" indent="0">
              <a:buNone/>
            </a:pPr>
            <a:r>
              <a:rPr lang="en-IN" sz="2800" dirty="0" smtClean="0"/>
              <a:t>This </a:t>
            </a:r>
            <a:r>
              <a:rPr lang="en-IN" sz="2800" dirty="0"/>
              <a:t>is an image of a circle split into 4 quarters with the labels "Check, Do, Plan, Act". The circle is rolling up a line with a positive slope. The horizontal axis is time and the vertical axis is quality level.</a:t>
            </a:r>
            <a:endParaRPr lang="en-US" sz="2800" dirty="0"/>
          </a:p>
        </p:txBody>
      </p:sp>
      <p:sp>
        <p:nvSpPr>
          <p:cNvPr id="8" name="Content Placeholder 5"/>
          <p:cNvSpPr>
            <a:spLocks noGrp="1"/>
          </p:cNvSpPr>
          <p:nvPr>
            <p:ph idx="1"/>
          </p:nvPr>
        </p:nvSpPr>
        <p:spPr>
          <a:xfrm>
            <a:off x="3733800" y="6297168"/>
            <a:ext cx="2417789" cy="224220"/>
          </a:xfrm>
        </p:spPr>
        <p:txBody>
          <a:bodyPr/>
          <a:lstStyle/>
          <a:p>
            <a:pPr marL="0" indent="0">
              <a:buNone/>
            </a:pPr>
            <a:r>
              <a:rPr lang="en-IN" sz="900" dirty="0">
                <a:hlinkClick r:id="rId3" action="ppaction://hlinksldjump"/>
              </a:rPr>
              <a:t>Return to slide containing original image.</a:t>
            </a:r>
            <a:endParaRPr lang="en-IN" sz="900" dirty="0">
              <a:hlinkClick r:id="rId4" action="ppaction://hlinksldjump"/>
            </a:endParaRPr>
          </a:p>
        </p:txBody>
      </p:sp>
    </p:spTree>
    <p:extLst>
      <p:ext uri="{BB962C8B-B14F-4D97-AF65-F5344CB8AC3E}">
        <p14:creationId xmlns:p14="http://schemas.microsoft.com/office/powerpoint/2010/main" val="95943730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Figure 7.1: PDCA Cycle </a:t>
            </a:r>
            <a:r>
              <a:rPr lang="en-US" sz="3600" kern="1200" dirty="0"/>
              <a:t>Long Description </a:t>
            </a:r>
            <a:endParaRPr lang="en-US" sz="1000" dirty="0"/>
          </a:p>
        </p:txBody>
      </p:sp>
      <p:sp>
        <p:nvSpPr>
          <p:cNvPr id="3" name="Content Placeholder 2"/>
          <p:cNvSpPr>
            <a:spLocks noGrp="1"/>
          </p:cNvSpPr>
          <p:nvPr>
            <p:ph idx="1"/>
          </p:nvPr>
        </p:nvSpPr>
        <p:spPr>
          <a:xfrm>
            <a:off x="609600" y="2133601"/>
            <a:ext cx="8161150" cy="3048000"/>
          </a:xfrm>
        </p:spPr>
        <p:txBody>
          <a:bodyPr/>
          <a:lstStyle/>
          <a:p>
            <a:pPr marL="0" indent="0">
              <a:buNone/>
            </a:pPr>
            <a:r>
              <a:rPr lang="en-US" sz="2400" dirty="0"/>
              <a:t>This is an image of a circle split into 4 quarters with the labels "Check, Do, Plan, Act". The circle is rolling up a line with a positive slope. The horizontal axis is time and the vertical axis is quality level.</a:t>
            </a:r>
          </a:p>
        </p:txBody>
      </p:sp>
      <p:sp>
        <p:nvSpPr>
          <p:cNvPr id="8" name="Content Placeholder 5"/>
          <p:cNvSpPr>
            <a:spLocks noGrp="1"/>
          </p:cNvSpPr>
          <p:nvPr>
            <p:ph idx="1"/>
          </p:nvPr>
        </p:nvSpPr>
        <p:spPr>
          <a:xfrm>
            <a:off x="3733800" y="6297168"/>
            <a:ext cx="2417789" cy="224220"/>
          </a:xfrm>
        </p:spPr>
        <p:txBody>
          <a:bodyPr/>
          <a:lstStyle/>
          <a:p>
            <a:pPr marL="0" indent="0">
              <a:buNone/>
            </a:pPr>
            <a:r>
              <a:rPr lang="en-IN" sz="900" dirty="0">
                <a:hlinkClick r:id="rId3" action="ppaction://hlinksldjump"/>
              </a:rPr>
              <a:t>Return to slide containing original image.</a:t>
            </a:r>
          </a:p>
        </p:txBody>
      </p:sp>
    </p:spTree>
    <p:extLst>
      <p:ext uri="{BB962C8B-B14F-4D97-AF65-F5344CB8AC3E}">
        <p14:creationId xmlns:p14="http://schemas.microsoft.com/office/powerpoint/2010/main" val="17886828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600" dirty="0"/>
              <a:t>Figure 7.3: Run Chart of Departure Delays </a:t>
            </a:r>
            <a:r>
              <a:rPr lang="en-US" sz="3600" kern="1200" dirty="0"/>
              <a:t>Long Description </a:t>
            </a:r>
            <a:endParaRPr lang="en-US" sz="1000" dirty="0"/>
          </a:p>
        </p:txBody>
      </p:sp>
      <p:sp>
        <p:nvSpPr>
          <p:cNvPr id="3" name="Content Placeholder 2"/>
          <p:cNvSpPr>
            <a:spLocks noGrp="1"/>
          </p:cNvSpPr>
          <p:nvPr>
            <p:ph idx="1"/>
          </p:nvPr>
        </p:nvSpPr>
        <p:spPr>
          <a:xfrm>
            <a:off x="1182688" y="2133601"/>
            <a:ext cx="7588062" cy="1371600"/>
          </a:xfrm>
        </p:spPr>
        <p:txBody>
          <a:bodyPr/>
          <a:lstStyle/>
          <a:p>
            <a:pPr marL="0" indent="0">
              <a:buNone/>
            </a:pPr>
            <a:r>
              <a:rPr lang="en-US" sz="2400" dirty="0"/>
              <a:t>As time goes on, the departure delays increase from 2 to 12 in a zig-zag fashion.</a:t>
            </a:r>
          </a:p>
        </p:txBody>
      </p:sp>
      <p:sp>
        <p:nvSpPr>
          <p:cNvPr id="8" name="Content Placeholder 5"/>
          <p:cNvSpPr>
            <a:spLocks noGrp="1"/>
          </p:cNvSpPr>
          <p:nvPr>
            <p:ph idx="1"/>
          </p:nvPr>
        </p:nvSpPr>
        <p:spPr>
          <a:xfrm>
            <a:off x="3754411" y="6328980"/>
            <a:ext cx="2417789" cy="224220"/>
          </a:xfrm>
        </p:spPr>
        <p:txBody>
          <a:bodyPr/>
          <a:lstStyle/>
          <a:p>
            <a:pPr marL="0" indent="0">
              <a:buNone/>
            </a:pPr>
            <a:r>
              <a:rPr lang="en-IN" sz="900" dirty="0">
                <a:hlinkClick r:id="rId3" action="ppaction://hlinksldjump"/>
              </a:rPr>
              <a:t>Return to slide containing original image.</a:t>
            </a:r>
            <a:endParaRPr lang="en-IN" sz="900" dirty="0">
              <a:hlinkClick r:id="rId4" action="ppaction://hlinksldjump"/>
            </a:endParaRPr>
          </a:p>
        </p:txBody>
      </p:sp>
    </p:spTree>
    <p:extLst>
      <p:ext uri="{BB962C8B-B14F-4D97-AF65-F5344CB8AC3E}">
        <p14:creationId xmlns:p14="http://schemas.microsoft.com/office/powerpoint/2010/main" val="184398761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600" dirty="0"/>
              <a:t>Figure 7.4: Histogram of Lost Luggage </a:t>
            </a:r>
            <a:r>
              <a:rPr lang="en-US" sz="3600" kern="1200" dirty="0"/>
              <a:t>Long Description </a:t>
            </a:r>
            <a:endParaRPr lang="en-US" sz="1000" dirty="0"/>
          </a:p>
        </p:txBody>
      </p:sp>
      <p:sp>
        <p:nvSpPr>
          <p:cNvPr id="3" name="Content Placeholder 2"/>
          <p:cNvSpPr>
            <a:spLocks noGrp="1"/>
          </p:cNvSpPr>
          <p:nvPr>
            <p:ph idx="1"/>
          </p:nvPr>
        </p:nvSpPr>
        <p:spPr>
          <a:xfrm>
            <a:off x="1066800" y="2133601"/>
            <a:ext cx="7703950" cy="1371600"/>
          </a:xfrm>
        </p:spPr>
        <p:txBody>
          <a:bodyPr/>
          <a:lstStyle/>
          <a:p>
            <a:pPr marL="0" indent="0">
              <a:buNone/>
            </a:pPr>
            <a:r>
              <a:rPr lang="en-US" sz="2400" dirty="0"/>
              <a:t>The most common numbers of occurrences were 3 and 4 occurrences per month, both of which occurred 3 times.</a:t>
            </a:r>
          </a:p>
        </p:txBody>
      </p:sp>
      <p:sp>
        <p:nvSpPr>
          <p:cNvPr id="8" name="Content Placeholder 5"/>
          <p:cNvSpPr>
            <a:spLocks noGrp="1"/>
          </p:cNvSpPr>
          <p:nvPr>
            <p:ph idx="1"/>
          </p:nvPr>
        </p:nvSpPr>
        <p:spPr>
          <a:xfrm>
            <a:off x="3754411" y="6328980"/>
            <a:ext cx="2417789" cy="224220"/>
          </a:xfrm>
        </p:spPr>
        <p:txBody>
          <a:bodyPr/>
          <a:lstStyle/>
          <a:p>
            <a:pPr marL="0" indent="0">
              <a:buNone/>
            </a:pPr>
            <a:r>
              <a:rPr lang="en-IN" sz="900" dirty="0">
                <a:hlinkClick r:id="rId3" action="ppaction://hlinksldjump"/>
              </a:rPr>
              <a:t>Return to slide containing original image.</a:t>
            </a:r>
            <a:endParaRPr lang="en-IN" sz="900" dirty="0">
              <a:hlinkClick r:id="rId4" action="ppaction://hlinksldjump"/>
            </a:endParaRPr>
          </a:p>
        </p:txBody>
      </p:sp>
    </p:spTree>
    <p:extLst>
      <p:ext uri="{BB962C8B-B14F-4D97-AF65-F5344CB8AC3E}">
        <p14:creationId xmlns:p14="http://schemas.microsoft.com/office/powerpoint/2010/main" val="146745762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600" dirty="0"/>
              <a:t>Figure 7.5: Pareto Chart </a:t>
            </a:r>
            <a:r>
              <a:rPr lang="en-US" sz="3600" kern="1200" dirty="0"/>
              <a:t>Long Description </a:t>
            </a:r>
            <a:endParaRPr lang="en-US" sz="1000" dirty="0"/>
          </a:p>
        </p:txBody>
      </p:sp>
      <p:sp>
        <p:nvSpPr>
          <p:cNvPr id="3" name="Content Placeholder 2"/>
          <p:cNvSpPr>
            <a:spLocks noGrp="1"/>
          </p:cNvSpPr>
          <p:nvPr>
            <p:ph idx="1"/>
          </p:nvPr>
        </p:nvSpPr>
        <p:spPr>
          <a:xfrm>
            <a:off x="1182688" y="2057401"/>
            <a:ext cx="7588062" cy="1447800"/>
          </a:xfrm>
        </p:spPr>
        <p:txBody>
          <a:bodyPr/>
          <a:lstStyle/>
          <a:p>
            <a:pPr marL="0" indent="0">
              <a:buNone/>
            </a:pPr>
            <a:r>
              <a:rPr lang="en-US" sz="2400" dirty="0"/>
              <a:t>The problems were departure delay, lost luggage, mechanical, over booked, and other. Departure delay was the most common problem.</a:t>
            </a:r>
          </a:p>
        </p:txBody>
      </p:sp>
      <p:sp>
        <p:nvSpPr>
          <p:cNvPr id="8" name="Content Placeholder 5"/>
          <p:cNvSpPr>
            <a:spLocks noGrp="1"/>
          </p:cNvSpPr>
          <p:nvPr>
            <p:ph idx="1"/>
          </p:nvPr>
        </p:nvSpPr>
        <p:spPr>
          <a:xfrm>
            <a:off x="3754411" y="6328980"/>
            <a:ext cx="2417789" cy="224220"/>
          </a:xfrm>
        </p:spPr>
        <p:txBody>
          <a:bodyPr/>
          <a:lstStyle/>
          <a:p>
            <a:pPr marL="0" indent="0">
              <a:buNone/>
            </a:pPr>
            <a:r>
              <a:rPr lang="en-IN" sz="900" dirty="0">
                <a:hlinkClick r:id="rId3" action="ppaction://hlinksldjump"/>
              </a:rPr>
              <a:t>Return to slide containing original image.</a:t>
            </a:r>
            <a:endParaRPr lang="en-IN" sz="900" dirty="0">
              <a:hlinkClick r:id="rId4" action="ppaction://hlinksldjump"/>
            </a:endParaRPr>
          </a:p>
        </p:txBody>
      </p:sp>
    </p:spTree>
    <p:extLst>
      <p:ext uri="{BB962C8B-B14F-4D97-AF65-F5344CB8AC3E}">
        <p14:creationId xmlns:p14="http://schemas.microsoft.com/office/powerpoint/2010/main" val="415310930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600" dirty="0"/>
              <a:t>Figure 7.6: Flowchart at Departure Gate </a:t>
            </a:r>
            <a:r>
              <a:rPr lang="en-US" sz="3600" kern="1200" dirty="0"/>
              <a:t>Long Description </a:t>
            </a:r>
            <a:endParaRPr lang="en-US" sz="1000" dirty="0"/>
          </a:p>
        </p:txBody>
      </p:sp>
      <p:sp>
        <p:nvSpPr>
          <p:cNvPr id="3" name="Content Placeholder 2"/>
          <p:cNvSpPr>
            <a:spLocks noGrp="1"/>
          </p:cNvSpPr>
          <p:nvPr>
            <p:ph idx="1"/>
          </p:nvPr>
        </p:nvSpPr>
        <p:spPr>
          <a:xfrm>
            <a:off x="1182688" y="2133601"/>
            <a:ext cx="7588062" cy="3048000"/>
          </a:xfrm>
        </p:spPr>
        <p:txBody>
          <a:bodyPr/>
          <a:lstStyle/>
          <a:p>
            <a:pPr marL="0" indent="0">
              <a:buNone/>
            </a:pPr>
            <a:r>
              <a:rPr lang="en-US" sz="2400" dirty="0"/>
              <a:t>Passenger arrives at the gate. Waits for row call. If they have a proper boarding pass and do not have an oversize carry on, then they may board the aircraft. If they do not have a proper boarding pass, then they are directed to the appropriate gate. If they have the proper boarding pass, but have an oversize carry on, then they have to check their luggage before boarding the aircraft.</a:t>
            </a:r>
          </a:p>
        </p:txBody>
      </p:sp>
      <p:sp>
        <p:nvSpPr>
          <p:cNvPr id="8" name="Content Placeholder 5"/>
          <p:cNvSpPr>
            <a:spLocks noGrp="1"/>
          </p:cNvSpPr>
          <p:nvPr>
            <p:ph idx="1"/>
          </p:nvPr>
        </p:nvSpPr>
        <p:spPr>
          <a:xfrm>
            <a:off x="3754411" y="6328980"/>
            <a:ext cx="2417789" cy="224220"/>
          </a:xfrm>
        </p:spPr>
        <p:txBody>
          <a:bodyPr/>
          <a:lstStyle/>
          <a:p>
            <a:pPr marL="0" indent="0">
              <a:buNone/>
            </a:pPr>
            <a:r>
              <a:rPr lang="en-IN" sz="900" dirty="0">
                <a:hlinkClick r:id="rId3" action="ppaction://hlinksldjump"/>
              </a:rPr>
              <a:t>Return to slide containing original image.</a:t>
            </a:r>
            <a:endParaRPr lang="en-IN" sz="900" dirty="0">
              <a:hlinkClick r:id="rId4" action="ppaction://hlinksldjump"/>
            </a:endParaRPr>
          </a:p>
        </p:txBody>
      </p:sp>
    </p:spTree>
    <p:extLst>
      <p:ext uri="{BB962C8B-B14F-4D97-AF65-F5344CB8AC3E}">
        <p14:creationId xmlns:p14="http://schemas.microsoft.com/office/powerpoint/2010/main" val="403234956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14487"/>
          </a:xfrm>
        </p:spPr>
        <p:txBody>
          <a:bodyPr/>
          <a:lstStyle/>
          <a:p>
            <a:r>
              <a:rPr lang="en-US" altLang="en-US" sz="3600" dirty="0"/>
              <a:t>Figure 7.7: Cause-and-Effect Diagram for Delayed Flight Departures </a:t>
            </a:r>
            <a:r>
              <a:rPr lang="en-US" sz="3600" kern="1200" dirty="0"/>
              <a:t>Long Description </a:t>
            </a:r>
            <a:endParaRPr lang="en-US" sz="1000" dirty="0"/>
          </a:p>
        </p:txBody>
      </p:sp>
      <p:sp>
        <p:nvSpPr>
          <p:cNvPr id="3" name="Content Placeholder 2"/>
          <p:cNvSpPr>
            <a:spLocks noGrp="1"/>
          </p:cNvSpPr>
          <p:nvPr>
            <p:ph idx="1"/>
          </p:nvPr>
        </p:nvSpPr>
        <p:spPr>
          <a:xfrm>
            <a:off x="1182688" y="1905000"/>
            <a:ext cx="7588062" cy="4267200"/>
          </a:xfrm>
        </p:spPr>
        <p:txBody>
          <a:bodyPr/>
          <a:lstStyle/>
          <a:p>
            <a:pPr marL="0" indent="0">
              <a:buNone/>
            </a:pPr>
            <a:r>
              <a:rPr lang="en-US" sz="1800" dirty="0"/>
              <a:t>The branches of this diagram give the main reasons for delays, and details about each reason are also provided. The main reasons are other, equipment, personnel, procedures, material, customers, and information. The reason "other" consists of weather and air traffic. Equipment consists of aircraft late to gate due to late arrival or maybe the gate is occupied, mechanical failures, and late push-back tug. Materials consists of late baggage to aircraft, late fuel, and late food service. Personnel consists of gate agents cannot process passengers fast enough, too few agents, agents poorly trained, agents not motivated, agents arrive late at gate, late cabin cleaners, late cabin/cockpit crews. Customers consists of oversize baggage, arrive late, passengers bypass check-in counter. Procedures consists of acceptance of late passengers, cutoff too close to departure time, desire to protect late passengers, desire to help company's income, poor gate locations, delayed check-in procedure, confused seat selection, boarding pass problems. Information consists of poor announcement of departures and weight and balance sheet late.</a:t>
            </a:r>
          </a:p>
        </p:txBody>
      </p:sp>
      <p:sp>
        <p:nvSpPr>
          <p:cNvPr id="8" name="Content Placeholder 5"/>
          <p:cNvSpPr>
            <a:spLocks noGrp="1"/>
          </p:cNvSpPr>
          <p:nvPr>
            <p:ph idx="1"/>
          </p:nvPr>
        </p:nvSpPr>
        <p:spPr>
          <a:xfrm>
            <a:off x="3754411" y="6328980"/>
            <a:ext cx="2417789" cy="224220"/>
          </a:xfrm>
        </p:spPr>
        <p:txBody>
          <a:bodyPr/>
          <a:lstStyle/>
          <a:p>
            <a:pPr marL="0" indent="0">
              <a:buNone/>
            </a:pPr>
            <a:r>
              <a:rPr lang="en-IN" sz="900" dirty="0">
                <a:hlinkClick r:id="rId3" action="ppaction://hlinksldjump"/>
              </a:rPr>
              <a:t>Return to slide containing original image.</a:t>
            </a:r>
            <a:endParaRPr lang="en-IN" sz="900" dirty="0">
              <a:hlinkClick r:id="rId4" action="ppaction://hlinksldjump"/>
            </a:endParaRPr>
          </a:p>
        </p:txBody>
      </p:sp>
    </p:spTree>
    <p:extLst>
      <p:ext uri="{BB962C8B-B14F-4D97-AF65-F5344CB8AC3E}">
        <p14:creationId xmlns:p14="http://schemas.microsoft.com/office/powerpoint/2010/main" val="247768682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14487"/>
          </a:xfrm>
        </p:spPr>
        <p:txBody>
          <a:bodyPr/>
          <a:lstStyle/>
          <a:p>
            <a:r>
              <a:rPr lang="en-US" altLang="en-US" sz="3600" dirty="0"/>
              <a:t>Figure 7.8: Scatter Diagram </a:t>
            </a:r>
            <a:r>
              <a:rPr lang="en-US" sz="3600" kern="1200" dirty="0"/>
              <a:t>Long Description </a:t>
            </a:r>
            <a:endParaRPr lang="en-US" sz="1000" dirty="0"/>
          </a:p>
        </p:txBody>
      </p:sp>
      <p:sp>
        <p:nvSpPr>
          <p:cNvPr id="3" name="Content Placeholder 2"/>
          <p:cNvSpPr>
            <a:spLocks noGrp="1"/>
          </p:cNvSpPr>
          <p:nvPr>
            <p:ph idx="1"/>
          </p:nvPr>
        </p:nvSpPr>
        <p:spPr>
          <a:xfrm>
            <a:off x="1182688" y="2057400"/>
            <a:ext cx="7588062" cy="1600200"/>
          </a:xfrm>
        </p:spPr>
        <p:txBody>
          <a:bodyPr/>
          <a:lstStyle/>
          <a:p>
            <a:pPr marL="0" indent="0">
              <a:buNone/>
            </a:pPr>
            <a:r>
              <a:rPr lang="en-US" sz="2800" dirty="0"/>
              <a:t>The relationship between the number of late passengers and the departure delays is strong, positive, and linear.</a:t>
            </a:r>
          </a:p>
        </p:txBody>
      </p:sp>
      <p:sp>
        <p:nvSpPr>
          <p:cNvPr id="8" name="Content Placeholder 5"/>
          <p:cNvSpPr>
            <a:spLocks noGrp="1"/>
          </p:cNvSpPr>
          <p:nvPr>
            <p:ph idx="1"/>
          </p:nvPr>
        </p:nvSpPr>
        <p:spPr>
          <a:xfrm>
            <a:off x="3754411" y="6328980"/>
            <a:ext cx="2417789" cy="224220"/>
          </a:xfrm>
        </p:spPr>
        <p:txBody>
          <a:bodyPr/>
          <a:lstStyle/>
          <a:p>
            <a:pPr marL="0" indent="0">
              <a:buNone/>
            </a:pPr>
            <a:r>
              <a:rPr lang="en-IN" sz="900" dirty="0">
                <a:hlinkClick r:id="rId3" action="ppaction://hlinksldjump"/>
              </a:rPr>
              <a:t>Return to slide containing original image.</a:t>
            </a:r>
            <a:endParaRPr lang="en-IN" sz="900" dirty="0">
              <a:hlinkClick r:id="rId4" action="ppaction://hlinksldjump"/>
            </a:endParaRPr>
          </a:p>
        </p:txBody>
      </p:sp>
    </p:spTree>
    <p:extLst>
      <p:ext uri="{BB962C8B-B14F-4D97-AF65-F5344CB8AC3E}">
        <p14:creationId xmlns:p14="http://schemas.microsoft.com/office/powerpoint/2010/main" val="34732067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7.1: Problem-Solving Steps in the PDCA Cycle </a:t>
            </a:r>
            <a:r>
              <a:rPr lang="en-US" sz="1000" dirty="0"/>
              <a:t>2</a:t>
            </a:r>
          </a:p>
        </p:txBody>
      </p:sp>
      <p:sp>
        <p:nvSpPr>
          <p:cNvPr id="4" name="Content Placeholder 3"/>
          <p:cNvSpPr>
            <a:spLocks noGrp="1"/>
          </p:cNvSpPr>
          <p:nvPr>
            <p:ph idx="1"/>
          </p:nvPr>
        </p:nvSpPr>
        <p:spPr>
          <a:xfrm>
            <a:off x="870138" y="2017713"/>
            <a:ext cx="7664262" cy="4459287"/>
          </a:xfrm>
        </p:spPr>
        <p:txBody>
          <a:bodyPr/>
          <a:lstStyle/>
          <a:p>
            <a:pPr marL="0" indent="0">
              <a:buNone/>
            </a:pPr>
            <a:r>
              <a:rPr lang="en-US" sz="2200" b="1" dirty="0"/>
              <a:t>Step 3: Defining the Problem</a:t>
            </a:r>
            <a:r>
              <a:rPr lang="en-US" sz="2200" dirty="0"/>
              <a:t>.</a:t>
            </a:r>
          </a:p>
          <a:p>
            <a:pPr marL="863600" indent="0">
              <a:buNone/>
            </a:pPr>
            <a:r>
              <a:rPr lang="en-US" sz="2200" dirty="0"/>
              <a:t>The team first must define the problem and its scope clearly. Pareto analysis often can point to significant areas to investigate.</a:t>
            </a:r>
          </a:p>
          <a:p>
            <a:pPr marL="0" indent="0">
              <a:buNone/>
            </a:pPr>
            <a:r>
              <a:rPr lang="en-US" sz="2200" b="1" dirty="0"/>
              <a:t>Step 4: Developing Performance Measures.</a:t>
            </a:r>
            <a:r>
              <a:rPr lang="en-US" sz="2200" dirty="0"/>
              <a:t> </a:t>
            </a:r>
          </a:p>
          <a:p>
            <a:pPr marL="863600" indent="0">
              <a:buNone/>
              <a:tabLst>
                <a:tab pos="863600" algn="l"/>
              </a:tabLst>
            </a:pPr>
            <a:r>
              <a:rPr lang="en-US" sz="2200" dirty="0"/>
              <a:t>The effect of changes on the process can be verified only by taking before- and after-measures of performance.</a:t>
            </a:r>
          </a:p>
          <a:p>
            <a:pPr marL="0" indent="0">
              <a:buNone/>
            </a:pPr>
            <a:r>
              <a:rPr lang="en-US" sz="2200" b="1" dirty="0"/>
              <a:t>Step 5: Analyzing the Problem/Process</a:t>
            </a:r>
            <a:r>
              <a:rPr lang="en-US" sz="2200" dirty="0"/>
              <a:t>.</a:t>
            </a:r>
          </a:p>
          <a:p>
            <a:pPr marL="863600" indent="0">
              <a:buNone/>
            </a:pPr>
            <a:r>
              <a:rPr lang="en-US" sz="2200" dirty="0"/>
              <a:t>Flowcharting the process is often the first step at this stage to get a full understanding of all the intricacies involved. Information gathered at this stage will help determine potential solutions.</a:t>
            </a:r>
          </a:p>
        </p:txBody>
      </p:sp>
    </p:spTree>
    <p:extLst>
      <p:ext uri="{BB962C8B-B14F-4D97-AF65-F5344CB8AC3E}">
        <p14:creationId xmlns:p14="http://schemas.microsoft.com/office/powerpoint/2010/main" val="342331798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14487"/>
          </a:xfrm>
        </p:spPr>
        <p:txBody>
          <a:bodyPr/>
          <a:lstStyle/>
          <a:p>
            <a:r>
              <a:rPr lang="en-US" altLang="en-US" sz="3600" dirty="0"/>
              <a:t>Figure 7.9: Control Chart of Midway Departure Delays </a:t>
            </a:r>
            <a:r>
              <a:rPr lang="en-US" sz="3600" kern="1200" dirty="0"/>
              <a:t>Long Description </a:t>
            </a:r>
            <a:endParaRPr lang="en-US" sz="1000" dirty="0"/>
          </a:p>
        </p:txBody>
      </p:sp>
      <p:sp>
        <p:nvSpPr>
          <p:cNvPr id="3" name="Content Placeholder 2"/>
          <p:cNvSpPr>
            <a:spLocks noGrp="1"/>
          </p:cNvSpPr>
          <p:nvPr>
            <p:ph idx="1"/>
          </p:nvPr>
        </p:nvSpPr>
        <p:spPr>
          <a:xfrm>
            <a:off x="1182688" y="2057400"/>
            <a:ext cx="7588062" cy="2133600"/>
          </a:xfrm>
        </p:spPr>
        <p:txBody>
          <a:bodyPr/>
          <a:lstStyle/>
          <a:p>
            <a:pPr marL="0" indent="0">
              <a:buNone/>
            </a:pPr>
            <a:r>
              <a:rPr lang="en-US" sz="2800" dirty="0"/>
              <a:t>The target is to be on time 95% of the time. Until about 2000 they were on time much less often than that. The lower limit is 90%. In 19</a:t>
            </a:r>
            <a:r>
              <a:rPr lang="en-US" sz="100" dirty="0"/>
              <a:t> </a:t>
            </a:r>
            <a:r>
              <a:rPr lang="en-US" sz="2800" dirty="0"/>
              <a:t>98 they were only on time 60% of the time.</a:t>
            </a:r>
          </a:p>
        </p:txBody>
      </p:sp>
      <p:sp>
        <p:nvSpPr>
          <p:cNvPr id="8" name="Content Placeholder 5"/>
          <p:cNvSpPr>
            <a:spLocks noGrp="1"/>
          </p:cNvSpPr>
          <p:nvPr>
            <p:ph idx="1"/>
          </p:nvPr>
        </p:nvSpPr>
        <p:spPr>
          <a:xfrm>
            <a:off x="3754411" y="6328980"/>
            <a:ext cx="2417789" cy="224220"/>
          </a:xfrm>
        </p:spPr>
        <p:txBody>
          <a:bodyPr/>
          <a:lstStyle/>
          <a:p>
            <a:pPr marL="0" indent="0">
              <a:buNone/>
            </a:pPr>
            <a:r>
              <a:rPr lang="en-IN" sz="900" dirty="0">
                <a:hlinkClick r:id="rId3" action="ppaction://hlinksldjump"/>
              </a:rPr>
              <a:t>Return to slide containing original image.</a:t>
            </a:r>
            <a:endParaRPr lang="en-IN" sz="900" dirty="0">
              <a:hlinkClick r:id="rId4" action="ppaction://hlinksldjump"/>
            </a:endParaRPr>
          </a:p>
        </p:txBody>
      </p:sp>
    </p:spTree>
    <p:extLst>
      <p:ext uri="{BB962C8B-B14F-4D97-AF65-F5344CB8AC3E}">
        <p14:creationId xmlns:p14="http://schemas.microsoft.com/office/powerpoint/2010/main" val="95970465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14487"/>
          </a:xfrm>
        </p:spPr>
        <p:txBody>
          <a:bodyPr/>
          <a:lstStyle/>
          <a:p>
            <a:r>
              <a:rPr lang="en-US" altLang="en-US" sz="3600" dirty="0"/>
              <a:t>Figure 7.10: Distribution of On-Time Arrivals </a:t>
            </a:r>
            <a:r>
              <a:rPr lang="en-US" sz="3600" kern="1200" dirty="0"/>
              <a:t>Long Description </a:t>
            </a:r>
            <a:endParaRPr lang="en-US" sz="1000" dirty="0"/>
          </a:p>
        </p:txBody>
      </p:sp>
      <p:sp>
        <p:nvSpPr>
          <p:cNvPr id="3" name="Content Placeholder 2"/>
          <p:cNvSpPr>
            <a:spLocks noGrp="1"/>
          </p:cNvSpPr>
          <p:nvPr>
            <p:ph idx="1"/>
          </p:nvPr>
        </p:nvSpPr>
        <p:spPr>
          <a:xfrm>
            <a:off x="1182688" y="2057400"/>
            <a:ext cx="7588062" cy="2895600"/>
          </a:xfrm>
        </p:spPr>
        <p:txBody>
          <a:bodyPr/>
          <a:lstStyle/>
          <a:p>
            <a:pPr marL="0" indent="0">
              <a:buNone/>
            </a:pPr>
            <a:r>
              <a:rPr lang="en-US" sz="2800" dirty="0"/>
              <a:t>The upper and lower specification limits are 15 minutes above or below the mean. This is where the normal curve should end. However, the current experience extends much above and much below those limits, meaning they are often out of the specification limits.</a:t>
            </a:r>
          </a:p>
        </p:txBody>
      </p:sp>
      <p:sp>
        <p:nvSpPr>
          <p:cNvPr id="8" name="Content Placeholder 5"/>
          <p:cNvSpPr>
            <a:spLocks noGrp="1"/>
          </p:cNvSpPr>
          <p:nvPr>
            <p:ph idx="1"/>
          </p:nvPr>
        </p:nvSpPr>
        <p:spPr>
          <a:xfrm>
            <a:off x="3754411" y="6328980"/>
            <a:ext cx="2417789" cy="224220"/>
          </a:xfrm>
        </p:spPr>
        <p:txBody>
          <a:bodyPr/>
          <a:lstStyle/>
          <a:p>
            <a:pPr marL="0" indent="0">
              <a:buNone/>
            </a:pPr>
            <a:r>
              <a:rPr lang="en-IN" sz="900" dirty="0">
                <a:hlinkClick r:id="rId3" action="ppaction://hlinksldjump"/>
              </a:rPr>
              <a:t>Return to slide containing original image.</a:t>
            </a:r>
            <a:endParaRPr lang="en-IN" sz="900" dirty="0">
              <a:hlinkClick r:id="rId4" action="ppaction://hlinksldjump"/>
            </a:endParaRPr>
          </a:p>
        </p:txBody>
      </p:sp>
    </p:spTree>
    <p:extLst>
      <p:ext uri="{BB962C8B-B14F-4D97-AF65-F5344CB8AC3E}">
        <p14:creationId xmlns:p14="http://schemas.microsoft.com/office/powerpoint/2010/main" val="35730979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14487"/>
          </a:xfrm>
        </p:spPr>
        <p:txBody>
          <a:bodyPr/>
          <a:lstStyle/>
          <a:p>
            <a:r>
              <a:rPr lang="en-US" altLang="en-US" sz="3600" dirty="0"/>
              <a:t>Properties of a Normal </a:t>
            </a:r>
            <a:r>
              <a:rPr lang="en-US" altLang="en-US" sz="3600" dirty="0" smtClean="0"/>
              <a:t>Distribution </a:t>
            </a:r>
            <a:r>
              <a:rPr lang="en-US" sz="3600" kern="1200" dirty="0" smtClean="0"/>
              <a:t>Long </a:t>
            </a:r>
            <a:r>
              <a:rPr lang="en-US" sz="3600" kern="1200" dirty="0"/>
              <a:t>Description </a:t>
            </a:r>
            <a:endParaRPr lang="en-US" sz="1000" dirty="0"/>
          </a:p>
        </p:txBody>
      </p:sp>
      <p:sp>
        <p:nvSpPr>
          <p:cNvPr id="3" name="Content Placeholder 2"/>
          <p:cNvSpPr>
            <a:spLocks noGrp="1"/>
          </p:cNvSpPr>
          <p:nvPr>
            <p:ph idx="1"/>
          </p:nvPr>
        </p:nvSpPr>
        <p:spPr>
          <a:xfrm>
            <a:off x="1182688" y="2057400"/>
            <a:ext cx="7588062" cy="2895600"/>
          </a:xfrm>
        </p:spPr>
        <p:txBody>
          <a:bodyPr/>
          <a:lstStyle/>
          <a:p>
            <a:pPr marL="0" indent="0">
              <a:buNone/>
            </a:pPr>
            <a:r>
              <a:rPr lang="en-IN" sz="2800" dirty="0" smtClean="0"/>
              <a:t>The </a:t>
            </a:r>
            <a:r>
              <a:rPr lang="en-IN" sz="2800" dirty="0"/>
              <a:t>Normal Distribution is a bell-shaped curve with the mean at the center. Within one standard deviation, designated with the Greek letter, sigma, of the mean is 68.3% of the data. Within two standard deviations is 95.4% of the data. Within 3 standard deviations is 99.7% of the data.</a:t>
            </a:r>
            <a:endParaRPr lang="en-US" sz="2800" dirty="0"/>
          </a:p>
        </p:txBody>
      </p:sp>
      <p:sp>
        <p:nvSpPr>
          <p:cNvPr id="8" name="Content Placeholder 5"/>
          <p:cNvSpPr>
            <a:spLocks noGrp="1"/>
          </p:cNvSpPr>
          <p:nvPr>
            <p:ph idx="1"/>
          </p:nvPr>
        </p:nvSpPr>
        <p:spPr>
          <a:xfrm>
            <a:off x="3754411" y="6328980"/>
            <a:ext cx="2417789" cy="224220"/>
          </a:xfrm>
        </p:spPr>
        <p:txBody>
          <a:bodyPr/>
          <a:lstStyle/>
          <a:p>
            <a:pPr marL="0" indent="0">
              <a:buNone/>
            </a:pPr>
            <a:r>
              <a:rPr lang="en-IN" sz="900" dirty="0">
                <a:hlinkClick r:id="rId3" action="ppaction://hlinksldjump"/>
              </a:rPr>
              <a:t>Return to slide containing original image.</a:t>
            </a:r>
            <a:endParaRPr lang="en-IN" sz="900" dirty="0">
              <a:hlinkClick r:id="rId4" action="ppaction://hlinksldjump"/>
            </a:endParaRPr>
          </a:p>
        </p:txBody>
      </p:sp>
    </p:spTree>
    <p:extLst>
      <p:ext uri="{BB962C8B-B14F-4D97-AF65-F5344CB8AC3E}">
        <p14:creationId xmlns:p14="http://schemas.microsoft.com/office/powerpoint/2010/main" val="256339843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14487"/>
          </a:xfrm>
        </p:spPr>
        <p:txBody>
          <a:bodyPr/>
          <a:lstStyle/>
          <a:p>
            <a:r>
              <a:rPr lang="en-US" altLang="en-US" dirty="0"/>
              <a:t>Impact of 1.5σ Shift on 6σ </a:t>
            </a:r>
            <a:r>
              <a:rPr lang="en-US" altLang="en-US" dirty="0" smtClean="0"/>
              <a:t>Process </a:t>
            </a:r>
            <a:r>
              <a:rPr lang="en-US" kern="1200" dirty="0" smtClean="0"/>
              <a:t>Long </a:t>
            </a:r>
            <a:r>
              <a:rPr lang="en-US" kern="1200" dirty="0"/>
              <a:t>Description </a:t>
            </a:r>
            <a:endParaRPr lang="en-US" dirty="0"/>
          </a:p>
        </p:txBody>
      </p:sp>
      <p:sp>
        <p:nvSpPr>
          <p:cNvPr id="3" name="Content Placeholder 2"/>
          <p:cNvSpPr>
            <a:spLocks noGrp="1"/>
          </p:cNvSpPr>
          <p:nvPr>
            <p:ph idx="1"/>
          </p:nvPr>
        </p:nvSpPr>
        <p:spPr>
          <a:xfrm>
            <a:off x="1182688" y="2057400"/>
            <a:ext cx="7588062" cy="2895600"/>
          </a:xfrm>
        </p:spPr>
        <p:txBody>
          <a:bodyPr/>
          <a:lstStyle/>
          <a:p>
            <a:pPr marL="0" indent="0">
              <a:buNone/>
            </a:pPr>
            <a:r>
              <a:rPr lang="en-IN" sz="2800" dirty="0" smtClean="0"/>
              <a:t>Shown </a:t>
            </a:r>
            <a:r>
              <a:rPr lang="en-IN" sz="2800" dirty="0"/>
              <a:t>are two bell curves, the design curve and the process curve, whose means are 1.5 standard deviations apart. The Design tolerance is labeled six standard deviations wide. At the far right of the process curve is marked 3.4 defects per million.</a:t>
            </a:r>
            <a:endParaRPr lang="en-US" sz="2800" dirty="0"/>
          </a:p>
        </p:txBody>
      </p:sp>
      <p:sp>
        <p:nvSpPr>
          <p:cNvPr id="8" name="Content Placeholder 5"/>
          <p:cNvSpPr>
            <a:spLocks noGrp="1"/>
          </p:cNvSpPr>
          <p:nvPr>
            <p:ph idx="1"/>
          </p:nvPr>
        </p:nvSpPr>
        <p:spPr>
          <a:xfrm>
            <a:off x="3754411" y="6328980"/>
            <a:ext cx="2417789" cy="224220"/>
          </a:xfrm>
        </p:spPr>
        <p:txBody>
          <a:bodyPr/>
          <a:lstStyle/>
          <a:p>
            <a:pPr marL="0" indent="0">
              <a:buNone/>
            </a:pPr>
            <a:r>
              <a:rPr lang="en-IN" sz="900" dirty="0">
                <a:hlinkClick r:id="rId3" action="ppaction://hlinksldjump"/>
              </a:rPr>
              <a:t>Return to slide containing original image.</a:t>
            </a:r>
            <a:endParaRPr lang="en-IN" sz="900" dirty="0">
              <a:hlinkClick r:id="rId4" action="ppaction://hlinksldjump"/>
            </a:endParaRPr>
          </a:p>
        </p:txBody>
      </p:sp>
    </p:spTree>
    <p:extLst>
      <p:ext uri="{BB962C8B-B14F-4D97-AF65-F5344CB8AC3E}">
        <p14:creationId xmlns:p14="http://schemas.microsoft.com/office/powerpoint/2010/main" val="171576696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14487"/>
          </a:xfrm>
        </p:spPr>
        <p:txBody>
          <a:bodyPr/>
          <a:lstStyle/>
          <a:p>
            <a:r>
              <a:rPr lang="en-US" sz="3600" dirty="0"/>
              <a:t>Figure 7.11: Six Sigma Organization Roles and Responsibilities </a:t>
            </a:r>
            <a:r>
              <a:rPr lang="en-US" sz="3600" kern="1200" dirty="0"/>
              <a:t>Long Description </a:t>
            </a:r>
            <a:endParaRPr lang="en-US" sz="1000" dirty="0"/>
          </a:p>
        </p:txBody>
      </p:sp>
      <p:sp>
        <p:nvSpPr>
          <p:cNvPr id="3" name="Content Placeholder 2"/>
          <p:cNvSpPr>
            <a:spLocks noGrp="1"/>
          </p:cNvSpPr>
          <p:nvPr>
            <p:ph idx="1"/>
          </p:nvPr>
        </p:nvSpPr>
        <p:spPr>
          <a:xfrm>
            <a:off x="990600" y="2057400"/>
            <a:ext cx="7924800" cy="4114800"/>
          </a:xfrm>
        </p:spPr>
        <p:txBody>
          <a:bodyPr/>
          <a:lstStyle/>
          <a:p>
            <a:pPr marL="0" indent="0">
              <a:buNone/>
            </a:pPr>
            <a:r>
              <a:rPr lang="en-US" sz="2200" dirty="0"/>
              <a:t>This figure is in the shape of a hexagon. In the center of the hexagon is an image of two people looking at a paper labeled all employees understand the vision and apply the concepts. The vertices are each labeled with various people in the company and what their roles are. Project manager: part-time and project specific. Green belts, part time and help black belts. Black belts, devote 50 to 100% of the time to black belt activities. Facilitate and practice problem solving. Train and coach green belts and project teams. Master black belts, full time, train and coach black and green belts, statistical problem solving experts. Champion, project owner, implement solutions, black belt managers. Executive, own vision, direction, integration, results and lead change.</a:t>
            </a:r>
          </a:p>
        </p:txBody>
      </p:sp>
      <p:sp>
        <p:nvSpPr>
          <p:cNvPr id="8" name="Content Placeholder 5"/>
          <p:cNvSpPr>
            <a:spLocks noGrp="1"/>
          </p:cNvSpPr>
          <p:nvPr>
            <p:ph idx="1"/>
          </p:nvPr>
        </p:nvSpPr>
        <p:spPr>
          <a:xfrm>
            <a:off x="3754411" y="6328980"/>
            <a:ext cx="2417789" cy="224220"/>
          </a:xfrm>
        </p:spPr>
        <p:txBody>
          <a:bodyPr/>
          <a:lstStyle/>
          <a:p>
            <a:pPr marL="0" indent="0">
              <a:buNone/>
            </a:pPr>
            <a:r>
              <a:rPr lang="en-IN" sz="900" dirty="0">
                <a:hlinkClick r:id="rId3" action="ppaction://hlinksldjump"/>
              </a:rPr>
              <a:t>Return to slide containing original image.</a:t>
            </a:r>
            <a:endParaRPr lang="en-IN" sz="900" dirty="0">
              <a:hlinkClick r:id="rId4" action="ppaction://hlinksldjump"/>
            </a:endParaRPr>
          </a:p>
        </p:txBody>
      </p:sp>
    </p:spTree>
    <p:extLst>
      <p:ext uri="{BB962C8B-B14F-4D97-AF65-F5344CB8AC3E}">
        <p14:creationId xmlns:p14="http://schemas.microsoft.com/office/powerpoint/2010/main" val="275044878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14487"/>
          </a:xfrm>
        </p:spPr>
        <p:txBody>
          <a:bodyPr/>
          <a:lstStyle/>
          <a:p>
            <a:r>
              <a:rPr lang="en-US" altLang="en-US" dirty="0"/>
              <a:t>Step 3 – </a:t>
            </a:r>
            <a:r>
              <a:rPr lang="en-US" altLang="en-US" dirty="0" smtClean="0"/>
              <a:t>Analyze </a:t>
            </a:r>
            <a:r>
              <a:rPr lang="en-US" kern="1200" dirty="0" smtClean="0"/>
              <a:t>Long </a:t>
            </a:r>
            <a:r>
              <a:rPr lang="en-US" kern="1200" dirty="0"/>
              <a:t>Description </a:t>
            </a:r>
            <a:endParaRPr lang="en-US" dirty="0"/>
          </a:p>
        </p:txBody>
      </p:sp>
      <p:sp>
        <p:nvSpPr>
          <p:cNvPr id="3" name="Content Placeholder 2"/>
          <p:cNvSpPr>
            <a:spLocks noGrp="1"/>
          </p:cNvSpPr>
          <p:nvPr>
            <p:ph idx="1"/>
          </p:nvPr>
        </p:nvSpPr>
        <p:spPr>
          <a:xfrm>
            <a:off x="990600" y="2057400"/>
            <a:ext cx="7924800" cy="4114800"/>
          </a:xfrm>
        </p:spPr>
        <p:txBody>
          <a:bodyPr/>
          <a:lstStyle/>
          <a:p>
            <a:pPr marL="0" indent="0">
              <a:buNone/>
            </a:pPr>
            <a:r>
              <a:rPr lang="en-IN" sz="2800" dirty="0" smtClean="0"/>
              <a:t>The </a:t>
            </a:r>
            <a:r>
              <a:rPr lang="en-IN" sz="2800" dirty="0"/>
              <a:t>process mean is labeled 15.8 with standard deviation 0.5. The lower tolerance is marked and labeled on the left side of the curve at 15.2, and the Upper tolerance is labeled at 16.8. The area to the left of 15.2 is shaded and labeled with a question mark. 16 is also labeled on the curve.</a:t>
            </a:r>
            <a:endParaRPr lang="en-US" sz="2800" dirty="0"/>
          </a:p>
        </p:txBody>
      </p:sp>
      <p:sp>
        <p:nvSpPr>
          <p:cNvPr id="8" name="Content Placeholder 5"/>
          <p:cNvSpPr>
            <a:spLocks noGrp="1"/>
          </p:cNvSpPr>
          <p:nvPr>
            <p:ph idx="1"/>
          </p:nvPr>
        </p:nvSpPr>
        <p:spPr>
          <a:xfrm>
            <a:off x="3754411" y="6328980"/>
            <a:ext cx="2417789" cy="224220"/>
          </a:xfrm>
        </p:spPr>
        <p:txBody>
          <a:bodyPr/>
          <a:lstStyle/>
          <a:p>
            <a:pPr marL="0" indent="0">
              <a:buNone/>
            </a:pPr>
            <a:r>
              <a:rPr lang="en-IN" sz="900" dirty="0">
                <a:hlinkClick r:id="rId3" action="ppaction://hlinksldjump"/>
              </a:rPr>
              <a:t>Return to slide containing original image.</a:t>
            </a:r>
            <a:endParaRPr lang="en-IN" sz="900" dirty="0">
              <a:hlinkClick r:id="rId4" action="ppaction://hlinksldjump"/>
            </a:endParaRPr>
          </a:p>
        </p:txBody>
      </p:sp>
    </p:spTree>
    <p:extLst>
      <p:ext uri="{BB962C8B-B14F-4D97-AF65-F5344CB8AC3E}">
        <p14:creationId xmlns:p14="http://schemas.microsoft.com/office/powerpoint/2010/main" val="244116432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14487"/>
          </a:xfrm>
        </p:spPr>
        <p:txBody>
          <a:bodyPr/>
          <a:lstStyle/>
          <a:p>
            <a:r>
              <a:rPr lang="en-US" sz="3600" dirty="0"/>
              <a:t>Figure 7.12: Value Stream Map of Small Business Loan Approval </a:t>
            </a:r>
            <a:r>
              <a:rPr lang="en-US" sz="3600" kern="1200" dirty="0"/>
              <a:t>Long Description </a:t>
            </a:r>
            <a:endParaRPr lang="en-US" sz="1000" dirty="0"/>
          </a:p>
        </p:txBody>
      </p:sp>
      <p:sp>
        <p:nvSpPr>
          <p:cNvPr id="3" name="Content Placeholder 2"/>
          <p:cNvSpPr>
            <a:spLocks noGrp="1"/>
          </p:cNvSpPr>
          <p:nvPr>
            <p:ph idx="1"/>
          </p:nvPr>
        </p:nvSpPr>
        <p:spPr>
          <a:xfrm>
            <a:off x="1066800" y="2057400"/>
            <a:ext cx="7703950" cy="3886200"/>
          </a:xfrm>
        </p:spPr>
        <p:txBody>
          <a:bodyPr/>
          <a:lstStyle/>
          <a:p>
            <a:pPr marL="0" indent="0">
              <a:buNone/>
            </a:pPr>
            <a:r>
              <a:rPr lang="en-US" sz="2400" dirty="0"/>
              <a:t>The process first begins with 15 minutes of no value added wait time. Then 30 minutes of value added time filling out the application. Then 5 minutes of no value added wait time. Then 30 minutes of value added time creating the customer profile and obtaining the credit rating. Then 15 minutes of no value added wait time. Then 15 minutes of value added loan officer approval. Then 5 minutes of no value added wait time. Then 5 minutes of loan contract signed, then 5 minutes of wait time, then 15 minutes of loan account being established.</a:t>
            </a:r>
          </a:p>
        </p:txBody>
      </p:sp>
      <p:sp>
        <p:nvSpPr>
          <p:cNvPr id="8" name="Content Placeholder 5"/>
          <p:cNvSpPr>
            <a:spLocks noGrp="1"/>
          </p:cNvSpPr>
          <p:nvPr>
            <p:ph idx="1"/>
          </p:nvPr>
        </p:nvSpPr>
        <p:spPr>
          <a:xfrm>
            <a:off x="3754411" y="6328980"/>
            <a:ext cx="2417789" cy="224220"/>
          </a:xfrm>
        </p:spPr>
        <p:txBody>
          <a:bodyPr/>
          <a:lstStyle/>
          <a:p>
            <a:pPr marL="0" indent="0">
              <a:buNone/>
            </a:pPr>
            <a:r>
              <a:rPr lang="en-IN" sz="900" dirty="0">
                <a:hlinkClick r:id="rId3" action="ppaction://hlinksldjump"/>
              </a:rPr>
              <a:t>Return to slide containing original image.</a:t>
            </a:r>
            <a:endParaRPr lang="en-IN" sz="900" dirty="0">
              <a:hlinkClick r:id="rId4" action="ppaction://hlinksldjump"/>
            </a:endParaRPr>
          </a:p>
        </p:txBody>
      </p:sp>
    </p:spTree>
    <p:extLst>
      <p:ext uri="{BB962C8B-B14F-4D97-AF65-F5344CB8AC3E}">
        <p14:creationId xmlns:p14="http://schemas.microsoft.com/office/powerpoint/2010/main" val="10256798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7.1: Problem-Solving Steps in the PDCA Cycle </a:t>
            </a:r>
            <a:r>
              <a:rPr lang="en-US" sz="1000" dirty="0"/>
              <a:t>3</a:t>
            </a:r>
          </a:p>
        </p:txBody>
      </p:sp>
      <p:sp>
        <p:nvSpPr>
          <p:cNvPr id="4" name="Content Placeholder 3"/>
          <p:cNvSpPr>
            <a:spLocks noGrp="1"/>
          </p:cNvSpPr>
          <p:nvPr>
            <p:ph idx="1"/>
          </p:nvPr>
        </p:nvSpPr>
        <p:spPr>
          <a:xfrm>
            <a:off x="838200" y="1981200"/>
            <a:ext cx="7664262" cy="4419600"/>
          </a:xfrm>
        </p:spPr>
        <p:txBody>
          <a:bodyPr/>
          <a:lstStyle/>
          <a:p>
            <a:pPr marL="0" indent="0">
              <a:buNone/>
            </a:pPr>
            <a:r>
              <a:rPr lang="en-US" sz="2300" b="1" dirty="0"/>
              <a:t>Step 6: Determining Possible Causes.</a:t>
            </a:r>
            <a:r>
              <a:rPr lang="en-US" sz="2300" dirty="0"/>
              <a:t> </a:t>
            </a:r>
          </a:p>
          <a:p>
            <a:pPr marL="965200" indent="0">
              <a:buNone/>
            </a:pPr>
            <a:r>
              <a:rPr lang="en-US" sz="2300" dirty="0"/>
              <a:t>The cause-and-effect diagram is particularly helpful in identifying possible causes of the problem. The team can use the diagram to brainstorm ideas for the root cause. In a brainstorming session the team members are encouraged to throw out ideas without comment from the other members. Absolutely no arguing, criticism, or evaluation of ideas is allowed during this session, which is devoted to generating possible causes. After the possible causes are identified, data are organized using check sheets, scatter diagrams, histograms, and run charts to discover the root cause.</a:t>
            </a:r>
          </a:p>
        </p:txBody>
      </p:sp>
    </p:spTree>
    <p:extLst>
      <p:ext uri="{BB962C8B-B14F-4D97-AF65-F5344CB8AC3E}">
        <p14:creationId xmlns:p14="http://schemas.microsoft.com/office/powerpoint/2010/main" val="3879240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7.1: Problem-Solving Steps in the PDCA Cycle </a:t>
            </a:r>
            <a:r>
              <a:rPr lang="en-US" sz="1000" dirty="0"/>
              <a:t>4</a:t>
            </a:r>
          </a:p>
        </p:txBody>
      </p:sp>
      <p:sp>
        <p:nvSpPr>
          <p:cNvPr id="4" name="Content Placeholder 3"/>
          <p:cNvSpPr>
            <a:spLocks noGrp="1"/>
          </p:cNvSpPr>
          <p:nvPr>
            <p:ph idx="1"/>
          </p:nvPr>
        </p:nvSpPr>
        <p:spPr>
          <a:xfrm>
            <a:off x="838200" y="1981200"/>
            <a:ext cx="7664262" cy="4419600"/>
          </a:xfrm>
        </p:spPr>
        <p:txBody>
          <a:bodyPr/>
          <a:lstStyle/>
          <a:p>
            <a:pPr marL="0" indent="0">
              <a:buNone/>
            </a:pPr>
            <a:r>
              <a:rPr lang="en-US" sz="2300" b="1" dirty="0"/>
              <a:t>Step 7: Selecting and Implementing the Solution.</a:t>
            </a:r>
          </a:p>
          <a:p>
            <a:pPr marL="914400" indent="0">
              <a:buNone/>
            </a:pPr>
            <a:r>
              <a:rPr lang="en-US" sz="2300" dirty="0"/>
              <a:t>This is the most exciting stage, but temptation to propose solutions immediately must be curtailed. The criteria for selecting a solution include focus on the root cause, prevention of problem recurrence, cost-effectiveness, and timeliness.</a:t>
            </a:r>
          </a:p>
          <a:p>
            <a:pPr marL="0" indent="0">
              <a:buNone/>
            </a:pPr>
            <a:r>
              <a:rPr lang="en-US" sz="2300" b="1" dirty="0"/>
              <a:t>Step 8: Evaluating the Solution: The Follow-Up.</a:t>
            </a:r>
          </a:p>
          <a:p>
            <a:pPr marL="914400" indent="0">
              <a:buNone/>
            </a:pPr>
            <a:r>
              <a:rPr lang="en-US" sz="2300" dirty="0"/>
              <a:t>Once the solution has been implemented and time has passed, the process is checked to verify that the problem has been solved. Run charts are useful for comparing prior data with current performance.</a:t>
            </a:r>
          </a:p>
        </p:txBody>
      </p:sp>
    </p:spTree>
    <p:extLst>
      <p:ext uri="{BB962C8B-B14F-4D97-AF65-F5344CB8AC3E}">
        <p14:creationId xmlns:p14="http://schemas.microsoft.com/office/powerpoint/2010/main" val="41866731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7.1: Problem-Solving Steps in the PDCA Cycle </a:t>
            </a:r>
            <a:r>
              <a:rPr lang="en-US" sz="1000" dirty="0"/>
              <a:t>5</a:t>
            </a:r>
          </a:p>
        </p:txBody>
      </p:sp>
      <p:sp>
        <p:nvSpPr>
          <p:cNvPr id="4" name="Content Placeholder 3"/>
          <p:cNvSpPr>
            <a:spLocks noGrp="1"/>
          </p:cNvSpPr>
          <p:nvPr>
            <p:ph idx="1"/>
          </p:nvPr>
        </p:nvSpPr>
        <p:spPr>
          <a:xfrm>
            <a:off x="838200" y="1981200"/>
            <a:ext cx="7664262" cy="4419600"/>
          </a:xfrm>
        </p:spPr>
        <p:txBody>
          <a:bodyPr/>
          <a:lstStyle/>
          <a:p>
            <a:pPr marL="0" indent="0">
              <a:buNone/>
            </a:pPr>
            <a:r>
              <a:rPr lang="en-US" sz="2300" b="1" dirty="0"/>
              <a:t>Step 9:   Ensuring Permanence.</a:t>
            </a:r>
          </a:p>
          <a:p>
            <a:pPr marL="1081088" indent="0">
              <a:buNone/>
              <a:tabLst>
                <a:tab pos="1081088" algn="l"/>
              </a:tabLst>
            </a:pPr>
            <a:r>
              <a:rPr lang="en-US" sz="2300" dirty="0"/>
              <a:t>New methods need to be established and workers must be trained. Control charts can be used to monitor the process to ensure that the process remains stable.</a:t>
            </a:r>
          </a:p>
          <a:p>
            <a:pPr marL="0" indent="0">
              <a:buNone/>
            </a:pPr>
            <a:r>
              <a:rPr lang="en-US" sz="2300" b="1" dirty="0"/>
              <a:t>Step 10: Continuous Improvement. </a:t>
            </a:r>
          </a:p>
          <a:p>
            <a:pPr marL="1081088" indent="0">
              <a:buNone/>
            </a:pPr>
            <a:r>
              <a:rPr lang="en-US" sz="2300" dirty="0"/>
              <a:t>As the Deming wheel in Figure 7.1 suggests, quality and productivity are ramped up only with repetitions</a:t>
            </a:r>
          </a:p>
          <a:p>
            <a:pPr marL="1081088" indent="0">
              <a:buNone/>
            </a:pPr>
            <a:r>
              <a:rPr lang="en-US" sz="2300" dirty="0"/>
              <a:t>of the PDCA cycle. Once a problem is solved, another opportunity is identified for a new round of improvement analysis.</a:t>
            </a:r>
          </a:p>
        </p:txBody>
      </p:sp>
    </p:spTree>
    <p:extLst>
      <p:ext uri="{BB962C8B-B14F-4D97-AF65-F5344CB8AC3E}">
        <p14:creationId xmlns:p14="http://schemas.microsoft.com/office/powerpoint/2010/main" val="3380550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2&quot; unique_id=&quot;12941&quot;&gt;&lt;object type=&quot;3&quot; unique_id=&quot;12942&quot;&gt;&lt;property id=&quot;20148&quot; value=&quot;5&quot;/&gt;&lt;property id=&quot;20300&quot; value=&quot;Slide 1 - &amp;quot;New Service Development&amp;#x0D;&amp;#x0A;&amp;quot;&quot;/&gt;&lt;property id=&quot;20307&quot; value=&quot;256&quot;/&gt;&lt;/object&gt;&lt;object type=&quot;3&quot; unique_id=&quot;12943&quot;&gt;&lt;property id=&quot;20148&quot; value=&quot;5&quot;/&gt;&lt;property id=&quot;20300&quot; value=&quot;Slide 2 - &amp;quot;Learning Objectives&amp;quot;&quot;/&gt;&lt;property id=&quot;20307&quot; value=&quot;271&quot;/&gt;&lt;/object&gt;&lt;object type=&quot;3&quot; unique_id=&quot;12944&quot;&gt;&lt;property id=&quot;20148&quot; value=&quot;5&quot;/&gt;&lt;property id=&quot;20300&quot; value=&quot;Slide 3 - &amp;quot;Source of Service Sector Growth&amp;quot;&quot;/&gt;&lt;property id=&quot;20307&quot; value=&quot;296&quot;/&gt;&lt;/object&gt;&lt;object type=&quot;3&quot; unique_id=&quot;12945&quot;&gt;&lt;property id=&quot;20148&quot; value=&quot;5&quot;/&gt;&lt;property id=&quot;20300&quot; value=&quot;Slide 4 - &amp;quot;Distribution of GDP in the US Economy&amp;quot;&quot;/&gt;&lt;property id=&quot;20307&quot; value=&quot;297&quot;/&gt;&lt;/object&gt;&lt;object type=&quot;3&quot; unique_id=&quot;12946&quot;&gt;&lt;property id=&quot;20148&quot; value=&quot;5&quot;/&gt;&lt;property id=&quot;20300&quot; value=&quot;Slide 5 - &amp;quot;Innovation in Services&amp;quot;&quot;/&gt;&lt;property id=&quot;20307&quot; value=&quot;289&quot;/&gt;&lt;/object&gt;&lt;object type=&quot;3&quot; unique_id=&quot;12947&quot;&gt;&lt;property id=&quot;20148&quot; value=&quot;5&quot;/&gt;&lt;property id=&quot;20300&quot; value=&quot;Slide 6 - &amp;quot;Levels of Service Innovation&amp;quot;&quot;/&gt;&lt;property id=&quot;20307&quot; value=&quot;276&quot;/&gt;&lt;/object&gt;&lt;object type=&quot;3&quot; unique_id=&quot;12948&quot;&gt;&lt;property id=&quot;20148&quot; value=&quot;5&quot;/&gt;&lt;property id=&quot;20300&quot; value=&quot;Slide 7 - &amp;quot;Technology-Driven &amp;#x0D;&amp;#x0A;Service Innovations&amp;quot;&quot;/&gt;&lt;property id=&quot;20307&quot; value=&quot;287&quot;/&gt;&lt;/object&gt;&lt;object type=&quot;3&quot; unique_id=&quot;12949&quot;&gt;&lt;property id=&quot;20148&quot; value=&quot;5&quot;/&gt;&lt;property id=&quot;20300&quot; value=&quot;Slide 8 - &amp;quot;Challenges for Service Innovation&amp;quot;&quot;/&gt;&lt;property id=&quot;20307&quot; value=&quot;290&quot;/&gt;&lt;/object&gt;&lt;object type=&quot;3&quot; unique_id=&quot;12950&quot;&gt;&lt;property id=&quot;20148&quot; value=&quot;5&quot;/&gt;&lt;property id=&quot;20300&quot; value=&quot;Slide 9 - &amp;quot;Adoption of New Technology in Services&amp;quot;&quot;/&gt;&lt;property id=&quot;20307&quot; value=&quot;298&quot;/&gt;&lt;/object&gt;&lt;object type=&quot;3&quot; unique_id=&quot;12951&quot;&gt;&lt;property id=&quot;20148&quot; value=&quot;5&quot;/&gt;&lt;property id=&quot;20300&quot; value=&quot;Slide 10 - &amp;quot;New Service Development Cycle&amp;quot;&quot;/&gt;&lt;property id=&quot;20307&quot; value=&quot;277&quot;/&gt;&lt;/object&gt;&lt;object type=&quot;3&quot; unique_id=&quot;12952&quot;&gt;&lt;property id=&quot;20148&quot; value=&quot;5&quot;/&gt;&lt;property id=&quot;20300&quot; value=&quot;Slide 11 - &amp;quot;Service Design Elements&amp;quot;&quot;/&gt;&lt;property id=&quot;20307&quot; value=&quot;288&quot;/&gt;&lt;/object&gt;&lt;object type=&quot;3&quot; unique_id=&quot;12953&quot;&gt;&lt;property id=&quot;20148&quot; value=&quot;5&quot;/&gt;&lt;property id=&quot;20300&quot; value=&quot;Slide 12 - &amp;quot;Customer Value Equation&amp;quot;&quot;/&gt;&lt;property id=&quot;20307&quot; value=&quot;284&quot;/&gt;&lt;/object&gt;&lt;object type=&quot;3&quot; unique_id=&quot;12954&quot;&gt;&lt;property id=&quot;20148&quot; value=&quot;5&quot;/&gt;&lt;property id=&quot;20300&quot; value=&quot;Slide 13 - &amp;quot;Strategic Positioning&amp;#x0D;&amp;#x0A;Through Process Structure&amp;quot;&quot;/&gt;&lt;property id=&quot;20307&quot; value=&quot;258&quot;/&gt;&lt;/object&gt;&lt;object type=&quot;3&quot; unique_id=&quot;12955&quot;&gt;&lt;property id=&quot;20148&quot; value=&quot;5&quot;/&gt;&lt;property id=&quot;20300&quot; value=&quot;Slide 14 - &amp;quot;Structural Alternatives for &amp;#x0D;&amp;#x0A;a Restaurant &amp;quot;&quot;/&gt;&lt;property id=&quot;20307&quot; value=&quot;259&quot;/&gt;&lt;/object&gt;&lt;object type=&quot;3&quot; unique_id=&quot;12956&quot;&gt;&lt;property id=&quot;20148&quot; value=&quot;5&quot;/&gt;&lt;property id=&quot;20300&quot; value=&quot;Slide 15 - &amp;quot;Service Blueprint of Luxury Hotel&amp;quot;&quot;/&gt;&lt;property id=&quot;20307&quot; value=&quot;282&quot;/&gt;&lt;/object&gt;&lt;object type=&quot;3&quot; unique_id=&quot;12957&quot;&gt;&lt;property id=&quot;20148&quot; value=&quot;5&quot;/&gt;&lt;property id=&quot;20300&quot; value=&quot;Slide 16 - &amp;quot;Taxonomy of Service Processes&amp;quot;&quot;/&gt;&lt;property id=&quot;20307&quot; value=&quot;261&quot;/&gt;&lt;/object&gt;&lt;object type=&quot;3&quot; unique_id=&quot;12958&quot;&gt;&lt;property id=&quot;20148&quot; value=&quot;5&quot;/&gt;&lt;property id=&quot;20300&quot; value=&quot;Slide 17 - &amp;quot;Generic Approaches to Service Design&amp;quot;&quot;/&gt;&lt;property id=&quot;20307&quot; value=&quot;262&quot;/&gt;&lt;/object&gt;&lt;object type=&quot;3&quot; unique_id=&quot;12959&quot;&gt;&lt;property id=&quot;20148&quot; value=&quot;5&quot;/&gt;&lt;property id=&quot;20300&quot; value=&quot;Slide 18 - &amp;quot;100 Yen Sushi House Layout&amp;quot;&quot;/&gt;&lt;property id=&quot;20307&quot; value=&quot;269&quot;/&gt;&lt;/object&gt;&lt;object type=&quot;3&quot; unique_id=&quot;12960&quot;&gt;&lt;property id=&quot;20148&quot; value=&quot;5&quot;/&gt;&lt;property id=&quot;20300&quot; value=&quot;Slide 19 - &amp;quot;100 Yen Sushi House Questions&amp;quot;&quot;/&gt;&lt;property id=&quot;20307&quot; value=&quot;270&quot;/&gt;&lt;/object&gt;&lt;object type=&quot;3&quot; unique_id=&quot;12961&quot;&gt;&lt;property id=&quot;20148&quot; value=&quot;5&quot;/&gt;&lt;property id=&quot;20300&quot; value=&quot;Slide 20 - &amp;quot;COMMUTER CLEANING&amp;quot;&quot;/&gt;&lt;property id=&quot;20307&quot; value=&quot;291&quot;/&gt;&lt;/object&gt;&lt;object type=&quot;3&quot; unique_id=&quot;12962&quot;&gt;&lt;property id=&quot;20148&quot; value=&quot;5&quot;/&gt;&lt;property id=&quot;20300&quot; value=&quot;Slide 21 - &amp;quot;Commuter Cleaning:&amp;#x0D;&amp;#x0A;New Venture Proposal&amp;quot;&quot;/&gt;&lt;property id=&quot;20307&quot; value=&quot;285&quot;/&gt;&lt;/object&gt;&lt;object type=&quot;3&quot; unique_id=&quot;12963&quot;&gt;&lt;property id=&quot;20148&quot; value=&quot;5&quot;/&gt;&lt;property id=&quot;20300&quot; value=&quot;Slide 22 - &amp;quot;Service Blueprint&amp;quot;&quot;/&gt;&lt;property id=&quot;20307&quot; value=&quot;295&quot;/&gt;&lt;/object&gt;&lt;object type=&quot;3&quot; unique_id=&quot;12964&quot;&gt;&lt;property id=&quot;20148&quot; value=&quot;5&quot;/&gt;&lt;property id=&quot;20300&quot; value=&quot;Slide 23 - &amp;quot;Breakeven Analysis&amp;quot;&quot;/&gt;&lt;property id=&quot;20307&quot; value=&quot;293&quot;/&gt;&lt;/object&gt;&lt;object type=&quot;3&quot; unique_id=&quot;12965&quot;&gt;&lt;property id=&quot;20148&quot; value=&quot;5&quot;/&gt;&lt;property id=&quot;20300&quot; value=&quot;Slide 24 - &amp;quot;AMAZON.COM&amp;quot;&quot;/&gt;&lt;property id=&quot;20307&quot; value=&quot;299&quot;/&gt;&lt;/object&gt;&lt;object type=&quot;3&quot; unique_id=&quot;12966&quot;&gt;&lt;property id=&quot;20148&quot; value=&quot;5&quot;/&gt;&lt;property id=&quot;20300&quot; value=&quot;Slide 25 - &amp;quot;Amazon’s Success Factors&amp;quot;&quot;/&gt;&lt;property id=&quot;20307&quot; value=&quot;300&quot;/&gt;&lt;/object&gt;&lt;object type=&quot;3&quot; unique_id=&quot;12967&quot;&gt;&lt;property id=&quot;20148&quot; value=&quot;5&quot;/&gt;&lt;property id=&quot;20300&quot; value=&quot;Slide 26 - &amp;quot;Online Book Buying Experience&amp;quot;&quot;/&gt;&lt;property id=&quot;20307&quot; value=&quot;301&quot;/&gt;&lt;/object&gt;&lt;object type=&quot;3&quot; unique_id=&quot;12968&quot;&gt;&lt;property id=&quot;20148&quot; value=&quot;5&quot;/&gt;&lt;property id=&quot;20300&quot; value=&quot;Slide 27 - &amp;quot;Supply Chain Management&amp;quot;&quot;/&gt;&lt;property id=&quot;20307&quot; value=&quot;302&quot;/&gt;&lt;/object&gt;&lt;object type=&quot;3&quot; unique_id=&quot;12969&quot;&gt;&lt;property id=&quot;20148&quot; value=&quot;5&quot;/&gt;&lt;property id=&quot;20300&quot; value=&quot;Slide 28 - &amp;quot;Barnes and Noble Response&amp;quot;&quot;/&gt;&lt;property id=&quot;20307&quot; value=&quot;303&quot;/&gt;&lt;/object&gt;&lt;object type=&quot;3&quot; unique_id=&quot;12970&quot;&gt;&lt;property id=&quot;20148&quot; value=&quot;5&quot;/&gt;&lt;property id=&quot;20300&quot; value=&quot;Slide 29 - &amp;quot;Amazon’s Challenges&amp;quot;&quot;/&gt;&lt;property id=&quot;20307&quot; value=&quot;304&quot;/&gt;&lt;/object&gt;&lt;object type=&quot;3&quot; unique_id=&quot;12971&quot;&gt;&lt;property id=&quot;20148&quot; value=&quot;5&quot;/&gt;&lt;property id=&quot;20300&quot; value=&quot;Slide 30 - &amp;quot;Amazon.com Questions&amp;quot;&quot;/&gt;&lt;property id=&quot;20307&quot; value=&quot;305&quot;/&gt;&lt;/object&gt;&lt;object type=&quot;3&quot; unique_id=&quot;12972&quot;&gt;&lt;property id=&quot;20148&quot; value=&quot;5&quot;/&gt;&lt;property id=&quot;20300&quot; value=&quot;Slide 31 - &amp;quot;Discussion Questions&amp;quot;&quot;/&gt;&lt;property id=&quot;20307&quot; value=&quot;279&quot;/&gt;&lt;/object&gt;&lt;object type=&quot;3&quot; unique_id=&quot;12973&quot;&gt;&lt;property id=&quot;20148&quot; value=&quot;5&quot;/&gt;&lt;property id=&quot;20300&quot; value=&quot;Slide 32 - &amp;quot;Interactive Class Exercise&amp;quot;&quot;/&gt;&lt;property id=&quot;20307&quot; value=&quot;281&quot;/&gt;&lt;/object&gt;&lt;/object&gt;&lt;object type=&quot;8&quot; unique_id=&quot;13007&quot;&gt;&lt;/object&gt;&lt;/object&gt;&lt;/database&gt;"/>
  <p:tag name="SECTOMILLISECCONVERTED" val="1"/>
</p:tagLst>
</file>

<file path=ppt/theme/theme1.xml><?xml version="1.0" encoding="utf-8"?>
<a:theme xmlns:a="http://schemas.openxmlformats.org/drawingml/2006/main" name="Blends">
  <a:themeElements>
    <a:clrScheme name="Custom 5">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0000FF"/>
      </a:hlink>
      <a:folHlink>
        <a:srgbClr val="0000FF"/>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1988</TotalTime>
  <Pages>15</Pages>
  <Words>3412</Words>
  <Application>Microsoft Office PowerPoint</Application>
  <PresentationFormat>Letter Paper (8.5x11 in)</PresentationFormat>
  <Paragraphs>436</Paragraphs>
  <Slides>66</Slides>
  <Notes>45</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66</vt:i4>
      </vt:variant>
    </vt:vector>
  </HeadingPairs>
  <TitlesOfParts>
    <vt:vector size="74" baseType="lpstr">
      <vt:lpstr>Arial</vt:lpstr>
      <vt:lpstr>Calibri</vt:lpstr>
      <vt:lpstr>Tahoma</vt:lpstr>
      <vt:lpstr>Times New Roman</vt:lpstr>
      <vt:lpstr>Wingdings</vt:lpstr>
      <vt:lpstr>Blends</vt:lpstr>
      <vt:lpstr>1_Blends</vt:lpstr>
      <vt:lpstr>Equation</vt:lpstr>
      <vt:lpstr>Chapter 7 Process Improvement</vt:lpstr>
      <vt:lpstr>Learning Objectives</vt:lpstr>
      <vt:lpstr>Quality and Productivity Improvement Process</vt:lpstr>
      <vt:lpstr>Figure 7.1: PDCA Cycle</vt:lpstr>
      <vt:lpstr>Table 7.1: Problem-Solving Steps in the PDCA Cycle 1</vt:lpstr>
      <vt:lpstr>Table 7.1: Problem-Solving Steps in the PDCA Cycle 2</vt:lpstr>
      <vt:lpstr>Table 7.1: Problem-Solving Steps in the PDCA Cycle 3</vt:lpstr>
      <vt:lpstr>Table 7.1: Problem-Solving Steps in the PDCA Cycle 4</vt:lpstr>
      <vt:lpstr>Table 7.1: Problem-Solving Steps in the PDCA Cycle 5</vt:lpstr>
      <vt:lpstr>Quality Tools for Analysis and Problem Solving</vt:lpstr>
      <vt:lpstr>Figure 7.2: Excel Check Sheet</vt:lpstr>
      <vt:lpstr>Figure 7.3: Run Chart of Departure Delays</vt:lpstr>
      <vt:lpstr>Figure 7.4: Histogram of Lost Luggage</vt:lpstr>
      <vt:lpstr>Figure 7.5: Pareto Chart</vt:lpstr>
      <vt:lpstr>Table 7.2: Pareto Analysis of Flight Departure Delay Causes</vt:lpstr>
      <vt:lpstr>Figure 7.6: Flowchart at Departure Gate</vt:lpstr>
      <vt:lpstr>Figure 7.7: Cause-and-Effect Diagram for Delayed Flight Departures</vt:lpstr>
      <vt:lpstr>Figure 7.8: Scatter Diagram</vt:lpstr>
      <vt:lpstr>Figure 7.9: Control Chart of Midway Departure Delays</vt:lpstr>
      <vt:lpstr>The Quality Gurus</vt:lpstr>
      <vt:lpstr>Benchmarking 1</vt:lpstr>
      <vt:lpstr>Benchmarking 2</vt:lpstr>
      <vt:lpstr>Improvement Programs</vt:lpstr>
      <vt:lpstr>Deming’s 14 Point Program 1</vt:lpstr>
      <vt:lpstr>Deming’s 14 Point Program 2</vt:lpstr>
      <vt:lpstr>ISO 9001</vt:lpstr>
      <vt:lpstr>Six Sigma</vt:lpstr>
      <vt:lpstr>Figure 7.10: Distribution of On-Time Arrivals</vt:lpstr>
      <vt:lpstr>Properties of a Normal Distribution</vt:lpstr>
      <vt:lpstr>Impact of 1.5σ Shift on 6σ Process</vt:lpstr>
      <vt:lpstr>Figure 7.11: Six Sigma Organization Roles and Responsibilities</vt:lpstr>
      <vt:lpstr>Six Sigma DMAIC Process Steps</vt:lpstr>
      <vt:lpstr>DMAIC Example</vt:lpstr>
      <vt:lpstr>Step 1 – Define</vt:lpstr>
      <vt:lpstr>Step 2 – Measure 1</vt:lpstr>
      <vt:lpstr>Step 2 – Measure 2</vt:lpstr>
      <vt:lpstr>Step 2 – Measure 3</vt:lpstr>
      <vt:lpstr>Step 3 – Analyze</vt:lpstr>
      <vt:lpstr>Step 4 – Improve</vt:lpstr>
      <vt:lpstr>Step 4 – Improve: Improvement Options</vt:lpstr>
      <vt:lpstr>Step 5 – Control</vt:lpstr>
      <vt:lpstr>Lean Service Philosophy</vt:lpstr>
      <vt:lpstr>Value-Stream Mapping in Services</vt:lpstr>
      <vt:lpstr>Figure 7.12: Value Stream Map of Small Business Loan Approval</vt:lpstr>
      <vt:lpstr>7-Steps to achieve Lean Service</vt:lpstr>
      <vt:lpstr>Techniques to enhance Lean Application</vt:lpstr>
      <vt:lpstr>Topics for Discussion</vt:lpstr>
      <vt:lpstr>Interactive Exercise</vt:lpstr>
      <vt:lpstr>Case 7.1: Senora County Sheriff</vt:lpstr>
      <vt:lpstr>Case 7.2: Mega Bytes Restaurant</vt:lpstr>
      <vt:lpstr>The Seven-Step Method (SSM)</vt:lpstr>
      <vt:lpstr>Process Improvement Long Description </vt:lpstr>
      <vt:lpstr>Figure 7.1: PDCA Cycle Long Description </vt:lpstr>
      <vt:lpstr>Figure 7.3: Run Chart of Departure Delays Long Description </vt:lpstr>
      <vt:lpstr>Figure 7.4: Histogram of Lost Luggage Long Description </vt:lpstr>
      <vt:lpstr>Figure 7.5: Pareto Chart Long Description </vt:lpstr>
      <vt:lpstr>Figure 7.6: Flowchart at Departure Gate Long Description </vt:lpstr>
      <vt:lpstr>Figure 7.7: Cause-and-Effect Diagram for Delayed Flight Departures Long Description </vt:lpstr>
      <vt:lpstr>Figure 7.8: Scatter Diagram Long Description </vt:lpstr>
      <vt:lpstr>Figure 7.9: Control Chart of Midway Departure Delays Long Description </vt:lpstr>
      <vt:lpstr>Figure 7.10: Distribution of On-Time Arrivals Long Description </vt:lpstr>
      <vt:lpstr>Properties of a Normal Distribution Long Description </vt:lpstr>
      <vt:lpstr>Impact of 1.5σ Shift on 6σ Process Long Description </vt:lpstr>
      <vt:lpstr>Figure 7.11: Six Sigma Organization Roles and Responsibilities Long Description </vt:lpstr>
      <vt:lpstr>Step 3 – Analyze Long Description </vt:lpstr>
      <vt:lpstr>Figure 7.12: Value Stream Map of Small Business Loan Approval Long Description </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Management,9e</dc:title>
  <dc:creator>Sanjeev Bordoloi/James A. Fitzsimmons/Mona J. Fitzsimmons</dc:creator>
  <cp:lastModifiedBy>M, Michaelammal</cp:lastModifiedBy>
  <cp:revision>362</cp:revision>
  <cp:lastPrinted>1997-05-18T18:51:52Z</cp:lastPrinted>
  <dcterms:created xsi:type="dcterms:W3CDTF">1996-01-27T21:40:24Z</dcterms:created>
  <dcterms:modified xsi:type="dcterms:W3CDTF">2018-09-25T11:42:39Z</dcterms:modified>
</cp:coreProperties>
</file>