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7" r:id="rId2"/>
    <p:sldMasterId id="2147483680" r:id="rId3"/>
  </p:sldMasterIdLst>
  <p:notesMasterIdLst>
    <p:notesMasterId r:id="rId53"/>
  </p:notesMasterIdLst>
  <p:handoutMasterIdLst>
    <p:handoutMasterId r:id="rId54"/>
  </p:handoutMasterIdLst>
  <p:sldIdLst>
    <p:sldId id="361" r:id="rId4"/>
    <p:sldId id="271" r:id="rId5"/>
    <p:sldId id="296" r:id="rId6"/>
    <p:sldId id="311" r:id="rId7"/>
    <p:sldId id="289" r:id="rId8"/>
    <p:sldId id="290" r:id="rId9"/>
    <p:sldId id="276" r:id="rId10"/>
    <p:sldId id="334" r:id="rId11"/>
    <p:sldId id="306" r:id="rId12"/>
    <p:sldId id="298" r:id="rId13"/>
    <p:sldId id="312" r:id="rId14"/>
    <p:sldId id="349" r:id="rId15"/>
    <p:sldId id="350" r:id="rId16"/>
    <p:sldId id="313" r:id="rId17"/>
    <p:sldId id="314" r:id="rId18"/>
    <p:sldId id="258" r:id="rId19"/>
    <p:sldId id="259" r:id="rId20"/>
    <p:sldId id="310" r:id="rId21"/>
    <p:sldId id="351" r:id="rId22"/>
    <p:sldId id="315" r:id="rId23"/>
    <p:sldId id="316" r:id="rId24"/>
    <p:sldId id="262" r:id="rId25"/>
    <p:sldId id="319" r:id="rId26"/>
    <p:sldId id="318" r:id="rId27"/>
    <p:sldId id="317" r:id="rId28"/>
    <p:sldId id="279" r:id="rId29"/>
    <p:sldId id="335" r:id="rId30"/>
    <p:sldId id="336" r:id="rId31"/>
    <p:sldId id="337" r:id="rId32"/>
    <p:sldId id="281" r:id="rId33"/>
    <p:sldId id="269" r:id="rId34"/>
    <p:sldId id="270" r:id="rId35"/>
    <p:sldId id="333" r:id="rId36"/>
    <p:sldId id="285" r:id="rId37"/>
    <p:sldId id="320" r:id="rId38"/>
    <p:sldId id="338" r:id="rId39"/>
    <p:sldId id="293" r:id="rId40"/>
    <p:sldId id="299" r:id="rId41"/>
    <p:sldId id="300" r:id="rId42"/>
    <p:sldId id="301" r:id="rId43"/>
    <p:sldId id="302" r:id="rId44"/>
    <p:sldId id="303" r:id="rId45"/>
    <p:sldId id="352" r:id="rId46"/>
    <p:sldId id="353" r:id="rId47"/>
    <p:sldId id="355" r:id="rId48"/>
    <p:sldId id="354" r:id="rId49"/>
    <p:sldId id="356" r:id="rId50"/>
    <p:sldId id="359" r:id="rId51"/>
    <p:sldId id="360" r:id="rId52"/>
  </p:sldIdLst>
  <p:sldSz cx="9144000" cy="6858000" type="letter"/>
  <p:notesSz cx="6858000" cy="9028113"/>
  <p:custDataLst>
    <p:tags r:id="rId55"/>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333399"/>
    <a:srgbClr val="000000"/>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92" autoAdjust="0"/>
    <p:restoredTop sz="92234" autoAdjust="0"/>
  </p:normalViewPr>
  <p:slideViewPr>
    <p:cSldViewPr>
      <p:cViewPr varScale="1">
        <p:scale>
          <a:sx n="117" d="100"/>
          <a:sy n="117" d="100"/>
        </p:scale>
        <p:origin x="163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398308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FC7A76-E052-413F-81C9-B5DED1CC5A49}" type="datetimeFigureOut">
              <a:rPr lang="en-US" smtClean="0"/>
              <a:t>9/14/2018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7284640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054301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FC7A76-E052-413F-81C9-B5DED1CC5A49}" type="datetimeFigureOut">
              <a:rPr lang="en-US" smtClean="0"/>
              <a:t>9/14/2018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5008699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FC7A76-E052-413F-81C9-B5DED1CC5A49}" type="datetimeFigureOut">
              <a:rPr lang="en-US" smtClean="0"/>
              <a:t>9/14/2018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38975346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FC7A76-E052-413F-81C9-B5DED1CC5A49}" type="datetimeFigureOut">
              <a:rPr lang="en-US" smtClean="0"/>
              <a:t>9/14/2018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604097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FC7A76-E052-413F-81C9-B5DED1CC5A49}" type="datetimeFigureOut">
              <a:rPr lang="en-US" smtClean="0"/>
              <a:t>9/14/2018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9468243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FC7A76-E052-413F-81C9-B5DED1CC5A49}" type="datetimeFigureOut">
              <a:rPr lang="en-US" smtClean="0"/>
              <a:t>9/14/2018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7120989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504321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FC7A76-E052-413F-81C9-B5DED1CC5A49}" type="datetimeFigureOut">
              <a:rPr lang="en-US" smtClean="0"/>
              <a:t>9/14/2018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42305366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13182494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FC7A76-E052-413F-81C9-B5DED1CC5A49}" type="datetimeFigureOut">
              <a:rPr lang="en-US" smtClean="0"/>
              <a:t>9/14/2018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1C9853-1296-4772-A55C-74EBB9757303}" type="slidenum">
              <a:rPr lang="en-US" smtClean="0"/>
              <a:t>‹#›</a:t>
            </a:fld>
            <a:endParaRPr lang="en-US"/>
          </a:p>
        </p:txBody>
      </p:sp>
    </p:spTree>
    <p:extLst>
      <p:ext uri="{BB962C8B-B14F-4D97-AF65-F5344CB8AC3E}">
        <p14:creationId xmlns:p14="http://schemas.microsoft.com/office/powerpoint/2010/main" val="2484960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743744"/>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36637"/>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36637"/>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458912"/>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458912"/>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385887"/>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28687"/>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19262"/>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28600"/>
            <a:ext cx="7793037" cy="90784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709"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FC7A76-E052-413F-81C9-B5DED1CC5A49}" type="datetimeFigureOut">
              <a:rPr lang="en-US" smtClean="0"/>
              <a:t>9/14/2018</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1C9853-1296-4772-A55C-74EBB9757303}" type="slidenum">
              <a:rPr lang="en-US" smtClean="0"/>
              <a:t>‹#›</a:t>
            </a:fld>
            <a:endParaRPr lang="en-US"/>
          </a:p>
        </p:txBody>
      </p:sp>
    </p:spTree>
    <p:extLst>
      <p:ext uri="{BB962C8B-B14F-4D97-AF65-F5344CB8AC3E}">
        <p14:creationId xmlns:p14="http://schemas.microsoft.com/office/powerpoint/2010/main" val="1266994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slide" Target="slide4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slide" Target="slide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 Target="slide4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2.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slide" Target="slide49.xml"/><Relationship Id="rId4" Type="http://schemas.openxmlformats.org/officeDocument/2006/relationships/slide" Target="slide43.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slide" Target="slide49.xml"/><Relationship Id="rId4" Type="http://schemas.openxmlformats.org/officeDocument/2006/relationships/slide" Target="slide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14400"/>
            <a:ext cx="7772400" cy="1915006"/>
          </a:xfrm>
        </p:spPr>
        <p:txBody>
          <a:bodyPr/>
          <a:lstStyle/>
          <a:p>
            <a:pPr algn="ctr"/>
            <a:r>
              <a:rPr lang="en-US" sz="4000" dirty="0">
                <a:latin typeface="Calibri" panose="020F0502020204030204" pitchFamily="34" charset="0"/>
              </a:rPr>
              <a:t>Chapter 6</a:t>
            </a:r>
            <a:br>
              <a:rPr lang="en-US" sz="4000" dirty="0">
                <a:latin typeface="Calibri" panose="020F0502020204030204" pitchFamily="34" charset="0"/>
              </a:rPr>
            </a:br>
            <a:r>
              <a:rPr lang="en-US" sz="4000" dirty="0">
                <a:latin typeface="Calibri" panose="020F0502020204030204" pitchFamily="34" charset="0"/>
              </a:rPr>
              <a:t>Service Quality</a:t>
            </a:r>
            <a:endParaRPr lang="en-IN" sz="4000" dirty="0">
              <a:latin typeface="Calibri" panose="020F0502020204030204" pitchFamily="34" charset="0"/>
            </a:endParaRPr>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6623" y="3429000"/>
            <a:ext cx="2410755" cy="2760500"/>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65960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Measuring Service Quality </a:t>
            </a:r>
            <a:r>
              <a:rPr lang="en-US" sz="1000" dirty="0"/>
              <a:t>2</a:t>
            </a:r>
            <a:endParaRPr lang="en-US" dirty="0"/>
          </a:p>
        </p:txBody>
      </p:sp>
      <p:sp>
        <p:nvSpPr>
          <p:cNvPr id="2" name="Content Placeholder 1"/>
          <p:cNvSpPr>
            <a:spLocks noGrp="1"/>
          </p:cNvSpPr>
          <p:nvPr>
            <p:ph idx="1"/>
          </p:nvPr>
        </p:nvSpPr>
        <p:spPr/>
        <p:txBody>
          <a:bodyPr/>
          <a:lstStyle/>
          <a:p>
            <a:pPr marL="0" indent="0" eaLnBrk="1" hangingPunct="1">
              <a:lnSpc>
                <a:spcPct val="90000"/>
              </a:lnSpc>
              <a:buNone/>
            </a:pPr>
            <a:r>
              <a:rPr lang="en-US" dirty="0"/>
              <a:t>Walk-Through Audit.</a:t>
            </a:r>
          </a:p>
          <a:p>
            <a:pPr marL="292608" lvl="1" indent="-292608" eaLnBrk="1" hangingPunct="1">
              <a:lnSpc>
                <a:spcPct val="90000"/>
              </a:lnSpc>
              <a:buSzPct val="100000"/>
            </a:pPr>
            <a:r>
              <a:rPr lang="en-US" dirty="0"/>
              <a:t>Service delivery system should conform to customer expectations.</a:t>
            </a:r>
          </a:p>
          <a:p>
            <a:pPr marL="292608" lvl="1" indent="-292608" eaLnBrk="1" hangingPunct="1">
              <a:lnSpc>
                <a:spcPct val="90000"/>
              </a:lnSpc>
              <a:buSzPct val="100000"/>
            </a:pPr>
            <a:r>
              <a:rPr lang="en-US" dirty="0"/>
              <a:t>Customer impression of service influenced by use of all senses.</a:t>
            </a:r>
          </a:p>
          <a:p>
            <a:pPr marL="292608" lvl="1" indent="-292608" eaLnBrk="1" hangingPunct="1">
              <a:lnSpc>
                <a:spcPct val="90000"/>
              </a:lnSpc>
              <a:buSzPct val="100000"/>
            </a:pPr>
            <a:r>
              <a:rPr lang="en-US" dirty="0"/>
              <a:t>Service managers lose sensitivity due </a:t>
            </a:r>
            <a:br>
              <a:rPr lang="en-US" dirty="0"/>
            </a:br>
            <a:r>
              <a:rPr lang="en-US" dirty="0"/>
              <a:t>to familiarity.</a:t>
            </a:r>
          </a:p>
          <a:p>
            <a:pPr marL="292608" lvl="1" indent="-292608" eaLnBrk="1" hangingPunct="1">
              <a:lnSpc>
                <a:spcPct val="90000"/>
              </a:lnSpc>
              <a:buSzPct val="100000"/>
            </a:pPr>
            <a:r>
              <a:rPr lang="en-US" dirty="0"/>
              <a:t>Need detailed service audit from a customer’s perspective.</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xfrm>
            <a:off x="1182688" y="76201"/>
            <a:ext cx="7580312" cy="1600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400" dirty="0"/>
              <a:t>Table 6.1: Comparison of Customer Satisfaction Survey with Walk-through Audit </a:t>
            </a:r>
            <a:r>
              <a:rPr lang="en-US" sz="1000" dirty="0"/>
              <a:t>1</a:t>
            </a:r>
          </a:p>
        </p:txBody>
      </p:sp>
      <p:graphicFrame>
        <p:nvGraphicFramePr>
          <p:cNvPr id="4" name="Table 3"/>
          <p:cNvGraphicFramePr>
            <a:graphicFrameLocks noGrp="1"/>
          </p:cNvGraphicFramePr>
          <p:nvPr>
            <p:extLst>
              <p:ext uri="{D42A27DB-BD31-4B8C-83A1-F6EECF244321}">
                <p14:modId xmlns:p14="http://schemas.microsoft.com/office/powerpoint/2010/main" val="2796494828"/>
              </p:ext>
            </p:extLst>
          </p:nvPr>
        </p:nvGraphicFramePr>
        <p:xfrm>
          <a:off x="990600" y="2514600"/>
          <a:ext cx="7239000" cy="2590800"/>
        </p:xfrm>
        <a:graphic>
          <a:graphicData uri="http://schemas.openxmlformats.org/drawingml/2006/table">
            <a:tbl>
              <a:tblPr firstRow="1" bandRow="1">
                <a:tableStyleId>{5C22544A-7EE6-4342-B048-85BDC9FD1C3A}</a:tableStyleId>
              </a:tblPr>
              <a:tblGrid>
                <a:gridCol w="1052946">
                  <a:extLst>
                    <a:ext uri="{9D8B030D-6E8A-4147-A177-3AD203B41FA5}">
                      <a16:colId xmlns:a16="http://schemas.microsoft.com/office/drawing/2014/main" val="20000"/>
                    </a:ext>
                  </a:extLst>
                </a:gridCol>
                <a:gridCol w="3093027">
                  <a:extLst>
                    <a:ext uri="{9D8B030D-6E8A-4147-A177-3AD203B41FA5}">
                      <a16:colId xmlns:a16="http://schemas.microsoft.com/office/drawing/2014/main" val="20001"/>
                    </a:ext>
                  </a:extLst>
                </a:gridCol>
                <a:gridCol w="3093027">
                  <a:extLst>
                    <a:ext uri="{9D8B030D-6E8A-4147-A177-3AD203B41FA5}">
                      <a16:colId xmlns:a16="http://schemas.microsoft.com/office/drawing/2014/main" val="20002"/>
                    </a:ext>
                  </a:extLst>
                </a:gridCol>
              </a:tblGrid>
              <a:tr h="381000">
                <a:tc>
                  <a:txBody>
                    <a:bodyPr/>
                    <a:lstStyle/>
                    <a:p>
                      <a:pPr algn="ctr"/>
                      <a:r>
                        <a:rPr lang="en-US" sz="1600" b="0" i="0" u="none" strike="noStrike" kern="1200" baseline="0" dirty="0">
                          <a:solidFill>
                            <a:schemeClr val="bg1"/>
                          </a:solidFill>
                          <a:latin typeface="Calibri" panose="020F0502020204030204" pitchFamily="34" charset="0"/>
                          <a:ea typeface="+mn-ea"/>
                          <a:cs typeface="+mn-cs"/>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tx1"/>
                          </a:solidFill>
                          <a:latin typeface="Calibri" panose="020F0502020204030204" pitchFamily="34" charset="0"/>
                          <a:ea typeface="+mn-ea"/>
                          <a:cs typeface="+mn-cs"/>
                        </a:rPr>
                        <a:t>Customer Satisfaction Survey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tx1"/>
                          </a:solidFill>
                          <a:latin typeface="Calibri" panose="020F0502020204030204" pitchFamily="34" charset="0"/>
                          <a:ea typeface="+mn-ea"/>
                          <a:cs typeface="+mn-cs"/>
                        </a:rPr>
                        <a:t>Walk-through Audit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14082742"/>
                  </a:ext>
                </a:extLst>
              </a:tr>
              <a:tr h="2209800">
                <a:tc>
                  <a:txBody>
                    <a:bodyPr/>
                    <a:lstStyle/>
                    <a:p>
                      <a:pPr algn="l"/>
                      <a:r>
                        <a:rPr lang="en-US" sz="1600" b="1" i="0" u="none" strike="noStrike" kern="1200" baseline="0" dirty="0">
                          <a:solidFill>
                            <a:schemeClr val="tx1"/>
                          </a:solidFill>
                          <a:latin typeface="Calibri" panose="020F0502020204030204" pitchFamily="34" charset="0"/>
                          <a:ea typeface="+mn-ea"/>
                          <a:cs typeface="+mn-cs"/>
                        </a:rPr>
                        <a:t>Purpose</a:t>
                      </a:r>
                    </a:p>
                    <a:p>
                      <a:pPr algn="l"/>
                      <a:endParaRPr lang="en-US" sz="1600" b="1" i="0" u="none" strike="noStrike" kern="1200" baseline="0" dirty="0">
                        <a:solidFill>
                          <a:schemeClr val="tx1"/>
                        </a:solidFill>
                        <a:latin typeface="Calibri" panose="020F0502020204030204" pitchFamily="34" charset="0"/>
                        <a:ea typeface="+mn-ea"/>
                        <a:cs typeface="+mn-cs"/>
                      </a:endParaRPr>
                    </a:p>
                    <a:p>
                      <a:pPr algn="l"/>
                      <a:endParaRPr lang="en-US" sz="1600" b="1" i="0" u="none" strike="noStrike" kern="1200" baseline="0" dirty="0">
                        <a:solidFill>
                          <a:schemeClr val="tx1"/>
                        </a:solidFill>
                        <a:latin typeface="Calibri" panose="020F0502020204030204" pitchFamily="34" charset="0"/>
                        <a:ea typeface="+mn-ea"/>
                        <a:cs typeface="+mn-cs"/>
                      </a:endParaRPr>
                    </a:p>
                    <a:p>
                      <a:pPr algn="l"/>
                      <a:endParaRPr lang="en-US" sz="1600" b="1" i="0" u="none" strike="noStrike" kern="1200" baseline="0" dirty="0">
                        <a:solidFill>
                          <a:schemeClr val="tx1"/>
                        </a:solidFill>
                        <a:latin typeface="Calibri" panose="020F0502020204030204" pitchFamily="34" charset="0"/>
                        <a:ea typeface="+mn-ea"/>
                        <a:cs typeface="+mn-cs"/>
                      </a:endParaRPr>
                    </a:p>
                    <a:p>
                      <a:pPr algn="l"/>
                      <a:endParaRPr lang="en-US" sz="1600" b="1" i="0" u="none" strike="noStrike" kern="1200" baseline="0" dirty="0">
                        <a:solidFill>
                          <a:schemeClr val="tx1"/>
                        </a:solidFill>
                        <a:latin typeface="Calibri" panose="020F0502020204030204" pitchFamily="34" charset="0"/>
                        <a:ea typeface="+mn-ea"/>
                        <a:cs typeface="+mn-cs"/>
                      </a:endParaRPr>
                    </a:p>
                    <a:p>
                      <a:pPr algn="l"/>
                      <a:r>
                        <a:rPr lang="en-US" sz="1600" b="1" i="0" u="none" strike="noStrike" kern="1200" baseline="0" dirty="0">
                          <a:solidFill>
                            <a:schemeClr val="tx1"/>
                          </a:solidFill>
                          <a:latin typeface="Calibri" panose="020F0502020204030204" pitchFamily="34" charset="0"/>
                          <a:ea typeface="+mn-ea"/>
                          <a:cs typeface="+mn-cs"/>
                        </a:rPr>
                        <a:t>Focus</a:t>
                      </a:r>
                      <a:r>
                        <a:rPr lang="en-US" sz="1600" b="0" i="0" u="none" strike="noStrike" kern="1200" baseline="0" dirty="0">
                          <a:solidFill>
                            <a:schemeClr val="tx1"/>
                          </a:solidFill>
                          <a:latin typeface="Calibri" panose="020F0502020204030204" pitchFamily="34" charset="0"/>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Calibri" panose="020F0502020204030204" pitchFamily="34" charset="0"/>
                          <a:ea typeface="+mn-ea"/>
                          <a:cs typeface="+mn-cs"/>
                        </a:rPr>
                        <a:t>Determine overall satisfaction associated with the current level of service quality.</a:t>
                      </a:r>
                    </a:p>
                    <a:p>
                      <a:endParaRPr lang="en-US" sz="1600" b="0" i="0" u="none" strike="noStrike" kern="1200" baseline="0" dirty="0">
                        <a:solidFill>
                          <a:schemeClr val="tx1"/>
                        </a:solidFill>
                        <a:latin typeface="Calibri" panose="020F0502020204030204" pitchFamily="34" charset="0"/>
                        <a:ea typeface="+mn-ea"/>
                        <a:cs typeface="+mn-cs"/>
                      </a:endParaRPr>
                    </a:p>
                    <a:p>
                      <a:endParaRPr lang="en-US" sz="1600" b="0" i="0" u="none" strike="noStrike" kern="1200" baseline="0" dirty="0">
                        <a:solidFill>
                          <a:schemeClr val="tx1"/>
                        </a:solidFill>
                        <a:latin typeface="Calibri" panose="020F0502020204030204" pitchFamily="34" charset="0"/>
                        <a:ea typeface="+mn-ea"/>
                        <a:cs typeface="+mn-cs"/>
                      </a:endParaRPr>
                    </a:p>
                    <a:p>
                      <a:r>
                        <a:rPr lang="en-US" sz="1600" b="0" i="0" u="none" strike="noStrike" kern="1200" baseline="0" dirty="0">
                          <a:solidFill>
                            <a:schemeClr val="tx1"/>
                          </a:solidFill>
                          <a:latin typeface="Calibri" panose="020F0502020204030204" pitchFamily="34" charset="0"/>
                          <a:ea typeface="+mn-ea"/>
                          <a:cs typeface="+mn-cs"/>
                        </a:rPr>
                        <a:t>Measure customer attitudes toward, opinions about, and perceptions of service quality.</a:t>
                      </a:r>
                      <a:endParaRPr lang="en-US" sz="18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Calibri" panose="020F0502020204030204" pitchFamily="34" charset="0"/>
                          <a:ea typeface="+mn-ea"/>
                          <a:cs typeface="+mn-cs"/>
                        </a:rPr>
                        <a:t>Conduct a systematic assessment of the entire customer service experience from beginning to end.</a:t>
                      </a:r>
                    </a:p>
                    <a:p>
                      <a:endParaRPr lang="en-US" sz="1600" b="0" i="0" u="none" strike="noStrike" kern="1200" baseline="0" dirty="0">
                        <a:solidFill>
                          <a:schemeClr val="tx1"/>
                        </a:solidFill>
                        <a:latin typeface="Calibri" panose="020F0502020204030204" pitchFamily="34" charset="0"/>
                        <a:ea typeface="+mn-ea"/>
                        <a:cs typeface="+mn-cs"/>
                      </a:endParaRPr>
                    </a:p>
                    <a:p>
                      <a:endParaRPr lang="en-US" sz="1600" b="0" i="0" u="none" strike="noStrike" kern="1200" baseline="0" dirty="0">
                        <a:solidFill>
                          <a:schemeClr val="tx1"/>
                        </a:solidFill>
                        <a:latin typeface="Calibri" panose="020F0502020204030204" pitchFamily="34" charset="0"/>
                        <a:ea typeface="+mn-ea"/>
                        <a:cs typeface="+mn-cs"/>
                      </a:endParaRPr>
                    </a:p>
                    <a:p>
                      <a:r>
                        <a:rPr lang="en-US" sz="1600" b="0" i="0" u="none" strike="noStrike" kern="1200" baseline="0" dirty="0">
                          <a:solidFill>
                            <a:schemeClr val="tx1"/>
                          </a:solidFill>
                          <a:latin typeface="Calibri" panose="020F0502020204030204" pitchFamily="34" charset="0"/>
                          <a:ea typeface="+mn-ea"/>
                          <a:cs typeface="+mn-cs"/>
                        </a:rPr>
                        <a:t>Measure customer perceptions of the effectiveness of each stage of the service delivery process.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1"/>
            <a:ext cx="7580312" cy="1600200"/>
          </a:xfrm>
        </p:spPr>
        <p:txBody>
          <a:bodyPr/>
          <a:lstStyle/>
          <a:p>
            <a:r>
              <a:rPr lang="en-US" sz="3400" dirty="0"/>
              <a:t>Table 6.1: Comparison of Customer Satisfaction Survey with Walk-through Audit </a:t>
            </a:r>
            <a:r>
              <a:rPr lang="en-US" sz="1000" dirty="0"/>
              <a:t>2</a:t>
            </a:r>
          </a:p>
        </p:txBody>
      </p:sp>
      <p:graphicFrame>
        <p:nvGraphicFramePr>
          <p:cNvPr id="4" name="Table 3"/>
          <p:cNvGraphicFramePr>
            <a:graphicFrameLocks noGrp="1"/>
          </p:cNvGraphicFramePr>
          <p:nvPr>
            <p:extLst>
              <p:ext uri="{D42A27DB-BD31-4B8C-83A1-F6EECF244321}">
                <p14:modId xmlns:p14="http://schemas.microsoft.com/office/powerpoint/2010/main" val="3502434117"/>
              </p:ext>
            </p:extLst>
          </p:nvPr>
        </p:nvGraphicFramePr>
        <p:xfrm>
          <a:off x="609600" y="2133600"/>
          <a:ext cx="7848600" cy="4089400"/>
        </p:xfrm>
        <a:graphic>
          <a:graphicData uri="http://schemas.openxmlformats.org/drawingml/2006/table">
            <a:tbl>
              <a:tblPr firstRow="1" bandRow="1">
                <a:tableStyleId>{5C22544A-7EE6-4342-B048-85BDC9FD1C3A}</a:tableStyleId>
              </a:tblPr>
              <a:tblGrid>
                <a:gridCol w="2616200">
                  <a:extLst>
                    <a:ext uri="{9D8B030D-6E8A-4147-A177-3AD203B41FA5}">
                      <a16:colId xmlns:a16="http://schemas.microsoft.com/office/drawing/2014/main" val="20000"/>
                    </a:ext>
                  </a:extLst>
                </a:gridCol>
                <a:gridCol w="2616200">
                  <a:extLst>
                    <a:ext uri="{9D8B030D-6E8A-4147-A177-3AD203B41FA5}">
                      <a16:colId xmlns:a16="http://schemas.microsoft.com/office/drawing/2014/main" val="20001"/>
                    </a:ext>
                  </a:extLst>
                </a:gridCol>
                <a:gridCol w="2616200">
                  <a:extLst>
                    <a:ext uri="{9D8B030D-6E8A-4147-A177-3AD203B41FA5}">
                      <a16:colId xmlns:a16="http://schemas.microsoft.com/office/drawing/2014/main" val="20002"/>
                    </a:ext>
                  </a:extLst>
                </a:gridCol>
              </a:tblGrid>
              <a:tr h="370840">
                <a:tc>
                  <a:txBody>
                    <a:bodyPr/>
                    <a:lstStyle/>
                    <a:p>
                      <a:pPr algn="ctr"/>
                      <a:r>
                        <a:rPr lang="en-US" sz="1400" b="0" i="0" u="none" strike="noStrike" kern="1200" baseline="0" dirty="0">
                          <a:solidFill>
                            <a:schemeClr val="bg1"/>
                          </a:solidFill>
                          <a:latin typeface="Calibri" panose="020F0502020204030204" pitchFamily="34" charset="0"/>
                          <a:ea typeface="+mn-ea"/>
                          <a:cs typeface="+mn-cs"/>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Customer Satisfaction Survey</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Walk-through Audit</a:t>
                      </a:r>
                      <a:endParaRPr lang="en-US" sz="140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5367119"/>
                  </a:ext>
                </a:extLst>
              </a:tr>
              <a:tr h="370840">
                <a:tc>
                  <a:txBody>
                    <a:bodyPr/>
                    <a:lstStyle/>
                    <a:p>
                      <a:r>
                        <a:rPr lang="en-US" sz="1400" b="1" i="0" u="none" strike="noStrike" kern="1200" baseline="0" dirty="0">
                          <a:solidFill>
                            <a:schemeClr val="tx1"/>
                          </a:solidFill>
                          <a:latin typeface="Calibri" panose="020F0502020204030204" pitchFamily="34" charset="0"/>
                          <a:ea typeface="+mn-ea"/>
                          <a:cs typeface="+mn-cs"/>
                        </a:rPr>
                        <a:t>Process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None/>
                      </a:pPr>
                      <a:r>
                        <a:rPr lang="en-US" sz="1400" b="0" i="0" u="none" strike="noStrike" kern="1200" baseline="0" dirty="0">
                          <a:solidFill>
                            <a:schemeClr val="tx1"/>
                          </a:solidFill>
                          <a:latin typeface="Calibri" panose="020F0502020204030204" pitchFamily="34" charset="0"/>
                          <a:ea typeface="+mn-ea"/>
                          <a:cs typeface="+mn-cs"/>
                        </a:rPr>
                        <a:t>1. Identify important customer service requirements or quality dimensions.</a:t>
                      </a:r>
                    </a:p>
                    <a:p>
                      <a:r>
                        <a:rPr lang="en-US" sz="1400" b="0" i="0" u="none" strike="noStrike" kern="1200" baseline="0" dirty="0">
                          <a:solidFill>
                            <a:schemeClr val="tx1"/>
                          </a:solidFill>
                          <a:latin typeface="Calibri" panose="020F0502020204030204" pitchFamily="34" charset="0"/>
                          <a:ea typeface="+mn-ea"/>
                          <a:cs typeface="+mn-cs"/>
                        </a:rPr>
                        <a:t>2. Design, test, and administer questionnaire to a sample of customers.</a:t>
                      </a:r>
                    </a:p>
                    <a:p>
                      <a:r>
                        <a:rPr lang="en-US" sz="1400" b="0" i="0" u="none" strike="noStrike" kern="1200" baseline="0" dirty="0">
                          <a:solidFill>
                            <a:schemeClr val="tx1"/>
                          </a:solidFill>
                          <a:latin typeface="Calibri" panose="020F0502020204030204" pitchFamily="34" charset="0"/>
                          <a:ea typeface="+mn-ea"/>
                          <a:cs typeface="+mn-cs"/>
                        </a:rPr>
                        <a:t>3. Summarize and analyze questionnaire results with emphasis on low ratings and changes relative to prior survey administrations.</a:t>
                      </a:r>
                    </a:p>
                    <a:p>
                      <a:r>
                        <a:rPr lang="en-US" sz="1400" b="0" i="0" u="none" strike="noStrike" kern="1200" baseline="0" dirty="0">
                          <a:solidFill>
                            <a:schemeClr val="tx1"/>
                          </a:solidFill>
                          <a:latin typeface="Calibri" panose="020F0502020204030204" pitchFamily="34" charset="0"/>
                          <a:ea typeface="+mn-ea"/>
                          <a:cs typeface="+mn-cs"/>
                        </a:rPr>
                        <a:t>4.  Determine areas needing improvements and implement change designed to correct deficiencies.</a:t>
                      </a:r>
                    </a:p>
                    <a:p>
                      <a:r>
                        <a:rPr lang="en-US" sz="1400" b="0" i="0" u="none" strike="noStrike" kern="1200" baseline="0" dirty="0">
                          <a:solidFill>
                            <a:schemeClr val="tx1"/>
                          </a:solidFill>
                          <a:latin typeface="Calibri" panose="020F0502020204030204" pitchFamily="34" charset="0"/>
                          <a:ea typeface="+mn-ea"/>
                          <a:cs typeface="+mn-cs"/>
                        </a:rPr>
                        <a:t>5.  Repeat for continuous quality improvement.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i="0" u="none" strike="noStrike" kern="1200" baseline="0" dirty="0">
                          <a:solidFill>
                            <a:schemeClr val="tx1"/>
                          </a:solidFill>
                          <a:latin typeface="Calibri" panose="020F0502020204030204" pitchFamily="34" charset="0"/>
                          <a:ea typeface="+mn-ea"/>
                          <a:cs typeface="+mn-cs"/>
                        </a:rPr>
                        <a:t>1. Flowchart the service delivery process from the customer’s perspective.</a:t>
                      </a:r>
                    </a:p>
                    <a:p>
                      <a:r>
                        <a:rPr lang="en-US" sz="1400" b="0" i="0" u="none" strike="noStrike" kern="1200" baseline="0" dirty="0">
                          <a:solidFill>
                            <a:schemeClr val="tx1"/>
                          </a:solidFill>
                          <a:latin typeface="Calibri" panose="020F0502020204030204" pitchFamily="34" charset="0"/>
                          <a:ea typeface="+mn-ea"/>
                          <a:cs typeface="+mn-cs"/>
                        </a:rPr>
                        <a:t>2. Design, test, and administer questionnaire to a sample of customers, management personnel, and/or customers at benchmark organizations.</a:t>
                      </a:r>
                    </a:p>
                    <a:p>
                      <a:r>
                        <a:rPr lang="en-US" sz="1400" b="0" i="0" u="none" strike="noStrike" kern="1200" baseline="0" dirty="0">
                          <a:solidFill>
                            <a:schemeClr val="tx1"/>
                          </a:solidFill>
                          <a:latin typeface="Calibri" panose="020F0502020204030204" pitchFamily="34" charset="0"/>
                          <a:ea typeface="+mn-ea"/>
                          <a:cs typeface="+mn-cs"/>
                        </a:rPr>
                        <a:t>3. Summarize and analyze survey results with emphasis on low rating relative to benchmark firms and gaps between management and customers.</a:t>
                      </a:r>
                    </a:p>
                    <a:p>
                      <a:r>
                        <a:rPr lang="en-US" sz="1400" b="0" i="0" u="none" strike="noStrike" kern="1200" baseline="0" dirty="0">
                          <a:solidFill>
                            <a:schemeClr val="tx1"/>
                          </a:solidFill>
                          <a:latin typeface="Calibri" panose="020F0502020204030204" pitchFamily="34" charset="0"/>
                          <a:ea typeface="+mn-ea"/>
                          <a:cs typeface="+mn-cs"/>
                        </a:rPr>
                        <a:t>4. Determine deficiencies and implement improvements.</a:t>
                      </a:r>
                    </a:p>
                    <a:p>
                      <a:r>
                        <a:rPr lang="en-US" sz="1400" b="0" i="0" u="none" strike="noStrike" kern="1200" baseline="0" dirty="0">
                          <a:solidFill>
                            <a:schemeClr val="tx1"/>
                          </a:solidFill>
                          <a:latin typeface="Calibri" panose="020F0502020204030204" pitchFamily="34" charset="0"/>
                          <a:ea typeface="+mn-ea"/>
                          <a:cs typeface="+mn-cs"/>
                        </a:rPr>
                        <a:t>5.Repeat for ongoing improvement.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89821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1"/>
            <a:ext cx="7580312" cy="1524000"/>
          </a:xfrm>
        </p:spPr>
        <p:txBody>
          <a:bodyPr/>
          <a:lstStyle/>
          <a:p>
            <a:r>
              <a:rPr lang="en-US" sz="3400" dirty="0"/>
              <a:t>Table 6.1: Comparison of Customer Satisfaction Survey with Walk-through Audit </a:t>
            </a:r>
            <a:r>
              <a:rPr lang="en-US" sz="1000" dirty="0"/>
              <a:t>3</a:t>
            </a:r>
          </a:p>
        </p:txBody>
      </p:sp>
      <p:graphicFrame>
        <p:nvGraphicFramePr>
          <p:cNvPr id="4" name="Table 3"/>
          <p:cNvGraphicFramePr>
            <a:graphicFrameLocks noGrp="1"/>
          </p:cNvGraphicFramePr>
          <p:nvPr>
            <p:extLst>
              <p:ext uri="{D42A27DB-BD31-4B8C-83A1-F6EECF244321}">
                <p14:modId xmlns:p14="http://schemas.microsoft.com/office/powerpoint/2010/main" val="3340287312"/>
              </p:ext>
            </p:extLst>
          </p:nvPr>
        </p:nvGraphicFramePr>
        <p:xfrm>
          <a:off x="1182687" y="1965960"/>
          <a:ext cx="6970713" cy="4454595"/>
        </p:xfrm>
        <a:graphic>
          <a:graphicData uri="http://schemas.openxmlformats.org/drawingml/2006/table">
            <a:tbl>
              <a:tblPr firstRow="1" bandRow="1">
                <a:tableStyleId>{5C22544A-7EE6-4342-B048-85BDC9FD1C3A}</a:tableStyleId>
              </a:tblPr>
              <a:tblGrid>
                <a:gridCol w="1267402">
                  <a:extLst>
                    <a:ext uri="{9D8B030D-6E8A-4147-A177-3AD203B41FA5}">
                      <a16:colId xmlns:a16="http://schemas.microsoft.com/office/drawing/2014/main" val="20000"/>
                    </a:ext>
                  </a:extLst>
                </a:gridCol>
                <a:gridCol w="3027683">
                  <a:extLst>
                    <a:ext uri="{9D8B030D-6E8A-4147-A177-3AD203B41FA5}">
                      <a16:colId xmlns:a16="http://schemas.microsoft.com/office/drawing/2014/main" val="20001"/>
                    </a:ext>
                  </a:extLst>
                </a:gridCol>
                <a:gridCol w="2675628">
                  <a:extLst>
                    <a:ext uri="{9D8B030D-6E8A-4147-A177-3AD203B41FA5}">
                      <a16:colId xmlns:a16="http://schemas.microsoft.com/office/drawing/2014/main" val="20002"/>
                    </a:ext>
                  </a:extLst>
                </a:gridCol>
              </a:tblGrid>
              <a:tr h="320040">
                <a:tc>
                  <a:txBody>
                    <a:bodyPr/>
                    <a:lstStyle/>
                    <a:p>
                      <a:pPr algn="ctr"/>
                      <a:r>
                        <a:rPr lang="en-US" sz="1400" b="0" i="0" u="none" strike="noStrike" kern="1200" baseline="0" dirty="0">
                          <a:solidFill>
                            <a:schemeClr val="bg1"/>
                          </a:solidFill>
                          <a:latin typeface="Calibri" panose="020F0502020204030204" pitchFamily="34" charset="0"/>
                          <a:ea typeface="+mn-ea"/>
                          <a:cs typeface="+mn-cs"/>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Customer Satisfaction Survey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none" strike="noStrike" kern="1200" baseline="0" dirty="0">
                          <a:solidFill>
                            <a:schemeClr val="tx1"/>
                          </a:solidFill>
                          <a:latin typeface="Calibri" panose="020F0502020204030204" pitchFamily="34" charset="0"/>
                          <a:ea typeface="+mn-ea"/>
                          <a:cs typeface="+mn-cs"/>
                        </a:rPr>
                        <a:t>Walk-through Audit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61668710"/>
                  </a:ext>
                </a:extLst>
              </a:tr>
              <a:tr h="4134555">
                <a:tc>
                  <a:txBody>
                    <a:bodyPr/>
                    <a:lstStyle/>
                    <a:p>
                      <a:r>
                        <a:rPr lang="en-US" sz="1400" b="1" i="0" u="none" strike="noStrike" kern="1200" baseline="0" dirty="0">
                          <a:solidFill>
                            <a:schemeClr val="tx1"/>
                          </a:solidFill>
                          <a:latin typeface="Calibri" panose="020F0502020204030204" pitchFamily="34" charset="0"/>
                          <a:ea typeface="+mn-ea"/>
                          <a:cs typeface="+mn-cs"/>
                        </a:rPr>
                        <a:t>Features</a:t>
                      </a:r>
                      <a:endParaRPr lang="en-US"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i="0" u="none" strike="noStrike" kern="1200" baseline="0" dirty="0">
                          <a:solidFill>
                            <a:schemeClr val="tx1"/>
                          </a:solidFill>
                          <a:latin typeface="Calibri" panose="020F0502020204030204" pitchFamily="34" charset="0"/>
                          <a:ea typeface="+mn-ea"/>
                          <a:cs typeface="+mn-cs"/>
                        </a:rPr>
                        <a:t>1.  Survey may be completed by customers at any time after receiving service.	</a:t>
                      </a:r>
                    </a:p>
                    <a:p>
                      <a:r>
                        <a:rPr lang="en-US" sz="1400" b="0" i="0" u="none" strike="noStrike" kern="1200" baseline="0" dirty="0">
                          <a:solidFill>
                            <a:schemeClr val="tx1"/>
                          </a:solidFill>
                          <a:latin typeface="Calibri" panose="020F0502020204030204" pitchFamily="34" charset="0"/>
                          <a:ea typeface="+mn-ea"/>
                          <a:cs typeface="+mn-cs"/>
                        </a:rPr>
                        <a:t>2.  Management, with some customer input, designs/structures the survey around common service dimensions (e.g., </a:t>
                      </a:r>
                      <a:r>
                        <a:rPr lang="en-US" sz="1400" b="0" i="1" u="none" strike="noStrike" kern="1200" baseline="0" dirty="0">
                          <a:solidFill>
                            <a:schemeClr val="tx1"/>
                          </a:solidFill>
                          <a:latin typeface="Calibri" panose="020F0502020204030204" pitchFamily="34" charset="0"/>
                          <a:ea typeface="+mn-ea"/>
                          <a:cs typeface="+mn-cs"/>
                        </a:rPr>
                        <a:t>availability, timeliness, responsiveness, convenience</a:t>
                      </a:r>
                      <a:r>
                        <a:rPr lang="en-US" sz="1400" b="0" i="0" u="none" strike="noStrike" kern="1200" baseline="0" dirty="0">
                          <a:solidFill>
                            <a:schemeClr val="tx1"/>
                          </a:solidFill>
                          <a:latin typeface="Calibri" panose="020F0502020204030204" pitchFamily="34" charset="0"/>
                          <a:ea typeface="+mn-ea"/>
                          <a:cs typeface="+mn-cs"/>
                        </a:rPr>
                        <a:t>).</a:t>
                      </a:r>
                    </a:p>
                    <a:p>
                      <a:r>
                        <a:rPr lang="en-US" sz="1400" b="0" i="0" u="none" strike="noStrike" kern="1200" baseline="0" dirty="0">
                          <a:solidFill>
                            <a:schemeClr val="tx1"/>
                          </a:solidFill>
                          <a:latin typeface="Calibri" panose="020F0502020204030204" pitchFamily="34" charset="0"/>
                          <a:ea typeface="+mn-ea"/>
                          <a:cs typeface="+mn-cs"/>
                        </a:rPr>
                        <a:t>3.  Often performed by marketing personnel.</a:t>
                      </a:r>
                    </a:p>
                    <a:p>
                      <a:r>
                        <a:rPr lang="en-US" sz="1400" b="0" i="0" u="none" strike="noStrike" kern="1200" baseline="0" dirty="0">
                          <a:solidFill>
                            <a:schemeClr val="tx1"/>
                          </a:solidFill>
                          <a:latin typeface="Calibri" panose="020F0502020204030204" pitchFamily="34" charset="0"/>
                          <a:ea typeface="+mn-ea"/>
                          <a:cs typeface="+mn-cs"/>
                        </a:rPr>
                        <a:t>4.  Primary emphasis is placed on assessing the determinants of the customer’s overall impression of the service.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i="0" u="none" strike="noStrike" kern="1200" baseline="0" dirty="0">
                          <a:solidFill>
                            <a:schemeClr val="tx1"/>
                          </a:solidFill>
                          <a:latin typeface="Calibri" panose="020F0502020204030204" pitchFamily="34" charset="0"/>
                          <a:ea typeface="+mn-ea"/>
                          <a:cs typeface="+mn-cs"/>
                        </a:rPr>
                        <a:t>1.  Questionnaire is completed by customers during or immediately after receiving service.</a:t>
                      </a:r>
                    </a:p>
                    <a:p>
                      <a:r>
                        <a:rPr lang="en-US" sz="1400" b="0" i="0" u="none" strike="noStrike" kern="1200" baseline="0" dirty="0">
                          <a:solidFill>
                            <a:schemeClr val="tx1"/>
                          </a:solidFill>
                          <a:latin typeface="Calibri" panose="020F0502020204030204" pitchFamily="34" charset="0"/>
                          <a:ea typeface="+mn-ea"/>
                          <a:cs typeface="+mn-cs"/>
                        </a:rPr>
                        <a:t>2.  A comprehensive audit of the customer’s total service experience of all five dimensions of the service package (i.e., </a:t>
                      </a:r>
                      <a:r>
                        <a:rPr lang="en-US" sz="1400" b="0" i="1" u="none" strike="noStrike" kern="1200" baseline="0" dirty="0">
                          <a:solidFill>
                            <a:schemeClr val="tx1"/>
                          </a:solidFill>
                          <a:latin typeface="Calibri" panose="020F0502020204030204" pitchFamily="34" charset="0"/>
                          <a:ea typeface="+mn-ea"/>
                          <a:cs typeface="+mn-cs"/>
                        </a:rPr>
                        <a:t>supporting facility, facilitating goods, information, explicit service, implicit service</a:t>
                      </a:r>
                      <a:r>
                        <a:rPr lang="en-US" sz="1400" b="0" i="0" u="none" strike="noStrike" kern="1200" baseline="0" dirty="0">
                          <a:solidFill>
                            <a:schemeClr val="tx1"/>
                          </a:solidFill>
                          <a:latin typeface="Calibri" panose="020F0502020204030204" pitchFamily="34" charset="0"/>
                          <a:ea typeface="+mn-ea"/>
                          <a:cs typeface="+mn-cs"/>
                        </a:rPr>
                        <a:t>).</a:t>
                      </a:r>
                    </a:p>
                    <a:p>
                      <a:r>
                        <a:rPr lang="en-US" sz="1400" b="0" i="0" u="none" strike="noStrike" kern="1200" baseline="0" dirty="0">
                          <a:solidFill>
                            <a:schemeClr val="tx1"/>
                          </a:solidFill>
                          <a:latin typeface="Calibri" panose="020F0502020204030204" pitchFamily="34" charset="0"/>
                          <a:ea typeface="+mn-ea"/>
                          <a:cs typeface="+mn-cs"/>
                        </a:rPr>
                        <a:t>3.  Usually conducted by operations personnel.</a:t>
                      </a:r>
                    </a:p>
                    <a:p>
                      <a:r>
                        <a:rPr lang="en-US" sz="1400" b="0" i="0" u="none" strike="noStrike" kern="1200" baseline="0" dirty="0">
                          <a:solidFill>
                            <a:schemeClr val="tx1"/>
                          </a:solidFill>
                          <a:latin typeface="Calibri" panose="020F0502020204030204" pitchFamily="34" charset="0"/>
                          <a:ea typeface="+mn-ea"/>
                          <a:cs typeface="+mn-cs"/>
                        </a:rPr>
                        <a:t>4.  Emphasis is placed on the customer’s evaluation of each stage of the service delivery process and his/her overall impression of the organization’s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167003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6.4: Restaurant Satisfaction Survey</a:t>
            </a:r>
          </a:p>
        </p:txBody>
      </p:sp>
      <p:sp>
        <p:nvSpPr>
          <p:cNvPr id="2" name="Content Placeholder 1"/>
          <p:cNvSpPr>
            <a:spLocks noGrp="1"/>
          </p:cNvSpPr>
          <p:nvPr>
            <p:ph idx="1"/>
          </p:nvPr>
        </p:nvSpPr>
        <p:spPr>
          <a:xfrm>
            <a:off x="4114800" y="6172200"/>
            <a:ext cx="1752600" cy="268192"/>
          </a:xfrm>
        </p:spPr>
        <p:txBody>
          <a:bodyPr/>
          <a:lstStyle/>
          <a:p>
            <a:pPr marL="0" indent="0">
              <a:buNone/>
            </a:pPr>
            <a:r>
              <a:rPr lang="en-IN" sz="900" dirty="0">
                <a:hlinkClick r:id="rId3" action="ppaction://hlinksldjump"/>
              </a:rPr>
              <a:t>Access the long description slide.</a:t>
            </a:r>
            <a:endParaRPr lang="en-IN" sz="900" dirty="0"/>
          </a:p>
        </p:txBody>
      </p:sp>
      <p:pic>
        <p:nvPicPr>
          <p:cNvPr id="4" name="Picture 3" descr="Restaurant satisfaction survey."/>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2516" y="2002536"/>
            <a:ext cx="5458968" cy="3941064"/>
          </a:xfrm>
          <a:prstGeom prst="rect">
            <a:avLst/>
          </a:prstGeom>
        </p:spPr>
      </p:pic>
    </p:spTree>
    <p:extLst>
      <p:ext uri="{BB962C8B-B14F-4D97-AF65-F5344CB8AC3E}">
        <p14:creationId xmlns:p14="http://schemas.microsoft.com/office/powerpoint/2010/main" val="243109460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Quality Service by Design </a:t>
            </a:r>
            <a:r>
              <a:rPr lang="en-US" sz="1000" dirty="0"/>
              <a:t>1</a:t>
            </a:r>
          </a:p>
        </p:txBody>
      </p:sp>
      <p:sp>
        <p:nvSpPr>
          <p:cNvPr id="6" name="Content Placeholder 5"/>
          <p:cNvSpPr>
            <a:spLocks noGrp="1"/>
          </p:cNvSpPr>
          <p:nvPr>
            <p:ph idx="1"/>
          </p:nvPr>
        </p:nvSpPr>
        <p:spPr>
          <a:xfrm>
            <a:off x="1182688" y="2017713"/>
            <a:ext cx="7588062" cy="4306887"/>
          </a:xfrm>
        </p:spPr>
        <p:txBody>
          <a:bodyPr/>
          <a:lstStyle/>
          <a:p>
            <a:pPr marL="291600" indent="-291600" eaLnBrk="1" hangingPunct="1">
              <a:buClr>
                <a:schemeClr val="tx1"/>
              </a:buClr>
              <a:buSzPct val="100000"/>
              <a:buFont typeface="Arial" panose="020B0604020202020204" pitchFamily="34" charset="0"/>
              <a:buChar char="•"/>
            </a:pPr>
            <a:r>
              <a:rPr lang="en-US" dirty="0"/>
              <a:t>Incorporation of Quality in the Service Package.</a:t>
            </a:r>
            <a:br>
              <a:rPr lang="en-US" dirty="0"/>
            </a:br>
            <a:r>
              <a:rPr lang="en-US" dirty="0"/>
              <a:t>      Budget Hotel example.</a:t>
            </a:r>
          </a:p>
          <a:p>
            <a:pPr marL="291600" indent="-291600" eaLnBrk="1" hangingPunct="1">
              <a:buClr>
                <a:schemeClr val="tx1"/>
              </a:buClr>
              <a:buSzPct val="100000"/>
              <a:buFont typeface="Arial" panose="020B0604020202020204" pitchFamily="34" charset="0"/>
              <a:buChar char="•"/>
            </a:pPr>
            <a:r>
              <a:rPr lang="en-US" dirty="0"/>
              <a:t>Taguchi Methods.</a:t>
            </a:r>
          </a:p>
          <a:p>
            <a:pPr marL="291600" indent="-291600" eaLnBrk="1" hangingPunct="1">
              <a:buClr>
                <a:schemeClr val="tx1"/>
              </a:buClr>
              <a:buSzPct val="100000"/>
              <a:buFont typeface="Arial" panose="020B0604020202020204" pitchFamily="34" charset="0"/>
              <a:buChar char="•"/>
            </a:pPr>
            <a:r>
              <a:rPr lang="en-US" dirty="0" err="1"/>
              <a:t>Poka</a:t>
            </a:r>
            <a:r>
              <a:rPr lang="en-US" dirty="0"/>
              <a:t>-yoke (</a:t>
            </a:r>
            <a:r>
              <a:rPr lang="en-US" dirty="0" err="1"/>
              <a:t>Failsafing</a:t>
            </a:r>
            <a:r>
              <a:rPr lang="en-US" dirty="0"/>
              <a:t>).</a:t>
            </a:r>
            <a:br>
              <a:rPr lang="en-US" dirty="0"/>
            </a:br>
            <a:r>
              <a:rPr lang="en-US" dirty="0"/>
              <a:t>	Height bar at amusement park.</a:t>
            </a:r>
          </a:p>
          <a:p>
            <a:pPr marL="291600" indent="-291600" eaLnBrk="1" hangingPunct="1">
              <a:buClr>
                <a:schemeClr val="tx1"/>
              </a:buClr>
              <a:buSzPct val="100000"/>
              <a:buFont typeface="Arial" panose="020B0604020202020204" pitchFamily="34" charset="0"/>
              <a:buChar char="•"/>
            </a:pPr>
            <a:r>
              <a:rPr lang="en-US" dirty="0"/>
              <a:t>Quality Function Deployment (QFD).</a:t>
            </a:r>
            <a:br>
              <a:rPr lang="en-US" dirty="0"/>
            </a:br>
            <a:r>
              <a:rPr lang="en-US" dirty="0"/>
              <a:t>	House of Quality. 		</a:t>
            </a:r>
          </a:p>
        </p:txBody>
      </p:sp>
    </p:spTree>
    <p:extLst>
      <p:ext uri="{BB962C8B-B14F-4D97-AF65-F5344CB8AC3E}">
        <p14:creationId xmlns:p14="http://schemas.microsoft.com/office/powerpoint/2010/main" val="248808777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Quality Service by Design </a:t>
            </a:r>
            <a:r>
              <a:rPr lang="en-US" sz="1000" dirty="0"/>
              <a:t>2</a:t>
            </a:r>
            <a:endParaRPr lang="en-US" dirty="0"/>
          </a:p>
        </p:txBody>
      </p:sp>
      <p:sp>
        <p:nvSpPr>
          <p:cNvPr id="5" name="Content Placeholder 4"/>
          <p:cNvSpPr>
            <a:spLocks noGrp="1"/>
          </p:cNvSpPr>
          <p:nvPr>
            <p:ph idx="1"/>
          </p:nvPr>
        </p:nvSpPr>
        <p:spPr>
          <a:xfrm>
            <a:off x="1182688" y="2017712"/>
            <a:ext cx="7588062" cy="4535487"/>
          </a:xfrm>
        </p:spPr>
        <p:txBody>
          <a:bodyPr/>
          <a:lstStyle/>
          <a:p>
            <a:pPr marL="0" indent="0" eaLnBrk="1" hangingPunct="1">
              <a:buClr>
                <a:schemeClr val="tx1"/>
              </a:buClr>
              <a:buSzPct val="100000"/>
              <a:buNone/>
            </a:pPr>
            <a:r>
              <a:rPr lang="en-US" sz="2800" dirty="0"/>
              <a:t>Incorporation of Quality in the Service Package – budget hotel example competing on overall cost leadership.</a:t>
            </a:r>
          </a:p>
          <a:p>
            <a:pPr marL="291600" lvl="1" indent="-291600" eaLnBrk="1" hangingPunct="1">
              <a:buClr>
                <a:schemeClr val="tx1"/>
              </a:buClr>
              <a:buSzPct val="100000"/>
              <a:buFont typeface="Arial" panose="020B0604020202020204" pitchFamily="34" charset="0"/>
              <a:buChar char="•"/>
            </a:pPr>
            <a:r>
              <a:rPr lang="en-US" dirty="0"/>
              <a:t>Supporting facility.</a:t>
            </a:r>
          </a:p>
          <a:p>
            <a:pPr marL="622800" lvl="2" indent="-320400" eaLnBrk="1" hangingPunct="1">
              <a:buClr>
                <a:schemeClr val="tx1"/>
              </a:buClr>
              <a:buSzPct val="100000"/>
              <a:buFont typeface="Arial" panose="020B0604020202020204" pitchFamily="34" charset="0"/>
              <a:buChar char="•"/>
            </a:pPr>
            <a:r>
              <a:rPr lang="en-US" dirty="0"/>
              <a:t>Constructed of maintenance-free materials.</a:t>
            </a:r>
          </a:p>
          <a:p>
            <a:pPr marL="291600" lvl="1" indent="-291600" eaLnBrk="1" hangingPunct="1">
              <a:buClr>
                <a:schemeClr val="tx1"/>
              </a:buClr>
              <a:buSzPct val="100000"/>
              <a:buFont typeface="Arial" panose="020B0604020202020204" pitchFamily="34" charset="0"/>
              <a:buChar char="•"/>
            </a:pPr>
            <a:r>
              <a:rPr lang="en-US" dirty="0"/>
              <a:t>Facilitating goods.</a:t>
            </a:r>
          </a:p>
          <a:p>
            <a:pPr marL="622800" lvl="2" indent="-320400" eaLnBrk="1" hangingPunct="1">
              <a:buClr>
                <a:schemeClr val="tx1"/>
              </a:buClr>
              <a:buSzPct val="100000"/>
              <a:buFont typeface="Arial" panose="020B0604020202020204" pitchFamily="34" charset="0"/>
              <a:buChar char="•"/>
            </a:pPr>
            <a:r>
              <a:rPr lang="en-US" dirty="0"/>
              <a:t>Room furnishings are durable and easy to clean.</a:t>
            </a:r>
          </a:p>
          <a:p>
            <a:pPr marL="291600" lvl="1" indent="-291600" eaLnBrk="1" hangingPunct="1">
              <a:buClr>
                <a:schemeClr val="tx1"/>
              </a:buClr>
              <a:buSzPct val="100000"/>
              <a:buFont typeface="Arial" panose="020B0604020202020204" pitchFamily="34" charset="0"/>
              <a:buChar char="•"/>
            </a:pPr>
            <a:r>
              <a:rPr lang="en-US" dirty="0"/>
              <a:t>Information.</a:t>
            </a:r>
          </a:p>
          <a:p>
            <a:pPr marL="622800" lvl="2" indent="-320400" eaLnBrk="1" hangingPunct="1">
              <a:buClr>
                <a:schemeClr val="tx1"/>
              </a:buClr>
              <a:buSzPct val="100000"/>
              <a:buFont typeface="Arial" panose="020B0604020202020204" pitchFamily="34" charset="0"/>
              <a:buChar char="•"/>
            </a:pPr>
            <a:r>
              <a:rPr lang="en-US" dirty="0"/>
              <a:t>Online computer tracks guest billing, reservations, and registration.</a:t>
            </a:r>
            <a:endParaRPr lang="en-IN"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noChangeArrowheads="1"/>
          </p:cNvSpPr>
          <p:nvPr>
            <p:ph type="title"/>
          </p:nvPr>
        </p:nvSpPr>
        <p:spPr>
          <a:xfrm>
            <a:off x="1182688" y="780256"/>
            <a:ext cx="7580312" cy="743744"/>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Quality Service by Design </a:t>
            </a:r>
            <a:r>
              <a:rPr lang="en-US" sz="1000" dirty="0"/>
              <a:t>3</a:t>
            </a:r>
            <a:endParaRPr lang="en-US" dirty="0"/>
          </a:p>
        </p:txBody>
      </p:sp>
      <p:sp>
        <p:nvSpPr>
          <p:cNvPr id="7" name="Content Placeholder 6"/>
          <p:cNvSpPr>
            <a:spLocks noGrp="1"/>
          </p:cNvSpPr>
          <p:nvPr>
            <p:ph idx="1"/>
          </p:nvPr>
        </p:nvSpPr>
        <p:spPr>
          <a:xfrm>
            <a:off x="1182688" y="2017713"/>
            <a:ext cx="7588062" cy="3773487"/>
          </a:xfrm>
        </p:spPr>
        <p:txBody>
          <a:bodyPr/>
          <a:lstStyle/>
          <a:p>
            <a:pPr marL="0" indent="0" eaLnBrk="1" hangingPunct="1">
              <a:buNone/>
            </a:pPr>
            <a:r>
              <a:rPr lang="en-US" sz="2800" dirty="0"/>
              <a:t>Incorporation of Quality in the Service Package – budget hotel example competing on overall cost leadership.</a:t>
            </a:r>
          </a:p>
          <a:p>
            <a:pPr marL="291600" lvl="1" indent="-291600" eaLnBrk="1" hangingPunct="1">
              <a:buClr>
                <a:schemeClr val="tx1"/>
              </a:buClr>
              <a:buSzPct val="100000"/>
              <a:buFont typeface="Arial" panose="020B0604020202020204" pitchFamily="34" charset="0"/>
              <a:buChar char="•"/>
            </a:pPr>
            <a:r>
              <a:rPr lang="en-US" dirty="0"/>
              <a:t>Explicit services</a:t>
            </a:r>
          </a:p>
          <a:p>
            <a:pPr marL="622800" lvl="2" indent="-320400" eaLnBrk="1" hangingPunct="1">
              <a:buClr>
                <a:schemeClr val="tx1"/>
              </a:buClr>
              <a:buSzPct val="100000"/>
              <a:buFont typeface="Arial" panose="020B0604020202020204" pitchFamily="34" charset="0"/>
              <a:buChar char="•"/>
            </a:pPr>
            <a:r>
              <a:rPr lang="en-US" dirty="0"/>
              <a:t>Every room has the same essential furnishings</a:t>
            </a:r>
          </a:p>
          <a:p>
            <a:pPr marL="291600" lvl="1" indent="-291600" eaLnBrk="1" hangingPunct="1">
              <a:buClr>
                <a:schemeClr val="tx1"/>
              </a:buClr>
              <a:buSzPct val="100000"/>
              <a:buFont typeface="Arial" panose="020B0604020202020204" pitchFamily="34" charset="0"/>
              <a:buChar char="•"/>
            </a:pPr>
            <a:r>
              <a:rPr lang="en-US" dirty="0"/>
              <a:t>Implicit services</a:t>
            </a:r>
          </a:p>
          <a:p>
            <a:pPr marL="622800" lvl="2" indent="-320400" eaLnBrk="1" hangingPunct="1">
              <a:buClr>
                <a:schemeClr val="tx1"/>
              </a:buClr>
              <a:buSzPct val="100000"/>
              <a:buFont typeface="Arial" panose="020B0604020202020204" pitchFamily="34" charset="0"/>
              <a:buChar char="•"/>
            </a:pPr>
            <a:r>
              <a:rPr lang="en-US" dirty="0"/>
              <a:t>Desk clerks have pleasant appearance and good interpersonal skills</a:t>
            </a:r>
            <a:endParaRPr lang="en-IN"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6.2: Quality Requirements for Budget Hotel </a:t>
            </a:r>
            <a:r>
              <a:rPr lang="en-US" sz="1000" dirty="0"/>
              <a:t>1</a:t>
            </a:r>
          </a:p>
        </p:txBody>
      </p:sp>
      <p:graphicFrame>
        <p:nvGraphicFramePr>
          <p:cNvPr id="5" name="Table 4"/>
          <p:cNvGraphicFramePr>
            <a:graphicFrameLocks noGrp="1"/>
          </p:cNvGraphicFramePr>
          <p:nvPr>
            <p:extLst>
              <p:ext uri="{D42A27DB-BD31-4B8C-83A1-F6EECF244321}">
                <p14:modId xmlns:p14="http://schemas.microsoft.com/office/powerpoint/2010/main" val="2045639475"/>
              </p:ext>
            </p:extLst>
          </p:nvPr>
        </p:nvGraphicFramePr>
        <p:xfrm>
          <a:off x="838200" y="2156750"/>
          <a:ext cx="7772400" cy="4363720"/>
        </p:xfrm>
        <a:graphic>
          <a:graphicData uri="http://schemas.openxmlformats.org/drawingml/2006/table">
            <a:tbl>
              <a:tblPr firstRow="1" bandRow="1">
                <a:tableStyleId>{2D5ABB26-0587-4C30-8999-92F81FD0307C}</a:tableStyleId>
              </a:tblPr>
              <a:tblGrid>
                <a:gridCol w="1943100">
                  <a:extLst>
                    <a:ext uri="{9D8B030D-6E8A-4147-A177-3AD203B41FA5}">
                      <a16:colId xmlns:a16="http://schemas.microsoft.com/office/drawing/2014/main" val="2711678585"/>
                    </a:ext>
                  </a:extLst>
                </a:gridCol>
                <a:gridCol w="1943100">
                  <a:extLst>
                    <a:ext uri="{9D8B030D-6E8A-4147-A177-3AD203B41FA5}">
                      <a16:colId xmlns:a16="http://schemas.microsoft.com/office/drawing/2014/main" val="3120662595"/>
                    </a:ext>
                  </a:extLst>
                </a:gridCol>
                <a:gridCol w="1943100">
                  <a:extLst>
                    <a:ext uri="{9D8B030D-6E8A-4147-A177-3AD203B41FA5}">
                      <a16:colId xmlns:a16="http://schemas.microsoft.com/office/drawing/2014/main" val="3006469893"/>
                    </a:ext>
                  </a:extLst>
                </a:gridCol>
                <a:gridCol w="1943100">
                  <a:extLst>
                    <a:ext uri="{9D8B030D-6E8A-4147-A177-3AD203B41FA5}">
                      <a16:colId xmlns:a16="http://schemas.microsoft.com/office/drawing/2014/main" val="523808826"/>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Service Package Feature</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Attribute or Requirement </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Measurement </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Nonconformance Corrective Action</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081981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Supporting facility</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IN" sz="1400" u="none" strike="noStrike" kern="1200" baseline="0" dirty="0">
                          <a:latin typeface="Calibri" panose="020F0502020204030204" pitchFamily="34" charset="0"/>
                        </a:rPr>
                        <a:t>Appearance of building </a:t>
                      </a:r>
                    </a:p>
                    <a:p>
                      <a:r>
                        <a:rPr lang="en-IN" sz="1400" u="none" strike="noStrike" kern="1200" baseline="0" dirty="0">
                          <a:latin typeface="Calibri" panose="020F0502020204030204" pitchFamily="34" charset="0"/>
                        </a:rPr>
                        <a:t>Grounds 	</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Air-conditioning and heating</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IN" sz="1400" u="none" strike="noStrike" kern="1200" baseline="0" dirty="0">
                          <a:latin typeface="Calibri" panose="020F0502020204030204" pitchFamily="34" charset="0"/>
                        </a:rPr>
                        <a:t>No flaking paint</a:t>
                      </a:r>
                    </a:p>
                    <a:p>
                      <a:r>
                        <a:rPr lang="en-IN" sz="1400" u="none" strike="noStrike" kern="1200" baseline="0" dirty="0">
                          <a:latin typeface="Calibri" panose="020F0502020204030204" pitchFamily="34" charset="0"/>
                        </a:rPr>
                        <a:t>Green grass</a:t>
                      </a:r>
                    </a:p>
                    <a:p>
                      <a:r>
                        <a:rPr lang="en-IN" sz="1400" u="none" strike="noStrike" kern="1200" baseline="0" dirty="0">
                          <a:latin typeface="Calibri" panose="020F0502020204030204" pitchFamily="34" charset="0"/>
                        </a:rPr>
                        <a:t>Temperature maintained at 68 degrees plus or minus 2</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Repaint</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Water grass</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8753014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Facilitating goods</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400" u="none" strike="noStrike" kern="1200" baseline="0" dirty="0">
                          <a:latin typeface="Calibri" panose="020F0502020204030204" pitchFamily="34" charset="0"/>
                        </a:rPr>
                        <a:t>TV operation Soap supply</a:t>
                      </a:r>
                    </a:p>
                    <a:p>
                      <a:r>
                        <a:rPr lang="en-IN" sz="1400" u="none" strike="noStrike" kern="1200" baseline="0" dirty="0">
                          <a:latin typeface="Calibri" panose="020F0502020204030204" pitchFamily="34" charset="0"/>
                        </a:rPr>
                        <a:t>Ice</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400" u="none" strike="noStrike" kern="1200" baseline="0" dirty="0">
                          <a:latin typeface="Calibri" panose="020F0502020204030204" pitchFamily="34" charset="0"/>
                        </a:rPr>
                        <a:t>Reception clear in daylight</a:t>
                      </a:r>
                    </a:p>
                    <a:p>
                      <a:r>
                        <a:rPr lang="en-IN" sz="1400" u="none" strike="noStrike" kern="1200" baseline="0" dirty="0">
                          <a:latin typeface="Calibri" panose="020F0502020204030204" pitchFamily="34" charset="0"/>
                        </a:rPr>
                        <a:t>Two bars per bed</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One full bucket per room</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400" u="none" strike="noStrike" kern="1200" baseline="0" dirty="0">
                          <a:latin typeface="Calibri" panose="020F0502020204030204" pitchFamily="34" charset="0"/>
                        </a:rPr>
                        <a:t>Repair or replace</a:t>
                      </a:r>
                    </a:p>
                    <a:p>
                      <a:endParaRPr lang="en-IN" sz="1400" u="none" strike="noStrike" kern="1200" baseline="0" dirty="0">
                        <a:latin typeface="Calibri" panose="020F0502020204030204" pitchFamily="34" charset="0"/>
                      </a:endParaRPr>
                    </a:p>
                    <a:p>
                      <a:r>
                        <a:rPr lang="en-IN" sz="1400" u="none" strike="noStrike" kern="1200" baseline="0" dirty="0">
                          <a:latin typeface="Calibri" panose="020F0502020204030204" pitchFamily="34" charset="0"/>
                        </a:rPr>
                        <a:t>Restock </a:t>
                      </a:r>
                    </a:p>
                    <a:p>
                      <a:r>
                        <a:rPr lang="en-IN" sz="1400" u="none" strike="noStrike" kern="1200" baseline="0" dirty="0">
                          <a:latin typeface="Calibri" panose="020F0502020204030204" pitchFamily="34" charset="0"/>
                        </a:rPr>
                        <a:t>Restock from ice machine</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0505972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Information</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400" u="none" strike="noStrike" kern="1200" baseline="0" dirty="0">
                          <a:latin typeface="Calibri" panose="020F0502020204030204" pitchFamily="34" charset="0"/>
                        </a:rPr>
                        <a:t>Guest preferences</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r>
                        <a:rPr lang="en-IN" sz="1400" u="none" strike="noStrike" kern="1200" baseline="0" dirty="0">
                          <a:latin typeface="Calibri" panose="020F0502020204030204" pitchFamily="34" charset="0"/>
                        </a:rPr>
                        <a:t>Complete</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Update</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57355452"/>
                  </a:ext>
                </a:extLst>
              </a:tr>
              <a:tr h="370840">
                <a:tc>
                  <a:txBody>
                    <a:bodyPr/>
                    <a:lstStyle/>
                    <a:p>
                      <a:r>
                        <a:rPr lang="en-IN" sz="1400" u="none" strike="noStrike" kern="1200" baseline="0" dirty="0">
                          <a:latin typeface="Calibri" panose="020F0502020204030204" pitchFamily="34" charset="0"/>
                        </a:rPr>
                        <a:t>Explicit services</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IN" sz="1400" u="none" strike="noStrike" kern="1200" baseline="0" dirty="0">
                          <a:latin typeface="Calibri" panose="020F0502020204030204" pitchFamily="34" charset="0"/>
                        </a:rPr>
                        <a:t>Room cleanliness</a:t>
                      </a:r>
                    </a:p>
                    <a:p>
                      <a:r>
                        <a:rPr lang="en-IN" sz="1400" u="none" strike="noStrike" kern="1200" baseline="0" dirty="0">
                          <a:latin typeface="Calibri" panose="020F0502020204030204" pitchFamily="34" charset="0"/>
                        </a:rPr>
                        <a:t>Swimming-pool water purity</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IN" sz="1400" u="none" strike="noStrike" kern="1200" baseline="0" dirty="0">
                          <a:latin typeface="Calibri" panose="020F0502020204030204" pitchFamily="34" charset="0"/>
                        </a:rPr>
                        <a:t>Stain-free carpet</a:t>
                      </a:r>
                    </a:p>
                    <a:p>
                      <a:r>
                        <a:rPr lang="en-IN" sz="1400" u="none" strike="noStrike" kern="1200" baseline="0" dirty="0">
                          <a:latin typeface="Calibri" panose="020F0502020204030204" pitchFamily="34" charset="0"/>
                        </a:rPr>
                        <a:t>Marker at bottom of deep end visible</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Drapes drawn to width of 3 </a:t>
                      </a:r>
                      <a:r>
                        <a:rPr lang="en-IN" sz="1400" u="none" strike="noStrike" kern="1200" baseline="0" dirty="0" err="1">
                          <a:latin typeface="Calibri" panose="020F0502020204030204" pitchFamily="34" charset="0"/>
                        </a:rPr>
                        <a:t>ft</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Shampoo</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Change filter and check chemicals</a:t>
                      </a: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Instruct maid</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5307857"/>
                  </a:ext>
                </a:extLst>
              </a:tr>
            </a:tbl>
          </a:graphicData>
        </a:graphic>
      </p:graphicFrame>
    </p:spTree>
    <p:extLst>
      <p:ext uri="{BB962C8B-B14F-4D97-AF65-F5344CB8AC3E}">
        <p14:creationId xmlns:p14="http://schemas.microsoft.com/office/powerpoint/2010/main" val="3502056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6.2: Quality Requirements for Budget Hotel </a:t>
            </a:r>
            <a:r>
              <a:rPr lang="en-US" sz="1000" dirty="0"/>
              <a:t>2</a:t>
            </a:r>
            <a:endParaRPr lang="en-IN" dirty="0"/>
          </a:p>
        </p:txBody>
      </p:sp>
      <p:graphicFrame>
        <p:nvGraphicFramePr>
          <p:cNvPr id="4" name="Table 3"/>
          <p:cNvGraphicFramePr>
            <a:graphicFrameLocks noGrp="1"/>
          </p:cNvGraphicFramePr>
          <p:nvPr>
            <p:extLst>
              <p:ext uri="{D42A27DB-BD31-4B8C-83A1-F6EECF244321}">
                <p14:modId xmlns:p14="http://schemas.microsoft.com/office/powerpoint/2010/main" val="4069774209"/>
              </p:ext>
            </p:extLst>
          </p:nvPr>
        </p:nvGraphicFramePr>
        <p:xfrm>
          <a:off x="914400" y="2286000"/>
          <a:ext cx="7772400" cy="3327400"/>
        </p:xfrm>
        <a:graphic>
          <a:graphicData uri="http://schemas.openxmlformats.org/drawingml/2006/table">
            <a:tbl>
              <a:tblPr firstRow="1" bandRow="1">
                <a:tableStyleId>{2D5ABB26-0587-4C30-8999-92F81FD0307C}</a:tableStyleId>
              </a:tblPr>
              <a:tblGrid>
                <a:gridCol w="1524000">
                  <a:extLst>
                    <a:ext uri="{9D8B030D-6E8A-4147-A177-3AD203B41FA5}">
                      <a16:colId xmlns:a16="http://schemas.microsoft.com/office/drawing/2014/main" val="2790965973"/>
                    </a:ext>
                  </a:extLst>
                </a:gridCol>
                <a:gridCol w="2124269">
                  <a:extLst>
                    <a:ext uri="{9D8B030D-6E8A-4147-A177-3AD203B41FA5}">
                      <a16:colId xmlns:a16="http://schemas.microsoft.com/office/drawing/2014/main" val="353265090"/>
                    </a:ext>
                  </a:extLst>
                </a:gridCol>
                <a:gridCol w="1982755">
                  <a:extLst>
                    <a:ext uri="{9D8B030D-6E8A-4147-A177-3AD203B41FA5}">
                      <a16:colId xmlns:a16="http://schemas.microsoft.com/office/drawing/2014/main" val="874238147"/>
                    </a:ext>
                  </a:extLst>
                </a:gridCol>
                <a:gridCol w="2141376">
                  <a:extLst>
                    <a:ext uri="{9D8B030D-6E8A-4147-A177-3AD203B41FA5}">
                      <a16:colId xmlns:a16="http://schemas.microsoft.com/office/drawing/2014/main" val="4229237691"/>
                    </a:ext>
                  </a:extLst>
                </a:gridCol>
              </a:tblGrid>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Service Package Feature</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Attribute or Requirement </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Measurement </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Nonconformance Corrective Action</a:t>
                      </a:r>
                      <a:endParaRPr lang="en-IN" sz="1400" b="1"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5482576"/>
                  </a:ext>
                </a:extLst>
              </a:tr>
              <a:tr h="2809240">
                <a:tc>
                  <a:txBody>
                    <a:bodyPr/>
                    <a:lstStyle/>
                    <a:p>
                      <a:r>
                        <a:rPr lang="en-IN" sz="1600" u="none" strike="noStrike" kern="1200" baseline="0" dirty="0">
                          <a:latin typeface="Calibri" panose="020F0502020204030204" pitchFamily="34" charset="0"/>
                        </a:rPr>
                        <a:t>Implicit services</a:t>
                      </a:r>
                      <a:endParaRPr lang="en-IN" sz="1600" b="0" i="0" u="none" strike="noStrike" kern="1200" baseline="0" dirty="0">
                        <a:solidFill>
                          <a:schemeClr val="lt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Security</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Pleasant atmosphere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Lobby congestion</a:t>
                      </a:r>
                      <a:endParaRPr lang="en-IN" sz="1600" b="0" i="0" u="none" strike="noStrike" kern="1200" baseline="0" dirty="0">
                        <a:solidFill>
                          <a:schemeClr val="lt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u="none" strike="noStrike" kern="1200" baseline="0" dirty="0">
                          <a:latin typeface="Calibri" panose="020F0502020204030204" pitchFamily="34" charset="0"/>
                        </a:rPr>
                        <a:t>All perimeter lights working</a:t>
                      </a:r>
                    </a:p>
                    <a:p>
                      <a:r>
                        <a:rPr lang="en-IN" sz="1600" u="none" strike="noStrike" kern="1200" baseline="0" dirty="0">
                          <a:latin typeface="Calibri" panose="020F0502020204030204" pitchFamily="34" charset="0"/>
                        </a:rPr>
                        <a:t>Telling departing guests “Have a nice day”</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No customer having to wait for a room 	</a:t>
                      </a:r>
                    </a:p>
                    <a:p>
                      <a:endParaRPr lang="en-IN" sz="16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Replace defective bulbs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Instruct desk clerk</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Review room cleaning schedule</a:t>
                      </a:r>
                    </a:p>
                    <a:p>
                      <a:endParaRPr lang="en-IN" sz="16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5588247"/>
                  </a:ext>
                </a:extLst>
              </a:tr>
            </a:tbl>
          </a:graphicData>
        </a:graphic>
      </p:graphicFrame>
    </p:spTree>
    <p:extLst>
      <p:ext uri="{BB962C8B-B14F-4D97-AF65-F5344CB8AC3E}">
        <p14:creationId xmlns:p14="http://schemas.microsoft.com/office/powerpoint/2010/main" val="1454383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782085"/>
            <a:ext cx="6818312" cy="4741628"/>
          </a:xfrm>
          <a:noFill/>
        </p:spPr>
        <p:txBody>
          <a:bodyPr lIns="92075" tIns="46038" rIns="92075" bIns="46038"/>
          <a:lstStyle/>
          <a:p>
            <a:pPr marL="402336" indent="-402336">
              <a:spcBef>
                <a:spcPts val="0"/>
              </a:spcBef>
              <a:buClrTx/>
              <a:buSzPct val="100000"/>
              <a:buFont typeface="+mj-lt"/>
              <a:buAutoNum type="arabicPeriod"/>
            </a:pPr>
            <a:r>
              <a:rPr lang="en-US" sz="2200" dirty="0"/>
              <a:t>Describe and illustrate the five dimensions of service quality. </a:t>
            </a:r>
          </a:p>
          <a:p>
            <a:pPr marL="402336" indent="-402336">
              <a:spcBef>
                <a:spcPts val="0"/>
              </a:spcBef>
              <a:buClrTx/>
              <a:buSzPct val="100000"/>
              <a:buFont typeface="+mj-lt"/>
              <a:buAutoNum type="arabicPeriod"/>
            </a:pPr>
            <a:r>
              <a:rPr lang="en-US" sz="2200" dirty="0"/>
              <a:t>Use the service quality gap model to diagnose quality problems. </a:t>
            </a:r>
          </a:p>
          <a:p>
            <a:pPr marL="402336" indent="-402336">
              <a:spcBef>
                <a:spcPts val="0"/>
              </a:spcBef>
              <a:buClrTx/>
              <a:buSzPct val="100000"/>
              <a:buFont typeface="+mj-lt"/>
              <a:buAutoNum type="arabicPeriod"/>
            </a:pPr>
            <a:r>
              <a:rPr lang="en-US" sz="2200" dirty="0"/>
              <a:t>Apply </a:t>
            </a:r>
            <a:r>
              <a:rPr lang="en-US" sz="2200" dirty="0" err="1"/>
              <a:t>poka</a:t>
            </a:r>
            <a:r>
              <a:rPr lang="en-US" sz="2200" dirty="0"/>
              <a:t>-yoke methods to a service. </a:t>
            </a:r>
          </a:p>
          <a:p>
            <a:pPr marL="402336" indent="-402336">
              <a:spcBef>
                <a:spcPts val="0"/>
              </a:spcBef>
              <a:buClrTx/>
              <a:buSzPct val="100000"/>
              <a:buFont typeface="+mj-lt"/>
              <a:buAutoNum type="arabicPeriod"/>
            </a:pPr>
            <a:r>
              <a:rPr lang="en-US" sz="2200" dirty="0"/>
              <a:t>Construct a “house of quality” as part of a quality function deployment project. </a:t>
            </a:r>
          </a:p>
          <a:p>
            <a:pPr marL="402336" indent="-402336">
              <a:spcBef>
                <a:spcPts val="0"/>
              </a:spcBef>
              <a:buClrTx/>
              <a:buSzPct val="100000"/>
              <a:buFont typeface="+mj-lt"/>
              <a:buAutoNum type="arabicPeriod"/>
            </a:pPr>
            <a:r>
              <a:rPr lang="en-US" sz="2200" dirty="0"/>
              <a:t>Construct a statistical process control chart for a service operation. </a:t>
            </a:r>
          </a:p>
          <a:p>
            <a:pPr marL="402336" indent="-402336">
              <a:spcBef>
                <a:spcPts val="0"/>
              </a:spcBef>
              <a:buClrTx/>
              <a:buSzPct val="100000"/>
              <a:buFont typeface="+mj-lt"/>
              <a:buAutoNum type="arabicPeriod"/>
            </a:pPr>
            <a:r>
              <a:rPr lang="en-US" sz="2200" dirty="0"/>
              <a:t>Describe the features of an unconditional service guarantee and its managerial benefits. </a:t>
            </a:r>
          </a:p>
          <a:p>
            <a:pPr marL="402336" indent="-402336">
              <a:spcBef>
                <a:spcPts val="0"/>
              </a:spcBef>
              <a:buClrTx/>
              <a:buSzPct val="100000"/>
              <a:buFont typeface="+mj-lt"/>
              <a:buAutoNum type="arabicPeriod"/>
            </a:pPr>
            <a:r>
              <a:rPr lang="en-US" sz="2200" dirty="0"/>
              <a:t>Perform a walk-through audit (</a:t>
            </a:r>
            <a:r>
              <a:rPr lang="en-US" sz="2200" dirty="0" err="1"/>
              <a:t>WtA</a:t>
            </a:r>
            <a:r>
              <a:rPr lang="en-US" sz="2200" dirty="0"/>
              <a:t>). </a:t>
            </a:r>
          </a:p>
          <a:p>
            <a:pPr marL="402336" indent="-402336">
              <a:spcBef>
                <a:spcPts val="0"/>
              </a:spcBef>
              <a:buClrTx/>
              <a:buSzPct val="100000"/>
              <a:buFont typeface="+mj-lt"/>
              <a:buAutoNum type="arabicPeriod"/>
            </a:pPr>
            <a:r>
              <a:rPr lang="en-US" sz="2200" dirty="0"/>
              <a:t>Explain what service recovery is and why it’s important.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295400"/>
          </a:xfrm>
        </p:spPr>
        <p:txBody>
          <a:bodyPr/>
          <a:lstStyle/>
          <a:p>
            <a:r>
              <a:rPr lang="en-US" dirty="0"/>
              <a:t>Figure 6.7: Taguchi Cost of Quality Functions</a:t>
            </a:r>
          </a:p>
        </p:txBody>
      </p:sp>
      <p:pic>
        <p:nvPicPr>
          <p:cNvPr id="8" name="Picture 7" descr="Graph showing that there is a target performance measure that minimizes cost. As the performance measure moves away from the target, cost increases."/>
          <p:cNvPicPr>
            <a:picLocks noChangeAspect="1"/>
          </p:cNvPicPr>
          <p:nvPr/>
        </p:nvPicPr>
        <p:blipFill>
          <a:blip r:embed="rId2"/>
          <a:stretch>
            <a:fillRect/>
          </a:stretch>
        </p:blipFill>
        <p:spPr>
          <a:xfrm>
            <a:off x="1371596" y="2209800"/>
            <a:ext cx="6946583" cy="3761423"/>
          </a:xfrm>
          <a:prstGeom prst="rect">
            <a:avLst/>
          </a:prstGeom>
        </p:spPr>
      </p:pic>
      <p:sp>
        <p:nvSpPr>
          <p:cNvPr id="7" name="Content Placeholder 6"/>
          <p:cNvSpPr>
            <a:spLocks noGrp="1"/>
          </p:cNvSpPr>
          <p:nvPr>
            <p:ph idx="1"/>
          </p:nvPr>
        </p:nvSpPr>
        <p:spPr>
          <a:xfrm>
            <a:off x="4038600" y="6247999"/>
            <a:ext cx="1786786" cy="229001"/>
          </a:xfrm>
        </p:spPr>
        <p:txBody>
          <a:bodyPr/>
          <a:lstStyle/>
          <a:p>
            <a:pPr marL="0" indent="0" algn="ctr">
              <a:buNone/>
            </a:pPr>
            <a:r>
              <a:rPr lang="en-IN" sz="900" dirty="0">
                <a:hlinkClick r:id="rId3" action="ppaction://hlinksldjump"/>
              </a:rPr>
              <a:t>Access the long description slide.</a:t>
            </a:r>
            <a:endParaRPr lang="en-IN" sz="900" dirty="0">
              <a:hlinkClick r:id="rId4" action="ppaction://hlinksldjump"/>
            </a:endParaRPr>
          </a:p>
        </p:txBody>
      </p:sp>
    </p:spTree>
    <p:extLst>
      <p:ext uri="{BB962C8B-B14F-4D97-AF65-F5344CB8AC3E}">
        <p14:creationId xmlns:p14="http://schemas.microsoft.com/office/powerpoint/2010/main" val="3030465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6.3: Classification of Service Failures</a:t>
            </a:r>
          </a:p>
        </p:txBody>
      </p:sp>
      <p:graphicFrame>
        <p:nvGraphicFramePr>
          <p:cNvPr id="5" name="Table 4"/>
          <p:cNvGraphicFramePr>
            <a:graphicFrameLocks noGrp="1"/>
          </p:cNvGraphicFramePr>
          <p:nvPr>
            <p:extLst>
              <p:ext uri="{D42A27DB-BD31-4B8C-83A1-F6EECF244321}">
                <p14:modId xmlns:p14="http://schemas.microsoft.com/office/powerpoint/2010/main" val="2758662684"/>
              </p:ext>
            </p:extLst>
          </p:nvPr>
        </p:nvGraphicFramePr>
        <p:xfrm>
          <a:off x="1182688" y="2209800"/>
          <a:ext cx="6970712" cy="3886200"/>
        </p:xfrm>
        <a:graphic>
          <a:graphicData uri="http://schemas.openxmlformats.org/drawingml/2006/table">
            <a:tbl>
              <a:tblPr firstRow="1" bandRow="1">
                <a:tableStyleId>{2D5ABB26-0587-4C30-8999-92F81FD0307C}</a:tableStyleId>
              </a:tblPr>
              <a:tblGrid>
                <a:gridCol w="3425447">
                  <a:extLst>
                    <a:ext uri="{9D8B030D-6E8A-4147-A177-3AD203B41FA5}">
                      <a16:colId xmlns:a16="http://schemas.microsoft.com/office/drawing/2014/main" val="1846049561"/>
                    </a:ext>
                  </a:extLst>
                </a:gridCol>
                <a:gridCol w="3545265">
                  <a:extLst>
                    <a:ext uri="{9D8B030D-6E8A-4147-A177-3AD203B41FA5}">
                      <a16:colId xmlns:a16="http://schemas.microsoft.com/office/drawing/2014/main" val="101803985"/>
                    </a:ext>
                  </a:extLst>
                </a:gridCol>
              </a:tblGrid>
              <a:tr h="304800">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b="1" dirty="0">
                          <a:latin typeface="Calibri" panose="020F0502020204030204" pitchFamily="34" charset="0"/>
                        </a:rPr>
                        <a:t>Server Errors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1400" b="1" dirty="0">
                          <a:latin typeface="Calibri" panose="020F0502020204030204" pitchFamily="34" charset="0"/>
                        </a:rPr>
                        <a:t>Customer Errors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8473398"/>
                  </a:ext>
                </a:extLst>
              </a:tr>
              <a:tr h="3581400">
                <a:tc>
                  <a:txBody>
                    <a:bodyPr/>
                    <a:lstStyle/>
                    <a:p>
                      <a:r>
                        <a:rPr lang="en-IN" sz="1400" i="1" dirty="0">
                          <a:latin typeface="Calibri" panose="020F0502020204030204" pitchFamily="34" charset="0"/>
                        </a:rPr>
                        <a:t>Task:</a:t>
                      </a:r>
                    </a:p>
                    <a:p>
                      <a:pPr marL="291600" indent="-291600">
                        <a:buFont typeface="Arial" panose="020B0604020202020204" pitchFamily="34" charset="0"/>
                        <a:buChar char="•"/>
                      </a:pPr>
                      <a:r>
                        <a:rPr lang="en-IN" sz="1400" dirty="0">
                          <a:latin typeface="Calibri" panose="020F0502020204030204" pitchFamily="34" charset="0"/>
                        </a:rPr>
                        <a:t>Doing work incorrectly.</a:t>
                      </a:r>
                    </a:p>
                    <a:p>
                      <a:pPr marL="291600" indent="-291600">
                        <a:buFont typeface="Arial" panose="020B0604020202020204" pitchFamily="34" charset="0"/>
                        <a:buChar char="•"/>
                      </a:pPr>
                      <a:r>
                        <a:rPr lang="en-IN" sz="1400" dirty="0">
                          <a:latin typeface="Calibri" panose="020F0502020204030204" pitchFamily="34" charset="0"/>
                        </a:rPr>
                        <a:t>Doing work not required.</a:t>
                      </a:r>
                    </a:p>
                    <a:p>
                      <a:pPr marL="291600" indent="-291600">
                        <a:buFont typeface="Arial" panose="020B0604020202020204" pitchFamily="34" charset="0"/>
                        <a:buChar char="•"/>
                      </a:pPr>
                      <a:r>
                        <a:rPr lang="en-IN" sz="1400" dirty="0">
                          <a:latin typeface="Calibri" panose="020F0502020204030204" pitchFamily="34" charset="0"/>
                        </a:rPr>
                        <a:t>Doing work in the wrong order.</a:t>
                      </a:r>
                    </a:p>
                    <a:p>
                      <a:pPr marL="291600" indent="-291600">
                        <a:buFont typeface="Arial" panose="020B0604020202020204" pitchFamily="34" charset="0"/>
                        <a:buChar char="•"/>
                      </a:pPr>
                      <a:r>
                        <a:rPr lang="en-IN" sz="1400" dirty="0">
                          <a:latin typeface="Calibri" panose="020F0502020204030204" pitchFamily="34" charset="0"/>
                        </a:rPr>
                        <a:t>Doing work too slowly.</a:t>
                      </a:r>
                    </a:p>
                    <a:p>
                      <a:endParaRPr lang="en-IN" sz="1400" dirty="0">
                        <a:latin typeface="Calibri" panose="020F0502020204030204" pitchFamily="34" charset="0"/>
                      </a:endParaRPr>
                    </a:p>
                    <a:p>
                      <a:r>
                        <a:rPr lang="en-IN" sz="1400" i="1" dirty="0">
                          <a:latin typeface="Calibri" panose="020F0502020204030204" pitchFamily="34" charset="0"/>
                        </a:rPr>
                        <a:t>Treatment:</a:t>
                      </a:r>
                    </a:p>
                    <a:p>
                      <a:pPr marL="291600" indent="-291600">
                        <a:buFont typeface="Arial" panose="020B0604020202020204" pitchFamily="34" charset="0"/>
                        <a:buChar char="•"/>
                      </a:pPr>
                      <a:r>
                        <a:rPr lang="en-IN" sz="1400" dirty="0">
                          <a:latin typeface="Calibri" panose="020F0502020204030204" pitchFamily="34" charset="0"/>
                        </a:rPr>
                        <a:t>Failure to acknowledge the customer.</a:t>
                      </a:r>
                    </a:p>
                    <a:p>
                      <a:pPr marL="291600" indent="-291600">
                        <a:buFont typeface="Arial" panose="020B0604020202020204" pitchFamily="34" charset="0"/>
                        <a:buChar char="•"/>
                      </a:pPr>
                      <a:r>
                        <a:rPr lang="en-IN" sz="1400" dirty="0">
                          <a:latin typeface="Calibri" panose="020F0502020204030204" pitchFamily="34" charset="0"/>
                        </a:rPr>
                        <a:t>Failure to react appropriately.</a:t>
                      </a:r>
                    </a:p>
                    <a:p>
                      <a:pPr marL="291600" indent="-291600">
                        <a:buFont typeface="Arial" panose="020B0604020202020204" pitchFamily="34" charset="0"/>
                        <a:buChar char="•"/>
                      </a:pPr>
                      <a:r>
                        <a:rPr lang="en-IN" sz="1400" dirty="0">
                          <a:latin typeface="Calibri" panose="020F0502020204030204" pitchFamily="34" charset="0"/>
                        </a:rPr>
                        <a:t>Failure to listen to the customer.</a:t>
                      </a:r>
                    </a:p>
                    <a:p>
                      <a:endParaRPr lang="en-IN" sz="1400" dirty="0">
                        <a:latin typeface="Calibri" panose="020F0502020204030204" pitchFamily="34" charset="0"/>
                      </a:endParaRPr>
                    </a:p>
                    <a:p>
                      <a:r>
                        <a:rPr lang="en-IN" sz="1400" i="1" dirty="0">
                          <a:latin typeface="Calibri" panose="020F0502020204030204" pitchFamily="34" charset="0"/>
                        </a:rPr>
                        <a:t> Tangible:</a:t>
                      </a:r>
                    </a:p>
                    <a:p>
                      <a:pPr marL="291600" indent="-291600">
                        <a:buFont typeface="Arial" panose="020B0604020202020204" pitchFamily="34" charset="0"/>
                        <a:buChar char="•"/>
                      </a:pPr>
                      <a:r>
                        <a:rPr lang="en-IN" sz="1400" dirty="0">
                          <a:latin typeface="Calibri" panose="020F0502020204030204" pitchFamily="34" charset="0"/>
                        </a:rPr>
                        <a:t>Failure to clean facilities.</a:t>
                      </a:r>
                    </a:p>
                    <a:p>
                      <a:pPr marL="291600" indent="-291600">
                        <a:buFont typeface="Arial" panose="020B0604020202020204" pitchFamily="34" charset="0"/>
                        <a:buChar char="•"/>
                      </a:pPr>
                      <a:r>
                        <a:rPr lang="en-IN" sz="1400" dirty="0">
                          <a:latin typeface="Calibri" panose="020F0502020204030204" pitchFamily="34" charset="0"/>
                        </a:rPr>
                        <a:t>Failure to provide clean uniforms.</a:t>
                      </a:r>
                    </a:p>
                    <a:p>
                      <a:pPr marL="291600" indent="-291600">
                        <a:buFont typeface="Arial" panose="020B0604020202020204" pitchFamily="34" charset="0"/>
                        <a:buChar char="•"/>
                      </a:pPr>
                      <a:r>
                        <a:rPr lang="en-IN" sz="1400" dirty="0">
                          <a:latin typeface="Calibri" panose="020F0502020204030204" pitchFamily="34" charset="0"/>
                        </a:rPr>
                        <a:t>Failure to control environmental factors.</a:t>
                      </a:r>
                    </a:p>
                    <a:p>
                      <a:pPr marL="291600" indent="-291600">
                        <a:buFont typeface="Arial" panose="020B0604020202020204" pitchFamily="34" charset="0"/>
                        <a:buChar char="•"/>
                      </a:pPr>
                      <a:r>
                        <a:rPr lang="en-IN" sz="1400" dirty="0">
                          <a:latin typeface="Calibri" panose="020F0502020204030204" pitchFamily="34" charset="0"/>
                        </a:rPr>
                        <a:t>Failure to proofread documents.</a:t>
                      </a:r>
                      <a:endParaRPr lang="en-IN" sz="1400" b="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i="1" dirty="0">
                          <a:latin typeface="Calibri" panose="020F0502020204030204" pitchFamily="34" charset="0"/>
                        </a:rPr>
                        <a:t>Preparation:</a:t>
                      </a:r>
                    </a:p>
                    <a:p>
                      <a:pPr marL="291600" indent="-291600">
                        <a:buFont typeface="Arial" panose="020B0604020202020204" pitchFamily="34" charset="0"/>
                        <a:buChar char="•"/>
                      </a:pPr>
                      <a:r>
                        <a:rPr lang="en-IN" sz="1400" dirty="0">
                          <a:latin typeface="Calibri" panose="020F0502020204030204" pitchFamily="34" charset="0"/>
                        </a:rPr>
                        <a:t>Failure to bring necessary materials.</a:t>
                      </a:r>
                    </a:p>
                    <a:p>
                      <a:pPr marL="291600" indent="-291600">
                        <a:buFont typeface="Arial" panose="020B0604020202020204" pitchFamily="34" charset="0"/>
                        <a:buChar char="•"/>
                      </a:pPr>
                      <a:r>
                        <a:rPr lang="en-IN" sz="1400" dirty="0">
                          <a:latin typeface="Calibri" panose="020F0502020204030204" pitchFamily="34" charset="0"/>
                        </a:rPr>
                        <a:t>Failure to understand role in Transaction.</a:t>
                      </a:r>
                    </a:p>
                    <a:p>
                      <a:pPr marL="291600" indent="-291600">
                        <a:buFont typeface="Arial" panose="020B0604020202020204" pitchFamily="34" charset="0"/>
                        <a:buChar char="•"/>
                      </a:pPr>
                      <a:r>
                        <a:rPr lang="en-IN" sz="1400" dirty="0">
                          <a:latin typeface="Calibri" panose="020F0502020204030204" pitchFamily="34" charset="0"/>
                        </a:rPr>
                        <a:t>Failure to engage the correct service.</a:t>
                      </a:r>
                    </a:p>
                    <a:p>
                      <a:endParaRPr lang="en-IN" sz="1400" dirty="0">
                        <a:latin typeface="Calibri" panose="020F0502020204030204" pitchFamily="34" charset="0"/>
                      </a:endParaRPr>
                    </a:p>
                    <a:p>
                      <a:r>
                        <a:rPr lang="en-IN" sz="1400" i="1" dirty="0">
                          <a:latin typeface="Calibri" panose="020F0502020204030204" pitchFamily="34" charset="0"/>
                        </a:rPr>
                        <a:t>Encounter:</a:t>
                      </a:r>
                    </a:p>
                    <a:p>
                      <a:pPr marL="291600" indent="-291600">
                        <a:buFont typeface="Arial" panose="020B0604020202020204" pitchFamily="34" charset="0"/>
                        <a:buChar char="•"/>
                      </a:pPr>
                      <a:r>
                        <a:rPr lang="en-IN" sz="1400" dirty="0">
                          <a:latin typeface="Calibri" panose="020F0502020204030204" pitchFamily="34" charset="0"/>
                        </a:rPr>
                        <a:t>Failure to remember steps in process.</a:t>
                      </a:r>
                    </a:p>
                    <a:p>
                      <a:pPr marL="291600" indent="-291600">
                        <a:buFont typeface="Arial" panose="020B0604020202020204" pitchFamily="34" charset="0"/>
                        <a:buChar char="•"/>
                      </a:pPr>
                      <a:r>
                        <a:rPr lang="en-IN" sz="1400" dirty="0">
                          <a:latin typeface="Calibri" panose="020F0502020204030204" pitchFamily="34" charset="0"/>
                        </a:rPr>
                        <a:t>Failure to follow system flow.</a:t>
                      </a:r>
                    </a:p>
                    <a:p>
                      <a:pPr marL="291600" indent="-291600">
                        <a:buFont typeface="Arial" panose="020B0604020202020204" pitchFamily="34" charset="0"/>
                        <a:buChar char="•"/>
                      </a:pPr>
                      <a:r>
                        <a:rPr lang="en-IN" sz="1400" dirty="0">
                          <a:latin typeface="Calibri" panose="020F0502020204030204" pitchFamily="34" charset="0"/>
                        </a:rPr>
                        <a:t>Failure to specify desires sufficiently.</a:t>
                      </a:r>
                    </a:p>
                    <a:p>
                      <a:pPr marL="291600" indent="-291600">
                        <a:buFont typeface="Arial" panose="020B0604020202020204" pitchFamily="34" charset="0"/>
                        <a:buChar char="•"/>
                      </a:pPr>
                      <a:r>
                        <a:rPr lang="en-IN" sz="1400" dirty="0">
                          <a:latin typeface="Calibri" panose="020F0502020204030204" pitchFamily="34" charset="0"/>
                        </a:rPr>
                        <a:t>Failure to follow instructions.</a:t>
                      </a:r>
                    </a:p>
                    <a:p>
                      <a:endParaRPr lang="en-IN" sz="1400" dirty="0">
                        <a:latin typeface="Calibri" panose="020F0502020204030204" pitchFamily="34" charset="0"/>
                      </a:endParaRPr>
                    </a:p>
                    <a:p>
                      <a:r>
                        <a:rPr lang="en-IN" sz="1400" i="1" dirty="0">
                          <a:latin typeface="Calibri" panose="020F0502020204030204" pitchFamily="34" charset="0"/>
                        </a:rPr>
                        <a:t>Resolution:</a:t>
                      </a:r>
                    </a:p>
                    <a:p>
                      <a:pPr marL="291600" indent="-291600">
                        <a:buFont typeface="Arial" panose="020B0604020202020204" pitchFamily="34" charset="0"/>
                        <a:buChar char="•"/>
                      </a:pPr>
                      <a:r>
                        <a:rPr lang="en-IN" sz="1400" dirty="0">
                          <a:latin typeface="Calibri" panose="020F0502020204030204" pitchFamily="34" charset="0"/>
                        </a:rPr>
                        <a:t>Failure to signal service failure.</a:t>
                      </a:r>
                    </a:p>
                    <a:p>
                      <a:pPr marL="291600" indent="-291600">
                        <a:buFont typeface="Arial" panose="020B0604020202020204" pitchFamily="34" charset="0"/>
                        <a:buChar char="•"/>
                      </a:pPr>
                      <a:r>
                        <a:rPr lang="en-IN" sz="1400" dirty="0">
                          <a:latin typeface="Calibri" panose="020F0502020204030204" pitchFamily="34" charset="0"/>
                        </a:rPr>
                        <a:t>Failure to learn from experience.</a:t>
                      </a:r>
                    </a:p>
                    <a:p>
                      <a:pPr marL="291600" indent="-291600">
                        <a:buFont typeface="Arial" panose="020B0604020202020204" pitchFamily="34" charset="0"/>
                        <a:buChar char="•"/>
                      </a:pPr>
                      <a:r>
                        <a:rPr lang="en-IN" sz="1400" dirty="0">
                          <a:latin typeface="Calibri" panose="020F0502020204030204" pitchFamily="34" charset="0"/>
                        </a:rPr>
                        <a:t>Failure to adjust expectations.</a:t>
                      </a:r>
                    </a:p>
                    <a:p>
                      <a:pPr marL="291600" indent="-291600">
                        <a:buFont typeface="Arial" panose="020B0604020202020204" pitchFamily="34" charset="0"/>
                        <a:buChar char="•"/>
                      </a:pPr>
                      <a:r>
                        <a:rPr lang="en-IN" sz="1400" dirty="0">
                          <a:latin typeface="Calibri" panose="020F0502020204030204" pitchFamily="34" charset="0"/>
                        </a:rPr>
                        <a:t>Failure to execute post-encounter action.</a:t>
                      </a:r>
                      <a:endParaRPr lang="en-IN" sz="1400" b="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3589278"/>
                  </a:ext>
                </a:extLst>
              </a:tr>
            </a:tbl>
          </a:graphicData>
        </a:graphic>
      </p:graphicFrame>
    </p:spTree>
    <p:extLst>
      <p:ext uri="{BB962C8B-B14F-4D97-AF65-F5344CB8AC3E}">
        <p14:creationId xmlns:p14="http://schemas.microsoft.com/office/powerpoint/2010/main" val="3744707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6.8: “House of Quality” for Village Volvo</a:t>
            </a:r>
            <a:endParaRPr lang="en-US" sz="1000" dirty="0"/>
          </a:p>
        </p:txBody>
      </p:sp>
      <p:pic>
        <p:nvPicPr>
          <p:cNvPr id="5" name="Picture 4" descr="Diagram showing the results of a customer satisfaction survey. "/>
          <p:cNvPicPr>
            <a:picLocks noChangeAspect="1"/>
          </p:cNvPicPr>
          <p:nvPr/>
        </p:nvPicPr>
        <p:blipFill>
          <a:blip r:embed="rId3"/>
          <a:stretch>
            <a:fillRect/>
          </a:stretch>
        </p:blipFill>
        <p:spPr>
          <a:xfrm>
            <a:off x="2133600" y="2133600"/>
            <a:ext cx="4723141" cy="3888719"/>
          </a:xfrm>
          <a:prstGeom prst="rect">
            <a:avLst/>
          </a:prstGeom>
        </p:spPr>
      </p:pic>
      <p:sp>
        <p:nvSpPr>
          <p:cNvPr id="3" name="Content Placeholder 2"/>
          <p:cNvSpPr>
            <a:spLocks noGrp="1"/>
          </p:cNvSpPr>
          <p:nvPr>
            <p:ph idx="13"/>
          </p:nvPr>
        </p:nvSpPr>
        <p:spPr>
          <a:xfrm>
            <a:off x="4114800" y="6248400"/>
            <a:ext cx="1752600" cy="228600"/>
          </a:xfrm>
        </p:spPr>
        <p:txBody>
          <a:bodyPr/>
          <a:lstStyle/>
          <a:p>
            <a:pPr marL="0" indent="0">
              <a:buNone/>
            </a:pPr>
            <a:r>
              <a:rPr lang="en-IN" sz="900" u="sng" dirty="0">
                <a:solidFill>
                  <a:srgbClr val="0000CC"/>
                </a:solidFill>
                <a:hlinkClick r:id="rId4" action="ppaction://hlinksldjump"/>
              </a:rPr>
              <a:t>Access the long description slide.</a:t>
            </a:r>
            <a:endParaRPr lang="en-IN" sz="900" u="sng" dirty="0">
              <a:solidFill>
                <a:srgbClr val="0000CC"/>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Achieving Service Quality</a:t>
            </a:r>
            <a:endParaRPr lang="en-US" sz="1000" dirty="0"/>
          </a:p>
        </p:txBody>
      </p:sp>
      <p:sp>
        <p:nvSpPr>
          <p:cNvPr id="2" name="Content Placeholder 1"/>
          <p:cNvSpPr>
            <a:spLocks noGrp="1"/>
          </p:cNvSpPr>
          <p:nvPr>
            <p:ph idx="1"/>
          </p:nvPr>
        </p:nvSpPr>
        <p:spPr/>
        <p:txBody>
          <a:bodyPr/>
          <a:lstStyle/>
          <a:p>
            <a:pPr marL="291600" indent="-291600" eaLnBrk="1" hangingPunct="1">
              <a:buSzPct val="100000"/>
            </a:pPr>
            <a:r>
              <a:rPr lang="en-US" dirty="0"/>
              <a:t>Cost of Quality.</a:t>
            </a:r>
          </a:p>
          <a:p>
            <a:pPr marL="291600" indent="-291600" eaLnBrk="1" hangingPunct="1">
              <a:buSzPct val="100000"/>
            </a:pPr>
            <a:r>
              <a:rPr lang="en-US" dirty="0"/>
              <a:t>Statistical Process Control.</a:t>
            </a:r>
          </a:p>
          <a:p>
            <a:pPr marL="291600" indent="-291600" eaLnBrk="1" hangingPunct="1">
              <a:buSzPct val="100000"/>
            </a:pPr>
            <a:r>
              <a:rPr lang="en-US" dirty="0"/>
              <a:t>Unconditional Service Guarantee.</a:t>
            </a:r>
          </a:p>
        </p:txBody>
      </p:sp>
    </p:spTree>
    <p:extLst>
      <p:ext uri="{BB962C8B-B14F-4D97-AF65-F5344CB8AC3E}">
        <p14:creationId xmlns:p14="http://schemas.microsoft.com/office/powerpoint/2010/main" val="275939754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Table 6.4: Costs of Quality for Services </a:t>
            </a:r>
            <a:r>
              <a:rPr lang="en-US" sz="1000" dirty="0"/>
              <a:t>1</a:t>
            </a:r>
          </a:p>
        </p:txBody>
      </p:sp>
      <p:graphicFrame>
        <p:nvGraphicFramePr>
          <p:cNvPr id="4" name="Table 3"/>
          <p:cNvGraphicFramePr>
            <a:graphicFrameLocks noGrp="1"/>
          </p:cNvGraphicFramePr>
          <p:nvPr>
            <p:extLst>
              <p:ext uri="{D42A27DB-BD31-4B8C-83A1-F6EECF244321}">
                <p14:modId xmlns:p14="http://schemas.microsoft.com/office/powerpoint/2010/main" val="1210379395"/>
              </p:ext>
            </p:extLst>
          </p:nvPr>
        </p:nvGraphicFramePr>
        <p:xfrm>
          <a:off x="1524000" y="2296160"/>
          <a:ext cx="6858000" cy="3662680"/>
        </p:xfrm>
        <a:graphic>
          <a:graphicData uri="http://schemas.openxmlformats.org/drawingml/2006/table">
            <a:tbl>
              <a:tblPr firstRow="1" bandRow="1">
                <a:tableStyleId>{2D5ABB26-0587-4C30-8999-92F81FD0307C}</a:tableStyleId>
              </a:tblPr>
              <a:tblGrid>
                <a:gridCol w="1371600">
                  <a:extLst>
                    <a:ext uri="{9D8B030D-6E8A-4147-A177-3AD203B41FA5}">
                      <a16:colId xmlns:a16="http://schemas.microsoft.com/office/drawing/2014/main" val="1818567214"/>
                    </a:ext>
                  </a:extLst>
                </a:gridCol>
                <a:gridCol w="3200400">
                  <a:extLst>
                    <a:ext uri="{9D8B030D-6E8A-4147-A177-3AD203B41FA5}">
                      <a16:colId xmlns:a16="http://schemas.microsoft.com/office/drawing/2014/main" val="1256322237"/>
                    </a:ext>
                  </a:extLst>
                </a:gridCol>
                <a:gridCol w="2286000">
                  <a:extLst>
                    <a:ext uri="{9D8B030D-6E8A-4147-A177-3AD203B41FA5}">
                      <a16:colId xmlns:a16="http://schemas.microsoft.com/office/drawing/2014/main" val="1829190875"/>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Cost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u="none" strike="noStrike" kern="1200" baseline="0" dirty="0">
                          <a:latin typeface="Calibri" panose="020F0502020204030204" pitchFamily="34" charset="0"/>
                        </a:rPr>
                        <a:t>Bank 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7255307"/>
                  </a:ext>
                </a:extLst>
              </a:tr>
              <a:tr h="370840">
                <a:tc>
                  <a:txBody>
                    <a:bodyPr/>
                    <a:lstStyle/>
                    <a:p>
                      <a:r>
                        <a:rPr lang="en-IN" sz="1400" u="none" strike="noStrike" kern="1200" baseline="0" dirty="0">
                          <a:latin typeface="Calibri" panose="020F0502020204030204" pitchFamily="34" charset="0"/>
                        </a:rPr>
                        <a:t>Prevention</a:t>
                      </a: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r>
                        <a:rPr lang="en-IN" sz="1400" u="none" strike="noStrike" kern="1200" baseline="0" dirty="0">
                          <a:latin typeface="Calibri" panose="020F0502020204030204" pitchFamily="34" charset="0"/>
                        </a:rPr>
                        <a:t>Detection</a:t>
                      </a: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endParaRPr lang="en-IN" sz="1400" u="none" strike="noStrike" kern="1200" baseline="0" dirty="0">
                        <a:latin typeface="Calibri" panose="020F0502020204030204" pitchFamily="34" charset="0"/>
                      </a:endParaRPr>
                    </a:p>
                    <a:p>
                      <a:r>
                        <a:rPr lang="en-IN" sz="1400" u="none" strike="noStrike" kern="1200" baseline="0" dirty="0">
                          <a:latin typeface="Calibri" panose="020F0502020204030204" pitchFamily="34" charset="0"/>
                        </a:rPr>
                        <a:t>Internal failure</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u="none" strike="noStrike" kern="1200" baseline="0" dirty="0">
                          <a:latin typeface="Calibri" panose="020F0502020204030204" pitchFamily="34" charset="0"/>
                        </a:rPr>
                        <a:t>Costs associated with operations or activities that keep failure from happening and minimize detection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Costs incurred to ascertain the condition of a service to determine whether it conforms to safety standards.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kern="1200" baseline="0" dirty="0">
                          <a:latin typeface="Calibri" panose="020F0502020204030204" pitchFamily="34" charset="0"/>
                        </a:rPr>
                        <a:t>Costs incurred to correct nonconforming work prior to delivery to the customer.</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400" u="none" strike="noStrike" kern="1200" baseline="0" dirty="0">
                          <a:latin typeface="Calibri" panose="020F0502020204030204" pitchFamily="34" charset="0"/>
                        </a:rPr>
                        <a:t>Quality planning. </a:t>
                      </a:r>
                    </a:p>
                    <a:p>
                      <a:r>
                        <a:rPr lang="en-IN" sz="1400" u="none" strike="noStrike" kern="1200" baseline="0" dirty="0">
                          <a:latin typeface="Calibri" panose="020F0502020204030204" pitchFamily="34" charset="0"/>
                        </a:rPr>
                        <a:t>Recruitment and selection. </a:t>
                      </a:r>
                    </a:p>
                    <a:p>
                      <a:r>
                        <a:rPr lang="en-IN" sz="1400" u="none" strike="noStrike" kern="1200" baseline="0" dirty="0">
                          <a:latin typeface="Calibri" panose="020F0502020204030204" pitchFamily="34" charset="0"/>
                        </a:rPr>
                        <a:t>Training programs.	</a:t>
                      </a:r>
                    </a:p>
                    <a:p>
                      <a:r>
                        <a:rPr lang="en-IN" sz="1400" u="none" strike="noStrike" kern="1200" baseline="0" dirty="0">
                          <a:latin typeface="Calibri" panose="020F0502020204030204" pitchFamily="34" charset="0"/>
                        </a:rPr>
                        <a:t>Quality improvement projects.</a:t>
                      </a:r>
                    </a:p>
                    <a:p>
                      <a:endParaRPr lang="en-IN" sz="1400" u="none" strike="noStrike" kern="1200" baseline="0" dirty="0">
                        <a:latin typeface="Calibri" panose="020F0502020204030204" pitchFamily="34" charset="0"/>
                      </a:endParaRPr>
                    </a:p>
                    <a:p>
                      <a:r>
                        <a:rPr lang="en-IN" sz="1400" u="none" strike="noStrike" kern="1200" baseline="0" dirty="0">
                          <a:latin typeface="Calibri" panose="020F0502020204030204" pitchFamily="34" charset="0"/>
                        </a:rPr>
                        <a:t>Periodic inspection. </a:t>
                      </a:r>
                    </a:p>
                    <a:p>
                      <a:r>
                        <a:rPr lang="en-IN" sz="1400" u="none" strike="noStrike" kern="1200" baseline="0" dirty="0">
                          <a:latin typeface="Calibri" panose="020F0502020204030204" pitchFamily="34" charset="0"/>
                        </a:rPr>
                        <a:t>Process control. </a:t>
                      </a:r>
                    </a:p>
                    <a:p>
                      <a:r>
                        <a:rPr lang="en-IN" sz="1400" u="none" strike="noStrike" kern="1200" baseline="0" dirty="0">
                          <a:latin typeface="Calibri" panose="020F0502020204030204" pitchFamily="34" charset="0"/>
                        </a:rPr>
                        <a:t>Checking, balancing, verifying. </a:t>
                      </a:r>
                    </a:p>
                    <a:p>
                      <a:r>
                        <a:rPr lang="en-IN" sz="1400" u="none" strike="noStrike" kern="1200" baseline="0" dirty="0">
                          <a:latin typeface="Calibri" panose="020F0502020204030204" pitchFamily="34" charset="0"/>
                        </a:rPr>
                        <a:t>Collecting quality data.</a:t>
                      </a:r>
                    </a:p>
                    <a:p>
                      <a:endParaRPr lang="en-IN" sz="1400" u="none" strike="noStrike" kern="1200" baseline="0" dirty="0">
                        <a:latin typeface="Calibri" panose="020F0502020204030204" pitchFamily="34" charset="0"/>
                      </a:endParaRPr>
                    </a:p>
                    <a:p>
                      <a:r>
                        <a:rPr lang="en-IN" sz="1400" u="none" strike="noStrike" kern="1200" baseline="0" dirty="0">
                          <a:latin typeface="Calibri" panose="020F0502020204030204" pitchFamily="34" charset="0"/>
                        </a:rPr>
                        <a:t>Scrapped forms and reports. </a:t>
                      </a:r>
                    </a:p>
                    <a:p>
                      <a:r>
                        <a:rPr lang="en-IN" sz="1400" u="none" strike="noStrike" kern="1200" baseline="0" dirty="0">
                          <a:latin typeface="Calibri" panose="020F0502020204030204" pitchFamily="34" charset="0"/>
                        </a:rPr>
                        <a:t>Rework.</a:t>
                      </a:r>
                    </a:p>
                    <a:p>
                      <a:r>
                        <a:rPr lang="en-IN" sz="1400" u="none" strike="noStrike" kern="1200" baseline="0" dirty="0">
                          <a:latin typeface="Calibri" panose="020F0502020204030204" pitchFamily="34" charset="0"/>
                        </a:rPr>
                        <a:t>Machine downtime.</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0561614"/>
                  </a:ext>
                </a:extLst>
              </a:tr>
            </a:tbl>
          </a:graphicData>
        </a:graphic>
      </p:graphicFrame>
    </p:spTree>
    <p:extLst>
      <p:ext uri="{BB962C8B-B14F-4D97-AF65-F5344CB8AC3E}">
        <p14:creationId xmlns:p14="http://schemas.microsoft.com/office/powerpoint/2010/main" val="61231372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6.4: Costs of Quality for Services </a:t>
            </a:r>
            <a:r>
              <a:rPr lang="en-US" sz="1000" dirty="0"/>
              <a:t>2</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57622104"/>
              </p:ext>
            </p:extLst>
          </p:nvPr>
        </p:nvGraphicFramePr>
        <p:xfrm>
          <a:off x="1295400" y="2606040"/>
          <a:ext cx="7239000" cy="1925320"/>
        </p:xfrm>
        <a:graphic>
          <a:graphicData uri="http://schemas.openxmlformats.org/drawingml/2006/table">
            <a:tbl>
              <a:tblPr firstRow="1" bandRow="1">
                <a:tableStyleId>{2D5ABB26-0587-4C30-8999-92F81FD0307C}</a:tableStyleId>
              </a:tblPr>
              <a:tblGrid>
                <a:gridCol w="2413000">
                  <a:extLst>
                    <a:ext uri="{9D8B030D-6E8A-4147-A177-3AD203B41FA5}">
                      <a16:colId xmlns:a16="http://schemas.microsoft.com/office/drawing/2014/main" val="2940353140"/>
                    </a:ext>
                  </a:extLst>
                </a:gridCol>
                <a:gridCol w="2413000">
                  <a:extLst>
                    <a:ext uri="{9D8B030D-6E8A-4147-A177-3AD203B41FA5}">
                      <a16:colId xmlns:a16="http://schemas.microsoft.com/office/drawing/2014/main" val="2490556405"/>
                    </a:ext>
                  </a:extLst>
                </a:gridCol>
                <a:gridCol w="2413000">
                  <a:extLst>
                    <a:ext uri="{9D8B030D-6E8A-4147-A177-3AD203B41FA5}">
                      <a16:colId xmlns:a16="http://schemas.microsoft.com/office/drawing/2014/main" val="2925368320"/>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u="none" strike="noStrike" kern="1200" baseline="0" dirty="0">
                          <a:latin typeface="Calibri" panose="020F0502020204030204" pitchFamily="34" charset="0"/>
                        </a:rPr>
                        <a:t>Cost Category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u="none" strike="noStrike" kern="1200" baseline="0" dirty="0">
                          <a:latin typeface="Calibri" panose="020F0502020204030204" pitchFamily="34" charset="0"/>
                        </a:rPr>
                        <a:t>Definition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u="none" strike="noStrike" kern="1200" baseline="0" dirty="0">
                          <a:latin typeface="Calibri" panose="020F0502020204030204" pitchFamily="34" charset="0"/>
                        </a:rPr>
                        <a:t>Bank 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9172477"/>
                  </a:ext>
                </a:extLst>
              </a:tr>
              <a:tr h="370840">
                <a:tc>
                  <a:txBody>
                    <a:bodyPr/>
                    <a:lstStyle/>
                    <a:p>
                      <a:r>
                        <a:rPr lang="en-IN" sz="1600" u="none" strike="noStrike" kern="1200" baseline="0" dirty="0">
                          <a:latin typeface="Calibri" panose="020F0502020204030204" pitchFamily="34" charset="0"/>
                        </a:rPr>
                        <a:t>External failure</a:t>
                      </a:r>
                      <a:endParaRPr lang="en-IN" sz="16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Costs incurred to correct nonconforming work after delivery to the customer or to correct work that did not satisfy a customer’s special needs.</a:t>
                      </a:r>
                      <a:endParaRPr lang="en-IN" sz="16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u="none" strike="noStrike" kern="1200" baseline="0" dirty="0">
                          <a:latin typeface="Calibri" panose="020F0502020204030204" pitchFamily="34" charset="0"/>
                        </a:rPr>
                        <a:t>Payment of interest penalties.</a:t>
                      </a:r>
                    </a:p>
                    <a:p>
                      <a:r>
                        <a:rPr lang="en-IN" sz="1600" u="none" strike="noStrike" kern="1200" baseline="0" dirty="0">
                          <a:latin typeface="Calibri" panose="020F0502020204030204" pitchFamily="34" charset="0"/>
                        </a:rPr>
                        <a:t>Investigation time. </a:t>
                      </a:r>
                    </a:p>
                    <a:p>
                      <a:r>
                        <a:rPr lang="en-IN" sz="1600" u="none" strike="noStrike" kern="1200" baseline="0" dirty="0">
                          <a:latin typeface="Calibri" panose="020F0502020204030204" pitchFamily="34" charset="0"/>
                        </a:rPr>
                        <a:t>Legal judgments. </a:t>
                      </a:r>
                    </a:p>
                    <a:p>
                      <a:r>
                        <a:rPr lang="en-IN" sz="1600" u="none" strike="noStrike" kern="1200" baseline="0" dirty="0">
                          <a:latin typeface="Calibri" panose="020F0502020204030204" pitchFamily="34" charset="0"/>
                        </a:rPr>
                        <a:t>Negative word-of-mouth. </a:t>
                      </a:r>
                    </a:p>
                    <a:p>
                      <a:r>
                        <a:rPr lang="en-IN" sz="1600" u="none" strike="noStrike" kern="1200" baseline="0" dirty="0">
                          <a:latin typeface="Calibri" panose="020F0502020204030204" pitchFamily="34" charset="0"/>
                        </a:rPr>
                        <a:t>Loss of future business.</a:t>
                      </a:r>
                      <a:endParaRPr lang="en-IN" sz="16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1337509"/>
                  </a:ext>
                </a:extLst>
              </a:tr>
            </a:tbl>
          </a:graphicData>
        </a:graphic>
      </p:graphicFrame>
    </p:spTree>
    <p:extLst>
      <p:ext uri="{BB962C8B-B14F-4D97-AF65-F5344CB8AC3E}">
        <p14:creationId xmlns:p14="http://schemas.microsoft.com/office/powerpoint/2010/main" val="3217356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Table 6.5: Risks in Quality-Control Decisions</a:t>
            </a:r>
          </a:p>
        </p:txBody>
      </p:sp>
      <p:graphicFrame>
        <p:nvGraphicFramePr>
          <p:cNvPr id="2" name="Table 1"/>
          <p:cNvGraphicFramePr>
            <a:graphicFrameLocks noGrp="1"/>
          </p:cNvGraphicFramePr>
          <p:nvPr>
            <p:extLst>
              <p:ext uri="{D42A27DB-BD31-4B8C-83A1-F6EECF244321}">
                <p14:modId xmlns:p14="http://schemas.microsoft.com/office/powerpoint/2010/main" val="214285575"/>
              </p:ext>
            </p:extLst>
          </p:nvPr>
        </p:nvGraphicFramePr>
        <p:xfrm>
          <a:off x="914401" y="2753360"/>
          <a:ext cx="7619999" cy="1437640"/>
        </p:xfrm>
        <a:graphic>
          <a:graphicData uri="http://schemas.openxmlformats.org/drawingml/2006/table">
            <a:tbl>
              <a:tblPr firstRow="1" bandRow="1">
                <a:tableStyleId>{2D5ABB26-0587-4C30-8999-92F81FD0307C}</a:tableStyleId>
              </a:tblPr>
              <a:tblGrid>
                <a:gridCol w="2181802">
                  <a:extLst>
                    <a:ext uri="{9D8B030D-6E8A-4147-A177-3AD203B41FA5}">
                      <a16:colId xmlns:a16="http://schemas.microsoft.com/office/drawing/2014/main" val="2599886817"/>
                    </a:ext>
                  </a:extLst>
                </a:gridCol>
                <a:gridCol w="2552954">
                  <a:extLst>
                    <a:ext uri="{9D8B030D-6E8A-4147-A177-3AD203B41FA5}">
                      <a16:colId xmlns:a16="http://schemas.microsoft.com/office/drawing/2014/main" val="2085945559"/>
                    </a:ext>
                  </a:extLst>
                </a:gridCol>
                <a:gridCol w="2885243">
                  <a:extLst>
                    <a:ext uri="{9D8B030D-6E8A-4147-A177-3AD203B41FA5}">
                      <a16:colId xmlns:a16="http://schemas.microsoft.com/office/drawing/2014/main" val="407290882"/>
                    </a:ext>
                  </a:extLst>
                </a:gridCol>
              </a:tblGrid>
              <a:tr h="370840">
                <a:tc>
                  <a:txBody>
                    <a:bodyPr/>
                    <a:lstStyle/>
                    <a:p>
                      <a:pPr algn="ctr"/>
                      <a:r>
                        <a:rPr lang="en-IN" sz="1600" u="none" strike="noStrike" kern="1200" baseline="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1600" b="1" u="none" strike="noStrike" kern="1200" baseline="0" dirty="0">
                          <a:latin typeface="Calibri" panose="020F0502020204030204" pitchFamily="34" charset="0"/>
                        </a:rPr>
                        <a:t>Quality-Control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600" b="1" u="none" strike="noStrike" kern="1200" baseline="0" dirty="0">
                          <a:latin typeface="Calibri" panose="020F0502020204030204" pitchFamily="34" charset="0"/>
                        </a:rPr>
                        <a:t>Quality-Control </a:t>
                      </a:r>
                      <a:r>
                        <a:rPr lang="en-IN" sz="1600" b="1" u="none" strike="noStrike" kern="1200" baseline="0" dirty="0" err="1">
                          <a:latin typeface="Calibri" panose="020F0502020204030204" pitchFamily="34" charset="0"/>
                        </a:rPr>
                        <a:t>Decision</a:t>
                      </a:r>
                      <a:r>
                        <a:rPr lang="en-IN" sz="1600" b="0" u="none" strike="noStrike" kern="1200" baseline="0" dirty="0" err="1">
                          <a:solidFill>
                            <a:schemeClr val="bg1"/>
                          </a:solidFill>
                          <a:latin typeface="Calibri" panose="020F0502020204030204" pitchFamily="34" charset="0"/>
                        </a:rPr>
                        <a:t>ecision</a:t>
                      </a:r>
                      <a:endParaRPr lang="en-IN" sz="1600" b="0" u="none" strike="noStrike" kern="1200" baseline="0" dirty="0">
                        <a:solidFill>
                          <a:schemeClr val="bg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282053"/>
                  </a:ext>
                </a:extLst>
              </a:tr>
              <a:tr h="370840">
                <a:tc>
                  <a:txBody>
                    <a:bodyPr/>
                    <a:lstStyle/>
                    <a:p>
                      <a:r>
                        <a:rPr lang="en-IN" sz="1600" b="1" u="none" strike="noStrike" kern="1200" baseline="0" dirty="0">
                          <a:latin typeface="Calibri" panose="020F0502020204030204" pitchFamily="34" charset="0"/>
                        </a:rPr>
                        <a:t>True State of Service	</a:t>
                      </a:r>
                    </a:p>
                    <a:p>
                      <a:r>
                        <a:rPr lang="en-IN" sz="1600" u="none" strike="noStrike" kern="1200" baseline="0" dirty="0">
                          <a:latin typeface="Calibri" panose="020F0502020204030204" pitchFamily="34" charset="0"/>
                        </a:rPr>
                        <a:t>Process in control</a:t>
                      </a:r>
                    </a:p>
                    <a:p>
                      <a:endParaRPr lang="en-IN" sz="1600" u="none" strike="noStrike" kern="1200" baseline="0" dirty="0">
                        <a:latin typeface="Calibri" panose="020F0502020204030204" pitchFamily="34" charset="0"/>
                      </a:endParaRPr>
                    </a:p>
                    <a:p>
                      <a:r>
                        <a:rPr lang="en-IN" sz="1600" u="none" strike="noStrike" kern="1200" baseline="0" dirty="0">
                          <a:latin typeface="Calibri" panose="020F0502020204030204" pitchFamily="34" charset="0"/>
                        </a:rPr>
                        <a:t>Process out of control</a:t>
                      </a:r>
                      <a:endParaRPr lang="en-IN" sz="1600" b="0" i="0" u="none" strike="noStrike" kern="1200" baseline="0" dirty="0">
                        <a:solidFill>
                          <a:schemeClr val="lt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u="none" strike="noStrike" kern="1200" baseline="0" dirty="0">
                          <a:latin typeface="Calibri" panose="020F0502020204030204" pitchFamily="34" charset="0"/>
                        </a:rPr>
                        <a:t>Take Corrective Action </a:t>
                      </a:r>
                    </a:p>
                    <a:p>
                      <a:r>
                        <a:rPr lang="en-IN" sz="1600" u="none" strike="noStrike" kern="1200" baseline="0" dirty="0">
                          <a:latin typeface="Calibri" panose="020F0502020204030204" pitchFamily="34" charset="0"/>
                        </a:rPr>
                        <a:t>Type I error (producer’s risk)</a:t>
                      </a:r>
                    </a:p>
                    <a:p>
                      <a:endParaRPr lang="en-IN" sz="1600" u="none" strike="noStrike" kern="1200" baseline="0" dirty="0">
                        <a:latin typeface="Calibri" panose="020F0502020204030204" pitchFamily="34" charset="0"/>
                      </a:endParaRPr>
                    </a:p>
                    <a:p>
                      <a:r>
                        <a:rPr lang="en-IN" sz="1600" u="none" strike="noStrike" kern="1200" baseline="0" dirty="0">
                          <a:latin typeface="Calibri" panose="020F0502020204030204" pitchFamily="34" charset="0"/>
                        </a:rPr>
                        <a:t>Correct decision</a:t>
                      </a:r>
                      <a:endParaRPr lang="en-IN" sz="16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600" b="1" u="none" strike="noStrike" kern="1200" baseline="0" dirty="0">
                          <a:latin typeface="Calibri" panose="020F0502020204030204" pitchFamily="34" charset="0"/>
                        </a:rPr>
                        <a:t>Do Nothing</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Correct decision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600" u="none" strike="noStrike" kern="120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Calibri" panose="020F0502020204030204" pitchFamily="34" charset="0"/>
                        </a:rPr>
                        <a:t>Type II error (consumer’s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191607"/>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6.6: 6.9: Ambulance Response Times, minutes</a:t>
            </a:r>
          </a:p>
        </p:txBody>
      </p:sp>
      <p:graphicFrame>
        <p:nvGraphicFramePr>
          <p:cNvPr id="3" name="Table 2"/>
          <p:cNvGraphicFramePr>
            <a:graphicFrameLocks noGrp="1"/>
          </p:cNvGraphicFramePr>
          <p:nvPr>
            <p:extLst>
              <p:ext uri="{D42A27DB-BD31-4B8C-83A1-F6EECF244321}">
                <p14:modId xmlns:p14="http://schemas.microsoft.com/office/powerpoint/2010/main" val="1920268012"/>
              </p:ext>
            </p:extLst>
          </p:nvPr>
        </p:nvGraphicFramePr>
        <p:xfrm>
          <a:off x="1295400" y="2585720"/>
          <a:ext cx="6934200" cy="2595880"/>
        </p:xfrm>
        <a:graphic>
          <a:graphicData uri="http://schemas.openxmlformats.org/drawingml/2006/table">
            <a:tbl>
              <a:tblPr firstRow="1" bandRow="1">
                <a:tableStyleId>{2D5ABB26-0587-4C30-8999-92F81FD0307C}</a:tableStyleId>
              </a:tblPr>
              <a:tblGrid>
                <a:gridCol w="1905000">
                  <a:extLst>
                    <a:ext uri="{9D8B030D-6E8A-4147-A177-3AD203B41FA5}">
                      <a16:colId xmlns:a16="http://schemas.microsoft.com/office/drawing/2014/main" val="3044691202"/>
                    </a:ext>
                  </a:extLst>
                </a:gridCol>
                <a:gridCol w="838200">
                  <a:extLst>
                    <a:ext uri="{9D8B030D-6E8A-4147-A177-3AD203B41FA5}">
                      <a16:colId xmlns:a16="http://schemas.microsoft.com/office/drawing/2014/main" val="2578265292"/>
                    </a:ext>
                  </a:extLst>
                </a:gridCol>
                <a:gridCol w="838200">
                  <a:extLst>
                    <a:ext uri="{9D8B030D-6E8A-4147-A177-3AD203B41FA5}">
                      <a16:colId xmlns:a16="http://schemas.microsoft.com/office/drawing/2014/main" val="1329011742"/>
                    </a:ext>
                  </a:extLst>
                </a:gridCol>
                <a:gridCol w="762000">
                  <a:extLst>
                    <a:ext uri="{9D8B030D-6E8A-4147-A177-3AD203B41FA5}">
                      <a16:colId xmlns:a16="http://schemas.microsoft.com/office/drawing/2014/main" val="611612251"/>
                    </a:ext>
                  </a:extLst>
                </a:gridCol>
                <a:gridCol w="685800">
                  <a:extLst>
                    <a:ext uri="{9D8B030D-6E8A-4147-A177-3AD203B41FA5}">
                      <a16:colId xmlns:a16="http://schemas.microsoft.com/office/drawing/2014/main" val="3017499185"/>
                    </a:ext>
                  </a:extLst>
                </a:gridCol>
                <a:gridCol w="685800">
                  <a:extLst>
                    <a:ext uri="{9D8B030D-6E8A-4147-A177-3AD203B41FA5}">
                      <a16:colId xmlns:a16="http://schemas.microsoft.com/office/drawing/2014/main" val="144802621"/>
                    </a:ext>
                  </a:extLst>
                </a:gridCol>
                <a:gridCol w="609600">
                  <a:extLst>
                    <a:ext uri="{9D8B030D-6E8A-4147-A177-3AD203B41FA5}">
                      <a16:colId xmlns:a16="http://schemas.microsoft.com/office/drawing/2014/main" val="530786606"/>
                    </a:ext>
                  </a:extLst>
                </a:gridCol>
                <a:gridCol w="609600">
                  <a:extLst>
                    <a:ext uri="{9D8B030D-6E8A-4147-A177-3AD203B41FA5}">
                      <a16:colId xmlns:a16="http://schemas.microsoft.com/office/drawing/2014/main" val="2284269449"/>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Day</a:t>
                      </a:r>
                      <a:endParaRPr lang="en-IN" sz="1800" b="1" i="0" u="none" strike="noStrike" kern="1200" baseline="0" dirty="0">
                        <a:solidFill>
                          <a:schemeClr val="tx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1</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2</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3</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4</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5</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6</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u="none" strike="noStrike" kern="1200" baseline="0" dirty="0">
                          <a:latin typeface="Calibri" panose="020F0502020204030204" pitchFamily="34" charset="0"/>
                        </a:rPr>
                        <a:t>7</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55987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Morning</a:t>
                      </a:r>
                      <a:endParaRPr lang="en-IN" sz="1800" b="1" i="0" u="none" strike="noStrike" kern="1200" baseline="0" dirty="0">
                        <a:solidFill>
                          <a:schemeClr val="dk1"/>
                        </a:solidFill>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3.6</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4.5</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2.9</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7.1</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4.3</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6.7</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tc>
                  <a:txBody>
                    <a:bodyPr/>
                    <a:lstStyle/>
                    <a:p>
                      <a:r>
                        <a:rPr lang="en-IN" sz="1800" u="none" strike="noStrike" kern="1200" baseline="0" dirty="0">
                          <a:latin typeface="Calibri" panose="020F0502020204030204" pitchFamily="34" charset="0"/>
                        </a:rPr>
                        <a:t>2.8</a:t>
                      </a:r>
                      <a:endParaRPr lang="en-IN" dirty="0">
                        <a:latin typeface="Calibri" panose="020F0502020204030204" pitchFamily="34" charset="0"/>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6190628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Afternoon</a:t>
                      </a:r>
                      <a:endParaRPr lang="en-IN" sz="1800" b="1" i="0" u="none" strike="noStrike" kern="1200" baseline="0" dirty="0">
                        <a:solidFill>
                          <a:schemeClr val="dk1"/>
                        </a:solidFill>
                        <a:latin typeface="Calibri" panose="020F0502020204030204" pitchFamily="34" charset="0"/>
                        <a:ea typeface="+mn-ea"/>
                        <a:cs typeface="+mn-cs"/>
                      </a:endParaRPr>
                    </a:p>
                  </a:txBody>
                  <a:tcPr/>
                </a:tc>
                <a:tc>
                  <a:txBody>
                    <a:bodyPr/>
                    <a:lstStyle/>
                    <a:p>
                      <a:r>
                        <a:rPr lang="en-IN" sz="1800" u="none" strike="noStrike" kern="1200" baseline="0" dirty="0">
                          <a:latin typeface="Calibri" panose="020F0502020204030204" pitchFamily="34" charset="0"/>
                        </a:rPr>
                        <a:t>5.2</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6.3</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4.7</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6.2</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2.8</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5.8</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5.6</a:t>
                      </a:r>
                      <a:endParaRPr lang="en-IN" dirty="0">
                        <a:latin typeface="Calibri" panose="020F0502020204030204" pitchFamily="34" charset="0"/>
                      </a:endParaRPr>
                    </a:p>
                  </a:txBody>
                  <a:tcPr/>
                </a:tc>
                <a:extLst>
                  <a:ext uri="{0D108BD9-81ED-4DB2-BD59-A6C34878D82A}">
                    <a16:rowId xmlns:a16="http://schemas.microsoft.com/office/drawing/2014/main" val="169456262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Evening</a:t>
                      </a:r>
                      <a:endParaRPr lang="en-IN" sz="1800" b="1" i="0" u="none" strike="noStrike" kern="1200" baseline="0" dirty="0">
                        <a:solidFill>
                          <a:schemeClr val="dk1"/>
                        </a:solidFill>
                        <a:latin typeface="Calibri" panose="020F0502020204030204" pitchFamily="34" charset="0"/>
                        <a:ea typeface="+mn-ea"/>
                        <a:cs typeface="+mn-cs"/>
                      </a:endParaRPr>
                    </a:p>
                  </a:txBody>
                  <a:tcPr/>
                </a:tc>
                <a:tc>
                  <a:txBody>
                    <a:bodyPr/>
                    <a:lstStyle/>
                    <a:p>
                      <a:r>
                        <a:rPr lang="en-IN" sz="1800" u="none" strike="noStrike" kern="1200" baseline="0" dirty="0">
                          <a:latin typeface="Calibri" panose="020F0502020204030204" pitchFamily="34" charset="0"/>
                        </a:rPr>
                        <a:t>6.5</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7.2</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3.8</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3.9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5.9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6.9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3.8</a:t>
                      </a:r>
                      <a:endParaRPr lang="en-IN" dirty="0">
                        <a:latin typeface="Calibri" panose="020F0502020204030204" pitchFamily="34" charset="0"/>
                      </a:endParaRPr>
                    </a:p>
                  </a:txBody>
                  <a:tcPr/>
                </a:tc>
                <a:extLst>
                  <a:ext uri="{0D108BD9-81ED-4DB2-BD59-A6C34878D82A}">
                    <a16:rowId xmlns:a16="http://schemas.microsoft.com/office/drawing/2014/main" val="325587142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Night</a:t>
                      </a:r>
                      <a:endParaRPr lang="en-IN" sz="1800" b="1" i="0" u="none" strike="noStrike" kern="1200" baseline="0" dirty="0">
                        <a:solidFill>
                          <a:schemeClr val="dk1"/>
                        </a:solidFill>
                        <a:latin typeface="Calibri" panose="020F0502020204030204"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u="none" strike="noStrike" kern="1200" baseline="0" dirty="0">
                          <a:latin typeface="Calibri" panose="020F0502020204030204" pitchFamily="34" charset="0"/>
                        </a:rPr>
                        <a:t>4.9</a:t>
                      </a:r>
                      <a:endParaRPr lang="en-IN" sz="1800" b="0" i="0" u="none" strike="noStrike" kern="1200" baseline="0" dirty="0">
                        <a:solidFill>
                          <a:schemeClr val="dk1"/>
                        </a:solidFill>
                        <a:latin typeface="Calibri" panose="020F0502020204030204" pitchFamily="34" charset="0"/>
                        <a:ea typeface="+mn-ea"/>
                        <a:cs typeface="+mn-cs"/>
                      </a:endParaRPr>
                    </a:p>
                  </a:txBody>
                  <a:tcPr/>
                </a:tc>
                <a:tc>
                  <a:txBody>
                    <a:bodyPr/>
                    <a:lstStyle/>
                    <a:p>
                      <a:r>
                        <a:rPr lang="en-IN" sz="1800" u="none" strike="noStrike" kern="1200" baseline="0" dirty="0">
                          <a:latin typeface="Calibri" panose="020F0502020204030204" pitchFamily="34" charset="0"/>
                        </a:rPr>
                        <a:t>6.9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4.3</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5.6</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3.2</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4.9</a:t>
                      </a:r>
                      <a:endParaRPr lang="en-IN" dirty="0">
                        <a:latin typeface="Calibri" panose="020F0502020204030204" pitchFamily="34" charset="0"/>
                      </a:endParaRPr>
                    </a:p>
                  </a:txBody>
                  <a:tcPr/>
                </a:tc>
                <a:extLst>
                  <a:ext uri="{0D108BD9-81ED-4DB2-BD59-A6C34878D82A}">
                    <a16:rowId xmlns:a16="http://schemas.microsoft.com/office/drawing/2014/main" val="4028041250"/>
                  </a:ext>
                </a:extLst>
              </a:tr>
              <a:tr h="370840">
                <a:tc>
                  <a:txBody>
                    <a:bodyPr/>
                    <a:lstStyle/>
                    <a:p>
                      <a:r>
                        <a:rPr lang="en-IN" b="1" dirty="0">
                          <a:solidFill>
                            <a:schemeClr val="bg1"/>
                          </a:solidFill>
                          <a:latin typeface="Calibri" panose="020F0502020204030204" pitchFamily="34" charset="0"/>
                        </a:rPr>
                        <a:t>X-bar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u="none" strike="noStrike" kern="1200" baseline="0" dirty="0">
                          <a:latin typeface="Calibri" panose="020F0502020204030204" pitchFamily="34" charset="0"/>
                        </a:rPr>
                        <a:t>5.1</a:t>
                      </a:r>
                      <a:endParaRPr lang="en-IN" sz="1800" b="0" i="0" u="none" strike="noStrike" kern="1200" baseline="0" dirty="0">
                        <a:solidFill>
                          <a:schemeClr val="dk1"/>
                        </a:solidFill>
                        <a:latin typeface="Calibri" panose="020F0502020204030204" pitchFamily="34" charset="0"/>
                        <a:ea typeface="+mn-ea"/>
                        <a:cs typeface="+mn-cs"/>
                      </a:endParaRPr>
                    </a:p>
                  </a:txBody>
                  <a:tcPr/>
                </a:tc>
                <a:tc>
                  <a:txBody>
                    <a:bodyPr/>
                    <a:lstStyle/>
                    <a:p>
                      <a:r>
                        <a:rPr lang="en-IN" sz="1800" u="none" strike="noStrike" kern="1200" baseline="0" dirty="0">
                          <a:latin typeface="Calibri" panose="020F0502020204030204" pitchFamily="34" charset="0"/>
                        </a:rPr>
                        <a:t>6.2</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3.9</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5.7</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4.1</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6.1</a:t>
                      </a:r>
                      <a:endParaRPr lang="en-IN" dirty="0">
                        <a:latin typeface="Calibri" panose="020F0502020204030204" pitchFamily="34" charset="0"/>
                      </a:endParaRPr>
                    </a:p>
                  </a:txBody>
                  <a:tcPr/>
                </a:tc>
                <a:tc>
                  <a:txBody>
                    <a:bodyPr/>
                    <a:lstStyle/>
                    <a:p>
                      <a:r>
                        <a:rPr lang="en-IN" sz="1800" u="none" strike="noStrike" kern="1200" baseline="0" dirty="0">
                          <a:latin typeface="Calibri" panose="020F0502020204030204" pitchFamily="34" charset="0"/>
                        </a:rPr>
                        <a:t>4.3</a:t>
                      </a:r>
                      <a:endParaRPr lang="en-IN" dirty="0">
                        <a:latin typeface="Calibri" panose="020F0502020204030204" pitchFamily="34" charset="0"/>
                      </a:endParaRPr>
                    </a:p>
                  </a:txBody>
                  <a:tcPr/>
                </a:tc>
                <a:extLst>
                  <a:ext uri="{0D108BD9-81ED-4DB2-BD59-A6C34878D82A}">
                    <a16:rowId xmlns:a16="http://schemas.microsoft.com/office/drawing/2014/main" val="392354573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u="none" strike="noStrike" kern="1200" baseline="0" dirty="0">
                          <a:latin typeface="Calibri" panose="020F0502020204030204" pitchFamily="34" charset="0"/>
                        </a:rPr>
                        <a:t>Range</a:t>
                      </a:r>
                      <a:endParaRPr lang="en-IN" sz="1800" b="1" i="0" u="none" strike="noStrike" kern="1200" baseline="0" dirty="0">
                        <a:solidFill>
                          <a:schemeClr val="dk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u="none" strike="noStrike" kern="1200" baseline="0" dirty="0">
                          <a:latin typeface="Calibri" panose="020F0502020204030204" pitchFamily="34" charset="0"/>
                        </a:rPr>
                        <a:t>2.9</a:t>
                      </a:r>
                      <a:endParaRPr lang="en-IN" sz="1800" b="0" i="0" u="none" strike="noStrike" kern="1200" baseline="0" dirty="0">
                        <a:solidFill>
                          <a:schemeClr val="dk1"/>
                        </a:solidFill>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2.7</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1.8</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3.2</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3.1</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2.0</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tc>
                  <a:txBody>
                    <a:bodyPr/>
                    <a:lstStyle/>
                    <a:p>
                      <a:r>
                        <a:rPr lang="en-IN" sz="1800" u="none" strike="noStrike" kern="1200" baseline="0" dirty="0">
                          <a:latin typeface="Calibri" panose="020F0502020204030204" pitchFamily="34" charset="0"/>
                        </a:rPr>
                        <a:t>2.8</a:t>
                      </a:r>
                      <a:endParaRPr lang="en-IN" dirty="0">
                        <a:latin typeface="Calibri" panose="020F0502020204030204" pitchFamily="34" charset="0"/>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451338"/>
                  </a:ext>
                </a:extLst>
              </a:tr>
            </a:tbl>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21028957"/>
              </p:ext>
            </p:extLst>
          </p:nvPr>
        </p:nvGraphicFramePr>
        <p:xfrm>
          <a:off x="1436688" y="4433888"/>
          <a:ext cx="301625" cy="327025"/>
        </p:xfrm>
        <a:graphic>
          <a:graphicData uri="http://schemas.openxmlformats.org/presentationml/2006/ole">
            <mc:AlternateContent xmlns:mc="http://schemas.openxmlformats.org/markup-compatibility/2006">
              <mc:Choice xmlns:v="urn:schemas-microsoft-com:vml" Requires="v">
                <p:oleObj spid="_x0000_s45085" name="Equation" r:id="rId3" imgW="139680" imgH="152280" progId="Equation.DSMT4">
                  <p:embed/>
                </p:oleObj>
              </mc:Choice>
              <mc:Fallback>
                <p:oleObj name="Equation" r:id="rId3" imgW="139680" imgH="152280" progId="Equation.DSMT4">
                  <p:embed/>
                  <p:pic>
                    <p:nvPicPr>
                      <p:cNvPr id="0" name=""/>
                      <p:cNvPicPr/>
                      <p:nvPr/>
                    </p:nvPicPr>
                    <p:blipFill>
                      <a:blip r:embed="rId4"/>
                      <a:stretch>
                        <a:fillRect/>
                      </a:stretch>
                    </p:blipFill>
                    <p:spPr>
                      <a:xfrm>
                        <a:off x="1436688" y="4433888"/>
                        <a:ext cx="301625" cy="327025"/>
                      </a:xfrm>
                      <a:prstGeom prst="rect">
                        <a:avLst/>
                      </a:prstGeom>
                    </p:spPr>
                  </p:pic>
                </p:oleObj>
              </mc:Fallback>
            </mc:AlternateContent>
          </a:graphicData>
        </a:graphic>
      </p:graphicFrame>
    </p:spTree>
    <p:extLst>
      <p:ext uri="{BB962C8B-B14F-4D97-AF65-F5344CB8AC3E}">
        <p14:creationId xmlns:p14="http://schemas.microsoft.com/office/powerpoint/2010/main" val="20844724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6.9: </a:t>
            </a:r>
            <a:r>
              <a:rPr lang="en-US" i="1" dirty="0"/>
              <a:t>X</a:t>
            </a:r>
            <a:r>
              <a:rPr lang="en-US" dirty="0"/>
              <a:t>-bar chart for </a:t>
            </a:r>
            <a:r>
              <a:rPr lang="en-US" dirty="0">
                <a:solidFill>
                  <a:srgbClr val="333399"/>
                </a:solidFill>
              </a:rPr>
              <a:t>Ambulance</a:t>
            </a:r>
            <a:r>
              <a:rPr lang="en-US" dirty="0"/>
              <a:t> Response</a:t>
            </a:r>
          </a:p>
        </p:txBody>
      </p:sp>
      <p:pic>
        <p:nvPicPr>
          <p:cNvPr id="6" name="Picture 5" descr="X bar chart showing that all but one of the days were within acceptable control limits for the mean response time in minutes."/>
          <p:cNvPicPr>
            <a:picLocks noChangeAspect="1"/>
          </p:cNvPicPr>
          <p:nvPr/>
        </p:nvPicPr>
        <p:blipFill>
          <a:blip r:embed="rId2"/>
          <a:stretch>
            <a:fillRect/>
          </a:stretch>
        </p:blipFill>
        <p:spPr>
          <a:xfrm>
            <a:off x="1465422" y="2209800"/>
            <a:ext cx="6448425" cy="3019425"/>
          </a:xfrm>
          <a:prstGeom prst="rect">
            <a:avLst/>
          </a:prstGeom>
        </p:spPr>
      </p:pic>
    </p:spTree>
    <p:extLst>
      <p:ext uri="{BB962C8B-B14F-4D97-AF65-F5344CB8AC3E}">
        <p14:creationId xmlns:p14="http://schemas.microsoft.com/office/powerpoint/2010/main" val="2315028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966" y="228600"/>
            <a:ext cx="7580312" cy="1462087"/>
          </a:xfrm>
        </p:spPr>
        <p:txBody>
          <a:bodyPr/>
          <a:lstStyle/>
          <a:p>
            <a:r>
              <a:rPr lang="en-US" dirty="0"/>
              <a:t>Figure 6.10: p-chart for ZIP Code Sorting Operator</a:t>
            </a:r>
          </a:p>
        </p:txBody>
      </p:sp>
      <p:pic>
        <p:nvPicPr>
          <p:cNvPr id="5" name="Picture 4" descr="p-chart showing that all of the random samples drawn daily during the probationary period are within acceptable limits except for one, above 0.11."/>
          <p:cNvPicPr>
            <a:picLocks noChangeAspect="1"/>
          </p:cNvPicPr>
          <p:nvPr/>
        </p:nvPicPr>
        <p:blipFill>
          <a:blip r:embed="rId2"/>
          <a:stretch>
            <a:fillRect/>
          </a:stretch>
        </p:blipFill>
        <p:spPr>
          <a:xfrm>
            <a:off x="1395889" y="2409825"/>
            <a:ext cx="6581775" cy="3000375"/>
          </a:xfrm>
          <a:prstGeom prst="rect">
            <a:avLst/>
          </a:prstGeom>
        </p:spPr>
      </p:pic>
    </p:spTree>
    <p:extLst>
      <p:ext uri="{BB962C8B-B14F-4D97-AF65-F5344CB8AC3E}">
        <p14:creationId xmlns:p14="http://schemas.microsoft.com/office/powerpoint/2010/main" val="1867835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Moment of Truth</a:t>
            </a:r>
            <a:endParaRPr lang="en-US" sz="1000" dirty="0"/>
          </a:p>
        </p:txBody>
      </p:sp>
      <p:sp>
        <p:nvSpPr>
          <p:cNvPr id="2" name="Content Placeholder 1"/>
          <p:cNvSpPr>
            <a:spLocks noGrp="1"/>
          </p:cNvSpPr>
          <p:nvPr>
            <p:ph idx="1"/>
          </p:nvPr>
        </p:nvSpPr>
        <p:spPr/>
        <p:txBody>
          <a:bodyPr/>
          <a:lstStyle/>
          <a:p>
            <a:pPr marL="292608" indent="-292608">
              <a:buSzPct val="100000"/>
            </a:pPr>
            <a:r>
              <a:rPr lang="en-US" altLang="en-US" sz="2800" dirty="0"/>
              <a:t>Each customer contact is referred to as a moment of truth.</a:t>
            </a:r>
          </a:p>
          <a:p>
            <a:pPr marL="292608" indent="-292608">
              <a:buSzPct val="100000"/>
            </a:pPr>
            <a:r>
              <a:rPr lang="en-US" altLang="en-US" sz="2800" dirty="0"/>
              <a:t>At this moment, you have the ability to satisfy or dissatisfy the customer.</a:t>
            </a: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Unconditional Service Guarantee: Customer View</a:t>
            </a:r>
            <a:endParaRPr lang="en-US" sz="1000" dirty="0"/>
          </a:p>
        </p:txBody>
      </p:sp>
      <p:sp>
        <p:nvSpPr>
          <p:cNvPr id="3" name="Content Placeholder 2"/>
          <p:cNvSpPr>
            <a:spLocks noGrp="1"/>
          </p:cNvSpPr>
          <p:nvPr>
            <p:ph idx="1"/>
          </p:nvPr>
        </p:nvSpPr>
        <p:spPr/>
        <p:txBody>
          <a:bodyPr/>
          <a:lstStyle/>
          <a:p>
            <a:pPr marL="291600" indent="-291600" eaLnBrk="1" hangingPunct="1">
              <a:buSzPct val="100000"/>
            </a:pPr>
            <a:r>
              <a:rPr lang="en-US" dirty="0"/>
              <a:t>Unconditional (L.L. Bean).</a:t>
            </a:r>
          </a:p>
          <a:p>
            <a:pPr marL="291600" indent="-291600" eaLnBrk="1" hangingPunct="1">
              <a:buSzPct val="100000"/>
            </a:pPr>
            <a:r>
              <a:rPr lang="en-US" dirty="0"/>
              <a:t>Easy to understand and communicate (</a:t>
            </a:r>
            <a:r>
              <a:rPr lang="en-US" dirty="0" err="1"/>
              <a:t>Bennigan’s</a:t>
            </a:r>
            <a:r>
              <a:rPr lang="en-US" dirty="0"/>
              <a:t>).</a:t>
            </a:r>
          </a:p>
          <a:p>
            <a:pPr marL="291600" indent="-291600" eaLnBrk="1" hangingPunct="1">
              <a:buSzPct val="100000"/>
            </a:pPr>
            <a:r>
              <a:rPr lang="en-US" dirty="0"/>
              <a:t>Meaningful (Domino’s Pizza).</a:t>
            </a:r>
          </a:p>
          <a:p>
            <a:pPr marL="291600" indent="-291600" eaLnBrk="1" hangingPunct="1">
              <a:buSzPct val="100000"/>
            </a:pPr>
            <a:r>
              <a:rPr lang="en-US" dirty="0"/>
              <a:t>Easy to invoke (</a:t>
            </a:r>
            <a:r>
              <a:rPr lang="en-US" dirty="0" err="1"/>
              <a:t>Cititravel</a:t>
            </a:r>
            <a:r>
              <a:rPr lang="en-US" dirty="0"/>
              <a:t>).</a:t>
            </a:r>
          </a:p>
          <a:p>
            <a:pPr marL="291600" indent="-291600" eaLnBrk="1" hangingPunct="1">
              <a:buSzPct val="100000"/>
            </a:pPr>
            <a:r>
              <a:rPr lang="en-US" dirty="0"/>
              <a:t>Easy to collect (Domino’s Pizza).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Unconditional Service Guarantee: Management View</a:t>
            </a:r>
            <a:endParaRPr lang="en-IN" dirty="0"/>
          </a:p>
        </p:txBody>
      </p:sp>
      <p:sp>
        <p:nvSpPr>
          <p:cNvPr id="3" name="Content Placeholder 2"/>
          <p:cNvSpPr>
            <a:spLocks noGrp="1"/>
          </p:cNvSpPr>
          <p:nvPr>
            <p:ph idx="1"/>
          </p:nvPr>
        </p:nvSpPr>
        <p:spPr/>
        <p:txBody>
          <a:bodyPr/>
          <a:lstStyle/>
          <a:p>
            <a:pPr marL="291600" indent="-291600" eaLnBrk="1" hangingPunct="1">
              <a:buSzPct val="100000"/>
            </a:pPr>
            <a:r>
              <a:rPr lang="en-US" dirty="0"/>
              <a:t>Focuses on customers (British Airways).</a:t>
            </a:r>
          </a:p>
          <a:p>
            <a:pPr marL="291600" indent="-291600" eaLnBrk="1" hangingPunct="1">
              <a:buSzPct val="100000"/>
            </a:pPr>
            <a:r>
              <a:rPr lang="en-US" dirty="0"/>
              <a:t>Sets clear standards (Federal Express).</a:t>
            </a:r>
          </a:p>
          <a:p>
            <a:pPr marL="291600" indent="-291600" eaLnBrk="1" hangingPunct="1">
              <a:buSzPct val="100000"/>
            </a:pPr>
            <a:r>
              <a:rPr lang="en-US" dirty="0"/>
              <a:t>Guarantees feedback (</a:t>
            </a:r>
            <a:r>
              <a:rPr lang="en-US" dirty="0" err="1"/>
              <a:t>ManpowerGroup</a:t>
            </a:r>
            <a:r>
              <a:rPr lang="en-US" dirty="0"/>
              <a:t>).</a:t>
            </a:r>
          </a:p>
          <a:p>
            <a:pPr marL="291600" indent="-291600" eaLnBrk="1" hangingPunct="1">
              <a:buSzPct val="100000"/>
            </a:pPr>
            <a:r>
              <a:rPr lang="en-US" dirty="0"/>
              <a:t>Promotes an understanding of the service delivery system (Bug Killer).</a:t>
            </a:r>
          </a:p>
          <a:p>
            <a:pPr marL="291600" indent="-291600" eaLnBrk="1" hangingPunct="1">
              <a:buSzPct val="100000"/>
            </a:pPr>
            <a:r>
              <a:rPr lang="en-US" dirty="0"/>
              <a:t>Builds customer loyalty by making expectations explicit.</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6.12: The Service Quality Ladder</a:t>
            </a:r>
          </a:p>
        </p:txBody>
      </p:sp>
      <p:pic>
        <p:nvPicPr>
          <p:cNvPr id="7" name="Picture 6" descr="Service quality ladder."/>
          <p:cNvPicPr>
            <a:picLocks noChangeAspect="1"/>
          </p:cNvPicPr>
          <p:nvPr/>
        </p:nvPicPr>
        <p:blipFill>
          <a:blip r:embed="rId3"/>
          <a:stretch>
            <a:fillRect/>
          </a:stretch>
        </p:blipFill>
        <p:spPr>
          <a:xfrm>
            <a:off x="3651908" y="1850234"/>
            <a:ext cx="2215492" cy="4247632"/>
          </a:xfrm>
          <a:prstGeom prst="rect">
            <a:avLst/>
          </a:prstGeom>
        </p:spPr>
      </p:pic>
      <p:sp>
        <p:nvSpPr>
          <p:cNvPr id="2" name="Content Placeholder 1"/>
          <p:cNvSpPr>
            <a:spLocks noGrp="1"/>
          </p:cNvSpPr>
          <p:nvPr>
            <p:ph idx="1"/>
          </p:nvPr>
        </p:nvSpPr>
        <p:spPr>
          <a:xfrm>
            <a:off x="4114800" y="6248400"/>
            <a:ext cx="1752600" cy="241813"/>
          </a:xfrm>
        </p:spPr>
        <p:txBody>
          <a:bodyPr/>
          <a:lstStyle/>
          <a:p>
            <a:pPr marL="0" indent="0">
              <a:buNone/>
            </a:pPr>
            <a:r>
              <a:rPr lang="en-IN" sz="900" dirty="0">
                <a:hlinkClick r:id="rId4" action="ppaction://hlinksldjump"/>
              </a:rPr>
              <a:t>Access the long description slide.</a:t>
            </a:r>
            <a:endParaRPr lang="en-IN" sz="900"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799"/>
            <a:ext cx="7580312" cy="1371601"/>
          </a:xfrm>
        </p:spPr>
        <p:txBody>
          <a:bodyPr/>
          <a:lstStyle/>
          <a:p>
            <a:pPr eaLnBrk="1" hangingPunct="1"/>
            <a:r>
              <a:rPr lang="en-US" dirty="0"/>
              <a:t>Table 6.8: Customer Feedback and Word of Mouth</a:t>
            </a:r>
          </a:p>
        </p:txBody>
      </p:sp>
      <p:sp>
        <p:nvSpPr>
          <p:cNvPr id="5" name="Content Placeholder 4"/>
          <p:cNvSpPr>
            <a:spLocks noGrp="1"/>
          </p:cNvSpPr>
          <p:nvPr>
            <p:ph idx="1"/>
          </p:nvPr>
        </p:nvSpPr>
        <p:spPr>
          <a:xfrm>
            <a:off x="1182688" y="2017712"/>
            <a:ext cx="7588062" cy="4383087"/>
          </a:xfrm>
        </p:spPr>
        <p:txBody>
          <a:bodyPr/>
          <a:lstStyle/>
          <a:p>
            <a:pPr marL="291600" indent="-291600">
              <a:buSzPct val="100000"/>
            </a:pPr>
            <a:r>
              <a:rPr lang="en-IN" sz="2000" dirty="0"/>
              <a:t>The average business only hears from 4 percent of its customers who are dissatisfied with the products or services. Of the 96 percent who do not bother to complain, 25 percent of them have serious problems. 	</a:t>
            </a:r>
          </a:p>
          <a:p>
            <a:pPr marL="291600" indent="-291600">
              <a:buSzPct val="100000"/>
            </a:pPr>
            <a:r>
              <a:rPr lang="en-IN" sz="2000" dirty="0"/>
              <a:t>The 4 percent who complain are more likely to stay with the supplier than are the 96 percent who do not complain. 	</a:t>
            </a:r>
          </a:p>
          <a:p>
            <a:pPr marL="291600" indent="-291600">
              <a:buSzPct val="100000"/>
            </a:pPr>
            <a:r>
              <a:rPr lang="en-IN" sz="2000" dirty="0"/>
              <a:t>About 60 percent of the complainers would stay as customers if their problem were resolved and 95 percent would stay if the problem were resolved quickly. 	</a:t>
            </a:r>
          </a:p>
          <a:p>
            <a:pPr marL="291600" indent="-291600">
              <a:buSzPct val="100000"/>
            </a:pPr>
            <a:r>
              <a:rPr lang="en-IN" sz="2000" dirty="0"/>
              <a:t>A dissatisfied customer will tell from 10 to 20 other people about his or her problem. 	</a:t>
            </a:r>
          </a:p>
          <a:p>
            <a:pPr marL="291600" indent="-291600">
              <a:buSzPct val="100000"/>
            </a:pPr>
            <a:r>
              <a:rPr lang="en-IN" sz="2000" dirty="0"/>
              <a:t>A customer who has had a problem resolved by a company will tell approximately 5 people about her or his situation.</a:t>
            </a:r>
          </a:p>
        </p:txBody>
      </p:sp>
    </p:spTree>
    <p:extLst>
      <p:ext uri="{BB962C8B-B14F-4D97-AF65-F5344CB8AC3E}">
        <p14:creationId xmlns:p14="http://schemas.microsoft.com/office/powerpoint/2010/main" val="1603614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6.13 Phases of Service Recovery</a:t>
            </a:r>
            <a:endParaRPr lang="en-US" sz="4000" dirty="0"/>
          </a:p>
        </p:txBody>
      </p:sp>
      <p:sp>
        <p:nvSpPr>
          <p:cNvPr id="12" name="Content Placeholder 11"/>
          <p:cNvSpPr>
            <a:spLocks noGrp="1"/>
          </p:cNvSpPr>
          <p:nvPr>
            <p:ph idx="1"/>
          </p:nvPr>
        </p:nvSpPr>
        <p:spPr>
          <a:xfrm>
            <a:off x="4114800" y="6172200"/>
            <a:ext cx="1752600" cy="228600"/>
          </a:xfrm>
        </p:spPr>
        <p:txBody>
          <a:bodyPr/>
          <a:lstStyle/>
          <a:p>
            <a:pPr marL="0" indent="0">
              <a:buNone/>
            </a:pPr>
            <a:r>
              <a:rPr lang="en-IN" sz="900" dirty="0">
                <a:hlinkClick r:id="rId2" action="ppaction://hlinksldjump"/>
              </a:rPr>
              <a:t>Access the long description slide.</a:t>
            </a:r>
            <a:endParaRPr lang="en-IN" sz="900" dirty="0"/>
          </a:p>
        </p:txBody>
      </p:sp>
      <p:pic>
        <p:nvPicPr>
          <p:cNvPr id="11" name="Picture 10" descr="Diagram showing the phases in service recove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975" y="2133600"/>
            <a:ext cx="7557025" cy="290747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Approaches to Service Recovery</a:t>
            </a:r>
            <a:endParaRPr lang="en-US" sz="1000" dirty="0"/>
          </a:p>
        </p:txBody>
      </p:sp>
      <p:sp>
        <p:nvSpPr>
          <p:cNvPr id="2" name="Content Placeholder 1"/>
          <p:cNvSpPr>
            <a:spLocks noGrp="1"/>
          </p:cNvSpPr>
          <p:nvPr>
            <p:ph idx="1"/>
          </p:nvPr>
        </p:nvSpPr>
        <p:spPr>
          <a:xfrm>
            <a:off x="1182688" y="2017713"/>
            <a:ext cx="7588062" cy="4078287"/>
          </a:xfrm>
        </p:spPr>
        <p:txBody>
          <a:bodyPr/>
          <a:lstStyle/>
          <a:p>
            <a:pPr marL="291600" indent="-291600" eaLnBrk="1" hangingPunct="1">
              <a:buClr>
                <a:schemeClr val="tx1"/>
              </a:buClr>
              <a:buSzPct val="100000"/>
              <a:buFont typeface="Arial" panose="020B0604020202020204" pitchFamily="34" charset="0"/>
              <a:buChar char="•"/>
            </a:pPr>
            <a:r>
              <a:rPr lang="en-US" sz="2400" u="sng" dirty="0"/>
              <a:t>Case-by-case approach</a:t>
            </a:r>
            <a:r>
              <a:rPr lang="en-US" sz="2400" i="1" dirty="0"/>
              <a:t> </a:t>
            </a:r>
            <a:r>
              <a:rPr lang="en-US" sz="2400" dirty="0"/>
              <a:t>addresses each customer’s complaint individually but could lead to perception of unfairness.</a:t>
            </a:r>
          </a:p>
          <a:p>
            <a:pPr marL="291600" indent="-291600" eaLnBrk="1" hangingPunct="1">
              <a:buClr>
                <a:schemeClr val="tx1"/>
              </a:buClr>
              <a:buSzPct val="100000"/>
              <a:buFont typeface="Arial" panose="020B0604020202020204" pitchFamily="34" charset="0"/>
              <a:buChar char="•"/>
            </a:pPr>
            <a:r>
              <a:rPr lang="en-US" sz="2400" u="sng" dirty="0"/>
              <a:t>Systematic-response approach</a:t>
            </a:r>
            <a:r>
              <a:rPr lang="en-US" sz="2400" dirty="0"/>
              <a:t> uses a protocol to handle complaints but needs prior identification of critical failure points and continuous updating.</a:t>
            </a:r>
          </a:p>
          <a:p>
            <a:pPr marL="291600" indent="-291600" eaLnBrk="1" hangingPunct="1">
              <a:buClr>
                <a:schemeClr val="tx1"/>
              </a:buClr>
              <a:buSzPct val="100000"/>
              <a:buFont typeface="Arial" panose="020B0604020202020204" pitchFamily="34" charset="0"/>
              <a:buChar char="•"/>
            </a:pPr>
            <a:r>
              <a:rPr lang="en-US" sz="2400" u="sng" dirty="0"/>
              <a:t>Early intervention approach</a:t>
            </a:r>
            <a:r>
              <a:rPr lang="en-US" sz="2400" dirty="0"/>
              <a:t> attempts to fix problem before the customer is affected.</a:t>
            </a:r>
          </a:p>
          <a:p>
            <a:pPr marL="291600" indent="-291600" eaLnBrk="1" hangingPunct="1">
              <a:buClr>
                <a:schemeClr val="tx1"/>
              </a:buClr>
              <a:buSzPct val="100000"/>
              <a:buFont typeface="Arial" panose="020B0604020202020204" pitchFamily="34" charset="0"/>
              <a:buChar char="•"/>
            </a:pPr>
            <a:r>
              <a:rPr lang="en-US" sz="2400" u="sng" dirty="0"/>
              <a:t>Substitute service recovery</a:t>
            </a:r>
            <a:r>
              <a:rPr lang="en-US" sz="2400" dirty="0"/>
              <a:t> allows rival firm to provide service but could lead to loss of customer.</a:t>
            </a:r>
          </a:p>
        </p:txBody>
      </p:sp>
    </p:spTree>
    <p:extLst>
      <p:ext uri="{BB962C8B-B14F-4D97-AF65-F5344CB8AC3E}">
        <p14:creationId xmlns:p14="http://schemas.microsoft.com/office/powerpoint/2010/main" val="2230754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Service Recovery </a:t>
            </a:r>
            <a:r>
              <a:rPr lang="en-US" sz="1000" dirty="0"/>
              <a:t>1</a:t>
            </a:r>
          </a:p>
        </p:txBody>
      </p:sp>
      <p:sp>
        <p:nvSpPr>
          <p:cNvPr id="5" name="Content Placeholder 4"/>
          <p:cNvSpPr>
            <a:spLocks noGrp="1"/>
          </p:cNvSpPr>
          <p:nvPr>
            <p:ph idx="1"/>
          </p:nvPr>
        </p:nvSpPr>
        <p:spPr/>
        <p:txBody>
          <a:bodyPr/>
          <a:lstStyle/>
          <a:p>
            <a:pPr marL="0" indent="0" eaLnBrk="1" hangingPunct="1">
              <a:buNone/>
            </a:pPr>
            <a:r>
              <a:rPr lang="en-US" sz="2400" dirty="0"/>
              <a:t>Complaint Handling Policy.</a:t>
            </a:r>
          </a:p>
          <a:p>
            <a:pPr marL="291600" lvl="1" indent="-291600" eaLnBrk="1" hangingPunct="1">
              <a:buClrTx/>
              <a:buSzPct val="100000"/>
            </a:pPr>
            <a:r>
              <a:rPr lang="en-US" sz="2000" dirty="0"/>
              <a:t>Customer complaint should be treated as a gift.</a:t>
            </a:r>
          </a:p>
          <a:p>
            <a:pPr marL="291600" lvl="1" indent="-291600" eaLnBrk="1" hangingPunct="1">
              <a:buClrTx/>
              <a:buSzPct val="100000"/>
            </a:pPr>
            <a:r>
              <a:rPr lang="en-US" sz="2000" dirty="0"/>
              <a:t>Customer is volunteering their time to make the firm aware of an error.</a:t>
            </a:r>
          </a:p>
          <a:p>
            <a:pPr marL="291600" lvl="1" indent="-291600" eaLnBrk="1" hangingPunct="1">
              <a:buClrTx/>
              <a:buSzPct val="100000"/>
            </a:pPr>
            <a:r>
              <a:rPr lang="en-US" sz="2000" dirty="0"/>
              <a:t>Opportunity to create a relationship with someone who will become an advocate for the firm.</a:t>
            </a:r>
          </a:p>
          <a:p>
            <a:pPr marL="291600" lvl="1" indent="-291600" eaLnBrk="1" hangingPunct="1">
              <a:buClrTx/>
              <a:buSzPct val="100000"/>
            </a:pPr>
            <a:r>
              <a:rPr lang="en-US" sz="2000" dirty="0"/>
              <a:t>Complaint-handling policy should be incorporated into the training of all customer-contact employees.</a:t>
            </a:r>
          </a:p>
        </p:txBody>
      </p:sp>
    </p:spTree>
    <p:extLst>
      <p:ext uri="{BB962C8B-B14F-4D97-AF65-F5344CB8AC3E}">
        <p14:creationId xmlns:p14="http://schemas.microsoft.com/office/powerpoint/2010/main" val="31324706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Service Recovery </a:t>
            </a:r>
            <a:r>
              <a:rPr lang="en-US" sz="1050" dirty="0"/>
              <a:t>2</a:t>
            </a:r>
            <a:endParaRPr lang="en-US" dirty="0"/>
          </a:p>
        </p:txBody>
      </p:sp>
      <p:sp>
        <p:nvSpPr>
          <p:cNvPr id="3" name="Content Placeholder 2"/>
          <p:cNvSpPr>
            <a:spLocks noGrp="1"/>
          </p:cNvSpPr>
          <p:nvPr>
            <p:ph idx="1"/>
          </p:nvPr>
        </p:nvSpPr>
        <p:spPr>
          <a:xfrm>
            <a:off x="1182688" y="2017713"/>
            <a:ext cx="7588062" cy="4431856"/>
          </a:xfrm>
        </p:spPr>
        <p:txBody>
          <a:bodyPr/>
          <a:lstStyle/>
          <a:p>
            <a:pPr marL="0" indent="0" eaLnBrk="1" hangingPunct="1">
              <a:buNone/>
            </a:pPr>
            <a:r>
              <a:rPr lang="en-US" sz="2400" dirty="0"/>
              <a:t>Complaint Handling Policy – Example.</a:t>
            </a:r>
          </a:p>
          <a:p>
            <a:pPr marL="291600" lvl="1" indent="-291600">
              <a:buSzPct val="100000"/>
            </a:pPr>
            <a:r>
              <a:rPr lang="en-US" sz="2000" dirty="0"/>
              <a:t>Every complaint is treated as a gift. </a:t>
            </a:r>
          </a:p>
          <a:p>
            <a:pPr marL="291600" lvl="1" indent="-291600">
              <a:buSzPct val="100000"/>
            </a:pPr>
            <a:r>
              <a:rPr lang="en-US" sz="2000" dirty="0"/>
              <a:t>We welcome complaints. </a:t>
            </a:r>
          </a:p>
          <a:p>
            <a:pPr marL="291600" lvl="1" indent="-291600">
              <a:buSzPct val="100000"/>
            </a:pPr>
            <a:r>
              <a:rPr lang="en-US" sz="2000" dirty="0"/>
              <a:t>We encourage customers to complain. </a:t>
            </a:r>
          </a:p>
          <a:p>
            <a:pPr marL="291600" lvl="1" indent="-291600">
              <a:buSzPct val="100000"/>
            </a:pPr>
            <a:r>
              <a:rPr lang="en-US" sz="2000" dirty="0"/>
              <a:t>We make it easy to complain. </a:t>
            </a:r>
          </a:p>
          <a:p>
            <a:pPr marL="291600" lvl="1" indent="-291600">
              <a:buSzPct val="100000"/>
            </a:pPr>
            <a:r>
              <a:rPr lang="en-US" sz="2000" dirty="0"/>
              <a:t>We handle complaints fast.</a:t>
            </a:r>
          </a:p>
          <a:p>
            <a:pPr marL="291600" lvl="1" indent="-291600">
              <a:buSzPct val="100000"/>
            </a:pPr>
            <a:r>
              <a:rPr lang="en-US" sz="2000" dirty="0"/>
              <a:t>We treat complaints in a fair manner. </a:t>
            </a:r>
          </a:p>
          <a:p>
            <a:pPr marL="291600" lvl="1" indent="-291600">
              <a:buSzPct val="100000"/>
            </a:pPr>
            <a:r>
              <a:rPr lang="en-US" sz="2000" dirty="0"/>
              <a:t>We empower our employees to handle complaints. </a:t>
            </a:r>
          </a:p>
          <a:p>
            <a:pPr marL="291600" lvl="1" indent="-291600">
              <a:buSzPct val="100000"/>
            </a:pPr>
            <a:r>
              <a:rPr lang="en-US" sz="2000" dirty="0"/>
              <a:t>We have customer- and employee-friendly systems to handle complaints. </a:t>
            </a:r>
          </a:p>
          <a:p>
            <a:pPr marL="291600" lvl="1" indent="-291600">
              <a:buSzPct val="100000"/>
            </a:pPr>
            <a:r>
              <a:rPr lang="en-US" sz="2000" dirty="0"/>
              <a:t>We reward employees who handle complaints well. </a:t>
            </a:r>
          </a:p>
          <a:p>
            <a:pPr marL="291600" lvl="1" indent="-291600">
              <a:buSzPct val="100000"/>
            </a:pPr>
            <a:r>
              <a:rPr lang="en-US" sz="2000" dirty="0"/>
              <a:t>We keep records of complaints and learn from them.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noChangeArrowheads="1"/>
          </p:cNvSpPr>
          <p:nvPr>
            <p:ph type="title"/>
          </p:nvPr>
        </p:nvSpPr>
        <p:spPr>
          <a:xfrm>
            <a:off x="1182688" y="304800"/>
            <a:ext cx="7580312" cy="1371600"/>
          </a:xfrm>
        </p:spPr>
        <p:txBody>
          <a:bodyPr/>
          <a:lstStyle/>
          <a:p>
            <a:r>
              <a:rPr lang="en-US" dirty="0"/>
              <a:t>Topics for Discussion</a:t>
            </a:r>
            <a:endParaRPr lang="en-US" dirty="0">
              <a:latin typeface="Calibri" panose="020F0502020204030204" pitchFamily="34" charset="0"/>
            </a:endParaRPr>
          </a:p>
        </p:txBody>
      </p:sp>
      <p:sp>
        <p:nvSpPr>
          <p:cNvPr id="2" name="Content Placeholder 1"/>
          <p:cNvSpPr>
            <a:spLocks noGrp="1"/>
          </p:cNvSpPr>
          <p:nvPr>
            <p:ph idx="1"/>
          </p:nvPr>
        </p:nvSpPr>
        <p:spPr>
          <a:xfrm>
            <a:off x="1182688" y="2017713"/>
            <a:ext cx="7588062" cy="4306887"/>
          </a:xfrm>
        </p:spPr>
        <p:txBody>
          <a:bodyPr/>
          <a:lstStyle/>
          <a:p>
            <a:pPr marL="403200" indent="-403200" eaLnBrk="1" hangingPunct="1">
              <a:lnSpc>
                <a:spcPct val="90000"/>
              </a:lnSpc>
              <a:buClrTx/>
              <a:buSzPct val="100000"/>
              <a:buFont typeface="+mj-lt"/>
              <a:buAutoNum type="arabicPeriod"/>
            </a:pPr>
            <a:r>
              <a:rPr lang="en-US" sz="2800" dirty="0"/>
              <a:t>How do the five dimensions of service quality differ from those of product quality?</a:t>
            </a:r>
          </a:p>
          <a:p>
            <a:pPr marL="403200" indent="-403200" eaLnBrk="1" hangingPunct="1">
              <a:lnSpc>
                <a:spcPct val="90000"/>
              </a:lnSpc>
              <a:buClrTx/>
              <a:buSzPct val="100000"/>
              <a:buFont typeface="+mj-lt"/>
              <a:buAutoNum type="arabicPeriod"/>
            </a:pPr>
            <a:r>
              <a:rPr lang="en-US" sz="2800" dirty="0"/>
              <a:t>Why is measuring service quality so difficult?</a:t>
            </a:r>
          </a:p>
          <a:p>
            <a:pPr marL="403200" indent="-403200" eaLnBrk="1" hangingPunct="1">
              <a:lnSpc>
                <a:spcPct val="90000"/>
              </a:lnSpc>
              <a:buClrTx/>
              <a:buSzPct val="100000"/>
              <a:buFont typeface="+mj-lt"/>
              <a:buAutoNum type="arabicPeriod"/>
            </a:pPr>
            <a:r>
              <a:rPr lang="en-US" sz="2800" dirty="0"/>
              <a:t>Illustrate the four components in the cost of quality for a service of your choice.</a:t>
            </a:r>
          </a:p>
          <a:p>
            <a:pPr marL="403200" indent="-403200" eaLnBrk="1" hangingPunct="1">
              <a:lnSpc>
                <a:spcPct val="90000"/>
              </a:lnSpc>
              <a:buClrTx/>
              <a:buSzPct val="100000"/>
              <a:buFont typeface="+mj-lt"/>
              <a:buAutoNum type="arabicPeriod"/>
            </a:pPr>
            <a:r>
              <a:rPr lang="en-US" sz="2800" dirty="0"/>
              <a:t>Why do service firms hesitate to offer a service guarantee?</a:t>
            </a:r>
          </a:p>
          <a:p>
            <a:pPr marL="403200" indent="-403200" eaLnBrk="1" hangingPunct="1">
              <a:lnSpc>
                <a:spcPct val="90000"/>
              </a:lnSpc>
              <a:buClrTx/>
              <a:buSzPct val="100000"/>
              <a:buFont typeface="+mj-lt"/>
              <a:buAutoNum type="arabicPeriod"/>
            </a:pPr>
            <a:r>
              <a:rPr lang="en-US" sz="2800" dirty="0"/>
              <a:t>How can recovery from a service failure be a blessing in disguise?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a:xfrm>
            <a:off x="1182688" y="214313"/>
            <a:ext cx="658971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p>
        </p:txBody>
      </p:sp>
      <p:sp>
        <p:nvSpPr>
          <p:cNvPr id="2" name="Content Placeholder 1"/>
          <p:cNvSpPr>
            <a:spLocks noGrp="1"/>
          </p:cNvSpPr>
          <p:nvPr>
            <p:ph idx="1"/>
          </p:nvPr>
        </p:nvSpPr>
        <p:spPr>
          <a:xfrm>
            <a:off x="1182688" y="2017713"/>
            <a:ext cx="7588062" cy="3011487"/>
          </a:xfrm>
        </p:spPr>
        <p:txBody>
          <a:bodyPr/>
          <a:lstStyle/>
          <a:p>
            <a:pPr marL="0" indent="0">
              <a:buNone/>
            </a:pPr>
            <a:r>
              <a:rPr lang="en-US" dirty="0"/>
              <a:t>The class breaks into small groups. Each group identifies the </a:t>
            </a:r>
            <a:r>
              <a:rPr lang="en-US" i="1" dirty="0"/>
              <a:t>worst</a:t>
            </a:r>
            <a:r>
              <a:rPr lang="en-US" dirty="0"/>
              <a:t> service experience and the </a:t>
            </a:r>
            <a:r>
              <a:rPr lang="en-US" i="1" dirty="0"/>
              <a:t>best</a:t>
            </a:r>
            <a:r>
              <a:rPr lang="en-US" dirty="0"/>
              <a:t> service experience that any member has had. Return to class and discuss what has been learned about service quality.</a:t>
            </a:r>
            <a:endParaRPr lang="en-I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Dimensions of Service Quality </a:t>
            </a:r>
            <a:r>
              <a:rPr lang="en-US" altLang="en-US" sz="1000" dirty="0"/>
              <a:t>1</a:t>
            </a:r>
            <a:endParaRPr lang="en-US" sz="1000" dirty="0"/>
          </a:p>
        </p:txBody>
      </p:sp>
      <p:sp>
        <p:nvSpPr>
          <p:cNvPr id="2" name="Content Placeholder 1"/>
          <p:cNvSpPr>
            <a:spLocks noGrp="1"/>
          </p:cNvSpPr>
          <p:nvPr>
            <p:ph idx="1"/>
          </p:nvPr>
        </p:nvSpPr>
        <p:spPr/>
        <p:txBody>
          <a:bodyPr/>
          <a:lstStyle/>
          <a:p>
            <a:pPr marL="292608" indent="-292608" eaLnBrk="1" hangingPunct="1">
              <a:spcBef>
                <a:spcPct val="50000"/>
              </a:spcBef>
              <a:buSzPct val="100000"/>
            </a:pPr>
            <a:r>
              <a:rPr lang="en-US" altLang="en-US" dirty="0"/>
              <a:t>Reliability.</a:t>
            </a:r>
          </a:p>
          <a:p>
            <a:pPr marL="292608" indent="-292608" eaLnBrk="1" hangingPunct="1">
              <a:spcBef>
                <a:spcPct val="50000"/>
              </a:spcBef>
              <a:buSzPct val="100000"/>
            </a:pPr>
            <a:r>
              <a:rPr lang="en-US" altLang="en-US" dirty="0"/>
              <a:t>Responsiveness.</a:t>
            </a:r>
          </a:p>
          <a:p>
            <a:pPr marL="292608" indent="-292608" eaLnBrk="1" hangingPunct="1">
              <a:spcBef>
                <a:spcPct val="50000"/>
              </a:spcBef>
              <a:buSzPct val="100000"/>
            </a:pPr>
            <a:r>
              <a:rPr lang="en-US" altLang="en-US" dirty="0"/>
              <a:t>Assurance.</a:t>
            </a:r>
          </a:p>
          <a:p>
            <a:pPr marL="292608" indent="-292608" eaLnBrk="1" hangingPunct="1">
              <a:spcBef>
                <a:spcPct val="50000"/>
              </a:spcBef>
              <a:buSzPct val="100000"/>
            </a:pPr>
            <a:r>
              <a:rPr lang="en-US" altLang="en-US" dirty="0"/>
              <a:t>Empathy.</a:t>
            </a:r>
          </a:p>
          <a:p>
            <a:pPr marL="292608" indent="-292608" eaLnBrk="1" hangingPunct="1">
              <a:spcBef>
                <a:spcPct val="50000"/>
              </a:spcBef>
              <a:buSzPct val="100000"/>
            </a:pPr>
            <a:r>
              <a:rPr lang="en-US" altLang="en-US" dirty="0"/>
              <a:t>Tangibles.</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6.1: Clean Sweep, Inc.</a:t>
            </a:r>
          </a:p>
        </p:txBody>
      </p:sp>
      <p:sp>
        <p:nvSpPr>
          <p:cNvPr id="8" name="Content Placeholder 7"/>
          <p:cNvSpPr>
            <a:spLocks noGrp="1"/>
          </p:cNvSpPr>
          <p:nvPr>
            <p:ph idx="1"/>
          </p:nvPr>
        </p:nvSpPr>
        <p:spPr>
          <a:xfrm>
            <a:off x="1182689" y="1927586"/>
            <a:ext cx="2017711" cy="451715"/>
          </a:xfrm>
        </p:spPr>
        <p:txBody>
          <a:bodyPr/>
          <a:lstStyle/>
          <a:p>
            <a:pPr marL="403200" indent="-403200">
              <a:buClr>
                <a:schemeClr val="tx1"/>
              </a:buClr>
              <a:buSzPct val="100000"/>
              <a:buFont typeface="+mj-lt"/>
              <a:buAutoNum type="arabicPeriod"/>
            </a:pPr>
            <a:r>
              <a:rPr lang="en-US" sz="2400" dirty="0"/>
              <a:t>Prepare an</a:t>
            </a:r>
            <a:endParaRPr lang="en-IN" sz="2400" dirty="0"/>
          </a:p>
        </p:txBody>
      </p:sp>
      <p:graphicFrame>
        <p:nvGraphicFramePr>
          <p:cNvPr id="11" name="Object 10"/>
          <p:cNvGraphicFramePr>
            <a:graphicFrameLocks noChangeAspect="1"/>
          </p:cNvGraphicFramePr>
          <p:nvPr>
            <p:extLst>
              <p:ext uri="{D42A27DB-BD31-4B8C-83A1-F6EECF244321}">
                <p14:modId xmlns:p14="http://schemas.microsoft.com/office/powerpoint/2010/main" val="1443720636"/>
              </p:ext>
            </p:extLst>
          </p:nvPr>
        </p:nvGraphicFramePr>
        <p:xfrm>
          <a:off x="3111500" y="1955800"/>
          <a:ext cx="1159026" cy="377356"/>
        </p:xfrm>
        <a:graphic>
          <a:graphicData uri="http://schemas.openxmlformats.org/presentationml/2006/ole">
            <mc:AlternateContent xmlns:mc="http://schemas.openxmlformats.org/markup-compatibility/2006">
              <mc:Choice xmlns:v="urn:schemas-microsoft-com:vml" Requires="v">
                <p:oleObj spid="_x0000_s47129" name="Equation" r:id="rId3" imgW="545760" imgH="177480" progId="Equation.DSMT4">
                  <p:embed/>
                </p:oleObj>
              </mc:Choice>
              <mc:Fallback>
                <p:oleObj name="Equation" r:id="rId3" imgW="545760" imgH="177480" progId="Equation.DSMT4">
                  <p:embed/>
                  <p:pic>
                    <p:nvPicPr>
                      <p:cNvPr id="0" name=""/>
                      <p:cNvPicPr/>
                      <p:nvPr/>
                    </p:nvPicPr>
                    <p:blipFill>
                      <a:blip r:embed="rId4"/>
                      <a:stretch>
                        <a:fillRect/>
                      </a:stretch>
                    </p:blipFill>
                    <p:spPr>
                      <a:xfrm>
                        <a:off x="3111500" y="1955800"/>
                        <a:ext cx="1159026" cy="377356"/>
                      </a:xfrm>
                      <a:prstGeom prst="rect">
                        <a:avLst/>
                      </a:prstGeom>
                    </p:spPr>
                  </p:pic>
                </p:oleObj>
              </mc:Fallback>
            </mc:AlternateContent>
          </a:graphicData>
        </a:graphic>
      </p:graphicFrame>
      <p:sp>
        <p:nvSpPr>
          <p:cNvPr id="9" name="Content Placeholder 8"/>
          <p:cNvSpPr>
            <a:spLocks noGrp="1"/>
          </p:cNvSpPr>
          <p:nvPr>
            <p:ph idx="13"/>
          </p:nvPr>
        </p:nvSpPr>
        <p:spPr>
          <a:xfrm>
            <a:off x="4267200" y="1923288"/>
            <a:ext cx="2417789" cy="407485"/>
          </a:xfrm>
        </p:spPr>
        <p:txBody>
          <a:bodyPr/>
          <a:lstStyle/>
          <a:p>
            <a:pPr marL="0" indent="0">
              <a:buNone/>
            </a:pPr>
            <a:r>
              <a:rPr lang="en-US" sz="2400" dirty="0"/>
              <a:t>and </a:t>
            </a:r>
            <a:r>
              <a:rPr lang="en-US" sz="2400" i="1" dirty="0"/>
              <a:t>R</a:t>
            </a:r>
            <a:r>
              <a:rPr lang="en-US" sz="2400" dirty="0"/>
              <a:t>-chart for</a:t>
            </a:r>
            <a:endParaRPr lang="en-IN" sz="2400" dirty="0"/>
          </a:p>
        </p:txBody>
      </p:sp>
      <p:sp>
        <p:nvSpPr>
          <p:cNvPr id="10" name="Content Placeholder 9"/>
          <p:cNvSpPr>
            <a:spLocks noGrp="1"/>
          </p:cNvSpPr>
          <p:nvPr>
            <p:ph idx="14"/>
          </p:nvPr>
        </p:nvSpPr>
        <p:spPr>
          <a:xfrm>
            <a:off x="1162050" y="2362200"/>
            <a:ext cx="6153150" cy="3505200"/>
          </a:xfrm>
        </p:spPr>
        <p:txBody>
          <a:bodyPr/>
          <a:lstStyle/>
          <a:p>
            <a:pPr marL="444500" indent="0">
              <a:buClrTx/>
              <a:buSzPct val="100000"/>
              <a:buNone/>
            </a:pPr>
            <a:r>
              <a:rPr lang="en-US" sz="2400" dirty="0"/>
              <a:t>complaints, and plot the average complaints for each crew during the nine-month period. Do the same for the performance ratings. What does this analysis reveal about the service quality of CSI’s crews? </a:t>
            </a:r>
          </a:p>
          <a:p>
            <a:pPr marL="403200" indent="-403200">
              <a:buClrTx/>
              <a:buSzPct val="100000"/>
              <a:buFont typeface="+mj-lt"/>
              <a:buAutoNum type="arabicPeriod" startAt="2"/>
            </a:pPr>
            <a:r>
              <a:rPr lang="en-US" sz="2400" dirty="0"/>
              <a:t>Discuss possible ways to improve service quality. </a:t>
            </a:r>
          </a:p>
          <a:p>
            <a:pPr marL="403200" indent="-403200">
              <a:buClrTx/>
              <a:buSzPct val="100000"/>
              <a:buFont typeface="+mj-lt"/>
              <a:buAutoNum type="arabicPeriod" startAt="2"/>
            </a:pPr>
            <a:r>
              <a:rPr lang="en-US" sz="2400" dirty="0"/>
              <a:t>Describe some potential strategies for reducing CSI’s staffing problems.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6.2: The Complaint Letter</a:t>
            </a:r>
          </a:p>
        </p:txBody>
      </p:sp>
      <p:sp>
        <p:nvSpPr>
          <p:cNvPr id="3" name="Content Placeholder 2"/>
          <p:cNvSpPr>
            <a:spLocks noGrp="1"/>
          </p:cNvSpPr>
          <p:nvPr>
            <p:ph idx="1"/>
          </p:nvPr>
        </p:nvSpPr>
        <p:spPr>
          <a:xfrm>
            <a:off x="1182688" y="2017713"/>
            <a:ext cx="7199312" cy="4114800"/>
          </a:xfrm>
        </p:spPr>
        <p:txBody>
          <a:bodyPr/>
          <a:lstStyle/>
          <a:p>
            <a:pPr marL="403200" indent="-403200" eaLnBrk="1" hangingPunct="1">
              <a:lnSpc>
                <a:spcPct val="90000"/>
              </a:lnSpc>
              <a:buClrTx/>
              <a:buSzPct val="100000"/>
              <a:buFont typeface="+mj-lt"/>
              <a:buAutoNum type="arabicPeriod"/>
            </a:pPr>
            <a:r>
              <a:rPr lang="en-US" sz="2800" dirty="0"/>
              <a:t>Briefly summarize the complaints and compliments in Dr. </a:t>
            </a:r>
            <a:r>
              <a:rPr lang="en-US" sz="2800" dirty="0" err="1"/>
              <a:t>Loflin’s</a:t>
            </a:r>
            <a:r>
              <a:rPr lang="en-US" sz="2800" dirty="0"/>
              <a:t> letter.</a:t>
            </a:r>
          </a:p>
          <a:p>
            <a:pPr marL="403200" indent="-403200" eaLnBrk="1" hangingPunct="1">
              <a:lnSpc>
                <a:spcPct val="90000"/>
              </a:lnSpc>
              <a:buClrTx/>
              <a:buSzPct val="100000"/>
              <a:buFont typeface="+mj-lt"/>
              <a:buAutoNum type="arabicPeriod"/>
            </a:pPr>
            <a:r>
              <a:rPr lang="en-US" sz="2800" dirty="0"/>
              <a:t>Critique the letter of Gail Pearson in reply to Dr. </a:t>
            </a:r>
            <a:r>
              <a:rPr lang="en-US" sz="2800" dirty="0" err="1"/>
              <a:t>Loflin</a:t>
            </a:r>
            <a:r>
              <a:rPr lang="en-US" sz="2800" dirty="0"/>
              <a:t>. What are the strengths and weaknesses of the letter?</a:t>
            </a:r>
          </a:p>
          <a:p>
            <a:pPr marL="403200" indent="-403200" eaLnBrk="1" hangingPunct="1">
              <a:lnSpc>
                <a:spcPct val="90000"/>
              </a:lnSpc>
              <a:buClrTx/>
              <a:buSzPct val="100000"/>
              <a:buFont typeface="+mj-lt"/>
              <a:buAutoNum type="arabicPeriod"/>
            </a:pPr>
            <a:r>
              <a:rPr lang="en-US" sz="2800" dirty="0"/>
              <a:t>Prepare an “improved” response letter from Gail Pearson.</a:t>
            </a:r>
          </a:p>
          <a:p>
            <a:pPr marL="403200" indent="-403200" eaLnBrk="1" hangingPunct="1">
              <a:lnSpc>
                <a:spcPct val="90000"/>
              </a:lnSpc>
              <a:buClrTx/>
              <a:buSzPct val="100000"/>
              <a:buFont typeface="+mj-lt"/>
              <a:buAutoNum type="arabicPeriod"/>
            </a:pPr>
            <a:r>
              <a:rPr lang="en-US" sz="2800" dirty="0"/>
              <a:t>What further action should Gail Pearson take in view of this incident?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6.3: The Helsinki Museum of Art and Design</a:t>
            </a:r>
          </a:p>
        </p:txBody>
      </p:sp>
      <p:sp>
        <p:nvSpPr>
          <p:cNvPr id="3" name="Content Placeholder 2"/>
          <p:cNvSpPr>
            <a:spLocks noGrp="1"/>
          </p:cNvSpPr>
          <p:nvPr>
            <p:ph idx="1"/>
          </p:nvPr>
        </p:nvSpPr>
        <p:spPr/>
        <p:txBody>
          <a:bodyPr/>
          <a:lstStyle/>
          <a:p>
            <a:pPr marL="403200" indent="-403200" eaLnBrk="1" hangingPunct="1">
              <a:buSzPct val="100000"/>
              <a:buFont typeface="+mj-lt"/>
              <a:buAutoNum type="arabicPeriod"/>
            </a:pPr>
            <a:r>
              <a:rPr lang="en-US" dirty="0"/>
              <a:t>Critique the </a:t>
            </a:r>
            <a:r>
              <a:rPr lang="en-US" dirty="0" err="1"/>
              <a:t>WtA</a:t>
            </a:r>
            <a:r>
              <a:rPr lang="en-US" dirty="0"/>
              <a:t> gap analysis. Could there be other explanations for the gaps?</a:t>
            </a:r>
          </a:p>
          <a:p>
            <a:pPr marL="403200" indent="-403200" eaLnBrk="1" hangingPunct="1">
              <a:buSzPct val="100000"/>
              <a:buFont typeface="+mj-lt"/>
              <a:buAutoNum type="arabicPeriod"/>
            </a:pPr>
            <a:r>
              <a:rPr lang="en-US" dirty="0"/>
              <a:t>Make recommendations for closing the gaps found in the </a:t>
            </a:r>
            <a:r>
              <a:rPr lang="en-US" dirty="0" err="1"/>
              <a:t>WtA</a:t>
            </a:r>
            <a:r>
              <a:rPr lang="en-US" dirty="0"/>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58812"/>
            <a:ext cx="7580312" cy="1317588"/>
          </a:xfrm>
        </p:spPr>
        <p:txBody>
          <a:bodyPr/>
          <a:lstStyle/>
          <a:p>
            <a:r>
              <a:rPr lang="en-US" sz="4000" dirty="0"/>
              <a:t>Figure 6.1: Perceived Service Quality Long Description</a:t>
            </a:r>
            <a:endParaRPr lang="en-IN" sz="4000" dirty="0"/>
          </a:p>
        </p:txBody>
      </p:sp>
      <p:sp>
        <p:nvSpPr>
          <p:cNvPr id="3" name="Content Placeholder 2"/>
          <p:cNvSpPr>
            <a:spLocks noGrp="1"/>
          </p:cNvSpPr>
          <p:nvPr>
            <p:ph idx="1"/>
          </p:nvPr>
        </p:nvSpPr>
        <p:spPr>
          <a:xfrm>
            <a:off x="1182688" y="1905000"/>
            <a:ext cx="7588062" cy="3773487"/>
          </a:xfrm>
        </p:spPr>
        <p:txBody>
          <a:bodyPr/>
          <a:lstStyle/>
          <a:p>
            <a:pPr marL="0" indent="0">
              <a:buNone/>
            </a:pPr>
            <a:r>
              <a:rPr lang="en-IN" sz="2200" dirty="0"/>
              <a:t>Word of mouth, personal needs, and past experience all factor into the expected service. The Dimensions of Service Quality are reliability, responsiveness, assurance, empathy, and tangibles. These influence both the expected and perceived service. There are three perceived service qualities. If the expectations are exceeded (where the perceived service is greater than expected) then the customer is happy. If the expectations are met (where the perceived service is about the same as expected) then the customer is neutral (not happy or sad). If the expectations are not met (where the perceived service is less than expected) then the customer is not happy.</a:t>
            </a:r>
          </a:p>
        </p:txBody>
      </p:sp>
      <p:sp>
        <p:nvSpPr>
          <p:cNvPr id="4" name="Content Placeholder 3"/>
          <p:cNvSpPr>
            <a:spLocks noGrp="1"/>
          </p:cNvSpPr>
          <p:nvPr>
            <p:ph idx="13"/>
          </p:nvPr>
        </p:nvSpPr>
        <p:spPr>
          <a:xfrm>
            <a:off x="38862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608109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4000" dirty="0"/>
              <a:t>Figure 6.3: Service Quality Gap Model Long Description</a:t>
            </a:r>
            <a:endParaRPr lang="en-IN" sz="4000" dirty="0"/>
          </a:p>
        </p:txBody>
      </p:sp>
      <p:sp>
        <p:nvSpPr>
          <p:cNvPr id="3" name="Content Placeholder 2"/>
          <p:cNvSpPr>
            <a:spLocks noGrp="1"/>
          </p:cNvSpPr>
          <p:nvPr>
            <p:ph idx="1"/>
          </p:nvPr>
        </p:nvSpPr>
        <p:spPr>
          <a:xfrm>
            <a:off x="1182688" y="2017713"/>
            <a:ext cx="7588062" cy="3163887"/>
          </a:xfrm>
        </p:spPr>
        <p:txBody>
          <a:bodyPr/>
          <a:lstStyle/>
          <a:p>
            <a:pPr marL="0" indent="0">
              <a:buNone/>
            </a:pPr>
            <a:r>
              <a:rPr lang="en-IN" sz="2200" dirty="0"/>
              <a:t>Gap 1 is market research. Gap 2 is design. Gap 3 is conformance. Gap 4 is communication. Gap 5 is customer satisfaction. The top of the diagram shows an arrow between customer perception and customer expectation. The client must understand the customer, which includes management perceptions of customer expectations. This influences service design and service standards. Conformance is important in service delivery and managing the evidence is part of closing the communication gap. This cycle repeats itself.</a:t>
            </a:r>
          </a:p>
        </p:txBody>
      </p:sp>
      <p:sp>
        <p:nvSpPr>
          <p:cNvPr id="4" name="Content Placeholder 3"/>
          <p:cNvSpPr>
            <a:spLocks noGrp="1"/>
          </p:cNvSpPr>
          <p:nvPr>
            <p:ph idx="13"/>
          </p:nvPr>
        </p:nvSpPr>
        <p:spPr>
          <a:xfrm>
            <a:off x="38862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14524064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4000" dirty="0"/>
              <a:t>Figure 6.4: Restaurant Satisfaction Survey Long Description</a:t>
            </a:r>
            <a:endParaRPr lang="en-IN" sz="4000" dirty="0"/>
          </a:p>
        </p:txBody>
      </p:sp>
      <p:sp>
        <p:nvSpPr>
          <p:cNvPr id="3" name="Content Placeholder 2"/>
          <p:cNvSpPr>
            <a:spLocks noGrp="1"/>
          </p:cNvSpPr>
          <p:nvPr>
            <p:ph idx="1"/>
          </p:nvPr>
        </p:nvSpPr>
        <p:spPr>
          <a:xfrm>
            <a:off x="1182688" y="2017713"/>
            <a:ext cx="6665912" cy="2173287"/>
          </a:xfrm>
        </p:spPr>
        <p:txBody>
          <a:bodyPr/>
          <a:lstStyle/>
          <a:p>
            <a:pPr marL="0" indent="0">
              <a:buNone/>
            </a:pPr>
            <a:r>
              <a:rPr lang="en-IN" sz="2200" dirty="0"/>
              <a:t>As your guest, I would like to tell you… and the customer can write their thoughts. They are also asked to rate the food quality, service speed, service attentiveness, cleanliness, and atmosphere. They can provide their contact information as well.</a:t>
            </a:r>
          </a:p>
        </p:txBody>
      </p:sp>
      <p:sp>
        <p:nvSpPr>
          <p:cNvPr id="4" name="Content Placeholder 3"/>
          <p:cNvSpPr>
            <a:spLocks noGrp="1"/>
          </p:cNvSpPr>
          <p:nvPr>
            <p:ph idx="13"/>
          </p:nvPr>
        </p:nvSpPr>
        <p:spPr>
          <a:xfrm>
            <a:off x="3886200" y="6244123"/>
            <a:ext cx="2133600" cy="232877"/>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403367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4000" dirty="0"/>
              <a:t>Figure 6.7: Taguchi Cost of Quality Functions Long Description</a:t>
            </a:r>
            <a:endParaRPr lang="en-IN" sz="4000" dirty="0"/>
          </a:p>
        </p:txBody>
      </p:sp>
      <p:sp>
        <p:nvSpPr>
          <p:cNvPr id="3" name="Content Placeholder 2"/>
          <p:cNvSpPr>
            <a:spLocks noGrp="1"/>
          </p:cNvSpPr>
          <p:nvPr>
            <p:ph idx="1"/>
          </p:nvPr>
        </p:nvSpPr>
        <p:spPr>
          <a:xfrm>
            <a:off x="1182688" y="2017713"/>
            <a:ext cx="7588062" cy="2782887"/>
          </a:xfrm>
        </p:spPr>
        <p:txBody>
          <a:bodyPr/>
          <a:lstStyle/>
          <a:p>
            <a:pPr marL="0" indent="0">
              <a:buNone/>
            </a:pPr>
            <a:r>
              <a:rPr lang="en-IN" sz="2200" dirty="0"/>
              <a:t>If the performance measure is within a specified amount of the target (within the lower and upper limits), then the label says that there is zero cost within limits. The graph is in the shape of a parabola and is </a:t>
            </a:r>
            <a:r>
              <a:rPr lang="en-IN" sz="2200" dirty="0" err="1"/>
              <a:t>labeled</a:t>
            </a:r>
            <a:r>
              <a:rPr lang="en-IN" sz="2200" dirty="0"/>
              <a:t> “Taguchi quadratic cost function (internal quality). The target is the vertex of the parabola and has a cost of $0.</a:t>
            </a:r>
          </a:p>
        </p:txBody>
      </p:sp>
      <p:sp>
        <p:nvSpPr>
          <p:cNvPr id="4" name="Content Placeholder 3"/>
          <p:cNvSpPr>
            <a:spLocks noGrp="1"/>
          </p:cNvSpPr>
          <p:nvPr>
            <p:ph idx="13"/>
          </p:nvPr>
        </p:nvSpPr>
        <p:spPr>
          <a:xfrm>
            <a:off x="38862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871550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4000" dirty="0"/>
              <a:t>Figure 6.8: “House of Quality” for Village Volvo Long Description</a:t>
            </a:r>
            <a:endParaRPr lang="en-IN" sz="4000" dirty="0"/>
          </a:p>
        </p:txBody>
      </p:sp>
      <p:sp>
        <p:nvSpPr>
          <p:cNvPr id="3" name="Content Placeholder 2"/>
          <p:cNvSpPr>
            <a:spLocks noGrp="1"/>
          </p:cNvSpPr>
          <p:nvPr>
            <p:ph idx="1"/>
          </p:nvPr>
        </p:nvSpPr>
        <p:spPr>
          <a:xfrm>
            <a:off x="1182688" y="2017713"/>
            <a:ext cx="6970712" cy="3392487"/>
          </a:xfrm>
        </p:spPr>
        <p:txBody>
          <a:bodyPr/>
          <a:lstStyle/>
          <a:p>
            <a:pPr marL="0" indent="0">
              <a:buNone/>
            </a:pPr>
            <a:r>
              <a:rPr lang="en-IN" sz="2200" dirty="0"/>
              <a:t>The diagram is in the shape of a house. The customer expectations are reliability, responsiveness, assurance, empathy, and tangibles. The columns are training, attitude, capacity, information, equipment. A graph shows the customer perception ratings of the village Volvo and the Volvo dealer. A graph below the house shows the comparison with the Volvo dealer. At the bottom are the weighted scores and improvement difficulty rank. The roof shows the cross relationships and whether they are strong, medium, or weak.</a:t>
            </a:r>
          </a:p>
        </p:txBody>
      </p:sp>
      <p:sp>
        <p:nvSpPr>
          <p:cNvPr id="4" name="Content Placeholder 3"/>
          <p:cNvSpPr>
            <a:spLocks noGrp="1"/>
          </p:cNvSpPr>
          <p:nvPr>
            <p:ph idx="13"/>
          </p:nvPr>
        </p:nvSpPr>
        <p:spPr>
          <a:xfrm>
            <a:off x="37338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34158008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sz="4000" dirty="0"/>
              <a:t>Figure 6.12: The Service Quality Ladder Long Description</a:t>
            </a:r>
            <a:endParaRPr lang="en-IN" sz="4000" dirty="0"/>
          </a:p>
        </p:txBody>
      </p:sp>
      <p:sp>
        <p:nvSpPr>
          <p:cNvPr id="3" name="Content Placeholder 2"/>
          <p:cNvSpPr>
            <a:spLocks noGrp="1"/>
          </p:cNvSpPr>
          <p:nvPr>
            <p:ph idx="1"/>
          </p:nvPr>
        </p:nvSpPr>
        <p:spPr>
          <a:xfrm>
            <a:off x="762000" y="1981200"/>
            <a:ext cx="8229600" cy="3810000"/>
          </a:xfrm>
        </p:spPr>
        <p:txBody>
          <a:bodyPr/>
          <a:lstStyle/>
          <a:p>
            <a:pPr marL="0" indent="0">
              <a:spcBef>
                <a:spcPts val="500"/>
              </a:spcBef>
              <a:buNone/>
            </a:pPr>
            <a:r>
              <a:rPr lang="en-IN" sz="1800" dirty="0"/>
              <a:t>From the top rung to the bottom rung, each is labeled with the following components:</a:t>
            </a:r>
          </a:p>
          <a:p>
            <a:pPr marL="0" indent="0">
              <a:spcBef>
                <a:spcPts val="500"/>
              </a:spcBef>
              <a:buNone/>
            </a:pPr>
            <a:r>
              <a:rPr lang="en-IN" sz="1800" dirty="0"/>
              <a:t>QUALITY FUNCTION DEPLOYMENT: Define voice of the customer in operational terms.</a:t>
            </a:r>
          </a:p>
          <a:p>
            <a:pPr marL="0" indent="0">
              <a:spcBef>
                <a:spcPts val="500"/>
              </a:spcBef>
              <a:buNone/>
            </a:pPr>
            <a:r>
              <a:rPr lang="en-IN" sz="1800" dirty="0"/>
              <a:t>QUALITY SERVICE BY DESIGN: Design service process for robustness and fool proof operation.</a:t>
            </a:r>
          </a:p>
          <a:p>
            <a:pPr marL="0" indent="0">
              <a:spcBef>
                <a:spcPts val="500"/>
              </a:spcBef>
              <a:buNone/>
            </a:pPr>
            <a:r>
              <a:rPr lang="en-IN" sz="1800" dirty="0"/>
              <a:t>UNCONDITIONAL SERVICE GUARANTEE: Focus operations and marketing on a service performance measure.</a:t>
            </a:r>
          </a:p>
          <a:p>
            <a:pPr marL="0" indent="0">
              <a:spcBef>
                <a:spcPts val="500"/>
              </a:spcBef>
              <a:buNone/>
            </a:pPr>
            <a:r>
              <a:rPr lang="en-IN" sz="1800" dirty="0"/>
              <a:t>COST OF QUALITY: Quantifying the cost of poor quality. </a:t>
            </a:r>
          </a:p>
          <a:p>
            <a:pPr marL="0" indent="0">
              <a:spcBef>
                <a:spcPts val="500"/>
              </a:spcBef>
              <a:buNone/>
            </a:pPr>
            <a:r>
              <a:rPr lang="en-IN" sz="1800" dirty="0"/>
              <a:t>QUALITY TRAINING PROGRAMS: Employee empowerment and responsibility for quality.</a:t>
            </a:r>
          </a:p>
          <a:p>
            <a:pPr marL="0" indent="0">
              <a:spcBef>
                <a:spcPts val="500"/>
              </a:spcBef>
              <a:buNone/>
            </a:pPr>
            <a:r>
              <a:rPr lang="en-IN" sz="1800" dirty="0"/>
              <a:t>STATISTICAL PROCESS CONTROL INSPECTION: Quality assurance during service delivery.</a:t>
            </a:r>
          </a:p>
          <a:p>
            <a:pPr marL="0" indent="0">
              <a:spcBef>
                <a:spcPts val="500"/>
              </a:spcBef>
              <a:buNone/>
            </a:pPr>
            <a:r>
              <a:rPr lang="en-IN" sz="1800" dirty="0"/>
              <a:t>INSPECTION: Quality checked after service delivered.</a:t>
            </a:r>
          </a:p>
        </p:txBody>
      </p:sp>
      <p:sp>
        <p:nvSpPr>
          <p:cNvPr id="4" name="Content Placeholder 3"/>
          <p:cNvSpPr>
            <a:spLocks noGrp="1"/>
          </p:cNvSpPr>
          <p:nvPr>
            <p:ph idx="13"/>
          </p:nvPr>
        </p:nvSpPr>
        <p:spPr>
          <a:xfrm>
            <a:off x="3733800" y="6271419"/>
            <a:ext cx="2120712" cy="205581"/>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6065429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Figure 6.13 Phases of Service Recovery Long Description</a:t>
            </a:r>
            <a:endParaRPr lang="en-IN" sz="4000" dirty="0"/>
          </a:p>
        </p:txBody>
      </p:sp>
      <p:sp>
        <p:nvSpPr>
          <p:cNvPr id="3" name="Content Placeholder 2"/>
          <p:cNvSpPr>
            <a:spLocks noGrp="1"/>
          </p:cNvSpPr>
          <p:nvPr>
            <p:ph idx="1"/>
          </p:nvPr>
        </p:nvSpPr>
        <p:spPr>
          <a:xfrm>
            <a:off x="1258888" y="1905000"/>
            <a:ext cx="3160712" cy="4154487"/>
          </a:xfrm>
        </p:spPr>
        <p:txBody>
          <a:bodyPr/>
          <a:lstStyle/>
          <a:p>
            <a:pPr marL="0" indent="0">
              <a:buNone/>
            </a:pPr>
            <a:r>
              <a:rPr lang="en-IN" sz="1600" dirty="0"/>
              <a:t>Table with three columns: </a:t>
            </a:r>
          </a:p>
          <a:p>
            <a:pPr marL="0" indent="0">
              <a:buNone/>
            </a:pPr>
            <a:r>
              <a:rPr lang="en-IN" sz="1600" dirty="0"/>
              <a:t>Service Recover Expectations: </a:t>
            </a:r>
          </a:p>
          <a:p>
            <a:pPr marL="0" indent="0">
              <a:buNone/>
            </a:pPr>
            <a:r>
              <a:rPr lang="en-IN" sz="1600" dirty="0"/>
              <a:t>Customer Loyalty.</a:t>
            </a:r>
          </a:p>
          <a:p>
            <a:pPr marL="0" indent="0">
              <a:buNone/>
            </a:pPr>
            <a:r>
              <a:rPr lang="en-IN" sz="1600" dirty="0"/>
              <a:t>Service Guarantee.</a:t>
            </a:r>
          </a:p>
          <a:p>
            <a:pPr marL="0" indent="0">
              <a:buNone/>
            </a:pPr>
            <a:r>
              <a:rPr lang="en-IN" sz="1600" dirty="0"/>
              <a:t>Perceived Quality.</a:t>
            </a:r>
          </a:p>
          <a:p>
            <a:pPr marL="0" indent="0">
              <a:buNone/>
            </a:pPr>
            <a:r>
              <a:rPr lang="en-IN" sz="1600" dirty="0"/>
              <a:t>Service of Failure.</a:t>
            </a:r>
          </a:p>
          <a:p>
            <a:pPr marL="0" indent="0">
              <a:buNone/>
            </a:pPr>
            <a:r>
              <a:rPr lang="en-IN" sz="1600" dirty="0"/>
              <a:t>This is the Pre-recovery Phase.</a:t>
            </a:r>
          </a:p>
          <a:p>
            <a:pPr marL="0" indent="0">
              <a:buNone/>
            </a:pPr>
            <a:endParaRPr lang="en-IN" sz="1600" dirty="0"/>
          </a:p>
          <a:p>
            <a:pPr marL="0" indent="0">
              <a:buNone/>
            </a:pPr>
            <a:r>
              <a:rPr lang="en-IN" sz="1600" dirty="0"/>
              <a:t>Service Recovery.</a:t>
            </a:r>
          </a:p>
          <a:p>
            <a:pPr marL="0" indent="0">
              <a:buNone/>
            </a:pPr>
            <a:r>
              <a:rPr lang="en-IN" sz="1600" dirty="0"/>
              <a:t>Speed of Recovery.</a:t>
            </a:r>
          </a:p>
          <a:p>
            <a:pPr marL="0" indent="0">
              <a:buNone/>
            </a:pPr>
            <a:r>
              <a:rPr lang="en-IN" sz="1600" dirty="0"/>
              <a:t>Frontline Discretion.</a:t>
            </a:r>
          </a:p>
          <a:p>
            <a:pPr marL="0" indent="0">
              <a:buNone/>
            </a:pPr>
            <a:r>
              <a:rPr lang="en-IN" sz="1600" dirty="0"/>
              <a:t>Empathy/apology.</a:t>
            </a:r>
          </a:p>
          <a:p>
            <a:pPr marL="0" indent="0">
              <a:buNone/>
            </a:pPr>
            <a:r>
              <a:rPr lang="en-IN" sz="1600" dirty="0"/>
              <a:t>Value-added Fix.</a:t>
            </a:r>
          </a:p>
          <a:p>
            <a:pPr marL="0" indent="0">
              <a:buNone/>
            </a:pPr>
            <a:r>
              <a:rPr lang="en-IN" sz="1600" dirty="0"/>
              <a:t>Immediate Recovery Phase.</a:t>
            </a:r>
          </a:p>
        </p:txBody>
      </p:sp>
      <p:sp>
        <p:nvSpPr>
          <p:cNvPr id="5" name="Content Placeholder 4"/>
          <p:cNvSpPr>
            <a:spLocks noGrp="1"/>
          </p:cNvSpPr>
          <p:nvPr>
            <p:ph idx="14"/>
          </p:nvPr>
        </p:nvSpPr>
        <p:spPr>
          <a:xfrm>
            <a:off x="5181600" y="1905000"/>
            <a:ext cx="3581400" cy="2590800"/>
          </a:xfrm>
        </p:spPr>
        <p:txBody>
          <a:bodyPr/>
          <a:lstStyle/>
          <a:p>
            <a:pPr marL="0" indent="0">
              <a:buNone/>
            </a:pPr>
            <a:r>
              <a:rPr lang="en-IN" sz="1600" dirty="0"/>
              <a:t>Follow-up Recovery.</a:t>
            </a:r>
          </a:p>
          <a:p>
            <a:pPr marL="0" indent="0">
              <a:buNone/>
            </a:pPr>
            <a:r>
              <a:rPr lang="en-IN" sz="1600" dirty="0"/>
              <a:t>Show Concern.</a:t>
            </a:r>
          </a:p>
          <a:p>
            <a:pPr marL="0" indent="0">
              <a:buNone/>
            </a:pPr>
            <a:r>
              <a:rPr lang="en-IN" sz="1600" dirty="0"/>
              <a:t>Apology.</a:t>
            </a:r>
          </a:p>
          <a:p>
            <a:pPr marL="0" indent="0">
              <a:buNone/>
            </a:pPr>
            <a:r>
              <a:rPr lang="en-IN" sz="1600" dirty="0"/>
              <a:t>Return Visit Coupon.</a:t>
            </a:r>
          </a:p>
          <a:p>
            <a:pPr marL="0" indent="0">
              <a:buNone/>
            </a:pPr>
            <a:r>
              <a:rPr lang="en-IN" sz="1600" dirty="0"/>
              <a:t>Follow-up Phase.</a:t>
            </a:r>
          </a:p>
          <a:p>
            <a:pPr marL="0" indent="0">
              <a:buNone/>
            </a:pPr>
            <a:r>
              <a:rPr lang="en-IN" sz="1600" dirty="0"/>
              <a:t>Below the table are 4 circles in this order: Service failure occurs, then provider aware of failure, then fair restitution, then customer retained.</a:t>
            </a:r>
          </a:p>
        </p:txBody>
      </p:sp>
      <p:sp>
        <p:nvSpPr>
          <p:cNvPr id="4" name="Content Placeholder 3"/>
          <p:cNvSpPr>
            <a:spLocks noGrp="1"/>
          </p:cNvSpPr>
          <p:nvPr>
            <p:ph idx="13"/>
          </p:nvPr>
        </p:nvSpPr>
        <p:spPr>
          <a:xfrm>
            <a:off x="3733800" y="6248400"/>
            <a:ext cx="2133600" cy="228600"/>
          </a:xfrm>
        </p:spPr>
        <p:txBody>
          <a:bodyPr/>
          <a:lstStyle/>
          <a:p>
            <a:pPr marL="0" indent="0">
              <a:buNone/>
            </a:pPr>
            <a:r>
              <a:rPr lang="en-IN" sz="900" u="sng" dirty="0">
                <a:solidFill>
                  <a:srgbClr val="0000CC"/>
                </a:solidFill>
                <a:hlinkClick r:id="rId2" action="ppaction://hlinksldjump"/>
              </a:rPr>
              <a:t>Return to slide containing original image.</a:t>
            </a:r>
            <a:endParaRPr lang="en-IN" sz="900" u="sng" dirty="0">
              <a:solidFill>
                <a:srgbClr val="0000CC"/>
              </a:solidFill>
            </a:endParaRPr>
          </a:p>
        </p:txBody>
      </p:sp>
    </p:spTree>
    <p:extLst>
      <p:ext uri="{BB962C8B-B14F-4D97-AF65-F5344CB8AC3E}">
        <p14:creationId xmlns:p14="http://schemas.microsoft.com/office/powerpoint/2010/main" val="2736908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Dimensions of Service Quality </a:t>
            </a:r>
            <a:r>
              <a:rPr lang="en-US" altLang="en-US" sz="1000" dirty="0"/>
              <a:t>2</a:t>
            </a:r>
            <a:endParaRPr lang="en-US" dirty="0"/>
          </a:p>
        </p:txBody>
      </p:sp>
      <p:sp>
        <p:nvSpPr>
          <p:cNvPr id="8195" name="Content Placeholder 2"/>
          <p:cNvSpPr>
            <a:spLocks noGrp="1" noChangeArrowheads="1"/>
          </p:cNvSpPr>
          <p:nvPr>
            <p:ph idx="1"/>
          </p:nvPr>
        </p:nvSpPr>
        <p:spPr>
          <a:xfrm>
            <a:off x="1182688" y="2017713"/>
            <a:ext cx="7588062" cy="3925887"/>
          </a:xfrm>
        </p:spPr>
        <p:txBody>
          <a:bodyPr/>
          <a:lstStyle/>
          <a:p>
            <a:pPr marL="292608" indent="-292608" eaLnBrk="1" hangingPunct="1">
              <a:buSzPct val="100000"/>
            </a:pPr>
            <a:r>
              <a:rPr lang="en-US" sz="2400" i="1" dirty="0"/>
              <a:t>Reliability</a:t>
            </a:r>
            <a:r>
              <a:rPr lang="en-US" sz="2400" dirty="0"/>
              <a:t>: Perform promised service dependably and accurately.</a:t>
            </a:r>
            <a:br>
              <a:rPr lang="en-US" sz="2400" dirty="0"/>
            </a:br>
            <a:r>
              <a:rPr lang="en-US" sz="2400" u="sng" dirty="0"/>
              <a:t>Example</a:t>
            </a:r>
            <a:r>
              <a:rPr lang="en-US" sz="2400" dirty="0"/>
              <a:t>: receive mail at same time each day.</a:t>
            </a:r>
          </a:p>
          <a:p>
            <a:pPr marL="292608" indent="-292608" eaLnBrk="1" hangingPunct="1">
              <a:buSzPct val="100000"/>
            </a:pPr>
            <a:r>
              <a:rPr lang="en-US" sz="2400" i="1" dirty="0"/>
              <a:t>Responsiveness</a:t>
            </a:r>
            <a:r>
              <a:rPr lang="en-US" sz="2400" dirty="0"/>
              <a:t>: Willingness to help customers and provide prompt service.</a:t>
            </a:r>
            <a:br>
              <a:rPr lang="en-US" sz="2400" dirty="0"/>
            </a:br>
            <a:r>
              <a:rPr lang="en-US" sz="2400" u="sng" dirty="0"/>
              <a:t>Example</a:t>
            </a:r>
            <a:r>
              <a:rPr lang="en-US" sz="2400" dirty="0"/>
              <a:t>: avoid keeping customers waiting for no apparent reason.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Dimensions of Service Quality </a:t>
            </a:r>
            <a:r>
              <a:rPr lang="en-US" altLang="en-US" sz="1000" dirty="0"/>
              <a:t>3</a:t>
            </a:r>
            <a:endParaRPr lang="en-US" dirty="0"/>
          </a:p>
        </p:txBody>
      </p:sp>
      <p:sp>
        <p:nvSpPr>
          <p:cNvPr id="9219" name="Content Placeholder 2"/>
          <p:cNvSpPr>
            <a:spLocks noGrp="1" noChangeArrowheads="1"/>
          </p:cNvSpPr>
          <p:nvPr>
            <p:ph idx="1"/>
          </p:nvPr>
        </p:nvSpPr>
        <p:spPr>
          <a:xfrm>
            <a:off x="1182688" y="2017713"/>
            <a:ext cx="7588062" cy="4383087"/>
          </a:xfrm>
        </p:spPr>
        <p:txBody>
          <a:bodyPr/>
          <a:lstStyle/>
          <a:p>
            <a:pPr marL="292608" indent="-292608" eaLnBrk="1" hangingPunct="1">
              <a:buSzPct val="100000"/>
            </a:pPr>
            <a:r>
              <a:rPr lang="en-US" sz="2400" i="1" dirty="0"/>
              <a:t>Assurance</a:t>
            </a:r>
            <a:r>
              <a:rPr lang="en-US" sz="2400" dirty="0"/>
              <a:t>: knowledge and courtesy of employees as well as their ability to convey trust and confidence.    </a:t>
            </a:r>
            <a:r>
              <a:rPr lang="en-US" sz="2400" u="sng" dirty="0"/>
              <a:t>Example</a:t>
            </a:r>
            <a:r>
              <a:rPr lang="en-US" sz="2400" dirty="0"/>
              <a:t>: being polite and showing respect for customer.</a:t>
            </a:r>
          </a:p>
          <a:p>
            <a:pPr marL="292608" indent="-292608" eaLnBrk="1" hangingPunct="1">
              <a:buSzPct val="100000"/>
              <a:tabLst>
                <a:tab pos="4002088" algn="l"/>
              </a:tabLst>
            </a:pPr>
            <a:r>
              <a:rPr lang="en-US" sz="2400" i="1" dirty="0"/>
              <a:t>Empathy</a:t>
            </a:r>
            <a:r>
              <a:rPr lang="en-US" sz="2400" dirty="0"/>
              <a:t>: Provision of caring, individualized attention to customers.</a:t>
            </a:r>
            <a:br>
              <a:rPr lang="en-US" sz="2400" dirty="0"/>
            </a:br>
            <a:r>
              <a:rPr lang="en-US" sz="2400" u="sng" dirty="0"/>
              <a:t>Example</a:t>
            </a:r>
            <a:r>
              <a:rPr lang="en-US" sz="2400" dirty="0"/>
              <a:t>: making customer’s problem your own and find solution.</a:t>
            </a:r>
          </a:p>
          <a:p>
            <a:pPr marL="292608" indent="-292608" eaLnBrk="1" hangingPunct="1">
              <a:buSzPct val="100000"/>
            </a:pPr>
            <a:r>
              <a:rPr lang="en-US" sz="2400" i="1" dirty="0"/>
              <a:t>Tangibles</a:t>
            </a:r>
            <a:r>
              <a:rPr lang="en-US" sz="2400" dirty="0"/>
              <a:t>: Appearance of physical facilities, equipment, personnel, and communication materials.</a:t>
            </a:r>
            <a:br>
              <a:rPr lang="en-US" sz="2400" dirty="0"/>
            </a:br>
            <a:r>
              <a:rPr lang="en-US" sz="2400" u="sng" dirty="0"/>
              <a:t>Example</a:t>
            </a:r>
            <a:r>
              <a:rPr lang="en-US" sz="2400" dirty="0"/>
              <a:t>: cleanliness.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6.1: Perceived Service Quality</a:t>
            </a:r>
            <a:endParaRPr lang="en-US" sz="1000" dirty="0"/>
          </a:p>
        </p:txBody>
      </p:sp>
      <p:pic>
        <p:nvPicPr>
          <p:cNvPr id="4" name="Picture 3" descr="Diagram showing the factors that go into expected and perceived servi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362" y="2667000"/>
            <a:ext cx="8032638" cy="2887766"/>
          </a:xfrm>
          <a:prstGeom prst="rect">
            <a:avLst/>
          </a:prstGeom>
        </p:spPr>
      </p:pic>
      <p:sp>
        <p:nvSpPr>
          <p:cNvPr id="5" name="Content Placeholder 6"/>
          <p:cNvSpPr>
            <a:spLocks noGrp="1"/>
          </p:cNvSpPr>
          <p:nvPr>
            <p:ph idx="1"/>
          </p:nvPr>
        </p:nvSpPr>
        <p:spPr>
          <a:xfrm>
            <a:off x="4030662" y="6172200"/>
            <a:ext cx="1836738" cy="228600"/>
          </a:xfrm>
        </p:spPr>
        <p:txBody>
          <a:bodyPr/>
          <a:lstStyle/>
          <a:p>
            <a:pPr marL="0" indent="0" algn="ctr">
              <a:buNone/>
            </a:pPr>
            <a:r>
              <a:rPr lang="en-IN" sz="900" dirty="0">
                <a:hlinkClick r:id="rId4" action="ppaction://hlinksldjump"/>
              </a:rPr>
              <a:t>Access the long description slide.</a:t>
            </a:r>
            <a:endParaRPr lang="en-IN" sz="900" dirty="0">
              <a:hlinkClick r:id="rId5" action="ppaction://hlinksldjump"/>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6.3: Service Quality Gap Model</a:t>
            </a:r>
            <a:endParaRPr lang="en-US" sz="1000" dirty="0"/>
          </a:p>
        </p:txBody>
      </p:sp>
      <p:pic>
        <p:nvPicPr>
          <p:cNvPr id="4" name="Picture 3" descr="Diagram showing the service quality gap model, which gives the sequence of steps that should be followed in a new service process desig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424" y="2362200"/>
            <a:ext cx="6931152" cy="3566160"/>
          </a:xfrm>
          <a:prstGeom prst="rect">
            <a:avLst/>
          </a:prstGeom>
        </p:spPr>
      </p:pic>
      <p:sp>
        <p:nvSpPr>
          <p:cNvPr id="5" name="Content Placeholder 6"/>
          <p:cNvSpPr>
            <a:spLocks noGrp="1"/>
          </p:cNvSpPr>
          <p:nvPr>
            <p:ph idx="1"/>
          </p:nvPr>
        </p:nvSpPr>
        <p:spPr>
          <a:xfrm>
            <a:off x="3954462" y="6248400"/>
            <a:ext cx="1836738" cy="228600"/>
          </a:xfrm>
        </p:spPr>
        <p:txBody>
          <a:bodyPr/>
          <a:lstStyle/>
          <a:p>
            <a:pPr marL="0" indent="0" algn="ctr">
              <a:buNone/>
            </a:pPr>
            <a:r>
              <a:rPr lang="en-IN" sz="900" dirty="0">
                <a:hlinkClick r:id="rId4" action="ppaction://hlinksldjump"/>
              </a:rPr>
              <a:t>Access the long description slide.</a:t>
            </a:r>
            <a:endParaRPr lang="en-IN" sz="900" dirty="0">
              <a:hlinkClick r:id="rId5" action="ppaction://hlinksldjump"/>
            </a:endParaRP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Service Quality </a:t>
            </a:r>
            <a:r>
              <a:rPr lang="en-US" sz="1000" dirty="0"/>
              <a:t>1</a:t>
            </a:r>
          </a:p>
        </p:txBody>
      </p:sp>
      <p:sp>
        <p:nvSpPr>
          <p:cNvPr id="4" name="Content Placeholder 3"/>
          <p:cNvSpPr>
            <a:spLocks noGrp="1"/>
          </p:cNvSpPr>
          <p:nvPr>
            <p:ph idx="1"/>
          </p:nvPr>
        </p:nvSpPr>
        <p:spPr/>
        <p:txBody>
          <a:bodyPr/>
          <a:lstStyle/>
          <a:p>
            <a:pPr marL="0" indent="0" eaLnBrk="1" hangingPunct="1">
              <a:lnSpc>
                <a:spcPct val="90000"/>
              </a:lnSpc>
              <a:buNone/>
            </a:pPr>
            <a:r>
              <a:rPr lang="en-US" dirty="0"/>
              <a:t>SERVQUAL.</a:t>
            </a:r>
          </a:p>
          <a:p>
            <a:pPr marL="292608" lvl="1" indent="-292608" eaLnBrk="1" hangingPunct="1">
              <a:lnSpc>
                <a:spcPct val="90000"/>
              </a:lnSpc>
              <a:buSzPct val="100000"/>
            </a:pPr>
            <a:r>
              <a:rPr lang="en-US" dirty="0"/>
              <a:t>Multi-item scale used for measuring the five dimensions of service quality.</a:t>
            </a:r>
          </a:p>
          <a:p>
            <a:pPr marL="292608" lvl="1" indent="-292608" eaLnBrk="1" hangingPunct="1">
              <a:lnSpc>
                <a:spcPct val="90000"/>
              </a:lnSpc>
              <a:buSzPct val="100000"/>
            </a:pPr>
            <a:r>
              <a:rPr lang="en-US" dirty="0"/>
              <a:t>Pairs expectation statements with perception statements.</a:t>
            </a:r>
          </a:p>
          <a:p>
            <a:pPr marL="292608" lvl="1" indent="-292608" eaLnBrk="1" hangingPunct="1">
              <a:lnSpc>
                <a:spcPct val="90000"/>
              </a:lnSpc>
              <a:buSzPct val="100000"/>
            </a:pPr>
            <a:r>
              <a:rPr lang="en-US" dirty="0"/>
              <a:t>Customers asked to record their level of agreement with statements using a seven-point </a:t>
            </a:r>
            <a:r>
              <a:rPr lang="en-US" dirty="0" err="1"/>
              <a:t>Likert</a:t>
            </a:r>
            <a:r>
              <a:rPr lang="en-US" dirty="0"/>
              <a:t> scale.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1829</TotalTime>
  <Pages>15</Pages>
  <Words>2805</Words>
  <Application>Microsoft Office PowerPoint</Application>
  <PresentationFormat>Letter Paper (8.5x11 in)</PresentationFormat>
  <Paragraphs>458</Paragraphs>
  <Slides>49</Slides>
  <Notes>15</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49</vt:i4>
      </vt:variant>
    </vt:vector>
  </HeadingPairs>
  <TitlesOfParts>
    <vt:vector size="59" baseType="lpstr">
      <vt:lpstr>Arial</vt:lpstr>
      <vt:lpstr>Calibri</vt:lpstr>
      <vt:lpstr>Calibri Light</vt:lpstr>
      <vt:lpstr>Tahoma</vt:lpstr>
      <vt:lpstr>Times New Roman</vt:lpstr>
      <vt:lpstr>Wingdings</vt:lpstr>
      <vt:lpstr>Blends</vt:lpstr>
      <vt:lpstr>Custom Design</vt:lpstr>
      <vt:lpstr>1_Blends</vt:lpstr>
      <vt:lpstr>Equation</vt:lpstr>
      <vt:lpstr>Chapter 6 Service Quality</vt:lpstr>
      <vt:lpstr>Learning Objectives</vt:lpstr>
      <vt:lpstr>Moment of Truth</vt:lpstr>
      <vt:lpstr>Dimensions of Service Quality 1</vt:lpstr>
      <vt:lpstr>Dimensions of Service Quality 2</vt:lpstr>
      <vt:lpstr>Dimensions of Service Quality 3</vt:lpstr>
      <vt:lpstr>Figure 6.1: Perceived Service Quality</vt:lpstr>
      <vt:lpstr>Figure 6.3: Service Quality Gap Model</vt:lpstr>
      <vt:lpstr>Measuring Service Quality 1</vt:lpstr>
      <vt:lpstr>Measuring Service Quality 2</vt:lpstr>
      <vt:lpstr>Table 6.1: Comparison of Customer Satisfaction Survey with Walk-through Audit 1</vt:lpstr>
      <vt:lpstr>Table 6.1: Comparison of Customer Satisfaction Survey with Walk-through Audit 2</vt:lpstr>
      <vt:lpstr>Table 6.1: Comparison of Customer Satisfaction Survey with Walk-through Audit 3</vt:lpstr>
      <vt:lpstr>Figure 6.4: Restaurant Satisfaction Survey</vt:lpstr>
      <vt:lpstr>Quality Service by Design 1</vt:lpstr>
      <vt:lpstr>Quality Service by Design 2</vt:lpstr>
      <vt:lpstr>Quality Service by Design 3</vt:lpstr>
      <vt:lpstr>Table 6.2: Quality Requirements for Budget Hotel 1</vt:lpstr>
      <vt:lpstr>Table 6.2: Quality Requirements for Budget Hotel 2</vt:lpstr>
      <vt:lpstr>Figure 6.7: Taguchi Cost of Quality Functions</vt:lpstr>
      <vt:lpstr>Table 6.3: Classification of Service Failures</vt:lpstr>
      <vt:lpstr>Figure 6.8: “House of Quality” for Village Volvo</vt:lpstr>
      <vt:lpstr>Achieving Service Quality</vt:lpstr>
      <vt:lpstr>Table 6.4: Costs of Quality for Services 1</vt:lpstr>
      <vt:lpstr>Table 6.4: Costs of Quality for Services 2</vt:lpstr>
      <vt:lpstr>Table 6.5: Risks in Quality-Control Decisions</vt:lpstr>
      <vt:lpstr>Table 6.6: 6.9: Ambulance Response Times, minutes</vt:lpstr>
      <vt:lpstr>Figure 6.9: X-bar chart for Ambulance Response</vt:lpstr>
      <vt:lpstr>Figure 6.10: p-chart for ZIP Code Sorting Operator</vt:lpstr>
      <vt:lpstr>Unconditional Service Guarantee: Customer View</vt:lpstr>
      <vt:lpstr>Unconditional Service Guarantee: Management View</vt:lpstr>
      <vt:lpstr>Figure 6.12: The Service Quality Ladder</vt:lpstr>
      <vt:lpstr>Table 6.8: Customer Feedback and Word of Mouth</vt:lpstr>
      <vt:lpstr>Figure 6.13 Phases of Service Recovery</vt:lpstr>
      <vt:lpstr>Approaches to Service Recovery</vt:lpstr>
      <vt:lpstr>Service Recovery 1</vt:lpstr>
      <vt:lpstr>Service Recovery 2</vt:lpstr>
      <vt:lpstr>Topics for Discussion</vt:lpstr>
      <vt:lpstr>Interactive Exercise</vt:lpstr>
      <vt:lpstr>Case 6.1: Clean Sweep, Inc.</vt:lpstr>
      <vt:lpstr>Case 6.2: The Complaint Letter</vt:lpstr>
      <vt:lpstr>Case 6.3: The Helsinki Museum of Art and Design</vt:lpstr>
      <vt:lpstr>Figure 6.1: Perceived Service Quality Long Description</vt:lpstr>
      <vt:lpstr>Figure 6.3: Service Quality Gap Model Long Description</vt:lpstr>
      <vt:lpstr>Figure 6.4: Restaurant Satisfaction Survey Long Description</vt:lpstr>
      <vt:lpstr>Figure 6.7: Taguchi Cost of Quality Functions Long Description</vt:lpstr>
      <vt:lpstr>Figure 6.8: “House of Quality” for Village Volvo Long Description</vt:lpstr>
      <vt:lpstr>Figure 6.12: The Service Quality Ladder Long Description</vt:lpstr>
      <vt:lpstr>Figure 6.13 Phases of Service Recovery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CE</cp:lastModifiedBy>
  <cp:revision>323</cp:revision>
  <cp:lastPrinted>1997-05-18T18:51:52Z</cp:lastPrinted>
  <dcterms:created xsi:type="dcterms:W3CDTF">1996-01-27T21:40:24Z</dcterms:created>
  <dcterms:modified xsi:type="dcterms:W3CDTF">2018-09-14T16:00:35Z</dcterms:modified>
</cp:coreProperties>
</file>