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52"/>
  </p:notesMasterIdLst>
  <p:handoutMasterIdLst>
    <p:handoutMasterId r:id="rId53"/>
  </p:handoutMasterIdLst>
  <p:sldIdLst>
    <p:sldId id="397" r:id="rId3"/>
    <p:sldId id="271" r:id="rId4"/>
    <p:sldId id="364" r:id="rId5"/>
    <p:sldId id="365" r:id="rId6"/>
    <p:sldId id="366" r:id="rId7"/>
    <p:sldId id="296" r:id="rId8"/>
    <p:sldId id="290" r:id="rId9"/>
    <p:sldId id="276" r:id="rId10"/>
    <p:sldId id="334" r:id="rId11"/>
    <p:sldId id="367" r:id="rId12"/>
    <p:sldId id="368" r:id="rId13"/>
    <p:sldId id="369" r:id="rId14"/>
    <p:sldId id="298" r:id="rId15"/>
    <p:sldId id="370" r:id="rId16"/>
    <p:sldId id="348" r:id="rId17"/>
    <p:sldId id="371" r:id="rId18"/>
    <p:sldId id="372" r:id="rId19"/>
    <p:sldId id="373" r:id="rId20"/>
    <p:sldId id="374" r:id="rId21"/>
    <p:sldId id="375" r:id="rId22"/>
    <p:sldId id="376" r:id="rId23"/>
    <p:sldId id="349" r:id="rId24"/>
    <p:sldId id="377" r:id="rId25"/>
    <p:sldId id="350" r:id="rId26"/>
    <p:sldId id="352" r:id="rId27"/>
    <p:sldId id="353" r:id="rId28"/>
    <p:sldId id="354" r:id="rId29"/>
    <p:sldId id="351" r:id="rId30"/>
    <p:sldId id="379" r:id="rId31"/>
    <p:sldId id="258" r:id="rId32"/>
    <p:sldId id="355" r:id="rId33"/>
    <p:sldId id="380" r:id="rId34"/>
    <p:sldId id="381" r:id="rId35"/>
    <p:sldId id="382" r:id="rId36"/>
    <p:sldId id="363" r:id="rId37"/>
    <p:sldId id="386" r:id="rId38"/>
    <p:sldId id="384" r:id="rId39"/>
    <p:sldId id="387" r:id="rId40"/>
    <p:sldId id="385" r:id="rId41"/>
    <p:sldId id="388" r:id="rId42"/>
    <p:sldId id="389" r:id="rId43"/>
    <p:sldId id="390" r:id="rId44"/>
    <p:sldId id="391" r:id="rId45"/>
    <p:sldId id="392" r:id="rId46"/>
    <p:sldId id="393" r:id="rId47"/>
    <p:sldId id="394" r:id="rId48"/>
    <p:sldId id="395" r:id="rId49"/>
    <p:sldId id="396" r:id="rId50"/>
    <p:sldId id="398" r:id="rId51"/>
  </p:sldIdLst>
  <p:sldSz cx="9144000" cy="6858000" type="letter"/>
  <p:notesSz cx="6858000" cy="9028113"/>
  <p:custDataLst>
    <p:tags r:id="rId54"/>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A4A7A2-2CA0-495B-933C-DC112CFFAA4A}" v="2440" dt="2018-09-18T14:42:47.6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68" autoAdjust="0"/>
    <p:restoredTop sz="86427" autoAdjust="0"/>
  </p:normalViewPr>
  <p:slideViewPr>
    <p:cSldViewPr>
      <p:cViewPr varScale="1">
        <p:scale>
          <a:sx n="93" d="100"/>
          <a:sy n="93" d="100"/>
        </p:scale>
        <p:origin x="648" y="84"/>
      </p:cViewPr>
      <p:guideLst>
        <p:guide orient="horz" pos="2160"/>
        <p:guide pos="2880"/>
      </p:guideLst>
    </p:cSldViewPr>
  </p:slideViewPr>
  <p:outlineViewPr>
    <p:cViewPr>
      <p:scale>
        <a:sx n="33" d="100"/>
        <a:sy n="33" d="100"/>
      </p:scale>
      <p:origin x="0" y="-14334"/>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0"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38A4A7A2-2CA0-495B-933C-DC112CFFAA4A}"/>
    <pc:docChg chg="undo modSld">
      <pc:chgData name="Tonya Adkins" userId="14c23e932176157f" providerId="LiveId" clId="{38A4A7A2-2CA0-495B-933C-DC112CFFAA4A}" dt="2018-09-18T14:42:47.695" v="2439" actId="962"/>
      <pc:docMkLst>
        <pc:docMk/>
      </pc:docMkLst>
      <pc:sldChg chg="modSp">
        <pc:chgData name="Tonya Adkins" userId="14c23e932176157f" providerId="LiveId" clId="{38A4A7A2-2CA0-495B-933C-DC112CFFAA4A}" dt="2018-09-18T14:38:21.117" v="1271" actId="962"/>
        <pc:sldMkLst>
          <pc:docMk/>
          <pc:sldMk cId="1281617628" sldId="380"/>
        </pc:sldMkLst>
        <pc:picChg chg="mod">
          <ac:chgData name="Tonya Adkins" userId="14c23e932176157f" providerId="LiveId" clId="{38A4A7A2-2CA0-495B-933C-DC112CFFAA4A}" dt="2018-09-18T14:38:21.117" v="1271" actId="962"/>
          <ac:picMkLst>
            <pc:docMk/>
            <pc:sldMk cId="1281617628" sldId="380"/>
            <ac:picMk id="2" creationId="{00000000-0000-0000-0000-000000000000}"/>
          </ac:picMkLst>
        </pc:picChg>
      </pc:sldChg>
      <pc:sldChg chg="modSp">
        <pc:chgData name="Tonya Adkins" userId="14c23e932176157f" providerId="LiveId" clId="{38A4A7A2-2CA0-495B-933C-DC112CFFAA4A}" dt="2018-09-18T14:42:47.695" v="2439" actId="962"/>
        <pc:sldMkLst>
          <pc:docMk/>
          <pc:sldMk cId="2902483022" sldId="381"/>
        </pc:sldMkLst>
        <pc:picChg chg="mod">
          <ac:chgData name="Tonya Adkins" userId="14c23e932176157f" providerId="LiveId" clId="{38A4A7A2-2CA0-495B-933C-DC112CFFAA4A}" dt="2018-09-18T14:42:47.695" v="2439" actId="962"/>
          <ac:picMkLst>
            <pc:docMk/>
            <pc:sldMk cId="2902483022" sldId="381"/>
            <ac:picMk id="34"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208313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629937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339531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18</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28308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629246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283934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21</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541874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885872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660940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4176588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99258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67953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35</a:t>
            </a:fld>
            <a:endParaRPr lang="en-US"/>
          </a:p>
        </p:txBody>
      </p:sp>
    </p:spTree>
    <p:extLst>
      <p:ext uri="{BB962C8B-B14F-4D97-AF65-F5344CB8AC3E}">
        <p14:creationId xmlns:p14="http://schemas.microsoft.com/office/powerpoint/2010/main" val="2744022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36</a:t>
            </a:fld>
            <a:endParaRPr lang="en-US"/>
          </a:p>
        </p:txBody>
      </p:sp>
    </p:spTree>
    <p:extLst>
      <p:ext uri="{BB962C8B-B14F-4D97-AF65-F5344CB8AC3E}">
        <p14:creationId xmlns:p14="http://schemas.microsoft.com/office/powerpoint/2010/main" val="2836734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37</a:t>
            </a:fld>
            <a:endParaRPr lang="en-US"/>
          </a:p>
        </p:txBody>
      </p:sp>
    </p:spTree>
    <p:extLst>
      <p:ext uri="{BB962C8B-B14F-4D97-AF65-F5344CB8AC3E}">
        <p14:creationId xmlns:p14="http://schemas.microsoft.com/office/powerpoint/2010/main" val="3504869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38</a:t>
            </a:fld>
            <a:endParaRPr lang="en-US"/>
          </a:p>
        </p:txBody>
      </p:sp>
    </p:spTree>
    <p:extLst>
      <p:ext uri="{BB962C8B-B14F-4D97-AF65-F5344CB8AC3E}">
        <p14:creationId xmlns:p14="http://schemas.microsoft.com/office/powerpoint/2010/main" val="38802931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39</a:t>
            </a:fld>
            <a:endParaRPr lang="en-US"/>
          </a:p>
        </p:txBody>
      </p:sp>
    </p:spTree>
    <p:extLst>
      <p:ext uri="{BB962C8B-B14F-4D97-AF65-F5344CB8AC3E}">
        <p14:creationId xmlns:p14="http://schemas.microsoft.com/office/powerpoint/2010/main" val="194181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40</a:t>
            </a:fld>
            <a:endParaRPr lang="en-US"/>
          </a:p>
        </p:txBody>
      </p:sp>
    </p:spTree>
    <p:extLst>
      <p:ext uri="{BB962C8B-B14F-4D97-AF65-F5344CB8AC3E}">
        <p14:creationId xmlns:p14="http://schemas.microsoft.com/office/powerpoint/2010/main" val="3557156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41</a:t>
            </a:fld>
            <a:endParaRPr lang="en-US"/>
          </a:p>
        </p:txBody>
      </p:sp>
    </p:spTree>
    <p:extLst>
      <p:ext uri="{BB962C8B-B14F-4D97-AF65-F5344CB8AC3E}">
        <p14:creationId xmlns:p14="http://schemas.microsoft.com/office/powerpoint/2010/main" val="2589224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42</a:t>
            </a:fld>
            <a:endParaRPr lang="en-US"/>
          </a:p>
        </p:txBody>
      </p:sp>
    </p:spTree>
    <p:extLst>
      <p:ext uri="{BB962C8B-B14F-4D97-AF65-F5344CB8AC3E}">
        <p14:creationId xmlns:p14="http://schemas.microsoft.com/office/powerpoint/2010/main" val="3339724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43</a:t>
            </a:fld>
            <a:endParaRPr lang="en-US"/>
          </a:p>
        </p:txBody>
      </p:sp>
    </p:spTree>
    <p:extLst>
      <p:ext uri="{BB962C8B-B14F-4D97-AF65-F5344CB8AC3E}">
        <p14:creationId xmlns:p14="http://schemas.microsoft.com/office/powerpoint/2010/main" val="27136498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44</a:t>
            </a:fld>
            <a:endParaRPr lang="en-US"/>
          </a:p>
        </p:txBody>
      </p:sp>
    </p:spTree>
    <p:extLst>
      <p:ext uri="{BB962C8B-B14F-4D97-AF65-F5344CB8AC3E}">
        <p14:creationId xmlns:p14="http://schemas.microsoft.com/office/powerpoint/2010/main" val="41497469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45</a:t>
            </a:fld>
            <a:endParaRPr lang="en-US"/>
          </a:p>
        </p:txBody>
      </p:sp>
    </p:spTree>
    <p:extLst>
      <p:ext uri="{BB962C8B-B14F-4D97-AF65-F5344CB8AC3E}">
        <p14:creationId xmlns:p14="http://schemas.microsoft.com/office/powerpoint/2010/main" val="30475295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46</a:t>
            </a:fld>
            <a:endParaRPr lang="en-US"/>
          </a:p>
        </p:txBody>
      </p:sp>
    </p:spTree>
    <p:extLst>
      <p:ext uri="{BB962C8B-B14F-4D97-AF65-F5344CB8AC3E}">
        <p14:creationId xmlns:p14="http://schemas.microsoft.com/office/powerpoint/2010/main" val="24783835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47</a:t>
            </a:fld>
            <a:endParaRPr lang="en-US"/>
          </a:p>
        </p:txBody>
      </p:sp>
    </p:spTree>
    <p:extLst>
      <p:ext uri="{BB962C8B-B14F-4D97-AF65-F5344CB8AC3E}">
        <p14:creationId xmlns:p14="http://schemas.microsoft.com/office/powerpoint/2010/main" val="15123995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48</a:t>
            </a:fld>
            <a:endParaRPr lang="en-US"/>
          </a:p>
        </p:txBody>
      </p:sp>
    </p:spTree>
    <p:extLst>
      <p:ext uri="{BB962C8B-B14F-4D97-AF65-F5344CB8AC3E}">
        <p14:creationId xmlns:p14="http://schemas.microsoft.com/office/powerpoint/2010/main" val="786303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49</a:t>
            </a:fld>
            <a:endParaRPr lang="en-US"/>
          </a:p>
        </p:txBody>
      </p:sp>
    </p:spTree>
    <p:extLst>
      <p:ext uri="{BB962C8B-B14F-4D97-AF65-F5344CB8AC3E}">
        <p14:creationId xmlns:p14="http://schemas.microsoft.com/office/powerpoint/2010/main" val="425622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9</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579808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11</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589651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12</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868523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954052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326018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1426153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slide" Target="slide40.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slide" Target="slide4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slide" Target="slide4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slide" Target="slide4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slide" Target="slide4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slide" Target="slide45.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slide" Target="slide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slide" Target="slide48.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slide" Target="slide49.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14400"/>
            <a:ext cx="7772400" cy="1915006"/>
          </a:xfrm>
        </p:spPr>
        <p:txBody>
          <a:bodyPr/>
          <a:lstStyle/>
          <a:p>
            <a:pPr algn="ctr"/>
            <a:r>
              <a:rPr lang="en-US" sz="4000" dirty="0">
                <a:latin typeface="Calibri" panose="020F0502020204030204" pitchFamily="34" charset="0"/>
              </a:rPr>
              <a:t>Chapter 5</a:t>
            </a:r>
            <a:br>
              <a:rPr lang="en-US" sz="4000" dirty="0">
                <a:latin typeface="Calibri" panose="020F0502020204030204" pitchFamily="34" charset="0"/>
              </a:rPr>
            </a:br>
            <a:r>
              <a:rPr lang="en-US" sz="4000" dirty="0">
                <a:latin typeface="Calibri" panose="020F0502020204030204" pitchFamily="34" charset="0"/>
              </a:rPr>
              <a:t>The Supporting Facility &amp; Process Flow</a:t>
            </a:r>
            <a:endParaRPr lang="en-IN" sz="4000" dirty="0">
              <a:latin typeface="Calibri" panose="020F0502020204030204" pitchFamily="34" charset="0"/>
            </a:endParaRPr>
          </a:p>
        </p:txBody>
      </p:sp>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4030108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5.3: Swim Lane Flowchart of Graduate School Admissions</a:t>
            </a:r>
          </a:p>
        </p:txBody>
      </p:sp>
      <p:pic>
        <p:nvPicPr>
          <p:cNvPr id="2" name="Picture 1" descr="Flowchart for swim lane graduate school admiss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5835" y="1905000"/>
            <a:ext cx="6272331" cy="4314375"/>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884509035"/>
      </p:ext>
    </p:extLst>
  </p:cSld>
  <p:clrMapOvr>
    <a:overrideClrMapping bg1="lt1" tx1="dk1" bg2="lt2" tx2="dk2" accent1="accent1" accent2="accent2" accent3="accent3" accent4="accent4" accent5="accent5" accent6="accent6" hlink="hlink" folHlink="folHlink"/>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5.4: Process Flow Diagram of Mortgage Service</a:t>
            </a:r>
          </a:p>
        </p:txBody>
      </p:sp>
      <p:pic>
        <p:nvPicPr>
          <p:cNvPr id="3" name="Picture 2" descr="Flowchart for mortgage servic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702" y="2169622"/>
            <a:ext cx="8096596" cy="3773978"/>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331553877"/>
      </p:ext>
    </p:extLst>
  </p:cSld>
  <p:clrMapOvr>
    <a:overrideClrMapping bg1="lt1" tx1="dk1" bg2="lt2" tx2="dk2" accent1="accent1" accent2="accent2" accent3="accent3" accent4="accent4" accent5="accent5" accent6="accent6" hlink="hlink" folHlink="folHlink"/>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5.5: Gantt Chart of Mortgage Service</a:t>
            </a:r>
          </a:p>
        </p:txBody>
      </p:sp>
      <p:pic>
        <p:nvPicPr>
          <p:cNvPr id="2" name="Picture 1" descr="Schedule of activities and how much time each take for performing the jobs to evaluate a mortgage reques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2209800"/>
            <a:ext cx="7398327" cy="3840480"/>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1552744138"/>
      </p:ext>
    </p:extLst>
  </p:cSld>
  <p:clrMapOvr>
    <a:overrideClrMapping bg1="lt1" tx1="dk1" bg2="lt2" tx2="dk2" accent1="accent1" accent2="accent2" accent3="accent3" accent4="accent4" accent5="accent5" accent6="accent6" hlink="hlink" folHlink="folHlink"/>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Process Terminology </a:t>
            </a:r>
            <a:r>
              <a:rPr lang="en-US" sz="1000" dirty="0"/>
              <a:t>1</a:t>
            </a:r>
          </a:p>
        </p:txBody>
      </p:sp>
      <p:sp>
        <p:nvSpPr>
          <p:cNvPr id="4" name="Content Placeholder 3"/>
          <p:cNvSpPr>
            <a:spLocks noGrp="1"/>
          </p:cNvSpPr>
          <p:nvPr>
            <p:ph idx="1"/>
          </p:nvPr>
        </p:nvSpPr>
        <p:spPr/>
        <p:txBody>
          <a:bodyPr/>
          <a:lstStyle/>
          <a:p>
            <a:r>
              <a:rPr lang="en-US" sz="2400" u="sng" dirty="0"/>
              <a:t>Cycle Time</a:t>
            </a:r>
            <a:r>
              <a:rPr lang="en-US" sz="2400" dirty="0"/>
              <a:t> is the average time between completions of successive units.</a:t>
            </a:r>
          </a:p>
          <a:p>
            <a:r>
              <a:rPr lang="en-US" sz="2400" u="sng" dirty="0"/>
              <a:t>Bottleneck </a:t>
            </a:r>
            <a:r>
              <a:rPr lang="en-US" sz="2400" dirty="0"/>
              <a:t>is the operation that limits production.</a:t>
            </a:r>
          </a:p>
          <a:p>
            <a:r>
              <a:rPr lang="en-US" sz="2400" u="sng" dirty="0"/>
              <a:t>Capacity</a:t>
            </a:r>
            <a:r>
              <a:rPr lang="en-US" sz="2400" dirty="0"/>
              <a:t> is a measure of output per unit time when </a:t>
            </a:r>
            <a:r>
              <a:rPr lang="en-US" sz="2400" i="1" dirty="0"/>
              <a:t>fully busy</a:t>
            </a:r>
            <a:r>
              <a:rPr lang="en-US" sz="2400" dirty="0"/>
              <a:t>.</a:t>
            </a:r>
          </a:p>
          <a:p>
            <a:r>
              <a:rPr lang="en-US" sz="2400" u="sng" dirty="0"/>
              <a:t>Capacity Utilization</a:t>
            </a:r>
            <a:r>
              <a:rPr lang="en-US" sz="2400" dirty="0"/>
              <a:t> is a measure of how much actual output is achieved relative to the process capacity when fully busy.</a:t>
            </a:r>
          </a:p>
          <a:p>
            <a:r>
              <a:rPr lang="en-US" sz="2400" u="sng" dirty="0"/>
              <a:t>Throughput Time</a:t>
            </a:r>
            <a:r>
              <a:rPr lang="en-US" sz="2400" dirty="0"/>
              <a:t> is the time to complete a process from time of arrival to time of exit.  </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Process Terminology </a:t>
            </a:r>
            <a:r>
              <a:rPr lang="en-US" sz="1000" dirty="0"/>
              <a:t>2</a:t>
            </a:r>
          </a:p>
        </p:txBody>
      </p:sp>
      <p:sp>
        <p:nvSpPr>
          <p:cNvPr id="4" name="Content Placeholder 3"/>
          <p:cNvSpPr>
            <a:spLocks noGrp="1"/>
          </p:cNvSpPr>
          <p:nvPr>
            <p:ph idx="1"/>
          </p:nvPr>
        </p:nvSpPr>
        <p:spPr/>
        <p:txBody>
          <a:bodyPr/>
          <a:lstStyle/>
          <a:p>
            <a:r>
              <a:rPr lang="en-US" sz="2800" u="sng" dirty="0"/>
              <a:t>Rush Order Flow Time</a:t>
            </a:r>
            <a:r>
              <a:rPr lang="en-US" sz="2800" dirty="0"/>
              <a:t> is the time it takes to go through the system from beginning to end without any time in queue. </a:t>
            </a:r>
          </a:p>
          <a:p>
            <a:r>
              <a:rPr lang="en-US" sz="2800" u="sng" dirty="0"/>
              <a:t>Total Direct Labor Content</a:t>
            </a:r>
            <a:r>
              <a:rPr lang="en-US" sz="2800" dirty="0"/>
              <a:t> is the sum of all the operations times (touch time) consumed in performing the service.</a:t>
            </a:r>
          </a:p>
          <a:p>
            <a:r>
              <a:rPr lang="en-US" sz="2800" u="sng" dirty="0"/>
              <a:t>Direct Labor Utilization</a:t>
            </a:r>
            <a:r>
              <a:rPr lang="en-US" sz="2800" dirty="0"/>
              <a:t> is a measure of the percentage of time that workers actually contribute value to a fully busy service organization.</a:t>
            </a:r>
          </a:p>
        </p:txBody>
      </p:sp>
    </p:spTree>
    <p:extLst>
      <p:ext uri="{BB962C8B-B14F-4D97-AF65-F5344CB8AC3E}">
        <p14:creationId xmlns:p14="http://schemas.microsoft.com/office/powerpoint/2010/main" val="120891768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5.2: License Renewal Process Times</a:t>
            </a:r>
          </a:p>
        </p:txBody>
      </p:sp>
      <p:graphicFrame>
        <p:nvGraphicFramePr>
          <p:cNvPr id="3" name="Table 2"/>
          <p:cNvGraphicFramePr>
            <a:graphicFrameLocks noGrp="1"/>
          </p:cNvGraphicFramePr>
          <p:nvPr>
            <p:extLst>
              <p:ext uri="{D42A27DB-BD31-4B8C-83A1-F6EECF244321}">
                <p14:modId xmlns:p14="http://schemas.microsoft.com/office/powerpoint/2010/main" val="1716028084"/>
              </p:ext>
            </p:extLst>
          </p:nvPr>
        </p:nvGraphicFramePr>
        <p:xfrm>
          <a:off x="990599" y="2438400"/>
          <a:ext cx="7391401" cy="2362200"/>
        </p:xfrm>
        <a:graphic>
          <a:graphicData uri="http://schemas.openxmlformats.org/drawingml/2006/table">
            <a:tbl>
              <a:tblPr firstRow="1" bandRow="1"/>
              <a:tblGrid>
                <a:gridCol w="1295401">
                  <a:extLst>
                    <a:ext uri="{9D8B030D-6E8A-4147-A177-3AD203B41FA5}">
                      <a16:colId xmlns:a16="http://schemas.microsoft.com/office/drawing/2014/main" val="2373801828"/>
                    </a:ext>
                  </a:extLst>
                </a:gridCol>
                <a:gridCol w="4336144">
                  <a:extLst>
                    <a:ext uri="{9D8B030D-6E8A-4147-A177-3AD203B41FA5}">
                      <a16:colId xmlns:a16="http://schemas.microsoft.com/office/drawing/2014/main" val="496598588"/>
                    </a:ext>
                  </a:extLst>
                </a:gridCol>
                <a:gridCol w="1759856">
                  <a:extLst>
                    <a:ext uri="{9D8B030D-6E8A-4147-A177-3AD203B41FA5}">
                      <a16:colId xmlns:a16="http://schemas.microsoft.com/office/drawing/2014/main" val="3477773494"/>
                    </a:ext>
                  </a:extLst>
                </a:gridCol>
              </a:tblGrid>
              <a:tr h="381000">
                <a:tc>
                  <a:txBody>
                    <a:bodyPr/>
                    <a:lstStyle/>
                    <a:p>
                      <a:pPr algn="ctr" fontAlgn="t"/>
                      <a:r>
                        <a:rPr lang="en-US" sz="2000" b="1" i="0" u="none" strike="noStrike" dirty="0">
                          <a:solidFill>
                            <a:srgbClr val="000000"/>
                          </a:solidFill>
                          <a:effectLst/>
                          <a:latin typeface="Calibri" panose="020F0502020204030204" pitchFamily="34" charset="0"/>
                        </a:rPr>
                        <a:t>Activity</a:t>
                      </a:r>
                    </a:p>
                  </a:txBody>
                  <a:tcPr marL="9525" marR="9525" marT="9525" marB="0">
                    <a:lnL>
                      <a:noFill/>
                    </a:lnL>
                    <a:lnR>
                      <a:noFill/>
                    </a:lnR>
                    <a:lnT>
                      <a:noFill/>
                    </a:lnT>
                    <a:lnB>
                      <a:noFill/>
                    </a:lnB>
                  </a:tcPr>
                </a:tc>
                <a:tc>
                  <a:txBody>
                    <a:bodyPr/>
                    <a:lstStyle/>
                    <a:p>
                      <a:pPr algn="l" fontAlgn="t"/>
                      <a:r>
                        <a:rPr lang="en-US" sz="2000" b="1" i="0" u="none" strike="noStrike" dirty="0">
                          <a:solidFill>
                            <a:srgbClr val="000000"/>
                          </a:solidFill>
                          <a:effectLst/>
                          <a:latin typeface="Calibri" panose="020F0502020204030204" pitchFamily="34" charset="0"/>
                        </a:rPr>
                        <a:t>Description</a:t>
                      </a:r>
                    </a:p>
                  </a:txBody>
                  <a:tcPr marL="9525" marR="9525" marT="9525" marB="0">
                    <a:lnL>
                      <a:noFill/>
                    </a:lnL>
                    <a:lnR>
                      <a:noFill/>
                    </a:lnR>
                    <a:lnT>
                      <a:noFill/>
                    </a:lnT>
                    <a:lnB>
                      <a:noFill/>
                    </a:lnB>
                  </a:tcPr>
                </a:tc>
                <a:tc>
                  <a:txBody>
                    <a:bodyPr/>
                    <a:lstStyle/>
                    <a:p>
                      <a:pPr algn="l" fontAlgn="t"/>
                      <a:r>
                        <a:rPr lang="en-US" sz="2000" b="1" i="0" u="none" strike="noStrike" dirty="0">
                          <a:solidFill>
                            <a:srgbClr val="000000"/>
                          </a:solidFill>
                          <a:effectLst/>
                          <a:latin typeface="Calibri" panose="020F0502020204030204" pitchFamily="34" charset="0"/>
                        </a:rPr>
                        <a:t>Cycle Time, Sec.</a:t>
                      </a:r>
                    </a:p>
                  </a:txBody>
                  <a:tcPr marL="9525" marR="9525" marT="9525" marB="0">
                    <a:lnL>
                      <a:noFill/>
                    </a:lnL>
                    <a:lnR>
                      <a:noFill/>
                    </a:lnR>
                    <a:lnT>
                      <a:noFill/>
                    </a:lnT>
                    <a:lnB>
                      <a:noFill/>
                    </a:lnB>
                  </a:tcPr>
                </a:tc>
                <a:extLst>
                  <a:ext uri="{0D108BD9-81ED-4DB2-BD59-A6C34878D82A}">
                    <a16:rowId xmlns:a16="http://schemas.microsoft.com/office/drawing/2014/main" val="3809479950"/>
                  </a:ext>
                </a:extLst>
              </a:tr>
              <a:tr h="263752">
                <a:tc>
                  <a:txBody>
                    <a:bodyPr/>
                    <a:lstStyle/>
                    <a:p>
                      <a:pPr algn="ctr" fontAlgn="t"/>
                      <a:r>
                        <a:rPr lang="en-US" sz="2000" b="0" i="0" u="none" strike="noStrike" dirty="0">
                          <a:solidFill>
                            <a:srgbClr val="000000"/>
                          </a:solidFill>
                          <a:effectLst/>
                          <a:latin typeface="Calibri" panose="020F0502020204030204" pitchFamily="34" charset="0"/>
                        </a:rPr>
                        <a:t>1</a:t>
                      </a:r>
                    </a:p>
                  </a:txBody>
                  <a:tcPr marL="9525" marR="9525" marT="9525" marB="0">
                    <a:lnL>
                      <a:noFill/>
                    </a:lnL>
                    <a:lnR>
                      <a:noFill/>
                    </a:lnR>
                    <a:lnT>
                      <a:noFill/>
                    </a:lnT>
                    <a:lnB>
                      <a:noFill/>
                    </a:lnB>
                  </a:tcPr>
                </a:tc>
                <a:tc>
                  <a:txBody>
                    <a:bodyPr/>
                    <a:lstStyle/>
                    <a:p>
                      <a:pPr algn="l" fontAlgn="t"/>
                      <a:r>
                        <a:rPr lang="en-US" sz="2000" b="0" i="0" u="none" strike="noStrike" dirty="0">
                          <a:solidFill>
                            <a:srgbClr val="000000"/>
                          </a:solidFill>
                          <a:effectLst/>
                          <a:latin typeface="Calibri" panose="020F0502020204030204" pitchFamily="34" charset="0"/>
                        </a:rPr>
                        <a:t>Review application for correctness</a:t>
                      </a:r>
                    </a:p>
                  </a:txBody>
                  <a:tcPr marL="9525" marR="9525" marT="9525" marB="0">
                    <a:lnL>
                      <a:noFill/>
                    </a:lnL>
                    <a:lnR>
                      <a:noFill/>
                    </a:lnR>
                    <a:lnT>
                      <a:noFill/>
                    </a:lnT>
                    <a:lnB>
                      <a:noFill/>
                    </a:lnB>
                  </a:tcPr>
                </a:tc>
                <a:tc>
                  <a:txBody>
                    <a:bodyPr/>
                    <a:lstStyle/>
                    <a:p>
                      <a:pPr algn="ctr" fontAlgn="t"/>
                      <a:r>
                        <a:rPr lang="en-US" sz="2000" b="0" i="0" u="none" strike="noStrike">
                          <a:solidFill>
                            <a:srgbClr val="000000"/>
                          </a:solidFill>
                          <a:effectLst/>
                          <a:latin typeface="Calibri" panose="020F0502020204030204" pitchFamily="34" charset="0"/>
                        </a:rPr>
                        <a:t>15</a:t>
                      </a:r>
                    </a:p>
                  </a:txBody>
                  <a:tcPr marL="9525" marR="9525" marT="9525" marB="0">
                    <a:lnL>
                      <a:noFill/>
                    </a:lnL>
                    <a:lnR>
                      <a:noFill/>
                    </a:lnR>
                    <a:lnT>
                      <a:noFill/>
                    </a:lnT>
                    <a:lnB>
                      <a:noFill/>
                    </a:lnB>
                  </a:tcPr>
                </a:tc>
                <a:extLst>
                  <a:ext uri="{0D108BD9-81ED-4DB2-BD59-A6C34878D82A}">
                    <a16:rowId xmlns:a16="http://schemas.microsoft.com/office/drawing/2014/main" val="3090447327"/>
                  </a:ext>
                </a:extLst>
              </a:tr>
              <a:tr h="263752">
                <a:tc>
                  <a:txBody>
                    <a:bodyPr/>
                    <a:lstStyle/>
                    <a:p>
                      <a:pPr algn="ctr" fontAlgn="t"/>
                      <a:r>
                        <a:rPr lang="en-US" sz="2000" b="0" i="0" u="none" strike="noStrike" dirty="0">
                          <a:solidFill>
                            <a:srgbClr val="000000"/>
                          </a:solidFill>
                          <a:effectLst/>
                          <a:latin typeface="Calibri" panose="020F0502020204030204" pitchFamily="34" charset="0"/>
                        </a:rPr>
                        <a:t>2</a:t>
                      </a:r>
                    </a:p>
                  </a:txBody>
                  <a:tcPr marL="9525" marR="9525" marT="9525" marB="0">
                    <a:lnL>
                      <a:noFill/>
                    </a:lnL>
                    <a:lnR>
                      <a:noFill/>
                    </a:lnR>
                    <a:lnT>
                      <a:noFill/>
                    </a:lnT>
                    <a:lnB>
                      <a:noFill/>
                    </a:lnB>
                  </a:tcPr>
                </a:tc>
                <a:tc>
                  <a:txBody>
                    <a:bodyPr/>
                    <a:lstStyle/>
                    <a:p>
                      <a:pPr algn="l" fontAlgn="t"/>
                      <a:r>
                        <a:rPr lang="en-US" sz="2000" b="0" i="0" u="none" strike="noStrike" dirty="0">
                          <a:solidFill>
                            <a:srgbClr val="000000"/>
                          </a:solidFill>
                          <a:effectLst/>
                          <a:latin typeface="Calibri" panose="020F0502020204030204" pitchFamily="34" charset="0"/>
                        </a:rPr>
                        <a:t>Process and record payment</a:t>
                      </a:r>
                    </a:p>
                  </a:txBody>
                  <a:tcPr marL="9525" marR="9525" marT="9525" marB="0">
                    <a:lnL>
                      <a:noFill/>
                    </a:lnL>
                    <a:lnR>
                      <a:noFill/>
                    </a:lnR>
                    <a:lnT>
                      <a:noFill/>
                    </a:lnT>
                    <a:lnB>
                      <a:noFill/>
                    </a:lnB>
                  </a:tcPr>
                </a:tc>
                <a:tc>
                  <a:txBody>
                    <a:bodyPr/>
                    <a:lstStyle/>
                    <a:p>
                      <a:pPr algn="ctr" fontAlgn="t"/>
                      <a:r>
                        <a:rPr lang="en-US" sz="2000" b="0" i="0" u="none" strike="noStrike">
                          <a:solidFill>
                            <a:srgbClr val="000000"/>
                          </a:solidFill>
                          <a:effectLst/>
                          <a:latin typeface="Calibri" panose="020F0502020204030204" pitchFamily="34" charset="0"/>
                        </a:rPr>
                        <a:t>30</a:t>
                      </a:r>
                    </a:p>
                  </a:txBody>
                  <a:tcPr marL="9525" marR="9525" marT="9525" marB="0">
                    <a:lnL>
                      <a:noFill/>
                    </a:lnL>
                    <a:lnR>
                      <a:noFill/>
                    </a:lnR>
                    <a:lnT>
                      <a:noFill/>
                    </a:lnT>
                    <a:lnB>
                      <a:noFill/>
                    </a:lnB>
                  </a:tcPr>
                </a:tc>
                <a:extLst>
                  <a:ext uri="{0D108BD9-81ED-4DB2-BD59-A6C34878D82A}">
                    <a16:rowId xmlns:a16="http://schemas.microsoft.com/office/drawing/2014/main" val="4041908931"/>
                  </a:ext>
                </a:extLst>
              </a:tr>
              <a:tr h="263752">
                <a:tc>
                  <a:txBody>
                    <a:bodyPr/>
                    <a:lstStyle/>
                    <a:p>
                      <a:pPr algn="ctr" fontAlgn="t"/>
                      <a:r>
                        <a:rPr lang="en-US" sz="2000" b="0" i="0" u="none" strike="noStrike" dirty="0">
                          <a:solidFill>
                            <a:srgbClr val="000000"/>
                          </a:solidFill>
                          <a:effectLst/>
                          <a:latin typeface="Calibri" panose="020F0502020204030204" pitchFamily="34" charset="0"/>
                        </a:rPr>
                        <a:t>3</a:t>
                      </a:r>
                    </a:p>
                  </a:txBody>
                  <a:tcPr marL="9525" marR="9525" marT="9525" marB="0">
                    <a:lnL>
                      <a:noFill/>
                    </a:lnL>
                    <a:lnR>
                      <a:noFill/>
                    </a:lnR>
                    <a:lnT>
                      <a:noFill/>
                    </a:lnT>
                    <a:lnB>
                      <a:noFill/>
                    </a:lnB>
                  </a:tcPr>
                </a:tc>
                <a:tc>
                  <a:txBody>
                    <a:bodyPr/>
                    <a:lstStyle/>
                    <a:p>
                      <a:pPr algn="l" fontAlgn="t"/>
                      <a:r>
                        <a:rPr lang="en-US" sz="2000" b="0" i="0" u="none" strike="noStrike" dirty="0">
                          <a:solidFill>
                            <a:srgbClr val="000000"/>
                          </a:solidFill>
                          <a:effectLst/>
                          <a:latin typeface="Calibri" panose="020F0502020204030204" pitchFamily="34" charset="0"/>
                        </a:rPr>
                        <a:t>Check for violations and restrictions</a:t>
                      </a:r>
                    </a:p>
                  </a:txBody>
                  <a:tcPr marL="9525" marR="9525" marT="9525" marB="0">
                    <a:lnL>
                      <a:noFill/>
                    </a:lnL>
                    <a:lnR>
                      <a:noFill/>
                    </a:lnR>
                    <a:lnT>
                      <a:noFill/>
                    </a:lnT>
                    <a:lnB>
                      <a:noFill/>
                    </a:lnB>
                  </a:tcPr>
                </a:tc>
                <a:tc>
                  <a:txBody>
                    <a:bodyPr/>
                    <a:lstStyle/>
                    <a:p>
                      <a:pPr algn="ctr" fontAlgn="t"/>
                      <a:r>
                        <a:rPr lang="en-US" sz="2000" b="0" i="0" u="none" strike="noStrike">
                          <a:solidFill>
                            <a:srgbClr val="000000"/>
                          </a:solidFill>
                          <a:effectLst/>
                          <a:latin typeface="Calibri" panose="020F0502020204030204" pitchFamily="34" charset="0"/>
                        </a:rPr>
                        <a:t>60</a:t>
                      </a:r>
                    </a:p>
                  </a:txBody>
                  <a:tcPr marL="9525" marR="9525" marT="9525" marB="0">
                    <a:lnL>
                      <a:noFill/>
                    </a:lnL>
                    <a:lnR>
                      <a:noFill/>
                    </a:lnR>
                    <a:lnT>
                      <a:noFill/>
                    </a:lnT>
                    <a:lnB>
                      <a:noFill/>
                    </a:lnB>
                  </a:tcPr>
                </a:tc>
                <a:extLst>
                  <a:ext uri="{0D108BD9-81ED-4DB2-BD59-A6C34878D82A}">
                    <a16:rowId xmlns:a16="http://schemas.microsoft.com/office/drawing/2014/main" val="3151580147"/>
                  </a:ext>
                </a:extLst>
              </a:tr>
              <a:tr h="263752">
                <a:tc>
                  <a:txBody>
                    <a:bodyPr/>
                    <a:lstStyle/>
                    <a:p>
                      <a:pPr algn="ctr" fontAlgn="t"/>
                      <a:r>
                        <a:rPr lang="en-US" sz="2000" b="0" i="0" u="none" strike="noStrike" dirty="0">
                          <a:solidFill>
                            <a:srgbClr val="000000"/>
                          </a:solidFill>
                          <a:effectLst/>
                          <a:latin typeface="Calibri" panose="020F0502020204030204" pitchFamily="34" charset="0"/>
                        </a:rPr>
                        <a:t>4</a:t>
                      </a:r>
                    </a:p>
                  </a:txBody>
                  <a:tcPr marL="9525" marR="9525" marT="9525" marB="0">
                    <a:lnL>
                      <a:noFill/>
                    </a:lnL>
                    <a:lnR>
                      <a:noFill/>
                    </a:lnR>
                    <a:lnT>
                      <a:noFill/>
                    </a:lnT>
                    <a:lnB>
                      <a:noFill/>
                    </a:lnB>
                  </a:tcPr>
                </a:tc>
                <a:tc>
                  <a:txBody>
                    <a:bodyPr/>
                    <a:lstStyle/>
                    <a:p>
                      <a:pPr algn="l" fontAlgn="t"/>
                      <a:r>
                        <a:rPr lang="en-US" sz="2000" b="0" i="0" u="none" strike="noStrike" dirty="0">
                          <a:solidFill>
                            <a:srgbClr val="000000"/>
                          </a:solidFill>
                          <a:effectLst/>
                          <a:latin typeface="Calibri" panose="020F0502020204030204" pitchFamily="34" charset="0"/>
                        </a:rPr>
                        <a:t>Conduct eye test</a:t>
                      </a:r>
                    </a:p>
                  </a:txBody>
                  <a:tcPr marL="9525" marR="9525" marT="9525" marB="0">
                    <a:lnL>
                      <a:noFill/>
                    </a:lnL>
                    <a:lnR>
                      <a:noFill/>
                    </a:lnR>
                    <a:lnT>
                      <a:noFill/>
                    </a:lnT>
                    <a:lnB>
                      <a:noFill/>
                    </a:lnB>
                  </a:tcPr>
                </a:tc>
                <a:tc>
                  <a:txBody>
                    <a:bodyPr/>
                    <a:lstStyle/>
                    <a:p>
                      <a:pPr algn="ctr" fontAlgn="t"/>
                      <a:r>
                        <a:rPr lang="en-US" sz="2000" b="0" i="0" u="none" strike="noStrike">
                          <a:solidFill>
                            <a:srgbClr val="000000"/>
                          </a:solidFill>
                          <a:effectLst/>
                          <a:latin typeface="Calibri" panose="020F0502020204030204" pitchFamily="34" charset="0"/>
                        </a:rPr>
                        <a:t>40</a:t>
                      </a:r>
                    </a:p>
                  </a:txBody>
                  <a:tcPr marL="9525" marR="9525" marT="9525" marB="0">
                    <a:lnL>
                      <a:noFill/>
                    </a:lnL>
                    <a:lnR>
                      <a:noFill/>
                    </a:lnR>
                    <a:lnT>
                      <a:noFill/>
                    </a:lnT>
                    <a:lnB>
                      <a:noFill/>
                    </a:lnB>
                  </a:tcPr>
                </a:tc>
                <a:extLst>
                  <a:ext uri="{0D108BD9-81ED-4DB2-BD59-A6C34878D82A}">
                    <a16:rowId xmlns:a16="http://schemas.microsoft.com/office/drawing/2014/main" val="3180117010"/>
                  </a:ext>
                </a:extLst>
              </a:tr>
              <a:tr h="263752">
                <a:tc>
                  <a:txBody>
                    <a:bodyPr/>
                    <a:lstStyle/>
                    <a:p>
                      <a:pPr algn="ctr" fontAlgn="t"/>
                      <a:r>
                        <a:rPr lang="en-US" sz="2000" b="0" i="0" u="none" strike="noStrike" dirty="0">
                          <a:solidFill>
                            <a:srgbClr val="000000"/>
                          </a:solidFill>
                          <a:effectLst/>
                          <a:latin typeface="Calibri" panose="020F0502020204030204" pitchFamily="34" charset="0"/>
                        </a:rPr>
                        <a:t>5</a:t>
                      </a:r>
                    </a:p>
                  </a:txBody>
                  <a:tcPr marL="9525" marR="9525" marT="9525" marB="0">
                    <a:lnL>
                      <a:noFill/>
                    </a:lnL>
                    <a:lnR>
                      <a:noFill/>
                    </a:lnR>
                    <a:lnT>
                      <a:noFill/>
                    </a:lnT>
                    <a:lnB>
                      <a:noFill/>
                    </a:lnB>
                  </a:tcPr>
                </a:tc>
                <a:tc>
                  <a:txBody>
                    <a:bodyPr/>
                    <a:lstStyle/>
                    <a:p>
                      <a:pPr algn="l" fontAlgn="t"/>
                      <a:r>
                        <a:rPr lang="en-US" sz="2000" b="0" i="0" u="none" strike="noStrike" dirty="0">
                          <a:solidFill>
                            <a:srgbClr val="000000"/>
                          </a:solidFill>
                          <a:effectLst/>
                          <a:latin typeface="Calibri" panose="020F0502020204030204" pitchFamily="34" charset="0"/>
                        </a:rPr>
                        <a:t>Photograph applicant</a:t>
                      </a:r>
                    </a:p>
                  </a:txBody>
                  <a:tcPr marL="9525" marR="9525" marT="9525" marB="0">
                    <a:lnL>
                      <a:noFill/>
                    </a:lnL>
                    <a:lnR>
                      <a:noFill/>
                    </a:lnR>
                    <a:lnT>
                      <a:noFill/>
                    </a:lnT>
                    <a:lnB>
                      <a:noFill/>
                    </a:lnB>
                  </a:tcPr>
                </a:tc>
                <a:tc>
                  <a:txBody>
                    <a:bodyPr/>
                    <a:lstStyle/>
                    <a:p>
                      <a:pPr algn="ctr" fontAlgn="t"/>
                      <a:r>
                        <a:rPr lang="en-US" sz="2000" b="0" i="0" u="none" strike="noStrike" dirty="0">
                          <a:solidFill>
                            <a:srgbClr val="000000"/>
                          </a:solidFill>
                          <a:effectLst/>
                          <a:latin typeface="Calibri" panose="020F0502020204030204" pitchFamily="34" charset="0"/>
                        </a:rPr>
                        <a:t>20</a:t>
                      </a:r>
                    </a:p>
                  </a:txBody>
                  <a:tcPr marL="9525" marR="9525" marT="9525" marB="0">
                    <a:lnL>
                      <a:noFill/>
                    </a:lnL>
                    <a:lnR>
                      <a:noFill/>
                    </a:lnR>
                    <a:lnT>
                      <a:noFill/>
                    </a:lnT>
                    <a:lnB>
                      <a:noFill/>
                    </a:lnB>
                  </a:tcPr>
                </a:tc>
                <a:extLst>
                  <a:ext uri="{0D108BD9-81ED-4DB2-BD59-A6C34878D82A}">
                    <a16:rowId xmlns:a16="http://schemas.microsoft.com/office/drawing/2014/main" val="1019128128"/>
                  </a:ext>
                </a:extLst>
              </a:tr>
              <a:tr h="409575">
                <a:tc>
                  <a:txBody>
                    <a:bodyPr/>
                    <a:lstStyle/>
                    <a:p>
                      <a:pPr algn="ctr" fontAlgn="t"/>
                      <a:r>
                        <a:rPr lang="en-US" sz="2000" b="0" i="0" u="none" strike="noStrike" dirty="0">
                          <a:solidFill>
                            <a:srgbClr val="000000"/>
                          </a:solidFill>
                          <a:effectLst/>
                          <a:latin typeface="Calibri" panose="020F0502020204030204" pitchFamily="34" charset="0"/>
                        </a:rPr>
                        <a:t>6</a:t>
                      </a:r>
                    </a:p>
                  </a:txBody>
                  <a:tcPr marL="9525" marR="9525" marT="9525" marB="0">
                    <a:lnL>
                      <a:noFill/>
                    </a:lnL>
                    <a:lnR>
                      <a:noFill/>
                    </a:lnR>
                    <a:lnT>
                      <a:noFill/>
                    </a:lnT>
                    <a:lnB>
                      <a:noFill/>
                    </a:lnB>
                  </a:tcPr>
                </a:tc>
                <a:tc>
                  <a:txBody>
                    <a:bodyPr/>
                    <a:lstStyle/>
                    <a:p>
                      <a:pPr algn="l" fontAlgn="t"/>
                      <a:r>
                        <a:rPr lang="en-US" sz="2000" b="0" i="0" u="none" strike="noStrike">
                          <a:solidFill>
                            <a:srgbClr val="000000"/>
                          </a:solidFill>
                          <a:effectLst/>
                          <a:latin typeface="Calibri" panose="020F0502020204030204" pitchFamily="34" charset="0"/>
                        </a:rPr>
                        <a:t>Issue temporary license (state trooper)</a:t>
                      </a:r>
                    </a:p>
                  </a:txBody>
                  <a:tcPr marL="9525" marR="9525" marT="9525" marB="0">
                    <a:lnL>
                      <a:noFill/>
                    </a:lnL>
                    <a:lnR>
                      <a:noFill/>
                    </a:lnR>
                    <a:lnT>
                      <a:noFill/>
                    </a:lnT>
                    <a:lnB>
                      <a:noFill/>
                    </a:lnB>
                  </a:tcPr>
                </a:tc>
                <a:tc>
                  <a:txBody>
                    <a:bodyPr/>
                    <a:lstStyle/>
                    <a:p>
                      <a:pPr algn="ctr" fontAlgn="t"/>
                      <a:r>
                        <a:rPr lang="en-US" sz="2000" b="0" i="0" u="none" strike="noStrike" dirty="0">
                          <a:solidFill>
                            <a:srgbClr val="000000"/>
                          </a:solidFill>
                          <a:effectLst/>
                          <a:latin typeface="Calibri" panose="020F0502020204030204" pitchFamily="34" charset="0"/>
                        </a:rPr>
                        <a:t>30</a:t>
                      </a:r>
                    </a:p>
                  </a:txBody>
                  <a:tcPr marL="9525" marR="9525" marT="9525" marB="0">
                    <a:lnL>
                      <a:noFill/>
                    </a:lnL>
                    <a:lnR>
                      <a:noFill/>
                    </a:lnR>
                    <a:lnT>
                      <a:noFill/>
                    </a:lnT>
                    <a:lnB>
                      <a:noFill/>
                    </a:lnB>
                  </a:tcPr>
                </a:tc>
                <a:extLst>
                  <a:ext uri="{0D108BD9-81ED-4DB2-BD59-A6C34878D82A}">
                    <a16:rowId xmlns:a16="http://schemas.microsoft.com/office/drawing/2014/main" val="456605059"/>
                  </a:ext>
                </a:extLst>
              </a:tr>
            </a:tbl>
          </a:graphicData>
        </a:graphic>
      </p:graphicFrame>
    </p:spTree>
    <p:extLst>
      <p:ext uri="{BB962C8B-B14F-4D97-AF65-F5344CB8AC3E}">
        <p14:creationId xmlns:p14="http://schemas.microsoft.com/office/powerpoint/2010/main" val="277762518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Figure 5.6: (a)Present and (b)Proposed Process Flow Diagrams</a:t>
            </a:r>
          </a:p>
        </p:txBody>
      </p:sp>
      <p:pic>
        <p:nvPicPr>
          <p:cNvPr id="3" name="Picture 2" descr="Two diagrams showing the 6 steps that must be completed to renew someone's license and how much time each step takes under each mod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2095" y="2133600"/>
            <a:ext cx="6799811" cy="4015047"/>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25022775"/>
      </p:ext>
    </p:extLst>
  </p:cSld>
  <p:clrMapOvr>
    <a:overrideClrMapping bg1="lt1" tx1="dk1" bg2="lt2" tx2="dk2" accent1="accent1" accent2="accent2" accent3="accent3" accent4="accent4" accent5="accent5" accent6="accent6" hlink="hlink" folHlink="folHlink"/>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Figure 5.7: Reengineered Driver’s License Office </a:t>
            </a:r>
            <a:r>
              <a:rPr lang="en-US" sz="1000" dirty="0"/>
              <a:t>1</a:t>
            </a:r>
          </a:p>
        </p:txBody>
      </p:sp>
      <p:pic>
        <p:nvPicPr>
          <p:cNvPr id="2" name="Picture 1" descr="Another design for how to structure the activities of the drivers license offi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2035" y="1861459"/>
            <a:ext cx="2493364" cy="4419545"/>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4290849431"/>
      </p:ext>
    </p:extLst>
  </p:cSld>
  <p:clrMapOvr>
    <a:overrideClrMapping bg1="lt1" tx1="dk1" bg2="lt2" tx2="dk2" accent1="accent1" accent2="accent2" accent3="accent3" accent4="accent4" accent5="accent5" accent6="accent6" hlink="hlink" folHlink="folHlink"/>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Figure 5.7: Reengineered Driver’s License Office </a:t>
            </a:r>
            <a:r>
              <a:rPr lang="en-US" sz="1000" dirty="0"/>
              <a:t>2</a:t>
            </a:r>
          </a:p>
        </p:txBody>
      </p:sp>
      <p:pic>
        <p:nvPicPr>
          <p:cNvPr id="4" name="Picture 3" descr="Diagram showing the flow matrix and triangularized matrix of the flow of visitors between attract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793" y="2559406"/>
            <a:ext cx="8338414" cy="2926994"/>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068180874"/>
      </p:ext>
    </p:extLst>
  </p:cSld>
  <p:clrMapOvr>
    <a:overrideClrMapping bg1="lt1" tx1="dk1" bg2="lt2" tx2="dk2" accent1="accent1" accent2="accent2" accent3="accent3" accent4="accent4" accent5="accent5" accent6="accent6" hlink="hlink" folHlink="folHlink"/>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152400"/>
            <a:ext cx="7580312" cy="15240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3600" dirty="0"/>
              <a:t>Figure 5.8: Ocean World Site Planning Using Operations Sequence Analysis</a:t>
            </a:r>
          </a:p>
        </p:txBody>
      </p:sp>
      <p:pic>
        <p:nvPicPr>
          <p:cNvPr id="2" name="Picture 1" descr="Four diagrams of possible arrangements of the 6 attractions at the ocean world theme park.&#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3312" y="1981200"/>
            <a:ext cx="6766560" cy="3990109"/>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766099646"/>
      </p:ext>
    </p:extLst>
  </p:cSld>
  <p:clrMapOvr>
    <a:overrideClrMapping bg1="lt1" tx1="dk1" bg2="lt2" tx2="dk2" accent1="accent1" accent2="accent2" accent3="accent3" accent4="accent4" accent5="accent5" accent6="accent6" hlink="hlink" folHlink="folHlink"/>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905000"/>
            <a:ext cx="7580312" cy="4495800"/>
          </a:xfrm>
          <a:noFill/>
        </p:spPr>
        <p:txBody>
          <a:bodyPr lIns="92075" tIns="46038" rIns="92075" bIns="46038"/>
          <a:lstStyle/>
          <a:p>
            <a:pPr>
              <a:spcBef>
                <a:spcPts val="500"/>
              </a:spcBef>
            </a:pPr>
            <a:r>
              <a:rPr lang="en-US" sz="2100" dirty="0"/>
              <a:t>Describe the impact of “servicescape” on behavior of customers and employees.</a:t>
            </a:r>
          </a:p>
          <a:p>
            <a:pPr>
              <a:spcBef>
                <a:spcPts val="500"/>
              </a:spcBef>
            </a:pPr>
            <a:r>
              <a:rPr lang="en-US" sz="2100" dirty="0"/>
              <a:t>Identify and discuss environmental dimensions of servicescapes.</a:t>
            </a:r>
          </a:p>
          <a:p>
            <a:pPr>
              <a:spcBef>
                <a:spcPts val="500"/>
              </a:spcBef>
            </a:pPr>
            <a:r>
              <a:rPr lang="en-US" sz="2100" dirty="0"/>
              <a:t>Identify critical design features of a service supporting facility.</a:t>
            </a:r>
          </a:p>
          <a:p>
            <a:pPr>
              <a:spcBef>
                <a:spcPts val="500"/>
              </a:spcBef>
            </a:pPr>
            <a:r>
              <a:rPr lang="en-US" sz="2100" dirty="0"/>
              <a:t>Draw a swim lane flowchart, process flow diagram, and a Gantt chart of a service process.</a:t>
            </a:r>
          </a:p>
          <a:p>
            <a:pPr>
              <a:spcBef>
                <a:spcPts val="500"/>
              </a:spcBef>
            </a:pPr>
            <a:r>
              <a:rPr lang="en-US" sz="2100" dirty="0"/>
              <a:t>Calculate performance metrics such as throughput time and direct labor utilization.</a:t>
            </a:r>
          </a:p>
          <a:p>
            <a:pPr>
              <a:spcBef>
                <a:spcPts val="500"/>
              </a:spcBef>
            </a:pPr>
            <a:r>
              <a:rPr lang="en-US" sz="2100" dirty="0"/>
              <a:t>Identify bottleneck operation in a product layout, and regroup activities to create new jobs that will increase the overall service capacity.</a:t>
            </a:r>
          </a:p>
          <a:p>
            <a:pPr>
              <a:spcBef>
                <a:spcPts val="500"/>
              </a:spcBef>
            </a:pPr>
            <a:r>
              <a:rPr lang="en-US" sz="2100" dirty="0"/>
              <a:t>Use operations sequence analysis to determine relative locations of departments in a process layout that minimize total flow-distance.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152400"/>
            <a:ext cx="7580312" cy="15240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5.9: Final Site Plan for Ocean World Theme Park</a:t>
            </a:r>
          </a:p>
        </p:txBody>
      </p:sp>
      <p:pic>
        <p:nvPicPr>
          <p:cNvPr id="3" name="Picture 2" descr="Map of the ocean world theme park based on plan (d).&#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1304" y="1879447"/>
            <a:ext cx="6407296" cy="4368953"/>
          </a:xfrm>
          <a:prstGeom prst="rect">
            <a:avLst/>
          </a:prstGeom>
        </p:spPr>
      </p:pic>
    </p:spTree>
    <p:extLst>
      <p:ext uri="{BB962C8B-B14F-4D97-AF65-F5344CB8AC3E}">
        <p14:creationId xmlns:p14="http://schemas.microsoft.com/office/powerpoint/2010/main" val="237315115"/>
      </p:ext>
    </p:extLst>
  </p:cSld>
  <p:clrMapOvr>
    <a:overrideClrMapping bg1="lt1" tx1="dk1" bg2="lt2" tx2="dk2" accent1="accent1" accent2="accent2" accent3="accent3" accent4="accent4" accent5="accent5" accent6="accent6" hlink="hlink" folHlink="folHlink"/>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152400"/>
            <a:ext cx="7580312" cy="15240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5.10: Flow Diagram for CRAFT Logic</a:t>
            </a:r>
          </a:p>
        </p:txBody>
      </p:sp>
      <p:pic>
        <p:nvPicPr>
          <p:cNvPr id="2" name="Picture 1" descr="Flow diagram for CRAFT Logic.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9914" y="1905000"/>
            <a:ext cx="3244173" cy="4286281"/>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457967743"/>
      </p:ext>
    </p:extLst>
  </p:cSld>
  <p:clrMapOvr>
    <a:overrideClrMapping bg1="lt1" tx1="dk1" bg2="lt2" tx2="dk2" accent1="accent1" accent2="accent2" accent3="accent3" accent4="accent4" accent5="accent5" accent6="accent6" hlink="hlink" folHlink="folHlink"/>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Topics for Discussion</a:t>
            </a:r>
            <a:endParaRPr lang="en-US" sz="1000" dirty="0"/>
          </a:p>
        </p:txBody>
      </p:sp>
      <p:sp>
        <p:nvSpPr>
          <p:cNvPr id="4" name="Content Placeholder 3"/>
          <p:cNvSpPr>
            <a:spLocks noGrp="1"/>
          </p:cNvSpPr>
          <p:nvPr>
            <p:ph idx="1"/>
          </p:nvPr>
        </p:nvSpPr>
        <p:spPr>
          <a:xfrm>
            <a:off x="1182688" y="1905000"/>
            <a:ext cx="7588062" cy="4648200"/>
          </a:xfrm>
        </p:spPr>
        <p:txBody>
          <a:bodyPr/>
          <a:lstStyle/>
          <a:p>
            <a:pPr marL="402336" indent="-402336">
              <a:spcBef>
                <a:spcPts val="400"/>
              </a:spcBef>
              <a:buClrTx/>
              <a:buFont typeface="+mj-lt"/>
              <a:buAutoNum type="arabicPeriod"/>
            </a:pPr>
            <a:r>
              <a:rPr lang="en-US" sz="2100" dirty="0"/>
              <a:t>Compare the attention to aesthetics in waiting rooms that you have visited. How did the different environments affect your mood?</a:t>
            </a:r>
          </a:p>
          <a:p>
            <a:pPr marL="402336" indent="-402336">
              <a:spcBef>
                <a:spcPts val="400"/>
              </a:spcBef>
              <a:buClrTx/>
              <a:buFont typeface="+mj-lt"/>
              <a:buAutoNum type="arabicPeriod"/>
            </a:pPr>
            <a:r>
              <a:rPr lang="en-US" sz="2100" dirty="0"/>
              <a:t>Give an example of a servicescape that supports the service concept and another that detracts. Explain the success or failure in terms of the servicescape dimensions</a:t>
            </a:r>
          </a:p>
          <a:p>
            <a:pPr marL="402336" indent="-402336">
              <a:spcBef>
                <a:spcPts val="400"/>
              </a:spcBef>
              <a:buClrTx/>
              <a:buFont typeface="+mj-lt"/>
              <a:buAutoNum type="arabicPeriod"/>
            </a:pPr>
            <a:r>
              <a:rPr lang="en-US" sz="2100" dirty="0"/>
              <a:t>Select a service and discuss how the design and layout of the facility meets the five factors of nature and objectives of the organization.</a:t>
            </a:r>
          </a:p>
          <a:p>
            <a:pPr marL="402336" indent="-402336">
              <a:spcBef>
                <a:spcPts val="400"/>
              </a:spcBef>
              <a:buClrTx/>
              <a:buFont typeface="+mj-lt"/>
              <a:buAutoNum type="arabicPeriod"/>
            </a:pPr>
            <a:r>
              <a:rPr lang="en-US" sz="2100" dirty="0"/>
              <a:t>For Example 5.3, the Ocean World theme park, make an argument for not locating popular attractions next to each other.</a:t>
            </a:r>
          </a:p>
          <a:p>
            <a:pPr marL="402336" indent="-402336">
              <a:spcBef>
                <a:spcPts val="400"/>
              </a:spcBef>
              <a:buClrTx/>
              <a:buFont typeface="+mj-lt"/>
              <a:buAutoNum type="arabicPeriod"/>
            </a:pPr>
            <a:r>
              <a:rPr lang="en-US" sz="2100" dirty="0"/>
              <a:t>The CRAFT program is an example of a heuristic programming approach to problem solving. Why might CRAFT not find the optimal solution to a layout problem?</a:t>
            </a:r>
          </a:p>
        </p:txBody>
      </p:sp>
    </p:spTree>
    <p:extLst>
      <p:ext uri="{BB962C8B-B14F-4D97-AF65-F5344CB8AC3E}">
        <p14:creationId xmlns:p14="http://schemas.microsoft.com/office/powerpoint/2010/main" val="159529762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4" name="Content Placeholder 3"/>
          <p:cNvSpPr>
            <a:spLocks noGrp="1"/>
          </p:cNvSpPr>
          <p:nvPr>
            <p:ph idx="1"/>
          </p:nvPr>
        </p:nvSpPr>
        <p:spPr>
          <a:xfrm>
            <a:off x="1182688" y="2286000"/>
            <a:ext cx="7588062" cy="2971800"/>
          </a:xfrm>
        </p:spPr>
        <p:txBody>
          <a:bodyPr/>
          <a:lstStyle/>
          <a:p>
            <a:pPr>
              <a:buFont typeface="Wingdings" pitchFamily="2" charset="2"/>
              <a:buNone/>
            </a:pPr>
            <a:r>
              <a:rPr lang="en-US" sz="2400" i="1" dirty="0"/>
              <a:t>The class divides into small groups</a:t>
            </a:r>
          </a:p>
          <a:p>
            <a:r>
              <a:rPr lang="en-US" sz="2400" dirty="0"/>
              <a:t>One-half of the groups produce examples based on work experience with </a:t>
            </a:r>
            <a:r>
              <a:rPr lang="en-US" sz="2400" i="1" u="sng" dirty="0"/>
              <a:t>supportive</a:t>
            </a:r>
            <a:r>
              <a:rPr lang="en-US" sz="2400" dirty="0"/>
              <a:t> servicescapes in terms of job satisfaction and productivity.  </a:t>
            </a:r>
          </a:p>
          <a:p>
            <a:r>
              <a:rPr lang="en-US" sz="2400" dirty="0"/>
              <a:t>The other one-half of the groups provide examples of </a:t>
            </a:r>
            <a:r>
              <a:rPr lang="en-US" sz="2400" i="1" u="sng" dirty="0"/>
              <a:t>poor</a:t>
            </a:r>
            <a:r>
              <a:rPr lang="en-US" sz="2400" dirty="0"/>
              <a:t> servicescapes in terms of job satisfaction and productivity.</a:t>
            </a:r>
          </a:p>
        </p:txBody>
      </p:sp>
    </p:spTree>
    <p:extLst>
      <p:ext uri="{BB962C8B-B14F-4D97-AF65-F5344CB8AC3E}">
        <p14:creationId xmlns:p14="http://schemas.microsoft.com/office/powerpoint/2010/main" val="350191829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0"/>
            <a:ext cx="7580312" cy="1524000"/>
          </a:xfrm>
        </p:spPr>
        <p:txBody>
          <a:bodyPr/>
          <a:lstStyle/>
          <a:p>
            <a:r>
              <a:rPr lang="en-US" dirty="0"/>
              <a:t>Case 5.1: Health Maintenance Organization (A)</a:t>
            </a:r>
            <a:endParaRPr lang="en-US" sz="1000" dirty="0"/>
          </a:p>
        </p:txBody>
      </p:sp>
      <p:graphicFrame>
        <p:nvGraphicFramePr>
          <p:cNvPr id="6" name="Table 5"/>
          <p:cNvGraphicFramePr>
            <a:graphicFrameLocks noGrp="1"/>
          </p:cNvGraphicFramePr>
          <p:nvPr>
            <p:extLst>
              <p:ext uri="{D42A27DB-BD31-4B8C-83A1-F6EECF244321}">
                <p14:modId xmlns:p14="http://schemas.microsoft.com/office/powerpoint/2010/main" val="4112967267"/>
              </p:ext>
            </p:extLst>
          </p:nvPr>
        </p:nvGraphicFramePr>
        <p:xfrm>
          <a:off x="762000" y="2438400"/>
          <a:ext cx="7543795" cy="3048003"/>
        </p:xfrm>
        <a:graphic>
          <a:graphicData uri="http://schemas.openxmlformats.org/drawingml/2006/table">
            <a:tbl>
              <a:tblPr firstRow="1" bandRow="1"/>
              <a:tblGrid>
                <a:gridCol w="1579760">
                  <a:extLst>
                    <a:ext uri="{9D8B030D-6E8A-4147-A177-3AD203B41FA5}">
                      <a16:colId xmlns:a16="http://schemas.microsoft.com/office/drawing/2014/main" val="3970679955"/>
                    </a:ext>
                  </a:extLst>
                </a:gridCol>
                <a:gridCol w="852005">
                  <a:extLst>
                    <a:ext uri="{9D8B030D-6E8A-4147-A177-3AD203B41FA5}">
                      <a16:colId xmlns:a16="http://schemas.microsoft.com/office/drawing/2014/main" val="637164029"/>
                    </a:ext>
                  </a:extLst>
                </a:gridCol>
                <a:gridCol w="852005">
                  <a:extLst>
                    <a:ext uri="{9D8B030D-6E8A-4147-A177-3AD203B41FA5}">
                      <a16:colId xmlns:a16="http://schemas.microsoft.com/office/drawing/2014/main" val="2303579087"/>
                    </a:ext>
                  </a:extLst>
                </a:gridCol>
                <a:gridCol w="852005">
                  <a:extLst>
                    <a:ext uri="{9D8B030D-6E8A-4147-A177-3AD203B41FA5}">
                      <a16:colId xmlns:a16="http://schemas.microsoft.com/office/drawing/2014/main" val="880263708"/>
                    </a:ext>
                  </a:extLst>
                </a:gridCol>
                <a:gridCol w="852005">
                  <a:extLst>
                    <a:ext uri="{9D8B030D-6E8A-4147-A177-3AD203B41FA5}">
                      <a16:colId xmlns:a16="http://schemas.microsoft.com/office/drawing/2014/main" val="3077126540"/>
                    </a:ext>
                  </a:extLst>
                </a:gridCol>
                <a:gridCol w="852005">
                  <a:extLst>
                    <a:ext uri="{9D8B030D-6E8A-4147-A177-3AD203B41FA5}">
                      <a16:colId xmlns:a16="http://schemas.microsoft.com/office/drawing/2014/main" val="1503547904"/>
                    </a:ext>
                  </a:extLst>
                </a:gridCol>
                <a:gridCol w="852005">
                  <a:extLst>
                    <a:ext uri="{9D8B030D-6E8A-4147-A177-3AD203B41FA5}">
                      <a16:colId xmlns:a16="http://schemas.microsoft.com/office/drawing/2014/main" val="3522980433"/>
                    </a:ext>
                  </a:extLst>
                </a:gridCol>
                <a:gridCol w="852005">
                  <a:extLst>
                    <a:ext uri="{9D8B030D-6E8A-4147-A177-3AD203B41FA5}">
                      <a16:colId xmlns:a16="http://schemas.microsoft.com/office/drawing/2014/main" val="3673624860"/>
                    </a:ext>
                  </a:extLst>
                </a:gridCol>
              </a:tblGrid>
              <a:tr h="435429">
                <a:tc>
                  <a:txBody>
                    <a:bodyPr/>
                    <a:lstStyle/>
                    <a:p>
                      <a:pPr algn="l" fontAlgn="b"/>
                      <a:r>
                        <a:rPr lang="en-US" sz="2000" b="0" i="0" u="none" strike="noStrike" dirty="0">
                          <a:solidFill>
                            <a:schemeClr val="bg1"/>
                          </a:solidFill>
                          <a:effectLst/>
                          <a:latin typeface="Calibri" panose="020F0502020204030204" pitchFamily="34" charset="0"/>
                        </a:rPr>
                        <a:t>Blank</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chemeClr val="bg1"/>
                          </a:solidFill>
                          <a:effectLst/>
                          <a:latin typeface="Calibri" panose="020F0502020204030204" pitchFamily="34" charset="0"/>
                        </a:rPr>
                        <a:t>Blank</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Calibri" panose="020F0502020204030204" pitchFamily="34" charset="0"/>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Calibri" panose="020F0502020204030204" pitchFamily="34"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Calibri" panose="020F0502020204030204" pitchFamily="34"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Calibri" panose="020F0502020204030204" pitchFamily="34" charset="0"/>
                        </a:rPr>
                        <a:t>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Calibri" panose="020F0502020204030204" pitchFamily="34" charset="0"/>
                        </a:rPr>
                        <a: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1" i="0" u="none" strike="noStrike">
                          <a:solidFill>
                            <a:srgbClr val="000000"/>
                          </a:solidFill>
                          <a:effectLst/>
                          <a:latin typeface="Calibri" panose="020F0502020204030204" pitchFamily="34"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00798"/>
                  </a:ext>
                </a:extLst>
              </a:tr>
              <a:tr h="435429">
                <a:tc>
                  <a:txBody>
                    <a:bodyPr/>
                    <a:lstStyle/>
                    <a:p>
                      <a:pPr algn="l" fontAlgn="b"/>
                      <a:r>
                        <a:rPr lang="en-US" sz="2000" b="0" i="0" u="none" strike="noStrike" dirty="0">
                          <a:solidFill>
                            <a:srgbClr val="000000"/>
                          </a:solidFill>
                          <a:effectLst/>
                          <a:latin typeface="Calibri" panose="020F0502020204030204" pitchFamily="34" charset="0"/>
                        </a:rPr>
                        <a:t>Reception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6719501"/>
                  </a:ext>
                </a:extLst>
              </a:tr>
              <a:tr h="435429">
                <a:tc>
                  <a:txBody>
                    <a:bodyPr/>
                    <a:lstStyle/>
                    <a:p>
                      <a:pPr algn="l" fontAlgn="b"/>
                      <a:r>
                        <a:rPr lang="en-US" sz="2000" b="0" i="0" u="none" strike="noStrike">
                          <a:solidFill>
                            <a:srgbClr val="000000"/>
                          </a:solidFill>
                          <a:effectLst/>
                          <a:latin typeface="Calibri" panose="020F0502020204030204" pitchFamily="34" charset="0"/>
                        </a:rPr>
                        <a:t>Waiting room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1961641"/>
                  </a:ext>
                </a:extLst>
              </a:tr>
              <a:tr h="435429">
                <a:tc>
                  <a:txBody>
                    <a:bodyPr/>
                    <a:lstStyle/>
                    <a:p>
                      <a:pPr algn="l" fontAlgn="b"/>
                      <a:r>
                        <a:rPr lang="en-US" sz="2000" b="0" i="0" u="none" strike="noStrike">
                          <a:solidFill>
                            <a:srgbClr val="000000"/>
                          </a:solidFill>
                          <a:effectLst/>
                          <a:latin typeface="Calibri" panose="020F0502020204030204" pitchFamily="34" charset="0"/>
                        </a:rPr>
                        <a:t>Examination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1229505"/>
                  </a:ext>
                </a:extLst>
              </a:tr>
              <a:tr h="435429">
                <a:tc>
                  <a:txBody>
                    <a:bodyPr/>
                    <a:lstStyle/>
                    <a:p>
                      <a:pPr algn="l" fontAlgn="b"/>
                      <a:r>
                        <a:rPr lang="en-US" sz="2000" b="0" i="0" u="none" strike="noStrike">
                          <a:solidFill>
                            <a:srgbClr val="000000"/>
                          </a:solidFill>
                          <a:effectLst/>
                          <a:latin typeface="Calibri" panose="020F0502020204030204" pitchFamily="34" charset="0"/>
                        </a:rPr>
                        <a:t>Laboratory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3663072"/>
                  </a:ext>
                </a:extLst>
              </a:tr>
              <a:tr h="435429">
                <a:tc>
                  <a:txBody>
                    <a:bodyPr/>
                    <a:lstStyle/>
                    <a:p>
                      <a:pPr algn="l" fontAlgn="b"/>
                      <a:r>
                        <a:rPr lang="en-US" sz="2000" b="0" i="0" u="none" strike="noStrike">
                          <a:solidFill>
                            <a:srgbClr val="000000"/>
                          </a:solidFill>
                          <a:effectLst/>
                          <a:latin typeface="Calibri" panose="020F0502020204030204" pitchFamily="34" charset="0"/>
                        </a:rPr>
                        <a:t>X-ray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5772908"/>
                  </a:ext>
                </a:extLst>
              </a:tr>
              <a:tr h="435429">
                <a:tc>
                  <a:txBody>
                    <a:bodyPr/>
                    <a:lstStyle/>
                    <a:p>
                      <a:pPr algn="l" fontAlgn="b"/>
                      <a:r>
                        <a:rPr lang="en-US" sz="2000" b="0" i="0" u="none" strike="noStrike">
                          <a:solidFill>
                            <a:srgbClr val="000000"/>
                          </a:solidFill>
                          <a:effectLst/>
                          <a:latin typeface="Calibri" panose="020F0502020204030204" pitchFamily="34" charset="0"/>
                        </a:rPr>
                        <a:t>Minor surgery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F</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0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72666985"/>
                  </a:ext>
                </a:extLst>
              </a:tr>
            </a:tbl>
          </a:graphicData>
        </a:graphic>
      </p:graphicFrame>
    </p:spTree>
    <p:extLst>
      <p:ext uri="{BB962C8B-B14F-4D97-AF65-F5344CB8AC3E}">
        <p14:creationId xmlns:p14="http://schemas.microsoft.com/office/powerpoint/2010/main" val="41531801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HMO (A) QUESTIONS</a:t>
            </a:r>
            <a:endParaRPr lang="en-US" sz="1000" dirty="0"/>
          </a:p>
        </p:txBody>
      </p:sp>
      <p:sp>
        <p:nvSpPr>
          <p:cNvPr id="3" name="Content Placeholder 2"/>
          <p:cNvSpPr>
            <a:spLocks noGrp="1"/>
          </p:cNvSpPr>
          <p:nvPr>
            <p:ph idx="1"/>
          </p:nvPr>
        </p:nvSpPr>
        <p:spPr/>
        <p:txBody>
          <a:bodyPr/>
          <a:lstStyle/>
          <a:p>
            <a:pPr marL="402336" indent="-402336">
              <a:buFont typeface="Wingdings" pitchFamily="2" charset="2"/>
              <a:buAutoNum type="arabicPeriod"/>
            </a:pPr>
            <a:r>
              <a:rPr lang="en-US" dirty="0"/>
              <a:t>Beginning with a good initial layout, use operations sequence analysis to determine a better layout that would minimize the walking distance between different areas of the clinic.</a:t>
            </a:r>
          </a:p>
          <a:p>
            <a:pPr marL="402336" indent="-402336">
              <a:buFont typeface="Wingdings" pitchFamily="2" charset="2"/>
              <a:buAutoNum type="arabicPeriod"/>
            </a:pPr>
            <a:r>
              <a:rPr lang="en-US" dirty="0"/>
              <a:t>Defend your final layout based on features other than minimizing </a:t>
            </a:r>
            <a:br>
              <a:rPr lang="en-US" dirty="0"/>
            </a:br>
            <a:r>
              <a:rPr lang="en-US" dirty="0"/>
              <a:t>walking distance.</a:t>
            </a:r>
          </a:p>
        </p:txBody>
      </p:sp>
    </p:spTree>
    <p:extLst>
      <p:ext uri="{BB962C8B-B14F-4D97-AF65-F5344CB8AC3E}">
        <p14:creationId xmlns:p14="http://schemas.microsoft.com/office/powerpoint/2010/main" val="3479860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5.2: Health Maintenance Organization (B)</a:t>
            </a:r>
            <a:endParaRPr lang="en-US" sz="1000" dirty="0"/>
          </a:p>
        </p:txBody>
      </p:sp>
      <p:graphicFrame>
        <p:nvGraphicFramePr>
          <p:cNvPr id="5" name="Table 4"/>
          <p:cNvGraphicFramePr>
            <a:graphicFrameLocks noGrp="1"/>
          </p:cNvGraphicFramePr>
          <p:nvPr>
            <p:extLst>
              <p:ext uri="{D42A27DB-BD31-4B8C-83A1-F6EECF244321}">
                <p14:modId xmlns:p14="http://schemas.microsoft.com/office/powerpoint/2010/main" val="956965807"/>
              </p:ext>
            </p:extLst>
          </p:nvPr>
        </p:nvGraphicFramePr>
        <p:xfrm>
          <a:off x="1182688" y="2017713"/>
          <a:ext cx="7772400" cy="4002087"/>
        </p:xfrm>
        <a:graphic>
          <a:graphicData uri="http://schemas.openxmlformats.org/drawingml/2006/table">
            <a:tbl>
              <a:tblPr firstRow="1" bandRow="1"/>
              <a:tblGrid>
                <a:gridCol w="4684712">
                  <a:extLst>
                    <a:ext uri="{9D8B030D-6E8A-4147-A177-3AD203B41FA5}">
                      <a16:colId xmlns:a16="http://schemas.microsoft.com/office/drawing/2014/main" val="2443366308"/>
                    </a:ext>
                  </a:extLst>
                </a:gridCol>
                <a:gridCol w="3087688">
                  <a:extLst>
                    <a:ext uri="{9D8B030D-6E8A-4147-A177-3AD203B41FA5}">
                      <a16:colId xmlns:a16="http://schemas.microsoft.com/office/drawing/2014/main" val="1016189207"/>
                    </a:ext>
                  </a:extLst>
                </a:gridCol>
              </a:tblGrid>
              <a:tr h="573087">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Activity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Time (sec.)</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424088382"/>
                  </a:ext>
                </a:extLst>
              </a:tr>
              <a:tr h="685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Receive prescriptions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24</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179966879"/>
                  </a:ext>
                </a:extLst>
              </a:tr>
              <a:tr h="685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Type labels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120</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049187160"/>
                  </a:ext>
                </a:extLst>
              </a:tr>
              <a:tr h="685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Fill prescriptions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60</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218447045"/>
                  </a:ext>
                </a:extLst>
              </a:tr>
              <a:tr h="685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Check prescriptions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40</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73419009"/>
                  </a:ext>
                </a:extLst>
              </a:tr>
              <a:tr h="6858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Dispense prescriptions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800" b="0" i="0" u="none" strike="noStrike" cap="none" normalizeH="0" baseline="0" dirty="0">
                          <a:ln>
                            <a:noFill/>
                          </a:ln>
                          <a:solidFill>
                            <a:schemeClr val="tx1"/>
                          </a:solidFill>
                          <a:effectLst/>
                          <a:latin typeface="Calibri" panose="020F0502020204030204" pitchFamily="34" charset="0"/>
                        </a:rPr>
                        <a:t>30</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586266142"/>
                  </a:ext>
                </a:extLst>
              </a:tr>
            </a:tbl>
          </a:graphicData>
        </a:graphic>
      </p:graphicFrame>
    </p:spTree>
    <p:extLst>
      <p:ext uri="{BB962C8B-B14F-4D97-AF65-F5344CB8AC3E}">
        <p14:creationId xmlns:p14="http://schemas.microsoft.com/office/powerpoint/2010/main" val="40967852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HMO (B) Questions</a:t>
            </a:r>
            <a:endParaRPr lang="en-US" sz="1000" dirty="0"/>
          </a:p>
        </p:txBody>
      </p:sp>
      <p:sp>
        <p:nvSpPr>
          <p:cNvPr id="3" name="Content Placeholder 2"/>
          <p:cNvSpPr>
            <a:spLocks noGrp="1"/>
          </p:cNvSpPr>
          <p:nvPr>
            <p:ph idx="1"/>
          </p:nvPr>
        </p:nvSpPr>
        <p:spPr/>
        <p:txBody>
          <a:bodyPr/>
          <a:lstStyle/>
          <a:p>
            <a:pPr marL="403200" indent="-403200">
              <a:buFont typeface="Wingdings" pitchFamily="2" charset="2"/>
              <a:buAutoNum type="arabicPeriod"/>
            </a:pPr>
            <a:r>
              <a:rPr lang="en-US" dirty="0"/>
              <a:t>Identify the bottleneck activity, and show how capacity can be increased by using only two pharmacists and two technicians.</a:t>
            </a:r>
          </a:p>
          <a:p>
            <a:pPr marL="403200" indent="-403200">
              <a:buFont typeface="Wingdings" pitchFamily="2" charset="2"/>
              <a:buAutoNum type="arabicPeriod"/>
            </a:pPr>
            <a:r>
              <a:rPr lang="en-US" dirty="0"/>
              <a:t>In addition to savings on personnel costs, what benefits does this arrangement have?</a:t>
            </a:r>
          </a:p>
        </p:txBody>
      </p:sp>
    </p:spTree>
    <p:extLst>
      <p:ext uri="{BB962C8B-B14F-4D97-AF65-F5344CB8AC3E}">
        <p14:creationId xmlns:p14="http://schemas.microsoft.com/office/powerpoint/2010/main" val="18894367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5.3: Esquire Department Store</a:t>
            </a:r>
          </a:p>
        </p:txBody>
      </p:sp>
      <p:sp>
        <p:nvSpPr>
          <p:cNvPr id="3" name="Content Placeholder 2"/>
          <p:cNvSpPr>
            <a:spLocks noGrp="1"/>
          </p:cNvSpPr>
          <p:nvPr>
            <p:ph idx="1"/>
          </p:nvPr>
        </p:nvSpPr>
        <p:spPr/>
        <p:txBody>
          <a:bodyPr/>
          <a:lstStyle/>
          <a:p>
            <a:pPr marL="402336" indent="-402336">
              <a:buFont typeface="Wingdings" pitchFamily="2" charset="2"/>
              <a:buAutoNum type="arabicPeriod"/>
            </a:pPr>
            <a:r>
              <a:rPr lang="en-US" sz="2800" dirty="0"/>
              <a:t>Use CRAFT logic to develop a layout that will maximize customer time in the store.</a:t>
            </a:r>
          </a:p>
          <a:p>
            <a:pPr marL="402336" indent="-402336">
              <a:buFont typeface="Wingdings" pitchFamily="2" charset="2"/>
              <a:buAutoNum type="arabicPeriod"/>
            </a:pPr>
            <a:r>
              <a:rPr lang="en-US" sz="2800" dirty="0"/>
              <a:t>What percentage increase in customer time spent in the store is achieved by the </a:t>
            </a:r>
            <a:br>
              <a:rPr lang="en-US" sz="2800" dirty="0"/>
            </a:br>
            <a:r>
              <a:rPr lang="en-US" sz="2800" dirty="0"/>
              <a:t>proposed layout?</a:t>
            </a:r>
          </a:p>
          <a:p>
            <a:pPr marL="402336" indent="-402336">
              <a:buFont typeface="Wingdings" pitchFamily="2" charset="2"/>
              <a:buAutoNum type="arabicPeriod"/>
            </a:pPr>
            <a:r>
              <a:rPr lang="en-US" sz="2800" dirty="0"/>
              <a:t>What other consumer behavior concepts should be considered in the relative location of departments?</a:t>
            </a:r>
          </a:p>
        </p:txBody>
      </p:sp>
    </p:spTree>
    <p:extLst>
      <p:ext uri="{BB962C8B-B14F-4D97-AF65-F5344CB8AC3E}">
        <p14:creationId xmlns:p14="http://schemas.microsoft.com/office/powerpoint/2010/main" val="36999855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28800"/>
            <a:ext cx="7391400" cy="1208337"/>
          </a:xfrm>
        </p:spPr>
        <p:txBody>
          <a:bodyPr/>
          <a:lstStyle/>
          <a:p>
            <a:pPr algn="ctr"/>
            <a:r>
              <a:rPr lang="en-US" sz="3600" dirty="0">
                <a:solidFill>
                  <a:schemeClr val="tx1"/>
                </a:solidFill>
                <a:latin typeface="Calibri" panose="020F0502020204030204" pitchFamily="34" charset="0"/>
              </a:rPr>
              <a:t>The Role of the Servicescape Case 5.4</a:t>
            </a:r>
          </a:p>
        </p:txBody>
      </p:sp>
    </p:spTree>
    <p:extLst>
      <p:ext uri="{BB962C8B-B14F-4D97-AF65-F5344CB8AC3E}">
        <p14:creationId xmlns:p14="http://schemas.microsoft.com/office/powerpoint/2010/main" val="2397137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Psychology</a:t>
            </a:r>
            <a:br>
              <a:rPr lang="en-US" dirty="0"/>
            </a:br>
            <a:r>
              <a:rPr lang="en-US" dirty="0"/>
              <a:t>Orientation</a:t>
            </a:r>
          </a:p>
        </p:txBody>
      </p:sp>
      <p:sp>
        <p:nvSpPr>
          <p:cNvPr id="3" name="Content Placeholder 2"/>
          <p:cNvSpPr>
            <a:spLocks noGrp="1"/>
          </p:cNvSpPr>
          <p:nvPr>
            <p:ph idx="1"/>
          </p:nvPr>
        </p:nvSpPr>
        <p:spPr>
          <a:xfrm>
            <a:off x="1182688" y="2170113"/>
            <a:ext cx="7588062" cy="3849687"/>
          </a:xfrm>
        </p:spPr>
        <p:txBody>
          <a:bodyPr/>
          <a:lstStyle/>
          <a:p>
            <a:pPr>
              <a:lnSpc>
                <a:spcPct val="90000"/>
              </a:lnSpc>
              <a:spcBef>
                <a:spcPts val="500"/>
              </a:spcBef>
              <a:buClrTx/>
              <a:buSzPct val="100000"/>
              <a:buFont typeface="Arial" panose="020B0604020202020204" pitchFamily="34" charset="0"/>
              <a:buChar char="•"/>
            </a:pPr>
            <a:r>
              <a:rPr lang="en-US" dirty="0"/>
              <a:t>Need for spatial cues to orient visitors.</a:t>
            </a:r>
          </a:p>
          <a:p>
            <a:pPr>
              <a:lnSpc>
                <a:spcPct val="90000"/>
              </a:lnSpc>
              <a:spcBef>
                <a:spcPts val="500"/>
              </a:spcBef>
              <a:buClrTx/>
              <a:buSzPct val="100000"/>
              <a:buFont typeface="Arial" panose="020B0604020202020204" pitchFamily="34" charset="0"/>
              <a:buChar char="•"/>
            </a:pPr>
            <a:r>
              <a:rPr lang="en-US" dirty="0"/>
              <a:t>Formula facilities draw on previous experience.</a:t>
            </a:r>
          </a:p>
          <a:p>
            <a:pPr>
              <a:lnSpc>
                <a:spcPct val="90000"/>
              </a:lnSpc>
              <a:spcBef>
                <a:spcPts val="500"/>
              </a:spcBef>
              <a:buClrTx/>
              <a:buSzPct val="100000"/>
              <a:buFont typeface="Arial" panose="020B0604020202020204" pitchFamily="34" charset="0"/>
              <a:buChar char="•"/>
            </a:pPr>
            <a:r>
              <a:rPr lang="en-US" dirty="0"/>
              <a:t>Entrance atrium allows visitors to gain a quick orientation and observe others for behavioral cues.</a:t>
            </a:r>
          </a:p>
          <a:p>
            <a:pPr>
              <a:lnSpc>
                <a:spcPct val="90000"/>
              </a:lnSpc>
              <a:spcBef>
                <a:spcPts val="500"/>
              </a:spcBef>
              <a:buClrTx/>
              <a:buSzPct val="100000"/>
              <a:buFont typeface="Arial" panose="020B0604020202020204" pitchFamily="34" charset="0"/>
              <a:buChar char="•"/>
            </a:pPr>
            <a:r>
              <a:rPr lang="en-US" dirty="0"/>
              <a:t>Orientation aids and signage such as “You Are Here” maps reduce anxiety.</a:t>
            </a:r>
          </a:p>
        </p:txBody>
      </p:sp>
    </p:spTree>
    <p:extLst>
      <p:ext uri="{BB962C8B-B14F-4D97-AF65-F5344CB8AC3E}">
        <p14:creationId xmlns:p14="http://schemas.microsoft.com/office/powerpoint/2010/main" val="4238199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1600" y="838200"/>
            <a:ext cx="6742112" cy="8382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cs typeface="Calibri" panose="020F0502020204030204" pitchFamily="34" charset="0"/>
              </a:rPr>
              <a:t>The Servicescape</a:t>
            </a:r>
            <a:endParaRPr lang="en-US" sz="900" dirty="0">
              <a:cs typeface="Calibri" panose="020F0502020204030204" pitchFamily="34" charset="0"/>
            </a:endParaRPr>
          </a:p>
        </p:txBody>
      </p:sp>
      <p:sp>
        <p:nvSpPr>
          <p:cNvPr id="5" name="Content Placeholder 4"/>
          <p:cNvSpPr>
            <a:spLocks noGrp="1"/>
          </p:cNvSpPr>
          <p:nvPr>
            <p:ph idx="1"/>
          </p:nvPr>
        </p:nvSpPr>
        <p:spPr>
          <a:xfrm>
            <a:off x="1182688" y="2017713"/>
            <a:ext cx="7588062" cy="4154487"/>
          </a:xfrm>
        </p:spPr>
        <p:txBody>
          <a:bodyPr/>
          <a:lstStyle/>
          <a:p>
            <a:pPr>
              <a:buNone/>
            </a:pPr>
            <a:r>
              <a:rPr lang="en-US" dirty="0"/>
              <a:t>Concept: a modern farmer’s market for the</a:t>
            </a:r>
          </a:p>
          <a:p>
            <a:pPr>
              <a:buNone/>
            </a:pPr>
            <a:r>
              <a:rPr lang="en-US" dirty="0"/>
              <a:t>discerning customer.</a:t>
            </a:r>
          </a:p>
          <a:p>
            <a:pPr>
              <a:buClrTx/>
              <a:buSzPct val="100000"/>
              <a:buFont typeface="Arial" panose="020B0604020202020204" pitchFamily="34" charset="0"/>
              <a:buChar char="•"/>
            </a:pPr>
            <a:r>
              <a:rPr lang="en-US" dirty="0"/>
              <a:t>Aesthetics.</a:t>
            </a:r>
          </a:p>
          <a:p>
            <a:pPr>
              <a:buClrTx/>
              <a:buSzPct val="100000"/>
              <a:buFont typeface="Arial" panose="020B0604020202020204" pitchFamily="34" charset="0"/>
              <a:buChar char="•"/>
            </a:pPr>
            <a:r>
              <a:rPr lang="en-US" dirty="0"/>
              <a:t>Force Flow.</a:t>
            </a:r>
          </a:p>
          <a:p>
            <a:pPr>
              <a:buClrTx/>
              <a:buSzPct val="100000"/>
              <a:buFont typeface="Arial" panose="020B0604020202020204" pitchFamily="34" charset="0"/>
              <a:buChar char="•"/>
            </a:pPr>
            <a:r>
              <a:rPr lang="en-US" dirty="0"/>
              <a:t>Queuing.</a:t>
            </a:r>
          </a:p>
          <a:p>
            <a:pPr>
              <a:buClrTx/>
              <a:buSzPct val="100000"/>
              <a:buFont typeface="Arial" panose="020B0604020202020204" pitchFamily="34" charset="0"/>
              <a:buChar char="•"/>
            </a:pPr>
            <a:r>
              <a:rPr lang="en-US" dirty="0"/>
              <a:t>Results.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1600" y="762000"/>
            <a:ext cx="7391400" cy="914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cs typeface="Calibri" panose="020F0502020204030204" pitchFamily="34" charset="0"/>
              </a:rPr>
              <a:t>Force Flow</a:t>
            </a:r>
            <a:endParaRPr lang="en-US" sz="900" dirty="0">
              <a:cs typeface="Calibri" panose="020F0502020204030204" pitchFamily="34" charset="0"/>
            </a:endParaRPr>
          </a:p>
        </p:txBody>
      </p:sp>
      <p:pic>
        <p:nvPicPr>
          <p:cNvPr id="4" name="Picture 3" descr="Floor plan of central marke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731" y="1981200"/>
            <a:ext cx="6650469" cy="4098427"/>
          </a:xfrm>
          <a:prstGeom prst="rect">
            <a:avLst/>
          </a:prstGeom>
        </p:spPr>
      </p:pic>
      <p:sp>
        <p:nvSpPr>
          <p:cNvPr id="190"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89125027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cs typeface="Calibri" panose="020F0502020204030204" pitchFamily="34" charset="0"/>
              </a:rPr>
              <a:t>Normal Grocery Store</a:t>
            </a:r>
            <a:endParaRPr lang="en-US" sz="1000" dirty="0">
              <a:cs typeface="Calibri" panose="020F0502020204030204" pitchFamily="34" charset="0"/>
            </a:endParaRPr>
          </a:p>
        </p:txBody>
      </p:sp>
      <p:pic>
        <p:nvPicPr>
          <p:cNvPr id="2" name="Picture 1" descr="Floor plan for a normal grocery sto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7942" y="2242435"/>
            <a:ext cx="5800892" cy="3624965"/>
          </a:xfrm>
          <a:prstGeom prst="rect">
            <a:avLst/>
          </a:prstGeom>
        </p:spPr>
      </p:pic>
      <p:sp>
        <p:nvSpPr>
          <p:cNvPr id="4" name="Content Placeholder 3"/>
          <p:cNvSpPr>
            <a:spLocks noGrp="1"/>
          </p:cNvSpPr>
          <p:nvPr>
            <p:ph idx="13"/>
          </p:nvPr>
        </p:nvSpPr>
        <p:spPr>
          <a:xfrm>
            <a:off x="1162050" y="6248400"/>
            <a:ext cx="7588062" cy="228600"/>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128161762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Calibri" panose="020F0502020204030204" pitchFamily="34" charset="0"/>
              </a:rPr>
              <a:t>Comparison</a:t>
            </a:r>
          </a:p>
        </p:txBody>
      </p:sp>
      <p:pic>
        <p:nvPicPr>
          <p:cNvPr id="34" name="Picture 33" descr="A comparison of Central Market and an Average Grocery store in four categories: size, transactions per week, sales per customer, and product mix.&#10;&#10;[long description]&#10;Central Market is 60,000 square feet, while the Average Grocery Store is 100,000 square feet. Central Market has 25,000 transactions per week, while the Average grocery store has 50,000. Central Market has $40 in sales per customer, while the average grocery store has $20. Central market has wine in their product mix, while the average grocery store has groceries.&#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88" y="2160086"/>
            <a:ext cx="7557025" cy="4038775"/>
          </a:xfrm>
          <a:prstGeom prst="rect">
            <a:avLst/>
          </a:prstGeom>
        </p:spPr>
      </p:pic>
    </p:spTree>
    <p:extLst>
      <p:ext uri="{BB962C8B-B14F-4D97-AF65-F5344CB8AC3E}">
        <p14:creationId xmlns:p14="http://schemas.microsoft.com/office/powerpoint/2010/main" val="29024830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Calibri" panose="020F0502020204030204" pitchFamily="34" charset="0"/>
              </a:rPr>
              <a:t>“There’s cheese at the end of the maze…”</a:t>
            </a:r>
          </a:p>
        </p:txBody>
      </p:sp>
      <p:sp>
        <p:nvSpPr>
          <p:cNvPr id="3" name="Content Placeholder 2"/>
          <p:cNvSpPr>
            <a:spLocks noGrp="1"/>
          </p:cNvSpPr>
          <p:nvPr>
            <p:ph idx="1"/>
          </p:nvPr>
        </p:nvSpPr>
        <p:spPr>
          <a:xfrm>
            <a:off x="914400" y="1981200"/>
            <a:ext cx="7588062" cy="2971800"/>
          </a:xfrm>
        </p:spPr>
        <p:txBody>
          <a:bodyPr/>
          <a:lstStyle/>
          <a:p>
            <a:pPr>
              <a:lnSpc>
                <a:spcPct val="80000"/>
              </a:lnSpc>
              <a:buNone/>
            </a:pPr>
            <a:r>
              <a:rPr lang="en-US" sz="2800" u="sng" dirty="0"/>
              <a:t>Questions</a:t>
            </a:r>
          </a:p>
          <a:p>
            <a:pPr marL="402336" indent="-402336">
              <a:lnSpc>
                <a:spcPct val="90000"/>
              </a:lnSpc>
              <a:spcBef>
                <a:spcPts val="500"/>
              </a:spcBef>
              <a:buClrTx/>
              <a:buSzPct val="100000"/>
              <a:buFontTx/>
              <a:buAutoNum type="arabicPeriod"/>
            </a:pPr>
            <a:r>
              <a:rPr lang="en-US" sz="2800" dirty="0"/>
              <a:t>How do the environmental dimensions of the servicescape (ambient conditions, space/function, signs, symbols &amp; artifacts) explain the success of Central Market?</a:t>
            </a:r>
          </a:p>
          <a:p>
            <a:pPr marL="402336" indent="-402336">
              <a:lnSpc>
                <a:spcPct val="90000"/>
              </a:lnSpc>
              <a:spcBef>
                <a:spcPts val="500"/>
              </a:spcBef>
              <a:buClrTx/>
              <a:buSzPct val="100000"/>
              <a:buFontTx/>
              <a:buAutoNum type="arabicPeriod"/>
            </a:pPr>
            <a:r>
              <a:rPr lang="en-US" sz="2800" dirty="0"/>
              <a:t>Comment on how the servicescape shapes the behaviors of both customers and employees?</a:t>
            </a:r>
          </a:p>
        </p:txBody>
      </p:sp>
      <p:pic>
        <p:nvPicPr>
          <p:cNvPr id="5" name="Picture 4">
            <a:extLst>
              <a:ext uri="{C183D7F6-B498-43B3-948B-1728B52AA6E4}">
                <adec:decorative xmlns:adec="http://schemas.microsoft.com/office/drawing/2017/decorative" xmlns="" val="1"/>
              </a:ext>
            </a:extLst>
          </p:cNvPr>
          <p:cNvPicPr>
            <a:picLocks noChangeAspect="1" noChangeArrowheads="1"/>
          </p:cNvPicPr>
          <p:nvPr/>
        </p:nvPicPr>
        <p:blipFill>
          <a:blip r:embed="rId2" cstate="print"/>
          <a:srcRect/>
          <a:stretch>
            <a:fillRect/>
          </a:stretch>
        </p:blipFill>
        <p:spPr bwMode="auto">
          <a:xfrm>
            <a:off x="5945843" y="5028702"/>
            <a:ext cx="2683006" cy="1514029"/>
          </a:xfrm>
          <a:prstGeom prst="rect">
            <a:avLst/>
          </a:prstGeom>
          <a:noFill/>
        </p:spPr>
      </p:pic>
    </p:spTree>
    <p:extLst>
      <p:ext uri="{BB962C8B-B14F-4D97-AF65-F5344CB8AC3E}">
        <p14:creationId xmlns:p14="http://schemas.microsoft.com/office/powerpoint/2010/main" val="40592015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5.2: Servicescape Framework </a:t>
            </a:r>
            <a:r>
              <a:rPr lang="en-US" sz="3600" kern="1200" dirty="0"/>
              <a:t>Long Description </a:t>
            </a:r>
            <a:r>
              <a:rPr lang="en-US" sz="1000" kern="1200" dirty="0"/>
              <a:t>1</a:t>
            </a:r>
            <a:endParaRPr lang="en-US" sz="1000" dirty="0"/>
          </a:p>
        </p:txBody>
      </p:sp>
      <p:sp>
        <p:nvSpPr>
          <p:cNvPr id="3" name="Content Placeholder 2"/>
          <p:cNvSpPr>
            <a:spLocks noGrp="1"/>
          </p:cNvSpPr>
          <p:nvPr>
            <p:ph idx="1"/>
          </p:nvPr>
        </p:nvSpPr>
        <p:spPr>
          <a:xfrm>
            <a:off x="1182688" y="2209800"/>
            <a:ext cx="7588062" cy="3048000"/>
          </a:xfrm>
        </p:spPr>
        <p:txBody>
          <a:bodyPr/>
          <a:lstStyle/>
          <a:p>
            <a:pPr marL="0" indent="0">
              <a:buClrTx/>
              <a:buSzPct val="100000"/>
              <a:buNone/>
            </a:pPr>
            <a:r>
              <a:rPr lang="en-US" sz="2400" dirty="0"/>
              <a:t>First is environmental dimensions: </a:t>
            </a:r>
          </a:p>
          <a:p>
            <a:pPr marL="0" indent="0">
              <a:buClrTx/>
              <a:buSzPct val="100000"/>
              <a:buNone/>
            </a:pPr>
            <a:r>
              <a:rPr lang="en-US" sz="2400" dirty="0"/>
              <a:t>Ambient conditions.</a:t>
            </a:r>
          </a:p>
          <a:p>
            <a:pPr marL="292608" indent="-292608">
              <a:spcBef>
                <a:spcPts val="400"/>
              </a:spcBef>
              <a:buClrTx/>
              <a:buSzPct val="100000"/>
              <a:buFont typeface="Arial" panose="020B0604020202020204" pitchFamily="34" charset="0"/>
              <a:buChar char="•"/>
            </a:pPr>
            <a:r>
              <a:rPr lang="en-US" sz="2400" dirty="0"/>
              <a:t>Temperature.</a:t>
            </a:r>
          </a:p>
          <a:p>
            <a:pPr marL="292608" indent="-292608">
              <a:spcBef>
                <a:spcPts val="400"/>
              </a:spcBef>
              <a:buClrTx/>
              <a:buSzPct val="100000"/>
              <a:buFont typeface="Arial" panose="020B0604020202020204" pitchFamily="34" charset="0"/>
              <a:buChar char="•"/>
            </a:pPr>
            <a:r>
              <a:rPr lang="en-US" sz="2400" dirty="0"/>
              <a:t>Air quality.</a:t>
            </a:r>
          </a:p>
          <a:p>
            <a:pPr marL="292608" indent="-292608">
              <a:spcBef>
                <a:spcPts val="400"/>
              </a:spcBef>
              <a:buClrTx/>
              <a:buSzPct val="100000"/>
              <a:buFont typeface="Arial" panose="020B0604020202020204" pitchFamily="34" charset="0"/>
              <a:buChar char="•"/>
            </a:pPr>
            <a:r>
              <a:rPr lang="en-US" sz="2400" dirty="0"/>
              <a:t>Noise.</a:t>
            </a:r>
          </a:p>
          <a:p>
            <a:pPr marL="292608" indent="-292608">
              <a:spcBef>
                <a:spcPts val="400"/>
              </a:spcBef>
              <a:buClrTx/>
              <a:buSzPct val="100000"/>
              <a:buFont typeface="Arial" panose="020B0604020202020204" pitchFamily="34" charset="0"/>
              <a:buChar char="•"/>
            </a:pPr>
            <a:r>
              <a:rPr lang="en-US" sz="2400" dirty="0"/>
              <a:t>Music.</a:t>
            </a:r>
          </a:p>
          <a:p>
            <a:pPr marL="292608" indent="-292608">
              <a:spcBef>
                <a:spcPts val="400"/>
              </a:spcBef>
              <a:buClrTx/>
              <a:buSzPct val="100000"/>
              <a:buFont typeface="Arial" panose="020B0604020202020204" pitchFamily="34" charset="0"/>
              <a:buChar char="•"/>
            </a:pPr>
            <a:r>
              <a:rPr lang="en-US" sz="2400" dirty="0"/>
              <a:t>Odor.</a:t>
            </a:r>
          </a:p>
        </p:txBody>
      </p:sp>
      <p:sp>
        <p:nvSpPr>
          <p:cNvPr id="10" name="Content Placeholder 5"/>
          <p:cNvSpPr>
            <a:spLocks noGrp="1"/>
          </p:cNvSpPr>
          <p:nvPr>
            <p:ph idx="13"/>
          </p:nvPr>
        </p:nvSpPr>
        <p:spPr>
          <a:xfrm>
            <a:off x="3813464" y="6312044"/>
            <a:ext cx="2130136" cy="241156"/>
          </a:xfrm>
        </p:spPr>
        <p:txBody>
          <a:bodyPr/>
          <a:lstStyle/>
          <a:p>
            <a:pPr marL="0" indent="0">
              <a:buNone/>
            </a:pPr>
            <a:r>
              <a:rPr lang="en-US" sz="1000" dirty="0">
                <a:hlinkClick r:id="rId3" action="ppaction://hlinksldjump"/>
              </a:rPr>
              <a:t>Advance to rest of long description.</a:t>
            </a:r>
            <a:endParaRPr lang="en-IN" sz="1000" dirty="0"/>
          </a:p>
        </p:txBody>
      </p:sp>
    </p:spTree>
    <p:extLst>
      <p:ext uri="{BB962C8B-B14F-4D97-AF65-F5344CB8AC3E}">
        <p14:creationId xmlns:p14="http://schemas.microsoft.com/office/powerpoint/2010/main" val="4265671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5.2: Servicescape Framework </a:t>
            </a:r>
            <a:r>
              <a:rPr lang="en-US" sz="3600" kern="1200" dirty="0"/>
              <a:t>Long Description </a:t>
            </a:r>
            <a:r>
              <a:rPr lang="en-US" sz="1000" kern="1200" dirty="0"/>
              <a:t>2</a:t>
            </a:r>
            <a:endParaRPr lang="en-US" sz="1000" dirty="0"/>
          </a:p>
        </p:txBody>
      </p:sp>
      <p:sp>
        <p:nvSpPr>
          <p:cNvPr id="4" name="Content Placeholder 3"/>
          <p:cNvSpPr>
            <a:spLocks noGrp="1"/>
          </p:cNvSpPr>
          <p:nvPr>
            <p:ph idx="14"/>
          </p:nvPr>
        </p:nvSpPr>
        <p:spPr>
          <a:xfrm>
            <a:off x="1158005" y="2057400"/>
            <a:ext cx="7588062" cy="1676400"/>
          </a:xfrm>
        </p:spPr>
        <p:txBody>
          <a:bodyPr/>
          <a:lstStyle/>
          <a:p>
            <a:pPr marL="0" indent="0">
              <a:buNone/>
            </a:pPr>
            <a:r>
              <a:rPr lang="en-US" sz="2400" dirty="0"/>
              <a:t>Space/function.</a:t>
            </a:r>
          </a:p>
          <a:p>
            <a:pPr marL="292608" indent="-292608">
              <a:spcBef>
                <a:spcPts val="400"/>
              </a:spcBef>
              <a:buClrTx/>
              <a:buSzPct val="100000"/>
              <a:buFont typeface="Arial" panose="020B0604020202020204" pitchFamily="34" charset="0"/>
              <a:buChar char="•"/>
            </a:pPr>
            <a:r>
              <a:rPr lang="en-US" sz="2400" dirty="0"/>
              <a:t>Layout.</a:t>
            </a:r>
          </a:p>
          <a:p>
            <a:pPr marL="292608" indent="-292608">
              <a:spcBef>
                <a:spcPts val="400"/>
              </a:spcBef>
              <a:buClrTx/>
              <a:buSzPct val="100000"/>
              <a:buFont typeface="Arial" panose="020B0604020202020204" pitchFamily="34" charset="0"/>
              <a:buChar char="•"/>
            </a:pPr>
            <a:r>
              <a:rPr lang="en-US" sz="2400" dirty="0"/>
              <a:t>Equipment.</a:t>
            </a:r>
          </a:p>
          <a:p>
            <a:pPr marL="292608" indent="-292608">
              <a:spcBef>
                <a:spcPts val="400"/>
              </a:spcBef>
              <a:buClrTx/>
              <a:buSzPct val="100000"/>
              <a:buFont typeface="Arial" panose="020B0604020202020204" pitchFamily="34" charset="0"/>
              <a:buChar char="•"/>
            </a:pPr>
            <a:r>
              <a:rPr lang="en-US" sz="2400" dirty="0"/>
              <a:t>Furnishings.</a:t>
            </a:r>
          </a:p>
        </p:txBody>
      </p:sp>
      <p:sp>
        <p:nvSpPr>
          <p:cNvPr id="5" name="Content Placeholder 4"/>
          <p:cNvSpPr>
            <a:spLocks noGrp="1"/>
          </p:cNvSpPr>
          <p:nvPr>
            <p:ph idx="15"/>
          </p:nvPr>
        </p:nvSpPr>
        <p:spPr>
          <a:xfrm>
            <a:off x="1158005" y="3879699"/>
            <a:ext cx="7588062" cy="1759101"/>
          </a:xfrm>
        </p:spPr>
        <p:txBody>
          <a:bodyPr/>
          <a:lstStyle/>
          <a:p>
            <a:pPr marL="0" indent="0">
              <a:buNone/>
            </a:pPr>
            <a:r>
              <a:rPr lang="en-US" sz="2400" dirty="0"/>
              <a:t>Signs, symbols &amp; artifacts.</a:t>
            </a:r>
          </a:p>
          <a:p>
            <a:pPr marL="292608" indent="-292608">
              <a:spcBef>
                <a:spcPts val="400"/>
              </a:spcBef>
              <a:buClrTx/>
              <a:buSzPct val="100000"/>
              <a:buFont typeface="Arial" panose="020B0604020202020204" pitchFamily="34" charset="0"/>
              <a:buChar char="•"/>
            </a:pPr>
            <a:r>
              <a:rPr lang="en-US" sz="2400" dirty="0"/>
              <a:t>Signage.</a:t>
            </a:r>
          </a:p>
          <a:p>
            <a:pPr marL="292608" indent="-292608">
              <a:spcBef>
                <a:spcPts val="400"/>
              </a:spcBef>
              <a:buClrTx/>
              <a:buSzPct val="100000"/>
              <a:buFont typeface="Arial" panose="020B0604020202020204" pitchFamily="34" charset="0"/>
              <a:buChar char="•"/>
            </a:pPr>
            <a:r>
              <a:rPr lang="en-US" sz="2400" dirty="0"/>
              <a:t>Personal artifacts.</a:t>
            </a:r>
          </a:p>
          <a:p>
            <a:pPr marL="292608" indent="-292608">
              <a:spcBef>
                <a:spcPts val="400"/>
              </a:spcBef>
              <a:buClrTx/>
              <a:buSzPct val="100000"/>
              <a:buFont typeface="Arial" panose="020B0604020202020204" pitchFamily="34" charset="0"/>
              <a:buChar char="•"/>
            </a:pPr>
            <a:r>
              <a:rPr lang="en-US" sz="2400" dirty="0"/>
              <a:t>Style of décor.</a:t>
            </a:r>
          </a:p>
        </p:txBody>
      </p:sp>
      <p:sp>
        <p:nvSpPr>
          <p:cNvPr id="6" name="Content Placeholder 5"/>
          <p:cNvSpPr>
            <a:spLocks noGrp="1"/>
          </p:cNvSpPr>
          <p:nvPr>
            <p:ph idx="13"/>
          </p:nvPr>
        </p:nvSpPr>
        <p:spPr>
          <a:xfrm>
            <a:off x="3889664" y="6312044"/>
            <a:ext cx="2130136" cy="241156"/>
          </a:xfrm>
        </p:spPr>
        <p:txBody>
          <a:bodyPr/>
          <a:lstStyle/>
          <a:p>
            <a:pPr marL="0" indent="0">
              <a:buNone/>
            </a:pPr>
            <a:r>
              <a:rPr lang="en-US" sz="1000" dirty="0">
                <a:hlinkClick r:id="rId3" action="ppaction://hlinksldjump"/>
              </a:rPr>
              <a:t>Advance to rest of long description.</a:t>
            </a:r>
            <a:endParaRPr lang="en-IN" sz="1000" dirty="0"/>
          </a:p>
        </p:txBody>
      </p:sp>
    </p:spTree>
    <p:extLst>
      <p:ext uri="{BB962C8B-B14F-4D97-AF65-F5344CB8AC3E}">
        <p14:creationId xmlns:p14="http://schemas.microsoft.com/office/powerpoint/2010/main" val="39878548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5.2: Servicescape Framework </a:t>
            </a:r>
            <a:r>
              <a:rPr lang="en-US" sz="3600" kern="1200" dirty="0"/>
              <a:t>Long Description </a:t>
            </a:r>
            <a:r>
              <a:rPr lang="en-US" sz="1000" kern="1200" dirty="0"/>
              <a:t>3</a:t>
            </a:r>
            <a:endParaRPr lang="en-US" sz="1000" dirty="0"/>
          </a:p>
        </p:txBody>
      </p:sp>
      <p:sp>
        <p:nvSpPr>
          <p:cNvPr id="3" name="Content Placeholder 2"/>
          <p:cNvSpPr>
            <a:spLocks noGrp="1"/>
          </p:cNvSpPr>
          <p:nvPr>
            <p:ph idx="1"/>
          </p:nvPr>
        </p:nvSpPr>
        <p:spPr>
          <a:xfrm>
            <a:off x="1182688" y="1828800"/>
            <a:ext cx="7588062" cy="2474913"/>
          </a:xfrm>
        </p:spPr>
        <p:txBody>
          <a:bodyPr/>
          <a:lstStyle/>
          <a:p>
            <a:pPr marL="0" indent="0">
              <a:buNone/>
            </a:pPr>
            <a:r>
              <a:rPr lang="en-US" sz="2400" dirty="0"/>
              <a:t>Next is the holistic environment, which is the perceived servicescape. Next is psychological moderators:</a:t>
            </a:r>
            <a:br>
              <a:rPr lang="en-US" sz="2400" dirty="0"/>
            </a:br>
            <a:r>
              <a:rPr lang="en-US" sz="2400" dirty="0"/>
              <a:t>Cognitive.</a:t>
            </a:r>
          </a:p>
          <a:p>
            <a:pPr marL="292608" indent="-292608">
              <a:spcBef>
                <a:spcPts val="400"/>
              </a:spcBef>
              <a:buClrTx/>
              <a:buSzPct val="100000"/>
              <a:buFont typeface="Arial" panose="020B0604020202020204" pitchFamily="34" charset="0"/>
              <a:buChar char="•"/>
            </a:pPr>
            <a:r>
              <a:rPr lang="en-US" sz="2400" dirty="0"/>
              <a:t>Beliefs.</a:t>
            </a:r>
          </a:p>
          <a:p>
            <a:pPr marL="292608" indent="-292608">
              <a:spcBef>
                <a:spcPts val="400"/>
              </a:spcBef>
              <a:buClrTx/>
              <a:buSzPct val="100000"/>
              <a:buFont typeface="Arial" panose="020B0604020202020204" pitchFamily="34" charset="0"/>
              <a:buChar char="•"/>
            </a:pPr>
            <a:r>
              <a:rPr lang="en-US" sz="2400" dirty="0"/>
              <a:t>Categorization.</a:t>
            </a:r>
          </a:p>
          <a:p>
            <a:pPr marL="292608" indent="-292608">
              <a:spcBef>
                <a:spcPts val="400"/>
              </a:spcBef>
              <a:buClrTx/>
              <a:buSzPct val="100000"/>
              <a:buFont typeface="Arial" panose="020B0604020202020204" pitchFamily="34" charset="0"/>
              <a:buChar char="•"/>
            </a:pPr>
            <a:r>
              <a:rPr lang="en-US" sz="2400" dirty="0"/>
              <a:t>Symbolic meaning.</a:t>
            </a:r>
          </a:p>
        </p:txBody>
      </p:sp>
      <p:sp>
        <p:nvSpPr>
          <p:cNvPr id="4" name="Content Placeholder 3"/>
          <p:cNvSpPr>
            <a:spLocks noGrp="1"/>
          </p:cNvSpPr>
          <p:nvPr>
            <p:ph idx="14"/>
          </p:nvPr>
        </p:nvSpPr>
        <p:spPr>
          <a:xfrm>
            <a:off x="1158462" y="4343400"/>
            <a:ext cx="7588062" cy="1371600"/>
          </a:xfrm>
        </p:spPr>
        <p:txBody>
          <a:bodyPr/>
          <a:lstStyle/>
          <a:p>
            <a:pPr marL="0" indent="0">
              <a:buNone/>
            </a:pPr>
            <a:r>
              <a:rPr lang="en-US" sz="2400" dirty="0"/>
              <a:t>Emotional.</a:t>
            </a:r>
          </a:p>
          <a:p>
            <a:pPr marL="292608" indent="-292608">
              <a:spcBef>
                <a:spcPts val="400"/>
              </a:spcBef>
              <a:buClrTx/>
              <a:buSzPct val="100000"/>
              <a:buFont typeface="Arial" panose="020B0604020202020204" pitchFamily="34" charset="0"/>
              <a:buChar char="•"/>
            </a:pPr>
            <a:r>
              <a:rPr lang="en-US" sz="2400" dirty="0"/>
              <a:t>Mood.</a:t>
            </a:r>
          </a:p>
          <a:p>
            <a:pPr marL="292608" indent="-292608">
              <a:spcBef>
                <a:spcPts val="400"/>
              </a:spcBef>
              <a:buClrTx/>
              <a:buSzPct val="100000"/>
              <a:buFont typeface="Arial" panose="020B0604020202020204" pitchFamily="34" charset="0"/>
              <a:buChar char="•"/>
            </a:pPr>
            <a:r>
              <a:rPr lang="en-US" sz="2400" dirty="0"/>
              <a:t>Attitude.</a:t>
            </a:r>
          </a:p>
        </p:txBody>
      </p:sp>
      <p:sp>
        <p:nvSpPr>
          <p:cNvPr id="9" name="Content Placeholder 5"/>
          <p:cNvSpPr>
            <a:spLocks noGrp="1"/>
          </p:cNvSpPr>
          <p:nvPr>
            <p:ph idx="13"/>
          </p:nvPr>
        </p:nvSpPr>
        <p:spPr>
          <a:xfrm>
            <a:off x="3889664" y="6312044"/>
            <a:ext cx="2130136" cy="241156"/>
          </a:xfrm>
        </p:spPr>
        <p:txBody>
          <a:bodyPr/>
          <a:lstStyle/>
          <a:p>
            <a:pPr marL="0" indent="0">
              <a:buNone/>
            </a:pPr>
            <a:r>
              <a:rPr lang="en-US" sz="1000" dirty="0">
                <a:hlinkClick r:id="rId3" action="ppaction://hlinksldjump"/>
              </a:rPr>
              <a:t>Advance to rest of long description.</a:t>
            </a:r>
            <a:endParaRPr lang="en-IN" sz="1000" dirty="0"/>
          </a:p>
        </p:txBody>
      </p:sp>
    </p:spTree>
    <p:extLst>
      <p:ext uri="{BB962C8B-B14F-4D97-AF65-F5344CB8AC3E}">
        <p14:creationId xmlns:p14="http://schemas.microsoft.com/office/powerpoint/2010/main" val="24786168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5.2: Servicescape Framework </a:t>
            </a:r>
            <a:r>
              <a:rPr lang="en-US" sz="3600" kern="1200" dirty="0"/>
              <a:t>Long Description </a:t>
            </a:r>
            <a:r>
              <a:rPr lang="en-US" sz="1000" kern="1200" dirty="0"/>
              <a:t>4</a:t>
            </a:r>
            <a:endParaRPr lang="en-US" sz="1000" dirty="0"/>
          </a:p>
        </p:txBody>
      </p:sp>
      <p:sp>
        <p:nvSpPr>
          <p:cNvPr id="5" name="Content Placeholder 4"/>
          <p:cNvSpPr>
            <a:spLocks noGrp="1"/>
          </p:cNvSpPr>
          <p:nvPr>
            <p:ph idx="13"/>
          </p:nvPr>
        </p:nvSpPr>
        <p:spPr>
          <a:xfrm>
            <a:off x="1174938" y="1828800"/>
            <a:ext cx="7588062" cy="1752561"/>
          </a:xfrm>
        </p:spPr>
        <p:txBody>
          <a:bodyPr/>
          <a:lstStyle/>
          <a:p>
            <a:pPr marL="0" indent="0">
              <a:buNone/>
            </a:pPr>
            <a:r>
              <a:rPr lang="en-US" sz="2000" dirty="0"/>
              <a:t>Physiological.</a:t>
            </a:r>
          </a:p>
          <a:p>
            <a:pPr marL="292608" indent="-292608">
              <a:spcBef>
                <a:spcPts val="400"/>
              </a:spcBef>
              <a:buClrTx/>
              <a:buSzPct val="100000"/>
              <a:buFont typeface="Arial" panose="020B0604020202020204" pitchFamily="34" charset="0"/>
              <a:buChar char="•"/>
            </a:pPr>
            <a:r>
              <a:rPr lang="en-US" sz="2000" dirty="0"/>
              <a:t>Pain.</a:t>
            </a:r>
          </a:p>
          <a:p>
            <a:pPr marL="292608" indent="-292608">
              <a:spcBef>
                <a:spcPts val="400"/>
              </a:spcBef>
              <a:buClrTx/>
              <a:buSzPct val="100000"/>
              <a:buFont typeface="Arial" panose="020B0604020202020204" pitchFamily="34" charset="0"/>
              <a:buChar char="•"/>
            </a:pPr>
            <a:r>
              <a:rPr lang="en-US" sz="2000" dirty="0"/>
              <a:t>Comfort.</a:t>
            </a:r>
          </a:p>
          <a:p>
            <a:pPr marL="292608" indent="-292608">
              <a:spcBef>
                <a:spcPts val="400"/>
              </a:spcBef>
              <a:buClrTx/>
              <a:buSzPct val="100000"/>
              <a:buFont typeface="Arial" panose="020B0604020202020204" pitchFamily="34" charset="0"/>
              <a:buChar char="•"/>
            </a:pPr>
            <a:r>
              <a:rPr lang="en-US" sz="2000" dirty="0"/>
              <a:t>Movement.</a:t>
            </a:r>
          </a:p>
          <a:p>
            <a:pPr marL="292608" indent="-292608">
              <a:spcBef>
                <a:spcPts val="400"/>
              </a:spcBef>
              <a:buClrTx/>
              <a:buSzPct val="100000"/>
              <a:buFont typeface="Arial" panose="020B0604020202020204" pitchFamily="34" charset="0"/>
              <a:buChar char="•"/>
            </a:pPr>
            <a:r>
              <a:rPr lang="en-US" sz="2000" dirty="0"/>
              <a:t>Physical fit.</a:t>
            </a:r>
          </a:p>
        </p:txBody>
      </p:sp>
      <p:sp>
        <p:nvSpPr>
          <p:cNvPr id="10" name="Content Placeholder 9"/>
          <p:cNvSpPr>
            <a:spLocks noGrp="1"/>
          </p:cNvSpPr>
          <p:nvPr>
            <p:ph idx="15"/>
          </p:nvPr>
        </p:nvSpPr>
        <p:spPr>
          <a:xfrm>
            <a:off x="1158005" y="3657600"/>
            <a:ext cx="7588062" cy="2743200"/>
          </a:xfrm>
        </p:spPr>
        <p:txBody>
          <a:bodyPr/>
          <a:lstStyle/>
          <a:p>
            <a:pPr marL="0" indent="0">
              <a:buNone/>
            </a:pPr>
            <a:r>
              <a:rPr lang="en-US" sz="2000" dirty="0"/>
              <a:t>Next is internal responses: Customer responses and employee responses. Finally is the behavior of employees, customers, and their interaction.</a:t>
            </a:r>
            <a:br>
              <a:rPr lang="en-US" sz="2000" dirty="0"/>
            </a:br>
            <a:r>
              <a:rPr lang="en-US" sz="2000" dirty="0"/>
              <a:t>Approach.</a:t>
            </a:r>
          </a:p>
          <a:p>
            <a:pPr marL="292608" indent="-292608">
              <a:spcBef>
                <a:spcPts val="400"/>
              </a:spcBef>
              <a:buClrTx/>
              <a:buSzPct val="100000"/>
              <a:buFont typeface="Arial" panose="020B0604020202020204" pitchFamily="34" charset="0"/>
              <a:buChar char="•"/>
            </a:pPr>
            <a:r>
              <a:rPr lang="en-US" sz="2000" dirty="0"/>
              <a:t>Affiliation.</a:t>
            </a:r>
          </a:p>
          <a:p>
            <a:pPr marL="292608" indent="-292608">
              <a:spcBef>
                <a:spcPts val="400"/>
              </a:spcBef>
              <a:buClrTx/>
              <a:buSzPct val="100000"/>
              <a:buFont typeface="Arial" panose="020B0604020202020204" pitchFamily="34" charset="0"/>
              <a:buChar char="•"/>
            </a:pPr>
            <a:r>
              <a:rPr lang="en-US" sz="2000" dirty="0"/>
              <a:t>Exploration.</a:t>
            </a:r>
          </a:p>
          <a:p>
            <a:pPr marL="292608" indent="-292608">
              <a:spcBef>
                <a:spcPts val="400"/>
              </a:spcBef>
              <a:buClrTx/>
              <a:buSzPct val="100000"/>
              <a:buFont typeface="Arial" panose="020B0604020202020204" pitchFamily="34" charset="0"/>
              <a:buChar char="•"/>
            </a:pPr>
            <a:r>
              <a:rPr lang="en-US" sz="2000" dirty="0"/>
              <a:t>Stay longer.</a:t>
            </a:r>
          </a:p>
          <a:p>
            <a:pPr marL="292608" indent="-292608">
              <a:spcBef>
                <a:spcPts val="400"/>
              </a:spcBef>
              <a:buClrTx/>
              <a:buSzPct val="100000"/>
              <a:buFont typeface="Arial" panose="020B0604020202020204" pitchFamily="34" charset="0"/>
              <a:buChar char="•"/>
            </a:pPr>
            <a:r>
              <a:rPr lang="en-US" sz="2000" dirty="0"/>
              <a:t>Commitment.</a:t>
            </a:r>
          </a:p>
        </p:txBody>
      </p:sp>
      <p:sp>
        <p:nvSpPr>
          <p:cNvPr id="12" name="Content Placeholder 5"/>
          <p:cNvSpPr>
            <a:spLocks noGrp="1"/>
          </p:cNvSpPr>
          <p:nvPr>
            <p:ph idx="13"/>
          </p:nvPr>
        </p:nvSpPr>
        <p:spPr>
          <a:xfrm>
            <a:off x="3813464" y="6312044"/>
            <a:ext cx="2130136" cy="241156"/>
          </a:xfrm>
        </p:spPr>
        <p:txBody>
          <a:bodyPr/>
          <a:lstStyle/>
          <a:p>
            <a:pPr marL="0" indent="0">
              <a:buNone/>
            </a:pPr>
            <a:r>
              <a:rPr lang="en-US" sz="1000" dirty="0">
                <a:hlinkClick r:id="rId3" action="ppaction://hlinksldjump"/>
              </a:rPr>
              <a:t>Advance to rest of long description.</a:t>
            </a:r>
            <a:endParaRPr lang="en-IN" sz="1000" dirty="0"/>
          </a:p>
        </p:txBody>
      </p:sp>
    </p:spTree>
    <p:extLst>
      <p:ext uri="{BB962C8B-B14F-4D97-AF65-F5344CB8AC3E}">
        <p14:creationId xmlns:p14="http://schemas.microsoft.com/office/powerpoint/2010/main" val="25286273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5.2: Servicescape Framework </a:t>
            </a:r>
            <a:r>
              <a:rPr lang="en-US" sz="3600" kern="1200" dirty="0"/>
              <a:t>Long Description </a:t>
            </a:r>
            <a:r>
              <a:rPr lang="en-US" sz="1000" kern="1200" dirty="0"/>
              <a:t>5</a:t>
            </a:r>
            <a:endParaRPr lang="en-US" sz="1000" dirty="0"/>
          </a:p>
        </p:txBody>
      </p:sp>
      <p:sp>
        <p:nvSpPr>
          <p:cNvPr id="3" name="Content Placeholder 2"/>
          <p:cNvSpPr>
            <a:spLocks noGrp="1"/>
          </p:cNvSpPr>
          <p:nvPr>
            <p:ph idx="1"/>
          </p:nvPr>
        </p:nvSpPr>
        <p:spPr>
          <a:xfrm>
            <a:off x="1182688" y="2017713"/>
            <a:ext cx="7588062" cy="3315006"/>
          </a:xfrm>
        </p:spPr>
        <p:txBody>
          <a:bodyPr/>
          <a:lstStyle/>
          <a:p>
            <a:pPr marL="0" indent="0">
              <a:buNone/>
            </a:pPr>
            <a:r>
              <a:rPr lang="en-US" sz="2400" dirty="0"/>
              <a:t>Avoid (opposites of approach)</a:t>
            </a:r>
            <a:br>
              <a:rPr lang="en-US" sz="2400" dirty="0"/>
            </a:br>
            <a:r>
              <a:rPr lang="en-US" sz="2400" dirty="0"/>
              <a:t>Social interactions between and among customers and employees.</a:t>
            </a:r>
            <a:br>
              <a:rPr lang="en-US" sz="2400" dirty="0"/>
            </a:br>
            <a:r>
              <a:rPr lang="en-US" sz="2400" dirty="0"/>
              <a:t>Approach.</a:t>
            </a:r>
          </a:p>
          <a:p>
            <a:pPr marL="292608" indent="-292608">
              <a:spcBef>
                <a:spcPts val="400"/>
              </a:spcBef>
              <a:buClrTx/>
              <a:buSzPct val="100000"/>
              <a:buFont typeface="Arial" panose="020B0604020202020204" pitchFamily="34" charset="0"/>
              <a:buChar char="•"/>
            </a:pPr>
            <a:r>
              <a:rPr lang="en-US" sz="2400" dirty="0"/>
              <a:t>Attraction.</a:t>
            </a:r>
          </a:p>
          <a:p>
            <a:pPr marL="292608" indent="-292608">
              <a:spcBef>
                <a:spcPts val="400"/>
              </a:spcBef>
              <a:buClrTx/>
              <a:buSzPct val="100000"/>
              <a:buFont typeface="Arial" panose="020B0604020202020204" pitchFamily="34" charset="0"/>
              <a:buChar char="•"/>
            </a:pPr>
            <a:r>
              <a:rPr lang="en-US" sz="2400" dirty="0"/>
              <a:t>Stay/explore.</a:t>
            </a:r>
          </a:p>
          <a:p>
            <a:pPr marL="292608" indent="-292608">
              <a:spcBef>
                <a:spcPts val="400"/>
              </a:spcBef>
              <a:buClrTx/>
              <a:buSzPct val="100000"/>
              <a:buFont typeface="Arial" panose="020B0604020202020204" pitchFamily="34" charset="0"/>
              <a:buChar char="•"/>
            </a:pPr>
            <a:r>
              <a:rPr lang="en-US" sz="2400" dirty="0"/>
              <a:t>Spend money.</a:t>
            </a:r>
          </a:p>
          <a:p>
            <a:pPr marL="292608" indent="-292608">
              <a:spcBef>
                <a:spcPts val="400"/>
              </a:spcBef>
              <a:buClrTx/>
              <a:buSzPct val="100000"/>
              <a:buFont typeface="Arial" panose="020B0604020202020204" pitchFamily="34" charset="0"/>
              <a:buChar char="•"/>
            </a:pPr>
            <a:r>
              <a:rPr lang="en-US" sz="2400" dirty="0"/>
              <a:t>Return.</a:t>
            </a:r>
          </a:p>
        </p:txBody>
      </p:sp>
      <p:sp>
        <p:nvSpPr>
          <p:cNvPr id="7" name="Content Placeholder 6"/>
          <p:cNvSpPr>
            <a:spLocks noGrp="1"/>
          </p:cNvSpPr>
          <p:nvPr>
            <p:ph idx="13"/>
          </p:nvPr>
        </p:nvSpPr>
        <p:spPr>
          <a:xfrm>
            <a:off x="1162050" y="5408919"/>
            <a:ext cx="7588062" cy="382281"/>
          </a:xfrm>
        </p:spPr>
        <p:txBody>
          <a:bodyPr/>
          <a:lstStyle/>
          <a:p>
            <a:pPr marL="0" indent="0">
              <a:buNone/>
            </a:pPr>
            <a:r>
              <a:rPr lang="en-US" sz="2400" dirty="0"/>
              <a:t>Avoid (opposites of approach).</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803316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Servicescapes</a:t>
            </a:r>
          </a:p>
        </p:txBody>
      </p:sp>
      <p:sp>
        <p:nvSpPr>
          <p:cNvPr id="3" name="Content Placeholder 2"/>
          <p:cNvSpPr>
            <a:spLocks noGrp="1"/>
          </p:cNvSpPr>
          <p:nvPr>
            <p:ph idx="1"/>
          </p:nvPr>
        </p:nvSpPr>
        <p:spPr>
          <a:xfrm>
            <a:off x="1182688" y="2246313"/>
            <a:ext cx="7588062" cy="2935287"/>
          </a:xfrm>
        </p:spPr>
        <p:txBody>
          <a:bodyPr/>
          <a:lstStyle/>
          <a:p>
            <a:pPr>
              <a:buClrTx/>
              <a:buSzPct val="100000"/>
              <a:buFont typeface="Arial" panose="020B0604020202020204" pitchFamily="34" charset="0"/>
              <a:buChar char="•"/>
            </a:pPr>
            <a:r>
              <a:rPr lang="en-US" dirty="0"/>
              <a:t>Influences both customer and employee behavior and perception.</a:t>
            </a:r>
          </a:p>
          <a:p>
            <a:pPr>
              <a:buClrTx/>
              <a:buSzPct val="100000"/>
              <a:buFont typeface="Arial" panose="020B0604020202020204" pitchFamily="34" charset="0"/>
              <a:buChar char="•"/>
            </a:pPr>
            <a:r>
              <a:rPr lang="en-US" dirty="0"/>
              <a:t>Should be designed with an image and feel that is congruent with service concept.</a:t>
            </a:r>
          </a:p>
        </p:txBody>
      </p:sp>
    </p:spTree>
    <p:extLst>
      <p:ext uri="{BB962C8B-B14F-4D97-AF65-F5344CB8AC3E}">
        <p14:creationId xmlns:p14="http://schemas.microsoft.com/office/powerpoint/2010/main" val="3704838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5.3: Swim Lane Flowchart of Graduate School Admissions </a:t>
            </a:r>
            <a:r>
              <a:rPr lang="en-US" sz="3600" kern="1200" dirty="0"/>
              <a:t>Long Description </a:t>
            </a:r>
            <a:endParaRPr lang="en-US" sz="1000" dirty="0"/>
          </a:p>
        </p:txBody>
      </p:sp>
      <p:sp>
        <p:nvSpPr>
          <p:cNvPr id="3" name="Content Placeholder 2"/>
          <p:cNvSpPr>
            <a:spLocks noGrp="1"/>
          </p:cNvSpPr>
          <p:nvPr>
            <p:ph idx="1"/>
          </p:nvPr>
        </p:nvSpPr>
        <p:spPr>
          <a:xfrm>
            <a:off x="1182688" y="2017712"/>
            <a:ext cx="7588062" cy="3773487"/>
          </a:xfrm>
        </p:spPr>
        <p:txBody>
          <a:bodyPr/>
          <a:lstStyle/>
          <a:p>
            <a:pPr marL="0" indent="0">
              <a:buNone/>
            </a:pPr>
            <a:r>
              <a:rPr lang="en-US" sz="2200" dirty="0"/>
              <a:t>The applicant must complete an application form, take their GRE, request references and then wait. The admissions clerk must create a folder, see if it is complete. If it is not complete, they need to contact the applicant. They may also have to send a letter to close the folder. If the folder is complete, then the graduate secretary will batch files and eventually will send acceptance or denial letters. The graduate advisor reviews the files and maybe does telephone interviews. The faculty panel makes selection as to who receives a denial letter and who is passed to the graduate dean for review and possibly financial aid. Then acceptance letters may be sent.</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0918767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5.4: Process Flow Diagram of Mortgage Service </a:t>
            </a:r>
            <a:r>
              <a:rPr lang="en-US" sz="3600" kern="1200" dirty="0"/>
              <a:t>Long Description </a:t>
            </a:r>
            <a:endParaRPr lang="en-US" sz="1000" dirty="0"/>
          </a:p>
        </p:txBody>
      </p:sp>
      <p:sp>
        <p:nvSpPr>
          <p:cNvPr id="3" name="Content Placeholder 2"/>
          <p:cNvSpPr>
            <a:spLocks noGrp="1"/>
          </p:cNvSpPr>
          <p:nvPr>
            <p:ph idx="1"/>
          </p:nvPr>
        </p:nvSpPr>
        <p:spPr>
          <a:xfrm>
            <a:off x="1182688" y="2017713"/>
            <a:ext cx="7588062" cy="2706688"/>
          </a:xfrm>
        </p:spPr>
        <p:txBody>
          <a:bodyPr/>
          <a:lstStyle/>
          <a:p>
            <a:pPr marL="0" indent="0">
              <a:buNone/>
            </a:pPr>
            <a:r>
              <a:rPr lang="en-US" sz="2200" dirty="0"/>
              <a:t>First the person must be willing to accept a mortgage. They submit an application. The property may be surveyed (90 minutes) and a credit report will be pulled (45 minutes). A title search will be performed (30 minutes). Then the completed applications are sent for final approval (15 minutes). If Yes then the mortgage is approved, if no then it is not approved. Finally they finish processing the request.</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335907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5.5: Gantt Chart of Mortgage Service </a:t>
            </a:r>
            <a:r>
              <a:rPr lang="en-US" sz="3600" kern="1200" dirty="0"/>
              <a:t>Long Description </a:t>
            </a:r>
            <a:endParaRPr lang="en-US" sz="1000" dirty="0"/>
          </a:p>
        </p:txBody>
      </p:sp>
      <p:sp>
        <p:nvSpPr>
          <p:cNvPr id="3" name="Content Placeholder 2"/>
          <p:cNvSpPr>
            <a:spLocks noGrp="1"/>
          </p:cNvSpPr>
          <p:nvPr>
            <p:ph idx="1"/>
          </p:nvPr>
        </p:nvSpPr>
        <p:spPr>
          <a:xfrm>
            <a:off x="1182688" y="2017713"/>
            <a:ext cx="7588062" cy="2706688"/>
          </a:xfrm>
        </p:spPr>
        <p:txBody>
          <a:bodyPr/>
          <a:lstStyle/>
          <a:p>
            <a:pPr marL="0" indent="0">
              <a:buNone/>
            </a:pPr>
            <a:r>
              <a:rPr lang="en-US" sz="2200" dirty="0"/>
              <a:t>Property surveys take 90 minutes, credit reports take 45 minutes, title searches take 30 minutes and final approvals take 15 minutes. This diagram shows that the property survey and credit report can happen simultaneously. The title search can happen after the credit report while the property survey is still taking place. There is a slight delay after that and the final approval can be made after the property survey is complete.</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683994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5.6: (a)Present and (b)Proposed Process Flow Diagrams </a:t>
            </a:r>
            <a:r>
              <a:rPr lang="en-US" sz="3600" kern="1200" dirty="0"/>
              <a:t>Long Description </a:t>
            </a:r>
            <a:endParaRPr lang="en-US" sz="1000" dirty="0"/>
          </a:p>
        </p:txBody>
      </p:sp>
      <p:sp>
        <p:nvSpPr>
          <p:cNvPr id="3" name="Content Placeholder 2"/>
          <p:cNvSpPr>
            <a:spLocks noGrp="1"/>
          </p:cNvSpPr>
          <p:nvPr>
            <p:ph idx="1"/>
          </p:nvPr>
        </p:nvSpPr>
        <p:spPr>
          <a:xfrm>
            <a:off x="1182688" y="2017712"/>
            <a:ext cx="7588062" cy="3925887"/>
          </a:xfrm>
        </p:spPr>
        <p:txBody>
          <a:bodyPr/>
          <a:lstStyle/>
          <a:p>
            <a:pPr marL="0" indent="0">
              <a:buNone/>
            </a:pPr>
            <a:r>
              <a:rPr lang="en-US" sz="2000" dirty="0"/>
              <a:t>Activity 1 takes 15 seconds so the rate is 240 people per hour. Activity 2 takes 30 seconds so the rate is 120 people per hour. Activity 3 takes 60 seconds so the rate is 60 people per hour.</a:t>
            </a:r>
            <a:br>
              <a:rPr lang="en-US" sz="2000" dirty="0"/>
            </a:br>
            <a:r>
              <a:rPr lang="en-US" sz="2000" dirty="0"/>
              <a:t>Activity 4 takes 40 seconds so the rate is 90 people per hour.</a:t>
            </a:r>
            <a:br>
              <a:rPr lang="en-US" sz="2000" dirty="0"/>
            </a:br>
            <a:r>
              <a:rPr lang="en-US" sz="2000" dirty="0"/>
              <a:t>Activity 5 takes 20 seconds so the rate is 180 people per hour.</a:t>
            </a:r>
            <a:br>
              <a:rPr lang="en-US" sz="2000" dirty="0"/>
            </a:br>
            <a:r>
              <a:rPr lang="en-US" sz="2000" dirty="0"/>
              <a:t>Activity 6 takes 30 seconds so the rate is 120 people per hour.</a:t>
            </a:r>
            <a:br>
              <a:rPr lang="en-US" sz="2000" dirty="0"/>
            </a:br>
            <a:r>
              <a:rPr lang="en-US" sz="2000" dirty="0"/>
              <a:t>If these steps are completed in sequence, activity 3 will hold up the process as well as activity 4. </a:t>
            </a:r>
            <a:br>
              <a:rPr lang="en-US" sz="2000" dirty="0"/>
            </a:br>
            <a:r>
              <a:rPr lang="en-US" sz="2000" dirty="0"/>
              <a:t>In design (b), Activities 1 and 4 happen back to back for a total of 55 seconds and 65 people per hour, but are duplicated so the actual rate is 130 people per hour. Activity 3 is also duplicated so the rate is 120 people per hour. Then Activity 2, 5, and 6 happen in sequence.</a:t>
            </a:r>
            <a:endParaRPr lang="en-US" sz="1600" dirty="0"/>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6482384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5.7: Reengineered Driver’s License Office </a:t>
            </a:r>
            <a:r>
              <a:rPr lang="en-US" sz="900" dirty="0"/>
              <a:t>1 </a:t>
            </a:r>
            <a:r>
              <a:rPr lang="en-US" sz="3600" kern="1200" dirty="0"/>
              <a:t>Long Description </a:t>
            </a:r>
            <a:endParaRPr lang="en-US" sz="1000" dirty="0"/>
          </a:p>
        </p:txBody>
      </p:sp>
      <p:sp>
        <p:nvSpPr>
          <p:cNvPr id="3" name="Content Placeholder 2"/>
          <p:cNvSpPr>
            <a:spLocks noGrp="1"/>
          </p:cNvSpPr>
          <p:nvPr>
            <p:ph idx="1"/>
          </p:nvPr>
        </p:nvSpPr>
        <p:spPr>
          <a:xfrm>
            <a:off x="1182688" y="2017713"/>
            <a:ext cx="7588062" cy="1639888"/>
          </a:xfrm>
        </p:spPr>
        <p:txBody>
          <a:bodyPr/>
          <a:lstStyle/>
          <a:p>
            <a:pPr marL="0" indent="0">
              <a:buNone/>
            </a:pPr>
            <a:r>
              <a:rPr lang="en-US" sz="2400" dirty="0"/>
              <a:t>Activity 1 through 5 happen concurrently in 6 lanes taking 165 second each with a flow rate of 22 people per hour each. Then Activity 6 occurs taking 30 seconds each with a flow rate of 120 people per hour. </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26913744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5.7: Reengineered Driver’s License Office </a:t>
            </a:r>
            <a:r>
              <a:rPr lang="en-US" sz="900" dirty="0"/>
              <a:t>2 </a:t>
            </a:r>
            <a:r>
              <a:rPr lang="en-US" sz="3600" kern="1200" dirty="0"/>
              <a:t>Long Description </a:t>
            </a:r>
            <a:endParaRPr lang="en-US" sz="1000" dirty="0"/>
          </a:p>
        </p:txBody>
      </p:sp>
      <p:sp>
        <p:nvSpPr>
          <p:cNvPr id="3" name="Content Placeholder 2"/>
          <p:cNvSpPr>
            <a:spLocks noGrp="1"/>
          </p:cNvSpPr>
          <p:nvPr>
            <p:ph idx="1"/>
          </p:nvPr>
        </p:nvSpPr>
        <p:spPr>
          <a:xfrm>
            <a:off x="1182688" y="2017712"/>
            <a:ext cx="7588062" cy="4154487"/>
          </a:xfrm>
        </p:spPr>
        <p:txBody>
          <a:bodyPr/>
          <a:lstStyle/>
          <a:p>
            <a:pPr marL="0" indent="0">
              <a:buNone/>
            </a:pPr>
            <a:r>
              <a:rPr lang="en-US" sz="2200" dirty="0"/>
              <a:t>Both matrices consist of rows and columns labeled A through F. Attraction A is the killer whale, B is the sea lions, C is dolphins, D is water skiing, E is aquarium, and F is water rides. The original flow matrix shows the number of visitors (in hundreds) that go from one attraction to another attraction. For example, cell A, B shows a 7, meaning 700 people leaving attraction A decide to go to attraction B next. These values are provided for each combination. The </a:t>
            </a:r>
            <a:r>
              <a:rPr lang="en-US" sz="2200" dirty="0" err="1"/>
              <a:t>triangularized</a:t>
            </a:r>
            <a:r>
              <a:rPr lang="en-US" sz="2200" dirty="0"/>
              <a:t> matrix sums the flow from cell A, B and the flow from cell B, A because it looks only at the total flow between each pair of attractions. Thus, only cells above the table's diagonal line are populated (leaving the shape of a triangle). </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2843478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5.8: Ocean World Site Planning Using Operations Sequence Analysis</a:t>
            </a:r>
            <a:r>
              <a:rPr lang="en-US" sz="900" dirty="0"/>
              <a:t>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3810000"/>
          </a:xfrm>
        </p:spPr>
        <p:txBody>
          <a:bodyPr/>
          <a:lstStyle/>
          <a:p>
            <a:pPr marL="0" indent="0">
              <a:buNone/>
            </a:pPr>
            <a:r>
              <a:rPr lang="en-US" sz="2000" dirty="0"/>
              <a:t>The initial layout (a) has the 6 attractions in two rows: A, B, C, then directly below those: D, E, F. The pairs that are not adjacent are AC, AF, DC, and DF. Each of those flows are doubled and summed for a total of 124. The next option (b) moves C closer to A. This time C is vertically above A and D, B is to the right of A, and to the right of D is E and F. The nonadjacent attractions are CD, DF, DF, AF, and CE. Each of those flows are doubled and summed for a total of 96. In plan (c) A and C are exchanged. The nonadjacent attractions are AE, CF, AF, AD, and DF. Their flows are doubled and summed for a total of 70. Finally, plan d exchanges B and E and moves F. Now the attractions are in three rows: AF, then CE, then DB. The nonadjacent attractions are AB, AD, FB, and FD. The flows are doubled and summed for a total of 58. </a:t>
            </a:r>
          </a:p>
        </p:txBody>
      </p:sp>
      <p:sp>
        <p:nvSpPr>
          <p:cNvPr id="9"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178746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5.10: Flow Diagram for CRAFT Logic </a:t>
            </a:r>
            <a:r>
              <a:rPr lang="en-US" sz="3600" kern="1200" dirty="0"/>
              <a:t>Long Description </a:t>
            </a:r>
            <a:endParaRPr lang="en-US" sz="1000" dirty="0"/>
          </a:p>
        </p:txBody>
      </p:sp>
      <p:sp>
        <p:nvSpPr>
          <p:cNvPr id="3" name="Content Placeholder 2"/>
          <p:cNvSpPr>
            <a:spLocks noGrp="1"/>
          </p:cNvSpPr>
          <p:nvPr>
            <p:ph idx="1"/>
          </p:nvPr>
        </p:nvSpPr>
        <p:spPr>
          <a:xfrm>
            <a:off x="1182688" y="2017713"/>
            <a:ext cx="7588062" cy="1487487"/>
          </a:xfrm>
        </p:spPr>
        <p:txBody>
          <a:bodyPr/>
          <a:lstStyle/>
          <a:p>
            <a:pPr marL="0" indent="0">
              <a:buNone/>
            </a:pPr>
            <a:r>
              <a:rPr lang="en-US" sz="2000" dirty="0"/>
              <a:t>Begin with the initial layout. </a:t>
            </a:r>
          </a:p>
          <a:p>
            <a:pPr marL="0" indent="0">
              <a:buNone/>
            </a:pPr>
            <a:r>
              <a:rPr lang="en-US" sz="2000" dirty="0"/>
              <a:t>• Obtain interdepartmental flow matrix.</a:t>
            </a:r>
          </a:p>
          <a:p>
            <a:pPr marL="0" indent="0">
              <a:buNone/>
            </a:pPr>
            <a:r>
              <a:rPr lang="en-US" sz="2000" dirty="0"/>
              <a:t>• Determine department centers.</a:t>
            </a:r>
          </a:p>
          <a:p>
            <a:pPr marL="0" indent="0">
              <a:buNone/>
            </a:pPr>
            <a:r>
              <a:rPr lang="en-US" sz="2000" dirty="0"/>
              <a:t>• Calculate distance between centers.</a:t>
            </a:r>
          </a:p>
        </p:txBody>
      </p:sp>
      <p:sp>
        <p:nvSpPr>
          <p:cNvPr id="4" name="Content Placeholder 3"/>
          <p:cNvSpPr>
            <a:spLocks noGrp="1"/>
          </p:cNvSpPr>
          <p:nvPr>
            <p:ph idx="14"/>
          </p:nvPr>
        </p:nvSpPr>
        <p:spPr>
          <a:xfrm>
            <a:off x="1162050" y="3581400"/>
            <a:ext cx="7588062" cy="2362200"/>
          </a:xfrm>
        </p:spPr>
        <p:txBody>
          <a:bodyPr/>
          <a:lstStyle/>
          <a:p>
            <a:pPr marL="0" indent="0">
              <a:buNone/>
            </a:pPr>
            <a:r>
              <a:rPr lang="en-US" sz="2000" dirty="0"/>
              <a:t>Calculate the total flow-distance.</a:t>
            </a:r>
          </a:p>
          <a:p>
            <a:pPr marL="0" indent="0">
              <a:buNone/>
            </a:pPr>
            <a:r>
              <a:rPr lang="en-US" sz="2000" dirty="0"/>
              <a:t>Calculate flow-distance reduction if departments are exchanged in pairs.</a:t>
            </a:r>
          </a:p>
          <a:p>
            <a:pPr marL="0" indent="0">
              <a:buNone/>
            </a:pPr>
            <a:r>
              <a:rPr lang="en-US" sz="2000" dirty="0"/>
              <a:t>Can total flow distance be reduced? If No, then print out the final layout. If yes, then exchange locations of department pair with the greatest improvement. Save the revised layout and then return to calculating the total flow-distance.</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3181017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cs typeface="Calibri" panose="020F0502020204030204" pitchFamily="34" charset="0"/>
              </a:rPr>
              <a:t>Force Flow</a:t>
            </a:r>
            <a:r>
              <a:rPr lang="en-US" sz="3600" dirty="0"/>
              <a:t> </a:t>
            </a:r>
            <a:r>
              <a:rPr lang="en-US" sz="3600" kern="1200" dirty="0"/>
              <a:t>Long Description </a:t>
            </a:r>
            <a:endParaRPr lang="en-US" sz="1000" dirty="0"/>
          </a:p>
        </p:txBody>
      </p:sp>
      <p:sp>
        <p:nvSpPr>
          <p:cNvPr id="3" name="Content Placeholder 2"/>
          <p:cNvSpPr>
            <a:spLocks noGrp="1"/>
          </p:cNvSpPr>
          <p:nvPr>
            <p:ph idx="1"/>
          </p:nvPr>
        </p:nvSpPr>
        <p:spPr>
          <a:xfrm>
            <a:off x="1182688" y="2017713"/>
            <a:ext cx="7588062" cy="3544887"/>
          </a:xfrm>
        </p:spPr>
        <p:txBody>
          <a:bodyPr/>
          <a:lstStyle/>
          <a:p>
            <a:pPr marL="0" indent="0">
              <a:buNone/>
            </a:pPr>
            <a:r>
              <a:rPr lang="en-US" sz="2000" dirty="0"/>
              <a:t>The entrance is at the far left of a rectangle that is much wider than it is tall. The shoppers pass coffee and info and are directed to travel through a series of switch backs that are the produce section until they get to the back left corner of the store where seafood and meat is kept. Then the path takes them to the middle of the store where beer and wine is kept as well as grocery and staples. If they continue to walk the perimeter, they pass dairy, the bakery (at the far right corner) and the deli, cheese, and the cafe and catering before coming full circle to the cashiers, where flowers are also kept. The shoppers exit along the center of the same wall in which they entered.</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788682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Calibri" panose="020F0502020204030204" pitchFamily="34" charset="0"/>
              </a:rPr>
              <a:t>Normal Grocery Store</a:t>
            </a:r>
            <a:r>
              <a:rPr lang="en-US" dirty="0" smtClean="0"/>
              <a:t> </a:t>
            </a:r>
            <a:r>
              <a:rPr lang="en-US" kern="1200" dirty="0"/>
              <a:t>Long Description </a:t>
            </a:r>
            <a:endParaRPr lang="en-US" dirty="0"/>
          </a:p>
        </p:txBody>
      </p:sp>
      <p:sp>
        <p:nvSpPr>
          <p:cNvPr id="3" name="Content Placeholder 2"/>
          <p:cNvSpPr>
            <a:spLocks noGrp="1"/>
          </p:cNvSpPr>
          <p:nvPr>
            <p:ph idx="1"/>
          </p:nvPr>
        </p:nvSpPr>
        <p:spPr>
          <a:xfrm>
            <a:off x="1182688" y="2017713"/>
            <a:ext cx="7588062" cy="3544887"/>
          </a:xfrm>
        </p:spPr>
        <p:txBody>
          <a:bodyPr/>
          <a:lstStyle/>
          <a:p>
            <a:pPr marL="0" indent="0">
              <a:buNone/>
            </a:pPr>
            <a:r>
              <a:rPr lang="en-IN" sz="2800" dirty="0" smtClean="0"/>
              <a:t>The </a:t>
            </a:r>
            <a:r>
              <a:rPr lang="en-IN" sz="2800" dirty="0"/>
              <a:t>store is rectangular and wider than it is tall.  Positioned centrally at the bottom of the diagram are 11 cashier stations. To the right in the corner is the deli. On the far right side are four stations for Produce. On the far back wall on the right is meat, and on the left is dairy. The far left wall is the frozen section. In the center and left are 6 long rows of grocery and staples aisles.</a:t>
            </a:r>
            <a:endParaRPr lang="en-US" sz="2800" dirty="0"/>
          </a:p>
        </p:txBody>
      </p:sp>
      <p:sp>
        <p:nvSpPr>
          <p:cNvPr id="8"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83611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732712" cy="1462087"/>
          </a:xfrm>
        </p:spPr>
        <p:txBody>
          <a:bodyPr/>
          <a:lstStyle/>
          <a:p>
            <a:r>
              <a:rPr lang="en-US" dirty="0"/>
              <a:t>Figure 5.1: Typology of Servicescapes</a:t>
            </a:r>
          </a:p>
        </p:txBody>
      </p:sp>
      <p:graphicFrame>
        <p:nvGraphicFramePr>
          <p:cNvPr id="9" name="Table 8"/>
          <p:cNvGraphicFramePr>
            <a:graphicFrameLocks noGrp="1"/>
          </p:cNvGraphicFramePr>
          <p:nvPr>
            <p:extLst>
              <p:ext uri="{D42A27DB-BD31-4B8C-83A1-F6EECF244321}">
                <p14:modId xmlns:p14="http://schemas.microsoft.com/office/powerpoint/2010/main" val="3464406155"/>
              </p:ext>
            </p:extLst>
          </p:nvPr>
        </p:nvGraphicFramePr>
        <p:xfrm>
          <a:off x="762000" y="2438400"/>
          <a:ext cx="7848600" cy="2682240"/>
        </p:xfrm>
        <a:graphic>
          <a:graphicData uri="http://schemas.openxmlformats.org/drawingml/2006/table">
            <a:tbl>
              <a:tblPr firstRow="1" bandRow="1"/>
              <a:tblGrid>
                <a:gridCol w="2590799">
                  <a:extLst>
                    <a:ext uri="{9D8B030D-6E8A-4147-A177-3AD203B41FA5}">
                      <a16:colId xmlns:a16="http://schemas.microsoft.com/office/drawing/2014/main" val="2087577286"/>
                    </a:ext>
                  </a:extLst>
                </a:gridCol>
                <a:gridCol w="2262367">
                  <a:extLst>
                    <a:ext uri="{9D8B030D-6E8A-4147-A177-3AD203B41FA5}">
                      <a16:colId xmlns:a16="http://schemas.microsoft.com/office/drawing/2014/main" val="660310987"/>
                    </a:ext>
                  </a:extLst>
                </a:gridCol>
                <a:gridCol w="2995434">
                  <a:extLst>
                    <a:ext uri="{9D8B030D-6E8A-4147-A177-3AD203B41FA5}">
                      <a16:colId xmlns:a16="http://schemas.microsoft.com/office/drawing/2014/main" val="2704079982"/>
                    </a:ext>
                  </a:extLst>
                </a:gridCol>
              </a:tblGrid>
              <a:tr h="609600">
                <a:tc>
                  <a:txBody>
                    <a:bodyPr/>
                    <a:lstStyle/>
                    <a:p>
                      <a:pPr algn="ctr" fontAlgn="t"/>
                      <a:r>
                        <a:rPr lang="en-US" sz="1600" b="1" i="0" u="none" strike="noStrike" dirty="0">
                          <a:solidFill>
                            <a:srgbClr val="000000"/>
                          </a:solidFill>
                          <a:effectLst/>
                          <a:latin typeface="Calibri" panose="020F0502020204030204" pitchFamily="34" charset="0"/>
                        </a:rPr>
                        <a:t>Who Performs within a Servicescape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600" b="1" dirty="0">
                          <a:latin typeface="Calibri" panose="020F0502020204030204" pitchFamily="34" charset="0"/>
                        </a:rPr>
                        <a:t>Physical Complexity of the Servicescape in </a:t>
                      </a:r>
                      <a:r>
                        <a:rPr lang="en-US" sz="1600" b="1" i="0" u="none" strike="noStrike" dirty="0">
                          <a:solidFill>
                            <a:srgbClr val="000000"/>
                          </a:solidFill>
                          <a:effectLst/>
                          <a:latin typeface="Calibri" panose="020F0502020204030204" pitchFamily="34" charset="0"/>
                        </a:rPr>
                        <a:t>Elaborate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600" b="1" dirty="0">
                          <a:latin typeface="Calibri" panose="020F0502020204030204" pitchFamily="34" charset="0"/>
                        </a:rPr>
                        <a:t>Physical Complexity of the Servicescape in </a:t>
                      </a:r>
                      <a:r>
                        <a:rPr lang="en-US" sz="1600" b="1" i="0" u="none" strike="noStrike" dirty="0">
                          <a:solidFill>
                            <a:srgbClr val="000000"/>
                          </a:solidFill>
                          <a:effectLst/>
                          <a:latin typeface="Calibri" panose="020F0502020204030204" pitchFamily="34" charset="0"/>
                        </a:rPr>
                        <a:t>Lean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2730369"/>
                  </a:ext>
                </a:extLst>
              </a:tr>
              <a:tr h="493395">
                <a:tc>
                  <a:txBody>
                    <a:bodyPr/>
                    <a:lstStyle/>
                    <a:p>
                      <a:pPr algn="l" fontAlgn="t"/>
                      <a:r>
                        <a:rPr lang="en-US" sz="1600" b="0" i="0" u="none" strike="noStrike" dirty="0">
                          <a:solidFill>
                            <a:srgbClr val="000000"/>
                          </a:solidFill>
                          <a:effectLst/>
                          <a:latin typeface="Calibri" panose="020F0502020204030204" pitchFamily="34" charset="0"/>
                        </a:rPr>
                        <a:t>Self-service (customer only)</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Calibri" panose="020F0502020204030204" pitchFamily="34" charset="0"/>
                        </a:rPr>
                        <a:t>Golf course</a:t>
                      </a:r>
                    </a:p>
                    <a:p>
                      <a:pPr algn="l" fontAlgn="t"/>
                      <a:r>
                        <a:rPr lang="en-US" sz="1600" b="0" i="0" u="none" strike="noStrike" dirty="0">
                          <a:solidFill>
                            <a:srgbClr val="000000"/>
                          </a:solidFill>
                          <a:effectLst/>
                          <a:latin typeface="Calibri" panose="020F0502020204030204" pitchFamily="34" charset="0"/>
                        </a:rPr>
                        <a:t>Museum</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Calibri" panose="020F0502020204030204" pitchFamily="34" charset="0"/>
                        </a:rPr>
                        <a:t>Driving range </a:t>
                      </a:r>
                    </a:p>
                    <a:p>
                      <a:pPr algn="l" fontAlgn="t"/>
                      <a:r>
                        <a:rPr lang="en-US" sz="1600" b="0" i="0" u="none" strike="noStrike" dirty="0">
                          <a:solidFill>
                            <a:srgbClr val="000000"/>
                          </a:solidFill>
                          <a:effectLst/>
                          <a:latin typeface="Calibri" panose="020F0502020204030204" pitchFamily="34" charset="0"/>
                        </a:rPr>
                        <a:t>Gallery</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3337144"/>
                  </a:ext>
                </a:extLst>
              </a:tr>
              <a:tr h="874395">
                <a:tc>
                  <a:txBody>
                    <a:bodyPr/>
                    <a:lstStyle/>
                    <a:p>
                      <a:pPr algn="l" fontAlgn="t"/>
                      <a:r>
                        <a:rPr lang="en-US" sz="1600" b="0" i="0" u="none" strike="noStrike" dirty="0">
                          <a:solidFill>
                            <a:srgbClr val="000000"/>
                          </a:solidFill>
                          <a:effectLst/>
                          <a:latin typeface="Calibri" panose="020F0502020204030204" pitchFamily="34" charset="0"/>
                        </a:rPr>
                        <a:t>Interpersonal services (both customer and employee)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Calibri" panose="020F0502020204030204" pitchFamily="34" charset="0"/>
                        </a:rPr>
                        <a:t>Resort hotel </a:t>
                      </a:r>
                    </a:p>
                    <a:p>
                      <a:pPr algn="l" fontAlgn="t"/>
                      <a:r>
                        <a:rPr lang="en-US" sz="1600" b="0" i="0" u="none" strike="noStrike" dirty="0">
                          <a:solidFill>
                            <a:srgbClr val="000000"/>
                          </a:solidFill>
                          <a:effectLst/>
                          <a:latin typeface="Calibri" panose="020F0502020204030204" pitchFamily="34" charset="0"/>
                        </a:rPr>
                        <a:t>Theme restaurant </a:t>
                      </a:r>
                    </a:p>
                    <a:p>
                      <a:pPr algn="l" fontAlgn="t"/>
                      <a:r>
                        <a:rPr lang="en-US" sz="1600" b="0" i="0" u="none" strike="noStrike" dirty="0">
                          <a:solidFill>
                            <a:srgbClr val="000000"/>
                          </a:solidFill>
                          <a:effectLst/>
                          <a:latin typeface="Calibri" panose="020F0502020204030204" pitchFamily="34" charset="0"/>
                        </a:rPr>
                        <a:t>Disneyland </a:t>
                      </a:r>
                    </a:p>
                    <a:p>
                      <a:pPr algn="l" fontAlgn="t"/>
                      <a:r>
                        <a:rPr lang="en-US" sz="1600" b="0" i="0" u="none" strike="noStrike" dirty="0">
                          <a:solidFill>
                            <a:srgbClr val="000000"/>
                          </a:solidFill>
                          <a:effectLst/>
                          <a:latin typeface="Calibri" panose="020F0502020204030204" pitchFamily="34" charset="0"/>
                        </a:rPr>
                        <a:t>Airline terminal</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Calibri" panose="020F0502020204030204" pitchFamily="34" charset="0"/>
                        </a:rPr>
                        <a:t>Budget motel </a:t>
                      </a:r>
                    </a:p>
                    <a:p>
                      <a:pPr algn="l" fontAlgn="t"/>
                      <a:r>
                        <a:rPr lang="en-US" sz="1600" b="0" i="0" u="none" strike="noStrike" dirty="0">
                          <a:solidFill>
                            <a:srgbClr val="000000"/>
                          </a:solidFill>
                          <a:effectLst/>
                          <a:latin typeface="Calibri" panose="020F0502020204030204" pitchFamily="34" charset="0"/>
                        </a:rPr>
                        <a:t>Fast-food takeout </a:t>
                      </a:r>
                    </a:p>
                    <a:p>
                      <a:pPr algn="l" fontAlgn="t"/>
                      <a:r>
                        <a:rPr lang="en-US" sz="1600" b="0" i="0" u="none" strike="noStrike" dirty="0">
                          <a:solidFill>
                            <a:srgbClr val="000000"/>
                          </a:solidFill>
                          <a:effectLst/>
                          <a:latin typeface="Calibri" panose="020F0502020204030204" pitchFamily="34" charset="0"/>
                        </a:rPr>
                        <a:t>County fair </a:t>
                      </a:r>
                    </a:p>
                    <a:p>
                      <a:pPr algn="l" fontAlgn="t"/>
                      <a:r>
                        <a:rPr lang="en-US" sz="1600" b="0" i="0" u="none" strike="noStrike" dirty="0">
                          <a:solidFill>
                            <a:srgbClr val="000000"/>
                          </a:solidFill>
                          <a:effectLst/>
                          <a:latin typeface="Calibri" panose="020F0502020204030204" pitchFamily="34" charset="0"/>
                        </a:rPr>
                        <a:t>Bus station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2732363"/>
                  </a:ext>
                </a:extLst>
              </a:tr>
              <a:tr h="590550">
                <a:tc>
                  <a:txBody>
                    <a:bodyPr/>
                    <a:lstStyle/>
                    <a:p>
                      <a:pPr algn="l" fontAlgn="t"/>
                      <a:r>
                        <a:rPr lang="en-US" sz="1600" b="0" i="0" u="none" strike="noStrike">
                          <a:solidFill>
                            <a:srgbClr val="000000"/>
                          </a:solidFill>
                          <a:effectLst/>
                          <a:latin typeface="Calibri" panose="020F0502020204030204" pitchFamily="34" charset="0"/>
                        </a:rPr>
                        <a:t>Remote service (employee only)</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a:solidFill>
                            <a:srgbClr val="000000"/>
                          </a:solidFill>
                          <a:effectLst/>
                          <a:latin typeface="Calibri" panose="020F0502020204030204" pitchFamily="34" charset="0"/>
                        </a:rPr>
                        <a:t>Professor’s office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Calibri" panose="020F0502020204030204" pitchFamily="34" charset="0"/>
                        </a:rPr>
                        <a:t>TA’s cubicle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3159651"/>
                  </a:ext>
                </a:extLst>
              </a:tr>
            </a:tbl>
          </a:graphicData>
        </a:graphic>
      </p:graphicFrame>
    </p:spTree>
    <p:extLst>
      <p:ext uri="{BB962C8B-B14F-4D97-AF65-F5344CB8AC3E}">
        <p14:creationId xmlns:p14="http://schemas.microsoft.com/office/powerpoint/2010/main" val="2874262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5.2: Servicescape Framework</a:t>
            </a:r>
          </a:p>
        </p:txBody>
      </p:sp>
      <p:pic>
        <p:nvPicPr>
          <p:cNvPr id="3" name="Picture 2" descr="Figure showing the different aspects that create the servicescap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8035" y="1883262"/>
            <a:ext cx="6307930" cy="4391155"/>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cSld>
  <p:clrMapOvr>
    <a:overrideClrMapping bg1="lt1" tx1="dk1" bg2="lt2" tx2="dk2" accent1="accent1" accent2="accent2" accent3="accent3" accent4="accent4" accent5="accent5" accent6="accent6" hlink="hlink" folHlink="folHlink"/>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Environmental Dimensions of Servicescapes</a:t>
            </a:r>
            <a:endParaRPr lang="en-US" sz="1000" dirty="0"/>
          </a:p>
        </p:txBody>
      </p:sp>
      <p:sp>
        <p:nvSpPr>
          <p:cNvPr id="9219" name="Rectangle 3"/>
          <p:cNvSpPr>
            <a:spLocks noGrp="1" noChangeArrowheads="1"/>
          </p:cNvSpPr>
          <p:nvPr>
            <p:ph idx="1"/>
          </p:nvPr>
        </p:nvSpPr>
        <p:spPr>
          <a:xfrm>
            <a:off x="1182688" y="2017713"/>
            <a:ext cx="7588062" cy="3925887"/>
          </a:xfrm>
        </p:spPr>
        <p:txBody>
          <a:bodyPr/>
          <a:lstStyle/>
          <a:p>
            <a:r>
              <a:rPr lang="en-US" sz="2000" u="sng" dirty="0"/>
              <a:t>Ambient Conditions</a:t>
            </a:r>
            <a:r>
              <a:rPr lang="en-US" sz="2000" dirty="0"/>
              <a:t>: background of environment, such as temperature, lighting, noise, music, and scent. Affects all five senses.</a:t>
            </a:r>
          </a:p>
          <a:p>
            <a:r>
              <a:rPr lang="en-US" sz="2000" u="sng" dirty="0"/>
              <a:t>Spatial Layout and Functionality</a:t>
            </a:r>
            <a:r>
              <a:rPr lang="en-US" sz="2000" dirty="0"/>
              <a:t>: arrangement of furnishings and equipment and the relationships among them create a visual and functional landscape for service delivery. Examples: menus posted over cash registers, self-serve drink machines staged between the counter and the tables, waste containers located near exits.</a:t>
            </a:r>
          </a:p>
          <a:p>
            <a:r>
              <a:rPr lang="en-US" sz="2000" u="sng" dirty="0"/>
              <a:t>Signs, Symbols, and Artifacts</a:t>
            </a:r>
            <a:r>
              <a:rPr lang="en-US" sz="2000" dirty="0"/>
              <a:t>: items in the physical environment that serve as explicit or implicit signals that communicate acceptable norms of behavior. “no smoking” signs, recycle bins, quality of floor covering, artwork.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Facility Design Considerations</a:t>
            </a:r>
            <a:endParaRPr lang="en-US" sz="1000" dirty="0"/>
          </a:p>
        </p:txBody>
      </p:sp>
      <p:sp>
        <p:nvSpPr>
          <p:cNvPr id="5" name="Content Placeholder 6"/>
          <p:cNvSpPr>
            <a:spLocks noGrp="1"/>
          </p:cNvSpPr>
          <p:nvPr>
            <p:ph idx="1"/>
          </p:nvPr>
        </p:nvSpPr>
        <p:spPr>
          <a:xfrm>
            <a:off x="1182688" y="2057400"/>
            <a:ext cx="7588062" cy="4002087"/>
          </a:xfrm>
        </p:spPr>
        <p:txBody>
          <a:bodyPr/>
          <a:lstStyle/>
          <a:p>
            <a:r>
              <a:rPr lang="en-US" dirty="0"/>
              <a:t>Nature and Objectives of Service Organization.</a:t>
            </a:r>
          </a:p>
          <a:p>
            <a:r>
              <a:rPr lang="en-US" dirty="0"/>
              <a:t>Land Availability and Space requirements</a:t>
            </a:r>
          </a:p>
          <a:p>
            <a:r>
              <a:rPr lang="en-US" dirty="0"/>
              <a:t>Flexibility.</a:t>
            </a:r>
          </a:p>
          <a:p>
            <a:r>
              <a:rPr lang="en-US" dirty="0"/>
              <a:t>Security.</a:t>
            </a:r>
          </a:p>
          <a:p>
            <a:r>
              <a:rPr lang="en-US" dirty="0"/>
              <a:t>Aesthetic Factors.</a:t>
            </a:r>
          </a:p>
          <a:p>
            <a:r>
              <a:rPr lang="en-US" dirty="0"/>
              <a:t>The Community and Environment.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5.1: Service Process Types with Management Challenges</a:t>
            </a:r>
          </a:p>
        </p:txBody>
      </p:sp>
      <p:graphicFrame>
        <p:nvGraphicFramePr>
          <p:cNvPr id="5" name="Table 4"/>
          <p:cNvGraphicFramePr>
            <a:graphicFrameLocks noGrp="1"/>
          </p:cNvGraphicFramePr>
          <p:nvPr>
            <p:extLst>
              <p:ext uri="{D42A27DB-BD31-4B8C-83A1-F6EECF244321}">
                <p14:modId xmlns:p14="http://schemas.microsoft.com/office/powerpoint/2010/main" val="1687701742"/>
              </p:ext>
            </p:extLst>
          </p:nvPr>
        </p:nvGraphicFramePr>
        <p:xfrm>
          <a:off x="533400" y="2362200"/>
          <a:ext cx="8305800" cy="3137535"/>
        </p:xfrm>
        <a:graphic>
          <a:graphicData uri="http://schemas.openxmlformats.org/drawingml/2006/table">
            <a:tbl>
              <a:tblPr firstRow="1" bandRow="1"/>
              <a:tblGrid>
                <a:gridCol w="1600200">
                  <a:extLst>
                    <a:ext uri="{9D8B030D-6E8A-4147-A177-3AD203B41FA5}">
                      <a16:colId xmlns:a16="http://schemas.microsoft.com/office/drawing/2014/main" val="2524196010"/>
                    </a:ext>
                  </a:extLst>
                </a:gridCol>
                <a:gridCol w="1600200">
                  <a:extLst>
                    <a:ext uri="{9D8B030D-6E8A-4147-A177-3AD203B41FA5}">
                      <a16:colId xmlns:a16="http://schemas.microsoft.com/office/drawing/2014/main" val="2664401391"/>
                    </a:ext>
                  </a:extLst>
                </a:gridCol>
                <a:gridCol w="2590800">
                  <a:extLst>
                    <a:ext uri="{9D8B030D-6E8A-4147-A177-3AD203B41FA5}">
                      <a16:colId xmlns:a16="http://schemas.microsoft.com/office/drawing/2014/main" val="3932348435"/>
                    </a:ext>
                  </a:extLst>
                </a:gridCol>
                <a:gridCol w="2514600">
                  <a:extLst>
                    <a:ext uri="{9D8B030D-6E8A-4147-A177-3AD203B41FA5}">
                      <a16:colId xmlns:a16="http://schemas.microsoft.com/office/drawing/2014/main" val="4252761953"/>
                    </a:ext>
                  </a:extLst>
                </a:gridCol>
              </a:tblGrid>
              <a:tr h="285750">
                <a:tc>
                  <a:txBody>
                    <a:bodyPr/>
                    <a:lstStyle/>
                    <a:p>
                      <a:pPr algn="l" fontAlgn="t"/>
                      <a:r>
                        <a:rPr lang="en-US" sz="2000" b="1" i="0" u="none" strike="noStrike" dirty="0">
                          <a:solidFill>
                            <a:srgbClr val="000000"/>
                          </a:solidFill>
                          <a:effectLst/>
                          <a:latin typeface="Calibri" panose="020F0502020204030204" pitchFamily="34" charset="0"/>
                        </a:rPr>
                        <a:t>Process Type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1" i="0" u="none" strike="noStrike">
                          <a:solidFill>
                            <a:srgbClr val="000000"/>
                          </a:solidFill>
                          <a:effectLst/>
                          <a:latin typeface="Calibri" panose="020F0502020204030204" pitchFamily="34" charset="0"/>
                        </a:rPr>
                        <a:t>Service Example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1" i="0" u="none" strike="noStrike">
                          <a:solidFill>
                            <a:srgbClr val="000000"/>
                          </a:solidFill>
                          <a:effectLst/>
                          <a:latin typeface="Calibri" panose="020F0502020204030204" pitchFamily="34" charset="0"/>
                        </a:rPr>
                        <a:t>Characteristic</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1" i="0" u="none" strike="noStrike">
                          <a:solidFill>
                            <a:srgbClr val="000000"/>
                          </a:solidFill>
                          <a:effectLst/>
                          <a:latin typeface="Calibri" panose="020F0502020204030204" pitchFamily="34" charset="0"/>
                        </a:rPr>
                        <a:t>Management Challenge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472536"/>
                  </a:ext>
                </a:extLst>
              </a:tr>
              <a:tr h="285750">
                <a:tc>
                  <a:txBody>
                    <a:bodyPr/>
                    <a:lstStyle/>
                    <a:p>
                      <a:pPr algn="l" fontAlgn="t"/>
                      <a:r>
                        <a:rPr lang="en-US" sz="1800" b="0" i="0" u="none" strike="noStrike" dirty="0">
                          <a:solidFill>
                            <a:srgbClr val="000000"/>
                          </a:solidFill>
                          <a:effectLst/>
                          <a:latin typeface="Calibri" panose="020F0502020204030204" pitchFamily="34" charset="0"/>
                        </a:rPr>
                        <a:t>Project</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Consulting</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One-of-a-kind engagement</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a:solidFill>
                            <a:srgbClr val="000000"/>
                          </a:solidFill>
                          <a:effectLst/>
                          <a:latin typeface="Calibri" panose="020F0502020204030204" pitchFamily="34" charset="0"/>
                        </a:rPr>
                        <a:t>Staffing and scheduling</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08338294"/>
                  </a:ext>
                </a:extLst>
              </a:tr>
              <a:tr h="428625">
                <a:tc>
                  <a:txBody>
                    <a:bodyPr/>
                    <a:lstStyle/>
                    <a:p>
                      <a:pPr algn="l" fontAlgn="t"/>
                      <a:r>
                        <a:rPr lang="en-US" sz="1800" b="0" i="0" u="none" strike="noStrike">
                          <a:solidFill>
                            <a:srgbClr val="000000"/>
                          </a:solidFill>
                          <a:effectLst/>
                          <a:latin typeface="Calibri" panose="020F0502020204030204" pitchFamily="34" charset="0"/>
                        </a:rPr>
                        <a:t>Job Shop</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Hospital</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Many specialized departments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Balancing utilization and scheduling patients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1297295"/>
                  </a:ext>
                </a:extLst>
              </a:tr>
              <a:tr h="438150">
                <a:tc>
                  <a:txBody>
                    <a:bodyPr/>
                    <a:lstStyle/>
                    <a:p>
                      <a:pPr algn="l" fontAlgn="t"/>
                      <a:r>
                        <a:rPr lang="en-US" sz="1800" b="0" i="0" u="none" strike="noStrike">
                          <a:solidFill>
                            <a:srgbClr val="000000"/>
                          </a:solidFill>
                          <a:effectLst/>
                          <a:latin typeface="Calibri" panose="020F0502020204030204" pitchFamily="34" charset="0"/>
                        </a:rPr>
                        <a:t>Batch</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Airline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Group of customers treated simultaneously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a:solidFill>
                            <a:srgbClr val="000000"/>
                          </a:solidFill>
                          <a:effectLst/>
                          <a:latin typeface="Calibri" panose="020F0502020204030204" pitchFamily="34" charset="0"/>
                        </a:rPr>
                        <a:t>Pricing of perishable asset(seat inventory)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8665593"/>
                  </a:ext>
                </a:extLst>
              </a:tr>
              <a:tr h="352425">
                <a:tc>
                  <a:txBody>
                    <a:bodyPr/>
                    <a:lstStyle/>
                    <a:p>
                      <a:pPr algn="l" fontAlgn="t"/>
                      <a:r>
                        <a:rPr lang="en-US" sz="1800" b="0" i="0" u="none" strike="noStrike">
                          <a:solidFill>
                            <a:srgbClr val="000000"/>
                          </a:solidFill>
                          <a:effectLst/>
                          <a:latin typeface="Calibri" panose="020F0502020204030204" pitchFamily="34" charset="0"/>
                        </a:rPr>
                        <a:t>Flow</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a:solidFill>
                            <a:srgbClr val="000000"/>
                          </a:solidFill>
                          <a:effectLst/>
                          <a:latin typeface="Calibri" panose="020F0502020204030204" pitchFamily="34" charset="0"/>
                        </a:rPr>
                        <a:t>Cafeteria</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Fixed sequence of operations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a:solidFill>
                            <a:srgbClr val="000000"/>
                          </a:solidFill>
                          <a:effectLst/>
                          <a:latin typeface="Calibri" panose="020F0502020204030204" pitchFamily="34" charset="0"/>
                        </a:rPr>
                        <a:t>Adjust staffing to demand fluctuations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06492905"/>
                  </a:ext>
                </a:extLst>
              </a:tr>
              <a:tr h="304800">
                <a:tc>
                  <a:txBody>
                    <a:bodyPr/>
                    <a:lstStyle/>
                    <a:p>
                      <a:pPr algn="l" fontAlgn="t"/>
                      <a:r>
                        <a:rPr lang="en-US" sz="1800" b="0" i="0" u="none" strike="noStrike">
                          <a:solidFill>
                            <a:srgbClr val="000000"/>
                          </a:solidFill>
                          <a:effectLst/>
                          <a:latin typeface="Calibri" panose="020F0502020204030204" pitchFamily="34" charset="0"/>
                        </a:rPr>
                        <a:t>Continuous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a:solidFill>
                            <a:srgbClr val="000000"/>
                          </a:solidFill>
                          <a:effectLst/>
                          <a:latin typeface="Calibri" panose="020F0502020204030204" pitchFamily="34" charset="0"/>
                        </a:rPr>
                        <a:t>Electric utility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Uninterrupted delivery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800" b="0" i="0" u="none" strike="noStrike" dirty="0">
                          <a:solidFill>
                            <a:srgbClr val="000000"/>
                          </a:solidFill>
                          <a:effectLst/>
                          <a:latin typeface="Calibri" panose="020F0502020204030204" pitchFamily="34" charset="0"/>
                        </a:rPr>
                        <a:t>Maintenance and capacity planning</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5323427"/>
                  </a:ext>
                </a:extLst>
              </a:tr>
            </a:tbl>
          </a:graphicData>
        </a:graphic>
      </p:graphicFrame>
    </p:spTree>
    <p:extLst>
      <p:ext uri="{BB962C8B-B14F-4D97-AF65-F5344CB8AC3E}">
        <p14:creationId xmlns:p14="http://schemas.microsoft.com/office/powerpoint/2010/main" val="12429593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1760</TotalTime>
  <Pages>15</Pages>
  <Words>2776</Words>
  <Application>Microsoft Office PowerPoint</Application>
  <PresentationFormat>Letter Paper (8.5x11 in)</PresentationFormat>
  <Paragraphs>351</Paragraphs>
  <Slides>49</Slides>
  <Notes>36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49</vt:i4>
      </vt:variant>
    </vt:vector>
  </HeadingPairs>
  <TitlesOfParts>
    <vt:vector size="56" baseType="lpstr">
      <vt:lpstr>Arial</vt:lpstr>
      <vt:lpstr>Calibri</vt:lpstr>
      <vt:lpstr>Tahoma</vt:lpstr>
      <vt:lpstr>Times New Roman</vt:lpstr>
      <vt:lpstr>Wingdings</vt:lpstr>
      <vt:lpstr>Blends</vt:lpstr>
      <vt:lpstr>1_Blends</vt:lpstr>
      <vt:lpstr>Chapter 5 The Supporting Facility &amp; Process Flow</vt:lpstr>
      <vt:lpstr>Learning Objectives</vt:lpstr>
      <vt:lpstr>Environmental Psychology Orientation</vt:lpstr>
      <vt:lpstr>Servicescapes</vt:lpstr>
      <vt:lpstr>Figure 5.1: Typology of Servicescapes</vt:lpstr>
      <vt:lpstr>Figure 5.2: Servicescape Framework</vt:lpstr>
      <vt:lpstr>Environmental Dimensions of Servicescapes</vt:lpstr>
      <vt:lpstr>Facility Design Considerations</vt:lpstr>
      <vt:lpstr>Table 5.1: Service Process Types with Management Challenges</vt:lpstr>
      <vt:lpstr>Figure 5.3: Swim Lane Flowchart of Graduate School Admissions</vt:lpstr>
      <vt:lpstr>Figure 5.4: Process Flow Diagram of Mortgage Service</vt:lpstr>
      <vt:lpstr>Figure 5.5: Gantt Chart of Mortgage Service</vt:lpstr>
      <vt:lpstr>Process Terminology 1</vt:lpstr>
      <vt:lpstr>Process Terminology 2</vt:lpstr>
      <vt:lpstr>Table 5.2: License Renewal Process Times</vt:lpstr>
      <vt:lpstr>Figure 5.6: (a)Present and (b)Proposed Process Flow Diagrams</vt:lpstr>
      <vt:lpstr>Figure 5.7: Reengineered Driver’s License Office 1</vt:lpstr>
      <vt:lpstr>Figure 5.7: Reengineered Driver’s License Office 2</vt:lpstr>
      <vt:lpstr>Figure 5.8: Ocean World Site Planning Using Operations Sequence Analysis</vt:lpstr>
      <vt:lpstr>Figure 5.9: Final Site Plan for Ocean World Theme Park</vt:lpstr>
      <vt:lpstr>Figure 5.10: Flow Diagram for CRAFT Logic</vt:lpstr>
      <vt:lpstr>Topics for Discussion</vt:lpstr>
      <vt:lpstr>Interactive Exercise</vt:lpstr>
      <vt:lpstr>Case 5.1: Health Maintenance Organization (A)</vt:lpstr>
      <vt:lpstr>HMO (A) QUESTIONS</vt:lpstr>
      <vt:lpstr>Case 5.2: Health Maintenance Organization (B)</vt:lpstr>
      <vt:lpstr>HMO (B) Questions</vt:lpstr>
      <vt:lpstr>Case 5.3: Esquire Department Store</vt:lpstr>
      <vt:lpstr>The Role of the Servicescape Case 5.4</vt:lpstr>
      <vt:lpstr>The Servicescape</vt:lpstr>
      <vt:lpstr>Force Flow</vt:lpstr>
      <vt:lpstr>Normal Grocery Store</vt:lpstr>
      <vt:lpstr>Comparison</vt:lpstr>
      <vt:lpstr>“There’s cheese at the end of the maze…”</vt:lpstr>
      <vt:lpstr>Figure 5.2: Servicescape Framework Long Description 1</vt:lpstr>
      <vt:lpstr>Figure 5.2: Servicescape Framework Long Description 2</vt:lpstr>
      <vt:lpstr>Figure 5.2: Servicescape Framework Long Description 3</vt:lpstr>
      <vt:lpstr>Figure 5.2: Servicescape Framework Long Description 4</vt:lpstr>
      <vt:lpstr>Figure 5.2: Servicescape Framework Long Description 5</vt:lpstr>
      <vt:lpstr>Figure 5.3: Swim Lane Flowchart of Graduate School Admissions Long Description </vt:lpstr>
      <vt:lpstr>Figure 5.4: Process Flow Diagram of Mortgage Service Long Description </vt:lpstr>
      <vt:lpstr>Figure 5.5: Gantt Chart of Mortgage Service Long Description </vt:lpstr>
      <vt:lpstr>Figure 5.6: (a)Present and (b)Proposed Process Flow Diagrams Long Description </vt:lpstr>
      <vt:lpstr>Figure 5.7: Reengineered Driver’s License Office 1 Long Description </vt:lpstr>
      <vt:lpstr>Figure 5.7: Reengineered Driver’s License Office 2 Long Description </vt:lpstr>
      <vt:lpstr>Figure 5.8: Ocean World Site Planning Using Operations Sequence Analysis Long Description </vt:lpstr>
      <vt:lpstr>Figure 5.10: Flow Diagram for CRAFT Logic Long Description </vt:lpstr>
      <vt:lpstr>Force Flow Long Description </vt:lpstr>
      <vt:lpstr>Normal Grocery Store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325</cp:revision>
  <cp:lastPrinted>1997-05-18T18:51:52Z</cp:lastPrinted>
  <dcterms:created xsi:type="dcterms:W3CDTF">1996-01-27T21:40:24Z</dcterms:created>
  <dcterms:modified xsi:type="dcterms:W3CDTF">2018-09-25T11:17:14Z</dcterms:modified>
</cp:coreProperties>
</file>