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80" r:id="rId2"/>
  </p:sldMasterIdLst>
  <p:notesMasterIdLst>
    <p:notesMasterId r:id="rId44"/>
  </p:notesMasterIdLst>
  <p:handoutMasterIdLst>
    <p:handoutMasterId r:id="rId45"/>
  </p:handoutMasterIdLst>
  <p:sldIdLst>
    <p:sldId id="364" r:id="rId3"/>
    <p:sldId id="271" r:id="rId4"/>
    <p:sldId id="296" r:id="rId5"/>
    <p:sldId id="311" r:id="rId6"/>
    <p:sldId id="289" r:id="rId7"/>
    <p:sldId id="290" r:id="rId8"/>
    <p:sldId id="276" r:id="rId9"/>
    <p:sldId id="334" r:id="rId10"/>
    <p:sldId id="306" r:id="rId11"/>
    <p:sldId id="298" r:id="rId12"/>
    <p:sldId id="348" r:id="rId13"/>
    <p:sldId id="349" r:id="rId14"/>
    <p:sldId id="350" r:id="rId15"/>
    <p:sldId id="352" r:id="rId16"/>
    <p:sldId id="353" r:id="rId17"/>
    <p:sldId id="354" r:id="rId18"/>
    <p:sldId id="351" r:id="rId19"/>
    <p:sldId id="313" r:id="rId20"/>
    <p:sldId id="314" r:id="rId21"/>
    <p:sldId id="258" r:id="rId22"/>
    <p:sldId id="355" r:id="rId23"/>
    <p:sldId id="356" r:id="rId24"/>
    <p:sldId id="357" r:id="rId25"/>
    <p:sldId id="358" r:id="rId26"/>
    <p:sldId id="359" r:id="rId27"/>
    <p:sldId id="310" r:id="rId28"/>
    <p:sldId id="315" r:id="rId29"/>
    <p:sldId id="319" r:id="rId30"/>
    <p:sldId id="318" r:id="rId31"/>
    <p:sldId id="317" r:id="rId32"/>
    <p:sldId id="279" r:id="rId33"/>
    <p:sldId id="269" r:id="rId34"/>
    <p:sldId id="360" r:id="rId35"/>
    <p:sldId id="270" r:id="rId36"/>
    <p:sldId id="333" r:id="rId37"/>
    <p:sldId id="336" r:id="rId38"/>
    <p:sldId id="338" r:id="rId39"/>
    <p:sldId id="347" r:id="rId40"/>
    <p:sldId id="361" r:id="rId41"/>
    <p:sldId id="362" r:id="rId42"/>
    <p:sldId id="363" r:id="rId43"/>
  </p:sldIdLst>
  <p:sldSz cx="9144000" cy="6858000" type="letter"/>
  <p:notesSz cx="6858000" cy="9028113"/>
  <p:custDataLst>
    <p:tags r:id="rId46"/>
  </p:custDataLst>
  <p:defaultTextStyle>
    <a:defPPr>
      <a:defRPr lang="en-US"/>
    </a:defPPr>
    <a:lvl1pPr algn="l" rtl="0" eaLnBrk="0" fontAlgn="base" hangingPunct="0">
      <a:spcBef>
        <a:spcPct val="0"/>
      </a:spcBef>
      <a:spcAft>
        <a:spcPct val="0"/>
      </a:spcAft>
      <a:defRPr kern="1200">
        <a:solidFill>
          <a:schemeClr val="tx1"/>
        </a:solidFill>
        <a:latin typeface="Tahoma" charset="0"/>
        <a:ea typeface="+mn-ea"/>
        <a:cs typeface="+mn-cs"/>
      </a:defRPr>
    </a:lvl1pPr>
    <a:lvl2pPr marL="457200" algn="l" rtl="0" eaLnBrk="0" fontAlgn="base" hangingPunct="0">
      <a:spcBef>
        <a:spcPct val="0"/>
      </a:spcBef>
      <a:spcAft>
        <a:spcPct val="0"/>
      </a:spcAft>
      <a:defRPr kern="1200">
        <a:solidFill>
          <a:schemeClr val="tx1"/>
        </a:solidFill>
        <a:latin typeface="Tahoma" charset="0"/>
        <a:ea typeface="+mn-ea"/>
        <a:cs typeface="+mn-cs"/>
      </a:defRPr>
    </a:lvl2pPr>
    <a:lvl3pPr marL="914400" algn="l" rtl="0" eaLnBrk="0" fontAlgn="base" hangingPunct="0">
      <a:spcBef>
        <a:spcPct val="0"/>
      </a:spcBef>
      <a:spcAft>
        <a:spcPct val="0"/>
      </a:spcAft>
      <a:defRPr kern="1200">
        <a:solidFill>
          <a:schemeClr val="tx1"/>
        </a:solidFill>
        <a:latin typeface="Tahoma" charset="0"/>
        <a:ea typeface="+mn-ea"/>
        <a:cs typeface="+mn-cs"/>
      </a:defRPr>
    </a:lvl3pPr>
    <a:lvl4pPr marL="1371600" algn="l" rtl="0" eaLnBrk="0" fontAlgn="base" hangingPunct="0">
      <a:spcBef>
        <a:spcPct val="0"/>
      </a:spcBef>
      <a:spcAft>
        <a:spcPct val="0"/>
      </a:spcAft>
      <a:defRPr kern="1200">
        <a:solidFill>
          <a:schemeClr val="tx1"/>
        </a:solidFill>
        <a:latin typeface="Tahoma" charset="0"/>
        <a:ea typeface="+mn-ea"/>
        <a:cs typeface="+mn-cs"/>
      </a:defRPr>
    </a:lvl4pPr>
    <a:lvl5pPr marL="1828800" algn="l" rtl="0" eaLnBrk="0" fontAlgn="base" hangingPunct="0">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5" autoAdjust="0"/>
    <p:restoredTop sz="86427" autoAdjust="0"/>
  </p:normalViewPr>
  <p:slideViewPr>
    <p:cSldViewPr>
      <p:cViewPr varScale="1">
        <p:scale>
          <a:sx n="110" d="100"/>
          <a:sy n="110" d="100"/>
        </p:scale>
        <p:origin x="102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02"/>
    </p:cViewPr>
  </p:sorterViewPr>
  <p:notesViewPr>
    <p:cSldViewPr>
      <p:cViewPr varScale="1">
        <p:scale>
          <a:sx n="86" d="100"/>
          <a:sy n="86" d="100"/>
        </p:scale>
        <p:origin x="318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Arial" charset="0"/>
              </a:defRPr>
            </a:lvl1pPr>
          </a:lstStyle>
          <a:p>
            <a:pPr>
              <a:defRPr/>
            </a:pPr>
            <a:endParaRPr lang="en-US"/>
          </a:p>
        </p:txBody>
      </p:sp>
      <p:sp>
        <p:nvSpPr>
          <p:cNvPr id="4099" name="Rectangle 3"/>
          <p:cNvSpPr>
            <a:spLocks noGrp="1" noChangeArrowheads="1"/>
          </p:cNvSpPr>
          <p:nvPr>
            <p:ph type="dt" sz="quarter"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Arial" charset="0"/>
              </a:defRPr>
            </a:lvl1pPr>
          </a:lstStyle>
          <a:p>
            <a:pPr>
              <a:defRPr/>
            </a:pPr>
            <a:endParaRPr lang="en-US"/>
          </a:p>
        </p:txBody>
      </p:sp>
      <p:sp>
        <p:nvSpPr>
          <p:cNvPr id="4100" name="Rectangle 4"/>
          <p:cNvSpPr>
            <a:spLocks noGrp="1" noChangeArrowheads="1"/>
          </p:cNvSpPr>
          <p:nvPr>
            <p:ph type="ftr" sz="quarter" idx="2"/>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Arial" charset="0"/>
              </a:defRPr>
            </a:lvl1pPr>
          </a:lstStyle>
          <a:p>
            <a:pPr>
              <a:defRPr/>
            </a:pPr>
            <a:endParaRPr lang="en-US"/>
          </a:p>
        </p:txBody>
      </p:sp>
      <p:sp>
        <p:nvSpPr>
          <p:cNvPr id="4101" name="Rectangle 5"/>
          <p:cNvSpPr>
            <a:spLocks noGrp="1" noChangeArrowheads="1"/>
          </p:cNvSpPr>
          <p:nvPr>
            <p:ph type="sldNum" sz="quarter" idx="3"/>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Arial" charset="0"/>
              </a:defRPr>
            </a:lvl1pPr>
          </a:lstStyle>
          <a:p>
            <a:pPr>
              <a:defRPr/>
            </a:pPr>
            <a:fld id="{E6C00F8C-1171-4033-A5B7-DE184FD0BD56}" type="slidenum">
              <a:rPr lang="en-US"/>
              <a:pPr>
                <a:defRPr/>
              </a:pPr>
              <a:t>‹#›</a:t>
            </a:fld>
            <a:endParaRPr lang="en-US"/>
          </a:p>
        </p:txBody>
      </p:sp>
      <p:sp>
        <p:nvSpPr>
          <p:cNvPr id="4102" name="Rectangle 6"/>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499B710D-67DE-4A20-82FC-29CA14868FCD}"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3043255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86200" y="-1588"/>
            <a:ext cx="2971800" cy="452438"/>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smtClean="0">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3886200" y="8575675"/>
            <a:ext cx="2971800" cy="452438"/>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smtClean="0">
                <a:latin typeface="Times New Roman" pitchFamily="18" charset="0"/>
              </a:defRPr>
            </a:lvl1pPr>
          </a:lstStyle>
          <a:p>
            <a:pPr>
              <a:defRPr/>
            </a:pPr>
            <a:fld id="{AF846481-77A5-4BFD-95F4-E1EB069DFA3A}" type="slidenum">
              <a:rPr lang="en-US"/>
              <a:pPr>
                <a:defRPr/>
              </a:pPr>
              <a:t>‹#›</a:t>
            </a:fld>
            <a:endParaRPr lang="en-US"/>
          </a:p>
        </p:txBody>
      </p:sp>
      <p:sp>
        <p:nvSpPr>
          <p:cNvPr id="2054" name="Rectangle 6"/>
          <p:cNvSpPr>
            <a:spLocks noGrp="1" noChangeArrowheads="1"/>
          </p:cNvSpPr>
          <p:nvPr>
            <p:ph type="body" sz="quarter" idx="3"/>
          </p:nvPr>
        </p:nvSpPr>
        <p:spPr bwMode="auto">
          <a:xfrm>
            <a:off x="914400" y="4287838"/>
            <a:ext cx="5029200" cy="4062412"/>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1" name="Rectangle 7"/>
          <p:cNvSpPr>
            <a:spLocks noGrp="1" noRot="1" noChangeAspect="1" noChangeArrowheads="1" noTextEdit="1"/>
          </p:cNvSpPr>
          <p:nvPr>
            <p:ph type="sldImg" idx="2"/>
          </p:nvPr>
        </p:nvSpPr>
        <p:spPr bwMode="auto">
          <a:xfrm>
            <a:off x="1177925" y="682625"/>
            <a:ext cx="4502150" cy="3373438"/>
          </a:xfrm>
          <a:prstGeom prst="rect">
            <a:avLst/>
          </a:prstGeom>
          <a:noFill/>
          <a:ln w="12700">
            <a:solidFill>
              <a:schemeClr val="tx1"/>
            </a:solidFill>
            <a:miter lim="800000"/>
            <a:headEnd/>
            <a:tailEnd/>
          </a:ln>
        </p:spPr>
      </p:sp>
      <p:sp>
        <p:nvSpPr>
          <p:cNvPr id="2056" name="Rectangle 8"/>
          <p:cNvSpPr>
            <a:spLocks noChangeArrowheads="1"/>
          </p:cNvSpPr>
          <p:nvPr/>
        </p:nvSpPr>
        <p:spPr bwMode="auto">
          <a:xfrm>
            <a:off x="6388100" y="8636000"/>
            <a:ext cx="401638" cy="304800"/>
          </a:xfrm>
          <a:prstGeom prst="rect">
            <a:avLst/>
          </a:prstGeom>
          <a:noFill/>
          <a:ln w="9525">
            <a:noFill/>
            <a:miter lim="800000"/>
            <a:headEnd/>
            <a:tailEnd/>
          </a:ln>
          <a:effectLst/>
        </p:spPr>
        <p:txBody>
          <a:bodyPr wrap="none" lIns="92075" tIns="46038" rIns="92075" bIns="46038" anchor="ctr">
            <a:spAutoFit/>
          </a:bodyPr>
          <a:lstStyle/>
          <a:p>
            <a:pPr algn="r">
              <a:defRPr/>
            </a:pPr>
            <a:fld id="{B7ECF210-55CD-41E0-BFAA-23515DA24861}" type="slidenum">
              <a:rPr lang="en-US" sz="1400">
                <a:latin typeface="Arial" charset="0"/>
              </a:rPr>
              <a:pPr algn="r">
                <a:defRPr/>
              </a:pPr>
              <a:t>‹#›</a:t>
            </a:fld>
            <a:endParaRPr lang="en-US" sz="1400">
              <a:latin typeface="Arial" charset="0"/>
            </a:endParaRPr>
          </a:p>
        </p:txBody>
      </p:sp>
    </p:spTree>
    <p:extLst>
      <p:ext uri="{BB962C8B-B14F-4D97-AF65-F5344CB8AC3E}">
        <p14:creationId xmlns:p14="http://schemas.microsoft.com/office/powerpoint/2010/main" val="20594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3</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247983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19</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407448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07882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499258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84387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950077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1179513" y="682625"/>
            <a:ext cx="4498975" cy="3373438"/>
          </a:xfrm>
          <a:ln cap="flat"/>
        </p:spPr>
      </p:sp>
      <p:sp>
        <p:nvSpPr>
          <p:cNvPr id="2867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048470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268025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82625"/>
            <a:ext cx="4498975" cy="3373438"/>
          </a:xfrm>
          <a:ln cap="flat"/>
        </p:spPr>
      </p:sp>
      <p:sp>
        <p:nvSpPr>
          <p:cNvPr id="3174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74277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xfrm>
            <a:off x="1179513" y="682625"/>
            <a:ext cx="4498975" cy="3373438"/>
          </a:xfrm>
          <a:ln cap="flat"/>
        </p:spPr>
      </p:sp>
      <p:sp>
        <p:nvSpPr>
          <p:cNvPr id="32771"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511377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79513" y="682625"/>
            <a:ext cx="4498975" cy="3373438"/>
          </a:xfrm>
          <a:ln cap="flat"/>
        </p:spPr>
      </p:sp>
      <p:sp>
        <p:nvSpPr>
          <p:cNvPr id="33795"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379668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Grp="1" noChangeArrowheads="1"/>
          </p:cNvSpPr>
          <p:nvPr>
            <p:ph type="sldNum" sz="quarter" idx="5"/>
          </p:nvPr>
        </p:nvSpPr>
        <p:spPr>
          <a:noFill/>
        </p:spPr>
        <p:txBody>
          <a:bodyPr/>
          <a:lstStyle/>
          <a:p>
            <a:fld id="{2437C031-9DC0-4DE6-846C-ADC91E512768}" type="slidenum">
              <a:rPr lang="en-US"/>
              <a:pPr/>
              <a:t>4</a:t>
            </a:fld>
            <a:endParaRPr lang="en-US"/>
          </a:p>
        </p:txBody>
      </p:sp>
      <p:sp>
        <p:nvSpPr>
          <p:cNvPr id="27651" name="Rectangle 2"/>
          <p:cNvSpPr>
            <a:spLocks noGrp="1" noRot="1" noChangeAspect="1" noChangeArrowheads="1" noTextEdit="1"/>
          </p:cNvSpPr>
          <p:nvPr>
            <p:ph type="sldImg"/>
          </p:nvPr>
        </p:nvSpPr>
        <p:spPr>
          <a:xfrm>
            <a:off x="1179513" y="682625"/>
            <a:ext cx="4498975" cy="3373438"/>
          </a:xfrm>
          <a:ln cap="flat"/>
        </p:spPr>
      </p:sp>
      <p:sp>
        <p:nvSpPr>
          <p:cNvPr id="276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3230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38</a:t>
            </a:fld>
            <a:endParaRPr lang="en-US"/>
          </a:p>
        </p:txBody>
      </p:sp>
    </p:spTree>
    <p:extLst>
      <p:ext uri="{BB962C8B-B14F-4D97-AF65-F5344CB8AC3E}">
        <p14:creationId xmlns:p14="http://schemas.microsoft.com/office/powerpoint/2010/main" val="3393191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39</a:t>
            </a:fld>
            <a:endParaRPr lang="en-US"/>
          </a:p>
        </p:txBody>
      </p:sp>
    </p:spTree>
    <p:extLst>
      <p:ext uri="{BB962C8B-B14F-4D97-AF65-F5344CB8AC3E}">
        <p14:creationId xmlns:p14="http://schemas.microsoft.com/office/powerpoint/2010/main" val="2962239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40</a:t>
            </a:fld>
            <a:endParaRPr lang="en-US"/>
          </a:p>
        </p:txBody>
      </p:sp>
    </p:spTree>
    <p:extLst>
      <p:ext uri="{BB962C8B-B14F-4D97-AF65-F5344CB8AC3E}">
        <p14:creationId xmlns:p14="http://schemas.microsoft.com/office/powerpoint/2010/main" val="5513593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41</a:t>
            </a:fld>
            <a:endParaRPr lang="en-US"/>
          </a:p>
        </p:txBody>
      </p:sp>
    </p:spTree>
    <p:extLst>
      <p:ext uri="{BB962C8B-B14F-4D97-AF65-F5344CB8AC3E}">
        <p14:creationId xmlns:p14="http://schemas.microsoft.com/office/powerpoint/2010/main" val="2744022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6</a:t>
            </a:fld>
            <a:endParaRPr lang="en-US"/>
          </a:p>
        </p:txBody>
      </p:sp>
    </p:spTree>
    <p:extLst>
      <p:ext uri="{BB962C8B-B14F-4D97-AF65-F5344CB8AC3E}">
        <p14:creationId xmlns:p14="http://schemas.microsoft.com/office/powerpoint/2010/main" val="4176588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7</a:t>
            </a:fld>
            <a:endParaRPr lang="en-US"/>
          </a:p>
        </p:txBody>
      </p:sp>
    </p:spTree>
    <p:extLst>
      <p:ext uri="{BB962C8B-B14F-4D97-AF65-F5344CB8AC3E}">
        <p14:creationId xmlns:p14="http://schemas.microsoft.com/office/powerpoint/2010/main" val="3634900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682625"/>
            <a:ext cx="4498975" cy="3373438"/>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AF846481-77A5-4BFD-95F4-E1EB069DFA3A}" type="slidenum">
              <a:rPr lang="en-US" smtClean="0"/>
              <a:pPr>
                <a:defRPr/>
              </a:pPr>
              <a:t>8</a:t>
            </a:fld>
            <a:endParaRPr lang="en-US"/>
          </a:p>
        </p:txBody>
      </p:sp>
    </p:spTree>
    <p:extLst>
      <p:ext uri="{BB962C8B-B14F-4D97-AF65-F5344CB8AC3E}">
        <p14:creationId xmlns:p14="http://schemas.microsoft.com/office/powerpoint/2010/main" val="1533956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10</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619467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11</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1208313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12</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2885872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37C616-A1C7-4E58-B091-AE23EDB78FB9}" type="slidenum">
              <a:rPr lang="en-US"/>
              <a:pPr/>
              <a:t>18</a:t>
            </a:fld>
            <a:endParaRPr lang="en-US"/>
          </a:p>
        </p:txBody>
      </p:sp>
      <p:sp>
        <p:nvSpPr>
          <p:cNvPr id="36866" name="Rectangle 2"/>
          <p:cNvSpPr>
            <a:spLocks noGrp="1" noRot="1" noChangeAspect="1" noChangeArrowheads="1"/>
          </p:cNvSpPr>
          <p:nvPr>
            <p:ph type="sldImg"/>
          </p:nvPr>
        </p:nvSpPr>
        <p:spPr bwMode="auto">
          <a:xfrm>
            <a:off x="1179513" y="682625"/>
            <a:ext cx="4498975" cy="3373438"/>
          </a:xfrm>
          <a:prstGeom prst="rect">
            <a:avLst/>
          </a:prstGeom>
          <a:noFill/>
          <a:ln w="12700" cap="flat">
            <a:solidFill>
              <a:schemeClr val="tx1"/>
            </a:solidFill>
            <a:miter lim="800000"/>
            <a:headEnd/>
            <a:tailEnd/>
          </a:ln>
        </p:spPr>
      </p:sp>
      <p:sp>
        <p:nvSpPr>
          <p:cNvPr id="36867" name="Rectangle 3"/>
          <p:cNvSpPr>
            <a:spLocks noGrp="1" noChangeArrowheads="1"/>
          </p:cNvSpPr>
          <p:nvPr>
            <p:ph type="body" idx="1"/>
          </p:nvPr>
        </p:nvSpPr>
        <p:spPr bwMode="auto">
          <a:xfrm>
            <a:off x="914400" y="4288354"/>
            <a:ext cx="5029200" cy="4062651"/>
          </a:xfrm>
          <a:prstGeom prst="rect">
            <a:avLst/>
          </a:prstGeom>
          <a:noFill/>
          <a:ln>
            <a:miter lim="800000"/>
            <a:headEnd/>
            <a:tailEnd/>
          </a:ln>
        </p:spPr>
        <p:txBody>
          <a:bodyPr lIns="92075" tIns="46038" rIns="92075" bIns="46038"/>
          <a:lstStyle/>
          <a:p>
            <a:endParaRPr lang="en-US"/>
          </a:p>
        </p:txBody>
      </p:sp>
    </p:spTree>
    <p:extLst>
      <p:ext uri="{BB962C8B-B14F-4D97-AF65-F5344CB8AC3E}">
        <p14:creationId xmlns:p14="http://schemas.microsoft.com/office/powerpoint/2010/main" val="3518322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7"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
        <p:nvSpPr>
          <p:cNvPr id="3" name="Content Placeholder 2"/>
          <p:cNvSpPr>
            <a:spLocks noGrp="1"/>
          </p:cNvSpPr>
          <p:nvPr>
            <p:ph sz="quarter" idx="14"/>
          </p:nvPr>
        </p:nvSpPr>
        <p:spPr>
          <a:xfrm>
            <a:off x="990600" y="5791200"/>
            <a:ext cx="7772400" cy="30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353294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59405"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16" name="Rectangle 16"/>
          <p:cNvSpPr>
            <a:spLocks noGrp="1" noChangeArrowheads="1"/>
          </p:cNvSpPr>
          <p:nvPr>
            <p:ph type="sldNum" sz="quarter" idx="12"/>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19" name="Content Placeholder 2"/>
          <p:cNvSpPr>
            <a:spLocks noGrp="1"/>
          </p:cNvSpPr>
          <p:nvPr>
            <p:ph sz="quarter" idx="13" hasCustomPrompt="1"/>
          </p:nvPr>
        </p:nvSpPr>
        <p:spPr>
          <a:xfrm>
            <a:off x="2895600" y="6248400"/>
            <a:ext cx="3962400" cy="457200"/>
          </a:xfrm>
        </p:spPr>
        <p:txBody>
          <a:bodyPr anchor="ctr"/>
          <a:lstStyle>
            <a:lvl1pPr marL="0" indent="0" algn="ctr">
              <a:buNone/>
              <a:defRPr sz="900">
                <a:latin typeface="Calibri" panose="020F0502020204030204" pitchFamily="34" charset="0"/>
              </a:defRPr>
            </a:lvl1pPr>
          </a:lstStyle>
          <a:p>
            <a:pPr>
              <a:defRPr/>
            </a:pPr>
            <a:r>
              <a:rPr lang="en-US" dirty="0"/>
              <a:t>©2019 McGraw-Hill Education.</a:t>
            </a:r>
          </a:p>
        </p:txBody>
      </p:sp>
    </p:spTree>
    <p:extLst>
      <p:ext uri="{BB962C8B-B14F-4D97-AF65-F5344CB8AC3E}">
        <p14:creationId xmlns:p14="http://schemas.microsoft.com/office/powerpoint/2010/main" val="131928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990600" y="609600"/>
            <a:ext cx="7772400" cy="14620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dirty="0"/>
          </a:p>
        </p:txBody>
      </p:sp>
      <p:sp>
        <p:nvSpPr>
          <p:cNvPr id="3" name="Content Placeholder 2"/>
          <p:cNvSpPr>
            <a:spLocks noGrp="1"/>
          </p:cNvSpPr>
          <p:nvPr>
            <p:ph sz="quarter" idx="11" hasCustomPrompt="1"/>
          </p:nvPr>
        </p:nvSpPr>
        <p:spPr>
          <a:xfrm>
            <a:off x="2895600" y="6477000"/>
            <a:ext cx="4267200" cy="228600"/>
          </a:xfrm>
        </p:spPr>
        <p:txBody>
          <a:bodyPr/>
          <a:lstStyle>
            <a:lvl1pPr marL="0" indent="0" algn="ctr">
              <a:buNone/>
              <a:defRPr sz="900">
                <a:latin typeface="Calibri" panose="020F0502020204030204" pitchFamily="34" charset="0"/>
              </a:defRPr>
            </a:lvl1pPr>
          </a:lstStyle>
          <a:p>
            <a:pPr lvl="0"/>
            <a:r>
              <a:rPr lang="en-IN" dirty="0"/>
              <a:t>©2019 McGraw-Hill Education.</a:t>
            </a:r>
          </a:p>
        </p:txBody>
      </p:sp>
      <p:sp>
        <p:nvSpPr>
          <p:cNvPr id="16" name="Content Placeholder 15"/>
          <p:cNvSpPr>
            <a:spLocks noGrp="1"/>
          </p:cNvSpPr>
          <p:nvPr>
            <p:ph sz="quarter" idx="12" hasCustomPrompt="1"/>
          </p:nvPr>
        </p:nvSpPr>
        <p:spPr>
          <a:xfrm>
            <a:off x="7162800" y="6477000"/>
            <a:ext cx="1846263" cy="228600"/>
          </a:xfrm>
        </p:spPr>
        <p:txBody>
          <a:bodyPr/>
          <a:lstStyle>
            <a:lvl1pPr marL="0" indent="0" algn="r">
              <a:buFontTx/>
              <a:buNone/>
              <a:defRPr sz="1400">
                <a:latin typeface="Calibri" panose="020F0502020204030204" pitchFamily="34" charset="0"/>
              </a:defRPr>
            </a:lvl1pPr>
            <a:lvl2pPr marL="742950" indent="-285750">
              <a:buFont typeface="Arial" panose="020B0604020202020204" pitchFamily="34" charset="0"/>
              <a:buChar char="•"/>
              <a:defRPr sz="1400">
                <a:latin typeface="Calibri" panose="020F0502020204030204" pitchFamily="34" charset="0"/>
              </a:defRPr>
            </a:lvl2pPr>
            <a:lvl3pPr marL="1200150" indent="-285750">
              <a:buFont typeface="Arial" panose="020B0604020202020204" pitchFamily="34" charset="0"/>
              <a:buChar char="•"/>
              <a:defRPr sz="1400">
                <a:latin typeface="Calibri" panose="020F0502020204030204" pitchFamily="34" charset="0"/>
              </a:defRPr>
            </a:lvl3pPr>
            <a:lvl4pPr marL="1657350" indent="-285750">
              <a:buFont typeface="Arial" panose="020B0604020202020204" pitchFamily="34" charset="0"/>
              <a:buChar char="•"/>
              <a:defRPr sz="1400">
                <a:latin typeface="Calibri" panose="020F0502020204030204" pitchFamily="34" charset="0"/>
              </a:defRPr>
            </a:lvl4pPr>
            <a:lvl5pPr marL="2114550" indent="-285750">
              <a:buFont typeface="Arial" panose="020B0604020202020204" pitchFamily="34" charset="0"/>
              <a:buChar char="•"/>
              <a:defRPr sz="1400">
                <a:latin typeface="Calibri" panose="020F0502020204030204" pitchFamily="34" charset="0"/>
              </a:defRPr>
            </a:lvl5pPr>
          </a:lstStyle>
          <a:p>
            <a:pPr lvl="0"/>
            <a:r>
              <a:rPr lang="en-IN" dirty="0"/>
              <a:t>&lt;#&gt;</a:t>
            </a:r>
          </a:p>
        </p:txBody>
      </p:sp>
    </p:spTree>
    <p:extLst>
      <p:ext uri="{BB962C8B-B14F-4D97-AF65-F5344CB8AC3E}">
        <p14:creationId xmlns:p14="http://schemas.microsoft.com/office/powerpoint/2010/main" val="147343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228600" y="482264"/>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59404" name="Rectangle 12"/>
          <p:cNvSpPr>
            <a:spLocks noGrp="1" noChangeArrowheads="1"/>
          </p:cNvSpPr>
          <p:nvPr>
            <p:ph type="ctrTitle"/>
          </p:nvPr>
        </p:nvSpPr>
        <p:spPr>
          <a:xfrm>
            <a:off x="1219200" y="381000"/>
            <a:ext cx="7772400" cy="852488"/>
          </a:xfrm>
        </p:spPr>
        <p:txBody>
          <a:bodyPr/>
          <a:lstStyle>
            <a:lvl1pPr>
              <a:defRPr/>
            </a:lvl1pPr>
          </a:lstStyle>
          <a:p>
            <a:r>
              <a:rPr lang="en-US" dirty="0"/>
              <a:t>Click to edit Master 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p>
        </p:txBody>
      </p:sp>
      <p:sp>
        <p:nvSpPr>
          <p:cNvPr id="21"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22"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extLst>
      <p:ext uri="{BB962C8B-B14F-4D97-AF65-F5344CB8AC3E}">
        <p14:creationId xmlns:p14="http://schemas.microsoft.com/office/powerpoint/2010/main" val="3737101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342900" indent="-342900">
              <a:buClr>
                <a:schemeClr val="tx1"/>
              </a:buClr>
              <a:buFont typeface="Arial" panose="020B0604020202020204" pitchFamily="34" charset="0"/>
              <a:buChar char="•"/>
              <a:defRPr>
                <a:latin typeface="Calibri" panose="020F0502020204030204" pitchFamily="34" charset="0"/>
              </a:defRPr>
            </a:lvl1pPr>
            <a:lvl2pPr marL="742950" indent="-285750">
              <a:buClr>
                <a:schemeClr val="tx1"/>
              </a:buClr>
              <a:buFont typeface="Arial" panose="020B0604020202020204" pitchFamily="34" charset="0"/>
              <a:buChar char="•"/>
              <a:defRPr>
                <a:latin typeface="Calibri" panose="020F0502020204030204" pitchFamily="34" charset="0"/>
              </a:defRPr>
            </a:lvl2pPr>
            <a:lvl3pPr marL="1143000" indent="-228600">
              <a:buClr>
                <a:schemeClr val="tx1"/>
              </a:buClr>
              <a:buFont typeface="Arial" panose="020B0604020202020204" pitchFamily="34" charset="0"/>
              <a:buChar char="•"/>
              <a:defRPr>
                <a:latin typeface="Calibri" panose="020F0502020204030204" pitchFamily="34" charset="0"/>
              </a:defRPr>
            </a:lvl3pPr>
            <a:lvl4pPr marL="1600200" indent="-228600">
              <a:buClr>
                <a:schemeClr val="tx1"/>
              </a:buClr>
              <a:buFont typeface="Arial" panose="020B0604020202020204" pitchFamily="34" charset="0"/>
              <a:buChar char="•"/>
              <a:defRPr>
                <a:latin typeface="Calibri" panose="020F0502020204030204" pitchFamily="34" charset="0"/>
              </a:defRPr>
            </a:lvl4pPr>
            <a:lvl5pPr marL="2057400" indent="-228600">
              <a:buClr>
                <a:schemeClr val="tx1"/>
              </a:buClr>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374247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0060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89337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066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extLst>
      <p:ext uri="{BB962C8B-B14F-4D97-AF65-F5344CB8AC3E}">
        <p14:creationId xmlns:p14="http://schemas.microsoft.com/office/powerpoint/2010/main" val="6713486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extLst>
      <p:ext uri="{BB962C8B-B14F-4D97-AF65-F5344CB8AC3E}">
        <p14:creationId xmlns:p14="http://schemas.microsoft.com/office/powerpoint/2010/main" val="27469362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extLst>
      <p:ext uri="{BB962C8B-B14F-4D97-AF65-F5344CB8AC3E}">
        <p14:creationId xmlns:p14="http://schemas.microsoft.com/office/powerpoint/2010/main" val="580425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5"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311B41C-F5DF-4AB1-B7A7-5075036E40C2}" type="slidenum">
              <a:rPr lang="en-US"/>
              <a:pPr>
                <a:defRPr/>
              </a:pPr>
              <a:t>‹#›</a:t>
            </a:fld>
            <a:endParaRPr lang="en-US"/>
          </a:p>
        </p:txBody>
      </p:sp>
    </p:spTree>
    <p:extLst>
      <p:ext uri="{BB962C8B-B14F-4D97-AF65-F5344CB8AC3E}">
        <p14:creationId xmlns:p14="http://schemas.microsoft.com/office/powerpoint/2010/main" val="28010777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4"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80E9D31-D7A8-477F-B7F2-6496721EA450}" type="slidenum">
              <a:rPr lang="en-US"/>
              <a:pPr>
                <a:defRPr/>
              </a:pPr>
              <a:t>‹#›</a:t>
            </a:fld>
            <a:endParaRPr lang="en-US"/>
          </a:p>
        </p:txBody>
      </p:sp>
    </p:spTree>
    <p:extLst>
      <p:ext uri="{BB962C8B-B14F-4D97-AF65-F5344CB8AC3E}">
        <p14:creationId xmlns:p14="http://schemas.microsoft.com/office/powerpoint/2010/main" val="342377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449FA8F-0A84-4EAE-B8A3-5D5F57D8982D}" type="slidenum">
              <a:rPr lang="en-US"/>
              <a:pPr>
                <a:defRPr/>
              </a:pPr>
              <a:t>‹#›</a:t>
            </a:fld>
            <a:endParaRPr lang="en-US"/>
          </a:p>
        </p:txBody>
      </p:sp>
    </p:spTree>
    <p:extLst>
      <p:ext uri="{BB962C8B-B14F-4D97-AF65-F5344CB8AC3E}">
        <p14:creationId xmlns:p14="http://schemas.microsoft.com/office/powerpoint/2010/main" val="2667347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4114800"/>
          </a:xfrm>
        </p:spPr>
        <p:txBody>
          <a:bodyPr/>
          <a:lstStyle>
            <a:lvl1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1pPr>
            <a:lvl2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2pPr>
            <a:lvl3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3pPr>
            <a:lvl4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4pPr>
            <a:lvl5pPr marL="292608" indent="-292608">
              <a:lnSpc>
                <a:spcPct val="90000"/>
              </a:lnSpc>
              <a:spcBef>
                <a:spcPts val="1000"/>
              </a:spcBef>
              <a:buClr>
                <a:schemeClr val="tx1"/>
              </a:buClr>
              <a:buSzPct val="100000"/>
              <a:buFont typeface="Arial" panose="020B0604020202020204" pitchFamily="34" charset="0"/>
              <a:buChar cha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C57B8968-90FA-4973-A6C2-76B25C4CD33C}" type="slidenum">
              <a:rPr lang="en-US"/>
              <a:pPr>
                <a:defRPr/>
              </a:pPr>
              <a:t>‹#›</a:t>
            </a:fld>
            <a:endParaRPr lang="en-US"/>
          </a:p>
        </p:txBody>
      </p:sp>
    </p:spTree>
    <p:extLst>
      <p:ext uri="{BB962C8B-B14F-4D97-AF65-F5344CB8AC3E}">
        <p14:creationId xmlns:p14="http://schemas.microsoft.com/office/powerpoint/2010/main" val="16444933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C317AD1-6B65-421F-8F15-4DFFD6A5AA44}" type="slidenum">
              <a:rPr lang="en-US"/>
              <a:pPr>
                <a:defRPr/>
              </a:pPr>
              <a:t>‹#›</a:t>
            </a:fld>
            <a:endParaRPr lang="en-US"/>
          </a:p>
        </p:txBody>
      </p:sp>
    </p:spTree>
    <p:extLst>
      <p:ext uri="{BB962C8B-B14F-4D97-AF65-F5344CB8AC3E}">
        <p14:creationId xmlns:p14="http://schemas.microsoft.com/office/powerpoint/2010/main" val="3935236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4545E76F-5E01-4FAC-846C-D43D9AD8505B}" type="slidenum">
              <a:rPr lang="en-US"/>
              <a:pPr>
                <a:defRPr/>
              </a:pPr>
              <a:t>‹#›</a:t>
            </a:fld>
            <a:endParaRPr lang="en-US"/>
          </a:p>
        </p:txBody>
      </p:sp>
    </p:spTree>
    <p:extLst>
      <p:ext uri="{BB962C8B-B14F-4D97-AF65-F5344CB8AC3E}">
        <p14:creationId xmlns:p14="http://schemas.microsoft.com/office/powerpoint/2010/main" val="40308941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a:t>Click to edit Master title style</a:t>
            </a:r>
          </a:p>
        </p:txBody>
      </p:sp>
      <p:sp>
        <p:nvSpPr>
          <p:cNvPr id="3" name="Table Placeholder 2"/>
          <p:cNvSpPr>
            <a:spLocks noGrp="1"/>
          </p:cNvSpPr>
          <p:nvPr>
            <p:ph type="tbl" idx="1"/>
          </p:nvPr>
        </p:nvSpPr>
        <p:spPr>
          <a:xfrm>
            <a:off x="1182688" y="2017713"/>
            <a:ext cx="7772400" cy="4114800"/>
          </a:xfrm>
        </p:spPr>
        <p:txBody>
          <a:bodyPr/>
          <a:lstStyle/>
          <a:p>
            <a:pPr lvl="0"/>
            <a:endParaRPr lang="en-US" noProof="0"/>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5D6EFEAE-A184-4FBC-971D-E5B766B87051}" type="slidenum">
              <a:rPr lang="en-US"/>
              <a:pPr>
                <a:defRPr/>
              </a:pPr>
              <a:t>‹#›</a:t>
            </a:fld>
            <a:endParaRPr lang="en-US"/>
          </a:p>
        </p:txBody>
      </p:sp>
    </p:spTree>
    <p:extLst>
      <p:ext uri="{BB962C8B-B14F-4D97-AF65-F5344CB8AC3E}">
        <p14:creationId xmlns:p14="http://schemas.microsoft.com/office/powerpoint/2010/main" val="233339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671094"/>
            <a:ext cx="7588062" cy="14874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5535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12164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82688" y="214313"/>
            <a:ext cx="7580312" cy="1462087"/>
          </a:xfrm>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1182688" y="2017713"/>
            <a:ext cx="7588062" cy="1030287"/>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7" name="Content Placeholder 2"/>
          <p:cNvSpPr>
            <a:spLocks noGrp="1"/>
          </p:cNvSpPr>
          <p:nvPr>
            <p:ph idx="13"/>
          </p:nvPr>
        </p:nvSpPr>
        <p:spPr>
          <a:xfrm>
            <a:off x="1162050" y="3365801"/>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1162050" y="4432847"/>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1158005" y="5417070"/>
            <a:ext cx="7588062" cy="901399"/>
          </a:xfrm>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693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6"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8C1207D4-A86B-41C3-B67C-C8CBDE6084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7"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09A30BBD-FCD6-48E3-97D6-3029E3FF9B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xfrm>
            <a:off x="1919287" y="6401293"/>
            <a:ext cx="5273675" cy="457200"/>
          </a:xfrm>
          <a:prstGeom prst="rect">
            <a:avLst/>
          </a:prstGeom>
          <a:ln/>
        </p:spPr>
        <p:txBody>
          <a:bodyPr/>
          <a:lstStyle>
            <a:lvl1pPr>
              <a:defRPr/>
            </a:lvl1pPr>
          </a:lstStyle>
          <a:p>
            <a:pPr>
              <a:defRPr/>
            </a:pPr>
            <a:endParaRPr lang="en-US" dirty="0"/>
          </a:p>
          <a:p>
            <a:pPr>
              <a:defRPr/>
            </a:pPr>
            <a:endParaRPr lang="en-US" dirty="0"/>
          </a:p>
          <a:p>
            <a:pPr>
              <a:defRPr/>
            </a:pPr>
            <a:r>
              <a:rPr lang="en-US" dirty="0"/>
              <a:t>©2019 McGraw-Hill Education.</a:t>
            </a:r>
          </a:p>
        </p:txBody>
      </p:sp>
      <p:sp>
        <p:nvSpPr>
          <p:cNvPr id="9" name="Rectangle 13"/>
          <p:cNvSpPr>
            <a:spLocks noGrp="1" noChangeArrowheads="1"/>
          </p:cNvSpPr>
          <p:nvPr>
            <p:ph type="sldNum" sz="quarter" idx="12"/>
          </p:nvPr>
        </p:nvSpPr>
        <p:spPr>
          <a:xfrm>
            <a:off x="7042150" y="6243638"/>
            <a:ext cx="1905000" cy="457200"/>
          </a:xfrm>
          <a:prstGeom prst="rect">
            <a:avLst/>
          </a:prstGeom>
          <a:ln/>
        </p:spPr>
        <p:txBody>
          <a:bodyPr/>
          <a:lstStyle>
            <a:lvl1pPr>
              <a:defRPr/>
            </a:lvl1pPr>
          </a:lstStyle>
          <a:p>
            <a:pPr>
              <a:defRPr/>
            </a:pPr>
            <a:fld id="{D18F1425-1406-4BD9-876B-0495C40D081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14" name="Content Placeholder 2"/>
          <p:cNvSpPr txBox="1">
            <a:spLocks/>
          </p:cNvSpPr>
          <p:nvPr userDrawn="1"/>
        </p:nvSpPr>
        <p:spPr>
          <a:xfrm>
            <a:off x="2895600" y="6516161"/>
            <a:ext cx="3962400" cy="231774"/>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dirty="0"/>
              <a:t>©2019 McGraw-Hill Education.</a:t>
            </a:r>
          </a:p>
        </p:txBody>
      </p:sp>
      <p:sp>
        <p:nvSpPr>
          <p:cNvPr id="15" name="Content Placeholder 17"/>
          <p:cNvSpPr txBox="1">
            <a:spLocks/>
          </p:cNvSpPr>
          <p:nvPr userDrawn="1"/>
        </p:nvSpPr>
        <p:spPr>
          <a:xfrm>
            <a:off x="7044265" y="6490760"/>
            <a:ext cx="1905000" cy="231774"/>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r">
              <a:buNone/>
            </a:pPr>
            <a:fld id="{DB478E8E-D946-4565-8CE4-D5155D1769A8}" type="slidenum">
              <a:rPr lang="en-US" sz="1400" smtClean="0">
                <a:latin typeface="Calibri" panose="020F0502020204030204" pitchFamily="34" charset="0"/>
              </a:rPr>
              <a:pPr marL="0" indent="0" algn="r">
                <a:buNone/>
              </a:pPr>
              <a:t>‹#›</a:t>
            </a:fld>
            <a:endParaRPr lang="en-IN" sz="1400" kern="0"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5" r:id="rId1"/>
    <p:sldLayoutId id="2147483679" r:id="rId2"/>
    <p:sldLayoutId id="2147483664" r:id="rId3"/>
    <p:sldLayoutId id="2147483676" r:id="rId4"/>
    <p:sldLayoutId id="2147483677" r:id="rId5"/>
    <p:sldLayoutId id="2147483678"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97" r:id="rId17"/>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defRPr/>
            </a:pPr>
            <a:endParaRPr kumimoji="1" lang="en-US" sz="2400"/>
          </a:p>
        </p:txBody>
      </p:sp>
      <p:sp>
        <p:nvSpPr>
          <p:cNvPr id="5837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2"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defRPr/>
            </a:pPr>
            <a:endParaRPr kumimoji="1" lang="en-US" sz="2400"/>
          </a:p>
        </p:txBody>
      </p:sp>
      <p:sp>
        <p:nvSpPr>
          <p:cNvPr id="5837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837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defRPr/>
            </a:pPr>
            <a:endParaRPr kumimoji="1" lang="en-US" sz="2400"/>
          </a:p>
        </p:txBody>
      </p:sp>
      <p:sp>
        <p:nvSpPr>
          <p:cNvPr id="58375"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defRPr/>
            </a:pPr>
            <a:endParaRPr kumimoji="1" lang="en-US" sz="2400"/>
          </a:p>
        </p:txBody>
      </p:sp>
      <p:sp>
        <p:nvSpPr>
          <p:cNvPr id="5837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defRPr/>
            </a:pPr>
            <a:endParaRPr kumimoji="1" lang="en-US" sz="2400"/>
          </a:p>
        </p:txBody>
      </p:sp>
      <p:sp>
        <p:nvSpPr>
          <p:cNvPr id="5129"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8379"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smtClean="0"/>
            </a:lvl1pPr>
          </a:lstStyle>
          <a:p>
            <a:pPr>
              <a:defRPr/>
            </a:pPr>
            <a:endParaRPr lang="en-US"/>
          </a:p>
        </p:txBody>
      </p:sp>
      <p:sp>
        <p:nvSpPr>
          <p:cNvPr id="20" name="Rectangle 16"/>
          <p:cNvSpPr>
            <a:spLocks noGrp="1" noChangeArrowheads="1"/>
          </p:cNvSpPr>
          <p:nvPr>
            <p:ph type="sldNum" sz="quarter" idx="4"/>
          </p:nvPr>
        </p:nvSpPr>
        <p:spPr>
          <a:xfrm>
            <a:off x="6858000" y="6248400"/>
            <a:ext cx="1905000" cy="457200"/>
          </a:xfrm>
          <a:prstGeom prst="rect">
            <a:avLst/>
          </a:prstGeom>
        </p:spPr>
        <p:txBody>
          <a:bodyPr/>
          <a:lstStyle>
            <a:lvl1pPr>
              <a:defRPr smtClean="0">
                <a:solidFill>
                  <a:schemeClr val="bg2"/>
                </a:solidFill>
              </a:defRPr>
            </a:lvl1pPr>
          </a:lstStyle>
          <a:p>
            <a:pPr>
              <a:defRPr/>
            </a:pPr>
            <a:fld id="{1A95E730-7610-4972-910D-CF90D217A819}" type="slidenum">
              <a:rPr lang="en-US"/>
              <a:pPr>
                <a:defRPr/>
              </a:pPr>
              <a:t>‹#›</a:t>
            </a:fld>
            <a:endParaRPr lang="en-US"/>
          </a:p>
        </p:txBody>
      </p:sp>
      <p:sp>
        <p:nvSpPr>
          <p:cNvPr id="21" name="Content Placeholder 2"/>
          <p:cNvSpPr txBox="1">
            <a:spLocks/>
          </p:cNvSpPr>
          <p:nvPr userDrawn="1"/>
        </p:nvSpPr>
        <p:spPr>
          <a:xfrm>
            <a:off x="2895600" y="6248400"/>
            <a:ext cx="3962400" cy="457200"/>
          </a:xfrm>
          <a:prstGeom prst="rect">
            <a:avLst/>
          </a:prstGeom>
        </p:spPr>
        <p:txBody>
          <a:bodyPr anchor="ctr"/>
          <a:lstStyle>
            <a:lvl1pPr marL="0" indent="0" algn="ctr" rtl="0" eaLnBrk="0" fontAlgn="base" hangingPunct="0">
              <a:spcBef>
                <a:spcPct val="20000"/>
              </a:spcBef>
              <a:spcAft>
                <a:spcPct val="0"/>
              </a:spcAft>
              <a:buClr>
                <a:schemeClr val="folHlink"/>
              </a:buClr>
              <a:buSzPct val="60000"/>
              <a:buFont typeface="Wingdings" pitchFamily="2" charset="2"/>
              <a:buNone/>
              <a:defRPr sz="900">
                <a:solidFill>
                  <a:schemeClr val="tx1"/>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a:defRPr/>
            </a:pPr>
            <a:r>
              <a:rPr lang="en-US" kern="0"/>
              <a:t>©2019 McGraw-Hill Education.</a:t>
            </a:r>
            <a:endParaRPr lang="en-US" kern="0" dirty="0"/>
          </a:p>
        </p:txBody>
      </p:sp>
    </p:spTree>
    <p:extLst>
      <p:ext uri="{BB962C8B-B14F-4D97-AF65-F5344CB8AC3E}">
        <p14:creationId xmlns:p14="http://schemas.microsoft.com/office/powerpoint/2010/main" val="25211605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hf hd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charset="0"/>
        </a:defRPr>
      </a:lvl2pPr>
      <a:lvl3pPr algn="l" rtl="0" eaLnBrk="0" fontAlgn="base" hangingPunct="0">
        <a:spcBef>
          <a:spcPct val="0"/>
        </a:spcBef>
        <a:spcAft>
          <a:spcPct val="0"/>
        </a:spcAft>
        <a:defRPr sz="4400">
          <a:solidFill>
            <a:schemeClr val="tx2"/>
          </a:solidFill>
          <a:latin typeface="Tahoma" charset="0"/>
        </a:defRPr>
      </a:lvl3pPr>
      <a:lvl4pPr algn="l" rtl="0" eaLnBrk="0" fontAlgn="base" hangingPunct="0">
        <a:spcBef>
          <a:spcPct val="0"/>
        </a:spcBef>
        <a:spcAft>
          <a:spcPct val="0"/>
        </a:spcAft>
        <a:defRPr sz="4400">
          <a:solidFill>
            <a:schemeClr val="tx2"/>
          </a:solidFill>
          <a:latin typeface="Tahoma" charset="0"/>
        </a:defRPr>
      </a:lvl4pPr>
      <a:lvl5pPr algn="l" rtl="0" eaLnBrk="0" fontAlgn="base" hangingPunct="0">
        <a:spcBef>
          <a:spcPct val="0"/>
        </a:spcBef>
        <a:spcAft>
          <a:spcPct val="0"/>
        </a:spcAft>
        <a:defRPr sz="4400">
          <a:solidFill>
            <a:schemeClr val="tx2"/>
          </a:solidFill>
          <a:latin typeface="Tahoma" charset="0"/>
        </a:defRPr>
      </a:lvl5pPr>
      <a:lvl6pPr marL="457200" algn="l" rtl="0" fontAlgn="base">
        <a:spcBef>
          <a:spcPct val="0"/>
        </a:spcBef>
        <a:spcAft>
          <a:spcPct val="0"/>
        </a:spcAft>
        <a:defRPr sz="4400">
          <a:solidFill>
            <a:schemeClr val="tx2"/>
          </a:solidFill>
          <a:latin typeface="Tahoma" charset="0"/>
        </a:defRPr>
      </a:lvl6pPr>
      <a:lvl7pPr marL="914400" algn="l" rtl="0" fontAlgn="base">
        <a:spcBef>
          <a:spcPct val="0"/>
        </a:spcBef>
        <a:spcAft>
          <a:spcPct val="0"/>
        </a:spcAft>
        <a:defRPr sz="4400">
          <a:solidFill>
            <a:schemeClr val="tx2"/>
          </a:solidFill>
          <a:latin typeface="Tahoma" charset="0"/>
        </a:defRPr>
      </a:lvl7pPr>
      <a:lvl8pPr marL="1371600" algn="l" rtl="0" fontAlgn="base">
        <a:spcBef>
          <a:spcPct val="0"/>
        </a:spcBef>
        <a:spcAft>
          <a:spcPct val="0"/>
        </a:spcAft>
        <a:defRPr sz="4400">
          <a:solidFill>
            <a:schemeClr val="tx2"/>
          </a:solidFill>
          <a:latin typeface="Tahoma" charset="0"/>
        </a:defRPr>
      </a:lvl8pPr>
      <a:lvl9pPr marL="1828800" algn="l"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slide" Target="slide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slide" Target="slide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1371600"/>
            <a:ext cx="7772400" cy="1457806"/>
          </a:xfrm>
        </p:spPr>
        <p:txBody>
          <a:bodyPr/>
          <a:lstStyle/>
          <a:p>
            <a:pPr algn="ctr"/>
            <a:r>
              <a:rPr lang="en-US" sz="4000" dirty="0">
                <a:latin typeface="Calibri" panose="020F0502020204030204" pitchFamily="34" charset="0"/>
              </a:rPr>
              <a:t>Chapter 4</a:t>
            </a:r>
            <a:br>
              <a:rPr lang="en-US" sz="4000" dirty="0">
                <a:latin typeface="Calibri" panose="020F0502020204030204" pitchFamily="34" charset="0"/>
              </a:rPr>
            </a:br>
            <a:r>
              <a:rPr lang="en-US" sz="4000" dirty="0">
                <a:latin typeface="Calibri" panose="020F0502020204030204" pitchFamily="34" charset="0"/>
                <a:cs typeface="Calibri" panose="020F0502020204030204" pitchFamily="34" charset="0"/>
              </a:rPr>
              <a:t>The Service </a:t>
            </a:r>
            <a:r>
              <a:rPr lang="en-US" altLang="en-US" sz="4000" dirty="0">
                <a:latin typeface="Calibri" panose="020F0502020204030204" pitchFamily="34" charset="0"/>
                <a:cs typeface="Calibri" panose="020F0502020204030204" pitchFamily="34" charset="0"/>
              </a:rPr>
              <a:t>Encounter</a:t>
            </a:r>
            <a:endParaRPr lang="en-IN" sz="4000" dirty="0"/>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3581400"/>
            <a:ext cx="3633731" cy="2543612"/>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1816" y="3505200"/>
            <a:ext cx="3266384" cy="2666818"/>
          </a:xfrm>
          <a:prstGeom prst="rect">
            <a:avLst/>
          </a:prstGeom>
        </p:spPr>
      </p:pic>
      <p:sp>
        <p:nvSpPr>
          <p:cNvPr id="6" name="Content Placeholder 5"/>
          <p:cNvSpPr>
            <a:spLocks noGrp="1"/>
          </p:cNvSpPr>
          <p:nvPr>
            <p:ph sz="quarter" idx="14"/>
          </p:nvPr>
        </p:nvSpPr>
        <p:spPr>
          <a:xfrm>
            <a:off x="304800" y="6400800"/>
            <a:ext cx="7848600" cy="304800"/>
          </a:xfrm>
        </p:spPr>
        <p:txBody>
          <a:bodyPr/>
          <a:lstStyle/>
          <a:p>
            <a:pPr marL="0" indent="0" algn="ctr">
              <a:buNone/>
            </a:pPr>
            <a:r>
              <a:rPr lang="en-IN" sz="900" dirty="0">
                <a:latin typeface="Calibri" panose="020F0502020204030204" pitchFamily="34" charset="0"/>
              </a:rPr>
              <a:t>©2019 McGraw-Hill Education. All rights reserved. Authorized only for instructor use in the classroom. No reproduction or further distribution permitted without the prior written consent of McGraw-Hill Education.</a:t>
            </a:r>
            <a:endParaRPr lang="en-US" sz="900" dirty="0">
              <a:latin typeface="Calibri" panose="020F0502020204030204" pitchFamily="34" charset="0"/>
            </a:endParaRPr>
          </a:p>
        </p:txBody>
      </p:sp>
      <p:sp>
        <p:nvSpPr>
          <p:cNvPr id="4" name="Slide Number Placeholder 3"/>
          <p:cNvSpPr>
            <a:spLocks noGrp="1"/>
          </p:cNvSpPr>
          <p:nvPr>
            <p:ph type="sldNum" sz="quarter" idx="12"/>
          </p:nvPr>
        </p:nvSpPr>
        <p:spPr>
          <a:xfrm>
            <a:off x="8554948" y="6466726"/>
            <a:ext cx="381000" cy="304800"/>
          </a:xfrm>
        </p:spPr>
        <p:txBody>
          <a:bodyPr/>
          <a:lstStyle/>
          <a:p>
            <a:pPr algn="r">
              <a:defRPr/>
            </a:pPr>
            <a:fld id="{1A95E730-7610-4972-910D-CF90D217A819}" type="slidenum">
              <a:rPr lang="en-US" sz="1400" smtClean="0">
                <a:latin typeface="Calibri" panose="020F0502020204030204" pitchFamily="34" charset="0"/>
              </a:rPr>
              <a:pPr algn="r">
                <a:defRPr/>
              </a:pPr>
              <a:t>1</a:t>
            </a:fld>
            <a:endParaRPr lang="en-US" sz="1400" dirty="0">
              <a:latin typeface="Calibri" panose="020F0502020204030204" pitchFamily="34" charset="0"/>
            </a:endParaRPr>
          </a:p>
        </p:txBody>
      </p:sp>
    </p:spTree>
    <p:extLst>
      <p:ext uri="{BB962C8B-B14F-4D97-AF65-F5344CB8AC3E}">
        <p14:creationId xmlns:p14="http://schemas.microsoft.com/office/powerpoint/2010/main" val="1458539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Customer Relationship Management (CRM) </a:t>
            </a:r>
            <a:r>
              <a:rPr lang="en-US" sz="1000" dirty="0"/>
              <a:t>1</a:t>
            </a:r>
          </a:p>
        </p:txBody>
      </p:sp>
      <p:sp>
        <p:nvSpPr>
          <p:cNvPr id="4" name="Content Placeholder 3"/>
          <p:cNvSpPr>
            <a:spLocks noGrp="1"/>
          </p:cNvSpPr>
          <p:nvPr>
            <p:ph idx="1"/>
          </p:nvPr>
        </p:nvSpPr>
        <p:spPr/>
        <p:txBody>
          <a:bodyPr/>
          <a:lstStyle/>
          <a:p>
            <a:pPr marL="0" indent="0">
              <a:buNone/>
            </a:pPr>
            <a:r>
              <a:rPr lang="en-US" dirty="0"/>
              <a:t>CRM is: </a:t>
            </a:r>
          </a:p>
          <a:p>
            <a:pPr lvl="1"/>
            <a:r>
              <a:rPr lang="en-US" dirty="0"/>
              <a:t>an information industry term for methodologies, software, and Internet capabilities that help an enterprise to manage its relationships in an organized way. </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Customer Relationship Management (CRM) </a:t>
            </a:r>
            <a:r>
              <a:rPr lang="en-US" sz="1000" dirty="0"/>
              <a:t>2</a:t>
            </a:r>
          </a:p>
        </p:txBody>
      </p:sp>
      <p:sp>
        <p:nvSpPr>
          <p:cNvPr id="4" name="Content Placeholder 3"/>
          <p:cNvSpPr>
            <a:spLocks noGrp="1"/>
          </p:cNvSpPr>
          <p:nvPr>
            <p:ph idx="1"/>
          </p:nvPr>
        </p:nvSpPr>
        <p:spPr>
          <a:xfrm>
            <a:off x="1143000" y="2017713"/>
            <a:ext cx="7627750" cy="3240087"/>
          </a:xfrm>
        </p:spPr>
        <p:txBody>
          <a:bodyPr/>
          <a:lstStyle/>
          <a:p>
            <a:pPr marL="0" indent="0">
              <a:buNone/>
            </a:pPr>
            <a:r>
              <a:rPr lang="en-US" sz="2800" dirty="0"/>
              <a:t>CRM systems offer the following capabilities: </a:t>
            </a:r>
          </a:p>
          <a:p>
            <a:pPr lvl="1"/>
            <a:r>
              <a:rPr lang="en-US" sz="2200" dirty="0"/>
              <a:t>Enabling marketing departments to identify and target their best customers, manage marketing campaigns, and generate quality leads for the sales team. </a:t>
            </a:r>
          </a:p>
          <a:p>
            <a:pPr lvl="1"/>
            <a:r>
              <a:rPr lang="en-US" sz="2200" dirty="0"/>
              <a:t>Allowing the formation of individualized relationships with customers, in order to improve customer satisfaction and maximize profits by identifying the most profitable customers and providing them with the highest level of service. </a:t>
            </a:r>
          </a:p>
        </p:txBody>
      </p:sp>
    </p:spTree>
    <p:extLst>
      <p:ext uri="{BB962C8B-B14F-4D97-AF65-F5344CB8AC3E}">
        <p14:creationId xmlns:p14="http://schemas.microsoft.com/office/powerpoint/2010/main" val="277762518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Customer Relationship Management (CRM) </a:t>
            </a:r>
            <a:r>
              <a:rPr lang="en-US" sz="1000" dirty="0"/>
              <a:t>3</a:t>
            </a:r>
          </a:p>
        </p:txBody>
      </p:sp>
      <p:sp>
        <p:nvSpPr>
          <p:cNvPr id="4" name="Content Placeholder 3"/>
          <p:cNvSpPr>
            <a:spLocks noGrp="1"/>
          </p:cNvSpPr>
          <p:nvPr>
            <p:ph idx="1"/>
          </p:nvPr>
        </p:nvSpPr>
        <p:spPr>
          <a:xfrm>
            <a:off x="1066800" y="2017713"/>
            <a:ext cx="7703950" cy="3544887"/>
          </a:xfrm>
        </p:spPr>
        <p:txBody>
          <a:bodyPr/>
          <a:lstStyle/>
          <a:p>
            <a:pPr marL="0" indent="0">
              <a:buNone/>
            </a:pPr>
            <a:r>
              <a:rPr lang="en-US" sz="2800" dirty="0"/>
              <a:t>CRM systems offer the following capabilities: </a:t>
            </a:r>
          </a:p>
          <a:p>
            <a:pPr lvl="1"/>
            <a:r>
              <a:rPr lang="en-US" sz="2200" dirty="0"/>
              <a:t>Providing employees with the information and processes necessary to know their customers; understand and identify customer needs; and effectively build relationships among the company, its customer base, and distribution partners. </a:t>
            </a:r>
          </a:p>
          <a:p>
            <a:pPr lvl="1"/>
            <a:r>
              <a:rPr lang="en-US" sz="2200" dirty="0"/>
              <a:t>Assisting the organization to improve sales management by optimizing information shared by multiple employees, preparing metrics on sales effectiveness, and monitoring social media sites as a vehicle for crowd-sourcing solutions to client-support problems. </a:t>
            </a:r>
          </a:p>
        </p:txBody>
      </p:sp>
    </p:spTree>
    <p:extLst>
      <p:ext uri="{BB962C8B-B14F-4D97-AF65-F5344CB8AC3E}">
        <p14:creationId xmlns:p14="http://schemas.microsoft.com/office/powerpoint/2010/main" val="159529762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 Personnel </a:t>
            </a:r>
            <a:r>
              <a:rPr lang="en-US" sz="1000" dirty="0"/>
              <a:t>1</a:t>
            </a:r>
          </a:p>
        </p:txBody>
      </p:sp>
      <p:sp>
        <p:nvSpPr>
          <p:cNvPr id="3" name="Content Placeholder 2"/>
          <p:cNvSpPr>
            <a:spLocks noGrp="1"/>
          </p:cNvSpPr>
          <p:nvPr>
            <p:ph idx="1"/>
          </p:nvPr>
        </p:nvSpPr>
        <p:spPr>
          <a:xfrm>
            <a:off x="1182688" y="2057400"/>
            <a:ext cx="7588062" cy="3697287"/>
          </a:xfrm>
        </p:spPr>
        <p:txBody>
          <a:bodyPr/>
          <a:lstStyle/>
          <a:p>
            <a:pPr marL="0" indent="0">
              <a:buNone/>
            </a:pPr>
            <a:r>
              <a:rPr lang="en-US" dirty="0"/>
              <a:t>Personality attributes should include:</a:t>
            </a:r>
          </a:p>
          <a:p>
            <a:pPr marL="457200" lvl="1" indent="-457200">
              <a:buClrTx/>
              <a:buFont typeface="+mj-lt"/>
              <a:buAutoNum type="arabicPeriod"/>
            </a:pPr>
            <a:r>
              <a:rPr lang="en-US" sz="3200" dirty="0"/>
              <a:t>Flexibility.</a:t>
            </a:r>
          </a:p>
          <a:p>
            <a:pPr marL="457200" lvl="1" indent="-457200">
              <a:buClrTx/>
              <a:buFont typeface="+mj-lt"/>
              <a:buAutoNum type="arabicPeriod"/>
            </a:pPr>
            <a:r>
              <a:rPr lang="en-US" sz="3200" dirty="0"/>
              <a:t>Tolerance for ambiguity.</a:t>
            </a:r>
          </a:p>
          <a:p>
            <a:pPr marL="457200" lvl="1" indent="-457200">
              <a:buClrTx/>
              <a:buFont typeface="+mj-lt"/>
              <a:buAutoNum type="arabicPeriod"/>
            </a:pPr>
            <a:r>
              <a:rPr lang="en-US" sz="3200" dirty="0"/>
              <a:t>Ability to monitor and change behavior on the basis of situational cues.</a:t>
            </a:r>
          </a:p>
          <a:p>
            <a:pPr marL="457200" lvl="1" indent="-457200">
              <a:buClrTx/>
              <a:buFont typeface="+mj-lt"/>
              <a:buAutoNum type="arabicPeriod"/>
            </a:pPr>
            <a:r>
              <a:rPr lang="en-US" sz="3200" dirty="0"/>
              <a:t>Empathy for customers.</a:t>
            </a:r>
            <a:endParaRPr lang="en-US" dirty="0"/>
          </a:p>
        </p:txBody>
      </p:sp>
    </p:spTree>
    <p:extLst>
      <p:ext uri="{BB962C8B-B14F-4D97-AF65-F5344CB8AC3E}">
        <p14:creationId xmlns:p14="http://schemas.microsoft.com/office/powerpoint/2010/main" val="4153180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 Personnel </a:t>
            </a:r>
            <a:r>
              <a:rPr lang="en-US" sz="1000" dirty="0"/>
              <a:t>2</a:t>
            </a:r>
          </a:p>
        </p:txBody>
      </p:sp>
      <p:sp>
        <p:nvSpPr>
          <p:cNvPr id="3" name="Content Placeholder 2"/>
          <p:cNvSpPr>
            <a:spLocks noGrp="1"/>
          </p:cNvSpPr>
          <p:nvPr>
            <p:ph idx="1"/>
          </p:nvPr>
        </p:nvSpPr>
        <p:spPr/>
        <p:txBody>
          <a:bodyPr/>
          <a:lstStyle/>
          <a:p>
            <a:pPr marL="0" indent="0">
              <a:buNone/>
            </a:pPr>
            <a:r>
              <a:rPr lang="en-US" dirty="0"/>
              <a:t>Selection.</a:t>
            </a:r>
          </a:p>
          <a:p>
            <a:pPr lvl="1"/>
            <a:r>
              <a:rPr lang="en-US" sz="3200" dirty="0"/>
              <a:t>Interviewing techniques include:</a:t>
            </a:r>
          </a:p>
          <a:p>
            <a:pPr marL="817200" lvl="1" indent="-457200">
              <a:buFont typeface="+mj-lt"/>
              <a:buAutoNum type="arabicPeriod"/>
            </a:pPr>
            <a:r>
              <a:rPr lang="en-US" sz="3200" dirty="0"/>
              <a:t>Abstract Questioning.</a:t>
            </a:r>
          </a:p>
          <a:p>
            <a:pPr marL="817200" lvl="1" indent="-457200">
              <a:buFont typeface="+mj-lt"/>
              <a:buAutoNum type="arabicPeriod"/>
            </a:pPr>
            <a:r>
              <a:rPr lang="en-US" sz="3200" dirty="0"/>
              <a:t>Situational Vignette.</a:t>
            </a:r>
          </a:p>
          <a:p>
            <a:pPr marL="817200" lvl="1" indent="-457200">
              <a:buFont typeface="+mj-lt"/>
              <a:buAutoNum type="arabicPeriod"/>
            </a:pPr>
            <a:r>
              <a:rPr lang="en-US" sz="3200" dirty="0"/>
              <a:t>Role Playing</a:t>
            </a:r>
            <a:r>
              <a:rPr lang="en-US" dirty="0"/>
              <a:t>.</a:t>
            </a:r>
            <a:endParaRPr lang="en-US" sz="3200" dirty="0"/>
          </a:p>
        </p:txBody>
      </p:sp>
    </p:spTree>
    <p:extLst>
      <p:ext uri="{BB962C8B-B14F-4D97-AF65-F5344CB8AC3E}">
        <p14:creationId xmlns:p14="http://schemas.microsoft.com/office/powerpoint/2010/main" val="3479860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 Personnel </a:t>
            </a:r>
            <a:r>
              <a:rPr lang="en-US" sz="1000" dirty="0"/>
              <a:t>3</a:t>
            </a:r>
          </a:p>
        </p:txBody>
      </p:sp>
      <p:sp>
        <p:nvSpPr>
          <p:cNvPr id="3" name="Content Placeholder 2"/>
          <p:cNvSpPr>
            <a:spLocks noGrp="1"/>
          </p:cNvSpPr>
          <p:nvPr>
            <p:ph idx="1"/>
          </p:nvPr>
        </p:nvSpPr>
        <p:spPr/>
        <p:txBody>
          <a:bodyPr/>
          <a:lstStyle/>
          <a:p>
            <a:pPr marL="0" indent="0">
              <a:buNone/>
            </a:pPr>
            <a:r>
              <a:rPr lang="en-US" dirty="0"/>
              <a:t>Training.</a:t>
            </a:r>
          </a:p>
          <a:p>
            <a:pPr lvl="1"/>
            <a:r>
              <a:rPr lang="en-US" dirty="0"/>
              <a:t>Most training is devoted to technical skills.</a:t>
            </a:r>
          </a:p>
          <a:p>
            <a:pPr lvl="1"/>
            <a:r>
              <a:rPr lang="en-US" dirty="0"/>
              <a:t>Training should also focus on difficulties with interactions between customers and contact personnel which includes:</a:t>
            </a:r>
          </a:p>
          <a:p>
            <a:pPr marL="763200" lvl="2" indent="-402336">
              <a:buClrTx/>
              <a:buFont typeface="+mj-lt"/>
              <a:buAutoNum type="arabicPeriod"/>
            </a:pPr>
            <a:r>
              <a:rPr lang="en-US" sz="2800" u="sng" dirty="0"/>
              <a:t>Un</a:t>
            </a:r>
            <a:r>
              <a:rPr lang="en-US" sz="2800" dirty="0"/>
              <a:t>realistic customer expectations.</a:t>
            </a:r>
          </a:p>
          <a:p>
            <a:pPr marL="763200" lvl="2" indent="-402336">
              <a:buClrTx/>
              <a:buFont typeface="+mj-lt"/>
              <a:buAutoNum type="arabicPeriod"/>
            </a:pPr>
            <a:r>
              <a:rPr lang="en-US" sz="2800" u="sng" dirty="0"/>
              <a:t>Un</a:t>
            </a:r>
            <a:r>
              <a:rPr lang="en-US" sz="2800" dirty="0"/>
              <a:t>expected service failure</a:t>
            </a:r>
            <a:r>
              <a:rPr lang="en-US" sz="3200" dirty="0"/>
              <a:t>.</a:t>
            </a:r>
            <a:endParaRPr lang="en-US" sz="2800" dirty="0"/>
          </a:p>
        </p:txBody>
      </p:sp>
    </p:spTree>
    <p:extLst>
      <p:ext uri="{BB962C8B-B14F-4D97-AF65-F5344CB8AC3E}">
        <p14:creationId xmlns:p14="http://schemas.microsoft.com/office/powerpoint/2010/main" val="4096785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 Personnel </a:t>
            </a:r>
            <a:r>
              <a:rPr lang="en-US" sz="1000" dirty="0"/>
              <a:t>4</a:t>
            </a:r>
          </a:p>
        </p:txBody>
      </p:sp>
      <p:sp>
        <p:nvSpPr>
          <p:cNvPr id="3" name="Content Placeholder 2"/>
          <p:cNvSpPr>
            <a:spLocks noGrp="1"/>
          </p:cNvSpPr>
          <p:nvPr>
            <p:ph idx="1"/>
          </p:nvPr>
        </p:nvSpPr>
        <p:spPr/>
        <p:txBody>
          <a:bodyPr/>
          <a:lstStyle/>
          <a:p>
            <a:pPr marL="0" indent="0">
              <a:buNone/>
            </a:pPr>
            <a:r>
              <a:rPr lang="en-US" dirty="0"/>
              <a:t>Training.</a:t>
            </a:r>
          </a:p>
          <a:p>
            <a:pPr lvl="1"/>
            <a:r>
              <a:rPr lang="en-US" dirty="0"/>
              <a:t>Unrealistic customer expectations.</a:t>
            </a:r>
          </a:p>
          <a:p>
            <a:pPr marL="763200" lvl="2" indent="-402336">
              <a:buClrTx/>
              <a:buFont typeface="+mj-lt"/>
              <a:buAutoNum type="arabicPeriod"/>
            </a:pPr>
            <a:r>
              <a:rPr lang="en-US" dirty="0"/>
              <a:t>Unreasonable demands.</a:t>
            </a:r>
          </a:p>
          <a:p>
            <a:pPr marL="763200" lvl="2" indent="-402336">
              <a:buClrTx/>
              <a:buFont typeface="+mj-lt"/>
              <a:buAutoNum type="arabicPeriod"/>
            </a:pPr>
            <a:r>
              <a:rPr lang="en-US" dirty="0"/>
              <a:t>Abusive or hostile attitude.</a:t>
            </a:r>
          </a:p>
          <a:p>
            <a:pPr marL="763200" lvl="2" indent="-402336">
              <a:buClrTx/>
              <a:buFont typeface="+mj-lt"/>
              <a:buAutoNum type="arabicPeriod"/>
            </a:pPr>
            <a:r>
              <a:rPr lang="en-US" dirty="0"/>
              <a:t>Inappropriate behavior.</a:t>
            </a:r>
          </a:p>
          <a:p>
            <a:pPr marL="763200" lvl="2" indent="-402336">
              <a:buClrTx/>
              <a:buFont typeface="+mj-lt"/>
              <a:buAutoNum type="arabicPeriod"/>
            </a:pPr>
            <a:r>
              <a:rPr lang="en-US" dirty="0"/>
              <a:t>Unanticipated demands.</a:t>
            </a:r>
          </a:p>
          <a:p>
            <a:pPr marL="763200" lvl="2" indent="-402336">
              <a:buClrTx/>
              <a:buFont typeface="+mj-lt"/>
              <a:buAutoNum type="arabicPeriod"/>
            </a:pPr>
            <a:r>
              <a:rPr lang="en-US" dirty="0"/>
              <a:t>Demands contrary to policies.</a:t>
            </a:r>
          </a:p>
        </p:txBody>
      </p:sp>
    </p:spTree>
    <p:extLst>
      <p:ext uri="{BB962C8B-B14F-4D97-AF65-F5344CB8AC3E}">
        <p14:creationId xmlns:p14="http://schemas.microsoft.com/office/powerpoint/2010/main" val="1889436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4.3: Challenges Facing Customer Contact Personnel</a:t>
            </a:r>
          </a:p>
        </p:txBody>
      </p:sp>
      <p:graphicFrame>
        <p:nvGraphicFramePr>
          <p:cNvPr id="5" name="Table 4"/>
          <p:cNvGraphicFramePr>
            <a:graphicFrameLocks noGrp="1"/>
          </p:cNvGraphicFramePr>
          <p:nvPr>
            <p:extLst>
              <p:ext uri="{D42A27DB-BD31-4B8C-83A1-F6EECF244321}">
                <p14:modId xmlns:p14="http://schemas.microsoft.com/office/powerpoint/2010/main" val="4289199929"/>
              </p:ext>
            </p:extLst>
          </p:nvPr>
        </p:nvGraphicFramePr>
        <p:xfrm>
          <a:off x="1066800" y="2438400"/>
          <a:ext cx="6934200" cy="2157846"/>
        </p:xfrm>
        <a:graphic>
          <a:graphicData uri="http://schemas.openxmlformats.org/drawingml/2006/table">
            <a:tbl>
              <a:tblPr firstRow="1" bandRow="1"/>
              <a:tblGrid>
                <a:gridCol w="4038600">
                  <a:extLst>
                    <a:ext uri="{9D8B030D-6E8A-4147-A177-3AD203B41FA5}">
                      <a16:colId xmlns:a16="http://schemas.microsoft.com/office/drawing/2014/main" val="2388805042"/>
                    </a:ext>
                  </a:extLst>
                </a:gridCol>
                <a:gridCol w="2895600">
                  <a:extLst>
                    <a:ext uri="{9D8B030D-6E8A-4147-A177-3AD203B41FA5}">
                      <a16:colId xmlns:a16="http://schemas.microsoft.com/office/drawing/2014/main" val="1529422244"/>
                    </a:ext>
                  </a:extLst>
                </a:gridCol>
              </a:tblGrid>
              <a:tr h="359641">
                <a:tc>
                  <a:txBody>
                    <a:bodyPr/>
                    <a:lstStyle/>
                    <a:p>
                      <a:pPr algn="l" fontAlgn="b"/>
                      <a:r>
                        <a:rPr lang="en-US" sz="2000" b="1" i="0" u="none" strike="noStrike" dirty="0">
                          <a:solidFill>
                            <a:srgbClr val="000000"/>
                          </a:solidFill>
                          <a:effectLst/>
                          <a:latin typeface="Calibri" panose="020F0502020204030204" pitchFamily="34" charset="0"/>
                        </a:rPr>
                        <a:t>Problem Customers.</a:t>
                      </a:r>
                    </a:p>
                  </a:txBody>
                  <a:tcPr marL="9525" marR="9525" marT="9525" marB="0" anchor="b">
                    <a:lnL>
                      <a:noFill/>
                    </a:lnL>
                    <a:lnR>
                      <a:noFill/>
                    </a:lnR>
                    <a:lnT>
                      <a:noFill/>
                    </a:lnT>
                    <a:lnB>
                      <a:noFill/>
                    </a:lnB>
                  </a:tcPr>
                </a:tc>
                <a:tc>
                  <a:txBody>
                    <a:bodyPr/>
                    <a:lstStyle/>
                    <a:p>
                      <a:pPr algn="l" fontAlgn="b"/>
                      <a:r>
                        <a:rPr lang="en-US" sz="2000" b="1" i="0" u="none" strike="noStrike" dirty="0">
                          <a:solidFill>
                            <a:srgbClr val="000000"/>
                          </a:solidFill>
                          <a:effectLst/>
                          <a:latin typeface="Calibri" panose="020F0502020204030204" pitchFamily="34" charset="0"/>
                        </a:rPr>
                        <a:t>Service Failure.</a:t>
                      </a:r>
                    </a:p>
                  </a:txBody>
                  <a:tcPr marL="9525" marR="9525" marT="9525" marB="0" anchor="b">
                    <a:lnL>
                      <a:noFill/>
                    </a:lnL>
                    <a:lnR>
                      <a:noFill/>
                    </a:lnR>
                    <a:lnT>
                      <a:noFill/>
                    </a:lnT>
                    <a:lnB>
                      <a:noFill/>
                    </a:lnB>
                  </a:tcPr>
                </a:tc>
                <a:extLst>
                  <a:ext uri="{0D108BD9-81ED-4DB2-BD59-A6C34878D82A}">
                    <a16:rowId xmlns:a16="http://schemas.microsoft.com/office/drawing/2014/main" val="1302639901"/>
                  </a:ext>
                </a:extLst>
              </a:tr>
              <a:tr h="359641">
                <a:tc>
                  <a:txBody>
                    <a:bodyPr/>
                    <a:lstStyle/>
                    <a:p>
                      <a:pPr algn="l" fontAlgn="b"/>
                      <a:r>
                        <a:rPr lang="en-US" sz="2000" b="0" i="0" u="none" strike="noStrike" dirty="0">
                          <a:solidFill>
                            <a:srgbClr val="000000"/>
                          </a:solidFill>
                          <a:effectLst/>
                          <a:latin typeface="Calibri" panose="020F0502020204030204" pitchFamily="34" charset="0"/>
                        </a:rPr>
                        <a:t>1. Unreasonable demands.</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panose="020F0502020204030204" pitchFamily="34" charset="0"/>
                        </a:rPr>
                        <a:t>1. Unavailable service.</a:t>
                      </a:r>
                    </a:p>
                  </a:txBody>
                  <a:tcPr marL="9525" marR="9525" marT="9525" marB="0" anchor="b">
                    <a:lnL>
                      <a:noFill/>
                    </a:lnL>
                    <a:lnR>
                      <a:noFill/>
                    </a:lnR>
                    <a:lnT>
                      <a:noFill/>
                    </a:lnT>
                    <a:lnB>
                      <a:noFill/>
                    </a:lnB>
                  </a:tcPr>
                </a:tc>
                <a:extLst>
                  <a:ext uri="{0D108BD9-81ED-4DB2-BD59-A6C34878D82A}">
                    <a16:rowId xmlns:a16="http://schemas.microsoft.com/office/drawing/2014/main" val="2944344508"/>
                  </a:ext>
                </a:extLst>
              </a:tr>
              <a:tr h="359641">
                <a:tc>
                  <a:txBody>
                    <a:bodyPr/>
                    <a:lstStyle/>
                    <a:p>
                      <a:pPr algn="l" fontAlgn="b"/>
                      <a:r>
                        <a:rPr lang="en-US" sz="2000" b="0" i="0" u="none" strike="noStrike" dirty="0">
                          <a:solidFill>
                            <a:srgbClr val="000000"/>
                          </a:solidFill>
                          <a:effectLst/>
                          <a:latin typeface="Calibri" panose="020F0502020204030204" pitchFamily="34" charset="0"/>
                        </a:rPr>
                        <a:t>2. Abusive or hostile attitude.</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panose="020F0502020204030204" pitchFamily="34" charset="0"/>
                        </a:rPr>
                        <a:t>2. Slow performance.</a:t>
                      </a:r>
                    </a:p>
                  </a:txBody>
                  <a:tcPr marL="9525" marR="9525" marT="9525" marB="0" anchor="b">
                    <a:lnL>
                      <a:noFill/>
                    </a:lnL>
                    <a:lnR>
                      <a:noFill/>
                    </a:lnR>
                    <a:lnT>
                      <a:noFill/>
                    </a:lnT>
                    <a:lnB>
                      <a:noFill/>
                    </a:lnB>
                  </a:tcPr>
                </a:tc>
                <a:extLst>
                  <a:ext uri="{0D108BD9-81ED-4DB2-BD59-A6C34878D82A}">
                    <a16:rowId xmlns:a16="http://schemas.microsoft.com/office/drawing/2014/main" val="2258692470"/>
                  </a:ext>
                </a:extLst>
              </a:tr>
              <a:tr h="359641">
                <a:tc>
                  <a:txBody>
                    <a:bodyPr/>
                    <a:lstStyle/>
                    <a:p>
                      <a:pPr algn="l" fontAlgn="b"/>
                      <a:r>
                        <a:rPr lang="en-US" sz="2000" b="0" i="0" u="none" strike="noStrike" dirty="0">
                          <a:solidFill>
                            <a:srgbClr val="000000"/>
                          </a:solidFill>
                          <a:effectLst/>
                          <a:latin typeface="Calibri" panose="020F0502020204030204" pitchFamily="34" charset="0"/>
                        </a:rPr>
                        <a:t>3. Inappropriate behavior.</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effectLst/>
                          <a:latin typeface="Calibri" panose="020F0502020204030204" pitchFamily="34" charset="0"/>
                        </a:rPr>
                        <a:t>3. Unacceptable service.</a:t>
                      </a:r>
                    </a:p>
                  </a:txBody>
                  <a:tcPr marL="9525" marR="9525" marT="9525" marB="0" anchor="b">
                    <a:lnL>
                      <a:noFill/>
                    </a:lnL>
                    <a:lnR>
                      <a:noFill/>
                    </a:lnR>
                    <a:lnT>
                      <a:noFill/>
                    </a:lnT>
                    <a:lnB>
                      <a:noFill/>
                    </a:lnB>
                  </a:tcPr>
                </a:tc>
                <a:extLst>
                  <a:ext uri="{0D108BD9-81ED-4DB2-BD59-A6C34878D82A}">
                    <a16:rowId xmlns:a16="http://schemas.microsoft.com/office/drawing/2014/main" val="914171484"/>
                  </a:ext>
                </a:extLst>
              </a:tr>
              <a:tr h="359641">
                <a:tc>
                  <a:txBody>
                    <a:bodyPr/>
                    <a:lstStyle/>
                    <a:p>
                      <a:pPr algn="l" fontAlgn="b"/>
                      <a:r>
                        <a:rPr lang="en-US" sz="2000" b="0" i="0" u="none" strike="noStrike" dirty="0">
                          <a:solidFill>
                            <a:srgbClr val="000000"/>
                          </a:solidFill>
                          <a:effectLst/>
                          <a:latin typeface="Calibri" panose="020F0502020204030204" pitchFamily="34" charset="0"/>
                        </a:rPr>
                        <a:t>4. Unanticipated demands.</a:t>
                      </a:r>
                    </a:p>
                  </a:txBody>
                  <a:tcPr marL="9525" marR="9525" marT="9525" marB="0" anchor="b">
                    <a:lnL>
                      <a:noFill/>
                    </a:lnL>
                    <a:lnR>
                      <a:noFill/>
                    </a:lnR>
                    <a:lnT>
                      <a:noFill/>
                    </a:lnT>
                    <a:lnB>
                      <a:noFill/>
                    </a:lnB>
                  </a:tcPr>
                </a:tc>
                <a:tc>
                  <a:txBody>
                    <a:bodyPr/>
                    <a:lstStyle/>
                    <a:p>
                      <a:pPr algn="l" fontAlgn="b"/>
                      <a:r>
                        <a:rPr lang="en-US" sz="2000" b="0" i="0" u="none" strike="noStrike" dirty="0">
                          <a:solidFill>
                            <a:schemeClr val="bg1"/>
                          </a:solidFill>
                          <a:effectLst/>
                          <a:latin typeface="Calibri" panose="020F0502020204030204" pitchFamily="34" charset="0"/>
                        </a:rPr>
                        <a:t>Blank</a:t>
                      </a:r>
                    </a:p>
                  </a:txBody>
                  <a:tcPr marL="9525" marR="9525" marT="9525" marB="0" anchor="b">
                    <a:lnL>
                      <a:noFill/>
                    </a:lnL>
                    <a:lnR>
                      <a:noFill/>
                    </a:lnR>
                    <a:lnT>
                      <a:noFill/>
                    </a:lnT>
                    <a:lnB>
                      <a:noFill/>
                    </a:lnB>
                  </a:tcPr>
                </a:tc>
                <a:extLst>
                  <a:ext uri="{0D108BD9-81ED-4DB2-BD59-A6C34878D82A}">
                    <a16:rowId xmlns:a16="http://schemas.microsoft.com/office/drawing/2014/main" val="1328801467"/>
                  </a:ext>
                </a:extLst>
              </a:tr>
              <a:tr h="359641">
                <a:tc>
                  <a:txBody>
                    <a:bodyPr/>
                    <a:lstStyle/>
                    <a:p>
                      <a:pPr algn="l" fontAlgn="b"/>
                      <a:r>
                        <a:rPr lang="en-US" sz="2000" b="0" i="0" u="none" strike="noStrike" dirty="0">
                          <a:solidFill>
                            <a:srgbClr val="000000"/>
                          </a:solidFill>
                          <a:effectLst/>
                          <a:latin typeface="Calibri" panose="020F0502020204030204" pitchFamily="34" charset="0"/>
                        </a:rPr>
                        <a:t>5. Demands contrary to policies.</a:t>
                      </a:r>
                    </a:p>
                  </a:txBody>
                  <a:tcPr marL="9525" marR="9525" marT="9525" marB="0" anchor="b">
                    <a:lnL>
                      <a:noFill/>
                    </a:lnL>
                    <a:lnR>
                      <a:noFill/>
                    </a:lnR>
                    <a:lnT>
                      <a:noFill/>
                    </a:lnT>
                    <a:lnB>
                      <a:noFill/>
                    </a:lnB>
                  </a:tcPr>
                </a:tc>
                <a:tc>
                  <a:txBody>
                    <a:bodyPr/>
                    <a:lstStyle/>
                    <a:p>
                      <a:pPr algn="l" fontAlgn="b"/>
                      <a:r>
                        <a:rPr lang="en-US" sz="2000" b="0" i="0" u="none" strike="noStrike" dirty="0">
                          <a:solidFill>
                            <a:schemeClr val="bg1"/>
                          </a:solidFill>
                          <a:effectLst/>
                          <a:latin typeface="Calibri" panose="020F0502020204030204" pitchFamily="34" charset="0"/>
                        </a:rPr>
                        <a:t>Blank</a:t>
                      </a:r>
                    </a:p>
                  </a:txBody>
                  <a:tcPr marL="9525" marR="9525" marT="9525" marB="0" anchor="b">
                    <a:lnL>
                      <a:noFill/>
                    </a:lnL>
                    <a:lnR>
                      <a:noFill/>
                    </a:lnR>
                    <a:lnT>
                      <a:noFill/>
                    </a:lnT>
                    <a:lnB>
                      <a:noFill/>
                    </a:lnB>
                  </a:tcPr>
                </a:tc>
                <a:extLst>
                  <a:ext uri="{0D108BD9-81ED-4DB2-BD59-A6C34878D82A}">
                    <a16:rowId xmlns:a16="http://schemas.microsoft.com/office/drawing/2014/main" val="2357766859"/>
                  </a:ext>
                </a:extLst>
              </a:tr>
            </a:tbl>
          </a:graphicData>
        </a:graphic>
      </p:graphicFrame>
    </p:spTree>
    <p:extLst>
      <p:ext uri="{BB962C8B-B14F-4D97-AF65-F5344CB8AC3E}">
        <p14:creationId xmlns:p14="http://schemas.microsoft.com/office/powerpoint/2010/main" val="3699985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Contact Personnel </a:t>
            </a:r>
            <a:r>
              <a:rPr lang="en-US" sz="1000" dirty="0"/>
              <a:t>5</a:t>
            </a:r>
            <a:endParaRPr lang="en-US" dirty="0"/>
          </a:p>
        </p:txBody>
      </p:sp>
      <p:sp>
        <p:nvSpPr>
          <p:cNvPr id="3" name="Content Placeholder 2"/>
          <p:cNvSpPr>
            <a:spLocks noGrp="1"/>
          </p:cNvSpPr>
          <p:nvPr>
            <p:ph idx="1"/>
          </p:nvPr>
        </p:nvSpPr>
        <p:spPr>
          <a:xfrm>
            <a:off x="1182688" y="2017713"/>
            <a:ext cx="7588062" cy="3392487"/>
          </a:xfrm>
        </p:spPr>
        <p:txBody>
          <a:bodyPr/>
          <a:lstStyle/>
          <a:p>
            <a:pPr marL="0" indent="0">
              <a:buNone/>
            </a:pPr>
            <a:r>
              <a:rPr lang="en-US" dirty="0"/>
              <a:t>Training.</a:t>
            </a:r>
          </a:p>
          <a:p>
            <a:pPr lvl="1"/>
            <a:r>
              <a:rPr lang="en-US" dirty="0"/>
              <a:t>Unexpected customer service failure.</a:t>
            </a:r>
          </a:p>
          <a:p>
            <a:pPr marL="763200" lvl="2" indent="-402336">
              <a:buClrTx/>
              <a:buFont typeface="+mj-lt"/>
              <a:buAutoNum type="arabicPeriod"/>
            </a:pPr>
            <a:r>
              <a:rPr lang="en-US" dirty="0"/>
              <a:t>Unavailable service.</a:t>
            </a:r>
          </a:p>
          <a:p>
            <a:pPr marL="763200" lvl="2" indent="-402336">
              <a:buClrTx/>
              <a:buFont typeface="+mj-lt"/>
              <a:buAutoNum type="arabicPeriod"/>
            </a:pPr>
            <a:r>
              <a:rPr lang="en-US" dirty="0"/>
              <a:t>Slow performance.</a:t>
            </a:r>
          </a:p>
          <a:p>
            <a:pPr marL="763200" lvl="2" indent="-402336">
              <a:buClrTx/>
              <a:buFont typeface="+mj-lt"/>
              <a:buAutoNum type="arabicPeriod"/>
            </a:pPr>
            <a:r>
              <a:rPr lang="en-US" dirty="0"/>
              <a:t>Unacceptable service.</a:t>
            </a:r>
          </a:p>
        </p:txBody>
      </p:sp>
    </p:spTree>
    <p:extLst>
      <p:ext uri="{BB962C8B-B14F-4D97-AF65-F5344CB8AC3E}">
        <p14:creationId xmlns:p14="http://schemas.microsoft.com/office/powerpoint/2010/main" val="243109460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82688" y="76200"/>
            <a:ext cx="7580312" cy="17526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4000" dirty="0"/>
              <a:t>Table 4.4: Examples of Unethical Behaviors in Customer-Contact Settings</a:t>
            </a:r>
          </a:p>
        </p:txBody>
      </p:sp>
      <p:graphicFrame>
        <p:nvGraphicFramePr>
          <p:cNvPr id="4" name="Table 3"/>
          <p:cNvGraphicFramePr>
            <a:graphicFrameLocks noGrp="1"/>
          </p:cNvGraphicFramePr>
          <p:nvPr>
            <p:extLst>
              <p:ext uri="{D42A27DB-BD31-4B8C-83A1-F6EECF244321}">
                <p14:modId xmlns:p14="http://schemas.microsoft.com/office/powerpoint/2010/main" val="1576157233"/>
              </p:ext>
            </p:extLst>
          </p:nvPr>
        </p:nvGraphicFramePr>
        <p:xfrm>
          <a:off x="838200" y="2057400"/>
          <a:ext cx="7924800" cy="4343400"/>
        </p:xfrm>
        <a:graphic>
          <a:graphicData uri="http://schemas.openxmlformats.org/drawingml/2006/table">
            <a:tbl>
              <a:tblPr firstRow="1" bandRow="1"/>
              <a:tblGrid>
                <a:gridCol w="3083598">
                  <a:extLst>
                    <a:ext uri="{9D8B030D-6E8A-4147-A177-3AD203B41FA5}">
                      <a16:colId xmlns:a16="http://schemas.microsoft.com/office/drawing/2014/main" val="3694471341"/>
                    </a:ext>
                  </a:extLst>
                </a:gridCol>
                <a:gridCol w="2527392">
                  <a:extLst>
                    <a:ext uri="{9D8B030D-6E8A-4147-A177-3AD203B41FA5}">
                      <a16:colId xmlns:a16="http://schemas.microsoft.com/office/drawing/2014/main" val="1341372797"/>
                    </a:ext>
                  </a:extLst>
                </a:gridCol>
                <a:gridCol w="2313810">
                  <a:extLst>
                    <a:ext uri="{9D8B030D-6E8A-4147-A177-3AD203B41FA5}">
                      <a16:colId xmlns:a16="http://schemas.microsoft.com/office/drawing/2014/main" val="3749826022"/>
                    </a:ext>
                  </a:extLst>
                </a:gridCol>
              </a:tblGrid>
              <a:tr h="599749">
                <a:tc>
                  <a:txBody>
                    <a:bodyPr/>
                    <a:lstStyle/>
                    <a:p>
                      <a:pPr algn="l" fontAlgn="t"/>
                      <a:r>
                        <a:rPr lang="en-US" sz="1600" b="1" i="0" u="none" strike="noStrike" dirty="0">
                          <a:solidFill>
                            <a:srgbClr val="000000"/>
                          </a:solidFill>
                          <a:effectLst/>
                          <a:latin typeface="Calibri" panose="020F0502020204030204" pitchFamily="34" charset="0"/>
                        </a:rPr>
                        <a:t>Misrepresenting the Nature </a:t>
                      </a:r>
                      <a:br>
                        <a:rPr lang="en-US" sz="1600" b="1" i="0" u="none" strike="noStrike" dirty="0">
                          <a:solidFill>
                            <a:srgbClr val="000000"/>
                          </a:solidFill>
                          <a:effectLst/>
                          <a:latin typeface="Calibri" panose="020F0502020204030204" pitchFamily="34" charset="0"/>
                        </a:rPr>
                      </a:br>
                      <a:r>
                        <a:rPr lang="en-US" sz="1600" b="1" i="0" u="none" strike="noStrike" dirty="0">
                          <a:solidFill>
                            <a:srgbClr val="000000"/>
                          </a:solidFill>
                          <a:effectLst/>
                          <a:latin typeface="Calibri" panose="020F0502020204030204" pitchFamily="34" charset="0"/>
                        </a:rPr>
                        <a:t>of the Service.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b="1" i="0" u="none" strike="noStrike">
                          <a:solidFill>
                            <a:srgbClr val="000000"/>
                          </a:solidFill>
                          <a:effectLst/>
                          <a:latin typeface="Calibri" panose="020F0502020204030204" pitchFamily="34" charset="0"/>
                        </a:rPr>
                        <a:t>Customer Manipulation</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b="1" i="0" u="none" strike="noStrike">
                          <a:solidFill>
                            <a:srgbClr val="000000"/>
                          </a:solidFill>
                          <a:effectLst/>
                          <a:latin typeface="Calibri" panose="020F0502020204030204" pitchFamily="34" charset="0"/>
                        </a:rPr>
                        <a:t>General Honesty and Integrity</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7444534"/>
                  </a:ext>
                </a:extLst>
              </a:tr>
              <a:tr h="528063">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Promising a nonsmoking room when none is available.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80988" indent="-28098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Giving away a guaranteed reservation.</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Treating customers unfairly or rudely.</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26118"/>
                  </a:ext>
                </a:extLst>
              </a:tr>
              <a:tr h="528063">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Using bait-and-switch tactics.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Performing unnecessary services.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Being unresponsive to customer requests.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2967816"/>
                  </a:ext>
                </a:extLst>
              </a:tr>
              <a:tr h="787037">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Creating a false need for service.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Padding a bill with hidden charges.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Failing to follow stated company policies.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04565272"/>
                  </a:ext>
                </a:extLst>
              </a:tr>
              <a:tr h="787037">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Misrepresenting the credentials of the service provider.</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Hiding damage to customer possessions.</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Stealing customer credit card information.</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91097029"/>
                  </a:ext>
                </a:extLst>
              </a:tr>
              <a:tr h="1113451">
                <a:tc>
                  <a:txBody>
                    <a:bodyPr/>
                    <a:lstStyle/>
                    <a:p>
                      <a:pPr marL="292608" marR="0" indent="-292608" algn="l" defTabSz="914400" rtl="0" eaLnBrk="1" fontAlgn="t" latinLnBrk="0" hangingPunct="1">
                        <a:lnSpc>
                          <a:spcPct val="100000"/>
                        </a:lnSpc>
                        <a:spcBef>
                          <a:spcPts val="500"/>
                        </a:spcBef>
                        <a:spcAft>
                          <a:spcPts val="0"/>
                        </a:spcAft>
                        <a:buClrTx/>
                        <a:buSzTx/>
                        <a:buFont typeface="Arial" panose="020B0604020202020204" pitchFamily="34" charset="0"/>
                        <a:buChar char="•"/>
                        <a:tabLst/>
                        <a:defRPr/>
                      </a:pPr>
                      <a:r>
                        <a:rPr lang="en-US" sz="1600" b="0" i="0" u="none" strike="noStrike" dirty="0">
                          <a:solidFill>
                            <a:srgbClr val="000000"/>
                          </a:solidFill>
                          <a:effectLst/>
                          <a:latin typeface="Calibri" panose="020F0502020204030204" pitchFamily="34" charset="0"/>
                        </a:rPr>
                        <a:t>Exaggerating the benefits of a specific service offering a service guarantee.</a:t>
                      </a:r>
                    </a:p>
                    <a:p>
                      <a:pPr marL="292608" indent="-292608" algn="l" fontAlgn="t">
                        <a:spcBef>
                          <a:spcPts val="500"/>
                        </a:spcBef>
                        <a:buFont typeface="Arial" panose="020B0604020202020204" pitchFamily="34" charset="0"/>
                        <a:buChar char="•"/>
                      </a:pPr>
                      <a:endParaRPr lang="en-US" sz="1600" b="0" i="0" u="none" strike="noStrike" dirty="0">
                        <a:solidFill>
                          <a:srgbClr val="000000"/>
                        </a:solidFill>
                        <a:effectLst/>
                        <a:latin typeface="Calibri" panose="020F0502020204030204" pitchFamily="34"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indent="-292608" algn="l" fontAlgn="t">
                        <a:spcBef>
                          <a:spcPts val="500"/>
                        </a:spcBef>
                        <a:buFont typeface="Arial" panose="020B0604020202020204" pitchFamily="34" charset="0"/>
                        <a:buChar char="•"/>
                      </a:pPr>
                      <a:r>
                        <a:rPr lang="en-US" sz="1600" b="0" i="0" u="none" strike="noStrike" dirty="0">
                          <a:solidFill>
                            <a:srgbClr val="000000"/>
                          </a:solidFill>
                          <a:effectLst/>
                          <a:latin typeface="Calibri" panose="020F0502020204030204" pitchFamily="34" charset="0"/>
                        </a:rPr>
                        <a:t>Making it difficult to invoke.</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92608" marR="0" indent="-292608" algn="l" defTabSz="914400" rtl="0" eaLnBrk="1" fontAlgn="t" latinLnBrk="0" hangingPunct="1">
                        <a:lnSpc>
                          <a:spcPct val="100000"/>
                        </a:lnSpc>
                        <a:spcBef>
                          <a:spcPts val="500"/>
                        </a:spcBef>
                        <a:spcAft>
                          <a:spcPts val="0"/>
                        </a:spcAft>
                        <a:buClrTx/>
                        <a:buSzTx/>
                        <a:buFont typeface="Arial" panose="020B0604020202020204" pitchFamily="34" charset="0"/>
                        <a:buChar char="•"/>
                        <a:tabLst/>
                        <a:defRPr/>
                      </a:pPr>
                      <a:r>
                        <a:rPr lang="en-US" sz="1600" b="0" i="0" u="none" strike="noStrike" dirty="0">
                          <a:solidFill>
                            <a:srgbClr val="000000"/>
                          </a:solidFill>
                          <a:effectLst/>
                          <a:latin typeface="Calibri" panose="020F0502020204030204" pitchFamily="34" charset="0"/>
                        </a:rPr>
                        <a:t>Sharing customer information with third parties.</a:t>
                      </a:r>
                    </a:p>
                    <a:p>
                      <a:pPr marL="292608" indent="-292608" algn="l" fontAlgn="t">
                        <a:spcBef>
                          <a:spcPts val="500"/>
                        </a:spcBef>
                        <a:buFont typeface="Arial" panose="020B0604020202020204" pitchFamily="34" charset="0"/>
                        <a:buChar char="•"/>
                      </a:pPr>
                      <a:endParaRPr lang="en-US" sz="1600" b="0" i="0" u="none" strike="noStrike" dirty="0">
                        <a:solidFill>
                          <a:schemeClr val="bg1"/>
                        </a:solidFill>
                        <a:effectLst/>
                        <a:latin typeface="Calibri" panose="020F0502020204030204" pitchFamily="34" charset="0"/>
                      </a:endParaRP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9660429"/>
                  </a:ext>
                </a:extLst>
              </a:tr>
            </a:tbl>
          </a:graphicData>
        </a:graphic>
      </p:graphicFrame>
    </p:spTree>
    <p:extLst>
      <p:ext uri="{BB962C8B-B14F-4D97-AF65-F5344CB8AC3E}">
        <p14:creationId xmlns:p14="http://schemas.microsoft.com/office/powerpoint/2010/main" val="248808777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Learning Objectives</a:t>
            </a:r>
          </a:p>
        </p:txBody>
      </p:sp>
      <p:sp>
        <p:nvSpPr>
          <p:cNvPr id="7171" name="Rectangle 3"/>
          <p:cNvSpPr>
            <a:spLocks noGrp="1" noChangeArrowheads="1"/>
          </p:cNvSpPr>
          <p:nvPr>
            <p:ph idx="1"/>
          </p:nvPr>
        </p:nvSpPr>
        <p:spPr>
          <a:xfrm>
            <a:off x="990600" y="2057400"/>
            <a:ext cx="7772400" cy="4419600"/>
          </a:xfrm>
          <a:noFill/>
        </p:spPr>
        <p:txBody>
          <a:bodyPr lIns="92075" tIns="46038" rIns="92075" bIns="46038"/>
          <a:lstStyle/>
          <a:p>
            <a:pPr>
              <a:spcBef>
                <a:spcPts val="500"/>
              </a:spcBef>
            </a:pPr>
            <a:r>
              <a:rPr lang="en-US" sz="2000" dirty="0"/>
              <a:t>Describe the five roles of technology in the service encounter. </a:t>
            </a:r>
          </a:p>
          <a:p>
            <a:pPr>
              <a:spcBef>
                <a:spcPts val="500"/>
              </a:spcBef>
            </a:pPr>
            <a:r>
              <a:rPr lang="en-US" sz="2000" dirty="0"/>
              <a:t>Use the service encounter triad to describe a service firm’s delivery process. </a:t>
            </a:r>
          </a:p>
          <a:p>
            <a:pPr>
              <a:spcBef>
                <a:spcPts val="500"/>
              </a:spcBef>
            </a:pPr>
            <a:r>
              <a:rPr lang="en-US" sz="2000" dirty="0"/>
              <a:t>Differentiate four organizational control systems for employee empowerment. </a:t>
            </a:r>
          </a:p>
          <a:p>
            <a:pPr>
              <a:spcBef>
                <a:spcPts val="500"/>
              </a:spcBef>
            </a:pPr>
            <a:r>
              <a:rPr lang="en-US" sz="2000" dirty="0"/>
              <a:t>Prepare abstract questions and write situational vignettes to screen service recruits. </a:t>
            </a:r>
          </a:p>
          <a:p>
            <a:pPr>
              <a:spcBef>
                <a:spcPts val="500"/>
              </a:spcBef>
            </a:pPr>
            <a:r>
              <a:rPr lang="en-US" sz="2000" dirty="0"/>
              <a:t>Describe the classification of customers into four groups based on their attitudes and expectations. </a:t>
            </a:r>
          </a:p>
          <a:p>
            <a:pPr>
              <a:spcBef>
                <a:spcPts val="500"/>
              </a:spcBef>
            </a:pPr>
            <a:r>
              <a:rPr lang="en-US" sz="2000" dirty="0"/>
              <a:t>Describe how the creation of an ethical climate leads to job satisfaction and service quality. </a:t>
            </a:r>
          </a:p>
          <a:p>
            <a:pPr>
              <a:spcBef>
                <a:spcPts val="500"/>
              </a:spcBef>
            </a:pPr>
            <a:r>
              <a:rPr lang="en-US" sz="2000" dirty="0"/>
              <a:t>Discuss the role of scripts in customer coproduction. </a:t>
            </a:r>
          </a:p>
          <a:p>
            <a:pPr>
              <a:spcBef>
                <a:spcPts val="500"/>
              </a:spcBef>
            </a:pPr>
            <a:r>
              <a:rPr lang="en-US" sz="2000" dirty="0"/>
              <a:t>Describe how the elements of the service profit chain lead to revenue growth and profitability.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Customer </a:t>
            </a:r>
            <a:r>
              <a:rPr lang="en-US" sz="1000" dirty="0"/>
              <a:t>1</a:t>
            </a:r>
          </a:p>
        </p:txBody>
      </p:sp>
      <p:sp>
        <p:nvSpPr>
          <p:cNvPr id="5" name="Content Placeholder 4"/>
          <p:cNvSpPr>
            <a:spLocks noGrp="1"/>
          </p:cNvSpPr>
          <p:nvPr>
            <p:ph idx="1"/>
          </p:nvPr>
        </p:nvSpPr>
        <p:spPr>
          <a:xfrm>
            <a:off x="1182688" y="2017713"/>
            <a:ext cx="7588062" cy="3392487"/>
          </a:xfrm>
        </p:spPr>
        <p:txBody>
          <a:bodyPr/>
          <a:lstStyle/>
          <a:p>
            <a:pPr marL="0" indent="0">
              <a:buClrTx/>
              <a:buSzPct val="100000"/>
              <a:buNone/>
            </a:pPr>
            <a:r>
              <a:rPr lang="en-US" dirty="0"/>
              <a:t>Expectations and Attitudes.</a:t>
            </a:r>
          </a:p>
          <a:p>
            <a:pPr marL="292608" lvl="1" indent="-292608">
              <a:lnSpc>
                <a:spcPct val="90000"/>
              </a:lnSpc>
              <a:spcBef>
                <a:spcPts val="500"/>
              </a:spcBef>
              <a:buClrTx/>
              <a:buSzPct val="100000"/>
              <a:buFont typeface="Arial" panose="020B0604020202020204" pitchFamily="34" charset="0"/>
              <a:buChar char="•"/>
            </a:pPr>
            <a:r>
              <a:rPr lang="en-US" dirty="0"/>
              <a:t>Service customer classifications.</a:t>
            </a:r>
          </a:p>
          <a:p>
            <a:pPr marL="763200" lvl="2" indent="-402336">
              <a:lnSpc>
                <a:spcPct val="90000"/>
              </a:lnSpc>
              <a:spcBef>
                <a:spcPts val="500"/>
              </a:spcBef>
              <a:buClrTx/>
              <a:buSzPct val="100000"/>
              <a:buFont typeface="+mj-lt"/>
              <a:buAutoNum type="arabicPeriod"/>
            </a:pPr>
            <a:r>
              <a:rPr lang="en-US" dirty="0"/>
              <a:t>Economizing customer.</a:t>
            </a:r>
          </a:p>
          <a:p>
            <a:pPr marL="763200" lvl="2" indent="-402336">
              <a:lnSpc>
                <a:spcPct val="90000"/>
              </a:lnSpc>
              <a:spcBef>
                <a:spcPts val="500"/>
              </a:spcBef>
              <a:buClrTx/>
              <a:buSzPct val="100000"/>
              <a:buFont typeface="+mj-lt"/>
              <a:buAutoNum type="arabicPeriod"/>
            </a:pPr>
            <a:r>
              <a:rPr lang="en-US" dirty="0"/>
              <a:t>Ethical customer.</a:t>
            </a:r>
          </a:p>
          <a:p>
            <a:pPr marL="763200" lvl="2" indent="-402336">
              <a:lnSpc>
                <a:spcPct val="90000"/>
              </a:lnSpc>
              <a:spcBef>
                <a:spcPts val="500"/>
              </a:spcBef>
              <a:buClrTx/>
              <a:buSzPct val="100000"/>
              <a:buFont typeface="+mj-lt"/>
              <a:buAutoNum type="arabicPeriod"/>
            </a:pPr>
            <a:r>
              <a:rPr lang="en-US" dirty="0"/>
              <a:t>Personalizing customer.</a:t>
            </a:r>
          </a:p>
          <a:p>
            <a:pPr marL="763200" lvl="2" indent="-402336">
              <a:lnSpc>
                <a:spcPct val="90000"/>
              </a:lnSpc>
              <a:spcBef>
                <a:spcPts val="500"/>
              </a:spcBef>
              <a:buClrTx/>
              <a:buSzPct val="100000"/>
              <a:buFont typeface="+mj-lt"/>
              <a:buAutoNum type="arabicPeriod"/>
            </a:pPr>
            <a:r>
              <a:rPr lang="en-US" dirty="0"/>
              <a:t>Convenience customer.</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Customer </a:t>
            </a:r>
            <a:r>
              <a:rPr lang="en-US" sz="1000" dirty="0"/>
              <a:t>2</a:t>
            </a:r>
          </a:p>
        </p:txBody>
      </p:sp>
      <p:sp>
        <p:nvSpPr>
          <p:cNvPr id="5" name="Content Placeholder 4"/>
          <p:cNvSpPr>
            <a:spLocks noGrp="1"/>
          </p:cNvSpPr>
          <p:nvPr>
            <p:ph idx="1"/>
          </p:nvPr>
        </p:nvSpPr>
        <p:spPr>
          <a:xfrm>
            <a:off x="1182688" y="2017713"/>
            <a:ext cx="7588062" cy="3392487"/>
          </a:xfrm>
        </p:spPr>
        <p:txBody>
          <a:bodyPr/>
          <a:lstStyle/>
          <a:p>
            <a:pPr marL="0" indent="0">
              <a:buClrTx/>
              <a:buSzPct val="99000"/>
              <a:buNone/>
            </a:pPr>
            <a:r>
              <a:rPr lang="en-US" dirty="0"/>
              <a:t>Role of Scripts in Coproduction.</a:t>
            </a:r>
          </a:p>
          <a:p>
            <a:pPr marL="292608" lvl="1" indent="-292608">
              <a:lnSpc>
                <a:spcPct val="90000"/>
              </a:lnSpc>
              <a:spcBef>
                <a:spcPts val="1000"/>
              </a:spcBef>
              <a:buClrTx/>
              <a:buSzPct val="99000"/>
              <a:buFont typeface="Arial" panose="020B0604020202020204" pitchFamily="34" charset="0"/>
              <a:buChar char="•"/>
            </a:pPr>
            <a:r>
              <a:rPr lang="en-US" dirty="0"/>
              <a:t>Both the provider and the customer have roles to play in transacting the service.</a:t>
            </a:r>
          </a:p>
          <a:p>
            <a:pPr marL="292608" lvl="1" indent="-292608">
              <a:lnSpc>
                <a:spcPct val="90000"/>
              </a:lnSpc>
              <a:spcBef>
                <a:spcPts val="1000"/>
              </a:spcBef>
              <a:buClrTx/>
              <a:buSzPct val="99000"/>
              <a:buFont typeface="Arial" panose="020B0604020202020204" pitchFamily="34" charset="0"/>
              <a:buChar char="•"/>
            </a:pPr>
            <a:r>
              <a:rPr lang="en-US" dirty="0"/>
              <a:t>Society has defined specific tasks for service customers to perform.</a:t>
            </a:r>
          </a:p>
          <a:p>
            <a:pPr marL="292608" lvl="1" indent="-292608">
              <a:lnSpc>
                <a:spcPct val="90000"/>
              </a:lnSpc>
              <a:spcBef>
                <a:spcPts val="1000"/>
              </a:spcBef>
              <a:buClrTx/>
              <a:buSzPct val="99000"/>
              <a:buFont typeface="Arial" panose="020B0604020202020204" pitchFamily="34" charset="0"/>
              <a:buChar char="•"/>
            </a:pPr>
            <a:r>
              <a:rPr lang="en-US" dirty="0"/>
              <a:t>Problems arise is customers abuse their script – employee must do the task.</a:t>
            </a:r>
          </a:p>
        </p:txBody>
      </p:sp>
    </p:spTree>
    <p:extLst>
      <p:ext uri="{BB962C8B-B14F-4D97-AF65-F5344CB8AC3E}">
        <p14:creationId xmlns:p14="http://schemas.microsoft.com/office/powerpoint/2010/main" val="89125027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Creating a Customer Service Orientation </a:t>
            </a:r>
            <a:r>
              <a:rPr lang="en-US" sz="1000" dirty="0"/>
              <a:t>1</a:t>
            </a:r>
          </a:p>
        </p:txBody>
      </p:sp>
      <p:sp>
        <p:nvSpPr>
          <p:cNvPr id="5" name="Content Placeholder 4"/>
          <p:cNvSpPr>
            <a:spLocks noGrp="1"/>
          </p:cNvSpPr>
          <p:nvPr>
            <p:ph idx="1"/>
          </p:nvPr>
        </p:nvSpPr>
        <p:spPr>
          <a:xfrm>
            <a:off x="1182688" y="2017713"/>
            <a:ext cx="7588062" cy="4306887"/>
          </a:xfrm>
        </p:spPr>
        <p:txBody>
          <a:bodyPr/>
          <a:lstStyle/>
          <a:p>
            <a:pPr marL="0" indent="0">
              <a:buClrTx/>
              <a:buSzPct val="100000"/>
              <a:buNone/>
            </a:pPr>
            <a:r>
              <a:rPr lang="en-US" sz="2400" dirty="0"/>
              <a:t>Study of 23 branch banks revealed a high correlation between customers’ and employees’ perceptions of service quality.</a:t>
            </a:r>
          </a:p>
          <a:p>
            <a:pPr marL="0" indent="0">
              <a:buClrTx/>
              <a:buSzPct val="100000"/>
              <a:buNone/>
            </a:pPr>
            <a:r>
              <a:rPr lang="en-US" sz="2400" dirty="0"/>
              <a:t>Customers perceived better service in branches where employees reported:</a:t>
            </a:r>
          </a:p>
          <a:p>
            <a:pPr marL="402336" lvl="1" indent="-402336">
              <a:lnSpc>
                <a:spcPct val="90000"/>
              </a:lnSpc>
              <a:spcBef>
                <a:spcPts val="500"/>
              </a:spcBef>
              <a:buClrTx/>
              <a:buSzPct val="100000"/>
              <a:buFont typeface="+mj-lt"/>
              <a:buAutoNum type="arabicPeriod"/>
            </a:pPr>
            <a:r>
              <a:rPr lang="en-US" sz="2000" dirty="0"/>
              <a:t>There is a more enthusiastic service emphasis. </a:t>
            </a:r>
          </a:p>
          <a:p>
            <a:pPr marL="402336" lvl="1" indent="-402336">
              <a:lnSpc>
                <a:spcPct val="90000"/>
              </a:lnSpc>
              <a:spcBef>
                <a:spcPts val="500"/>
              </a:spcBef>
              <a:buClrTx/>
              <a:buSzPct val="100000"/>
              <a:buFont typeface="+mj-lt"/>
              <a:buAutoNum type="arabicPeriod"/>
            </a:pPr>
            <a:r>
              <a:rPr lang="en-US" sz="2000" dirty="0"/>
              <a:t>The branch manager emphasizes service as personnel perform their roles. </a:t>
            </a:r>
          </a:p>
          <a:p>
            <a:pPr marL="402336" lvl="1" indent="-402336">
              <a:lnSpc>
                <a:spcPct val="90000"/>
              </a:lnSpc>
              <a:spcBef>
                <a:spcPts val="500"/>
              </a:spcBef>
              <a:buClrTx/>
              <a:buSzPct val="100000"/>
              <a:buFont typeface="+mj-lt"/>
              <a:buAutoNum type="arabicPeriod"/>
            </a:pPr>
            <a:r>
              <a:rPr lang="en-US" sz="2000" dirty="0"/>
              <a:t>There is an active effort to retain all customer accounts, not just those of large-account holders. </a:t>
            </a:r>
          </a:p>
          <a:p>
            <a:pPr marL="402336" lvl="1" indent="-402336">
              <a:lnSpc>
                <a:spcPct val="90000"/>
              </a:lnSpc>
              <a:spcBef>
                <a:spcPts val="500"/>
              </a:spcBef>
              <a:buClrTx/>
              <a:buSzPct val="100000"/>
              <a:buFont typeface="+mj-lt"/>
              <a:buAutoNum type="arabicPeriod"/>
            </a:pPr>
            <a:r>
              <a:rPr lang="en-US" sz="2000" dirty="0"/>
              <a:t>The branch is staffed with sufficient and well-trained tellers. </a:t>
            </a:r>
          </a:p>
          <a:p>
            <a:pPr marL="402336" lvl="1" indent="-402336">
              <a:lnSpc>
                <a:spcPct val="90000"/>
              </a:lnSpc>
              <a:spcBef>
                <a:spcPts val="500"/>
              </a:spcBef>
              <a:buClrTx/>
              <a:buSzPct val="100000"/>
              <a:buFont typeface="+mj-lt"/>
              <a:buAutoNum type="arabicPeriod"/>
            </a:pPr>
            <a:r>
              <a:rPr lang="en-US" sz="2000" dirty="0"/>
              <a:t>Equipment is well maintained, and supplies are plentiful. </a:t>
            </a:r>
          </a:p>
        </p:txBody>
      </p:sp>
    </p:spTree>
    <p:extLst>
      <p:ext uri="{BB962C8B-B14F-4D97-AF65-F5344CB8AC3E}">
        <p14:creationId xmlns:p14="http://schemas.microsoft.com/office/powerpoint/2010/main" val="147441283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Creating a Customer Service Orientation </a:t>
            </a:r>
            <a:r>
              <a:rPr lang="en-US" sz="1000" dirty="0"/>
              <a:t>2</a:t>
            </a:r>
          </a:p>
        </p:txBody>
      </p:sp>
      <p:sp>
        <p:nvSpPr>
          <p:cNvPr id="5" name="Content Placeholder 4"/>
          <p:cNvSpPr>
            <a:spLocks noGrp="1"/>
          </p:cNvSpPr>
          <p:nvPr>
            <p:ph idx="1"/>
          </p:nvPr>
        </p:nvSpPr>
        <p:spPr>
          <a:xfrm>
            <a:off x="1182688" y="2017713"/>
            <a:ext cx="7588062" cy="4306887"/>
          </a:xfrm>
        </p:spPr>
        <p:txBody>
          <a:bodyPr/>
          <a:lstStyle/>
          <a:p>
            <a:pPr marL="0" indent="0">
              <a:buNone/>
            </a:pPr>
            <a:r>
              <a:rPr lang="en-US" sz="2400" dirty="0"/>
              <a:t>When employees described branch as one where the manager emphasized customer service, customers reported superior service and:</a:t>
            </a:r>
          </a:p>
          <a:p>
            <a:pPr marL="402336" lvl="1" indent="-402336">
              <a:lnSpc>
                <a:spcPct val="90000"/>
              </a:lnSpc>
              <a:spcBef>
                <a:spcPts val="500"/>
              </a:spcBef>
              <a:buClrTx/>
              <a:buSzPct val="100000"/>
              <a:buFont typeface="+mj-lt"/>
              <a:buAutoNum type="arabicPeriod"/>
            </a:pPr>
            <a:r>
              <a:rPr lang="en-US" sz="2000" dirty="0"/>
              <a:t>Tellers were courteous and competent.</a:t>
            </a:r>
          </a:p>
          <a:p>
            <a:pPr marL="402336" lvl="1" indent="-402336">
              <a:lnSpc>
                <a:spcPct val="90000"/>
              </a:lnSpc>
              <a:spcBef>
                <a:spcPts val="500"/>
              </a:spcBef>
              <a:buClrTx/>
              <a:buSzPct val="100000"/>
              <a:buFont typeface="+mj-lt"/>
              <a:buAutoNum type="arabicPeriod"/>
            </a:pPr>
            <a:r>
              <a:rPr lang="en-US" sz="2000" dirty="0"/>
              <a:t>Staffing levels were adequate.</a:t>
            </a:r>
          </a:p>
          <a:p>
            <a:pPr marL="402336" lvl="1" indent="-402336">
              <a:lnSpc>
                <a:spcPct val="90000"/>
              </a:lnSpc>
              <a:spcBef>
                <a:spcPts val="500"/>
              </a:spcBef>
              <a:buClrTx/>
              <a:buSzPct val="100000"/>
              <a:buFont typeface="+mj-lt"/>
              <a:buAutoNum type="arabicPeriod"/>
            </a:pPr>
            <a:r>
              <a:rPr lang="en-US" sz="2000" dirty="0"/>
              <a:t>The branch appeared to be well administered.</a:t>
            </a:r>
          </a:p>
          <a:p>
            <a:pPr marL="402336" lvl="1" indent="-402336">
              <a:lnSpc>
                <a:spcPct val="90000"/>
              </a:lnSpc>
              <a:spcBef>
                <a:spcPts val="500"/>
              </a:spcBef>
              <a:buClrTx/>
              <a:buSzPct val="100000"/>
              <a:buFont typeface="+mj-lt"/>
              <a:buAutoNum type="arabicPeriod"/>
            </a:pPr>
            <a:r>
              <a:rPr lang="en-US" sz="2000" dirty="0"/>
              <a:t>Teller turnover was low.</a:t>
            </a:r>
          </a:p>
          <a:p>
            <a:pPr marL="402336" lvl="1" indent="-402336">
              <a:lnSpc>
                <a:spcPct val="90000"/>
              </a:lnSpc>
              <a:spcBef>
                <a:spcPts val="500"/>
              </a:spcBef>
              <a:buClrTx/>
              <a:buSzPct val="100000"/>
              <a:buFont typeface="+mj-lt"/>
              <a:buAutoNum type="arabicPeriod"/>
            </a:pPr>
            <a:r>
              <a:rPr lang="en-US" sz="2000" dirty="0"/>
              <a:t>The staff had positive work attitudes.</a:t>
            </a:r>
          </a:p>
        </p:txBody>
      </p:sp>
    </p:spTree>
    <p:extLst>
      <p:ext uri="{BB962C8B-B14F-4D97-AF65-F5344CB8AC3E}">
        <p14:creationId xmlns:p14="http://schemas.microsoft.com/office/powerpoint/2010/main" val="271939276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182688" y="76200"/>
            <a:ext cx="7580312" cy="16764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sz="2800" dirty="0"/>
              <a:t>Figure 4.3: Relationship between Customer and Employee Perceptions of Customer Service</a:t>
            </a:r>
          </a:p>
        </p:txBody>
      </p:sp>
      <p:pic>
        <p:nvPicPr>
          <p:cNvPr id="3" name="Picture 2" descr="Scatterplot showing the relationship between the employee and customer perception of servi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6776" y="1981200"/>
            <a:ext cx="5870448" cy="4114800"/>
          </a:xfrm>
          <a:prstGeom prst="rect">
            <a:avLst/>
          </a:prstGeom>
        </p:spPr>
      </p:pic>
      <p:sp>
        <p:nvSpPr>
          <p:cNvPr id="6" name="Content Placeholder 6"/>
          <p:cNvSpPr>
            <a:spLocks noGrp="1"/>
          </p:cNvSpPr>
          <p:nvPr>
            <p:ph idx="1"/>
          </p:nvPr>
        </p:nvSpPr>
        <p:spPr>
          <a:xfrm>
            <a:off x="3981450" y="6324600"/>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423663987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4.5: Satisfaction Duality</a:t>
            </a:r>
          </a:p>
        </p:txBody>
      </p:sp>
      <p:graphicFrame>
        <p:nvGraphicFramePr>
          <p:cNvPr id="5" name="Table 4"/>
          <p:cNvGraphicFramePr>
            <a:graphicFrameLocks noGrp="1"/>
          </p:cNvGraphicFramePr>
          <p:nvPr>
            <p:extLst>
              <p:ext uri="{D42A27DB-BD31-4B8C-83A1-F6EECF244321}">
                <p14:modId xmlns:p14="http://schemas.microsoft.com/office/powerpoint/2010/main" val="3113302728"/>
              </p:ext>
            </p:extLst>
          </p:nvPr>
        </p:nvGraphicFramePr>
        <p:xfrm>
          <a:off x="1220788" y="2209800"/>
          <a:ext cx="7504112" cy="3827145"/>
        </p:xfrm>
        <a:graphic>
          <a:graphicData uri="http://schemas.openxmlformats.org/drawingml/2006/table">
            <a:tbl>
              <a:tblPr firstRow="1" bandRow="1"/>
              <a:tblGrid>
                <a:gridCol w="2513012">
                  <a:extLst>
                    <a:ext uri="{9D8B030D-6E8A-4147-A177-3AD203B41FA5}">
                      <a16:colId xmlns:a16="http://schemas.microsoft.com/office/drawing/2014/main" val="2517182850"/>
                    </a:ext>
                  </a:extLst>
                </a:gridCol>
                <a:gridCol w="2037115">
                  <a:extLst>
                    <a:ext uri="{9D8B030D-6E8A-4147-A177-3AD203B41FA5}">
                      <a16:colId xmlns:a16="http://schemas.microsoft.com/office/drawing/2014/main" val="2566081499"/>
                    </a:ext>
                  </a:extLst>
                </a:gridCol>
                <a:gridCol w="2953985">
                  <a:extLst>
                    <a:ext uri="{9D8B030D-6E8A-4147-A177-3AD203B41FA5}">
                      <a16:colId xmlns:a16="http://schemas.microsoft.com/office/drawing/2014/main" val="4097542113"/>
                    </a:ext>
                  </a:extLst>
                </a:gridCol>
              </a:tblGrid>
              <a:tr h="400050">
                <a:tc>
                  <a:txBody>
                    <a:bodyPr/>
                    <a:lstStyle/>
                    <a:p>
                      <a:pPr algn="l" fontAlgn="t"/>
                      <a:r>
                        <a:rPr lang="en-US" sz="2400" b="1" i="0" u="none" strike="noStrike" dirty="0">
                          <a:solidFill>
                            <a:srgbClr val="000000"/>
                          </a:solidFill>
                          <a:effectLst/>
                          <a:latin typeface="Calibri" panose="020F0502020204030204" pitchFamily="34" charset="0"/>
                        </a:rPr>
                        <a:t>Higher Customer Satisfaction</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t"/>
                      <a:r>
                        <a:rPr lang="en-US" sz="2400" b="1" i="0" u="none" strike="noStrike" dirty="0">
                          <a:solidFill>
                            <a:schemeClr val="bg1"/>
                          </a:solidFill>
                          <a:effectLst/>
                          <a:latin typeface="Calibri" panose="020F0502020204030204" pitchFamily="34" charset="0"/>
                        </a:rPr>
                        <a:t>Blank</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400" b="1" i="0" u="none" strike="noStrike">
                          <a:solidFill>
                            <a:srgbClr val="000000"/>
                          </a:solidFill>
                          <a:effectLst/>
                          <a:latin typeface="Calibri" panose="020F0502020204030204" pitchFamily="34" charset="0"/>
                        </a:rPr>
                        <a:t>Higher Employee Satisfaction</a:t>
                      </a:r>
                    </a:p>
                  </a:txBody>
                  <a:tcPr marL="9525" marR="9525" marT="9525"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05731969"/>
                  </a:ext>
                </a:extLst>
              </a:tr>
              <a:tr h="381000">
                <a:tc>
                  <a:txBody>
                    <a:bodyPr/>
                    <a:lstStyle/>
                    <a:p>
                      <a:pPr algn="l" fontAlgn="t"/>
                      <a:r>
                        <a:rPr lang="en-US" sz="2000" b="0" i="0" u="none" strike="noStrike" dirty="0">
                          <a:solidFill>
                            <a:srgbClr val="000000"/>
                          </a:solidFill>
                          <a:effectLst/>
                          <a:latin typeface="Calibri" panose="020F0502020204030204" pitchFamily="34" charset="0"/>
                        </a:rPr>
                        <a:t>More repeat purchases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4000" b="0" i="0" u="none" strike="noStrike" dirty="0">
                          <a:solidFill>
                            <a:srgbClr val="000000"/>
                          </a:solidFill>
                          <a:effectLst/>
                          <a:latin typeface="Calibri" panose="020F0502020204030204" pitchFamily="34" charset="0"/>
                        </a:rPr>
                        <a: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000" b="0" i="0" u="none" strike="noStrike" dirty="0">
                          <a:solidFill>
                            <a:srgbClr val="000000"/>
                          </a:solidFill>
                          <a:effectLst/>
                          <a:latin typeface="Calibri" panose="020F0502020204030204" pitchFamily="34" charset="0"/>
                        </a:rPr>
                        <a:t>More familiarity with customer needs and ways of meeting them</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94646046"/>
                  </a:ext>
                </a:extLst>
              </a:tr>
              <a:tr h="381000">
                <a:tc>
                  <a:txBody>
                    <a:bodyPr/>
                    <a:lstStyle/>
                    <a:p>
                      <a:pPr algn="l" fontAlgn="t"/>
                      <a:r>
                        <a:rPr lang="en-US" sz="2000" b="0" i="0" u="none" strike="noStrike" dirty="0">
                          <a:solidFill>
                            <a:srgbClr val="000000"/>
                          </a:solidFill>
                          <a:effectLst/>
                          <a:latin typeface="Calibri" panose="020F0502020204030204" pitchFamily="34" charset="0"/>
                        </a:rPr>
                        <a:t>Stronger tendency to complain about service errors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4000" b="0" i="0" u="none" strike="noStrike" dirty="0">
                          <a:solidFill>
                            <a:srgbClr val="000000"/>
                          </a:solidFill>
                          <a:effectLst/>
                          <a:latin typeface="Calibri" panose="020F0502020204030204" pitchFamily="34" charset="0"/>
                        </a:rPr>
                        <a: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000" b="0" i="0" u="none" strike="noStrike" dirty="0">
                          <a:solidFill>
                            <a:srgbClr val="000000"/>
                          </a:solidFill>
                          <a:effectLst/>
                          <a:latin typeface="Calibri" panose="020F0502020204030204" pitchFamily="34" charset="0"/>
                        </a:rPr>
                        <a:t>Greater opportunity for recovery from errors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6408029"/>
                  </a:ext>
                </a:extLst>
              </a:tr>
              <a:tr h="190500">
                <a:tc>
                  <a:txBody>
                    <a:bodyPr/>
                    <a:lstStyle/>
                    <a:p>
                      <a:pPr algn="l" fontAlgn="t"/>
                      <a:r>
                        <a:rPr lang="en-US" sz="2000" b="0" i="0" u="none" strike="noStrike" dirty="0">
                          <a:solidFill>
                            <a:srgbClr val="000000"/>
                          </a:solidFill>
                          <a:effectLst/>
                          <a:latin typeface="Calibri" panose="020F0502020204030204" pitchFamily="34" charset="0"/>
                        </a:rPr>
                        <a:t>Lower costs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4000" b="0" i="0" u="none" strike="noStrike" dirty="0">
                          <a:solidFill>
                            <a:srgbClr val="000000"/>
                          </a:solidFill>
                          <a:effectLst/>
                          <a:latin typeface="Calibri" panose="020F0502020204030204" pitchFamily="34" charset="0"/>
                        </a:rPr>
                        <a: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000" b="0" i="0" u="none" strike="noStrike" dirty="0">
                          <a:solidFill>
                            <a:srgbClr val="000000"/>
                          </a:solidFill>
                          <a:effectLst/>
                          <a:latin typeface="Calibri" panose="020F0502020204030204" pitchFamily="34" charset="0"/>
                        </a:rPr>
                        <a:t>Higher productivity</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6864197"/>
                  </a:ext>
                </a:extLst>
              </a:tr>
              <a:tr h="190500">
                <a:tc>
                  <a:txBody>
                    <a:bodyPr/>
                    <a:lstStyle/>
                    <a:p>
                      <a:pPr algn="l" fontAlgn="t"/>
                      <a:r>
                        <a:rPr lang="en-US" sz="2000" b="0" i="0" u="none" strike="noStrike">
                          <a:solidFill>
                            <a:srgbClr val="000000"/>
                          </a:solidFill>
                          <a:effectLst/>
                          <a:latin typeface="Calibri" panose="020F0502020204030204" pitchFamily="34" charset="0"/>
                        </a:rPr>
                        <a:t>Better results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4000" b="0" i="0" u="none" strike="noStrike" dirty="0">
                          <a:solidFill>
                            <a:srgbClr val="000000"/>
                          </a:solidFill>
                          <a:effectLst/>
                          <a:latin typeface="Calibri" panose="020F0502020204030204" pitchFamily="34" charset="0"/>
                        </a:rPr>
                        <a: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2000" b="0" i="0" u="none" strike="noStrike" dirty="0">
                          <a:solidFill>
                            <a:srgbClr val="000000"/>
                          </a:solidFill>
                          <a:effectLst/>
                          <a:latin typeface="Calibri" panose="020F0502020204030204" pitchFamily="34" charset="0"/>
                        </a:rPr>
                        <a:t>Improved quality of service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4983498"/>
                  </a:ext>
                </a:extLst>
              </a:tr>
            </a:tbl>
          </a:graphicData>
        </a:graphic>
      </p:graphicFrame>
    </p:spTree>
    <p:extLst>
      <p:ext uri="{BB962C8B-B14F-4D97-AF65-F5344CB8AC3E}">
        <p14:creationId xmlns:p14="http://schemas.microsoft.com/office/powerpoint/2010/main" val="521589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533400"/>
            <a:ext cx="7580312" cy="1143000"/>
          </a:xfrm>
        </p:spPr>
        <p:txBody>
          <a:bodyPr/>
          <a:lstStyle/>
          <a:p>
            <a:r>
              <a:rPr lang="en-US" sz="4000" dirty="0"/>
              <a:t>Figure 4.4: The Service Profit Chain</a:t>
            </a:r>
            <a:endParaRPr lang="en-US" sz="3200" dirty="0"/>
          </a:p>
        </p:txBody>
      </p:sp>
      <p:pic>
        <p:nvPicPr>
          <p:cNvPr id="7" name="Picture 6" descr="Diagram showing the service profit chai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6182" y="1882732"/>
            <a:ext cx="3838018" cy="4365668"/>
          </a:xfrm>
          <a:prstGeom prst="rect">
            <a:avLst/>
          </a:prstGeom>
        </p:spPr>
      </p:pic>
      <p:sp>
        <p:nvSpPr>
          <p:cNvPr id="8" name="Content Placeholder 6"/>
          <p:cNvSpPr>
            <a:spLocks noGrp="1"/>
          </p:cNvSpPr>
          <p:nvPr>
            <p:ph idx="1"/>
          </p:nvPr>
        </p:nvSpPr>
        <p:spPr>
          <a:xfrm>
            <a:off x="3981450" y="6324600"/>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extLst>
      <p:ext uri="{BB962C8B-B14F-4D97-AF65-F5344CB8AC3E}">
        <p14:creationId xmlns:p14="http://schemas.microsoft.com/office/powerpoint/2010/main" val="3502056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 for Discussion</a:t>
            </a:r>
            <a:endParaRPr lang="en-US" sz="3600" dirty="0"/>
          </a:p>
        </p:txBody>
      </p:sp>
      <p:sp>
        <p:nvSpPr>
          <p:cNvPr id="4" name="Content Placeholder 3"/>
          <p:cNvSpPr>
            <a:spLocks noGrp="1"/>
          </p:cNvSpPr>
          <p:nvPr>
            <p:ph idx="1"/>
          </p:nvPr>
        </p:nvSpPr>
        <p:spPr>
          <a:xfrm>
            <a:off x="1182688" y="2017712"/>
            <a:ext cx="7588062" cy="4230687"/>
          </a:xfrm>
        </p:spPr>
        <p:txBody>
          <a:bodyPr/>
          <a:lstStyle/>
          <a:p>
            <a:r>
              <a:rPr lang="en-US" sz="2400" dirty="0"/>
              <a:t>How can we design for self-recovery when self-service failure occurs?</a:t>
            </a:r>
          </a:p>
          <a:p>
            <a:r>
              <a:rPr lang="en-US" sz="2400" dirty="0"/>
              <a:t>What are the organizational and marketing implications of considering a customer as a </a:t>
            </a:r>
            <a:br>
              <a:rPr lang="en-US" sz="2400" dirty="0"/>
            </a:br>
            <a:r>
              <a:rPr lang="en-US" sz="2400" dirty="0"/>
              <a:t>“partial employee”?</a:t>
            </a:r>
          </a:p>
          <a:p>
            <a:r>
              <a:rPr lang="en-US" sz="2400" dirty="0"/>
              <a:t>Comment on the different dynamics of one-on-one service and group service.</a:t>
            </a:r>
          </a:p>
          <a:p>
            <a:r>
              <a:rPr lang="en-US" sz="2400" dirty="0"/>
              <a:t>How does use of a “service script” relate to </a:t>
            </a:r>
            <a:br>
              <a:rPr lang="en-US" sz="2400" dirty="0"/>
            </a:br>
            <a:r>
              <a:rPr lang="en-US" sz="2400" dirty="0"/>
              <a:t>service quality?</a:t>
            </a:r>
          </a:p>
          <a:p>
            <a:r>
              <a:rPr lang="en-US" sz="2400" dirty="0"/>
              <a:t>If the roles played by customers are determined by cultural norms, how can services be exported?</a:t>
            </a:r>
          </a:p>
        </p:txBody>
      </p:sp>
    </p:spTree>
    <p:extLst>
      <p:ext uri="{BB962C8B-B14F-4D97-AF65-F5344CB8AC3E}">
        <p14:creationId xmlns:p14="http://schemas.microsoft.com/office/powerpoint/2010/main" val="30304658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Interactive Exercise</a:t>
            </a:r>
            <a:endParaRPr lang="en-US" sz="1000" dirty="0"/>
          </a:p>
        </p:txBody>
      </p:sp>
      <p:sp>
        <p:nvSpPr>
          <p:cNvPr id="2" name="Content Placeholder 1"/>
          <p:cNvSpPr>
            <a:spLocks noGrp="1"/>
          </p:cNvSpPr>
          <p:nvPr>
            <p:ph idx="1"/>
          </p:nvPr>
        </p:nvSpPr>
        <p:spPr>
          <a:xfrm>
            <a:off x="1182688" y="2017713"/>
            <a:ext cx="7588062" cy="4002087"/>
          </a:xfrm>
        </p:spPr>
        <p:txBody>
          <a:bodyPr/>
          <a:lstStyle/>
          <a:p>
            <a:pPr marL="0" indent="0" eaLnBrk="1" hangingPunct="1">
              <a:lnSpc>
                <a:spcPct val="90000"/>
              </a:lnSpc>
              <a:buClrTx/>
              <a:buSzPct val="100000"/>
              <a:buNone/>
            </a:pPr>
            <a:r>
              <a:rPr lang="en-US" dirty="0"/>
              <a:t>The class breaks into small groups and each group comes up with an example from each of the four organizational control systems (that is belief, boundary, diagnostic, and interactive)</a:t>
            </a:r>
          </a:p>
        </p:txBody>
      </p:sp>
    </p:spTree>
    <p:extLst>
      <p:ext uri="{BB962C8B-B14F-4D97-AF65-F5344CB8AC3E}">
        <p14:creationId xmlns:p14="http://schemas.microsoft.com/office/powerpoint/2010/main" val="275939754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dirty="0"/>
              <a:t>Case 4.1: Amy’s Ice Cream</a:t>
            </a:r>
          </a:p>
        </p:txBody>
      </p:sp>
      <p:sp>
        <p:nvSpPr>
          <p:cNvPr id="2" name="Content Placeholder 1"/>
          <p:cNvSpPr>
            <a:spLocks noGrp="1"/>
          </p:cNvSpPr>
          <p:nvPr>
            <p:ph idx="1"/>
          </p:nvPr>
        </p:nvSpPr>
        <p:spPr/>
        <p:txBody>
          <a:bodyPr/>
          <a:lstStyle/>
          <a:p>
            <a:pPr marL="402336" indent="-402336">
              <a:buFontTx/>
              <a:buAutoNum type="arabicPeriod"/>
            </a:pPr>
            <a:r>
              <a:rPr lang="en-US" sz="2400" dirty="0"/>
              <a:t>Describe the service organization culture at Amy’s Ice Cream.</a:t>
            </a:r>
          </a:p>
          <a:p>
            <a:pPr marL="402336" indent="-402336">
              <a:buFontTx/>
              <a:buAutoNum type="arabicPeriod"/>
            </a:pPr>
            <a:r>
              <a:rPr lang="en-US" sz="2400" dirty="0"/>
              <a:t>What are the personality attribute of the employees who are sought by Amy’s Ice Cream?</a:t>
            </a:r>
          </a:p>
          <a:p>
            <a:pPr marL="402336" indent="-402336">
              <a:buFontTx/>
              <a:buAutoNum type="arabicPeriod"/>
            </a:pPr>
            <a:r>
              <a:rPr lang="en-US" sz="2400" dirty="0"/>
              <a:t>Design a personnel selection procedure for Amy’s Ice Cream using abstract questioning, a situational vignette, and/or role playing.</a:t>
            </a:r>
          </a:p>
        </p:txBody>
      </p:sp>
    </p:spTree>
    <p:extLst>
      <p:ext uri="{BB962C8B-B14F-4D97-AF65-F5344CB8AC3E}">
        <p14:creationId xmlns:p14="http://schemas.microsoft.com/office/powerpoint/2010/main" val="61231372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r>
              <a:rPr lang="en-US" sz="3600" dirty="0"/>
              <a:t>Figure 4.1: Role of Technology in the Service Encounter</a:t>
            </a:r>
          </a:p>
        </p:txBody>
      </p:sp>
      <p:pic>
        <p:nvPicPr>
          <p:cNvPr id="2" name="Picture 1" descr="Diagram showing the role of technology in the service encount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363" y="2332634"/>
            <a:ext cx="7453274" cy="3610966"/>
          </a:xfrm>
          <a:prstGeom prst="rect">
            <a:avLst/>
          </a:prstGeom>
        </p:spPr>
      </p:pic>
      <p:sp>
        <p:nvSpPr>
          <p:cNvPr id="5" name="Content Placeholder 6"/>
          <p:cNvSpPr>
            <a:spLocks noGrp="1"/>
          </p:cNvSpPr>
          <p:nvPr>
            <p:ph idx="1"/>
          </p:nvPr>
        </p:nvSpPr>
        <p:spPr>
          <a:xfrm>
            <a:off x="3981450" y="6277816"/>
            <a:ext cx="1816521" cy="199184"/>
          </a:xfrm>
        </p:spPr>
        <p:txBody>
          <a:bodyPr/>
          <a:lstStyle/>
          <a:p>
            <a:pPr marL="0" indent="0" algn="ctr">
              <a:buNone/>
            </a:pPr>
            <a:r>
              <a:rPr lang="en-IN" sz="900" dirty="0">
                <a:hlinkClick r:id="rId4" action="ppaction://hlinksldjump"/>
              </a:rPr>
              <a:t>Access the long description slide.</a:t>
            </a:r>
            <a:endParaRPr lang="en-IN" sz="900" dirty="0">
              <a:hlinkClick r:id="" action="ppaction://noaction"/>
            </a:endParaRPr>
          </a:p>
        </p:txBody>
      </p:sp>
    </p:spTree>
  </p:cSld>
  <p:clrMapOvr>
    <a:overrideClrMapping bg1="lt1" tx1="dk1" bg2="lt2" tx2="dk2" accent1="accent1" accent2="accent2" accent3="accent3" accent4="accent4" accent5="accent5" accent6="accent6" hlink="hlink" folHlink="folHlink"/>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AMY’S ICE CREAM Abstract Questions</a:t>
            </a:r>
          </a:p>
        </p:txBody>
      </p:sp>
      <p:sp>
        <p:nvSpPr>
          <p:cNvPr id="3" name="Content Placeholder 2"/>
          <p:cNvSpPr>
            <a:spLocks noGrp="1"/>
          </p:cNvSpPr>
          <p:nvPr>
            <p:ph idx="1"/>
          </p:nvPr>
        </p:nvSpPr>
        <p:spPr/>
        <p:txBody>
          <a:bodyPr/>
          <a:lstStyle/>
          <a:p>
            <a:r>
              <a:rPr lang="en-US" dirty="0"/>
              <a:t>What was your most rewarding past experience and why?</a:t>
            </a:r>
          </a:p>
          <a:p>
            <a:r>
              <a:rPr lang="en-US" dirty="0"/>
              <a:t>What are you looking for in your next job?</a:t>
            </a:r>
          </a:p>
          <a:p>
            <a:r>
              <a:rPr lang="en-US" dirty="0"/>
              <a:t>What have you done in the past to irritate a customer?</a:t>
            </a:r>
          </a:p>
          <a:p>
            <a:r>
              <a:rPr lang="en-US" dirty="0"/>
              <a:t>What flavor of ice cream best describes your personality?</a:t>
            </a:r>
          </a:p>
        </p:txBody>
      </p:sp>
    </p:spTree>
    <p:extLst>
      <p:ext uri="{BB962C8B-B14F-4D97-AF65-F5344CB8AC3E}">
        <p14:creationId xmlns:p14="http://schemas.microsoft.com/office/powerpoint/2010/main" val="3217356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w="9525">
            <a:noFill/>
            <a:miter lim="800000"/>
            <a:headEnd/>
            <a:tailEnd/>
          </a:ln>
        </p:spPr>
        <p:txBody>
          <a:bodyPr vert="horz" wrap="square" lIns="91440" tIns="45720" rIns="91440" bIns="45720" numCol="1" anchor="b" anchorCtr="0" compatLnSpc="1">
            <a:prstTxWarp prst="textNoShape">
              <a:avLst/>
            </a:prstTxWarp>
          </a:bodyPr>
          <a:lstStyle/>
          <a:p>
            <a:r>
              <a:rPr lang="en-US" dirty="0"/>
              <a:t>AMY’S ICE CREAM Situational Vignette </a:t>
            </a:r>
            <a:r>
              <a:rPr lang="en-US" sz="1000" dirty="0"/>
              <a:t>1</a:t>
            </a:r>
          </a:p>
        </p:txBody>
      </p:sp>
      <p:sp>
        <p:nvSpPr>
          <p:cNvPr id="2" name="Content Placeholder 1"/>
          <p:cNvSpPr>
            <a:spLocks noGrp="1"/>
          </p:cNvSpPr>
          <p:nvPr>
            <p:ph idx="1"/>
          </p:nvPr>
        </p:nvSpPr>
        <p:spPr/>
        <p:txBody>
          <a:bodyPr/>
          <a:lstStyle/>
          <a:p>
            <a:pPr marL="0" indent="0">
              <a:buNone/>
            </a:pPr>
            <a:r>
              <a:rPr lang="en-US" dirty="0"/>
              <a:t>A particular customer has the irritating habit  of always showing up about two minutes before closing and staying late. Often this occurs on the night when weekly store meeting are held after closing time. This delays starting the meeting and furthermore employees are on the clock waiting for the customer to leave. </a:t>
            </a:r>
            <a:r>
              <a:rPr lang="en-US" i="1" dirty="0"/>
              <a:t>What would you do?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AMY’S ICE CREAM Situational Vignette </a:t>
            </a:r>
            <a:r>
              <a:rPr lang="en-US" sz="1000" dirty="0"/>
              <a:t>2</a:t>
            </a:r>
            <a:r>
              <a:rPr lang="en-US" dirty="0"/>
              <a:t> </a:t>
            </a:r>
            <a:endParaRPr lang="en-IN" dirty="0"/>
          </a:p>
        </p:txBody>
      </p:sp>
      <p:sp>
        <p:nvSpPr>
          <p:cNvPr id="3" name="Content Placeholder 2"/>
          <p:cNvSpPr>
            <a:spLocks noGrp="1"/>
          </p:cNvSpPr>
          <p:nvPr>
            <p:ph idx="1"/>
          </p:nvPr>
        </p:nvSpPr>
        <p:spPr/>
        <p:txBody>
          <a:bodyPr/>
          <a:lstStyle/>
          <a:p>
            <a:pPr marL="0" indent="0">
              <a:buFont typeface="Wingdings" pitchFamily="2" charset="2"/>
              <a:buNone/>
            </a:pPr>
            <a:r>
              <a:rPr lang="en-US" dirty="0"/>
              <a:t>As a new employee at a busy store, you have been routinely performing clean-up tasks (garbage removal and restroom cleaning). Company policy dictates that these are tasks to be shared.  It has become clear that two employees consistently avoid these jobs in favor of more pleasant duties.</a:t>
            </a:r>
          </a:p>
          <a:p>
            <a:pPr>
              <a:buFont typeface="Wingdings" pitchFamily="2" charset="2"/>
              <a:buNone/>
            </a:pPr>
            <a:r>
              <a:rPr lang="en-US" i="1" dirty="0"/>
              <a:t>How would you handle this situation?</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p:txBody>
          <a:bodyPr/>
          <a:lstStyle/>
          <a:p>
            <a:r>
              <a:rPr lang="en-US" dirty="0">
                <a:solidFill>
                  <a:srgbClr val="333399"/>
                </a:solidFill>
              </a:rPr>
              <a:t>Case 4.2</a:t>
            </a:r>
            <a:endParaRPr lang="en-US" dirty="0"/>
          </a:p>
        </p:txBody>
      </p:sp>
      <p:sp>
        <p:nvSpPr>
          <p:cNvPr id="11" name="Subtitle 10"/>
          <p:cNvSpPr>
            <a:spLocks noGrp="1"/>
          </p:cNvSpPr>
          <p:nvPr>
            <p:ph type="subTitle" idx="1"/>
          </p:nvPr>
        </p:nvSpPr>
        <p:spPr/>
        <p:txBody>
          <a:bodyPr/>
          <a:lstStyle/>
          <a:p>
            <a:r>
              <a:rPr lang="en-US" dirty="0">
                <a:latin typeface="Calibri" panose="020F0502020204030204" pitchFamily="34" charset="0"/>
              </a:rPr>
              <a:t>Succeeding in a Mature Market</a:t>
            </a:r>
          </a:p>
        </p:txBody>
      </p:sp>
    </p:spTree>
    <p:extLst>
      <p:ext uri="{BB962C8B-B14F-4D97-AF65-F5344CB8AC3E}">
        <p14:creationId xmlns:p14="http://schemas.microsoft.com/office/powerpoint/2010/main" val="3771811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258888" y="762000"/>
            <a:ext cx="7199312" cy="838200"/>
          </a:xfrm>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Discussion Questions</a:t>
            </a:r>
          </a:p>
        </p:txBody>
      </p:sp>
      <p:sp>
        <p:nvSpPr>
          <p:cNvPr id="2" name="Content Placeholder 1"/>
          <p:cNvSpPr>
            <a:spLocks noGrp="1"/>
          </p:cNvSpPr>
          <p:nvPr>
            <p:ph idx="1"/>
          </p:nvPr>
        </p:nvSpPr>
        <p:spPr>
          <a:xfrm>
            <a:off x="1182688" y="2017712"/>
            <a:ext cx="7588062" cy="4230687"/>
          </a:xfrm>
        </p:spPr>
        <p:txBody>
          <a:bodyPr/>
          <a:lstStyle/>
          <a:p>
            <a:pPr marL="457200" indent="-457200">
              <a:buFontTx/>
              <a:buAutoNum type="arabicPeriod"/>
            </a:pPr>
            <a:r>
              <a:rPr lang="en-US" dirty="0"/>
              <a:t>How has Enterprise Rent-A-Car defined (ERAC) its service differently than the typical national car rental company?</a:t>
            </a:r>
          </a:p>
          <a:p>
            <a:pPr marL="457200" indent="-457200">
              <a:buFontTx/>
              <a:buAutoNum type="arabicPeriod"/>
            </a:pPr>
            <a:r>
              <a:rPr lang="en-US" dirty="0"/>
              <a:t>What features of this business concept allow ERAC to effectively compete with the existing national rental car companies?</a:t>
            </a:r>
          </a:p>
          <a:p>
            <a:pPr marL="457200" indent="-457200">
              <a:buFontTx/>
              <a:buAutoNum type="arabicPeriod"/>
            </a:pPr>
            <a:r>
              <a:rPr lang="en-US" dirty="0"/>
              <a:t>Use the service profit chain to explain the success of ERAC.</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Enterprise Service Concept</a:t>
            </a:r>
            <a:endParaRPr lang="en-IN" dirty="0"/>
          </a:p>
        </p:txBody>
      </p:sp>
      <p:sp>
        <p:nvSpPr>
          <p:cNvPr id="3" name="Content Placeholder 2"/>
          <p:cNvSpPr>
            <a:spLocks noGrp="1"/>
          </p:cNvSpPr>
          <p:nvPr>
            <p:ph idx="1"/>
          </p:nvPr>
        </p:nvSpPr>
        <p:spPr>
          <a:xfrm>
            <a:off x="1182688" y="2017713"/>
            <a:ext cx="7588062" cy="2325687"/>
          </a:xfrm>
        </p:spPr>
        <p:txBody>
          <a:bodyPr/>
          <a:lstStyle/>
          <a:p>
            <a:pPr marL="292608" indent="-292608">
              <a:lnSpc>
                <a:spcPct val="90000"/>
              </a:lnSpc>
              <a:buNone/>
            </a:pPr>
            <a:r>
              <a:rPr lang="en-US" sz="2800" dirty="0"/>
              <a:t>Target Market.</a:t>
            </a:r>
          </a:p>
          <a:p>
            <a:pPr marL="292608" indent="-292608">
              <a:lnSpc>
                <a:spcPct val="90000"/>
              </a:lnSpc>
              <a:buNone/>
            </a:pPr>
            <a:r>
              <a:rPr lang="en-US" sz="2800" dirty="0"/>
              <a:t>Customer Value.</a:t>
            </a:r>
          </a:p>
          <a:p>
            <a:pPr>
              <a:lnSpc>
                <a:spcPct val="90000"/>
              </a:lnSpc>
              <a:buClrTx/>
              <a:buSzPct val="100000"/>
              <a:buFont typeface="Arial" panose="020B0604020202020204" pitchFamily="34" charset="0"/>
              <a:buChar char="•"/>
            </a:pPr>
            <a:r>
              <a:rPr lang="en-US" sz="2800" dirty="0"/>
              <a:t>convenience.</a:t>
            </a:r>
          </a:p>
          <a:p>
            <a:pPr>
              <a:lnSpc>
                <a:spcPct val="90000"/>
              </a:lnSpc>
              <a:buClrTx/>
              <a:buSzPct val="100000"/>
              <a:buFont typeface="Arial" panose="020B0604020202020204" pitchFamily="34" charset="0"/>
              <a:buChar char="•"/>
            </a:pPr>
            <a:r>
              <a:rPr lang="en-US" sz="2800" dirty="0"/>
              <a:t>rates.</a:t>
            </a:r>
          </a:p>
          <a:p>
            <a:pPr>
              <a:lnSpc>
                <a:spcPct val="90000"/>
              </a:lnSpc>
              <a:buClrTx/>
              <a:buSzPct val="100000"/>
              <a:buFont typeface="Arial" panose="020B0604020202020204" pitchFamily="34" charset="0"/>
              <a:buChar char="•"/>
            </a:pPr>
            <a:r>
              <a:rPr lang="en-US" sz="2800" dirty="0"/>
              <a:t>selection.</a:t>
            </a:r>
          </a:p>
        </p:txBody>
      </p:sp>
      <p:sp>
        <p:nvSpPr>
          <p:cNvPr id="4" name="Content Placeholder 3"/>
          <p:cNvSpPr>
            <a:spLocks noGrp="1"/>
          </p:cNvSpPr>
          <p:nvPr>
            <p:ph idx="13"/>
          </p:nvPr>
        </p:nvSpPr>
        <p:spPr>
          <a:xfrm>
            <a:off x="1182688" y="4495800"/>
            <a:ext cx="7243574" cy="1752600"/>
          </a:xfrm>
        </p:spPr>
        <p:txBody>
          <a:bodyPr/>
          <a:lstStyle/>
          <a:p>
            <a:pPr marL="292608" indent="-292608">
              <a:lnSpc>
                <a:spcPct val="90000"/>
              </a:lnSpc>
              <a:buNone/>
            </a:pPr>
            <a:r>
              <a:rPr lang="en-US" sz="2800" dirty="0"/>
              <a:t>Corporate Culture.</a:t>
            </a:r>
          </a:p>
          <a:p>
            <a:pPr>
              <a:lnSpc>
                <a:spcPct val="90000"/>
              </a:lnSpc>
              <a:buClrTx/>
              <a:buSzPct val="100000"/>
              <a:buFont typeface="Arial" panose="020B0604020202020204" pitchFamily="34" charset="0"/>
              <a:buChar char="•"/>
            </a:pPr>
            <a:r>
              <a:rPr lang="en-US" sz="2800" dirty="0"/>
              <a:t>hiring.</a:t>
            </a:r>
          </a:p>
          <a:p>
            <a:pPr>
              <a:lnSpc>
                <a:spcPct val="90000"/>
              </a:lnSpc>
              <a:buClrTx/>
              <a:buSzPct val="100000"/>
              <a:buFont typeface="Arial" panose="020B0604020202020204" pitchFamily="34" charset="0"/>
              <a:buChar char="•"/>
            </a:pPr>
            <a:r>
              <a:rPr lang="en-US" sz="2800" dirty="0"/>
              <a:t>rewards.</a:t>
            </a:r>
          </a:p>
        </p:txBody>
      </p:sp>
    </p:spTree>
    <p:extLst>
      <p:ext uri="{BB962C8B-B14F-4D97-AF65-F5344CB8AC3E}">
        <p14:creationId xmlns:p14="http://schemas.microsoft.com/office/powerpoint/2010/main" val="16036142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Enterprise Success Factors</a:t>
            </a:r>
            <a:endParaRPr lang="en-IN" dirty="0"/>
          </a:p>
        </p:txBody>
      </p:sp>
      <p:sp>
        <p:nvSpPr>
          <p:cNvPr id="3" name="Content Placeholder 2"/>
          <p:cNvSpPr>
            <a:spLocks noGrp="1"/>
          </p:cNvSpPr>
          <p:nvPr>
            <p:ph idx="1"/>
          </p:nvPr>
        </p:nvSpPr>
        <p:spPr>
          <a:xfrm>
            <a:off x="1182688" y="2017713"/>
            <a:ext cx="7588062" cy="4154488"/>
          </a:xfrm>
        </p:spPr>
        <p:txBody>
          <a:bodyPr/>
          <a:lstStyle/>
          <a:p>
            <a:r>
              <a:rPr lang="en-US" sz="2800" dirty="0"/>
              <a:t>Virtual Car.</a:t>
            </a:r>
          </a:p>
          <a:p>
            <a:r>
              <a:rPr lang="en-US" sz="2800" dirty="0"/>
              <a:t>Relationship with repair shops.</a:t>
            </a:r>
          </a:p>
          <a:p>
            <a:r>
              <a:rPr lang="en-US" sz="2800" dirty="0"/>
              <a:t>Upgrade by replacement car customer.</a:t>
            </a:r>
          </a:p>
          <a:p>
            <a:r>
              <a:rPr lang="en-US" sz="2800" dirty="0"/>
              <a:t>On site dealer locations.</a:t>
            </a:r>
          </a:p>
          <a:p>
            <a:r>
              <a:rPr lang="en-US" sz="2800" dirty="0"/>
              <a:t>Fleet management.</a:t>
            </a:r>
          </a:p>
          <a:p>
            <a:r>
              <a:rPr lang="en-US" sz="2800" dirty="0"/>
              <a:t>Age of rental car fleet.</a:t>
            </a:r>
          </a:p>
          <a:p>
            <a:r>
              <a:rPr lang="en-US" sz="2800" dirty="0"/>
              <a:t>Motivated employees.</a:t>
            </a:r>
          </a:p>
        </p:txBody>
      </p:sp>
    </p:spTree>
    <p:extLst>
      <p:ext uri="{BB962C8B-B14F-4D97-AF65-F5344CB8AC3E}">
        <p14:creationId xmlns:p14="http://schemas.microsoft.com/office/powerpoint/2010/main" val="7325385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Service Profit Chain</a:t>
            </a:r>
            <a:endParaRPr lang="en-IN" dirty="0"/>
          </a:p>
        </p:txBody>
      </p:sp>
      <p:sp>
        <p:nvSpPr>
          <p:cNvPr id="3" name="Content Placeholder 2"/>
          <p:cNvSpPr>
            <a:spLocks noGrp="1"/>
          </p:cNvSpPr>
          <p:nvPr>
            <p:ph idx="1"/>
          </p:nvPr>
        </p:nvSpPr>
        <p:spPr>
          <a:xfrm>
            <a:off x="1182688" y="2017713"/>
            <a:ext cx="7588062" cy="3163887"/>
          </a:xfrm>
        </p:spPr>
        <p:txBody>
          <a:bodyPr/>
          <a:lstStyle/>
          <a:p>
            <a:pPr marL="0" indent="0">
              <a:buFont typeface="Wingdings" pitchFamily="2" charset="2"/>
              <a:buNone/>
            </a:pPr>
            <a:r>
              <a:rPr lang="en-US" sz="2800" dirty="0"/>
              <a:t>How Does Enterprise Rent-A- Car Illustrate the Service Profit Chain?</a:t>
            </a:r>
          </a:p>
          <a:p>
            <a:r>
              <a:rPr lang="en-US" sz="2800" dirty="0"/>
              <a:t>Operating strategy and service delivery system (employees).</a:t>
            </a:r>
          </a:p>
          <a:p>
            <a:r>
              <a:rPr lang="en-US" sz="2800" dirty="0"/>
              <a:t>Service concept (service value).</a:t>
            </a:r>
          </a:p>
          <a:p>
            <a:r>
              <a:rPr lang="en-US" sz="2800" dirty="0"/>
              <a:t>Target market (customers).</a:t>
            </a:r>
          </a:p>
        </p:txBody>
      </p:sp>
    </p:spTree>
    <p:extLst>
      <p:ext uri="{BB962C8B-B14F-4D97-AF65-F5344CB8AC3E}">
        <p14:creationId xmlns:p14="http://schemas.microsoft.com/office/powerpoint/2010/main" val="3232283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0999"/>
            <a:ext cx="7580312" cy="1295401"/>
          </a:xfrm>
        </p:spPr>
        <p:txBody>
          <a:bodyPr/>
          <a:lstStyle/>
          <a:p>
            <a:r>
              <a:rPr lang="en-US" sz="3600" dirty="0"/>
              <a:t>Figure 4.1: Role of Technology in the Service Encounter</a:t>
            </a:r>
            <a:r>
              <a:rPr lang="en-US" sz="3600" kern="1200" dirty="0"/>
              <a:t> Long Description</a:t>
            </a:r>
            <a:endParaRPr lang="en-US" sz="3600" dirty="0"/>
          </a:p>
        </p:txBody>
      </p:sp>
      <p:sp>
        <p:nvSpPr>
          <p:cNvPr id="3" name="Content Placeholder 2"/>
          <p:cNvSpPr>
            <a:spLocks noGrp="1"/>
          </p:cNvSpPr>
          <p:nvPr>
            <p:ph idx="1"/>
          </p:nvPr>
        </p:nvSpPr>
        <p:spPr>
          <a:xfrm>
            <a:off x="1182688" y="2017713"/>
            <a:ext cx="7588062" cy="3773487"/>
          </a:xfrm>
        </p:spPr>
        <p:txBody>
          <a:bodyPr/>
          <a:lstStyle/>
          <a:p>
            <a:pPr marL="0" indent="0">
              <a:buNone/>
            </a:pPr>
            <a:r>
              <a:rPr lang="en-US" sz="2400" dirty="0"/>
              <a:t>The encounter may be technology free, technology assisted, or technology facilitated. In technology-assisted and technology-facilitated encounters, the server gains information in a face-to-face mode of contact, although if the interaction is technology facilitated, the customer also accesses the technology. If the mode of the encounter is screen-to-face contact, then the encounter may be technology mediated, where the customer and server are not in the same location or technology generated (self service), where the customer interacts with the technology. </a:t>
            </a:r>
          </a:p>
        </p:txBody>
      </p:sp>
      <p:sp>
        <p:nvSpPr>
          <p:cNvPr id="6" name="Content Placeholder 5"/>
          <p:cNvSpPr>
            <a:spLocks noGrp="1"/>
          </p:cNvSpPr>
          <p:nvPr>
            <p:ph idx="13"/>
          </p:nvPr>
        </p:nvSpPr>
        <p:spPr>
          <a:xfrm>
            <a:off x="3729983" y="6248400"/>
            <a:ext cx="2485721" cy="248413"/>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28364306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80999"/>
            <a:ext cx="7580312" cy="1295401"/>
          </a:xfrm>
        </p:spPr>
        <p:txBody>
          <a:bodyPr/>
          <a:lstStyle/>
          <a:p>
            <a:r>
              <a:rPr lang="en-US" sz="3600" dirty="0"/>
              <a:t>Figure 4.2: The Service Encounter Triad </a:t>
            </a:r>
            <a:r>
              <a:rPr lang="en-US" sz="3600" kern="1200" dirty="0"/>
              <a:t>Long Description</a:t>
            </a:r>
            <a:endParaRPr lang="en-US" sz="3600" dirty="0"/>
          </a:p>
        </p:txBody>
      </p:sp>
      <p:sp>
        <p:nvSpPr>
          <p:cNvPr id="3" name="Content Placeholder 2"/>
          <p:cNvSpPr>
            <a:spLocks noGrp="1"/>
          </p:cNvSpPr>
          <p:nvPr>
            <p:ph idx="1"/>
          </p:nvPr>
        </p:nvSpPr>
        <p:spPr>
          <a:xfrm>
            <a:off x="1182688" y="2017713"/>
            <a:ext cx="7588062" cy="4230687"/>
          </a:xfrm>
        </p:spPr>
        <p:txBody>
          <a:bodyPr/>
          <a:lstStyle/>
          <a:p>
            <a:pPr marL="0" indent="0">
              <a:buNone/>
            </a:pPr>
            <a:r>
              <a:rPr lang="en-US" sz="2400" dirty="0"/>
              <a:t>The three parties are the customer, the contact personnel, and the service organization. For the customer and service organization relationship, the balance is between efficiency versus satisfaction. The customer has expectations, attitudes, and coproduction. Between the customer and the contact personnel is the service delivery. There is perceived control, role of scripts, the outcome, and failure recovery. The contact personnel has selection, training, and ethical climate concerns. The relationship between the contact personnel and the service organization balances efficiency versus autonomy.</a:t>
            </a:r>
          </a:p>
        </p:txBody>
      </p:sp>
      <p:sp>
        <p:nvSpPr>
          <p:cNvPr id="6" name="Content Placeholder 5"/>
          <p:cNvSpPr>
            <a:spLocks noGrp="1"/>
          </p:cNvSpPr>
          <p:nvPr>
            <p:ph idx="13"/>
          </p:nvPr>
        </p:nvSpPr>
        <p:spPr>
          <a:xfrm>
            <a:off x="3729983" y="6248400"/>
            <a:ext cx="2485721" cy="248413"/>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94856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Table 4.1: Evolution of Self-Service</a:t>
            </a:r>
          </a:p>
        </p:txBody>
      </p:sp>
      <p:graphicFrame>
        <p:nvGraphicFramePr>
          <p:cNvPr id="2" name="Table 1"/>
          <p:cNvGraphicFramePr>
            <a:graphicFrameLocks noGrp="1"/>
          </p:cNvGraphicFramePr>
          <p:nvPr>
            <p:extLst>
              <p:ext uri="{D42A27DB-BD31-4B8C-83A1-F6EECF244321}">
                <p14:modId xmlns:p14="http://schemas.microsoft.com/office/powerpoint/2010/main" val="3445910770"/>
              </p:ext>
            </p:extLst>
          </p:nvPr>
        </p:nvGraphicFramePr>
        <p:xfrm>
          <a:off x="533400" y="2362200"/>
          <a:ext cx="8153400" cy="2971800"/>
        </p:xfrm>
        <a:graphic>
          <a:graphicData uri="http://schemas.openxmlformats.org/drawingml/2006/table">
            <a:tbl>
              <a:tblPr firstRow="1" bandRow="1"/>
              <a:tblGrid>
                <a:gridCol w="1752600">
                  <a:extLst>
                    <a:ext uri="{9D8B030D-6E8A-4147-A177-3AD203B41FA5}">
                      <a16:colId xmlns:a16="http://schemas.microsoft.com/office/drawing/2014/main" val="3661948592"/>
                    </a:ext>
                  </a:extLst>
                </a:gridCol>
                <a:gridCol w="1828800">
                  <a:extLst>
                    <a:ext uri="{9D8B030D-6E8A-4147-A177-3AD203B41FA5}">
                      <a16:colId xmlns:a16="http://schemas.microsoft.com/office/drawing/2014/main" val="431516909"/>
                    </a:ext>
                  </a:extLst>
                </a:gridCol>
                <a:gridCol w="2438400">
                  <a:extLst>
                    <a:ext uri="{9D8B030D-6E8A-4147-A177-3AD203B41FA5}">
                      <a16:colId xmlns:a16="http://schemas.microsoft.com/office/drawing/2014/main" val="26342008"/>
                    </a:ext>
                  </a:extLst>
                </a:gridCol>
                <a:gridCol w="2133600">
                  <a:extLst>
                    <a:ext uri="{9D8B030D-6E8A-4147-A177-3AD203B41FA5}">
                      <a16:colId xmlns:a16="http://schemas.microsoft.com/office/drawing/2014/main" val="3171962965"/>
                    </a:ext>
                  </a:extLst>
                </a:gridCol>
              </a:tblGrid>
              <a:tr h="330200">
                <a:tc>
                  <a:txBody>
                    <a:bodyPr/>
                    <a:lstStyle/>
                    <a:p>
                      <a:pPr algn="l" fontAlgn="b"/>
                      <a:r>
                        <a:rPr lang="en-US" sz="1800" b="1" i="0" u="none" strike="noStrike" dirty="0">
                          <a:solidFill>
                            <a:srgbClr val="000000"/>
                          </a:solidFill>
                          <a:effectLst/>
                          <a:latin typeface="Calibri" panose="020F0502020204030204" pitchFamily="34" charset="0"/>
                        </a:rPr>
                        <a:t>Service Industry</a:t>
                      </a:r>
                    </a:p>
                  </a:txBody>
                  <a:tcPr marL="9525" marR="9525" marT="9525" marB="0" anchor="b">
                    <a:lnL>
                      <a:noFill/>
                    </a:lnL>
                    <a:lnR>
                      <a:noFill/>
                    </a:lnR>
                    <a:lnT>
                      <a:noFill/>
                    </a:lnT>
                    <a:lnB>
                      <a:noFill/>
                    </a:lnB>
                  </a:tcPr>
                </a:tc>
                <a:tc>
                  <a:txBody>
                    <a:bodyPr/>
                    <a:lstStyle/>
                    <a:p>
                      <a:pPr algn="l" fontAlgn="b"/>
                      <a:r>
                        <a:rPr lang="en-US" sz="1800" b="1" i="0" u="none" strike="noStrike" dirty="0">
                          <a:solidFill>
                            <a:srgbClr val="000000"/>
                          </a:solidFill>
                          <a:effectLst/>
                          <a:latin typeface="Calibri" panose="020F0502020204030204" pitchFamily="34" charset="0"/>
                        </a:rPr>
                        <a:t>Human Contact</a:t>
                      </a:r>
                    </a:p>
                  </a:txBody>
                  <a:tcPr marL="9525" marR="9525" marT="9525" marB="0" anchor="b">
                    <a:lnL>
                      <a:noFill/>
                    </a:lnL>
                    <a:lnR>
                      <a:noFill/>
                    </a:lnR>
                    <a:lnT>
                      <a:noFill/>
                    </a:lnT>
                    <a:lnB>
                      <a:noFill/>
                    </a:lnB>
                  </a:tcPr>
                </a:tc>
                <a:tc>
                  <a:txBody>
                    <a:bodyPr/>
                    <a:lstStyle/>
                    <a:p>
                      <a:pPr algn="l" fontAlgn="b"/>
                      <a:r>
                        <a:rPr lang="en-US" sz="1800" b="1" i="0" u="none" strike="noStrike" dirty="0">
                          <a:solidFill>
                            <a:srgbClr val="000000"/>
                          </a:solidFill>
                          <a:effectLst/>
                          <a:latin typeface="Calibri" panose="020F0502020204030204" pitchFamily="34" charset="0"/>
                        </a:rPr>
                        <a:t>Machine Assisted</a:t>
                      </a:r>
                    </a:p>
                  </a:txBody>
                  <a:tcPr marL="9525" marR="9525" marT="9525" marB="0" anchor="b">
                    <a:lnL>
                      <a:noFill/>
                    </a:lnL>
                    <a:lnR>
                      <a:noFill/>
                    </a:lnR>
                    <a:lnT>
                      <a:noFill/>
                    </a:lnT>
                    <a:lnB>
                      <a:noFill/>
                    </a:lnB>
                  </a:tcPr>
                </a:tc>
                <a:tc>
                  <a:txBody>
                    <a:bodyPr/>
                    <a:lstStyle/>
                    <a:p>
                      <a:pPr algn="l" fontAlgn="b"/>
                      <a:r>
                        <a:rPr lang="en-US" sz="1800" b="1" i="0" u="none" strike="noStrike" dirty="0">
                          <a:solidFill>
                            <a:srgbClr val="000000"/>
                          </a:solidFill>
                          <a:effectLst/>
                          <a:latin typeface="Calibri" panose="020F0502020204030204" pitchFamily="34" charset="0"/>
                        </a:rPr>
                        <a:t>Internet Facilitated</a:t>
                      </a:r>
                    </a:p>
                  </a:txBody>
                  <a:tcPr marL="9525" marR="9525" marT="9525" marB="0" anchor="b">
                    <a:lnL>
                      <a:noFill/>
                    </a:lnL>
                    <a:lnR>
                      <a:noFill/>
                    </a:lnR>
                    <a:lnT>
                      <a:noFill/>
                    </a:lnT>
                    <a:lnB>
                      <a:noFill/>
                    </a:lnB>
                  </a:tcPr>
                </a:tc>
                <a:extLst>
                  <a:ext uri="{0D108BD9-81ED-4DB2-BD59-A6C34878D82A}">
                    <a16:rowId xmlns:a16="http://schemas.microsoft.com/office/drawing/2014/main" val="3342399102"/>
                  </a:ext>
                </a:extLst>
              </a:tr>
              <a:tr h="330200">
                <a:tc>
                  <a:txBody>
                    <a:bodyPr/>
                    <a:lstStyle/>
                    <a:p>
                      <a:pPr algn="l" fontAlgn="b"/>
                      <a:r>
                        <a:rPr lang="en-US" sz="1600" b="0" i="0" u="none" strike="noStrike">
                          <a:solidFill>
                            <a:srgbClr val="000000"/>
                          </a:solidFill>
                          <a:effectLst/>
                          <a:latin typeface="Calibri" panose="020F0502020204030204" pitchFamily="34" charset="0"/>
                        </a:rPr>
                        <a:t>Banking</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Teller</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panose="020F0502020204030204" pitchFamily="34" charset="0"/>
                        </a:rPr>
                        <a:t>ATM</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Online banking</a:t>
                      </a:r>
                    </a:p>
                  </a:txBody>
                  <a:tcPr marL="9525" marR="9525" marT="9525" marB="0" anchor="b">
                    <a:lnL>
                      <a:noFill/>
                    </a:lnL>
                    <a:lnR>
                      <a:noFill/>
                    </a:lnR>
                    <a:lnT>
                      <a:noFill/>
                    </a:lnT>
                    <a:lnB>
                      <a:noFill/>
                    </a:lnB>
                  </a:tcPr>
                </a:tc>
                <a:extLst>
                  <a:ext uri="{0D108BD9-81ED-4DB2-BD59-A6C34878D82A}">
                    <a16:rowId xmlns:a16="http://schemas.microsoft.com/office/drawing/2014/main" val="3293932968"/>
                  </a:ext>
                </a:extLst>
              </a:tr>
              <a:tr h="330200">
                <a:tc>
                  <a:txBody>
                    <a:bodyPr/>
                    <a:lstStyle/>
                    <a:p>
                      <a:pPr algn="l" fontAlgn="b"/>
                      <a:r>
                        <a:rPr lang="en-US" sz="1600" b="0" i="0" u="none" strike="noStrike">
                          <a:solidFill>
                            <a:srgbClr val="000000"/>
                          </a:solidFill>
                          <a:effectLst/>
                          <a:latin typeface="Calibri" panose="020F0502020204030204" pitchFamily="34" charset="0"/>
                        </a:rPr>
                        <a:t>Grocery</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Checkout clerk</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panose="020F0502020204030204" pitchFamily="34" charset="0"/>
                        </a:rPr>
                        <a:t>Self-checkout station</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Online order/pickup</a:t>
                      </a:r>
                    </a:p>
                  </a:txBody>
                  <a:tcPr marL="9525" marR="9525" marT="9525" marB="0" anchor="b">
                    <a:lnL>
                      <a:noFill/>
                    </a:lnL>
                    <a:lnR>
                      <a:noFill/>
                    </a:lnR>
                    <a:lnT>
                      <a:noFill/>
                    </a:lnT>
                    <a:lnB>
                      <a:noFill/>
                    </a:lnB>
                  </a:tcPr>
                </a:tc>
                <a:extLst>
                  <a:ext uri="{0D108BD9-81ED-4DB2-BD59-A6C34878D82A}">
                    <a16:rowId xmlns:a16="http://schemas.microsoft.com/office/drawing/2014/main" val="2757607782"/>
                  </a:ext>
                </a:extLst>
              </a:tr>
              <a:tr h="330200">
                <a:tc>
                  <a:txBody>
                    <a:bodyPr/>
                    <a:lstStyle/>
                    <a:p>
                      <a:pPr algn="l" fontAlgn="b"/>
                      <a:r>
                        <a:rPr lang="en-US" sz="1600" b="0" i="0" u="none" strike="noStrike" dirty="0">
                          <a:solidFill>
                            <a:srgbClr val="000000"/>
                          </a:solidFill>
                          <a:effectLst/>
                          <a:latin typeface="Calibri" panose="020F0502020204030204" pitchFamily="34" charset="0"/>
                        </a:rPr>
                        <a:t>Airlines</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Ticket agent</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panose="020F0502020204030204" pitchFamily="34" charset="0"/>
                        </a:rPr>
                        <a:t>Check-in kiosk</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Print boarding pass</a:t>
                      </a:r>
                    </a:p>
                  </a:txBody>
                  <a:tcPr marL="9525" marR="9525" marT="9525" marB="0" anchor="b">
                    <a:lnL>
                      <a:noFill/>
                    </a:lnL>
                    <a:lnR>
                      <a:noFill/>
                    </a:lnR>
                    <a:lnT>
                      <a:noFill/>
                    </a:lnT>
                    <a:lnB>
                      <a:noFill/>
                    </a:lnB>
                  </a:tcPr>
                </a:tc>
                <a:extLst>
                  <a:ext uri="{0D108BD9-81ED-4DB2-BD59-A6C34878D82A}">
                    <a16:rowId xmlns:a16="http://schemas.microsoft.com/office/drawing/2014/main" val="1166930862"/>
                  </a:ext>
                </a:extLst>
              </a:tr>
              <a:tr h="330200">
                <a:tc>
                  <a:txBody>
                    <a:bodyPr/>
                    <a:lstStyle/>
                    <a:p>
                      <a:pPr algn="l" fontAlgn="b"/>
                      <a:r>
                        <a:rPr lang="en-US" sz="1600" b="0" i="0" u="none" strike="noStrike">
                          <a:solidFill>
                            <a:srgbClr val="000000"/>
                          </a:solidFill>
                          <a:effectLst/>
                          <a:latin typeface="Calibri" panose="020F0502020204030204" pitchFamily="34" charset="0"/>
                        </a:rPr>
                        <a:t>Restaurants</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Wait person</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Vending machine</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Online order/delivery</a:t>
                      </a:r>
                    </a:p>
                  </a:txBody>
                  <a:tcPr marL="9525" marR="9525" marT="9525" marB="0" anchor="b">
                    <a:lnL>
                      <a:noFill/>
                    </a:lnL>
                    <a:lnR>
                      <a:noFill/>
                    </a:lnR>
                    <a:lnT>
                      <a:noFill/>
                    </a:lnT>
                    <a:lnB>
                      <a:noFill/>
                    </a:lnB>
                  </a:tcPr>
                </a:tc>
                <a:extLst>
                  <a:ext uri="{0D108BD9-81ED-4DB2-BD59-A6C34878D82A}">
                    <a16:rowId xmlns:a16="http://schemas.microsoft.com/office/drawing/2014/main" val="2829380173"/>
                  </a:ext>
                </a:extLst>
              </a:tr>
              <a:tr h="330200">
                <a:tc>
                  <a:txBody>
                    <a:bodyPr/>
                    <a:lstStyle/>
                    <a:p>
                      <a:pPr algn="l" fontAlgn="b"/>
                      <a:r>
                        <a:rPr lang="en-US" sz="1600" b="0" i="0" u="none" strike="noStrike" dirty="0">
                          <a:solidFill>
                            <a:srgbClr val="000000"/>
                          </a:solidFill>
                          <a:effectLst/>
                          <a:latin typeface="Calibri" panose="020F0502020204030204" pitchFamily="34" charset="0"/>
                        </a:rPr>
                        <a:t>Movie theater</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Ticket sale</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Kiosk ticketing</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Pay-per-view</a:t>
                      </a:r>
                    </a:p>
                  </a:txBody>
                  <a:tcPr marL="9525" marR="9525" marT="9525" marB="0" anchor="b">
                    <a:lnL>
                      <a:noFill/>
                    </a:lnL>
                    <a:lnR>
                      <a:noFill/>
                    </a:lnR>
                    <a:lnT>
                      <a:noFill/>
                    </a:lnT>
                    <a:lnB>
                      <a:noFill/>
                    </a:lnB>
                  </a:tcPr>
                </a:tc>
                <a:extLst>
                  <a:ext uri="{0D108BD9-81ED-4DB2-BD59-A6C34878D82A}">
                    <a16:rowId xmlns:a16="http://schemas.microsoft.com/office/drawing/2014/main" val="1227808796"/>
                  </a:ext>
                </a:extLst>
              </a:tr>
              <a:tr h="330200">
                <a:tc>
                  <a:txBody>
                    <a:bodyPr/>
                    <a:lstStyle/>
                    <a:p>
                      <a:pPr algn="l" fontAlgn="b"/>
                      <a:r>
                        <a:rPr lang="en-US" sz="1600" b="0" i="0" u="none" strike="noStrike">
                          <a:solidFill>
                            <a:srgbClr val="000000"/>
                          </a:solidFill>
                          <a:effectLst/>
                          <a:latin typeface="Calibri" panose="020F0502020204030204" pitchFamily="34" charset="0"/>
                        </a:rPr>
                        <a:t>Bookstore</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panose="020F0502020204030204" pitchFamily="34" charset="0"/>
                        </a:rPr>
                        <a:t>Information clerk</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Stock-availability terminal</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Online shopping</a:t>
                      </a:r>
                    </a:p>
                  </a:txBody>
                  <a:tcPr marL="9525" marR="9525" marT="9525" marB="0" anchor="b">
                    <a:lnL>
                      <a:noFill/>
                    </a:lnL>
                    <a:lnR>
                      <a:noFill/>
                    </a:lnR>
                    <a:lnT>
                      <a:noFill/>
                    </a:lnT>
                    <a:lnB>
                      <a:noFill/>
                    </a:lnB>
                  </a:tcPr>
                </a:tc>
                <a:extLst>
                  <a:ext uri="{0D108BD9-81ED-4DB2-BD59-A6C34878D82A}">
                    <a16:rowId xmlns:a16="http://schemas.microsoft.com/office/drawing/2014/main" val="2528470587"/>
                  </a:ext>
                </a:extLst>
              </a:tr>
              <a:tr h="330200">
                <a:tc>
                  <a:txBody>
                    <a:bodyPr/>
                    <a:lstStyle/>
                    <a:p>
                      <a:pPr algn="l" fontAlgn="b"/>
                      <a:r>
                        <a:rPr lang="en-US" sz="1600" b="0" i="0" u="none" strike="noStrike">
                          <a:solidFill>
                            <a:srgbClr val="000000"/>
                          </a:solidFill>
                          <a:effectLst/>
                          <a:latin typeface="Calibri" panose="020F0502020204030204" pitchFamily="34" charset="0"/>
                        </a:rPr>
                        <a:t>Education</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Teacher</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Computer tutorial</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Distance learning</a:t>
                      </a:r>
                    </a:p>
                  </a:txBody>
                  <a:tcPr marL="9525" marR="9525" marT="9525" marB="0" anchor="b">
                    <a:lnL>
                      <a:noFill/>
                    </a:lnL>
                    <a:lnR>
                      <a:noFill/>
                    </a:lnR>
                    <a:lnT>
                      <a:noFill/>
                    </a:lnT>
                    <a:lnB>
                      <a:noFill/>
                    </a:lnB>
                  </a:tcPr>
                </a:tc>
                <a:extLst>
                  <a:ext uri="{0D108BD9-81ED-4DB2-BD59-A6C34878D82A}">
                    <a16:rowId xmlns:a16="http://schemas.microsoft.com/office/drawing/2014/main" val="878706577"/>
                  </a:ext>
                </a:extLst>
              </a:tr>
              <a:tr h="330200">
                <a:tc>
                  <a:txBody>
                    <a:bodyPr/>
                    <a:lstStyle/>
                    <a:p>
                      <a:pPr algn="l" fontAlgn="b"/>
                      <a:r>
                        <a:rPr lang="en-US" sz="1600" b="0" i="0" u="none" strike="noStrike">
                          <a:solidFill>
                            <a:srgbClr val="000000"/>
                          </a:solidFill>
                          <a:effectLst/>
                          <a:latin typeface="Calibri" panose="020F0502020204030204" pitchFamily="34" charset="0"/>
                        </a:rPr>
                        <a:t>Gambling</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Poker dealer</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panose="020F0502020204030204" pitchFamily="34" charset="0"/>
                        </a:rPr>
                        <a:t>Computer poker</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panose="020F0502020204030204" pitchFamily="34" charset="0"/>
                        </a:rPr>
                        <a:t>Online poker</a:t>
                      </a:r>
                    </a:p>
                  </a:txBody>
                  <a:tcPr marL="9525" marR="9525" marT="9525" marB="0" anchor="b">
                    <a:lnL>
                      <a:noFill/>
                    </a:lnL>
                    <a:lnR>
                      <a:noFill/>
                    </a:lnR>
                    <a:lnT>
                      <a:noFill/>
                    </a:lnT>
                    <a:lnB>
                      <a:noFill/>
                    </a:lnB>
                  </a:tcPr>
                </a:tc>
                <a:extLst>
                  <a:ext uri="{0D108BD9-81ED-4DB2-BD59-A6C34878D82A}">
                    <a16:rowId xmlns:a16="http://schemas.microsoft.com/office/drawing/2014/main" val="2757362445"/>
                  </a:ext>
                </a:extLst>
              </a:tr>
            </a:tbl>
          </a:graphicData>
        </a:graphic>
      </p:graphicFrame>
    </p:spTree>
    <p:extLst>
      <p:ext uri="{BB962C8B-B14F-4D97-AF65-F5344CB8AC3E}">
        <p14:creationId xmlns:p14="http://schemas.microsoft.com/office/powerpoint/2010/main" val="3995412193"/>
      </p:ext>
    </p:extLst>
  </p:cSld>
  <p:clrMapOvr>
    <a:overrideClrMapping bg1="lt1" tx1="dk1" bg2="lt2" tx2="dk2" accent1="accent1" accent2="accent2" accent3="accent3" accent4="accent4" accent5="accent5" accent6="accent6" hlink="hlink" folHlink="folHlink"/>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
            <a:ext cx="7580312" cy="1676400"/>
          </a:xfrm>
        </p:spPr>
        <p:txBody>
          <a:bodyPr/>
          <a:lstStyle/>
          <a:p>
            <a:r>
              <a:rPr lang="en-US" sz="3600" dirty="0"/>
              <a:t>Figure 4.3: Relationship between Customer and Employee Perceptions of Customer Service </a:t>
            </a:r>
            <a:r>
              <a:rPr lang="en-US" sz="3600" kern="1200" dirty="0"/>
              <a:t>Long Description</a:t>
            </a:r>
            <a:endParaRPr lang="en-US" sz="3600" dirty="0"/>
          </a:p>
        </p:txBody>
      </p:sp>
      <p:sp>
        <p:nvSpPr>
          <p:cNvPr id="3" name="Content Placeholder 2"/>
          <p:cNvSpPr>
            <a:spLocks noGrp="1"/>
          </p:cNvSpPr>
          <p:nvPr>
            <p:ph idx="1"/>
          </p:nvPr>
        </p:nvSpPr>
        <p:spPr>
          <a:xfrm>
            <a:off x="1182688" y="2017713"/>
            <a:ext cx="7588062" cy="2630487"/>
          </a:xfrm>
        </p:spPr>
        <p:txBody>
          <a:bodyPr/>
          <a:lstStyle/>
          <a:p>
            <a:pPr marL="0" indent="0">
              <a:buNone/>
            </a:pPr>
            <a:r>
              <a:rPr lang="en-US" sz="2400" dirty="0"/>
              <a:t>The dots in the scatterplot show that the employee and customer tend to rate fairly similarly with regards to service perception. The linear relationship is fairly strong and positive, showing that employees that rate the service higher have customers that also tend to rate the service higher.</a:t>
            </a:r>
          </a:p>
        </p:txBody>
      </p:sp>
      <p:sp>
        <p:nvSpPr>
          <p:cNvPr id="6" name="Content Placeholder 5"/>
          <p:cNvSpPr>
            <a:spLocks noGrp="1"/>
          </p:cNvSpPr>
          <p:nvPr>
            <p:ph idx="13"/>
          </p:nvPr>
        </p:nvSpPr>
        <p:spPr>
          <a:xfrm>
            <a:off x="3729983" y="6304787"/>
            <a:ext cx="2485721" cy="248413"/>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11829565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1"/>
            <a:ext cx="7580312" cy="1676400"/>
          </a:xfrm>
        </p:spPr>
        <p:txBody>
          <a:bodyPr/>
          <a:lstStyle/>
          <a:p>
            <a:r>
              <a:rPr lang="en-US" sz="3600" dirty="0"/>
              <a:t>Figure 4.4: The Service Profit Chain </a:t>
            </a:r>
            <a:r>
              <a:rPr lang="en-US" sz="3600" kern="1200" dirty="0"/>
              <a:t>Long Description</a:t>
            </a:r>
            <a:endParaRPr lang="en-US" sz="3600" dirty="0"/>
          </a:p>
        </p:txBody>
      </p:sp>
      <p:sp>
        <p:nvSpPr>
          <p:cNvPr id="3" name="Content Placeholder 2"/>
          <p:cNvSpPr>
            <a:spLocks noGrp="1"/>
          </p:cNvSpPr>
          <p:nvPr>
            <p:ph idx="1"/>
          </p:nvPr>
        </p:nvSpPr>
        <p:spPr>
          <a:xfrm>
            <a:off x="1182688" y="2017713"/>
            <a:ext cx="7588062" cy="3925887"/>
          </a:xfrm>
        </p:spPr>
        <p:txBody>
          <a:bodyPr/>
          <a:lstStyle/>
          <a:p>
            <a:pPr marL="0" indent="0">
              <a:buNone/>
            </a:pPr>
            <a:r>
              <a:rPr lang="en-US" sz="2400" dirty="0"/>
              <a:t>Operating strategy and service delivery system begins with employees productivity, satisfaction, quality, capability, and loyalty and is related to selection and development, job design, workplace design, information and communication, and reward and recognition. The service package has value in quality and cost. Next the target market, which is the customers, are attracted to the value they see, may repeat business and refer others showing their satisfaction and loyalty. Finally is financial success as shown by revenue growth and profitability.</a:t>
            </a:r>
          </a:p>
        </p:txBody>
      </p:sp>
      <p:sp>
        <p:nvSpPr>
          <p:cNvPr id="6" name="Content Placeholder 5"/>
          <p:cNvSpPr>
            <a:spLocks noGrp="1"/>
          </p:cNvSpPr>
          <p:nvPr>
            <p:ph idx="13"/>
          </p:nvPr>
        </p:nvSpPr>
        <p:spPr>
          <a:xfrm>
            <a:off x="3729983" y="6304787"/>
            <a:ext cx="2485721" cy="248413"/>
          </a:xfrm>
        </p:spPr>
        <p:txBody>
          <a:bodyPr/>
          <a:lstStyle/>
          <a:p>
            <a:pPr marL="0" indent="0">
              <a:buNone/>
            </a:pPr>
            <a:r>
              <a:rPr lang="en-IN" sz="1000" dirty="0">
                <a:hlinkClick r:id="rId3" action="ppaction://hlinksldjump"/>
              </a:rPr>
              <a:t>Return to slide containing original image.</a:t>
            </a:r>
            <a:endParaRPr lang="en-IN" sz="1000" dirty="0"/>
          </a:p>
        </p:txBody>
      </p:sp>
    </p:spTree>
    <p:extLst>
      <p:ext uri="{BB962C8B-B14F-4D97-AF65-F5344CB8AC3E}">
        <p14:creationId xmlns:p14="http://schemas.microsoft.com/office/powerpoint/2010/main" val="4265671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Figure 4.2: The Service Encounter Triad </a:t>
            </a:r>
          </a:p>
        </p:txBody>
      </p:sp>
      <p:pic>
        <p:nvPicPr>
          <p:cNvPr id="5" name="Picture 4" descr="Diagram that shows the relationships between the three parties in the service encounter along with possible sources of conflict."/>
          <p:cNvPicPr>
            <a:picLocks noChangeAspect="1"/>
          </p:cNvPicPr>
          <p:nvPr/>
        </p:nvPicPr>
        <p:blipFill>
          <a:blip r:embed="rId2"/>
          <a:stretch>
            <a:fillRect/>
          </a:stretch>
        </p:blipFill>
        <p:spPr>
          <a:xfrm>
            <a:off x="1320165" y="1905000"/>
            <a:ext cx="6680835" cy="4333875"/>
          </a:xfrm>
          <a:prstGeom prst="rect">
            <a:avLst/>
          </a:prstGeom>
        </p:spPr>
      </p:pic>
      <p:sp>
        <p:nvSpPr>
          <p:cNvPr id="6" name="Content Placeholder 6"/>
          <p:cNvSpPr>
            <a:spLocks noGrp="1"/>
          </p:cNvSpPr>
          <p:nvPr>
            <p:ph idx="1"/>
          </p:nvPr>
        </p:nvSpPr>
        <p:spPr>
          <a:xfrm>
            <a:off x="3981450" y="6354016"/>
            <a:ext cx="1816521" cy="199184"/>
          </a:xfrm>
        </p:spPr>
        <p:txBody>
          <a:bodyPr/>
          <a:lstStyle/>
          <a:p>
            <a:pPr marL="0" indent="0" algn="ctr">
              <a:buNone/>
            </a:pPr>
            <a:r>
              <a:rPr lang="en-IN" sz="900" dirty="0">
                <a:hlinkClick r:id="rId3" action="ppaction://hlinksldjump"/>
              </a:rPr>
              <a:t>Access the long description slide.</a:t>
            </a:r>
            <a:endParaRPr lang="en-IN" sz="900" dirty="0">
              <a:hlinkClick r:id="" action="ppaction://noactio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Service Organization </a:t>
            </a:r>
            <a:r>
              <a:rPr lang="en-US" sz="1000" dirty="0"/>
              <a:t>1</a:t>
            </a:r>
          </a:p>
        </p:txBody>
      </p:sp>
      <p:sp>
        <p:nvSpPr>
          <p:cNvPr id="9219" name="Rectangle 3"/>
          <p:cNvSpPr>
            <a:spLocks noGrp="1" noChangeArrowheads="1"/>
          </p:cNvSpPr>
          <p:nvPr>
            <p:ph idx="1"/>
          </p:nvPr>
        </p:nvSpPr>
        <p:spPr>
          <a:xfrm>
            <a:off x="914400" y="2017713"/>
            <a:ext cx="7856350" cy="3925887"/>
          </a:xfrm>
        </p:spPr>
        <p:txBody>
          <a:bodyPr/>
          <a:lstStyle/>
          <a:p>
            <a:pPr marL="0" indent="0">
              <a:buNone/>
            </a:pPr>
            <a:r>
              <a:rPr lang="en-US" dirty="0"/>
              <a:t>Culture.</a:t>
            </a:r>
          </a:p>
          <a:p>
            <a:pPr lvl="1"/>
            <a:r>
              <a:rPr lang="en-US" sz="2400" dirty="0"/>
              <a:t>pattern of beliefs and expectations that is shared by the organization’s members and produces norms that powerfully shape the behavior of individuals or groups in organizations. </a:t>
            </a:r>
          </a:p>
          <a:p>
            <a:pPr lvl="1"/>
            <a:r>
              <a:rPr lang="en-US" sz="2400" dirty="0"/>
              <a:t>traditions and beliefs of an organization that distinguish it from other organizations and infuse a certain life into the skeleton of structure. </a:t>
            </a:r>
          </a:p>
          <a:p>
            <a:pPr lvl="1"/>
            <a:r>
              <a:rPr lang="en-US" sz="2400" dirty="0"/>
              <a:t>system of shared orientations that hold the unit together and give a distinctive identity.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Service Organization </a:t>
            </a:r>
            <a:r>
              <a:rPr lang="en-US" sz="1000" dirty="0"/>
              <a:t>2</a:t>
            </a:r>
          </a:p>
        </p:txBody>
      </p:sp>
      <p:sp>
        <p:nvSpPr>
          <p:cNvPr id="5" name="Content Placeholder 6"/>
          <p:cNvSpPr>
            <a:spLocks noGrp="1"/>
          </p:cNvSpPr>
          <p:nvPr>
            <p:ph idx="1"/>
          </p:nvPr>
        </p:nvSpPr>
        <p:spPr>
          <a:xfrm>
            <a:off x="1182688" y="2133600"/>
            <a:ext cx="7588062" cy="2249487"/>
          </a:xfrm>
        </p:spPr>
        <p:txBody>
          <a:bodyPr/>
          <a:lstStyle/>
          <a:p>
            <a:pPr marL="0" indent="0">
              <a:buNone/>
            </a:pPr>
            <a:r>
              <a:rPr lang="en-US" dirty="0"/>
              <a:t>Culture.</a:t>
            </a:r>
          </a:p>
          <a:p>
            <a:pPr lvl="1"/>
            <a:r>
              <a:rPr lang="en-US" dirty="0"/>
              <a:t>ServiceMaster (Service to the Master).</a:t>
            </a:r>
          </a:p>
          <a:p>
            <a:pPr lvl="1"/>
            <a:r>
              <a:rPr lang="en-US" dirty="0"/>
              <a:t>Disney (Choice of language).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a:ln w="9525">
            <a:noFill/>
            <a:miter lim="800000"/>
            <a:headEnd/>
            <a:tailEnd/>
          </a:ln>
        </p:spPr>
        <p:txBody>
          <a:bodyPr vert="horz" wrap="square" lIns="92075" tIns="46038" rIns="92075" bIns="46038" numCol="1" anchor="b" anchorCtr="0" compatLnSpc="1">
            <a:prstTxWarp prst="textNoShape">
              <a:avLst/>
            </a:prstTxWarp>
          </a:bodyPr>
          <a:lstStyle/>
          <a:p>
            <a:pPr eaLnBrk="1" hangingPunct="1"/>
            <a:r>
              <a:rPr lang="en-US" dirty="0"/>
              <a:t>The Service Organization </a:t>
            </a:r>
            <a:r>
              <a:rPr lang="en-US" sz="1000" dirty="0"/>
              <a:t>3</a:t>
            </a:r>
            <a:endParaRPr lang="en-US" dirty="0"/>
          </a:p>
        </p:txBody>
      </p:sp>
      <p:sp>
        <p:nvSpPr>
          <p:cNvPr id="2" name="Content Placeholder 1"/>
          <p:cNvSpPr>
            <a:spLocks noGrp="1"/>
          </p:cNvSpPr>
          <p:nvPr>
            <p:ph idx="1"/>
          </p:nvPr>
        </p:nvSpPr>
        <p:spPr/>
        <p:txBody>
          <a:bodyPr/>
          <a:lstStyle/>
          <a:p>
            <a:pPr marL="0" indent="0">
              <a:buNone/>
            </a:pPr>
            <a:r>
              <a:rPr lang="en-US" dirty="0"/>
              <a:t>Empowerment.</a:t>
            </a:r>
          </a:p>
          <a:p>
            <a:pPr lvl="1"/>
            <a:r>
              <a:rPr lang="en-US" dirty="0"/>
              <a:t>Invest in people.</a:t>
            </a:r>
          </a:p>
          <a:p>
            <a:pPr lvl="1"/>
            <a:r>
              <a:rPr lang="en-US" dirty="0"/>
              <a:t>Use technology to support contact personnel vs. monitor or replace.</a:t>
            </a:r>
          </a:p>
          <a:p>
            <a:pPr lvl="1"/>
            <a:r>
              <a:rPr lang="en-US" dirty="0"/>
              <a:t>Recruitment and training of contact personnel critical firm’s success.</a:t>
            </a:r>
          </a:p>
          <a:p>
            <a:pPr lvl="1"/>
            <a:r>
              <a:rPr lang="en-US" dirty="0"/>
              <a:t>Link compensation to performance for employees at all levels.</a:t>
            </a:r>
          </a:p>
        </p:txBody>
      </p:sp>
    </p:spTree>
    <p:extLst>
      <p:ext uri="{BB962C8B-B14F-4D97-AF65-F5344CB8AC3E}">
        <p14:creationId xmlns:p14="http://schemas.microsoft.com/office/powerpoint/2010/main" val="1242959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2688" y="304800"/>
            <a:ext cx="7808912" cy="1371600"/>
          </a:xfrm>
        </p:spPr>
        <p:txBody>
          <a:bodyPr/>
          <a:lstStyle/>
          <a:p>
            <a:r>
              <a:rPr lang="en-US" sz="4000" dirty="0"/>
              <a:t>Table 4.2: Organizational Control System for Employee Empowerment</a:t>
            </a:r>
          </a:p>
        </p:txBody>
      </p:sp>
      <p:graphicFrame>
        <p:nvGraphicFramePr>
          <p:cNvPr id="6" name="Table 5"/>
          <p:cNvGraphicFramePr>
            <a:graphicFrameLocks noGrp="1"/>
          </p:cNvGraphicFramePr>
          <p:nvPr>
            <p:extLst>
              <p:ext uri="{D42A27DB-BD31-4B8C-83A1-F6EECF244321}">
                <p14:modId xmlns:p14="http://schemas.microsoft.com/office/powerpoint/2010/main" val="2414714893"/>
              </p:ext>
            </p:extLst>
          </p:nvPr>
        </p:nvGraphicFramePr>
        <p:xfrm>
          <a:off x="838200" y="2160230"/>
          <a:ext cx="7924800" cy="2820234"/>
        </p:xfrm>
        <a:graphic>
          <a:graphicData uri="http://schemas.openxmlformats.org/drawingml/2006/table">
            <a:tbl>
              <a:tblPr firstRow="1" bandRow="1"/>
              <a:tblGrid>
                <a:gridCol w="1418810">
                  <a:extLst>
                    <a:ext uri="{9D8B030D-6E8A-4147-A177-3AD203B41FA5}">
                      <a16:colId xmlns:a16="http://schemas.microsoft.com/office/drawing/2014/main" val="3759515879"/>
                    </a:ext>
                  </a:extLst>
                </a:gridCol>
                <a:gridCol w="1932195">
                  <a:extLst>
                    <a:ext uri="{9D8B030D-6E8A-4147-A177-3AD203B41FA5}">
                      <a16:colId xmlns:a16="http://schemas.microsoft.com/office/drawing/2014/main" val="1736923269"/>
                    </a:ext>
                  </a:extLst>
                </a:gridCol>
                <a:gridCol w="1373395">
                  <a:extLst>
                    <a:ext uri="{9D8B030D-6E8A-4147-A177-3AD203B41FA5}">
                      <a16:colId xmlns:a16="http://schemas.microsoft.com/office/drawing/2014/main" val="2889027595"/>
                    </a:ext>
                  </a:extLst>
                </a:gridCol>
                <a:gridCol w="1660245">
                  <a:extLst>
                    <a:ext uri="{9D8B030D-6E8A-4147-A177-3AD203B41FA5}">
                      <a16:colId xmlns:a16="http://schemas.microsoft.com/office/drawing/2014/main" val="1946710821"/>
                    </a:ext>
                  </a:extLst>
                </a:gridCol>
                <a:gridCol w="1540155">
                  <a:extLst>
                    <a:ext uri="{9D8B030D-6E8A-4147-A177-3AD203B41FA5}">
                      <a16:colId xmlns:a16="http://schemas.microsoft.com/office/drawing/2014/main" val="4082293407"/>
                    </a:ext>
                  </a:extLst>
                </a:gridCol>
              </a:tblGrid>
              <a:tr h="354370">
                <a:tc>
                  <a:txBody>
                    <a:bodyPr/>
                    <a:lstStyle/>
                    <a:p>
                      <a:pPr algn="l" fontAlgn="t"/>
                      <a:r>
                        <a:rPr lang="en-US" sz="1600" b="1" i="0" u="none" strike="noStrike" dirty="0">
                          <a:solidFill>
                            <a:srgbClr val="000000"/>
                          </a:solidFill>
                          <a:effectLst/>
                          <a:latin typeface="Calibri" panose="020F0502020204030204" pitchFamily="34" charset="0"/>
                        </a:rPr>
                        <a:t>Control System</a:t>
                      </a:r>
                    </a:p>
                  </a:txBody>
                  <a:tcPr marL="6866" marR="6866" marT="6866" marB="0">
                    <a:lnL>
                      <a:noFill/>
                    </a:lnL>
                    <a:lnR>
                      <a:noFill/>
                    </a:lnR>
                    <a:lnT>
                      <a:noFill/>
                    </a:lnT>
                    <a:lnB>
                      <a:noFill/>
                    </a:lnB>
                  </a:tcPr>
                </a:tc>
                <a:tc>
                  <a:txBody>
                    <a:bodyPr/>
                    <a:lstStyle/>
                    <a:p>
                      <a:pPr algn="l" fontAlgn="t"/>
                      <a:r>
                        <a:rPr lang="en-US" sz="1600" b="1" i="0" u="none" strike="noStrike" dirty="0">
                          <a:solidFill>
                            <a:srgbClr val="000000"/>
                          </a:solidFill>
                          <a:effectLst/>
                          <a:latin typeface="Calibri" panose="020F0502020204030204" pitchFamily="34" charset="0"/>
                        </a:rPr>
                        <a:t>Belief</a:t>
                      </a:r>
                    </a:p>
                  </a:txBody>
                  <a:tcPr marL="6866" marR="6866" marT="6866" marB="0">
                    <a:lnL>
                      <a:noFill/>
                    </a:lnL>
                    <a:lnR>
                      <a:noFill/>
                    </a:lnR>
                    <a:lnT>
                      <a:noFill/>
                    </a:lnT>
                    <a:lnB>
                      <a:noFill/>
                    </a:lnB>
                  </a:tcPr>
                </a:tc>
                <a:tc>
                  <a:txBody>
                    <a:bodyPr/>
                    <a:lstStyle/>
                    <a:p>
                      <a:pPr algn="l" fontAlgn="t"/>
                      <a:r>
                        <a:rPr lang="en-US" sz="1600" b="1" i="0" u="none" strike="noStrike" dirty="0">
                          <a:solidFill>
                            <a:srgbClr val="000000"/>
                          </a:solidFill>
                          <a:effectLst/>
                          <a:latin typeface="Calibri" panose="020F0502020204030204" pitchFamily="34" charset="0"/>
                        </a:rPr>
                        <a:t>Boundary</a:t>
                      </a:r>
                    </a:p>
                  </a:txBody>
                  <a:tcPr marL="6866" marR="6866" marT="6866" marB="0">
                    <a:lnL>
                      <a:noFill/>
                    </a:lnL>
                    <a:lnR>
                      <a:noFill/>
                    </a:lnR>
                    <a:lnT>
                      <a:noFill/>
                    </a:lnT>
                    <a:lnB>
                      <a:noFill/>
                    </a:lnB>
                  </a:tcPr>
                </a:tc>
                <a:tc>
                  <a:txBody>
                    <a:bodyPr/>
                    <a:lstStyle/>
                    <a:p>
                      <a:pPr algn="l" fontAlgn="t"/>
                      <a:r>
                        <a:rPr lang="en-US" sz="1600" b="1" i="0" u="none" strike="noStrike" dirty="0">
                          <a:solidFill>
                            <a:srgbClr val="000000"/>
                          </a:solidFill>
                          <a:effectLst/>
                          <a:latin typeface="Calibri" panose="020F0502020204030204" pitchFamily="34" charset="0"/>
                        </a:rPr>
                        <a:t>Diagnostic</a:t>
                      </a:r>
                    </a:p>
                  </a:txBody>
                  <a:tcPr marL="6866" marR="6866" marT="6866" marB="0">
                    <a:lnL>
                      <a:noFill/>
                    </a:lnL>
                    <a:lnR>
                      <a:noFill/>
                    </a:lnR>
                    <a:lnT>
                      <a:noFill/>
                    </a:lnT>
                    <a:lnB>
                      <a:noFill/>
                    </a:lnB>
                  </a:tcPr>
                </a:tc>
                <a:tc>
                  <a:txBody>
                    <a:bodyPr/>
                    <a:lstStyle/>
                    <a:p>
                      <a:pPr algn="l" fontAlgn="t"/>
                      <a:r>
                        <a:rPr lang="en-US" sz="1600" b="1" i="0" u="none" strike="noStrike" dirty="0">
                          <a:solidFill>
                            <a:srgbClr val="000000"/>
                          </a:solidFill>
                          <a:effectLst/>
                          <a:latin typeface="Calibri" panose="020F0502020204030204" pitchFamily="34" charset="0"/>
                        </a:rPr>
                        <a:t>Interactive</a:t>
                      </a:r>
                    </a:p>
                  </a:txBody>
                  <a:tcPr marL="6866" marR="6866" marT="6866" marB="0">
                    <a:lnL>
                      <a:noFill/>
                    </a:lnL>
                    <a:lnR>
                      <a:noFill/>
                    </a:lnR>
                    <a:lnT>
                      <a:noFill/>
                    </a:lnT>
                    <a:lnB>
                      <a:noFill/>
                    </a:lnB>
                  </a:tcPr>
                </a:tc>
                <a:extLst>
                  <a:ext uri="{0D108BD9-81ED-4DB2-BD59-A6C34878D82A}">
                    <a16:rowId xmlns:a16="http://schemas.microsoft.com/office/drawing/2014/main" val="3571433388"/>
                  </a:ext>
                </a:extLst>
              </a:tr>
              <a:tr h="137322">
                <a:tc>
                  <a:txBody>
                    <a:bodyPr/>
                    <a:lstStyle/>
                    <a:p>
                      <a:pPr algn="l" fontAlgn="t"/>
                      <a:r>
                        <a:rPr lang="en-US" sz="1600" b="0" i="0" u="none" strike="noStrike">
                          <a:solidFill>
                            <a:srgbClr val="000000"/>
                          </a:solidFill>
                          <a:effectLst/>
                          <a:latin typeface="Calibri" panose="020F0502020204030204" pitchFamily="34" charset="0"/>
                        </a:rPr>
                        <a:t>Objective</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Contribute</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Compliance</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Achieve</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Create</a:t>
                      </a:r>
                    </a:p>
                  </a:txBody>
                  <a:tcPr marL="6866" marR="6866" marT="6866" marB="0">
                    <a:lnL>
                      <a:noFill/>
                    </a:lnL>
                    <a:lnR>
                      <a:noFill/>
                    </a:lnR>
                    <a:lnT>
                      <a:noFill/>
                    </a:lnT>
                    <a:lnB>
                      <a:noFill/>
                    </a:lnB>
                  </a:tcPr>
                </a:tc>
                <a:extLst>
                  <a:ext uri="{0D108BD9-81ED-4DB2-BD59-A6C34878D82A}">
                    <a16:rowId xmlns:a16="http://schemas.microsoft.com/office/drawing/2014/main" val="3651110627"/>
                  </a:ext>
                </a:extLst>
              </a:tr>
              <a:tr h="137322">
                <a:tc>
                  <a:txBody>
                    <a:bodyPr/>
                    <a:lstStyle/>
                    <a:p>
                      <a:pPr algn="l" fontAlgn="t"/>
                      <a:r>
                        <a:rPr lang="en-US" sz="1600" b="0" i="0" u="none" strike="noStrike">
                          <a:solidFill>
                            <a:srgbClr val="000000"/>
                          </a:solidFill>
                          <a:effectLst/>
                          <a:latin typeface="Calibri" panose="020F0502020204030204" pitchFamily="34" charset="0"/>
                        </a:rPr>
                        <a:t>Employee Challenge</a:t>
                      </a:r>
                    </a:p>
                  </a:txBody>
                  <a:tcPr marL="6866" marR="6866" marT="6866"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Uncertainty about purpose</a:t>
                      </a:r>
                    </a:p>
                  </a:txBody>
                  <a:tcPr marL="6866" marR="6866" marT="6866"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Pressure or temptation</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Lack of focus</a:t>
                      </a:r>
                    </a:p>
                  </a:txBody>
                  <a:tcPr marL="6866" marR="6866" marT="6866"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Lack of opportunity or risk averse</a:t>
                      </a:r>
                    </a:p>
                  </a:txBody>
                  <a:tcPr marL="6866" marR="6866" marT="6866" marB="0">
                    <a:lnL>
                      <a:noFill/>
                    </a:lnL>
                    <a:lnR>
                      <a:noFill/>
                    </a:lnR>
                    <a:lnT>
                      <a:noFill/>
                    </a:lnT>
                    <a:lnB>
                      <a:noFill/>
                    </a:lnB>
                  </a:tcPr>
                </a:tc>
                <a:extLst>
                  <a:ext uri="{0D108BD9-81ED-4DB2-BD59-A6C34878D82A}">
                    <a16:rowId xmlns:a16="http://schemas.microsoft.com/office/drawing/2014/main" val="2579215235"/>
                  </a:ext>
                </a:extLst>
              </a:tr>
              <a:tr h="137322">
                <a:tc>
                  <a:txBody>
                    <a:bodyPr/>
                    <a:lstStyle/>
                    <a:p>
                      <a:pPr algn="l" fontAlgn="t"/>
                      <a:r>
                        <a:rPr lang="en-US" sz="1600" b="0" i="0" u="none" strike="noStrike">
                          <a:solidFill>
                            <a:srgbClr val="000000"/>
                          </a:solidFill>
                          <a:effectLst/>
                          <a:latin typeface="Calibri" panose="020F0502020204030204" pitchFamily="34" charset="0"/>
                        </a:rPr>
                        <a:t>Management Challenge</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Communicate core values and mission</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Specify and enforce rules</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Build and support clear targets</a:t>
                      </a:r>
                    </a:p>
                  </a:txBody>
                  <a:tcPr marL="6866" marR="6866" marT="6866"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Critical performance variables</a:t>
                      </a:r>
                    </a:p>
                  </a:txBody>
                  <a:tcPr marL="6866" marR="6866" marT="6866" marB="0">
                    <a:lnL>
                      <a:noFill/>
                    </a:lnL>
                    <a:lnR>
                      <a:noFill/>
                    </a:lnR>
                    <a:lnT>
                      <a:noFill/>
                    </a:lnT>
                    <a:lnB>
                      <a:noFill/>
                    </a:lnB>
                  </a:tcPr>
                </a:tc>
                <a:extLst>
                  <a:ext uri="{0D108BD9-81ED-4DB2-BD59-A6C34878D82A}">
                    <a16:rowId xmlns:a16="http://schemas.microsoft.com/office/drawing/2014/main" val="3237152728"/>
                  </a:ext>
                </a:extLst>
              </a:tr>
              <a:tr h="137322">
                <a:tc>
                  <a:txBody>
                    <a:bodyPr/>
                    <a:lstStyle/>
                    <a:p>
                      <a:pPr algn="l" fontAlgn="t"/>
                      <a:r>
                        <a:rPr lang="en-US" sz="1600" b="0" i="0" u="none" strike="noStrike">
                          <a:solidFill>
                            <a:srgbClr val="000000"/>
                          </a:solidFill>
                          <a:effectLst/>
                          <a:latin typeface="Calibri" panose="020F0502020204030204" pitchFamily="34" charset="0"/>
                        </a:rPr>
                        <a:t>Key Issues</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Identify core values</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Risks to be avoided</a:t>
                      </a:r>
                    </a:p>
                  </a:txBody>
                  <a:tcPr marL="6866" marR="6866" marT="6866" marB="0">
                    <a:lnL>
                      <a:noFill/>
                    </a:lnL>
                    <a:lnR>
                      <a:noFill/>
                    </a:lnR>
                    <a:lnT>
                      <a:noFill/>
                    </a:lnT>
                    <a:lnB>
                      <a:noFill/>
                    </a:lnB>
                  </a:tcPr>
                </a:tc>
                <a:tc>
                  <a:txBody>
                    <a:bodyPr/>
                    <a:lstStyle/>
                    <a:p>
                      <a:pPr algn="l" fontAlgn="t"/>
                      <a:r>
                        <a:rPr lang="en-US" sz="1600" b="0" i="0" u="none" strike="noStrike">
                          <a:solidFill>
                            <a:srgbClr val="000000"/>
                          </a:solidFill>
                          <a:effectLst/>
                          <a:latin typeface="Calibri" panose="020F0502020204030204" pitchFamily="34" charset="0"/>
                        </a:rPr>
                        <a:t>Critical performance variables</a:t>
                      </a:r>
                    </a:p>
                  </a:txBody>
                  <a:tcPr marL="6866" marR="6866" marT="6866" marB="0">
                    <a:lnL>
                      <a:noFill/>
                    </a:lnL>
                    <a:lnR>
                      <a:noFill/>
                    </a:lnR>
                    <a:lnT>
                      <a:noFill/>
                    </a:lnT>
                    <a:lnB>
                      <a:noFill/>
                    </a:lnB>
                  </a:tcPr>
                </a:tc>
                <a:tc>
                  <a:txBody>
                    <a:bodyPr/>
                    <a:lstStyle/>
                    <a:p>
                      <a:pPr algn="l" fontAlgn="t"/>
                      <a:r>
                        <a:rPr lang="en-US" sz="1600" b="0" i="0" u="none" strike="noStrike" dirty="0">
                          <a:solidFill>
                            <a:srgbClr val="000000"/>
                          </a:solidFill>
                          <a:effectLst/>
                          <a:latin typeface="Calibri" panose="020F0502020204030204" pitchFamily="34" charset="0"/>
                        </a:rPr>
                        <a:t>Strategic uncertainties</a:t>
                      </a:r>
                    </a:p>
                  </a:txBody>
                  <a:tcPr marL="6866" marR="6866" marT="6866" marB="0">
                    <a:lnL>
                      <a:noFill/>
                    </a:lnL>
                    <a:lnR>
                      <a:noFill/>
                    </a:lnR>
                    <a:lnT>
                      <a:noFill/>
                    </a:lnT>
                    <a:lnB>
                      <a:noFill/>
                    </a:lnB>
                  </a:tcPr>
                </a:tc>
                <a:extLst>
                  <a:ext uri="{0D108BD9-81ED-4DB2-BD59-A6C34878D82A}">
                    <a16:rowId xmlns:a16="http://schemas.microsoft.com/office/drawing/2014/main" val="3814105302"/>
                  </a:ext>
                </a:extLst>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1"/>
  <p:tag name="MMPROD_UIDATA" val="&lt;database version=&quot;7.0&quot;&gt;&lt;object type=&quot;1&quot; unique_id=&quot;10001&quot;&gt;&lt;object type=&quot;2&quot; unique_id=&quot;12941&quot;&gt;&lt;object type=&quot;3&quot; unique_id=&quot;12942&quot;&gt;&lt;property id=&quot;20148&quot; value=&quot;5&quot;/&gt;&lt;property id=&quot;20300&quot; value=&quot;Slide 1 - &amp;quot;New Service Development&amp;#x0D;&amp;#x0A;&amp;quot;&quot;/&gt;&lt;property id=&quot;20307&quot; value=&quot;256&quot;/&gt;&lt;/object&gt;&lt;object type=&quot;3&quot; unique_id=&quot;12943&quot;&gt;&lt;property id=&quot;20148&quot; value=&quot;5&quot;/&gt;&lt;property id=&quot;20300&quot; value=&quot;Slide 2 - &amp;quot;Learning Objectives&amp;quot;&quot;/&gt;&lt;property id=&quot;20307&quot; value=&quot;271&quot;/&gt;&lt;/object&gt;&lt;object type=&quot;3&quot; unique_id=&quot;12944&quot;&gt;&lt;property id=&quot;20148&quot; value=&quot;5&quot;/&gt;&lt;property id=&quot;20300&quot; value=&quot;Slide 3 - &amp;quot;Source of Service Sector Growth&amp;quot;&quot;/&gt;&lt;property id=&quot;20307&quot; value=&quot;296&quot;/&gt;&lt;/object&gt;&lt;object type=&quot;3&quot; unique_id=&quot;12945&quot;&gt;&lt;property id=&quot;20148&quot; value=&quot;5&quot;/&gt;&lt;property id=&quot;20300&quot; value=&quot;Slide 4 - &amp;quot;Distribution of GDP in the US Economy&amp;quot;&quot;/&gt;&lt;property id=&quot;20307&quot; value=&quot;297&quot;/&gt;&lt;/object&gt;&lt;object type=&quot;3&quot; unique_id=&quot;12946&quot;&gt;&lt;property id=&quot;20148&quot; value=&quot;5&quot;/&gt;&lt;property id=&quot;20300&quot; value=&quot;Slide 5 - &amp;quot;Innovation in Services&amp;quot;&quot;/&gt;&lt;property id=&quot;20307&quot; value=&quot;289&quot;/&gt;&lt;/object&gt;&lt;object type=&quot;3&quot; unique_id=&quot;12947&quot;&gt;&lt;property id=&quot;20148&quot; value=&quot;5&quot;/&gt;&lt;property id=&quot;20300&quot; value=&quot;Slide 6 - &amp;quot;Levels of Service Innovation&amp;quot;&quot;/&gt;&lt;property id=&quot;20307&quot; value=&quot;276&quot;/&gt;&lt;/object&gt;&lt;object type=&quot;3&quot; unique_id=&quot;12948&quot;&gt;&lt;property id=&quot;20148&quot; value=&quot;5&quot;/&gt;&lt;property id=&quot;20300&quot; value=&quot;Slide 7 - &amp;quot;Technology-Driven &amp;#x0D;&amp;#x0A;Service Innovations&amp;quot;&quot;/&gt;&lt;property id=&quot;20307&quot; value=&quot;287&quot;/&gt;&lt;/object&gt;&lt;object type=&quot;3&quot; unique_id=&quot;12949&quot;&gt;&lt;property id=&quot;20148&quot; value=&quot;5&quot;/&gt;&lt;property id=&quot;20300&quot; value=&quot;Slide 8 - &amp;quot;Challenges for Service Innovation&amp;quot;&quot;/&gt;&lt;property id=&quot;20307&quot; value=&quot;290&quot;/&gt;&lt;/object&gt;&lt;object type=&quot;3&quot; unique_id=&quot;12950&quot;&gt;&lt;property id=&quot;20148&quot; value=&quot;5&quot;/&gt;&lt;property id=&quot;20300&quot; value=&quot;Slide 9 - &amp;quot;Adoption of New Technology in Services&amp;quot;&quot;/&gt;&lt;property id=&quot;20307&quot; value=&quot;298&quot;/&gt;&lt;/object&gt;&lt;object type=&quot;3&quot; unique_id=&quot;12951&quot;&gt;&lt;property id=&quot;20148&quot; value=&quot;5&quot;/&gt;&lt;property id=&quot;20300&quot; value=&quot;Slide 10 - &amp;quot;New Service Development Cycle&amp;quot;&quot;/&gt;&lt;property id=&quot;20307&quot; value=&quot;277&quot;/&gt;&lt;/object&gt;&lt;object type=&quot;3&quot; unique_id=&quot;12952&quot;&gt;&lt;property id=&quot;20148&quot; value=&quot;5&quot;/&gt;&lt;property id=&quot;20300&quot; value=&quot;Slide 11 - &amp;quot;Service Design Elements&amp;quot;&quot;/&gt;&lt;property id=&quot;20307&quot; value=&quot;288&quot;/&gt;&lt;/object&gt;&lt;object type=&quot;3&quot; unique_id=&quot;12953&quot;&gt;&lt;property id=&quot;20148&quot; value=&quot;5&quot;/&gt;&lt;property id=&quot;20300&quot; value=&quot;Slide 12 - &amp;quot;Customer Value Equation&amp;quot;&quot;/&gt;&lt;property id=&quot;20307&quot; value=&quot;284&quot;/&gt;&lt;/object&gt;&lt;object type=&quot;3&quot; unique_id=&quot;12954&quot;&gt;&lt;property id=&quot;20148&quot; value=&quot;5&quot;/&gt;&lt;property id=&quot;20300&quot; value=&quot;Slide 13 - &amp;quot;Strategic Positioning&amp;#x0D;&amp;#x0A;Through Process Structure&amp;quot;&quot;/&gt;&lt;property id=&quot;20307&quot; value=&quot;258&quot;/&gt;&lt;/object&gt;&lt;object type=&quot;3&quot; unique_id=&quot;12955&quot;&gt;&lt;property id=&quot;20148&quot; value=&quot;5&quot;/&gt;&lt;property id=&quot;20300&quot; value=&quot;Slide 14 - &amp;quot;Structural Alternatives for &amp;#x0D;&amp;#x0A;a Restaurant &amp;quot;&quot;/&gt;&lt;property id=&quot;20307&quot; value=&quot;259&quot;/&gt;&lt;/object&gt;&lt;object type=&quot;3&quot; unique_id=&quot;12956&quot;&gt;&lt;property id=&quot;20148&quot; value=&quot;5&quot;/&gt;&lt;property id=&quot;20300&quot; value=&quot;Slide 15 - &amp;quot;Service Blueprint of Luxury Hotel&amp;quot;&quot;/&gt;&lt;property id=&quot;20307&quot; value=&quot;282&quot;/&gt;&lt;/object&gt;&lt;object type=&quot;3&quot; unique_id=&quot;12957&quot;&gt;&lt;property id=&quot;20148&quot; value=&quot;5&quot;/&gt;&lt;property id=&quot;20300&quot; value=&quot;Slide 16 - &amp;quot;Taxonomy of Service Processes&amp;quot;&quot;/&gt;&lt;property id=&quot;20307&quot; value=&quot;261&quot;/&gt;&lt;/object&gt;&lt;object type=&quot;3&quot; unique_id=&quot;12958&quot;&gt;&lt;property id=&quot;20148&quot; value=&quot;5&quot;/&gt;&lt;property id=&quot;20300&quot; value=&quot;Slide 17 - &amp;quot;Generic Approaches to Service Design&amp;quot;&quot;/&gt;&lt;property id=&quot;20307&quot; value=&quot;262&quot;/&gt;&lt;/object&gt;&lt;object type=&quot;3&quot; unique_id=&quot;12959&quot;&gt;&lt;property id=&quot;20148&quot; value=&quot;5&quot;/&gt;&lt;property id=&quot;20300&quot; value=&quot;Slide 18 - &amp;quot;100 Yen Sushi House Layout&amp;quot;&quot;/&gt;&lt;property id=&quot;20307&quot; value=&quot;269&quot;/&gt;&lt;/object&gt;&lt;object type=&quot;3&quot; unique_id=&quot;12960&quot;&gt;&lt;property id=&quot;20148&quot; value=&quot;5&quot;/&gt;&lt;property id=&quot;20300&quot; value=&quot;Slide 19 - &amp;quot;100 Yen Sushi House Questions&amp;quot;&quot;/&gt;&lt;property id=&quot;20307&quot; value=&quot;270&quot;/&gt;&lt;/object&gt;&lt;object type=&quot;3&quot; unique_id=&quot;12961&quot;&gt;&lt;property id=&quot;20148&quot; value=&quot;5&quot;/&gt;&lt;property id=&quot;20300&quot; value=&quot;Slide 20 - &amp;quot;COMMUTER CLEANING&amp;quot;&quot;/&gt;&lt;property id=&quot;20307&quot; value=&quot;291&quot;/&gt;&lt;/object&gt;&lt;object type=&quot;3&quot; unique_id=&quot;12962&quot;&gt;&lt;property id=&quot;20148&quot; value=&quot;5&quot;/&gt;&lt;property id=&quot;20300&quot; value=&quot;Slide 21 - &amp;quot;Commuter Cleaning:&amp;#x0D;&amp;#x0A;New Venture Proposal&amp;quot;&quot;/&gt;&lt;property id=&quot;20307&quot; value=&quot;285&quot;/&gt;&lt;/object&gt;&lt;object type=&quot;3&quot; unique_id=&quot;12963&quot;&gt;&lt;property id=&quot;20148&quot; value=&quot;5&quot;/&gt;&lt;property id=&quot;20300&quot; value=&quot;Slide 22 - &amp;quot;Service Blueprint&amp;quot;&quot;/&gt;&lt;property id=&quot;20307&quot; value=&quot;295&quot;/&gt;&lt;/object&gt;&lt;object type=&quot;3&quot; unique_id=&quot;12964&quot;&gt;&lt;property id=&quot;20148&quot; value=&quot;5&quot;/&gt;&lt;property id=&quot;20300&quot; value=&quot;Slide 23 - &amp;quot;Breakeven Analysis&amp;quot;&quot;/&gt;&lt;property id=&quot;20307&quot; value=&quot;293&quot;/&gt;&lt;/object&gt;&lt;object type=&quot;3&quot; unique_id=&quot;12965&quot;&gt;&lt;property id=&quot;20148&quot; value=&quot;5&quot;/&gt;&lt;property id=&quot;20300&quot; value=&quot;Slide 24 - &amp;quot;AMAZON.COM&amp;quot;&quot;/&gt;&lt;property id=&quot;20307&quot; value=&quot;299&quot;/&gt;&lt;/object&gt;&lt;object type=&quot;3&quot; unique_id=&quot;12966&quot;&gt;&lt;property id=&quot;20148&quot; value=&quot;5&quot;/&gt;&lt;property id=&quot;20300&quot; value=&quot;Slide 25 - &amp;quot;Amazon’s Success Factors&amp;quot;&quot;/&gt;&lt;property id=&quot;20307&quot; value=&quot;300&quot;/&gt;&lt;/object&gt;&lt;object type=&quot;3&quot; unique_id=&quot;12967&quot;&gt;&lt;property id=&quot;20148&quot; value=&quot;5&quot;/&gt;&lt;property id=&quot;20300&quot; value=&quot;Slide 26 - &amp;quot;Online Book Buying Experience&amp;quot;&quot;/&gt;&lt;property id=&quot;20307&quot; value=&quot;301&quot;/&gt;&lt;/object&gt;&lt;object type=&quot;3&quot; unique_id=&quot;12968&quot;&gt;&lt;property id=&quot;20148&quot; value=&quot;5&quot;/&gt;&lt;property id=&quot;20300&quot; value=&quot;Slide 27 - &amp;quot;Supply Chain Management&amp;quot;&quot;/&gt;&lt;property id=&quot;20307&quot; value=&quot;302&quot;/&gt;&lt;/object&gt;&lt;object type=&quot;3&quot; unique_id=&quot;12969&quot;&gt;&lt;property id=&quot;20148&quot; value=&quot;5&quot;/&gt;&lt;property id=&quot;20300&quot; value=&quot;Slide 28 - &amp;quot;Barnes and Noble Response&amp;quot;&quot;/&gt;&lt;property id=&quot;20307&quot; value=&quot;303&quot;/&gt;&lt;/object&gt;&lt;object type=&quot;3&quot; unique_id=&quot;12970&quot;&gt;&lt;property id=&quot;20148&quot; value=&quot;5&quot;/&gt;&lt;property id=&quot;20300&quot; value=&quot;Slide 29 - &amp;quot;Amazon’s Challenges&amp;quot;&quot;/&gt;&lt;property id=&quot;20307&quot; value=&quot;304&quot;/&gt;&lt;/object&gt;&lt;object type=&quot;3&quot; unique_id=&quot;12971&quot;&gt;&lt;property id=&quot;20148&quot; value=&quot;5&quot;/&gt;&lt;property id=&quot;20300&quot; value=&quot;Slide 30 - &amp;quot;Amazon.com Questions&amp;quot;&quot;/&gt;&lt;property id=&quot;20307&quot; value=&quot;305&quot;/&gt;&lt;/object&gt;&lt;object type=&quot;3&quot; unique_id=&quot;12972&quot;&gt;&lt;property id=&quot;20148&quot; value=&quot;5&quot;/&gt;&lt;property id=&quot;20300&quot; value=&quot;Slide 31 - &amp;quot;Discussion Questions&amp;quot;&quot;/&gt;&lt;property id=&quot;20307&quot; value=&quot;279&quot;/&gt;&lt;/object&gt;&lt;object type=&quot;3&quot; unique_id=&quot;12973&quot;&gt;&lt;property id=&quot;20148&quot; value=&quot;5&quot;/&gt;&lt;property id=&quot;20300&quot; value=&quot;Slide 32 - &amp;quot;Interactive Class Exercise&amp;quot;&quot;/&gt;&lt;property id=&quot;20307&quot; value=&quot;281&quot;/&gt;&lt;/object&gt;&lt;/object&gt;&lt;object type=&quot;8&quot; unique_id=&quot;13007&quot;&gt;&lt;/object&gt;&lt;/object&gt;&lt;/database&gt;"/>
  <p:tag name="SECTOMILLISECCONVERTED" val="1"/>
</p:tagLst>
</file>

<file path=ppt/theme/theme1.xml><?xml version="1.0" encoding="utf-8"?>
<a:theme xmlns:a="http://schemas.openxmlformats.org/drawingml/2006/main" name="Blends">
  <a:themeElements>
    <a:clrScheme name="Custom 5">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0000FF"/>
      </a:hlink>
      <a:folHlink>
        <a:srgbClr val="0000FF"/>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1281</TotalTime>
  <Pages>15</Pages>
  <Words>2118</Words>
  <Application>Microsoft Office PowerPoint</Application>
  <PresentationFormat>Letter Paper (8.5x11 in)</PresentationFormat>
  <Paragraphs>292</Paragraphs>
  <Slides>41</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41</vt:i4>
      </vt:variant>
    </vt:vector>
  </HeadingPairs>
  <TitlesOfParts>
    <vt:vector size="48" baseType="lpstr">
      <vt:lpstr>Arial</vt:lpstr>
      <vt:lpstr>Calibri</vt:lpstr>
      <vt:lpstr>Tahoma</vt:lpstr>
      <vt:lpstr>Times New Roman</vt:lpstr>
      <vt:lpstr>Wingdings</vt:lpstr>
      <vt:lpstr>Blends</vt:lpstr>
      <vt:lpstr>1_Blends</vt:lpstr>
      <vt:lpstr>Chapter 4 The Service Encounter</vt:lpstr>
      <vt:lpstr>Learning Objectives</vt:lpstr>
      <vt:lpstr>Figure 4.1: Role of Technology in the Service Encounter</vt:lpstr>
      <vt:lpstr>Table 4.1: Evolution of Self-Service</vt:lpstr>
      <vt:lpstr>Figure 4.2: The Service Encounter Triad </vt:lpstr>
      <vt:lpstr>The Service Organization 1</vt:lpstr>
      <vt:lpstr>The Service Organization 2</vt:lpstr>
      <vt:lpstr>The Service Organization 3</vt:lpstr>
      <vt:lpstr>Table 4.2: Organizational Control System for Employee Empowerment</vt:lpstr>
      <vt:lpstr>Customer Relationship Management (CRM) 1</vt:lpstr>
      <vt:lpstr>Customer Relationship Management (CRM) 2</vt:lpstr>
      <vt:lpstr>Customer Relationship Management (CRM) 3</vt:lpstr>
      <vt:lpstr>Contact Personnel 1</vt:lpstr>
      <vt:lpstr>Contact Personnel 2</vt:lpstr>
      <vt:lpstr>Contact Personnel 3</vt:lpstr>
      <vt:lpstr>Contact Personnel 4</vt:lpstr>
      <vt:lpstr>Table 4.3: Challenges Facing Customer Contact Personnel</vt:lpstr>
      <vt:lpstr>Contact Personnel 5</vt:lpstr>
      <vt:lpstr>Table 4.4: Examples of Unethical Behaviors in Customer-Contact Settings</vt:lpstr>
      <vt:lpstr>The Customer 1</vt:lpstr>
      <vt:lpstr>The Customer 2</vt:lpstr>
      <vt:lpstr>Creating a Customer Service Orientation 1</vt:lpstr>
      <vt:lpstr>Creating a Customer Service Orientation 2</vt:lpstr>
      <vt:lpstr>Figure 4.3: Relationship between Customer and Employee Perceptions of Customer Service</vt:lpstr>
      <vt:lpstr>Table 4.5: Satisfaction Duality</vt:lpstr>
      <vt:lpstr>Figure 4.4: The Service Profit Chain</vt:lpstr>
      <vt:lpstr>Topics for Discussion</vt:lpstr>
      <vt:lpstr>Interactive Exercise</vt:lpstr>
      <vt:lpstr>Case 4.1: Amy’s Ice Cream</vt:lpstr>
      <vt:lpstr>AMY’S ICE CREAM Abstract Questions</vt:lpstr>
      <vt:lpstr>AMY’S ICE CREAM Situational Vignette 1</vt:lpstr>
      <vt:lpstr>AMY’S ICE CREAM Situational Vignette 2 </vt:lpstr>
      <vt:lpstr>Case 4.2</vt:lpstr>
      <vt:lpstr>Discussion Questions</vt:lpstr>
      <vt:lpstr>Enterprise Service Concept</vt:lpstr>
      <vt:lpstr>Enterprise Success Factors</vt:lpstr>
      <vt:lpstr>Service Profit Chain</vt:lpstr>
      <vt:lpstr>Figure 4.1: Role of Technology in the Service Encounter Long Description</vt:lpstr>
      <vt:lpstr>Figure 4.2: The Service Encounter Triad Long Description</vt:lpstr>
      <vt:lpstr>Figure 4.3: Relationship between Customer and Employee Perceptions of Customer Service Long Description</vt:lpstr>
      <vt:lpstr>Figure 4.4: The Service Profit Chain Long Description</vt:lpstr>
    </vt:vector>
  </TitlesOfParts>
  <Company>SPi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Management,9e</dc:title>
  <dc:creator>Sanjeev Bordoloi/James A. Fitzsimmons/Mona J. Fitzsimmons</dc:creator>
  <cp:lastModifiedBy>CE</cp:lastModifiedBy>
  <cp:revision>282</cp:revision>
  <cp:lastPrinted>1997-05-18T18:51:52Z</cp:lastPrinted>
  <dcterms:created xsi:type="dcterms:W3CDTF">1996-01-27T21:40:24Z</dcterms:created>
  <dcterms:modified xsi:type="dcterms:W3CDTF">2018-09-14T15:27:29Z</dcterms:modified>
</cp:coreProperties>
</file>