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49"/>
  </p:notesMasterIdLst>
  <p:handoutMasterIdLst>
    <p:handoutMasterId r:id="rId50"/>
  </p:handoutMasterIdLst>
  <p:sldIdLst>
    <p:sldId id="335" r:id="rId3"/>
    <p:sldId id="271" r:id="rId4"/>
    <p:sldId id="296" r:id="rId5"/>
    <p:sldId id="311" r:id="rId6"/>
    <p:sldId id="289" r:id="rId7"/>
    <p:sldId id="290" r:id="rId8"/>
    <p:sldId id="276" r:id="rId9"/>
    <p:sldId id="334" r:id="rId10"/>
    <p:sldId id="306" r:id="rId11"/>
    <p:sldId id="298" r:id="rId12"/>
    <p:sldId id="312" r:id="rId13"/>
    <p:sldId id="313" r:id="rId14"/>
    <p:sldId id="314" r:id="rId15"/>
    <p:sldId id="258" r:id="rId16"/>
    <p:sldId id="259" r:id="rId17"/>
    <p:sldId id="310" r:id="rId18"/>
    <p:sldId id="315" r:id="rId19"/>
    <p:sldId id="316" r:id="rId20"/>
    <p:sldId id="262" r:id="rId21"/>
    <p:sldId id="319" r:id="rId22"/>
    <p:sldId id="318" r:id="rId23"/>
    <p:sldId id="317" r:id="rId24"/>
    <p:sldId id="279" r:id="rId25"/>
    <p:sldId id="281" r:id="rId26"/>
    <p:sldId id="269" r:id="rId27"/>
    <p:sldId id="270" r:id="rId28"/>
    <p:sldId id="333" r:id="rId29"/>
    <p:sldId id="285" r:id="rId30"/>
    <p:sldId id="320" r:id="rId31"/>
    <p:sldId id="293" r:id="rId32"/>
    <p:sldId id="299" r:id="rId33"/>
    <p:sldId id="300" r:id="rId34"/>
    <p:sldId id="301" r:id="rId35"/>
    <p:sldId id="302" r:id="rId36"/>
    <p:sldId id="303" r:id="rId37"/>
    <p:sldId id="304" r:id="rId38"/>
    <p:sldId id="305" r:id="rId39"/>
    <p:sldId id="327" r:id="rId40"/>
    <p:sldId id="322" r:id="rId41"/>
    <p:sldId id="323" r:id="rId42"/>
    <p:sldId id="332" r:id="rId43"/>
    <p:sldId id="324" r:id="rId44"/>
    <p:sldId id="325" r:id="rId45"/>
    <p:sldId id="328" r:id="rId46"/>
    <p:sldId id="329" r:id="rId47"/>
    <p:sldId id="331" r:id="rId48"/>
  </p:sldIdLst>
  <p:sldSz cx="9144000" cy="6858000" type="letter"/>
  <p:notesSz cx="6858000" cy="9028113"/>
  <p:custDataLst>
    <p:tags r:id="rId51"/>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34D9AF-BCEE-4B3F-A745-63DD45E2E72F}" v="3855" dt="2018-09-18T14:26:57.4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80" autoAdjust="0"/>
    <p:restoredTop sz="92115" autoAdjust="0"/>
  </p:normalViewPr>
  <p:slideViewPr>
    <p:cSldViewPr>
      <p:cViewPr varScale="1">
        <p:scale>
          <a:sx n="100" d="100"/>
          <a:sy n="100"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8"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nya Adkins" userId="14c23e932176157f" providerId="LiveId" clId="{3134D9AF-BCEE-4B3F-A745-63DD45E2E72F}"/>
    <pc:docChg chg="modSld">
      <pc:chgData name="Tonya Adkins" userId="14c23e932176157f" providerId="LiveId" clId="{3134D9AF-BCEE-4B3F-A745-63DD45E2E72F}" dt="2018-09-18T14:26:57.401" v="3854" actId="255"/>
      <pc:docMkLst>
        <pc:docMk/>
      </pc:docMkLst>
      <pc:sldChg chg="modSp">
        <pc:chgData name="Tonya Adkins" userId="14c23e932176157f" providerId="LiveId" clId="{3134D9AF-BCEE-4B3F-A745-63DD45E2E72F}" dt="2018-09-18T13:32:33.967" v="1063" actId="962"/>
        <pc:sldMkLst>
          <pc:docMk/>
          <pc:sldMk cId="0" sldId="269"/>
        </pc:sldMkLst>
        <pc:picChg chg="mod">
          <ac:chgData name="Tonya Adkins" userId="14c23e932176157f" providerId="LiveId" clId="{3134D9AF-BCEE-4B3F-A745-63DD45E2E72F}" dt="2018-09-18T13:32:33.967" v="1063" actId="962"/>
          <ac:picMkLst>
            <pc:docMk/>
            <pc:sldMk cId="0" sldId="269"/>
            <ac:picMk id="8" creationId="{00000000-0000-0000-0000-000000000000}"/>
          </ac:picMkLst>
        </pc:picChg>
      </pc:sldChg>
      <pc:sldChg chg="modSp">
        <pc:chgData name="Tonya Adkins" userId="14c23e932176157f" providerId="LiveId" clId="{3134D9AF-BCEE-4B3F-A745-63DD45E2E72F}" dt="2018-09-18T13:27:50.150" v="103" actId="962"/>
        <pc:sldMkLst>
          <pc:docMk/>
          <pc:sldMk cId="3744707121" sldId="316"/>
        </pc:sldMkLst>
        <pc:spChg chg="mod">
          <ac:chgData name="Tonya Adkins" userId="14c23e932176157f" providerId="LiveId" clId="{3134D9AF-BCEE-4B3F-A745-63DD45E2E72F}" dt="2018-09-18T13:27:28.941" v="3" actId="962"/>
          <ac:spMkLst>
            <pc:docMk/>
            <pc:sldMk cId="3744707121" sldId="316"/>
            <ac:spMk id="2" creationId="{00000000-0000-0000-0000-000000000000}"/>
          </ac:spMkLst>
        </pc:spChg>
        <pc:picChg chg="mod">
          <ac:chgData name="Tonya Adkins" userId="14c23e932176157f" providerId="LiveId" clId="{3134D9AF-BCEE-4B3F-A745-63DD45E2E72F}" dt="2018-09-18T13:27:50.150" v="103" actId="962"/>
          <ac:picMkLst>
            <pc:docMk/>
            <pc:sldMk cId="3744707121" sldId="316"/>
            <ac:picMk id="4" creationId="{00000000-0000-0000-0000-000000000000}"/>
          </ac:picMkLst>
        </pc:picChg>
      </pc:sldChg>
      <pc:sldChg chg="modSp">
        <pc:chgData name="Tonya Adkins" userId="14c23e932176157f" providerId="LiveId" clId="{3134D9AF-BCEE-4B3F-A745-63DD45E2E72F}" dt="2018-09-18T14:26:10.442" v="3851" actId="962"/>
        <pc:sldMkLst>
          <pc:docMk/>
          <pc:sldMk cId="2230754561" sldId="320"/>
        </pc:sldMkLst>
        <pc:picChg chg="mod">
          <ac:chgData name="Tonya Adkins" userId="14c23e932176157f" providerId="LiveId" clId="{3134D9AF-BCEE-4B3F-A745-63DD45E2E72F}" dt="2018-09-18T14:26:10.442" v="3851" actId="962"/>
          <ac:picMkLst>
            <pc:docMk/>
            <pc:sldMk cId="2230754561" sldId="320"/>
            <ac:picMk id="2" creationId="{00000000-0000-0000-0000-000000000000}"/>
          </ac:picMkLst>
        </pc:picChg>
      </pc:sldChg>
      <pc:sldChg chg="modSp">
        <pc:chgData name="Tonya Adkins" userId="14c23e932176157f" providerId="LiveId" clId="{3134D9AF-BCEE-4B3F-A745-63DD45E2E72F}" dt="2018-09-18T13:33:00.840" v="1065"/>
        <pc:sldMkLst>
          <pc:docMk/>
          <pc:sldMk cId="3494662530" sldId="329"/>
        </pc:sldMkLst>
        <pc:spChg chg="mod">
          <ac:chgData name="Tonya Adkins" userId="14c23e932176157f" providerId="LiveId" clId="{3134D9AF-BCEE-4B3F-A745-63DD45E2E72F}" dt="2018-09-18T13:33:00.840" v="1065"/>
          <ac:spMkLst>
            <pc:docMk/>
            <pc:sldMk cId="3494662530" sldId="329"/>
            <ac:spMk id="7" creationId="{00000000-0000-0000-0000-000000000000}"/>
          </ac:spMkLst>
        </pc:spChg>
      </pc:sldChg>
      <pc:sldChg chg="modSp">
        <pc:chgData name="Tonya Adkins" userId="14c23e932176157f" providerId="LiveId" clId="{3134D9AF-BCEE-4B3F-A745-63DD45E2E72F}" dt="2018-09-18T14:26:57.401" v="3854" actId="255"/>
        <pc:sldMkLst>
          <pc:docMk/>
          <pc:sldMk cId="2395035463" sldId="331"/>
        </pc:sldMkLst>
        <pc:spChg chg="mod">
          <ac:chgData name="Tonya Adkins" userId="14c23e932176157f" providerId="LiveId" clId="{3134D9AF-BCEE-4B3F-A745-63DD45E2E72F}" dt="2018-09-18T14:26:57.401" v="3854" actId="255"/>
          <ac:spMkLst>
            <pc:docMk/>
            <pc:sldMk cId="2395035463" sldId="331"/>
            <ac:spMk id="7"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79513" y="682625"/>
            <a:ext cx="4498975" cy="3373438"/>
          </a:xfrm>
          <a:ln cap="flat"/>
        </p:spPr>
      </p:sp>
      <p:sp>
        <p:nvSpPr>
          <p:cNvPr id="2969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7641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69867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88789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13</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5490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4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38.xml"/></Relationships>
</file>

<file path=ppt/slides/_rels/slide4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3</a:t>
            </a:r>
            <a:br>
              <a:rPr lang="en-US" sz="4000" dirty="0">
                <a:latin typeface="Calibri" panose="020F0502020204030204" pitchFamily="34" charset="0"/>
              </a:rPr>
            </a:br>
            <a:r>
              <a:rPr lang="en-US" sz="4000" dirty="0">
                <a:latin typeface="Calibri" panose="020F0502020204030204" pitchFamily="34" charset="0"/>
              </a:rPr>
              <a:t>New Service Development</a:t>
            </a:r>
            <a:endParaRPr lang="en-IN" sz="4000" dirty="0"/>
          </a:p>
        </p:txBody>
      </p:sp>
      <p:pic>
        <p:nvPicPr>
          <p:cNvPr id="7" name="Picture 6">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269" y="3581124"/>
            <a:ext cx="2820564" cy="2515639"/>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282645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Challenges of Adopting New Technology in Services</a:t>
            </a:r>
          </a:p>
        </p:txBody>
      </p:sp>
      <p:sp>
        <p:nvSpPr>
          <p:cNvPr id="35843" name="Rectangle 3"/>
          <p:cNvSpPr>
            <a:spLocks noGrp="1" noChangeArrowheads="1"/>
          </p:cNvSpPr>
          <p:nvPr>
            <p:ph idx="1"/>
          </p:nvPr>
        </p:nvSpPr>
        <p:spPr>
          <a:xfrm>
            <a:off x="1182688" y="2017713"/>
            <a:ext cx="7588062" cy="2782887"/>
          </a:xfrm>
          <a:noFill/>
          <a:ln/>
        </p:spPr>
        <p:txBody>
          <a:bodyPr lIns="92075" tIns="46038" rIns="92075" bIns="46038"/>
          <a:lstStyle/>
          <a:p>
            <a:pPr marL="291600" indent="-291600">
              <a:spcBef>
                <a:spcPts val="1000"/>
              </a:spcBef>
              <a:buSzPct val="100000"/>
            </a:pPr>
            <a:r>
              <a:rPr lang="en-US" sz="2800" dirty="0"/>
              <a:t>Success depends on customer acceptance.</a:t>
            </a:r>
          </a:p>
          <a:p>
            <a:pPr marL="291600" indent="-291600">
              <a:spcBef>
                <a:spcPts val="1000"/>
              </a:spcBef>
              <a:buSzPct val="100000"/>
            </a:pPr>
            <a:r>
              <a:rPr lang="en-US" sz="2800" dirty="0"/>
              <a:t>Employees often need to be retrained.</a:t>
            </a:r>
          </a:p>
          <a:p>
            <a:pPr marL="291600" indent="-291600">
              <a:spcBef>
                <a:spcPts val="1000"/>
              </a:spcBef>
              <a:buSzPct val="100000"/>
            </a:pPr>
            <a:r>
              <a:rPr lang="en-US" sz="2800" dirty="0"/>
              <a:t>Need for adoption by all to realize full benefit.</a:t>
            </a:r>
          </a:p>
          <a:p>
            <a:pPr marL="291600" indent="-291600">
              <a:spcBef>
                <a:spcPts val="1000"/>
              </a:spcBef>
              <a:buSzPct val="100000"/>
            </a:pPr>
            <a:r>
              <a:rPr lang="en-US" sz="2800" dirty="0"/>
              <a:t>Incentive to innovate hampered since many ideas cannot be patented.</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3.3: The NSD Process Cycle</a:t>
            </a:r>
          </a:p>
        </p:txBody>
      </p:sp>
      <p:pic>
        <p:nvPicPr>
          <p:cNvPr id="4" name="Picture 3" descr="Diagram showing the NSD process cycle.&#10;"/>
          <p:cNvPicPr>
            <a:picLocks noChangeAspect="1"/>
          </p:cNvPicPr>
          <p:nvPr/>
        </p:nvPicPr>
        <p:blipFill>
          <a:blip r:embed="rId3"/>
          <a:stretch>
            <a:fillRect/>
          </a:stretch>
        </p:blipFill>
        <p:spPr>
          <a:xfrm>
            <a:off x="1327571" y="2066369"/>
            <a:ext cx="6434262" cy="4116909"/>
          </a:xfrm>
          <a:prstGeom prst="rect">
            <a:avLst/>
          </a:prstGeom>
        </p:spPr>
      </p:pic>
      <p:sp>
        <p:nvSpPr>
          <p:cNvPr id="6" name="Content Placeholder 5"/>
          <p:cNvSpPr>
            <a:spLocks noGrp="1"/>
          </p:cNvSpPr>
          <p:nvPr>
            <p:ph idx="1"/>
          </p:nvPr>
        </p:nvSpPr>
        <p:spPr>
          <a:xfrm>
            <a:off x="3974679" y="6249952"/>
            <a:ext cx="1816521" cy="188913"/>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306265882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3.2: Technology-Driven Service Innovation</a:t>
            </a:r>
          </a:p>
        </p:txBody>
      </p:sp>
      <p:graphicFrame>
        <p:nvGraphicFramePr>
          <p:cNvPr id="4" name="Table 3"/>
          <p:cNvGraphicFramePr>
            <a:graphicFrameLocks noGrp="1"/>
          </p:cNvGraphicFramePr>
          <p:nvPr>
            <p:extLst>
              <p:ext uri="{D42A27DB-BD31-4B8C-83A1-F6EECF244321}">
                <p14:modId xmlns:p14="http://schemas.microsoft.com/office/powerpoint/2010/main" val="3179044962"/>
              </p:ext>
            </p:extLst>
          </p:nvPr>
        </p:nvGraphicFramePr>
        <p:xfrm>
          <a:off x="1182687" y="2209800"/>
          <a:ext cx="7580313" cy="3230880"/>
        </p:xfrm>
        <a:graphic>
          <a:graphicData uri="http://schemas.openxmlformats.org/drawingml/2006/table">
            <a:tbl>
              <a:tblPr firstRow="1" bandRow="1">
                <a:tableStyleId>{5C22544A-7EE6-4342-B048-85BDC9FD1C3A}</a:tableStyleId>
              </a:tblPr>
              <a:tblGrid>
                <a:gridCol w="2017713">
                  <a:extLst>
                    <a:ext uri="{9D8B030D-6E8A-4147-A177-3AD203B41FA5}">
                      <a16:colId xmlns:a16="http://schemas.microsoft.com/office/drawing/2014/main" val="934602594"/>
                    </a:ext>
                  </a:extLst>
                </a:gridCol>
                <a:gridCol w="2209800">
                  <a:extLst>
                    <a:ext uri="{9D8B030D-6E8A-4147-A177-3AD203B41FA5}">
                      <a16:colId xmlns:a16="http://schemas.microsoft.com/office/drawing/2014/main" val="1363843065"/>
                    </a:ext>
                  </a:extLst>
                </a:gridCol>
                <a:gridCol w="3352800">
                  <a:extLst>
                    <a:ext uri="{9D8B030D-6E8A-4147-A177-3AD203B41FA5}">
                      <a16:colId xmlns:a16="http://schemas.microsoft.com/office/drawing/2014/main" val="653376508"/>
                    </a:ext>
                  </a:extLst>
                </a:gridCol>
              </a:tblGrid>
              <a:tr h="232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i="0" u="none" strike="noStrike" kern="1200" baseline="0" dirty="0">
                          <a:solidFill>
                            <a:schemeClr val="tx1"/>
                          </a:solidFill>
                          <a:latin typeface="Calibri" panose="020F0502020204030204" pitchFamily="34" charset="0"/>
                          <a:ea typeface="+mn-ea"/>
                          <a:cs typeface="+mn-cs"/>
                        </a:rPr>
                        <a:t>Source of Technology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i="0" u="none" strike="noStrike" kern="1200" baseline="0" dirty="0">
                          <a:solidFill>
                            <a:schemeClr val="tx1"/>
                          </a:solidFill>
                          <a:latin typeface="Calibri" panose="020F0502020204030204" pitchFamily="34" charset="0"/>
                          <a:ea typeface="+mn-ea"/>
                          <a:cs typeface="+mn-cs"/>
                        </a:rPr>
                        <a:t>Service 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1" i="0" u="none" strike="noStrike" kern="1200" baseline="0" dirty="0">
                          <a:solidFill>
                            <a:schemeClr val="tx1"/>
                          </a:solidFill>
                          <a:latin typeface="Calibri" panose="020F0502020204030204" pitchFamily="34" charset="0"/>
                          <a:ea typeface="+mn-ea"/>
                          <a:cs typeface="+mn-cs"/>
                        </a:rPr>
                        <a:t>Service Industry Impact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4313122"/>
                  </a:ext>
                </a:extLst>
              </a:tr>
              <a:tr h="5697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Power/energy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Jet aircraft </a:t>
                      </a:r>
                      <a:br>
                        <a:rPr lang="en-IN" sz="1600" b="0" i="0" u="none" strike="noStrike" kern="1200" baseline="0" dirty="0">
                          <a:solidFill>
                            <a:schemeClr val="dk1"/>
                          </a:solidFill>
                          <a:latin typeface="Calibri" panose="020F0502020204030204" pitchFamily="34" charset="0"/>
                          <a:ea typeface="+mn-ea"/>
                          <a:cs typeface="+mn-cs"/>
                        </a:rPr>
                      </a:br>
                      <a:r>
                        <a:rPr lang="en-IN" sz="1600" b="0" i="0" u="none" strike="noStrike" kern="1200" baseline="0" dirty="0">
                          <a:solidFill>
                            <a:schemeClr val="dk1"/>
                          </a:solidFill>
                          <a:latin typeface="Calibri" panose="020F0502020204030204" pitchFamily="34" charset="0"/>
                          <a:ea typeface="+mn-ea"/>
                          <a:cs typeface="+mn-cs"/>
                        </a:rPr>
                        <a:t>Nuclear 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b="0" i="0" u="none" strike="noStrike" kern="1200" baseline="0" dirty="0">
                          <a:solidFill>
                            <a:schemeClr val="dk1"/>
                          </a:solidFill>
                          <a:latin typeface="Calibri" panose="020F0502020204030204" pitchFamily="34" charset="0"/>
                          <a:ea typeface="+mn-ea"/>
                          <a:cs typeface="+mn-cs"/>
                        </a:rPr>
                        <a:t>International flight is feasible</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Reduced dependence on fossil fuel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2804462"/>
                  </a:ext>
                </a:extLst>
              </a:tr>
              <a:tr h="5697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Facility design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Hotel atrium 	</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Enclosed sports stadium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Feeling of grandeur/spaciousness</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Year-round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1694149"/>
                  </a:ext>
                </a:extLst>
              </a:tr>
              <a:tr h="4009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Photochromic glass</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Synthetic engine oil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Energy conservation</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Fewer oil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98314915"/>
                  </a:ext>
                </a:extLst>
              </a:tr>
              <a:tr h="5697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Methods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Just-in-time (J</a:t>
                      </a:r>
                      <a:r>
                        <a:rPr lang="en-IN" sz="100" b="0" i="0" u="none" strike="noStrike" kern="1200" baseline="0" dirty="0">
                          <a:solidFill>
                            <a:schemeClr val="dk1"/>
                          </a:solidFill>
                          <a:latin typeface="Calibri" panose="020F0502020204030204" pitchFamily="34" charset="0"/>
                          <a:ea typeface="+mn-ea"/>
                          <a:cs typeface="+mn-cs"/>
                        </a:rPr>
                        <a:t> </a:t>
                      </a:r>
                      <a:r>
                        <a:rPr lang="en-IN" sz="1600" b="0" i="0" u="none" strike="noStrike" kern="1200" baseline="0" dirty="0">
                          <a:solidFill>
                            <a:schemeClr val="dk1"/>
                          </a:solidFill>
                          <a:latin typeface="Calibri" panose="020F0502020204030204" pitchFamily="34" charset="0"/>
                          <a:ea typeface="+mn-ea"/>
                          <a:cs typeface="+mn-cs"/>
                        </a:rPr>
                        <a:t>I</a:t>
                      </a:r>
                      <a:r>
                        <a:rPr lang="en-IN" sz="100" b="0" i="0" u="none" strike="noStrike" kern="1200" baseline="0" dirty="0">
                          <a:solidFill>
                            <a:schemeClr val="dk1"/>
                          </a:solidFill>
                          <a:latin typeface="Calibri" panose="020F0502020204030204" pitchFamily="34" charset="0"/>
                          <a:ea typeface="+mn-ea"/>
                          <a:cs typeface="+mn-cs"/>
                        </a:rPr>
                        <a:t> </a:t>
                      </a:r>
                      <a:r>
                        <a:rPr lang="en-IN" sz="1600" b="0" i="0" u="none" strike="noStrike" kern="1200" baseline="0" dirty="0">
                          <a:solidFill>
                            <a:schemeClr val="dk1"/>
                          </a:solidFill>
                          <a:latin typeface="Calibri" panose="020F0502020204030204" pitchFamily="34" charset="0"/>
                          <a:ea typeface="+mn-ea"/>
                          <a:cs typeface="+mn-cs"/>
                        </a:rPr>
                        <a:t>T)</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Six Sigma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Reduce supply-chain inventories</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Institutionalize quality effort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59049683"/>
                  </a:ext>
                </a:extLst>
              </a:tr>
              <a:tr h="4009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E-commerce</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Satellite TV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Increase market to worldwide</a:t>
                      </a:r>
                    </a:p>
                    <a:p>
                      <a:pPr marL="0" marR="0" indent="0" algn="l" defTabSz="914400" rtl="0" eaLnBrk="1" fontAlgn="auto" latinLnBrk="0" hangingPunct="1">
                        <a:lnSpc>
                          <a:spcPct val="100000"/>
                        </a:lnSpc>
                        <a:spcBef>
                          <a:spcPts val="0"/>
                        </a:spcBef>
                        <a:spcAft>
                          <a:spcPts val="0"/>
                        </a:spcAft>
                        <a:buClrTx/>
                        <a:buSzTx/>
                        <a:buFontTx/>
                        <a:buNone/>
                        <a:tabLst/>
                        <a:defRPr/>
                      </a:pPr>
                      <a:r>
                        <a:rPr lang="en-IN" sz="1600" b="0" i="0" u="none" strike="noStrike" kern="1200" baseline="0" dirty="0">
                          <a:solidFill>
                            <a:schemeClr val="dk1"/>
                          </a:solidFill>
                          <a:latin typeface="Calibri" panose="020F0502020204030204" pitchFamily="34" charset="0"/>
                          <a:ea typeface="+mn-ea"/>
                          <a:cs typeface="+mn-cs"/>
                        </a:rPr>
                        <a:t>Alternative to cable TV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3285786"/>
                  </a:ext>
                </a:extLst>
              </a:tr>
            </a:tbl>
          </a:graphicData>
        </a:graphic>
      </p:graphicFrame>
    </p:spTree>
    <p:extLst>
      <p:ext uri="{BB962C8B-B14F-4D97-AF65-F5344CB8AC3E}">
        <p14:creationId xmlns:p14="http://schemas.microsoft.com/office/powerpoint/2010/main" val="24310946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Design Elements</a:t>
            </a:r>
          </a:p>
        </p:txBody>
      </p:sp>
      <p:graphicFrame>
        <p:nvGraphicFramePr>
          <p:cNvPr id="2" name="Table 1"/>
          <p:cNvGraphicFramePr>
            <a:graphicFrameLocks noGrp="1"/>
          </p:cNvGraphicFramePr>
          <p:nvPr>
            <p:extLst>
              <p:ext uri="{D42A27DB-BD31-4B8C-83A1-F6EECF244321}">
                <p14:modId xmlns:p14="http://schemas.microsoft.com/office/powerpoint/2010/main" val="3152829727"/>
              </p:ext>
            </p:extLst>
          </p:nvPr>
        </p:nvGraphicFramePr>
        <p:xfrm>
          <a:off x="1294429" y="2209800"/>
          <a:ext cx="7239971" cy="4175760"/>
        </p:xfrm>
        <a:graphic>
          <a:graphicData uri="http://schemas.openxmlformats.org/drawingml/2006/table">
            <a:tbl>
              <a:tblPr firstRow="1" bandRow="1">
                <a:tableStyleId>{5C22544A-7EE6-4342-B048-85BDC9FD1C3A}</a:tableStyleId>
              </a:tblPr>
              <a:tblGrid>
                <a:gridCol w="2362199">
                  <a:extLst>
                    <a:ext uri="{9D8B030D-6E8A-4147-A177-3AD203B41FA5}">
                      <a16:colId xmlns:a16="http://schemas.microsoft.com/office/drawing/2014/main" val="2781509617"/>
                    </a:ext>
                  </a:extLst>
                </a:gridCol>
                <a:gridCol w="4877772">
                  <a:extLst>
                    <a:ext uri="{9D8B030D-6E8A-4147-A177-3AD203B41FA5}">
                      <a16:colId xmlns:a16="http://schemas.microsoft.com/office/drawing/2014/main" val="1911075957"/>
                    </a:ext>
                  </a:extLst>
                </a:gridCol>
              </a:tblGrid>
              <a:tr h="25975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Design Elements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Topics</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2945502"/>
                  </a:ext>
                </a:extLst>
              </a:tr>
              <a:tr h="25975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Calibri" panose="020F0502020204030204" pitchFamily="34" charset="0"/>
                          <a:cs typeface="Times New Roman" pitchFamily="18" charset="0"/>
                        </a:rPr>
                        <a:t>Structural</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bg1"/>
                          </a:solidFill>
                          <a:effectLst/>
                          <a:latin typeface="Calibri" panose="020F0502020204030204" pitchFamily="34" charset="0"/>
                        </a:rPr>
                        <a:t>blank</a:t>
                      </a: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9210923"/>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Delivery system</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cs typeface="Times New Roman" pitchFamily="18" charset="0"/>
                        </a:rPr>
                        <a:t>Process structure, service blueprint, strategic positioning</a:t>
                      </a:r>
                      <a:endParaRPr kumimoji="0" lang="en-US" sz="1600" b="0" i="0" u="none" strike="noStrike" cap="none" normalizeH="0" baseline="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05849491"/>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Facility design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Servicescapes, architecture, process flows, layout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967090"/>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Location</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Geographic demand, site selection, location strategy</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3561557"/>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cs typeface="Times New Roman" pitchFamily="18" charset="0"/>
                        </a:rPr>
                        <a:t>Capacity planning</a:t>
                      </a:r>
                      <a:endParaRPr kumimoji="0" lang="en-US" sz="1600" b="0" i="0" u="none" strike="noStrike" cap="none" normalizeH="0" baseline="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Strategic role, queuing models, planning criteria</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0684671"/>
                  </a:ext>
                </a:extLst>
              </a:tr>
              <a:tr h="25975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Calibri" panose="020F0502020204030204" pitchFamily="34" charset="0"/>
                          <a:cs typeface="Times New Roman" pitchFamily="18" charset="0"/>
                        </a:rPr>
                        <a:t>Managerial</a:t>
                      </a:r>
                      <a:endParaRPr kumimoji="0" lang="en-US" sz="1600" b="0" i="0" u="none" strike="noStrike" cap="none" normalizeH="0" baseline="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600" b="0" i="0" u="none" strike="noStrike" cap="none" normalizeH="0" baseline="0" dirty="0">
                          <a:ln>
                            <a:noFill/>
                          </a:ln>
                          <a:solidFill>
                            <a:schemeClr val="bg1"/>
                          </a:solidFill>
                          <a:effectLst/>
                          <a:latin typeface="Calibri" panose="020F0502020204030204" pitchFamily="34" charset="0"/>
                        </a:rPr>
                        <a:t>blank</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8155532"/>
                  </a:ext>
                </a:extLst>
              </a:tr>
              <a:tr h="259751">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cs typeface="Times New Roman" pitchFamily="18" charset="0"/>
                        </a:rPr>
                        <a:t>Information</a:t>
                      </a:r>
                      <a:endParaRPr kumimoji="0" lang="en-US" sz="1600" b="0" i="0" u="none" strike="noStrike" cap="none" normalizeH="0" baseline="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Technology, scalability, use of Internet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191147"/>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cs typeface="Times New Roman" pitchFamily="18" charset="0"/>
                        </a:rPr>
                        <a:t>Quality</a:t>
                      </a:r>
                      <a:endParaRPr kumimoji="0" lang="en-US" sz="1600" b="0" i="0" u="none" strike="noStrike" cap="none" normalizeH="0" baseline="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Measurement, design quality, recovery, tools, six-sigma</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8039689"/>
                  </a:ext>
                </a:extLst>
              </a:tr>
              <a:tr h="290684">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Service encounter</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Encounter triad, culture, supply relationships, outsourcing</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25716265"/>
                  </a:ext>
                </a:extLst>
              </a:tr>
              <a:tr h="44157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Managing capacity and demand</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cs typeface="Times New Roman" pitchFamily="18" charset="0"/>
                        </a:rPr>
                        <a:t>Strategies, yield management, queue management</a:t>
                      </a:r>
                      <a:endParaRPr kumimoji="0" lang="en-US" sz="1600" b="0" i="0" u="none" strike="noStrike" cap="none" normalizeH="0" baseline="0" dirty="0">
                        <a:ln>
                          <a:noFill/>
                        </a:ln>
                        <a:solidFill>
                          <a:schemeClr val="tx1"/>
                        </a:solidFill>
                        <a:effectLst/>
                        <a:latin typeface="Calibri" panose="020F0502020204030204" pitchFamily="34" charset="0"/>
                      </a:endParaRPr>
                    </a:p>
                  </a:txBody>
                  <a:tcPr marL="100289" marR="10028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40739356"/>
                  </a:ext>
                </a:extLst>
              </a:tr>
            </a:tbl>
          </a:graphicData>
        </a:graphic>
      </p:graphicFrame>
    </p:spTree>
    <p:extLst>
      <p:ext uri="{BB962C8B-B14F-4D97-AF65-F5344CB8AC3E}">
        <p14:creationId xmlns:p14="http://schemas.microsoft.com/office/powerpoint/2010/main" val="24880877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Strategic Positioning</a:t>
            </a:r>
            <a:r>
              <a:rPr lang="en-US" baseline="0" dirty="0"/>
              <a:t> </a:t>
            </a:r>
            <a:r>
              <a:rPr lang="en-US" dirty="0"/>
              <a:t>through Process Structure</a:t>
            </a:r>
          </a:p>
        </p:txBody>
      </p:sp>
      <p:sp>
        <p:nvSpPr>
          <p:cNvPr id="15363" name="Rectangle 3"/>
          <p:cNvSpPr>
            <a:spLocks noGrp="1" noChangeArrowheads="1"/>
          </p:cNvSpPr>
          <p:nvPr>
            <p:ph idx="1"/>
          </p:nvPr>
        </p:nvSpPr>
        <p:spPr>
          <a:xfrm>
            <a:off x="1182688" y="2017713"/>
            <a:ext cx="7588062" cy="3392487"/>
          </a:xfrm>
          <a:noFill/>
        </p:spPr>
        <p:txBody>
          <a:bodyPr lIns="92075" tIns="46038" rIns="92075" bIns="46038"/>
          <a:lstStyle/>
          <a:p>
            <a:pPr marL="291600" indent="-291600" eaLnBrk="1" hangingPunct="1">
              <a:lnSpc>
                <a:spcPct val="90000"/>
              </a:lnSpc>
              <a:spcBef>
                <a:spcPts val="1000"/>
              </a:spcBef>
              <a:buSzPct val="100000"/>
            </a:pPr>
            <a:r>
              <a:rPr lang="en-US" sz="2800" b="1" dirty="0"/>
              <a:t>Degree of Complexity</a:t>
            </a:r>
            <a:r>
              <a:rPr lang="en-US" sz="2800" dirty="0"/>
              <a:t>: The number and intricacy of steps, e.g., fast-food take-out is less complex than preparation of gourmet dinner at fine restaurant</a:t>
            </a:r>
          </a:p>
          <a:p>
            <a:pPr marL="291600" indent="-291600" eaLnBrk="1" hangingPunct="1">
              <a:lnSpc>
                <a:spcPct val="90000"/>
              </a:lnSpc>
              <a:spcBef>
                <a:spcPts val="1000"/>
              </a:spcBef>
              <a:buSzPct val="100000"/>
            </a:pPr>
            <a:r>
              <a:rPr lang="en-US" sz="2800" dirty="0"/>
              <a:t> </a:t>
            </a:r>
            <a:r>
              <a:rPr lang="en-US" sz="2800" b="1" dirty="0"/>
              <a:t>Degree of Divergence</a:t>
            </a:r>
            <a:r>
              <a:rPr lang="en-US" sz="2800" dirty="0"/>
              <a:t>: Amount of discretion or freedom that the server has to customize the service, e.g., the activities of an attorney contrasted with those of a paralegal</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182688" y="214313"/>
            <a:ext cx="7656512" cy="1462087"/>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3.3: Structural Alternatives for a Restaurant </a:t>
            </a:r>
          </a:p>
        </p:txBody>
      </p:sp>
      <p:graphicFrame>
        <p:nvGraphicFramePr>
          <p:cNvPr id="2" name="Table 1"/>
          <p:cNvGraphicFramePr>
            <a:graphicFrameLocks noGrp="1"/>
          </p:cNvGraphicFramePr>
          <p:nvPr>
            <p:extLst>
              <p:ext uri="{D42A27DB-BD31-4B8C-83A1-F6EECF244321}">
                <p14:modId xmlns:p14="http://schemas.microsoft.com/office/powerpoint/2010/main" val="1683614514"/>
              </p:ext>
            </p:extLst>
          </p:nvPr>
        </p:nvGraphicFramePr>
        <p:xfrm>
          <a:off x="1143002" y="2057400"/>
          <a:ext cx="7772398" cy="4419600"/>
        </p:xfrm>
        <a:graphic>
          <a:graphicData uri="http://schemas.openxmlformats.org/drawingml/2006/table">
            <a:tbl>
              <a:tblPr firstRow="1" bandRow="1">
                <a:tableStyleId>{5C22544A-7EE6-4342-B048-85BDC9FD1C3A}</a:tableStyleId>
              </a:tblPr>
              <a:tblGrid>
                <a:gridCol w="2577128">
                  <a:extLst>
                    <a:ext uri="{9D8B030D-6E8A-4147-A177-3AD203B41FA5}">
                      <a16:colId xmlns:a16="http://schemas.microsoft.com/office/drawing/2014/main" val="1705151066"/>
                    </a:ext>
                  </a:extLst>
                </a:gridCol>
                <a:gridCol w="1842470">
                  <a:extLst>
                    <a:ext uri="{9D8B030D-6E8A-4147-A177-3AD203B41FA5}">
                      <a16:colId xmlns:a16="http://schemas.microsoft.com/office/drawing/2014/main" val="317721436"/>
                    </a:ext>
                  </a:extLst>
                </a:gridCol>
                <a:gridCol w="3352800">
                  <a:extLst>
                    <a:ext uri="{9D8B030D-6E8A-4147-A177-3AD203B41FA5}">
                      <a16:colId xmlns:a16="http://schemas.microsoft.com/office/drawing/2014/main" val="2649048714"/>
                    </a:ext>
                  </a:extLst>
                </a:gridCol>
              </a:tblGrid>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Lower Complexity/Divergence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Current Process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Higher Complexity/Divergence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706863"/>
                  </a:ext>
                </a:extLst>
              </a:tr>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No reservations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Take reservations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Specific table selection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64856417"/>
                  </a:ext>
                </a:extLst>
              </a:tr>
              <a:tr h="2669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Self-seating; menu on blackboard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Seat guests; give menus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Recite menu; describe entrées and specials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6148841"/>
                  </a:ext>
                </a:extLst>
              </a:tr>
              <a:tr h="2669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Self-serve water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Serve water and bread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Assortment of hot breads and hors d’oeuvres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619491"/>
                  </a:ext>
                </a:extLst>
              </a:tr>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Customer fills out form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Take orders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At table; taken personally by maitre 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2842290"/>
                  </a:ext>
                </a:extLst>
              </a:tr>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Pre-prepared; no choice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Salad bar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Salad (4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6647914"/>
                  </a:ext>
                </a:extLst>
              </a:tr>
              <a:tr h="3250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Limit entrée to 4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Entrée (6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Expand to 10 choices; add flaming dishes; bone fish at table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89336684"/>
                  </a:ext>
                </a:extLst>
              </a:tr>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Sundae bar; self-service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Dessert (6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Expand to 12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99210771"/>
                  </a:ext>
                </a:extLst>
              </a:tr>
              <a:tr h="193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Coffee, tea, milk only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Beverage (6 choices)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Add exotic coffees, wine list, liqueurs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8611014"/>
                  </a:ext>
                </a:extLst>
              </a:tr>
              <a:tr h="3250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Serve salad and entrée together; bill and beverage together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Serve orders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Separate-course service; sorbet between courses; hand-grind pepper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6020088"/>
                  </a:ext>
                </a:extLst>
              </a:tr>
              <a:tr h="3250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Cash only; pay when leaving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Cash or credit card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Choice of payment, including house accounts; serve mints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6554349"/>
                  </a:ext>
                </a:extLst>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3.4: Blueprint of San Francisco Giants Game (Template and First Stage)</a:t>
            </a:r>
            <a:endParaRPr lang="en-US" sz="2400" dirty="0"/>
          </a:p>
        </p:txBody>
      </p:sp>
      <p:pic>
        <p:nvPicPr>
          <p:cNvPr id="4" name="Picture 3" descr="Blueprint of San Francisco Giants Game (Template and First Stage)&#10;"/>
          <p:cNvPicPr>
            <a:picLocks noChangeAspect="1"/>
          </p:cNvPicPr>
          <p:nvPr/>
        </p:nvPicPr>
        <p:blipFill>
          <a:blip r:embed="rId2"/>
          <a:stretch>
            <a:fillRect/>
          </a:stretch>
        </p:blipFill>
        <p:spPr>
          <a:xfrm>
            <a:off x="844035" y="2418916"/>
            <a:ext cx="7614165" cy="3559755"/>
          </a:xfrm>
          <a:prstGeom prst="rect">
            <a:avLst/>
          </a:prstGeom>
        </p:spPr>
      </p:pic>
      <p:sp>
        <p:nvSpPr>
          <p:cNvPr id="7" name="Content Placeholder 6"/>
          <p:cNvSpPr>
            <a:spLocks noGrp="1"/>
          </p:cNvSpPr>
          <p:nvPr>
            <p:ph idx="1"/>
          </p:nvPr>
        </p:nvSpPr>
        <p:spPr>
          <a:xfrm>
            <a:off x="3981450" y="6253565"/>
            <a:ext cx="1816521" cy="199184"/>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350205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Figure 3.4: Blueprint of San Francisco Giants Game (Final Product)</a:t>
            </a:r>
            <a:endParaRPr lang="en-US" sz="2400" dirty="0"/>
          </a:p>
        </p:txBody>
      </p:sp>
      <p:pic>
        <p:nvPicPr>
          <p:cNvPr id="5" name="Picture 4" descr="Final product in the creation of a blueprint of San Francisco Giants Game &#10;"/>
          <p:cNvPicPr>
            <a:picLocks noChangeAspect="1"/>
          </p:cNvPicPr>
          <p:nvPr/>
        </p:nvPicPr>
        <p:blipFill>
          <a:blip r:embed="rId2"/>
          <a:stretch>
            <a:fillRect/>
          </a:stretch>
        </p:blipFill>
        <p:spPr>
          <a:xfrm>
            <a:off x="890808" y="2286917"/>
            <a:ext cx="7758199" cy="3703391"/>
          </a:xfrm>
          <a:prstGeom prst="rect">
            <a:avLst/>
          </a:prstGeom>
        </p:spPr>
      </p:pic>
      <p:sp>
        <p:nvSpPr>
          <p:cNvPr id="7" name="Content Placeholder 6"/>
          <p:cNvSpPr>
            <a:spLocks noGrp="1"/>
          </p:cNvSpPr>
          <p:nvPr>
            <p:ph idx="1"/>
          </p:nvPr>
        </p:nvSpPr>
        <p:spPr>
          <a:xfrm>
            <a:off x="3981644" y="6249370"/>
            <a:ext cx="1816521" cy="188913"/>
          </a:xfrm>
        </p:spPr>
        <p:txBody>
          <a:bodyPr/>
          <a:lstStyle/>
          <a:p>
            <a:pPr marL="0" indent="0" algn="ctr">
              <a:buNone/>
            </a:pPr>
            <a:r>
              <a:rPr lang="en-IN" sz="900" dirty="0">
                <a:hlinkClick r:id="rId3" action="ppaction://hlinksldjump"/>
              </a:rPr>
              <a:t>Access the long description slide.</a:t>
            </a:r>
          </a:p>
        </p:txBody>
      </p:sp>
    </p:spTree>
    <p:extLst>
      <p:ext uri="{BB962C8B-B14F-4D97-AF65-F5344CB8AC3E}">
        <p14:creationId xmlns:p14="http://schemas.microsoft.com/office/powerpoint/2010/main" val="3030465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3.4: Taxonomy of Service Processes</a:t>
            </a:r>
          </a:p>
        </p:txBody>
      </p:sp>
      <p:pic>
        <p:nvPicPr>
          <p:cNvPr id="4" name="Picture 3" descr="Table 3.4: Taxonomy of Service Processes, as reproduced from page 76 in the book."/>
          <p:cNvPicPr>
            <a:picLocks noChangeAspect="1"/>
          </p:cNvPicPr>
          <p:nvPr/>
        </p:nvPicPr>
        <p:blipFill>
          <a:blip r:embed="rId2"/>
          <a:stretch>
            <a:fillRect/>
          </a:stretch>
        </p:blipFill>
        <p:spPr>
          <a:xfrm>
            <a:off x="2038603" y="1981200"/>
            <a:ext cx="5027167" cy="4166814"/>
          </a:xfrm>
          <a:prstGeom prst="rect">
            <a:avLst/>
          </a:prstGeom>
        </p:spPr>
      </p:pic>
    </p:spTree>
    <p:extLst>
      <p:ext uri="{BB962C8B-B14F-4D97-AF65-F5344CB8AC3E}">
        <p14:creationId xmlns:p14="http://schemas.microsoft.com/office/powerpoint/2010/main" val="3744707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Generic Approaches to Service System Design </a:t>
            </a:r>
            <a:r>
              <a:rPr lang="en-US" sz="1000" dirty="0"/>
              <a:t>1</a:t>
            </a:r>
          </a:p>
        </p:txBody>
      </p:sp>
      <p:sp>
        <p:nvSpPr>
          <p:cNvPr id="4" name="Content Placeholder 3"/>
          <p:cNvSpPr>
            <a:spLocks noGrp="1"/>
          </p:cNvSpPr>
          <p:nvPr>
            <p:ph idx="1"/>
          </p:nvPr>
        </p:nvSpPr>
        <p:spPr>
          <a:xfrm>
            <a:off x="1182688" y="2017713"/>
            <a:ext cx="4837112" cy="1963978"/>
          </a:xfrm>
        </p:spPr>
        <p:txBody>
          <a:bodyPr/>
          <a:lstStyle/>
          <a:p>
            <a:pPr marL="0" indent="0" eaLnBrk="1" hangingPunct="1">
              <a:lnSpc>
                <a:spcPct val="90000"/>
              </a:lnSpc>
              <a:spcBef>
                <a:spcPts val="1000"/>
              </a:spcBef>
              <a:spcAft>
                <a:spcPts val="0"/>
              </a:spcAft>
              <a:buNone/>
            </a:pPr>
            <a:r>
              <a:rPr lang="en-US" sz="2000" dirty="0"/>
              <a:t>Production-Line Approach.</a:t>
            </a:r>
            <a:endParaRPr lang="en-US" sz="2000" u="sng" dirty="0"/>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t>Limited Discretionary Action of Personnel.</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t>Division of Labor.</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t>Substitution of Technology for People.</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t>Service Standardization.</a:t>
            </a:r>
            <a:endParaRPr lang="en-IN" sz="2000" dirty="0"/>
          </a:p>
        </p:txBody>
      </p:sp>
      <p:sp>
        <p:nvSpPr>
          <p:cNvPr id="5" name="Content Placeholder 4"/>
          <p:cNvSpPr>
            <a:spLocks noGrp="1"/>
          </p:cNvSpPr>
          <p:nvPr>
            <p:ph idx="13"/>
          </p:nvPr>
        </p:nvSpPr>
        <p:spPr>
          <a:xfrm>
            <a:off x="1185582" y="4131200"/>
            <a:ext cx="3714750" cy="1571625"/>
          </a:xfrm>
        </p:spPr>
        <p:txBody>
          <a:bodyPr/>
          <a:lstStyle/>
          <a:p>
            <a:pPr marL="0" indent="0" eaLnBrk="1" hangingPunct="1">
              <a:lnSpc>
                <a:spcPct val="90000"/>
              </a:lnSpc>
              <a:spcBef>
                <a:spcPts val="1000"/>
              </a:spcBef>
              <a:spcAft>
                <a:spcPts val="0"/>
              </a:spcAft>
              <a:buNone/>
            </a:pPr>
            <a:r>
              <a:rPr lang="en-US" sz="2000" dirty="0"/>
              <a:t>Customer as Coproducer.</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Self-Service.</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Smoothing Service Demand.</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Customer-Generated Content.</a:t>
            </a:r>
            <a:endParaRPr lang="en-IN" sz="20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Rectangle 3"/>
          <p:cNvSpPr>
            <a:spLocks noGrp="1" noChangeArrowheads="1"/>
          </p:cNvSpPr>
          <p:nvPr>
            <p:ph idx="1"/>
          </p:nvPr>
        </p:nvSpPr>
        <p:spPr>
          <a:xfrm>
            <a:off x="1182688" y="2017712"/>
            <a:ext cx="7580312" cy="4459287"/>
          </a:xfrm>
          <a:noFill/>
        </p:spPr>
        <p:txBody>
          <a:bodyPr lIns="92075" tIns="46038" rIns="92075" bIns="46038"/>
          <a:lstStyle/>
          <a:p>
            <a:pPr marL="291600" indent="-291600" eaLnBrk="1" hangingPunct="1">
              <a:spcBef>
                <a:spcPts val="480"/>
              </a:spcBef>
              <a:buClr>
                <a:schemeClr val="tx1"/>
              </a:buClr>
              <a:buSzPct val="100000"/>
              <a:buFont typeface="Arial" panose="020B0604020202020204" pitchFamily="34" charset="0"/>
              <a:buChar char="•"/>
            </a:pPr>
            <a:r>
              <a:rPr lang="en-US" sz="2000" dirty="0"/>
              <a:t>Describe sources of service sector growth.</a:t>
            </a:r>
          </a:p>
          <a:p>
            <a:pPr marL="291600" indent="-291600" eaLnBrk="1" hangingPunct="1">
              <a:spcBef>
                <a:spcPts val="480"/>
              </a:spcBef>
              <a:buClr>
                <a:schemeClr val="tx1"/>
              </a:buClr>
              <a:buSzPct val="100000"/>
              <a:buFont typeface="Arial" panose="020B0604020202020204" pitchFamily="34" charset="0"/>
              <a:buChar char="•"/>
            </a:pPr>
            <a:r>
              <a:rPr lang="en-US" sz="2000" dirty="0"/>
              <a:t>Describe fundamental characteristics of service innovation.</a:t>
            </a:r>
          </a:p>
          <a:p>
            <a:pPr marL="291600" indent="-291600" eaLnBrk="1" hangingPunct="1">
              <a:spcBef>
                <a:spcPts val="480"/>
              </a:spcBef>
              <a:buClr>
                <a:schemeClr val="tx1"/>
              </a:buClr>
              <a:buSzPct val="100000"/>
              <a:buFont typeface="Arial" panose="020B0604020202020204" pitchFamily="34" charset="0"/>
              <a:buChar char="•"/>
            </a:pPr>
            <a:r>
              <a:rPr lang="en-US" sz="2000" dirty="0"/>
              <a:t>Describe managerial issues associated with adoption of new technology.</a:t>
            </a:r>
          </a:p>
          <a:p>
            <a:pPr marL="291600" indent="-291600" eaLnBrk="1" hangingPunct="1">
              <a:spcBef>
                <a:spcPts val="480"/>
              </a:spcBef>
              <a:buClr>
                <a:schemeClr val="tx1"/>
              </a:buClr>
              <a:buSzPct val="100000"/>
              <a:buFont typeface="Arial" panose="020B0604020202020204" pitchFamily="34" charset="0"/>
              <a:buChar char="•"/>
            </a:pPr>
            <a:r>
              <a:rPr lang="en-US" sz="2000" dirty="0"/>
              <a:t>Explain and differentiate what is meant by the divergence and the complexity of a service process.</a:t>
            </a:r>
          </a:p>
          <a:p>
            <a:pPr marL="291600" indent="-291600" eaLnBrk="1" hangingPunct="1">
              <a:spcBef>
                <a:spcPts val="480"/>
              </a:spcBef>
              <a:buClr>
                <a:schemeClr val="tx1"/>
              </a:buClr>
              <a:buSzPct val="100000"/>
              <a:buFont typeface="Arial" panose="020B0604020202020204" pitchFamily="34" charset="0"/>
              <a:buChar char="•"/>
            </a:pPr>
            <a:r>
              <a:rPr lang="en-US" sz="2000" dirty="0"/>
              <a:t>Describe the sequence of stages and the enablers of the new service development process cycle.</a:t>
            </a:r>
          </a:p>
          <a:p>
            <a:pPr marL="291600" indent="-291600" eaLnBrk="1" hangingPunct="1">
              <a:spcBef>
                <a:spcPts val="480"/>
              </a:spcBef>
              <a:buClr>
                <a:schemeClr val="tx1"/>
              </a:buClr>
              <a:buSzPct val="100000"/>
              <a:buFont typeface="Arial" panose="020B0604020202020204" pitchFamily="34" charset="0"/>
              <a:buChar char="•"/>
            </a:pPr>
            <a:r>
              <a:rPr lang="en-US" sz="2000" dirty="0"/>
              <a:t>Prepare a service blueprint</a:t>
            </a:r>
          </a:p>
          <a:p>
            <a:pPr marL="291600" indent="-291600" eaLnBrk="1" hangingPunct="1">
              <a:spcBef>
                <a:spcPts val="480"/>
              </a:spcBef>
              <a:buClr>
                <a:schemeClr val="tx1"/>
              </a:buClr>
              <a:buSzPct val="100000"/>
              <a:buFont typeface="Arial" panose="020B0604020202020204" pitchFamily="34" charset="0"/>
              <a:buChar char="•"/>
            </a:pPr>
            <a:r>
              <a:rPr lang="en-US" sz="2000" dirty="0"/>
              <a:t>Compare and contrast the four approaches to service system design: production-line, customer as coproducer, customer contact and </a:t>
            </a:r>
            <a:br>
              <a:rPr lang="en-US" sz="2000" dirty="0"/>
            </a:br>
            <a:r>
              <a:rPr lang="en-US" sz="2000" dirty="0"/>
              <a:t>information empowerment.</a:t>
            </a:r>
          </a:p>
          <a:p>
            <a:pPr marL="291600" indent="-291600" eaLnBrk="1" hangingPunct="1">
              <a:spcBef>
                <a:spcPts val="480"/>
              </a:spcBef>
              <a:buClr>
                <a:schemeClr val="tx1"/>
              </a:buClr>
              <a:buSzPct val="100000"/>
              <a:buFont typeface="Arial" panose="020B0604020202020204" pitchFamily="34" charset="0"/>
              <a:buChar char="•"/>
            </a:pPr>
            <a:r>
              <a:rPr lang="en-US" sz="2000" dirty="0"/>
              <a:t>Explain how intellectual property rights protect a service brand.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Generic Approaches to Service System Design </a:t>
            </a:r>
            <a:r>
              <a:rPr lang="en-US" sz="1000" dirty="0"/>
              <a:t>2</a:t>
            </a:r>
          </a:p>
        </p:txBody>
      </p:sp>
      <p:sp>
        <p:nvSpPr>
          <p:cNvPr id="6" name="Content Placeholder 5"/>
          <p:cNvSpPr>
            <a:spLocks noGrp="1"/>
          </p:cNvSpPr>
          <p:nvPr>
            <p:ph idx="1"/>
          </p:nvPr>
        </p:nvSpPr>
        <p:spPr>
          <a:xfrm>
            <a:off x="1182688" y="2017713"/>
            <a:ext cx="5751512" cy="1563687"/>
          </a:xfrm>
        </p:spPr>
        <p:txBody>
          <a:bodyPr/>
          <a:lstStyle/>
          <a:p>
            <a:pPr marL="0" indent="0" eaLnBrk="1" hangingPunct="1">
              <a:lnSpc>
                <a:spcPct val="90000"/>
              </a:lnSpc>
              <a:spcBef>
                <a:spcPts val="1000"/>
              </a:spcBef>
              <a:spcAft>
                <a:spcPts val="0"/>
              </a:spcAft>
              <a:buNone/>
            </a:pPr>
            <a:r>
              <a:rPr lang="en-US" sz="2000" dirty="0">
                <a:cs typeface="Times New Roman" pitchFamily="18" charset="0"/>
              </a:rPr>
              <a:t>Customer Contact Approach</a:t>
            </a:r>
            <a:r>
              <a:rPr lang="en-US" sz="2000" dirty="0"/>
              <a:t>.</a:t>
            </a:r>
            <a:endParaRPr lang="en-US" sz="2000" u="sng" dirty="0">
              <a:cs typeface="Times New Roman" pitchFamily="18" charset="0"/>
            </a:endParaRP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Degree of Customer Contact.</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Separation of High- and Low-Contact Operations.</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Sales Opportunity and Service Delivery Options.</a:t>
            </a:r>
            <a:endParaRPr lang="en-IN" sz="2000" dirty="0"/>
          </a:p>
        </p:txBody>
      </p:sp>
      <p:sp>
        <p:nvSpPr>
          <p:cNvPr id="7" name="Content Placeholder 6"/>
          <p:cNvSpPr>
            <a:spLocks noGrp="1"/>
          </p:cNvSpPr>
          <p:nvPr>
            <p:ph idx="13"/>
          </p:nvPr>
        </p:nvSpPr>
        <p:spPr>
          <a:xfrm>
            <a:off x="1162050" y="3846513"/>
            <a:ext cx="3257550" cy="1182687"/>
          </a:xfrm>
        </p:spPr>
        <p:txBody>
          <a:bodyPr/>
          <a:lstStyle/>
          <a:p>
            <a:pPr marL="0" indent="0" eaLnBrk="1" hangingPunct="1">
              <a:lnSpc>
                <a:spcPct val="90000"/>
              </a:lnSpc>
              <a:spcBef>
                <a:spcPts val="1000"/>
              </a:spcBef>
              <a:spcAft>
                <a:spcPts val="0"/>
              </a:spcAft>
              <a:buNone/>
            </a:pPr>
            <a:r>
              <a:rPr lang="en-US" sz="2000" dirty="0">
                <a:cs typeface="Times New Roman" pitchFamily="18" charset="0"/>
              </a:rPr>
              <a:t>Information Empowerment</a:t>
            </a:r>
            <a:r>
              <a:rPr lang="en-US" sz="2000" dirty="0"/>
              <a:t>.</a:t>
            </a:r>
            <a:endParaRPr lang="en-US" sz="2000" dirty="0">
              <a:cs typeface="Times New Roman" pitchFamily="18" charset="0"/>
            </a:endParaRP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Employee Empowerment.</a:t>
            </a:r>
          </a:p>
          <a:p>
            <a:pPr marL="291600" indent="-291600" eaLnBrk="1" hangingPunct="1">
              <a:lnSpc>
                <a:spcPct val="90000"/>
              </a:lnSpc>
              <a:spcBef>
                <a:spcPts val="1000"/>
              </a:spcBef>
              <a:buClr>
                <a:schemeClr val="tx1"/>
              </a:buClr>
              <a:buSzPct val="100000"/>
              <a:buFont typeface="Arial" panose="020B0604020202020204" pitchFamily="34" charset="0"/>
              <a:buChar char="•"/>
            </a:pPr>
            <a:r>
              <a:rPr lang="en-US" sz="2000" dirty="0">
                <a:cs typeface="Times New Roman" pitchFamily="18" charset="0"/>
              </a:rPr>
              <a:t>Customer Empowerment.</a:t>
            </a:r>
            <a:endParaRPr lang="en-IN" sz="2000" dirty="0"/>
          </a:p>
        </p:txBody>
      </p:sp>
    </p:spTree>
    <p:extLst>
      <p:ext uri="{BB962C8B-B14F-4D97-AF65-F5344CB8AC3E}">
        <p14:creationId xmlns:p14="http://schemas.microsoft.com/office/powerpoint/2010/main" val="27593975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Figure 3.6: Sales Opportunity and Service Design</a:t>
            </a:r>
            <a:r>
              <a:rPr lang="en-US" b="1" dirty="0"/>
              <a:t> </a:t>
            </a:r>
            <a:endParaRPr lang="en-US" dirty="0"/>
          </a:p>
        </p:txBody>
      </p:sp>
      <p:pic>
        <p:nvPicPr>
          <p:cNvPr id="4" name="Picture 3" descr="Diagram of a service design organized by low to high cost of deliver and low to high sales opportunity.&#10;"/>
          <p:cNvPicPr>
            <a:picLocks noChangeAspect="1"/>
          </p:cNvPicPr>
          <p:nvPr/>
        </p:nvPicPr>
        <p:blipFill>
          <a:blip r:embed="rId3"/>
          <a:stretch>
            <a:fillRect/>
          </a:stretch>
        </p:blipFill>
        <p:spPr>
          <a:xfrm>
            <a:off x="1475750" y="2151151"/>
            <a:ext cx="6127731" cy="3944849"/>
          </a:xfrm>
          <a:prstGeom prst="rect">
            <a:avLst/>
          </a:prstGeom>
        </p:spPr>
      </p:pic>
      <p:sp>
        <p:nvSpPr>
          <p:cNvPr id="6" name="Content Placeholder 5"/>
          <p:cNvSpPr>
            <a:spLocks noGrp="1"/>
          </p:cNvSpPr>
          <p:nvPr>
            <p:ph idx="1"/>
          </p:nvPr>
        </p:nvSpPr>
        <p:spPr>
          <a:xfrm>
            <a:off x="3962400" y="6245816"/>
            <a:ext cx="1816521" cy="194887"/>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61231372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Intellectual Property</a:t>
            </a:r>
          </a:p>
        </p:txBody>
      </p:sp>
      <p:sp>
        <p:nvSpPr>
          <p:cNvPr id="3" name="Content Placeholder 2"/>
          <p:cNvSpPr>
            <a:spLocks noGrp="1"/>
          </p:cNvSpPr>
          <p:nvPr>
            <p:ph idx="1"/>
          </p:nvPr>
        </p:nvSpPr>
        <p:spPr>
          <a:xfrm>
            <a:off x="1182688" y="2017713"/>
            <a:ext cx="7580312" cy="4230688"/>
          </a:xfrm>
        </p:spPr>
        <p:txBody>
          <a:bodyPr/>
          <a:lstStyle/>
          <a:p>
            <a:pPr marL="0" indent="0">
              <a:lnSpc>
                <a:spcPct val="90000"/>
              </a:lnSpc>
              <a:spcBef>
                <a:spcPts val="1000"/>
              </a:spcBef>
              <a:spcAft>
                <a:spcPts val="0"/>
              </a:spcAft>
              <a:buNone/>
            </a:pPr>
            <a:r>
              <a:rPr lang="en-US" sz="2400" dirty="0"/>
              <a:t>Intellectual property is divided into categories:</a:t>
            </a:r>
          </a:p>
          <a:p>
            <a:pPr marL="291600" lvl="1" indent="-291600">
              <a:lnSpc>
                <a:spcPct val="90000"/>
              </a:lnSpc>
              <a:spcBef>
                <a:spcPts val="1000"/>
              </a:spcBef>
              <a:buSzPct val="100000"/>
            </a:pPr>
            <a:r>
              <a:rPr lang="en-US" sz="2000" dirty="0"/>
              <a:t>industrial properties are inventions (e.g., artificial heart) for commercial purpose and protected by patents granted for a certain period of time to prevent others from using the invention without license.</a:t>
            </a:r>
          </a:p>
          <a:p>
            <a:pPr marL="291600" lvl="1" indent="-291600">
              <a:lnSpc>
                <a:spcPct val="90000"/>
              </a:lnSpc>
              <a:spcBef>
                <a:spcPts val="1000"/>
              </a:spcBef>
              <a:buSzPct val="100000"/>
            </a:pPr>
            <a:r>
              <a:rPr lang="en-US" sz="2000" dirty="0"/>
              <a:t>a trademark (e.g., McDonald’s golden arches) is a distinctive sign that is used to prevent confusion among products in the marketplace.</a:t>
            </a:r>
          </a:p>
          <a:p>
            <a:pPr marL="291600" lvl="1" indent="-291600">
              <a:lnSpc>
                <a:spcPct val="90000"/>
              </a:lnSpc>
              <a:spcBef>
                <a:spcPts val="1000"/>
              </a:spcBef>
              <a:buSzPct val="100000"/>
            </a:pPr>
            <a:r>
              <a:rPr lang="en-US" sz="2000" dirty="0"/>
              <a:t>industrial design rights (e.g., Starbucks’ store ambience) protect the appearance, style, or design from infringement.</a:t>
            </a:r>
          </a:p>
          <a:p>
            <a:pPr marL="291600" lvl="1" indent="-291600">
              <a:lnSpc>
                <a:spcPct val="90000"/>
              </a:lnSpc>
              <a:spcBef>
                <a:spcPts val="1000"/>
              </a:spcBef>
              <a:buSzPct val="100000"/>
            </a:pPr>
            <a:r>
              <a:rPr lang="en-US" sz="2000" dirty="0"/>
              <a:t>a trade secret (e.g., KFC’s recipe for fried chicken batter) is information concerning the practices or proprietary knowledge of a business. </a:t>
            </a:r>
          </a:p>
        </p:txBody>
      </p:sp>
    </p:spTree>
    <p:extLst>
      <p:ext uri="{BB962C8B-B14F-4D97-AF65-F5344CB8AC3E}">
        <p14:creationId xmlns:p14="http://schemas.microsoft.com/office/powerpoint/2010/main" val="3217356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Discussion Questions</a:t>
            </a:r>
          </a:p>
        </p:txBody>
      </p:sp>
      <p:sp>
        <p:nvSpPr>
          <p:cNvPr id="24579" name="Rectangle 3"/>
          <p:cNvSpPr>
            <a:spLocks noGrp="1" noChangeArrowheads="1"/>
          </p:cNvSpPr>
          <p:nvPr>
            <p:ph idx="1"/>
          </p:nvPr>
        </p:nvSpPr>
        <p:spPr>
          <a:xfrm>
            <a:off x="1182688" y="2017713"/>
            <a:ext cx="7588062" cy="3697287"/>
          </a:xfrm>
        </p:spPr>
        <p:txBody>
          <a:bodyPr/>
          <a:lstStyle/>
          <a:p>
            <a:pPr marL="291600" indent="-291600" eaLnBrk="1" hangingPunct="1">
              <a:lnSpc>
                <a:spcPct val="90000"/>
              </a:lnSpc>
              <a:spcBef>
                <a:spcPts val="1000"/>
              </a:spcBef>
              <a:buSzPct val="100000"/>
            </a:pPr>
            <a:r>
              <a:rPr lang="en-US" sz="2800" dirty="0"/>
              <a:t>What are the limits to the production-line approach to service?</a:t>
            </a:r>
          </a:p>
          <a:p>
            <a:pPr marL="291600" indent="-291600" eaLnBrk="1" hangingPunct="1">
              <a:lnSpc>
                <a:spcPct val="90000"/>
              </a:lnSpc>
              <a:spcBef>
                <a:spcPts val="1000"/>
              </a:spcBef>
              <a:buSzPct val="100000"/>
            </a:pPr>
            <a:r>
              <a:rPr lang="en-US" sz="2800" dirty="0"/>
              <a:t>Give an example of a service in which isolation of the technical core would be inappropriate.</a:t>
            </a:r>
          </a:p>
          <a:p>
            <a:pPr marL="291600" indent="-291600" eaLnBrk="1" hangingPunct="1">
              <a:lnSpc>
                <a:spcPct val="90000"/>
              </a:lnSpc>
              <a:spcBef>
                <a:spcPts val="1000"/>
              </a:spcBef>
              <a:buSzPct val="100000"/>
            </a:pPr>
            <a:r>
              <a:rPr lang="en-US" sz="2800" dirty="0"/>
              <a:t>What are some drawbacks of customer participation in the service delivery process?</a:t>
            </a:r>
          </a:p>
          <a:p>
            <a:pPr marL="291600" indent="-291600" eaLnBrk="1" hangingPunct="1">
              <a:lnSpc>
                <a:spcPct val="90000"/>
              </a:lnSpc>
              <a:spcBef>
                <a:spcPts val="1000"/>
              </a:spcBef>
              <a:buSzPct val="100000"/>
            </a:pPr>
            <a:r>
              <a:rPr lang="en-US" sz="2800" dirty="0"/>
              <a:t>What ethical issues are raised in the promotion of sales during a service transaction?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Interactive Class Exercise</a:t>
            </a:r>
          </a:p>
        </p:txBody>
      </p:sp>
      <p:sp>
        <p:nvSpPr>
          <p:cNvPr id="25603" name="Rectangle 3"/>
          <p:cNvSpPr>
            <a:spLocks noGrp="1" noChangeArrowheads="1"/>
          </p:cNvSpPr>
          <p:nvPr>
            <p:ph idx="1"/>
          </p:nvPr>
        </p:nvSpPr>
        <p:spPr>
          <a:xfrm>
            <a:off x="1182688" y="2017713"/>
            <a:ext cx="7588062" cy="1716087"/>
          </a:xfrm>
        </p:spPr>
        <p:txBody>
          <a:bodyPr/>
          <a:lstStyle/>
          <a:p>
            <a:pPr marL="0" indent="0" eaLnBrk="1" hangingPunct="1">
              <a:buFont typeface="Wingdings" pitchFamily="2" charset="2"/>
              <a:buNone/>
            </a:pPr>
            <a:r>
              <a:rPr lang="en-US" dirty="0"/>
              <a:t>The class breaks into small groups and prepares a service blueprint for Village Volvo.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Case 3.1: 100 Yen Sushi House Layout</a:t>
            </a:r>
            <a:endParaRPr lang="en-IN" dirty="0"/>
          </a:p>
        </p:txBody>
      </p:sp>
      <p:pic>
        <p:nvPicPr>
          <p:cNvPr id="8" name="Picture 7" descr="A floor plan for 100 Yen Sushi House.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905" y="2311778"/>
            <a:ext cx="6764190" cy="3784222"/>
          </a:xfrm>
          <a:prstGeom prst="rect">
            <a:avLst/>
          </a:prstGeom>
        </p:spPr>
      </p:pic>
      <p:sp>
        <p:nvSpPr>
          <p:cNvPr id="7" name="Content Placeholder 6"/>
          <p:cNvSpPr>
            <a:spLocks noGrp="1"/>
          </p:cNvSpPr>
          <p:nvPr>
            <p:ph idx="1"/>
          </p:nvPr>
        </p:nvSpPr>
        <p:spPr>
          <a:xfrm>
            <a:off x="3985329" y="6268124"/>
            <a:ext cx="1792082" cy="188658"/>
          </a:xfrm>
        </p:spPr>
        <p:txBody>
          <a:bodyPr/>
          <a:lstStyle/>
          <a:p>
            <a:pPr marL="0" indent="0" algn="ctr">
              <a:buNone/>
            </a:pPr>
            <a:r>
              <a:rPr lang="en-IN" sz="900" dirty="0">
                <a:hlinkClick r:id="rId4" action="ppaction://hlinksldjump"/>
              </a:rPr>
              <a:t>Access the long description slide.</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Case 3.1: 100 Yen Sushi House Questions</a:t>
            </a:r>
          </a:p>
        </p:txBody>
      </p:sp>
      <p:sp>
        <p:nvSpPr>
          <p:cNvPr id="20483" name="Rectangle 3"/>
          <p:cNvSpPr>
            <a:spLocks noGrp="1" noChangeArrowheads="1"/>
          </p:cNvSpPr>
          <p:nvPr>
            <p:ph idx="1"/>
          </p:nvPr>
        </p:nvSpPr>
        <p:spPr>
          <a:xfrm>
            <a:off x="1182688" y="2017713"/>
            <a:ext cx="7808912" cy="4114800"/>
          </a:xfrm>
          <a:noFill/>
        </p:spPr>
        <p:txBody>
          <a:bodyPr lIns="92075" tIns="46038" rIns="92075" bIns="46038"/>
          <a:lstStyle/>
          <a:p>
            <a:pPr marL="457200" indent="-457200" eaLnBrk="1" hangingPunct="1">
              <a:lnSpc>
                <a:spcPct val="90000"/>
              </a:lnSpc>
              <a:spcBef>
                <a:spcPts val="1000"/>
              </a:spcBef>
              <a:buSzPct val="100000"/>
              <a:buFont typeface="+mj-lt"/>
              <a:buAutoNum type="arabicPeriod"/>
            </a:pPr>
            <a:r>
              <a:rPr lang="en-US" sz="2600" dirty="0"/>
              <a:t>Prepare a service blueprint for the 100 Yen Sushi House.</a:t>
            </a:r>
          </a:p>
          <a:p>
            <a:pPr marL="457200" indent="-457200" eaLnBrk="1" hangingPunct="1">
              <a:lnSpc>
                <a:spcPct val="90000"/>
              </a:lnSpc>
              <a:spcBef>
                <a:spcPts val="1000"/>
              </a:spcBef>
              <a:buSzPct val="100000"/>
              <a:buFont typeface="+mj-lt"/>
              <a:buAutoNum type="arabicPeriod"/>
            </a:pPr>
            <a:r>
              <a:rPr lang="en-US" sz="2600" dirty="0"/>
              <a:t>What features of the 100 Yen Sushi House service delivery system differentiate it from the competition, and what competitive advantages do they offer? </a:t>
            </a:r>
          </a:p>
          <a:p>
            <a:pPr marL="457200" indent="-457200" eaLnBrk="1" hangingPunct="1">
              <a:lnSpc>
                <a:spcPct val="90000"/>
              </a:lnSpc>
              <a:spcBef>
                <a:spcPts val="1000"/>
              </a:spcBef>
              <a:buSzPct val="100000"/>
              <a:buFont typeface="+mj-lt"/>
              <a:buAutoNum type="arabicPeriod"/>
            </a:pPr>
            <a:r>
              <a:rPr lang="en-US" sz="2600" dirty="0"/>
              <a:t>How has the 100 Yen Sushi House incorporated the just-in-time system into its operations?</a:t>
            </a:r>
          </a:p>
          <a:p>
            <a:pPr marL="457200" indent="-457200" eaLnBrk="1" hangingPunct="1">
              <a:lnSpc>
                <a:spcPct val="90000"/>
              </a:lnSpc>
              <a:spcBef>
                <a:spcPts val="1000"/>
              </a:spcBef>
              <a:buSzPct val="100000"/>
              <a:buFont typeface="+mj-lt"/>
              <a:buAutoNum type="arabicPeriod"/>
            </a:pPr>
            <a:r>
              <a:rPr lang="en-US" sz="2600" dirty="0"/>
              <a:t>Suggest other services that could adopt the 100 Yen Sushi House service delivery concept.</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609600"/>
            <a:ext cx="7620000" cy="1462088"/>
          </a:xfrm>
        </p:spPr>
        <p:txBody>
          <a:bodyPr/>
          <a:lstStyle/>
          <a:p>
            <a:r>
              <a:rPr lang="en-US" dirty="0">
                <a:latin typeface="Calibri" panose="020F0502020204030204" pitchFamily="34" charset="0"/>
              </a:rPr>
              <a:t>Case 3.2: Commuter Cleaning - A New Venture Proposal</a:t>
            </a:r>
            <a:endParaRPr lang="en-IN" dirty="0"/>
          </a:p>
        </p:txBody>
      </p:sp>
      <p:pic>
        <p:nvPicPr>
          <p:cNvPr id="5" name="Picture 4">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8078" y="2588856"/>
            <a:ext cx="2303750" cy="3343840"/>
          </a:xfrm>
          <a:prstGeom prst="rect">
            <a:avLst/>
          </a:prstGeom>
        </p:spPr>
      </p:pic>
    </p:spTree>
    <p:extLst>
      <p:ext uri="{BB962C8B-B14F-4D97-AF65-F5344CB8AC3E}">
        <p14:creationId xmlns:p14="http://schemas.microsoft.com/office/powerpoint/2010/main" val="16036142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Case 3.2: Commuter Cleaning -</a:t>
            </a:r>
            <a:r>
              <a:rPr lang="en-US" sz="4000" baseline="0" dirty="0"/>
              <a:t> </a:t>
            </a:r>
            <a:r>
              <a:rPr lang="en-US" sz="4000" dirty="0"/>
              <a:t>New Venture Proposal Questions</a:t>
            </a:r>
          </a:p>
        </p:txBody>
      </p:sp>
      <p:sp>
        <p:nvSpPr>
          <p:cNvPr id="21507" name="Rectangle 3"/>
          <p:cNvSpPr>
            <a:spLocks noGrp="1" noChangeArrowheads="1"/>
          </p:cNvSpPr>
          <p:nvPr>
            <p:ph idx="1"/>
          </p:nvPr>
        </p:nvSpPr>
        <p:spPr/>
        <p:txBody>
          <a:bodyPr/>
          <a:lstStyle/>
          <a:p>
            <a:pPr marL="457200" indent="-457200" eaLnBrk="1" hangingPunct="1">
              <a:lnSpc>
                <a:spcPct val="90000"/>
              </a:lnSpc>
              <a:spcBef>
                <a:spcPts val="1000"/>
              </a:spcBef>
              <a:buSzPct val="100000"/>
              <a:buFont typeface="+mj-lt"/>
              <a:buAutoNum type="arabicPeriod"/>
            </a:pPr>
            <a:r>
              <a:rPr lang="en-US" sz="2600" dirty="0"/>
              <a:t>Prepare a service blueprint for Commuter Cleaning.</a:t>
            </a:r>
          </a:p>
          <a:p>
            <a:pPr marL="457200" indent="-457200" eaLnBrk="1" hangingPunct="1">
              <a:lnSpc>
                <a:spcPct val="90000"/>
              </a:lnSpc>
              <a:spcBef>
                <a:spcPts val="1000"/>
              </a:spcBef>
              <a:buSzPct val="100000"/>
              <a:buFont typeface="+mj-lt"/>
              <a:buAutoNum type="arabicPeriod"/>
            </a:pPr>
            <a:r>
              <a:rPr lang="en-US" sz="2600" dirty="0"/>
              <a:t>What generic approach to service design is illustrated by Commuter Cleaning, and what competitive advantage does this design offer?</a:t>
            </a:r>
          </a:p>
          <a:p>
            <a:pPr marL="457200" indent="-457200" eaLnBrk="1" hangingPunct="1">
              <a:lnSpc>
                <a:spcPct val="90000"/>
              </a:lnSpc>
              <a:spcBef>
                <a:spcPts val="1000"/>
              </a:spcBef>
              <a:buSzPct val="100000"/>
              <a:buFont typeface="+mj-lt"/>
              <a:buAutoNum type="arabicPeriod"/>
            </a:pPr>
            <a:r>
              <a:rPr lang="en-US" sz="2600" dirty="0"/>
              <a:t>Using the data in Table 3.5, calculate a break-even price per shirt if monthly demand is expected to be 20,000 shirts and the contract with a cleaning plant stipulates a charge of $0.50 per shirt.</a:t>
            </a:r>
          </a:p>
          <a:p>
            <a:pPr marL="457200" indent="-457200" eaLnBrk="1" hangingPunct="1">
              <a:lnSpc>
                <a:spcPct val="90000"/>
              </a:lnSpc>
              <a:spcBef>
                <a:spcPts val="1000"/>
              </a:spcBef>
              <a:buSzPct val="100000"/>
              <a:buFont typeface="+mj-lt"/>
              <a:buAutoNum type="arabicPeriod"/>
            </a:pPr>
            <a:r>
              <a:rPr lang="en-US" sz="2600" dirty="0"/>
              <a:t>Critique the business concept, and make recommendations for improvement.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Service Blueprint</a:t>
            </a:r>
          </a:p>
        </p:txBody>
      </p:sp>
      <p:pic>
        <p:nvPicPr>
          <p:cNvPr id="2" name="Picture 1" descr="A service blueprint for Commuter Cleaning.&#10;&#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9446" y="2148408"/>
            <a:ext cx="6402259" cy="4006712"/>
          </a:xfrm>
          <a:prstGeom prst="rect">
            <a:avLst/>
          </a:prstGeom>
        </p:spPr>
      </p:pic>
      <p:sp>
        <p:nvSpPr>
          <p:cNvPr id="21507" name="Rectangle 3"/>
          <p:cNvSpPr>
            <a:spLocks noGrp="1" noChangeArrowheads="1"/>
          </p:cNvSpPr>
          <p:nvPr>
            <p:ph idx="1"/>
          </p:nvPr>
        </p:nvSpPr>
        <p:spPr>
          <a:xfrm>
            <a:off x="3949086" y="6270632"/>
            <a:ext cx="1794489" cy="189258"/>
          </a:xfrm>
        </p:spPr>
        <p:txBody>
          <a:bodyPr/>
          <a:lstStyle/>
          <a:p>
            <a:pPr marL="0" indent="0" algn="ctr" eaLnBrk="1" hangingPunct="1">
              <a:lnSpc>
                <a:spcPct val="90000"/>
              </a:lnSpc>
              <a:spcBef>
                <a:spcPts val="1000"/>
              </a:spcBef>
              <a:buSzPct val="100000"/>
              <a:buNone/>
            </a:pPr>
            <a:r>
              <a:rPr lang="en-IN" sz="900" dirty="0">
                <a:hlinkClick r:id="rId3" action="ppaction://hlinksldjump"/>
              </a:rPr>
              <a:t>Access the long description slide.</a:t>
            </a:r>
            <a:endParaRPr lang="en-US" sz="900" dirty="0">
              <a:hlinkClick r:id="rId3" action="ppaction://hlinksldjump"/>
            </a:endParaRPr>
          </a:p>
        </p:txBody>
      </p:sp>
    </p:spTree>
    <p:extLst>
      <p:ext uri="{BB962C8B-B14F-4D97-AF65-F5344CB8AC3E}">
        <p14:creationId xmlns:p14="http://schemas.microsoft.com/office/powerpoint/2010/main" val="2230754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latin typeface="Calibri" panose="020F0502020204030204" pitchFamily="34" charset="0"/>
              </a:rPr>
              <a:t>Source of Service Sector Growth</a:t>
            </a:r>
          </a:p>
        </p:txBody>
      </p:sp>
      <p:sp>
        <p:nvSpPr>
          <p:cNvPr id="19459" name="Rectangle 3"/>
          <p:cNvSpPr>
            <a:spLocks noGrp="1" noChangeArrowheads="1"/>
          </p:cNvSpPr>
          <p:nvPr>
            <p:ph idx="1"/>
          </p:nvPr>
        </p:nvSpPr>
        <p:spPr>
          <a:xfrm>
            <a:off x="1182688" y="2017713"/>
            <a:ext cx="7772400" cy="1335087"/>
          </a:xfrm>
          <a:noFill/>
        </p:spPr>
        <p:txBody>
          <a:bodyPr lIns="92075" tIns="46038" rIns="92075" bIns="46038"/>
          <a:lstStyle/>
          <a:p>
            <a:pPr marL="0" indent="0" eaLnBrk="1" hangingPunct="1">
              <a:lnSpc>
                <a:spcPct val="80000"/>
              </a:lnSpc>
              <a:spcBef>
                <a:spcPts val="1000"/>
              </a:spcBef>
              <a:buNone/>
            </a:pPr>
            <a:r>
              <a:rPr lang="en-US" sz="2800" b="1" dirty="0"/>
              <a:t>Information Technology</a:t>
            </a:r>
            <a:r>
              <a:rPr lang="en-US" sz="2800" dirty="0"/>
              <a:t>.</a:t>
            </a:r>
          </a:p>
          <a:p>
            <a:pPr marL="0" indent="0" eaLnBrk="1" hangingPunct="1">
              <a:lnSpc>
                <a:spcPct val="80000"/>
              </a:lnSpc>
              <a:spcBef>
                <a:spcPts val="1000"/>
              </a:spcBef>
              <a:buNone/>
            </a:pPr>
            <a:r>
              <a:rPr lang="en-US" sz="2800" b="1" dirty="0"/>
              <a:t>The Internet as a Service Enabler.</a:t>
            </a:r>
          </a:p>
          <a:p>
            <a:pPr marL="0" indent="0" eaLnBrk="1" hangingPunct="1">
              <a:lnSpc>
                <a:spcPct val="80000"/>
              </a:lnSpc>
              <a:spcBef>
                <a:spcPts val="1000"/>
              </a:spcBef>
              <a:buNone/>
            </a:pPr>
            <a:r>
              <a:rPr lang="en-US" sz="2800" b="1" dirty="0"/>
              <a:t>Innovation.</a:t>
            </a:r>
            <a:endParaRPr lang="en-US" sz="2800" u="sng" dirty="0"/>
          </a:p>
        </p:txBody>
      </p:sp>
      <p:sp>
        <p:nvSpPr>
          <p:cNvPr id="5" name="Content Placeholder 4"/>
          <p:cNvSpPr>
            <a:spLocks noGrp="1"/>
          </p:cNvSpPr>
          <p:nvPr>
            <p:ph idx="13"/>
          </p:nvPr>
        </p:nvSpPr>
        <p:spPr>
          <a:xfrm>
            <a:off x="1182688" y="3418654"/>
            <a:ext cx="7772400" cy="2053924"/>
          </a:xfrm>
        </p:spPr>
        <p:txBody>
          <a:bodyPr/>
          <a:lstStyle/>
          <a:p>
            <a:pPr marL="291600" lvl="1" indent="-291600" eaLnBrk="1" hangingPunct="1">
              <a:lnSpc>
                <a:spcPct val="80000"/>
              </a:lnSpc>
              <a:spcBef>
                <a:spcPts val="1000"/>
              </a:spcBef>
              <a:buClr>
                <a:schemeClr val="tx1"/>
              </a:buClr>
              <a:buSzPct val="100000"/>
              <a:buFont typeface="Arial" panose="020B0604020202020204" pitchFamily="34" charset="0"/>
              <a:buChar char="•"/>
            </a:pPr>
            <a:r>
              <a:rPr lang="en-US" sz="2400" dirty="0"/>
              <a:t>Push theory (e.g., Post-it).</a:t>
            </a:r>
          </a:p>
          <a:p>
            <a:pPr marL="291600" lvl="1" indent="-291600" eaLnBrk="1" hangingPunct="1">
              <a:lnSpc>
                <a:spcPct val="80000"/>
              </a:lnSpc>
              <a:spcBef>
                <a:spcPts val="1000"/>
              </a:spcBef>
              <a:buClr>
                <a:schemeClr val="tx1"/>
              </a:buClr>
              <a:buSzPct val="100000"/>
              <a:buFont typeface="Arial" panose="020B0604020202020204" pitchFamily="34" charset="0"/>
              <a:buChar char="•"/>
            </a:pPr>
            <a:r>
              <a:rPr lang="en-US" sz="2400" dirty="0"/>
              <a:t>Pull theory (e.g., Cash Management).</a:t>
            </a:r>
          </a:p>
          <a:p>
            <a:pPr marL="291600" lvl="1" indent="-291600" eaLnBrk="1" hangingPunct="1">
              <a:lnSpc>
                <a:spcPct val="80000"/>
              </a:lnSpc>
              <a:spcBef>
                <a:spcPts val="1000"/>
              </a:spcBef>
              <a:buClr>
                <a:schemeClr val="tx1"/>
              </a:buClr>
              <a:buSzPct val="100000"/>
              <a:buFont typeface="Arial" panose="020B0604020202020204" pitchFamily="34" charset="0"/>
              <a:buChar char="•"/>
            </a:pPr>
            <a:r>
              <a:rPr lang="en-US" sz="2400" dirty="0"/>
              <a:t>Services derived from products (e.g., Netflix).</a:t>
            </a:r>
          </a:p>
          <a:p>
            <a:pPr marL="291600" lvl="1" indent="-291600" eaLnBrk="1" hangingPunct="1">
              <a:lnSpc>
                <a:spcPct val="80000"/>
              </a:lnSpc>
              <a:spcBef>
                <a:spcPts val="1000"/>
              </a:spcBef>
              <a:buClr>
                <a:schemeClr val="tx1"/>
              </a:buClr>
              <a:buSzPct val="100000"/>
              <a:buFont typeface="Arial" panose="020B0604020202020204" pitchFamily="34" charset="0"/>
              <a:buChar char="•"/>
            </a:pPr>
            <a:r>
              <a:rPr lang="en-US" sz="2400" dirty="0"/>
              <a:t>Exploiting information (e.g., Auto part sales).</a:t>
            </a:r>
          </a:p>
          <a:p>
            <a:pPr marL="291600" lvl="1" indent="-291600" eaLnBrk="1" hangingPunct="1">
              <a:lnSpc>
                <a:spcPct val="80000"/>
              </a:lnSpc>
              <a:spcBef>
                <a:spcPts val="1000"/>
              </a:spcBef>
              <a:buClr>
                <a:schemeClr val="tx1"/>
              </a:buClr>
              <a:buSzPct val="100000"/>
              <a:buFont typeface="Arial" panose="020B0604020202020204" pitchFamily="34" charset="0"/>
              <a:buChar char="•"/>
            </a:pPr>
            <a:r>
              <a:rPr lang="en-US" sz="2400" dirty="0"/>
              <a:t>Difficulty of testing service prototypes.</a:t>
            </a:r>
          </a:p>
        </p:txBody>
      </p:sp>
      <p:sp>
        <p:nvSpPr>
          <p:cNvPr id="6" name="Content Placeholder 5"/>
          <p:cNvSpPr>
            <a:spLocks noGrp="1"/>
          </p:cNvSpPr>
          <p:nvPr>
            <p:ph idx="14"/>
          </p:nvPr>
        </p:nvSpPr>
        <p:spPr>
          <a:xfrm>
            <a:off x="1182688" y="5536188"/>
            <a:ext cx="3867150" cy="515391"/>
          </a:xfrm>
        </p:spPr>
        <p:txBody>
          <a:bodyPr/>
          <a:lstStyle/>
          <a:p>
            <a:pPr marL="0" indent="0">
              <a:buNone/>
            </a:pPr>
            <a:r>
              <a:rPr lang="en-US" sz="2800" b="1" dirty="0"/>
              <a:t>Changing Demographics.</a:t>
            </a:r>
            <a:endParaRPr lang="en-US" sz="2800" dirty="0"/>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Breakeven Analysis</a:t>
            </a:r>
          </a:p>
        </p:txBody>
      </p:sp>
      <p:sp>
        <p:nvSpPr>
          <p:cNvPr id="22531" name="Rectangle 3"/>
          <p:cNvSpPr>
            <a:spLocks noGrp="1" noChangeArrowheads="1"/>
          </p:cNvSpPr>
          <p:nvPr>
            <p:ph idx="1"/>
          </p:nvPr>
        </p:nvSpPr>
        <p:spPr>
          <a:xfrm>
            <a:off x="1182688" y="2017713"/>
            <a:ext cx="7732712" cy="1258887"/>
          </a:xfrm>
        </p:spPr>
        <p:txBody>
          <a:bodyPr/>
          <a:lstStyle/>
          <a:p>
            <a:pPr eaLnBrk="1" hangingPunct="1">
              <a:buFont typeface="Wingdings" pitchFamily="2" charset="2"/>
              <a:buNone/>
            </a:pPr>
            <a:r>
              <a:rPr lang="en-US" dirty="0"/>
              <a:t>Fixed Expenses = (Demand) × (Price − Charge)</a:t>
            </a:r>
          </a:p>
          <a:p>
            <a:pPr eaLnBrk="1" hangingPunct="1">
              <a:buFont typeface="Wingdings" pitchFamily="2" charset="2"/>
              <a:buNone/>
            </a:pPr>
            <a:r>
              <a:rPr lang="en-US" dirty="0"/>
              <a:t>$13,404 = 20,000 × (Price </a:t>
            </a:r>
            <a:r>
              <a:rPr lang="en-US" dirty="0">
                <a:cs typeface="Times New Roman" panose="02020603050405020304" pitchFamily="18" charset="0"/>
              </a:rPr>
              <a:t>− </a:t>
            </a:r>
            <a:r>
              <a:rPr lang="en-US" dirty="0"/>
              <a:t>0.50)</a:t>
            </a:r>
          </a:p>
        </p:txBody>
      </p:sp>
      <p:graphicFrame>
        <p:nvGraphicFramePr>
          <p:cNvPr id="4" name="Object 3"/>
          <p:cNvGraphicFramePr>
            <a:graphicFrameLocks noChangeAspect="1"/>
          </p:cNvGraphicFramePr>
          <p:nvPr>
            <p:extLst>
              <p:ext uri="{D42A27DB-BD31-4B8C-83A1-F6EECF244321}">
                <p14:modId xmlns:p14="http://schemas.microsoft.com/office/powerpoint/2010/main" val="243827498"/>
              </p:ext>
            </p:extLst>
          </p:nvPr>
        </p:nvGraphicFramePr>
        <p:xfrm>
          <a:off x="3041047" y="3505200"/>
          <a:ext cx="3916303" cy="1422590"/>
        </p:xfrm>
        <a:graphic>
          <a:graphicData uri="http://schemas.openxmlformats.org/presentationml/2006/ole">
            <mc:AlternateContent xmlns:mc="http://schemas.openxmlformats.org/markup-compatibility/2006">
              <mc:Choice xmlns:v="urn:schemas-microsoft-com:vml" Requires="v">
                <p:oleObj spid="_x0000_s1032" name="Equation" r:id="rId3" imgW="2971800" imgH="1079280" progId="Equation.DSMT4">
                  <p:embed/>
                </p:oleObj>
              </mc:Choice>
              <mc:Fallback>
                <p:oleObj name="Equation" r:id="rId3" imgW="2971800" imgH="1079280" progId="Equation.DSMT4">
                  <p:embed/>
                  <p:pic>
                    <p:nvPicPr>
                      <p:cNvPr id="4" name="Object 3"/>
                      <p:cNvPicPr/>
                      <p:nvPr/>
                    </p:nvPicPr>
                    <p:blipFill>
                      <a:blip r:embed="rId4"/>
                      <a:stretch>
                        <a:fillRect/>
                      </a:stretch>
                    </p:blipFill>
                    <p:spPr>
                      <a:xfrm>
                        <a:off x="3041047" y="3505200"/>
                        <a:ext cx="3916303" cy="1422590"/>
                      </a:xfrm>
                      <a:prstGeom prst="rect">
                        <a:avLst/>
                      </a:prstGeom>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ctrTitle"/>
          </p:nvPr>
        </p:nvSpPr>
        <p:spPr/>
        <p:txBody>
          <a:bodyPr/>
          <a:lstStyle/>
          <a:p>
            <a:r>
              <a:rPr lang="en-US" dirty="0">
                <a:latin typeface="Calibri" panose="020F0502020204030204" pitchFamily="34" charset="0"/>
              </a:rPr>
              <a:t>Case 3.3: Amazon.Com</a:t>
            </a:r>
          </a:p>
        </p:txBody>
      </p:sp>
      <p:pic>
        <p:nvPicPr>
          <p:cNvPr id="2" name="Picture 1">
            <a:extLst>
              <a:ext uri="{C183D7F6-B498-43B3-948B-1728B52AA6E4}">
                <adec:decorative xmlns:adec="http://schemas.microsoft.com/office/drawing/2017/decorative" xmlns=""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6965" y="3439643"/>
            <a:ext cx="2150070" cy="2199157"/>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Amazon’s Success Factors</a:t>
            </a:r>
          </a:p>
        </p:txBody>
      </p:sp>
      <p:sp>
        <p:nvSpPr>
          <p:cNvPr id="52227" name="Rectangle 3"/>
          <p:cNvSpPr>
            <a:spLocks noGrp="1" noChangeArrowheads="1"/>
          </p:cNvSpPr>
          <p:nvPr>
            <p:ph idx="1"/>
          </p:nvPr>
        </p:nvSpPr>
        <p:spPr>
          <a:xfrm>
            <a:off x="1182688" y="2017713"/>
            <a:ext cx="7588062" cy="3468687"/>
          </a:xfrm>
        </p:spPr>
        <p:txBody>
          <a:bodyPr/>
          <a:lstStyle/>
          <a:p>
            <a:pPr marL="291600" indent="-291600">
              <a:lnSpc>
                <a:spcPct val="90000"/>
              </a:lnSpc>
              <a:spcBef>
                <a:spcPts val="1000"/>
              </a:spcBef>
              <a:buSzPct val="100000"/>
            </a:pPr>
            <a:r>
              <a:rPr lang="en-US" dirty="0"/>
              <a:t>First mover advantage (mind share).</a:t>
            </a:r>
          </a:p>
          <a:p>
            <a:pPr marL="291600" indent="-291600">
              <a:lnSpc>
                <a:spcPct val="90000"/>
              </a:lnSpc>
              <a:spcBef>
                <a:spcPts val="1000"/>
              </a:spcBef>
              <a:buSzPct val="100000"/>
            </a:pPr>
            <a:r>
              <a:rPr lang="en-US" dirty="0"/>
              <a:t>Low overhead costs (60 inventory turns/yr.).</a:t>
            </a:r>
          </a:p>
          <a:p>
            <a:pPr marL="291600" indent="-291600">
              <a:lnSpc>
                <a:spcPct val="90000"/>
              </a:lnSpc>
              <a:spcBef>
                <a:spcPts val="1000"/>
              </a:spcBef>
              <a:buSzPct val="100000"/>
            </a:pPr>
            <a:r>
              <a:rPr lang="en-US" dirty="0"/>
              <a:t>Cross-Marketing: Amazon Associates Program (other web sites link book sales).</a:t>
            </a:r>
          </a:p>
          <a:p>
            <a:pPr marL="291600" indent="-291600">
              <a:lnSpc>
                <a:spcPct val="90000"/>
              </a:lnSpc>
              <a:spcBef>
                <a:spcPts val="1000"/>
              </a:spcBef>
              <a:buSzPct val="100000"/>
            </a:pPr>
            <a:r>
              <a:rPr lang="en-US" dirty="0"/>
              <a:t>Customer service (recommendations).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Online Book Buying Experience</a:t>
            </a:r>
          </a:p>
        </p:txBody>
      </p:sp>
      <p:sp>
        <p:nvSpPr>
          <p:cNvPr id="53251" name="Rectangle 3"/>
          <p:cNvSpPr>
            <a:spLocks noGrp="1" noChangeArrowheads="1"/>
          </p:cNvSpPr>
          <p:nvPr>
            <p:ph idx="1"/>
          </p:nvPr>
        </p:nvSpPr>
        <p:spPr>
          <a:xfrm>
            <a:off x="1182688" y="2017713"/>
            <a:ext cx="7588062" cy="4002088"/>
          </a:xfrm>
        </p:spPr>
        <p:txBody>
          <a:bodyPr/>
          <a:lstStyle/>
          <a:p>
            <a:pPr marL="291600" indent="-291600">
              <a:lnSpc>
                <a:spcPct val="90000"/>
              </a:lnSpc>
              <a:spcBef>
                <a:spcPts val="1000"/>
              </a:spcBef>
              <a:buSzPct val="100000"/>
            </a:pPr>
            <a:r>
              <a:rPr lang="en-US" dirty="0"/>
              <a:t>Convenience.</a:t>
            </a:r>
          </a:p>
          <a:p>
            <a:pPr marL="291600" indent="-291600">
              <a:lnSpc>
                <a:spcPct val="90000"/>
              </a:lnSpc>
              <a:spcBef>
                <a:spcPts val="1000"/>
              </a:spcBef>
              <a:buSzPct val="100000"/>
            </a:pPr>
            <a:r>
              <a:rPr lang="en-US" dirty="0"/>
              <a:t>Browsing experience.</a:t>
            </a:r>
          </a:p>
          <a:p>
            <a:pPr marL="291600" indent="-291600">
              <a:lnSpc>
                <a:spcPct val="90000"/>
              </a:lnSpc>
              <a:spcBef>
                <a:spcPts val="1000"/>
              </a:spcBef>
              <a:buSzPct val="100000"/>
            </a:pPr>
            <a:r>
              <a:rPr lang="en-US" dirty="0"/>
              <a:t>Searching.</a:t>
            </a:r>
          </a:p>
          <a:p>
            <a:pPr marL="291600" indent="-291600">
              <a:lnSpc>
                <a:spcPct val="90000"/>
              </a:lnSpc>
              <a:spcBef>
                <a:spcPts val="1000"/>
              </a:spcBef>
              <a:buSzPct val="100000"/>
            </a:pPr>
            <a:r>
              <a:rPr lang="en-US" dirty="0"/>
              <a:t>Editorial content.</a:t>
            </a:r>
          </a:p>
          <a:p>
            <a:pPr marL="291600" indent="-291600">
              <a:lnSpc>
                <a:spcPct val="90000"/>
              </a:lnSpc>
              <a:spcBef>
                <a:spcPts val="1000"/>
              </a:spcBef>
              <a:buSzPct val="100000"/>
            </a:pPr>
            <a:r>
              <a:rPr lang="en-US" dirty="0"/>
              <a:t>Delivery.</a:t>
            </a:r>
          </a:p>
          <a:p>
            <a:pPr marL="291600" indent="-291600">
              <a:lnSpc>
                <a:spcPct val="90000"/>
              </a:lnSpc>
              <a:spcBef>
                <a:spcPts val="1000"/>
              </a:spcBef>
              <a:buSzPct val="100000"/>
            </a:pPr>
            <a:r>
              <a:rPr lang="en-US" dirty="0"/>
              <a:t>Payment.</a:t>
            </a:r>
          </a:p>
          <a:p>
            <a:pPr marL="291600" indent="-291600">
              <a:lnSpc>
                <a:spcPct val="90000"/>
              </a:lnSpc>
              <a:spcBef>
                <a:spcPts val="1000"/>
              </a:spcBef>
              <a:buSzPct val="100000"/>
            </a:pPr>
            <a:r>
              <a:rPr lang="en-US" dirty="0"/>
              <a:t>Recommendations.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Supply Chain Management</a:t>
            </a:r>
          </a:p>
        </p:txBody>
      </p:sp>
      <p:sp>
        <p:nvSpPr>
          <p:cNvPr id="54275" name="Rectangle 3"/>
          <p:cNvSpPr>
            <a:spLocks noGrp="1" noChangeArrowheads="1"/>
          </p:cNvSpPr>
          <p:nvPr>
            <p:ph idx="1"/>
          </p:nvPr>
        </p:nvSpPr>
        <p:spPr>
          <a:xfrm>
            <a:off x="1182688" y="2017713"/>
            <a:ext cx="7588062" cy="4002087"/>
          </a:xfrm>
        </p:spPr>
        <p:txBody>
          <a:bodyPr/>
          <a:lstStyle/>
          <a:p>
            <a:pPr marL="291600" indent="-291600">
              <a:lnSpc>
                <a:spcPct val="90000"/>
              </a:lnSpc>
              <a:spcBef>
                <a:spcPts val="1000"/>
              </a:spcBef>
              <a:buSzPct val="100000"/>
            </a:pPr>
            <a:r>
              <a:rPr lang="en-US" sz="2800" dirty="0"/>
              <a:t>Amazon orders from wholesaler and repackages and ships (cross-docking?).</a:t>
            </a:r>
          </a:p>
          <a:p>
            <a:pPr marL="291600" indent="-291600">
              <a:lnSpc>
                <a:spcPct val="90000"/>
              </a:lnSpc>
              <a:spcBef>
                <a:spcPts val="1000"/>
              </a:spcBef>
              <a:buSzPct val="100000"/>
            </a:pPr>
            <a:r>
              <a:rPr lang="en-US" sz="2800" dirty="0"/>
              <a:t>Dependent upon one wholesaler (Ingram).</a:t>
            </a:r>
          </a:p>
          <a:p>
            <a:pPr marL="291600" indent="-291600">
              <a:lnSpc>
                <a:spcPct val="90000"/>
              </a:lnSpc>
              <a:spcBef>
                <a:spcPts val="1000"/>
              </a:spcBef>
              <a:buSzPct val="100000"/>
            </a:pPr>
            <a:r>
              <a:rPr lang="en-US" sz="2800" dirty="0"/>
              <a:t>Considering self-distribution (buying directly from publishers).</a:t>
            </a:r>
          </a:p>
          <a:p>
            <a:pPr marL="291600" indent="-291600">
              <a:lnSpc>
                <a:spcPct val="90000"/>
              </a:lnSpc>
              <a:spcBef>
                <a:spcPts val="1000"/>
              </a:spcBef>
              <a:buSzPct val="100000"/>
            </a:pPr>
            <a:r>
              <a:rPr lang="en-US" sz="2800" dirty="0"/>
              <a:t>Ingram response by offering drop-shipping.</a:t>
            </a:r>
          </a:p>
          <a:p>
            <a:pPr marL="291600" indent="-291600">
              <a:lnSpc>
                <a:spcPct val="90000"/>
              </a:lnSpc>
              <a:spcBef>
                <a:spcPts val="1000"/>
              </a:spcBef>
              <a:buSzPct val="100000"/>
            </a:pPr>
            <a:r>
              <a:rPr lang="en-US" sz="2800" dirty="0"/>
              <a:t>Traditional distribution system is designed to stock retail store shelves.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Barnes and Noble Response</a:t>
            </a:r>
          </a:p>
        </p:txBody>
      </p:sp>
      <p:sp>
        <p:nvSpPr>
          <p:cNvPr id="55299" name="Rectangle 3"/>
          <p:cNvSpPr>
            <a:spLocks noGrp="1" noChangeArrowheads="1"/>
          </p:cNvSpPr>
          <p:nvPr>
            <p:ph idx="1"/>
          </p:nvPr>
        </p:nvSpPr>
        <p:spPr>
          <a:xfrm>
            <a:off x="1182688" y="2017713"/>
            <a:ext cx="7588062" cy="3773487"/>
          </a:xfrm>
        </p:spPr>
        <p:txBody>
          <a:bodyPr/>
          <a:lstStyle/>
          <a:p>
            <a:pPr marL="291600" indent="-291600">
              <a:lnSpc>
                <a:spcPct val="90000"/>
              </a:lnSpc>
              <a:spcBef>
                <a:spcPts val="1000"/>
              </a:spcBef>
              <a:buSzPct val="100000"/>
            </a:pPr>
            <a:r>
              <a:rPr lang="en-US" sz="2800" dirty="0"/>
              <a:t>Internet seen as a new channel to leverage existing assets and strengths.</a:t>
            </a:r>
          </a:p>
          <a:p>
            <a:pPr marL="291600" indent="-291600">
              <a:lnSpc>
                <a:spcPct val="90000"/>
              </a:lnSpc>
              <a:spcBef>
                <a:spcPts val="1000"/>
              </a:spcBef>
              <a:buSzPct val="100000"/>
            </a:pPr>
            <a:r>
              <a:rPr lang="en-US" sz="2800" dirty="0"/>
              <a:t>Features (online community reflective of real store).</a:t>
            </a:r>
          </a:p>
          <a:p>
            <a:pPr marL="291600" indent="-291600">
              <a:lnSpc>
                <a:spcPct val="90000"/>
              </a:lnSpc>
              <a:spcBef>
                <a:spcPts val="1000"/>
              </a:spcBef>
              <a:buSzPct val="100000"/>
            </a:pPr>
            <a:r>
              <a:rPr lang="en-US" sz="2800" dirty="0"/>
              <a:t>Pricing (30/20% vs 40% Amazon top 500).</a:t>
            </a:r>
          </a:p>
          <a:p>
            <a:pPr marL="291600" indent="-291600">
              <a:lnSpc>
                <a:spcPct val="90000"/>
              </a:lnSpc>
              <a:spcBef>
                <a:spcPts val="1000"/>
              </a:spcBef>
              <a:buSzPct val="100000"/>
            </a:pPr>
            <a:r>
              <a:rPr lang="en-US" sz="2800" dirty="0"/>
              <a:t>Alliances (Firefly collaborative filtering).</a:t>
            </a:r>
          </a:p>
          <a:p>
            <a:pPr marL="291600" indent="-291600">
              <a:lnSpc>
                <a:spcPct val="90000"/>
              </a:lnSpc>
              <a:spcBef>
                <a:spcPts val="1000"/>
              </a:spcBef>
              <a:buSzPct val="100000"/>
            </a:pPr>
            <a:r>
              <a:rPr lang="en-US" sz="2800" dirty="0"/>
              <a:t>Information Technology (Web farm flexibility).</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a:t>Amazon’s Challenges</a:t>
            </a:r>
          </a:p>
        </p:txBody>
      </p:sp>
      <p:sp>
        <p:nvSpPr>
          <p:cNvPr id="56323" name="Rectangle 3"/>
          <p:cNvSpPr>
            <a:spLocks noGrp="1" noChangeArrowheads="1"/>
          </p:cNvSpPr>
          <p:nvPr>
            <p:ph idx="1"/>
          </p:nvPr>
        </p:nvSpPr>
        <p:spPr>
          <a:xfrm>
            <a:off x="1182688" y="2017713"/>
            <a:ext cx="7588062" cy="2630487"/>
          </a:xfrm>
        </p:spPr>
        <p:txBody>
          <a:bodyPr/>
          <a:lstStyle/>
          <a:p>
            <a:pPr marL="291600" indent="-291600">
              <a:lnSpc>
                <a:spcPct val="90000"/>
              </a:lnSpc>
              <a:spcBef>
                <a:spcPts val="1000"/>
              </a:spcBef>
              <a:buSzPct val="100000"/>
            </a:pPr>
            <a:r>
              <a:rPr lang="en-US" dirty="0"/>
              <a:t>Operations (Barnes &amp; Noble - 2% margins).</a:t>
            </a:r>
          </a:p>
          <a:p>
            <a:pPr marL="291600" indent="-291600">
              <a:lnSpc>
                <a:spcPct val="90000"/>
              </a:lnSpc>
              <a:spcBef>
                <a:spcPts val="1000"/>
              </a:spcBef>
              <a:buSzPct val="100000"/>
            </a:pPr>
            <a:r>
              <a:rPr lang="en-US" dirty="0"/>
              <a:t>International expansion.</a:t>
            </a:r>
          </a:p>
          <a:p>
            <a:pPr marL="291600" indent="-291600">
              <a:lnSpc>
                <a:spcPct val="90000"/>
              </a:lnSpc>
              <a:spcBef>
                <a:spcPts val="1000"/>
              </a:spcBef>
              <a:buSzPct val="100000"/>
            </a:pPr>
            <a:r>
              <a:rPr lang="en-US" dirty="0"/>
              <a:t>Brand extension into online music sales.</a:t>
            </a:r>
          </a:p>
          <a:p>
            <a:pPr marL="291600" indent="-291600">
              <a:lnSpc>
                <a:spcPct val="90000"/>
              </a:lnSpc>
              <a:spcBef>
                <a:spcPts val="1000"/>
              </a:spcBef>
              <a:buSzPct val="100000"/>
            </a:pPr>
            <a:r>
              <a:rPr lang="en-US" dirty="0"/>
              <a:t>Backward integration into self-publishing.</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Case 3.3: Amazon.com Questions</a:t>
            </a:r>
          </a:p>
        </p:txBody>
      </p:sp>
      <p:sp>
        <p:nvSpPr>
          <p:cNvPr id="19459" name="Rectangle 3"/>
          <p:cNvSpPr>
            <a:spLocks noGrp="1" noChangeArrowheads="1"/>
          </p:cNvSpPr>
          <p:nvPr>
            <p:ph idx="1"/>
          </p:nvPr>
        </p:nvSpPr>
        <p:spPr>
          <a:xfrm>
            <a:off x="1182688" y="2017713"/>
            <a:ext cx="7588062" cy="3316287"/>
          </a:xfrm>
        </p:spPr>
        <p:txBody>
          <a:bodyPr/>
          <a:lstStyle/>
          <a:p>
            <a:pPr marL="457200" indent="-457200">
              <a:lnSpc>
                <a:spcPct val="90000"/>
              </a:lnSpc>
              <a:spcBef>
                <a:spcPts val="1000"/>
              </a:spcBef>
              <a:buSzPct val="100000"/>
              <a:buFont typeface="+mj-lt"/>
              <a:buAutoNum type="arabicPeriod"/>
            </a:pPr>
            <a:r>
              <a:rPr lang="en-US" sz="2600" dirty="0"/>
              <a:t>How does Amazon.com illustrate the sources of service sector growth? Comment on information technology, the Internet as an enabler, innovation, and changing demographics.</a:t>
            </a:r>
          </a:p>
          <a:p>
            <a:pPr marL="457200" indent="-457200">
              <a:lnSpc>
                <a:spcPct val="90000"/>
              </a:lnSpc>
              <a:spcBef>
                <a:spcPts val="1000"/>
              </a:spcBef>
              <a:buSzPct val="100000"/>
              <a:buFont typeface="+mj-lt"/>
              <a:buAutoNum type="arabicPeriod"/>
            </a:pPr>
            <a:r>
              <a:rPr lang="en-US" sz="2600" dirty="0"/>
              <a:t>What generic approach(</a:t>
            </a:r>
            <a:r>
              <a:rPr lang="en-US" sz="2600" dirty="0" err="1"/>
              <a:t>es</a:t>
            </a:r>
            <a:r>
              <a:rPr lang="en-US" sz="2600" dirty="0"/>
              <a:t>) to service design does Amazon.com illustrate and what competitive advantages does this design offer?</a:t>
            </a:r>
          </a:p>
          <a:p>
            <a:pPr marL="457200" indent="-457200">
              <a:lnSpc>
                <a:spcPct val="90000"/>
              </a:lnSpc>
              <a:spcBef>
                <a:spcPts val="1000"/>
              </a:spcBef>
              <a:buSzPct val="100000"/>
              <a:buFont typeface="+mj-lt"/>
              <a:buAutoNum type="arabicPeriod"/>
            </a:pPr>
            <a:r>
              <a:rPr lang="en-US" sz="2600" dirty="0"/>
              <a:t>Is Amazon.com a model for the future of retailing?</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85112" cy="1462087"/>
          </a:xfrm>
        </p:spPr>
        <p:txBody>
          <a:bodyPr/>
          <a:lstStyle/>
          <a:p>
            <a:r>
              <a:rPr lang="en-US" sz="4000" dirty="0"/>
              <a:t>Figure 3.1: Distribution of GDP in U.S. Economy, 2007 Long Description</a:t>
            </a:r>
            <a:endParaRPr lang="en-IN" sz="4000" dirty="0"/>
          </a:p>
        </p:txBody>
      </p:sp>
      <p:sp>
        <p:nvSpPr>
          <p:cNvPr id="7" name="Content Placeholder 6"/>
          <p:cNvSpPr>
            <a:spLocks noGrp="1"/>
          </p:cNvSpPr>
          <p:nvPr>
            <p:ph idx="1"/>
          </p:nvPr>
        </p:nvSpPr>
        <p:spPr>
          <a:xfrm>
            <a:off x="1182688" y="2017713"/>
            <a:ext cx="7588062" cy="2935287"/>
          </a:xfrm>
        </p:spPr>
        <p:txBody>
          <a:bodyPr/>
          <a:lstStyle/>
          <a:p>
            <a:pPr marL="0" indent="0">
              <a:buNone/>
            </a:pPr>
            <a:r>
              <a:rPr lang="en-IN" sz="2800" dirty="0"/>
              <a:t>Physical products were 6%, such as automotive, steel and chemicals. Physical services were 31%, such as transportation and retailing. Digital products were 10%, such as computers DVDs, TVs and phones. Information services were 53%, such as finance and telecommunications.</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31565179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3.2: Blockchain Schematic Long Description</a:t>
            </a:r>
            <a:endParaRPr lang="en-IN" dirty="0"/>
          </a:p>
        </p:txBody>
      </p:sp>
      <p:sp>
        <p:nvSpPr>
          <p:cNvPr id="7" name="Content Placeholder 6"/>
          <p:cNvSpPr>
            <a:spLocks noGrp="1"/>
          </p:cNvSpPr>
          <p:nvPr>
            <p:ph idx="1"/>
          </p:nvPr>
        </p:nvSpPr>
        <p:spPr>
          <a:xfrm>
            <a:off x="1182688" y="2017713"/>
            <a:ext cx="7588062" cy="3773487"/>
          </a:xfrm>
        </p:spPr>
        <p:txBody>
          <a:bodyPr/>
          <a:lstStyle/>
          <a:p>
            <a:pPr marL="0" indent="0">
              <a:buNone/>
            </a:pPr>
            <a:r>
              <a:rPr lang="en-IN" sz="2400" dirty="0"/>
              <a:t>Transaction 1 begins with owner 1’s public key, which is verified with owner 1’s signature, then exposed to the hash and then owner 0’s signature. Transaction 2 begins with owner 2’s public key, whose signature is verified, then exposed to the hash and owner 1’s signature, owner 1 uses their private key to sign. Owner 2’s private key is generated. Transaction 3 begins with owner 3’s public key, which is exposed to the hash, and owner 2’s signature, which is signed by owner 2’s private key, which generates owner 3's private key.</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273824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3.1: Distribution of GDP in U.S. Economy, 2007</a:t>
            </a:r>
          </a:p>
        </p:txBody>
      </p:sp>
      <p:pic>
        <p:nvPicPr>
          <p:cNvPr id="9" name="Picture 8" descr="Figure showing the distribution of gross domestic product in the U.S. economy in 2007.&#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758" y="2066731"/>
            <a:ext cx="3800465" cy="2343253"/>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296063712"/>
              </p:ext>
            </p:extLst>
          </p:nvPr>
        </p:nvGraphicFramePr>
        <p:xfrm>
          <a:off x="1258888" y="4561117"/>
          <a:ext cx="6437312" cy="1524000"/>
        </p:xfrm>
        <a:graphic>
          <a:graphicData uri="http://schemas.openxmlformats.org/drawingml/2006/table">
            <a:tbl>
              <a:tblPr firstRow="1" bandRow="1">
                <a:tableStyleId>{5C22544A-7EE6-4342-B048-85BDC9FD1C3A}</a:tableStyleId>
              </a:tblPr>
              <a:tblGrid>
                <a:gridCol w="1094679">
                  <a:extLst>
                    <a:ext uri="{9D8B030D-6E8A-4147-A177-3AD203B41FA5}">
                      <a16:colId xmlns:a16="http://schemas.microsoft.com/office/drawing/2014/main" val="679545243"/>
                    </a:ext>
                  </a:extLst>
                </a:gridCol>
                <a:gridCol w="2333525">
                  <a:extLst>
                    <a:ext uri="{9D8B030D-6E8A-4147-A177-3AD203B41FA5}">
                      <a16:colId xmlns:a16="http://schemas.microsoft.com/office/drawing/2014/main" val="2806743415"/>
                    </a:ext>
                  </a:extLst>
                </a:gridCol>
                <a:gridCol w="3009108">
                  <a:extLst>
                    <a:ext uri="{9D8B030D-6E8A-4147-A177-3AD203B41FA5}">
                      <a16:colId xmlns:a16="http://schemas.microsoft.com/office/drawing/2014/main" val="1526220775"/>
                    </a:ext>
                  </a:extLst>
                </a:gridCol>
              </a:tblGrid>
              <a:tr h="148590">
                <a:tc>
                  <a:txBody>
                    <a:bodyPr/>
                    <a:lstStyle/>
                    <a:p>
                      <a:pPr algn="ctr"/>
                      <a:r>
                        <a:rPr lang="en-IN" sz="1400" dirty="0">
                          <a:solidFill>
                            <a:schemeClr val="tx1"/>
                          </a:solidFill>
                          <a:latin typeface="Calibri" panose="020F0502020204030204" pitchFamily="34" charset="0"/>
                        </a:rPr>
                        <a:t>Sector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400" dirty="0">
                          <a:solidFill>
                            <a:schemeClr val="tx1"/>
                          </a:solidFill>
                          <a:latin typeface="Calibri" panose="020F0502020204030204" pitchFamily="34" charset="0"/>
                        </a:rPr>
                        <a:t>Example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6858816"/>
                  </a:ext>
                </a:extLst>
              </a:tr>
              <a:tr h="148590">
                <a:tc>
                  <a:txBody>
                    <a:bodyPr/>
                    <a:lstStyle/>
                    <a:p>
                      <a:pPr algn="ctr"/>
                      <a:r>
                        <a:rPr lang="en-IN" sz="1400" dirty="0">
                          <a:solidFill>
                            <a:schemeClr val="tx1"/>
                          </a:solidFill>
                          <a:latin typeface="Calibri" panose="020F050202020403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Physical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Automotive, steel, chemical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3818032"/>
                  </a:ext>
                </a:extLst>
              </a:tr>
              <a:tr h="148590">
                <a:tc>
                  <a:txBody>
                    <a:bodyPr/>
                    <a:lstStyle/>
                    <a:p>
                      <a:pPr algn="ctr"/>
                      <a:r>
                        <a:rPr lang="en-IN" sz="1400" dirty="0">
                          <a:solidFill>
                            <a:schemeClr val="tx1"/>
                          </a:solidFill>
                          <a:latin typeface="Calibri" panose="020F050202020403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Physical services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Transportation,</a:t>
                      </a:r>
                      <a:r>
                        <a:rPr lang="en-IN" sz="1400" baseline="0" dirty="0">
                          <a:solidFill>
                            <a:schemeClr val="tx1"/>
                          </a:solidFill>
                          <a:latin typeface="Calibri" panose="020F0502020204030204" pitchFamily="34" charset="0"/>
                        </a:rPr>
                        <a:t> retailing</a:t>
                      </a:r>
                      <a:endParaRPr lang="en-IN" sz="140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384376"/>
                  </a:ext>
                </a:extLst>
              </a:tr>
              <a:tr h="148590">
                <a:tc>
                  <a:txBody>
                    <a:bodyPr/>
                    <a:lstStyle/>
                    <a:p>
                      <a:pPr algn="ctr"/>
                      <a:r>
                        <a:rPr lang="en-IN" sz="1400" dirty="0">
                          <a:solidFill>
                            <a:schemeClr val="tx1"/>
                          </a:solidFill>
                          <a:latin typeface="Calibri" panose="020F050202020403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Digital</a:t>
                      </a:r>
                      <a:r>
                        <a:rPr lang="en-IN" sz="1400" baseline="0" dirty="0">
                          <a:solidFill>
                            <a:schemeClr val="tx1"/>
                          </a:solidFill>
                          <a:latin typeface="Calibri" panose="020F0502020204030204" pitchFamily="34" charset="0"/>
                        </a:rPr>
                        <a:t> products</a:t>
                      </a:r>
                      <a:endParaRPr lang="en-IN" sz="1400" dirty="0">
                        <a:solidFill>
                          <a:schemeClr val="tx1"/>
                        </a:solidFill>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Computers, DVDs, TVs, phones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1219546"/>
                  </a:ext>
                </a:extLst>
              </a:tr>
              <a:tr h="148590">
                <a:tc>
                  <a:txBody>
                    <a:bodyPr/>
                    <a:lstStyle/>
                    <a:p>
                      <a:pPr algn="ctr"/>
                      <a:r>
                        <a:rPr lang="en-IN" sz="1400" dirty="0">
                          <a:solidFill>
                            <a:schemeClr val="tx1"/>
                          </a:solidFill>
                          <a:latin typeface="Calibri" panose="020F0502020204030204" pitchFamily="34"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Information services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IN" sz="1400" dirty="0">
                          <a:solidFill>
                            <a:schemeClr val="tx1"/>
                          </a:solidFill>
                          <a:latin typeface="Calibri" panose="020F0502020204030204" pitchFamily="34" charset="0"/>
                        </a:rPr>
                        <a:t>Finance, telecommunications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613859"/>
                  </a:ext>
                </a:extLst>
              </a:tr>
            </a:tbl>
          </a:graphicData>
        </a:graphic>
      </p:graphicFrame>
      <p:sp>
        <p:nvSpPr>
          <p:cNvPr id="2" name="Content Placeholder 1"/>
          <p:cNvSpPr>
            <a:spLocks noGrp="1"/>
          </p:cNvSpPr>
          <p:nvPr>
            <p:ph idx="1"/>
          </p:nvPr>
        </p:nvSpPr>
        <p:spPr>
          <a:xfrm>
            <a:off x="3932855" y="6256739"/>
            <a:ext cx="1816521" cy="211110"/>
          </a:xfrm>
        </p:spPr>
        <p:txBody>
          <a:bodyPr/>
          <a:lstStyle/>
          <a:p>
            <a:pPr marL="0" indent="0" algn="ctr">
              <a:buNone/>
            </a:pPr>
            <a:r>
              <a:rPr lang="en-IN" sz="900" dirty="0">
                <a:hlinkClick r:id="rId4" action="ppaction://hlinksldjump"/>
              </a:rPr>
              <a:t>Access the long description slide.</a:t>
            </a:r>
          </a:p>
        </p:txBody>
      </p:sp>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3.3: The NSD Process Cycle Long Description </a:t>
            </a:r>
            <a:r>
              <a:rPr lang="en-US" sz="1000" dirty="0"/>
              <a:t>1</a:t>
            </a:r>
            <a:endParaRPr lang="en-IN" sz="1000" dirty="0"/>
          </a:p>
        </p:txBody>
      </p:sp>
      <p:sp>
        <p:nvSpPr>
          <p:cNvPr id="7" name="Content Placeholder 6"/>
          <p:cNvSpPr>
            <a:spLocks noGrp="1"/>
          </p:cNvSpPr>
          <p:nvPr>
            <p:ph idx="1"/>
          </p:nvPr>
        </p:nvSpPr>
        <p:spPr>
          <a:xfrm>
            <a:off x="1182688" y="2017713"/>
            <a:ext cx="7588062" cy="4002087"/>
          </a:xfrm>
        </p:spPr>
        <p:txBody>
          <a:bodyPr/>
          <a:lstStyle/>
          <a:p>
            <a:pPr marL="0" indent="0">
              <a:spcAft>
                <a:spcPts val="600"/>
              </a:spcAft>
              <a:buNone/>
            </a:pPr>
            <a:r>
              <a:rPr lang="en-IN" sz="2000" dirty="0"/>
              <a:t>The center of the diagram consists of a triangle labeled product, which is surrounded by 3 adjacent triangles labeled technology, people, and systems. The edges of this large triangle show the words Teams, Tools, and Organizational content. The top vertex is labeled Enablers. This is all encompassed by a large circle. Around this large circle are arrows flowing from Development, to Analysis, to Design, to Full launch, with a dashed arrow returning to development.</a:t>
            </a:r>
          </a:p>
          <a:p>
            <a:pPr marL="0" indent="0">
              <a:buNone/>
            </a:pPr>
            <a:r>
              <a:rPr lang="en-IN" sz="2000" dirty="0"/>
              <a:t>Development consists of</a:t>
            </a:r>
          </a:p>
          <a:p>
            <a:pPr marL="291600" indent="-291600">
              <a:spcBef>
                <a:spcPts val="1000"/>
              </a:spcBef>
              <a:buClr>
                <a:schemeClr val="tx1"/>
              </a:buClr>
              <a:buSzPct val="100000"/>
              <a:buFont typeface="Arial" panose="020B0604020202020204" pitchFamily="34" charset="0"/>
              <a:buChar char="•"/>
            </a:pPr>
            <a:r>
              <a:rPr lang="en-IN" sz="2000" dirty="0"/>
              <a:t>Formulation of new services objective/strategy.</a:t>
            </a:r>
          </a:p>
          <a:p>
            <a:pPr marL="291600" indent="-291600">
              <a:spcBef>
                <a:spcPts val="1000"/>
              </a:spcBef>
              <a:buClr>
                <a:schemeClr val="tx1"/>
              </a:buClr>
              <a:buSzPct val="100000"/>
              <a:buFont typeface="Arial" panose="020B0604020202020204" pitchFamily="34" charset="0"/>
              <a:buChar char="•"/>
            </a:pPr>
            <a:r>
              <a:rPr lang="en-IN" sz="2000" dirty="0"/>
              <a:t>Idea generation and screening.</a:t>
            </a:r>
          </a:p>
          <a:p>
            <a:pPr marL="291600" indent="-291600">
              <a:spcBef>
                <a:spcPts val="1000"/>
              </a:spcBef>
              <a:buClr>
                <a:schemeClr val="tx1"/>
              </a:buClr>
              <a:buSzPct val="100000"/>
              <a:buFont typeface="Arial" panose="020B0604020202020204" pitchFamily="34" charset="0"/>
              <a:buChar char="•"/>
            </a:pPr>
            <a:r>
              <a:rPr lang="en-IN" sz="2000" dirty="0"/>
              <a:t>Concept development and testing.</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Advance to rest of long description.</a:t>
            </a:r>
            <a:endParaRPr lang="en-IN" sz="900" dirty="0"/>
          </a:p>
        </p:txBody>
      </p:sp>
    </p:spTree>
    <p:extLst>
      <p:ext uri="{BB962C8B-B14F-4D97-AF65-F5344CB8AC3E}">
        <p14:creationId xmlns:p14="http://schemas.microsoft.com/office/powerpoint/2010/main" val="18126184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Figure 3.3: The NSD Process Cycle Long Description </a:t>
            </a:r>
            <a:r>
              <a:rPr lang="en-US" sz="1000" dirty="0"/>
              <a:t>2</a:t>
            </a:r>
            <a:endParaRPr lang="en-IN" sz="1000" dirty="0"/>
          </a:p>
        </p:txBody>
      </p:sp>
      <p:sp>
        <p:nvSpPr>
          <p:cNvPr id="7" name="Content Placeholder 6"/>
          <p:cNvSpPr>
            <a:spLocks noGrp="1"/>
          </p:cNvSpPr>
          <p:nvPr>
            <p:ph idx="1"/>
          </p:nvPr>
        </p:nvSpPr>
        <p:spPr>
          <a:xfrm>
            <a:off x="1182688" y="2017713"/>
            <a:ext cx="7588062" cy="3925887"/>
          </a:xfrm>
        </p:spPr>
        <p:txBody>
          <a:bodyPr/>
          <a:lstStyle/>
          <a:p>
            <a:pPr marL="0" indent="0">
              <a:spcBef>
                <a:spcPts val="1000"/>
              </a:spcBef>
              <a:buClr>
                <a:schemeClr val="tx1"/>
              </a:buClr>
              <a:buSzPct val="100000"/>
              <a:buNone/>
            </a:pPr>
            <a:r>
              <a:rPr lang="en-IN" sz="2000" dirty="0"/>
              <a:t>Design consists of </a:t>
            </a:r>
          </a:p>
          <a:p>
            <a:pPr>
              <a:spcBef>
                <a:spcPts val="500"/>
              </a:spcBef>
              <a:buClr>
                <a:schemeClr val="tx1"/>
              </a:buClr>
              <a:buSzPct val="100000"/>
              <a:buFont typeface="Arial" panose="020B0604020202020204" pitchFamily="34" charset="0"/>
              <a:buChar char="•"/>
            </a:pPr>
            <a:r>
              <a:rPr lang="en-IN" sz="2000" dirty="0"/>
              <a:t>Service design and testing.</a:t>
            </a:r>
          </a:p>
          <a:p>
            <a:pPr>
              <a:spcBef>
                <a:spcPts val="500"/>
              </a:spcBef>
              <a:buClr>
                <a:schemeClr val="tx1"/>
              </a:buClr>
              <a:buSzPct val="100000"/>
              <a:buFont typeface="Arial" panose="020B0604020202020204" pitchFamily="34" charset="0"/>
              <a:buChar char="•"/>
            </a:pPr>
            <a:r>
              <a:rPr lang="en-IN" sz="2000" dirty="0"/>
              <a:t>Process and system design and testing.</a:t>
            </a:r>
          </a:p>
          <a:p>
            <a:pPr>
              <a:spcBef>
                <a:spcPts val="500"/>
              </a:spcBef>
              <a:buClr>
                <a:schemeClr val="tx1"/>
              </a:buClr>
              <a:buSzPct val="100000"/>
              <a:buFont typeface="Arial" panose="020B0604020202020204" pitchFamily="34" charset="0"/>
              <a:buChar char="•"/>
            </a:pPr>
            <a:r>
              <a:rPr lang="en-IN" sz="2000" dirty="0"/>
              <a:t>Marketing program design and testing.</a:t>
            </a:r>
          </a:p>
          <a:p>
            <a:pPr>
              <a:spcBef>
                <a:spcPts val="500"/>
              </a:spcBef>
              <a:buClr>
                <a:schemeClr val="tx1"/>
              </a:buClr>
              <a:buSzPct val="100000"/>
              <a:buFont typeface="Arial" panose="020B0604020202020204" pitchFamily="34" charset="0"/>
              <a:buChar char="•"/>
            </a:pPr>
            <a:r>
              <a:rPr lang="en-IN" sz="2000" dirty="0"/>
              <a:t>Personnel training.</a:t>
            </a:r>
          </a:p>
          <a:p>
            <a:pPr>
              <a:spcBef>
                <a:spcPts val="500"/>
              </a:spcBef>
              <a:buClr>
                <a:schemeClr val="tx1"/>
              </a:buClr>
              <a:buSzPct val="100000"/>
              <a:buFont typeface="Arial" panose="020B0604020202020204" pitchFamily="34" charset="0"/>
              <a:buChar char="•"/>
            </a:pPr>
            <a:r>
              <a:rPr lang="en-IN" sz="2000" dirty="0"/>
              <a:t>Service testing and pilot run.</a:t>
            </a:r>
          </a:p>
          <a:p>
            <a:pPr>
              <a:spcBef>
                <a:spcPts val="500"/>
              </a:spcBef>
              <a:buClr>
                <a:schemeClr val="tx1"/>
              </a:buClr>
              <a:buSzPct val="100000"/>
              <a:buFont typeface="Arial" panose="020B0604020202020204" pitchFamily="34" charset="0"/>
              <a:buChar char="•"/>
            </a:pPr>
            <a:r>
              <a:rPr lang="en-IN" sz="2000" dirty="0"/>
              <a:t>Test marketing.</a:t>
            </a:r>
          </a:p>
          <a:p>
            <a:pPr marL="0" indent="0">
              <a:spcBef>
                <a:spcPts val="1000"/>
              </a:spcBef>
              <a:spcAft>
                <a:spcPts val="500"/>
              </a:spcAft>
              <a:buNone/>
            </a:pPr>
            <a:r>
              <a:rPr lang="en-IN" sz="2000" dirty="0"/>
              <a:t>Full launch consists of</a:t>
            </a:r>
          </a:p>
          <a:p>
            <a:pPr marL="291600" indent="-291600">
              <a:spcBef>
                <a:spcPts val="500"/>
              </a:spcBef>
              <a:buClr>
                <a:schemeClr val="tx1"/>
              </a:buClr>
              <a:buSzPct val="100000"/>
              <a:buFont typeface="Arial" panose="020B0604020202020204" pitchFamily="34" charset="0"/>
              <a:buChar char="•"/>
            </a:pPr>
            <a:r>
              <a:rPr lang="en-IN" sz="2000" dirty="0"/>
              <a:t>Full-scale launch.</a:t>
            </a:r>
          </a:p>
          <a:p>
            <a:pPr marL="291600" indent="-291600">
              <a:spcBef>
                <a:spcPts val="500"/>
              </a:spcBef>
              <a:buClr>
                <a:schemeClr val="tx1"/>
              </a:buClr>
              <a:buSzPct val="100000"/>
              <a:buFont typeface="Arial" panose="020B0604020202020204" pitchFamily="34" charset="0"/>
              <a:buChar char="•"/>
            </a:pPr>
            <a:r>
              <a:rPr lang="en-IN" sz="2000" dirty="0"/>
              <a:t>Post-launch review.</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31396009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304799"/>
            <a:ext cx="7961312" cy="1371601"/>
          </a:xfrm>
        </p:spPr>
        <p:txBody>
          <a:bodyPr/>
          <a:lstStyle/>
          <a:p>
            <a:r>
              <a:rPr lang="en-US" sz="3000" dirty="0"/>
              <a:t>Figure 3.4: Blueprint of San Francisco Giants Game (Template and First Stage) Long Description</a:t>
            </a:r>
            <a:endParaRPr lang="en-IN" sz="3000" dirty="0"/>
          </a:p>
        </p:txBody>
      </p:sp>
      <p:sp>
        <p:nvSpPr>
          <p:cNvPr id="7" name="Content Placeholder 6"/>
          <p:cNvSpPr>
            <a:spLocks noGrp="1"/>
          </p:cNvSpPr>
          <p:nvPr>
            <p:ph idx="1"/>
          </p:nvPr>
        </p:nvSpPr>
        <p:spPr>
          <a:xfrm>
            <a:off x="1182688" y="2025695"/>
            <a:ext cx="7588062" cy="4042108"/>
          </a:xfrm>
        </p:spPr>
        <p:txBody>
          <a:bodyPr/>
          <a:lstStyle/>
          <a:p>
            <a:pPr marL="0" indent="0">
              <a:lnSpc>
                <a:spcPct val="90000"/>
              </a:lnSpc>
              <a:spcBef>
                <a:spcPts val="300"/>
              </a:spcBef>
              <a:spcAft>
                <a:spcPts val="0"/>
              </a:spcAft>
              <a:buNone/>
            </a:pPr>
            <a:r>
              <a:rPr lang="en-IN" sz="1800" dirty="0"/>
              <a:t>Physical evidence and customer actions are:</a:t>
            </a:r>
          </a:p>
          <a:p>
            <a:pPr marL="0" indent="0">
              <a:lnSpc>
                <a:spcPct val="90000"/>
              </a:lnSpc>
              <a:spcBef>
                <a:spcPts val="300"/>
              </a:spcBef>
              <a:spcAft>
                <a:spcPts val="0"/>
              </a:spcAft>
              <a:buNone/>
            </a:pPr>
            <a:r>
              <a:rPr lang="en-IN" sz="1800" dirty="0"/>
              <a:t>Website, Order tickets online</a:t>
            </a:r>
          </a:p>
          <a:p>
            <a:pPr marL="0" indent="0">
              <a:lnSpc>
                <a:spcPct val="90000"/>
              </a:lnSpc>
              <a:spcBef>
                <a:spcPts val="300"/>
              </a:spcBef>
              <a:spcAft>
                <a:spcPts val="0"/>
              </a:spcAft>
              <a:buNone/>
            </a:pPr>
            <a:r>
              <a:rPr lang="en-IN" sz="1800" dirty="0"/>
              <a:t>Website, Order Ferry Tickets</a:t>
            </a:r>
          </a:p>
          <a:p>
            <a:pPr marL="0" indent="0">
              <a:lnSpc>
                <a:spcPct val="90000"/>
              </a:lnSpc>
              <a:spcBef>
                <a:spcPts val="300"/>
              </a:spcBef>
              <a:spcAft>
                <a:spcPts val="0"/>
              </a:spcAft>
              <a:buNone/>
            </a:pPr>
            <a:r>
              <a:rPr lang="en-IN" sz="1800" dirty="0"/>
              <a:t>Traffic on Highway 101, Drive to Ferry Terminal</a:t>
            </a:r>
          </a:p>
          <a:p>
            <a:pPr marL="0" indent="0">
              <a:lnSpc>
                <a:spcPct val="90000"/>
              </a:lnSpc>
              <a:spcBef>
                <a:spcPts val="300"/>
              </a:spcBef>
              <a:spcAft>
                <a:spcPts val="0"/>
              </a:spcAft>
              <a:buNone/>
            </a:pPr>
            <a:r>
              <a:rPr lang="en-IN" sz="1800" dirty="0"/>
              <a:t>Mobile phone app, Pay for Parking</a:t>
            </a:r>
          </a:p>
          <a:p>
            <a:pPr marL="0" indent="0">
              <a:lnSpc>
                <a:spcPct val="90000"/>
              </a:lnSpc>
              <a:spcBef>
                <a:spcPts val="300"/>
              </a:spcBef>
              <a:spcAft>
                <a:spcPts val="0"/>
              </a:spcAft>
              <a:buNone/>
            </a:pPr>
            <a:r>
              <a:rPr lang="en-IN" sz="1800" dirty="0"/>
              <a:t>Smooth Sailing, Ferry Ride to Ball Park</a:t>
            </a:r>
          </a:p>
          <a:p>
            <a:pPr marL="0" indent="0">
              <a:lnSpc>
                <a:spcPct val="90000"/>
              </a:lnSpc>
              <a:spcBef>
                <a:spcPts val="300"/>
              </a:spcBef>
              <a:spcAft>
                <a:spcPts val="0"/>
              </a:spcAft>
              <a:buNone/>
            </a:pPr>
            <a:r>
              <a:rPr lang="en-IN" sz="1800" dirty="0"/>
              <a:t>Selection Taste, Buy Food and Drinks</a:t>
            </a:r>
          </a:p>
          <a:p>
            <a:pPr marL="0" indent="0">
              <a:lnSpc>
                <a:spcPct val="90000"/>
              </a:lnSpc>
              <a:spcBef>
                <a:spcPts val="300"/>
              </a:spcBef>
              <a:spcAft>
                <a:spcPts val="0"/>
              </a:spcAft>
              <a:buNone/>
            </a:pPr>
            <a:r>
              <a:rPr lang="en-IN" sz="1800" dirty="0"/>
              <a:t>Signage, Find Seats</a:t>
            </a:r>
          </a:p>
          <a:p>
            <a:pPr marL="0" indent="0">
              <a:lnSpc>
                <a:spcPct val="90000"/>
              </a:lnSpc>
              <a:spcBef>
                <a:spcPts val="300"/>
              </a:spcBef>
              <a:spcAft>
                <a:spcPts val="0"/>
              </a:spcAft>
              <a:buNone/>
            </a:pPr>
            <a:r>
              <a:rPr lang="en-IN" sz="1800" dirty="0"/>
              <a:t>Crowd Catch Ball, Enjoy Game</a:t>
            </a:r>
          </a:p>
          <a:p>
            <a:pPr marL="0" indent="0">
              <a:lnSpc>
                <a:spcPct val="90000"/>
              </a:lnSpc>
              <a:spcBef>
                <a:spcPts val="300"/>
              </a:spcBef>
              <a:spcAft>
                <a:spcPts val="0"/>
              </a:spcAft>
              <a:buNone/>
            </a:pPr>
            <a:r>
              <a:rPr lang="en-IN" sz="1800" dirty="0"/>
              <a:t>Drinks, Ferry Trip Back</a:t>
            </a:r>
          </a:p>
          <a:p>
            <a:pPr marL="0" indent="0">
              <a:lnSpc>
                <a:spcPct val="90000"/>
              </a:lnSpc>
              <a:spcBef>
                <a:spcPts val="300"/>
              </a:spcBef>
              <a:spcAft>
                <a:spcPts val="0"/>
              </a:spcAft>
              <a:buNone/>
            </a:pPr>
            <a:r>
              <a:rPr lang="en-IN" sz="1800" dirty="0"/>
              <a:t>Traffic on Hwy 101, Drive Home</a:t>
            </a:r>
          </a:p>
          <a:p>
            <a:pPr marL="0" indent="0">
              <a:lnSpc>
                <a:spcPct val="90000"/>
              </a:lnSpc>
              <a:spcBef>
                <a:spcPts val="300"/>
              </a:spcBef>
              <a:spcAft>
                <a:spcPts val="0"/>
              </a:spcAft>
              <a:buNone/>
            </a:pPr>
            <a:r>
              <a:rPr lang="en-IN" sz="1800" dirty="0"/>
              <a:t>Line of interaction: Onstage Contact Person</a:t>
            </a:r>
          </a:p>
          <a:p>
            <a:pPr marL="0" indent="0">
              <a:lnSpc>
                <a:spcPct val="90000"/>
              </a:lnSpc>
              <a:spcBef>
                <a:spcPts val="300"/>
              </a:spcBef>
              <a:spcAft>
                <a:spcPts val="0"/>
              </a:spcAft>
              <a:buNone/>
            </a:pPr>
            <a:r>
              <a:rPr lang="en-IN" sz="1800" dirty="0"/>
              <a:t>Line of Visibility: Backstage Contact Person</a:t>
            </a:r>
          </a:p>
          <a:p>
            <a:pPr marL="0" indent="0">
              <a:lnSpc>
                <a:spcPct val="90000"/>
              </a:lnSpc>
              <a:spcBef>
                <a:spcPts val="300"/>
              </a:spcBef>
              <a:spcAft>
                <a:spcPts val="0"/>
              </a:spcAft>
              <a:buNone/>
            </a:pPr>
            <a:r>
              <a:rPr lang="en-IN" sz="1800" dirty="0"/>
              <a:t>Line of Internal Interaction: Support, Processes</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30518262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200" dirty="0"/>
              <a:t>Figure 3.4: Blueprint of San Francisco Giants Game (Final Product) Long Description</a:t>
            </a:r>
            <a:endParaRPr lang="en-IN" sz="3200" dirty="0"/>
          </a:p>
        </p:txBody>
      </p:sp>
      <p:sp>
        <p:nvSpPr>
          <p:cNvPr id="7" name="Content Placeholder 6"/>
          <p:cNvSpPr>
            <a:spLocks noGrp="1"/>
          </p:cNvSpPr>
          <p:nvPr>
            <p:ph idx="1"/>
          </p:nvPr>
        </p:nvSpPr>
        <p:spPr>
          <a:xfrm>
            <a:off x="1182688" y="2017713"/>
            <a:ext cx="7588062" cy="4002087"/>
          </a:xfrm>
        </p:spPr>
        <p:txBody>
          <a:bodyPr/>
          <a:lstStyle/>
          <a:p>
            <a:pPr marL="0" indent="0">
              <a:buNone/>
            </a:pPr>
            <a:r>
              <a:rPr lang="en-IN" sz="2800" dirty="0"/>
              <a:t>This graphic is the same as the previous with added responsibility for the onstage contact person: Collect tickets, take food order, stadium ushers, players, exit parking, for the backstage contact person: Ferry crew, prepare food, and grounds keeper, and the support processes: giants website, ferry website, map app, and parking phone app. Possible fail points are the map app, collecting tickets and preparing food.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10792455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82688" y="214313"/>
            <a:ext cx="7808912" cy="1462087"/>
          </a:xfrm>
        </p:spPr>
        <p:txBody>
          <a:bodyPr/>
          <a:lstStyle/>
          <a:p>
            <a:r>
              <a:rPr lang="en-US" dirty="0"/>
              <a:t>Figure 3.6: Sales Opportunity and Service Design</a:t>
            </a:r>
            <a:r>
              <a:rPr lang="en-US" b="1" dirty="0"/>
              <a:t> </a:t>
            </a:r>
            <a:r>
              <a:rPr lang="en-US" dirty="0"/>
              <a:t>Long Description</a:t>
            </a:r>
            <a:endParaRPr lang="en-IN" dirty="0"/>
          </a:p>
        </p:txBody>
      </p:sp>
      <p:sp>
        <p:nvSpPr>
          <p:cNvPr id="7" name="Content Placeholder 6"/>
          <p:cNvSpPr>
            <a:spLocks noGrp="1"/>
          </p:cNvSpPr>
          <p:nvPr>
            <p:ph idx="1"/>
          </p:nvPr>
        </p:nvSpPr>
        <p:spPr>
          <a:xfrm>
            <a:off x="1182688" y="2017713"/>
            <a:ext cx="7588062" cy="3697287"/>
          </a:xfrm>
        </p:spPr>
        <p:txBody>
          <a:bodyPr/>
          <a:lstStyle/>
          <a:p>
            <a:pPr marL="0" indent="0">
              <a:buNone/>
            </a:pPr>
            <a:r>
              <a:rPr lang="en-IN" sz="1800" dirty="0"/>
              <a:t>Low cost of delivery and low sales opportunity is the website, which requires no employee skills, the customers must have computer skills, and the operations focus is web design. Fairly low cost of deliver and fairly low sales opportunity is onsite technology, which requires the employees to help, the customers to self-serve, and the operation focus is technology. Moderate cost of delivery and moderate sales opportunity is phone contact, which requires the employees to have verbal skills, the customers to have listening skills, and the operation focus is scripting. Moderately high cost of delivery and moderately high sales opportunity is face to face routine, which requires procedural employee skills, passive customer skills, and queing is the operation focus. High cost of delivery and high sales opportunity is face to face customized, which requires diagnostic employee skills, articulate customer skills, and the operation focus is relationships. </a:t>
            </a:r>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2486443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Case 3.1: 100 Yen Sushi House Layout Long Description</a:t>
            </a:r>
            <a:endParaRPr lang="en-IN" dirty="0"/>
          </a:p>
        </p:txBody>
      </p:sp>
      <p:sp>
        <p:nvSpPr>
          <p:cNvPr id="7" name="Content Placeholder 6"/>
          <p:cNvSpPr>
            <a:spLocks noGrp="1"/>
          </p:cNvSpPr>
          <p:nvPr>
            <p:ph idx="1"/>
          </p:nvPr>
        </p:nvSpPr>
        <p:spPr>
          <a:xfrm>
            <a:off x="1182688" y="2017713"/>
            <a:ext cx="7588062" cy="3773487"/>
          </a:xfrm>
        </p:spPr>
        <p:txBody>
          <a:bodyPr anchor="ctr"/>
          <a:lstStyle/>
          <a:p>
            <a:pPr marL="0" indent="0" algn="ctr">
              <a:buNone/>
            </a:pPr>
            <a:r>
              <a:rPr lang="en-US" sz="2800" dirty="0"/>
              <a:t>At the front left corner is the entrance and the take-out position. Along the right wall and the right side of the back wall are the conversation areas. In the back left corner are the miso and tea station and the dishwashing counter behind it. In the center is a circular conveyor belt with four chefs positioned inside the circle.</a:t>
            </a:r>
            <a:endParaRPr lang="en-IN" sz="2800" dirty="0"/>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34946625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Service Blueprint Long Description</a:t>
            </a:r>
            <a:endParaRPr lang="en-IN" dirty="0"/>
          </a:p>
        </p:txBody>
      </p:sp>
      <p:sp>
        <p:nvSpPr>
          <p:cNvPr id="7" name="Content Placeholder 6"/>
          <p:cNvSpPr>
            <a:spLocks noGrp="1"/>
          </p:cNvSpPr>
          <p:nvPr>
            <p:ph idx="1"/>
          </p:nvPr>
        </p:nvSpPr>
        <p:spPr>
          <a:xfrm>
            <a:off x="1182688" y="2017713"/>
            <a:ext cx="7588062" cy="3773487"/>
          </a:xfrm>
        </p:spPr>
        <p:txBody>
          <a:bodyPr anchor="ctr"/>
          <a:lstStyle/>
          <a:p>
            <a:pPr marL="0" indent="0" algn="ctr">
              <a:buNone/>
            </a:pPr>
            <a:r>
              <a:rPr lang="en-US" sz="1600" dirty="0"/>
              <a:t>The blueprint is set up like a table, with column headers: Bag, Location, Accuracy of Bill, and Clean. The row headers are Customer, Line of Interaction, Station CSR, Line of Visibility, Driver, Office CSR, Line of Internal Interaction, and Central Cleaning Plant. The flow chart begins at the space for Bag and Customer with Place shirts in bag. This flows to the space for Location and Customer with Take Bag to Outlet. This flows down to Station CSR and Location with Attach Color Coded Label 6:00 - 9:00 a.m. This flows down to Driver and location to Deliver Bags to Central Plant. This flows down to Central Cleaning Plant and Location to Count shirts and record for billing. The flow splits two ways into Accuracy of Bill. First the flow goes to Bill Customer, then splits to Credit Card and Payment Received?, then to Reminder and then another split to Pay at Pickup and Make Payment under Accuracy of Bill. The original split also went to Clean and press shirts, then to Put on hangers, then to Load on truck sorted by location, which is under the Column Clean. The flow then goes up to Pickup shirts at Plant and distribute, then to Sort Shirts for pickup 3:30 - 8:30 p.m., then finally to Pick up Shirts.</a:t>
            </a:r>
            <a:endParaRPr lang="en-IN" sz="1600" dirty="0"/>
          </a:p>
        </p:txBody>
      </p:sp>
      <p:sp>
        <p:nvSpPr>
          <p:cNvPr id="8" name="Content Placeholder 7"/>
          <p:cNvSpPr>
            <a:spLocks noGrp="1"/>
          </p:cNvSpPr>
          <p:nvPr>
            <p:ph idx="13"/>
          </p:nvPr>
        </p:nvSpPr>
        <p:spPr>
          <a:xfrm>
            <a:off x="3802760" y="6248400"/>
            <a:ext cx="2197990" cy="221105"/>
          </a:xfrm>
        </p:spPr>
        <p:txBody>
          <a:bodyPr/>
          <a:lstStyle/>
          <a:p>
            <a:pPr marL="0" indent="0" algn="ctr">
              <a:buNone/>
            </a:pPr>
            <a:r>
              <a:rPr lang="en-IN" sz="900" dirty="0">
                <a:hlinkClick r:id="rId2" action="ppaction://hlinksldjump"/>
              </a:rPr>
              <a:t>Return to slide containing original image.</a:t>
            </a:r>
          </a:p>
        </p:txBody>
      </p:sp>
    </p:spTree>
    <p:extLst>
      <p:ext uri="{BB962C8B-B14F-4D97-AF65-F5344CB8AC3E}">
        <p14:creationId xmlns:p14="http://schemas.microsoft.com/office/powerpoint/2010/main" val="2395035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Innovation in Services</a:t>
            </a:r>
          </a:p>
        </p:txBody>
      </p:sp>
      <p:sp>
        <p:nvSpPr>
          <p:cNvPr id="8195" name="Rectangle 3"/>
          <p:cNvSpPr>
            <a:spLocks noGrp="1" noChangeArrowheads="1"/>
          </p:cNvSpPr>
          <p:nvPr>
            <p:ph idx="1"/>
          </p:nvPr>
        </p:nvSpPr>
        <p:spPr>
          <a:xfrm>
            <a:off x="1182688" y="2017713"/>
            <a:ext cx="7588062" cy="3925887"/>
          </a:xfrm>
        </p:spPr>
        <p:txBody>
          <a:bodyPr/>
          <a:lstStyle/>
          <a:p>
            <a:pPr marL="291600" indent="-291600" eaLnBrk="1" hangingPunct="1">
              <a:spcBef>
                <a:spcPts val="1000"/>
              </a:spcBef>
              <a:buClr>
                <a:schemeClr val="tx1"/>
              </a:buClr>
              <a:buSzPct val="100000"/>
              <a:buFont typeface="Arial" panose="020B0604020202020204" pitchFamily="34" charset="0"/>
              <a:buChar char="•"/>
            </a:pPr>
            <a:r>
              <a:rPr lang="en-US" sz="2800" dirty="0"/>
              <a:t>Basic Research: Activity directed toward increases in knowledge without specific application.</a:t>
            </a:r>
          </a:p>
          <a:p>
            <a:pPr marL="291600" indent="-291600" eaLnBrk="1" hangingPunct="1">
              <a:spcBef>
                <a:spcPts val="1000"/>
              </a:spcBef>
              <a:buClr>
                <a:schemeClr val="tx1"/>
              </a:buClr>
              <a:buSzPct val="100000"/>
              <a:buFont typeface="Arial" panose="020B0604020202020204" pitchFamily="34" charset="0"/>
              <a:buChar char="•"/>
            </a:pPr>
            <a:r>
              <a:rPr lang="en-US" sz="2800" dirty="0"/>
              <a:t>Applied Research: Activity directed toward gaining knowledge that will meet a specific need.</a:t>
            </a:r>
          </a:p>
          <a:p>
            <a:pPr marL="291600" indent="-291600" eaLnBrk="1" hangingPunct="1">
              <a:spcBef>
                <a:spcPts val="1000"/>
              </a:spcBef>
              <a:buClr>
                <a:schemeClr val="tx1"/>
              </a:buClr>
              <a:buSzPct val="100000"/>
              <a:buFont typeface="Arial" panose="020B0604020202020204" pitchFamily="34" charset="0"/>
              <a:buChar char="•"/>
            </a:pPr>
            <a:r>
              <a:rPr lang="en-US" sz="2800" dirty="0"/>
              <a:t>Development: Systematic use of knowledge directed toward the production of a product, service, or method.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Unique Challenges for Service Innovation</a:t>
            </a:r>
          </a:p>
        </p:txBody>
      </p:sp>
      <p:sp>
        <p:nvSpPr>
          <p:cNvPr id="9219" name="Rectangle 3"/>
          <p:cNvSpPr>
            <a:spLocks noGrp="1" noChangeArrowheads="1"/>
          </p:cNvSpPr>
          <p:nvPr>
            <p:ph idx="1"/>
          </p:nvPr>
        </p:nvSpPr>
        <p:spPr>
          <a:xfrm>
            <a:off x="1182688" y="2017713"/>
            <a:ext cx="7588062" cy="3468687"/>
          </a:xfrm>
        </p:spPr>
        <p:txBody>
          <a:bodyPr/>
          <a:lstStyle/>
          <a:p>
            <a:pPr marL="291600" indent="-291600" eaLnBrk="1" hangingPunct="1">
              <a:spcBef>
                <a:spcPts val="1000"/>
              </a:spcBef>
              <a:buSzPct val="100000"/>
            </a:pPr>
            <a:r>
              <a:rPr lang="en-US" dirty="0"/>
              <a:t>Ability to protect intellectual and property technologies.</a:t>
            </a:r>
          </a:p>
          <a:p>
            <a:pPr marL="291600" indent="-291600" eaLnBrk="1" hangingPunct="1">
              <a:spcBef>
                <a:spcPts val="1000"/>
              </a:spcBef>
              <a:buSzPct val="100000"/>
            </a:pPr>
            <a:r>
              <a:rPr lang="en-US" dirty="0"/>
              <a:t>Incremental nature of innovation.</a:t>
            </a:r>
          </a:p>
          <a:p>
            <a:pPr marL="291600" indent="-291600" eaLnBrk="1" hangingPunct="1">
              <a:spcBef>
                <a:spcPts val="1000"/>
              </a:spcBef>
              <a:buSzPct val="100000"/>
            </a:pPr>
            <a:r>
              <a:rPr lang="en-US" dirty="0"/>
              <a:t>Degree of integration required.</a:t>
            </a:r>
          </a:p>
          <a:p>
            <a:pPr marL="291600" indent="-291600" eaLnBrk="1" hangingPunct="1">
              <a:spcBef>
                <a:spcPts val="1000"/>
              </a:spcBef>
              <a:buSzPct val="100000"/>
            </a:pPr>
            <a:r>
              <a:rPr lang="en-US" dirty="0"/>
              <a:t>Ability to build prototypes or conduct tests in a controlled environment.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3.1: Levels of Service Innovation </a:t>
            </a:r>
            <a:r>
              <a:rPr lang="en-US" sz="1000" dirty="0"/>
              <a:t>1</a:t>
            </a:r>
          </a:p>
        </p:txBody>
      </p:sp>
      <p:graphicFrame>
        <p:nvGraphicFramePr>
          <p:cNvPr id="2" name="Table 1"/>
          <p:cNvGraphicFramePr>
            <a:graphicFrameLocks noGrp="1"/>
          </p:cNvGraphicFramePr>
          <p:nvPr>
            <p:extLst>
              <p:ext uri="{D42A27DB-BD31-4B8C-83A1-F6EECF244321}">
                <p14:modId xmlns:p14="http://schemas.microsoft.com/office/powerpoint/2010/main" val="3339548924"/>
              </p:ext>
            </p:extLst>
          </p:nvPr>
        </p:nvGraphicFramePr>
        <p:xfrm>
          <a:off x="1136033" y="2286000"/>
          <a:ext cx="7626967" cy="3657600"/>
        </p:xfrm>
        <a:graphic>
          <a:graphicData uri="http://schemas.openxmlformats.org/drawingml/2006/table">
            <a:tbl>
              <a:tblPr firstRow="1" bandRow="1">
                <a:tableStyleId>{5C22544A-7EE6-4342-B048-85BDC9FD1C3A}</a:tableStyleId>
              </a:tblPr>
              <a:tblGrid>
                <a:gridCol w="1988167">
                  <a:extLst>
                    <a:ext uri="{9D8B030D-6E8A-4147-A177-3AD203B41FA5}">
                      <a16:colId xmlns:a16="http://schemas.microsoft.com/office/drawing/2014/main" val="2727599399"/>
                    </a:ext>
                  </a:extLst>
                </a:gridCol>
                <a:gridCol w="2867987">
                  <a:extLst>
                    <a:ext uri="{9D8B030D-6E8A-4147-A177-3AD203B41FA5}">
                      <a16:colId xmlns:a16="http://schemas.microsoft.com/office/drawing/2014/main" val="1810930067"/>
                    </a:ext>
                  </a:extLst>
                </a:gridCol>
                <a:gridCol w="2770813">
                  <a:extLst>
                    <a:ext uri="{9D8B030D-6E8A-4147-A177-3AD203B41FA5}">
                      <a16:colId xmlns:a16="http://schemas.microsoft.com/office/drawing/2014/main" val="663915740"/>
                    </a:ext>
                  </a:extLst>
                </a:gridCol>
              </a:tblGrid>
              <a:tr h="2659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New Service Category</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Descriptions</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Examples</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2580340"/>
                  </a:ext>
                </a:extLst>
              </a:tr>
              <a:tr h="231471">
                <a:tc>
                  <a:txBody>
                    <a:bodyPr/>
                    <a:lstStyle/>
                    <a:p>
                      <a:r>
                        <a:rPr lang="en-IN" sz="1400" dirty="0">
                          <a:solidFill>
                            <a:schemeClr val="bg1"/>
                          </a:solidFill>
                          <a:latin typeface="Calibri" panose="020F0502020204030204" pitchFamily="34" charset="0"/>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dk1"/>
                          </a:solidFill>
                          <a:latin typeface="Calibri" panose="020F0502020204030204" pitchFamily="34" charset="0"/>
                          <a:ea typeface="+mn-ea"/>
                          <a:cs typeface="+mn-cs"/>
                        </a:rPr>
                        <a:t>Radical Innovations</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400" dirty="0">
                          <a:solidFill>
                            <a:schemeClr val="bg1"/>
                          </a:solidFill>
                          <a:latin typeface="Calibri" panose="020F0502020204030204" pitchFamily="34" charset="0"/>
                        </a:rPr>
                        <a:t>blank</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387535"/>
                  </a:ext>
                </a:extLst>
              </a:tr>
              <a:tr h="9048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Major innovation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New services for markets as yet undefined. These innovations are usually driven by information- and computer-based technologies.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Wells Fargo Internet banking launched in May 19</a:t>
                      </a:r>
                      <a:r>
                        <a:rPr lang="en-IN" sz="100" b="0" i="0" u="none" strike="noStrike" kern="1200" baseline="0" dirty="0">
                          <a:solidFill>
                            <a:schemeClr val="dk1"/>
                          </a:solidFill>
                          <a:latin typeface="Calibri" panose="020F0502020204030204" pitchFamily="34" charset="0"/>
                          <a:ea typeface="+mn-ea"/>
                          <a:cs typeface="+mn-cs"/>
                        </a:rPr>
                        <a:t> </a:t>
                      </a:r>
                      <a:r>
                        <a:rPr lang="en-IN" sz="1400" b="0" i="0" u="none" strike="noStrike" kern="1200" baseline="0" dirty="0">
                          <a:solidFill>
                            <a:schemeClr val="dk1"/>
                          </a:solidFill>
                          <a:latin typeface="Calibri" panose="020F0502020204030204" pitchFamily="34" charset="0"/>
                          <a:ea typeface="+mn-ea"/>
                          <a:cs typeface="+mn-cs"/>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61798"/>
                  </a:ext>
                </a:extLst>
              </a:tr>
              <a:tr h="7364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Start-up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New services in a market that already is served by existing services.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Mondex U</a:t>
                      </a:r>
                      <a:r>
                        <a:rPr lang="en-IN" sz="100" b="0" i="0" u="none" strike="noStrike" kern="1200" baseline="0" dirty="0">
                          <a:solidFill>
                            <a:schemeClr val="dk1"/>
                          </a:solidFill>
                          <a:latin typeface="Calibri" panose="020F0502020204030204" pitchFamily="34" charset="0"/>
                          <a:ea typeface="+mn-ea"/>
                          <a:cs typeface="+mn-cs"/>
                        </a:rPr>
                        <a:t> </a:t>
                      </a:r>
                      <a:r>
                        <a:rPr lang="en-IN" sz="1400" b="0" i="0" u="none" strike="noStrike" kern="1200" baseline="0" dirty="0">
                          <a:solidFill>
                            <a:schemeClr val="dk1"/>
                          </a:solidFill>
                          <a:latin typeface="Calibri" panose="020F0502020204030204" pitchFamily="34" charset="0"/>
                          <a:ea typeface="+mn-ea"/>
                          <a:cs typeface="+mn-cs"/>
                        </a:rPr>
                        <a:t>S</a:t>
                      </a:r>
                      <a:r>
                        <a:rPr lang="en-IN" sz="100" b="0" i="0" u="none" strike="noStrike" kern="1200" baseline="0" dirty="0">
                          <a:solidFill>
                            <a:schemeClr val="dk1"/>
                          </a:solidFill>
                          <a:latin typeface="Calibri" panose="020F0502020204030204" pitchFamily="34" charset="0"/>
                          <a:ea typeface="+mn-ea"/>
                          <a:cs typeface="+mn-cs"/>
                        </a:rPr>
                        <a:t> </a:t>
                      </a:r>
                      <a:r>
                        <a:rPr lang="en-IN" sz="1400" b="0" i="0" u="none" strike="noStrike" kern="1200" baseline="0" dirty="0">
                          <a:solidFill>
                            <a:schemeClr val="dk1"/>
                          </a:solidFill>
                          <a:latin typeface="Calibri" panose="020F0502020204030204" pitchFamily="34" charset="0"/>
                          <a:ea typeface="+mn-ea"/>
                          <a:cs typeface="+mn-cs"/>
                        </a:rPr>
                        <a:t>A, a subsidiary of MasterCard International, that designs and distributes smart cards for retail transactions.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9649176"/>
                  </a:ext>
                </a:extLst>
              </a:tr>
              <a:tr h="9048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New services for the market presently served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New service offerings to existing customers of an organization (although the services might be available from other companies).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Freestanding bank branches or kiosks in supermarkets or other retail establishments (e.g., Wells Fargo kiosks in Starbucks coffee shops).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595780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3.1: Levels of Service Innovation </a:t>
            </a:r>
            <a:r>
              <a:rPr lang="en-US" sz="1000" dirty="0"/>
              <a:t>2</a:t>
            </a:r>
          </a:p>
        </p:txBody>
      </p:sp>
      <p:graphicFrame>
        <p:nvGraphicFramePr>
          <p:cNvPr id="2" name="Table 1"/>
          <p:cNvGraphicFramePr>
            <a:graphicFrameLocks noGrp="1"/>
          </p:cNvGraphicFramePr>
          <p:nvPr>
            <p:extLst>
              <p:ext uri="{D42A27DB-BD31-4B8C-83A1-F6EECF244321}">
                <p14:modId xmlns:p14="http://schemas.microsoft.com/office/powerpoint/2010/main" val="906754625"/>
              </p:ext>
            </p:extLst>
          </p:nvPr>
        </p:nvGraphicFramePr>
        <p:xfrm>
          <a:off x="1136033" y="2286000"/>
          <a:ext cx="7626967" cy="4084320"/>
        </p:xfrm>
        <a:graphic>
          <a:graphicData uri="http://schemas.openxmlformats.org/drawingml/2006/table">
            <a:tbl>
              <a:tblPr firstRow="1" bandRow="1">
                <a:tableStyleId>{5C22544A-7EE6-4342-B048-85BDC9FD1C3A}</a:tableStyleId>
              </a:tblPr>
              <a:tblGrid>
                <a:gridCol w="1988167">
                  <a:extLst>
                    <a:ext uri="{9D8B030D-6E8A-4147-A177-3AD203B41FA5}">
                      <a16:colId xmlns:a16="http://schemas.microsoft.com/office/drawing/2014/main" val="2727599399"/>
                    </a:ext>
                  </a:extLst>
                </a:gridCol>
                <a:gridCol w="2867987">
                  <a:extLst>
                    <a:ext uri="{9D8B030D-6E8A-4147-A177-3AD203B41FA5}">
                      <a16:colId xmlns:a16="http://schemas.microsoft.com/office/drawing/2014/main" val="1810930067"/>
                    </a:ext>
                  </a:extLst>
                </a:gridCol>
                <a:gridCol w="2770813">
                  <a:extLst>
                    <a:ext uri="{9D8B030D-6E8A-4147-A177-3AD203B41FA5}">
                      <a16:colId xmlns:a16="http://schemas.microsoft.com/office/drawing/2014/main" val="663915740"/>
                    </a:ext>
                  </a:extLst>
                </a:gridCol>
              </a:tblGrid>
              <a:tr h="27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New Service Category</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Descriptions</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tx1"/>
                          </a:solidFill>
                          <a:latin typeface="Calibri" panose="020F0502020204030204" pitchFamily="34" charset="0"/>
                          <a:ea typeface="+mn-ea"/>
                          <a:cs typeface="+mn-cs"/>
                        </a:rPr>
                        <a:t>Examples</a:t>
                      </a:r>
                      <a:endParaRPr lang="en-IN" sz="1400" b="0" i="0" u="none" strike="noStrike" kern="1200" baseline="0" dirty="0">
                        <a:solidFill>
                          <a:schemeClr val="tx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2580340"/>
                  </a:ext>
                </a:extLst>
              </a:tr>
              <a:tr h="276000">
                <a:tc>
                  <a:txBody>
                    <a:bodyPr/>
                    <a:lstStyle/>
                    <a:p>
                      <a:r>
                        <a:rPr lang="en-IN" sz="1400" dirty="0">
                          <a:solidFill>
                            <a:schemeClr val="bg1"/>
                          </a:solidFill>
                          <a:latin typeface="Calibri" panose="020F0502020204030204" pitchFamily="34" charset="0"/>
                        </a:rPr>
                        <a:t>blank</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400" b="1" i="0" u="none" strike="noStrike" kern="1200" baseline="0" dirty="0">
                          <a:solidFill>
                            <a:schemeClr val="dk1"/>
                          </a:solidFill>
                          <a:latin typeface="Calibri" panose="020F0502020204030204" pitchFamily="34" charset="0"/>
                          <a:ea typeface="+mn-ea"/>
                          <a:cs typeface="+mn-cs"/>
                        </a:rPr>
                        <a:t>Incremental Innovations</a:t>
                      </a:r>
                      <a:endParaRPr lang="en-IN"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400" dirty="0">
                          <a:solidFill>
                            <a:schemeClr val="bg1"/>
                          </a:solidFill>
                          <a:latin typeface="Calibri" panose="020F0502020204030204" pitchFamily="34" charset="0"/>
                        </a:rPr>
                        <a:t>blank</a:t>
                      </a:r>
                      <a:endParaRPr lang="en-IN" sz="1400" dirty="0">
                        <a:latin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6387535"/>
                  </a:ext>
                </a:extLst>
              </a:tr>
              <a:tr h="66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Service line extensions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Augmentations of the existing service line such as adding new menu items, new routes, and new courses.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Singapore Airlines’ first-class airport check-in in an exclusive lounge.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61798"/>
                  </a:ext>
                </a:extLst>
              </a:tr>
              <a:tr h="662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Service improvements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400" b="0" i="0" u="none" strike="noStrike" kern="1200" baseline="0" dirty="0">
                          <a:solidFill>
                            <a:schemeClr val="dk1"/>
                          </a:solidFill>
                          <a:latin typeface="Calibri" panose="020F0502020204030204" pitchFamily="34" charset="0"/>
                          <a:ea typeface="+mn-ea"/>
                          <a:cs typeface="+mn-cs"/>
                        </a:rPr>
                        <a:t>Changes in features of services that currently are offered.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Delta Airlines’ use of ATM-like kiosks to issue boarding passes to passengers.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9649176"/>
                  </a:ext>
                </a:extLst>
              </a:tr>
              <a:tr h="1628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Style changes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400" b="0" i="0" u="none" strike="noStrike" kern="1200" baseline="0" dirty="0">
                          <a:solidFill>
                            <a:schemeClr val="dk1"/>
                          </a:solidFill>
                          <a:latin typeface="Calibri" panose="020F0502020204030204" pitchFamily="34" charset="0"/>
                          <a:ea typeface="+mn-ea"/>
                          <a:cs typeface="+mn-cs"/>
                        </a:rPr>
                        <a:t>The most common of all “new services,” these are modest forms of visible changes that have an impact on customer perceptions, emotions, and attitudes. Style changes do not change the service fundamentally, only its appearance.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400" b="0" i="0" u="none" strike="noStrike" kern="1200" baseline="0" dirty="0">
                          <a:solidFill>
                            <a:schemeClr val="dk1"/>
                          </a:solidFill>
                          <a:latin typeface="Calibri" panose="020F0502020204030204" pitchFamily="34" charset="0"/>
                          <a:ea typeface="+mn-ea"/>
                          <a:cs typeface="+mn-cs"/>
                        </a:rPr>
                        <a:t>Funeral homes, such as Calvary Mortuary in Los Angeles, now offer abbreviated ceremonies that celebrate life instead of mourn death, full-service flower shops, and facilities with more pastels, brighter walls, and more windows and lights.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5957800"/>
                  </a:ext>
                </a:extLst>
              </a:tr>
            </a:tbl>
          </a:graphicData>
        </a:graphic>
      </p:graphicFrame>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3.2: Blockchain Schematic</a:t>
            </a:r>
          </a:p>
        </p:txBody>
      </p:sp>
      <p:pic>
        <p:nvPicPr>
          <p:cNvPr id="4" name="Picture 3" descr="Schematic showing the block chain process.&#10;"/>
          <p:cNvPicPr>
            <a:picLocks noChangeAspect="1"/>
          </p:cNvPicPr>
          <p:nvPr/>
        </p:nvPicPr>
        <p:blipFill>
          <a:blip r:embed="rId2"/>
          <a:stretch>
            <a:fillRect/>
          </a:stretch>
        </p:blipFill>
        <p:spPr>
          <a:xfrm>
            <a:off x="1192958" y="2255153"/>
            <a:ext cx="6655642" cy="3944084"/>
          </a:xfrm>
          <a:prstGeom prst="rect">
            <a:avLst/>
          </a:prstGeom>
        </p:spPr>
      </p:pic>
      <p:sp>
        <p:nvSpPr>
          <p:cNvPr id="7" name="Content Placeholder 6"/>
          <p:cNvSpPr>
            <a:spLocks noGrp="1"/>
          </p:cNvSpPr>
          <p:nvPr>
            <p:ph idx="1"/>
          </p:nvPr>
        </p:nvSpPr>
        <p:spPr>
          <a:xfrm>
            <a:off x="4010915" y="6266019"/>
            <a:ext cx="1763098" cy="193326"/>
          </a:xfrm>
        </p:spPr>
        <p:txBody>
          <a:bodyPr/>
          <a:lstStyle/>
          <a:p>
            <a:pPr marL="0" indent="0" algn="ctr">
              <a:buNone/>
            </a:pPr>
            <a:r>
              <a:rPr lang="en-IN" sz="900" dirty="0">
                <a:hlinkClick r:id="rId3" action="ppaction://hlinksldjump"/>
              </a:rPr>
              <a:t>Access the long description slide.</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988</TotalTime>
  <Pages>15</Pages>
  <Words>2991</Words>
  <Application>Microsoft Office PowerPoint</Application>
  <PresentationFormat>Letter Paper (8.5x11 in)</PresentationFormat>
  <Paragraphs>329</Paragraphs>
  <Slides>46</Slides>
  <Notes>15</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4" baseType="lpstr">
      <vt:lpstr>Arial</vt:lpstr>
      <vt:lpstr>Calibri</vt:lpstr>
      <vt:lpstr>Tahoma</vt:lpstr>
      <vt:lpstr>Times New Roman</vt:lpstr>
      <vt:lpstr>Wingdings</vt:lpstr>
      <vt:lpstr>Blends</vt:lpstr>
      <vt:lpstr>1_Blends</vt:lpstr>
      <vt:lpstr>Equation</vt:lpstr>
      <vt:lpstr>Chapter 3 New Service Development</vt:lpstr>
      <vt:lpstr>Learning Objectives</vt:lpstr>
      <vt:lpstr>Source of Service Sector Growth</vt:lpstr>
      <vt:lpstr>Figure 3.1: Distribution of GDP in U.S. Economy, 2007</vt:lpstr>
      <vt:lpstr>Innovation in Services</vt:lpstr>
      <vt:lpstr>Unique Challenges for Service Innovation</vt:lpstr>
      <vt:lpstr>Table 3.1: Levels of Service Innovation 1</vt:lpstr>
      <vt:lpstr>Table 3.1: Levels of Service Innovation 2</vt:lpstr>
      <vt:lpstr>Figure 3.2: Blockchain Schematic</vt:lpstr>
      <vt:lpstr>Challenges of Adopting New Technology in Services</vt:lpstr>
      <vt:lpstr>Figure 3.3: The NSD Process Cycle</vt:lpstr>
      <vt:lpstr>Table 3.2: Technology-Driven Service Innovation</vt:lpstr>
      <vt:lpstr>Service Design Elements</vt:lpstr>
      <vt:lpstr>Strategic Positioning through Process Structure</vt:lpstr>
      <vt:lpstr>Table 3.3: Structural Alternatives for a Restaurant </vt:lpstr>
      <vt:lpstr>Figure 3.4: Blueprint of San Francisco Giants Game (Template and First Stage)</vt:lpstr>
      <vt:lpstr>Figure 3.4: Blueprint of San Francisco Giants Game (Final Product)</vt:lpstr>
      <vt:lpstr>Table 3.4: Taxonomy of Service Processes</vt:lpstr>
      <vt:lpstr>Generic Approaches to Service System Design 1</vt:lpstr>
      <vt:lpstr>Generic Approaches to Service System Design 2</vt:lpstr>
      <vt:lpstr>Figure 3.6: Sales Opportunity and Service Design </vt:lpstr>
      <vt:lpstr>Intellectual Property</vt:lpstr>
      <vt:lpstr>Discussion Questions</vt:lpstr>
      <vt:lpstr>Interactive Class Exercise</vt:lpstr>
      <vt:lpstr>Case 3.1: 100 Yen Sushi House Layout</vt:lpstr>
      <vt:lpstr>Case 3.1: 100 Yen Sushi House Questions</vt:lpstr>
      <vt:lpstr>Case 3.2: Commuter Cleaning - A New Venture Proposal</vt:lpstr>
      <vt:lpstr>Case 3.2: Commuter Cleaning - New Venture Proposal Questions</vt:lpstr>
      <vt:lpstr>Service Blueprint</vt:lpstr>
      <vt:lpstr>Breakeven Analysis</vt:lpstr>
      <vt:lpstr>Case 3.3: Amazon.Com</vt:lpstr>
      <vt:lpstr>Amazon’s Success Factors</vt:lpstr>
      <vt:lpstr>Online Book Buying Experience</vt:lpstr>
      <vt:lpstr>Supply Chain Management</vt:lpstr>
      <vt:lpstr>Barnes and Noble Response</vt:lpstr>
      <vt:lpstr>Amazon’s Challenges</vt:lpstr>
      <vt:lpstr>Case 3.3: Amazon.com Questions</vt:lpstr>
      <vt:lpstr>Figure 3.1: Distribution of GDP in U.S. Economy, 2007 Long Description</vt:lpstr>
      <vt:lpstr>Figure 3.2: Blockchain Schematic Long Description</vt:lpstr>
      <vt:lpstr>Figure 3.3: The NSD Process Cycle Long Description 1</vt:lpstr>
      <vt:lpstr>Figure 3.3: The NSD Process Cycle Long Description 2</vt:lpstr>
      <vt:lpstr>Figure 3.4: Blueprint of San Francisco Giants Game (Template and First Stage) Long Description</vt:lpstr>
      <vt:lpstr>Figure 3.4: Blueprint of San Francisco Giants Game (Final Product) Long Description</vt:lpstr>
      <vt:lpstr>Figure 3.6: Sales Opportunity and Service Design Long Description</vt:lpstr>
      <vt:lpstr>Case 3.1: 100 Yen Sushi House Layout Long Description</vt:lpstr>
      <vt:lpstr>Service Blueprint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M, Michaelammal</cp:lastModifiedBy>
  <cp:revision>221</cp:revision>
  <cp:lastPrinted>1997-05-18T18:51:52Z</cp:lastPrinted>
  <dcterms:created xsi:type="dcterms:W3CDTF">1996-01-27T21:40:24Z</dcterms:created>
  <dcterms:modified xsi:type="dcterms:W3CDTF">2018-09-22T08:09:35Z</dcterms:modified>
</cp:coreProperties>
</file>