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7" r:id="rId2"/>
    <p:sldMasterId id="2147483680" r:id="rId3"/>
  </p:sldMasterIdLst>
  <p:notesMasterIdLst>
    <p:notesMasterId r:id="rId64"/>
  </p:notesMasterIdLst>
  <p:handoutMasterIdLst>
    <p:handoutMasterId r:id="rId65"/>
  </p:handoutMasterIdLst>
  <p:sldIdLst>
    <p:sldId id="349" r:id="rId4"/>
    <p:sldId id="271" r:id="rId5"/>
    <p:sldId id="296" r:id="rId6"/>
    <p:sldId id="311" r:id="rId7"/>
    <p:sldId id="289" r:id="rId8"/>
    <p:sldId id="290" r:id="rId9"/>
    <p:sldId id="276" r:id="rId10"/>
    <p:sldId id="334" r:id="rId11"/>
    <p:sldId id="306" r:id="rId12"/>
    <p:sldId id="298" r:id="rId13"/>
    <p:sldId id="312" r:id="rId14"/>
    <p:sldId id="313" r:id="rId15"/>
    <p:sldId id="314" r:id="rId16"/>
    <p:sldId id="258" r:id="rId17"/>
    <p:sldId id="259" r:id="rId18"/>
    <p:sldId id="310" r:id="rId19"/>
    <p:sldId id="315" r:id="rId20"/>
    <p:sldId id="316" r:id="rId21"/>
    <p:sldId id="262" r:id="rId22"/>
    <p:sldId id="319" r:id="rId23"/>
    <p:sldId id="318" r:id="rId24"/>
    <p:sldId id="317" r:id="rId25"/>
    <p:sldId id="279" r:id="rId26"/>
    <p:sldId id="335" r:id="rId27"/>
    <p:sldId id="336" r:id="rId28"/>
    <p:sldId id="337" r:id="rId29"/>
    <p:sldId id="281" r:id="rId30"/>
    <p:sldId id="269" r:id="rId31"/>
    <p:sldId id="270" r:id="rId32"/>
    <p:sldId id="333" r:id="rId33"/>
    <p:sldId id="285" r:id="rId34"/>
    <p:sldId id="320" r:id="rId35"/>
    <p:sldId id="338" r:id="rId36"/>
    <p:sldId id="293" r:id="rId37"/>
    <p:sldId id="299" r:id="rId38"/>
    <p:sldId id="300" r:id="rId39"/>
    <p:sldId id="301" r:id="rId40"/>
    <p:sldId id="302" r:id="rId41"/>
    <p:sldId id="303" r:id="rId42"/>
    <p:sldId id="304" r:id="rId43"/>
    <p:sldId id="339" r:id="rId44"/>
    <p:sldId id="305" r:id="rId45"/>
    <p:sldId id="327" r:id="rId46"/>
    <p:sldId id="322" r:id="rId47"/>
    <p:sldId id="323" r:id="rId48"/>
    <p:sldId id="324" r:id="rId49"/>
    <p:sldId id="325" r:id="rId50"/>
    <p:sldId id="330" r:id="rId51"/>
    <p:sldId id="328" r:id="rId52"/>
    <p:sldId id="329" r:id="rId53"/>
    <p:sldId id="331" r:id="rId54"/>
    <p:sldId id="340" r:id="rId55"/>
    <p:sldId id="350" r:id="rId56"/>
    <p:sldId id="348" r:id="rId57"/>
    <p:sldId id="342" r:id="rId58"/>
    <p:sldId id="343" r:id="rId59"/>
    <p:sldId id="344" r:id="rId60"/>
    <p:sldId id="345" r:id="rId61"/>
    <p:sldId id="346" r:id="rId62"/>
    <p:sldId id="347" r:id="rId63"/>
  </p:sldIdLst>
  <p:sldSz cx="9144000" cy="6858000" type="letter"/>
  <p:notesSz cx="6858000" cy="9028113"/>
  <p:custDataLst>
    <p:tags r:id="rId66"/>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a:srgbClr val="0000CC"/>
    <a:srgbClr val="000000"/>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32" autoAdjust="0"/>
    <p:restoredTop sz="92234" autoAdjust="0"/>
  </p:normalViewPr>
  <p:slideViewPr>
    <p:cSldViewPr>
      <p:cViewPr varScale="1">
        <p:scale>
          <a:sx n="100" d="100"/>
          <a:sy n="100" d="100"/>
        </p:scale>
        <p:origin x="702" y="78"/>
      </p:cViewPr>
      <p:guideLst>
        <p:guide orient="horz" pos="2160"/>
        <p:guide pos="2880"/>
      </p:guideLst>
    </p:cSldViewPr>
  </p:slideViewPr>
  <p:outlineViewPr>
    <p:cViewPr>
      <p:scale>
        <a:sx n="33" d="100"/>
        <a:sy n="33" d="100"/>
      </p:scale>
      <p:origin x="0" y="-19044"/>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416789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72846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054301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5008699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FC7A76-E052-413F-81C9-B5DED1CC5A49}"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8975346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FC7A76-E052-413F-81C9-B5DED1CC5A49}" type="datetimeFigureOut">
              <a:rPr lang="en-US" smtClean="0"/>
              <a:t>9/25/2018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6040971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FC7A76-E052-413F-81C9-B5DED1CC5A49}" type="datetimeFigureOut">
              <a:rPr lang="en-US" smtClean="0"/>
              <a:t>9/25/2018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946824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FC7A76-E052-413F-81C9-B5DED1CC5A49}" type="datetimeFigureOut">
              <a:rPr lang="en-US" smtClean="0"/>
              <a:t>9/25/2018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712098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504321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2305366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3182494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84960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743744"/>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65313"/>
            <a:ext cx="7588062" cy="649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667000"/>
            <a:ext cx="758806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3505200"/>
            <a:ext cx="7588062" cy="601854"/>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4267200"/>
            <a:ext cx="7588062" cy="602730"/>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1143000" y="5029200"/>
            <a:ext cx="7588062" cy="450330"/>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7"/>
          </p:nvPr>
        </p:nvSpPr>
        <p:spPr>
          <a:xfrm>
            <a:off x="1143000" y="5791200"/>
            <a:ext cx="7588062" cy="450330"/>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4642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36637"/>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36637"/>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458912"/>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458912"/>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385887"/>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28687"/>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19262"/>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28600"/>
            <a:ext cx="7793037" cy="90784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709"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710"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C7A76-E052-413F-81C9-B5DED1CC5A49}" type="datetimeFigureOut">
              <a:rPr lang="en-US" smtClean="0"/>
              <a:t>9/25/2018</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1C9853-1296-4772-A55C-74EBB9757303}" type="slidenum">
              <a:rPr lang="en-US" smtClean="0"/>
              <a:t>‹#›</a:t>
            </a:fld>
            <a:endParaRPr lang="en-US"/>
          </a:p>
        </p:txBody>
      </p:sp>
    </p:spTree>
    <p:extLst>
      <p:ext uri="{BB962C8B-B14F-4D97-AF65-F5344CB8AC3E}">
        <p14:creationId xmlns:p14="http://schemas.microsoft.com/office/powerpoint/2010/main" val="1266994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slide" Target="slide55.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slide" Target="slide56.xml"/></Relationships>
</file>

<file path=ppt/slides/_rels/slide1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5.jpg"/><Relationship Id="rId1" Type="http://schemas.openxmlformats.org/officeDocument/2006/relationships/slideLayout" Target="../slideLayouts/slideLayout3.xml"/><Relationship Id="rId4" Type="http://schemas.openxmlformats.org/officeDocument/2006/relationships/slide" Target="slide46.xml"/></Relationships>
</file>

<file path=ppt/slides/_rels/slide1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slide" Target="slide4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1.w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slide" Target="slide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2</a:t>
            </a:r>
            <a:br>
              <a:rPr lang="en-US" sz="4000" dirty="0">
                <a:latin typeface="Calibri" panose="020F0502020204030204" pitchFamily="34" charset="0"/>
              </a:rPr>
            </a:br>
            <a:r>
              <a:rPr lang="en-US" sz="4000" dirty="0">
                <a:latin typeface="Calibri" panose="020F0502020204030204" pitchFamily="34" charset="0"/>
              </a:rPr>
              <a:t>Service Strategy</a:t>
            </a:r>
            <a:endParaRPr lang="en-IN" sz="4000" dirty="0"/>
          </a:p>
        </p:txBody>
      </p:sp>
      <p:pic>
        <p:nvPicPr>
          <p:cNvPr id="8" name="Picture 7">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3581400"/>
            <a:ext cx="5084064" cy="2514600"/>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081498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2.3: SWOT Analysis</a:t>
            </a:r>
          </a:p>
        </p:txBody>
      </p:sp>
      <p:graphicFrame>
        <p:nvGraphicFramePr>
          <p:cNvPr id="3" name="Table 2"/>
          <p:cNvGraphicFramePr>
            <a:graphicFrameLocks noGrp="1"/>
          </p:cNvGraphicFramePr>
          <p:nvPr>
            <p:extLst>
              <p:ext uri="{D42A27DB-BD31-4B8C-83A1-F6EECF244321}">
                <p14:modId xmlns:p14="http://schemas.microsoft.com/office/powerpoint/2010/main" val="2147652789"/>
              </p:ext>
            </p:extLst>
          </p:nvPr>
        </p:nvGraphicFramePr>
        <p:xfrm>
          <a:off x="762000" y="2286000"/>
          <a:ext cx="7848600" cy="3505200"/>
        </p:xfrm>
        <a:graphic>
          <a:graphicData uri="http://schemas.openxmlformats.org/drawingml/2006/table">
            <a:tbl>
              <a:tblPr firstRow="1" bandRow="1">
                <a:tableStyleId>{5C22544A-7EE6-4342-B048-85BDC9FD1C3A}</a:tableStyleId>
              </a:tblPr>
              <a:tblGrid>
                <a:gridCol w="40386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Calibri" panose="020F0502020204030204" pitchFamily="34" charset="0"/>
                          <a:ea typeface="+mn-ea"/>
                          <a:cs typeface="+mn-cs"/>
                        </a:rPr>
                        <a:t>Strengths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your company’s advantages?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do you do better than anyone else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unique resources do you have?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do people in your market see as your strengths?</a:t>
                      </a:r>
                    </a:p>
                    <a:p>
                      <a:r>
                        <a:rPr lang="en-US" sz="1600" b="1" i="0" u="none" strike="noStrike" kern="1200" baseline="0" dirty="0">
                          <a:solidFill>
                            <a:schemeClr val="tx1"/>
                          </a:solidFill>
                          <a:latin typeface="Calibri" panose="020F0502020204030204" pitchFamily="34" charset="0"/>
                          <a:ea typeface="+mn-ea"/>
                          <a:cs typeface="+mn-cs"/>
                        </a:rPr>
                        <a:t>Opportunities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your competitors’ vulnerabilities?</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the current market trends?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Does technology offer new service options?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Are there niches in the market your organization can fill?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b="1" i="0" u="none" strike="noStrike" kern="1200" baseline="0" dirty="0">
                          <a:solidFill>
                            <a:schemeClr val="tx1"/>
                          </a:solidFill>
                          <a:latin typeface="Calibri" panose="020F0502020204030204" pitchFamily="34" charset="0"/>
                          <a:ea typeface="+mn-ea"/>
                          <a:cs typeface="+mn-cs"/>
                        </a:rPr>
                        <a:t>Weaknesses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could you improve?</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could you improve?</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factors lose sales?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people in your market likely to see as a weakness?	</a:t>
                      </a:r>
                    </a:p>
                    <a:p>
                      <a:r>
                        <a:rPr lang="en-US" sz="1600" b="1" i="0" u="none" strike="noStrike" kern="1200" baseline="0" dirty="0">
                          <a:solidFill>
                            <a:schemeClr val="tx1"/>
                          </a:solidFill>
                          <a:latin typeface="Calibri" panose="020F0502020204030204" pitchFamily="34" charset="0"/>
                          <a:ea typeface="+mn-ea"/>
                          <a:cs typeface="+mn-cs"/>
                        </a:rPr>
                        <a:t>Threats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obstacles do you face?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your competitors doing?</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Is changing technology threatening your position?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Do you have cash-flow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Winning Customers in the Marketplace </a:t>
            </a:r>
            <a:r>
              <a:rPr lang="en-US" sz="1000" dirty="0"/>
              <a:t>1</a:t>
            </a:r>
          </a:p>
        </p:txBody>
      </p:sp>
      <p:sp>
        <p:nvSpPr>
          <p:cNvPr id="2" name="Content Placeholder 1"/>
          <p:cNvSpPr>
            <a:spLocks noGrp="1"/>
          </p:cNvSpPr>
          <p:nvPr>
            <p:ph idx="1"/>
          </p:nvPr>
        </p:nvSpPr>
        <p:spPr>
          <a:xfrm>
            <a:off x="990600" y="1865313"/>
            <a:ext cx="7848600" cy="4535487"/>
          </a:xfrm>
        </p:spPr>
        <p:txBody>
          <a:bodyPr/>
          <a:lstStyle/>
          <a:p>
            <a:pPr marL="292608" indent="-292608">
              <a:lnSpc>
                <a:spcPct val="90000"/>
              </a:lnSpc>
              <a:buSzPct val="100000"/>
              <a:tabLst>
                <a:tab pos="3208338" algn="l"/>
              </a:tabLst>
            </a:pPr>
            <a:r>
              <a:rPr lang="en-US" sz="2800" dirty="0"/>
              <a:t>Availability:	(24 hour ATM)</a:t>
            </a:r>
          </a:p>
          <a:p>
            <a:pPr marL="292608" indent="-292608">
              <a:lnSpc>
                <a:spcPct val="90000"/>
              </a:lnSpc>
              <a:buSzPct val="100000"/>
              <a:tabLst>
                <a:tab pos="3208338" algn="l"/>
              </a:tabLst>
            </a:pPr>
            <a:r>
              <a:rPr lang="en-US" sz="2800" dirty="0"/>
              <a:t>Convenience:	(Site location)</a:t>
            </a:r>
          </a:p>
          <a:p>
            <a:pPr marL="292608" indent="-292608">
              <a:lnSpc>
                <a:spcPct val="90000"/>
              </a:lnSpc>
              <a:buSzPct val="100000"/>
              <a:tabLst>
                <a:tab pos="3208338" algn="l"/>
              </a:tabLst>
            </a:pPr>
            <a:r>
              <a:rPr lang="en-US" sz="2800" dirty="0"/>
              <a:t>Dependability:	(On-time performance)</a:t>
            </a:r>
          </a:p>
          <a:p>
            <a:pPr marL="292608" indent="-292608">
              <a:lnSpc>
                <a:spcPct val="90000"/>
              </a:lnSpc>
              <a:buSzPct val="100000"/>
              <a:tabLst>
                <a:tab pos="3208338" algn="l"/>
              </a:tabLst>
            </a:pPr>
            <a:r>
              <a:rPr lang="en-US" sz="2800" dirty="0"/>
              <a:t>Personalization:	(Know customer’s name)</a:t>
            </a:r>
          </a:p>
          <a:p>
            <a:pPr marL="292608" indent="-292608">
              <a:lnSpc>
                <a:spcPct val="90000"/>
              </a:lnSpc>
              <a:buSzPct val="100000"/>
              <a:tabLst>
                <a:tab pos="3208338" algn="l"/>
              </a:tabLst>
            </a:pPr>
            <a:r>
              <a:rPr lang="en-US" sz="2800" dirty="0"/>
              <a:t>Price:	(Quality surrogate) </a:t>
            </a:r>
          </a:p>
          <a:p>
            <a:pPr marL="292608" indent="-292608">
              <a:lnSpc>
                <a:spcPct val="90000"/>
              </a:lnSpc>
              <a:buSzPct val="100000"/>
              <a:tabLst>
                <a:tab pos="3208338" algn="l"/>
              </a:tabLst>
            </a:pPr>
            <a:r>
              <a:rPr lang="en-US" sz="2800" dirty="0"/>
              <a:t>Quality:	(Perceptions important)</a:t>
            </a:r>
          </a:p>
          <a:p>
            <a:pPr marL="292608" indent="-292608">
              <a:lnSpc>
                <a:spcPct val="90000"/>
              </a:lnSpc>
              <a:buSzPct val="100000"/>
              <a:tabLst>
                <a:tab pos="3208338" algn="l"/>
              </a:tabLst>
            </a:pPr>
            <a:r>
              <a:rPr lang="en-US" sz="2800" dirty="0"/>
              <a:t>Reputation:	(Word-of-mouth)</a:t>
            </a:r>
          </a:p>
          <a:p>
            <a:pPr marL="292608" indent="-292608">
              <a:lnSpc>
                <a:spcPct val="90000"/>
              </a:lnSpc>
              <a:buSzPct val="100000"/>
              <a:tabLst>
                <a:tab pos="3208338" algn="l"/>
              </a:tabLst>
            </a:pPr>
            <a:r>
              <a:rPr lang="en-US" sz="2800" dirty="0"/>
              <a:t>Safety:	(Customer well-being)</a:t>
            </a:r>
          </a:p>
          <a:p>
            <a:pPr marL="292608" indent="-292608">
              <a:lnSpc>
                <a:spcPct val="90000"/>
              </a:lnSpc>
              <a:buSzPct val="100000"/>
              <a:tabLst>
                <a:tab pos="3208338" algn="l"/>
              </a:tabLst>
            </a:pPr>
            <a:r>
              <a:rPr lang="en-US" sz="2800" dirty="0"/>
              <a:t>Speed:	(major criterion or trade of	for personal/reduced rate)</a:t>
            </a:r>
          </a:p>
        </p:txBody>
      </p:sp>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Winning Customers in the Marketplace </a:t>
            </a:r>
            <a:r>
              <a:rPr lang="en-US" sz="1000" dirty="0"/>
              <a:t>2</a:t>
            </a:r>
            <a:endParaRPr lang="en-US" dirty="0"/>
          </a:p>
        </p:txBody>
      </p:sp>
      <p:sp>
        <p:nvSpPr>
          <p:cNvPr id="2" name="Content Placeholder 1"/>
          <p:cNvSpPr>
            <a:spLocks noGrp="1"/>
          </p:cNvSpPr>
          <p:nvPr>
            <p:ph idx="1"/>
          </p:nvPr>
        </p:nvSpPr>
        <p:spPr>
          <a:xfrm>
            <a:off x="914400" y="1828800"/>
            <a:ext cx="7856350" cy="4572000"/>
          </a:xfrm>
        </p:spPr>
        <p:txBody>
          <a:bodyPr/>
          <a:lstStyle/>
          <a:p>
            <a:pPr marL="292608" indent="-292608">
              <a:buSzPct val="100000"/>
            </a:pPr>
            <a:r>
              <a:rPr lang="en-US" sz="2400" dirty="0"/>
              <a:t>Qualifiers: Criteria used by a customer to create a subset of service firms meeting minimum performance requirements, example: cleanliness for a fast food restaurant or safe aircraft for an airline.</a:t>
            </a:r>
          </a:p>
          <a:p>
            <a:pPr marL="292608" indent="-292608">
              <a:buSzPct val="100000"/>
            </a:pPr>
            <a:r>
              <a:rPr lang="en-US" sz="2400" dirty="0"/>
              <a:t>Service Winners: Criteria used by a customer to make the final purchase decision among competitors that have been previously qualified, example: price. </a:t>
            </a:r>
          </a:p>
          <a:p>
            <a:pPr marL="292608" indent="-292608">
              <a:buSzPct val="100000"/>
            </a:pPr>
            <a:r>
              <a:rPr lang="en-US" sz="2400" dirty="0"/>
              <a:t>Service Losers: Criteria representing failure to deliver a service at or above the expected level, resulting in a dissatisfied customer who is lost forever, example: failure to repair auto (dependability), rude treatment (personalization), or late delivery of package (speed).</a:t>
            </a:r>
          </a:p>
        </p:txBody>
      </p:sp>
    </p:spTree>
    <p:extLst>
      <p:ext uri="{BB962C8B-B14F-4D97-AF65-F5344CB8AC3E}">
        <p14:creationId xmlns:p14="http://schemas.microsoft.com/office/powerpoint/2010/main" val="24310946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xfrm>
            <a:off x="1190438" y="874713"/>
            <a:ext cx="7580312" cy="743744"/>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Sustainability in Services</a:t>
            </a:r>
          </a:p>
        </p:txBody>
      </p:sp>
      <p:sp>
        <p:nvSpPr>
          <p:cNvPr id="3" name="Content Placeholder 2"/>
          <p:cNvSpPr>
            <a:spLocks noGrp="1"/>
          </p:cNvSpPr>
          <p:nvPr>
            <p:ph idx="1"/>
          </p:nvPr>
        </p:nvSpPr>
        <p:spPr>
          <a:xfrm>
            <a:off x="1182688" y="1752601"/>
            <a:ext cx="7588062" cy="3429000"/>
          </a:xfrm>
        </p:spPr>
        <p:txBody>
          <a:bodyPr/>
          <a:lstStyle/>
          <a:p>
            <a:pPr marL="0" indent="0">
              <a:buNone/>
            </a:pPr>
            <a:r>
              <a:rPr lang="en-US" sz="2600" dirty="0"/>
              <a:t>Forces that Motivate Firms to Consider Sustainability as a Strategy:</a:t>
            </a:r>
          </a:p>
          <a:p>
            <a:pPr marL="0" indent="0">
              <a:buClr>
                <a:schemeClr val="tx1"/>
              </a:buClr>
              <a:buNone/>
            </a:pPr>
            <a:r>
              <a:rPr lang="en-US" sz="2600" dirty="0"/>
              <a:t>Regulations/legislation.</a:t>
            </a:r>
          </a:p>
          <a:p>
            <a:pPr marL="291600" lvl="1" indent="-291600">
              <a:buClr>
                <a:schemeClr val="tx1"/>
              </a:buClr>
              <a:buSzPct val="100000"/>
              <a:buFont typeface="Arial" panose="020B0604020202020204" pitchFamily="34" charset="0"/>
              <a:buChar char="•"/>
            </a:pPr>
            <a:r>
              <a:rPr lang="en-US" sz="2400" dirty="0"/>
              <a:t>Environmental Protection Agency (E</a:t>
            </a:r>
            <a:r>
              <a:rPr lang="en-US" sz="100" dirty="0"/>
              <a:t> </a:t>
            </a:r>
            <a:r>
              <a:rPr lang="en-US" sz="2400" dirty="0"/>
              <a:t>P</a:t>
            </a:r>
            <a:r>
              <a:rPr lang="en-US" sz="100" dirty="0"/>
              <a:t> </a:t>
            </a:r>
            <a:r>
              <a:rPr lang="en-US" sz="2400" dirty="0"/>
              <a:t>A).</a:t>
            </a:r>
          </a:p>
          <a:p>
            <a:pPr marL="291600" lvl="1" indent="-291600">
              <a:buClr>
                <a:schemeClr val="tx1"/>
              </a:buClr>
              <a:buSzPct val="100000"/>
              <a:buFont typeface="Arial" panose="020B0604020202020204" pitchFamily="34" charset="0"/>
              <a:buChar char="•"/>
            </a:pPr>
            <a:r>
              <a:rPr lang="en-US" sz="2400" dirty="0"/>
              <a:t>Waste Electrical and Electronic Equipment (W</a:t>
            </a:r>
            <a:r>
              <a:rPr lang="en-US" sz="100" dirty="0"/>
              <a:t> </a:t>
            </a:r>
            <a:r>
              <a:rPr lang="en-US" sz="2400" dirty="0"/>
              <a:t>E</a:t>
            </a:r>
            <a:r>
              <a:rPr lang="en-US" sz="100" dirty="0"/>
              <a:t> </a:t>
            </a:r>
            <a:r>
              <a:rPr lang="en-US" sz="2400" dirty="0" err="1"/>
              <a:t>E</a:t>
            </a:r>
            <a:r>
              <a:rPr lang="en-US" sz="100" dirty="0"/>
              <a:t> </a:t>
            </a:r>
            <a:r>
              <a:rPr lang="en-US" sz="2400" dirty="0"/>
              <a:t>E).</a:t>
            </a:r>
          </a:p>
          <a:p>
            <a:pPr marL="291600" lvl="1" indent="-291600">
              <a:buClr>
                <a:schemeClr val="tx1"/>
              </a:buClr>
              <a:buSzPct val="100000"/>
              <a:buFont typeface="Arial" panose="020B0604020202020204" pitchFamily="34" charset="0"/>
              <a:buChar char="•"/>
            </a:pPr>
            <a:r>
              <a:rPr lang="en-US" sz="2400" dirty="0"/>
              <a:t>Restriction of Hazardous Substances (</a:t>
            </a:r>
            <a:r>
              <a:rPr lang="en-US" sz="2400" dirty="0" err="1"/>
              <a:t>RoHS</a:t>
            </a:r>
            <a:r>
              <a:rPr lang="en-US" sz="2400" dirty="0"/>
              <a:t>).</a:t>
            </a:r>
          </a:p>
          <a:p>
            <a:pPr marL="291600" lvl="1" indent="-291600">
              <a:buClr>
                <a:schemeClr val="tx1"/>
              </a:buClr>
              <a:buSzPct val="100000"/>
              <a:buFont typeface="Arial" panose="020B0604020202020204" pitchFamily="34" charset="0"/>
              <a:buChar char="•"/>
            </a:pPr>
            <a:r>
              <a:rPr lang="en-US" sz="2400" dirty="0"/>
              <a:t>International Standards Organization (ISO 14000 and ISO 26000).</a:t>
            </a:r>
          </a:p>
        </p:txBody>
      </p:sp>
      <p:sp>
        <p:nvSpPr>
          <p:cNvPr id="4" name="Content Placeholder 3"/>
          <p:cNvSpPr>
            <a:spLocks noGrp="1"/>
          </p:cNvSpPr>
          <p:nvPr>
            <p:ph idx="13"/>
          </p:nvPr>
        </p:nvSpPr>
        <p:spPr>
          <a:xfrm>
            <a:off x="1162050" y="5181600"/>
            <a:ext cx="7588062" cy="1371600"/>
          </a:xfrm>
        </p:spPr>
        <p:txBody>
          <a:bodyPr/>
          <a:lstStyle/>
          <a:p>
            <a:pPr marL="0" indent="0">
              <a:buClr>
                <a:schemeClr val="tx1"/>
              </a:buClr>
              <a:buNone/>
            </a:pPr>
            <a:r>
              <a:rPr lang="en-US" sz="2600" dirty="0"/>
              <a:t>Perception/Image Building.</a:t>
            </a:r>
          </a:p>
          <a:p>
            <a:pPr marL="0" indent="0">
              <a:buClr>
                <a:schemeClr val="tx1"/>
              </a:buClr>
              <a:buNone/>
            </a:pPr>
            <a:r>
              <a:rPr lang="en-US" sz="2600" dirty="0"/>
              <a:t>Economic.</a:t>
            </a:r>
          </a:p>
          <a:p>
            <a:pPr marL="291600" lvl="1" indent="-291600">
              <a:buClr>
                <a:schemeClr val="tx1"/>
              </a:buClr>
              <a:buSzPct val="100000"/>
              <a:buFont typeface="Arial" panose="020B0604020202020204" pitchFamily="34" charset="0"/>
              <a:buChar char="•"/>
            </a:pPr>
            <a:r>
              <a:rPr lang="en-US" sz="2400" dirty="0"/>
              <a:t>Cost savings from waste reduction.</a:t>
            </a:r>
          </a:p>
        </p:txBody>
      </p:sp>
    </p:spTree>
    <p:extLst>
      <p:ext uri="{BB962C8B-B14F-4D97-AF65-F5344CB8AC3E}">
        <p14:creationId xmlns:p14="http://schemas.microsoft.com/office/powerpoint/2010/main" val="24880877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2.2: The Triple Bottom Line in Relation to Sustainability</a:t>
            </a:r>
          </a:p>
        </p:txBody>
      </p:sp>
      <p:pic>
        <p:nvPicPr>
          <p:cNvPr id="4" name="Picture 3" descr="Venn diagram with three overlapping circles showing the relation to sustainabil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1981200"/>
            <a:ext cx="5029200" cy="4081549"/>
          </a:xfrm>
          <a:prstGeom prst="rect">
            <a:avLst/>
          </a:prstGeom>
        </p:spPr>
      </p:pic>
      <p:sp>
        <p:nvSpPr>
          <p:cNvPr id="2" name="Content Placeholder 1"/>
          <p:cNvSpPr>
            <a:spLocks noGrp="1"/>
          </p:cNvSpPr>
          <p:nvPr>
            <p:ph idx="1"/>
          </p:nvPr>
        </p:nvSpPr>
        <p:spPr>
          <a:xfrm>
            <a:off x="3962400" y="6248400"/>
            <a:ext cx="1905000" cy="228600"/>
          </a:xfrm>
        </p:spPr>
        <p:txBody>
          <a:bodyPr/>
          <a:lstStyle/>
          <a:p>
            <a:pPr marL="0" indent="0">
              <a:buNone/>
            </a:pPr>
            <a:r>
              <a:rPr lang="en-IN" sz="900" u="sng" dirty="0">
                <a:solidFill>
                  <a:srgbClr val="0000CC"/>
                </a:solidFill>
                <a:hlinkClick r:id="rId4" action="ppaction://hlinksldjump"/>
              </a:rPr>
              <a:t>Access the long description slide.</a:t>
            </a:r>
            <a:endParaRPr lang="en-IN" sz="900" u="sng" dirty="0">
              <a:solidFill>
                <a:srgbClr val="0000CC"/>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noChangeArrowheads="1"/>
          </p:cNvSpPr>
          <p:nvPr>
            <p:ph type="title"/>
          </p:nvPr>
        </p:nvSpPr>
        <p:spPr>
          <a:xfrm>
            <a:off x="1182688" y="2286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2.3: Strategic Roles of Information in Services</a:t>
            </a:r>
          </a:p>
        </p:txBody>
      </p:sp>
      <p:sp>
        <p:nvSpPr>
          <p:cNvPr id="2" name="Content Placeholder 1"/>
          <p:cNvSpPr>
            <a:spLocks noGrp="1"/>
          </p:cNvSpPr>
          <p:nvPr>
            <p:ph idx="13"/>
          </p:nvPr>
        </p:nvSpPr>
        <p:spPr>
          <a:xfrm>
            <a:off x="1162050" y="1981200"/>
            <a:ext cx="7588062" cy="443706"/>
          </a:xfrm>
        </p:spPr>
        <p:txBody>
          <a:bodyPr/>
          <a:lstStyle/>
          <a:p>
            <a:pPr marL="0" indent="0">
              <a:buNone/>
            </a:pPr>
            <a:r>
              <a:rPr lang="en-IN" sz="2500" b="1" dirty="0"/>
              <a:t>Competitive use of information</a:t>
            </a:r>
          </a:p>
        </p:txBody>
      </p:sp>
      <p:pic>
        <p:nvPicPr>
          <p:cNvPr id="3" name="Picture 2" descr="Two-way table showing the competitive use of inform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2581695"/>
            <a:ext cx="5501141" cy="3395615"/>
          </a:xfrm>
          <a:prstGeom prst="rect">
            <a:avLst/>
          </a:prstGeom>
        </p:spPr>
      </p:pic>
      <p:sp>
        <p:nvSpPr>
          <p:cNvPr id="5" name="Content Placeholder 4"/>
          <p:cNvSpPr>
            <a:spLocks noGrp="1"/>
          </p:cNvSpPr>
          <p:nvPr>
            <p:ph idx="1"/>
          </p:nvPr>
        </p:nvSpPr>
        <p:spPr>
          <a:xfrm>
            <a:off x="1182688" y="6172200"/>
            <a:ext cx="7588062" cy="228600"/>
          </a:xfrm>
        </p:spPr>
        <p:txBody>
          <a:bodyPr/>
          <a:lstStyle/>
          <a:p>
            <a:pPr marL="0" indent="0" algn="ctr">
              <a:buNone/>
            </a:pPr>
            <a:r>
              <a:rPr lang="en-IN" sz="900" u="sng" dirty="0">
                <a:solidFill>
                  <a:srgbClr val="0000CC"/>
                </a:solidFill>
                <a:hlinkClick r:id="rId4" action="ppaction://hlinksldjump"/>
              </a:rPr>
              <a:t>Access the long description slide.</a:t>
            </a:r>
            <a:endParaRPr lang="en-IN" sz="900" u="sng" dirty="0">
              <a:solidFill>
                <a:srgbClr val="0000CC"/>
              </a:solidFill>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2.4: Internet of Things Trajectory</a:t>
            </a:r>
          </a:p>
        </p:txBody>
      </p:sp>
      <p:pic>
        <p:nvPicPr>
          <p:cNvPr id="3" name="Picture 2" descr="Graph showing that as time goes on, technology is advancing.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3601" y="1905000"/>
            <a:ext cx="5476799" cy="4237604"/>
          </a:xfrm>
          <a:prstGeom prst="rect">
            <a:avLst/>
          </a:prstGeom>
        </p:spPr>
      </p:pic>
      <p:sp>
        <p:nvSpPr>
          <p:cNvPr id="7" name="Content Placeholder 6"/>
          <p:cNvSpPr>
            <a:spLocks noGrp="1"/>
          </p:cNvSpPr>
          <p:nvPr>
            <p:ph idx="1"/>
          </p:nvPr>
        </p:nvSpPr>
        <p:spPr>
          <a:xfrm>
            <a:off x="3981450" y="6253565"/>
            <a:ext cx="1816521" cy="199184"/>
          </a:xfrm>
        </p:spPr>
        <p:txBody>
          <a:bodyPr/>
          <a:lstStyle/>
          <a:p>
            <a:pPr marL="0" indent="0" algn="ctr">
              <a:buNone/>
            </a:pPr>
            <a:r>
              <a:rPr lang="en-IN" sz="900" dirty="0">
                <a:hlinkClick r:id="rId3" action="ppaction://hlinksldjump"/>
              </a:rPr>
              <a:t>Access the long description slide.</a:t>
            </a:r>
            <a:endParaRPr lang="en-IN" sz="900" dirty="0">
              <a:hlinkClick r:id="rId4" action="ppaction://hlinksldjump"/>
            </a:endParaRPr>
          </a:p>
        </p:txBody>
      </p:sp>
    </p:spTree>
    <p:extLst>
      <p:ext uri="{BB962C8B-B14F-4D97-AF65-F5344CB8AC3E}">
        <p14:creationId xmlns:p14="http://schemas.microsoft.com/office/powerpoint/2010/main" val="350205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dirty="0"/>
              <a:t>Figure 2.5: Big Data</a:t>
            </a:r>
          </a:p>
        </p:txBody>
      </p:sp>
      <p:sp>
        <p:nvSpPr>
          <p:cNvPr id="3" name="Content Placeholder 2"/>
          <p:cNvSpPr>
            <a:spLocks noGrp="1"/>
          </p:cNvSpPr>
          <p:nvPr>
            <p:ph idx="13"/>
          </p:nvPr>
        </p:nvSpPr>
        <p:spPr>
          <a:xfrm>
            <a:off x="1162050" y="1893934"/>
            <a:ext cx="4476750" cy="315866"/>
          </a:xfrm>
        </p:spPr>
        <p:txBody>
          <a:bodyPr/>
          <a:lstStyle/>
          <a:p>
            <a:pPr marL="0" indent="0">
              <a:buNone/>
            </a:pPr>
            <a:r>
              <a:rPr lang="en-US" sz="1600" dirty="0">
                <a:solidFill>
                  <a:srgbClr val="0070C0"/>
                </a:solidFill>
              </a:rPr>
              <a:t>What types of questions can Big Data help answer?</a:t>
            </a:r>
          </a:p>
        </p:txBody>
      </p:sp>
      <p:pic>
        <p:nvPicPr>
          <p:cNvPr id="4" name="Picture 3" descr="Graph showing the types of questions big data can answer and classifying them in terms of difficulty and valu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0" y="2222726"/>
            <a:ext cx="5235303" cy="3974246"/>
          </a:xfrm>
          <a:prstGeom prst="rect">
            <a:avLst/>
          </a:prstGeom>
        </p:spPr>
      </p:pic>
      <p:sp>
        <p:nvSpPr>
          <p:cNvPr id="7" name="Content Placeholder 6"/>
          <p:cNvSpPr>
            <a:spLocks noGrp="1"/>
          </p:cNvSpPr>
          <p:nvPr>
            <p:ph idx="1"/>
          </p:nvPr>
        </p:nvSpPr>
        <p:spPr>
          <a:xfrm>
            <a:off x="3954650" y="6267049"/>
            <a:ext cx="1836550" cy="229001"/>
          </a:xfrm>
        </p:spPr>
        <p:txBody>
          <a:bodyPr/>
          <a:lstStyle/>
          <a:p>
            <a:pPr marL="0" indent="0" algn="ctr">
              <a:buNone/>
            </a:pPr>
            <a:r>
              <a:rPr lang="en-IN" sz="900" dirty="0">
                <a:hlinkClick r:id="rId3" action="ppaction://hlinksldjump"/>
              </a:rPr>
              <a:t>Access the long description slide.</a:t>
            </a:r>
            <a:endParaRPr lang="en-IN" sz="900" dirty="0">
              <a:hlinkClick r:id="rId4" action="ppaction://hlinksldjump"/>
            </a:endParaRPr>
          </a:p>
        </p:txBody>
      </p:sp>
    </p:spTree>
    <p:extLst>
      <p:ext uri="{BB962C8B-B14F-4D97-AF65-F5344CB8AC3E}">
        <p14:creationId xmlns:p14="http://schemas.microsoft.com/office/powerpoint/2010/main" val="3030465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Virtual Value Chain</a:t>
            </a:r>
          </a:p>
        </p:txBody>
      </p:sp>
      <p:sp>
        <p:nvSpPr>
          <p:cNvPr id="3" name="Content Placeholder 2"/>
          <p:cNvSpPr>
            <a:spLocks noGrp="1"/>
          </p:cNvSpPr>
          <p:nvPr>
            <p:ph idx="1"/>
          </p:nvPr>
        </p:nvSpPr>
        <p:spPr>
          <a:xfrm>
            <a:off x="838200" y="1828800"/>
            <a:ext cx="8153400" cy="4648200"/>
          </a:xfrm>
        </p:spPr>
        <p:txBody>
          <a:bodyPr/>
          <a:lstStyle/>
          <a:p>
            <a:pPr marL="0" indent="0">
              <a:spcBef>
                <a:spcPts val="0"/>
              </a:spcBef>
              <a:buSzPct val="70000"/>
              <a:buNone/>
            </a:pPr>
            <a:r>
              <a:rPr lang="en-US" sz="2600" dirty="0"/>
              <a:t>Market</a:t>
            </a:r>
            <a:r>
              <a:rPr lang="en-US" sz="2600" i="1" dirty="0"/>
              <a:t>place</a:t>
            </a:r>
            <a:r>
              <a:rPr lang="en-US" sz="2600" dirty="0"/>
              <a:t> versus Market</a:t>
            </a:r>
            <a:r>
              <a:rPr lang="en-US" sz="2600" i="1" dirty="0"/>
              <a:t>space.</a:t>
            </a:r>
            <a:endParaRPr lang="en-US" sz="2600" dirty="0"/>
          </a:p>
          <a:p>
            <a:pPr marL="0" indent="0">
              <a:spcBef>
                <a:spcPts val="0"/>
              </a:spcBef>
              <a:buSzPct val="70000"/>
              <a:buNone/>
            </a:pPr>
            <a:r>
              <a:rPr lang="en-US" sz="2600" dirty="0"/>
              <a:t>Creating New Markets Using Information (Gather, Organize, Select, Synthesize, and Distribute).</a:t>
            </a:r>
          </a:p>
          <a:p>
            <a:pPr marL="0" indent="0">
              <a:spcBef>
                <a:spcPts val="0"/>
              </a:spcBef>
              <a:spcAft>
                <a:spcPts val="600"/>
              </a:spcAft>
              <a:buSzPct val="70000"/>
              <a:buNone/>
            </a:pPr>
            <a:r>
              <a:rPr lang="en-US" sz="2600" dirty="0"/>
              <a:t>Four Stage Evolution.</a:t>
            </a:r>
          </a:p>
          <a:p>
            <a:pPr marL="292608" indent="-292608">
              <a:spcBef>
                <a:spcPts val="0"/>
              </a:spcBef>
              <a:spcAft>
                <a:spcPts val="600"/>
              </a:spcAft>
              <a:buSzPct val="70000"/>
            </a:pPr>
            <a:r>
              <a:rPr lang="en-US" sz="2000" dirty="0">
                <a:cs typeface="Times New Roman" pitchFamily="18" charset="0"/>
              </a:rPr>
              <a:t>1</a:t>
            </a:r>
            <a:r>
              <a:rPr lang="en-US" sz="2000" baseline="30000" dirty="0">
                <a:cs typeface="Times New Roman" pitchFamily="18" charset="0"/>
              </a:rPr>
              <a:t>st</a:t>
            </a:r>
            <a:r>
              <a:rPr lang="en-US" sz="2000" dirty="0">
                <a:cs typeface="Times New Roman" pitchFamily="18" charset="0"/>
              </a:rPr>
              <a:t> Stage (New Processes): See physical operations more effectively with information (USAA “paperless operation”).</a:t>
            </a:r>
          </a:p>
          <a:p>
            <a:pPr marL="292608" indent="-292608">
              <a:spcBef>
                <a:spcPts val="0"/>
              </a:spcBef>
              <a:spcAft>
                <a:spcPts val="600"/>
              </a:spcAft>
              <a:buSzPct val="70000"/>
            </a:pPr>
            <a:r>
              <a:rPr lang="en-US" sz="2000" dirty="0">
                <a:cs typeface="Times New Roman" pitchFamily="18" charset="0"/>
              </a:rPr>
              <a:t>2</a:t>
            </a:r>
            <a:r>
              <a:rPr lang="en-US" sz="2000" baseline="30000" dirty="0">
                <a:cs typeface="Times New Roman" pitchFamily="18" charset="0"/>
              </a:rPr>
              <a:t>nd</a:t>
            </a:r>
            <a:r>
              <a:rPr lang="en-US" sz="2000" dirty="0">
                <a:cs typeface="Times New Roman" pitchFamily="18" charset="0"/>
              </a:rPr>
              <a:t> Stage (New Knowledge): Virtual alternatives substitute for physical activities (USAA “automate underwriting”).</a:t>
            </a:r>
          </a:p>
          <a:p>
            <a:pPr marL="292608" indent="-292608">
              <a:spcBef>
                <a:spcPts val="0"/>
              </a:spcBef>
              <a:spcAft>
                <a:spcPts val="600"/>
              </a:spcAft>
              <a:buSzPct val="70000"/>
            </a:pPr>
            <a:r>
              <a:rPr lang="en-US" sz="2000" dirty="0">
                <a:cs typeface="Times New Roman" pitchFamily="18" charset="0"/>
              </a:rPr>
              <a:t>3</a:t>
            </a:r>
            <a:r>
              <a:rPr lang="en-US" sz="2000" baseline="30000" dirty="0">
                <a:cs typeface="Times New Roman" pitchFamily="18" charset="0"/>
              </a:rPr>
              <a:t>rd</a:t>
            </a:r>
            <a:r>
              <a:rPr lang="en-US" sz="2000" dirty="0">
                <a:cs typeface="Times New Roman" pitchFamily="18" charset="0"/>
              </a:rPr>
              <a:t> Stage (New Products): Member information is analyzed to discover new product needs and methods to deliver value (USAA “event-oriented service”).</a:t>
            </a:r>
          </a:p>
          <a:p>
            <a:pPr marL="292608" indent="-292608">
              <a:spcBef>
                <a:spcPts val="0"/>
              </a:spcBef>
              <a:spcAft>
                <a:spcPts val="600"/>
              </a:spcAft>
              <a:buSzPct val="70000"/>
            </a:pPr>
            <a:r>
              <a:rPr lang="en-US" sz="2000" dirty="0">
                <a:cs typeface="Times New Roman" pitchFamily="18" charset="0"/>
              </a:rPr>
              <a:t>4</a:t>
            </a:r>
            <a:r>
              <a:rPr lang="en-US" sz="2000" baseline="30000" dirty="0">
                <a:cs typeface="Times New Roman" pitchFamily="18" charset="0"/>
              </a:rPr>
              <a:t>th</a:t>
            </a:r>
            <a:r>
              <a:rPr lang="en-US" sz="2000" dirty="0">
                <a:cs typeface="Times New Roman" pitchFamily="18" charset="0"/>
              </a:rPr>
              <a:t> Stage (New Relationships): Opportunities for customer collaboration in co-creation of value are explored (USAA “financial planning service”).</a:t>
            </a:r>
          </a:p>
        </p:txBody>
      </p:sp>
    </p:spTree>
    <p:extLst>
      <p:ext uri="{BB962C8B-B14F-4D97-AF65-F5344CB8AC3E}">
        <p14:creationId xmlns:p14="http://schemas.microsoft.com/office/powerpoint/2010/main" val="3744707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2.6: Exploiting the Virtual Value Chain</a:t>
            </a:r>
            <a:endParaRPr lang="en-US" sz="1000" dirty="0"/>
          </a:p>
        </p:txBody>
      </p:sp>
      <p:sp>
        <p:nvSpPr>
          <p:cNvPr id="3" name="Content Placeholder 2"/>
          <p:cNvSpPr>
            <a:spLocks noGrp="1"/>
          </p:cNvSpPr>
          <p:nvPr>
            <p:ph idx="13"/>
          </p:nvPr>
        </p:nvSpPr>
        <p:spPr>
          <a:xfrm>
            <a:off x="4114800" y="6248400"/>
            <a:ext cx="1752600" cy="228600"/>
          </a:xfrm>
        </p:spPr>
        <p:txBody>
          <a:bodyPr/>
          <a:lstStyle/>
          <a:p>
            <a:pPr marL="0" indent="0">
              <a:buNone/>
            </a:pPr>
            <a:r>
              <a:rPr lang="en-IN" sz="900" u="sng" dirty="0">
                <a:solidFill>
                  <a:srgbClr val="0000CC"/>
                </a:solidFill>
                <a:hlinkClick r:id="rId3" action="ppaction://hlinksldjump"/>
              </a:rPr>
              <a:t>Access the long description slide.</a:t>
            </a:r>
            <a:endParaRPr lang="en-IN" sz="900" u="sng" dirty="0">
              <a:solidFill>
                <a:srgbClr val="0000CC"/>
              </a:solidFill>
            </a:endParaRPr>
          </a:p>
        </p:txBody>
      </p:sp>
      <p:pic>
        <p:nvPicPr>
          <p:cNvPr id="6" name="Picture 5" descr="Diagram with two parallel arrows showing the stages of the virtual value chai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 y="2362200"/>
            <a:ext cx="6385948" cy="3454034"/>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p:nvPr>
        </p:nvSpPr>
        <p:spPr>
          <a:xfrm>
            <a:off x="1182688" y="3810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838200" y="2017712"/>
            <a:ext cx="7391400" cy="4459287"/>
          </a:xfrm>
          <a:noFill/>
        </p:spPr>
        <p:txBody>
          <a:bodyPr lIns="92075" tIns="46038" rIns="92075" bIns="46038"/>
          <a:lstStyle/>
          <a:p>
            <a:pPr marL="292608" indent="-292608">
              <a:lnSpc>
                <a:spcPct val="90000"/>
              </a:lnSpc>
              <a:buSzPct val="100000"/>
            </a:pPr>
            <a:r>
              <a:rPr lang="en-US" sz="2000" dirty="0"/>
              <a:t>Formulate a strategic service vision.</a:t>
            </a:r>
          </a:p>
          <a:p>
            <a:pPr marL="292608" indent="-292608">
              <a:lnSpc>
                <a:spcPct val="90000"/>
              </a:lnSpc>
              <a:buSzPct val="100000"/>
            </a:pPr>
            <a:r>
              <a:rPr lang="en-US" sz="2000" dirty="0"/>
              <a:t>Describe how a service competes using the three generic service strategies.</a:t>
            </a:r>
          </a:p>
          <a:p>
            <a:pPr marL="292608" indent="-292608">
              <a:lnSpc>
                <a:spcPct val="90000"/>
              </a:lnSpc>
              <a:buSzPct val="100000"/>
            </a:pPr>
            <a:r>
              <a:rPr lang="en-US" sz="2000" dirty="0"/>
              <a:t>Perform a SWOT and Five Forces Analysis</a:t>
            </a:r>
          </a:p>
          <a:p>
            <a:pPr marL="292608" indent="-292608">
              <a:lnSpc>
                <a:spcPct val="90000"/>
              </a:lnSpc>
              <a:buSzPct val="100000"/>
            </a:pPr>
            <a:r>
              <a:rPr lang="en-US" sz="2000" dirty="0"/>
              <a:t>Explain service qualifiers, service winners, and service losers.</a:t>
            </a:r>
          </a:p>
          <a:p>
            <a:pPr marL="292608" indent="-292608">
              <a:lnSpc>
                <a:spcPct val="90000"/>
              </a:lnSpc>
              <a:buSzPct val="100000"/>
            </a:pPr>
            <a:r>
              <a:rPr lang="en-US" sz="2000" dirty="0"/>
              <a:t>Discuss the competitive role of information in services and its limits. </a:t>
            </a:r>
          </a:p>
          <a:p>
            <a:pPr marL="292608" indent="-292608">
              <a:lnSpc>
                <a:spcPct val="90000"/>
              </a:lnSpc>
              <a:buSzPct val="100000"/>
            </a:pPr>
            <a:r>
              <a:rPr lang="en-US" sz="2000" dirty="0"/>
              <a:t>Explain the concept of the virtual value chain and its role in service innovation.</a:t>
            </a:r>
          </a:p>
          <a:p>
            <a:pPr marL="292608" indent="-292608">
              <a:lnSpc>
                <a:spcPct val="90000"/>
              </a:lnSpc>
              <a:buSzPct val="100000"/>
            </a:pPr>
            <a:r>
              <a:rPr lang="en-US" sz="2000" dirty="0"/>
              <a:t>Discuss service firm sustainability &amp; triple bottom-line impact</a:t>
            </a:r>
          </a:p>
          <a:p>
            <a:pPr marL="292608" indent="-292608">
              <a:lnSpc>
                <a:spcPct val="90000"/>
              </a:lnSpc>
              <a:buSzPct val="100000"/>
            </a:pPr>
            <a:r>
              <a:rPr lang="en-US" sz="2000" dirty="0"/>
              <a:t>Explain what features of a service firm lead to economics of scalability.</a:t>
            </a:r>
          </a:p>
          <a:p>
            <a:pPr marL="292608" indent="-292608">
              <a:lnSpc>
                <a:spcPct val="90000"/>
              </a:lnSpc>
              <a:buSzPct val="100000"/>
            </a:pPr>
            <a:r>
              <a:rPr lang="en-US" sz="2000" dirty="0"/>
              <a:t>Categorize a service firm according to its stage of competitiveness.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xfrm>
            <a:off x="1182688" y="304800"/>
            <a:ext cx="61325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2.5: Scalability and E-Commerce</a:t>
            </a:r>
            <a:endParaRPr lang="en-US" sz="1000" dirty="0"/>
          </a:p>
        </p:txBody>
      </p:sp>
      <p:pic>
        <p:nvPicPr>
          <p:cNvPr id="5" name="Picture 4" descr="Reproduced Table 2.5, Scalability and E-Commerce, from page 48 of the textbook.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209800"/>
            <a:ext cx="8020469" cy="3699882"/>
          </a:xfrm>
          <a:prstGeom prst="rect">
            <a:avLst/>
          </a:prstGeom>
        </p:spPr>
      </p:pic>
    </p:spTree>
    <p:extLst>
      <p:ext uri="{BB962C8B-B14F-4D97-AF65-F5344CB8AC3E}">
        <p14:creationId xmlns:p14="http://schemas.microsoft.com/office/powerpoint/2010/main" val="27593975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Limits in the Use of Information</a:t>
            </a:r>
          </a:p>
        </p:txBody>
      </p:sp>
      <p:sp>
        <p:nvSpPr>
          <p:cNvPr id="2" name="Content Placeholder 1"/>
          <p:cNvSpPr>
            <a:spLocks noGrp="1"/>
          </p:cNvSpPr>
          <p:nvPr>
            <p:ph idx="1"/>
          </p:nvPr>
        </p:nvSpPr>
        <p:spPr>
          <a:xfrm>
            <a:off x="838200" y="2017713"/>
            <a:ext cx="7932550" cy="4114800"/>
          </a:xfrm>
        </p:spPr>
        <p:txBody>
          <a:bodyPr/>
          <a:lstStyle/>
          <a:p>
            <a:pPr marL="292608" indent="-292608">
              <a:buSzPct val="100000"/>
            </a:pPr>
            <a:r>
              <a:rPr lang="en-US" dirty="0"/>
              <a:t>Anticompetitive (example: barrier to entry).</a:t>
            </a:r>
          </a:p>
          <a:p>
            <a:pPr marL="292608" indent="-292608">
              <a:buSzPct val="100000"/>
            </a:pPr>
            <a:r>
              <a:rPr lang="en-US" dirty="0"/>
              <a:t>Fairness (example: yield management).</a:t>
            </a:r>
          </a:p>
          <a:p>
            <a:pPr marL="292608" indent="-292608">
              <a:buSzPct val="100000"/>
            </a:pPr>
            <a:r>
              <a:rPr lang="en-US" dirty="0"/>
              <a:t>Invasion of Privacy (example: micro-marketing).</a:t>
            </a:r>
          </a:p>
          <a:p>
            <a:pPr marL="292608" indent="-292608">
              <a:buSzPct val="100000"/>
            </a:pPr>
            <a:r>
              <a:rPr lang="en-US" dirty="0"/>
              <a:t>Data Security (example: medical records).</a:t>
            </a:r>
          </a:p>
          <a:p>
            <a:pPr marL="292608" indent="-292608">
              <a:buSzPct val="100000"/>
            </a:pPr>
            <a:r>
              <a:rPr lang="en-US" dirty="0"/>
              <a:t>Reliability (example: credit-report).</a:t>
            </a:r>
          </a:p>
        </p:txBody>
      </p:sp>
    </p:spTree>
    <p:extLst>
      <p:ext uri="{BB962C8B-B14F-4D97-AF65-F5344CB8AC3E}">
        <p14:creationId xmlns:p14="http://schemas.microsoft.com/office/powerpoint/2010/main" val="61231372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Information to Categorize Customers</a:t>
            </a:r>
          </a:p>
        </p:txBody>
      </p:sp>
      <p:sp>
        <p:nvSpPr>
          <p:cNvPr id="3" name="Content Placeholder 2"/>
          <p:cNvSpPr>
            <a:spLocks noGrp="1"/>
          </p:cNvSpPr>
          <p:nvPr>
            <p:ph idx="1"/>
          </p:nvPr>
        </p:nvSpPr>
        <p:spPr>
          <a:xfrm>
            <a:off x="914400" y="2017713"/>
            <a:ext cx="7848600" cy="4078287"/>
          </a:xfrm>
        </p:spPr>
        <p:txBody>
          <a:bodyPr/>
          <a:lstStyle/>
          <a:p>
            <a:pPr marL="292608" indent="-292608">
              <a:buSzPct val="100000"/>
            </a:pPr>
            <a:r>
              <a:rPr lang="en-US" sz="2600" u="sng" dirty="0"/>
              <a:t>Coding</a:t>
            </a:r>
            <a:r>
              <a:rPr lang="en-US" sz="2600" dirty="0"/>
              <a:t> grades customers based on how profitable their business is.</a:t>
            </a:r>
          </a:p>
          <a:p>
            <a:pPr marL="292608" indent="-292608">
              <a:buSzPct val="100000"/>
            </a:pPr>
            <a:r>
              <a:rPr lang="en-US" sz="2600" u="sng" dirty="0"/>
              <a:t>Routing</a:t>
            </a:r>
            <a:r>
              <a:rPr lang="en-US" sz="2600" dirty="0"/>
              <a:t> is used by call centers to place customers in different queues based on customer’s code.</a:t>
            </a:r>
          </a:p>
          <a:p>
            <a:pPr marL="292608" indent="-292608">
              <a:buSzPct val="100000"/>
            </a:pPr>
            <a:r>
              <a:rPr lang="en-US" sz="2600" u="sng" dirty="0"/>
              <a:t>Targeting</a:t>
            </a:r>
            <a:r>
              <a:rPr lang="en-US" sz="2600" dirty="0"/>
              <a:t> allows choice customers to have fees waived and get other hidden discounts based on the value of their business.</a:t>
            </a:r>
          </a:p>
          <a:p>
            <a:pPr marL="292608" indent="-292608">
              <a:buSzPct val="100000"/>
            </a:pPr>
            <a:r>
              <a:rPr lang="en-US" sz="2600" u="sng" dirty="0"/>
              <a:t>Sharing</a:t>
            </a:r>
            <a:r>
              <a:rPr lang="en-US" sz="2600" dirty="0"/>
              <a:t> corporate data about your transaction history with other firms is a source of revenue.</a:t>
            </a:r>
          </a:p>
        </p:txBody>
      </p:sp>
    </p:spTree>
    <p:extLst>
      <p:ext uri="{BB962C8B-B14F-4D97-AF65-F5344CB8AC3E}">
        <p14:creationId xmlns:p14="http://schemas.microsoft.com/office/powerpoint/2010/main" val="3217356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Table 2.7: Stages in Service Firm Competitiveness – Part 1</a:t>
            </a:r>
          </a:p>
        </p:txBody>
      </p:sp>
      <p:graphicFrame>
        <p:nvGraphicFramePr>
          <p:cNvPr id="2" name="Table 1"/>
          <p:cNvGraphicFramePr>
            <a:graphicFrameLocks noGrp="1"/>
          </p:cNvGraphicFramePr>
          <p:nvPr>
            <p:extLst>
              <p:ext uri="{D42A27DB-BD31-4B8C-83A1-F6EECF244321}">
                <p14:modId xmlns:p14="http://schemas.microsoft.com/office/powerpoint/2010/main" val="2803729909"/>
              </p:ext>
            </p:extLst>
          </p:nvPr>
        </p:nvGraphicFramePr>
        <p:xfrm>
          <a:off x="533400" y="2133600"/>
          <a:ext cx="8229600" cy="4114800"/>
        </p:xfrm>
        <a:graphic>
          <a:graphicData uri="http://schemas.openxmlformats.org/drawingml/2006/table">
            <a:tbl>
              <a:tblPr firstRow="1" bandRow="1">
                <a:tableStyleId>{2D5ABB26-0587-4C30-8999-92F81FD0307C}</a:tableStyleId>
              </a:tblPr>
              <a:tblGrid>
                <a:gridCol w="1066800">
                  <a:extLst>
                    <a:ext uri="{9D8B030D-6E8A-4147-A177-3AD203B41FA5}">
                      <a16:colId xmlns:a16="http://schemas.microsoft.com/office/drawing/2014/main" val="2492323359"/>
                    </a:ext>
                  </a:extLst>
                </a:gridCol>
                <a:gridCol w="1524000">
                  <a:extLst>
                    <a:ext uri="{9D8B030D-6E8A-4147-A177-3AD203B41FA5}">
                      <a16:colId xmlns:a16="http://schemas.microsoft.com/office/drawing/2014/main" val="2237129094"/>
                    </a:ext>
                  </a:extLst>
                </a:gridCol>
                <a:gridCol w="1524000">
                  <a:extLst>
                    <a:ext uri="{9D8B030D-6E8A-4147-A177-3AD203B41FA5}">
                      <a16:colId xmlns:a16="http://schemas.microsoft.com/office/drawing/2014/main" val="77912011"/>
                    </a:ext>
                  </a:extLst>
                </a:gridCol>
                <a:gridCol w="1828800">
                  <a:extLst>
                    <a:ext uri="{9D8B030D-6E8A-4147-A177-3AD203B41FA5}">
                      <a16:colId xmlns:a16="http://schemas.microsoft.com/office/drawing/2014/main" val="2332944451"/>
                    </a:ext>
                  </a:extLst>
                </a:gridCol>
                <a:gridCol w="2286000">
                  <a:extLst>
                    <a:ext uri="{9D8B030D-6E8A-4147-A177-3AD203B41FA5}">
                      <a16:colId xmlns:a16="http://schemas.microsoft.com/office/drawing/2014/main" val="3193089650"/>
                    </a:ext>
                  </a:extLst>
                </a:gridCol>
              </a:tblGrid>
              <a:tr h="370840">
                <a:tc>
                  <a:txBody>
                    <a:bodyPr/>
                    <a:lstStyle/>
                    <a:p>
                      <a:pPr algn="ctr"/>
                      <a:r>
                        <a:rPr lang="en-IN" sz="14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1.Available for Service</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2. Journeyman</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3. Distinctive Competence Achieved</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4. World-Class Service Delivery</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81111908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Reputation</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Customers patronize service firms for reasons other than performance.</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400" u="none" strike="noStrike" kern="1200" baseline="0" dirty="0">
                          <a:latin typeface="Calibri" panose="020F0502020204030204" pitchFamily="34" charset="0"/>
                        </a:rPr>
                        <a:t>Customers neither seek out nor avoid the firm.</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Customers seek out the firm on the basis of its sustained reputation for meeting customer expectations.</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The company’s name is synonymous with service excellence. Its service doesn’t just satisfy customers; it delights them and thereby expands customer expectations to levels its competitors are unable to fulfill.</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728323775"/>
                  </a:ext>
                </a:extLst>
              </a:tr>
              <a:tr h="370840">
                <a:tc>
                  <a:txBody>
                    <a:bodyPr/>
                    <a:lstStyle/>
                    <a:p>
                      <a:pPr algn="ctr"/>
                      <a:endParaRPr lang="en-US" sz="1400" u="none" strike="noStrike" kern="1200" baseline="0" dirty="0">
                        <a:latin typeface="Calibri" panose="020F0502020204030204" pitchFamily="34" charset="0"/>
                      </a:endParaRPr>
                    </a:p>
                    <a:p>
                      <a:pPr algn="ctr"/>
                      <a:r>
                        <a:rPr lang="en-US" sz="1400" u="none" strike="noStrike" kern="1200" baseline="0" dirty="0">
                          <a:latin typeface="Calibri" panose="020F0502020204030204" pitchFamily="34" charset="0"/>
                        </a:rPr>
                        <a:t>Operations</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u="none" strike="noStrike" kern="1200" baseline="0" dirty="0">
                          <a:latin typeface="Calibri" panose="020F0502020204030204" pitchFamily="34" charset="0"/>
                        </a:rPr>
                        <a:t>Operations is reactive, at best.</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u="none" strike="noStrike" kern="1200" baseline="0" dirty="0">
                          <a:latin typeface="Calibri" panose="020F0502020204030204" pitchFamily="34" charset="0"/>
                        </a:rPr>
                        <a:t>Operations functions in a mediocre, uninspired fashion.</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Operations continually excels, reinforced by personnel management and systems that support an intense customer focus.</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Operations is a quick learner and fast innovator; it masters every step of the service delivery process and provides capabilities that are superior to competitors.</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8867635"/>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2.7: Stages in Service Firm Competitiveness – Part 2</a:t>
            </a:r>
          </a:p>
        </p:txBody>
      </p:sp>
      <p:graphicFrame>
        <p:nvGraphicFramePr>
          <p:cNvPr id="3" name="Table 2"/>
          <p:cNvGraphicFramePr>
            <a:graphicFrameLocks noGrp="1"/>
          </p:cNvGraphicFramePr>
          <p:nvPr>
            <p:extLst>
              <p:ext uri="{D42A27DB-BD31-4B8C-83A1-F6EECF244321}">
                <p14:modId xmlns:p14="http://schemas.microsoft.com/office/powerpoint/2010/main" val="1533739676"/>
              </p:ext>
            </p:extLst>
          </p:nvPr>
        </p:nvGraphicFramePr>
        <p:xfrm>
          <a:off x="990600" y="2331720"/>
          <a:ext cx="7580310" cy="3688080"/>
        </p:xfrm>
        <a:graphic>
          <a:graphicData uri="http://schemas.openxmlformats.org/drawingml/2006/table">
            <a:tbl>
              <a:tblPr firstRow="1" bandRow="1">
                <a:tableStyleId>{2D5ABB26-0587-4C30-8999-92F81FD0307C}</a:tableStyleId>
              </a:tblPr>
              <a:tblGrid>
                <a:gridCol w="1516062">
                  <a:extLst>
                    <a:ext uri="{9D8B030D-6E8A-4147-A177-3AD203B41FA5}">
                      <a16:colId xmlns:a16="http://schemas.microsoft.com/office/drawing/2014/main" val="1066796070"/>
                    </a:ext>
                  </a:extLst>
                </a:gridCol>
                <a:gridCol w="1516062">
                  <a:extLst>
                    <a:ext uri="{9D8B030D-6E8A-4147-A177-3AD203B41FA5}">
                      <a16:colId xmlns:a16="http://schemas.microsoft.com/office/drawing/2014/main" val="3717218798"/>
                    </a:ext>
                  </a:extLst>
                </a:gridCol>
                <a:gridCol w="1516062">
                  <a:extLst>
                    <a:ext uri="{9D8B030D-6E8A-4147-A177-3AD203B41FA5}">
                      <a16:colId xmlns:a16="http://schemas.microsoft.com/office/drawing/2014/main" val="1231468115"/>
                    </a:ext>
                  </a:extLst>
                </a:gridCol>
                <a:gridCol w="1516062">
                  <a:extLst>
                    <a:ext uri="{9D8B030D-6E8A-4147-A177-3AD203B41FA5}">
                      <a16:colId xmlns:a16="http://schemas.microsoft.com/office/drawing/2014/main" val="3475068642"/>
                    </a:ext>
                  </a:extLst>
                </a:gridCol>
                <a:gridCol w="1516062">
                  <a:extLst>
                    <a:ext uri="{9D8B030D-6E8A-4147-A177-3AD203B41FA5}">
                      <a16:colId xmlns:a16="http://schemas.microsoft.com/office/drawing/2014/main" val="1187210921"/>
                    </a:ext>
                  </a:extLst>
                </a:gridCol>
              </a:tblGrid>
              <a:tr h="370840">
                <a:tc>
                  <a:txBody>
                    <a:bodyPr/>
                    <a:lstStyle/>
                    <a:p>
                      <a:pPr algn="ctr"/>
                      <a:r>
                        <a:rPr lang="en-IN" sz="14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1.Available for Service</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2. Journeyman</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3. Distinctive Competence Achieved</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4. World-Class Service Delivery</a:t>
                      </a:r>
                      <a:endParaRPr lang="en-US" sz="1400" b="1"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923031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Service quality</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tcPr>
                </a:tc>
                <a:tc>
                  <a:txBody>
                    <a:bodyPr/>
                    <a:lstStyle/>
                    <a:p>
                      <a:r>
                        <a:rPr lang="en-US" sz="1400" u="none" strike="noStrike" kern="1200" baseline="0" dirty="0">
                          <a:latin typeface="Calibri" panose="020F0502020204030204" pitchFamily="34" charset="0"/>
                        </a:rPr>
                        <a:t>Is subsidiary to cost, highly variable.</a:t>
                      </a:r>
                      <a:endParaRPr lang="en-IN" sz="1400" dirty="0">
                        <a:latin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Meets some customer expectations; consistent on one or two key dimensions.</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Exceeds customer expectations; consistent on multiple dimensions.</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Raises customer expectations and seeks challenges; improves continuously.</a:t>
                      </a:r>
                      <a:endParaRPr lang="en-US" sz="1400" b="0"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2276506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Back office</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u="none" strike="noStrike" kern="1200" baseline="0" dirty="0">
                          <a:latin typeface="Calibri" panose="020F0502020204030204" pitchFamily="34" charset="0"/>
                        </a:rPr>
                        <a:t>Counting room.</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Contributes to service, plays an important role in the total service, is given attention, but still is a separate role.</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Is equally valued with front office; plays integral role.</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Is proactive, develops its own capabilities, and generates opportunities.</a:t>
                      </a:r>
                      <a:endParaRPr lang="en-US" sz="1400" b="0"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2590246"/>
                  </a:ext>
                </a:extLst>
              </a:tr>
            </a:tbl>
          </a:graphicData>
        </a:graphic>
      </p:graphicFrame>
    </p:spTree>
    <p:extLst>
      <p:ext uri="{BB962C8B-B14F-4D97-AF65-F5344CB8AC3E}">
        <p14:creationId xmlns:p14="http://schemas.microsoft.com/office/powerpoint/2010/main" val="2084472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2.7: Stages in Service Firm Competitiveness – Part 3</a:t>
            </a:r>
          </a:p>
        </p:txBody>
      </p:sp>
      <p:graphicFrame>
        <p:nvGraphicFramePr>
          <p:cNvPr id="3" name="Table 2"/>
          <p:cNvGraphicFramePr>
            <a:graphicFrameLocks noGrp="1"/>
          </p:cNvGraphicFramePr>
          <p:nvPr>
            <p:extLst>
              <p:ext uri="{D42A27DB-BD31-4B8C-83A1-F6EECF244321}">
                <p14:modId xmlns:p14="http://schemas.microsoft.com/office/powerpoint/2010/main" val="212281123"/>
              </p:ext>
            </p:extLst>
          </p:nvPr>
        </p:nvGraphicFramePr>
        <p:xfrm>
          <a:off x="1066800" y="2545080"/>
          <a:ext cx="7162800" cy="3474720"/>
        </p:xfrm>
        <a:graphic>
          <a:graphicData uri="http://schemas.openxmlformats.org/drawingml/2006/table">
            <a:tbl>
              <a:tblPr firstRow="1" bandRow="1">
                <a:tableStyleId>{2D5ABB26-0587-4C30-8999-92F81FD0307C}</a:tableStyleId>
              </a:tblPr>
              <a:tblGrid>
                <a:gridCol w="1432560">
                  <a:extLst>
                    <a:ext uri="{9D8B030D-6E8A-4147-A177-3AD203B41FA5}">
                      <a16:colId xmlns:a16="http://schemas.microsoft.com/office/drawing/2014/main" val="3903568217"/>
                    </a:ext>
                  </a:extLst>
                </a:gridCol>
                <a:gridCol w="1432560">
                  <a:extLst>
                    <a:ext uri="{9D8B030D-6E8A-4147-A177-3AD203B41FA5}">
                      <a16:colId xmlns:a16="http://schemas.microsoft.com/office/drawing/2014/main" val="757970545"/>
                    </a:ext>
                  </a:extLst>
                </a:gridCol>
                <a:gridCol w="1432560">
                  <a:extLst>
                    <a:ext uri="{9D8B030D-6E8A-4147-A177-3AD203B41FA5}">
                      <a16:colId xmlns:a16="http://schemas.microsoft.com/office/drawing/2014/main" val="2755451855"/>
                    </a:ext>
                  </a:extLst>
                </a:gridCol>
                <a:gridCol w="1432560">
                  <a:extLst>
                    <a:ext uri="{9D8B030D-6E8A-4147-A177-3AD203B41FA5}">
                      <a16:colId xmlns:a16="http://schemas.microsoft.com/office/drawing/2014/main" val="3768549635"/>
                    </a:ext>
                  </a:extLst>
                </a:gridCol>
                <a:gridCol w="1432560">
                  <a:extLst>
                    <a:ext uri="{9D8B030D-6E8A-4147-A177-3AD203B41FA5}">
                      <a16:colId xmlns:a16="http://schemas.microsoft.com/office/drawing/2014/main" val="687134360"/>
                    </a:ext>
                  </a:extLst>
                </a:gridCol>
              </a:tblGrid>
              <a:tr h="370840">
                <a:tc>
                  <a:txBody>
                    <a:bodyPr/>
                    <a:lstStyle/>
                    <a:p>
                      <a:pPr algn="ctr"/>
                      <a:r>
                        <a:rPr lang="en-IN" sz="14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1.Available for Service</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2. Journeyman</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3. Distinctive Competence Achieved</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4. World-Class Service Delivery</a:t>
                      </a:r>
                      <a:endParaRPr lang="en-US" sz="1400" b="1"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5580161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baseline="0" dirty="0">
                          <a:latin typeface="Calibri" panose="020F0502020204030204" pitchFamily="34" charset="0"/>
                        </a:rPr>
                        <a:t>Customer</a:t>
                      </a:r>
                      <a:endParaRPr lang="en-US" sz="1400" b="1" i="0" u="none" strike="noStrike" baseline="0" dirty="0">
                        <a:solidFill>
                          <a:schemeClr val="tx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Unspecified, to be satisfied at minimum cost.</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A market segment whose basic needs are understood.</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A collection of individuals whose variation in needs is understood.</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A source of stimulation, ideas, and opportunities.</a:t>
                      </a:r>
                      <a:endParaRPr lang="en-US" sz="1400" b="0"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990884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Introduction of new technology</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When necessary for survival under duress.</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When justified by cost savings.</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When promises to enhance service.</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Source of first-mover advantages, creating ability to do things your competitors can’t do.</a:t>
                      </a:r>
                      <a:endParaRPr lang="en-US" sz="1400" b="0"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4239551"/>
                  </a:ext>
                </a:extLst>
              </a:tr>
            </a:tbl>
          </a:graphicData>
        </a:graphic>
      </p:graphicFrame>
    </p:spTree>
    <p:extLst>
      <p:ext uri="{BB962C8B-B14F-4D97-AF65-F5344CB8AC3E}">
        <p14:creationId xmlns:p14="http://schemas.microsoft.com/office/powerpoint/2010/main" val="23150288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2.7: Stages in Service Firm Competitiveness – Part 4</a:t>
            </a:r>
          </a:p>
        </p:txBody>
      </p:sp>
      <p:graphicFrame>
        <p:nvGraphicFramePr>
          <p:cNvPr id="3" name="Table 2"/>
          <p:cNvGraphicFramePr>
            <a:graphicFrameLocks noGrp="1"/>
          </p:cNvGraphicFramePr>
          <p:nvPr>
            <p:extLst>
              <p:ext uri="{D42A27DB-BD31-4B8C-83A1-F6EECF244321}">
                <p14:modId xmlns:p14="http://schemas.microsoft.com/office/powerpoint/2010/main" val="1102582354"/>
              </p:ext>
            </p:extLst>
          </p:nvPr>
        </p:nvGraphicFramePr>
        <p:xfrm>
          <a:off x="914400" y="2529840"/>
          <a:ext cx="7467600" cy="3261360"/>
        </p:xfrm>
        <a:graphic>
          <a:graphicData uri="http://schemas.openxmlformats.org/drawingml/2006/table">
            <a:tbl>
              <a:tblPr firstRow="1" bandRow="1">
                <a:tableStyleId>{2D5ABB26-0587-4C30-8999-92F81FD0307C}</a:tableStyleId>
              </a:tblPr>
              <a:tblGrid>
                <a:gridCol w="1493520">
                  <a:extLst>
                    <a:ext uri="{9D8B030D-6E8A-4147-A177-3AD203B41FA5}">
                      <a16:colId xmlns:a16="http://schemas.microsoft.com/office/drawing/2014/main" val="2443871854"/>
                    </a:ext>
                  </a:extLst>
                </a:gridCol>
                <a:gridCol w="1493520">
                  <a:extLst>
                    <a:ext uri="{9D8B030D-6E8A-4147-A177-3AD203B41FA5}">
                      <a16:colId xmlns:a16="http://schemas.microsoft.com/office/drawing/2014/main" val="1170705783"/>
                    </a:ext>
                  </a:extLst>
                </a:gridCol>
                <a:gridCol w="1493520">
                  <a:extLst>
                    <a:ext uri="{9D8B030D-6E8A-4147-A177-3AD203B41FA5}">
                      <a16:colId xmlns:a16="http://schemas.microsoft.com/office/drawing/2014/main" val="4185063897"/>
                    </a:ext>
                  </a:extLst>
                </a:gridCol>
                <a:gridCol w="1493520">
                  <a:extLst>
                    <a:ext uri="{9D8B030D-6E8A-4147-A177-3AD203B41FA5}">
                      <a16:colId xmlns:a16="http://schemas.microsoft.com/office/drawing/2014/main" val="1853317071"/>
                    </a:ext>
                  </a:extLst>
                </a:gridCol>
                <a:gridCol w="1493520">
                  <a:extLst>
                    <a:ext uri="{9D8B030D-6E8A-4147-A177-3AD203B41FA5}">
                      <a16:colId xmlns:a16="http://schemas.microsoft.com/office/drawing/2014/main" val="3730222956"/>
                    </a:ext>
                  </a:extLst>
                </a:gridCol>
              </a:tblGrid>
              <a:tr h="370840">
                <a:tc>
                  <a:txBody>
                    <a:bodyPr/>
                    <a:lstStyle/>
                    <a:p>
                      <a:pPr algn="ctr"/>
                      <a:r>
                        <a:rPr lang="en-IN" sz="14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1.Available for Service</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2. Journeyman</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3. Distinctive Competence Achieved</a:t>
                      </a:r>
                      <a:endParaRPr lang="en-US" sz="14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Calibri" panose="020F0502020204030204" pitchFamily="34" charset="0"/>
                        </a:rPr>
                        <a:t>4. World-Class Service Delivery</a:t>
                      </a:r>
                      <a:endParaRPr lang="en-US" sz="1400" b="1"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33655077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Workforce</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Negative constraint.</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Efficient resource; disciplined; follows procedures.</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Permitted to select among alternative procedures.</a:t>
                      </a:r>
                      <a:endParaRPr lang="en-US" sz="1400" b="0" i="0" u="none" strike="noStrike" kern="1200" baseline="0" dirty="0">
                        <a:solidFill>
                          <a:schemeClr val="tx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Innovative; creates procedures.</a:t>
                      </a:r>
                      <a:endParaRPr lang="en-US" sz="1400" b="0"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8531276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First-line management</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Controls workers.</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Controls the process.</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Listens to customers; coaches and facilitates workers.</a:t>
                      </a:r>
                      <a:endParaRPr lang="en-US" sz="1400" b="0" i="0" u="none" strike="noStrike" kern="1200" baseline="0" dirty="0">
                        <a:solidFill>
                          <a:schemeClr val="tx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kern="1200" baseline="0" dirty="0">
                          <a:latin typeface="Calibri" panose="020F0502020204030204" pitchFamily="34" charset="0"/>
                        </a:rPr>
                        <a:t>Is listened to by top management as a source of new ideas. Mentors workers to enhance their career growth.</a:t>
                      </a:r>
                      <a:endParaRPr lang="en-US" sz="1400" b="0" i="0" u="none" strike="noStrike" kern="1200" baseline="0" dirty="0">
                        <a:solidFill>
                          <a:schemeClr val="tx1"/>
                        </a:solidFill>
                        <a:latin typeface="Calibri" panose="020F0502020204030204" pitchFamily="34" charset="0"/>
                        <a:ea typeface="+mn-ea"/>
                        <a:cs typeface="+mn-cs"/>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2063619"/>
                  </a:ext>
                </a:extLst>
              </a:tr>
            </a:tbl>
          </a:graphicData>
        </a:graphic>
      </p:graphicFrame>
    </p:spTree>
    <p:extLst>
      <p:ext uri="{BB962C8B-B14F-4D97-AF65-F5344CB8AC3E}">
        <p14:creationId xmlns:p14="http://schemas.microsoft.com/office/powerpoint/2010/main" val="1867835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Discussion Topics </a:t>
            </a:r>
            <a:r>
              <a:rPr lang="en-US" sz="1000" dirty="0"/>
              <a:t>1</a:t>
            </a:r>
          </a:p>
        </p:txBody>
      </p:sp>
      <p:sp>
        <p:nvSpPr>
          <p:cNvPr id="2" name="Content Placeholder 1"/>
          <p:cNvSpPr>
            <a:spLocks noGrp="1"/>
          </p:cNvSpPr>
          <p:nvPr>
            <p:ph idx="1"/>
          </p:nvPr>
        </p:nvSpPr>
        <p:spPr>
          <a:xfrm>
            <a:off x="838200" y="2017713"/>
            <a:ext cx="7808912" cy="4154488"/>
          </a:xfrm>
        </p:spPr>
        <p:txBody>
          <a:bodyPr/>
          <a:lstStyle/>
          <a:p>
            <a:pPr marL="292608" indent="-292608">
              <a:lnSpc>
                <a:spcPct val="90000"/>
              </a:lnSpc>
              <a:buSzPct val="100000"/>
            </a:pPr>
            <a:r>
              <a:rPr lang="en-US" sz="2400" dirty="0"/>
              <a:t>Give examples of service firms that use both the strategy of focus and differentiation and the strategy of focus and overall cost leadership.</a:t>
            </a:r>
          </a:p>
          <a:p>
            <a:pPr marL="292608" indent="-292608">
              <a:lnSpc>
                <a:spcPct val="90000"/>
              </a:lnSpc>
              <a:buSzPct val="100000"/>
            </a:pPr>
            <a:r>
              <a:rPr lang="en-US" sz="2400" dirty="0"/>
              <a:t>What ethical issues are associated with micro-marketing?</a:t>
            </a:r>
          </a:p>
          <a:p>
            <a:pPr marL="292608" indent="-292608">
              <a:lnSpc>
                <a:spcPct val="90000"/>
              </a:lnSpc>
              <a:buSzPct val="100000"/>
            </a:pPr>
            <a:r>
              <a:rPr lang="en-US" sz="2400" dirty="0"/>
              <a:t>For each of the three generic strategies (that is, cost leadership, differentiation, and focus) which of the four competitive uses of information is most powerful?</a:t>
            </a:r>
          </a:p>
          <a:p>
            <a:pPr marL="292608" indent="-292608">
              <a:lnSpc>
                <a:spcPct val="90000"/>
              </a:lnSpc>
              <a:buSzPct val="100000"/>
            </a:pPr>
            <a:r>
              <a:rPr lang="en-US" sz="2400" dirty="0"/>
              <a:t>Give an example of a firm that begin as world-class and has remained in that category.</a:t>
            </a:r>
          </a:p>
          <a:p>
            <a:pPr marL="292608" indent="-292608">
              <a:lnSpc>
                <a:spcPct val="90000"/>
              </a:lnSpc>
              <a:buSzPct val="100000"/>
            </a:pPr>
            <a:r>
              <a:rPr lang="en-US" sz="2400" dirty="0"/>
              <a:t>Could firms in the “world-class service delivery” stage of competitiveness be described as “learning organizations”?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Discussion Topics </a:t>
            </a:r>
            <a:r>
              <a:rPr lang="en-US" sz="1000" dirty="0"/>
              <a:t>2</a:t>
            </a:r>
            <a:endParaRPr lang="en-IN" dirty="0"/>
          </a:p>
        </p:txBody>
      </p:sp>
      <p:sp>
        <p:nvSpPr>
          <p:cNvPr id="2" name="Content Placeholder 1"/>
          <p:cNvSpPr>
            <a:spLocks noGrp="1"/>
          </p:cNvSpPr>
          <p:nvPr>
            <p:ph idx="1"/>
          </p:nvPr>
        </p:nvSpPr>
        <p:spPr>
          <a:xfrm>
            <a:off x="914400" y="1981200"/>
            <a:ext cx="7856350" cy="4114800"/>
          </a:xfrm>
        </p:spPr>
        <p:txBody>
          <a:bodyPr/>
          <a:lstStyle/>
          <a:p>
            <a:pPr marL="292608" indent="-292608">
              <a:buSzPct val="100000"/>
            </a:pPr>
            <a:r>
              <a:rPr lang="en-US" sz="2800" dirty="0"/>
              <a:t>Compare and contrast the sustainability efforts in service operations and manufacturing. </a:t>
            </a:r>
          </a:p>
          <a:p>
            <a:pPr marL="292608" indent="-292608">
              <a:buSzPct val="100000"/>
            </a:pPr>
            <a:r>
              <a:rPr lang="en-US" sz="2800" dirty="0"/>
              <a:t>Conduct a triple bottom line evaluation for a hospital by identifying its social, economic, and environmental attributes that enhance the sustainability movement.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Class Exercise</a:t>
            </a:r>
          </a:p>
        </p:txBody>
      </p:sp>
      <p:sp>
        <p:nvSpPr>
          <p:cNvPr id="20483" name="Content Placeholder 2"/>
          <p:cNvSpPr>
            <a:spLocks noGrp="1" noChangeArrowheads="1"/>
          </p:cNvSpPr>
          <p:nvPr>
            <p:ph idx="1"/>
          </p:nvPr>
        </p:nvSpPr>
        <p:spPr>
          <a:xfrm>
            <a:off x="914400" y="2017713"/>
            <a:ext cx="8077200" cy="4114800"/>
          </a:xfrm>
          <a:noFill/>
        </p:spPr>
        <p:txBody>
          <a:bodyPr lIns="92075" tIns="46038" rIns="92075" bIns="46038"/>
          <a:lstStyle/>
          <a:p>
            <a:pPr marL="0" indent="0" eaLnBrk="1" hangingPunct="1">
              <a:lnSpc>
                <a:spcPct val="90000"/>
              </a:lnSpc>
              <a:spcBef>
                <a:spcPts val="1000"/>
              </a:spcBef>
              <a:buSzPct val="100000"/>
              <a:buNone/>
            </a:pPr>
            <a:r>
              <a:rPr lang="en-US" dirty="0"/>
              <a:t>The class divides and debates the proposition “Frequent flyer award programs are anticompetitive.”</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2.1: Elements of the Strategic Service Vision</a:t>
            </a:r>
            <a:endParaRPr lang="en-US" sz="1000" dirty="0"/>
          </a:p>
        </p:txBody>
      </p:sp>
      <p:graphicFrame>
        <p:nvGraphicFramePr>
          <p:cNvPr id="8" name="Table 7"/>
          <p:cNvGraphicFramePr>
            <a:graphicFrameLocks noGrp="1"/>
          </p:cNvGraphicFramePr>
          <p:nvPr>
            <p:extLst>
              <p:ext uri="{D42A27DB-BD31-4B8C-83A1-F6EECF244321}">
                <p14:modId xmlns:p14="http://schemas.microsoft.com/office/powerpoint/2010/main" val="4290259156"/>
              </p:ext>
            </p:extLst>
          </p:nvPr>
        </p:nvGraphicFramePr>
        <p:xfrm>
          <a:off x="762002" y="2079061"/>
          <a:ext cx="8077198" cy="4321739"/>
        </p:xfrm>
        <a:graphic>
          <a:graphicData uri="http://schemas.openxmlformats.org/drawingml/2006/table">
            <a:tbl>
              <a:tblPr firstRow="1" bandRow="1">
                <a:tableStyleId>{2D5ABB26-0587-4C30-8999-92F81FD0307C}</a:tableStyleId>
              </a:tblPr>
              <a:tblGrid>
                <a:gridCol w="2079278">
                  <a:extLst>
                    <a:ext uri="{9D8B030D-6E8A-4147-A177-3AD203B41FA5}">
                      <a16:colId xmlns:a16="http://schemas.microsoft.com/office/drawing/2014/main" val="20000"/>
                    </a:ext>
                  </a:extLst>
                </a:gridCol>
                <a:gridCol w="1959321">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2057399">
                  <a:extLst>
                    <a:ext uri="{9D8B030D-6E8A-4147-A177-3AD203B41FA5}">
                      <a16:colId xmlns:a16="http://schemas.microsoft.com/office/drawing/2014/main" val="20003"/>
                    </a:ext>
                  </a:extLst>
                </a:gridCol>
              </a:tblGrid>
              <a:tr h="389819">
                <a:tc>
                  <a:txBody>
                    <a:bodyPr/>
                    <a:lstStyle/>
                    <a:p>
                      <a:r>
                        <a:rPr lang="en-US" sz="1400" b="1" u="none" strike="noStrike" kern="1200" baseline="0" dirty="0">
                          <a:latin typeface="Calibri" panose="020F0502020204030204" pitchFamily="34" charset="0"/>
                        </a:rPr>
                        <a:t>Service Delivery System</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u="none" strike="noStrike" kern="1200" baseline="0" dirty="0">
                          <a:latin typeface="Calibri" panose="020F0502020204030204" pitchFamily="34" charset="0"/>
                        </a:rPr>
                        <a:t>Operating Strategy</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u="none" strike="noStrike" kern="1200" baseline="0" dirty="0">
                          <a:latin typeface="Calibri" panose="020F0502020204030204" pitchFamily="34" charset="0"/>
                        </a:rPr>
                        <a:t>Service Concept</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u="none" strike="noStrike" kern="1200" baseline="0" dirty="0">
                          <a:latin typeface="Calibri" panose="020F0502020204030204" pitchFamily="34" charset="0"/>
                        </a:rPr>
                        <a:t>Target Market Segment</a:t>
                      </a:r>
                      <a:endParaRPr lang="en-US"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77381">
                <a:tc>
                  <a:txBody>
                    <a:bodyPr/>
                    <a:lstStyle/>
                    <a:p>
                      <a:pPr marL="292608" indent="-292608">
                        <a:buFont typeface="Arial" panose="020B0604020202020204" pitchFamily="34" charset="0"/>
                        <a:buChar char="•"/>
                      </a:pPr>
                      <a:r>
                        <a:rPr lang="en-US" sz="1400" u="none" strike="noStrike" kern="1200" baseline="0" dirty="0">
                          <a:latin typeface="Calibri" panose="020F0502020204030204" pitchFamily="34" charset="0"/>
                        </a:rPr>
                        <a:t>What are the important delivery system features (that is, people, technology, etc.)?</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strike="noStrike" kern="1200" baseline="0" dirty="0">
                          <a:latin typeface="Calibri" panose="020F0502020204030204" pitchFamily="34" charset="0"/>
                        </a:rPr>
                        <a:t>What is the system capacity?</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How does the system differentiate itself from competitors (</a:t>
                      </a:r>
                      <a:r>
                        <a:rPr lang="en-US" sz="1400" u="none" strike="noStrike" kern="1200" baseline="0" dirty="0">
                          <a:latin typeface="Calibri" panose="020F0502020204030204" pitchFamily="34" charset="0"/>
                        </a:rPr>
                        <a:t>that is,</a:t>
                      </a:r>
                      <a:r>
                        <a:rPr lang="en-US" sz="1400" b="0" i="0" u="none" strike="noStrike" kern="1200" baseline="0" dirty="0">
                          <a:solidFill>
                            <a:schemeClr val="dk1"/>
                          </a:solidFill>
                          <a:latin typeface="Calibri" panose="020F0502020204030204" pitchFamily="34" charset="0"/>
                          <a:ea typeface="+mn-ea"/>
                          <a:cs typeface="+mn-cs"/>
                        </a:rPr>
                        <a:t> quality, price, convenience)?</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Are barriers to entry created?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1400" u="none" strike="noStrike" kern="1200" baseline="0" dirty="0">
                          <a:latin typeface="Calibri" panose="020F0502020204030204" pitchFamily="34" charset="0"/>
                        </a:rPr>
                        <a:t>What are important business features (that is, operations, finance, marketing, organization).</a:t>
                      </a:r>
                      <a:endParaRPr lang="en-US" sz="1400" b="0" i="0" u="none" strike="noStrike" kern="1200" baseline="0" dirty="0">
                        <a:solidFill>
                          <a:schemeClr val="dk1"/>
                        </a:solidFill>
                        <a:latin typeface="Calibri" panose="020F0502020204030204" pitchFamily="34" charset="0"/>
                        <a:ea typeface="+mn-ea"/>
                        <a:cs typeface="+mn-cs"/>
                      </a:endParaRPr>
                    </a:p>
                    <a:p>
                      <a:pPr marL="292608" indent="-292608">
                        <a:buFont typeface="Arial" panose="020B0604020202020204" pitchFamily="34" charset="0"/>
                        <a:buChar char="•"/>
                      </a:pPr>
                      <a:r>
                        <a:rPr lang="en-US" sz="1400" u="none" strike="noStrike" kern="1200" baseline="0" dirty="0">
                          <a:latin typeface="Calibri" panose="020F0502020204030204" pitchFamily="34" charset="0"/>
                        </a:rPr>
                        <a:t>Where are effort and investments focused?</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How will quality and cost be controlled?</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What results will be expected versus competition?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1400" u="none" strike="noStrike" kern="1200" baseline="0" dirty="0">
                          <a:latin typeface="Calibri" panose="020F0502020204030204" pitchFamily="34" charset="0"/>
                        </a:rPr>
                        <a:t>How are the results stated in terms of the customer?</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strike="noStrike" kern="1200" baseline="0" dirty="0">
                          <a:latin typeface="Calibri" panose="020F0502020204030204" pitchFamily="34" charset="0"/>
                        </a:rPr>
                        <a:t>How is the system supposed to be perceived by the target markets (that is, customers and employees)?</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How do customers perceive the service concept?</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What efforts are required in terms of the manner the service is designed, delivered, and marketed?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1400" u="none" strike="noStrike" kern="1200" baseline="0" dirty="0">
                          <a:latin typeface="Calibri" panose="020F0502020204030204" pitchFamily="34" charset="0"/>
                        </a:rPr>
                        <a:t>What are common characteristics of the target market?</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u="none" strike="noStrike" kern="1200" baseline="0" dirty="0">
                          <a:latin typeface="Calibri" panose="020F0502020204030204" pitchFamily="34" charset="0"/>
                        </a:rPr>
                        <a:t>How can the target market be segmented (that is, demographic)?</a:t>
                      </a:r>
                      <a:endParaRPr lang="en-US" sz="1400" b="0" i="0" u="none" strike="noStrike" kern="1200" baseline="0" dirty="0">
                        <a:solidFill>
                          <a:schemeClr val="dk1"/>
                        </a:solidFill>
                        <a:latin typeface="Calibri" panose="020F0502020204030204" pitchFamily="34" charset="0"/>
                        <a:ea typeface="+mn-ea"/>
                        <a:cs typeface="+mn-cs"/>
                      </a:endParaRP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How important are various segments and their needs?</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How well are these needs being served (</a:t>
                      </a:r>
                      <a:r>
                        <a:rPr lang="en-US" sz="1400" u="none" strike="noStrike" kern="1200" baseline="0" dirty="0">
                          <a:latin typeface="Calibri" panose="020F0502020204030204" pitchFamily="34" charset="0"/>
                        </a:rPr>
                        <a:t>that is,</a:t>
                      </a:r>
                      <a:r>
                        <a:rPr lang="en-US" sz="1400" b="0" i="0" u="none" strike="noStrike" kern="1200" baseline="0" dirty="0">
                          <a:solidFill>
                            <a:schemeClr val="dk1"/>
                          </a:solidFill>
                          <a:latin typeface="Calibri" panose="020F0502020204030204" pitchFamily="34" charset="0"/>
                          <a:ea typeface="+mn-ea"/>
                          <a:cs typeface="+mn-cs"/>
                        </a:rPr>
                        <a:t> in what manner and by whom)?</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799"/>
            <a:ext cx="7580312" cy="1371601"/>
          </a:xfrm>
        </p:spPr>
        <p:txBody>
          <a:bodyPr/>
          <a:lstStyle/>
          <a:p>
            <a:pPr eaLnBrk="1" hangingPunct="1"/>
            <a:r>
              <a:rPr lang="en-US" sz="3600" dirty="0">
                <a:latin typeface="Calibri" panose="020F0502020204030204" pitchFamily="34" charset="0"/>
              </a:rPr>
              <a:t>Case 2.1: UNITED COMMERCIALBANK</a:t>
            </a:r>
            <a:r>
              <a:rPr lang="en-US" sz="3600" dirty="0"/>
              <a:t> </a:t>
            </a:r>
            <a:r>
              <a:rPr lang="en-US" sz="3600" dirty="0">
                <a:latin typeface="Calibri" panose="020F0502020204030204" pitchFamily="34" charset="0"/>
              </a:rPr>
              <a:t>and EL BANCO </a:t>
            </a:r>
          </a:p>
        </p:txBody>
      </p:sp>
      <p:sp>
        <p:nvSpPr>
          <p:cNvPr id="3" name="Content Placeholder 2"/>
          <p:cNvSpPr>
            <a:spLocks noGrp="1"/>
          </p:cNvSpPr>
          <p:nvPr>
            <p:ph idx="1"/>
          </p:nvPr>
        </p:nvSpPr>
        <p:spPr>
          <a:xfrm>
            <a:off x="838200" y="2514600"/>
            <a:ext cx="7588062" cy="546576"/>
          </a:xfrm>
        </p:spPr>
        <p:txBody>
          <a:bodyPr/>
          <a:lstStyle/>
          <a:p>
            <a:pPr marL="0" indent="0">
              <a:buNone/>
            </a:pPr>
            <a:r>
              <a:rPr lang="en-US" dirty="0"/>
              <a:t>Banks for Targeted Ethnic Communities</a:t>
            </a:r>
          </a:p>
        </p:txBody>
      </p:sp>
      <p:pic>
        <p:nvPicPr>
          <p:cNvPr id="4" name="Picture 3">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016" y="3654552"/>
            <a:ext cx="3072384" cy="594360"/>
          </a:xfrm>
          <a:prstGeom prst="rect">
            <a:avLst/>
          </a:prstGeom>
        </p:spPr>
      </p:pic>
      <p:pic>
        <p:nvPicPr>
          <p:cNvPr id="6" name="Picture 5">
            <a:extLst>
              <a:ext uri="{C183D7F6-B498-43B3-948B-1728B52AA6E4}">
                <adec:decorative xmlns:adec="http://schemas.microsoft.com/office/drawing/2017/decorative" xmlns=""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3572256"/>
            <a:ext cx="2020824" cy="758952"/>
          </a:xfrm>
          <a:prstGeom prst="rect">
            <a:avLst/>
          </a:prstGeom>
        </p:spPr>
      </p:pic>
    </p:spTree>
    <p:extLst>
      <p:ext uri="{BB962C8B-B14F-4D97-AF65-F5344CB8AC3E}">
        <p14:creationId xmlns:p14="http://schemas.microsoft.com/office/powerpoint/2010/main" val="16036142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182688" y="214313"/>
            <a:ext cx="5558033"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solidFill>
                  <a:srgbClr val="333399"/>
                </a:solidFill>
                <a:ea typeface="+mn-ea"/>
                <a:cs typeface="+mn-cs"/>
              </a:rPr>
              <a:t>United</a:t>
            </a:r>
            <a:r>
              <a:rPr lang="en-US" dirty="0">
                <a:solidFill>
                  <a:srgbClr val="0000CC"/>
                </a:solidFill>
              </a:rPr>
              <a:t> </a:t>
            </a:r>
            <a:r>
              <a:rPr lang="en-US" sz="4000" dirty="0"/>
              <a:t>Commercial Bank</a:t>
            </a:r>
          </a:p>
        </p:txBody>
      </p:sp>
      <p:pic>
        <p:nvPicPr>
          <p:cNvPr id="2" name="Picture 1">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0721" y="1118045"/>
            <a:ext cx="2098479" cy="405955"/>
          </a:xfrm>
          <a:prstGeom prst="rect">
            <a:avLst/>
          </a:prstGeom>
        </p:spPr>
      </p:pic>
      <p:sp>
        <p:nvSpPr>
          <p:cNvPr id="21507" name="Content Placeholder 1"/>
          <p:cNvSpPr>
            <a:spLocks noGrp="1" noChangeArrowheads="1"/>
          </p:cNvSpPr>
          <p:nvPr>
            <p:ph idx="1"/>
          </p:nvPr>
        </p:nvSpPr>
        <p:spPr>
          <a:xfrm>
            <a:off x="935038" y="1981200"/>
            <a:ext cx="7588062" cy="1370661"/>
          </a:xfrm>
        </p:spPr>
        <p:txBody>
          <a:bodyPr/>
          <a:lstStyle/>
          <a:p>
            <a:pPr marL="0" indent="0">
              <a:lnSpc>
                <a:spcPct val="90000"/>
              </a:lnSpc>
              <a:buClr>
                <a:schemeClr val="tx1"/>
              </a:buClr>
              <a:buSzPct val="70000"/>
              <a:buNone/>
            </a:pPr>
            <a:r>
              <a:rPr lang="en-US" sz="2200" dirty="0"/>
              <a:t>Largest commercial bank in the United States focused on Chinese-American community.</a:t>
            </a:r>
          </a:p>
          <a:p>
            <a:pPr marL="291600" lvl="1" indent="-291600">
              <a:lnSpc>
                <a:spcPct val="90000"/>
              </a:lnSpc>
              <a:buClr>
                <a:schemeClr val="tx1"/>
              </a:buClr>
              <a:buSzPct val="100000"/>
              <a:buFont typeface="Arial" panose="020B0604020202020204" pitchFamily="34" charset="0"/>
              <a:buChar char="•"/>
            </a:pPr>
            <a:r>
              <a:rPr lang="en-US" sz="2200" dirty="0"/>
              <a:t>$6.32 billion in assets.</a:t>
            </a:r>
          </a:p>
          <a:p>
            <a:pPr marL="291600" lvl="1" indent="-291600">
              <a:lnSpc>
                <a:spcPct val="90000"/>
              </a:lnSpc>
              <a:buClr>
                <a:schemeClr val="tx1"/>
              </a:buClr>
              <a:buSzPct val="100000"/>
              <a:buFont typeface="Arial" panose="020B0604020202020204" pitchFamily="34" charset="0"/>
              <a:buChar char="•"/>
            </a:pPr>
            <a:r>
              <a:rPr lang="en-US" sz="2200" dirty="0"/>
              <a:t>$1.4 billion in capital.</a:t>
            </a:r>
          </a:p>
        </p:txBody>
      </p:sp>
      <p:sp>
        <p:nvSpPr>
          <p:cNvPr id="3" name="Content Placeholder 2"/>
          <p:cNvSpPr>
            <a:spLocks noGrp="1"/>
          </p:cNvSpPr>
          <p:nvPr>
            <p:ph idx="13"/>
          </p:nvPr>
        </p:nvSpPr>
        <p:spPr>
          <a:xfrm>
            <a:off x="914400" y="3505200"/>
            <a:ext cx="7588062" cy="991539"/>
          </a:xfrm>
        </p:spPr>
        <p:txBody>
          <a:bodyPr/>
          <a:lstStyle/>
          <a:p>
            <a:pPr marL="0" indent="0">
              <a:lnSpc>
                <a:spcPct val="90000"/>
              </a:lnSpc>
              <a:buClr>
                <a:schemeClr val="tx1"/>
              </a:buClr>
              <a:buSzPct val="70000"/>
              <a:buNone/>
            </a:pPr>
            <a:r>
              <a:rPr lang="en-US" sz="2200" dirty="0"/>
              <a:t>46 branches in California.</a:t>
            </a:r>
          </a:p>
          <a:p>
            <a:pPr marL="291600" lvl="1" indent="-291600">
              <a:lnSpc>
                <a:spcPct val="90000"/>
              </a:lnSpc>
              <a:buClr>
                <a:schemeClr val="tx1"/>
              </a:buClr>
              <a:buSzPct val="100000"/>
              <a:buFont typeface="Arial" panose="020B0604020202020204" pitchFamily="34" charset="0"/>
              <a:buChar char="•"/>
            </a:pPr>
            <a:r>
              <a:rPr lang="en-US" sz="2200" dirty="0"/>
              <a:t>“Representative offices” in Taiwan and China, and one branch in Hong Kong.</a:t>
            </a:r>
          </a:p>
        </p:txBody>
      </p:sp>
      <p:sp>
        <p:nvSpPr>
          <p:cNvPr id="4" name="Content Placeholder 3"/>
          <p:cNvSpPr>
            <a:spLocks noGrp="1"/>
          </p:cNvSpPr>
          <p:nvPr>
            <p:ph idx="14"/>
          </p:nvPr>
        </p:nvSpPr>
        <p:spPr>
          <a:xfrm>
            <a:off x="914400" y="4648200"/>
            <a:ext cx="7588062" cy="1416833"/>
          </a:xfrm>
        </p:spPr>
        <p:txBody>
          <a:bodyPr/>
          <a:lstStyle/>
          <a:p>
            <a:pPr marL="0" indent="0">
              <a:lnSpc>
                <a:spcPct val="90000"/>
              </a:lnSpc>
              <a:buClr>
                <a:schemeClr val="tx1"/>
              </a:buClr>
              <a:buSzPct val="70000"/>
              <a:buNone/>
            </a:pPr>
            <a:r>
              <a:rPr lang="en-US" sz="2200" dirty="0"/>
              <a:t>Founded in 19</a:t>
            </a:r>
            <a:r>
              <a:rPr lang="en-US" sz="100" dirty="0"/>
              <a:t> </a:t>
            </a:r>
            <a:r>
              <a:rPr lang="en-US" sz="2200" dirty="0"/>
              <a:t>74 as a thrift operation with focus on time deposits.</a:t>
            </a:r>
          </a:p>
          <a:p>
            <a:pPr marL="0" indent="0">
              <a:lnSpc>
                <a:spcPct val="90000"/>
              </a:lnSpc>
              <a:buClr>
                <a:schemeClr val="tx1"/>
              </a:buClr>
              <a:buSzPct val="70000"/>
              <a:buNone/>
            </a:pPr>
            <a:r>
              <a:rPr lang="en-US" sz="2200" dirty="0"/>
              <a:t>Grown to become the largest bank serving the Asian community, with branches mainly in San Francisco and Los Angeles.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200" dirty="0"/>
              <a:t>Chinese-American Depositors: High Demand for Time Deposits </a:t>
            </a:r>
            <a:r>
              <a:rPr lang="en-US" sz="1000" dirty="0"/>
              <a:t>1</a:t>
            </a:r>
          </a:p>
        </p:txBody>
      </p:sp>
      <p:sp>
        <p:nvSpPr>
          <p:cNvPr id="4" name="Content Placeholder 3"/>
          <p:cNvSpPr>
            <a:spLocks noGrp="1"/>
          </p:cNvSpPr>
          <p:nvPr>
            <p:ph idx="1"/>
          </p:nvPr>
        </p:nvSpPr>
        <p:spPr>
          <a:xfrm>
            <a:off x="838200" y="1981200"/>
            <a:ext cx="7932550" cy="1981200"/>
          </a:xfrm>
        </p:spPr>
        <p:txBody>
          <a:bodyPr/>
          <a:lstStyle/>
          <a:p>
            <a:pPr marL="0" indent="0">
              <a:buNone/>
            </a:pPr>
            <a:r>
              <a:rPr lang="en-US" sz="2000" dirty="0"/>
              <a:t>United Commercial Bank has an unusually high proportion of savings accounts and time deposits.</a:t>
            </a:r>
          </a:p>
          <a:p>
            <a:pPr marL="292608" lvl="1" indent="-292608">
              <a:buClr>
                <a:schemeClr val="tx1"/>
              </a:buClr>
              <a:buSzPct val="100000"/>
              <a:buFont typeface="Arial" panose="020B0604020202020204" pitchFamily="34" charset="0"/>
              <a:buChar char="•"/>
            </a:pPr>
            <a:r>
              <a:rPr lang="en-US" sz="1600" dirty="0"/>
              <a:t>UCB’s reliance on savings and CDs places it above the 95% percentile among</a:t>
            </a:r>
            <a:br>
              <a:rPr lang="en-US" sz="1600" dirty="0"/>
            </a:br>
            <a:r>
              <a:rPr lang="en-US" sz="1600" dirty="0"/>
              <a:t>banks overall.</a:t>
            </a:r>
          </a:p>
          <a:p>
            <a:pPr marL="292608" lvl="1" indent="-292608">
              <a:buClr>
                <a:schemeClr val="tx1"/>
              </a:buClr>
              <a:buSzPct val="100000"/>
              <a:buFont typeface="Arial" panose="020B0604020202020204" pitchFamily="34" charset="0"/>
              <a:buChar char="•"/>
            </a:pPr>
            <a:r>
              <a:rPr lang="en-US" sz="1600" dirty="0"/>
              <a:t>Chinese-Americans tend to use banks to save, instead of brokerage firms or </a:t>
            </a:r>
            <a:br>
              <a:rPr lang="en-US" sz="1600" dirty="0"/>
            </a:br>
            <a:r>
              <a:rPr lang="en-US" sz="1600" dirty="0"/>
              <a:t>other investments.</a:t>
            </a:r>
            <a:endParaRPr lang="en-US" dirty="0"/>
          </a:p>
        </p:txBody>
      </p:sp>
    </p:spTree>
    <p:extLst>
      <p:ext uri="{BB962C8B-B14F-4D97-AF65-F5344CB8AC3E}">
        <p14:creationId xmlns:p14="http://schemas.microsoft.com/office/powerpoint/2010/main" val="22307545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a:t>Chinese-American Depositors: High Demand for Time Deposits </a:t>
            </a:r>
            <a:r>
              <a:rPr lang="en-US" sz="1000" dirty="0"/>
              <a:t>2</a:t>
            </a:r>
          </a:p>
        </p:txBody>
      </p:sp>
      <p:graphicFrame>
        <p:nvGraphicFramePr>
          <p:cNvPr id="4" name="Table 3"/>
          <p:cNvGraphicFramePr>
            <a:graphicFrameLocks noGrp="1"/>
          </p:cNvGraphicFramePr>
          <p:nvPr>
            <p:extLst>
              <p:ext uri="{D42A27DB-BD31-4B8C-83A1-F6EECF244321}">
                <p14:modId xmlns:p14="http://schemas.microsoft.com/office/powerpoint/2010/main" val="3906306648"/>
              </p:ext>
            </p:extLst>
          </p:nvPr>
        </p:nvGraphicFramePr>
        <p:xfrm>
          <a:off x="990600" y="2072640"/>
          <a:ext cx="6934200" cy="3261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tblGrid>
              <a:tr h="4376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UCBH: Deposit Analysis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(As of Dec 31, 2004)</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United Commercial Amount</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United Commercial Percent </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All Banks*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Percent </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Total deposits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5,222,672</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100.0%</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100.0%</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Transaction accounts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133,083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1" i="0" u="none" strike="noStrike" kern="1200" baseline="0" dirty="0">
                          <a:solidFill>
                            <a:schemeClr val="dk1"/>
                          </a:solidFill>
                          <a:latin typeface="Calibri" panose="020F0502020204030204" pitchFamily="34" charset="0"/>
                          <a:ea typeface="+mn-ea"/>
                          <a:cs typeface="+mn-cs"/>
                        </a:rPr>
                        <a:t>2.5%</a:t>
                      </a:r>
                      <a:endParaRPr lang="en-US" sz="1400" b="1"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1" i="0" u="none" strike="noStrike" kern="1200" baseline="0" dirty="0">
                          <a:solidFill>
                            <a:schemeClr val="dk1"/>
                          </a:solidFill>
                          <a:latin typeface="Calibri" panose="020F0502020204030204" pitchFamily="34" charset="0"/>
                          <a:ea typeface="+mn-ea"/>
                          <a:cs typeface="+mn-cs"/>
                        </a:rPr>
                        <a:t>14.6%</a:t>
                      </a:r>
                      <a:endParaRPr lang="en-US" sz="1400" b="1"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Money market accounts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1,288,595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24.7%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34.3%</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Savings accounts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946,165</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18.1%</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15.2%</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     Total MMA and savings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2,234,760</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42.8%</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49.5%</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Time deposits under $100k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916,077</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17.5%</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16.8%</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Time deposits over $100k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1,610,270</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30.8%</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17.4%</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480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    Total time deposits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2,526,347</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1" i="0" u="none" strike="noStrike" kern="1200" baseline="0" dirty="0">
                          <a:solidFill>
                            <a:schemeClr val="dk1"/>
                          </a:solidFill>
                          <a:latin typeface="Calibri" panose="020F0502020204030204" pitchFamily="34" charset="0"/>
                          <a:ea typeface="+mn-ea"/>
                          <a:cs typeface="+mn-cs"/>
                        </a:rPr>
                        <a:t>48.4%</a:t>
                      </a:r>
                      <a:endParaRPr lang="en-US" sz="1400" b="1"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1" i="0" u="none" strike="noStrike" kern="1200" baseline="0" dirty="0">
                          <a:solidFill>
                            <a:schemeClr val="dk1"/>
                          </a:solidFill>
                          <a:latin typeface="Calibri" panose="020F0502020204030204" pitchFamily="34" charset="0"/>
                          <a:ea typeface="+mn-ea"/>
                          <a:cs typeface="+mn-cs"/>
                        </a:rPr>
                        <a:t>34.2%</a:t>
                      </a:r>
                      <a:endParaRPr lang="en-US" sz="1400" b="1"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224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Calibri" panose="020F0502020204030204" pitchFamily="34" charset="0"/>
                          <a:ea typeface="+mn-ea"/>
                          <a:cs typeface="+mn-cs"/>
                        </a:rPr>
                        <a:t>Deposits in foreign offices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328,572</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6.3%</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US" sz="1400" b="0" i="0" u="none" strike="noStrike" kern="1200" baseline="0" dirty="0">
                          <a:solidFill>
                            <a:schemeClr val="dk1"/>
                          </a:solidFill>
                          <a:latin typeface="Calibri" panose="020F0502020204030204" pitchFamily="34" charset="0"/>
                          <a:ea typeface="+mn-ea"/>
                          <a:cs typeface="+mn-cs"/>
                        </a:rPr>
                        <a:t>1.7%</a:t>
                      </a: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
        <p:nvSpPr>
          <p:cNvPr id="3" name="Content Placeholder 2"/>
          <p:cNvSpPr>
            <a:spLocks noGrp="1"/>
          </p:cNvSpPr>
          <p:nvPr>
            <p:ph idx="1"/>
          </p:nvPr>
        </p:nvSpPr>
        <p:spPr>
          <a:xfrm>
            <a:off x="946338" y="5715000"/>
            <a:ext cx="7588062" cy="364714"/>
          </a:xfrm>
        </p:spPr>
        <p:txBody>
          <a:bodyPr/>
          <a:lstStyle/>
          <a:p>
            <a:pPr marL="0" indent="0">
              <a:buNone/>
            </a:pPr>
            <a:r>
              <a:rPr lang="en-US" sz="2200" dirty="0"/>
              <a:t>* All commercial banks with assets between $1B and $10B.</a:t>
            </a:r>
          </a:p>
        </p:txBody>
      </p:sp>
    </p:spTree>
    <p:extLst>
      <p:ext uri="{BB962C8B-B14F-4D97-AF65-F5344CB8AC3E}">
        <p14:creationId xmlns:p14="http://schemas.microsoft.com/office/powerpoint/2010/main" val="31324706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Product Focus: Trade Finance</a:t>
            </a:r>
          </a:p>
        </p:txBody>
      </p:sp>
      <p:sp>
        <p:nvSpPr>
          <p:cNvPr id="2" name="Content Placeholder 1"/>
          <p:cNvSpPr>
            <a:spLocks noGrp="1"/>
          </p:cNvSpPr>
          <p:nvPr>
            <p:ph idx="1"/>
          </p:nvPr>
        </p:nvSpPr>
        <p:spPr>
          <a:xfrm>
            <a:off x="838200" y="2017713"/>
            <a:ext cx="7656512" cy="4114800"/>
          </a:xfrm>
        </p:spPr>
        <p:txBody>
          <a:bodyPr/>
          <a:lstStyle/>
          <a:p>
            <a:pPr marL="0" indent="0">
              <a:buFont typeface="Wingdings" pitchFamily="2" charset="2"/>
              <a:buNone/>
            </a:pPr>
            <a:r>
              <a:rPr lang="en-US" sz="2400" dirty="0"/>
              <a:t>UCB offers sophisticated trade finance account management tools.</a:t>
            </a:r>
          </a:p>
          <a:p>
            <a:pPr marL="292608" lvl="1" indent="-292608">
              <a:buSzPct val="100000"/>
            </a:pPr>
            <a:r>
              <a:rPr lang="en-US" sz="2400" dirty="0"/>
              <a:t>Many United Commercial customers operate import-export businesses related to China.</a:t>
            </a:r>
          </a:p>
          <a:p>
            <a:pPr marL="292608" lvl="1" indent="-292608">
              <a:buSzPct val="100000"/>
            </a:pPr>
            <a:r>
              <a:rPr lang="en-US" sz="2400" dirty="0"/>
              <a:t>UCB’s trade finance offering facilitates letters of credit and management of trading operations.</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noChangeArrowheads="1"/>
          </p:cNvSpPr>
          <p:nvPr>
            <p:ph type="title"/>
          </p:nvPr>
        </p:nvSpPr>
        <p:spPr>
          <a:xfrm>
            <a:off x="1182688" y="304800"/>
            <a:ext cx="7580312" cy="1371600"/>
          </a:xfrm>
        </p:spPr>
        <p:txBody>
          <a:bodyPr/>
          <a:lstStyle/>
          <a:p>
            <a:r>
              <a:rPr lang="en-US" dirty="0">
                <a:latin typeface="Calibri" panose="020F0502020204030204" pitchFamily="34" charset="0"/>
              </a:rPr>
              <a:t>Asian-American Banks: Superior Valuation</a:t>
            </a:r>
          </a:p>
        </p:txBody>
      </p:sp>
      <p:sp>
        <p:nvSpPr>
          <p:cNvPr id="3" name="Content Placeholder 2"/>
          <p:cNvSpPr>
            <a:spLocks noGrp="1"/>
          </p:cNvSpPr>
          <p:nvPr>
            <p:ph idx="1"/>
          </p:nvPr>
        </p:nvSpPr>
        <p:spPr>
          <a:xfrm>
            <a:off x="858982" y="2017713"/>
            <a:ext cx="7911768" cy="1792287"/>
          </a:xfrm>
        </p:spPr>
        <p:txBody>
          <a:bodyPr/>
          <a:lstStyle/>
          <a:p>
            <a:pPr marL="0" indent="0">
              <a:buNone/>
            </a:pPr>
            <a:r>
              <a:rPr lang="en-US" sz="1800" dirty="0"/>
              <a:t>Publicly traded banks focused on the Asian-American communities enjoy premium stock market valuations.</a:t>
            </a:r>
          </a:p>
          <a:p>
            <a:pPr marL="292608" lvl="1" indent="-292608">
              <a:buClr>
                <a:schemeClr val="tx1"/>
              </a:buClr>
              <a:buSzPct val="100000"/>
              <a:buFont typeface="Arial" panose="020B0604020202020204" pitchFamily="34" charset="0"/>
              <a:buChar char="•"/>
            </a:pPr>
            <a:r>
              <a:rPr lang="en-US" sz="1600" dirty="0"/>
              <a:t>Lending to the Chinese and Korean communities has resulted in lower loan losses and fewer charge-offs.</a:t>
            </a:r>
          </a:p>
          <a:p>
            <a:pPr marL="292608" lvl="1" indent="-292608">
              <a:buClr>
                <a:schemeClr val="tx1"/>
              </a:buClr>
              <a:buSzPct val="100000"/>
              <a:buFont typeface="Arial" panose="020B0604020202020204" pitchFamily="34" charset="0"/>
              <a:buChar char="•"/>
            </a:pPr>
            <a:r>
              <a:rPr lang="en-US" sz="1600" dirty="0"/>
              <a:t>Asian-American banks are far more efficient and more profitable than community banks as a whole.</a:t>
            </a:r>
          </a:p>
        </p:txBody>
      </p:sp>
      <p:pic>
        <p:nvPicPr>
          <p:cNvPr id="7" name="Picture 4" descr="Screenshot of stock quote of commercial banks focused on Asian-Americans"/>
          <p:cNvPicPr>
            <a:picLocks noChangeAspect="1" noChangeArrowheads="1"/>
          </p:cNvPicPr>
          <p:nvPr/>
        </p:nvPicPr>
        <p:blipFill>
          <a:blip r:embed="rId2" cstate="print"/>
          <a:srcRect/>
          <a:stretch>
            <a:fillRect/>
          </a:stretch>
        </p:blipFill>
        <p:spPr bwMode="auto">
          <a:xfrm>
            <a:off x="797048" y="4038600"/>
            <a:ext cx="7827818" cy="2040659"/>
          </a:xfrm>
          <a:prstGeom prst="rect">
            <a:avLst/>
          </a:prstGeom>
          <a:noFill/>
          <a:ln w="9525">
            <a:noFill/>
            <a:miter lim="800000"/>
            <a:headEnd/>
            <a:tailEnd/>
          </a:ln>
          <a:effectLst/>
        </p:spPr>
      </p:pic>
      <p:sp>
        <p:nvSpPr>
          <p:cNvPr id="5" name="Content Placeholder 2"/>
          <p:cNvSpPr>
            <a:spLocks noGrp="1"/>
          </p:cNvSpPr>
          <p:nvPr>
            <p:ph idx="1"/>
          </p:nvPr>
        </p:nvSpPr>
        <p:spPr>
          <a:xfrm>
            <a:off x="857250" y="6318395"/>
            <a:ext cx="7911768" cy="158605"/>
          </a:xfrm>
        </p:spPr>
        <p:txBody>
          <a:bodyPr/>
          <a:lstStyle/>
          <a:p>
            <a:pPr marL="0" indent="0" algn="ctr">
              <a:buNone/>
            </a:pPr>
            <a:r>
              <a:rPr lang="en-IN" sz="900" dirty="0">
                <a:hlinkClick r:id="rId3" action="ppaction://hlinksldjump"/>
              </a:rPr>
              <a:t>Access the long description slide.</a:t>
            </a:r>
            <a:endParaRPr lang="en-US" sz="9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p:nvPr>
        </p:nvSpPr>
        <p:spPr>
          <a:xfrm>
            <a:off x="1182688" y="214313"/>
            <a:ext cx="6352462"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200" dirty="0"/>
              <a:t>El Banco: Banking for Latinos in Atlanta</a:t>
            </a:r>
          </a:p>
        </p:txBody>
      </p:sp>
      <p:pic>
        <p:nvPicPr>
          <p:cNvPr id="8" name="Picture 7">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5150" y="396025"/>
            <a:ext cx="1380250" cy="518375"/>
          </a:xfrm>
          <a:prstGeom prst="rect">
            <a:avLst/>
          </a:prstGeom>
        </p:spPr>
      </p:pic>
      <p:sp>
        <p:nvSpPr>
          <p:cNvPr id="5" name="Content Placeholder 4"/>
          <p:cNvSpPr>
            <a:spLocks noGrp="1"/>
          </p:cNvSpPr>
          <p:nvPr>
            <p:ph idx="1"/>
          </p:nvPr>
        </p:nvSpPr>
        <p:spPr>
          <a:xfrm>
            <a:off x="914400" y="1799081"/>
            <a:ext cx="7856350" cy="1267969"/>
          </a:xfrm>
        </p:spPr>
        <p:txBody>
          <a:bodyPr/>
          <a:lstStyle/>
          <a:p>
            <a:pPr marL="0" indent="0">
              <a:buClr>
                <a:schemeClr val="tx1"/>
              </a:buClr>
              <a:buSzPct val="70000"/>
              <a:buNone/>
            </a:pPr>
            <a:r>
              <a:rPr lang="en-US" sz="1800" dirty="0"/>
              <a:t>Hispanic retail banking concept based in Atlanta, Georgia.</a:t>
            </a:r>
          </a:p>
          <a:p>
            <a:pPr marL="291600" lvl="1" indent="-291600">
              <a:buClr>
                <a:schemeClr val="tx1"/>
              </a:buClr>
              <a:buSzPct val="70000"/>
              <a:buFont typeface="Arial" panose="020B0604020202020204" pitchFamily="34" charset="0"/>
              <a:buChar char="•"/>
            </a:pPr>
            <a:r>
              <a:rPr lang="en-US" sz="1800" dirty="0"/>
              <a:t>“Franchised” bank offering designed by individuals from check-cashing business.</a:t>
            </a:r>
          </a:p>
          <a:p>
            <a:pPr marL="291600" lvl="1" indent="-291600">
              <a:buClr>
                <a:schemeClr val="tx1"/>
              </a:buClr>
              <a:buSzPct val="70000"/>
              <a:buFont typeface="Arial" panose="020B0604020202020204" pitchFamily="34" charset="0"/>
              <a:buChar char="•"/>
            </a:pPr>
            <a:r>
              <a:rPr lang="en-US" sz="1800" dirty="0"/>
              <a:t>Originally part of smaller local bank in Atlanta; now a subsidiary of Suntrust.</a:t>
            </a:r>
          </a:p>
        </p:txBody>
      </p:sp>
      <p:sp>
        <p:nvSpPr>
          <p:cNvPr id="6" name="Content Placeholder 5"/>
          <p:cNvSpPr>
            <a:spLocks noGrp="1"/>
          </p:cNvSpPr>
          <p:nvPr>
            <p:ph idx="13"/>
          </p:nvPr>
        </p:nvSpPr>
        <p:spPr>
          <a:xfrm>
            <a:off x="914400" y="3106124"/>
            <a:ext cx="7835712" cy="3122980"/>
          </a:xfrm>
        </p:spPr>
        <p:txBody>
          <a:bodyPr/>
          <a:lstStyle/>
          <a:p>
            <a:pPr marL="0" indent="0">
              <a:buClr>
                <a:schemeClr val="tx1"/>
              </a:buClr>
              <a:buSzPct val="70000"/>
              <a:buNone/>
            </a:pPr>
            <a:r>
              <a:rPr lang="en-US" sz="1800" dirty="0"/>
              <a:t>Products include deposit accounts, fee-based check cashing, mortgages, and international funds transfers (that is to Mexico).</a:t>
            </a:r>
          </a:p>
          <a:p>
            <a:pPr marL="0" indent="0">
              <a:buClr>
                <a:schemeClr val="tx1"/>
              </a:buClr>
              <a:buSzPct val="70000"/>
              <a:buNone/>
            </a:pPr>
            <a:r>
              <a:rPr lang="en-US" sz="1800" dirty="0"/>
              <a:t>6 branches in Atlanta.</a:t>
            </a:r>
          </a:p>
          <a:p>
            <a:pPr marL="291600" lvl="1" indent="-291600">
              <a:buClr>
                <a:schemeClr val="tx1"/>
              </a:buClr>
              <a:buSzPct val="70000"/>
              <a:buFont typeface="Arial" panose="020B0604020202020204" pitchFamily="34" charset="0"/>
              <a:buChar char="•"/>
            </a:pPr>
            <a:r>
              <a:rPr lang="en-US" sz="1800" dirty="0"/>
              <a:t>Rapid growth from first branch in January 2002:</a:t>
            </a:r>
          </a:p>
          <a:p>
            <a:pPr marL="740664" lvl="2">
              <a:spcBef>
                <a:spcPts val="300"/>
              </a:spcBef>
              <a:buClr>
                <a:schemeClr val="tx1"/>
              </a:buClr>
              <a:buSzPct val="70000"/>
              <a:buFont typeface="Arial" panose="020B0604020202020204" pitchFamily="34" charset="0"/>
              <a:buChar char="•"/>
            </a:pPr>
            <a:r>
              <a:rPr lang="en-US" sz="1800" dirty="0"/>
              <a:t>Jan. 2002	Deal signed by El </a:t>
            </a:r>
            <a:r>
              <a:rPr lang="en-US" sz="1800" dirty="0" err="1"/>
              <a:t>Banco</a:t>
            </a:r>
            <a:r>
              <a:rPr lang="en-US" sz="1800" dirty="0"/>
              <a:t> and Flag Bank.</a:t>
            </a:r>
          </a:p>
          <a:p>
            <a:pPr marL="740664" lvl="2">
              <a:spcBef>
                <a:spcPts val="300"/>
              </a:spcBef>
              <a:buClr>
                <a:schemeClr val="tx1"/>
              </a:buClr>
              <a:buSzPct val="70000"/>
              <a:buFont typeface="Arial" panose="020B0604020202020204" pitchFamily="34" charset="0"/>
              <a:buChar char="•"/>
            </a:pPr>
            <a:r>
              <a:rPr lang="en-US" sz="1800" dirty="0"/>
              <a:t>Jun. 2002	1 Branch.</a:t>
            </a:r>
          </a:p>
          <a:p>
            <a:pPr marL="740664" lvl="2">
              <a:spcBef>
                <a:spcPts val="300"/>
              </a:spcBef>
              <a:buClr>
                <a:schemeClr val="tx1"/>
              </a:buClr>
              <a:buSzPct val="70000"/>
              <a:buFont typeface="Arial" panose="020B0604020202020204" pitchFamily="34" charset="0"/>
              <a:buChar char="•"/>
            </a:pPr>
            <a:r>
              <a:rPr lang="en-US" sz="1800" dirty="0"/>
              <a:t>Dec. 2002	2 Branches, 1st Branch cash flow positive.</a:t>
            </a:r>
          </a:p>
          <a:p>
            <a:pPr marL="740664" lvl="2">
              <a:spcBef>
                <a:spcPts val="300"/>
              </a:spcBef>
              <a:buClr>
                <a:schemeClr val="tx1"/>
              </a:buClr>
              <a:buSzPct val="70000"/>
              <a:buFont typeface="Arial" panose="020B0604020202020204" pitchFamily="34" charset="0"/>
              <a:buChar char="•"/>
            </a:pPr>
            <a:r>
              <a:rPr lang="en-US" sz="1800" dirty="0"/>
              <a:t>Jun. 2003	2nd Branch cash flow positive, NCB buys El Banco.</a:t>
            </a:r>
          </a:p>
          <a:p>
            <a:pPr marL="740664" lvl="2">
              <a:spcBef>
                <a:spcPts val="300"/>
              </a:spcBef>
              <a:buClr>
                <a:schemeClr val="tx1"/>
              </a:buClr>
              <a:buSzPct val="70000"/>
              <a:buFont typeface="Arial" panose="020B0604020202020204" pitchFamily="34" charset="0"/>
              <a:buChar char="•"/>
            </a:pPr>
            <a:r>
              <a:rPr lang="en-US" sz="1800" dirty="0"/>
              <a:t>Dec. 2003	4 Branches, 50 employees, SunTrust buys NCB.</a:t>
            </a:r>
          </a:p>
          <a:p>
            <a:pPr marL="740664" lvl="2">
              <a:spcBef>
                <a:spcPts val="300"/>
              </a:spcBef>
              <a:buClr>
                <a:schemeClr val="tx1"/>
              </a:buClr>
              <a:buSzPct val="70000"/>
              <a:buFont typeface="Arial" panose="020B0604020202020204" pitchFamily="34" charset="0"/>
              <a:buChar char="•"/>
            </a:pPr>
            <a:r>
              <a:rPr lang="en-US" sz="1800" dirty="0"/>
              <a:t>Jun. 2004	6 Branches, 125 employees.</a:t>
            </a:r>
          </a:p>
        </p:txBody>
      </p:sp>
      <p:sp>
        <p:nvSpPr>
          <p:cNvPr id="7" name="Content Placeholder 6"/>
          <p:cNvSpPr>
            <a:spLocks noGrp="1"/>
          </p:cNvSpPr>
          <p:nvPr>
            <p:ph idx="14"/>
          </p:nvPr>
        </p:nvSpPr>
        <p:spPr>
          <a:xfrm>
            <a:off x="914400" y="6229104"/>
            <a:ext cx="7835712" cy="305046"/>
          </a:xfrm>
        </p:spPr>
        <p:txBody>
          <a:bodyPr/>
          <a:lstStyle/>
          <a:p>
            <a:pPr marL="0" indent="0">
              <a:buClr>
                <a:schemeClr val="tx1"/>
              </a:buClr>
              <a:buSzPct val="70000"/>
              <a:buNone/>
            </a:pPr>
            <a:r>
              <a:rPr lang="en-US" sz="1800" dirty="0"/>
              <a:t>Atlanta is 6.5% Hispanic (268,851 according to 2000 census).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noChangeArrowheads="1"/>
          </p:cNvSpPr>
          <p:nvPr>
            <p:ph type="title"/>
          </p:nvPr>
        </p:nvSpPr>
        <p:spPr>
          <a:xfrm>
            <a:off x="1182688" y="304800"/>
            <a:ext cx="6138809"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El Banco: Products Closely Matched to Customers</a:t>
            </a:r>
          </a:p>
        </p:txBody>
      </p:sp>
      <p:pic>
        <p:nvPicPr>
          <p:cNvPr id="2" name="Picture 1">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1497" y="914400"/>
            <a:ext cx="1670103" cy="627233"/>
          </a:xfrm>
          <a:prstGeom prst="rect">
            <a:avLst/>
          </a:prstGeom>
        </p:spPr>
      </p:pic>
      <p:sp>
        <p:nvSpPr>
          <p:cNvPr id="4" name="Content Placeholder 3"/>
          <p:cNvSpPr>
            <a:spLocks noGrp="1"/>
          </p:cNvSpPr>
          <p:nvPr>
            <p:ph idx="1"/>
          </p:nvPr>
        </p:nvSpPr>
        <p:spPr>
          <a:xfrm>
            <a:off x="935038" y="1828800"/>
            <a:ext cx="7588062" cy="2317127"/>
          </a:xfrm>
        </p:spPr>
        <p:txBody>
          <a:bodyPr/>
          <a:lstStyle/>
          <a:p>
            <a:pPr marL="0" indent="0">
              <a:buClr>
                <a:schemeClr val="tx1"/>
              </a:buClr>
              <a:buSzPct val="70000"/>
              <a:buNone/>
            </a:pPr>
            <a:r>
              <a:rPr lang="en-US" sz="2400" dirty="0"/>
              <a:t>Revenue model is based primarily on service fees.</a:t>
            </a:r>
          </a:p>
          <a:p>
            <a:pPr marL="292608" lvl="1" indent="-292608">
              <a:buClr>
                <a:schemeClr val="tx1"/>
              </a:buClr>
              <a:buSzPct val="70000"/>
              <a:buFont typeface="Arial" panose="020B0604020202020204" pitchFamily="34" charset="0"/>
              <a:buChar char="•"/>
            </a:pPr>
            <a:r>
              <a:rPr lang="en-US" sz="2000" dirty="0"/>
              <a:t>Check cashing alone is 1/3 of revenues.</a:t>
            </a:r>
          </a:p>
          <a:p>
            <a:pPr marL="292608" lvl="1" indent="-292608">
              <a:buClr>
                <a:schemeClr val="tx1"/>
              </a:buClr>
              <a:buSzPct val="70000"/>
              <a:buFont typeface="Arial" panose="020B0604020202020204" pitchFamily="34" charset="0"/>
              <a:buChar char="•"/>
            </a:pPr>
            <a:r>
              <a:rPr lang="en-US" sz="2000" dirty="0"/>
              <a:t>Fee income is over half of total bank income.</a:t>
            </a:r>
          </a:p>
          <a:p>
            <a:pPr marL="740664" lvl="2">
              <a:buClr>
                <a:schemeClr val="tx1"/>
              </a:buClr>
              <a:buSzPct val="70000"/>
              <a:buFont typeface="Arial" panose="020B0604020202020204" pitchFamily="34" charset="0"/>
              <a:buChar char="•"/>
            </a:pPr>
            <a:r>
              <a:rPr lang="en-US" sz="2000" dirty="0"/>
              <a:t>Fee income as a percentage of total revenue for community banks overall averages 24.8%.</a:t>
            </a:r>
          </a:p>
          <a:p>
            <a:pPr marL="740664" lvl="2">
              <a:buClr>
                <a:schemeClr val="tx1"/>
              </a:buClr>
              <a:buSzPct val="70000"/>
              <a:buFont typeface="Arial" panose="020B0604020202020204" pitchFamily="34" charset="0"/>
              <a:buChar char="•"/>
            </a:pPr>
            <a:r>
              <a:rPr lang="en-US" sz="2000" dirty="0"/>
              <a:t>El </a:t>
            </a:r>
            <a:r>
              <a:rPr lang="en-US" sz="2000" dirty="0" err="1"/>
              <a:t>Banco’s</a:t>
            </a:r>
            <a:r>
              <a:rPr lang="en-US" sz="2000" dirty="0"/>
              <a:t> fee income ratio is greater than 99%</a:t>
            </a:r>
            <a:r>
              <a:rPr lang="en-US" dirty="0"/>
              <a:t> of banks.</a:t>
            </a:r>
          </a:p>
        </p:txBody>
      </p:sp>
      <p:sp>
        <p:nvSpPr>
          <p:cNvPr id="5" name="Content Placeholder 4"/>
          <p:cNvSpPr>
            <a:spLocks noGrp="1"/>
          </p:cNvSpPr>
          <p:nvPr>
            <p:ph idx="13"/>
          </p:nvPr>
        </p:nvSpPr>
        <p:spPr>
          <a:xfrm>
            <a:off x="914400" y="4128294"/>
            <a:ext cx="7588062" cy="2196306"/>
          </a:xfrm>
        </p:spPr>
        <p:txBody>
          <a:bodyPr/>
          <a:lstStyle/>
          <a:p>
            <a:pPr marL="0" indent="0">
              <a:buClr>
                <a:schemeClr val="tx1"/>
              </a:buClr>
              <a:buSzPct val="70000"/>
              <a:buNone/>
            </a:pPr>
            <a:r>
              <a:rPr lang="en-US" sz="2400" dirty="0"/>
              <a:t>El </a:t>
            </a:r>
            <a:r>
              <a:rPr lang="en-US" sz="2400" dirty="0" err="1"/>
              <a:t>Banco</a:t>
            </a:r>
            <a:r>
              <a:rPr lang="en-US" sz="2400" dirty="0"/>
              <a:t> also conducts mortgage lending for the Latino community.</a:t>
            </a:r>
          </a:p>
          <a:p>
            <a:pPr marL="292608" lvl="1" indent="-292608">
              <a:buClr>
                <a:schemeClr val="tx1"/>
              </a:buClr>
              <a:buSzPct val="70000"/>
              <a:buFont typeface="Arial" panose="020B0604020202020204" pitchFamily="34" charset="0"/>
              <a:buChar char="•"/>
            </a:pPr>
            <a:r>
              <a:rPr lang="en-US" sz="2000" dirty="0"/>
              <a:t>Interest rates range from 8.0 to 9.5%, versus 4.86% on average </a:t>
            </a:r>
            <a:br>
              <a:rPr lang="en-US" sz="2000" dirty="0"/>
            </a:br>
            <a:r>
              <a:rPr lang="en-US" sz="2000" dirty="0"/>
              <a:t>for Georgia.</a:t>
            </a:r>
          </a:p>
          <a:p>
            <a:pPr marL="292608" lvl="1" indent="-292608">
              <a:buClr>
                <a:schemeClr val="tx1"/>
              </a:buClr>
              <a:buSzPct val="70000"/>
              <a:buFont typeface="Arial" panose="020B0604020202020204" pitchFamily="34" charset="0"/>
              <a:buChar char="•"/>
            </a:pPr>
            <a:r>
              <a:rPr lang="en-US" sz="2000" dirty="0"/>
              <a:t>High rates partly explained by fact that many of El </a:t>
            </a:r>
            <a:r>
              <a:rPr lang="en-US" sz="2000" dirty="0" err="1"/>
              <a:t>Banco</a:t>
            </a:r>
            <a:r>
              <a:rPr lang="en-US" sz="2000" dirty="0"/>
              <a:t> customers are undocumented.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a:xfrm>
            <a:off x="1182688" y="214313"/>
            <a:ext cx="7275512"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El Banco Branches: Smaller, Informal, Retail</a:t>
            </a:r>
          </a:p>
        </p:txBody>
      </p:sp>
      <p:sp>
        <p:nvSpPr>
          <p:cNvPr id="2" name="Content Placeholder 1"/>
          <p:cNvSpPr>
            <a:spLocks noGrp="1"/>
          </p:cNvSpPr>
          <p:nvPr>
            <p:ph idx="1"/>
          </p:nvPr>
        </p:nvSpPr>
        <p:spPr>
          <a:xfrm>
            <a:off x="914400" y="2017713"/>
            <a:ext cx="7856350" cy="4114800"/>
          </a:xfrm>
        </p:spPr>
        <p:txBody>
          <a:bodyPr/>
          <a:lstStyle/>
          <a:p>
            <a:pPr>
              <a:buFont typeface="Wingdings" pitchFamily="2" charset="2"/>
              <a:buNone/>
            </a:pPr>
            <a:r>
              <a:rPr lang="en-US" sz="2400" dirty="0"/>
              <a:t>Branch strategy focuses on convenience and informality.</a:t>
            </a:r>
          </a:p>
          <a:p>
            <a:pPr marL="292608" lvl="1" indent="-292608">
              <a:buSzPct val="100000"/>
            </a:pPr>
            <a:r>
              <a:rPr lang="en-US" sz="2000" dirty="0"/>
              <a:t>No motor banking (no commercial customers).</a:t>
            </a:r>
          </a:p>
          <a:p>
            <a:pPr marL="292608" lvl="1" indent="-292608">
              <a:buSzPct val="100000"/>
            </a:pPr>
            <a:r>
              <a:rPr lang="en-US" sz="2000" dirty="0"/>
              <a:t>Small branches located in strip centers already frequented by Latinos.</a:t>
            </a:r>
          </a:p>
          <a:p>
            <a:pPr marL="292608" lvl="1" indent="-292608">
              <a:buSzPct val="100000"/>
            </a:pPr>
            <a:r>
              <a:rPr lang="en-US" sz="2000" dirty="0"/>
              <a:t>Branches are informal (that is you don’t feel foolish wearing </a:t>
            </a:r>
            <a:br>
              <a:rPr lang="en-US" sz="2000" dirty="0"/>
            </a:br>
            <a:r>
              <a:rPr lang="en-US" sz="2000" dirty="0"/>
              <a:t>work clothes).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El </a:t>
            </a:r>
            <a:r>
              <a:rPr lang="en-US" dirty="0" err="1"/>
              <a:t>Banco</a:t>
            </a:r>
            <a:r>
              <a:rPr lang="en-US" dirty="0"/>
              <a:t>: Marketing Mimicry</a:t>
            </a:r>
          </a:p>
        </p:txBody>
      </p:sp>
      <p:sp>
        <p:nvSpPr>
          <p:cNvPr id="2" name="Content Placeholder 1"/>
          <p:cNvSpPr>
            <a:spLocks noGrp="1"/>
          </p:cNvSpPr>
          <p:nvPr>
            <p:ph idx="1"/>
          </p:nvPr>
        </p:nvSpPr>
        <p:spPr>
          <a:xfrm>
            <a:off x="990600" y="2017713"/>
            <a:ext cx="7780150" cy="4114800"/>
          </a:xfrm>
        </p:spPr>
        <p:txBody>
          <a:bodyPr/>
          <a:lstStyle/>
          <a:p>
            <a:pPr marL="0" indent="0">
              <a:buFont typeface="Wingdings" pitchFamily="2" charset="2"/>
              <a:buNone/>
              <a:tabLst>
                <a:tab pos="285750" algn="l"/>
              </a:tabLst>
            </a:pPr>
            <a:r>
              <a:rPr lang="en-US" dirty="0"/>
              <a:t>El </a:t>
            </a:r>
            <a:r>
              <a:rPr lang="en-US" dirty="0" err="1"/>
              <a:t>Banco</a:t>
            </a:r>
            <a:r>
              <a:rPr lang="en-US" dirty="0"/>
              <a:t> has sought to associate itself with Western Union.</a:t>
            </a:r>
          </a:p>
          <a:p>
            <a:pPr marL="292608" lvl="1" indent="-292608">
              <a:buSzPct val="100000"/>
            </a:pPr>
            <a:r>
              <a:rPr lang="en-US" dirty="0"/>
              <a:t>Western Union is one of the most recognized names in financial services for Latinos.</a:t>
            </a:r>
          </a:p>
          <a:p>
            <a:pPr marL="292608" lvl="1" indent="-292608">
              <a:buSzPct val="100000"/>
            </a:pPr>
            <a:r>
              <a:rPr lang="en-US" dirty="0"/>
              <a:t>Many Hispanics send money to relatives with Western Union.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2.2: Southwest Airlines Strategic Service Vision</a:t>
            </a:r>
          </a:p>
        </p:txBody>
      </p:sp>
      <p:graphicFrame>
        <p:nvGraphicFramePr>
          <p:cNvPr id="4" name="Table 3"/>
          <p:cNvGraphicFramePr>
            <a:graphicFrameLocks noGrp="1"/>
          </p:cNvGraphicFramePr>
          <p:nvPr>
            <p:extLst>
              <p:ext uri="{D42A27DB-BD31-4B8C-83A1-F6EECF244321}">
                <p14:modId xmlns:p14="http://schemas.microsoft.com/office/powerpoint/2010/main" val="4224340040"/>
              </p:ext>
            </p:extLst>
          </p:nvPr>
        </p:nvGraphicFramePr>
        <p:xfrm>
          <a:off x="914400" y="2286000"/>
          <a:ext cx="7848600" cy="2595880"/>
        </p:xfrm>
        <a:graphic>
          <a:graphicData uri="http://schemas.openxmlformats.org/drawingml/2006/table">
            <a:tbl>
              <a:tblPr firstRow="1" bandRow="1">
                <a:tableStyleId>{5C22544A-7EE6-4342-B048-85BDC9FD1C3A}</a:tableStyleId>
              </a:tblPr>
              <a:tblGrid>
                <a:gridCol w="2140527">
                  <a:extLst>
                    <a:ext uri="{9D8B030D-6E8A-4147-A177-3AD203B41FA5}">
                      <a16:colId xmlns:a16="http://schemas.microsoft.com/office/drawing/2014/main" val="20000"/>
                    </a:ext>
                  </a:extLst>
                </a:gridCol>
                <a:gridCol w="1783773">
                  <a:extLst>
                    <a:ext uri="{9D8B030D-6E8A-4147-A177-3AD203B41FA5}">
                      <a16:colId xmlns:a16="http://schemas.microsoft.com/office/drawing/2014/main" val="20001"/>
                    </a:ext>
                  </a:extLst>
                </a:gridCol>
                <a:gridCol w="1962150">
                  <a:extLst>
                    <a:ext uri="{9D8B030D-6E8A-4147-A177-3AD203B41FA5}">
                      <a16:colId xmlns:a16="http://schemas.microsoft.com/office/drawing/2014/main" val="20002"/>
                    </a:ext>
                  </a:extLst>
                </a:gridCol>
                <a:gridCol w="1962150">
                  <a:extLst>
                    <a:ext uri="{9D8B030D-6E8A-4147-A177-3AD203B41FA5}">
                      <a16:colId xmlns:a16="http://schemas.microsoft.com/office/drawing/2014/main" val="20003"/>
                    </a:ext>
                  </a:extLst>
                </a:gridCol>
              </a:tblGrid>
              <a:tr h="370840">
                <a:tc>
                  <a:txBody>
                    <a:bodyPr/>
                    <a:lstStyle/>
                    <a:p>
                      <a:r>
                        <a:rPr lang="en-US" sz="1400" dirty="0">
                          <a:solidFill>
                            <a:schemeClr val="tx1"/>
                          </a:solidFill>
                          <a:latin typeface="Calibri" panose="020F0502020204030204" pitchFamily="34" charset="0"/>
                        </a:rPr>
                        <a:t>Service Delivery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solidFill>
                            <a:schemeClr val="tx1"/>
                          </a:solidFill>
                          <a:latin typeface="Calibri" panose="020F0502020204030204" pitchFamily="34" charset="0"/>
                        </a:rPr>
                        <a:t>Operating Strategy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solidFill>
                            <a:schemeClr val="tx1"/>
                          </a:solidFill>
                          <a:latin typeface="Calibri" panose="020F0502020204030204" pitchFamily="34" charset="0"/>
                        </a:rPr>
                        <a:t>Service Concept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solidFill>
                            <a:schemeClr val="tx1"/>
                          </a:solidFill>
                          <a:latin typeface="Calibri" panose="020F0502020204030204" pitchFamily="34" charset="0"/>
                        </a:rPr>
                        <a:t>Target Market Segment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0840">
                <a:tc>
                  <a:txBody>
                    <a:bodyPr/>
                    <a:lstStyle/>
                    <a:p>
                      <a:pPr marL="292608" indent="-292608">
                        <a:buFont typeface="Arial" panose="020B0604020202020204" pitchFamily="34" charset="0"/>
                        <a:buChar char="•"/>
                      </a:pPr>
                      <a:r>
                        <a:rPr lang="en-US" sz="1400" dirty="0">
                          <a:latin typeface="Calibri" panose="020F0502020204030204" pitchFamily="34" charset="0"/>
                        </a:rPr>
                        <a:t>Fun cabin</a:t>
                      </a:r>
                      <a:r>
                        <a:rPr lang="en-US" sz="1400" baseline="0" dirty="0">
                          <a:latin typeface="Calibri" panose="020F0502020204030204" pitchFamily="34" charset="0"/>
                        </a:rPr>
                        <a:t> </a:t>
                      </a:r>
                      <a:r>
                        <a:rPr lang="en-US" sz="1400" dirty="0">
                          <a:latin typeface="Calibri" panose="020F0502020204030204" pitchFamily="34" charset="0"/>
                        </a:rPr>
                        <a:t>atmosphere to</a:t>
                      </a:r>
                      <a:r>
                        <a:rPr lang="en-US" sz="1400" baseline="0" dirty="0">
                          <a:latin typeface="Calibri" panose="020F0502020204030204" pitchFamily="34" charset="0"/>
                        </a:rPr>
                        <a:t> </a:t>
                      </a:r>
                      <a:r>
                        <a:rPr lang="en-US" sz="1400" dirty="0">
                          <a:latin typeface="Calibri" panose="020F0502020204030204" pitchFamily="34" charset="0"/>
                        </a:rPr>
                        <a:t>differentiate service.</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Use only Boeing 737 aircraft to control maintenance and operating costs.</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Hire cabin crew based on attitude.</a:t>
                      </a:r>
                    </a:p>
                    <a:p>
                      <a:pPr marL="292608" indent="-292608">
                        <a:buFont typeface="Arial" panose="020B0604020202020204" pitchFamily="34" charset="0"/>
                        <a:buChar char="•"/>
                      </a:pPr>
                      <a:endParaRPr lang="en-US"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92608" indent="-292608">
                        <a:buFont typeface="Arial" panose="020B0604020202020204" pitchFamily="34" charset="0"/>
                        <a:buChar char="•"/>
                      </a:pPr>
                      <a:r>
                        <a:rPr lang="en-US" sz="1400" b="0" i="0" u="none" strike="noStrike" kern="1200" baseline="0" dirty="0">
                          <a:solidFill>
                            <a:schemeClr val="dk1"/>
                          </a:solidFill>
                          <a:latin typeface="Calibri" panose="020F0502020204030204" pitchFamily="34" charset="0"/>
                          <a:ea typeface="+mn-ea"/>
                          <a:cs typeface="+mn-cs"/>
                        </a:rPr>
                        <a:t>Quick turnaround at gate results in high utilization of aircraft.</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No assigned seating rewards punctuality and promotes on-time performance.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92608" indent="-292608">
                        <a:buFont typeface="Arial" panose="020B0604020202020204" pitchFamily="34" charset="0"/>
                        <a:buChar char="•"/>
                      </a:pPr>
                      <a:r>
                        <a:rPr lang="en-US" sz="1400" b="0" i="0" u="none" strike="noStrike" kern="1200" baseline="0" dirty="0">
                          <a:solidFill>
                            <a:schemeClr val="dk1"/>
                          </a:solidFill>
                          <a:latin typeface="Calibri" panose="020F0502020204030204" pitchFamily="34" charset="0"/>
                          <a:ea typeface="+mn-ea"/>
                          <a:cs typeface="+mn-cs"/>
                        </a:rPr>
                        <a:t>Short flights with frequent departures.</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Serves peanuts and soft drinks only.</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Use of inner-city or low traffic airports avoids congestion. </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Carry-on luggage.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92608" indent="-292608">
                        <a:buFont typeface="Arial" panose="020B0604020202020204" pitchFamily="34" charset="0"/>
                        <a:buChar char="•"/>
                      </a:pPr>
                      <a:r>
                        <a:rPr lang="en-US" sz="1400" b="0" i="0" u="none" strike="noStrike" kern="1200" baseline="0" dirty="0">
                          <a:solidFill>
                            <a:schemeClr val="dk1"/>
                          </a:solidFill>
                          <a:latin typeface="Calibri" panose="020F0502020204030204" pitchFamily="34" charset="0"/>
                          <a:ea typeface="+mn-ea"/>
                          <a:cs typeface="+mn-cs"/>
                        </a:rPr>
                        <a:t>State of Texas residents.</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Business traveler who drives because of inadequate airline service.</a:t>
                      </a:r>
                    </a:p>
                    <a:p>
                      <a:pPr marL="292608" marR="0" indent="-2926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strike="noStrike" kern="1200" baseline="0" dirty="0">
                          <a:solidFill>
                            <a:schemeClr val="dk1"/>
                          </a:solidFill>
                          <a:latin typeface="Calibri" panose="020F0502020204030204" pitchFamily="34" charset="0"/>
                          <a:ea typeface="+mn-ea"/>
                          <a:cs typeface="+mn-cs"/>
                        </a:rPr>
                        <a:t>Business traveler who drives because of inadequate airline service.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noChangeArrowheads="1"/>
          </p:cNvSpPr>
          <p:nvPr>
            <p:ph type="title"/>
          </p:nvPr>
        </p:nvSpPr>
        <p:spPr>
          <a:xfrm>
            <a:off x="1182688" y="247650"/>
            <a:ext cx="7580312" cy="1371600"/>
          </a:xfrm>
        </p:spPr>
        <p:txBody>
          <a:bodyPr/>
          <a:lstStyle/>
          <a:p>
            <a:r>
              <a:rPr lang="en-US" dirty="0"/>
              <a:t>El Banco Strategy: Acquire Customers Early </a:t>
            </a:r>
            <a:r>
              <a:rPr lang="en-US" sz="1000" dirty="0"/>
              <a:t>1</a:t>
            </a:r>
          </a:p>
        </p:txBody>
      </p:sp>
      <p:sp>
        <p:nvSpPr>
          <p:cNvPr id="2" name="Content Placeholder 1"/>
          <p:cNvSpPr>
            <a:spLocks noGrp="1"/>
          </p:cNvSpPr>
          <p:nvPr>
            <p:ph idx="1"/>
          </p:nvPr>
        </p:nvSpPr>
        <p:spPr>
          <a:xfrm>
            <a:off x="914400" y="1981201"/>
            <a:ext cx="7856350" cy="1371600"/>
          </a:xfrm>
        </p:spPr>
        <p:txBody>
          <a:bodyPr/>
          <a:lstStyle/>
          <a:p>
            <a:pPr marL="0" indent="0">
              <a:buFont typeface="Wingdings" pitchFamily="2" charset="2"/>
              <a:buNone/>
            </a:pPr>
            <a:r>
              <a:rPr lang="en-US" sz="2400" dirty="0"/>
              <a:t>El </a:t>
            </a:r>
            <a:r>
              <a:rPr lang="en-US" sz="2400" dirty="0" err="1"/>
              <a:t>Banco</a:t>
            </a:r>
            <a:r>
              <a:rPr lang="en-US" sz="2400" dirty="0"/>
              <a:t> tries to acquire customers earlier than normal banks</a:t>
            </a:r>
          </a:p>
          <a:p>
            <a:pPr marL="0" lvl="1" indent="0">
              <a:buNone/>
            </a:pPr>
            <a:r>
              <a:rPr lang="en-US" sz="1600" dirty="0"/>
              <a:t>Customers use retail financial services (that is check cashing) provided by non-banks.</a:t>
            </a:r>
          </a:p>
          <a:p>
            <a:pPr marL="291600" lvl="2" indent="-291600">
              <a:buClr>
                <a:schemeClr val="tx1"/>
              </a:buClr>
              <a:buSzPct val="100000"/>
              <a:buFont typeface="Arial" panose="020B0604020202020204" pitchFamily="34" charset="0"/>
              <a:buChar char="•"/>
            </a:pPr>
            <a:r>
              <a:rPr lang="en-US" sz="1600" dirty="0"/>
              <a:t>Change point exists as customers grow in affluence (open bank, brokerage accounts)</a:t>
            </a:r>
          </a:p>
          <a:p>
            <a:pPr marL="291600" lvl="2" indent="-291600">
              <a:buClr>
                <a:schemeClr val="tx1"/>
              </a:buClr>
              <a:buSzPct val="100000"/>
              <a:buFont typeface="Arial" panose="020B0604020202020204" pitchFamily="34" charset="0"/>
              <a:buChar char="•"/>
            </a:pPr>
            <a:r>
              <a:rPr lang="en-US" sz="1600" dirty="0"/>
              <a:t>Acquiring customers early and offering many services, El Banco avoids change points</a:t>
            </a:r>
          </a:p>
        </p:txBody>
      </p:sp>
      <p:sp>
        <p:nvSpPr>
          <p:cNvPr id="3" name="Content Placeholder 2"/>
          <p:cNvSpPr>
            <a:spLocks noGrp="1"/>
          </p:cNvSpPr>
          <p:nvPr>
            <p:ph idx="13"/>
          </p:nvPr>
        </p:nvSpPr>
        <p:spPr>
          <a:xfrm>
            <a:off x="914400" y="3429000"/>
            <a:ext cx="7835712" cy="381000"/>
          </a:xfrm>
        </p:spPr>
        <p:txBody>
          <a:bodyPr/>
          <a:lstStyle/>
          <a:p>
            <a:pPr marL="0" lvl="1" indent="0">
              <a:buClr>
                <a:schemeClr val="folHlink"/>
              </a:buClr>
              <a:buSzPct val="60000"/>
              <a:buNone/>
            </a:pPr>
            <a:r>
              <a:rPr lang="en-US" sz="1600" dirty="0"/>
              <a:t>Customer lifetime value is high if El Banco meets their needs as they grow in affluence.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23850"/>
            <a:ext cx="7580312" cy="1295400"/>
          </a:xfrm>
        </p:spPr>
        <p:txBody>
          <a:bodyPr/>
          <a:lstStyle/>
          <a:p>
            <a:r>
              <a:rPr lang="en-US" dirty="0"/>
              <a:t>El Banco Strategy: Acquire Customers Early </a:t>
            </a:r>
            <a:r>
              <a:rPr lang="en-US" sz="1000" dirty="0"/>
              <a:t>2</a:t>
            </a:r>
          </a:p>
        </p:txBody>
      </p:sp>
      <p:pic>
        <p:nvPicPr>
          <p:cNvPr id="4" name="Picture 3" descr="Diagram showing the services provided by El Banco, which grow deeper as the customer lifetime value increas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8" y="2057400"/>
            <a:ext cx="6870024" cy="3803766"/>
          </a:xfrm>
          <a:prstGeom prst="rect">
            <a:avLst/>
          </a:prstGeom>
        </p:spPr>
      </p:pic>
      <p:sp>
        <p:nvSpPr>
          <p:cNvPr id="6" name="Content Placeholder 5"/>
          <p:cNvSpPr>
            <a:spLocks noGrp="1"/>
          </p:cNvSpPr>
          <p:nvPr>
            <p:ph idx="13"/>
          </p:nvPr>
        </p:nvSpPr>
        <p:spPr>
          <a:xfrm>
            <a:off x="4038600" y="6248400"/>
            <a:ext cx="1828800" cy="212441"/>
          </a:xfrm>
        </p:spPr>
        <p:txBody>
          <a:bodyPr/>
          <a:lstStyle/>
          <a:p>
            <a:pPr marL="0" indent="0">
              <a:buNone/>
            </a:pPr>
            <a:r>
              <a:rPr lang="en-IN" sz="900" u="sng" dirty="0">
                <a:solidFill>
                  <a:srgbClr val="0000CC"/>
                </a:solidFill>
                <a:hlinkClick r:id="rId3" action="ppaction://hlinksldjump"/>
              </a:rPr>
              <a:t>Access the long description slide.</a:t>
            </a:r>
            <a:endParaRPr lang="en-IN" sz="900" u="sng" dirty="0">
              <a:solidFill>
                <a:srgbClr val="0000CC"/>
              </a:solidFill>
            </a:endParaRPr>
          </a:p>
        </p:txBody>
      </p:sp>
    </p:spTree>
    <p:extLst>
      <p:ext uri="{BB962C8B-B14F-4D97-AF65-F5344CB8AC3E}">
        <p14:creationId xmlns:p14="http://schemas.microsoft.com/office/powerpoint/2010/main" val="37891165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QUESTIONS</a:t>
            </a:r>
          </a:p>
        </p:txBody>
      </p:sp>
      <p:sp>
        <p:nvSpPr>
          <p:cNvPr id="19459" name="Content Placeholder 5"/>
          <p:cNvSpPr>
            <a:spLocks noGrp="1" noChangeArrowheads="1"/>
          </p:cNvSpPr>
          <p:nvPr>
            <p:ph idx="1"/>
          </p:nvPr>
        </p:nvSpPr>
        <p:spPr>
          <a:xfrm>
            <a:off x="990600" y="2017713"/>
            <a:ext cx="7780150" cy="4002087"/>
          </a:xfrm>
        </p:spPr>
        <p:txBody>
          <a:bodyPr/>
          <a:lstStyle/>
          <a:p>
            <a:pPr marL="403200" indent="-403200">
              <a:buSzPct val="100000"/>
              <a:buFont typeface="Wingdings" pitchFamily="2" charset="2"/>
              <a:buAutoNum type="arabicPeriod"/>
            </a:pPr>
            <a:r>
              <a:rPr lang="en-US" sz="2800" dirty="0"/>
              <a:t>Compare and contrast the strategic service vision of El Banco and United </a:t>
            </a:r>
            <a:br>
              <a:rPr lang="en-US" sz="2800" dirty="0"/>
            </a:br>
            <a:r>
              <a:rPr lang="en-US" sz="2800" dirty="0"/>
              <a:t>Commercial Bank.</a:t>
            </a:r>
          </a:p>
          <a:p>
            <a:pPr marL="403200" indent="-403200">
              <a:buSzPct val="100000"/>
              <a:buFont typeface="Wingdings" pitchFamily="2" charset="2"/>
              <a:buAutoNum type="arabicPeriod"/>
            </a:pPr>
            <a:r>
              <a:rPr lang="en-US" sz="2800" dirty="0"/>
              <a:t>Identify the service winners, qualifiers, and service losers for El Banco and United Commercial Bank.</a:t>
            </a:r>
          </a:p>
          <a:p>
            <a:pPr marL="403200" indent="-403200">
              <a:buSzPct val="100000"/>
              <a:buFont typeface="Wingdings" pitchFamily="2" charset="2"/>
              <a:buAutoNum type="arabicPeriod"/>
            </a:pPr>
            <a:r>
              <a:rPr lang="en-US" sz="2800" dirty="0"/>
              <a:t>What are the differentiating features of banks that target ethnic communities?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185738"/>
            <a:ext cx="7885112" cy="1462087"/>
          </a:xfrm>
        </p:spPr>
        <p:txBody>
          <a:bodyPr/>
          <a:lstStyle/>
          <a:p>
            <a:r>
              <a:rPr lang="en-US" dirty="0"/>
              <a:t>United Commercial Bank and El Banco </a:t>
            </a:r>
            <a:r>
              <a:rPr lang="en-US" sz="1000" dirty="0"/>
              <a:t>1</a:t>
            </a:r>
            <a:endParaRPr lang="en-IN" sz="1000" dirty="0"/>
          </a:p>
        </p:txBody>
      </p:sp>
      <p:graphicFrame>
        <p:nvGraphicFramePr>
          <p:cNvPr id="4" name="Table 3"/>
          <p:cNvGraphicFramePr>
            <a:graphicFrameLocks noGrp="1"/>
          </p:cNvGraphicFramePr>
          <p:nvPr>
            <p:extLst>
              <p:ext uri="{D42A27DB-BD31-4B8C-83A1-F6EECF244321}">
                <p14:modId xmlns:p14="http://schemas.microsoft.com/office/powerpoint/2010/main" val="2639425348"/>
              </p:ext>
            </p:extLst>
          </p:nvPr>
        </p:nvGraphicFramePr>
        <p:xfrm>
          <a:off x="1066801" y="2362200"/>
          <a:ext cx="7315199" cy="3053200"/>
        </p:xfrm>
        <a:graphic>
          <a:graphicData uri="http://schemas.openxmlformats.org/drawingml/2006/table">
            <a:tbl>
              <a:tblPr firstRow="1" bandRow="1">
                <a:tableStyleId>{5C22544A-7EE6-4342-B048-85BDC9FD1C3A}</a:tableStyleId>
              </a:tblPr>
              <a:tblGrid>
                <a:gridCol w="2819399">
                  <a:extLst>
                    <a:ext uri="{9D8B030D-6E8A-4147-A177-3AD203B41FA5}">
                      <a16:colId xmlns:a16="http://schemas.microsoft.com/office/drawing/2014/main" val="20000"/>
                    </a:ext>
                  </a:extLst>
                </a:gridCol>
                <a:gridCol w="1145849">
                  <a:extLst>
                    <a:ext uri="{9D8B030D-6E8A-4147-A177-3AD203B41FA5}">
                      <a16:colId xmlns:a16="http://schemas.microsoft.com/office/drawing/2014/main" val="20001"/>
                    </a:ext>
                  </a:extLst>
                </a:gridCol>
                <a:gridCol w="3349951">
                  <a:extLst>
                    <a:ext uri="{9D8B030D-6E8A-4147-A177-3AD203B41FA5}">
                      <a16:colId xmlns:a16="http://schemas.microsoft.com/office/drawing/2014/main" val="20002"/>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a:ln>
                            <a:noFill/>
                          </a:ln>
                          <a:solidFill>
                            <a:schemeClr val="tx1"/>
                          </a:solidFill>
                          <a:effectLst/>
                          <a:latin typeface="Calibri" panose="020F0502020204030204" pitchFamily="34" charset="0"/>
                          <a:cs typeface="Times New Roman" pitchFamily="18" charset="0"/>
                        </a:rPr>
                        <a:t>Strategic Service Vision Element</a:t>
                      </a:r>
                      <a:endParaRPr kumimoji="0" lang="en-US" sz="1800" b="0" i="0" u="none" strike="noStrike" cap="none" normalizeH="0" baseline="0" dirty="0">
                        <a:ln>
                          <a:noFill/>
                        </a:ln>
                        <a:solidFill>
                          <a:schemeClr val="tx1"/>
                        </a:solidFill>
                        <a:effectLst/>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a:ln>
                            <a:noFill/>
                          </a:ln>
                          <a:solidFill>
                            <a:schemeClr val="tx1"/>
                          </a:solidFill>
                          <a:effectLst/>
                          <a:latin typeface="Calibri" panose="020F0502020204030204" pitchFamily="34" charset="0"/>
                          <a:cs typeface="Times New Roman" pitchFamily="18" charset="0"/>
                        </a:rPr>
                        <a:t>El Banco</a:t>
                      </a:r>
                      <a:endParaRPr kumimoji="0" lang="en-US" sz="1800" b="0" i="0" u="none" strike="noStrike" cap="none" normalizeH="0" baseline="0" dirty="0">
                        <a:ln>
                          <a:noFill/>
                        </a:ln>
                        <a:solidFill>
                          <a:schemeClr val="tx1"/>
                        </a:solidFill>
                        <a:effectLst/>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a:ln>
                            <a:noFill/>
                          </a:ln>
                          <a:solidFill>
                            <a:schemeClr val="tx1"/>
                          </a:solidFill>
                          <a:effectLst/>
                          <a:latin typeface="Calibri" panose="020F0502020204030204" pitchFamily="34" charset="0"/>
                          <a:cs typeface="Times New Roman" pitchFamily="18" charset="0"/>
                        </a:rPr>
                        <a:t>United Commercial Bank</a:t>
                      </a:r>
                      <a:endParaRPr kumimoji="0" lang="en-US" sz="1800" b="0" i="0" u="none" strike="noStrike" cap="none" normalizeH="0" baseline="0" dirty="0">
                        <a:ln>
                          <a:noFill/>
                        </a:ln>
                        <a:solidFill>
                          <a:schemeClr val="tx1"/>
                        </a:solidFill>
                        <a:effectLst/>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32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cs typeface="Times New Roman" pitchFamily="18" charset="0"/>
                        </a:rPr>
                        <a:t>Service Delivery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32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cs typeface="Times New Roman" pitchFamily="18" charset="0"/>
                        </a:rPr>
                        <a:t>Operating Strategy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32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cs typeface="Times New Roman" pitchFamily="18" charset="0"/>
                        </a:rPr>
                        <a:t>Service Concept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32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cs typeface="Times New Roman" pitchFamily="18" charset="0"/>
                        </a:rPr>
                        <a:t>Target Market Segments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565179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90524"/>
            <a:ext cx="7580312" cy="1255714"/>
          </a:xfrm>
        </p:spPr>
        <p:txBody>
          <a:bodyPr/>
          <a:lstStyle/>
          <a:p>
            <a:r>
              <a:rPr lang="en-US" dirty="0"/>
              <a:t>United Commercial Bank and El Banco </a:t>
            </a:r>
            <a:r>
              <a:rPr lang="en-US" sz="1000" dirty="0"/>
              <a:t>2</a:t>
            </a:r>
            <a:endParaRPr lang="en-IN" dirty="0"/>
          </a:p>
        </p:txBody>
      </p:sp>
      <p:graphicFrame>
        <p:nvGraphicFramePr>
          <p:cNvPr id="4" name="Table 3"/>
          <p:cNvGraphicFramePr>
            <a:graphicFrameLocks noGrp="1"/>
          </p:cNvGraphicFramePr>
          <p:nvPr>
            <p:extLst>
              <p:ext uri="{D42A27DB-BD31-4B8C-83A1-F6EECF244321}">
                <p14:modId xmlns:p14="http://schemas.microsoft.com/office/powerpoint/2010/main" val="367984337"/>
              </p:ext>
            </p:extLst>
          </p:nvPr>
        </p:nvGraphicFramePr>
        <p:xfrm>
          <a:off x="838200" y="2362200"/>
          <a:ext cx="7391400" cy="2869008"/>
        </p:xfrm>
        <a:graphic>
          <a:graphicData uri="http://schemas.openxmlformats.org/drawingml/2006/table">
            <a:tbl>
              <a:tblPr firstRow="1" bandRow="1">
                <a:tableStyleId>{5C22544A-7EE6-4342-B048-85BDC9FD1C3A}</a:tableStyleId>
              </a:tblPr>
              <a:tblGrid>
                <a:gridCol w="2463800">
                  <a:extLst>
                    <a:ext uri="{9D8B030D-6E8A-4147-A177-3AD203B41FA5}">
                      <a16:colId xmlns:a16="http://schemas.microsoft.com/office/drawing/2014/main" val="20000"/>
                    </a:ext>
                  </a:extLst>
                </a:gridCol>
                <a:gridCol w="21844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457200">
                <a:tc>
                  <a:txBody>
                    <a:bodyPr/>
                    <a:lstStyle/>
                    <a:p>
                      <a:r>
                        <a:rPr lang="en-US" b="1" dirty="0">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a:ln>
                            <a:noFill/>
                          </a:ln>
                          <a:solidFill>
                            <a:schemeClr val="tx1"/>
                          </a:solidFill>
                          <a:effectLst/>
                          <a:latin typeface="Calibri" panose="020F0502020204030204" pitchFamily="34" charset="0"/>
                        </a:rPr>
                        <a:t>El Banco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cap="none" normalizeH="0" baseline="0" dirty="0">
                          <a:ln>
                            <a:noFill/>
                          </a:ln>
                          <a:solidFill>
                            <a:schemeClr val="tx1"/>
                          </a:solidFill>
                          <a:effectLst/>
                          <a:latin typeface="Calibri" panose="020F0502020204030204" pitchFamily="34" charset="0"/>
                        </a:rPr>
                        <a:t>United Commercial Bank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039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rPr>
                        <a:t>Qualifier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039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rPr>
                        <a:t>Service Winner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solidFill>
                            <a:schemeClr val="bg1"/>
                          </a:solidFill>
                          <a:latin typeface="Calibri" panose="020F0502020204030204" pitchFamily="34" charset="0"/>
                        </a:rPr>
                        <a:t>Blank</a:t>
                      </a:r>
                      <a:endParaRPr lang="en-US" dirty="0">
                        <a:solidFill>
                          <a:schemeClr val="bg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039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chemeClr val="tx1"/>
                          </a:solidFill>
                          <a:effectLst/>
                          <a:latin typeface="Calibri" panose="020F0502020204030204" pitchFamily="34" charset="0"/>
                        </a:rPr>
                        <a:t>Service Loser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3" name="Content Placeholder 2"/>
          <p:cNvSpPr>
            <a:spLocks noGrp="1"/>
          </p:cNvSpPr>
          <p:nvPr>
            <p:ph idx="13"/>
          </p:nvPr>
        </p:nvSpPr>
        <p:spPr>
          <a:xfrm>
            <a:off x="381000" y="5867400"/>
            <a:ext cx="8369112" cy="343372"/>
          </a:xfrm>
        </p:spPr>
        <p:txBody>
          <a:bodyPr/>
          <a:lstStyle/>
          <a:p>
            <a:pPr marL="0" indent="0">
              <a:buNone/>
            </a:pPr>
            <a:r>
              <a:rPr lang="en-US" sz="2000" dirty="0"/>
              <a:t>What are the differentiating features of banks that target ethnic communities?</a:t>
            </a:r>
          </a:p>
        </p:txBody>
      </p:sp>
    </p:spTree>
    <p:extLst>
      <p:ext uri="{BB962C8B-B14F-4D97-AF65-F5344CB8AC3E}">
        <p14:creationId xmlns:p14="http://schemas.microsoft.com/office/powerpoint/2010/main" val="2738242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Summary </a:t>
            </a:r>
            <a:endParaRPr lang="en-IN" sz="1000" dirty="0"/>
          </a:p>
        </p:txBody>
      </p:sp>
      <p:sp>
        <p:nvSpPr>
          <p:cNvPr id="4" name="Content Placeholder 3"/>
          <p:cNvSpPr>
            <a:spLocks noGrp="1"/>
          </p:cNvSpPr>
          <p:nvPr>
            <p:ph idx="1"/>
          </p:nvPr>
        </p:nvSpPr>
        <p:spPr>
          <a:xfrm>
            <a:off x="1015283" y="1817270"/>
            <a:ext cx="7588062" cy="1183105"/>
          </a:xfrm>
        </p:spPr>
        <p:txBody>
          <a:bodyPr/>
          <a:lstStyle/>
          <a:p>
            <a:pPr marL="0" indent="0">
              <a:buClr>
                <a:schemeClr val="tx1"/>
              </a:buClr>
              <a:buSzPct val="70000"/>
              <a:buNone/>
            </a:pPr>
            <a:r>
              <a:rPr lang="en-US" sz="2000" dirty="0"/>
              <a:t>United Commercial.</a:t>
            </a:r>
          </a:p>
          <a:p>
            <a:pPr marL="292608" lvl="1" indent="-292608">
              <a:spcBef>
                <a:spcPts val="0"/>
              </a:spcBef>
              <a:buClr>
                <a:schemeClr val="tx1"/>
              </a:buClr>
              <a:buSzPct val="70000"/>
              <a:buFont typeface="Arial" panose="020B0604020202020204" pitchFamily="34" charset="0"/>
              <a:buChar char="•"/>
            </a:pPr>
            <a:r>
              <a:rPr lang="en-US" sz="1800" dirty="0"/>
              <a:t>Highly profitable and growing bank for entrepreneurial Chinese-American community.</a:t>
            </a:r>
          </a:p>
          <a:p>
            <a:pPr marL="292608" lvl="1" indent="-292608">
              <a:spcBef>
                <a:spcPts val="0"/>
              </a:spcBef>
              <a:buClr>
                <a:schemeClr val="tx1"/>
              </a:buClr>
              <a:buSzPct val="70000"/>
              <a:buFont typeface="Arial" panose="020B0604020202020204" pitchFamily="34" charset="0"/>
              <a:buChar char="•"/>
            </a:pPr>
            <a:r>
              <a:rPr lang="en-US" sz="1800" dirty="0"/>
              <a:t>Asian-American banks show the opportunity for other ethnic banks.</a:t>
            </a:r>
          </a:p>
        </p:txBody>
      </p:sp>
      <p:sp>
        <p:nvSpPr>
          <p:cNvPr id="5" name="Content Placeholder 4"/>
          <p:cNvSpPr>
            <a:spLocks noGrp="1"/>
          </p:cNvSpPr>
          <p:nvPr>
            <p:ph idx="13"/>
          </p:nvPr>
        </p:nvSpPr>
        <p:spPr>
          <a:xfrm>
            <a:off x="994645" y="3103811"/>
            <a:ext cx="7588062" cy="1160028"/>
          </a:xfrm>
        </p:spPr>
        <p:txBody>
          <a:bodyPr/>
          <a:lstStyle/>
          <a:p>
            <a:pPr marL="0" indent="0">
              <a:buClr>
                <a:schemeClr val="tx1"/>
              </a:buClr>
              <a:buSzPct val="70000"/>
              <a:buNone/>
            </a:pPr>
            <a:r>
              <a:rPr lang="en-US" sz="2000" dirty="0"/>
              <a:t>El Banco.</a:t>
            </a:r>
          </a:p>
          <a:p>
            <a:pPr marL="292608" lvl="1" indent="-292608">
              <a:spcBef>
                <a:spcPts val="0"/>
              </a:spcBef>
              <a:buClr>
                <a:schemeClr val="tx1"/>
              </a:buClr>
              <a:buSzPct val="70000"/>
              <a:buFont typeface="Arial" panose="020B0604020202020204" pitchFamily="34" charset="0"/>
              <a:buChar char="•"/>
            </a:pPr>
            <a:r>
              <a:rPr lang="en-US" sz="1800" dirty="0"/>
              <a:t>Fast growing retail bank designed specifically for Latino community.</a:t>
            </a:r>
          </a:p>
          <a:p>
            <a:pPr marL="292608" lvl="1" indent="-292608">
              <a:spcBef>
                <a:spcPts val="0"/>
              </a:spcBef>
              <a:buClr>
                <a:schemeClr val="tx1"/>
              </a:buClr>
              <a:buSzPct val="70000"/>
              <a:buFont typeface="Arial" panose="020B0604020202020204" pitchFamily="34" charset="0"/>
              <a:buChar char="•"/>
            </a:pPr>
            <a:r>
              <a:rPr lang="en-US" sz="1800" dirty="0"/>
              <a:t>Orientation towards customers “on the border” between banking and non-bank financial services.</a:t>
            </a:r>
          </a:p>
        </p:txBody>
      </p:sp>
      <p:sp>
        <p:nvSpPr>
          <p:cNvPr id="11" name="Content Placeholder 10"/>
          <p:cNvSpPr>
            <a:spLocks noGrp="1"/>
          </p:cNvSpPr>
          <p:nvPr>
            <p:ph idx="14"/>
          </p:nvPr>
        </p:nvSpPr>
        <p:spPr>
          <a:xfrm>
            <a:off x="994645" y="4305300"/>
            <a:ext cx="7588062" cy="1464534"/>
          </a:xfrm>
        </p:spPr>
        <p:txBody>
          <a:bodyPr/>
          <a:lstStyle/>
          <a:p>
            <a:pPr marL="0" indent="0">
              <a:buClr>
                <a:schemeClr val="tx1"/>
              </a:buClr>
              <a:buSzPct val="70000"/>
              <a:buNone/>
            </a:pPr>
            <a:r>
              <a:rPr lang="en-US" sz="2000" dirty="0"/>
              <a:t>Ethnic banking.</a:t>
            </a:r>
          </a:p>
          <a:p>
            <a:pPr marL="292608" lvl="1" indent="-292608">
              <a:spcBef>
                <a:spcPts val="0"/>
              </a:spcBef>
              <a:buClr>
                <a:schemeClr val="tx1"/>
              </a:buClr>
              <a:buSzPct val="70000"/>
              <a:buFont typeface="Arial" panose="020B0604020202020204" pitchFamily="34" charset="0"/>
              <a:buChar char="•"/>
            </a:pPr>
            <a:r>
              <a:rPr lang="en-US" sz="1800" dirty="0"/>
              <a:t>Well-articulated cultural focus on target communities (language,</a:t>
            </a:r>
            <a:br>
              <a:rPr lang="en-US" sz="1800" dirty="0"/>
            </a:br>
            <a:r>
              <a:rPr lang="en-US" sz="1800" dirty="0"/>
              <a:t>look-and-feel).</a:t>
            </a:r>
          </a:p>
          <a:p>
            <a:pPr marL="292608" lvl="1" indent="-292608">
              <a:spcBef>
                <a:spcPts val="0"/>
              </a:spcBef>
              <a:buClr>
                <a:schemeClr val="tx1"/>
              </a:buClr>
              <a:buSzPct val="70000"/>
              <a:buFont typeface="Arial" panose="020B0604020202020204" pitchFamily="34" charset="0"/>
              <a:buChar char="•"/>
            </a:pPr>
            <a:r>
              <a:rPr lang="en-US" sz="1800" dirty="0"/>
              <a:t>Products that match unique customer needs (trade finance, check cashing).</a:t>
            </a:r>
          </a:p>
          <a:p>
            <a:pPr marL="292608" lvl="1" indent="-292608">
              <a:spcBef>
                <a:spcPts val="0"/>
              </a:spcBef>
              <a:buClr>
                <a:schemeClr val="tx1"/>
              </a:buClr>
              <a:buSzPct val="70000"/>
              <a:buFont typeface="Arial" panose="020B0604020202020204" pitchFamily="34" charset="0"/>
              <a:buChar char="•"/>
            </a:pPr>
            <a:r>
              <a:rPr lang="en-US" sz="1800" dirty="0"/>
              <a:t>Favorable financial metrics (profitability, growth, asset quality).</a:t>
            </a:r>
          </a:p>
        </p:txBody>
      </p:sp>
      <p:sp>
        <p:nvSpPr>
          <p:cNvPr id="12" name="Content Placeholder 11"/>
          <p:cNvSpPr>
            <a:spLocks noGrp="1"/>
          </p:cNvSpPr>
          <p:nvPr>
            <p:ph idx="15"/>
          </p:nvPr>
        </p:nvSpPr>
        <p:spPr>
          <a:xfrm>
            <a:off x="990600" y="5829300"/>
            <a:ext cx="7588062" cy="679669"/>
          </a:xfrm>
        </p:spPr>
        <p:txBody>
          <a:bodyPr/>
          <a:lstStyle/>
          <a:p>
            <a:pPr marL="0" indent="0">
              <a:buNone/>
            </a:pPr>
            <a:r>
              <a:rPr lang="en-US" sz="2000" dirty="0"/>
              <a:t>If the community has a distinct identity and distinct product needs, then banks have an opportunity to capitalize on those distinctions.</a:t>
            </a:r>
          </a:p>
        </p:txBody>
      </p:sp>
    </p:spTree>
    <p:extLst>
      <p:ext uri="{BB962C8B-B14F-4D97-AF65-F5344CB8AC3E}">
        <p14:creationId xmlns:p14="http://schemas.microsoft.com/office/powerpoint/2010/main" val="18126184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799"/>
            <a:ext cx="7732712" cy="1371601"/>
          </a:xfrm>
        </p:spPr>
        <p:txBody>
          <a:bodyPr/>
          <a:lstStyle/>
          <a:p>
            <a:r>
              <a:rPr lang="en-US" dirty="0"/>
              <a:t>Current Status</a:t>
            </a:r>
            <a:endParaRPr lang="en-IN" dirty="0"/>
          </a:p>
        </p:txBody>
      </p:sp>
      <p:sp>
        <p:nvSpPr>
          <p:cNvPr id="2" name="Content Placeholder 1"/>
          <p:cNvSpPr>
            <a:spLocks noGrp="1"/>
          </p:cNvSpPr>
          <p:nvPr>
            <p:ph idx="1"/>
          </p:nvPr>
        </p:nvSpPr>
        <p:spPr>
          <a:xfrm>
            <a:off x="838200" y="2057401"/>
            <a:ext cx="7924800" cy="3505200"/>
          </a:xfrm>
        </p:spPr>
        <p:txBody>
          <a:bodyPr/>
          <a:lstStyle/>
          <a:p>
            <a:pPr marL="292608" indent="-292608">
              <a:buClr>
                <a:schemeClr val="tx1"/>
              </a:buClr>
              <a:buSzPct val="100000"/>
              <a:buFont typeface="Arial" panose="020B0604020202020204" pitchFamily="34" charset="0"/>
              <a:buChar char="•"/>
            </a:pPr>
            <a:r>
              <a:rPr lang="en-US" sz="2400" dirty="0"/>
              <a:t>El Banco de Nuestra Comunidad.</a:t>
            </a:r>
            <a:br>
              <a:rPr lang="en-US" sz="2400" dirty="0"/>
            </a:br>
            <a:r>
              <a:rPr lang="en-US" sz="2400" dirty="0"/>
              <a:t>Survives as an entity under the umbrella of Community and Southern Bank, Georgia.</a:t>
            </a:r>
          </a:p>
          <a:p>
            <a:pPr marL="292608" indent="-292608">
              <a:buClr>
                <a:schemeClr val="tx1"/>
              </a:buClr>
              <a:buSzPct val="100000"/>
              <a:buFont typeface="Arial" panose="020B0604020202020204" pitchFamily="34" charset="0"/>
              <a:buChar char="•"/>
            </a:pPr>
            <a:r>
              <a:rPr lang="en-US" sz="2400" dirty="0"/>
              <a:t>United Commercial Bank. </a:t>
            </a:r>
            <a:br>
              <a:rPr lang="en-US" sz="2400" dirty="0"/>
            </a:br>
            <a:r>
              <a:rPr lang="en-US" sz="2400" dirty="0"/>
              <a:t>Was merged with East West Bank of Pasadena, California, in 2009 after two officers were indicted for financial misdeeds by the FDIC and accused of violations by the S</a:t>
            </a:r>
            <a:r>
              <a:rPr lang="en-US" sz="100" dirty="0"/>
              <a:t> </a:t>
            </a:r>
            <a:r>
              <a:rPr lang="en-US" sz="2400" dirty="0"/>
              <a:t>E</a:t>
            </a:r>
            <a:r>
              <a:rPr lang="en-US" sz="100" dirty="0"/>
              <a:t> </a:t>
            </a:r>
            <a:r>
              <a:rPr lang="en-US" sz="2400" dirty="0"/>
              <a:t>C.</a:t>
            </a:r>
          </a:p>
        </p:txBody>
      </p:sp>
    </p:spTree>
    <p:extLst>
      <p:ext uri="{BB962C8B-B14F-4D97-AF65-F5344CB8AC3E}">
        <p14:creationId xmlns:p14="http://schemas.microsoft.com/office/powerpoint/2010/main" val="30518262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800"/>
            <a:ext cx="7580312" cy="1295400"/>
          </a:xfrm>
        </p:spPr>
        <p:txBody>
          <a:bodyPr/>
          <a:lstStyle/>
          <a:p>
            <a:r>
              <a:rPr lang="en-US" dirty="0"/>
              <a:t>Case 2.2: The Alamo Drafthouse</a:t>
            </a:r>
            <a:endParaRPr lang="en-IN" dirty="0"/>
          </a:p>
        </p:txBody>
      </p:sp>
      <p:sp>
        <p:nvSpPr>
          <p:cNvPr id="2" name="Content Placeholder 1"/>
          <p:cNvSpPr>
            <a:spLocks noGrp="1"/>
          </p:cNvSpPr>
          <p:nvPr>
            <p:ph idx="1"/>
          </p:nvPr>
        </p:nvSpPr>
        <p:spPr>
          <a:xfrm>
            <a:off x="838200" y="1905000"/>
            <a:ext cx="7932550" cy="4459287"/>
          </a:xfrm>
        </p:spPr>
        <p:txBody>
          <a:bodyPr/>
          <a:lstStyle/>
          <a:p>
            <a:pPr marL="0" indent="0">
              <a:buNone/>
            </a:pPr>
            <a:r>
              <a:rPr lang="en-US" sz="1800" b="1" dirty="0"/>
              <a:t>Questions </a:t>
            </a:r>
            <a:endParaRPr lang="en-US" sz="1800" dirty="0"/>
          </a:p>
          <a:p>
            <a:pPr marL="0" indent="0">
              <a:buNone/>
            </a:pPr>
            <a:r>
              <a:rPr lang="en-US" sz="1800" dirty="0"/>
              <a:t>1. Marketing analysts use market position maps to display visually the customers’ perceptions of a firm in relation to its competitors regarding two attributes. Prepare a market position map for Alamo Drafthouse using “food quality” and “movie selection” as axes. </a:t>
            </a:r>
          </a:p>
          <a:p>
            <a:pPr marL="0" indent="0">
              <a:buNone/>
            </a:pPr>
            <a:r>
              <a:rPr lang="en-US" sz="1800" dirty="0"/>
              <a:t>2. Use the “Strategic Service Vision” framework to describe Alamo Drafthouse in terms of target market segments, service concept, operating strategy, and service delivery system. </a:t>
            </a:r>
          </a:p>
          <a:p>
            <a:pPr marL="0" indent="0">
              <a:buNone/>
            </a:pPr>
            <a:r>
              <a:rPr lang="en-US" sz="1800" dirty="0"/>
              <a:t>3. Identify the service qualifiers, winners, and service losers for Alamo Drafthouse. Are the Alamo purchase decision criteria appropriate for the multiplex movie theater market? What do you conclude? </a:t>
            </a:r>
          </a:p>
          <a:p>
            <a:pPr marL="0" indent="0">
              <a:buNone/>
            </a:pPr>
            <a:r>
              <a:rPr lang="en-US" sz="1800" dirty="0"/>
              <a:t>4. Use Porter’s Five Forces Model to assess the strategic position of Alamo Drafthouse in the “entertainment industry.” </a:t>
            </a:r>
          </a:p>
          <a:p>
            <a:pPr marL="0" indent="0">
              <a:buNone/>
            </a:pPr>
            <a:r>
              <a:rPr lang="en-US" sz="1800" dirty="0"/>
              <a:t>5. Conduct a SWOT analysis to identify internal strengths and weaknesses as well as threats and opportunities in the external environment. </a:t>
            </a:r>
          </a:p>
        </p:txBody>
      </p:sp>
    </p:spTree>
    <p:extLst>
      <p:ext uri="{BB962C8B-B14F-4D97-AF65-F5344CB8AC3E}">
        <p14:creationId xmlns:p14="http://schemas.microsoft.com/office/powerpoint/2010/main" val="10792455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800"/>
            <a:ext cx="7580312" cy="1371600"/>
          </a:xfrm>
        </p:spPr>
        <p:txBody>
          <a:bodyPr/>
          <a:lstStyle/>
          <a:p>
            <a:r>
              <a:rPr lang="en-US" dirty="0"/>
              <a:t>The Alamo Drafthouse Positioning</a:t>
            </a:r>
            <a:endParaRPr lang="en-IN" dirty="0"/>
          </a:p>
        </p:txBody>
      </p:sp>
      <p:pic>
        <p:nvPicPr>
          <p:cNvPr id="4" name="Picture 3" descr="Base matrix plotting four points: Good, Poor, Few, Man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113" y="2362200"/>
            <a:ext cx="6870023" cy="3227437"/>
          </a:xfrm>
          <a:prstGeom prst="rect">
            <a:avLst/>
          </a:prstGeom>
        </p:spPr>
      </p:pic>
    </p:spTree>
    <p:extLst>
      <p:ext uri="{BB962C8B-B14F-4D97-AF65-F5344CB8AC3E}">
        <p14:creationId xmlns:p14="http://schemas.microsoft.com/office/powerpoint/2010/main" val="41836253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808912" cy="1462087"/>
          </a:xfrm>
        </p:spPr>
        <p:txBody>
          <a:bodyPr/>
          <a:lstStyle/>
          <a:p>
            <a:r>
              <a:rPr lang="en-US" dirty="0"/>
              <a:t>Alamo Drafthouse Strategic Service Vision</a:t>
            </a:r>
            <a:endParaRPr lang="en-IN" dirty="0"/>
          </a:p>
        </p:txBody>
      </p:sp>
      <p:sp>
        <p:nvSpPr>
          <p:cNvPr id="3" name="Content Placeholder 2"/>
          <p:cNvSpPr>
            <a:spLocks noGrp="1"/>
          </p:cNvSpPr>
          <p:nvPr>
            <p:ph idx="1"/>
          </p:nvPr>
        </p:nvSpPr>
        <p:spPr>
          <a:xfrm>
            <a:off x="838200" y="2017713"/>
            <a:ext cx="7932550" cy="3925887"/>
          </a:xfrm>
        </p:spPr>
        <p:txBody>
          <a:bodyPr/>
          <a:lstStyle/>
          <a:p>
            <a:pPr marL="292608" indent="-292608">
              <a:buClr>
                <a:schemeClr val="tx1"/>
              </a:buClr>
              <a:buSzPct val="100000"/>
              <a:buFont typeface="Arial" panose="020B0604020202020204" pitchFamily="34" charset="0"/>
              <a:buChar char="•"/>
            </a:pPr>
            <a:r>
              <a:rPr lang="en-US" dirty="0"/>
              <a:t>Target market segments.</a:t>
            </a:r>
          </a:p>
          <a:p>
            <a:pPr marL="292608" indent="-292608">
              <a:buClr>
                <a:schemeClr val="tx1"/>
              </a:buClr>
              <a:buSzPct val="100000"/>
              <a:buFont typeface="Arial" panose="020B0604020202020204" pitchFamily="34" charset="0"/>
              <a:buChar char="•"/>
            </a:pPr>
            <a:r>
              <a:rPr lang="en-US" dirty="0"/>
              <a:t>Service concept.</a:t>
            </a:r>
          </a:p>
          <a:p>
            <a:pPr marL="292608" indent="-292608">
              <a:buClr>
                <a:schemeClr val="tx1"/>
              </a:buClr>
              <a:buSzPct val="100000"/>
              <a:buFont typeface="Arial" panose="020B0604020202020204" pitchFamily="34" charset="0"/>
              <a:buChar char="•"/>
            </a:pPr>
            <a:r>
              <a:rPr lang="en-US" dirty="0"/>
              <a:t>Operating strategy.</a:t>
            </a:r>
          </a:p>
          <a:p>
            <a:pPr marL="292608" indent="-292608">
              <a:buClr>
                <a:schemeClr val="tx1"/>
              </a:buClr>
              <a:buSzPct val="100000"/>
              <a:buFont typeface="Arial" panose="020B0604020202020204" pitchFamily="34" charset="0"/>
              <a:buChar char="•"/>
            </a:pPr>
            <a:r>
              <a:rPr lang="en-US" dirty="0"/>
              <a:t>Service delivery system.</a:t>
            </a:r>
          </a:p>
        </p:txBody>
      </p:sp>
    </p:spTree>
    <p:extLst>
      <p:ext uri="{BB962C8B-B14F-4D97-AF65-F5344CB8AC3E}">
        <p14:creationId xmlns:p14="http://schemas.microsoft.com/office/powerpoint/2010/main" val="2486443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Understanding the Competitive Environment of Services</a:t>
            </a:r>
          </a:p>
        </p:txBody>
      </p:sp>
      <p:sp>
        <p:nvSpPr>
          <p:cNvPr id="8195" name="Content Placeholder 2"/>
          <p:cNvSpPr>
            <a:spLocks noGrp="1" noChangeArrowheads="1"/>
          </p:cNvSpPr>
          <p:nvPr>
            <p:ph idx="1"/>
          </p:nvPr>
        </p:nvSpPr>
        <p:spPr>
          <a:xfrm>
            <a:off x="838200" y="2017713"/>
            <a:ext cx="7932550" cy="3925887"/>
          </a:xfrm>
        </p:spPr>
        <p:txBody>
          <a:bodyPr/>
          <a:lstStyle/>
          <a:p>
            <a:pPr marL="292608" indent="-292608">
              <a:buSzPct val="100000"/>
            </a:pPr>
            <a:r>
              <a:rPr lang="en-US" sz="2800" dirty="0"/>
              <a:t>Relatively low overall entry barriers.</a:t>
            </a:r>
          </a:p>
          <a:p>
            <a:pPr marL="292608" indent="-292608">
              <a:buSzPct val="100000"/>
            </a:pPr>
            <a:r>
              <a:rPr lang="en-US" sz="2800" dirty="0"/>
              <a:t>Minimal opportunities for economies of scale. </a:t>
            </a:r>
          </a:p>
          <a:p>
            <a:pPr marL="292608" indent="-292608">
              <a:buSzPct val="100000"/>
            </a:pPr>
            <a:r>
              <a:rPr lang="en-US" sz="2800" dirty="0"/>
              <a:t>Erratic Sales Fluctuations.</a:t>
            </a:r>
          </a:p>
          <a:p>
            <a:pPr marL="292608" indent="-292608">
              <a:buSzPct val="100000"/>
            </a:pPr>
            <a:r>
              <a:rPr lang="en-US" sz="2800" dirty="0"/>
              <a:t>No advantage of size in dealing with buyers or suppliers.</a:t>
            </a:r>
          </a:p>
          <a:p>
            <a:pPr marL="292608" indent="-292608">
              <a:buSzPct val="100000"/>
            </a:pPr>
            <a:r>
              <a:rPr lang="en-US" sz="2800" dirty="0"/>
              <a:t>Product substitution.</a:t>
            </a:r>
          </a:p>
          <a:p>
            <a:pPr marL="292608" indent="-292608">
              <a:buSzPct val="100000"/>
            </a:pPr>
            <a:r>
              <a:rPr lang="en-US" sz="2800" dirty="0"/>
              <a:t>Customer loyalty.</a:t>
            </a:r>
          </a:p>
          <a:p>
            <a:pPr marL="292608" indent="-292608">
              <a:buSzPct val="100000"/>
            </a:pPr>
            <a:r>
              <a:rPr lang="en-US" sz="2800" dirty="0"/>
              <a:t>Exit barriers.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800"/>
            <a:ext cx="7580312" cy="1371600"/>
          </a:xfrm>
        </p:spPr>
        <p:txBody>
          <a:bodyPr/>
          <a:lstStyle/>
          <a:p>
            <a:r>
              <a:rPr lang="en-US" dirty="0"/>
              <a:t>Alamo Drafthouse Winning Customers</a:t>
            </a:r>
            <a:endParaRPr lang="en-IN" dirty="0"/>
          </a:p>
        </p:txBody>
      </p:sp>
      <p:sp>
        <p:nvSpPr>
          <p:cNvPr id="2" name="Content Placeholder 1"/>
          <p:cNvSpPr>
            <a:spLocks noGrp="1"/>
          </p:cNvSpPr>
          <p:nvPr>
            <p:ph idx="1"/>
          </p:nvPr>
        </p:nvSpPr>
        <p:spPr>
          <a:xfrm>
            <a:off x="838200" y="2017713"/>
            <a:ext cx="7932550" cy="2020887"/>
          </a:xfrm>
        </p:spPr>
        <p:txBody>
          <a:bodyPr/>
          <a:lstStyle/>
          <a:p>
            <a:pPr marL="292608" indent="-292608">
              <a:buClr>
                <a:schemeClr val="tx1"/>
              </a:buClr>
              <a:buSzPct val="100000"/>
              <a:buFont typeface="Arial" panose="020B0604020202020204" pitchFamily="34" charset="0"/>
              <a:buChar char="•"/>
            </a:pPr>
            <a:r>
              <a:rPr lang="en-US" dirty="0"/>
              <a:t>Qualifiers.</a:t>
            </a:r>
          </a:p>
          <a:p>
            <a:pPr marL="292608" indent="-292608">
              <a:buClr>
                <a:schemeClr val="tx1"/>
              </a:buClr>
              <a:buSzPct val="100000"/>
              <a:buFont typeface="Arial" panose="020B0604020202020204" pitchFamily="34" charset="0"/>
              <a:buChar char="•"/>
            </a:pPr>
            <a:r>
              <a:rPr lang="en-US" dirty="0"/>
              <a:t>Service winners.</a:t>
            </a:r>
          </a:p>
          <a:p>
            <a:pPr marL="292608" indent="-292608">
              <a:buClr>
                <a:schemeClr val="tx1"/>
              </a:buClr>
              <a:buSzPct val="100000"/>
              <a:buFont typeface="Arial" panose="020B0604020202020204" pitchFamily="34" charset="0"/>
              <a:buChar char="•"/>
            </a:pPr>
            <a:r>
              <a:rPr lang="en-US" dirty="0"/>
              <a:t>Service losers.</a:t>
            </a:r>
          </a:p>
        </p:txBody>
      </p:sp>
      <p:sp>
        <p:nvSpPr>
          <p:cNvPr id="3" name="Content Placeholder 2"/>
          <p:cNvSpPr>
            <a:spLocks noGrp="1"/>
          </p:cNvSpPr>
          <p:nvPr>
            <p:ph idx="13"/>
          </p:nvPr>
        </p:nvSpPr>
        <p:spPr>
          <a:xfrm>
            <a:off x="838200" y="4191000"/>
            <a:ext cx="7911912" cy="312274"/>
          </a:xfrm>
        </p:spPr>
        <p:txBody>
          <a:bodyPr/>
          <a:lstStyle/>
          <a:p>
            <a:pPr marL="0" indent="0">
              <a:buNone/>
            </a:pPr>
            <a:r>
              <a:rPr lang="en-US" sz="1800" dirty="0"/>
              <a:t>Make recommendations for Tim and Carrie that would increase profitability.</a:t>
            </a:r>
          </a:p>
        </p:txBody>
      </p:sp>
    </p:spTree>
    <p:extLst>
      <p:ext uri="{BB962C8B-B14F-4D97-AF65-F5344CB8AC3E}">
        <p14:creationId xmlns:p14="http://schemas.microsoft.com/office/powerpoint/2010/main" val="34946625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800"/>
            <a:ext cx="7580312" cy="1371600"/>
          </a:xfrm>
        </p:spPr>
        <p:txBody>
          <a:bodyPr/>
          <a:lstStyle/>
          <a:p>
            <a:r>
              <a:rPr lang="en-US" dirty="0"/>
              <a:t>Porter’s Five Forces Model for Alamo Drafthouse</a:t>
            </a:r>
            <a:endParaRPr lang="en-IN" dirty="0"/>
          </a:p>
        </p:txBody>
      </p:sp>
      <p:pic>
        <p:nvPicPr>
          <p:cNvPr id="3" name="Picture 2" descr="Diagram of Porter's Five Forces Mode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4851" y="2197331"/>
            <a:ext cx="6334298" cy="3898669"/>
          </a:xfrm>
          <a:prstGeom prst="rect">
            <a:avLst/>
          </a:prstGeom>
        </p:spPr>
      </p:pic>
      <p:sp>
        <p:nvSpPr>
          <p:cNvPr id="8" name="Content Placeholder 7"/>
          <p:cNvSpPr>
            <a:spLocks noGrp="1"/>
          </p:cNvSpPr>
          <p:nvPr>
            <p:ph idx="13"/>
          </p:nvPr>
        </p:nvSpPr>
        <p:spPr>
          <a:xfrm>
            <a:off x="3802760" y="6248400"/>
            <a:ext cx="2197990" cy="221105"/>
          </a:xfrm>
        </p:spPr>
        <p:txBody>
          <a:bodyPr/>
          <a:lstStyle/>
          <a:p>
            <a:pPr marL="0" indent="0" algn="ctr">
              <a:buNone/>
            </a:pPr>
            <a:r>
              <a:rPr lang="en-IN" sz="900" u="sng" dirty="0">
                <a:solidFill>
                  <a:srgbClr val="0000CC"/>
                </a:solidFill>
                <a:hlinkClick r:id="rId3" action="ppaction://hlinksldjump"/>
              </a:rPr>
              <a:t>Access the long description slide.</a:t>
            </a:r>
            <a:endParaRPr lang="en-IN" sz="900" u="sng" dirty="0">
              <a:solidFill>
                <a:srgbClr val="0000CC"/>
              </a:solidFill>
            </a:endParaRPr>
          </a:p>
        </p:txBody>
      </p:sp>
    </p:spTree>
    <p:extLst>
      <p:ext uri="{BB962C8B-B14F-4D97-AF65-F5344CB8AC3E}">
        <p14:creationId xmlns:p14="http://schemas.microsoft.com/office/powerpoint/2010/main" val="23950354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Alamo Drafthouse SWOT Analysis</a:t>
            </a:r>
          </a:p>
        </p:txBody>
      </p:sp>
      <p:graphicFrame>
        <p:nvGraphicFramePr>
          <p:cNvPr id="4" name="Table 3"/>
          <p:cNvGraphicFramePr>
            <a:graphicFrameLocks noGrp="1"/>
          </p:cNvGraphicFramePr>
          <p:nvPr>
            <p:extLst>
              <p:ext uri="{D42A27DB-BD31-4B8C-83A1-F6EECF244321}">
                <p14:modId xmlns:p14="http://schemas.microsoft.com/office/powerpoint/2010/main" val="701630731"/>
              </p:ext>
            </p:extLst>
          </p:nvPr>
        </p:nvGraphicFramePr>
        <p:xfrm>
          <a:off x="762000" y="2286000"/>
          <a:ext cx="7848600" cy="3596640"/>
        </p:xfrm>
        <a:graphic>
          <a:graphicData uri="http://schemas.openxmlformats.org/drawingml/2006/table">
            <a:tbl>
              <a:tblPr firstRow="1" bandRow="1">
                <a:tableStyleId>{5C22544A-7EE6-4342-B048-85BDC9FD1C3A}</a:tableStyleId>
              </a:tblPr>
              <a:tblGrid>
                <a:gridCol w="40386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Calibri" panose="020F0502020204030204" pitchFamily="34" charset="0"/>
                          <a:ea typeface="+mn-ea"/>
                          <a:cs typeface="+mn-cs"/>
                        </a:rPr>
                        <a:t>Strengths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your company’s advantages?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do you do better than anyone else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unique resources do you have?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do people in your market see as your 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b="1" i="0" u="none" strike="noStrike" kern="1200" baseline="0" dirty="0">
                          <a:solidFill>
                            <a:schemeClr val="tx1"/>
                          </a:solidFill>
                          <a:latin typeface="Calibri" panose="020F0502020204030204" pitchFamily="34" charset="0"/>
                          <a:ea typeface="+mn-ea"/>
                          <a:cs typeface="+mn-cs"/>
                        </a:rPr>
                        <a:t>Weaknesses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could you improve?</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could you improve?</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factors lose sales?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people in your market likely to see as a weakness?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70840">
                <a:tc>
                  <a:txBody>
                    <a:bodyPr/>
                    <a:lstStyle/>
                    <a:p>
                      <a:r>
                        <a:rPr lang="en-US" sz="1600" b="1" i="0" u="none" strike="noStrike" kern="1200" baseline="0" dirty="0">
                          <a:solidFill>
                            <a:schemeClr val="tx1"/>
                          </a:solidFill>
                          <a:latin typeface="Calibri" panose="020F0502020204030204" pitchFamily="34" charset="0"/>
                          <a:ea typeface="+mn-ea"/>
                          <a:cs typeface="+mn-cs"/>
                        </a:rPr>
                        <a:t>Opportunities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your competitors’ vulnerabilities?</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the current market trends?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Does technology offer new service options?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Are there niches in the market your organization can fill?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b="1" i="0" u="none" strike="noStrike" kern="1200" baseline="0" dirty="0">
                          <a:solidFill>
                            <a:schemeClr val="tx1"/>
                          </a:solidFill>
                          <a:latin typeface="Calibri" panose="020F0502020204030204" pitchFamily="34" charset="0"/>
                          <a:ea typeface="+mn-ea"/>
                          <a:cs typeface="+mn-cs"/>
                        </a:rPr>
                        <a:t>Threats</a:t>
                      </a:r>
                      <a:r>
                        <a:rPr lang="en-US" sz="1600" b="0" i="0" u="none" strike="noStrike" kern="1200" baseline="0" dirty="0">
                          <a:solidFill>
                            <a:schemeClr val="tx1"/>
                          </a:solidFill>
                          <a:latin typeface="Calibri" panose="020F0502020204030204" pitchFamily="34" charset="0"/>
                          <a:ea typeface="+mn-ea"/>
                          <a:cs typeface="+mn-cs"/>
                        </a:rPr>
                        <a:t>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obstacles do you face?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What are your competitors doing?</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Is changing technology threatening your position?	</a:t>
                      </a:r>
                    </a:p>
                    <a:p>
                      <a:pPr marL="292608" indent="-292608">
                        <a:buFont typeface="Arial" panose="020B0604020202020204" pitchFamily="34" charset="0"/>
                        <a:buChar char="•"/>
                      </a:pPr>
                      <a:r>
                        <a:rPr lang="en-US" sz="1600" b="0" i="0" u="none" strike="noStrike" kern="1200" baseline="0" dirty="0">
                          <a:solidFill>
                            <a:schemeClr val="tx1"/>
                          </a:solidFill>
                          <a:latin typeface="Calibri" panose="020F0502020204030204" pitchFamily="34" charset="0"/>
                          <a:ea typeface="+mn-ea"/>
                          <a:cs typeface="+mn-cs"/>
                        </a:rPr>
                        <a:t>Do you have cash-flow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694925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Asian-American Banks: Superior Valuation</a:t>
            </a:r>
            <a:r>
              <a:rPr lang="en-US" dirty="0" smtClean="0"/>
              <a:t> </a:t>
            </a:r>
            <a:r>
              <a:rPr lang="en-US" dirty="0"/>
              <a:t>Long Description</a:t>
            </a:r>
            <a:endParaRPr lang="en-IN" dirty="0"/>
          </a:p>
        </p:txBody>
      </p:sp>
      <p:sp>
        <p:nvSpPr>
          <p:cNvPr id="3" name="Content Placeholder 2"/>
          <p:cNvSpPr>
            <a:spLocks noGrp="1"/>
          </p:cNvSpPr>
          <p:nvPr>
            <p:ph idx="1"/>
          </p:nvPr>
        </p:nvSpPr>
        <p:spPr>
          <a:xfrm>
            <a:off x="1182688" y="1865313"/>
            <a:ext cx="7351712" cy="4306887"/>
          </a:xfrm>
        </p:spPr>
        <p:txBody>
          <a:bodyPr/>
          <a:lstStyle/>
          <a:p>
            <a:pPr marL="0" indent="0">
              <a:buNone/>
            </a:pPr>
            <a:r>
              <a:rPr lang="en-IN" sz="2800" dirty="0" smtClean="0"/>
              <a:t>Six </a:t>
            </a:r>
            <a:r>
              <a:rPr lang="en-IN" sz="2800" dirty="0"/>
              <a:t>companies listed include East West Bankcorp (Chinese) and Nara Bancorp (Korean). The averages listed for ROE, Price/TBV, and efficiency ratio are 18.05%, 377.33%, and 43.81%, respectively. The comparison to community banks shows those same rates to be 13.15%, 252%, and 58.58%.</a:t>
            </a:r>
            <a:endParaRPr lang="en-US" sz="2800" dirty="0"/>
          </a:p>
        </p:txBody>
      </p:sp>
      <p:sp>
        <p:nvSpPr>
          <p:cNvPr id="8" name="Content Placeholder 7"/>
          <p:cNvSpPr>
            <a:spLocks noGrp="1"/>
          </p:cNvSpPr>
          <p:nvPr>
            <p:ph idx="17"/>
          </p:nvPr>
        </p:nvSpPr>
        <p:spPr>
          <a:xfrm>
            <a:off x="1143000" y="6248400"/>
            <a:ext cx="7588062" cy="228600"/>
          </a:xfrm>
        </p:spPr>
        <p:txBody>
          <a:bodyPr/>
          <a:lstStyle/>
          <a:p>
            <a:pPr marL="0" indent="0" algn="ctr">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0984665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Porter’s Five Forces Model for Alamo Drafthouse Long Description</a:t>
            </a:r>
            <a:endParaRPr lang="en-IN" sz="3600" dirty="0"/>
          </a:p>
        </p:txBody>
      </p:sp>
      <p:sp>
        <p:nvSpPr>
          <p:cNvPr id="3" name="Content Placeholder 2"/>
          <p:cNvSpPr>
            <a:spLocks noGrp="1"/>
          </p:cNvSpPr>
          <p:nvPr>
            <p:ph idx="1"/>
          </p:nvPr>
        </p:nvSpPr>
        <p:spPr>
          <a:xfrm>
            <a:off x="1182688" y="1865313"/>
            <a:ext cx="3389312" cy="1563687"/>
          </a:xfrm>
        </p:spPr>
        <p:txBody>
          <a:bodyPr/>
          <a:lstStyle/>
          <a:p>
            <a:pPr marL="0" indent="0">
              <a:buNone/>
            </a:pPr>
            <a:r>
              <a:rPr lang="en-US" sz="1600" dirty="0"/>
              <a:t>The center is a rectangle: Competitive Rivalry within Industry.</a:t>
            </a:r>
          </a:p>
          <a:p>
            <a:pPr marL="291600" indent="-291600">
              <a:buClr>
                <a:schemeClr val="tx1"/>
              </a:buClr>
              <a:buSzPct val="100000"/>
              <a:buFont typeface="Arial" panose="020B0604020202020204" pitchFamily="34" charset="0"/>
              <a:buChar char="•"/>
            </a:pPr>
            <a:r>
              <a:rPr lang="en-US" sz="1600" dirty="0"/>
              <a:t>Number of competitors.</a:t>
            </a:r>
          </a:p>
          <a:p>
            <a:pPr marL="291600" indent="-291600">
              <a:buClr>
                <a:schemeClr val="tx1"/>
              </a:buClr>
              <a:buSzPct val="100000"/>
              <a:buFont typeface="Arial" panose="020B0604020202020204" pitchFamily="34" charset="0"/>
              <a:buChar char="•"/>
            </a:pPr>
            <a:r>
              <a:rPr lang="en-US" sz="1600" dirty="0"/>
              <a:t>Rate of industry growth.</a:t>
            </a:r>
          </a:p>
          <a:p>
            <a:pPr marL="291600" indent="-291600">
              <a:buClr>
                <a:schemeClr val="tx1"/>
              </a:buClr>
              <a:buSzPct val="100000"/>
              <a:buFont typeface="Arial" panose="020B0604020202020204" pitchFamily="34" charset="0"/>
              <a:buChar char="•"/>
            </a:pPr>
            <a:r>
              <a:rPr lang="en-US" sz="1600" dirty="0"/>
              <a:t>Industry capacity.</a:t>
            </a:r>
          </a:p>
        </p:txBody>
      </p:sp>
      <p:sp>
        <p:nvSpPr>
          <p:cNvPr id="4" name="Content Placeholder 3"/>
          <p:cNvSpPr>
            <a:spLocks noGrp="1"/>
          </p:cNvSpPr>
          <p:nvPr>
            <p:ph idx="13"/>
          </p:nvPr>
        </p:nvSpPr>
        <p:spPr>
          <a:xfrm>
            <a:off x="1162050" y="3505200"/>
            <a:ext cx="3562350" cy="1752600"/>
          </a:xfrm>
        </p:spPr>
        <p:txBody>
          <a:bodyPr/>
          <a:lstStyle/>
          <a:p>
            <a:pPr marL="0" indent="0">
              <a:buNone/>
            </a:pPr>
            <a:r>
              <a:rPr lang="en-US" sz="1600" dirty="0"/>
              <a:t>The 4 forces that act upon the center block are: </a:t>
            </a:r>
          </a:p>
          <a:p>
            <a:pPr marL="291600" indent="-291600">
              <a:buClr>
                <a:schemeClr val="tx1"/>
              </a:buClr>
              <a:buSzPct val="100000"/>
              <a:buFont typeface="Arial" panose="020B0604020202020204" pitchFamily="34" charset="0"/>
              <a:buChar char="•"/>
            </a:pPr>
            <a:r>
              <a:rPr lang="en-US" sz="1600" dirty="0"/>
              <a:t>Potential New Entrants.</a:t>
            </a:r>
          </a:p>
          <a:p>
            <a:pPr marL="291600" indent="-291600">
              <a:buClr>
                <a:schemeClr val="tx1"/>
              </a:buClr>
              <a:buSzPct val="100000"/>
              <a:buFont typeface="Arial" panose="020B0604020202020204" pitchFamily="34" charset="0"/>
              <a:buChar char="•"/>
            </a:pPr>
            <a:r>
              <a:rPr lang="en-US" sz="1600" dirty="0"/>
              <a:t>Barriers to entry.</a:t>
            </a:r>
          </a:p>
          <a:p>
            <a:pPr marL="291600" indent="-291600">
              <a:buClr>
                <a:schemeClr val="tx1"/>
              </a:buClr>
              <a:buSzPct val="100000"/>
              <a:buFont typeface="Arial" panose="020B0604020202020204" pitchFamily="34" charset="0"/>
              <a:buChar char="•"/>
            </a:pPr>
            <a:r>
              <a:rPr lang="en-US" sz="1600" dirty="0"/>
              <a:t>Brand equity.</a:t>
            </a:r>
          </a:p>
          <a:p>
            <a:pPr marL="291600" indent="-291600">
              <a:buClr>
                <a:schemeClr val="tx1"/>
              </a:buClr>
              <a:buSzPct val="100000"/>
              <a:buFont typeface="Arial" panose="020B0604020202020204" pitchFamily="34" charset="0"/>
              <a:buChar char="•"/>
            </a:pPr>
            <a:r>
              <a:rPr lang="en-US" sz="1600" dirty="0"/>
              <a:t>Capital requirements.</a:t>
            </a:r>
          </a:p>
        </p:txBody>
      </p:sp>
      <p:sp>
        <p:nvSpPr>
          <p:cNvPr id="5" name="Content Placeholder 4"/>
          <p:cNvSpPr>
            <a:spLocks noGrp="1"/>
          </p:cNvSpPr>
          <p:nvPr>
            <p:ph idx="14"/>
          </p:nvPr>
        </p:nvSpPr>
        <p:spPr>
          <a:xfrm>
            <a:off x="5410200" y="1905000"/>
            <a:ext cx="3035113" cy="1219200"/>
          </a:xfrm>
        </p:spPr>
        <p:txBody>
          <a:bodyPr/>
          <a:lstStyle/>
          <a:p>
            <a:pPr marL="0" indent="0">
              <a:buNone/>
            </a:pPr>
            <a:r>
              <a:rPr lang="en-US" sz="1600" dirty="0"/>
              <a:t>Bargaining Power of Customers.</a:t>
            </a:r>
          </a:p>
          <a:p>
            <a:pPr marL="291600" indent="-291600">
              <a:buClr>
                <a:schemeClr val="tx1"/>
              </a:buClr>
              <a:buSzPct val="100000"/>
              <a:buFont typeface="Arial" panose="020B0604020202020204" pitchFamily="34" charset="0"/>
              <a:buChar char="•"/>
            </a:pPr>
            <a:r>
              <a:rPr lang="en-US" sz="1600" dirty="0"/>
              <a:t>Buyer’s price sensitivity.</a:t>
            </a:r>
          </a:p>
          <a:p>
            <a:pPr marL="291600" indent="-291600">
              <a:buClr>
                <a:schemeClr val="tx1"/>
              </a:buClr>
              <a:buSzPct val="100000"/>
              <a:buFont typeface="Arial" panose="020B0604020202020204" pitchFamily="34" charset="0"/>
              <a:buChar char="•"/>
            </a:pPr>
            <a:r>
              <a:rPr lang="en-US" sz="1600" dirty="0"/>
              <a:t>Customer volume.</a:t>
            </a:r>
          </a:p>
          <a:p>
            <a:pPr marL="291600" indent="-291600">
              <a:buClr>
                <a:schemeClr val="tx1"/>
              </a:buClr>
              <a:buSzPct val="100000"/>
              <a:buFont typeface="Arial" panose="020B0604020202020204" pitchFamily="34" charset="0"/>
              <a:buChar char="•"/>
            </a:pPr>
            <a:r>
              <a:rPr lang="en-US" sz="1600" dirty="0"/>
              <a:t>Information asymmetry.</a:t>
            </a:r>
            <a:endParaRPr lang="en-IN" sz="1600" dirty="0"/>
          </a:p>
        </p:txBody>
      </p:sp>
      <p:sp>
        <p:nvSpPr>
          <p:cNvPr id="6" name="Content Placeholder 5"/>
          <p:cNvSpPr>
            <a:spLocks noGrp="1"/>
          </p:cNvSpPr>
          <p:nvPr>
            <p:ph idx="15"/>
          </p:nvPr>
        </p:nvSpPr>
        <p:spPr>
          <a:xfrm>
            <a:off x="5410200" y="3276600"/>
            <a:ext cx="3200401" cy="1219200"/>
          </a:xfrm>
        </p:spPr>
        <p:txBody>
          <a:bodyPr/>
          <a:lstStyle/>
          <a:p>
            <a:pPr marL="0" indent="0">
              <a:buNone/>
            </a:pPr>
            <a:r>
              <a:rPr lang="en-US" sz="1600" dirty="0"/>
              <a:t>Threat of Substitutes.</a:t>
            </a:r>
          </a:p>
          <a:p>
            <a:pPr marL="291600" indent="-291600">
              <a:buClr>
                <a:schemeClr val="tx1"/>
              </a:buClr>
              <a:buSzPct val="100000"/>
              <a:buFont typeface="Arial" panose="020B0604020202020204" pitchFamily="34" charset="0"/>
              <a:buChar char="•"/>
            </a:pPr>
            <a:r>
              <a:rPr lang="en-US" sz="1600" dirty="0"/>
              <a:t>Buyer propensity to substitute.</a:t>
            </a:r>
          </a:p>
          <a:p>
            <a:pPr marL="291600" indent="-291600">
              <a:buClr>
                <a:schemeClr val="tx1"/>
              </a:buClr>
              <a:buSzPct val="100000"/>
              <a:buFont typeface="Arial" panose="020B0604020202020204" pitchFamily="34" charset="0"/>
              <a:buChar char="•"/>
            </a:pPr>
            <a:r>
              <a:rPr lang="en-US" sz="1600" dirty="0"/>
              <a:t>Buyer switching costs.</a:t>
            </a:r>
          </a:p>
          <a:p>
            <a:pPr marL="291600" indent="-291600">
              <a:buClr>
                <a:schemeClr val="tx1"/>
              </a:buClr>
              <a:buSzPct val="100000"/>
              <a:buFont typeface="Arial" panose="020B0604020202020204" pitchFamily="34" charset="0"/>
              <a:buChar char="•"/>
            </a:pPr>
            <a:r>
              <a:rPr lang="en-US" sz="1600" dirty="0"/>
              <a:t>Product substitution for service.</a:t>
            </a:r>
          </a:p>
        </p:txBody>
      </p:sp>
      <p:sp>
        <p:nvSpPr>
          <p:cNvPr id="7" name="Content Placeholder 6"/>
          <p:cNvSpPr>
            <a:spLocks noGrp="1"/>
          </p:cNvSpPr>
          <p:nvPr>
            <p:ph idx="16"/>
          </p:nvPr>
        </p:nvSpPr>
        <p:spPr>
          <a:xfrm>
            <a:off x="5410201" y="4572000"/>
            <a:ext cx="3016062" cy="1219200"/>
          </a:xfrm>
        </p:spPr>
        <p:txBody>
          <a:bodyPr/>
          <a:lstStyle/>
          <a:p>
            <a:pPr marL="0" indent="0">
              <a:buNone/>
            </a:pPr>
            <a:r>
              <a:rPr lang="en-US" sz="1600" dirty="0"/>
              <a:t>Bargaining Power of Suppliers.</a:t>
            </a:r>
          </a:p>
          <a:p>
            <a:pPr marL="291600" indent="-291600">
              <a:buClr>
                <a:schemeClr val="tx1"/>
              </a:buClr>
              <a:buSzPct val="100000"/>
              <a:buFont typeface="Arial" panose="020B0604020202020204" pitchFamily="34" charset="0"/>
              <a:buChar char="•"/>
            </a:pPr>
            <a:r>
              <a:rPr lang="en-US" sz="1600" dirty="0"/>
              <a:t>Presence of substitute inputs.</a:t>
            </a:r>
          </a:p>
          <a:p>
            <a:pPr marL="291600" indent="-291600">
              <a:buClr>
                <a:schemeClr val="tx1"/>
              </a:buClr>
              <a:buSzPct val="100000"/>
              <a:buFont typeface="Arial" panose="020B0604020202020204" pitchFamily="34" charset="0"/>
              <a:buChar char="•"/>
            </a:pPr>
            <a:r>
              <a:rPr lang="en-US" sz="1600" dirty="0"/>
              <a:t>Threat of forward integration.</a:t>
            </a:r>
          </a:p>
          <a:p>
            <a:pPr marL="291600" indent="-291600">
              <a:buClr>
                <a:schemeClr val="tx1"/>
              </a:buClr>
              <a:buSzPct val="100000"/>
              <a:buFont typeface="Arial" panose="020B0604020202020204" pitchFamily="34" charset="0"/>
              <a:buChar char="•"/>
            </a:pPr>
            <a:r>
              <a:rPr lang="en-US" sz="1600" dirty="0"/>
              <a:t>Uniqueness of inputs.</a:t>
            </a:r>
          </a:p>
        </p:txBody>
      </p:sp>
      <p:sp>
        <p:nvSpPr>
          <p:cNvPr id="8" name="Content Placeholder 7"/>
          <p:cNvSpPr>
            <a:spLocks noGrp="1"/>
          </p:cNvSpPr>
          <p:nvPr>
            <p:ph idx="17"/>
          </p:nvPr>
        </p:nvSpPr>
        <p:spPr>
          <a:xfrm>
            <a:off x="1143000" y="6248400"/>
            <a:ext cx="7588062" cy="228600"/>
          </a:xfrm>
        </p:spPr>
        <p:txBody>
          <a:bodyPr/>
          <a:lstStyle/>
          <a:p>
            <a:pPr marL="0" indent="0" algn="ctr">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294588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Figure 2.2: The Triple Bottom Line in Relation to Sustainability Long Description</a:t>
            </a:r>
          </a:p>
        </p:txBody>
      </p:sp>
      <p:sp>
        <p:nvSpPr>
          <p:cNvPr id="3" name="Content Placeholder 2"/>
          <p:cNvSpPr>
            <a:spLocks noGrp="1"/>
          </p:cNvSpPr>
          <p:nvPr>
            <p:ph idx="1"/>
          </p:nvPr>
        </p:nvSpPr>
        <p:spPr>
          <a:xfrm>
            <a:off x="990600" y="1962567"/>
            <a:ext cx="3657600" cy="3904833"/>
          </a:xfrm>
        </p:spPr>
        <p:txBody>
          <a:bodyPr/>
          <a:lstStyle/>
          <a:p>
            <a:pPr marL="0" indent="0">
              <a:spcBef>
                <a:spcPts val="1000"/>
              </a:spcBef>
              <a:buNone/>
            </a:pPr>
            <a:r>
              <a:rPr lang="en-US" sz="1400" dirty="0"/>
              <a:t>The overlap of all three circles is labeled sustainability. The three outside portions of the circles are economic growth, environmental stewardship, and social progress. The overlap of economic growth and social progress is labeled socioeconomic. The overlap of economic growth and environmental stewardship is labeled eco-efficiency. The overlap of social progress and environmental stewardship is labeled socio-environmental. Examples of these three large outside portions and their overlap are given around the diagram. </a:t>
            </a:r>
          </a:p>
          <a:p>
            <a:pPr marL="0" indent="0">
              <a:spcBef>
                <a:spcPts val="1000"/>
              </a:spcBef>
              <a:buNone/>
            </a:pPr>
            <a:r>
              <a:rPr lang="en-US" sz="1400" dirty="0"/>
              <a:t>Economic Growth: Innovation, Capital efficiency, Risk management, Margin improvement, Growth enhancement, Total shareholder return</a:t>
            </a:r>
          </a:p>
        </p:txBody>
      </p:sp>
      <p:sp>
        <p:nvSpPr>
          <p:cNvPr id="5" name="Content Placeholder 4"/>
          <p:cNvSpPr>
            <a:spLocks noGrp="1"/>
          </p:cNvSpPr>
          <p:nvPr>
            <p:ph idx="13"/>
          </p:nvPr>
        </p:nvSpPr>
        <p:spPr>
          <a:xfrm>
            <a:off x="4953000" y="1962568"/>
            <a:ext cx="3720912" cy="4133432"/>
          </a:xfrm>
        </p:spPr>
        <p:txBody>
          <a:bodyPr/>
          <a:lstStyle/>
          <a:p>
            <a:pPr marL="0" indent="0">
              <a:spcBef>
                <a:spcPts val="1000"/>
              </a:spcBef>
              <a:buNone/>
            </a:pPr>
            <a:r>
              <a:rPr lang="en-US" sz="1400" dirty="0"/>
              <a:t>Eco-efficiency: Resource efficiency, Product stewardship, Life-cycle management, Products to services.</a:t>
            </a:r>
          </a:p>
          <a:p>
            <a:pPr marL="0" indent="0">
              <a:spcBef>
                <a:spcPts val="1000"/>
              </a:spcBef>
              <a:buNone/>
            </a:pPr>
            <a:r>
              <a:rPr lang="en-US" sz="1400" dirty="0"/>
              <a:t>Environmental Stewardship: Clean air, water, and land, Emissions reductions, Zero waste, releases, and spills, Biodiversity.</a:t>
            </a:r>
          </a:p>
          <a:p>
            <a:pPr marL="0" indent="0">
              <a:spcBef>
                <a:spcPts val="1000"/>
              </a:spcBef>
              <a:buNone/>
            </a:pPr>
            <a:r>
              <a:rPr lang="en-US" sz="1400" dirty="0"/>
              <a:t>Socio-environmental: Safety and health, Environmental regulations, Global climate change, Access to potable water, Crisis management, Environmental justice.</a:t>
            </a:r>
          </a:p>
          <a:p>
            <a:pPr marL="0" indent="0">
              <a:spcBef>
                <a:spcPts val="1000"/>
              </a:spcBef>
              <a:buNone/>
            </a:pPr>
            <a:r>
              <a:rPr lang="en-US" sz="1400" dirty="0"/>
              <a:t>Social Progress: Diversity, Human rights, Community outreach, Indigenous communities, Labor relations.</a:t>
            </a:r>
          </a:p>
          <a:p>
            <a:pPr marL="0" indent="0">
              <a:spcBef>
                <a:spcPts val="1000"/>
              </a:spcBef>
              <a:buNone/>
            </a:pPr>
            <a:r>
              <a:rPr lang="en-US" sz="1400" dirty="0"/>
              <a:t>Socio-economic: Job creation, Skills enhancement, Local economic impacts, Social investments, Business ethics, Security.</a:t>
            </a:r>
          </a:p>
        </p:txBody>
      </p:sp>
      <p:sp>
        <p:nvSpPr>
          <p:cNvPr id="6" name="Content Placeholder 5"/>
          <p:cNvSpPr>
            <a:spLocks noGrp="1"/>
          </p:cNvSpPr>
          <p:nvPr>
            <p:ph idx="14"/>
          </p:nvPr>
        </p:nvSpPr>
        <p:spPr>
          <a:xfrm>
            <a:off x="3810000" y="6248400"/>
            <a:ext cx="2133600" cy="2119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8461764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Figure 2.3: Strategic Roles of Information in Services Long Description</a:t>
            </a:r>
          </a:p>
        </p:txBody>
      </p:sp>
      <p:sp>
        <p:nvSpPr>
          <p:cNvPr id="3" name="Content Placeholder 2"/>
          <p:cNvSpPr>
            <a:spLocks noGrp="1"/>
          </p:cNvSpPr>
          <p:nvPr>
            <p:ph idx="1"/>
          </p:nvPr>
        </p:nvSpPr>
        <p:spPr>
          <a:xfrm>
            <a:off x="838200" y="2017713"/>
            <a:ext cx="7848600" cy="3925887"/>
          </a:xfrm>
        </p:spPr>
        <p:txBody>
          <a:bodyPr/>
          <a:lstStyle/>
          <a:p>
            <a:pPr marL="0" indent="0">
              <a:buNone/>
            </a:pPr>
            <a:r>
              <a:rPr lang="en-US" sz="2200" dirty="0"/>
              <a:t>The column headings are: online (real time) and offline (analysis). The row headings are external (customer) and internal (operations). Online and External: Creation of barriers</a:t>
            </a:r>
          </a:p>
          <a:p>
            <a:pPr marL="0" indent="0">
              <a:buNone/>
            </a:pPr>
            <a:r>
              <a:rPr lang="en-US" sz="2200" dirty="0"/>
              <a:t>to entry: Reservation system, Frequent user club, Switching costs. Online and Internal: Revenue generation: Yield management, Point of sales, Expert systems. Offline and External: Database asset: Selling information, Development of services, Micromarketing. Offline and Internal: Productivity enhancement: Inventory status, Data envelopment analysis (DEA).</a:t>
            </a:r>
          </a:p>
        </p:txBody>
      </p:sp>
      <p:sp>
        <p:nvSpPr>
          <p:cNvPr id="5" name="Content Placeholder 4"/>
          <p:cNvSpPr>
            <a:spLocks noGrp="1"/>
          </p:cNvSpPr>
          <p:nvPr>
            <p:ph idx="14"/>
          </p:nvPr>
        </p:nvSpPr>
        <p:spPr>
          <a:xfrm>
            <a:off x="3886200" y="6248400"/>
            <a:ext cx="2133600" cy="196513"/>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4728250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4000" dirty="0"/>
              <a:t>Figure 2.4: Internet of Things Trajectory Long Description</a:t>
            </a:r>
          </a:p>
        </p:txBody>
      </p:sp>
      <p:sp>
        <p:nvSpPr>
          <p:cNvPr id="3" name="Content Placeholder 2"/>
          <p:cNvSpPr>
            <a:spLocks noGrp="1"/>
          </p:cNvSpPr>
          <p:nvPr>
            <p:ph idx="1"/>
          </p:nvPr>
        </p:nvSpPr>
        <p:spPr>
          <a:xfrm>
            <a:off x="838200" y="2017713"/>
            <a:ext cx="7924800" cy="3621087"/>
          </a:xfrm>
        </p:spPr>
        <p:txBody>
          <a:bodyPr/>
          <a:lstStyle/>
          <a:p>
            <a:pPr marL="0" indent="0">
              <a:buNone/>
            </a:pPr>
            <a:r>
              <a:rPr lang="en-US" sz="1800" dirty="0"/>
              <a:t>Around 2000 there was a demand for expedited logistics. A corresponding box provides examples, such as RFID tags for routing, inventorying, and loss/prevention. This box relates to supply chain helpers. Around 2010, cost reduction led to diffusion. The corresponding example box lists surveillance, security, healthcare, transport, food safety, document management; this concept depends on vertical market applications. Around 2012 indoor devices had the ability to receive, for example, locating people and everyday objects. This box relates to ubiquitous positioning. Around 2020, we expect miniature, power-efficient electronics with the ability to monitor and control distant objects. This concept relates to the physical world web. In the future we anticipate software agents and advanced sensor fusion.</a:t>
            </a:r>
          </a:p>
        </p:txBody>
      </p:sp>
      <p:sp>
        <p:nvSpPr>
          <p:cNvPr id="4" name="Content Placeholder 3"/>
          <p:cNvSpPr>
            <a:spLocks noGrp="1"/>
          </p:cNvSpPr>
          <p:nvPr>
            <p:ph idx="13"/>
          </p:nvPr>
        </p:nvSpPr>
        <p:spPr>
          <a:xfrm>
            <a:off x="39624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6255630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4000" dirty="0"/>
              <a:t>Figure 2.5: Big Data Long Description</a:t>
            </a:r>
          </a:p>
        </p:txBody>
      </p:sp>
      <p:sp>
        <p:nvSpPr>
          <p:cNvPr id="3" name="Content Placeholder 2"/>
          <p:cNvSpPr>
            <a:spLocks noGrp="1"/>
          </p:cNvSpPr>
          <p:nvPr>
            <p:ph idx="1"/>
          </p:nvPr>
        </p:nvSpPr>
        <p:spPr>
          <a:xfrm>
            <a:off x="838200" y="2017713"/>
            <a:ext cx="7696200" cy="3621087"/>
          </a:xfrm>
        </p:spPr>
        <p:txBody>
          <a:bodyPr/>
          <a:lstStyle/>
          <a:p>
            <a:pPr marL="0" indent="0">
              <a:buNone/>
            </a:pPr>
            <a:r>
              <a:rPr lang="en-US" sz="2000" dirty="0"/>
              <a:t>Currently existing possibilities are descriptive analytics, which are in hindsight and ask what happened such as demographics and activity trends. Increasing in difficulty and value are diagnostic analytics, which provide insight and ask Why did it happen, such as optimal resource staffing levels. New possibilities include foresight, predictive analysis, asking what will happen, such as predicting traffic occurrences. And of greater difficulty and value are prescriptive analytics, which are data driven guidance that ask how can we make it happen, such as routing based on previously unknown patterns.</a:t>
            </a:r>
          </a:p>
        </p:txBody>
      </p:sp>
      <p:sp>
        <p:nvSpPr>
          <p:cNvPr id="4" name="Content Placeholder 3"/>
          <p:cNvSpPr>
            <a:spLocks noGrp="1"/>
          </p:cNvSpPr>
          <p:nvPr>
            <p:ph idx="13"/>
          </p:nvPr>
        </p:nvSpPr>
        <p:spPr>
          <a:xfrm>
            <a:off x="38862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1159740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Figure 2.6: Exploiting the Virtual Value Chain Long Description</a:t>
            </a:r>
          </a:p>
        </p:txBody>
      </p:sp>
      <p:sp>
        <p:nvSpPr>
          <p:cNvPr id="3" name="Content Placeholder 2"/>
          <p:cNvSpPr>
            <a:spLocks noGrp="1"/>
          </p:cNvSpPr>
          <p:nvPr>
            <p:ph idx="1"/>
          </p:nvPr>
        </p:nvSpPr>
        <p:spPr>
          <a:xfrm>
            <a:off x="1011238" y="1905000"/>
            <a:ext cx="7588062" cy="3316287"/>
          </a:xfrm>
        </p:spPr>
        <p:txBody>
          <a:bodyPr/>
          <a:lstStyle/>
          <a:p>
            <a:pPr marL="0" indent="0">
              <a:buNone/>
            </a:pPr>
            <a:r>
              <a:rPr lang="en-US" sz="1800" dirty="0"/>
              <a:t>The top arrow is labeled the physical value chain. The bottom arrow is labeled the virtual value chain. The virtual value chain consists of production, distribution, retailing, and customer. Arrows are drawn down from each of these to the virtual value chain, which consists of new processes (stage 1), new knowledge (stage 2), new products (stage 3) and new relationships (stage 4). Apply the generic value adding steps of the information world:</a:t>
            </a:r>
          </a:p>
          <a:p>
            <a:pPr marL="292608" indent="-292608">
              <a:buClrTx/>
              <a:buSzPct val="70000"/>
              <a:buFont typeface="Arial" panose="020B0604020202020204" pitchFamily="34" charset="0"/>
              <a:buChar char="•"/>
            </a:pPr>
            <a:r>
              <a:rPr lang="en-US" sz="1800" dirty="0"/>
              <a:t>Gather.</a:t>
            </a:r>
          </a:p>
          <a:p>
            <a:pPr marL="292608" indent="-292608">
              <a:buClrTx/>
              <a:buSzPct val="70000"/>
              <a:buFont typeface="Arial" panose="020B0604020202020204" pitchFamily="34" charset="0"/>
              <a:buChar char="•"/>
            </a:pPr>
            <a:r>
              <a:rPr lang="en-US" sz="1800" dirty="0"/>
              <a:t>Organize.</a:t>
            </a:r>
          </a:p>
          <a:p>
            <a:pPr marL="292608" indent="-292608">
              <a:buClrTx/>
              <a:buSzPct val="70000"/>
              <a:buFont typeface="Arial" panose="020B0604020202020204" pitchFamily="34" charset="0"/>
              <a:buChar char="•"/>
            </a:pPr>
            <a:r>
              <a:rPr lang="en-US" sz="1800" dirty="0"/>
              <a:t>Select.</a:t>
            </a:r>
          </a:p>
          <a:p>
            <a:pPr marL="292608" indent="-292608">
              <a:buClrTx/>
              <a:buSzPct val="70000"/>
              <a:buFont typeface="Arial" panose="020B0604020202020204" pitchFamily="34" charset="0"/>
              <a:buChar char="•"/>
            </a:pPr>
            <a:r>
              <a:rPr lang="en-US" sz="1800" dirty="0"/>
              <a:t>Synthesize.</a:t>
            </a:r>
          </a:p>
          <a:p>
            <a:pPr marL="292608" indent="-292608">
              <a:buClrTx/>
              <a:buSzPct val="70000"/>
              <a:buFont typeface="Arial" panose="020B0604020202020204" pitchFamily="34" charset="0"/>
              <a:buChar char="•"/>
            </a:pPr>
            <a:r>
              <a:rPr lang="en-US" sz="1800" dirty="0"/>
              <a:t>Distribute.</a:t>
            </a:r>
          </a:p>
        </p:txBody>
      </p:sp>
      <p:sp>
        <p:nvSpPr>
          <p:cNvPr id="4" name="Content Placeholder 3"/>
          <p:cNvSpPr>
            <a:spLocks noGrp="1"/>
          </p:cNvSpPr>
          <p:nvPr>
            <p:ph idx="13"/>
          </p:nvPr>
        </p:nvSpPr>
        <p:spPr>
          <a:xfrm>
            <a:off x="1162050" y="6248400"/>
            <a:ext cx="7588062" cy="228600"/>
          </a:xfrm>
        </p:spPr>
        <p:txBody>
          <a:bodyPr/>
          <a:lstStyle/>
          <a:p>
            <a:pPr marL="0" indent="0" algn="ctr">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
        <p:nvSpPr>
          <p:cNvPr id="5" name="Content Placeholder 4"/>
          <p:cNvSpPr>
            <a:spLocks noGrp="1"/>
          </p:cNvSpPr>
          <p:nvPr>
            <p:ph idx="14"/>
          </p:nvPr>
        </p:nvSpPr>
        <p:spPr>
          <a:xfrm>
            <a:off x="990600" y="5297487"/>
            <a:ext cx="7588062" cy="381246"/>
          </a:xfrm>
        </p:spPr>
        <p:txBody>
          <a:bodyPr/>
          <a:lstStyle/>
          <a:p>
            <a:pPr marL="0" indent="0">
              <a:buNone/>
            </a:pPr>
            <a:r>
              <a:rPr lang="en-US" sz="1800" dirty="0"/>
              <a:t>to each physical activity to create virtual value.</a:t>
            </a:r>
          </a:p>
        </p:txBody>
      </p:sp>
    </p:spTree>
    <p:extLst>
      <p:ext uri="{BB962C8B-B14F-4D97-AF65-F5344CB8AC3E}">
        <p14:creationId xmlns:p14="http://schemas.microsoft.com/office/powerpoint/2010/main" val="4289980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Competitive Service Strategies </a:t>
            </a:r>
            <a:r>
              <a:rPr lang="en-US" sz="1000" dirty="0"/>
              <a:t>1</a:t>
            </a:r>
            <a:r>
              <a:rPr lang="en-US" dirty="0"/>
              <a:t> </a:t>
            </a:r>
          </a:p>
        </p:txBody>
      </p:sp>
      <p:sp>
        <p:nvSpPr>
          <p:cNvPr id="9219" name="Content Placeholder 2"/>
          <p:cNvSpPr>
            <a:spLocks noGrp="1" noChangeArrowheads="1"/>
          </p:cNvSpPr>
          <p:nvPr>
            <p:ph idx="1"/>
          </p:nvPr>
        </p:nvSpPr>
        <p:spPr>
          <a:xfrm>
            <a:off x="685800" y="2017713"/>
            <a:ext cx="8305800" cy="4383087"/>
          </a:xfrm>
        </p:spPr>
        <p:txBody>
          <a:bodyPr/>
          <a:lstStyle/>
          <a:p>
            <a:pPr marL="0" indent="0">
              <a:buNone/>
            </a:pPr>
            <a:r>
              <a:rPr lang="en-US" sz="2800" dirty="0"/>
              <a:t>Overall Cost Leadership,</a:t>
            </a:r>
          </a:p>
          <a:p>
            <a:pPr marL="292608" indent="-292608">
              <a:buSzPct val="100000"/>
            </a:pPr>
            <a:r>
              <a:rPr lang="en-US" sz="2800" dirty="0"/>
              <a:t>Seeking out low-cost customers (example: USAA).</a:t>
            </a:r>
          </a:p>
          <a:p>
            <a:pPr marL="292608" indent="-292608">
              <a:buSzPct val="100000"/>
            </a:pPr>
            <a:r>
              <a:rPr lang="en-US" sz="2800" dirty="0"/>
              <a:t>Standardizing a custom service (example: H&amp;R Block).</a:t>
            </a:r>
          </a:p>
          <a:p>
            <a:pPr marL="292608" indent="-292608">
              <a:buSzPct val="100000"/>
            </a:pPr>
            <a:r>
              <a:rPr lang="en-US" sz="2800" dirty="0"/>
              <a:t>Reducing the personal element in service delivery (example: ATMs).</a:t>
            </a:r>
          </a:p>
          <a:p>
            <a:pPr marL="292608" indent="-292608">
              <a:buSzPct val="100000"/>
            </a:pPr>
            <a:r>
              <a:rPr lang="en-US" sz="2800" dirty="0"/>
              <a:t>Reducing network costs (example: hub-and-spoke at FedEx).</a:t>
            </a:r>
          </a:p>
          <a:p>
            <a:pPr marL="292608" indent="-292608">
              <a:buSzPct val="100000"/>
            </a:pPr>
            <a:r>
              <a:rPr lang="en-US" sz="2800" dirty="0"/>
              <a:t>Taking service operations offline (example: shoe-repair drop-off).</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0"/>
            <a:ext cx="7580312" cy="1524000"/>
          </a:xfrm>
        </p:spPr>
        <p:txBody>
          <a:bodyPr/>
          <a:lstStyle/>
          <a:p>
            <a:r>
              <a:rPr lang="en-US" sz="3400" dirty="0"/>
              <a:t>El Banco Strategy: Acquire Customers Early </a:t>
            </a:r>
            <a:r>
              <a:rPr lang="en-US" sz="1000" dirty="0"/>
              <a:t>2 </a:t>
            </a:r>
            <a:r>
              <a:rPr lang="en-US" sz="3400" dirty="0"/>
              <a:t>Long Description</a:t>
            </a:r>
          </a:p>
        </p:txBody>
      </p:sp>
      <p:sp>
        <p:nvSpPr>
          <p:cNvPr id="3" name="Content Placeholder 2"/>
          <p:cNvSpPr>
            <a:spLocks noGrp="1"/>
          </p:cNvSpPr>
          <p:nvPr>
            <p:ph idx="1"/>
          </p:nvPr>
        </p:nvSpPr>
        <p:spPr>
          <a:xfrm>
            <a:off x="990600" y="2017713"/>
            <a:ext cx="7543800" cy="2630487"/>
          </a:xfrm>
        </p:spPr>
        <p:txBody>
          <a:bodyPr/>
          <a:lstStyle/>
          <a:p>
            <a:pPr marL="0" indent="0">
              <a:buNone/>
            </a:pPr>
            <a:r>
              <a:rPr lang="en-US" sz="2200" dirty="0"/>
              <a:t>From basic to in-depth, the services offered are Check Cashing, Money Transfers, Savings Account, Credit Card, ATM Card, Money Orders, Prepaid Services, Checking Account, Debit Card, Home Financing, Vehicle Financing, Personal Loans, Insurance, Investments. Traditional U.S. Banks enter at the Savings account stage.</a:t>
            </a:r>
          </a:p>
        </p:txBody>
      </p:sp>
      <p:sp>
        <p:nvSpPr>
          <p:cNvPr id="4" name="Content Placeholder 3"/>
          <p:cNvSpPr>
            <a:spLocks noGrp="1"/>
          </p:cNvSpPr>
          <p:nvPr>
            <p:ph idx="13"/>
          </p:nvPr>
        </p:nvSpPr>
        <p:spPr>
          <a:xfrm>
            <a:off x="38862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913898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Competitive Service Strategies </a:t>
            </a:r>
            <a:r>
              <a:rPr lang="en-US" sz="1000" dirty="0"/>
              <a:t>2</a:t>
            </a:r>
          </a:p>
        </p:txBody>
      </p:sp>
      <p:sp>
        <p:nvSpPr>
          <p:cNvPr id="3" name="Content Placeholder 2"/>
          <p:cNvSpPr>
            <a:spLocks noGrp="1"/>
          </p:cNvSpPr>
          <p:nvPr>
            <p:ph idx="1"/>
          </p:nvPr>
        </p:nvSpPr>
        <p:spPr>
          <a:xfrm>
            <a:off x="914400" y="2017713"/>
            <a:ext cx="7856350" cy="4114800"/>
          </a:xfrm>
        </p:spPr>
        <p:txBody>
          <a:bodyPr/>
          <a:lstStyle/>
          <a:p>
            <a:pPr marL="0" indent="0">
              <a:buNone/>
            </a:pPr>
            <a:r>
              <a:rPr lang="en-US" sz="2800" dirty="0"/>
              <a:t>Differentiation,</a:t>
            </a:r>
          </a:p>
          <a:p>
            <a:pPr marL="292608" indent="-292608">
              <a:lnSpc>
                <a:spcPct val="80000"/>
              </a:lnSpc>
              <a:buSzPct val="100000"/>
            </a:pPr>
            <a:r>
              <a:rPr lang="en-US" sz="2800" dirty="0"/>
              <a:t>Making the intangible tangible (example: hotel toiletries).</a:t>
            </a:r>
          </a:p>
          <a:p>
            <a:pPr marL="292608" indent="-292608">
              <a:lnSpc>
                <a:spcPct val="80000"/>
              </a:lnSpc>
              <a:buSzPct val="100000"/>
            </a:pPr>
            <a:r>
              <a:rPr lang="en-US" sz="2800" dirty="0"/>
              <a:t>Customizing the standard product (example: hair salon personal stylist).</a:t>
            </a:r>
          </a:p>
          <a:p>
            <a:pPr marL="292608" indent="-292608">
              <a:lnSpc>
                <a:spcPct val="80000"/>
              </a:lnSpc>
              <a:buSzPct val="100000"/>
            </a:pPr>
            <a:r>
              <a:rPr lang="en-US" sz="2800" dirty="0"/>
              <a:t>Reducing perceived risk (example: Village Volvo).</a:t>
            </a:r>
          </a:p>
          <a:p>
            <a:pPr marL="292608" indent="-292608">
              <a:lnSpc>
                <a:spcPct val="80000"/>
              </a:lnSpc>
              <a:buSzPct val="100000"/>
            </a:pPr>
            <a:r>
              <a:rPr lang="en-US" sz="2800" dirty="0"/>
              <a:t>Giving attention to personnel training (example: McDonald’s Hamburger University).</a:t>
            </a:r>
          </a:p>
          <a:p>
            <a:pPr marL="292608" indent="-292608">
              <a:lnSpc>
                <a:spcPct val="80000"/>
              </a:lnSpc>
              <a:buSzPct val="100000"/>
            </a:pPr>
            <a:r>
              <a:rPr lang="en-US" sz="2800" dirty="0"/>
              <a:t>Controlling quality (example: Magic Pan).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Competitive Service Strategies </a:t>
            </a:r>
            <a:r>
              <a:rPr lang="en-US" sz="1000" dirty="0"/>
              <a:t>3</a:t>
            </a:r>
          </a:p>
        </p:txBody>
      </p:sp>
      <p:sp>
        <p:nvSpPr>
          <p:cNvPr id="3" name="Content Placeholder 2"/>
          <p:cNvSpPr>
            <a:spLocks noGrp="1"/>
          </p:cNvSpPr>
          <p:nvPr>
            <p:ph idx="1"/>
          </p:nvPr>
        </p:nvSpPr>
        <p:spPr>
          <a:xfrm>
            <a:off x="914400" y="1905001"/>
            <a:ext cx="7856350" cy="3962400"/>
          </a:xfrm>
        </p:spPr>
        <p:txBody>
          <a:bodyPr/>
          <a:lstStyle/>
          <a:p>
            <a:pPr marL="0" indent="0">
              <a:buNone/>
            </a:pPr>
            <a:r>
              <a:rPr lang="en-US" sz="2800" dirty="0"/>
              <a:t>Focus,</a:t>
            </a:r>
          </a:p>
          <a:p>
            <a:pPr marL="292608" indent="-292608">
              <a:buSzPct val="100000"/>
            </a:pPr>
            <a:r>
              <a:rPr lang="en-US" sz="2800" dirty="0"/>
              <a:t>Buyer group: (example: USAA insurance and military community).</a:t>
            </a:r>
          </a:p>
          <a:p>
            <a:pPr marL="292608" indent="-292608">
              <a:buSzPct val="100000"/>
            </a:pPr>
            <a:r>
              <a:rPr lang="en-US" sz="2800" dirty="0"/>
              <a:t>Service offered: (example: Federal Express and people who need guaranteed overnight package delivery).</a:t>
            </a:r>
          </a:p>
          <a:p>
            <a:pPr marL="292608" indent="-292608">
              <a:buSzPct val="100000"/>
            </a:pPr>
            <a:r>
              <a:rPr lang="en-US" sz="2800" dirty="0"/>
              <a:t>Geographic region: (example: neighborhood restaurant).</a:t>
            </a:r>
          </a:p>
        </p:txBody>
      </p:sp>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2.1: Porter’s Five Forces Model</a:t>
            </a:r>
          </a:p>
        </p:txBody>
      </p:sp>
      <p:pic>
        <p:nvPicPr>
          <p:cNvPr id="3" name="Picture 2" descr="Diagram of Porter's Five Forces Mode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0399" y="2233712"/>
            <a:ext cx="6063203" cy="3728649"/>
          </a:xfrm>
          <a:prstGeom prst="rect">
            <a:avLst/>
          </a:prstGeom>
        </p:spPr>
      </p:pic>
      <p:sp>
        <p:nvSpPr>
          <p:cNvPr id="7" name="Content Placeholder 6"/>
          <p:cNvSpPr>
            <a:spLocks noGrp="1"/>
          </p:cNvSpPr>
          <p:nvPr>
            <p:ph idx="1"/>
          </p:nvPr>
        </p:nvSpPr>
        <p:spPr>
          <a:xfrm>
            <a:off x="4028102" y="6266019"/>
            <a:ext cx="1763098" cy="193326"/>
          </a:xfrm>
        </p:spPr>
        <p:txBody>
          <a:bodyPr/>
          <a:lstStyle/>
          <a:p>
            <a:pPr marL="0" indent="0" algn="ctr">
              <a:buNone/>
            </a:pPr>
            <a:r>
              <a:rPr lang="en-IN" sz="900" dirty="0">
                <a:hlinkClick r:id="rId3" action="ppaction://hlinksldjump"/>
              </a:rPr>
              <a:t>Access the long </a:t>
            </a:r>
            <a:r>
              <a:rPr lang="en-IN" sz="900" dirty="0">
                <a:solidFill>
                  <a:srgbClr val="000000"/>
                </a:solidFill>
                <a:hlinkClick r:id="rId3" action="ppaction://hlinksldjump"/>
              </a:rPr>
              <a:t>description</a:t>
            </a:r>
            <a:r>
              <a:rPr lang="en-IN" sz="900" dirty="0">
                <a:hlinkClick r:id="rId3" action="ppaction://hlinksldjump"/>
              </a:rPr>
              <a:t> slide.</a:t>
            </a:r>
            <a:endParaRPr lang="en-IN" sz="900" dirty="0">
              <a:hlinkClick r:id="rId4" action="ppaction://hlinksldjump"/>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1482</TotalTime>
  <Pages>15</Pages>
  <Words>3949</Words>
  <Application>Microsoft Office PowerPoint</Application>
  <PresentationFormat>Letter Paper (8.5x11 in)</PresentationFormat>
  <Paragraphs>495</Paragraphs>
  <Slides>60</Slides>
  <Notes>15</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60</vt:i4>
      </vt:variant>
    </vt:vector>
  </HeadingPairs>
  <TitlesOfParts>
    <vt:vector size="69" baseType="lpstr">
      <vt:lpstr>Arial</vt:lpstr>
      <vt:lpstr>Calibri</vt:lpstr>
      <vt:lpstr>Calibri Light</vt:lpstr>
      <vt:lpstr>Tahoma</vt:lpstr>
      <vt:lpstr>Times New Roman</vt:lpstr>
      <vt:lpstr>Wingdings</vt:lpstr>
      <vt:lpstr>Blends</vt:lpstr>
      <vt:lpstr>Custom Design</vt:lpstr>
      <vt:lpstr>1_Blends</vt:lpstr>
      <vt:lpstr>Chapter 2 Service Strategy</vt:lpstr>
      <vt:lpstr>Learning Objectives</vt:lpstr>
      <vt:lpstr>Table 2.1: Elements of the Strategic Service Vision</vt:lpstr>
      <vt:lpstr>Table 2.2: Southwest Airlines Strategic Service Vision</vt:lpstr>
      <vt:lpstr>Understanding the Competitive Environment of Services</vt:lpstr>
      <vt:lpstr>Competitive Service Strategies 1 </vt:lpstr>
      <vt:lpstr>Competitive Service Strategies 2</vt:lpstr>
      <vt:lpstr>Competitive Service Strategies 3</vt:lpstr>
      <vt:lpstr>Figure 2.1: Porter’s Five Forces Model</vt:lpstr>
      <vt:lpstr>Table 2.3: SWOT Analysis</vt:lpstr>
      <vt:lpstr>Winning Customers in the Marketplace 1</vt:lpstr>
      <vt:lpstr>Winning Customers in the Marketplace 2</vt:lpstr>
      <vt:lpstr>Sustainability in Services</vt:lpstr>
      <vt:lpstr>Figure 2.2: The Triple Bottom Line in Relation to Sustainability</vt:lpstr>
      <vt:lpstr>Figure 2.3: Strategic Roles of Information in Services</vt:lpstr>
      <vt:lpstr>Figure 2.4: Internet of Things Trajectory</vt:lpstr>
      <vt:lpstr>Figure 2.5: Big Data</vt:lpstr>
      <vt:lpstr>The Virtual Value Chain</vt:lpstr>
      <vt:lpstr>Figure 2.6: Exploiting the Virtual Value Chain</vt:lpstr>
      <vt:lpstr>Table 2.5: Scalability and E-Commerce</vt:lpstr>
      <vt:lpstr>Limits in the Use of Information</vt:lpstr>
      <vt:lpstr>Using Information to Categorize Customers</vt:lpstr>
      <vt:lpstr>Table 2.7: Stages in Service Firm Competitiveness – Part 1</vt:lpstr>
      <vt:lpstr>Table 2.7: Stages in Service Firm Competitiveness – Part 2</vt:lpstr>
      <vt:lpstr>Table 2.7: Stages in Service Firm Competitiveness – Part 3</vt:lpstr>
      <vt:lpstr>Table 2.7: Stages in Service Firm Competitiveness – Part 4</vt:lpstr>
      <vt:lpstr>Discussion Topics 1</vt:lpstr>
      <vt:lpstr>Discussion Topics 2</vt:lpstr>
      <vt:lpstr>Interactive Class Exercise</vt:lpstr>
      <vt:lpstr>Case 2.1: UNITED COMMERCIALBANK and EL BANCO </vt:lpstr>
      <vt:lpstr>United Commercial Bank</vt:lpstr>
      <vt:lpstr>Chinese-American Depositors: High Demand for Time Deposits 1</vt:lpstr>
      <vt:lpstr>Chinese-American Depositors: High Demand for Time Deposits 2</vt:lpstr>
      <vt:lpstr>Product Focus: Trade Finance</vt:lpstr>
      <vt:lpstr>Asian-American Banks: Superior Valuation</vt:lpstr>
      <vt:lpstr>El Banco: Banking for Latinos in Atlanta</vt:lpstr>
      <vt:lpstr>El Banco: Products Closely Matched to Customers</vt:lpstr>
      <vt:lpstr>El Banco Branches: Smaller, Informal, Retail</vt:lpstr>
      <vt:lpstr>El Banco: Marketing Mimicry</vt:lpstr>
      <vt:lpstr>El Banco Strategy: Acquire Customers Early 1</vt:lpstr>
      <vt:lpstr>El Banco Strategy: Acquire Customers Early 2</vt:lpstr>
      <vt:lpstr>QUESTIONS</vt:lpstr>
      <vt:lpstr>United Commercial Bank and El Banco 1</vt:lpstr>
      <vt:lpstr>United Commercial Bank and El Banco 2</vt:lpstr>
      <vt:lpstr>Summary </vt:lpstr>
      <vt:lpstr>Current Status</vt:lpstr>
      <vt:lpstr>Case 2.2: The Alamo Drafthouse</vt:lpstr>
      <vt:lpstr>The Alamo Drafthouse Positioning</vt:lpstr>
      <vt:lpstr>Alamo Drafthouse Strategic Service Vision</vt:lpstr>
      <vt:lpstr>Alamo Drafthouse Winning Customers</vt:lpstr>
      <vt:lpstr>Porter’s Five Forces Model for Alamo Drafthouse</vt:lpstr>
      <vt:lpstr>Alamo Drafthouse SWOT Analysis</vt:lpstr>
      <vt:lpstr>Asian-American Banks: Superior Valuation Long Description</vt:lpstr>
      <vt:lpstr>Porter’s Five Forces Model for Alamo Drafthouse Long Description</vt:lpstr>
      <vt:lpstr>Figure 2.2: The Triple Bottom Line in Relation to Sustainability Long Description</vt:lpstr>
      <vt:lpstr>Figure 2.3: Strategic Roles of Information in Services Long Description</vt:lpstr>
      <vt:lpstr>Figure 2.4: Internet of Things Trajectory Long Description</vt:lpstr>
      <vt:lpstr>Figure 2.5: Big Data Long Description</vt:lpstr>
      <vt:lpstr>Figure 2.6: Exploiting the Virtual Value Chain Long Description</vt:lpstr>
      <vt:lpstr>El Banco Strategy: Acquire Customers Early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294</cp:revision>
  <cp:lastPrinted>1997-05-18T18:51:52Z</cp:lastPrinted>
  <dcterms:created xsi:type="dcterms:W3CDTF">1996-01-27T21:40:24Z</dcterms:created>
  <dcterms:modified xsi:type="dcterms:W3CDTF">2018-09-25T10:33:08Z</dcterms:modified>
</cp:coreProperties>
</file>