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44"/>
  </p:notesMasterIdLst>
  <p:handoutMasterIdLst>
    <p:handoutMasterId r:id="rId45"/>
  </p:handoutMasterIdLst>
  <p:sldIdLst>
    <p:sldId id="348" r:id="rId3"/>
    <p:sldId id="271" r:id="rId4"/>
    <p:sldId id="296" r:id="rId5"/>
    <p:sldId id="311" r:id="rId6"/>
    <p:sldId id="289" r:id="rId7"/>
    <p:sldId id="290" r:id="rId8"/>
    <p:sldId id="276" r:id="rId9"/>
    <p:sldId id="334" r:id="rId10"/>
    <p:sldId id="306" r:id="rId11"/>
    <p:sldId id="298" r:id="rId12"/>
    <p:sldId id="312" r:id="rId13"/>
    <p:sldId id="313" r:id="rId14"/>
    <p:sldId id="314" r:id="rId15"/>
    <p:sldId id="258" r:id="rId16"/>
    <p:sldId id="259" r:id="rId17"/>
    <p:sldId id="310" r:id="rId18"/>
    <p:sldId id="315" r:id="rId19"/>
    <p:sldId id="316" r:id="rId20"/>
    <p:sldId id="262" r:id="rId21"/>
    <p:sldId id="319" r:id="rId22"/>
    <p:sldId id="318" r:id="rId23"/>
    <p:sldId id="317" r:id="rId24"/>
    <p:sldId id="279" r:id="rId25"/>
    <p:sldId id="281" r:id="rId26"/>
    <p:sldId id="269" r:id="rId27"/>
    <p:sldId id="270" r:id="rId28"/>
    <p:sldId id="333" r:id="rId29"/>
    <p:sldId id="336" r:id="rId30"/>
    <p:sldId id="338" r:id="rId31"/>
    <p:sldId id="337" r:id="rId32"/>
    <p:sldId id="339" r:id="rId33"/>
    <p:sldId id="340" r:id="rId34"/>
    <p:sldId id="335" r:id="rId35"/>
    <p:sldId id="341" r:id="rId36"/>
    <p:sldId id="342" r:id="rId37"/>
    <p:sldId id="343" r:id="rId38"/>
    <p:sldId id="349" r:id="rId39"/>
    <p:sldId id="344" r:id="rId40"/>
    <p:sldId id="345" r:id="rId41"/>
    <p:sldId id="346" r:id="rId42"/>
    <p:sldId id="347" r:id="rId43"/>
  </p:sldIdLst>
  <p:sldSz cx="9144000" cy="6858000" type="letter"/>
  <p:notesSz cx="6858000" cy="9028113"/>
  <p:custDataLst>
    <p:tags r:id="rId46"/>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0" autoAdjust="0"/>
    <p:restoredTop sz="86427" autoAdjust="0"/>
  </p:normalViewPr>
  <p:slideViewPr>
    <p:cSldViewPr>
      <p:cViewPr varScale="1">
        <p:scale>
          <a:sx n="93" d="100"/>
          <a:sy n="93" d="100"/>
        </p:scale>
        <p:origin x="810" y="84"/>
      </p:cViewPr>
      <p:guideLst>
        <p:guide orient="horz" pos="2160"/>
        <p:guide pos="2880"/>
      </p:guideLst>
    </p:cSldViewPr>
  </p:slideViewPr>
  <p:outlineViewPr>
    <p:cViewPr>
      <p:scale>
        <a:sx n="33" d="100"/>
        <a:sy n="33" d="100"/>
      </p:scale>
      <p:origin x="0" y="-4602"/>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79513" y="682625"/>
            <a:ext cx="4498975" cy="3373438"/>
          </a:xfrm>
          <a:ln cap="flat"/>
        </p:spPr>
      </p:sp>
      <p:sp>
        <p:nvSpPr>
          <p:cNvPr id="29699"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76414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69867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26802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874277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cap="flat"/>
        </p:spPr>
      </p:sp>
      <p:sp>
        <p:nvSpPr>
          <p:cNvPr id="32771"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51137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79513" y="682625"/>
            <a:ext cx="4498975" cy="3373438"/>
          </a:xfrm>
          <a:ln cap="flat"/>
        </p:spPr>
      </p:sp>
      <p:sp>
        <p:nvSpPr>
          <p:cNvPr id="3379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379668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41</a:t>
            </a:fld>
            <a:endParaRPr lang="en-US"/>
          </a:p>
        </p:txBody>
      </p:sp>
    </p:spTree>
    <p:extLst>
      <p:ext uri="{BB962C8B-B14F-4D97-AF65-F5344CB8AC3E}">
        <p14:creationId xmlns:p14="http://schemas.microsoft.com/office/powerpoint/2010/main" val="3393191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93230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a:t>
            </a:fld>
            <a:endParaRPr lang="en-US"/>
          </a:p>
        </p:txBody>
      </p:sp>
    </p:spTree>
    <p:extLst>
      <p:ext uri="{BB962C8B-B14F-4D97-AF65-F5344CB8AC3E}">
        <p14:creationId xmlns:p14="http://schemas.microsoft.com/office/powerpoint/2010/main" val="4176588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7</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8</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88789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518322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07448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extLst>
      <p:ext uri="{BB962C8B-B14F-4D97-AF65-F5344CB8AC3E}">
        <p14:creationId xmlns:p14="http://schemas.microsoft.com/office/powerpoint/2010/main" val="1319286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228600" y="482264"/>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1219200" y="381000"/>
            <a:ext cx="7772400" cy="8524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1pPr>
            <a:lvl2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2pPr>
            <a:lvl3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3pPr>
            <a:lvl4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4pPr>
            <a:lvl5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77" r:id="rId5"/>
    <p:sldLayoutId id="2147483678"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a:t>©2019 McGraw-Hill Education.</a:t>
            </a:r>
            <a:endParaRPr lang="en-US" kern="0" dirty="0"/>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slide" Target="slide41.xml"/><Relationship Id="rId4" Type="http://schemas.openxmlformats.org/officeDocument/2006/relationships/slide" Target="slide3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slide" Target="slide3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instituteforsupplymanagement.org/ISMReport/"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fortune.com/fortune500/list/"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slide" Target="slide3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slide" Target="slide34.xml"/></Relationships>
</file>

<file path=ppt/slides/_rels/slide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833918"/>
            <a:ext cx="7772400" cy="1995488"/>
          </a:xfrm>
        </p:spPr>
        <p:txBody>
          <a:bodyPr/>
          <a:lstStyle/>
          <a:p>
            <a:pPr algn="ctr"/>
            <a:r>
              <a:rPr lang="en-US" sz="4000" dirty="0">
                <a:latin typeface="Calibri" panose="020F0502020204030204" pitchFamily="34" charset="0"/>
              </a:rPr>
              <a:t>Welcome to Service Management</a:t>
            </a:r>
            <a:br>
              <a:rPr lang="en-US" sz="4000" dirty="0">
                <a:latin typeface="Calibri" panose="020F0502020204030204" pitchFamily="34" charset="0"/>
              </a:rPr>
            </a:br>
            <a:r>
              <a:rPr lang="en-US" sz="4000" dirty="0">
                <a:latin typeface="Calibri" panose="020F0502020204030204" pitchFamily="34" charset="0"/>
              </a:rPr>
              <a:t>Chapter 1</a:t>
            </a:r>
            <a:br>
              <a:rPr lang="en-US" sz="4000" dirty="0">
                <a:latin typeface="Calibri" panose="020F0502020204030204" pitchFamily="34" charset="0"/>
              </a:rPr>
            </a:br>
            <a:r>
              <a:rPr lang="en-US" sz="4000" dirty="0">
                <a:latin typeface="Calibri" panose="020F0502020204030204" pitchFamily="34" charset="0"/>
                <a:cs typeface="Calibri" panose="020F0502020204030204" pitchFamily="34" charset="0"/>
              </a:rPr>
              <a:t>The Service Economy</a:t>
            </a:r>
            <a:endParaRPr lang="en-IN" sz="4000" dirty="0"/>
          </a:p>
        </p:txBody>
      </p:sp>
      <p:pic>
        <p:nvPicPr>
          <p:cNvPr id="7" name="Picture 6">
            <a:extLs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7358" y="3505200"/>
            <a:ext cx="3469285" cy="2706280"/>
          </a:xfrm>
          <a:prstGeom prst="rect">
            <a:avLst/>
          </a:prstGeom>
        </p:spPr>
      </p:pic>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2814543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Table 1.2: Comparison of Societies</a:t>
            </a:r>
            <a:endParaRPr lang="en-US" dirty="0"/>
          </a:p>
        </p:txBody>
      </p:sp>
      <p:sp>
        <p:nvSpPr>
          <p:cNvPr id="3" name="Content Placeholder 2"/>
          <p:cNvSpPr>
            <a:spLocks noGrp="1"/>
          </p:cNvSpPr>
          <p:nvPr>
            <p:ph idx="1"/>
          </p:nvPr>
        </p:nvSpPr>
        <p:spPr>
          <a:xfrm>
            <a:off x="4038600" y="2093913"/>
            <a:ext cx="1027112" cy="344487"/>
          </a:xfrm>
        </p:spPr>
        <p:txBody>
          <a:bodyPr/>
          <a:lstStyle/>
          <a:p>
            <a:pPr marL="0" indent="0">
              <a:buNone/>
            </a:pPr>
            <a:r>
              <a:rPr lang="en-US" sz="1600" dirty="0"/>
              <a:t>Features</a:t>
            </a:r>
          </a:p>
        </p:txBody>
      </p:sp>
      <p:graphicFrame>
        <p:nvGraphicFramePr>
          <p:cNvPr id="2" name="Table 1"/>
          <p:cNvGraphicFramePr>
            <a:graphicFrameLocks noGrp="1"/>
          </p:cNvGraphicFramePr>
          <p:nvPr>
            <p:extLst>
              <p:ext uri="{D42A27DB-BD31-4B8C-83A1-F6EECF244321}">
                <p14:modId xmlns:p14="http://schemas.microsoft.com/office/powerpoint/2010/main" val="2253255338"/>
              </p:ext>
            </p:extLst>
          </p:nvPr>
        </p:nvGraphicFramePr>
        <p:xfrm>
          <a:off x="617349" y="2514600"/>
          <a:ext cx="8153401" cy="3339382"/>
        </p:xfrm>
        <a:graphic>
          <a:graphicData uri="http://schemas.openxmlformats.org/drawingml/2006/table">
            <a:tbl>
              <a:tblPr firstRow="1" bandRow="1"/>
              <a:tblGrid>
                <a:gridCol w="1085684">
                  <a:extLst>
                    <a:ext uri="{9D8B030D-6E8A-4147-A177-3AD203B41FA5}">
                      <a16:colId xmlns:a16="http://schemas.microsoft.com/office/drawing/2014/main" val="1863327660"/>
                    </a:ext>
                  </a:extLst>
                </a:gridCol>
                <a:gridCol w="930586">
                  <a:extLst>
                    <a:ext uri="{9D8B030D-6E8A-4147-A177-3AD203B41FA5}">
                      <a16:colId xmlns:a16="http://schemas.microsoft.com/office/drawing/2014/main" val="3060008164"/>
                    </a:ext>
                  </a:extLst>
                </a:gridCol>
                <a:gridCol w="1021270">
                  <a:extLst>
                    <a:ext uri="{9D8B030D-6E8A-4147-A177-3AD203B41FA5}">
                      <a16:colId xmlns:a16="http://schemas.microsoft.com/office/drawing/2014/main" val="3976872460"/>
                    </a:ext>
                  </a:extLst>
                </a:gridCol>
                <a:gridCol w="919605">
                  <a:extLst>
                    <a:ext uri="{9D8B030D-6E8A-4147-A177-3AD203B41FA5}">
                      <a16:colId xmlns:a16="http://schemas.microsoft.com/office/drawing/2014/main" val="2507516315"/>
                    </a:ext>
                  </a:extLst>
                </a:gridCol>
                <a:gridCol w="918907">
                  <a:extLst>
                    <a:ext uri="{9D8B030D-6E8A-4147-A177-3AD203B41FA5}">
                      <a16:colId xmlns:a16="http://schemas.microsoft.com/office/drawing/2014/main" val="2294906971"/>
                    </a:ext>
                  </a:extLst>
                </a:gridCol>
                <a:gridCol w="1060889">
                  <a:extLst>
                    <a:ext uri="{9D8B030D-6E8A-4147-A177-3AD203B41FA5}">
                      <a16:colId xmlns:a16="http://schemas.microsoft.com/office/drawing/2014/main" val="2224987054"/>
                    </a:ext>
                  </a:extLst>
                </a:gridCol>
                <a:gridCol w="1266548">
                  <a:extLst>
                    <a:ext uri="{9D8B030D-6E8A-4147-A177-3AD203B41FA5}">
                      <a16:colId xmlns:a16="http://schemas.microsoft.com/office/drawing/2014/main" val="3245840097"/>
                    </a:ext>
                  </a:extLst>
                </a:gridCol>
                <a:gridCol w="949912">
                  <a:extLst>
                    <a:ext uri="{9D8B030D-6E8A-4147-A177-3AD203B41FA5}">
                      <a16:colId xmlns:a16="http://schemas.microsoft.com/office/drawing/2014/main" val="2589584835"/>
                    </a:ext>
                  </a:extLst>
                </a:gridCol>
              </a:tblGrid>
              <a:tr h="461473">
                <a:tc>
                  <a:txBody>
                    <a:bodyPr/>
                    <a:lstStyle/>
                    <a:p>
                      <a:pPr algn="ctr" fontAlgn="ctr"/>
                      <a:r>
                        <a:rPr lang="en-US" sz="1400" b="1" i="0" u="none" strike="noStrike" dirty="0">
                          <a:solidFill>
                            <a:srgbClr val="000000"/>
                          </a:solidFill>
                          <a:effectLst/>
                          <a:latin typeface="Calibri" panose="020F0502020204030204" pitchFamily="34" charset="0"/>
                        </a:rPr>
                        <a:t>Society</a:t>
                      </a:r>
                    </a:p>
                  </a:txBody>
                  <a:tcPr marL="6162" marR="6162" marT="616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b="1" i="0" u="none" strike="noStrike" dirty="0">
                          <a:solidFill>
                            <a:srgbClr val="000000"/>
                          </a:solidFill>
                          <a:effectLst/>
                          <a:latin typeface="Calibri" panose="020F0502020204030204" pitchFamily="34" charset="0"/>
                        </a:rPr>
                        <a:t>Game</a:t>
                      </a:r>
                    </a:p>
                  </a:txBody>
                  <a:tcPr marL="6162" marR="6162" marT="616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b="1" i="0" u="none" strike="noStrike" dirty="0">
                          <a:solidFill>
                            <a:srgbClr val="000000"/>
                          </a:solidFill>
                          <a:effectLst/>
                          <a:latin typeface="Calibri" panose="020F0502020204030204" pitchFamily="34" charset="0"/>
                        </a:rPr>
                        <a:t>Predominant Activity</a:t>
                      </a:r>
                    </a:p>
                  </a:txBody>
                  <a:tcPr marL="6162" marR="6162" marT="616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b="1" i="0" u="none" strike="noStrike" dirty="0">
                          <a:solidFill>
                            <a:srgbClr val="000000"/>
                          </a:solidFill>
                          <a:effectLst/>
                          <a:latin typeface="Calibri" panose="020F0502020204030204" pitchFamily="34" charset="0"/>
                        </a:rPr>
                        <a:t>Use of </a:t>
                      </a:r>
                      <a:br>
                        <a:rPr lang="en-US" sz="1400" b="1" i="0" u="none" strike="noStrike" dirty="0">
                          <a:solidFill>
                            <a:srgbClr val="000000"/>
                          </a:solidFill>
                          <a:effectLst/>
                          <a:latin typeface="Calibri" panose="020F0502020204030204" pitchFamily="34" charset="0"/>
                        </a:rPr>
                      </a:br>
                      <a:r>
                        <a:rPr lang="en-US" sz="1400" b="1" i="0" u="none" strike="noStrike" dirty="0">
                          <a:solidFill>
                            <a:srgbClr val="000000"/>
                          </a:solidFill>
                          <a:effectLst/>
                          <a:latin typeface="Calibri" panose="020F0502020204030204" pitchFamily="34" charset="0"/>
                        </a:rPr>
                        <a:t>Human Labor</a:t>
                      </a:r>
                    </a:p>
                  </a:txBody>
                  <a:tcPr marL="6162" marR="6162" marT="616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b="1" i="0" u="none" strike="noStrike" dirty="0">
                          <a:solidFill>
                            <a:srgbClr val="000000"/>
                          </a:solidFill>
                          <a:effectLst/>
                          <a:latin typeface="Calibri" panose="020F0502020204030204" pitchFamily="34" charset="0"/>
                        </a:rPr>
                        <a:t>Unit of </a:t>
                      </a:r>
                      <a:br>
                        <a:rPr lang="en-US" sz="1400" b="1" i="0" u="none" strike="noStrike" dirty="0">
                          <a:solidFill>
                            <a:srgbClr val="000000"/>
                          </a:solidFill>
                          <a:effectLst/>
                          <a:latin typeface="Calibri" panose="020F0502020204030204" pitchFamily="34" charset="0"/>
                        </a:rPr>
                      </a:br>
                      <a:r>
                        <a:rPr lang="en-US" sz="1400" b="1" i="0" u="none" strike="noStrike" dirty="0">
                          <a:solidFill>
                            <a:srgbClr val="000000"/>
                          </a:solidFill>
                          <a:effectLst/>
                          <a:latin typeface="Calibri" panose="020F0502020204030204" pitchFamily="34" charset="0"/>
                        </a:rPr>
                        <a:t>Social Life</a:t>
                      </a:r>
                      <a:br>
                        <a:rPr lang="en-US" sz="1400" b="1" i="0" u="none" strike="noStrike" dirty="0">
                          <a:solidFill>
                            <a:srgbClr val="000000"/>
                          </a:solidFill>
                          <a:effectLst/>
                          <a:latin typeface="Calibri" panose="020F0502020204030204" pitchFamily="34" charset="0"/>
                        </a:rPr>
                      </a:br>
                      <a:endParaRPr lang="en-US" sz="1400" b="1" i="0" u="none" strike="noStrike" dirty="0">
                        <a:solidFill>
                          <a:srgbClr val="000000"/>
                        </a:solidFill>
                        <a:effectLst/>
                        <a:latin typeface="Calibri" panose="020F0502020204030204" pitchFamily="34" charset="0"/>
                      </a:endParaRPr>
                    </a:p>
                  </a:txBody>
                  <a:tcPr marL="6162" marR="6162" marT="616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b="1" i="0" u="none" strike="noStrike" dirty="0">
                          <a:solidFill>
                            <a:srgbClr val="000000"/>
                          </a:solidFill>
                          <a:effectLst/>
                          <a:latin typeface="Calibri" panose="020F0502020204030204" pitchFamily="34" charset="0"/>
                        </a:rPr>
                        <a:t>Standard </a:t>
                      </a:r>
                      <a:br>
                        <a:rPr lang="en-US" sz="1400" b="1" i="0" u="none" strike="noStrike" dirty="0">
                          <a:solidFill>
                            <a:srgbClr val="000000"/>
                          </a:solidFill>
                          <a:effectLst/>
                          <a:latin typeface="Calibri" panose="020F0502020204030204" pitchFamily="34" charset="0"/>
                        </a:rPr>
                      </a:br>
                      <a:r>
                        <a:rPr lang="en-US" sz="1400" b="1" i="0" u="none" strike="noStrike" dirty="0">
                          <a:solidFill>
                            <a:srgbClr val="000000"/>
                          </a:solidFill>
                          <a:effectLst/>
                          <a:latin typeface="Calibri" panose="020F0502020204030204" pitchFamily="34" charset="0"/>
                        </a:rPr>
                        <a:t>of Living Measure</a:t>
                      </a:r>
                      <a:br>
                        <a:rPr lang="en-US" sz="1400" b="1" i="0" u="none" strike="noStrike" dirty="0">
                          <a:solidFill>
                            <a:srgbClr val="000000"/>
                          </a:solidFill>
                          <a:effectLst/>
                          <a:latin typeface="Calibri" panose="020F0502020204030204" pitchFamily="34" charset="0"/>
                        </a:rPr>
                      </a:br>
                      <a:endParaRPr lang="en-US" sz="1400" b="1" i="0" u="none" strike="noStrike" dirty="0">
                        <a:solidFill>
                          <a:srgbClr val="000000"/>
                        </a:solidFill>
                        <a:effectLst/>
                        <a:latin typeface="Calibri" panose="020F0502020204030204" pitchFamily="34" charset="0"/>
                      </a:endParaRPr>
                    </a:p>
                  </a:txBody>
                  <a:tcPr marL="6162" marR="6162" marT="616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b="1" i="0" u="none" strike="noStrike" dirty="0">
                          <a:solidFill>
                            <a:srgbClr val="000000"/>
                          </a:solidFill>
                          <a:effectLst/>
                          <a:latin typeface="Calibri" panose="020F0502020204030204" pitchFamily="34" charset="0"/>
                        </a:rPr>
                        <a:t>Structure</a:t>
                      </a:r>
                    </a:p>
                  </a:txBody>
                  <a:tcPr marL="6162" marR="6162" marT="616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400" b="1" i="0" u="none" strike="noStrike" dirty="0">
                          <a:solidFill>
                            <a:srgbClr val="000000"/>
                          </a:solidFill>
                          <a:effectLst/>
                          <a:latin typeface="Calibri" panose="020F0502020204030204" pitchFamily="34" charset="0"/>
                        </a:rPr>
                        <a:t>Technology</a:t>
                      </a:r>
                    </a:p>
                  </a:txBody>
                  <a:tcPr marL="6162" marR="6162" marT="6162"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61035894"/>
                  </a:ext>
                </a:extLst>
              </a:tr>
              <a:tr h="459763">
                <a:tc>
                  <a:txBody>
                    <a:bodyPr/>
                    <a:lstStyle/>
                    <a:p>
                      <a:pPr algn="ctr" fontAlgn="t"/>
                      <a:r>
                        <a:rPr lang="en-US" sz="1400" b="0" i="0" u="none" strike="noStrike">
                          <a:solidFill>
                            <a:srgbClr val="000000"/>
                          </a:solidFill>
                          <a:effectLst/>
                          <a:latin typeface="Calibri" panose="020F0502020204030204" pitchFamily="34" charset="0"/>
                        </a:rPr>
                        <a:t>Preindustrial</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Against </a:t>
                      </a:r>
                      <a:br>
                        <a:rPr lang="en-US" sz="1400" b="0" i="0" u="none" strike="noStrike" dirty="0">
                          <a:solidFill>
                            <a:srgbClr val="000000"/>
                          </a:solidFill>
                          <a:effectLst/>
                          <a:latin typeface="Calibri" panose="020F0502020204030204" pitchFamily="34" charset="0"/>
                        </a:rPr>
                      </a:br>
                      <a:r>
                        <a:rPr lang="en-US" sz="1400" b="0" i="0" u="none" strike="noStrike" dirty="0">
                          <a:solidFill>
                            <a:srgbClr val="000000"/>
                          </a:solidFill>
                          <a:effectLst/>
                          <a:latin typeface="Calibri" panose="020F0502020204030204" pitchFamily="34" charset="0"/>
                        </a:rPr>
                        <a:t>nature</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Agriculture Mining</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Raw muscle power</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Extended household</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a:solidFill>
                            <a:srgbClr val="000000"/>
                          </a:solidFill>
                          <a:effectLst/>
                          <a:latin typeface="Calibri" panose="020F0502020204030204" pitchFamily="34" charset="0"/>
                        </a:rPr>
                        <a:t>Subsistence</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a:solidFill>
                            <a:srgbClr val="000000"/>
                          </a:solidFill>
                          <a:effectLst/>
                          <a:latin typeface="Calibri" panose="020F0502020204030204" pitchFamily="34" charset="0"/>
                        </a:rPr>
                        <a:t>Routine Traditional Authoritative</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Simple hand tools</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286739"/>
                  </a:ext>
                </a:extLst>
              </a:tr>
              <a:tr h="760576">
                <a:tc>
                  <a:txBody>
                    <a:bodyPr/>
                    <a:lstStyle/>
                    <a:p>
                      <a:pPr algn="ctr" fontAlgn="t"/>
                      <a:r>
                        <a:rPr lang="en-US" sz="1400" b="0" i="0" u="none" strike="noStrike" dirty="0">
                          <a:solidFill>
                            <a:srgbClr val="000000"/>
                          </a:solidFill>
                          <a:effectLst/>
                          <a:latin typeface="Calibri" panose="020F0502020204030204" pitchFamily="34" charset="0"/>
                        </a:rPr>
                        <a:t>Industrial</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Against </a:t>
                      </a:r>
                      <a:br>
                        <a:rPr lang="en-US" sz="1400" b="0" i="0" u="none" strike="noStrike" dirty="0">
                          <a:solidFill>
                            <a:srgbClr val="000000"/>
                          </a:solidFill>
                          <a:effectLst/>
                          <a:latin typeface="Calibri" panose="020F0502020204030204" pitchFamily="34" charset="0"/>
                        </a:rPr>
                      </a:br>
                      <a:r>
                        <a:rPr lang="en-US" sz="1400" b="0" i="0" u="none" strike="noStrike" dirty="0">
                          <a:solidFill>
                            <a:srgbClr val="000000"/>
                          </a:solidFill>
                          <a:effectLst/>
                          <a:latin typeface="Calibri" panose="020F0502020204030204" pitchFamily="34" charset="0"/>
                        </a:rPr>
                        <a:t>fabricated </a:t>
                      </a:r>
                      <a:br>
                        <a:rPr lang="en-US" sz="1400" b="0" i="0" u="none" strike="noStrike" dirty="0">
                          <a:solidFill>
                            <a:srgbClr val="000000"/>
                          </a:solidFill>
                          <a:effectLst/>
                          <a:latin typeface="Calibri" panose="020F0502020204030204" pitchFamily="34" charset="0"/>
                        </a:rPr>
                      </a:br>
                      <a:r>
                        <a:rPr lang="en-US" sz="1400" b="0" i="0" u="none" strike="noStrike" dirty="0">
                          <a:solidFill>
                            <a:srgbClr val="000000"/>
                          </a:solidFill>
                          <a:effectLst/>
                          <a:latin typeface="Calibri" panose="020F0502020204030204" pitchFamily="34" charset="0"/>
                        </a:rPr>
                        <a:t>nature</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Goods</a:t>
                      </a:r>
                      <a:r>
                        <a:rPr lang="en-US" sz="1400" b="0" i="0" u="none" strike="noStrike" baseline="0" dirty="0">
                          <a:solidFill>
                            <a:srgbClr val="000000"/>
                          </a:solidFill>
                          <a:effectLst/>
                          <a:latin typeface="Calibri" panose="020F0502020204030204" pitchFamily="34" charset="0"/>
                        </a:rPr>
                        <a:t> </a:t>
                      </a:r>
                      <a:r>
                        <a:rPr lang="en-US" sz="1400" b="0" i="0" u="none" strike="noStrike" dirty="0">
                          <a:solidFill>
                            <a:srgbClr val="000000"/>
                          </a:solidFill>
                          <a:effectLst/>
                          <a:latin typeface="Calibri" panose="020F0502020204030204" pitchFamily="34" charset="0"/>
                        </a:rPr>
                        <a:t>production</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Machine-</a:t>
                      </a:r>
                      <a:br>
                        <a:rPr lang="en-US" sz="1400" b="0" i="0" u="none" strike="noStrike" dirty="0">
                          <a:solidFill>
                            <a:srgbClr val="000000"/>
                          </a:solidFill>
                          <a:effectLst/>
                          <a:latin typeface="Calibri" panose="020F0502020204030204" pitchFamily="34" charset="0"/>
                        </a:rPr>
                      </a:br>
                      <a:r>
                        <a:rPr lang="en-US" sz="1400" b="0" i="0" u="none" strike="noStrike" dirty="0">
                          <a:solidFill>
                            <a:srgbClr val="000000"/>
                          </a:solidFill>
                          <a:effectLst/>
                          <a:latin typeface="Calibri" panose="020F0502020204030204" pitchFamily="34" charset="0"/>
                        </a:rPr>
                        <a:t>tending</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Individual</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Quantity of goods</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a:solidFill>
                            <a:srgbClr val="000000"/>
                          </a:solidFill>
                          <a:effectLst/>
                          <a:latin typeface="Calibri" panose="020F0502020204030204" pitchFamily="34" charset="0"/>
                        </a:rPr>
                        <a:t>Bureaucratic Hierarchical</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a:solidFill>
                            <a:srgbClr val="000000"/>
                          </a:solidFill>
                          <a:effectLst/>
                          <a:latin typeface="Calibri" panose="020F0502020204030204" pitchFamily="34" charset="0"/>
                        </a:rPr>
                        <a:t>Machines</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05450926"/>
                  </a:ext>
                </a:extLst>
              </a:tr>
              <a:tr h="1061388">
                <a:tc>
                  <a:txBody>
                    <a:bodyPr/>
                    <a:lstStyle/>
                    <a:p>
                      <a:pPr algn="ctr" fontAlgn="t"/>
                      <a:r>
                        <a:rPr lang="en-US" sz="1400" b="0" i="0" u="none" strike="noStrike" dirty="0">
                          <a:solidFill>
                            <a:srgbClr val="000000"/>
                          </a:solidFill>
                          <a:effectLst/>
                          <a:latin typeface="Calibri" panose="020F0502020204030204" pitchFamily="34" charset="0"/>
                        </a:rPr>
                        <a:t>Postindustrial</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Among </a:t>
                      </a:r>
                      <a:br>
                        <a:rPr lang="en-US" sz="1400" b="0" i="0" u="none" strike="noStrike" dirty="0">
                          <a:solidFill>
                            <a:srgbClr val="000000"/>
                          </a:solidFill>
                          <a:effectLst/>
                          <a:latin typeface="Calibri" panose="020F0502020204030204" pitchFamily="34" charset="0"/>
                        </a:rPr>
                      </a:br>
                      <a:r>
                        <a:rPr lang="en-US" sz="1400" b="0" i="0" u="none" strike="noStrike" dirty="0">
                          <a:solidFill>
                            <a:srgbClr val="000000"/>
                          </a:solidFill>
                          <a:effectLst/>
                          <a:latin typeface="Calibri" panose="020F0502020204030204" pitchFamily="34" charset="0"/>
                        </a:rPr>
                        <a:t>persons</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Services</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Artistic </a:t>
                      </a:r>
                      <a:br>
                        <a:rPr lang="en-US" sz="1400" b="0" i="0" u="none" strike="noStrike" dirty="0">
                          <a:solidFill>
                            <a:srgbClr val="000000"/>
                          </a:solidFill>
                          <a:effectLst/>
                          <a:latin typeface="Calibri" panose="020F0502020204030204" pitchFamily="34" charset="0"/>
                        </a:rPr>
                      </a:br>
                      <a:r>
                        <a:rPr lang="en-US" sz="1400" b="0" i="0" u="none" strike="noStrike" dirty="0">
                          <a:solidFill>
                            <a:srgbClr val="000000"/>
                          </a:solidFill>
                          <a:effectLst/>
                          <a:latin typeface="Calibri" panose="020F0502020204030204" pitchFamily="34" charset="0"/>
                        </a:rPr>
                        <a:t>Creative Intellectual</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Community</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Quality of </a:t>
                      </a:r>
                      <a:br>
                        <a:rPr lang="en-US" sz="1400" b="0" i="0" u="none" strike="noStrike" dirty="0">
                          <a:solidFill>
                            <a:srgbClr val="000000"/>
                          </a:solidFill>
                          <a:effectLst/>
                          <a:latin typeface="Calibri" panose="020F0502020204030204" pitchFamily="34" charset="0"/>
                        </a:rPr>
                      </a:br>
                      <a:r>
                        <a:rPr lang="en-US" sz="1400" b="0" i="0" u="none" strike="noStrike" dirty="0">
                          <a:solidFill>
                            <a:srgbClr val="000000"/>
                          </a:solidFill>
                          <a:effectLst/>
                          <a:latin typeface="Calibri" panose="020F0502020204030204" pitchFamily="34" charset="0"/>
                        </a:rPr>
                        <a:t>life in terms</a:t>
                      </a:r>
                      <a:br>
                        <a:rPr lang="en-US" sz="1400" b="0" i="0" u="none" strike="noStrike" dirty="0">
                          <a:solidFill>
                            <a:srgbClr val="000000"/>
                          </a:solidFill>
                          <a:effectLst/>
                          <a:latin typeface="Calibri" panose="020F0502020204030204" pitchFamily="34" charset="0"/>
                        </a:rPr>
                      </a:br>
                      <a:r>
                        <a:rPr lang="en-US" sz="1400" b="0" i="0" u="none" strike="noStrike" dirty="0">
                          <a:solidFill>
                            <a:srgbClr val="000000"/>
                          </a:solidFill>
                          <a:effectLst/>
                          <a:latin typeface="Calibri" panose="020F0502020204030204" pitchFamily="34" charset="0"/>
                        </a:rPr>
                        <a:t>of health, </a:t>
                      </a:r>
                      <a:br>
                        <a:rPr lang="en-US" sz="1400" b="0" i="0" u="none" strike="noStrike" dirty="0">
                          <a:solidFill>
                            <a:srgbClr val="000000"/>
                          </a:solidFill>
                          <a:effectLst/>
                          <a:latin typeface="Calibri" panose="020F0502020204030204" pitchFamily="34" charset="0"/>
                        </a:rPr>
                      </a:br>
                      <a:r>
                        <a:rPr lang="en-US" sz="1400" b="0" i="0" u="none" strike="noStrike" dirty="0">
                          <a:solidFill>
                            <a:srgbClr val="000000"/>
                          </a:solidFill>
                          <a:effectLst/>
                          <a:latin typeface="Calibri" panose="020F0502020204030204" pitchFamily="34" charset="0"/>
                        </a:rPr>
                        <a:t>education, recreation</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Interdependent </a:t>
                      </a:r>
                      <a:br>
                        <a:rPr lang="en-US" sz="1400" b="0" i="0" u="none" strike="noStrike" dirty="0">
                          <a:solidFill>
                            <a:srgbClr val="000000"/>
                          </a:solidFill>
                          <a:effectLst/>
                          <a:latin typeface="Calibri" panose="020F0502020204030204" pitchFamily="34" charset="0"/>
                        </a:rPr>
                      </a:br>
                      <a:r>
                        <a:rPr lang="en-US" sz="1400" b="0" i="0" u="none" strike="noStrike" dirty="0">
                          <a:solidFill>
                            <a:srgbClr val="000000"/>
                          </a:solidFill>
                          <a:effectLst/>
                          <a:latin typeface="Calibri" panose="020F0502020204030204" pitchFamily="34" charset="0"/>
                        </a:rPr>
                        <a:t>Global</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1400" b="0" i="0" u="none" strike="noStrike" dirty="0">
                          <a:solidFill>
                            <a:srgbClr val="000000"/>
                          </a:solidFill>
                          <a:effectLst/>
                          <a:latin typeface="Calibri" panose="020F0502020204030204" pitchFamily="34" charset="0"/>
                        </a:rPr>
                        <a:t>Information</a:t>
                      </a:r>
                    </a:p>
                  </a:txBody>
                  <a:tcPr marL="6162" marR="6162" marT="6162"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84765818"/>
                  </a:ext>
                </a:extLst>
              </a:tr>
            </a:tbl>
          </a:graphicData>
        </a:graphic>
      </p:graphicFrame>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Figure 1.4: Distribution of U.S. Employment by Industry, 2014</a:t>
            </a:r>
            <a:endParaRPr lang="en-US" dirty="0"/>
          </a:p>
        </p:txBody>
      </p:sp>
      <p:pic>
        <p:nvPicPr>
          <p:cNvPr id="5" name="Picture 4" descr="Pie chart showing the distribution of U.S. employment by industry in 2014."/>
          <p:cNvPicPr>
            <a:picLocks noChangeAspect="1"/>
          </p:cNvPicPr>
          <p:nvPr/>
        </p:nvPicPr>
        <p:blipFill>
          <a:blip r:embed="rId3"/>
          <a:stretch>
            <a:fillRect/>
          </a:stretch>
        </p:blipFill>
        <p:spPr>
          <a:xfrm>
            <a:off x="1552835" y="1936897"/>
            <a:ext cx="5923395" cy="4235303"/>
          </a:xfrm>
          <a:prstGeom prst="rect">
            <a:avLst/>
          </a:prstGeom>
        </p:spPr>
      </p:pic>
      <p:sp>
        <p:nvSpPr>
          <p:cNvPr id="6" name="Content Placeholder 5"/>
          <p:cNvSpPr>
            <a:spLocks noGrp="1"/>
          </p:cNvSpPr>
          <p:nvPr>
            <p:ph idx="1"/>
          </p:nvPr>
        </p:nvSpPr>
        <p:spPr>
          <a:xfrm>
            <a:off x="3974679" y="6288087"/>
            <a:ext cx="1816521" cy="188913"/>
          </a:xfrm>
        </p:spPr>
        <p:txBody>
          <a:bodyPr/>
          <a:lstStyle/>
          <a:p>
            <a:pPr marL="0" indent="0" algn="ctr">
              <a:buNone/>
            </a:pPr>
            <a:r>
              <a:rPr lang="en-IN" sz="900" dirty="0">
                <a:hlinkClick r:id="rId4" action="ppaction://hlinksldjump"/>
              </a:rPr>
              <a:t>Access the long description slide.</a:t>
            </a:r>
            <a:endParaRPr lang="en-IN" sz="900" dirty="0">
              <a:hlinkClick r:id="rId5" action="ppaction://hlinksldjump"/>
            </a:endParaRPr>
          </a:p>
        </p:txBody>
      </p:sp>
    </p:spTree>
    <p:extLst>
      <p:ext uri="{BB962C8B-B14F-4D97-AF65-F5344CB8AC3E}">
        <p14:creationId xmlns:p14="http://schemas.microsoft.com/office/powerpoint/2010/main" val="306265882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Table 1.3: Language of Economic Evolution</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852839881"/>
              </p:ext>
            </p:extLst>
          </p:nvPr>
        </p:nvGraphicFramePr>
        <p:xfrm>
          <a:off x="990600" y="2209800"/>
          <a:ext cx="7391400" cy="3932875"/>
        </p:xfrm>
        <a:graphic>
          <a:graphicData uri="http://schemas.openxmlformats.org/drawingml/2006/table">
            <a:tbl>
              <a:tblPr firstRow="1" bandRow="1"/>
              <a:tblGrid>
                <a:gridCol w="1295400">
                  <a:extLst>
                    <a:ext uri="{9D8B030D-6E8A-4147-A177-3AD203B41FA5}">
                      <a16:colId xmlns:a16="http://schemas.microsoft.com/office/drawing/2014/main" val="1967996455"/>
                    </a:ext>
                  </a:extLst>
                </a:gridCol>
                <a:gridCol w="1066800">
                  <a:extLst>
                    <a:ext uri="{9D8B030D-6E8A-4147-A177-3AD203B41FA5}">
                      <a16:colId xmlns:a16="http://schemas.microsoft.com/office/drawing/2014/main" val="3488103415"/>
                    </a:ext>
                  </a:extLst>
                </a:gridCol>
                <a:gridCol w="1295400">
                  <a:extLst>
                    <a:ext uri="{9D8B030D-6E8A-4147-A177-3AD203B41FA5}">
                      <a16:colId xmlns:a16="http://schemas.microsoft.com/office/drawing/2014/main" val="2026602975"/>
                    </a:ext>
                  </a:extLst>
                </a:gridCol>
                <a:gridCol w="1295400">
                  <a:extLst>
                    <a:ext uri="{9D8B030D-6E8A-4147-A177-3AD203B41FA5}">
                      <a16:colId xmlns:a16="http://schemas.microsoft.com/office/drawing/2014/main" val="3772931535"/>
                    </a:ext>
                  </a:extLst>
                </a:gridCol>
                <a:gridCol w="1219200">
                  <a:extLst>
                    <a:ext uri="{9D8B030D-6E8A-4147-A177-3AD203B41FA5}">
                      <a16:colId xmlns:a16="http://schemas.microsoft.com/office/drawing/2014/main" val="2040288533"/>
                    </a:ext>
                  </a:extLst>
                </a:gridCol>
                <a:gridCol w="1219200">
                  <a:extLst>
                    <a:ext uri="{9D8B030D-6E8A-4147-A177-3AD203B41FA5}">
                      <a16:colId xmlns:a16="http://schemas.microsoft.com/office/drawing/2014/main" val="1645442186"/>
                    </a:ext>
                  </a:extLst>
                </a:gridCol>
              </a:tblGrid>
              <a:tr h="4572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Economy</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Agrarian</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Industrial</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Service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Experience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defRPr/>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Experience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965900998"/>
                  </a:ext>
                </a:extLst>
              </a:tr>
              <a:tr h="610237">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Economic</a:t>
                      </a:r>
                      <a:endPar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Offering</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Food </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Packaged</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goods</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Commodity</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service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Consumer services (B2C)</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Business</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services (B2B)</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818060581"/>
                  </a:ext>
                </a:extLst>
              </a:tr>
              <a:tr h="30321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Function</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Extract</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Make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Deliver</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Stage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Co-create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708870975"/>
                  </a:ext>
                </a:extLst>
              </a:tr>
              <a:tr h="3810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Nature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Fungible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Tangible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Intangible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Memorable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Effectual</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102692061"/>
                  </a:ext>
                </a:extLst>
              </a:tr>
              <a:tr h="3810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Attribute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Natural</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Standardized</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Customized</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Personal</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Growth</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937772037"/>
                  </a:ext>
                </a:extLst>
              </a:tr>
              <a:tr h="5032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Method of Supply</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Stored in bulk</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Inventoried</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Delivered on demand</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Revealed over time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Sustained over time</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505731338"/>
                  </a:ext>
                </a:extLst>
              </a:tr>
              <a:tr h="39624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Seller</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Trader</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Producer</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Provider</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Stager</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Collaborator</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705505984"/>
                  </a:ext>
                </a:extLst>
              </a:tr>
              <a:tr h="3810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Buyer</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Market</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Customer</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Client</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Guest</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Collaborator</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251737248"/>
                  </a:ext>
                </a:extLst>
              </a:tr>
              <a:tr h="503238">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effectLst/>
                          <a:latin typeface="Calibri" panose="020F0502020204030204" pitchFamily="34" charset="0"/>
                          <a:cs typeface="Times New Roman" pitchFamily="18" charset="0"/>
                        </a:rPr>
                        <a:t>Expectation</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Quantity</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Features</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Benefits</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Sensations</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anose="020F0502020204030204" pitchFamily="34" charset="0"/>
                          <a:cs typeface="Times New Roman" pitchFamily="18" charset="0"/>
                        </a:rPr>
                        <a:t>Capability</a:t>
                      </a:r>
                      <a:endParaRPr kumimoji="0" lang="en-US" sz="1400" b="0" i="0" u="none" strike="noStrike" cap="none" normalizeH="0" baseline="0" dirty="0">
                        <a:ln>
                          <a:noFill/>
                        </a:ln>
                        <a:solidFill>
                          <a:schemeClr val="tx1"/>
                        </a:solidFill>
                        <a:effectLst/>
                        <a:latin typeface="Calibri" panose="020F0502020204030204" pitchFamily="34" charset="0"/>
                      </a:endParaRPr>
                    </a:p>
                  </a:txBody>
                  <a:tcPr marL="86360" marR="863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785513505"/>
                  </a:ext>
                </a:extLst>
              </a:tr>
            </a:tbl>
          </a:graphicData>
        </a:graphic>
      </p:graphicFrame>
    </p:spTree>
    <p:extLst>
      <p:ext uri="{BB962C8B-B14F-4D97-AF65-F5344CB8AC3E}">
        <p14:creationId xmlns:p14="http://schemas.microsoft.com/office/powerpoint/2010/main" val="243109460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Experience Design Principles</a:t>
            </a:r>
            <a:endParaRPr lang="en-US" dirty="0"/>
          </a:p>
        </p:txBody>
      </p:sp>
      <p:sp>
        <p:nvSpPr>
          <p:cNvPr id="3" name="Content Placeholder 2"/>
          <p:cNvSpPr>
            <a:spLocks noGrp="1"/>
          </p:cNvSpPr>
          <p:nvPr>
            <p:ph idx="1"/>
          </p:nvPr>
        </p:nvSpPr>
        <p:spPr>
          <a:xfrm>
            <a:off x="1182688" y="1905000"/>
            <a:ext cx="7588062" cy="4572000"/>
          </a:xfrm>
        </p:spPr>
        <p:txBody>
          <a:bodyPr/>
          <a:lstStyle/>
          <a:p>
            <a:pPr marL="292608" indent="-292608" eaLnBrk="1" hangingPunct="1">
              <a:lnSpc>
                <a:spcPct val="90000"/>
              </a:lnSpc>
              <a:spcBef>
                <a:spcPts val="1000"/>
              </a:spcBef>
            </a:pPr>
            <a:r>
              <a:rPr lang="en-US" sz="3000" dirty="0"/>
              <a:t>Theme the Experience (Forum shops).</a:t>
            </a:r>
          </a:p>
          <a:p>
            <a:pPr marL="292608" indent="-292608" eaLnBrk="1" hangingPunct="1">
              <a:lnSpc>
                <a:spcPct val="90000"/>
              </a:lnSpc>
              <a:spcBef>
                <a:spcPts val="1000"/>
              </a:spcBef>
            </a:pPr>
            <a:r>
              <a:rPr lang="en-US" sz="3000" dirty="0"/>
              <a:t>Harmonize Impressions with Positive Cues (O’Hare airport parking garage).</a:t>
            </a:r>
          </a:p>
          <a:p>
            <a:pPr marL="292608" indent="-292608" eaLnBrk="1" hangingPunct="1">
              <a:lnSpc>
                <a:spcPct val="90000"/>
              </a:lnSpc>
              <a:spcBef>
                <a:spcPts val="1000"/>
              </a:spcBef>
            </a:pPr>
            <a:r>
              <a:rPr lang="en-US" sz="3000" dirty="0"/>
              <a:t>Eliminate Negative Cues</a:t>
            </a:r>
            <a:br>
              <a:rPr lang="en-US" sz="3000" dirty="0"/>
            </a:br>
            <a:r>
              <a:rPr lang="en-US" sz="3000" dirty="0"/>
              <a:t>(Cinemark talking trash containers).</a:t>
            </a:r>
          </a:p>
          <a:p>
            <a:pPr marL="292608" indent="-292608" eaLnBrk="1" hangingPunct="1">
              <a:lnSpc>
                <a:spcPct val="90000"/>
              </a:lnSpc>
              <a:spcBef>
                <a:spcPts val="1000"/>
              </a:spcBef>
            </a:pPr>
            <a:r>
              <a:rPr lang="en-US" sz="3000" dirty="0"/>
              <a:t>Mix in Memorabilia (Club Med group pictures).</a:t>
            </a:r>
          </a:p>
          <a:p>
            <a:pPr marL="292608" indent="-292608" eaLnBrk="1" hangingPunct="1">
              <a:lnSpc>
                <a:spcPct val="90000"/>
              </a:lnSpc>
              <a:spcBef>
                <a:spcPts val="1000"/>
              </a:spcBef>
            </a:pPr>
            <a:r>
              <a:rPr lang="en-US" sz="3000" dirty="0"/>
              <a:t>Engage all Five Senses (Jungle sounds and mist in Rainforest Cafe).</a:t>
            </a:r>
          </a:p>
        </p:txBody>
      </p:sp>
    </p:spTree>
    <p:extLst>
      <p:ext uri="{BB962C8B-B14F-4D97-AF65-F5344CB8AC3E}">
        <p14:creationId xmlns:p14="http://schemas.microsoft.com/office/powerpoint/2010/main" val="248808777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Figure 1.5: The Four Realms of an Experience</a:t>
            </a:r>
            <a:endParaRPr lang="en-US" dirty="0"/>
          </a:p>
        </p:txBody>
      </p:sp>
      <p:pic>
        <p:nvPicPr>
          <p:cNvPr id="7" name="Picture 6" descr="Table showing examples of the 4 realms of experien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093" y="2667000"/>
            <a:ext cx="6077107" cy="2235620"/>
          </a:xfrm>
          <a:prstGeom prst="rect">
            <a:avLst/>
          </a:prstGeom>
        </p:spPr>
      </p:pic>
      <p:sp>
        <p:nvSpPr>
          <p:cNvPr id="3" name="Content Placeholder 2"/>
          <p:cNvSpPr>
            <a:spLocks noGrp="1"/>
          </p:cNvSpPr>
          <p:nvPr>
            <p:ph idx="13"/>
          </p:nvPr>
        </p:nvSpPr>
        <p:spPr>
          <a:xfrm>
            <a:off x="1162050" y="6248400"/>
            <a:ext cx="7588062" cy="228600"/>
          </a:xfrm>
        </p:spPr>
        <p:txBody>
          <a:bodyPr/>
          <a:lstStyle/>
          <a:p>
            <a:pPr marL="0" indent="0" algn="ctr">
              <a:buNone/>
            </a:pPr>
            <a:r>
              <a:rPr lang="en-IN" sz="900" dirty="0">
                <a:hlinkClick r:id="rId4" action="ppaction://hlinksldjump"/>
              </a:rPr>
              <a:t>Access the long description slide.</a:t>
            </a:r>
            <a:endParaRPr lang="en-IN" sz="900"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182688" y="214313"/>
            <a:ext cx="7656512" cy="14620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Table 1.4: Typology of Services in the 21st Century</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791033635"/>
              </p:ext>
            </p:extLst>
          </p:nvPr>
        </p:nvGraphicFramePr>
        <p:xfrm>
          <a:off x="838199" y="2209800"/>
          <a:ext cx="8001000" cy="3733800"/>
        </p:xfrm>
        <a:graphic>
          <a:graphicData uri="http://schemas.openxmlformats.org/drawingml/2006/table">
            <a:tbl>
              <a:tblPr firstRow="1" bandRow="1"/>
              <a:tblGrid>
                <a:gridCol w="2057400">
                  <a:extLst>
                    <a:ext uri="{9D8B030D-6E8A-4147-A177-3AD203B41FA5}">
                      <a16:colId xmlns:a16="http://schemas.microsoft.com/office/drawing/2014/main" val="204473076"/>
                    </a:ext>
                  </a:extLst>
                </a:gridCol>
                <a:gridCol w="2743200">
                  <a:extLst>
                    <a:ext uri="{9D8B030D-6E8A-4147-A177-3AD203B41FA5}">
                      <a16:colId xmlns:a16="http://schemas.microsoft.com/office/drawing/2014/main" val="3304119114"/>
                    </a:ext>
                  </a:extLst>
                </a:gridCol>
                <a:gridCol w="3200400">
                  <a:extLst>
                    <a:ext uri="{9D8B030D-6E8A-4147-A177-3AD203B41FA5}">
                      <a16:colId xmlns:a16="http://schemas.microsoft.com/office/drawing/2014/main" val="3667684154"/>
                    </a:ext>
                  </a:extLst>
                </a:gridCol>
              </a:tblGrid>
              <a:tr h="30480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Calibri" panose="020F0502020204030204" pitchFamily="34" charset="0"/>
                          <a:cs typeface="Times New Roman" pitchFamily="18" charset="0"/>
                        </a:rPr>
                        <a:t>Core Experience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Calibri" panose="020F0502020204030204" pitchFamily="34" charset="0"/>
                          <a:cs typeface="Times New Roman" pitchFamily="18" charset="0"/>
                        </a:rPr>
                        <a:t>Essential Feature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Calibri" panose="020F0502020204030204" pitchFamily="34" charset="0"/>
                          <a:cs typeface="Times New Roman" pitchFamily="18" charset="0"/>
                        </a:rPr>
                        <a:t>Examples</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106492555"/>
                  </a:ext>
                </a:extLst>
              </a:tr>
              <a:tr h="27432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Creative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Present ideas</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Advertising, theater</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711973121"/>
                  </a:ext>
                </a:extLst>
              </a:tr>
              <a:tr h="16764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Enabling</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Act as intermediary</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Transportation, communications</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594906579"/>
                  </a:ext>
                </a:extLst>
              </a:tr>
              <a:tr h="28956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Experiential</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Presence of customer</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Massage, theme park</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119288084"/>
                  </a:ext>
                </a:extLst>
              </a:tr>
              <a:tr h="18288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Extending</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Extend and maintain</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Warranty, health check</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4008458775"/>
                  </a:ext>
                </a:extLst>
              </a:tr>
              <a:tr h="2286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Entrusted</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Contractual agreement</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Service/repair, portfolio mgt.</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108601366"/>
                  </a:ext>
                </a:extLst>
              </a:tr>
              <a:tr h="27432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Information</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Access to information</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Internet search engine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879610929"/>
                  </a:ext>
                </a:extLst>
              </a:tr>
              <a:tr h="32004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Innovation</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Facilitate new concepts</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R&amp;D services, product testing</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510604362"/>
                  </a:ext>
                </a:extLst>
              </a:tr>
              <a:tr h="36576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Problem solving</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Access to specialists </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Consultants, counseling</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429165430"/>
                  </a:ext>
                </a:extLst>
              </a:tr>
              <a:tr h="3048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Quality of life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Improve well-being</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Healthcare, recreation, tourism</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599814498"/>
                  </a:ext>
                </a:extLst>
              </a:tr>
              <a:tr h="35052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Regulation</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Establish rules and regulations</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Environment, legal, patents</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2160" marR="8216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147414319"/>
                  </a:ext>
                </a:extLst>
              </a:tr>
            </a:tbl>
          </a:graphicData>
        </a:graphic>
      </p:graphicFrame>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kern="1200" dirty="0"/>
              <a:t>Table 1.5: Foundational Premises (FPs) of Service-Dominant Logic</a:t>
            </a:r>
            <a:endParaRPr lang="en-US" sz="3200" dirty="0"/>
          </a:p>
        </p:txBody>
      </p:sp>
      <p:sp>
        <p:nvSpPr>
          <p:cNvPr id="5" name="Content Placeholder 4"/>
          <p:cNvSpPr>
            <a:spLocks noGrp="1"/>
          </p:cNvSpPr>
          <p:nvPr>
            <p:ph idx="1"/>
          </p:nvPr>
        </p:nvSpPr>
        <p:spPr/>
        <p:txBody>
          <a:bodyPr/>
          <a:lstStyle/>
          <a:p>
            <a:pPr marL="457200" indent="-457200" eaLnBrk="1" hangingPunct="1">
              <a:lnSpc>
                <a:spcPct val="90000"/>
              </a:lnSpc>
              <a:spcBef>
                <a:spcPts val="1000"/>
              </a:spcBef>
              <a:buSzPct val="100000"/>
              <a:buFont typeface="+mj-lt"/>
              <a:buAutoNum type="arabicPeriod"/>
            </a:pPr>
            <a:r>
              <a:rPr lang="en-US" sz="1800" dirty="0"/>
              <a:t>Service is the fundamental basis of exchange.</a:t>
            </a:r>
          </a:p>
          <a:p>
            <a:pPr marL="457200" indent="-457200" eaLnBrk="1" hangingPunct="1">
              <a:lnSpc>
                <a:spcPct val="90000"/>
              </a:lnSpc>
              <a:spcBef>
                <a:spcPts val="1000"/>
              </a:spcBef>
              <a:buSzPct val="100000"/>
              <a:buFont typeface="+mj-lt"/>
              <a:buAutoNum type="arabicPeriod"/>
            </a:pPr>
            <a:r>
              <a:rPr lang="en-US" sz="1800" dirty="0"/>
              <a:t>Indirect exchange masks the fundamental basis of exchange.</a:t>
            </a:r>
          </a:p>
          <a:p>
            <a:pPr marL="457200" indent="-457200" eaLnBrk="1" hangingPunct="1">
              <a:lnSpc>
                <a:spcPct val="90000"/>
              </a:lnSpc>
              <a:spcBef>
                <a:spcPts val="1000"/>
              </a:spcBef>
              <a:buSzPct val="100000"/>
              <a:buFont typeface="+mj-lt"/>
              <a:buAutoNum type="arabicPeriod"/>
            </a:pPr>
            <a:r>
              <a:rPr lang="en-US" sz="1800" dirty="0"/>
              <a:t>Goods are distribution mechanisms for service provision.</a:t>
            </a:r>
          </a:p>
          <a:p>
            <a:pPr marL="457200" indent="-457200" eaLnBrk="1" hangingPunct="1">
              <a:lnSpc>
                <a:spcPct val="90000"/>
              </a:lnSpc>
              <a:spcBef>
                <a:spcPts val="1000"/>
              </a:spcBef>
              <a:buSzPct val="100000"/>
              <a:buFont typeface="+mj-lt"/>
              <a:buAutoNum type="arabicPeriod"/>
            </a:pPr>
            <a:r>
              <a:rPr lang="en-US" sz="1800" dirty="0"/>
              <a:t>Operant resources are the fundamental source of competitive advantage.</a:t>
            </a:r>
          </a:p>
          <a:p>
            <a:pPr marL="457200" indent="-457200" eaLnBrk="1" hangingPunct="1">
              <a:lnSpc>
                <a:spcPct val="90000"/>
              </a:lnSpc>
              <a:spcBef>
                <a:spcPts val="1000"/>
              </a:spcBef>
              <a:buSzPct val="100000"/>
              <a:buFont typeface="+mj-lt"/>
              <a:buAutoNum type="arabicPeriod"/>
            </a:pPr>
            <a:r>
              <a:rPr lang="en-US" sz="1800" dirty="0"/>
              <a:t>All economies are service economies.</a:t>
            </a:r>
          </a:p>
          <a:p>
            <a:pPr marL="457200" indent="-457200" eaLnBrk="1" hangingPunct="1">
              <a:lnSpc>
                <a:spcPct val="90000"/>
              </a:lnSpc>
              <a:spcBef>
                <a:spcPts val="1000"/>
              </a:spcBef>
              <a:buSzPct val="100000"/>
              <a:buFont typeface="+mj-lt"/>
              <a:buAutoNum type="arabicPeriod"/>
            </a:pPr>
            <a:r>
              <a:rPr lang="en-US" sz="1800" dirty="0"/>
              <a:t>The customer is always a co-creator of value.</a:t>
            </a:r>
          </a:p>
          <a:p>
            <a:pPr marL="457200" indent="-457200" eaLnBrk="1" hangingPunct="1">
              <a:lnSpc>
                <a:spcPct val="90000"/>
              </a:lnSpc>
              <a:spcBef>
                <a:spcPts val="1000"/>
              </a:spcBef>
              <a:buSzPct val="100000"/>
              <a:buFont typeface="+mj-lt"/>
              <a:buAutoNum type="arabicPeriod"/>
            </a:pPr>
            <a:r>
              <a:rPr lang="en-US" sz="1800" dirty="0"/>
              <a:t>The enterprise cannot deliver value, but only offer value propositions.</a:t>
            </a:r>
          </a:p>
          <a:p>
            <a:pPr marL="457200" indent="-457200" eaLnBrk="1" hangingPunct="1">
              <a:lnSpc>
                <a:spcPct val="90000"/>
              </a:lnSpc>
              <a:spcBef>
                <a:spcPts val="1000"/>
              </a:spcBef>
              <a:buSzPct val="100000"/>
              <a:buFont typeface="+mj-lt"/>
              <a:buAutoNum type="arabicPeriod"/>
            </a:pPr>
            <a:r>
              <a:rPr lang="en-US" sz="1800" dirty="0"/>
              <a:t>A service-centered view is inherently customer-oriented and relational.</a:t>
            </a:r>
          </a:p>
          <a:p>
            <a:pPr marL="457200" indent="-457200" eaLnBrk="1" hangingPunct="1">
              <a:lnSpc>
                <a:spcPct val="90000"/>
              </a:lnSpc>
              <a:spcBef>
                <a:spcPts val="1000"/>
              </a:spcBef>
              <a:buSzPct val="100000"/>
              <a:buFont typeface="+mj-lt"/>
              <a:buAutoNum type="arabicPeriod"/>
            </a:pPr>
            <a:r>
              <a:rPr lang="en-US" sz="1800" dirty="0"/>
              <a:t>All economic and social actors are resource integrators.</a:t>
            </a:r>
          </a:p>
          <a:p>
            <a:pPr marL="457200" indent="-457200" eaLnBrk="1" hangingPunct="1">
              <a:lnSpc>
                <a:spcPct val="90000"/>
              </a:lnSpc>
              <a:spcBef>
                <a:spcPts val="1000"/>
              </a:spcBef>
              <a:buSzPct val="100000"/>
              <a:buFont typeface="+mj-lt"/>
              <a:buAutoNum type="arabicPeriod"/>
            </a:pPr>
            <a:r>
              <a:rPr lang="en-US" sz="1800" dirty="0"/>
              <a:t>Value is uniquely and phenomenologically determined by the beneficiary.</a:t>
            </a:r>
          </a:p>
        </p:txBody>
      </p:sp>
    </p:spTree>
    <p:extLst>
      <p:ext uri="{BB962C8B-B14F-4D97-AF65-F5344CB8AC3E}">
        <p14:creationId xmlns:p14="http://schemas.microsoft.com/office/powerpoint/2010/main" val="3502056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Distinctive Characteristics of Service Operations</a:t>
            </a:r>
            <a:endParaRPr lang="en-US" sz="3600" dirty="0"/>
          </a:p>
        </p:txBody>
      </p:sp>
      <p:sp>
        <p:nvSpPr>
          <p:cNvPr id="3" name="Content Placeholder 2"/>
          <p:cNvSpPr>
            <a:spLocks noGrp="1"/>
          </p:cNvSpPr>
          <p:nvPr>
            <p:ph idx="1"/>
          </p:nvPr>
        </p:nvSpPr>
        <p:spPr>
          <a:xfrm>
            <a:off x="1182688" y="2017712"/>
            <a:ext cx="7588062" cy="4459287"/>
          </a:xfrm>
        </p:spPr>
        <p:txBody>
          <a:bodyPr/>
          <a:lstStyle/>
          <a:p>
            <a:pPr marL="292608" indent="-292608" eaLnBrk="1" hangingPunct="1">
              <a:spcBef>
                <a:spcPts val="500"/>
              </a:spcBef>
              <a:buSzPct val="100000"/>
            </a:pPr>
            <a:r>
              <a:rPr lang="en-US" sz="2200" b="1" dirty="0"/>
              <a:t>Customer Participation</a:t>
            </a:r>
            <a:r>
              <a:rPr lang="en-US" sz="2200" dirty="0"/>
              <a:t>: attention to facility design, opportunities for co-production.</a:t>
            </a:r>
            <a:endParaRPr lang="en-US" sz="2200" b="1" dirty="0"/>
          </a:p>
          <a:p>
            <a:pPr marL="292608" indent="-292608" eaLnBrk="1" hangingPunct="1">
              <a:spcBef>
                <a:spcPts val="500"/>
              </a:spcBef>
              <a:buSzPct val="100000"/>
            </a:pPr>
            <a:r>
              <a:rPr lang="en-US" sz="2200" b="1" dirty="0"/>
              <a:t>Simultaneity</a:t>
            </a:r>
            <a:r>
              <a:rPr lang="en-US" sz="2200" dirty="0"/>
              <a:t>: services created and consumed simultaneously, cannot be stored.</a:t>
            </a:r>
            <a:endParaRPr lang="en-US" sz="2200" u="sng" dirty="0"/>
          </a:p>
          <a:p>
            <a:pPr marL="292608" indent="-292608" eaLnBrk="1" hangingPunct="1">
              <a:spcBef>
                <a:spcPts val="500"/>
              </a:spcBef>
              <a:buSzPct val="100000"/>
            </a:pPr>
            <a:r>
              <a:rPr lang="en-US" sz="2200" b="1" dirty="0"/>
              <a:t>Perishability</a:t>
            </a:r>
            <a:r>
              <a:rPr lang="en-US" sz="2200" dirty="0"/>
              <a:t>: cannot inventory, opportunity loss of idle capacity, need to match supply with demand.</a:t>
            </a:r>
            <a:endParaRPr lang="en-US" sz="2200" u="sng" dirty="0"/>
          </a:p>
          <a:p>
            <a:pPr marL="292608" indent="-292608" eaLnBrk="1" hangingPunct="1">
              <a:spcBef>
                <a:spcPts val="500"/>
              </a:spcBef>
              <a:buSzPct val="100000"/>
            </a:pPr>
            <a:r>
              <a:rPr lang="en-US" sz="2200" b="1" dirty="0"/>
              <a:t>Intangibility</a:t>
            </a:r>
            <a:r>
              <a:rPr lang="en-US" sz="2200" dirty="0"/>
              <a:t>: services are ideas and concepts, service innovations are not patentable, franchising, importance of reputation.</a:t>
            </a:r>
          </a:p>
          <a:p>
            <a:pPr marL="292608" indent="-292608" eaLnBrk="1" hangingPunct="1">
              <a:spcBef>
                <a:spcPts val="500"/>
              </a:spcBef>
              <a:buSzPct val="100000"/>
            </a:pPr>
            <a:r>
              <a:rPr lang="en-US" sz="2200" b="1" dirty="0"/>
              <a:t>Heterogeneity</a:t>
            </a:r>
            <a:r>
              <a:rPr lang="en-US" sz="2200" dirty="0"/>
              <a:t>: customer involvement in delivery process results in variability.</a:t>
            </a:r>
          </a:p>
          <a:p>
            <a:pPr marL="292608" indent="-292608" eaLnBrk="1" hangingPunct="1">
              <a:spcBef>
                <a:spcPts val="500"/>
              </a:spcBef>
              <a:buSzPct val="100000"/>
            </a:pPr>
            <a:r>
              <a:rPr lang="en-US" sz="2200" b="1" dirty="0"/>
              <a:t>Nontransferrable Ownership: </a:t>
            </a:r>
            <a:r>
              <a:rPr lang="en-US" sz="2200" dirty="0"/>
              <a:t>services do not involve transfer of ownership.</a:t>
            </a:r>
            <a:endParaRPr lang="en-US" sz="2200" b="1" dirty="0"/>
          </a:p>
        </p:txBody>
      </p:sp>
    </p:spTree>
    <p:extLst>
      <p:ext uri="{BB962C8B-B14F-4D97-AF65-F5344CB8AC3E}">
        <p14:creationId xmlns:p14="http://schemas.microsoft.com/office/powerpoint/2010/main" val="3030465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Table 1.6: Non ownership Classification of Services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569013139"/>
              </p:ext>
            </p:extLst>
          </p:nvPr>
        </p:nvGraphicFramePr>
        <p:xfrm>
          <a:off x="972343" y="2057400"/>
          <a:ext cx="7790657" cy="4038600"/>
        </p:xfrm>
        <a:graphic>
          <a:graphicData uri="http://schemas.openxmlformats.org/drawingml/2006/table">
            <a:tbl>
              <a:tblPr firstRow="1" bandRow="1"/>
              <a:tblGrid>
                <a:gridCol w="1519949">
                  <a:extLst>
                    <a:ext uri="{9D8B030D-6E8A-4147-A177-3AD203B41FA5}">
                      <a16:colId xmlns:a16="http://schemas.microsoft.com/office/drawing/2014/main" val="1022638037"/>
                    </a:ext>
                  </a:extLst>
                </a:gridCol>
                <a:gridCol w="2058907">
                  <a:extLst>
                    <a:ext uri="{9D8B030D-6E8A-4147-A177-3AD203B41FA5}">
                      <a16:colId xmlns:a16="http://schemas.microsoft.com/office/drawing/2014/main" val="77790987"/>
                    </a:ext>
                  </a:extLst>
                </a:gridCol>
                <a:gridCol w="1925801">
                  <a:extLst>
                    <a:ext uri="{9D8B030D-6E8A-4147-A177-3AD203B41FA5}">
                      <a16:colId xmlns:a16="http://schemas.microsoft.com/office/drawing/2014/main" val="779530623"/>
                    </a:ext>
                  </a:extLst>
                </a:gridCol>
                <a:gridCol w="2286000">
                  <a:extLst>
                    <a:ext uri="{9D8B030D-6E8A-4147-A177-3AD203B41FA5}">
                      <a16:colId xmlns:a16="http://schemas.microsoft.com/office/drawing/2014/main" val="430720056"/>
                    </a:ext>
                  </a:extLst>
                </a:gridCol>
              </a:tblGrid>
              <a:tr h="381000">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Calibri" panose="020F0502020204030204" pitchFamily="34" charset="0"/>
                          <a:cs typeface="Times New Roman" pitchFamily="18" charset="0"/>
                        </a:rPr>
                        <a:t>Type of Service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Calibri" panose="020F0502020204030204" pitchFamily="34" charset="0"/>
                          <a:cs typeface="Times New Roman" pitchFamily="18" charset="0"/>
                        </a:rPr>
                        <a:t>Customer Value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Calibri" panose="020F0502020204030204" pitchFamily="34" charset="0"/>
                          <a:cs typeface="Times New Roman" pitchFamily="18" charset="0"/>
                        </a:rPr>
                        <a:t>Examples</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Calibri" panose="020F0502020204030204" pitchFamily="34" charset="0"/>
                          <a:cs typeface="Times New Roman" pitchFamily="18" charset="0"/>
                        </a:rPr>
                        <a:t>Management Challenge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718450850"/>
                  </a:ext>
                </a:extLst>
              </a:tr>
              <a:tr h="60960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Goods rental</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Obtain temporary right to exclusive use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Vehicles, tools, furniture, equipment</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Site selection and   maintenance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56604178"/>
                  </a:ext>
                </a:extLst>
              </a:tr>
              <a:tr h="78764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Place and space rental</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Obtain exclusive use of defined portion of a larger space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Hotel room, seat on airplane, storage unit</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Housekeeping and achieving economies of scale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658587514"/>
                  </a:ext>
                </a:extLst>
              </a:tr>
              <a:tr h="77724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Labor and expertise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Hire other people to do a job</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Car repair, surgery, management consulting</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Expertise is a renewable resource, but time is perishable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10112837"/>
                  </a:ext>
                </a:extLst>
              </a:tr>
              <a:tr h="78764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Physical facility usage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Gain admission to a facility for a period of time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Theme park, camp ground, physical fitness gym</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Queuing and crowd control</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282307176"/>
                  </a:ext>
                </a:extLst>
              </a:tr>
              <a:tr h="554271">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Network usage</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Gain access to participate </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Electric utility, cell phone, Internet</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Availability and pricing decisions</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84390" marR="84390"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931374278"/>
                  </a:ext>
                </a:extLst>
              </a:tr>
            </a:tbl>
          </a:graphicData>
        </a:graphic>
      </p:graphicFrame>
    </p:spTree>
    <p:extLst>
      <p:ext uri="{BB962C8B-B14F-4D97-AF65-F5344CB8AC3E}">
        <p14:creationId xmlns:p14="http://schemas.microsoft.com/office/powerpoint/2010/main" val="3744707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Figure 1.6: Service Package</a:t>
            </a:r>
            <a:endParaRPr lang="en-US" sz="1000" dirty="0"/>
          </a:p>
        </p:txBody>
      </p:sp>
      <p:pic>
        <p:nvPicPr>
          <p:cNvPr id="7" name="Picture 6" descr="Diagram showing the features of service."/>
          <p:cNvPicPr>
            <a:picLocks noChangeAspect="1"/>
          </p:cNvPicPr>
          <p:nvPr/>
        </p:nvPicPr>
        <p:blipFill>
          <a:blip r:embed="rId3"/>
          <a:stretch>
            <a:fillRect/>
          </a:stretch>
        </p:blipFill>
        <p:spPr>
          <a:xfrm>
            <a:off x="2209800" y="2034194"/>
            <a:ext cx="4365567" cy="4214206"/>
          </a:xfrm>
          <a:prstGeom prst="rect">
            <a:avLst/>
          </a:prstGeom>
        </p:spPr>
      </p:pic>
      <p:sp>
        <p:nvSpPr>
          <p:cNvPr id="4" name="Content Placeholder 6"/>
          <p:cNvSpPr>
            <a:spLocks noGrp="1"/>
          </p:cNvSpPr>
          <p:nvPr>
            <p:ph idx="1"/>
          </p:nvPr>
        </p:nvSpPr>
        <p:spPr>
          <a:xfrm>
            <a:off x="3429000" y="6324600"/>
            <a:ext cx="1816521" cy="199184"/>
          </a:xfrm>
        </p:spPr>
        <p:txBody>
          <a:bodyPr/>
          <a:lstStyle/>
          <a:p>
            <a:pPr marL="0" indent="0" algn="ctr">
              <a:buNone/>
            </a:pPr>
            <a:r>
              <a:rPr lang="en-IN" sz="900" dirty="0">
                <a:hlinkClick r:id="rId4" action="ppaction://hlinksldjump"/>
              </a:rPr>
              <a:t>Access the long description slide.</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Rectangle 3"/>
          <p:cNvSpPr>
            <a:spLocks noGrp="1" noChangeArrowheads="1"/>
          </p:cNvSpPr>
          <p:nvPr>
            <p:ph idx="1"/>
          </p:nvPr>
        </p:nvSpPr>
        <p:spPr>
          <a:xfrm>
            <a:off x="533400" y="2170112"/>
            <a:ext cx="8229600" cy="4154488"/>
          </a:xfrm>
          <a:noFill/>
        </p:spPr>
        <p:txBody>
          <a:bodyPr lIns="92075" tIns="46038" rIns="92075" bIns="46038"/>
          <a:lstStyle/>
          <a:p>
            <a:pPr marL="292608" indent="-292608" eaLnBrk="1" hangingPunct="1">
              <a:spcBef>
                <a:spcPts val="400"/>
              </a:spcBef>
              <a:buSzPct val="100000"/>
            </a:pPr>
            <a:r>
              <a:rPr lang="en-US" sz="2400" dirty="0"/>
              <a:t>Describe the central role of services in an economy.</a:t>
            </a:r>
          </a:p>
          <a:p>
            <a:pPr marL="292608" indent="-292608" eaLnBrk="1" hangingPunct="1">
              <a:spcBef>
                <a:spcPts val="400"/>
              </a:spcBef>
              <a:buSzPct val="100000"/>
            </a:pPr>
            <a:r>
              <a:rPr lang="en-US" sz="2400" dirty="0"/>
              <a:t>Identify and differentiate the five stages of economic activity.</a:t>
            </a:r>
          </a:p>
          <a:p>
            <a:pPr marL="292608" indent="-292608" eaLnBrk="1" hangingPunct="1">
              <a:spcBef>
                <a:spcPts val="400"/>
              </a:spcBef>
              <a:buSzPct val="100000"/>
            </a:pPr>
            <a:r>
              <a:rPr lang="en-US" sz="2400" dirty="0"/>
              <a:t>Describe the features of preindustrial, industrial, and postindustrial societies.</a:t>
            </a:r>
          </a:p>
          <a:p>
            <a:pPr marL="292608" indent="-292608" eaLnBrk="1" hangingPunct="1">
              <a:spcBef>
                <a:spcPts val="400"/>
              </a:spcBef>
              <a:buSzPct val="100000"/>
            </a:pPr>
            <a:r>
              <a:rPr lang="en-US" sz="2400" dirty="0"/>
              <a:t>Describe the features of the experience economy contrasting the consumer (B2C) with the business (B2B).</a:t>
            </a:r>
          </a:p>
          <a:p>
            <a:pPr marL="292608" indent="-292608" eaLnBrk="1" hangingPunct="1">
              <a:spcBef>
                <a:spcPts val="400"/>
              </a:spcBef>
              <a:buSzPct val="100000"/>
            </a:pPr>
            <a:r>
              <a:rPr lang="en-US" sz="2400" dirty="0"/>
              <a:t>Explain the essential features of the service-dominant logic.</a:t>
            </a:r>
          </a:p>
          <a:p>
            <a:pPr marL="292608" indent="-292608" eaLnBrk="1" hangingPunct="1">
              <a:spcBef>
                <a:spcPts val="400"/>
              </a:spcBef>
              <a:buSzPct val="100000"/>
            </a:pPr>
            <a:r>
              <a:rPr lang="en-US" sz="2400" dirty="0"/>
              <a:t>Identify and critique the six distinctive characteristics of a service operation and explain the implications for managers.</a:t>
            </a:r>
          </a:p>
          <a:p>
            <a:pPr marL="292608" indent="-292608" eaLnBrk="1" hangingPunct="1">
              <a:spcBef>
                <a:spcPts val="400"/>
              </a:spcBef>
              <a:buSzPct val="100000"/>
            </a:pPr>
            <a:r>
              <a:rPr lang="en-US" sz="2400" dirty="0"/>
              <a:t>Describe a service using the service package dimensions.</a:t>
            </a:r>
          </a:p>
          <a:p>
            <a:pPr marL="292608" indent="-292608" eaLnBrk="1" hangingPunct="1">
              <a:spcBef>
                <a:spcPts val="400"/>
              </a:spcBef>
              <a:buSzPct val="100000"/>
            </a:pPr>
            <a:r>
              <a:rPr lang="en-US" sz="2400" dirty="0"/>
              <a:t>Use the service process matrix to classify a service.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The Service Package </a:t>
            </a:r>
            <a:r>
              <a:rPr lang="en-US" sz="1000" kern="1200" dirty="0"/>
              <a:t>1</a:t>
            </a:r>
            <a:endParaRPr lang="en-US" sz="1000" dirty="0"/>
          </a:p>
        </p:txBody>
      </p:sp>
      <p:sp>
        <p:nvSpPr>
          <p:cNvPr id="2" name="Content Placeholder 1"/>
          <p:cNvSpPr>
            <a:spLocks noGrp="1"/>
          </p:cNvSpPr>
          <p:nvPr>
            <p:ph idx="1"/>
          </p:nvPr>
        </p:nvSpPr>
        <p:spPr>
          <a:xfrm>
            <a:off x="1182688" y="2017713"/>
            <a:ext cx="7588062" cy="4002087"/>
          </a:xfrm>
        </p:spPr>
        <p:txBody>
          <a:bodyPr/>
          <a:lstStyle/>
          <a:p>
            <a:pPr marL="291600" indent="-291600" eaLnBrk="1" hangingPunct="1">
              <a:lnSpc>
                <a:spcPct val="90000"/>
              </a:lnSpc>
              <a:spcBef>
                <a:spcPts val="1000"/>
              </a:spcBef>
              <a:buClrTx/>
              <a:buSzPct val="100000"/>
              <a:buFont typeface="Arial" panose="020B0604020202020204" pitchFamily="34" charset="0"/>
              <a:buChar char="•"/>
            </a:pPr>
            <a:r>
              <a:rPr lang="en-US" sz="2200" b="1" dirty="0"/>
              <a:t>Supporting Facility</a:t>
            </a:r>
            <a:r>
              <a:rPr lang="en-US" sz="2200" dirty="0"/>
              <a:t>: The physical resources that must be in place before a service can be offered. </a:t>
            </a:r>
            <a:r>
              <a:rPr lang="en-US" sz="2200" u="sng" dirty="0"/>
              <a:t>Examples</a:t>
            </a:r>
            <a:r>
              <a:rPr lang="en-US" sz="2200" dirty="0"/>
              <a:t> are golf course, ski lift, hospital, airplane.</a:t>
            </a:r>
          </a:p>
          <a:p>
            <a:pPr marL="291600" indent="-291600" eaLnBrk="1" hangingPunct="1">
              <a:lnSpc>
                <a:spcPct val="90000"/>
              </a:lnSpc>
              <a:spcBef>
                <a:spcPts val="1000"/>
              </a:spcBef>
              <a:buClrTx/>
              <a:buSzPct val="100000"/>
              <a:buFont typeface="Arial" panose="020B0604020202020204" pitchFamily="34" charset="0"/>
              <a:buChar char="•"/>
            </a:pPr>
            <a:r>
              <a:rPr lang="en-US" sz="2200" b="1" dirty="0"/>
              <a:t>Facilitating Goods</a:t>
            </a:r>
            <a:r>
              <a:rPr lang="en-US" sz="2200" dirty="0"/>
              <a:t>: The material purchased or consumed by the buyer, or items provided by the consumer. </a:t>
            </a:r>
            <a:r>
              <a:rPr lang="en-US" sz="2200" u="sng" dirty="0"/>
              <a:t>Examples</a:t>
            </a:r>
            <a:r>
              <a:rPr lang="en-US" sz="2200" dirty="0"/>
              <a:t> are golf clubs, skis, food items, replacement auto parts, legal documents, and medical supplies.</a:t>
            </a:r>
          </a:p>
          <a:p>
            <a:pPr marL="291600" indent="-291600" eaLnBrk="1" hangingPunct="1">
              <a:lnSpc>
                <a:spcPct val="90000"/>
              </a:lnSpc>
              <a:spcBef>
                <a:spcPts val="1000"/>
              </a:spcBef>
              <a:buClrTx/>
              <a:buSzPct val="100000"/>
              <a:buFont typeface="Arial" panose="020B0604020202020204" pitchFamily="34" charset="0"/>
              <a:buChar char="•"/>
            </a:pPr>
            <a:r>
              <a:rPr lang="en-US" sz="2200" b="1" dirty="0"/>
              <a:t>Information</a:t>
            </a:r>
            <a:r>
              <a:rPr lang="en-US" sz="2200" dirty="0"/>
              <a:t>: Data that is available from the customer or provider to enable efficient and customized service. </a:t>
            </a:r>
            <a:r>
              <a:rPr lang="en-US" sz="2200" u="sng" dirty="0"/>
              <a:t>Examples</a:t>
            </a:r>
            <a:r>
              <a:rPr lang="en-US" sz="2200" dirty="0"/>
              <a:t> are patient medical records, seats available on a flight, customer preferences, GPS location of customer to dispatch a taxi, and Google map link on hotel website.</a:t>
            </a:r>
          </a:p>
        </p:txBody>
      </p:sp>
    </p:spTree>
    <p:extLst>
      <p:ext uri="{BB962C8B-B14F-4D97-AF65-F5344CB8AC3E}">
        <p14:creationId xmlns:p14="http://schemas.microsoft.com/office/powerpoint/2010/main" val="275939754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kern="1200" dirty="0"/>
              <a:t>The Service Package </a:t>
            </a:r>
            <a:r>
              <a:rPr lang="en-US" sz="1000" kern="1200" dirty="0"/>
              <a:t>2</a:t>
            </a:r>
            <a:endParaRPr lang="en-US" dirty="0"/>
          </a:p>
        </p:txBody>
      </p:sp>
      <p:sp>
        <p:nvSpPr>
          <p:cNvPr id="2" name="Content Placeholder 1"/>
          <p:cNvSpPr>
            <a:spLocks noGrp="1"/>
          </p:cNvSpPr>
          <p:nvPr>
            <p:ph idx="1"/>
          </p:nvPr>
        </p:nvSpPr>
        <p:spPr/>
        <p:txBody>
          <a:bodyPr/>
          <a:lstStyle/>
          <a:p>
            <a:pPr marL="292608" indent="-292608" eaLnBrk="1" hangingPunct="1">
              <a:buSzPct val="100000"/>
            </a:pPr>
            <a:r>
              <a:rPr lang="en-US" sz="2400" b="1" dirty="0"/>
              <a:t>Explicit Services</a:t>
            </a:r>
            <a:r>
              <a:rPr lang="en-US" sz="2400" dirty="0"/>
              <a:t>: Benefits readily observable by the senses and that consist of the essential or intrinsic features of the service. </a:t>
            </a:r>
            <a:r>
              <a:rPr lang="en-US" sz="2400" u="sng" dirty="0"/>
              <a:t>Examples</a:t>
            </a:r>
            <a:r>
              <a:rPr lang="en-US" sz="2400" dirty="0"/>
              <a:t> are the absence of pain when a tooth is repaired, smooth-running vehicle after a tuneup, and response time of a fire department.</a:t>
            </a:r>
          </a:p>
          <a:p>
            <a:pPr marL="292608" indent="-292608" eaLnBrk="1" hangingPunct="1">
              <a:buSzPct val="100000"/>
            </a:pPr>
            <a:r>
              <a:rPr lang="en-US" sz="2400" b="1" dirty="0"/>
              <a:t>Implicit Services</a:t>
            </a:r>
            <a:r>
              <a:rPr lang="en-US" sz="2400" dirty="0"/>
              <a:t>: Psychological benefits that the customer may sense only vaguely, or extrinsic features of the service. </a:t>
            </a:r>
            <a:r>
              <a:rPr lang="en-US" sz="2400" u="sng" dirty="0"/>
              <a:t>Examples</a:t>
            </a:r>
            <a:r>
              <a:rPr lang="en-US" sz="2400" dirty="0"/>
              <a:t> are the status of an Ivy League degree, the privacy of a loan office, and worry-free auto repair.</a:t>
            </a:r>
          </a:p>
        </p:txBody>
      </p:sp>
    </p:spTree>
    <p:extLst>
      <p:ext uri="{BB962C8B-B14F-4D97-AF65-F5344CB8AC3E}">
        <p14:creationId xmlns:p14="http://schemas.microsoft.com/office/powerpoint/2010/main" val="61231372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Figure 1.7: The Service Process Matrix</a:t>
            </a:r>
            <a:endParaRPr lang="en-US" dirty="0"/>
          </a:p>
        </p:txBody>
      </p:sp>
      <p:pic>
        <p:nvPicPr>
          <p:cNvPr id="5" name="Picture 4" descr="Table showing the service jobs with high and low degrees of interaction and customization and high and low degree of labor intensity."/>
          <p:cNvPicPr>
            <a:picLocks noChangeAspect="1"/>
          </p:cNvPicPr>
          <p:nvPr/>
        </p:nvPicPr>
        <p:blipFill>
          <a:blip r:embed="rId2"/>
          <a:stretch>
            <a:fillRect/>
          </a:stretch>
        </p:blipFill>
        <p:spPr>
          <a:xfrm>
            <a:off x="1524000" y="1969943"/>
            <a:ext cx="6008544" cy="4278457"/>
          </a:xfrm>
          <a:prstGeom prst="rect">
            <a:avLst/>
          </a:prstGeom>
        </p:spPr>
      </p:pic>
      <p:sp>
        <p:nvSpPr>
          <p:cNvPr id="4" name="Content Placeholder 6"/>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3217356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kern="1200" dirty="0"/>
              <a:t>Figure 1.8: Challenges for Service Managers</a:t>
            </a:r>
            <a:endParaRPr lang="en-US" dirty="0"/>
          </a:p>
        </p:txBody>
      </p:sp>
      <p:pic>
        <p:nvPicPr>
          <p:cNvPr id="4" name="Picture 3" descr="Diagram showing the challenge for service managers in each low/high labor/interaction field."/>
          <p:cNvPicPr>
            <a:picLocks noChangeAspect="1"/>
          </p:cNvPicPr>
          <p:nvPr/>
        </p:nvPicPr>
        <p:blipFill>
          <a:blip r:embed="rId2"/>
          <a:stretch>
            <a:fillRect/>
          </a:stretch>
        </p:blipFill>
        <p:spPr>
          <a:xfrm>
            <a:off x="1793096" y="1905000"/>
            <a:ext cx="5007090" cy="4314934"/>
          </a:xfrm>
          <a:prstGeom prst="rect">
            <a:avLst/>
          </a:prstGeom>
        </p:spPr>
      </p:pic>
      <p:sp>
        <p:nvSpPr>
          <p:cNvPr id="5" name="Content Placeholder 6"/>
          <p:cNvSpPr>
            <a:spLocks noGrp="1"/>
          </p:cNvSpPr>
          <p:nvPr>
            <p:ph idx="1"/>
          </p:nvPr>
        </p:nvSpPr>
        <p:spPr>
          <a:xfrm>
            <a:off x="3981450" y="6324600"/>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kern="1200" dirty="0"/>
              <a:t>Figure 1.9: Open Systems View of Services</a:t>
            </a:r>
            <a:endParaRPr lang="en-US" dirty="0"/>
          </a:p>
        </p:txBody>
      </p:sp>
      <p:pic>
        <p:nvPicPr>
          <p:cNvPr id="5" name="Picture 4" descr="Diagram showing the service operations manager production and marketing functions."/>
          <p:cNvPicPr>
            <a:picLocks noChangeAspect="1"/>
          </p:cNvPicPr>
          <p:nvPr/>
        </p:nvPicPr>
        <p:blipFill>
          <a:blip r:embed="rId2"/>
          <a:stretch>
            <a:fillRect/>
          </a:stretch>
        </p:blipFill>
        <p:spPr>
          <a:xfrm>
            <a:off x="1588078" y="2057400"/>
            <a:ext cx="5853545" cy="4216977"/>
          </a:xfrm>
          <a:prstGeom prst="rect">
            <a:avLst/>
          </a:prstGeom>
        </p:spPr>
      </p:pic>
      <p:sp>
        <p:nvSpPr>
          <p:cNvPr id="4" name="Content Placeholder 6"/>
          <p:cNvSpPr>
            <a:spLocks noGrp="1"/>
          </p:cNvSpPr>
          <p:nvPr>
            <p:ph idx="1"/>
          </p:nvPr>
        </p:nvSpPr>
        <p:spPr>
          <a:xfrm>
            <a:off x="3981450" y="6324600"/>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kern="1200" dirty="0"/>
              <a:t>Discussion Topics</a:t>
            </a:r>
            <a:endParaRPr lang="en-IN" dirty="0"/>
          </a:p>
        </p:txBody>
      </p:sp>
      <p:sp>
        <p:nvSpPr>
          <p:cNvPr id="2" name="Content Placeholder 1"/>
          <p:cNvSpPr>
            <a:spLocks noGrp="1"/>
          </p:cNvSpPr>
          <p:nvPr>
            <p:ph idx="1"/>
          </p:nvPr>
        </p:nvSpPr>
        <p:spPr>
          <a:xfrm>
            <a:off x="1182688" y="1905000"/>
            <a:ext cx="7588062" cy="4495800"/>
          </a:xfrm>
        </p:spPr>
        <p:txBody>
          <a:bodyPr/>
          <a:lstStyle/>
          <a:p>
            <a:pPr marL="457200" indent="-457200" eaLnBrk="1" hangingPunct="1">
              <a:lnSpc>
                <a:spcPct val="90000"/>
              </a:lnSpc>
              <a:spcBef>
                <a:spcPts val="380"/>
              </a:spcBef>
              <a:buSzPct val="100000"/>
              <a:buFont typeface="+mj-lt"/>
              <a:buAutoNum type="arabicPeriod"/>
            </a:pPr>
            <a:r>
              <a:rPr lang="en-US" sz="2000" dirty="0"/>
              <a:t>Illustrate how the type of work he or she does influences a person’s lifestyle. For example, contrast a farmer, a factory worker, and a school teacher.</a:t>
            </a:r>
          </a:p>
          <a:p>
            <a:pPr marL="457200" indent="-457200" eaLnBrk="1" hangingPunct="1">
              <a:lnSpc>
                <a:spcPct val="90000"/>
              </a:lnSpc>
              <a:spcBef>
                <a:spcPts val="380"/>
              </a:spcBef>
              <a:buSzPct val="100000"/>
              <a:buFont typeface="+mj-lt"/>
              <a:buAutoNum type="arabicPeriod"/>
            </a:pPr>
            <a:r>
              <a:rPr lang="en-US" sz="2000" dirty="0"/>
              <a:t>Is it possible for an economy to be based entirely on services?</a:t>
            </a:r>
          </a:p>
          <a:p>
            <a:pPr marL="457200" indent="-457200" eaLnBrk="1" hangingPunct="1">
              <a:lnSpc>
                <a:spcPct val="90000"/>
              </a:lnSpc>
              <a:spcBef>
                <a:spcPts val="380"/>
              </a:spcBef>
              <a:buSzPct val="100000"/>
              <a:buFont typeface="+mj-lt"/>
              <a:buAutoNum type="arabicPeriod"/>
            </a:pPr>
            <a:r>
              <a:rPr lang="en-US" sz="2000" dirty="0"/>
              <a:t>What is the value of self-service in an economy?</a:t>
            </a:r>
          </a:p>
          <a:p>
            <a:pPr marL="457200" indent="-457200" eaLnBrk="1" hangingPunct="1">
              <a:lnSpc>
                <a:spcPct val="90000"/>
              </a:lnSpc>
              <a:spcBef>
                <a:spcPts val="380"/>
              </a:spcBef>
              <a:buSzPct val="100000"/>
              <a:buFont typeface="+mj-lt"/>
              <a:buAutoNum type="arabicPeriod"/>
            </a:pPr>
            <a:r>
              <a:rPr lang="en-US" sz="2000" dirty="0"/>
              <a:t>Determine if the service sector is currently expanding or contracting based upon the Non-Manufacturing Index (NMI) found at the ISM Report on Business on the Institute of Supply Management website: </a:t>
            </a:r>
            <a:r>
              <a:rPr lang="en-US" sz="2000" dirty="0">
                <a:hlinkClick r:id="rId3"/>
              </a:rPr>
              <a:t>instituteforsupplymanagement.org</a:t>
            </a:r>
            <a:endParaRPr lang="en-US" sz="2000" dirty="0"/>
          </a:p>
          <a:p>
            <a:pPr marL="457200" indent="-457200" eaLnBrk="1" hangingPunct="1">
              <a:lnSpc>
                <a:spcPct val="90000"/>
              </a:lnSpc>
              <a:spcBef>
                <a:spcPts val="380"/>
              </a:spcBef>
              <a:buSzPct val="100000"/>
              <a:buFont typeface="+mj-lt"/>
              <a:buAutoNum type="arabicPeriod"/>
            </a:pPr>
            <a:r>
              <a:rPr lang="en-US" sz="2000" dirty="0"/>
              <a:t>What are challenges of the sharing economy with respect to regulation, insurance, and trust issues?</a:t>
            </a:r>
          </a:p>
          <a:p>
            <a:pPr marL="457200" indent="-457200" eaLnBrk="1" hangingPunct="1">
              <a:lnSpc>
                <a:spcPct val="90000"/>
              </a:lnSpc>
              <a:spcBef>
                <a:spcPts val="380"/>
              </a:spcBef>
              <a:buSzPct val="100000"/>
              <a:buFont typeface="+mj-lt"/>
              <a:buAutoNum type="arabicPeriod"/>
            </a:pPr>
            <a:r>
              <a:rPr lang="en-US" sz="2000" dirty="0"/>
              <a:t>Critique the distinctive characteristics of service operations by arguing that the characteristics of customer participation, simultaneity, perishability, intangibility, heterogeneity, and nontransferable ownership might apply to goods as well.</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258888" y="762000"/>
            <a:ext cx="7199312" cy="8382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Interactive Class Exercise</a:t>
            </a:r>
            <a:endParaRPr lang="en-US" dirty="0"/>
          </a:p>
        </p:txBody>
      </p:sp>
      <p:sp>
        <p:nvSpPr>
          <p:cNvPr id="20483" name="Rectangle 3"/>
          <p:cNvSpPr>
            <a:spLocks noGrp="1" noChangeArrowheads="1"/>
          </p:cNvSpPr>
          <p:nvPr>
            <p:ph idx="1"/>
          </p:nvPr>
        </p:nvSpPr>
        <p:spPr>
          <a:xfrm>
            <a:off x="1182688" y="2017713"/>
            <a:ext cx="7808912" cy="3468687"/>
          </a:xfrm>
          <a:noFill/>
        </p:spPr>
        <p:txBody>
          <a:bodyPr lIns="92075" tIns="46038" rIns="92075" bIns="46038"/>
          <a:lstStyle/>
          <a:p>
            <a:pPr marL="0" indent="0" eaLnBrk="1" hangingPunct="1">
              <a:lnSpc>
                <a:spcPct val="90000"/>
              </a:lnSpc>
              <a:spcBef>
                <a:spcPts val="1000"/>
              </a:spcBef>
              <a:buSzPct val="100000"/>
              <a:buNone/>
            </a:pPr>
            <a:r>
              <a:rPr lang="en-US" dirty="0"/>
              <a:t>The class breaks into small groups. Each group identifies service firms that should be listed in the Fortune</a:t>
            </a:r>
            <a:r>
              <a:rPr lang="en-US" i="1" dirty="0"/>
              <a:t> </a:t>
            </a:r>
            <a:r>
              <a:rPr lang="en-US" dirty="0"/>
              <a:t>100 and places them in rank order of estimated annual revenue.</a:t>
            </a:r>
            <a:br>
              <a:rPr lang="en-US" dirty="0"/>
            </a:br>
            <a:r>
              <a:rPr lang="en-US" sz="2800" dirty="0"/>
              <a:t/>
            </a:r>
            <a:br>
              <a:rPr lang="en-US" sz="2800" dirty="0"/>
            </a:br>
            <a:r>
              <a:rPr lang="en-US" sz="1600" dirty="0">
                <a:hlinkClick r:id="rId3"/>
              </a:rPr>
              <a:t>fortune.com</a:t>
            </a:r>
            <a:endParaRPr lang="en-US" sz="2800"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Case 1.1: Village Volvo </a:t>
            </a:r>
            <a:r>
              <a:rPr lang="en-US" sz="1000" kern="1200" dirty="0"/>
              <a:t>1</a:t>
            </a:r>
            <a:endParaRPr lang="en-IN" dirty="0"/>
          </a:p>
        </p:txBody>
      </p:sp>
      <p:sp>
        <p:nvSpPr>
          <p:cNvPr id="3" name="Content Placeholder 2"/>
          <p:cNvSpPr>
            <a:spLocks noGrp="1"/>
          </p:cNvSpPr>
          <p:nvPr>
            <p:ph idx="1"/>
          </p:nvPr>
        </p:nvSpPr>
        <p:spPr>
          <a:xfrm>
            <a:off x="1182688" y="2017713"/>
            <a:ext cx="7588062" cy="4154488"/>
          </a:xfrm>
        </p:spPr>
        <p:txBody>
          <a:bodyPr/>
          <a:lstStyle/>
          <a:p>
            <a:pPr marL="0" indent="0" eaLnBrk="1" hangingPunct="1">
              <a:lnSpc>
                <a:spcPct val="90000"/>
              </a:lnSpc>
              <a:buNone/>
            </a:pPr>
            <a:r>
              <a:rPr lang="en-US" sz="2800" dirty="0"/>
              <a:t>1. Describe Village Volvo’s service package.</a:t>
            </a:r>
          </a:p>
          <a:p>
            <a:pPr marL="292608" indent="-292608" eaLnBrk="1" hangingPunct="1">
              <a:lnSpc>
                <a:spcPct val="90000"/>
              </a:lnSpc>
              <a:spcBef>
                <a:spcPts val="1000"/>
              </a:spcBef>
              <a:buSzPct val="100000"/>
            </a:pPr>
            <a:r>
              <a:rPr lang="en-US" sz="2800" dirty="0"/>
              <a:t>Supporting Facility.</a:t>
            </a:r>
          </a:p>
          <a:p>
            <a:pPr marL="292608" indent="-292608" eaLnBrk="1" hangingPunct="1">
              <a:lnSpc>
                <a:spcPct val="90000"/>
              </a:lnSpc>
              <a:spcBef>
                <a:spcPts val="1000"/>
              </a:spcBef>
              <a:buSzPct val="100000"/>
            </a:pPr>
            <a:r>
              <a:rPr lang="en-US" sz="2800" dirty="0"/>
              <a:t>Facilitating Goods.</a:t>
            </a:r>
          </a:p>
          <a:p>
            <a:pPr marL="292608" indent="-292608" eaLnBrk="1" hangingPunct="1">
              <a:lnSpc>
                <a:spcPct val="90000"/>
              </a:lnSpc>
              <a:spcBef>
                <a:spcPts val="1000"/>
              </a:spcBef>
              <a:buSzPct val="100000"/>
            </a:pPr>
            <a:r>
              <a:rPr lang="en-US" sz="2800" dirty="0"/>
              <a:t>Information.</a:t>
            </a:r>
          </a:p>
          <a:p>
            <a:pPr marL="292608" indent="-292608" eaLnBrk="1" hangingPunct="1">
              <a:lnSpc>
                <a:spcPct val="90000"/>
              </a:lnSpc>
              <a:spcBef>
                <a:spcPts val="1000"/>
              </a:spcBef>
              <a:buSzPct val="100000"/>
            </a:pPr>
            <a:r>
              <a:rPr lang="en-US" sz="2800" dirty="0"/>
              <a:t>Explicit Services.</a:t>
            </a:r>
          </a:p>
          <a:p>
            <a:pPr marL="292608" indent="-292608" eaLnBrk="1" hangingPunct="1">
              <a:lnSpc>
                <a:spcPct val="90000"/>
              </a:lnSpc>
              <a:spcBef>
                <a:spcPts val="1000"/>
              </a:spcBef>
              <a:buSzPct val="100000"/>
            </a:pPr>
            <a:r>
              <a:rPr lang="en-US" sz="2800" dirty="0"/>
              <a:t>Implicit Services.</a:t>
            </a:r>
          </a:p>
        </p:txBody>
      </p:sp>
    </p:spTree>
    <p:extLst>
      <p:ext uri="{BB962C8B-B14F-4D97-AF65-F5344CB8AC3E}">
        <p14:creationId xmlns:p14="http://schemas.microsoft.com/office/powerpoint/2010/main" val="16036142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Case 1.1: Village Volvo </a:t>
            </a:r>
            <a:r>
              <a:rPr lang="en-US" sz="1000" kern="1200" dirty="0"/>
              <a:t>2</a:t>
            </a:r>
            <a:endParaRPr lang="en-IN" dirty="0"/>
          </a:p>
        </p:txBody>
      </p:sp>
      <p:sp>
        <p:nvSpPr>
          <p:cNvPr id="3" name="Content Placeholder 2"/>
          <p:cNvSpPr>
            <a:spLocks noGrp="1"/>
          </p:cNvSpPr>
          <p:nvPr>
            <p:ph idx="1"/>
          </p:nvPr>
        </p:nvSpPr>
        <p:spPr>
          <a:xfrm>
            <a:off x="1182688" y="2017713"/>
            <a:ext cx="7588062" cy="4154488"/>
          </a:xfrm>
        </p:spPr>
        <p:txBody>
          <a:bodyPr/>
          <a:lstStyle/>
          <a:p>
            <a:pPr marL="0" indent="0" eaLnBrk="1" hangingPunct="1">
              <a:buNone/>
            </a:pPr>
            <a:r>
              <a:rPr lang="en-US" sz="2800" dirty="0"/>
              <a:t>2. How are the distinctive characteristics of a service firm illustrated by Village Volvo?</a:t>
            </a:r>
          </a:p>
          <a:p>
            <a:pPr marL="292608" indent="-292608" eaLnBrk="1" hangingPunct="1">
              <a:lnSpc>
                <a:spcPct val="90000"/>
              </a:lnSpc>
              <a:spcBef>
                <a:spcPts val="1000"/>
              </a:spcBef>
              <a:buSzPct val="100000"/>
            </a:pPr>
            <a:r>
              <a:rPr lang="en-US" sz="2800" dirty="0"/>
              <a:t>Customer Participation.</a:t>
            </a:r>
          </a:p>
          <a:p>
            <a:pPr marL="292608" indent="-292608" eaLnBrk="1" hangingPunct="1">
              <a:lnSpc>
                <a:spcPct val="90000"/>
              </a:lnSpc>
              <a:spcBef>
                <a:spcPts val="1000"/>
              </a:spcBef>
              <a:buSzPct val="100000"/>
            </a:pPr>
            <a:r>
              <a:rPr lang="en-US" sz="2800" dirty="0"/>
              <a:t>Simultaneity.</a:t>
            </a:r>
          </a:p>
          <a:p>
            <a:pPr marL="292608" indent="-292608" eaLnBrk="1" hangingPunct="1">
              <a:lnSpc>
                <a:spcPct val="90000"/>
              </a:lnSpc>
              <a:spcBef>
                <a:spcPts val="1000"/>
              </a:spcBef>
              <a:buSzPct val="100000"/>
            </a:pPr>
            <a:r>
              <a:rPr lang="en-US" sz="2800" dirty="0"/>
              <a:t>Perishability.</a:t>
            </a:r>
          </a:p>
          <a:p>
            <a:pPr marL="292608" indent="-292608" eaLnBrk="1" hangingPunct="1">
              <a:lnSpc>
                <a:spcPct val="90000"/>
              </a:lnSpc>
              <a:spcBef>
                <a:spcPts val="1000"/>
              </a:spcBef>
              <a:buSzPct val="100000"/>
            </a:pPr>
            <a:r>
              <a:rPr lang="en-US" sz="2800" dirty="0"/>
              <a:t>Intangibility.</a:t>
            </a:r>
          </a:p>
          <a:p>
            <a:pPr marL="292608" indent="-292608" eaLnBrk="1" hangingPunct="1">
              <a:lnSpc>
                <a:spcPct val="90000"/>
              </a:lnSpc>
              <a:spcBef>
                <a:spcPts val="1000"/>
              </a:spcBef>
              <a:buSzPct val="100000"/>
            </a:pPr>
            <a:r>
              <a:rPr lang="en-US" sz="2800" dirty="0"/>
              <a:t>Heterogeneity.</a:t>
            </a:r>
          </a:p>
          <a:p>
            <a:pPr marL="292608" indent="-292608" eaLnBrk="1" hangingPunct="1">
              <a:lnSpc>
                <a:spcPct val="90000"/>
              </a:lnSpc>
              <a:spcBef>
                <a:spcPts val="1000"/>
              </a:spcBef>
              <a:buSzPct val="100000"/>
            </a:pPr>
            <a:r>
              <a:rPr lang="en-US" sz="2800" dirty="0"/>
              <a:t>Non transferrable Ownership.</a:t>
            </a:r>
          </a:p>
        </p:txBody>
      </p:sp>
    </p:spTree>
    <p:extLst>
      <p:ext uri="{BB962C8B-B14F-4D97-AF65-F5344CB8AC3E}">
        <p14:creationId xmlns:p14="http://schemas.microsoft.com/office/powerpoint/2010/main" val="7325385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Case 1.1: Village Volvo </a:t>
            </a:r>
            <a:r>
              <a:rPr lang="en-US" sz="1000" kern="1200" dirty="0"/>
              <a:t>3</a:t>
            </a:r>
            <a:endParaRPr lang="en-IN" dirty="0"/>
          </a:p>
        </p:txBody>
      </p:sp>
      <p:sp>
        <p:nvSpPr>
          <p:cNvPr id="3" name="Content Placeholder 2"/>
          <p:cNvSpPr>
            <a:spLocks noGrp="1"/>
          </p:cNvSpPr>
          <p:nvPr>
            <p:ph idx="1"/>
          </p:nvPr>
        </p:nvSpPr>
        <p:spPr>
          <a:xfrm>
            <a:off x="1182688" y="2017713"/>
            <a:ext cx="7588062" cy="2630487"/>
          </a:xfrm>
        </p:spPr>
        <p:txBody>
          <a:bodyPr/>
          <a:lstStyle/>
          <a:p>
            <a:pPr marL="0" indent="0" eaLnBrk="1" hangingPunct="1">
              <a:spcBef>
                <a:spcPts val="2000"/>
              </a:spcBef>
              <a:buNone/>
            </a:pPr>
            <a:r>
              <a:rPr lang="en-US" sz="2800" dirty="0"/>
              <a:t>3. How could Village Volvo manage its back office (repair operations) like a factory?</a:t>
            </a:r>
          </a:p>
          <a:p>
            <a:pPr marL="0" indent="0" eaLnBrk="1" hangingPunct="1">
              <a:spcBef>
                <a:spcPts val="2000"/>
              </a:spcBef>
              <a:buNone/>
            </a:pPr>
            <a:r>
              <a:rPr lang="en-US" sz="2800" dirty="0"/>
              <a:t>4. How can Village Volvo differentiate itself from Volvo dealers?</a:t>
            </a:r>
          </a:p>
        </p:txBody>
      </p:sp>
    </p:spTree>
    <p:extLst>
      <p:ext uri="{BB962C8B-B14F-4D97-AF65-F5344CB8AC3E}">
        <p14:creationId xmlns:p14="http://schemas.microsoft.com/office/powerpoint/2010/main" val="3232283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algn="ctr"/>
            <a:r>
              <a:rPr lang="en-US" sz="3600" dirty="0"/>
              <a:t>Table 1.1: Sector Employment in Top Ten Nations by 2015 Labor Force Size </a:t>
            </a:r>
          </a:p>
        </p:txBody>
      </p:sp>
      <p:graphicFrame>
        <p:nvGraphicFramePr>
          <p:cNvPr id="7" name="Table 6"/>
          <p:cNvGraphicFramePr>
            <a:graphicFrameLocks noGrp="1"/>
          </p:cNvGraphicFramePr>
          <p:nvPr>
            <p:extLst>
              <p:ext uri="{D42A27DB-BD31-4B8C-83A1-F6EECF244321}">
                <p14:modId xmlns:p14="http://schemas.microsoft.com/office/powerpoint/2010/main" val="583955635"/>
              </p:ext>
            </p:extLst>
          </p:nvPr>
        </p:nvGraphicFramePr>
        <p:xfrm>
          <a:off x="533401" y="2084994"/>
          <a:ext cx="8229599" cy="4239606"/>
        </p:xfrm>
        <a:graphic>
          <a:graphicData uri="http://schemas.openxmlformats.org/drawingml/2006/table">
            <a:tbl>
              <a:tblPr firstRow="1" bandRow="1">
                <a:tableStyleId>{5C22544A-7EE6-4342-B048-85BDC9FD1C3A}</a:tableStyleId>
              </a:tblPr>
              <a:tblGrid>
                <a:gridCol w="1904999">
                  <a:extLst>
                    <a:ext uri="{9D8B030D-6E8A-4147-A177-3AD203B41FA5}">
                      <a16:colId xmlns:a16="http://schemas.microsoft.com/office/drawing/2014/main" val="2299914390"/>
                    </a:ext>
                  </a:extLst>
                </a:gridCol>
                <a:gridCol w="2362200">
                  <a:extLst>
                    <a:ext uri="{9D8B030D-6E8A-4147-A177-3AD203B41FA5}">
                      <a16:colId xmlns:a16="http://schemas.microsoft.com/office/drawing/2014/main" val="3027303761"/>
                    </a:ext>
                  </a:extLst>
                </a:gridCol>
                <a:gridCol w="1219200">
                  <a:extLst>
                    <a:ext uri="{9D8B030D-6E8A-4147-A177-3AD203B41FA5}">
                      <a16:colId xmlns:a16="http://schemas.microsoft.com/office/drawing/2014/main" val="72146549"/>
                    </a:ext>
                  </a:extLst>
                </a:gridCol>
                <a:gridCol w="1295400">
                  <a:extLst>
                    <a:ext uri="{9D8B030D-6E8A-4147-A177-3AD203B41FA5}">
                      <a16:colId xmlns:a16="http://schemas.microsoft.com/office/drawing/2014/main" val="4289103342"/>
                    </a:ext>
                  </a:extLst>
                </a:gridCol>
                <a:gridCol w="1447800">
                  <a:extLst>
                    <a:ext uri="{9D8B030D-6E8A-4147-A177-3AD203B41FA5}">
                      <a16:colId xmlns:a16="http://schemas.microsoft.com/office/drawing/2014/main" val="4044695898"/>
                    </a:ext>
                  </a:extLst>
                </a:gridCol>
              </a:tblGrid>
              <a:tr h="442746">
                <a:tc>
                  <a:txBody>
                    <a:bodyPr/>
                    <a:lstStyle/>
                    <a:p>
                      <a:pPr algn="ctr"/>
                      <a:r>
                        <a:rPr lang="en-US" sz="2000" dirty="0">
                          <a:solidFill>
                            <a:schemeClr val="tx1"/>
                          </a:solidFill>
                          <a:latin typeface="Calibri" panose="020F0502020204030204" pitchFamily="34" charset="0"/>
                          <a:cs typeface="Calibri" panose="020F0502020204030204" pitchFamily="34" charset="0"/>
                        </a:rPr>
                        <a:t>Nation</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tx1"/>
                          </a:solidFill>
                          <a:latin typeface="Calibri" panose="020F0502020204030204" pitchFamily="34" charset="0"/>
                          <a:cs typeface="Calibri" panose="020F0502020204030204" pitchFamily="34" charset="0"/>
                        </a:rPr>
                        <a:t>% of World Labor</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tx1"/>
                          </a:solidFill>
                          <a:latin typeface="Calibri" panose="020F0502020204030204" pitchFamily="34" charset="0"/>
                          <a:cs typeface="Calibri" panose="020F0502020204030204" pitchFamily="34" charset="0"/>
                        </a:rPr>
                        <a:t>%  Agri</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tx1"/>
                          </a:solidFill>
                          <a:latin typeface="Calibri" panose="020F0502020204030204" pitchFamily="34" charset="0"/>
                          <a:cs typeface="Calibri" panose="020F0502020204030204" pitchFamily="34" charset="0"/>
                        </a:rPr>
                        <a:t>% Goods</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solidFill>
                            <a:schemeClr val="tx1"/>
                          </a:solidFill>
                          <a:latin typeface="Calibri" panose="020F0502020204030204" pitchFamily="34" charset="0"/>
                          <a:cs typeface="Calibri" panose="020F0502020204030204" pitchFamily="34" charset="0"/>
                        </a:rPr>
                        <a:t>% Services</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01098259"/>
                  </a:ext>
                </a:extLst>
              </a:tr>
              <a:tr h="367259">
                <a:tc>
                  <a:txBody>
                    <a:bodyPr/>
                    <a:lstStyle/>
                    <a:p>
                      <a:r>
                        <a:rPr lang="en-US" sz="2000" dirty="0">
                          <a:latin typeface="Calibri" panose="020F0502020204030204" pitchFamily="34" charset="0"/>
                          <a:cs typeface="Calibri" panose="020F0502020204030204" pitchFamily="34" charset="0"/>
                        </a:rPr>
                        <a:t>China</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21.2</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33.6</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30.3</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36.1</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4534528"/>
                  </a:ext>
                </a:extLst>
              </a:tr>
              <a:tr h="367259">
                <a:tc>
                  <a:txBody>
                    <a:bodyPr/>
                    <a:lstStyle/>
                    <a:p>
                      <a:r>
                        <a:rPr lang="en-US" sz="2000" dirty="0">
                          <a:latin typeface="Calibri" panose="020F0502020204030204" pitchFamily="34" charset="0"/>
                          <a:cs typeface="Calibri" panose="020F0502020204030204" pitchFamily="34" charset="0"/>
                        </a:rPr>
                        <a:t>India</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13.9</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49.0</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20.0</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31.0</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24883401"/>
                  </a:ext>
                </a:extLst>
              </a:tr>
              <a:tr h="367259">
                <a:tc>
                  <a:txBody>
                    <a:bodyPr/>
                    <a:lstStyle/>
                    <a:p>
                      <a:r>
                        <a:rPr lang="en-US" sz="2000" dirty="0">
                          <a:latin typeface="Calibri" panose="020F0502020204030204" pitchFamily="34" charset="0"/>
                          <a:cs typeface="Calibri" panose="020F0502020204030204" pitchFamily="34" charset="0"/>
                        </a:rPr>
                        <a:t>European Union</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  6.4</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  5.0</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21.9</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73.1</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1345435"/>
                  </a:ext>
                </a:extLst>
              </a:tr>
              <a:tr h="367259">
                <a:tc>
                  <a:txBody>
                    <a:bodyPr/>
                    <a:lstStyle/>
                    <a:p>
                      <a:r>
                        <a:rPr lang="en-US" sz="2000" dirty="0">
                          <a:latin typeface="Calibri" panose="020F0502020204030204" pitchFamily="34" charset="0"/>
                          <a:cs typeface="Calibri" panose="020F0502020204030204" pitchFamily="34" charset="0"/>
                        </a:rPr>
                        <a:t>United States</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  4.3</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0.7</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20.3</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79.0</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0129208"/>
                  </a:ext>
                </a:extLst>
              </a:tr>
              <a:tr h="367259">
                <a:tc>
                  <a:txBody>
                    <a:bodyPr/>
                    <a:lstStyle/>
                    <a:p>
                      <a:r>
                        <a:rPr lang="en-US" sz="2000" dirty="0">
                          <a:latin typeface="Calibri" panose="020F0502020204030204" pitchFamily="34" charset="0"/>
                          <a:cs typeface="Calibri" panose="020F0502020204030204" pitchFamily="34" charset="0"/>
                        </a:rPr>
                        <a:t>Indonesia</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3.4</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38.9</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13.2</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47.9</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35572159"/>
                  </a:ext>
                </a:extLst>
              </a:tr>
              <a:tr h="367259">
                <a:tc>
                  <a:txBody>
                    <a:bodyPr/>
                    <a:lstStyle/>
                    <a:p>
                      <a:r>
                        <a:rPr lang="en-US" sz="2000" dirty="0">
                          <a:latin typeface="Calibri" panose="020F0502020204030204" pitchFamily="34" charset="0"/>
                          <a:cs typeface="Calibri" panose="020F0502020204030204" pitchFamily="34" charset="0"/>
                        </a:rPr>
                        <a:t>Brazil</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3.0</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15.7</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13.3</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71.0</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7561778"/>
                  </a:ext>
                </a:extLst>
              </a:tr>
              <a:tr h="367259">
                <a:tc>
                  <a:txBody>
                    <a:bodyPr/>
                    <a:lstStyle/>
                    <a:p>
                      <a:r>
                        <a:rPr lang="en-US" sz="2000" dirty="0">
                          <a:latin typeface="Calibri" panose="020F0502020204030204" pitchFamily="34" charset="0"/>
                          <a:cs typeface="Calibri" panose="020F0502020204030204" pitchFamily="34" charset="0"/>
                        </a:rPr>
                        <a:t>Bangladesh</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2.3</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47.0</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13.0</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40.0</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4007773"/>
                  </a:ext>
                </a:extLst>
              </a:tr>
              <a:tr h="367259">
                <a:tc>
                  <a:txBody>
                    <a:bodyPr/>
                    <a:lstStyle/>
                    <a:p>
                      <a:r>
                        <a:rPr lang="en-US" sz="2000" dirty="0">
                          <a:latin typeface="Calibri" panose="020F0502020204030204" pitchFamily="34" charset="0"/>
                          <a:cs typeface="Calibri" panose="020F0502020204030204" pitchFamily="34" charset="0"/>
                        </a:rPr>
                        <a:t>Russia</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2.1</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9.4</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27.6</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63.0</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47242111"/>
                  </a:ext>
                </a:extLst>
              </a:tr>
              <a:tr h="375987">
                <a:tc>
                  <a:txBody>
                    <a:bodyPr/>
                    <a:lstStyle/>
                    <a:p>
                      <a:r>
                        <a:rPr lang="en-US" sz="2000" dirty="0">
                          <a:latin typeface="Calibri" panose="020F0502020204030204" pitchFamily="34" charset="0"/>
                          <a:cs typeface="Calibri" panose="020F0502020204030204" pitchFamily="34" charset="0"/>
                        </a:rPr>
                        <a:t>Japan</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1.8</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2.9</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26.2</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70.9</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3734281"/>
                  </a:ext>
                </a:extLst>
              </a:tr>
              <a:tr h="367259">
                <a:tc>
                  <a:txBody>
                    <a:bodyPr/>
                    <a:lstStyle/>
                    <a:p>
                      <a:r>
                        <a:rPr lang="en-US" sz="2000" dirty="0">
                          <a:latin typeface="Calibri" panose="020F0502020204030204" pitchFamily="34" charset="0"/>
                          <a:cs typeface="Calibri" panose="020F0502020204030204" pitchFamily="34" charset="0"/>
                        </a:rPr>
                        <a:t>Pakistan</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1.7</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43.7</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22.4</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latin typeface="Calibri" panose="020F0502020204030204" pitchFamily="34" charset="0"/>
                          <a:cs typeface="Calibri" panose="020F0502020204030204" pitchFamily="34" charset="0"/>
                        </a:rPr>
                        <a:t>33.9</a:t>
                      </a:r>
                    </a:p>
                  </a:txBody>
                  <a:tcPr marL="74886" marR="74886" marT="37443" marB="374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9789315"/>
                  </a:ext>
                </a:extLst>
              </a:tr>
            </a:tbl>
          </a:graphicData>
        </a:graphic>
      </p:graphicFrame>
    </p:spTree>
  </p:cSld>
  <p:clrMapOvr>
    <a:overrideClrMapping bg1="lt1" tx1="dk1" bg2="lt2" tx2="dk2" accent1="accent1" accent2="accent2" accent3="accent3" accent4="accent4" accent5="accent5" accent6="accent6" hlink="hlink" folHlink="folHlink"/>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Case 1.2: Xpresso Lube </a:t>
            </a:r>
            <a:r>
              <a:rPr lang="en-US" sz="1000" kern="1200" dirty="0"/>
              <a:t>1</a:t>
            </a:r>
            <a:endParaRPr lang="en-US" sz="1000" dirty="0"/>
          </a:p>
        </p:txBody>
      </p:sp>
      <p:sp>
        <p:nvSpPr>
          <p:cNvPr id="3" name="Content Placeholder 2"/>
          <p:cNvSpPr>
            <a:spLocks noGrp="1"/>
          </p:cNvSpPr>
          <p:nvPr>
            <p:ph idx="1"/>
          </p:nvPr>
        </p:nvSpPr>
        <p:spPr>
          <a:xfrm>
            <a:off x="1182688" y="2017713"/>
            <a:ext cx="7588062" cy="3316287"/>
          </a:xfrm>
        </p:spPr>
        <p:txBody>
          <a:bodyPr/>
          <a:lstStyle/>
          <a:p>
            <a:pPr marL="0" indent="0" eaLnBrk="1" hangingPunct="1">
              <a:lnSpc>
                <a:spcPct val="90000"/>
              </a:lnSpc>
              <a:buNone/>
            </a:pPr>
            <a:r>
              <a:rPr lang="en-US" sz="2800" dirty="0"/>
              <a:t>1. Describe Xpresso Lube’s service package.</a:t>
            </a:r>
          </a:p>
          <a:p>
            <a:pPr marL="292608" indent="-292608" eaLnBrk="1" hangingPunct="1">
              <a:lnSpc>
                <a:spcPct val="90000"/>
              </a:lnSpc>
              <a:spcBef>
                <a:spcPts val="1000"/>
              </a:spcBef>
              <a:buSzPct val="100000"/>
            </a:pPr>
            <a:r>
              <a:rPr lang="en-US" sz="2800" dirty="0"/>
              <a:t>Supporting Facility.</a:t>
            </a:r>
          </a:p>
          <a:p>
            <a:pPr marL="292608" indent="-292608" eaLnBrk="1" hangingPunct="1">
              <a:lnSpc>
                <a:spcPct val="90000"/>
              </a:lnSpc>
              <a:spcBef>
                <a:spcPts val="1000"/>
              </a:spcBef>
              <a:buSzPct val="100000"/>
            </a:pPr>
            <a:r>
              <a:rPr lang="en-US" sz="2800" dirty="0"/>
              <a:t>Facilitating Goods.</a:t>
            </a:r>
          </a:p>
          <a:p>
            <a:pPr marL="292608" indent="-292608" eaLnBrk="1" hangingPunct="1">
              <a:lnSpc>
                <a:spcPct val="90000"/>
              </a:lnSpc>
              <a:spcBef>
                <a:spcPts val="1000"/>
              </a:spcBef>
              <a:buSzPct val="100000"/>
            </a:pPr>
            <a:r>
              <a:rPr lang="en-US" sz="2800" dirty="0"/>
              <a:t>Information.</a:t>
            </a:r>
          </a:p>
          <a:p>
            <a:pPr marL="292608" indent="-292608" eaLnBrk="1" hangingPunct="1">
              <a:lnSpc>
                <a:spcPct val="90000"/>
              </a:lnSpc>
              <a:spcBef>
                <a:spcPts val="1000"/>
              </a:spcBef>
              <a:buSzPct val="100000"/>
            </a:pPr>
            <a:r>
              <a:rPr lang="en-US" sz="2800" dirty="0"/>
              <a:t>Explicit Services.</a:t>
            </a:r>
          </a:p>
          <a:p>
            <a:pPr marL="292608" indent="-292608" eaLnBrk="1" hangingPunct="1">
              <a:lnSpc>
                <a:spcPct val="90000"/>
              </a:lnSpc>
              <a:spcBef>
                <a:spcPts val="1000"/>
              </a:spcBef>
              <a:buSzPct val="100000"/>
            </a:pPr>
            <a:r>
              <a:rPr lang="en-US" sz="2800" dirty="0"/>
              <a:t>Implicit Services.</a:t>
            </a:r>
          </a:p>
        </p:txBody>
      </p:sp>
    </p:spTree>
    <p:extLst>
      <p:ext uri="{BB962C8B-B14F-4D97-AF65-F5344CB8AC3E}">
        <p14:creationId xmlns:p14="http://schemas.microsoft.com/office/powerpoint/2010/main" val="3588732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Case 1.2: Xpresso Lube </a:t>
            </a:r>
            <a:r>
              <a:rPr lang="en-US" sz="1000" kern="1200" dirty="0"/>
              <a:t>2</a:t>
            </a:r>
            <a:endParaRPr lang="en-US" sz="1000" dirty="0"/>
          </a:p>
        </p:txBody>
      </p:sp>
      <p:sp>
        <p:nvSpPr>
          <p:cNvPr id="3" name="Content Placeholder 2"/>
          <p:cNvSpPr>
            <a:spLocks noGrp="1"/>
          </p:cNvSpPr>
          <p:nvPr>
            <p:ph idx="1"/>
          </p:nvPr>
        </p:nvSpPr>
        <p:spPr>
          <a:xfrm>
            <a:off x="1182688" y="2017713"/>
            <a:ext cx="7588062" cy="4002087"/>
          </a:xfrm>
        </p:spPr>
        <p:txBody>
          <a:bodyPr/>
          <a:lstStyle/>
          <a:p>
            <a:pPr marL="0" indent="0" eaLnBrk="1" hangingPunct="1">
              <a:lnSpc>
                <a:spcPct val="90000"/>
              </a:lnSpc>
              <a:buNone/>
            </a:pPr>
            <a:r>
              <a:rPr lang="en-US" sz="2800" dirty="0"/>
              <a:t>2. How are the distinctive characteristics of a service operation illustrated by Expresso Lube? </a:t>
            </a:r>
          </a:p>
          <a:p>
            <a:pPr eaLnBrk="1" hangingPunct="1">
              <a:buSzPct val="100000"/>
            </a:pPr>
            <a:r>
              <a:rPr lang="en-US" sz="2800" dirty="0"/>
              <a:t>Customer Participation.</a:t>
            </a:r>
          </a:p>
          <a:p>
            <a:pPr eaLnBrk="1" hangingPunct="1">
              <a:buSzPct val="100000"/>
            </a:pPr>
            <a:r>
              <a:rPr lang="en-US" sz="2800" dirty="0"/>
              <a:t>Simultaneity.</a:t>
            </a:r>
          </a:p>
          <a:p>
            <a:pPr eaLnBrk="1" hangingPunct="1">
              <a:buSzPct val="100000"/>
            </a:pPr>
            <a:r>
              <a:rPr lang="en-US" sz="2800" dirty="0"/>
              <a:t>Perishability.</a:t>
            </a:r>
          </a:p>
          <a:p>
            <a:pPr eaLnBrk="1" hangingPunct="1">
              <a:buSzPct val="100000"/>
            </a:pPr>
            <a:r>
              <a:rPr lang="en-US" sz="2800" dirty="0"/>
              <a:t>Intangibility.</a:t>
            </a:r>
          </a:p>
          <a:p>
            <a:pPr eaLnBrk="1" hangingPunct="1">
              <a:buSzPct val="100000"/>
            </a:pPr>
            <a:r>
              <a:rPr lang="en-US" sz="2800" dirty="0"/>
              <a:t>Heterogeneity.</a:t>
            </a:r>
          </a:p>
          <a:p>
            <a:pPr eaLnBrk="1" hangingPunct="1">
              <a:buSzPct val="100000"/>
            </a:pPr>
            <a:r>
              <a:rPr lang="en-US" sz="2800" dirty="0"/>
              <a:t>Nontransferrable Ownership.</a:t>
            </a:r>
          </a:p>
        </p:txBody>
      </p:sp>
    </p:spTree>
    <p:extLst>
      <p:ext uri="{BB962C8B-B14F-4D97-AF65-F5344CB8AC3E}">
        <p14:creationId xmlns:p14="http://schemas.microsoft.com/office/powerpoint/2010/main" val="1781991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Case 1.2: Xpresso Lube </a:t>
            </a:r>
            <a:r>
              <a:rPr lang="en-US" sz="1000" kern="1200" dirty="0"/>
              <a:t>3</a:t>
            </a:r>
            <a:endParaRPr lang="en-US" sz="1000" dirty="0"/>
          </a:p>
        </p:txBody>
      </p:sp>
      <p:sp>
        <p:nvSpPr>
          <p:cNvPr id="4" name="Content Placeholder 3"/>
          <p:cNvSpPr>
            <a:spLocks noGrp="1"/>
          </p:cNvSpPr>
          <p:nvPr>
            <p:ph idx="1"/>
          </p:nvPr>
        </p:nvSpPr>
        <p:spPr/>
        <p:txBody>
          <a:bodyPr/>
          <a:lstStyle/>
          <a:p>
            <a:pPr marL="0" indent="0" eaLnBrk="1" hangingPunct="1">
              <a:spcBef>
                <a:spcPts val="2000"/>
              </a:spcBef>
              <a:buNone/>
            </a:pPr>
            <a:r>
              <a:rPr lang="en-US" dirty="0"/>
              <a:t>3. What elements of Xpresso Lube’s location contribute to its success?</a:t>
            </a:r>
          </a:p>
          <a:p>
            <a:pPr marL="0" indent="0" eaLnBrk="1" hangingPunct="1">
              <a:spcBef>
                <a:spcPts val="2000"/>
              </a:spcBef>
              <a:buNone/>
            </a:pPr>
            <a:r>
              <a:rPr lang="en-US" dirty="0"/>
              <a:t>4. Given the example of Xpresso Lube, what other services could be combined to “add value” for the customer?</a:t>
            </a:r>
          </a:p>
        </p:txBody>
      </p:sp>
    </p:spTree>
    <p:extLst>
      <p:ext uri="{BB962C8B-B14F-4D97-AF65-F5344CB8AC3E}">
        <p14:creationId xmlns:p14="http://schemas.microsoft.com/office/powerpoint/2010/main" val="30448497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Figure 1.1: Role of Services in an Economy Long Description</a:t>
            </a:r>
            <a:endParaRPr lang="en-US" dirty="0"/>
          </a:p>
        </p:txBody>
      </p:sp>
      <p:sp>
        <p:nvSpPr>
          <p:cNvPr id="3" name="Content Placeholder 2"/>
          <p:cNvSpPr>
            <a:spLocks noGrp="1"/>
          </p:cNvSpPr>
          <p:nvPr>
            <p:ph idx="1"/>
          </p:nvPr>
        </p:nvSpPr>
        <p:spPr>
          <a:xfrm>
            <a:off x="1182688" y="2017713"/>
            <a:ext cx="7588062" cy="3849687"/>
          </a:xfrm>
        </p:spPr>
        <p:txBody>
          <a:bodyPr/>
          <a:lstStyle/>
          <a:p>
            <a:pPr marL="0" indent="0">
              <a:buNone/>
            </a:pPr>
            <a:r>
              <a:rPr lang="en-US" sz="2400" dirty="0"/>
              <a:t>The services in the diagram (and examples of these services) are: Infrastructure services: communications, transportation, utilities, and banking. Financial services: Financing, leasing, and insurance. Manufacturing services inside company: finance, accounting, legal, R&amp;D and design, business services: consulting, auditing, advertising, waste disposal. Distribution services: wholesaling retailing, repairing. Government services: military, education, judicial, police and fire protection. Consumer (self service) and Personal Services: health care, restaurants, and hotels. </a:t>
            </a:r>
          </a:p>
        </p:txBody>
      </p:sp>
      <p:sp>
        <p:nvSpPr>
          <p:cNvPr id="5" name="Content Placeholder 4"/>
          <p:cNvSpPr>
            <a:spLocks noGrp="1"/>
          </p:cNvSpPr>
          <p:nvPr>
            <p:ph idx="13"/>
          </p:nvPr>
        </p:nvSpPr>
        <p:spPr>
          <a:xfrm>
            <a:off x="3657600" y="6172200"/>
            <a:ext cx="2367958" cy="245359"/>
          </a:xfrm>
        </p:spPr>
        <p:txBody>
          <a:bodyPr/>
          <a:lstStyle/>
          <a:p>
            <a:pPr marL="0" indent="0">
              <a:buNone/>
            </a:pPr>
            <a:r>
              <a:rPr lang="en-IN" sz="1000" dirty="0">
                <a:hlinkClick r:id="rId2" action="ppaction://hlinksldjump"/>
              </a:rPr>
              <a:t>Return to slide containing original image.</a:t>
            </a:r>
            <a:endParaRPr lang="en-US" sz="1000" dirty="0"/>
          </a:p>
        </p:txBody>
      </p:sp>
    </p:spTree>
    <p:extLst>
      <p:ext uri="{BB962C8B-B14F-4D97-AF65-F5344CB8AC3E}">
        <p14:creationId xmlns:p14="http://schemas.microsoft.com/office/powerpoint/2010/main" val="30418846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Figure 1.2: Stages of Economic Activity Long Description</a:t>
            </a:r>
            <a:endParaRPr lang="en-US" dirty="0"/>
          </a:p>
        </p:txBody>
      </p:sp>
      <p:sp>
        <p:nvSpPr>
          <p:cNvPr id="3" name="Content Placeholder 2"/>
          <p:cNvSpPr>
            <a:spLocks noGrp="1"/>
          </p:cNvSpPr>
          <p:nvPr>
            <p:ph idx="1"/>
          </p:nvPr>
        </p:nvSpPr>
        <p:spPr>
          <a:xfrm>
            <a:off x="1182688" y="2017713"/>
            <a:ext cx="7588062" cy="3468687"/>
          </a:xfrm>
        </p:spPr>
        <p:txBody>
          <a:bodyPr/>
          <a:lstStyle/>
          <a:p>
            <a:pPr marL="0" indent="0">
              <a:buNone/>
            </a:pPr>
            <a:r>
              <a:rPr lang="en-US" sz="2400" dirty="0"/>
              <a:t>From the base up the hierarchy is: Primary (Extractive): Agriculture, Mining, Fishing, Forestry. Secondary (Goods producing): Manufacturing, Processing. Tertiary (Domestic Services): Restaurants, Hotels, laundry, Maintenance. Quaternary (Trade and Commerce): Transportation, communications, Retailing, Finance, Government. and finally Quandary (Extending Human Potential): Health, Education, Research, Arts, Recreation. </a:t>
            </a:r>
          </a:p>
        </p:txBody>
      </p:sp>
      <p:sp>
        <p:nvSpPr>
          <p:cNvPr id="5" name="Content Placeholder 4"/>
          <p:cNvSpPr>
            <a:spLocks noGrp="1"/>
          </p:cNvSpPr>
          <p:nvPr>
            <p:ph idx="13"/>
          </p:nvPr>
        </p:nvSpPr>
        <p:spPr>
          <a:xfrm>
            <a:off x="3694944" y="6248400"/>
            <a:ext cx="2324856" cy="278473"/>
          </a:xfrm>
        </p:spPr>
        <p:txBody>
          <a:bodyPr/>
          <a:lstStyle/>
          <a:p>
            <a:pPr marL="0" indent="0">
              <a:buNone/>
            </a:pPr>
            <a:r>
              <a:rPr lang="en-IN" sz="1000" dirty="0">
                <a:hlinkClick r:id="rId2" action="ppaction://hlinksldjump"/>
              </a:rPr>
              <a:t>Return to slide containing original image.</a:t>
            </a:r>
            <a:endParaRPr lang="en-US" sz="1000" dirty="0"/>
          </a:p>
        </p:txBody>
      </p:sp>
    </p:spTree>
    <p:extLst>
      <p:ext uri="{BB962C8B-B14F-4D97-AF65-F5344CB8AC3E}">
        <p14:creationId xmlns:p14="http://schemas.microsoft.com/office/powerpoint/2010/main" val="30528965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808912" cy="1462087"/>
          </a:xfrm>
        </p:spPr>
        <p:txBody>
          <a:bodyPr/>
          <a:lstStyle/>
          <a:p>
            <a:r>
              <a:rPr lang="en-US" sz="3600" dirty="0"/>
              <a:t>Figure 1.3: Trends in U.S. Employment by Sector, 1850 to 2015 </a:t>
            </a:r>
            <a:r>
              <a:rPr lang="en-US" sz="3600" kern="1200" dirty="0"/>
              <a:t>Long Description</a:t>
            </a:r>
            <a:endParaRPr lang="en-US" sz="3600" dirty="0"/>
          </a:p>
        </p:txBody>
      </p:sp>
      <p:sp>
        <p:nvSpPr>
          <p:cNvPr id="3" name="Content Placeholder 2"/>
          <p:cNvSpPr>
            <a:spLocks noGrp="1"/>
          </p:cNvSpPr>
          <p:nvPr>
            <p:ph idx="1"/>
          </p:nvPr>
        </p:nvSpPr>
        <p:spPr>
          <a:xfrm>
            <a:off x="1182688" y="2017713"/>
            <a:ext cx="7588062" cy="2554287"/>
          </a:xfrm>
        </p:spPr>
        <p:txBody>
          <a:bodyPr/>
          <a:lstStyle/>
          <a:p>
            <a:pPr marL="0" indent="0">
              <a:buNone/>
            </a:pPr>
            <a:r>
              <a:rPr lang="en-US" sz="2400" dirty="0"/>
              <a:t>Agriculture employment has consistently declined from about 65% to under 5%. Manufacturing has increased slightly from about 20% to 40% in 1970, but has declined to about 18% since then. Service employment has increased almost linearly from 20% to almost 85%.</a:t>
            </a:r>
          </a:p>
        </p:txBody>
      </p:sp>
      <p:sp>
        <p:nvSpPr>
          <p:cNvPr id="5" name="Content Placeholder 4"/>
          <p:cNvSpPr>
            <a:spLocks noGrp="1"/>
          </p:cNvSpPr>
          <p:nvPr>
            <p:ph idx="13"/>
          </p:nvPr>
        </p:nvSpPr>
        <p:spPr>
          <a:xfrm>
            <a:off x="3569519" y="6274429"/>
            <a:ext cx="2374081" cy="202571"/>
          </a:xfrm>
        </p:spPr>
        <p:txBody>
          <a:bodyPr/>
          <a:lstStyle/>
          <a:p>
            <a:pPr marL="0" indent="0">
              <a:buNone/>
            </a:pPr>
            <a:r>
              <a:rPr lang="en-IN" sz="1000" dirty="0">
                <a:hlinkClick r:id="rId2" action="ppaction://hlinksldjump"/>
              </a:rPr>
              <a:t>Return to slide containing original image.</a:t>
            </a:r>
            <a:endParaRPr lang="en-US" sz="1000" dirty="0"/>
          </a:p>
        </p:txBody>
      </p:sp>
    </p:spTree>
    <p:extLst>
      <p:ext uri="{BB962C8B-B14F-4D97-AF65-F5344CB8AC3E}">
        <p14:creationId xmlns:p14="http://schemas.microsoft.com/office/powerpoint/2010/main" val="20334046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152401"/>
            <a:ext cx="7580312" cy="1524000"/>
          </a:xfrm>
        </p:spPr>
        <p:txBody>
          <a:bodyPr/>
          <a:lstStyle/>
          <a:p>
            <a:r>
              <a:rPr lang="en-US" sz="3600" kern="1200" dirty="0"/>
              <a:t>Figure 1.4: Distribution of U.S. Employment by Industry, 2014 Long Description</a:t>
            </a:r>
            <a:endParaRPr lang="en-US" sz="3600" dirty="0"/>
          </a:p>
        </p:txBody>
      </p:sp>
      <p:sp>
        <p:nvSpPr>
          <p:cNvPr id="3" name="Content Placeholder 2"/>
          <p:cNvSpPr>
            <a:spLocks noGrp="1"/>
          </p:cNvSpPr>
          <p:nvPr>
            <p:ph idx="1"/>
          </p:nvPr>
        </p:nvSpPr>
        <p:spPr>
          <a:xfrm>
            <a:off x="1182688" y="2017713"/>
            <a:ext cx="7588062" cy="2630487"/>
          </a:xfrm>
        </p:spPr>
        <p:txBody>
          <a:bodyPr/>
          <a:lstStyle/>
          <a:p>
            <a:pPr marL="0" indent="0">
              <a:buNone/>
            </a:pPr>
            <a:r>
              <a:rPr lang="en-US" sz="2400" dirty="0"/>
              <a:t>The pie chart consists of 14 sectors. The largest 5 are: Retail and wholesale trade (14%), Professional and business services (13%), State and local government (13%), Manufacturing (12%) and Health care and social assistance (12%).</a:t>
            </a:r>
          </a:p>
        </p:txBody>
      </p:sp>
      <p:sp>
        <p:nvSpPr>
          <p:cNvPr id="5" name="Content Placeholder 4"/>
          <p:cNvSpPr>
            <a:spLocks noGrp="1"/>
          </p:cNvSpPr>
          <p:nvPr>
            <p:ph idx="13"/>
          </p:nvPr>
        </p:nvSpPr>
        <p:spPr>
          <a:xfrm>
            <a:off x="3575642" y="6248400"/>
            <a:ext cx="2367958" cy="267538"/>
          </a:xfrm>
        </p:spPr>
        <p:txBody>
          <a:bodyPr/>
          <a:lstStyle/>
          <a:p>
            <a:pPr marL="0" indent="0">
              <a:buNone/>
            </a:pPr>
            <a:r>
              <a:rPr lang="en-IN" sz="1000" dirty="0">
                <a:hlinkClick r:id="rId2" action="ppaction://hlinksldjump"/>
              </a:rPr>
              <a:t>Return to slide containing original image.</a:t>
            </a:r>
            <a:endParaRPr lang="en-US" sz="1000" dirty="0"/>
          </a:p>
        </p:txBody>
      </p:sp>
    </p:spTree>
    <p:extLst>
      <p:ext uri="{BB962C8B-B14F-4D97-AF65-F5344CB8AC3E}">
        <p14:creationId xmlns:p14="http://schemas.microsoft.com/office/powerpoint/2010/main" val="2104399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152401"/>
            <a:ext cx="7580312" cy="1524000"/>
          </a:xfrm>
        </p:spPr>
        <p:txBody>
          <a:bodyPr/>
          <a:lstStyle/>
          <a:p>
            <a:r>
              <a:rPr lang="en-US" sz="4000" kern="1200" dirty="0"/>
              <a:t>Figure 1.5: The Four Realms of an Experience </a:t>
            </a:r>
            <a:r>
              <a:rPr lang="en-US" sz="4000" kern="1200" dirty="0"/>
              <a:t>Long Description</a:t>
            </a:r>
            <a:endParaRPr lang="en-US" sz="4000" dirty="0"/>
          </a:p>
        </p:txBody>
      </p:sp>
      <p:sp>
        <p:nvSpPr>
          <p:cNvPr id="3" name="Content Placeholder 2"/>
          <p:cNvSpPr>
            <a:spLocks noGrp="1"/>
          </p:cNvSpPr>
          <p:nvPr>
            <p:ph idx="1"/>
          </p:nvPr>
        </p:nvSpPr>
        <p:spPr>
          <a:xfrm>
            <a:off x="1182688" y="2017713"/>
            <a:ext cx="7588062" cy="3925887"/>
          </a:xfrm>
        </p:spPr>
        <p:txBody>
          <a:bodyPr/>
          <a:lstStyle/>
          <a:p>
            <a:pPr marL="0" indent="0">
              <a:buNone/>
            </a:pPr>
            <a:r>
              <a:rPr lang="en-IN" sz="2800" dirty="0" smtClean="0"/>
              <a:t>The </a:t>
            </a:r>
            <a:r>
              <a:rPr lang="en-IN" sz="2800" dirty="0"/>
              <a:t>columns are environmental relationships: Absorption and Immersion. The rows are customer participation: Passive and Active. The 4 cells give examples. Absorption and Passive: Entertainment, like seeing a movie. Absorption and Active: Education, such as learning a language. Immersion and passive: Estheticism, such as being a tourist. Immersion and Active: Escapism, such as scuba diving.</a:t>
            </a:r>
            <a:endParaRPr lang="en-US" sz="2800" dirty="0"/>
          </a:p>
        </p:txBody>
      </p:sp>
      <p:sp>
        <p:nvSpPr>
          <p:cNvPr id="5" name="Content Placeholder 4"/>
          <p:cNvSpPr>
            <a:spLocks noGrp="1"/>
          </p:cNvSpPr>
          <p:nvPr>
            <p:ph idx="13"/>
          </p:nvPr>
        </p:nvSpPr>
        <p:spPr>
          <a:xfrm>
            <a:off x="3575642" y="6248400"/>
            <a:ext cx="2367958" cy="267538"/>
          </a:xfrm>
        </p:spPr>
        <p:txBody>
          <a:bodyPr/>
          <a:lstStyle/>
          <a:p>
            <a:pPr marL="0" indent="0">
              <a:buNone/>
            </a:pPr>
            <a:r>
              <a:rPr lang="en-IN" sz="1000" dirty="0">
                <a:hlinkClick r:id="rId2" action="ppaction://hlinksldjump"/>
              </a:rPr>
              <a:t>Return to slide containing original image.</a:t>
            </a:r>
            <a:endParaRPr lang="en-US" sz="1000" dirty="0"/>
          </a:p>
        </p:txBody>
      </p:sp>
    </p:spTree>
    <p:extLst>
      <p:ext uri="{BB962C8B-B14F-4D97-AF65-F5344CB8AC3E}">
        <p14:creationId xmlns:p14="http://schemas.microsoft.com/office/powerpoint/2010/main" val="5408390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Figure 1.6: Service Package Long Description</a:t>
            </a:r>
            <a:endParaRPr lang="en-US" dirty="0"/>
          </a:p>
        </p:txBody>
      </p:sp>
      <p:sp>
        <p:nvSpPr>
          <p:cNvPr id="3" name="Content Placeholder 2"/>
          <p:cNvSpPr>
            <a:spLocks noGrp="1"/>
          </p:cNvSpPr>
          <p:nvPr>
            <p:ph idx="1"/>
          </p:nvPr>
        </p:nvSpPr>
        <p:spPr>
          <a:xfrm>
            <a:off x="1182688" y="2017713"/>
            <a:ext cx="7588062" cy="2630487"/>
          </a:xfrm>
        </p:spPr>
        <p:txBody>
          <a:bodyPr/>
          <a:lstStyle/>
          <a:p>
            <a:pPr marL="0" indent="0">
              <a:buNone/>
            </a:pPr>
            <a:r>
              <a:rPr lang="en-US" sz="2400" dirty="0"/>
              <a:t>The core is a circle labeled service experience. The circle around that is split in half. The top half is labeled explicit services and the bottom half is labeled implicit services. The outer circle is split into three equal parts: Supporting facility, facilitating goods, and information.</a:t>
            </a:r>
          </a:p>
        </p:txBody>
      </p:sp>
      <p:sp>
        <p:nvSpPr>
          <p:cNvPr id="5" name="Content Placeholder 4"/>
          <p:cNvSpPr>
            <a:spLocks noGrp="1"/>
          </p:cNvSpPr>
          <p:nvPr>
            <p:ph idx="13"/>
          </p:nvPr>
        </p:nvSpPr>
        <p:spPr>
          <a:xfrm>
            <a:off x="3505200" y="6198229"/>
            <a:ext cx="2401056" cy="278771"/>
          </a:xfrm>
        </p:spPr>
        <p:txBody>
          <a:bodyPr/>
          <a:lstStyle/>
          <a:p>
            <a:pPr marL="0" indent="0">
              <a:buNone/>
            </a:pPr>
            <a:r>
              <a:rPr lang="en-IN" sz="1000" dirty="0">
                <a:hlinkClick r:id="rId2" action="ppaction://hlinksldjump"/>
              </a:rPr>
              <a:t>Return to slide containing original image.</a:t>
            </a:r>
            <a:endParaRPr lang="en-IN" sz="1000" dirty="0"/>
          </a:p>
        </p:txBody>
      </p:sp>
    </p:spTree>
    <p:extLst>
      <p:ext uri="{BB962C8B-B14F-4D97-AF65-F5344CB8AC3E}">
        <p14:creationId xmlns:p14="http://schemas.microsoft.com/office/powerpoint/2010/main" val="38476369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kern="1200" dirty="0"/>
              <a:t>Figure 1.7: The Service Process Matrix Long Description</a:t>
            </a:r>
            <a:endParaRPr lang="en-US" dirty="0"/>
          </a:p>
        </p:txBody>
      </p:sp>
      <p:sp>
        <p:nvSpPr>
          <p:cNvPr id="3" name="Content Placeholder 2"/>
          <p:cNvSpPr>
            <a:spLocks noGrp="1"/>
          </p:cNvSpPr>
          <p:nvPr>
            <p:ph idx="1"/>
          </p:nvPr>
        </p:nvSpPr>
        <p:spPr>
          <a:xfrm>
            <a:off x="1182688" y="1981200"/>
            <a:ext cx="7588062" cy="3011487"/>
          </a:xfrm>
        </p:spPr>
        <p:txBody>
          <a:bodyPr/>
          <a:lstStyle/>
          <a:p>
            <a:pPr marL="0" indent="0">
              <a:buNone/>
            </a:pPr>
            <a:r>
              <a:rPr lang="en-US" sz="2000" dirty="0"/>
              <a:t>Low interaction and low labor intensity: Service factory such as airlines, trucking, hotels, resorts and recreation.</a:t>
            </a:r>
          </a:p>
          <a:p>
            <a:pPr marL="0" indent="0">
              <a:buNone/>
            </a:pPr>
            <a:r>
              <a:rPr lang="en-US" sz="2000" dirty="0"/>
              <a:t>Low interaction and high labor intensity: Mass service such as retailing, wholesaling, schools, an detail aspects of commercial banking.</a:t>
            </a:r>
          </a:p>
          <a:p>
            <a:pPr marL="0" indent="0">
              <a:buNone/>
            </a:pPr>
            <a:r>
              <a:rPr lang="en-US" sz="2000" dirty="0"/>
              <a:t>High interaction and low labor intensity: service shop such as hospitals, auto repair, and other repair services.</a:t>
            </a:r>
          </a:p>
          <a:p>
            <a:pPr marL="0" indent="0">
              <a:buNone/>
            </a:pPr>
            <a:r>
              <a:rPr lang="en-US" sz="2000" dirty="0"/>
              <a:t>High interaction and high labor intensity: Professional service such a physicians, lawyers, accountants, and architects.</a:t>
            </a:r>
          </a:p>
        </p:txBody>
      </p:sp>
      <p:sp>
        <p:nvSpPr>
          <p:cNvPr id="6" name="Content Placeholder 5"/>
          <p:cNvSpPr>
            <a:spLocks noGrp="1"/>
          </p:cNvSpPr>
          <p:nvPr>
            <p:ph idx="13"/>
          </p:nvPr>
        </p:nvSpPr>
        <p:spPr>
          <a:xfrm>
            <a:off x="3643338" y="6285662"/>
            <a:ext cx="2376462" cy="267538"/>
          </a:xfrm>
        </p:spPr>
        <p:txBody>
          <a:bodyPr/>
          <a:lstStyle/>
          <a:p>
            <a:pPr marL="0" indent="0">
              <a:buNone/>
            </a:pPr>
            <a:r>
              <a:rPr lang="en-IN" sz="1000" dirty="0">
                <a:hlinkClick r:id="rId2" action="ppaction://hlinksldjump"/>
              </a:rPr>
              <a:t>Return to slide containing original image.</a:t>
            </a:r>
            <a:endParaRPr lang="en-IN" sz="1000" dirty="0"/>
          </a:p>
        </p:txBody>
      </p:sp>
    </p:spTree>
    <p:extLst>
      <p:ext uri="{BB962C8B-B14F-4D97-AF65-F5344CB8AC3E}">
        <p14:creationId xmlns:p14="http://schemas.microsoft.com/office/powerpoint/2010/main" val="4256677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Service Definitions </a:t>
            </a:r>
            <a:r>
              <a:rPr lang="en-US" sz="1000" dirty="0"/>
              <a:t>1</a:t>
            </a:r>
          </a:p>
        </p:txBody>
      </p:sp>
      <p:sp>
        <p:nvSpPr>
          <p:cNvPr id="3" name="Content Placeholder 2"/>
          <p:cNvSpPr>
            <a:spLocks noGrp="1"/>
          </p:cNvSpPr>
          <p:nvPr>
            <p:ph idx="1"/>
          </p:nvPr>
        </p:nvSpPr>
        <p:spPr/>
        <p:txBody>
          <a:bodyPr/>
          <a:lstStyle/>
          <a:p>
            <a:pPr marL="0" indent="0" eaLnBrk="1" hangingPunct="1">
              <a:buFont typeface="Wingdings" pitchFamily="2" charset="2"/>
              <a:buNone/>
            </a:pPr>
            <a:r>
              <a:rPr lang="en-US" sz="2800" dirty="0"/>
              <a:t>Services are deeds, processes, and performances.</a:t>
            </a:r>
          </a:p>
          <a:p>
            <a:pPr eaLnBrk="1" hangingPunct="1">
              <a:buFont typeface="Wingdings" pitchFamily="2" charset="2"/>
              <a:buNone/>
            </a:pPr>
            <a:r>
              <a:rPr lang="en-US" dirty="0"/>
              <a:t>		</a:t>
            </a:r>
            <a:r>
              <a:rPr lang="en-US" sz="2400" dirty="0"/>
              <a:t>Valarie Zeithaml, Mary Jo Bitner, &amp; Dwayne Gremler</a:t>
            </a:r>
          </a:p>
        </p:txBody>
      </p:sp>
    </p:spTree>
    <p:extLst>
      <p:ext uri="{BB962C8B-B14F-4D97-AF65-F5344CB8AC3E}">
        <p14:creationId xmlns:p14="http://schemas.microsoft.com/office/powerpoint/2010/main" val="3995412193"/>
      </p:ext>
    </p:extLst>
  </p:cSld>
  <p:clrMapOvr>
    <a:overrideClrMapping bg1="lt1" tx1="dk1" bg2="lt2" tx2="dk2" accent1="accent1" accent2="accent2" accent3="accent3" accent4="accent4" accent5="accent5" accent6="accent6" hlink="hlink" folHlink="folHlink"/>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kern="1200" dirty="0"/>
              <a:t>Figure 1.8: Challenges for Service Managers Long Description</a:t>
            </a:r>
            <a:endParaRPr lang="en-US" sz="4000" dirty="0"/>
          </a:p>
        </p:txBody>
      </p:sp>
      <p:sp>
        <p:nvSpPr>
          <p:cNvPr id="3" name="Content Placeholder 2"/>
          <p:cNvSpPr>
            <a:spLocks noGrp="1"/>
          </p:cNvSpPr>
          <p:nvPr>
            <p:ph idx="1"/>
          </p:nvPr>
        </p:nvSpPr>
        <p:spPr>
          <a:xfrm>
            <a:off x="1182688" y="2017713"/>
            <a:ext cx="7588062" cy="4154487"/>
          </a:xfrm>
        </p:spPr>
        <p:txBody>
          <a:bodyPr/>
          <a:lstStyle/>
          <a:p>
            <a:pPr marL="0" indent="0">
              <a:buNone/>
            </a:pPr>
            <a:r>
              <a:rPr lang="en-US" sz="1800" dirty="0"/>
              <a:t>Low interaction and low labor intensity: The challenges for managers is marketing, making service "warm," attention to physical surroundings, and managing fairly rigid hierarchy with need for standard operating procedure. </a:t>
            </a:r>
          </a:p>
          <a:p>
            <a:pPr marL="0" indent="0">
              <a:buNone/>
            </a:pPr>
            <a:r>
              <a:rPr lang="en-US" sz="1800" dirty="0"/>
              <a:t>High interaction and high labor intensity: The challenges for managers is fighting cost increases, managing quality, reacting to consumer intervention in process, managing advancement of people delivering service, managing flat hierarchy with loose subordinate super relationships, and gaining employee loyalty. </a:t>
            </a:r>
          </a:p>
          <a:p>
            <a:pPr marL="0" indent="0">
              <a:buNone/>
            </a:pPr>
            <a:r>
              <a:rPr lang="en-US" sz="1800" dirty="0"/>
              <a:t>Challenges for managers with low labor intensity is capital decisions, technological advances, managing demand to avoid peaks and to promote off-peaks, and scheduling service delivery.</a:t>
            </a:r>
          </a:p>
          <a:p>
            <a:pPr marL="0" indent="0">
              <a:buNone/>
            </a:pPr>
            <a:r>
              <a:rPr lang="en-US" sz="1800" dirty="0"/>
              <a:t>Challenges for managers with high labor intensity is hiring, training, methods development and control, employees welfare, scheduling workforces, control of far flung geographical locations, start up of new units, and managing growth.</a:t>
            </a:r>
          </a:p>
        </p:txBody>
      </p:sp>
      <p:sp>
        <p:nvSpPr>
          <p:cNvPr id="5" name="Content Placeholder 4"/>
          <p:cNvSpPr>
            <a:spLocks noGrp="1"/>
          </p:cNvSpPr>
          <p:nvPr>
            <p:ph idx="13"/>
          </p:nvPr>
        </p:nvSpPr>
        <p:spPr>
          <a:xfrm>
            <a:off x="3767825" y="6287571"/>
            <a:ext cx="2417789" cy="243216"/>
          </a:xfrm>
        </p:spPr>
        <p:txBody>
          <a:bodyPr/>
          <a:lstStyle/>
          <a:p>
            <a:pPr marL="0" indent="0">
              <a:buNone/>
            </a:pPr>
            <a:r>
              <a:rPr lang="en-IN" sz="1000" dirty="0">
                <a:hlinkClick r:id="rId2" action="ppaction://hlinksldjump"/>
              </a:rPr>
              <a:t>Return to slide containing original image.</a:t>
            </a:r>
            <a:endParaRPr lang="en-IN" sz="1000" dirty="0"/>
          </a:p>
        </p:txBody>
      </p:sp>
    </p:spTree>
    <p:extLst>
      <p:ext uri="{BB962C8B-B14F-4D97-AF65-F5344CB8AC3E}">
        <p14:creationId xmlns:p14="http://schemas.microsoft.com/office/powerpoint/2010/main" val="17892527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kern="1200" dirty="0"/>
              <a:t>Figure 1.9: Open Systems View of Services Long Description</a:t>
            </a:r>
            <a:endParaRPr lang="en-US" sz="4000" dirty="0"/>
          </a:p>
        </p:txBody>
      </p:sp>
      <p:sp>
        <p:nvSpPr>
          <p:cNvPr id="3" name="Content Placeholder 2"/>
          <p:cNvSpPr>
            <a:spLocks noGrp="1"/>
          </p:cNvSpPr>
          <p:nvPr>
            <p:ph idx="1"/>
          </p:nvPr>
        </p:nvSpPr>
        <p:spPr>
          <a:xfrm>
            <a:off x="1182688" y="2017713"/>
            <a:ext cx="7588062" cy="4078287"/>
          </a:xfrm>
        </p:spPr>
        <p:txBody>
          <a:bodyPr/>
          <a:lstStyle/>
          <a:p>
            <a:pPr marL="0" indent="0">
              <a:buNone/>
            </a:pPr>
            <a:r>
              <a:rPr lang="en-US" sz="1800" dirty="0"/>
              <a:t>The service operation manager's production function is to monitor and control processes. The marketing function is to interact with consumers and control demand. Control of the service process includes consumer participant consumer-provider interface. The output after the consumer departures is evaluation consisting of criteria and measurement which is relayed back to the operations manager. The operations manager alters demand which influences consumer demand including perceived needs and location. The consumer arrivals (input) give the customer exposure to the service process. The service package is defined as a standard, but it also modified as necessary. The service package includes supporting facility, facilitating goods, information, explicit services, and implicit services which are communicated by advertising and on the basis of section influences the service personnel, who by the service operations manager receive empowerment, training, and attitudes.</a:t>
            </a:r>
          </a:p>
        </p:txBody>
      </p:sp>
      <p:sp>
        <p:nvSpPr>
          <p:cNvPr id="6" name="Content Placeholder 5"/>
          <p:cNvSpPr>
            <a:spLocks noGrp="1"/>
          </p:cNvSpPr>
          <p:nvPr>
            <p:ph idx="13"/>
          </p:nvPr>
        </p:nvSpPr>
        <p:spPr>
          <a:xfrm>
            <a:off x="3729983" y="6248400"/>
            <a:ext cx="2485721" cy="248413"/>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2836430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Service Definitions </a:t>
            </a:r>
            <a:r>
              <a:rPr lang="en-US" sz="1000" dirty="0"/>
              <a:t>2</a:t>
            </a:r>
            <a:endParaRPr lang="en-US" dirty="0"/>
          </a:p>
        </p:txBody>
      </p:sp>
      <p:sp>
        <p:nvSpPr>
          <p:cNvPr id="8195" name="Rectangle 3"/>
          <p:cNvSpPr>
            <a:spLocks noGrp="1" noChangeArrowheads="1"/>
          </p:cNvSpPr>
          <p:nvPr>
            <p:ph idx="1"/>
          </p:nvPr>
        </p:nvSpPr>
        <p:spPr>
          <a:xfrm>
            <a:off x="1182688" y="2017713"/>
            <a:ext cx="7588062" cy="4230687"/>
          </a:xfrm>
        </p:spPr>
        <p:txBody>
          <a:bodyPr/>
          <a:lstStyle/>
          <a:p>
            <a:pPr marL="57150" indent="0" eaLnBrk="1" hangingPunct="1">
              <a:buFont typeface="Wingdings" pitchFamily="2" charset="2"/>
              <a:buNone/>
            </a:pPr>
            <a:r>
              <a:rPr lang="en-US" sz="2400" dirty="0"/>
              <a:t>Services are economic activities offered by one party to another, most commonly employing time-based performances to bring about desired results in recipients themselves or in objects or other assets for which purchasers have responsibility. In exchange for their money, time, and effort, service customers expect to obtain value from access to goods, labor, professional skills, facilities, networks, and systems; but they do not normally take ownership of any of the physical elements involved.</a:t>
            </a:r>
            <a:endParaRPr lang="en-US" sz="2800" dirty="0"/>
          </a:p>
          <a:p>
            <a:pPr marL="57150" indent="0" eaLnBrk="1" hangingPunct="1">
              <a:buFont typeface="Wingdings" pitchFamily="2" charset="2"/>
              <a:buNone/>
            </a:pPr>
            <a:r>
              <a:rPr lang="en-US" sz="2800" dirty="0"/>
              <a:t>		</a:t>
            </a:r>
            <a:r>
              <a:rPr lang="en-US" sz="2400" dirty="0"/>
              <a:t>Christopher Lovelock and Lauren Wright </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Service System Definition</a:t>
            </a:r>
          </a:p>
        </p:txBody>
      </p:sp>
      <p:sp>
        <p:nvSpPr>
          <p:cNvPr id="9219" name="Rectangle 3"/>
          <p:cNvSpPr>
            <a:spLocks noGrp="1" noChangeArrowheads="1"/>
          </p:cNvSpPr>
          <p:nvPr>
            <p:ph idx="1"/>
          </p:nvPr>
        </p:nvSpPr>
        <p:spPr>
          <a:xfrm>
            <a:off x="1182688" y="2017713"/>
            <a:ext cx="7588062" cy="3468687"/>
          </a:xfrm>
        </p:spPr>
        <p:txBody>
          <a:bodyPr/>
          <a:lstStyle/>
          <a:p>
            <a:pPr marL="57150" indent="0" eaLnBrk="1" hangingPunct="1">
              <a:buNone/>
            </a:pPr>
            <a:r>
              <a:rPr lang="en-US" sz="2800" dirty="0"/>
              <a:t>A service system is a value-coproduction configuration of people, technology, other internal and external service systems, and shared information (such as language, processes, metrics, prices, policies, and laws). </a:t>
            </a:r>
          </a:p>
          <a:p>
            <a:pPr marL="57150" indent="0" eaLnBrk="1" hangingPunct="1">
              <a:buNone/>
            </a:pPr>
            <a:endParaRPr lang="en-US" sz="1600" dirty="0"/>
          </a:p>
          <a:p>
            <a:pPr marL="57150" indent="0" eaLnBrk="1" hangingPunct="1">
              <a:buNone/>
            </a:pPr>
            <a:r>
              <a:rPr lang="en-US" sz="2400" dirty="0"/>
              <a:t>Jim </a:t>
            </a:r>
            <a:r>
              <a:rPr lang="en-US" sz="2400" dirty="0" err="1"/>
              <a:t>Spohrer</a:t>
            </a:r>
            <a:r>
              <a:rPr lang="en-US" sz="2400" dirty="0"/>
              <a:t>, Paul </a:t>
            </a:r>
            <a:r>
              <a:rPr lang="en-US" sz="2400" dirty="0" err="1"/>
              <a:t>Maglio</a:t>
            </a:r>
            <a:r>
              <a:rPr lang="en-US" sz="2400" dirty="0"/>
              <a:t>, John Bailey, and Daniel </a:t>
            </a:r>
            <a:r>
              <a:rPr lang="en-US" sz="2400" dirty="0" err="1"/>
              <a:t>Gruhl</a:t>
            </a:r>
            <a:r>
              <a:rPr lang="en-US" sz="2400" dirty="0"/>
              <a:t> </a:t>
            </a: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Figure 1.1: Role of Services in an Economy</a:t>
            </a:r>
            <a:endParaRPr lang="en-US" sz="1000" dirty="0"/>
          </a:p>
        </p:txBody>
      </p:sp>
      <p:pic>
        <p:nvPicPr>
          <p:cNvPr id="4" name="Picture 3" descr="Figure showing various services and how they are interrelated."/>
          <p:cNvPicPr>
            <a:picLocks noChangeAspect="1"/>
          </p:cNvPicPr>
          <p:nvPr/>
        </p:nvPicPr>
        <p:blipFill>
          <a:blip r:embed="rId3"/>
          <a:stretch>
            <a:fillRect/>
          </a:stretch>
        </p:blipFill>
        <p:spPr>
          <a:xfrm>
            <a:off x="1316571" y="1824904"/>
            <a:ext cx="6728980" cy="4499696"/>
          </a:xfrm>
          <a:prstGeom prst="rect">
            <a:avLst/>
          </a:prstGeom>
        </p:spPr>
      </p:pic>
      <p:sp>
        <p:nvSpPr>
          <p:cNvPr id="5" name="Content Placeholder 6"/>
          <p:cNvSpPr>
            <a:spLocks noGrp="1"/>
          </p:cNvSpPr>
          <p:nvPr>
            <p:ph idx="1"/>
          </p:nvPr>
        </p:nvSpPr>
        <p:spPr>
          <a:xfrm>
            <a:off x="3810000" y="6324600"/>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kern="1200" dirty="0"/>
              <a:t>Figure 1.2: Stages of Economic Activity</a:t>
            </a:r>
            <a:endParaRPr lang="en-US" dirty="0"/>
          </a:p>
        </p:txBody>
      </p:sp>
      <p:pic>
        <p:nvPicPr>
          <p:cNvPr id="4" name="Picture 3" descr="Triangle showing a hierarchy of economic activity."/>
          <p:cNvPicPr>
            <a:picLocks noChangeAspect="1"/>
          </p:cNvPicPr>
          <p:nvPr/>
        </p:nvPicPr>
        <p:blipFill>
          <a:blip r:embed="rId3"/>
          <a:stretch>
            <a:fillRect/>
          </a:stretch>
        </p:blipFill>
        <p:spPr>
          <a:xfrm>
            <a:off x="1219200" y="1894523"/>
            <a:ext cx="7408199" cy="3972877"/>
          </a:xfrm>
          <a:prstGeom prst="rect">
            <a:avLst/>
          </a:prstGeom>
        </p:spPr>
      </p:pic>
      <p:sp>
        <p:nvSpPr>
          <p:cNvPr id="5" name="Content Placeholder 6"/>
          <p:cNvSpPr>
            <a:spLocks noGrp="1"/>
          </p:cNvSpPr>
          <p:nvPr>
            <p:ph idx="1"/>
          </p:nvPr>
        </p:nvSpPr>
        <p:spPr>
          <a:xfrm>
            <a:off x="3981450" y="61254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242959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885112" cy="1462087"/>
          </a:xfrm>
        </p:spPr>
        <p:txBody>
          <a:bodyPr/>
          <a:lstStyle/>
          <a:p>
            <a:r>
              <a:rPr lang="en-US" sz="4000" dirty="0"/>
              <a:t>Figure 1.3: Trends in U.S. Employment by Sector, 1850 to 2015</a:t>
            </a:r>
          </a:p>
        </p:txBody>
      </p:sp>
      <p:sp>
        <p:nvSpPr>
          <p:cNvPr id="7" name="Content Placeholder 6"/>
          <p:cNvSpPr>
            <a:spLocks noGrp="1"/>
          </p:cNvSpPr>
          <p:nvPr>
            <p:ph idx="1"/>
          </p:nvPr>
        </p:nvSpPr>
        <p:spPr>
          <a:xfrm>
            <a:off x="4010915" y="6266019"/>
            <a:ext cx="1763098" cy="193326"/>
          </a:xfrm>
        </p:spPr>
        <p:txBody>
          <a:bodyPr/>
          <a:lstStyle/>
          <a:p>
            <a:pPr marL="0" indent="0" algn="ctr">
              <a:buNone/>
            </a:pPr>
            <a:r>
              <a:rPr lang="en-IN" sz="900" dirty="0">
                <a:hlinkClick r:id="rId3" action="ppaction://hlinksldjump"/>
              </a:rPr>
              <a:t>Access the long description slide.</a:t>
            </a:r>
            <a:endParaRPr lang="en-IN" sz="900" dirty="0">
              <a:hlinkClick r:id="rId4" action="ppaction://hlinksldjump"/>
            </a:endParaRPr>
          </a:p>
        </p:txBody>
      </p:sp>
      <p:graphicFrame>
        <p:nvGraphicFramePr>
          <p:cNvPr id="5" name="Object 2" descr="Time plot showing the trends in U.S. employment for the sectors: service, manufacturing, and agriculture from 1860 to 2020."/>
          <p:cNvGraphicFramePr>
            <a:graphicFrameLocks noChangeAspect="1"/>
          </p:cNvGraphicFramePr>
          <p:nvPr>
            <p:extLst>
              <p:ext uri="{D42A27DB-BD31-4B8C-83A1-F6EECF244321}">
                <p14:modId xmlns:p14="http://schemas.microsoft.com/office/powerpoint/2010/main" val="2650354083"/>
              </p:ext>
            </p:extLst>
          </p:nvPr>
        </p:nvGraphicFramePr>
        <p:xfrm>
          <a:off x="1707572" y="2011218"/>
          <a:ext cx="5195455" cy="4100492"/>
        </p:xfrm>
        <a:graphic>
          <a:graphicData uri="http://schemas.openxmlformats.org/presentationml/2006/ole">
            <mc:AlternateContent xmlns:mc="http://schemas.openxmlformats.org/markup-compatibility/2006">
              <mc:Choice xmlns:v="urn:schemas-microsoft-com:vml" Requires="v">
                <p:oleObj spid="_x0000_s44080" name="Document" r:id="rId5" imgW="6967956" imgH="5499087" progId="Word.Document.12">
                  <p:embed/>
                </p:oleObj>
              </mc:Choice>
              <mc:Fallback>
                <p:oleObj name="Document" r:id="rId5" imgW="6967956" imgH="5499087" progId="Word.Document.12">
                  <p:embed/>
                  <p:pic>
                    <p:nvPicPr>
                      <p:cNvPr id="62466"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7572" y="2011218"/>
                        <a:ext cx="5195455" cy="4100492"/>
                      </a:xfrm>
                      <a:prstGeom prst="rect">
                        <a:avLst/>
                      </a:prstGeom>
                      <a:noFill/>
                      <a:ln>
                        <a:noFill/>
                      </a:ln>
                      <a:effectLst/>
                      <a:extLst/>
                    </p:spPr>
                  </p:pic>
                </p:oleObj>
              </mc:Fallback>
            </mc:AlternateContent>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1195</TotalTime>
  <Pages>15</Pages>
  <Words>2644</Words>
  <Application>Microsoft Office PowerPoint</Application>
  <PresentationFormat>Letter Paper (8.5x11 in)</PresentationFormat>
  <Paragraphs>367</Paragraphs>
  <Slides>41</Slides>
  <Notes>17</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41</vt:i4>
      </vt:variant>
    </vt:vector>
  </HeadingPairs>
  <TitlesOfParts>
    <vt:vector size="49" baseType="lpstr">
      <vt:lpstr>Arial</vt:lpstr>
      <vt:lpstr>Calibri</vt:lpstr>
      <vt:lpstr>Tahoma</vt:lpstr>
      <vt:lpstr>Times New Roman</vt:lpstr>
      <vt:lpstr>Wingdings</vt:lpstr>
      <vt:lpstr>Blends</vt:lpstr>
      <vt:lpstr>1_Blends</vt:lpstr>
      <vt:lpstr>Document</vt:lpstr>
      <vt:lpstr>Welcome to Service Management Chapter 1 The Service Economy</vt:lpstr>
      <vt:lpstr>Learning Objectives</vt:lpstr>
      <vt:lpstr>Table 1.1: Sector Employment in Top Ten Nations by 2015 Labor Force Size </vt:lpstr>
      <vt:lpstr>Service Definitions 1</vt:lpstr>
      <vt:lpstr>Service Definitions 2</vt:lpstr>
      <vt:lpstr>Service System Definition</vt:lpstr>
      <vt:lpstr>Figure 1.1: Role of Services in an Economy</vt:lpstr>
      <vt:lpstr>Figure 1.2: Stages of Economic Activity</vt:lpstr>
      <vt:lpstr>Figure 1.3: Trends in U.S. Employment by Sector, 1850 to 2015</vt:lpstr>
      <vt:lpstr>Table 1.2: Comparison of Societies</vt:lpstr>
      <vt:lpstr>Figure 1.4: Distribution of U.S. Employment by Industry, 2014</vt:lpstr>
      <vt:lpstr>Table 1.3: Language of Economic Evolution</vt:lpstr>
      <vt:lpstr>Experience Design Principles</vt:lpstr>
      <vt:lpstr>Figure 1.5: The Four Realms of an Experience</vt:lpstr>
      <vt:lpstr>Table 1.4: Typology of Services in the 21st Century</vt:lpstr>
      <vt:lpstr>Table 1.5: Foundational Premises (FPs) of Service-Dominant Logic</vt:lpstr>
      <vt:lpstr>Distinctive Characteristics of Service Operations</vt:lpstr>
      <vt:lpstr>Table 1.6: Non ownership Classification of Services</vt:lpstr>
      <vt:lpstr>Figure 1.6: Service Package</vt:lpstr>
      <vt:lpstr>The Service Package 1</vt:lpstr>
      <vt:lpstr>The Service Package 2</vt:lpstr>
      <vt:lpstr>Figure 1.7: The Service Process Matrix</vt:lpstr>
      <vt:lpstr>Figure 1.8: Challenges for Service Managers</vt:lpstr>
      <vt:lpstr>Figure 1.9: Open Systems View of Services</vt:lpstr>
      <vt:lpstr>Discussion Topics</vt:lpstr>
      <vt:lpstr>Interactive Class Exercise</vt:lpstr>
      <vt:lpstr>Case 1.1: Village Volvo 1</vt:lpstr>
      <vt:lpstr>Case 1.1: Village Volvo 2</vt:lpstr>
      <vt:lpstr>Case 1.1: Village Volvo 3</vt:lpstr>
      <vt:lpstr>Case 1.2: Xpresso Lube 1</vt:lpstr>
      <vt:lpstr>Case 1.2: Xpresso Lube 2</vt:lpstr>
      <vt:lpstr>Case 1.2: Xpresso Lube 3</vt:lpstr>
      <vt:lpstr>Figure 1.1: Role of Services in an Economy Long Description</vt:lpstr>
      <vt:lpstr>Figure 1.2: Stages of Economic Activity Long Description</vt:lpstr>
      <vt:lpstr>Figure 1.3: Trends in U.S. Employment by Sector, 1850 to 2015 Long Description</vt:lpstr>
      <vt:lpstr>Figure 1.4: Distribution of U.S. Employment by Industry, 2014 Long Description</vt:lpstr>
      <vt:lpstr>Figure 1.5: The Four Realms of an Experience Long Description</vt:lpstr>
      <vt:lpstr>Figure 1.6: Service Package Long Description</vt:lpstr>
      <vt:lpstr>Figure 1.7: The Service Process Matrix Long Description</vt:lpstr>
      <vt:lpstr>Figure 1.8: Challenges for Service Managers Long Description</vt:lpstr>
      <vt:lpstr>Figure 1.9: Open Systems View of Services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M, Michaelammal</cp:lastModifiedBy>
  <cp:revision>260</cp:revision>
  <cp:lastPrinted>1997-05-18T18:51:52Z</cp:lastPrinted>
  <dcterms:created xsi:type="dcterms:W3CDTF">1996-01-27T21:40:24Z</dcterms:created>
  <dcterms:modified xsi:type="dcterms:W3CDTF">2018-09-25T10:12:01Z</dcterms:modified>
</cp:coreProperties>
</file>