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 id="2147483660" r:id="rId2"/>
    <p:sldMasterId id="2147483664" r:id="rId3"/>
    <p:sldMasterId id="2147483668" r:id="rId4"/>
  </p:sldMasterIdLst>
  <p:notesMasterIdLst>
    <p:notesMasterId r:id="rId104"/>
  </p:notesMasterIdLst>
  <p:handoutMasterIdLst>
    <p:handoutMasterId r:id="rId105"/>
  </p:handoutMasterIdLst>
  <p:sldIdLst>
    <p:sldId id="256" r:id="rId5"/>
    <p:sldId id="394" r:id="rId6"/>
    <p:sldId id="258" r:id="rId7"/>
    <p:sldId id="271" r:id="rId8"/>
    <p:sldId id="272" r:id="rId9"/>
    <p:sldId id="259" r:id="rId10"/>
    <p:sldId id="263" r:id="rId11"/>
    <p:sldId id="264" r:id="rId12"/>
    <p:sldId id="260" r:id="rId13"/>
    <p:sldId id="265" r:id="rId14"/>
    <p:sldId id="406" r:id="rId15"/>
    <p:sldId id="352" r:id="rId16"/>
    <p:sldId id="268" r:id="rId17"/>
    <p:sldId id="269" r:id="rId18"/>
    <p:sldId id="416" r:id="rId19"/>
    <p:sldId id="270" r:id="rId20"/>
    <p:sldId id="273" r:id="rId21"/>
    <p:sldId id="275" r:id="rId22"/>
    <p:sldId id="274" r:id="rId23"/>
    <p:sldId id="405" r:id="rId24"/>
    <p:sldId id="286" r:id="rId25"/>
    <p:sldId id="353" r:id="rId26"/>
    <p:sldId id="354" r:id="rId27"/>
    <p:sldId id="281" r:id="rId28"/>
    <p:sldId id="280" r:id="rId29"/>
    <p:sldId id="355" r:id="rId30"/>
    <p:sldId id="358" r:id="rId31"/>
    <p:sldId id="356" r:id="rId32"/>
    <p:sldId id="357" r:id="rId33"/>
    <p:sldId id="285" r:id="rId34"/>
    <p:sldId id="417" r:id="rId35"/>
    <p:sldId id="287" r:id="rId36"/>
    <p:sldId id="288" r:id="rId37"/>
    <p:sldId id="407" r:id="rId38"/>
    <p:sldId id="289" r:id="rId39"/>
    <p:sldId id="408" r:id="rId40"/>
    <p:sldId id="412" r:id="rId41"/>
    <p:sldId id="290" r:id="rId42"/>
    <p:sldId id="359" r:id="rId43"/>
    <p:sldId id="360" r:id="rId44"/>
    <p:sldId id="413" r:id="rId45"/>
    <p:sldId id="414" r:id="rId46"/>
    <p:sldId id="294" r:id="rId47"/>
    <p:sldId id="361" r:id="rId48"/>
    <p:sldId id="395" r:id="rId49"/>
    <p:sldId id="296" r:id="rId50"/>
    <p:sldId id="297" r:id="rId51"/>
    <p:sldId id="298" r:id="rId52"/>
    <p:sldId id="299" r:id="rId53"/>
    <p:sldId id="300" r:id="rId54"/>
    <p:sldId id="362" r:id="rId55"/>
    <p:sldId id="363" r:id="rId56"/>
    <p:sldId id="304" r:id="rId57"/>
    <p:sldId id="305" r:id="rId58"/>
    <p:sldId id="306" r:id="rId59"/>
    <p:sldId id="364" r:id="rId60"/>
    <p:sldId id="365" r:id="rId61"/>
    <p:sldId id="366" r:id="rId62"/>
    <p:sldId id="367" r:id="rId63"/>
    <p:sldId id="311" r:id="rId64"/>
    <p:sldId id="368" r:id="rId65"/>
    <p:sldId id="369" r:id="rId66"/>
    <p:sldId id="315" r:id="rId67"/>
    <p:sldId id="317" r:id="rId68"/>
    <p:sldId id="318" r:id="rId69"/>
    <p:sldId id="415" r:id="rId70"/>
    <p:sldId id="320" r:id="rId71"/>
    <p:sldId id="390" r:id="rId72"/>
    <p:sldId id="379" r:id="rId73"/>
    <p:sldId id="382" r:id="rId74"/>
    <p:sldId id="383" r:id="rId75"/>
    <p:sldId id="391" r:id="rId76"/>
    <p:sldId id="380" r:id="rId77"/>
    <p:sldId id="381" r:id="rId78"/>
    <p:sldId id="385" r:id="rId79"/>
    <p:sldId id="386" r:id="rId80"/>
    <p:sldId id="387" r:id="rId81"/>
    <p:sldId id="388" r:id="rId82"/>
    <p:sldId id="389" r:id="rId83"/>
    <p:sldId id="370" r:id="rId84"/>
    <p:sldId id="321" r:id="rId85"/>
    <p:sldId id="372" r:id="rId86"/>
    <p:sldId id="371" r:id="rId87"/>
    <p:sldId id="393" r:id="rId88"/>
    <p:sldId id="325" r:id="rId89"/>
    <p:sldId id="326" r:id="rId90"/>
    <p:sldId id="327" r:id="rId91"/>
    <p:sldId id="374" r:id="rId92"/>
    <p:sldId id="375" r:id="rId93"/>
    <p:sldId id="376" r:id="rId94"/>
    <p:sldId id="329" r:id="rId95"/>
    <p:sldId id="330" r:id="rId96"/>
    <p:sldId id="331" r:id="rId97"/>
    <p:sldId id="411" r:id="rId98"/>
    <p:sldId id="333" r:id="rId99"/>
    <p:sldId id="335" r:id="rId100"/>
    <p:sldId id="337" r:id="rId101"/>
    <p:sldId id="377" r:id="rId102"/>
    <p:sldId id="392" r:id="rId10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936">
          <p15:clr>
            <a:srgbClr val="A4A3A4"/>
          </p15:clr>
        </p15:guide>
        <p15:guide id="2" orient="horz" pos="4272">
          <p15:clr>
            <a:srgbClr val="A4A3A4"/>
          </p15:clr>
        </p15:guide>
        <p15:guide id="3" pos="480">
          <p15:clr>
            <a:srgbClr val="A4A3A4"/>
          </p15:clr>
        </p15:guide>
        <p15:guide id="4" pos="5664">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N RUPPELT" initials="AR" lastIdx="145" clrIdx="0">
    <p:extLst/>
  </p:cmAuthor>
  <p:cmAuthor id="2" name="Colton Gigot" initials="CG" lastIdx="4" clrIdx="1"/>
  <p:cmAuthor id="3" name="Agate 10" initials="A1"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C3D69B"/>
    <a:srgbClr val="D7E4BD"/>
    <a:srgbClr val="F79646"/>
    <a:srgbClr val="FDEADA"/>
    <a:srgbClr val="FFFAB0"/>
    <a:srgbClr val="376092"/>
    <a:srgbClr val="0072A2"/>
    <a:srgbClr val="B422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279" autoAdjust="0"/>
    <p:restoredTop sz="95542" autoAdjust="0"/>
  </p:normalViewPr>
  <p:slideViewPr>
    <p:cSldViewPr>
      <p:cViewPr varScale="1">
        <p:scale>
          <a:sx n="91" d="100"/>
          <a:sy n="91" d="100"/>
        </p:scale>
        <p:origin x="-552" y="-120"/>
      </p:cViewPr>
      <p:guideLst>
        <p:guide orient="horz" pos="3936"/>
        <p:guide orient="horz" pos="4272"/>
        <p:guide pos="480"/>
        <p:guide pos="5664"/>
      </p:guideLst>
    </p:cSldViewPr>
  </p:slideViewPr>
  <p:outlineViewPr>
    <p:cViewPr>
      <p:scale>
        <a:sx n="33" d="100"/>
        <a:sy n="33" d="100"/>
      </p:scale>
      <p:origin x="0" y="12612"/>
    </p:cViewPr>
  </p:outlineViewPr>
  <p:notesTextViewPr>
    <p:cViewPr>
      <p:scale>
        <a:sx n="100" d="100"/>
        <a:sy n="100" d="100"/>
      </p:scale>
      <p:origin x="0" y="0"/>
    </p:cViewPr>
  </p:notesTextViewPr>
  <p:sorterViewPr>
    <p:cViewPr>
      <p:scale>
        <a:sx n="100" d="100"/>
        <a:sy n="100" d="100"/>
      </p:scale>
      <p:origin x="0" y="1986"/>
    </p:cViewPr>
  </p:sorterViewPr>
  <p:notesViewPr>
    <p:cSldViewPr>
      <p:cViewPr>
        <p:scale>
          <a:sx n="249" d="100"/>
          <a:sy n="249" d="100"/>
        </p:scale>
        <p:origin x="632" y="650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slide" Target="slides/slide97.xml"/><Relationship Id="rId102" Type="http://schemas.openxmlformats.org/officeDocument/2006/relationships/slide" Target="slides/slide98.xml"/><Relationship Id="rId103" Type="http://schemas.openxmlformats.org/officeDocument/2006/relationships/slide" Target="slides/slide99.xml"/><Relationship Id="rId104" Type="http://schemas.openxmlformats.org/officeDocument/2006/relationships/notesMaster" Target="notesMasters/notesMaster1.xml"/><Relationship Id="rId105" Type="http://schemas.openxmlformats.org/officeDocument/2006/relationships/handoutMaster" Target="handoutMasters/handoutMaster1.xml"/><Relationship Id="rId106" Type="http://schemas.openxmlformats.org/officeDocument/2006/relationships/printerSettings" Target="printerSettings/printerSettings1.bin"/><Relationship Id="rId107" Type="http://schemas.openxmlformats.org/officeDocument/2006/relationships/commentAuthors" Target="commentAuthor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8" Type="http://schemas.openxmlformats.org/officeDocument/2006/relationships/presProps" Target="presProps.xml"/><Relationship Id="rId109" Type="http://schemas.openxmlformats.org/officeDocument/2006/relationships/viewProps" Target="viewProp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70" Type="http://schemas.openxmlformats.org/officeDocument/2006/relationships/slide" Target="slides/slide66.xml"/><Relationship Id="rId71" Type="http://schemas.openxmlformats.org/officeDocument/2006/relationships/slide" Target="slides/slide67.xml"/><Relationship Id="rId72" Type="http://schemas.openxmlformats.org/officeDocument/2006/relationships/slide" Target="slides/slide68.xml"/><Relationship Id="rId73" Type="http://schemas.openxmlformats.org/officeDocument/2006/relationships/slide" Target="slides/slide69.xml"/><Relationship Id="rId74" Type="http://schemas.openxmlformats.org/officeDocument/2006/relationships/slide" Target="slides/slide70.xml"/><Relationship Id="rId75" Type="http://schemas.openxmlformats.org/officeDocument/2006/relationships/slide" Target="slides/slide71.xml"/><Relationship Id="rId76" Type="http://schemas.openxmlformats.org/officeDocument/2006/relationships/slide" Target="slides/slide72.xml"/><Relationship Id="rId77" Type="http://schemas.openxmlformats.org/officeDocument/2006/relationships/slide" Target="slides/slide73.xml"/><Relationship Id="rId78" Type="http://schemas.openxmlformats.org/officeDocument/2006/relationships/slide" Target="slides/slide74.xml"/><Relationship Id="rId79" Type="http://schemas.openxmlformats.org/officeDocument/2006/relationships/slide" Target="slides/slide75.xml"/><Relationship Id="rId110" Type="http://schemas.openxmlformats.org/officeDocument/2006/relationships/theme" Target="theme/theme1.xml"/><Relationship Id="rId90" Type="http://schemas.openxmlformats.org/officeDocument/2006/relationships/slide" Target="slides/slide86.xml"/><Relationship Id="rId91" Type="http://schemas.openxmlformats.org/officeDocument/2006/relationships/slide" Target="slides/slide87.xml"/><Relationship Id="rId92" Type="http://schemas.openxmlformats.org/officeDocument/2006/relationships/slide" Target="slides/slide88.xml"/><Relationship Id="rId93" Type="http://schemas.openxmlformats.org/officeDocument/2006/relationships/slide" Target="slides/slide89.xml"/><Relationship Id="rId94" Type="http://schemas.openxmlformats.org/officeDocument/2006/relationships/slide" Target="slides/slide90.xml"/><Relationship Id="rId95" Type="http://schemas.openxmlformats.org/officeDocument/2006/relationships/slide" Target="slides/slide91.xml"/><Relationship Id="rId96" Type="http://schemas.openxmlformats.org/officeDocument/2006/relationships/slide" Target="slides/slide92.xml"/><Relationship Id="rId97" Type="http://schemas.openxmlformats.org/officeDocument/2006/relationships/slide" Target="slides/slide93.xml"/><Relationship Id="rId98" Type="http://schemas.openxmlformats.org/officeDocument/2006/relationships/slide" Target="slides/slide94.xml"/><Relationship Id="rId99" Type="http://schemas.openxmlformats.org/officeDocument/2006/relationships/slide" Target="slides/slide95.xml"/><Relationship Id="rId111" Type="http://schemas.openxmlformats.org/officeDocument/2006/relationships/tableStyles" Target="tableStyles.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slide" Target="slides/slide61.xml"/><Relationship Id="rId66" Type="http://schemas.openxmlformats.org/officeDocument/2006/relationships/slide" Target="slides/slide62.xml"/><Relationship Id="rId67" Type="http://schemas.openxmlformats.org/officeDocument/2006/relationships/slide" Target="slides/slide63.xml"/><Relationship Id="rId68" Type="http://schemas.openxmlformats.org/officeDocument/2006/relationships/slide" Target="slides/slide64.xml"/><Relationship Id="rId69" Type="http://schemas.openxmlformats.org/officeDocument/2006/relationships/slide" Target="slides/slide65.xml"/><Relationship Id="rId100" Type="http://schemas.openxmlformats.org/officeDocument/2006/relationships/slide" Target="slides/slide96.xml"/><Relationship Id="rId80" Type="http://schemas.openxmlformats.org/officeDocument/2006/relationships/slide" Target="slides/slide76.xml"/><Relationship Id="rId81" Type="http://schemas.openxmlformats.org/officeDocument/2006/relationships/slide" Target="slides/slide77.xml"/><Relationship Id="rId82" Type="http://schemas.openxmlformats.org/officeDocument/2006/relationships/slide" Target="slides/slide78.xml"/><Relationship Id="rId83" Type="http://schemas.openxmlformats.org/officeDocument/2006/relationships/slide" Target="slides/slide79.xml"/><Relationship Id="rId84" Type="http://schemas.openxmlformats.org/officeDocument/2006/relationships/slide" Target="slides/slide80.xml"/><Relationship Id="rId85" Type="http://schemas.openxmlformats.org/officeDocument/2006/relationships/slide" Target="slides/slide81.xml"/><Relationship Id="rId86" Type="http://schemas.openxmlformats.org/officeDocument/2006/relationships/slide" Target="slides/slide82.xml"/><Relationship Id="rId87" Type="http://schemas.openxmlformats.org/officeDocument/2006/relationships/slide" Target="slides/slide83.xml"/><Relationship Id="rId88" Type="http://schemas.openxmlformats.org/officeDocument/2006/relationships/slide" Target="slides/slide84.xml"/><Relationship Id="rId89" Type="http://schemas.openxmlformats.org/officeDocument/2006/relationships/slide" Target="slides/slide8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7B9F02F4-8DB4-49A2-B376-E9B869BA7AEC}" type="datetimeFigureOut">
              <a:rPr lang="en-US" smtClean="0"/>
              <a:t>4/6/17</a:t>
            </a:fld>
            <a:endParaRPr lang="en-US" dirty="0"/>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C57EE41F-9240-4B71-ABCB-4DA39624FD1E}" type="slidenum">
              <a:rPr lang="en-US" smtClean="0"/>
              <a:t>‹#›</a:t>
            </a:fld>
            <a:endParaRPr lang="en-US" dirty="0"/>
          </a:p>
        </p:txBody>
      </p:sp>
    </p:spTree>
    <p:extLst>
      <p:ext uri="{BB962C8B-B14F-4D97-AF65-F5344CB8AC3E}">
        <p14:creationId xmlns:p14="http://schemas.microsoft.com/office/powerpoint/2010/main" val="14663385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5BAD610-6E43-486C-9330-78E916D28EF3}" type="datetimeFigureOut">
              <a:rPr lang="en-US" smtClean="0"/>
              <a:pPr/>
              <a:t>4/6/17</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3B77834-1D65-4CA4-A322-DCD675ADD8F3}" type="slidenum">
              <a:rPr lang="en-US" smtClean="0"/>
              <a:pPr/>
              <a:t>‹#›</a:t>
            </a:fld>
            <a:endParaRPr lang="en-US" dirty="0"/>
          </a:p>
        </p:txBody>
      </p:sp>
    </p:spTree>
    <p:extLst>
      <p:ext uri="{BB962C8B-B14F-4D97-AF65-F5344CB8AC3E}">
        <p14:creationId xmlns:p14="http://schemas.microsoft.com/office/powerpoint/2010/main" val="4100850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discuss pension benefits and other postretirement benefits in this chapter. Accounting for pension benefits recognizes that they represent deferred compensation for current service. Accordingly, the cost of these benefits is recognized on an accrual basis during the years that employees earn the benefits.</a:t>
            </a:r>
            <a:endParaRPr lang="en-IN"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a:t>
            </a:fld>
            <a:endParaRPr lang="en-US" dirty="0"/>
          </a:p>
        </p:txBody>
      </p:sp>
    </p:spTree>
    <p:extLst>
      <p:ext uri="{BB962C8B-B14F-4D97-AF65-F5344CB8AC3E}">
        <p14:creationId xmlns:p14="http://schemas.microsoft.com/office/powerpoint/2010/main" val="1741429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When setting aside cash to fund a pension plan, the uncertainty surrounding the rate of return on plan assets is but one of several uncertainties inherent in a defined benefit plan. Employee turnover affects the number of employees who ultimately will become eligible for retirement benefits. The age at which employees will choose to retire as well as life expectancies will impact both the length of the retirement period and the amount of the benefits. Inflation, future compensation levels, and interest rates also have obvious influence on eventual benefits.</a:t>
            </a:r>
          </a:p>
          <a:p>
            <a:endParaRPr lang="en-US" dirty="0"/>
          </a:p>
          <a:p>
            <a:r>
              <a:rPr lang="en-US" b="0" dirty="0"/>
              <a:t>Typically, a firm will hire an </a:t>
            </a:r>
            <a:r>
              <a:rPr lang="en-US" b="1" dirty="0"/>
              <a:t>actuary</a:t>
            </a:r>
            <a:r>
              <a:rPr lang="en-US" b="0" dirty="0"/>
              <a:t>, a professional trained in a particular branch of statistics and mathematics, to assess the various uncertainties (employee turnover, salary levels, mortality, etc.) and to estimate the company’s obligation to employees in connection with its pension plan. Such estimates are inherently subjective, so regardless of the skill of the actuary, estimates invariably deviate from the actual outcome to one degree or another.</a:t>
            </a:r>
            <a:endParaRPr lang="en-IN" b="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return on assets can turn out to be more or less than expected. These deviations are referred to as </a:t>
            </a:r>
            <a:r>
              <a:rPr lang="en-US" i="1" dirty="0"/>
              <a:t>gains </a:t>
            </a:r>
            <a:r>
              <a:rPr lang="en-US" dirty="0"/>
              <a:t>and </a:t>
            </a:r>
            <a:r>
              <a:rPr lang="en-US" i="1" dirty="0"/>
              <a:t>losses </a:t>
            </a:r>
            <a:r>
              <a:rPr lang="en-US" dirty="0"/>
              <a:t>on pension assets. When it’s necessary to revise estimates related to the pension obligation because it’s determined to be more or less than previously thought, these revisions are referred to as </a:t>
            </a:r>
            <a:r>
              <a:rPr lang="en-US" i="1" dirty="0"/>
              <a:t>losses </a:t>
            </a:r>
            <a:r>
              <a:rPr lang="en-US" dirty="0"/>
              <a:t>and </a:t>
            </a:r>
            <a:r>
              <a:rPr lang="en-US" i="1" dirty="0"/>
              <a:t>gains</a:t>
            </a:r>
            <a:r>
              <a:rPr lang="en-US" dirty="0"/>
              <a:t>,</a:t>
            </a:r>
            <a:r>
              <a:rPr lang="en-US" i="1" dirty="0"/>
              <a:t> </a:t>
            </a:r>
            <a:r>
              <a:rPr lang="en-US" dirty="0"/>
              <a:t>respectively, on the pension liability. Later, we will discuss the accounting treatment of gains and losses from either source. The point here is that the risk of the pension obligation changing unexpectedly or the pension funds being inadequate to meet the obligation is borne by the employer with a defined benefit pension plan.</a:t>
            </a:r>
          </a:p>
          <a:p>
            <a:endParaRPr lang="en-US" dirty="0"/>
          </a:p>
          <a:p>
            <a:r>
              <a:rPr lang="en-US" dirty="0"/>
              <a:t>The key elements of a defined benefit pension plan are: </a:t>
            </a:r>
          </a:p>
          <a:p>
            <a:pPr marL="228600" indent="-228600">
              <a:buFont typeface="+mj-lt"/>
              <a:buAutoNum type="arabicPeriod"/>
            </a:pPr>
            <a:r>
              <a:rPr lang="en-IN" dirty="0" smtClean="0"/>
              <a:t>The </a:t>
            </a:r>
            <a:r>
              <a:rPr lang="en-IN" dirty="0"/>
              <a:t>employer’s obligation to pay retirement benefits in the future.</a:t>
            </a:r>
          </a:p>
          <a:p>
            <a:pPr marL="228600" indent="-228600">
              <a:buFont typeface="+mj-lt"/>
              <a:buAutoNum type="arabicPeriod"/>
            </a:pPr>
            <a:r>
              <a:rPr lang="en-IN" dirty="0" smtClean="0"/>
              <a:t>The </a:t>
            </a:r>
            <a:r>
              <a:rPr lang="en-IN" dirty="0"/>
              <a:t>plan assets set aside by the employer from which to pay the retirement benefits in the future.</a:t>
            </a:r>
          </a:p>
          <a:p>
            <a:pPr marL="228600" indent="-228600">
              <a:buFont typeface="+mj-lt"/>
              <a:buAutoNum type="arabicPeriod"/>
            </a:pPr>
            <a:r>
              <a:rPr lang="en-IN" dirty="0" smtClean="0"/>
              <a:t>The </a:t>
            </a:r>
            <a:r>
              <a:rPr lang="en-IN" dirty="0"/>
              <a:t>periodic expense of having a pension plan. </a:t>
            </a:r>
          </a:p>
          <a:p>
            <a:r>
              <a:rPr lang="en-IN" dirty="0"/>
              <a:t>We will learn in this chapter that the first two elements are not reported individually in the employer’s financial statements. It is important to understand the composition of both the pension obligation and the plan assets because (a) they are reported as a net amount in the balance sheet, and (b) their balances are reported in disclosure notes. And, importantly, the pension expense reported in the income statement is a direct composite of periodic changes that occur in both the pension obligation and the plan assets.</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17–3</a:t>
            </a:r>
            <a:endParaRPr lang="en-IN" dirty="0"/>
          </a:p>
          <a:p>
            <a:endParaRPr lang="en-IN" dirty="0"/>
          </a:p>
          <a:p>
            <a:r>
              <a:rPr lang="en-IN" dirty="0"/>
              <a:t>The annual pension expense reflects changes in both the pension obligation and the plan </a:t>
            </a:r>
            <a:r>
              <a:rPr lang="en-US" dirty="0"/>
              <a:t>assets. The above illustration provides a brief overview of how these changes are included in pension expense</a:t>
            </a:r>
            <a:r>
              <a:rPr lang="en-US" dirty="0" smtClean="0"/>
              <a:t>.</a:t>
            </a:r>
          </a:p>
          <a:p>
            <a:endParaRPr lang="en-US" dirty="0"/>
          </a:p>
          <a:p>
            <a:r>
              <a:rPr lang="en-US" dirty="0"/>
              <a:t>Note that the actual return is adjusted for any difference between actual and expected return, resulting in the expected return being reflected in pension expense. This loss or gain from investing plan assets is combined with losses and gains from revisions in the pension liability for deferred inclusion in pension expense.</a:t>
            </a:r>
          </a:p>
          <a:p>
            <a:endParaRPr lang="en-US" dirty="0"/>
          </a:p>
          <a:p>
            <a:r>
              <a:rPr lang="en-US" dirty="0"/>
              <a:t>Interest and investment return are financing aspects of the pension cost. The recognition of some elements of the pension expense is delayed.</a:t>
            </a:r>
          </a:p>
          <a:p>
            <a:endParaRPr lang="en-US" dirty="0"/>
          </a:p>
          <a:p>
            <a:endParaRPr lang="en-US" baseline="0"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17–4</a:t>
            </a:r>
            <a:endParaRPr lang="en-US" dirty="0"/>
          </a:p>
          <a:p>
            <a:endParaRPr lang="en-US" dirty="0"/>
          </a:p>
          <a:p>
            <a:r>
              <a:rPr lang="en-US" dirty="0"/>
              <a:t>Now we consider more precisely what is meant by the pension obligation. </a:t>
            </a:r>
            <a:endParaRPr lang="en-US" dirty="0" smtClean="0"/>
          </a:p>
          <a:p>
            <a:endParaRPr lang="en-US" dirty="0" smtClean="0"/>
          </a:p>
          <a:p>
            <a:r>
              <a:rPr lang="en-US" dirty="0" smtClean="0"/>
              <a:t>Unfortunately</a:t>
            </a:r>
            <a:r>
              <a:rPr lang="en-US" dirty="0"/>
              <a:t>, there’s not just one definition, nor is there uniformity concerning which definition is most appropriate for pension accounting. Actually, three different ways to measure the pension obligation have meaning in pension accounting, as shown in the above illustration.</a:t>
            </a:r>
          </a:p>
          <a:p>
            <a:pPr marL="228600" indent="-228600">
              <a:buFont typeface="+mj-lt"/>
              <a:buAutoNum type="arabicPeriod"/>
            </a:pPr>
            <a:r>
              <a:rPr lang="en-US" b="0" dirty="0" smtClean="0"/>
              <a:t>Accumulated </a:t>
            </a:r>
            <a:r>
              <a:rPr lang="en-US" b="0" dirty="0"/>
              <a:t>benefit obligation (ABO)—</a:t>
            </a:r>
            <a:r>
              <a:rPr lang="en-IN" b="0" dirty="0"/>
              <a:t>The actuary’s estimate of the total retirement benefits (at their discounted present value) earned so far by employees, applying the pension formula using </a:t>
            </a:r>
            <a:r>
              <a:rPr lang="en-IN" b="1" dirty="0"/>
              <a:t>existing</a:t>
            </a:r>
            <a:r>
              <a:rPr lang="en-IN" b="0" dirty="0"/>
              <a:t> compensation levels.</a:t>
            </a:r>
            <a:endParaRPr lang="en-US" b="0" dirty="0"/>
          </a:p>
          <a:p>
            <a:pPr marL="228600" indent="-228600">
              <a:buFont typeface="+mj-lt"/>
              <a:buAutoNum type="arabicPeriod"/>
            </a:pPr>
            <a:r>
              <a:rPr lang="en-US" b="0" dirty="0" smtClean="0"/>
              <a:t>Vested </a:t>
            </a:r>
            <a:r>
              <a:rPr lang="en-US" b="0" dirty="0"/>
              <a:t>benefit obligation (VBO)—</a:t>
            </a:r>
            <a:r>
              <a:rPr lang="en-IN" b="0" dirty="0"/>
              <a:t>The portion of the accumulated benefit obligation that plan participants are entitled to receive regardless of their continued employment.</a:t>
            </a:r>
            <a:endParaRPr lang="en-US" b="0" dirty="0"/>
          </a:p>
          <a:p>
            <a:pPr marL="228600" indent="-228600">
              <a:buFont typeface="+mj-lt"/>
              <a:buAutoNum type="arabicPeriod"/>
            </a:pPr>
            <a:r>
              <a:rPr lang="en-US" b="0" dirty="0" smtClean="0"/>
              <a:t>Projected </a:t>
            </a:r>
            <a:r>
              <a:rPr lang="en-US" b="0" dirty="0"/>
              <a:t>benefit obligation </a:t>
            </a:r>
            <a:r>
              <a:rPr lang="en-US" dirty="0"/>
              <a:t>(PBO)—</a:t>
            </a:r>
            <a:r>
              <a:rPr lang="en-IN" dirty="0"/>
              <a:t>The actuary’s estimate of the total retirement benefits (at their discounted present value) earned so far by employees, applying the pension formula using </a:t>
            </a:r>
            <a:r>
              <a:rPr lang="en-IN" b="1" dirty="0"/>
              <a:t>estimated future </a:t>
            </a:r>
            <a:r>
              <a:rPr lang="en-IN" dirty="0"/>
              <a:t>compensation levels. (If the pension formula does not include future compensation levels, the PBO and the ABO are the same.)</a:t>
            </a:r>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17–5</a:t>
            </a:r>
            <a:endParaRPr lang="en-US" dirty="0"/>
          </a:p>
          <a:p>
            <a:endParaRPr lang="en-US" dirty="0"/>
          </a:p>
          <a:p>
            <a:r>
              <a:rPr lang="en-US" dirty="0"/>
              <a:t>Since it’s unlikely that there will be no salary increases between now and retirement, a more meaningful measurement should include a projection of what the salary might be at retirement. Measured this way, the liability is referred to as the </a:t>
            </a:r>
            <a:r>
              <a:rPr lang="en-US" b="1" dirty="0"/>
              <a:t>projected benefit obligation (PBO)</a:t>
            </a:r>
            <a:r>
              <a:rPr lang="en-US" b="0" dirty="0"/>
              <a:t>. </a:t>
            </a:r>
            <a:r>
              <a:rPr lang="en-US" dirty="0"/>
              <a:t>The PBO estimates retirement benefits by applying the pension formula using projected future compensation levels.</a:t>
            </a:r>
            <a:r>
              <a:rPr lang="en-US" baseline="0" dirty="0"/>
              <a:t> </a:t>
            </a:r>
            <a:r>
              <a:rPr lang="en-US" dirty="0"/>
              <a:t>Hereafter in the chapter, when we mention the “pension obligation,” we are referring to the PBO. The PBO measurement may be less reliable than the ABO but is more relevant and representationally faithful.</a:t>
            </a:r>
          </a:p>
          <a:p>
            <a:endParaRPr lang="en-US" dirty="0"/>
          </a:p>
          <a:p>
            <a:r>
              <a:rPr lang="en-US" dirty="0"/>
              <a:t>The relationship among the three ways to measure the pension obligation is as depicted in the</a:t>
            </a:r>
            <a:r>
              <a:rPr lang="en-US" baseline="0" dirty="0"/>
              <a:t> above i</a:t>
            </a:r>
            <a:r>
              <a:rPr lang="en-US" dirty="0"/>
              <a:t>llustration.</a:t>
            </a:r>
          </a:p>
          <a:p>
            <a:endParaRPr lang="en-US" dirty="0"/>
          </a:p>
          <a:p>
            <a:endParaRPr lang="en-US" baseline="0"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15</a:t>
            </a:fld>
            <a:endParaRPr lang="en-IN" dirty="0">
              <a:solidFill>
                <a:prstClr val="black"/>
              </a:solidFill>
            </a:endParaRPr>
          </a:p>
        </p:txBody>
      </p:sp>
    </p:spTree>
    <p:extLst>
      <p:ext uri="{BB962C8B-B14F-4D97-AF65-F5344CB8AC3E}">
        <p14:creationId xmlns:p14="http://schemas.microsoft.com/office/powerpoint/2010/main" val="1820623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The </a:t>
            </a:r>
            <a:r>
              <a:rPr lang="en-US" b="1" dirty="0"/>
              <a:t>accumulated benefit obligation (ABO) </a:t>
            </a:r>
            <a:r>
              <a:rPr lang="en-US" b="0" dirty="0"/>
              <a:t>is an estimate of the discounted present value of the retirement benefits earned so far by employees, applying the plan’s pension formula using existing compensation levels. When we look at a detailed calculation of the projected benefit obligation later, keep in mind that simply substituting the employee’s existing compensation in the pension formula for her projected salary at retirement would give us the accumulated benefit obligation.</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Suppose an employee leaves the company to take another job. Will she still get earned benefits at retirement? The answer depends on whether the benefits are vested under the terms of this particular pension plan. If benefits are fully vested—yes. Vested benefits are those that employees have the right to receive even if their employment were to cease today.</a:t>
            </a:r>
          </a:p>
          <a:p>
            <a:endParaRPr lang="en-US" dirty="0"/>
          </a:p>
          <a:p>
            <a:r>
              <a:rPr lang="en-IN" dirty="0"/>
              <a:t>Pension plans typically require some minimum period of employment before benefits vest</a:t>
            </a:r>
            <a:r>
              <a:rPr lang="en-IN" dirty="0" smtClean="0"/>
              <a:t>. </a:t>
            </a:r>
            <a:r>
              <a:rPr lang="en-US" dirty="0" smtClean="0"/>
              <a:t>Today</a:t>
            </a:r>
            <a:r>
              <a:rPr lang="en-US" dirty="0"/>
              <a:t>, benefits must vest (a) fully within five years or (b) 20% within three years with another 20% vesting each subsequent year until fully vested after seven years. Five-year vesting is most common.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Through the Employee Retirement Income Security Act (ERISA), passed in 1974, vesting requirements were tightened drastically to protect employees. These requirements have been changed periodically since then.</a:t>
            </a:r>
          </a:p>
          <a:p>
            <a:endParaRPr lang="en-US" dirty="0"/>
          </a:p>
          <a:p>
            <a:r>
              <a:rPr lang="en-US" dirty="0"/>
              <a:t>ERISA also established the Pension Benefit Guaranty Corporation (PBGC) to impose liens on corporate assets for unfunded pension liabilities in certain instances and to administer terminated pension plans. The PBGC provides a form of insurance for employees similar to the role of the FDIC for bank accounts and is financed by premiums from employers equal to specified amounts for each covered employee. It makes retirement payments for terminated plans and guarantees basic vested benefits when pension liabilities exceed assets.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17–5</a:t>
            </a:r>
            <a:endParaRPr lang="en-US" dirty="0"/>
          </a:p>
          <a:p>
            <a:endParaRPr lang="en-US" dirty="0"/>
          </a:p>
          <a:p>
            <a:r>
              <a:rPr lang="en-US" dirty="0"/>
              <a:t>Since it’s unlikely that there will be no salary increases between now and retirement, a more meaningful measurement should include a projection of what the salary might be at retirement. Measured this way, the liability is referred to as the </a:t>
            </a:r>
            <a:r>
              <a:rPr lang="en-US" b="1" dirty="0"/>
              <a:t>projected benefit obligation (PBO)</a:t>
            </a:r>
            <a:r>
              <a:rPr lang="en-US" b="0" dirty="0"/>
              <a:t>. </a:t>
            </a:r>
            <a:r>
              <a:rPr lang="en-US" dirty="0"/>
              <a:t>The PBO estimates retirement benefits by applying the pension formula using projected future compensation levels.</a:t>
            </a:r>
            <a:r>
              <a:rPr lang="en-US" baseline="0" dirty="0"/>
              <a:t> </a:t>
            </a:r>
            <a:r>
              <a:rPr lang="en-US" dirty="0"/>
              <a:t>Hereafter in the chapter, when we mention the “pension obligation,” we are referring to the PBO. The PBO measurement may be less reliable than the ABO but is more relevant and representationally faithful.</a:t>
            </a:r>
          </a:p>
          <a:p>
            <a:endParaRPr lang="en-US" dirty="0"/>
          </a:p>
          <a:p>
            <a:r>
              <a:rPr lang="en-US" dirty="0"/>
              <a:t>The relationship among the three ways to measure the pension obligation is as depicted in the</a:t>
            </a:r>
            <a:r>
              <a:rPr lang="en-US" baseline="0" dirty="0"/>
              <a:t> above i</a:t>
            </a:r>
            <a:r>
              <a:rPr lang="en-US" dirty="0"/>
              <a:t>llustration.</a:t>
            </a:r>
          </a:p>
          <a:p>
            <a:endParaRPr lang="en-US" dirty="0"/>
          </a:p>
          <a:p>
            <a:endParaRPr lang="en-US" baseline="0"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IN" dirty="0"/>
              <a:t>United States pension funds total more than $15 trillion. Periodic pension costs constitutes one of the largest expenses many companies report. The corporate liability for providing pension benefits is huge. Obviously, then, the </a:t>
            </a:r>
            <a:r>
              <a:rPr lang="en-US" dirty="0"/>
              <a:t>financial reporting responsibility for pensions has important social and economic implications. </a:t>
            </a:r>
            <a:r>
              <a:rPr lang="en-IN" dirty="0"/>
              <a:t>Pension plans are designed to provide income to individuals during their retirement years. This is accomplished by setting aside funds during an employee’s working years so that at retirement the accumulated funds plus earnings from investing those funds are available to replace </a:t>
            </a:r>
            <a:r>
              <a:rPr lang="en-IN" dirty="0" smtClean="0"/>
              <a:t>wages.</a:t>
            </a:r>
            <a:r>
              <a:rPr lang="en-IN" baseline="0" dirty="0" smtClean="0"/>
              <a:t> </a:t>
            </a:r>
            <a:r>
              <a:rPr lang="en-IN" dirty="0"/>
              <a:t>Corporations establish pension plans for a variety of reasons. Sponsorship of pension plans provides employees with a degree of retirement security and </a:t>
            </a:r>
            <a:r>
              <a:rPr lang="en-IN" dirty="0" smtClean="0"/>
              <a:t>fulfills </a:t>
            </a:r>
            <a:r>
              <a:rPr lang="en-IN" dirty="0"/>
              <a:t>a moral obligation felt by many employers. This security also can induce a degree of job satisfaction and perhaps loyalty that might enhance productivity and reduce turnover. Motivation to sponsor a plan sometimes comes from union demands and often relates to being competitive in the </a:t>
            </a:r>
            <a:r>
              <a:rPr lang="en-US" dirty="0"/>
              <a:t>labor market.</a:t>
            </a:r>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A0773F0-8481-4117-9EE2-632B30AC2177}" type="slidenum">
              <a:rPr lang="en-IN">
                <a:solidFill>
                  <a:prstClr val="black"/>
                </a:solidFill>
              </a:rPr>
              <a:pPr/>
              <a:t>2</a:t>
            </a:fld>
            <a:endParaRPr lang="en-IN" dirty="0">
              <a:solidFill>
                <a:prstClr val="black"/>
              </a:solidFill>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17–6</a:t>
            </a:r>
          </a:p>
          <a:p>
            <a:endParaRPr lang="en-US" dirty="0"/>
          </a:p>
          <a:p>
            <a:r>
              <a:rPr lang="en-US" dirty="0"/>
              <a:t> To understand the concept better, we will simplify our illustration by looking at how pension amounts would be determined for a single employee. Here, in this illustration, Jessica Farrow was hired by global communication in 2007. The company has a defined benefit pension plan. Thus, the annual </a:t>
            </a:r>
            <a:r>
              <a:rPr lang="en-US" dirty="0" smtClean="0"/>
              <a:t>retirement </a:t>
            </a:r>
            <a:r>
              <a:rPr lang="en-US" dirty="0"/>
              <a:t>benefits </a:t>
            </a:r>
            <a:r>
              <a:rPr lang="en-US" dirty="0" smtClean="0"/>
              <a:t>are </a:t>
            </a:r>
            <a:r>
              <a:rPr lang="en-US" dirty="0"/>
              <a:t>calculated by the pension formula. Farrow is expected to retire in 2046 after 40 years of service. Her retirement period is expected to be 20 years. Her salary is $100,000 at the end of 2016 and the interest rate is 6%. The actuary projects that Farrow’s salary </a:t>
            </a:r>
            <a:r>
              <a:rPr lang="en-US" dirty="0" smtClean="0"/>
              <a:t>will </a:t>
            </a:r>
            <a:r>
              <a:rPr lang="en-US" dirty="0"/>
              <a:t>be $400,000 at the time of her retirement. We are asked to find the company’s projected benefit obligation.</a:t>
            </a:r>
          </a:p>
          <a:p>
            <a:endParaRPr lang="en-US" dirty="0"/>
          </a:p>
          <a:p>
            <a:r>
              <a:rPr lang="en-US" dirty="0"/>
              <a:t>The steps to calculate the PBO are:</a:t>
            </a:r>
          </a:p>
          <a:p>
            <a:pPr marL="232943" indent="-232943" defTabSz="931774">
              <a:buFontTx/>
              <a:buAutoNum type="arabicParenR"/>
              <a:defRPr/>
            </a:pPr>
            <a:r>
              <a:rPr lang="en-IN" dirty="0"/>
              <a:t>Use the pension formula (including a projection of future salary levels) to determine the retirement benefits earned to date.</a:t>
            </a:r>
          </a:p>
          <a:p>
            <a:pPr marL="232943" indent="-232943" defTabSz="931774">
              <a:buFontTx/>
              <a:buAutoNum type="arabicParenR"/>
              <a:defRPr/>
            </a:pPr>
            <a:r>
              <a:rPr lang="en-IN" dirty="0"/>
              <a:t>Find the present value of the retirement benefits as of the retirement date (end of 2046).</a:t>
            </a:r>
          </a:p>
          <a:p>
            <a:pPr marL="232943" indent="-232943" defTabSz="931774">
              <a:buFontTx/>
              <a:buAutoNum type="arabicParenR"/>
              <a:defRPr/>
            </a:pPr>
            <a:r>
              <a:rPr lang="en-IN" dirty="0"/>
              <a:t>Find the present value of retirement benefits as of the current date (end of 2016).</a:t>
            </a:r>
            <a:r>
              <a:rPr lang="en-US" dirty="0"/>
              <a:t>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21</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IN" dirty="0"/>
              <a:t>Illustration </a:t>
            </a:r>
            <a:r>
              <a:rPr lang="en-IN" dirty="0" smtClean="0"/>
              <a:t>17–6</a:t>
            </a:r>
          </a:p>
          <a:p>
            <a:pPr defTabSz="931774">
              <a:defRPr/>
            </a:pPr>
            <a:endParaRPr lang="en-IN" dirty="0"/>
          </a:p>
          <a:p>
            <a:pPr defTabSz="931774">
              <a:defRPr/>
            </a:pPr>
            <a:r>
              <a:rPr lang="en-IN" dirty="0"/>
              <a:t>Step</a:t>
            </a:r>
            <a:r>
              <a:rPr lang="en-IN" baseline="0" dirty="0"/>
              <a:t> 1: </a:t>
            </a:r>
            <a:r>
              <a:rPr lang="en-IN" dirty="0"/>
              <a:t>Using the pension formula where </a:t>
            </a:r>
            <a:r>
              <a:rPr lang="en-IN" baseline="0" dirty="0"/>
              <a:t>the</a:t>
            </a:r>
            <a:r>
              <a:rPr lang="en-IN" dirty="0"/>
              <a:t> projected future salary is $400,000 and service years is 10, we determine the retirement benefits earned to date to be</a:t>
            </a:r>
            <a:r>
              <a:rPr lang="en-IN" baseline="0" dirty="0"/>
              <a:t> $60,000 per year</a:t>
            </a:r>
            <a:r>
              <a:rPr lang="en-IN" dirty="0"/>
              <a:t>.</a:t>
            </a:r>
          </a:p>
          <a:p>
            <a:pPr defTabSz="931774">
              <a:defRPr/>
            </a:pPr>
            <a:r>
              <a:rPr lang="en-IN" dirty="0"/>
              <a:t>Step 2: We find the present value of the retirement benefits as of the retirement date to be </a:t>
            </a:r>
            <a:r>
              <a:rPr lang="en-IN" baseline="0" dirty="0"/>
              <a:t>$688,195</a:t>
            </a:r>
            <a:r>
              <a:rPr lang="en-IN" dirty="0"/>
              <a:t>.</a:t>
            </a:r>
          </a:p>
          <a:p>
            <a:pPr defTabSz="931774">
              <a:defRPr/>
            </a:pPr>
            <a:r>
              <a:rPr lang="en-IN" dirty="0"/>
              <a:t>Step</a:t>
            </a:r>
            <a:r>
              <a:rPr lang="en-IN" baseline="0" dirty="0"/>
              <a:t> 3: </a:t>
            </a:r>
            <a:r>
              <a:rPr lang="en-IN" dirty="0" smtClean="0"/>
              <a:t>We find the </a:t>
            </a:r>
            <a:r>
              <a:rPr lang="en-IN" dirty="0"/>
              <a:t>present value of retirement benefits as of the current date</a:t>
            </a:r>
            <a:r>
              <a:rPr lang="en-IN" baseline="0" dirty="0"/>
              <a:t> by discounting the retirement annuity of $688,195 for 30 </a:t>
            </a:r>
            <a:r>
              <a:rPr lang="en-IN" baseline="0" dirty="0" smtClean="0"/>
              <a:t>years</a:t>
            </a:r>
            <a:r>
              <a:rPr lang="en-IN" dirty="0"/>
              <a:t>:</a:t>
            </a:r>
            <a:r>
              <a:rPr lang="en-IN" baseline="0" dirty="0" smtClean="0"/>
              <a:t> </a:t>
            </a:r>
            <a:r>
              <a:rPr lang="en-IN" baseline="0" dirty="0"/>
              <a:t>$119,822.</a:t>
            </a:r>
          </a:p>
          <a:p>
            <a:pPr defTabSz="931774">
              <a:defRPr/>
            </a:pPr>
            <a:endParaRPr lang="en-IN" baseline="0" dirty="0"/>
          </a:p>
          <a:p>
            <a:endParaRPr lang="en-IN" i="0" baseline="0" dirty="0"/>
          </a:p>
          <a:p>
            <a:pPr defTabSz="931774">
              <a:defRPr/>
            </a:pP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17–6A</a:t>
            </a:r>
          </a:p>
          <a:p>
            <a:endParaRPr lang="en-US" dirty="0"/>
          </a:p>
          <a:p>
            <a:r>
              <a:rPr lang="en-US" dirty="0"/>
              <a:t>Now for the same illustration, if the actuary’s estimate of the final salary hasn’t changed, the PBO a year later at the end of 2017 would be $139,715 as demonstrated in the above illustration. </a:t>
            </a:r>
          </a:p>
          <a:p>
            <a:endParaRPr lang="en-US" dirty="0"/>
          </a:p>
          <a:p>
            <a:r>
              <a:rPr lang="en-US" dirty="0"/>
              <a:t>The increase in the PBO amount is due to two reasons:</a:t>
            </a:r>
          </a:p>
          <a:p>
            <a:pPr marL="228600" indent="-228600">
              <a:buFont typeface="+mj-lt"/>
              <a:buAutoNum type="arabicPeriod"/>
            </a:pPr>
            <a:r>
              <a:rPr lang="en-US" dirty="0" smtClean="0"/>
              <a:t>One </a:t>
            </a:r>
            <a:r>
              <a:rPr lang="en-US" dirty="0"/>
              <a:t>more service year is included in the pension formula calculation (service cost).</a:t>
            </a:r>
          </a:p>
          <a:p>
            <a:pPr marL="228600" indent="-228600">
              <a:buFont typeface="+mj-lt"/>
              <a:buAutoNum type="arabicPeriod"/>
            </a:pPr>
            <a:r>
              <a:rPr lang="en-US" dirty="0" smtClean="0"/>
              <a:t>The </a:t>
            </a:r>
            <a:r>
              <a:rPr lang="en-US" dirty="0"/>
              <a:t>employee is one year closer to retirement, causing the present value of benefits to increase due to the time value of future benefits (interest cost).</a:t>
            </a:r>
          </a:p>
          <a:p>
            <a:endParaRPr lang="en-US" dirty="0"/>
          </a:p>
          <a:p>
            <a:r>
              <a:rPr lang="en-US" dirty="0"/>
              <a:t>Note that in the pension formula the service years is now 11 years instead of 10. Consequently, 2017 is one year closer to the retirement date, that is </a:t>
            </a:r>
            <a:r>
              <a:rPr lang="en-US" i="1" dirty="0" smtClean="0"/>
              <a:t>n</a:t>
            </a:r>
            <a:r>
              <a:rPr lang="en-US" dirty="0" smtClean="0"/>
              <a:t>=</a:t>
            </a:r>
            <a:r>
              <a:rPr lang="en-US" dirty="0"/>
              <a:t>29, for the purpose of calculating the present value. Thus, PBO has increased from $119,822 to $139,715.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five events that might possibly cause the balance of the PBO to change are (1) service cost, (2) interest cost, (3) prior service cost, (4) gains and losses, and (5) payments to retired employees.</a:t>
            </a:r>
          </a:p>
          <a:p>
            <a:endParaRPr lang="en-US" b="1" dirty="0"/>
          </a:p>
          <a:p>
            <a:r>
              <a:rPr lang="en-US" b="1" dirty="0"/>
              <a:t>1) Service cost:</a:t>
            </a:r>
          </a:p>
          <a:p>
            <a:r>
              <a:rPr lang="en-IN" b="0" dirty="0"/>
              <a:t>As we just witnessed in the illustration, </a:t>
            </a:r>
            <a:r>
              <a:rPr lang="en-US" b="0" dirty="0"/>
              <a:t>the PBO increases each year by the amount of that year’s </a:t>
            </a:r>
            <a:r>
              <a:rPr lang="en-US" b="1" dirty="0"/>
              <a:t>service cost</a:t>
            </a:r>
            <a:r>
              <a:rPr lang="en-US" b="0" dirty="0"/>
              <a:t>. This represents the increase in the projected benefit obligation attributable to employee service performed during the period. Also, it is the primary component of the annual pension expense.</a:t>
            </a:r>
          </a:p>
          <a:p>
            <a:endParaRPr lang="en-US" b="0" dirty="0"/>
          </a:p>
          <a:p>
            <a:r>
              <a:rPr lang="en-US" b="1" dirty="0"/>
              <a:t>2) Interest cost:</a:t>
            </a:r>
          </a:p>
          <a:p>
            <a:r>
              <a:rPr lang="en-IN" dirty="0"/>
              <a:t>Even though the projected benefit obligation is not formally recognized as a liability in the company’s balance sheet, it is a liability nevertheless. And, as with other liabilities, </a:t>
            </a:r>
            <a:r>
              <a:rPr lang="en-IN" b="1" dirty="0"/>
              <a:t>interest cost </a:t>
            </a:r>
            <a:r>
              <a:rPr lang="en-IN" dirty="0"/>
              <a:t>accrues on its balance as time passes. The amount can be calculated directly as the assumed discount rate multiplied by the projected benefit obligation at the beginning of the year.</a:t>
            </a:r>
            <a:endParaRPr lang="en-US" b="1"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dirty="0"/>
              <a:t>3) Prior service cost:</a:t>
            </a:r>
          </a:p>
          <a:p>
            <a:r>
              <a:rPr lang="en-IN" dirty="0"/>
              <a:t>Another reason the PBO might change </a:t>
            </a:r>
            <a:r>
              <a:rPr lang="en-IN" dirty="0" smtClean="0"/>
              <a:t>is if </a:t>
            </a:r>
            <a:r>
              <a:rPr lang="en-IN" dirty="0"/>
              <a:t>the pension plan itself is </a:t>
            </a:r>
            <a:r>
              <a:rPr lang="en-IN" i="1" dirty="0"/>
              <a:t>amended</a:t>
            </a:r>
            <a:r>
              <a:rPr lang="en-IN" dirty="0"/>
              <a:t> to revise the way benefits are determined. For example, assume that Global </a:t>
            </a:r>
            <a:r>
              <a:rPr lang="en-IN" dirty="0" smtClean="0"/>
              <a:t>Communications </a:t>
            </a:r>
            <a:r>
              <a:rPr lang="en-IN" dirty="0"/>
              <a:t>in our illustration revised the pension </a:t>
            </a:r>
            <a:r>
              <a:rPr lang="en-IN" dirty="0" smtClean="0"/>
              <a:t>formula; the </a:t>
            </a:r>
            <a:r>
              <a:rPr lang="en-IN" dirty="0"/>
              <a:t>formula’s salary percentage is increased in 2017 from 1.5% to 1.7%. </a:t>
            </a:r>
            <a:endParaRPr lang="en-IN" dirty="0" smtClean="0"/>
          </a:p>
          <a:p>
            <a:endParaRPr lang="en-IN" dirty="0"/>
          </a:p>
          <a:p>
            <a:r>
              <a:rPr lang="en-IN" dirty="0"/>
              <a:t>Obviously, the annual service cost from this date forward will be higher than it would have been without the amendment. But it also might cause an immediate increase in the PBO as well. This is because most companies choose to make amendments retroactive to prior years. In other words, the more beneficial terms of the revised pension formula are not applied just to future service years, but benefits attributable to all prior service years also are recomputed under the more favorable terms. Making the amendment retroactive to prior years adds an extra layer of retirement benefits, increasing the company’s benefit obligation. The increase in the PBO attributable to making a plan amendment retroactive is referred to as </a:t>
            </a:r>
            <a:r>
              <a:rPr lang="en-IN" b="1" dirty="0"/>
              <a:t>prior service cost</a:t>
            </a:r>
            <a:r>
              <a:rPr lang="en-IN" dirty="0"/>
              <a:t>.</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IN" b="0" dirty="0"/>
          </a:p>
          <a:p>
            <a:r>
              <a:rPr lang="en-IN" b="0" dirty="0"/>
              <a:t>Illustration </a:t>
            </a:r>
            <a:r>
              <a:rPr lang="en-IN" b="0" dirty="0" smtClean="0"/>
              <a:t>17–6</a:t>
            </a:r>
            <a:endParaRPr lang="en-IN" b="0" dirty="0"/>
          </a:p>
          <a:p>
            <a:pPr defTabSz="931774">
              <a:defRPr/>
            </a:pPr>
            <a:endParaRPr lang="en-US" dirty="0"/>
          </a:p>
          <a:p>
            <a:r>
              <a:rPr lang="en-US" dirty="0"/>
              <a:t>Let’s put prior service cost in the context of our prior illustration using Jessica Farrow and Global Communications.</a:t>
            </a:r>
            <a:r>
              <a:rPr lang="en-US" baseline="0" dirty="0"/>
              <a:t> </a:t>
            </a:r>
            <a:r>
              <a:rPr lang="en-US" dirty="0"/>
              <a:t>At the end of 2016, and therefore the beginning of 2017, the PBO is $119,822. If the plan is amended on January 3, 2017, the PBO for that date could be recomputed as shown above. Note that the amended salary percentage is now 1.7%.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17–6</a:t>
            </a:r>
          </a:p>
          <a:p>
            <a:endParaRPr lang="en-US" dirty="0"/>
          </a:p>
          <a:p>
            <a:r>
              <a:rPr lang="en-US" dirty="0"/>
              <a:t>Prior service cost increased the PBO at the beginning of the year.</a:t>
            </a:r>
          </a:p>
          <a:p>
            <a:endParaRPr lang="en-IN" dirty="0"/>
          </a:p>
          <a:p>
            <a:r>
              <a:rPr lang="en-IN" dirty="0"/>
              <a:t>The $15,976 increase in the PBO attributable to applying the more generous terms of the amendment to prior service years is the prior service cost. And, because we assumed the amendment occurred at the beginning of 2017, both the 2017 service cost and the 2017 interest cost would change as a result of the prior service cost.</a:t>
            </a:r>
            <a:endParaRPr lang="en-US"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IN" dirty="0"/>
              <a:t>Illustration </a:t>
            </a:r>
            <a:r>
              <a:rPr lang="en-IN" dirty="0" smtClean="0"/>
              <a:t>17–6</a:t>
            </a:r>
          </a:p>
          <a:p>
            <a:pPr defTabSz="931774">
              <a:defRPr/>
            </a:pPr>
            <a:endParaRPr lang="en-IN" dirty="0"/>
          </a:p>
          <a:p>
            <a:pPr defTabSz="931774">
              <a:defRPr/>
            </a:pPr>
            <a:r>
              <a:rPr lang="en-IN" dirty="0"/>
              <a:t>The plan amendment would affect not only the year in which it occurs, but also each subsequent year because the revised pension formula determines each year’s service cost. Note that in the above illustration, during 2018, the PBO increased as a result of service cost and interest cost.</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t>Illustration </a:t>
            </a:r>
            <a:r>
              <a:rPr lang="en-IN" b="0" dirty="0" smtClean="0"/>
              <a:t>17–6</a:t>
            </a:r>
          </a:p>
          <a:p>
            <a:endParaRPr lang="en-IN" b="0" dirty="0"/>
          </a:p>
          <a:p>
            <a:r>
              <a:rPr lang="en-IN" b="1" dirty="0"/>
              <a:t>4) Gains or losses:</a:t>
            </a:r>
          </a:p>
          <a:p>
            <a:r>
              <a:rPr lang="en-IN" b="0" dirty="0"/>
              <a:t>We mentioned earlier that a number of estimates are necessary to derive the PBO. When one or more of these estimates requires revision, the estimate of the PBO also will require revision. The resulting decrease or increase in the PBO is referred to as a gain or loss, respectively. Let’s modify our illustration to imitate the effect of revising one of the several possible estimates involved. Suppose, at the end of 2018, inflation and compensation trends suggest that the estimate of Farrow’s final salary should be increased by 5% to $420,000. </a:t>
            </a:r>
          </a:p>
          <a:p>
            <a:endParaRPr lang="en-IN" b="0" dirty="0"/>
          </a:p>
          <a:p>
            <a:r>
              <a:rPr lang="en-US" b="0" dirty="0"/>
              <a:t>The difference of $9,155 represents a loss on the PBO because the obligation turned out to be higher than previously expected. Now there would be three elements of the increase in the PBO during 2018.</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Sometimes, employers agree to annually contribute a specific (defined) amount to a pension fund on behalf of employees but make no commitment regarding benefit amounts at retirement. In other arrangements, employers don’t specify the amount of annual contributions but promise to provide determinable (defined) amounts at retirement. </a:t>
            </a:r>
            <a:endParaRPr lang="en-US" dirty="0" smtClean="0"/>
          </a:p>
          <a:p>
            <a:endParaRPr lang="en-US" dirty="0"/>
          </a:p>
          <a:p>
            <a:r>
              <a:rPr lang="en-US" dirty="0"/>
              <a:t>These two arrangements describe defined contribution pension plans and defined benefit pension plans, respectively:</a:t>
            </a:r>
          </a:p>
          <a:p>
            <a:endParaRPr lang="en-US" dirty="0"/>
          </a:p>
          <a:p>
            <a:pPr marL="171450" indent="-171450">
              <a:buFont typeface="Arial"/>
              <a:buChar char="•"/>
            </a:pPr>
            <a:r>
              <a:rPr lang="en-US" b="1" dirty="0" smtClean="0"/>
              <a:t>Defined </a:t>
            </a:r>
            <a:r>
              <a:rPr lang="en-US" b="1" dirty="0"/>
              <a:t>contribution pension plans </a:t>
            </a:r>
            <a:r>
              <a:rPr lang="en-US" b="0" dirty="0"/>
              <a:t>promise fixed annual contributions to a pension fund (say, 5% of the employees’ pay </a:t>
            </a:r>
            <a:r>
              <a:rPr lang="en-US" sz="1200" b="0" i="0" u="none" strike="noStrike" kern="1200" baseline="0" dirty="0">
                <a:solidFill>
                  <a:schemeClr val="tx1"/>
                </a:solidFill>
                <a:latin typeface="+mn-lt"/>
                <a:ea typeface="+mn-ea"/>
                <a:cs typeface="+mn-cs"/>
              </a:rPr>
              <a:t>or, more often, to match contributions by workers</a:t>
            </a:r>
            <a:r>
              <a:rPr lang="en-US" b="0" dirty="0"/>
              <a:t>). Employees choose (from designated options) where funds are invested—usually stocks or fixed-income securities. Retirement pay depends on the size of the fund at retirement.</a:t>
            </a:r>
          </a:p>
          <a:p>
            <a:endParaRPr lang="en-US" b="0" dirty="0"/>
          </a:p>
          <a:p>
            <a:pPr marL="171450" indent="-171450">
              <a:buFont typeface="Arial"/>
              <a:buChar char="•"/>
            </a:pPr>
            <a:r>
              <a:rPr lang="en-US" b="1" dirty="0" smtClean="0"/>
              <a:t>Defined </a:t>
            </a:r>
            <a:r>
              <a:rPr lang="en-US" b="1" dirty="0"/>
              <a:t>benefit pension plans </a:t>
            </a:r>
            <a:r>
              <a:rPr lang="en-US" b="0" dirty="0"/>
              <a:t>promise fixed retirement benefits defined by a designated formula. </a:t>
            </a:r>
            <a:endParaRPr lang="en-US" b="0" dirty="0" smtClean="0"/>
          </a:p>
          <a:p>
            <a:pPr marL="171450" indent="-171450">
              <a:buFont typeface="Arial"/>
              <a:buChar char="•"/>
            </a:pPr>
            <a:endParaRPr lang="en-US" b="0" dirty="0"/>
          </a:p>
          <a:p>
            <a:r>
              <a:rPr lang="en-US" b="0" dirty="0"/>
              <a:t>Typically, the pension formula bases retirement pay on the employees’ (a) years of service, (b) annual compensation (often final pay or an average for the last few years), and sometimes (c) age. Employers are responsible for ensuring that sufficient funds are available to provide promised benefits.</a:t>
            </a:r>
            <a:endParaRPr lang="en-IN" b="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17–6</a:t>
            </a:r>
          </a:p>
          <a:p>
            <a:endParaRPr lang="en-US" dirty="0"/>
          </a:p>
          <a:p>
            <a:r>
              <a:rPr lang="en-US" dirty="0"/>
              <a:t>If a revised estimate causes the PBO to be lower than previously expected, a gain would be indicated. </a:t>
            </a:r>
          </a:p>
          <a:p>
            <a:endParaRPr lang="en-US" dirty="0"/>
          </a:p>
          <a:p>
            <a:r>
              <a:rPr lang="en-US" dirty="0"/>
              <a:t>Consider how a few of the other possible estimate changes would affect the PBO:</a:t>
            </a:r>
          </a:p>
          <a:p>
            <a:pPr marL="174708" indent="-174708">
              <a:buFont typeface="Arial" panose="020B0604020202020204" pitchFamily="34" charset="0"/>
              <a:buChar char="•"/>
            </a:pPr>
            <a:r>
              <a:rPr lang="en-US" dirty="0"/>
              <a:t>A change in life expectancies might cause the retirement period to be estimated as 21 years rather than 20 years. Calculation of the present value of the retirement annuity would use </a:t>
            </a:r>
            <a:r>
              <a:rPr lang="en-US" i="1" dirty="0"/>
              <a:t>n</a:t>
            </a:r>
            <a:r>
              <a:rPr lang="en-US" dirty="0"/>
              <a:t>=21, rather than </a:t>
            </a:r>
            <a:r>
              <a:rPr lang="en-US" i="1" dirty="0"/>
              <a:t>n</a:t>
            </a:r>
            <a:r>
              <a:rPr lang="en-US" dirty="0"/>
              <a:t>=20. The estimate of the PBO would increase.</a:t>
            </a:r>
          </a:p>
          <a:p>
            <a:pPr marL="174708" indent="-174708">
              <a:buFont typeface="Arial" panose="020B0604020202020204" pitchFamily="34" charset="0"/>
              <a:buChar char="•"/>
            </a:pPr>
            <a:r>
              <a:rPr lang="en-US" dirty="0"/>
              <a:t>The expectation that retirement will occur two years earlier than previously thought would cause the retirement period to be estimated as 22 years rather than 20 years and the service period to be estimated as 28 years rather than 30 years. The new expectation would probably also cause the final salary estimate to change. The net effect on the PBO would depend on the circumstances.</a:t>
            </a:r>
          </a:p>
          <a:p>
            <a:pPr marL="174708" indent="-174708">
              <a:buFont typeface="Arial" panose="020B0604020202020204" pitchFamily="34" charset="0"/>
              <a:buChar char="•"/>
            </a:pPr>
            <a:r>
              <a:rPr lang="en-US" dirty="0"/>
              <a:t>A change in the assumed discount rate would affect the present value calculations. A lower rate would increase the estimate of the PBO. A higher rate would decrease the estimate of the PBO.</a:t>
            </a:r>
          </a:p>
          <a:p>
            <a:endParaRPr lang="en-US" dirty="0"/>
          </a:p>
          <a:p>
            <a:r>
              <a:rPr lang="en-US" b="1" dirty="0"/>
              <a:t>5) Payment of retirement benefits:</a:t>
            </a:r>
          </a:p>
          <a:p>
            <a:r>
              <a:rPr lang="en-US" dirty="0"/>
              <a:t>Another change in the PBO occurs when the obligation is reduced as benefits actually are paid to retired employees.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17–6</a:t>
            </a:r>
          </a:p>
          <a:p>
            <a:endParaRPr lang="en-US" dirty="0"/>
          </a:p>
          <a:p>
            <a:r>
              <a:rPr lang="en-US" dirty="0"/>
              <a:t>If a revised estimate causes the PBO to be lower than previously expected, a gain would be indicated. </a:t>
            </a:r>
          </a:p>
          <a:p>
            <a:endParaRPr lang="en-US" dirty="0"/>
          </a:p>
          <a:p>
            <a:r>
              <a:rPr lang="en-US" dirty="0"/>
              <a:t>Consider how a few of the other possible estimate changes would affect the PBO:</a:t>
            </a:r>
          </a:p>
          <a:p>
            <a:pPr marL="174708" indent="-174708">
              <a:buFont typeface="Arial" panose="020B0604020202020204" pitchFamily="34" charset="0"/>
              <a:buChar char="•"/>
            </a:pPr>
            <a:r>
              <a:rPr lang="en-US" dirty="0"/>
              <a:t>A change in life expectancies might cause the retirement period to be estimated as 21 years rather than 20 years. Calculation of the present value of the retirement annuity would use </a:t>
            </a:r>
            <a:r>
              <a:rPr lang="en-US" i="1" dirty="0"/>
              <a:t>n</a:t>
            </a:r>
            <a:r>
              <a:rPr lang="en-US" dirty="0"/>
              <a:t>=21, rather than </a:t>
            </a:r>
            <a:r>
              <a:rPr lang="en-US" i="1" dirty="0"/>
              <a:t>n</a:t>
            </a:r>
            <a:r>
              <a:rPr lang="en-US" dirty="0"/>
              <a:t>=20. The estimate of the PBO would increase.</a:t>
            </a:r>
          </a:p>
          <a:p>
            <a:pPr marL="174708" indent="-174708">
              <a:buFont typeface="Arial" panose="020B0604020202020204" pitchFamily="34" charset="0"/>
              <a:buChar char="•"/>
            </a:pPr>
            <a:r>
              <a:rPr lang="en-US" dirty="0"/>
              <a:t>The expectation that retirement will occur two years earlier than previously thought would cause the retirement period to be estimated as 22 years rather than 20 years and the service period to be estimated as 28 years rather than 30 years. The new expectation would probably also cause the final salary estimate to change. The net effect on the PBO would depend on the circumstances.</a:t>
            </a:r>
          </a:p>
          <a:p>
            <a:pPr marL="174708" indent="-174708">
              <a:buFont typeface="Arial" panose="020B0604020202020204" pitchFamily="34" charset="0"/>
              <a:buChar char="•"/>
            </a:pPr>
            <a:r>
              <a:rPr lang="en-US" dirty="0"/>
              <a:t>A change in the assumed discount rate would affect the present value calculations. A lower rate would increase the estimate of the PBO. A higher rate would decrease the estimate of the PBO.</a:t>
            </a:r>
          </a:p>
          <a:p>
            <a:endParaRPr lang="en-US" dirty="0"/>
          </a:p>
          <a:p>
            <a:r>
              <a:rPr lang="en-US" b="1" dirty="0"/>
              <a:t>5) Payment of retirement benefits:</a:t>
            </a:r>
          </a:p>
          <a:p>
            <a:r>
              <a:rPr lang="en-US" dirty="0"/>
              <a:t>Another change in the PBO occurs when the obligation is reduced as benefits actually are paid to retired employees.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31</a:t>
            </a:fld>
            <a:endParaRPr lang="en-IN" dirty="0">
              <a:solidFill>
                <a:prstClr val="black"/>
              </a:solidFill>
            </a:endParaRPr>
          </a:p>
        </p:txBody>
      </p:sp>
    </p:spTree>
    <p:extLst>
      <p:ext uri="{BB962C8B-B14F-4D97-AF65-F5344CB8AC3E}">
        <p14:creationId xmlns:p14="http://schemas.microsoft.com/office/powerpoint/2010/main" val="6791564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17–8</a:t>
            </a:r>
            <a:endParaRPr lang="en-US" dirty="0"/>
          </a:p>
          <a:p>
            <a:endParaRPr lang="en-US" dirty="0"/>
          </a:p>
          <a:p>
            <a:r>
              <a:rPr lang="en-US" dirty="0"/>
              <a:t>The above illustration summarizes the five ways the PBO can change.</a:t>
            </a:r>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17–9</a:t>
            </a:r>
            <a:endParaRPr lang="en-US" dirty="0"/>
          </a:p>
          <a:p>
            <a:endParaRPr lang="en-US" dirty="0"/>
          </a:p>
          <a:p>
            <a:r>
              <a:rPr lang="en-US" dirty="0"/>
              <a:t>For our single employee, the PBO at the end of 2018 is $192,254. Let’s say now that Global Communications has 2,000 active employees covered by the pension plan and 100 retired employees receiving retirement benefits. The</a:t>
            </a:r>
            <a:r>
              <a:rPr lang="en-US" baseline="0" dirty="0"/>
              <a:t> above</a:t>
            </a:r>
            <a:r>
              <a:rPr lang="en-US" dirty="0"/>
              <a:t> illustration expands the numbers to represent all covered employees.</a:t>
            </a:r>
          </a:p>
          <a:p>
            <a:endParaRPr lang="en-US" dirty="0"/>
          </a:p>
          <a:p>
            <a:endParaRPr lang="en-US"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So far our focus has been on the employer’s obligation to provide retirement benefits in the future. We turn our attention now to the resources with which the company will satisfy that </a:t>
            </a:r>
            <a:r>
              <a:rPr lang="en-US" b="0" dirty="0"/>
              <a:t>obligation—the </a:t>
            </a:r>
            <a:r>
              <a:rPr lang="en-US" b="1" dirty="0"/>
              <a:t>pension plan assets</a:t>
            </a:r>
            <a:r>
              <a:rPr lang="en-US" b="0" dirty="0"/>
              <a:t>. Like the PBO, the pension plan assets are not reported separately in the employer’s balance sheet but are netted together with the PBO to report either a net pension asset (debit balance) or a net pension liability (credit balance). Its separate balance, too, must be reported in the disclosure notes to the financial statements (as does the separate PBO balance). The return on these assets is included in the calculation of the periodic pension expense.</a:t>
            </a:r>
          </a:p>
          <a:p>
            <a:endParaRPr lang="en-US" b="0" dirty="0"/>
          </a:p>
          <a:p>
            <a:r>
              <a:rPr lang="en-US" b="0" dirty="0"/>
              <a:t>The assets of a pension fund must be held by a </a:t>
            </a:r>
            <a:r>
              <a:rPr lang="en-US" b="1" dirty="0"/>
              <a:t>trustee</a:t>
            </a:r>
            <a:r>
              <a:rPr lang="en-US" b="0" dirty="0"/>
              <a:t>. A trustee accepts employer contributions, invests the contributions, accumulates the earnings on the investments, and pays benefits from the plan assets </a:t>
            </a:r>
            <a:r>
              <a:rPr lang="en-US" dirty="0"/>
              <a:t>to retired employees or their beneficiaries. The trustee can be an individual, a bank, or a trust company. Plan assets are invested in stocks, bonds, and other income-producing assets. The accumulated balance of the annual employer contributions plus the return on the investments (dividends, interest, market price appreciation) must be sufficient to pay benefits as they come due.</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36</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18" indent="-291161">
              <a:defRPr>
                <a:solidFill>
                  <a:schemeClr val="tx1"/>
                </a:solidFill>
                <a:latin typeface="Tahoma" pitchFamily="34" charset="0"/>
              </a:defRPr>
            </a:lvl2pPr>
            <a:lvl3pPr marL="1164644" indent="-232929">
              <a:defRPr>
                <a:solidFill>
                  <a:schemeClr val="tx1"/>
                </a:solidFill>
                <a:latin typeface="Tahoma" pitchFamily="34" charset="0"/>
              </a:defRPr>
            </a:lvl3pPr>
            <a:lvl4pPr marL="1630502" indent="-232929">
              <a:defRPr>
                <a:solidFill>
                  <a:schemeClr val="tx1"/>
                </a:solidFill>
                <a:latin typeface="Tahoma" pitchFamily="34" charset="0"/>
              </a:defRPr>
            </a:lvl4pPr>
            <a:lvl5pPr marL="2096360" indent="-232929">
              <a:defRPr>
                <a:solidFill>
                  <a:schemeClr val="tx1"/>
                </a:solidFill>
                <a:latin typeface="Tahoma" pitchFamily="34" charset="0"/>
              </a:defRPr>
            </a:lvl5pPr>
            <a:lvl6pPr marL="2562216" indent="-232929" eaLnBrk="0" fontAlgn="base" hangingPunct="0">
              <a:spcBef>
                <a:spcPct val="0"/>
              </a:spcBef>
              <a:spcAft>
                <a:spcPct val="0"/>
              </a:spcAft>
              <a:defRPr>
                <a:solidFill>
                  <a:schemeClr val="tx1"/>
                </a:solidFill>
                <a:latin typeface="Tahoma" pitchFamily="34" charset="0"/>
              </a:defRPr>
            </a:lvl6pPr>
            <a:lvl7pPr marL="3028073" indent="-232929" eaLnBrk="0" fontAlgn="base" hangingPunct="0">
              <a:spcBef>
                <a:spcPct val="0"/>
              </a:spcBef>
              <a:spcAft>
                <a:spcPct val="0"/>
              </a:spcAft>
              <a:defRPr>
                <a:solidFill>
                  <a:schemeClr val="tx1"/>
                </a:solidFill>
                <a:latin typeface="Tahoma" pitchFamily="34" charset="0"/>
              </a:defRPr>
            </a:lvl7pPr>
            <a:lvl8pPr marL="3493931" indent="-232929" eaLnBrk="0" fontAlgn="base" hangingPunct="0">
              <a:spcBef>
                <a:spcPct val="0"/>
              </a:spcBef>
              <a:spcAft>
                <a:spcPct val="0"/>
              </a:spcAft>
              <a:defRPr>
                <a:solidFill>
                  <a:schemeClr val="tx1"/>
                </a:solidFill>
                <a:latin typeface="Tahoma" pitchFamily="34" charset="0"/>
              </a:defRPr>
            </a:lvl8pPr>
            <a:lvl9pPr marL="3959789" indent="-232929"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37</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When an employer estimates how much it must set aside each year to accumulate sufficient funds to pay retirement benefits as they come due, it’s necessary to estimate the return those investments will produce. This is the </a:t>
            </a:r>
            <a:r>
              <a:rPr lang="en-US" b="1" dirty="0"/>
              <a:t>expected return on plan assets</a:t>
            </a:r>
            <a:r>
              <a:rPr lang="en-US" b="0" dirty="0"/>
              <a:t>. The higher the return, the less the employer must actually contribute. On the other hand, a relatively low return means the difference must be made up by higher contributions. In practice, recent estimates of the rate of return have ranged from 4.6% to 9%, with 7.3% being the most commonly reported expectation.</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17–10</a:t>
            </a:r>
            <a:endParaRPr lang="en-US" dirty="0"/>
          </a:p>
          <a:p>
            <a:endParaRPr lang="en-US" dirty="0"/>
          </a:p>
          <a:p>
            <a:r>
              <a:rPr lang="en-US" dirty="0"/>
              <a:t>In this illustration, we will determine the value of pension plan assets at the end of a year and see if it is sufficient for Global’s PBO. </a:t>
            </a:r>
            <a:endParaRPr lang="en-US" dirty="0" smtClean="0"/>
          </a:p>
          <a:p>
            <a:endParaRPr lang="en-US" dirty="0"/>
          </a:p>
          <a:p>
            <a:r>
              <a:rPr lang="en-IN" dirty="0"/>
              <a:t>Plan assets at the beginning of 2018 were valued at $300 million. The expected rate of return on the investment of those assets was 9%, but the actual return in 2018 was 10%. Retirement benefits of $38 million were paid at the end of 2018 to retired employees. </a:t>
            </a:r>
            <a:r>
              <a:rPr lang="en-US" dirty="0"/>
              <a:t>Global’s PBO at the end of 2018 is $450 million as shown in a previous</a:t>
            </a:r>
            <a:r>
              <a:rPr lang="en-US" baseline="0" dirty="0"/>
              <a:t> i</a:t>
            </a:r>
            <a:r>
              <a:rPr lang="en-US" dirty="0"/>
              <a:t>llustration.</a:t>
            </a:r>
            <a:r>
              <a:rPr lang="en-IN" dirty="0"/>
              <a:t> </a:t>
            </a:r>
          </a:p>
          <a:p>
            <a:endParaRPr lang="en-IN" dirty="0"/>
          </a:p>
          <a:p>
            <a:r>
              <a:rPr lang="en-IN" b="0" dirty="0"/>
              <a:t>Based on this information, we </a:t>
            </a:r>
            <a:r>
              <a:rPr lang="en-US" b="0" dirty="0"/>
              <a:t>calculate the plan assets at the end of 2018 to be $340 million. Because the plan assets are only $340 million while the required amount was $450 million, the pension plan is said to be </a:t>
            </a:r>
            <a:r>
              <a:rPr lang="en-US" b="1" dirty="0"/>
              <a:t>underfunded</a:t>
            </a:r>
            <a:r>
              <a:rPr lang="en-US" b="0" dirty="0"/>
              <a:t>. </a:t>
            </a:r>
          </a:p>
          <a:p>
            <a:endParaRPr lang="en-US" b="0" dirty="0"/>
          </a:p>
          <a:p>
            <a:r>
              <a:rPr lang="en-US" dirty="0"/>
              <a:t>One reason is that we assumed Global incurred a $60 million prior service cost from amending the pension plan at the beginning of 2017, and that cost is being funded over several years. Another factor is the loss from increasing the PBO due to the estimate revision, since funding has been based on the previous estimate. Later, we’ll assume earlier revisions also have increased the PBO. Of course, actual performance of the investments also impacts a plan’s funded status.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a:t>
            </a:r>
            <a:r>
              <a:rPr lang="en-US" dirty="0" smtClean="0"/>
              <a:t>approximately </a:t>
            </a:r>
            <a:r>
              <a:rPr lang="en-US" baseline="0" dirty="0" smtClean="0"/>
              <a:t>three</a:t>
            </a:r>
            <a:r>
              <a:rPr lang="en-US" baseline="0" dirty="0"/>
              <a:t>-fourths of workers are covered by defined contribution plans. The remaining workers are covered by defined benefit plans. </a:t>
            </a:r>
            <a:r>
              <a:rPr lang="en-IN" baseline="0" dirty="0"/>
              <a:t>This represents a radical shift from previous years when the traditional defined benefit plan was far more common. In fact, many new companies are terminating long-standing defined benefit plans and substituting defined contribution plans. This shift is due to three main reasons: </a:t>
            </a:r>
          </a:p>
          <a:p>
            <a:pPr marL="232943" indent="-232943">
              <a:buAutoNum type="arabicParenR"/>
            </a:pPr>
            <a:r>
              <a:rPr lang="en-IN" baseline="0" dirty="0"/>
              <a:t>Government regulations make defined benefit plans cumbersome and costly to administer.</a:t>
            </a:r>
          </a:p>
          <a:p>
            <a:pPr marL="232943" indent="-232943">
              <a:buAutoNum type="arabicParenR"/>
            </a:pPr>
            <a:r>
              <a:rPr lang="en-IN" baseline="0" dirty="0"/>
              <a:t>Employers are increasingly unwilling to bear the risk of defined benefit plans; with defined contribution plans, the company’s obligation ends when contributions are made.</a:t>
            </a:r>
          </a:p>
          <a:p>
            <a:pPr marL="232943" indent="-232943">
              <a:buAutoNum type="arabicParenR" startAt="3"/>
            </a:pPr>
            <a:r>
              <a:rPr lang="en-IN" dirty="0"/>
              <a:t>There has been a shift among many employers from trying to “buy long-term loyalty” (with defined benefit plans) to trying to attract new talent (with more mobile defined </a:t>
            </a:r>
            <a:r>
              <a:rPr lang="en-US" dirty="0"/>
              <a:t>contribution plans).</a:t>
            </a:r>
          </a:p>
          <a:p>
            <a:endParaRPr lang="en-US" dirty="0"/>
          </a:p>
          <a:p>
            <a:endParaRPr lang="en-IN" baseline="0"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4</a:t>
            </a:fld>
            <a:endParaRPr lang="en-US" dirty="0"/>
          </a:p>
        </p:txBody>
      </p:sp>
    </p:spTree>
    <p:extLst>
      <p:ext uri="{BB962C8B-B14F-4D97-AF65-F5344CB8AC3E}">
        <p14:creationId xmlns:p14="http://schemas.microsoft.com/office/powerpoint/2010/main" val="7201766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A company’s PBO is not reported separately among liabilities in the balance sheet. Similarly, the plan assets a company sets aside to pay those benefits are not separately reported among assets in the balance sheet. However, firms do report the net difference between those two amounts, referred to as the “funded status” of the plan. From our previous discussion, we see the funded status for Global as shown in this illustration at December 31, 2018, and December 31, 2017.</a:t>
            </a:r>
          </a:p>
          <a:p>
            <a:endParaRPr lang="en-US" dirty="0"/>
          </a:p>
          <a:p>
            <a:r>
              <a:rPr lang="en-IN" dirty="0"/>
              <a:t>Because the plan is underfunded, Global reports a net pension liability of $110 million in its 2018 balance sheet and $100 million in 2017. It is important to note that the “net pension liability” is not an actual account balance. Instead, it is the PBO account balance and the </a:t>
            </a:r>
            <a:r>
              <a:rPr lang="en-IN" dirty="0" smtClean="0"/>
              <a:t>plan </a:t>
            </a:r>
            <a:r>
              <a:rPr lang="en-IN" dirty="0"/>
              <a:t>assets account balance simply reported in the balance sheet as a single net amount. If the plan becomes overfunded in the future, Global will report a net pension asset instead.</a:t>
            </a:r>
          </a:p>
          <a:p>
            <a:endParaRPr lang="en-IN" dirty="0"/>
          </a:p>
          <a:p>
            <a:r>
              <a:rPr lang="en-IN" dirty="0"/>
              <a:t>Note that </a:t>
            </a:r>
            <a:r>
              <a:rPr lang="en-US" dirty="0"/>
              <a:t>a company must report in its balance sheet a liability for the underfunded (or asset for the overfunded) status of its postretirement plans.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18" indent="-291161">
              <a:defRPr>
                <a:solidFill>
                  <a:schemeClr val="tx1"/>
                </a:solidFill>
                <a:latin typeface="Tahoma" pitchFamily="34" charset="0"/>
              </a:defRPr>
            </a:lvl2pPr>
            <a:lvl3pPr marL="1164644" indent="-232929">
              <a:defRPr>
                <a:solidFill>
                  <a:schemeClr val="tx1"/>
                </a:solidFill>
                <a:latin typeface="Tahoma" pitchFamily="34" charset="0"/>
              </a:defRPr>
            </a:lvl3pPr>
            <a:lvl4pPr marL="1630502" indent="-232929">
              <a:defRPr>
                <a:solidFill>
                  <a:schemeClr val="tx1"/>
                </a:solidFill>
                <a:latin typeface="Tahoma" pitchFamily="34" charset="0"/>
              </a:defRPr>
            </a:lvl4pPr>
            <a:lvl5pPr marL="2096360" indent="-232929">
              <a:defRPr>
                <a:solidFill>
                  <a:schemeClr val="tx1"/>
                </a:solidFill>
                <a:latin typeface="Tahoma" pitchFamily="34" charset="0"/>
              </a:defRPr>
            </a:lvl5pPr>
            <a:lvl6pPr marL="2562216" indent="-232929" eaLnBrk="0" fontAlgn="base" hangingPunct="0">
              <a:spcBef>
                <a:spcPct val="0"/>
              </a:spcBef>
              <a:spcAft>
                <a:spcPct val="0"/>
              </a:spcAft>
              <a:defRPr>
                <a:solidFill>
                  <a:schemeClr val="tx1"/>
                </a:solidFill>
                <a:latin typeface="Tahoma" pitchFamily="34" charset="0"/>
              </a:defRPr>
            </a:lvl6pPr>
            <a:lvl7pPr marL="3028073" indent="-232929" eaLnBrk="0" fontAlgn="base" hangingPunct="0">
              <a:spcBef>
                <a:spcPct val="0"/>
              </a:spcBef>
              <a:spcAft>
                <a:spcPct val="0"/>
              </a:spcAft>
              <a:defRPr>
                <a:solidFill>
                  <a:schemeClr val="tx1"/>
                </a:solidFill>
                <a:latin typeface="Tahoma" pitchFamily="34" charset="0"/>
              </a:defRPr>
            </a:lvl7pPr>
            <a:lvl8pPr marL="3493931" indent="-232929" eaLnBrk="0" fontAlgn="base" hangingPunct="0">
              <a:spcBef>
                <a:spcPct val="0"/>
              </a:spcBef>
              <a:spcAft>
                <a:spcPct val="0"/>
              </a:spcAft>
              <a:defRPr>
                <a:solidFill>
                  <a:schemeClr val="tx1"/>
                </a:solidFill>
                <a:latin typeface="Tahoma" pitchFamily="34" charset="0"/>
              </a:defRPr>
            </a:lvl8pPr>
            <a:lvl9pPr marL="3959789" indent="-232929"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41</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18" indent="-291161">
              <a:defRPr>
                <a:solidFill>
                  <a:schemeClr val="tx1"/>
                </a:solidFill>
                <a:latin typeface="Tahoma" pitchFamily="34" charset="0"/>
              </a:defRPr>
            </a:lvl2pPr>
            <a:lvl3pPr marL="1164644" indent="-232929">
              <a:defRPr>
                <a:solidFill>
                  <a:schemeClr val="tx1"/>
                </a:solidFill>
                <a:latin typeface="Tahoma" pitchFamily="34" charset="0"/>
              </a:defRPr>
            </a:lvl3pPr>
            <a:lvl4pPr marL="1630502" indent="-232929">
              <a:defRPr>
                <a:solidFill>
                  <a:schemeClr val="tx1"/>
                </a:solidFill>
                <a:latin typeface="Tahoma" pitchFamily="34" charset="0"/>
              </a:defRPr>
            </a:lvl4pPr>
            <a:lvl5pPr marL="2096360" indent="-232929">
              <a:defRPr>
                <a:solidFill>
                  <a:schemeClr val="tx1"/>
                </a:solidFill>
                <a:latin typeface="Tahoma" pitchFamily="34" charset="0"/>
              </a:defRPr>
            </a:lvl5pPr>
            <a:lvl6pPr marL="2562216" indent="-232929" eaLnBrk="0" fontAlgn="base" hangingPunct="0">
              <a:spcBef>
                <a:spcPct val="0"/>
              </a:spcBef>
              <a:spcAft>
                <a:spcPct val="0"/>
              </a:spcAft>
              <a:defRPr>
                <a:solidFill>
                  <a:schemeClr val="tx1"/>
                </a:solidFill>
                <a:latin typeface="Tahoma" pitchFamily="34" charset="0"/>
              </a:defRPr>
            </a:lvl6pPr>
            <a:lvl7pPr marL="3028073" indent="-232929" eaLnBrk="0" fontAlgn="base" hangingPunct="0">
              <a:spcBef>
                <a:spcPct val="0"/>
              </a:spcBef>
              <a:spcAft>
                <a:spcPct val="0"/>
              </a:spcAft>
              <a:defRPr>
                <a:solidFill>
                  <a:schemeClr val="tx1"/>
                </a:solidFill>
                <a:latin typeface="Tahoma" pitchFamily="34" charset="0"/>
              </a:defRPr>
            </a:lvl7pPr>
            <a:lvl8pPr marL="3493931" indent="-232929" eaLnBrk="0" fontAlgn="base" hangingPunct="0">
              <a:spcBef>
                <a:spcPct val="0"/>
              </a:spcBef>
              <a:spcAft>
                <a:spcPct val="0"/>
              </a:spcAft>
              <a:defRPr>
                <a:solidFill>
                  <a:schemeClr val="tx1"/>
                </a:solidFill>
                <a:latin typeface="Tahoma" pitchFamily="34" charset="0"/>
              </a:defRPr>
            </a:lvl8pPr>
            <a:lvl9pPr marL="3959789" indent="-232929"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42</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17–11</a:t>
            </a:r>
            <a:endParaRPr lang="en-US" dirty="0"/>
          </a:p>
          <a:p>
            <a:endParaRPr lang="en-US" dirty="0"/>
          </a:p>
          <a:p>
            <a:r>
              <a:rPr lang="en-US" dirty="0"/>
              <a:t>Like wages, salaries, commissions, and other forms of pay, pension expense is part of a company’s compensation for employee services each year. Accordingly, the accounting objective is to achieve a matching of the costs of providing this form of compensation with the benefits of the services performed. However, the fact that this form of compensation actually is paid to employees many years after the service is performed means that other elements in addition to the annual service cost will affect the ultimate pension cost. These other elements are related to changes that occur over time in both the pension obligation and the pension plan assets. The</a:t>
            </a:r>
            <a:r>
              <a:rPr lang="en-US" baseline="0" dirty="0"/>
              <a:t> above i</a:t>
            </a:r>
            <a:r>
              <a:rPr lang="en-US" dirty="0"/>
              <a:t>llustration provides a summary of how some of these changes influence pension expense.</a:t>
            </a:r>
          </a:p>
          <a:p>
            <a:endParaRPr lang="en-US" dirty="0"/>
          </a:p>
          <a:p>
            <a:endParaRPr lang="en-US"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17–12</a:t>
            </a:r>
            <a:endParaRPr lang="en-US" dirty="0"/>
          </a:p>
          <a:p>
            <a:endParaRPr lang="en-US" dirty="0"/>
          </a:p>
          <a:p>
            <a:r>
              <a:rPr lang="en-US" dirty="0"/>
              <a:t>We’ve examined each of the components of pension expense from the viewpoint of its effect on the PBO or on plan assets, using the Global Communications illustration to demonstrate that effect. Now, let’s expand the same in the</a:t>
            </a:r>
            <a:r>
              <a:rPr lang="en-US" baseline="0" dirty="0"/>
              <a:t> i</a:t>
            </a:r>
            <a:r>
              <a:rPr lang="en-US" dirty="0"/>
              <a:t>llustration to see how these changes affect </a:t>
            </a:r>
            <a:r>
              <a:rPr lang="en-US" i="1" dirty="0"/>
              <a:t>pension expense. </a:t>
            </a:r>
          </a:p>
          <a:p>
            <a:endParaRPr lang="en-US" i="1" dirty="0"/>
          </a:p>
          <a:p>
            <a:endParaRPr lang="en-US" dirty="0"/>
          </a:p>
          <a:p>
            <a:endParaRPr lang="en-US" i="1"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17–12</a:t>
            </a:r>
          </a:p>
          <a:p>
            <a:endParaRPr lang="en-US" dirty="0"/>
          </a:p>
          <a:p>
            <a:r>
              <a:rPr lang="en-US" dirty="0"/>
              <a:t>The above illustration demonstrates the relationship between some of the changes in the PBO and in plan assets and the components of pension expense: service cost, interest cost, the return on plan assets, prior service cost amortization, and net gain or loss amortization</a:t>
            </a:r>
            <a:r>
              <a:rPr lang="en-US" dirty="0" smtClean="0"/>
              <a:t>.</a:t>
            </a:r>
          </a:p>
          <a:p>
            <a:endParaRPr lang="en-US" dirty="0"/>
          </a:p>
          <a:p>
            <a:r>
              <a:rPr lang="en-US" dirty="0"/>
              <a:t>We will look </a:t>
            </a:r>
            <a:r>
              <a:rPr lang="en-IN" dirty="0"/>
              <a:t>at these five components of pension expense one at a time in the next few slides. </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solidFill>
                  <a:srgbClr val="000000"/>
                </a:solidFill>
              </a:rPr>
              <a:t>Illustration </a:t>
            </a:r>
            <a:r>
              <a:rPr lang="en-IN" dirty="0" smtClean="0">
                <a:solidFill>
                  <a:srgbClr val="000000"/>
                </a:solidFill>
              </a:rPr>
              <a:t>17–12</a:t>
            </a:r>
          </a:p>
          <a:p>
            <a:endParaRPr lang="en-IN" dirty="0">
              <a:solidFill>
                <a:srgbClr val="000000"/>
              </a:solidFill>
            </a:endParaRPr>
          </a:p>
          <a:p>
            <a:r>
              <a:rPr lang="en-IN" dirty="0">
                <a:solidFill>
                  <a:srgbClr val="000000"/>
                </a:solidFill>
              </a:rPr>
              <a:t>The $41 million service cost represents the increase in the projected benefit obligation attributable to employee service performed during 2018</a:t>
            </a:r>
            <a:r>
              <a:rPr lang="en-IN" dirty="0">
                <a:solidFill>
                  <a:srgbClr val="FF0000"/>
                </a:solidFill>
              </a:rPr>
              <a:t> </a:t>
            </a:r>
            <a:r>
              <a:rPr lang="en-US" dirty="0"/>
              <a:t>(benefits earned by employees during the year).</a:t>
            </a:r>
            <a:r>
              <a:rPr lang="en-IN" dirty="0">
                <a:solidFill>
                  <a:srgbClr val="FF0000"/>
                </a:solidFill>
              </a:rPr>
              <a:t> </a:t>
            </a:r>
            <a:r>
              <a:rPr lang="en-IN" dirty="0">
                <a:solidFill>
                  <a:srgbClr val="000000"/>
                </a:solidFill>
              </a:rPr>
              <a:t>Each year this is the </a:t>
            </a:r>
            <a:r>
              <a:rPr lang="en-IN" dirty="0"/>
              <a:t>first component of the pension </a:t>
            </a:r>
            <a:r>
              <a:rPr lang="en-US" dirty="0"/>
              <a:t>expense.</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17–12</a:t>
            </a:r>
          </a:p>
          <a:p>
            <a:endParaRPr lang="en-US" dirty="0"/>
          </a:p>
          <a:p>
            <a:r>
              <a:rPr lang="en-US" dirty="0"/>
              <a:t>Next, the interest cost is calculated as the interest rate (discount rate) multiplied by the projected benefit obligation at the beginning of the year. In 2018, it is calculated as </a:t>
            </a:r>
            <a:r>
              <a:rPr lang="en-US" dirty="0" smtClean="0"/>
              <a:t>6% </a:t>
            </a:r>
            <a:r>
              <a:rPr lang="en-US" dirty="0"/>
              <a:t>times $400 million, or $24 million.</a:t>
            </a:r>
            <a:r>
              <a:rPr lang="en-IN" dirty="0"/>
              <a:t> The PBO balance is not separately reported as a liability in the company’s balance sheet, but it is a liability nevertheless. It is combined with pension assets with the net difference reported in the balance sheet as either a net pension liability or a net pension asset. The interest expense that accrues on its balance is not separately reported in the income statement but instead becomes the second component of the annual pension expense. </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17–12</a:t>
            </a:r>
          </a:p>
          <a:p>
            <a:endParaRPr lang="en-IN" dirty="0"/>
          </a:p>
          <a:p>
            <a:r>
              <a:rPr lang="en-IN" dirty="0"/>
              <a:t>Remember, plan assets comprise funds invested in stocks, bonds, and other securities that will presumably generate dividends, interest, and capital gains. The return earned on investment securities increases the plan asset balance. When accounting for the return, we need to differentiate between its two modes: the </a:t>
            </a:r>
            <a:r>
              <a:rPr lang="en-IN" i="1" dirty="0"/>
              <a:t>expected</a:t>
            </a:r>
            <a:r>
              <a:rPr lang="en-IN" dirty="0"/>
              <a:t> return and the </a:t>
            </a:r>
            <a:r>
              <a:rPr lang="en-IN" i="1" dirty="0"/>
              <a:t>actual</a:t>
            </a:r>
            <a:r>
              <a:rPr lang="en-IN" dirty="0"/>
              <a:t> return. </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Illustration </a:t>
            </a:r>
            <a:r>
              <a:rPr lang="en-US" b="0" dirty="0" smtClean="0"/>
              <a:t>17–12</a:t>
            </a:r>
          </a:p>
          <a:p>
            <a:endParaRPr lang="en-US" b="0" dirty="0"/>
          </a:p>
          <a:p>
            <a:r>
              <a:rPr lang="en-US" b="1" dirty="0"/>
              <a:t>Actual versus expected return: </a:t>
            </a:r>
            <a:r>
              <a:rPr lang="en-IN" b="0" dirty="0"/>
              <a:t>We’ve assumed Global’s expected rate of return is 9%, so its expected return on plan assets in 2018 was 9% times $300 million, or $27 million. But, as previously indicated, the actual rate of return in 2018 was 10%, producing an actual return on plan assets of 10% times $300 million, or $30 million. The return on plan assets reduces the net cost of having a pension plan. Accordingly, the return on plan assets each year reduces</a:t>
            </a:r>
            <a:r>
              <a:rPr lang="en-IN" b="0" i="1" dirty="0"/>
              <a:t> </a:t>
            </a:r>
            <a:r>
              <a:rPr lang="en-IN" b="0" dirty="0"/>
              <a:t>the amount recorded </a:t>
            </a:r>
            <a:r>
              <a:rPr lang="en-US" b="0" dirty="0"/>
              <a:t>as pension expense. </a:t>
            </a:r>
            <a:r>
              <a:rPr lang="en-IN" b="0" dirty="0"/>
              <a:t>Actually, both the interest and return-on-assets components of pension expense do not directly represent employee compensation. Instead, they are financial items created only because the future obligation to retirees must be funded currently.</a:t>
            </a:r>
            <a:endParaRPr lang="en-US" b="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17–1</a:t>
            </a:r>
          </a:p>
          <a:p>
            <a:endParaRPr lang="en-US" dirty="0"/>
          </a:p>
          <a:p>
            <a:r>
              <a:rPr lang="en-US" dirty="0"/>
              <a:t>Both types of plans have a common goal: to provide income to employees during their retirement years. Still, the two types of plans differ regarding who bears the risk—the employer or the employees—for whether the retirement objectives are achieved. The two types of plans also have entirely different implications for accounting and financial reporting.</a:t>
            </a:r>
          </a:p>
          <a:p>
            <a:endParaRPr lang="en-US" dirty="0"/>
          </a:p>
          <a:p>
            <a:r>
              <a:rPr lang="en-US" dirty="0"/>
              <a:t>Our discussion of defined contribution plans will be brief. Although these are now the most popular type of corporate pension plan, their relative simplicity permits a rather straightforward accounting treatment that requires little explanation. On the other hand, defined benefit plans require considerably more complex accounting treatment and constitute the primary focus of this chapter.</a:t>
            </a:r>
          </a:p>
          <a:p>
            <a:endParaRPr lang="en-US" baseline="0"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5</a:t>
            </a:fld>
            <a:endParaRPr lang="en-US" dirty="0"/>
          </a:p>
        </p:txBody>
      </p:sp>
    </p:spTree>
    <p:extLst>
      <p:ext uri="{BB962C8B-B14F-4D97-AF65-F5344CB8AC3E}">
        <p14:creationId xmlns:p14="http://schemas.microsoft.com/office/powerpoint/2010/main" val="7201766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Illustration </a:t>
            </a:r>
            <a:r>
              <a:rPr lang="en-US" b="0" dirty="0" smtClean="0"/>
              <a:t>17–12</a:t>
            </a:r>
          </a:p>
          <a:p>
            <a:endParaRPr lang="en-US" b="0" dirty="0"/>
          </a:p>
          <a:p>
            <a:r>
              <a:rPr lang="en-US" b="1" dirty="0"/>
              <a:t>Adjustment for loss or gain:</a:t>
            </a:r>
            <a:r>
              <a:rPr lang="en-US" b="0" dirty="0"/>
              <a:t> Since the net cost of having a pension plan is reduced by the actual return on plan assets, the </a:t>
            </a:r>
            <a:r>
              <a:rPr lang="en-IN" b="0" dirty="0"/>
              <a:t>charge to pension expense should be the actual return on plan assets. However, the FASB concluded that the actual return should first be adjusted by any difference between that return and the return amount that had been expected. So, it’s actually the </a:t>
            </a:r>
            <a:r>
              <a:rPr lang="en-IN" b="0" i="1" dirty="0"/>
              <a:t>expected </a:t>
            </a:r>
            <a:r>
              <a:rPr lang="en-IN" b="0" dirty="0"/>
              <a:t>return that is included in the calculation of pension expense. In our illustration, </a:t>
            </a:r>
            <a:r>
              <a:rPr lang="en-US" b="0" dirty="0"/>
              <a:t>Global’s pension expense </a:t>
            </a:r>
            <a:r>
              <a:rPr lang="en-IN" b="0" dirty="0"/>
              <a:t>is reduced by the expected return of $27 million.</a:t>
            </a:r>
          </a:p>
          <a:p>
            <a:endParaRPr lang="en-IN" b="0" dirty="0"/>
          </a:p>
          <a:p>
            <a:r>
              <a:rPr lang="en-IN" dirty="0"/>
              <a:t>The difference between the actual and expected return is considered a loss or gain on plan assets. Although we don’t include these losses and gains as part of pension expense when they occur, it’s possible they will affect pension expense at a later time.</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solidFill>
                  <a:srgbClr val="000000"/>
                </a:solidFill>
              </a:rPr>
              <a:t>Illustration </a:t>
            </a:r>
            <a:r>
              <a:rPr lang="en-IN" b="0" dirty="0" smtClean="0">
                <a:solidFill>
                  <a:srgbClr val="000000"/>
                </a:solidFill>
              </a:rPr>
              <a:t>17–12</a:t>
            </a:r>
          </a:p>
          <a:p>
            <a:endParaRPr lang="en-IN" b="0" dirty="0">
              <a:solidFill>
                <a:srgbClr val="000000"/>
              </a:solidFill>
            </a:endParaRPr>
          </a:p>
          <a:p>
            <a:r>
              <a:rPr lang="en-IN" b="1" dirty="0">
                <a:solidFill>
                  <a:srgbClr val="000000"/>
                </a:solidFill>
              </a:rPr>
              <a:t>Amortization of Prior Service Cost: </a:t>
            </a:r>
            <a:r>
              <a:rPr lang="en-IN" b="0" baseline="0" dirty="0">
                <a:solidFill>
                  <a:srgbClr val="000000"/>
                </a:solidFill>
              </a:rPr>
              <a:t>In the illustration, the amendment occurred in 2017, increasing the PBO at that time. For the individual employee, Jessica Farrow, </a:t>
            </a:r>
            <a:r>
              <a:rPr lang="en-IN" dirty="0"/>
              <a:t>the prior service cost was calculated to be $15,976. We also assumed that, for all plan participants, the prior service cost was $60 million at the beginning of 2017. The prior service cost at the beginning of 2018 is $56 million. The amount was computed as follows. First we assume that the average remaining service life of the active employee group is 15 years. To amortize the prior service cost of $60 million in equal annual amounts, we use the </a:t>
            </a:r>
            <a:r>
              <a:rPr lang="en-IN" dirty="0" smtClean="0"/>
              <a:t>straight-line </a:t>
            </a:r>
            <a:r>
              <a:rPr lang="en-IN" dirty="0"/>
              <a:t>method. </a:t>
            </a:r>
            <a:r>
              <a:rPr lang="en-US" dirty="0"/>
              <a:t>By the straight-line method, prior service cost is recognized over the average remaining </a:t>
            </a:r>
            <a:r>
              <a:rPr lang="en-IN" dirty="0"/>
              <a:t>service life of the active </a:t>
            </a:r>
            <a:r>
              <a:rPr lang="en-US" dirty="0"/>
              <a:t>employee group. </a:t>
            </a:r>
            <a:r>
              <a:rPr lang="en-IN" dirty="0"/>
              <a:t>Thus, by dividing the prior service cost of $60 million over the average remaining service life of the active employee group, 15 years, we determine the amount amortized as an increase in pension expense each year is $4 million. It is important to note that even though we’re amortizing it, the prior service cost is not an asset. Instead, it is reported as a component of accumulated other comprehensive income (AOCI), a shareholders’ equity account. This treatment is a result of the FASB’s disinclination to treat the cost as an expense as it is </a:t>
            </a:r>
            <a:r>
              <a:rPr lang="en-US" dirty="0"/>
              <a:t>incurred. The Board, instead, prefers to consider it to be </a:t>
            </a:r>
            <a:r>
              <a:rPr lang="en-US" i="1" dirty="0"/>
              <a:t>other comprehensive income </a:t>
            </a:r>
            <a:r>
              <a:rPr lang="en-US" dirty="0"/>
              <a:t>(OCI) like the handful of losses and gains also categorized the same way and not reported among the gains and losses in the traditional income statement. We’ll revisit it again later in this chapter.</a:t>
            </a:r>
            <a:endParaRPr lang="en-IN" b="0" dirty="0">
              <a:solidFill>
                <a:schemeClr val="accent1">
                  <a:lumMod val="50000"/>
                </a:schemeClr>
              </a:solidFill>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51</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IN" dirty="0"/>
              <a:t>Illustration </a:t>
            </a:r>
            <a:r>
              <a:rPr lang="en-IN" dirty="0" smtClean="0"/>
              <a:t>17–12</a:t>
            </a:r>
          </a:p>
          <a:p>
            <a:pPr defTabSz="931774">
              <a:defRPr/>
            </a:pPr>
            <a:endParaRPr lang="en-IN" dirty="0"/>
          </a:p>
          <a:p>
            <a:pPr defTabSz="931774">
              <a:defRPr/>
            </a:pPr>
            <a:r>
              <a:rPr lang="en-IN" dirty="0"/>
              <a:t>The</a:t>
            </a:r>
            <a:r>
              <a:rPr lang="en-IN" baseline="0" dirty="0"/>
              <a:t> </a:t>
            </a:r>
            <a:r>
              <a:rPr lang="en-US" dirty="0"/>
              <a:t>prior service cost balance in AOCI declines by the amount calculated by the </a:t>
            </a:r>
            <a:r>
              <a:rPr lang="en-US" dirty="0" smtClean="0"/>
              <a:t>straight-line </a:t>
            </a:r>
            <a:r>
              <a:rPr lang="en-US" dirty="0"/>
              <a:t>method each year</a:t>
            </a:r>
            <a:r>
              <a:rPr lang="en-IN" b="0" dirty="0">
                <a:solidFill>
                  <a:schemeClr val="accent1">
                    <a:lumMod val="50000"/>
                  </a:schemeClr>
                </a:solidFill>
              </a:rPr>
              <a:t>.</a:t>
            </a:r>
            <a:r>
              <a:rPr lang="en-IN" b="0" baseline="0" dirty="0">
                <a:solidFill>
                  <a:schemeClr val="accent1">
                    <a:lumMod val="50000"/>
                  </a:schemeClr>
                </a:solidFill>
              </a:rPr>
              <a:t> </a:t>
            </a:r>
            <a:r>
              <a:rPr lang="en-IN" b="0" baseline="0" dirty="0">
                <a:solidFill>
                  <a:srgbClr val="000000"/>
                </a:solidFill>
              </a:rPr>
              <a:t>Thus, we calculate the prior service cost balance at the end of 2018 as $52.</a:t>
            </a:r>
            <a:endParaRPr lang="en-US" dirty="0">
              <a:solidFill>
                <a:srgbClr val="000000"/>
              </a:solidFill>
            </a:endParaRPr>
          </a:p>
          <a:p>
            <a:pPr defTabSz="931774">
              <a:defRPr/>
            </a:pP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17–12</a:t>
            </a:r>
          </a:p>
          <a:p>
            <a:endParaRPr lang="en-US" dirty="0"/>
          </a:p>
          <a:p>
            <a:r>
              <a:rPr lang="en-US" b="1" dirty="0"/>
              <a:t>Amortization of a Net Loss or Gain: </a:t>
            </a:r>
            <a:r>
              <a:rPr lang="en-US" dirty="0"/>
              <a:t>We learned that</a:t>
            </a:r>
            <a:r>
              <a:rPr lang="en-US" baseline="0" dirty="0"/>
              <a:t> </a:t>
            </a:r>
            <a:r>
              <a:rPr lang="en-IN" dirty="0"/>
              <a:t>gains and losses can occur when expectations are revised concerning either the PBO or the return on plan assets. Like the prior service cost we just discussed, we don’t include these gains and losses as part of pension expense in the income statement, but instead report them as OCI in the statement of comprehensive income as they occur. </a:t>
            </a:r>
          </a:p>
          <a:p>
            <a:endParaRPr lang="en-IN" dirty="0"/>
          </a:p>
          <a:p>
            <a:r>
              <a:rPr lang="en-IN" baseline="0" dirty="0"/>
              <a:t>We then report the gains and losses (net of subsequent amortization) on a cumulative basis as a net loss–AOCI or a net gain–AOCI, depending on whether we have greater losses or gains over time. We report this amount in the balance sheet as a part of accumulated other comprehensive income (AOCI), a shareholders’ equity account. There is no conceptual justification for not including losses and gains in earnings. After all, these increases and decreases in either the PBO or plan assets immediately impact the net cost of providing a pension plan and, conceptually, should be included in pension expense as they occur. Nevertheless, the FASB requires that income statement recognition of gains and losses from either source be delayed for practical reasons.</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17–13</a:t>
            </a:r>
            <a:endParaRPr lang="en-US" dirty="0"/>
          </a:p>
          <a:p>
            <a:endParaRPr lang="en-US" dirty="0"/>
          </a:p>
          <a:p>
            <a:r>
              <a:rPr lang="en-US" dirty="0"/>
              <a:t>The</a:t>
            </a:r>
            <a:r>
              <a:rPr lang="en-US" baseline="0" dirty="0"/>
              <a:t> above illustration summarizes the possibilities of gains and losses </a:t>
            </a:r>
            <a:r>
              <a:rPr lang="en-IN" dirty="0"/>
              <a:t>that occur when expectations are revised concerning either the PBO or the return on plan assets.</a:t>
            </a:r>
          </a:p>
          <a:p>
            <a:endParaRPr lang="en-IN" dirty="0"/>
          </a:p>
          <a:p>
            <a:endParaRPr lang="en-US"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The FASB acknowledged the conceptual shortcoming of delaying the recognition of a gain or a loss while opting for this more politically acceptable approach called </a:t>
            </a:r>
            <a:r>
              <a:rPr lang="en-IN" b="1" dirty="0"/>
              <a:t>income smoothing</a:t>
            </a:r>
            <a:r>
              <a:rPr lang="en-IN" dirty="0"/>
              <a:t>. The practical justification for delayed recognition is that, over time, gains and losses might cancel one another </a:t>
            </a:r>
            <a:r>
              <a:rPr lang="en-US" dirty="0"/>
              <a:t>out. </a:t>
            </a:r>
            <a:r>
              <a:rPr lang="en-IN" dirty="0"/>
              <a:t>Given this possibility, why create unnecessary fluctuations in reported income by letting temporary gains and losses decrease and </a:t>
            </a:r>
            <a:r>
              <a:rPr lang="en-IN" dirty="0" smtClean="0"/>
              <a:t>increase (</a:t>
            </a:r>
            <a:r>
              <a:rPr lang="en-IN" dirty="0"/>
              <a:t>respectively) pension </a:t>
            </a:r>
            <a:r>
              <a:rPr lang="en-US" dirty="0"/>
              <a:t>expense? Of course, as years pass there may be more gains than losses, or vice versa, preventing their offsetting one another completely. </a:t>
            </a:r>
            <a:r>
              <a:rPr lang="en-IN" dirty="0"/>
              <a:t>So, if a net gain or a net loss gets “too large,” pension expense must be adjusted. The FASB defines too large rather arbitrarily as being when a net gain or a net loss at the beginning of the year exceeds an amount equal to 10% of the PBO, or 10% of plan assets, whichever is higher. This threshold amount of 10% is called the “corridor.</a:t>
            </a:r>
            <a:r>
              <a:rPr lang="en-IN" dirty="0" smtClean="0"/>
              <a:t>” When </a:t>
            </a:r>
            <a:r>
              <a:rPr lang="en-IN" dirty="0"/>
              <a:t>the corridor is exceeded, the excess is not charged to pension expense all </a:t>
            </a:r>
            <a:r>
              <a:rPr lang="en-IN" dirty="0" smtClean="0"/>
              <a:t>at once</a:t>
            </a:r>
            <a:r>
              <a:rPr lang="en-IN" dirty="0"/>
              <a:t>. Instead, as a further concession to income smoothing, only a portion of the excess is included in </a:t>
            </a:r>
            <a:r>
              <a:rPr lang="en-US" dirty="0"/>
              <a:t>pension expense.</a:t>
            </a:r>
            <a:r>
              <a:rPr lang="en-IN" dirty="0"/>
              <a:t> </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The minimum amount that should be included is the excess divided by the average remaining service period of active employees expected to receive benefits under the plan.</a:t>
            </a:r>
          </a:p>
          <a:p>
            <a:endParaRPr lang="en-US" dirty="0"/>
          </a:p>
          <a:p>
            <a:r>
              <a:rPr lang="en-US" dirty="0"/>
              <a:t>In our illustration, we’re assuming a net loss–AOCI of $55 million at the beginning of 2018. Also recall that the PBO and plan assets are $400 million and $300 million</a:t>
            </a:r>
            <a:r>
              <a:rPr lang="en-IN" dirty="0"/>
              <a:t>, respectively at that time.</a:t>
            </a:r>
            <a:r>
              <a:rPr lang="en-US" dirty="0"/>
              <a:t> </a:t>
            </a:r>
          </a:p>
          <a:p>
            <a:endParaRPr lang="en-US" dirty="0"/>
          </a:p>
          <a:p>
            <a:r>
              <a:rPr lang="en-US" dirty="0"/>
              <a:t>Based on this information, we are going to calculate the amount that should be amortized to the 2018 pension expense. The corridor is 10% of PBO, that is $40 million. We have taken PBO as the base for the calculation because, in this case, PBO is higher than the plan assets. Thus we find that the net loss is $15 million in excess at the beginning of the year. Previously, we assumed that </a:t>
            </a:r>
            <a:r>
              <a:rPr lang="en-IN" dirty="0"/>
              <a:t>the average remaining service life of employees is estimated at 15 years. Dividing the excess of loss of $15 by the average remaining service period of 15 years, we determine the amount amortized to 2018 pension expense to be $1 million.</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pension expense is increased because a net loss is being amortized. </a:t>
            </a:r>
            <a:r>
              <a:rPr lang="en-US" dirty="0" smtClean="0"/>
              <a:t>If </a:t>
            </a:r>
            <a:r>
              <a:rPr lang="en-US" dirty="0"/>
              <a:t>a net </a:t>
            </a:r>
            <a:r>
              <a:rPr lang="en-US" i="1" dirty="0"/>
              <a:t>gain </a:t>
            </a:r>
            <a:r>
              <a:rPr lang="en-US" dirty="0"/>
              <a:t>were being amortized, the amount would be </a:t>
            </a:r>
            <a:r>
              <a:rPr lang="en-US" i="1" dirty="0"/>
              <a:t>deducted </a:t>
            </a:r>
            <a:r>
              <a:rPr lang="en-US" dirty="0"/>
              <a:t>from pension expense because a gain would indicate that balance of the net cost of providing the pension plan had decreased.</a:t>
            </a:r>
          </a:p>
          <a:p>
            <a:endParaRPr lang="en-US" dirty="0"/>
          </a:p>
          <a:p>
            <a:r>
              <a:rPr lang="en-US" b="0" dirty="0"/>
              <a:t>New losses add to a net loss; new gains reduce a net </a:t>
            </a:r>
            <a:r>
              <a:rPr lang="en-US" b="0" dirty="0" smtClean="0"/>
              <a:t>loss. Consequently</a:t>
            </a:r>
            <a:r>
              <a:rPr lang="en-US" b="0" dirty="0"/>
              <a:t>, amortization of $1 million reduces the net loss–AOCI in 2018 by $1 million. Also recall that Global incurred (a) a $23 million loss in 2018 from revising estimates relating to the PBO and (b) a $3 million gain when the 2018 return on plan assets was higher than expected. These three changes affected the net loss–AOCI in 2018 to result </a:t>
            </a:r>
            <a:r>
              <a:rPr lang="en-US" b="0" dirty="0" smtClean="0"/>
              <a:t>in a </a:t>
            </a:r>
            <a:r>
              <a:rPr lang="en-US" b="0" dirty="0"/>
              <a:t>balance of $74 million.</a:t>
            </a:r>
            <a:endParaRPr lang="en-IN" b="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As we discussed earlier, gains and losses (either from changing assumptions regarding the PBO or from the return on assets being higher or lower than expected) are deferred and not immediately included in pension expense and net income. Instead, we report them as other comprehensive income (OCI) in the statement of comprehensive income. So Global records a loss–OCI for the $23 million loss that occurs in 2018 when it revises its estimate of future salary levels causing its PBO estimate to increase. Global also records a $3 million gain–OCI that occurred when the $30 million actual return on plan assets exceeded the $27 million expected return. </a:t>
            </a:r>
          </a:p>
          <a:p>
            <a:r>
              <a:rPr lang="en-IN" dirty="0"/>
              <a:t>To record the loss relating to PBO, we debit </a:t>
            </a:r>
            <a:r>
              <a:rPr lang="en-IN" dirty="0" smtClean="0"/>
              <a:t>loss</a:t>
            </a:r>
            <a:r>
              <a:rPr lang="en-IN" dirty="0"/>
              <a:t>—OCI with $23 million and credit PBO with the same amount. The loss is an increase in the PBO due to a change in an assumption. In this entry, we are recording that increase in the PBO account balance. If the change in assumption had caused the PBO to be reduced instead, we would debit the PBO here and credit a gain–OCI. Similarly, the gain due to the actual return on plan assets exceeding the expected return is an increase in plan assets. To record this gain relating to the plan assets, we debit plan assets with $3 million, calculated as the difference between the actual and expected return, </a:t>
            </a:r>
            <a:r>
              <a:rPr lang="en-IN" dirty="0" smtClean="0"/>
              <a:t>and credit </a:t>
            </a:r>
            <a:r>
              <a:rPr lang="en-IN" dirty="0"/>
              <a:t>g</a:t>
            </a:r>
            <a:r>
              <a:rPr lang="en-IN" dirty="0" smtClean="0"/>
              <a:t>ain</a:t>
            </a:r>
            <a:r>
              <a:rPr lang="en-IN" dirty="0"/>
              <a:t>—OCI with the same amount.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Global’s 2018 pension expense is $43 million. The expense includes the $41 million service cost and the $24 million interest cost, both of which add to Global’s PBO. The pension expense also includes a $27 million expected return on plan assets, which adds to the plan assets. The pension expense also includes the $4 million amortization of the prior service cost and the $1 million amortization of the net loss. As we discussed earlier, we report prior service cost when it arises as well as gains and losses as they occur as other comprehensive income (OCI) in the statement of comprehensive income. These OCI items accumulate as Prior service cost–AOCI and Net loss (or gain)–AOCI. So, when we amortize these AOCI accounts, we report the amortization amounts as OCI items in the statement of comprehensive income as well. These amortized amounts are being “reclassified” from OCI to net income. Amortization reduces the Prior service cost–AOCI and the Net loss–AOCI. Since these accounts have debit balances, we credit the accounts for the amortization. If we were amortizing a net gain, we would debit the account because a net gain has a credit balance. </a:t>
            </a:r>
            <a:endParaRPr lang="en-IN" dirty="0" smtClean="0"/>
          </a:p>
          <a:p>
            <a:endParaRPr lang="en-IN" dirty="0"/>
          </a:p>
          <a:p>
            <a:r>
              <a:rPr lang="en-IN" dirty="0"/>
              <a:t>Remember, we report the funded status of the plan in the balance sheet. That’s the difference between the PBO and plan assets. In this case, it’s a net pension liability since the plan is underfunded; that is, the PBO exceeds plan assets.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Defined contribution plans promise fixed periodic contributions to a pension fund. Retirement income depends on the size of the fund at retirement. No further commitment is made by the employer regarding benefit amounts at retirement.</a:t>
            </a:r>
          </a:p>
          <a:p>
            <a:endParaRPr lang="en-US" dirty="0"/>
          </a:p>
          <a:p>
            <a:r>
              <a:rPr lang="en-US" dirty="0"/>
              <a:t>These plans have several variations. In money purchase plans, employers contribute a fixed percentage of employees’ salaries. Thrift plans, savings plans, and 401(k) plans (named after the Tax Code section that specifies the conditions for the favorable tax treatment of these plans) permit voluntary contributions by employees. These contributions typically are matched to a specified extent by employers. Many employers match up to 50% of employee contributions up to the first 5% or 6% of salary.</a:t>
            </a:r>
          </a:p>
          <a:p>
            <a:endParaRPr lang="en-US" dirty="0"/>
          </a:p>
          <a:p>
            <a:r>
              <a:rPr lang="en-US" dirty="0"/>
              <a:t>When plans link the amount of contributions to company performance, labels include profit</a:t>
            </a:r>
            <a:r>
              <a:rPr lang="en-US" baseline="0" dirty="0"/>
              <a:t> </a:t>
            </a:r>
            <a:r>
              <a:rPr lang="en-US" dirty="0"/>
              <a:t>sharing plans, incentive savings plans, 401(k) profit</a:t>
            </a:r>
            <a:r>
              <a:rPr lang="en-US" baseline="0" dirty="0"/>
              <a:t> </a:t>
            </a:r>
            <a:r>
              <a:rPr lang="en-US" dirty="0"/>
              <a:t>sharing plans, and similar titles. When employees make contributions to the plan in addition to employer contributions, it’s called a </a:t>
            </a:r>
            <a:r>
              <a:rPr lang="en-US" i="1" dirty="0"/>
              <a:t>contributory </a:t>
            </a:r>
            <a:r>
              <a:rPr lang="en-US" dirty="0"/>
              <a:t>plan. </a:t>
            </a: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17–14</a:t>
            </a:r>
            <a:endParaRPr lang="en-IN" dirty="0"/>
          </a:p>
          <a:p>
            <a:endParaRPr lang="en-IN" dirty="0"/>
          </a:p>
          <a:p>
            <a:r>
              <a:rPr lang="en-IN" dirty="0"/>
              <a:t>The pension expense is reported in the income statement on a separate line below income from operations. In addition, the components of pension expense are itemized in disclosure notes. For instance, Kellogg Company described the composition of its pension expense in the disclosure note in its annual report for the year ended January 2, 2016, shown in the above illustration.</a:t>
            </a:r>
          </a:p>
          <a:p>
            <a:endParaRPr lang="en-IN" dirty="0"/>
          </a:p>
          <a:p>
            <a:endParaRPr lang="en-US" dirty="0"/>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Let’s</a:t>
            </a:r>
            <a:r>
              <a:rPr lang="en-IN" baseline="0" dirty="0"/>
              <a:t> </a:t>
            </a:r>
            <a:r>
              <a:rPr lang="en-IN" dirty="0"/>
              <a:t>now journalize the funding of plan assets and the payment of retirement benefits. When Global adds its annual cash investment to its plan assets, the value of those plan assets increases by $48 million. Thus, we debit </a:t>
            </a:r>
            <a:r>
              <a:rPr lang="en-IN" dirty="0" smtClean="0"/>
              <a:t>plan </a:t>
            </a:r>
            <a:r>
              <a:rPr lang="en-IN" dirty="0"/>
              <a:t>assets with $48 million, and credit cash account with the same amount, as cash has been invested in its plan assets. It’s not unusual for the cash contribution to differ from that year’s pension expense. Determining the periodic pension expense and the funding of the pension plan are two separate processes. Pension expense is an accounting decision. How much to contribute each year is a financing decision affected by cash flow and tax considerations, as well as minimum funding requirements. The Pension Protection Act of 2006 and the Employee Retirement Income Security Act of 1974 (ERISA) establish the pension funding requirements. Subject to these considerations, cash contributions are actuarially determined with the objective of accumulating, along with investment returns, sufficient funds to provide </a:t>
            </a:r>
            <a:r>
              <a:rPr lang="en-US" dirty="0"/>
              <a:t>promised retirement benefits.</a:t>
            </a:r>
          </a:p>
          <a:p>
            <a:endParaRPr lang="en-US" dirty="0"/>
          </a:p>
          <a:p>
            <a:pPr defTabSz="931774">
              <a:defRPr/>
            </a:pPr>
            <a:r>
              <a:rPr lang="en-IN" dirty="0"/>
              <a:t>We saw earlier when pension benefits are paid to retired employees, these payments reduce the plan assets established to pay the benefits and also reduce the obligation to pay the benefit. We know that PBO is </a:t>
            </a:r>
            <a:r>
              <a:rPr lang="en-IN" dirty="0" smtClean="0"/>
              <a:t>a liability </a:t>
            </a:r>
            <a:r>
              <a:rPr lang="en-IN" dirty="0"/>
              <a:t>so to reduce it, we debit PBO by $38 million and reduce plan assets by the same amount.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61</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Now that we’ve recorded the entries for the funding of the pension plan and payment of benefits, we can show all the changes in the PBO and plan assets. Here, for the PBO—the opening balance, loss on PBO, service cost, and interest cost, are the amounts that we calculated in our previous illustrations. Similarly, the detail amounts shown in plan assets are also taken from the previous </a:t>
            </a:r>
            <a:r>
              <a:rPr lang="en-IN" dirty="0" smtClean="0"/>
              <a:t>illustrations</a:t>
            </a:r>
            <a:r>
              <a:rPr lang="en-IN" dirty="0"/>
              <a:t>. Remember we don’t report either of these balances separately in the balance sheet. Instead, we net the two and report a net pension liability of $450 </a:t>
            </a:r>
            <a:r>
              <a:rPr lang="en-IN" dirty="0" smtClean="0"/>
              <a:t>− </a:t>
            </a:r>
            <a:r>
              <a:rPr lang="en-IN" dirty="0"/>
              <a:t>340 = $110 million, the funded status of the pension plan.</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17–15</a:t>
            </a:r>
            <a:endParaRPr lang="en-IN" dirty="0"/>
          </a:p>
          <a:p>
            <a:endParaRPr lang="en-IN" dirty="0"/>
          </a:p>
          <a:p>
            <a:r>
              <a:rPr lang="en-IN" dirty="0"/>
              <a:t>Comprehensive income is a more expansive view of income than traditional net income. In fact, it encompasses all changes in equity other than </a:t>
            </a:r>
            <a:r>
              <a:rPr lang="en-US" dirty="0"/>
              <a:t>from transactions with owners. </a:t>
            </a:r>
            <a:r>
              <a:rPr lang="en-IN" dirty="0"/>
              <a:t>So, in addition to net income, comprehensive income includes up to four other changes in equity. A statement of comprehensive income is demonstrated in the illustration, highlighting the presentation of the components of OCI pertaining </a:t>
            </a:r>
            <a:r>
              <a:rPr lang="en-US" dirty="0"/>
              <a:t>to Global’s pension plan.</a:t>
            </a:r>
          </a:p>
          <a:p>
            <a:endParaRPr lang="en-US" dirty="0"/>
          </a:p>
          <a:p>
            <a:pPr defTabSz="931774">
              <a:defRPr/>
            </a:pPr>
            <a:r>
              <a:rPr lang="en-IN" dirty="0"/>
              <a:t>Gains and losses, as well as any new prior service cost should it arise, are among the OCI items reported in the period they occur. Here, in the statement of comprehensive income, we can see the four other changes in equity. That is—Loss—due to revising a PBO estimate, Gain—return on plan assets exceeds expected, </a:t>
            </a:r>
            <a:r>
              <a:rPr lang="en-US" dirty="0"/>
              <a:t>Amortization of net loss, and </a:t>
            </a:r>
            <a:r>
              <a:rPr lang="en-IN" dirty="0"/>
              <a:t>Amortization of prior service cost. These amounts are shown without considering taxes. Actually each of the elements of comprehensive income should be reported net of tax. For instance, if the tax rate is 40%, the loss would be reported as $13.8 million calculated as $23 million less a $9.2 million tax benefit.</a:t>
            </a:r>
          </a:p>
          <a:p>
            <a:pPr defTabSz="931774">
              <a:defRPr/>
            </a:pPr>
            <a:endParaRPr lang="en-IN" dirty="0"/>
          </a:p>
          <a:p>
            <a:endParaRPr lang="en-US" dirty="0"/>
          </a:p>
          <a:p>
            <a:pPr defTabSz="931774">
              <a:defRPr/>
            </a:pPr>
            <a:endParaRPr lang="en-IN" dirty="0"/>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17–16</a:t>
            </a:r>
            <a:endParaRPr lang="en-IN" dirty="0"/>
          </a:p>
          <a:p>
            <a:endParaRPr lang="en-IN" dirty="0"/>
          </a:p>
          <a:p>
            <a:r>
              <a:rPr lang="en-IN" i="1" dirty="0"/>
              <a:t>Other comprehensive income </a:t>
            </a:r>
            <a:r>
              <a:rPr lang="en-IN" i="0" dirty="0"/>
              <a:t>(OCI)</a:t>
            </a:r>
            <a:r>
              <a:rPr lang="en-IN" i="1" dirty="0"/>
              <a:t> </a:t>
            </a:r>
            <a:r>
              <a:rPr lang="en-IN" dirty="0"/>
              <a:t>items are reported both (a) as they occur and then (b) as an accumulated balance within shareholder’s equity in the balance sheet. In addition to reporting the gains or losses that occur in the current reporting period, we also report these amounts on a cumulative basis in the balance sheet. Comprehensive income includes net income and OCI. Remember that we report net income that occurs in the current reporting period in the income statement and also report accumulated net income in the balance sheet as retained earnings. Similarly, we report OCI as it occurs in the current reporting period (see Illustration </a:t>
            </a:r>
            <a:r>
              <a:rPr lang="en-IN" dirty="0" smtClean="0"/>
              <a:t>17–15</a:t>
            </a:r>
            <a:r>
              <a:rPr lang="en-IN" dirty="0"/>
              <a:t>) and also report ACOI in the balance sheet. This illustration shows how Global will report the amounts related to pension expense in its 2018 balance </a:t>
            </a:r>
            <a:r>
              <a:rPr lang="en-IN" dirty="0" smtClean="0"/>
              <a:t>sheet. </a:t>
            </a:r>
            <a:r>
              <a:rPr lang="en-IN" dirty="0"/>
              <a:t>Since Global’s pension plan is underfunded, there is a net pension liability of $110 million shown at the end of </a:t>
            </a:r>
            <a:r>
              <a:rPr lang="en-IN" dirty="0" smtClean="0"/>
              <a:t>2018. </a:t>
            </a:r>
            <a:r>
              <a:rPr lang="en-IN" dirty="0"/>
              <a:t>If the plan had been overfunded, Global would have reported a pension asset among its assets rather than this pension liability. Note that the net loss and prior service cost reduce shareholders’ equity. Also note that net loss—AOCI and prior service cost—AOCI are debit balances and therefore negative components of accumulated other comprehensive income.</a:t>
            </a:r>
          </a:p>
          <a:p>
            <a:endParaRPr lang="en-IN" dirty="0"/>
          </a:p>
          <a:p>
            <a:endParaRPr lang="en-US" dirty="0"/>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We have ignored the income tax effects of the amounts in order to focus on the core issues. Note, though, that as gains and losses occur, they are reported along with their tax effects (tax expense for a gain, tax savings for a loss) in the statement of comprehensive income. This can be accomplished by presenting components of other comprehensive income either net of related income tax effects or before income tax effects with disclosure of the income taxe</a:t>
            </a:r>
            <a:r>
              <a:rPr lang="en-IN" dirty="0">
                <a:solidFill>
                  <a:srgbClr val="000000"/>
                </a:solidFill>
              </a:rPr>
              <a:t>s</a:t>
            </a:r>
            <a:r>
              <a:rPr lang="en-IN" dirty="0">
                <a:solidFill>
                  <a:srgbClr val="FF0000"/>
                </a:solidFill>
              </a:rPr>
              <a:t> </a:t>
            </a:r>
            <a:r>
              <a:rPr lang="en-IN" dirty="0"/>
              <a:t>allocated to each component either in a disclosure note or parenthetically in the statement. Likewise, AOCI in the balance sheet also is reported net of tax.</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17–17</a:t>
            </a:r>
            <a:endParaRPr lang="en-IN" dirty="0"/>
          </a:p>
          <a:p>
            <a:endParaRPr lang="en-IN" dirty="0"/>
          </a:p>
          <a:p>
            <a:r>
              <a:rPr lang="en-IN" dirty="0"/>
              <a:t>In preceding sections, we’ve discussed:</a:t>
            </a:r>
          </a:p>
          <a:p>
            <a:pPr marL="228600" indent="-228600">
              <a:buFont typeface="+mj-lt"/>
              <a:buAutoNum type="arabicPeriod"/>
            </a:pPr>
            <a:r>
              <a:rPr lang="en-IN" dirty="0" smtClean="0"/>
              <a:t>the </a:t>
            </a:r>
            <a:r>
              <a:rPr lang="en-IN" dirty="0"/>
              <a:t>projected benefit obligation (including changes due to periodic service cost, accrued interest, revised estimates, plan amendments, and the payment of benefits) </a:t>
            </a:r>
          </a:p>
          <a:p>
            <a:pPr marL="228600" indent="-228600">
              <a:buFont typeface="+mj-lt"/>
              <a:buAutoNum type="arabicPeriod"/>
            </a:pPr>
            <a:r>
              <a:rPr lang="en-IN" dirty="0" smtClean="0"/>
              <a:t>the </a:t>
            </a:r>
            <a:r>
              <a:rPr lang="en-IN" dirty="0"/>
              <a:t>plan assets (including changes due to investment returns, employer contributions, and the payment of benefits) </a:t>
            </a:r>
          </a:p>
          <a:p>
            <a:pPr marL="228600" indent="-228600">
              <a:buFont typeface="+mj-lt"/>
              <a:buAutoNum type="arabicPeriod"/>
            </a:pPr>
            <a:r>
              <a:rPr lang="en-IN" dirty="0" smtClean="0"/>
              <a:t>prior </a:t>
            </a:r>
            <a:r>
              <a:rPr lang="en-IN" dirty="0"/>
              <a:t>service cost </a:t>
            </a:r>
          </a:p>
          <a:p>
            <a:pPr marL="228600" indent="-228600">
              <a:buFont typeface="+mj-lt"/>
              <a:buAutoNum type="arabicPeriod"/>
            </a:pPr>
            <a:r>
              <a:rPr lang="en-IN" dirty="0" smtClean="0"/>
              <a:t>gains </a:t>
            </a:r>
            <a:r>
              <a:rPr lang="en-IN" dirty="0"/>
              <a:t>and losses </a:t>
            </a:r>
          </a:p>
          <a:p>
            <a:pPr marL="228600" indent="-228600">
              <a:buFont typeface="+mj-lt"/>
              <a:buAutoNum type="arabicPeriod"/>
            </a:pPr>
            <a:r>
              <a:rPr lang="en-IN" dirty="0" smtClean="0"/>
              <a:t>the </a:t>
            </a:r>
            <a:r>
              <a:rPr lang="en-IN" dirty="0"/>
              <a:t>periodic pension expense (comprising components of each of these) and</a:t>
            </a:r>
          </a:p>
          <a:p>
            <a:pPr marL="228600" indent="-228600">
              <a:buFont typeface="+mj-lt"/>
              <a:buAutoNum type="arabicPeriod"/>
            </a:pPr>
            <a:r>
              <a:rPr lang="en-IN" dirty="0" smtClean="0"/>
              <a:t>the </a:t>
            </a:r>
            <a:r>
              <a:rPr lang="en-IN" dirty="0"/>
              <a:t>funded status of the plan</a:t>
            </a:r>
          </a:p>
          <a:p>
            <a:r>
              <a:rPr lang="en-IN" dirty="0"/>
              <a:t>These elements of a pension plan are interrelated. It is helpful to see how each element relates to the others. One way of bringing each part together in order to see how each element relates to others is a </a:t>
            </a:r>
            <a:r>
              <a:rPr lang="en-IN" i="1" dirty="0"/>
              <a:t>pension spreadsheet</a:t>
            </a:r>
            <a:r>
              <a:rPr lang="en-IN" dirty="0"/>
              <a:t>. In this illustration we show a pension spreadsheet for Global Communications. Notice that the first numerical column simply repeats the actuary’s report of how the PBO changed during the year, as explained </a:t>
            </a:r>
            <a:r>
              <a:rPr lang="en-US" dirty="0"/>
              <a:t>previously. </a:t>
            </a:r>
            <a:r>
              <a:rPr lang="en-IN" dirty="0"/>
              <a:t>Likewise, the second column reproduces the changes in plan </a:t>
            </a:r>
            <a:r>
              <a:rPr lang="en-US" dirty="0"/>
              <a:t>assets we discussed earlier. </a:t>
            </a:r>
            <a:r>
              <a:rPr lang="en-IN" dirty="0"/>
              <a:t>We’ve also previously noted the changes in the prior service cost–AOCI and the net loss–AOCI that are duplicated in the third and fourth columns. The fifth column repeats the calculation of the 2018 pension expense that we determined earlier. The cash contribution column to the pension fund is the sole item in the next column. The last column shows the changes in the funded status of the plan. Note that the funded status is the difference between the PBO (column 1) and the plan assets </a:t>
            </a:r>
            <a:r>
              <a:rPr lang="en-US" dirty="0"/>
              <a:t>(column 2). That means that each of the changes we see in either of the first two columns is reflected as a change in the funded status in the last column. The net pension liability </a:t>
            </a:r>
            <a:r>
              <a:rPr lang="en-IN" dirty="0"/>
              <a:t>(or net pension asset) balance is not carried in company records. Instead, we use this label to report the PBO and plan assets in the balance sheet as a single net amount.</a:t>
            </a:r>
          </a:p>
          <a:p>
            <a:endParaRPr lang="en-IN" dirty="0"/>
          </a:p>
          <a:p>
            <a:endParaRPr lang="en-US" dirty="0"/>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66</a:t>
            </a:fld>
            <a:endParaRPr lang="en-IN" dirty="0">
              <a:solidFill>
                <a:prstClr val="black"/>
              </a:solidFill>
            </a:endParaRPr>
          </a:p>
        </p:txBody>
      </p:sp>
    </p:spTree>
    <p:extLst>
      <p:ext uri="{BB962C8B-B14F-4D97-AF65-F5344CB8AC3E}">
        <p14:creationId xmlns:p14="http://schemas.microsoft.com/office/powerpoint/2010/main" val="15398440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17–18</a:t>
            </a:r>
          </a:p>
          <a:p>
            <a:endParaRPr lang="en-IN" dirty="0"/>
          </a:p>
          <a:p>
            <a:r>
              <a:rPr lang="en-IN" dirty="0"/>
              <a:t>Companies sometimes terminate defined benefit plans to reduce costs and lessen risk. Many companies are providing defined contribution plans instead. When a plan is terminated, a change in earnings is reported at that time. For instance, Melville Corporation described the termination of its pension plan as shown in the disclosure note in the above illustration.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IN" sz="1200" dirty="0"/>
              <a:t>Accounting for losses and gains in defined benefit plans under IAS No. 19 is similar to </a:t>
            </a:r>
            <a:r>
              <a:rPr lang="en-IN" sz="1200" dirty="0" smtClean="0"/>
              <a:t>U.S. </a:t>
            </a:r>
            <a:r>
              <a:rPr lang="en-IN" sz="1200" dirty="0"/>
              <a:t>GAAP, but there are two important differences. The first difference relates to the make-up of the gain or loss on plan assets. Under U.S. GAAP, losses and gains are the </a:t>
            </a:r>
            <a:r>
              <a:rPr lang="en-US" sz="1200" dirty="0"/>
              <a:t>difference between the actual </a:t>
            </a:r>
            <a:r>
              <a:rPr lang="en-IN" sz="1200" dirty="0"/>
              <a:t>and expected returns. The expected return is different from company to company and is usually different from the interest rate used to determine the interest cost. Under IFRS, we use the same rate, the rate for “high grade corporate bonds,” for both the interest cost on the defined benefit obligation and the interest revenue on the plan assets. Consequently, under IFRS, we have a remeasurement gain when the actual return on plan assets exceeds the “high grade corporate bond rate” used to determine the net interest cost/income. The second difference relates to the treatment of gains and losses after they are initially </a:t>
            </a:r>
            <a:r>
              <a:rPr lang="en-US" sz="1200" dirty="0"/>
              <a:t>recorded in OCI. Under </a:t>
            </a:r>
            <a:r>
              <a:rPr lang="en-US" sz="1200" dirty="0" smtClean="0"/>
              <a:t>U.S. </a:t>
            </a:r>
            <a:r>
              <a:rPr lang="en-US" sz="1200" dirty="0"/>
              <a:t>GAAP, gains and losses </a:t>
            </a:r>
            <a:r>
              <a:rPr lang="en-IN" sz="1200" dirty="0"/>
              <a:t>are included with OCI items in the statement of comprehensive income when they first arise and then gradually amortized out of OCI into expense. Under IFRS, these gains and losses are included in OCI when they first arise and remain in the balance sheet as </a:t>
            </a:r>
            <a:r>
              <a:rPr lang="en-US" sz="1200" dirty="0"/>
              <a:t>accumulated other comprehensive income. </a:t>
            </a:r>
            <a:endParaRPr lang="en-IN" sz="1200" dirty="0"/>
          </a:p>
        </p:txBody>
      </p:sp>
      <p:sp>
        <p:nvSpPr>
          <p:cNvPr id="4" name="Slide Number Placeholder 3"/>
          <p:cNvSpPr>
            <a:spLocks noGrp="1"/>
          </p:cNvSpPr>
          <p:nvPr>
            <p:ph type="sldNum" sz="quarter" idx="10"/>
          </p:nvPr>
        </p:nvSpPr>
        <p:spPr/>
        <p:txBody>
          <a:bodyPr/>
          <a:lstStyle/>
          <a:p>
            <a:fld id="{20C6E16D-CAFA-4AA7-B962-802FFC832C12}" type="slidenum">
              <a:rPr lang="en-US" smtClean="0">
                <a:solidFill>
                  <a:prstClr val="black"/>
                </a:solidFill>
              </a:rPr>
              <a:pPr/>
              <a:t>68</a:t>
            </a:fld>
            <a:endParaRPr lang="en-US" dirty="0">
              <a:solidFill>
                <a:prstClr val="black"/>
              </a:solidFill>
            </a:endParaRPr>
          </a:p>
        </p:txBody>
      </p:sp>
    </p:spTree>
    <p:extLst>
      <p:ext uri="{BB962C8B-B14F-4D97-AF65-F5344CB8AC3E}">
        <p14:creationId xmlns:p14="http://schemas.microsoft.com/office/powerpoint/2010/main" val="99968284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To determine the net interest cost under IFRS, we multiply the rate, say 6%, times the net difference between the defined benefit obligation (DBO) and plan assets and report the net interest cost/income. We also record the interest earned from plan assets. Finally, we record the increase in the defined benefit obligation balance as interest is accrued on the balance at 6%.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17–2</a:t>
            </a:r>
            <a:endParaRPr lang="en-IN" dirty="0"/>
          </a:p>
          <a:p>
            <a:endParaRPr lang="en-IN" dirty="0"/>
          </a:p>
          <a:p>
            <a:r>
              <a:rPr lang="en-IN" dirty="0"/>
              <a:t>Sometimes the amount the employer contributes is tied to the amount of the employee contribution. An example from a recent annual report of Microsoft Corporation is shown in the above </a:t>
            </a:r>
            <a:r>
              <a:rPr lang="en-IN" dirty="0" smtClean="0"/>
              <a:t>illustration</a:t>
            </a:r>
            <a:r>
              <a:rPr lang="en-IN" dirty="0"/>
              <a:t>.</a:t>
            </a:r>
          </a:p>
          <a:p>
            <a:endParaRPr lang="en-IN" baseline="0" noProof="0" dirty="0"/>
          </a:p>
          <a:p>
            <a:endParaRPr lang="en-US" baseline="0" dirty="0"/>
          </a:p>
          <a:p>
            <a:endParaRPr lang="en-US" baseline="0" noProof="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Under IAS No. 19, prior service cost, called past service cost under IFRS, is combined with the current service cost and reported within the income statement rather than as a component of other comprehensive income as it is under U.S. GAAP.</a:t>
            </a:r>
            <a:endParaRPr lang="en-US"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The past service cost for 2017 has been defined as $60 million. Consequently, for </a:t>
            </a:r>
            <a:r>
              <a:rPr lang="en-IN" sz="1200" dirty="0"/>
              <a:t>Global, the service cost would be recorded separately under IFRS in 2017 when the plan amendment occurs. This </a:t>
            </a:r>
            <a:r>
              <a:rPr lang="en-IN" sz="1200" dirty="0" smtClean="0"/>
              <a:t>is in </a:t>
            </a:r>
            <a:r>
              <a:rPr lang="en-IN" sz="1200" dirty="0"/>
              <a:t>contrast to </a:t>
            </a:r>
            <a:r>
              <a:rPr lang="en-IN" sz="1200" dirty="0" smtClean="0"/>
              <a:t>U.S. </a:t>
            </a:r>
            <a:r>
              <a:rPr lang="en-IN" sz="1200" dirty="0"/>
              <a:t>GAAP, where it is recorded together as a single PBO amount that includes the current service cost and also the prior service cost.</a:t>
            </a:r>
            <a:endParaRPr lang="en-US"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71</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Under </a:t>
            </a:r>
            <a:r>
              <a:rPr lang="en-US" sz="1200" dirty="0" smtClean="0"/>
              <a:t>U.S. </a:t>
            </a:r>
            <a:r>
              <a:rPr lang="en-US" sz="1200" dirty="0"/>
              <a:t>GAAP, </a:t>
            </a:r>
            <a:r>
              <a:rPr lang="en-IN" sz="1200" dirty="0">
                <a:solidFill>
                  <a:schemeClr val="bg2">
                    <a:lumMod val="10000"/>
                  </a:schemeClr>
                </a:solidFill>
              </a:rPr>
              <a:t>pension expense is reported as a single net amount. Under IFRS, </a:t>
            </a:r>
            <a:r>
              <a:rPr lang="en-IN" sz="1200" dirty="0"/>
              <a:t>reporting of pension expense is divided into:</a:t>
            </a:r>
          </a:p>
          <a:p>
            <a:r>
              <a:rPr lang="en-IN" sz="1200" dirty="0"/>
              <a:t> </a:t>
            </a:r>
          </a:p>
          <a:p>
            <a:pPr marL="757066" lvl="1" indent="-291179">
              <a:buFont typeface="Arial" panose="020B0604020202020204" pitchFamily="34" charset="0"/>
              <a:buChar char="•"/>
            </a:pPr>
            <a:r>
              <a:rPr lang="en-IN" sz="1200" dirty="0"/>
              <a:t>The service cost component, including past </a:t>
            </a:r>
            <a:r>
              <a:rPr lang="en-US" sz="1200" dirty="0"/>
              <a:t>service cost in the </a:t>
            </a:r>
            <a:r>
              <a:rPr lang="en-US" sz="1200" i="1" dirty="0"/>
              <a:t>income statement</a:t>
            </a:r>
          </a:p>
          <a:p>
            <a:pPr marL="757066" lvl="1" indent="-291179">
              <a:buFont typeface="Arial" panose="020B0604020202020204" pitchFamily="34" charset="0"/>
              <a:buChar char="•"/>
            </a:pPr>
            <a:r>
              <a:rPr lang="en-IN" sz="1200" dirty="0"/>
              <a:t>The net interest cost/income component in the </a:t>
            </a:r>
            <a:r>
              <a:rPr lang="en-IN" sz="1200" i="1" dirty="0"/>
              <a:t>income statement</a:t>
            </a:r>
          </a:p>
          <a:p>
            <a:pPr marL="757066" lvl="1" indent="-291179">
              <a:buFont typeface="Arial" panose="020B0604020202020204" pitchFamily="34" charset="0"/>
              <a:buChar char="•"/>
            </a:pPr>
            <a:r>
              <a:rPr lang="en-IN" sz="1200" dirty="0"/>
              <a:t>Remeasurement gains and losses as </a:t>
            </a:r>
            <a:r>
              <a:rPr lang="en-IN" sz="1200" i="1" dirty="0"/>
              <a:t>other comprehensive income</a:t>
            </a:r>
            <a:endParaRPr lang="en-IN"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As shown here, the remeasurement gain or loss under IFRS is usually an amount that is different from the gain or loss on plan assets under GAAP, mainly because of the interest rate. IFRS uses a 6% “high grade corporate bond rate”, whereas, </a:t>
            </a:r>
            <a:r>
              <a:rPr lang="en-IN" sz="1200" dirty="0" smtClean="0"/>
              <a:t>U.S. </a:t>
            </a:r>
            <a:r>
              <a:rPr lang="en-IN" sz="1200" dirty="0"/>
              <a:t>GAAP uses the 9% expected rate of return. Note that, under IFRS, the plan asset is debited with $12 million as it considers actual interest in excess of 6%, and not expected rate of return.</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IN" sz="1200" dirty="0"/>
              <a:t>This illustration shows how the OCI items in the statement of comprehensive income are recorded. Under IFRS, the entries are the same as under </a:t>
            </a:r>
            <a:r>
              <a:rPr lang="en-IN" sz="1200" dirty="0" smtClean="0"/>
              <a:t>U.S. </a:t>
            </a:r>
            <a:r>
              <a:rPr lang="en-IN" sz="1200" dirty="0"/>
              <a:t>GAAP, however, loss—OCI and PBO is referred as </a:t>
            </a:r>
            <a:r>
              <a:rPr lang="en-US" dirty="0" err="1"/>
              <a:t>r</a:t>
            </a:r>
            <a:r>
              <a:rPr lang="en-US" sz="1200" dirty="0" err="1" smtClean="0"/>
              <a:t>emeasurement</a:t>
            </a:r>
            <a:r>
              <a:rPr lang="en-US" sz="1200" dirty="0" smtClean="0"/>
              <a:t> </a:t>
            </a:r>
            <a:r>
              <a:rPr lang="en-US" sz="1200" dirty="0"/>
              <a:t>loss–OCI</a:t>
            </a:r>
            <a:r>
              <a:rPr lang="en-IN" sz="1200" dirty="0"/>
              <a:t> and DBO respectively under IFRS. Note that loss—OCI under GAAP is subsequently amortized to expense from other comprehensive income, whereas, under IFRS the </a:t>
            </a:r>
            <a:r>
              <a:rPr lang="en-US" dirty="0" err="1"/>
              <a:t>r</a:t>
            </a:r>
            <a:r>
              <a:rPr lang="en-US" sz="1200" dirty="0" err="1" smtClean="0"/>
              <a:t>emeasurement</a:t>
            </a:r>
            <a:r>
              <a:rPr lang="en-US" sz="1200" dirty="0" smtClean="0"/>
              <a:t> </a:t>
            </a:r>
            <a:r>
              <a:rPr lang="en-US" sz="1200" dirty="0"/>
              <a:t>loss–OCI</a:t>
            </a:r>
            <a:r>
              <a:rPr lang="en-IN" sz="1200" dirty="0"/>
              <a:t> remains in accumulated other comprehensive income.</a:t>
            </a:r>
            <a:endParaRPr lang="en-IN" sz="1200" dirty="0">
              <a:latin typeface="Calibri" pitchFamily="34" charset="0"/>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Accounting for pensions and other postretirement benefits under IFRS is specified in a recent IASB amendment to its postemployment benefit standard, </a:t>
            </a:r>
            <a:r>
              <a:rPr lang="en-IN" sz="1200" i="1" dirty="0"/>
              <a:t>IAS No. 19. </a:t>
            </a:r>
            <a:r>
              <a:rPr lang="en-IN" sz="1200" dirty="0"/>
              <a:t>Under the update the changes that constitute the components of the net pension cost are separated into:</a:t>
            </a:r>
          </a:p>
          <a:p>
            <a:r>
              <a:rPr lang="en-IN" sz="1200" dirty="0"/>
              <a:t> </a:t>
            </a:r>
          </a:p>
          <a:p>
            <a:pPr marL="232943" indent="-232943">
              <a:buAutoNum type="alphaLcParenBoth"/>
            </a:pPr>
            <a:r>
              <a:rPr lang="en-IN" sz="1200" dirty="0"/>
              <a:t>The cost of service, </a:t>
            </a:r>
          </a:p>
          <a:p>
            <a:pPr marL="232943" indent="-232943">
              <a:buAutoNum type="alphaLcParenBoth"/>
            </a:pPr>
            <a:r>
              <a:rPr lang="en-IN" sz="1200" dirty="0"/>
              <a:t>The cost of financing that cost, and </a:t>
            </a:r>
          </a:p>
          <a:p>
            <a:pPr marL="232943" indent="-232943">
              <a:buAutoNum type="alphaLcParenBoth"/>
            </a:pPr>
            <a:r>
              <a:rPr lang="en-IN" sz="1200" dirty="0"/>
              <a:t>Gains or losses from occasional remeasurement of the cost</a:t>
            </a:r>
          </a:p>
          <a:p>
            <a:endParaRPr lang="en-IN" sz="1200" dirty="0"/>
          </a:p>
          <a:p>
            <a:r>
              <a:rPr lang="en-IN" sz="1200" dirty="0"/>
              <a:t>The cost of service includes the current service costs and the past service costs. It is recognized immediately in the balance sheet and the income statement. Net interest cost/income is recognized in the balance sheet and the income statement immediately as it accrues. Interest is calculated as the interest rate (high-quality corporate bond rate) times net pension asset, which is interest income, and as the interest rate times net pension liability, which is interest cost.</a:t>
            </a:r>
            <a:endParaRPr lang="en-US" sz="1200" dirty="0"/>
          </a:p>
          <a:p>
            <a:endParaRPr lang="en-US" sz="1200" dirty="0"/>
          </a:p>
          <a:p>
            <a:r>
              <a:rPr lang="en-US" sz="1200" dirty="0"/>
              <a:t>The last component of net pension expense is remeasurement cost. It includes </a:t>
            </a:r>
            <a:r>
              <a:rPr lang="en-IN" sz="1200" dirty="0"/>
              <a:t>remeasurements of service costs caused by changes in assumptions, </a:t>
            </a:r>
            <a:r>
              <a:rPr lang="en-IN" sz="1200" dirty="0" smtClean="0"/>
              <a:t>gains, </a:t>
            </a:r>
            <a:r>
              <a:rPr lang="en-IN" sz="1200" dirty="0"/>
              <a:t>and losses arising from experience differing from what was assumed, and investment gains and losses on </a:t>
            </a:r>
            <a:r>
              <a:rPr lang="en-US" sz="1200" dirty="0"/>
              <a:t>plan assets. Remeasurement cost is recognized immediately in the balance sheet and the statement of comprehensive income as OCI.</a:t>
            </a:r>
            <a:endParaRPr lang="en-IN"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Now that we know the components of the net pension cost are separated into service cost, net interest cost/income, and remeasurement cost, we can show an illustration to demonstrate how the components of net pension cost are classified under IFRS. For this, we use the amounts </a:t>
            </a:r>
            <a:r>
              <a:rPr lang="en-US" sz="1200" dirty="0" smtClean="0"/>
              <a:t>from the </a:t>
            </a:r>
            <a:r>
              <a:rPr lang="en-US" sz="1200" dirty="0"/>
              <a:t>Global Communications illustration. Notice that there is no separate interest cost and there is no “expected” return on plan assets. </a:t>
            </a:r>
            <a:r>
              <a:rPr lang="en-IN" sz="1200" dirty="0"/>
              <a:t>Instead, these two are essentially combined into a single measure, net interest </a:t>
            </a:r>
            <a:r>
              <a:rPr lang="en-US" sz="1200" dirty="0"/>
              <a:t>cost/income. Because they are combined, the same rate (6% in this case) is used for both, rather than having one rate for interest cost and another for expected return on assets.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This illustration shows how the components of net pension cost are recorded under IFRS. </a:t>
            </a:r>
            <a:r>
              <a:rPr lang="en-IN" sz="1200" dirty="0"/>
              <a:t>We report the (a) service cost and (b) net interest cost/income in net income and (c) remeasurement costs in OCI</a:t>
            </a:r>
            <a:r>
              <a:rPr lang="en-IN" sz="1200" i="1" dirty="0"/>
              <a:t>, </a:t>
            </a:r>
            <a:r>
              <a:rPr lang="en-IN" sz="1200" dirty="0"/>
              <a:t>as each of those amounts occurs. </a:t>
            </a:r>
            <a:r>
              <a:rPr lang="en-US" sz="1200" dirty="0"/>
              <a:t>By recording each </a:t>
            </a:r>
            <a:r>
              <a:rPr lang="en-IN" sz="1200" dirty="0"/>
              <a:t>component, we record the total pension expense. Remember, each component is a change in either plan assets (the return on assets) or the defined benefit obligation (all others), so as we record each component we also record its effect on plan assets and the </a:t>
            </a:r>
            <a:r>
              <a:rPr lang="en-US" sz="1200" dirty="0"/>
              <a:t>defined benefit obligation. First, we record the service cost of 2018, $41. As there is no prior service cost, it is recorded as zero.</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When Global adds its annual cash investment to its plan assets, the value of those plan assets increases by $48 million. Thus, we debit plan </a:t>
            </a:r>
            <a:r>
              <a:rPr lang="en-IN" dirty="0" smtClean="0"/>
              <a:t>assets and </a:t>
            </a:r>
            <a:r>
              <a:rPr lang="en-IN" dirty="0"/>
              <a:t>credit cash for $48 million. We next record the payment of benefits. In the earlier illustration, Global’s retired employees were paid benefits of $38 million in 2018. The payment of those benefits to retired employees reduces the obligation to pay benefits, the DBO. Since the payments are made from the plan assets, that balance is reduced by $38 million as well</a:t>
            </a:r>
            <a:r>
              <a:rPr lang="en-IN" dirty="0" smtClean="0"/>
              <a:t>. </a:t>
            </a:r>
            <a:endParaRPr lang="en-US" sz="41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This illustration shows how to report the components of the total pension cost in the statement of comprehensive income. </a:t>
            </a:r>
            <a:r>
              <a:rPr lang="en-IN" sz="1200" dirty="0"/>
              <a:t>We report separately the three costs of having a defined benefit plan. In net income we report the service cost and the net interest cost, while remeasurement cost is reported under OCI. Notice in the journal entries that we have no pension expense being recorded as we had using U.S. GAAP in the chapter. Instead, individual components of the net pension </a:t>
            </a:r>
            <a:r>
              <a:rPr lang="en-US" sz="1200" dirty="0"/>
              <a:t>cost are recorded. The reason is that the amendment calls for components, not the net total, to be reported in the income statement and statement of comprehensive income.</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Accounting for defined contribution plans is quite easy. Each year, the employer simply records pension expense equal to the amount of the annual contribution. Suppose a plan promises an annual contribution equal to 3% of an employee’s salary that amounts to $110,000 in a particular </a:t>
            </a:r>
            <a:r>
              <a:rPr lang="en-IN" dirty="0" smtClean="0"/>
              <a:t>year; </a:t>
            </a:r>
            <a:r>
              <a:rPr lang="en-IN" dirty="0"/>
              <a:t>the employer would simply recognize pension expense in the amount of the </a:t>
            </a:r>
            <a:r>
              <a:rPr lang="en-US" dirty="0"/>
              <a:t>contribution.</a:t>
            </a:r>
          </a:p>
          <a:p>
            <a:endParaRPr lang="en-US" dirty="0"/>
          </a:p>
          <a:p>
            <a:r>
              <a:rPr lang="en-US" dirty="0"/>
              <a:t>As pension is an expense, we debit </a:t>
            </a:r>
            <a:r>
              <a:rPr lang="en-US" dirty="0" smtClean="0"/>
              <a:t>pension </a:t>
            </a:r>
            <a:r>
              <a:rPr lang="en-US" dirty="0"/>
              <a:t>expense account with $3,300, calculated as annual salary times three percent ($110,000 </a:t>
            </a:r>
            <a:r>
              <a:rPr lang="en-US" dirty="0" smtClean="0"/>
              <a:t>× </a:t>
            </a:r>
            <a:r>
              <a:rPr lang="en-US" dirty="0"/>
              <a:t>.03 = $3,300). We credit </a:t>
            </a:r>
            <a:r>
              <a:rPr lang="en-US" dirty="0" smtClean="0"/>
              <a:t>cash </a:t>
            </a:r>
            <a:r>
              <a:rPr lang="en-US" dirty="0"/>
              <a:t>account with the same amount, as the contribution is paid.</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As we just discussed, most companies have pension plans that provide for the future payments of retirement benefits to compensate employees for their current services. Companies also furnish postretirement benefits other than pension to their retired employees. </a:t>
            </a:r>
            <a:r>
              <a:rPr lang="en-US" dirty="0"/>
              <a:t>These may </a:t>
            </a:r>
            <a:r>
              <a:rPr lang="en-IN" dirty="0"/>
              <a:t>include medical coverage, dental coverage, life insurance, group legal services, and other </a:t>
            </a:r>
            <a:r>
              <a:rPr lang="en-US" dirty="0"/>
              <a:t>benefits. The most common is health care benefits.</a:t>
            </a: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Prior to 1993, employers accounted for </a:t>
            </a:r>
            <a:r>
              <a:rPr lang="en-IN" dirty="0" smtClean="0"/>
              <a:t>postretirement </a:t>
            </a:r>
            <a:r>
              <a:rPr lang="en-IN" dirty="0"/>
              <a:t>benefit costs on a pay-as-you-go </a:t>
            </a:r>
            <a:r>
              <a:rPr lang="en-US" dirty="0"/>
              <a:t>basis,</a:t>
            </a:r>
            <a:r>
              <a:rPr lang="en-US" baseline="0" dirty="0"/>
              <a:t> </a:t>
            </a:r>
            <a:r>
              <a:rPr lang="en-US" dirty="0"/>
              <a:t>meaning that </a:t>
            </a:r>
            <a:r>
              <a:rPr lang="en-IN" dirty="0"/>
              <a:t>the expense each year was simply the amount of insurance premiums or medical claims paid, depending on the way the company provided health care benefits. The FASB revised GAAP to require a completely different approach. The expected future health care costs for retirees now must be recognized as an expense over the years necessary for employees to become entitled to the benefits. This is the accrual basis that also is the basis </a:t>
            </a:r>
            <a:r>
              <a:rPr lang="en-US" dirty="0"/>
              <a:t>for pension accounting.</a:t>
            </a:r>
            <a:r>
              <a:rPr lang="en-IN" dirty="0"/>
              <a:t>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81</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It is important to distinguish retiree health care benefits from health care benefits provided during an employee’s working years. The annual cost of providing </a:t>
            </a:r>
            <a:r>
              <a:rPr lang="en-IN" i="1" dirty="0"/>
              <a:t>preretirement</a:t>
            </a:r>
            <a:r>
              <a:rPr lang="en-IN" dirty="0"/>
              <a:t> benefits is simply part of the annual compensation expense. However, many companies offer coverage that continues into retirement. It is the deferred aspect of these </a:t>
            </a:r>
            <a:r>
              <a:rPr lang="en-IN" i="1" dirty="0"/>
              <a:t>postretirement</a:t>
            </a:r>
            <a:r>
              <a:rPr lang="en-IN" dirty="0"/>
              <a:t> benefits that creates an accounting issue. Usually, a plan promises benefits in exchange for services performed over a designated number of years, or reaching a particular age, or both. In other words, eligibility usually is based on age and/or years of service. Eligibility requirements and the nature of benefits usually are specified by a written plan, or sometimes only by company practice.</a:t>
            </a:r>
            <a:endParaRPr lang="en-IN" sz="41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In fact, accounting for postretirement benefits is similar to accounting for pension benefits. This is because the two forms of benefits are fundamentally similar. Each is a form of deferred compensation earned during the employee’s service life, </a:t>
            </a:r>
            <a:r>
              <a:rPr lang="en-IN" dirty="0" smtClean="0"/>
              <a:t>and </a:t>
            </a:r>
            <a:r>
              <a:rPr lang="en-US" dirty="0" smtClean="0"/>
              <a:t>each </a:t>
            </a:r>
            <a:r>
              <a:rPr lang="en-IN" dirty="0"/>
              <a:t>can be estimated as the present value of the cost of providing the expected future benefits.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17–19</a:t>
            </a:r>
          </a:p>
          <a:p>
            <a:endParaRPr lang="en-IN" dirty="0"/>
          </a:p>
          <a:p>
            <a:r>
              <a:rPr lang="en-IN" dirty="0"/>
              <a:t>Shown above is the disclosure note that describes the other postretirement benefits provided by General Motors.</a:t>
            </a:r>
          </a:p>
          <a:p>
            <a:endParaRPr lang="en-IN" sz="41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Illustration </a:t>
            </a:r>
            <a:r>
              <a:rPr lang="en-IN" sz="1200" dirty="0" smtClean="0"/>
              <a:t>17–20</a:t>
            </a:r>
            <a:endParaRPr lang="en-IN" sz="1200" dirty="0"/>
          </a:p>
          <a:p>
            <a:endParaRPr lang="en-IN" sz="1200" dirty="0"/>
          </a:p>
          <a:p>
            <a:r>
              <a:rPr lang="en-IN" sz="1200" dirty="0"/>
              <a:t>In this illustration, we will learn how to estimate the net costs of benefits. In order to determine the postretirement benefit obligation and the postretirement benefit expense, the company’s actuary should first estimate the postretirement benefit costs for current employees. As given in the illustration, the estimated net cost of benefits is calculated as the </a:t>
            </a:r>
            <a:r>
              <a:rPr lang="en-US" sz="1200" dirty="0"/>
              <a:t>estimated medical costs in each year of retirement minus retiree share of costs minus Medicare payments. </a:t>
            </a:r>
            <a:r>
              <a:rPr lang="en-IN" sz="1200" dirty="0"/>
              <a:t>Remember, postretirement health care benefits are anticipated actual costs of providing the promised health care and not an amount estimated by a defined benefit formula.</a:t>
            </a:r>
            <a:r>
              <a:rPr lang="en-US" sz="1200" dirty="0"/>
              <a:t> This makes the estimates inherently more intricate, especially </a:t>
            </a:r>
            <a:r>
              <a:rPr lang="en-US" sz="1200" dirty="0" smtClean="0"/>
              <a:t>because </a:t>
            </a:r>
            <a:r>
              <a:rPr lang="en-US" sz="1200" dirty="0"/>
              <a:t>health costs in general are very difficult to forecast.</a:t>
            </a:r>
          </a:p>
          <a:p>
            <a:endParaRPr lang="en-IN" sz="1200" dirty="0"/>
          </a:p>
          <a:p>
            <a:r>
              <a:rPr lang="en-IN" sz="1200" dirty="0"/>
              <a:t>Many of the assumptions needed to estimate postretirement health care benefits are the same as those needed to estimate pension benefits. They are:</a:t>
            </a:r>
          </a:p>
          <a:p>
            <a:pPr marL="232943" indent="-232943">
              <a:buAutoNum type="arabicParenR"/>
            </a:pPr>
            <a:r>
              <a:rPr lang="en-US" sz="1200" dirty="0"/>
              <a:t>A discount rate</a:t>
            </a:r>
          </a:p>
          <a:p>
            <a:pPr marL="232943" indent="-232943">
              <a:buAutoNum type="arabicParenR"/>
            </a:pPr>
            <a:r>
              <a:rPr lang="en-IN" sz="1200" dirty="0"/>
              <a:t>Expected return on plan assets (if the plan is funded)</a:t>
            </a:r>
          </a:p>
          <a:p>
            <a:pPr marL="232943" indent="-232943">
              <a:buAutoNum type="arabicParenR"/>
            </a:pPr>
            <a:r>
              <a:rPr lang="en-US" sz="1200" dirty="0"/>
              <a:t>Employee turnover</a:t>
            </a:r>
          </a:p>
          <a:p>
            <a:pPr marL="232943" indent="-232943">
              <a:buAutoNum type="arabicParenR"/>
            </a:pPr>
            <a:r>
              <a:rPr lang="en-US" sz="1200" dirty="0"/>
              <a:t>Expected retirement age</a:t>
            </a:r>
          </a:p>
          <a:p>
            <a:pPr marL="232943" indent="-232943">
              <a:buAutoNum type="arabicParenR"/>
            </a:pPr>
            <a:r>
              <a:rPr lang="en-IN" sz="1200" dirty="0"/>
              <a:t>Expected compensation increases (if the plan is pay-related)</a:t>
            </a:r>
          </a:p>
          <a:p>
            <a:pPr marL="232943" indent="-232943">
              <a:buAutoNum type="arabicParenR"/>
            </a:pPr>
            <a:r>
              <a:rPr lang="en-US" sz="1200" dirty="0"/>
              <a:t>Expected age of death</a:t>
            </a:r>
          </a:p>
          <a:p>
            <a:pPr marL="232943" indent="-232943">
              <a:buAutoNum type="arabicParenR"/>
            </a:pPr>
            <a:r>
              <a:rPr lang="en-IN" sz="1200" dirty="0"/>
              <a:t>Number and ages of beneficiaries and </a:t>
            </a:r>
            <a:r>
              <a:rPr lang="en-IN" sz="1200" dirty="0" smtClean="0"/>
              <a:t>dependents</a:t>
            </a:r>
            <a:endParaRPr lang="en-IN" sz="1200" dirty="0"/>
          </a:p>
          <a:p>
            <a:pPr marL="0" indent="0">
              <a:buNone/>
            </a:pPr>
            <a:endParaRPr lang="en-IN" sz="1200" dirty="0"/>
          </a:p>
          <a:p>
            <a:endParaRPr lang="en-IN" sz="41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Also, additional assumptions become necessary as a result of differences between pension plans and other postretirement benefit plans. </a:t>
            </a:r>
            <a:r>
              <a:rPr lang="en-US" sz="1200" dirty="0"/>
              <a:t>Specifically, it’s necessary to estimate:</a:t>
            </a:r>
          </a:p>
          <a:p>
            <a:endParaRPr lang="en-IN" sz="1200" dirty="0"/>
          </a:p>
          <a:p>
            <a:pPr marL="171450" indent="-171450">
              <a:buFont typeface="Arial" panose="020B0604020202020204" pitchFamily="34" charset="0"/>
              <a:buChar char="•"/>
            </a:pPr>
            <a:r>
              <a:rPr lang="en-IN" sz="1200" dirty="0"/>
              <a:t>The current cost of providing health care benefits at each age that participants might receive </a:t>
            </a:r>
            <a:r>
              <a:rPr lang="en-IN" sz="1200" dirty="0" smtClean="0"/>
              <a:t>benefits</a:t>
            </a:r>
            <a:endParaRPr lang="en-IN" sz="1200" dirty="0"/>
          </a:p>
          <a:p>
            <a:pPr marL="174708" indent="-174708">
              <a:buFont typeface="Arial" panose="020B0604020202020204" pitchFamily="34" charset="0"/>
              <a:buChar char="•"/>
            </a:pPr>
            <a:r>
              <a:rPr lang="en-IN" sz="1200" dirty="0"/>
              <a:t>Demographic characteristics of plan participants that might affect the amount and timing </a:t>
            </a:r>
            <a:r>
              <a:rPr lang="en-US" sz="1200" dirty="0"/>
              <a:t>of benefits</a:t>
            </a:r>
          </a:p>
          <a:p>
            <a:pPr marL="174708" indent="-174708">
              <a:buFont typeface="Arial" panose="020B0604020202020204" pitchFamily="34" charset="0"/>
              <a:buChar char="•"/>
            </a:pPr>
            <a:r>
              <a:rPr lang="en-IN" sz="1200" dirty="0"/>
              <a:t>Benefit coverage provided by Medicare, other insurance, or other sources that will reduce the net cost of employer-provided benefits</a:t>
            </a:r>
          </a:p>
          <a:p>
            <a:pPr marL="174708" indent="-174708">
              <a:buFont typeface="Arial" panose="020B0604020202020204" pitchFamily="34" charset="0"/>
              <a:buChar char="•"/>
            </a:pPr>
            <a:r>
              <a:rPr lang="en-IN" sz="1200" dirty="0"/>
              <a:t>The expected health care cost trend rate</a:t>
            </a:r>
          </a:p>
          <a:p>
            <a:endParaRPr lang="en-IN" sz="1200" dirty="0"/>
          </a:p>
          <a:p>
            <a:r>
              <a:rPr lang="en-IN" sz="1200" dirty="0"/>
              <a:t>After making these assumptions, the company’s actuary estimates the net cost of postretirement benefits for current employees in each year of their expected retirement. </a:t>
            </a:r>
            <a:r>
              <a:rPr lang="en-US" sz="1200" dirty="0"/>
              <a:t>The discounted present value of those costs is the expected postretirement benefit obligation.</a:t>
            </a:r>
            <a:endParaRPr lang="en-IN" sz="1200" dirty="0"/>
          </a:p>
          <a:p>
            <a:pPr marL="757066" indent="-757066">
              <a:buAutoNum type="arabicParenR"/>
            </a:pPr>
            <a:endParaRPr lang="en-IN"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Illustration </a:t>
            </a:r>
            <a:r>
              <a:rPr lang="en-IN" sz="1200" dirty="0" smtClean="0"/>
              <a:t>17–21</a:t>
            </a:r>
            <a:endParaRPr lang="en-IN" sz="1200" dirty="0"/>
          </a:p>
          <a:p>
            <a:endParaRPr lang="en-IN" sz="1200" dirty="0"/>
          </a:p>
          <a:p>
            <a:r>
              <a:rPr lang="en-IN" sz="1200" dirty="0"/>
              <a:t>The postretirement benefit obligation is the discounted present value of the benefits during retirement. There are two related obligation amounts. </a:t>
            </a:r>
            <a:r>
              <a:rPr lang="en-US" sz="1200" dirty="0"/>
              <a:t>One measures </a:t>
            </a:r>
            <a:r>
              <a:rPr lang="en-IN" sz="1200" dirty="0"/>
              <a:t>the total obligation and the other refers to a specific portion of the total. Note that the accumulated postretirement benefit obligation (APBO) is analogous to the projected benefit obligation (PBO) for pensions. Similar to the PBO, the APBO is reported in the balance sheet only to the extent that it exceeds plan assets. </a:t>
            </a:r>
          </a:p>
          <a:p>
            <a:endParaRPr lang="en-IN"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To illustrate, assume that the actuary estimates that the net cost of providing health care benefits to Jessica Farrow (the illustration employee from earlier in the chapter) during her retirement years has a present value of $10,842 as of the end of 2016. This is the EPBO. Now we will calculate the APBO with the given condition that the benefits, and therefore costs, relate to an estimated 35 years of service and 10 of those years have already been completed by Farrow. Thus, it is calculated as $10,842, the EPBO, times 10/35, the fraction attributed to service date. Therefore, the APBO is $3,098 at the end of 2016. Here, $3,098 represents the portion of the EPBO related to the first 10 years of the 35-year service period.</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Next, let’s see what happens a year later, if the assumed discount rate is 6%. After a year, the EPBO will be $11,493, simply because of a year’s interest accruing at the assumed 6% rate. That is, $10,482 times 1.06. Note that there is no increase in the EPBO for service. This is because the total obligation is not increased by an additional year’s service, unlike most pension plans. </a:t>
            </a:r>
          </a:p>
          <a:p>
            <a:endParaRPr lang="en-IN" sz="1200" dirty="0"/>
          </a:p>
          <a:p>
            <a:r>
              <a:rPr lang="en-IN" sz="1200" dirty="0"/>
              <a:t>The APBO, however, is the portion of the EPBO related to service up to a particular date. Consequently, the APBO will have increased both because of interest and because the service fraction will be higher (service cost). Therefore, the increased APBO is calculated as $11,493, the EPBO after a year’s interest accrued, times 11/35, the fraction attributed to service to date. Therefore APBO at the end of 2017 is $</a:t>
            </a:r>
            <a:r>
              <a:rPr lang="en-IN" sz="1200" dirty="0" smtClean="0"/>
              <a:t>3,612</a:t>
            </a:r>
            <a:r>
              <a:rPr lang="en-IN" sz="1200" dirty="0"/>
              <a:t>. Here, $3,612 represents the portion of the EPBO related to the first 11 years of the 35-year service period.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Unlike defined contribution pension plans, defined benefit pension plans promise fixed retirement benefits defined by a designated </a:t>
            </a:r>
            <a:r>
              <a:rPr lang="en-US" dirty="0"/>
              <a:t>formula. </a:t>
            </a:r>
          </a:p>
          <a:p>
            <a:endParaRPr lang="en-US" dirty="0"/>
          </a:p>
          <a:p>
            <a:r>
              <a:rPr lang="en-US" dirty="0"/>
              <a:t>A typical formula might specify that a retiree will receive annual retirement benefits based on the employee’s years of service and annual pay at retirement (say, pay level in the final year, highest pay achieved, or average pay in the last two or more years).</a:t>
            </a:r>
          </a:p>
          <a:p>
            <a:r>
              <a:rPr lang="en-US" dirty="0"/>
              <a:t>For example, a pension formula might define annual retirement benefits as:</a:t>
            </a:r>
          </a:p>
          <a:p>
            <a:endParaRPr lang="en-US" dirty="0"/>
          </a:p>
          <a:p>
            <a:r>
              <a:rPr lang="en-US" dirty="0"/>
              <a:t>1.5% × Years of service × Final year’s salary</a:t>
            </a:r>
          </a:p>
          <a:p>
            <a:endParaRPr lang="en-US" dirty="0"/>
          </a:p>
          <a:p>
            <a:r>
              <a:rPr lang="en-US" dirty="0"/>
              <a:t>By this formula, the annual benefits to an employee who retires after 30 years of service, with a final salary of $100,000, would be:</a:t>
            </a:r>
          </a:p>
          <a:p>
            <a:endParaRPr lang="en-US" dirty="0"/>
          </a:p>
          <a:p>
            <a:r>
              <a:rPr lang="en-US" dirty="0"/>
              <a:t>1.5% × 30 years × $100,000 = $45,000</a:t>
            </a: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We will now show how the interest cost and the service cost attributed </a:t>
            </a:r>
            <a:r>
              <a:rPr lang="en-IN" sz="1200" dirty="0" smtClean="0"/>
              <a:t>to that </a:t>
            </a:r>
            <a:r>
              <a:rPr lang="en-IN" sz="1200" dirty="0"/>
              <a:t>increase can be separated. We calculate the interest cost as $3,098, the APBO at the end of 2016, times 6%, or $186. The EPBO, after a year’s interest accrued, amounts to $11,493. Therefore, by multiplying this amount by 1/35, the portion attributed to the year, we determine the service cost attributed to the year to be $328. Therefore, the APBO increases each year due to interest accrued on the APBO and the portion of the EPBO attributed to that year.</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90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Attribution is the process of assigning the cost of benefits to the years during which those benefits are assumed to be earned by employees. We</a:t>
            </a:r>
            <a:r>
              <a:rPr lang="en-US" baseline="0" dirty="0"/>
              <a:t> accomplish this by</a:t>
            </a:r>
            <a:r>
              <a:rPr lang="en-US" dirty="0"/>
              <a:t> assigning an equal fraction of the EPBO to each year of service from the employee’s date of hire to the employee’s full eligibility date. This is the date the employee has performed all the service necessary to have earned all the retiree benefits estimated to be received by the employee.</a:t>
            </a:r>
            <a:endParaRPr lang="en-US" sz="41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91</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Illustration </a:t>
            </a:r>
            <a:r>
              <a:rPr lang="en-US" sz="1200" dirty="0" smtClean="0"/>
              <a:t>17–22</a:t>
            </a:r>
            <a:endParaRPr lang="en-US" sz="1200" dirty="0"/>
          </a:p>
          <a:p>
            <a:endParaRPr lang="en-US" sz="1200" dirty="0"/>
          </a:p>
          <a:p>
            <a:r>
              <a:rPr lang="en-US" sz="1200" dirty="0"/>
              <a:t>Next, let’s show how to determine the attribution period. In our </a:t>
            </a:r>
            <a:r>
              <a:rPr lang="en-IN" sz="1200" dirty="0"/>
              <a:t>earlier example, we assumed the attribution period was 35 years and accordingly accrued 1⁄35 of the EPBO each year. The amount accrued each year increases both the APBO and the </a:t>
            </a:r>
            <a:r>
              <a:rPr lang="en-US" sz="1200" dirty="0"/>
              <a:t>postretirement benefit expense.</a:t>
            </a:r>
            <a:r>
              <a:rPr lang="en-IN" sz="1200" dirty="0"/>
              <a:t> This illustration shows how the 35-year attribution (accrual) period was determined. Here, Farrow becomes fully eligible at age 56, i.e., at the end of 2041, as in her case both the conditions become valid. This means that retiree benefits </a:t>
            </a:r>
            <a:r>
              <a:rPr lang="en-US" sz="1200" dirty="0"/>
              <a:t>are </a:t>
            </a:r>
            <a:r>
              <a:rPr lang="en-IN" sz="1200" dirty="0"/>
              <a:t>attributed to the 35-year period from her date of hire through that date. Note that the attribution period does not include years of service beyond the full eligibility date even if the employee is expected to work after that date.</a:t>
            </a:r>
          </a:p>
          <a:p>
            <a:endParaRPr lang="en-IN" sz="1200" dirty="0"/>
          </a:p>
          <a:p>
            <a:endParaRPr lang="en-IN" dirty="0"/>
          </a:p>
          <a:p>
            <a:endParaRPr lang="en-US" dirty="0"/>
          </a:p>
          <a:p>
            <a:endParaRPr lang="en-US"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92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Illustration </a:t>
            </a:r>
            <a:r>
              <a:rPr lang="en-US" sz="1200" dirty="0" smtClean="0"/>
              <a:t>17–23</a:t>
            </a:r>
            <a:endParaRPr lang="en-US" sz="1200" dirty="0"/>
          </a:p>
          <a:p>
            <a:endParaRPr lang="en-US" sz="1200" dirty="0"/>
          </a:p>
          <a:p>
            <a:r>
              <a:rPr lang="en-US" sz="1200" dirty="0"/>
              <a:t>Now we know that it is necessary to attribute a portion of the accumulated postretirement </a:t>
            </a:r>
            <a:r>
              <a:rPr lang="en-IN" sz="1200" dirty="0"/>
              <a:t>benefit obligation to each year as the service cost for that year. This is unlike the pension plans, where we measured the actual benefits that employees earn during the year. This is due to the fundamental nature of these other postretirement plans under which employees are ineligible for benefits until specific eligibility criteria are met, at which time they become 100% eligible. This is in contrast with pension plans under which employees earn additional benefits until they retire</a:t>
            </a:r>
            <a:r>
              <a:rPr lang="en-IN" sz="1200" dirty="0" smtClean="0"/>
              <a:t>. As </a:t>
            </a:r>
            <a:r>
              <a:rPr lang="en-IN" sz="1200" dirty="0"/>
              <a:t>shown in the illustration, employees earn benefits gradually in case of pension benefits, whereas, under other postretirement benefits, no benefits are earned by the employees until full eligibility.</a:t>
            </a:r>
          </a:p>
          <a:p>
            <a:endParaRPr lang="en-IN" sz="1200" dirty="0"/>
          </a:p>
          <a:p>
            <a:endParaRPr lang="en-IN" dirty="0"/>
          </a:p>
          <a:p>
            <a:endParaRPr lang="en-US" dirty="0"/>
          </a:p>
          <a:p>
            <a:endParaRPr lang="en-US"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93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US" sz="1200" dirty="0"/>
              <a:t>The primary difference between accounting for pension and for other postretirement benefits is the measurement of service cost. Apart from the measurement of service cost, accounting for the two is virtually identical. For example, a company with an underfunded postretirement benefit plan with existing prior service cost and net loss—</a:t>
            </a:r>
            <a:r>
              <a:rPr lang="en-US" sz="1200" dirty="0" smtClean="0"/>
              <a:t>AOCI would </a:t>
            </a:r>
            <a:r>
              <a:rPr lang="en-US" sz="1200" dirty="0"/>
              <a:t>record the journal entries as shown annually. First, we record the postretirement benefit expense. </a:t>
            </a:r>
            <a:r>
              <a:rPr lang="en-IN" sz="1200" dirty="0"/>
              <a:t>Each component of the </a:t>
            </a:r>
            <a:r>
              <a:rPr lang="en-US" sz="1200" dirty="0"/>
              <a:t>postretirement benefit expense </a:t>
            </a:r>
            <a:r>
              <a:rPr lang="en-IN" sz="1200" dirty="0"/>
              <a:t>should be included in the journal entry to record the total </a:t>
            </a:r>
            <a:r>
              <a:rPr lang="en-US" sz="1200" dirty="0"/>
              <a:t>postretirement benefit expense</a:t>
            </a:r>
            <a:r>
              <a:rPr lang="en-IN" sz="1200" dirty="0"/>
              <a:t>.</a:t>
            </a:r>
            <a:r>
              <a:rPr lang="en-US" sz="1200" dirty="0"/>
              <a:t> Next we debit the plan assets, as </a:t>
            </a:r>
            <a:r>
              <a:rPr lang="en-IN" sz="1200" dirty="0"/>
              <a:t>the return on assets increases plan assets. New gains and losses and prior service cost are reported as OCI</a:t>
            </a:r>
            <a:r>
              <a:rPr lang="en-US" sz="1200" dirty="0"/>
              <a:t> and so is the </a:t>
            </a:r>
            <a:r>
              <a:rPr lang="en-IN" sz="1200" dirty="0"/>
              <a:t>amortization of their accumulated balances. Also, the service cost and interest cost increase the APBO, and the APBO is credited with the respective increased amount. </a:t>
            </a:r>
            <a:r>
              <a:rPr lang="en-US" sz="1200" dirty="0"/>
              <a:t>We record losses and gains (as well as any new prior service </a:t>
            </a:r>
            <a:r>
              <a:rPr lang="en-US" sz="1200" dirty="0" smtClean="0"/>
              <a:t>cost, </a:t>
            </a:r>
            <a:r>
              <a:rPr lang="en-US" sz="1200" dirty="0"/>
              <a:t>should it occur) the same way we do for pensions.</a:t>
            </a:r>
            <a:endParaRPr lang="en-IN" sz="1200" dirty="0"/>
          </a:p>
          <a:p>
            <a:pPr defTabSz="931774">
              <a:defRPr/>
            </a:pPr>
            <a:endParaRPr lang="en-IN" sz="1200" dirty="0"/>
          </a:p>
          <a:p>
            <a:pPr defTabSz="931774">
              <a:defRPr/>
            </a:pPr>
            <a:r>
              <a:rPr lang="en-US" sz="1200" dirty="0"/>
              <a:t>Next, the cash funding of plan assets is recorded. Since the cash is contributed to the plan assets, the plan assets increase and cash decreases. Thus, we debit </a:t>
            </a:r>
            <a:r>
              <a:rPr lang="en-US" sz="1200" dirty="0" smtClean="0"/>
              <a:t>plan </a:t>
            </a:r>
            <a:r>
              <a:rPr lang="en-US" sz="1200" dirty="0"/>
              <a:t>assets account with the amount of contribution, and credit cash account with the same</a:t>
            </a:r>
            <a:r>
              <a:rPr lang="en-US" sz="1200" dirty="0" smtClean="0"/>
              <a:t>. We </a:t>
            </a:r>
            <a:r>
              <a:rPr lang="en-US" sz="1200" dirty="0"/>
              <a:t>record the annual expense and funding for other postretirement benefit plans the same way we do for pensions.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95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This illustration shows how we record the gains and losses that occur due to a change in assumption. The loss causes an increase in the APBO due to a change in an assumption. Thus, in this entry, we record the amount of loss incurred by increasing the APBO balance. Similarly, a gain due to a change in assumption causes a decrease in the APBO balance. Therefore, we debit the APBO, and credit </a:t>
            </a:r>
            <a:r>
              <a:rPr lang="en-IN" dirty="0" smtClean="0"/>
              <a:t>a gain</a:t>
            </a:r>
            <a:r>
              <a:rPr lang="en-IN" dirty="0"/>
              <a:t>—OCI.</a:t>
            </a:r>
            <a:endParaRPr lang="en-US" sz="41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96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Illustration </a:t>
            </a:r>
            <a:r>
              <a:rPr lang="en-US" sz="1200" dirty="0" smtClean="0"/>
              <a:t>17–24</a:t>
            </a:r>
          </a:p>
          <a:p>
            <a:endParaRPr lang="en-US" sz="1200" dirty="0"/>
          </a:p>
          <a:p>
            <a:r>
              <a:rPr lang="en-US" sz="1200" dirty="0"/>
              <a:t>This illustration shows how to determine the postretirement benefit obligation. For this purpose, we assume that </a:t>
            </a:r>
            <a:r>
              <a:rPr lang="en-IN" sz="1200" dirty="0"/>
              <a:t>the actuary has estimated the net cost of retiree benefits in each year of Jessica Farrow’s 20-year expected retirement period</a:t>
            </a:r>
            <a:r>
              <a:rPr lang="en-US" sz="1200" dirty="0"/>
              <a:t> to be the amounts shown in the calculation. It is also given that she is fully eligible for benefits at the end of 2041 and is expected to retire at the end of 2046. </a:t>
            </a:r>
            <a:r>
              <a:rPr lang="en-US" sz="1200" dirty="0" smtClean="0"/>
              <a:t>To </a:t>
            </a:r>
            <a:r>
              <a:rPr lang="en-US" sz="1200" dirty="0"/>
              <a:t>calculate the </a:t>
            </a:r>
            <a:r>
              <a:rPr lang="en-IN" sz="1200" dirty="0"/>
              <a:t>APBO and the postretirement benefit expense at the end of 2018, we begin with estimating the EPBO. We have also been given the steps to calculate the EPBO, the APBO, and the annual service cost at the end of 2018, that is 12 years after being hired. To calculate the EPBO, first, we estimate the cost of retiree benefits in each year of the expected retirement period and deduct anticipated Medicare reimbursements and retiree cost-sharing to derive the net cost to the employer in each year of the expected retirement period. The second step is to find the present value of each year’s net benefit cost as of the retirement date. The third step is to find the present value of the total net benefit cost as of the current date, which is the EPBO. After calculating the EPBO, we next calculate the APBO. We multiply the EPBO by the attribution factor. Finally, to determine the annual service cost, we multiply the EPBO by 1/total attribution period. </a:t>
            </a:r>
          </a:p>
          <a:p>
            <a:endParaRPr lang="en-IN" sz="1200" dirty="0"/>
          </a:p>
          <a:p>
            <a:endParaRPr lang="en-IN" dirty="0"/>
          </a:p>
          <a:p>
            <a:endParaRPr lang="en-US" dirty="0"/>
          </a:p>
          <a:p>
            <a:endParaRPr lang="en-US"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97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Illustration </a:t>
            </a:r>
            <a:r>
              <a:rPr lang="en-US" sz="1200" dirty="0" smtClean="0"/>
              <a:t>17–24A</a:t>
            </a:r>
            <a:endParaRPr lang="en-US" sz="1200" dirty="0"/>
          </a:p>
          <a:p>
            <a:endParaRPr lang="en-US" sz="1200" dirty="0"/>
          </a:p>
          <a:p>
            <a:r>
              <a:rPr lang="en-US" sz="1200" dirty="0"/>
              <a:t>We just discussed the steps to calculate the EPBO, </a:t>
            </a:r>
            <a:r>
              <a:rPr lang="en-US" sz="1200" dirty="0" smtClean="0"/>
              <a:t>APBO, </a:t>
            </a:r>
            <a:r>
              <a:rPr lang="en-US" sz="1200" dirty="0"/>
              <a:t>and the service cost in 2018. This illustration shows how to calculate the same. Again, we assume that the actuary estimates the net cost of benefits paid during retirement years. Next, we calculate the present value of the net benefits as of the retirement date, that is 2046. By substituting </a:t>
            </a:r>
            <a:r>
              <a:rPr lang="en-US" sz="1200" i="1" dirty="0" smtClean="0"/>
              <a:t>n</a:t>
            </a:r>
            <a:r>
              <a:rPr lang="en-US" sz="1200" dirty="0" smtClean="0"/>
              <a:t> </a:t>
            </a:r>
            <a:r>
              <a:rPr lang="en-US" sz="1200" dirty="0"/>
              <a:t>= 1</a:t>
            </a:r>
            <a:r>
              <a:rPr lang="en-US" sz="1200" dirty="0" smtClean="0"/>
              <a:t>, 2, 3</a:t>
            </a:r>
            <a:r>
              <a:rPr lang="en-US" sz="1200" dirty="0"/>
              <a:t>……..20 at a 6% discount rate, we find the present value at 2046 for each year after the retirement. Thus, </a:t>
            </a:r>
            <a:r>
              <a:rPr lang="en-IN" sz="1200" dirty="0"/>
              <a:t>as of the retirement date, the lump-sum equivalent of the expected yearly costs is $62,269. Next, we find the present value of the total net benefit cost as of 2018. For this, we substitute </a:t>
            </a:r>
            <a:r>
              <a:rPr lang="en-IN" sz="1200" i="1" dirty="0"/>
              <a:t>n</a:t>
            </a:r>
            <a:r>
              <a:rPr lang="en-IN" sz="1200" dirty="0"/>
              <a:t> = 28, as there are still 28 years to retire. Thus, we find the present value to be $12,182 by discounting the lump-sum equivalent of the expected yearly costs ($62,269) at 6% for 28 years. Remember, the APBO is the portion of the EPBO attributed to service to date. Recall that Farrow has completed 12 years of service and the attribution period is given as 35 years. Therefore, the fraction attributed to service to date is 12/35. Thus, by multiplying the EPBO ($12,182) by the fraction attributed to service to date (12/35) we determine the APBO to be $4,177. Finally, we calculate the annual service cost at the </a:t>
            </a:r>
            <a:r>
              <a:rPr lang="en-US" sz="1200" dirty="0"/>
              <a:t>end of 2018. Remember, </a:t>
            </a:r>
            <a:r>
              <a:rPr lang="en-IN" sz="1200" dirty="0"/>
              <a:t>the service cost is the portion of the EPBO attributed to a particular year’s service. We determine the service cost to be $348 by multiplying the EPBO ($12,182) by the fraction of 1/total attribution years, that is 1/35. </a:t>
            </a:r>
          </a:p>
          <a:p>
            <a:endParaRPr lang="en-IN"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98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99</a:t>
            </a:fld>
            <a:endParaRPr lang="en-US" dirty="0"/>
          </a:p>
        </p:txBody>
      </p:sp>
    </p:spTree>
    <p:extLst>
      <p:ext uri="{BB962C8B-B14F-4D97-AF65-F5344CB8AC3E}">
        <p14:creationId xmlns:p14="http://schemas.microsoft.com/office/powerpoint/2010/main" val="4017722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69379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199374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972664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0942967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2253252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5967977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40403070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19303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107588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18046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376712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84340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156560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733768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720665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568144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172867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97014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6144714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8823860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399020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4" Type="http://schemas.openxmlformats.org/officeDocument/2006/relationships/theme" Target="../theme/theme3.xml"/><Relationship Id="rId1" Type="http://schemas.openxmlformats.org/officeDocument/2006/relationships/slideLayout" Target="../slideLayouts/slideLayout16.xml"/><Relationship Id="rId2"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29.xml"/><Relationship Id="rId12" Type="http://schemas.openxmlformats.org/officeDocument/2006/relationships/slideLayout" Target="../slideLayouts/slideLayout30.xml"/><Relationship Id="rId13" Type="http://schemas.openxmlformats.org/officeDocument/2006/relationships/slideLayout" Target="../slideLayouts/slideLayout31.xml"/><Relationship Id="rId14" Type="http://schemas.openxmlformats.org/officeDocument/2006/relationships/slideLayout" Target="../slideLayouts/slideLayout32.xml"/><Relationship Id="rId15" Type="http://schemas.openxmlformats.org/officeDocument/2006/relationships/theme" Target="../theme/theme4.xml"/><Relationship Id="rId1" Type="http://schemas.openxmlformats.org/officeDocument/2006/relationships/slideLayout" Target="../slideLayouts/slideLayout19.xml"/><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slideLayout" Target="../slideLayouts/slideLayout26.xml"/><Relationship Id="rId9" Type="http://schemas.openxmlformats.org/officeDocument/2006/relationships/slideLayout" Target="../slideLayouts/slideLayout27.xml"/><Relationship Id="rId10"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4/6/17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Box 3"/>
          <p:cNvSpPr txBox="1"/>
          <p:nvPr userDrawn="1"/>
        </p:nvSpPr>
        <p:spPr>
          <a:xfrm>
            <a:off x="4211960" y="6597352"/>
            <a:ext cx="4932040" cy="261610"/>
          </a:xfrm>
          <a:prstGeom prst="rect">
            <a:avLst/>
          </a:prstGeom>
          <a:noFill/>
        </p:spPr>
        <p:txBody>
          <a:bodyPr wrap="square" rtlCol="0">
            <a:spAutoFit/>
          </a:bodyPr>
          <a:lstStyle/>
          <a:p>
            <a:pPr algn="r"/>
            <a:r>
              <a:rPr lang="en-US" sz="1100" kern="1200" dirty="0">
                <a:solidFill>
                  <a:schemeClr val="tx1"/>
                </a:solidFill>
                <a:latin typeface="+mn-lt"/>
                <a:ea typeface="+mn-ea"/>
                <a:cs typeface="+mn-cs"/>
              </a:rPr>
              <a:t>Copyright © </a:t>
            </a:r>
            <a:r>
              <a:rPr lang="en-US" sz="1100" kern="1200" dirty="0" smtClean="0">
                <a:solidFill>
                  <a:schemeClr val="tx1"/>
                </a:solidFill>
                <a:latin typeface="+mn-lt"/>
                <a:ea typeface="+mn-ea"/>
                <a:cs typeface="+mn-cs"/>
              </a:rPr>
              <a:t>2018 </a:t>
            </a:r>
            <a:r>
              <a:rPr lang="en-US" sz="1100" kern="1200" dirty="0">
                <a:solidFill>
                  <a:schemeClr val="tx1"/>
                </a:solidFill>
                <a:latin typeface="+mn-lt"/>
                <a:ea typeface="+mn-ea"/>
                <a:cs typeface="+mn-cs"/>
              </a:rPr>
              <a:t>McGraw-Hill Education.  All rights reserved. </a:t>
            </a:r>
            <a:endParaRPr lang="en-US" sz="1100" dirty="0"/>
          </a:p>
        </p:txBody>
      </p:sp>
    </p:spTree>
    <p:extLst>
      <p:ext uri="{BB962C8B-B14F-4D97-AF65-F5344CB8AC3E}">
        <p14:creationId xmlns:p14="http://schemas.microsoft.com/office/powerpoint/2010/main" val="324844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84" r:id="rId4"/>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53963193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71A815-86EA-482F-BFC1-2316DFAA4A87}" type="datetimeFigureOut">
              <a:rPr lang="en-US" smtClean="0">
                <a:solidFill>
                  <a:prstClr val="black">
                    <a:tint val="75000"/>
                  </a:prstClr>
                </a:solidFill>
                <a:cs typeface="Arial" charset="0"/>
              </a:rPr>
              <a:pPr/>
              <a:t>4/6/17</a:t>
            </a:fld>
            <a:endParaRPr lang="en-US" dirty="0">
              <a:solidFill>
                <a:prstClr val="black">
                  <a:tint val="75000"/>
                </a:prstClr>
              </a:solidFill>
              <a:cs typeface="Arial"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cs typeface="Arial"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solidFill>
                  <a:prstClr val="black">
                    <a:tint val="75000"/>
                  </a:prstClr>
                </a:solidFill>
                <a:cs typeface="Arial" charset="0"/>
              </a:rPr>
              <a:pPr/>
              <a:t>‹#›</a:t>
            </a:fld>
            <a:endParaRPr lang="en-US" dirty="0">
              <a:solidFill>
                <a:prstClr val="black">
                  <a:tint val="75000"/>
                </a:prstClr>
              </a:solidFill>
              <a:cs typeface="Arial" charset="0"/>
            </a:endParaRPr>
          </a:p>
        </p:txBody>
      </p:sp>
    </p:spTree>
    <p:extLst>
      <p:ext uri="{BB962C8B-B14F-4D97-AF65-F5344CB8AC3E}">
        <p14:creationId xmlns:p14="http://schemas.microsoft.com/office/powerpoint/2010/main" val="209613454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 Id="rId3" Type="http://schemas.openxmlformats.org/officeDocument/2006/relationships/image" Target="../media/image1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1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microsoft.com/office/2007/relationships/hdphoto" Target="../media/hdphoto1.wdp"/><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 Id="rId3" Type="http://schemas.openxmlformats.org/officeDocument/2006/relationships/image" Target="../media/image1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image" Target="../media/image13.png"/><Relationship Id="rId4" Type="http://schemas.microsoft.com/office/2007/relationships/hdphoto" Target="../media/hdphoto2.wdp"/><Relationship Id="rId1" Type="http://schemas.openxmlformats.org/officeDocument/2006/relationships/slideLayout" Target="../slideLayouts/slideLayout1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3" Type="http://schemas.openxmlformats.org/officeDocument/2006/relationships/image" Target="../media/image13.png"/><Relationship Id="rId4" Type="http://schemas.microsoft.com/office/2007/relationships/hdphoto" Target="../media/hdphoto3.wdp"/><Relationship Id="rId1" Type="http://schemas.openxmlformats.org/officeDocument/2006/relationships/slideLayout" Target="../slideLayouts/slideLayout13.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3" Type="http://schemas.openxmlformats.org/officeDocument/2006/relationships/image" Target="../media/image13.png"/><Relationship Id="rId4" Type="http://schemas.microsoft.com/office/2007/relationships/hdphoto" Target="../media/hdphoto4.wdp"/><Relationship Id="rId5" Type="http://schemas.microsoft.com/office/2007/relationships/hdphoto" Target="../media/hdphoto5.wdp"/><Relationship Id="rId1" Type="http://schemas.openxmlformats.org/officeDocument/2006/relationships/slideLayout" Target="../slideLayouts/slideLayout1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1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4.xml"/><Relationship Id="rId3" Type="http://schemas.openxmlformats.org/officeDocument/2006/relationships/image" Target="../media/image1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6.xml"/><Relationship Id="rId3" Type="http://schemas.openxmlformats.org/officeDocument/2006/relationships/image" Target="../media/image17.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7.xml"/><Relationship Id="rId3" Type="http://schemas.openxmlformats.org/officeDocument/2006/relationships/image" Target="../media/image1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17.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17.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7.xml"/><Relationship Id="rId3" Type="http://schemas.openxmlformats.org/officeDocument/2006/relationships/image" Target="../media/image23.png"/></Relationships>
</file>

<file path=ppt/slides/_rels/slide78.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17.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9.xml"/><Relationship Id="rId3" Type="http://schemas.openxmlformats.org/officeDocument/2006/relationships/image" Target="../media/image2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4.xml"/><Relationship Id="rId3" Type="http://schemas.openxmlformats.org/officeDocument/2006/relationships/image" Target="../media/image27.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5.xml"/><Relationship Id="rId3" Type="http://schemas.openxmlformats.org/officeDocument/2006/relationships/image" Target="../media/image28.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7.xml"/><Relationship Id="rId3" Type="http://schemas.openxmlformats.org/officeDocument/2006/relationships/image" Target="../media/image29.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2.xml"/><Relationship Id="rId3" Type="http://schemas.openxmlformats.org/officeDocument/2006/relationships/image" Target="../media/image30.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3.xml"/><Relationship Id="rId3" Type="http://schemas.openxmlformats.org/officeDocument/2006/relationships/image" Target="../media/image31.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7.xml"/><Relationship Id="rId3" Type="http://schemas.openxmlformats.org/officeDocument/2006/relationships/image" Target="../media/image32.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8.xml"/><Relationship Id="rId3" Type="http://schemas.openxmlformats.org/officeDocument/2006/relationships/image" Target="../media/image33.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17</a:t>
            </a:r>
          </a:p>
        </p:txBody>
      </p:sp>
      <p:sp>
        <p:nvSpPr>
          <p:cNvPr id="16386" name="Text Placeholder 3"/>
          <p:cNvSpPr>
            <a:spLocks noGrp="1"/>
          </p:cNvSpPr>
          <p:nvPr>
            <p:ph type="body" sz="quarter" idx="10"/>
          </p:nvPr>
        </p:nvSpPr>
        <p:spPr/>
        <p:txBody>
          <a:bodyPr/>
          <a:lstStyle/>
          <a:p>
            <a:r>
              <a:rPr lang="en-IN" dirty="0"/>
              <a:t>Pensions and Other</a:t>
            </a:r>
          </a:p>
          <a:p>
            <a:r>
              <a:rPr lang="en-IN" dirty="0"/>
              <a:t>Postretirement Benefits</a:t>
            </a:r>
          </a:p>
        </p:txBody>
      </p:sp>
    </p:spTree>
    <p:extLst>
      <p:ext uri="{BB962C8B-B14F-4D97-AF65-F5344CB8AC3E}">
        <p14:creationId xmlns:p14="http://schemas.microsoft.com/office/powerpoint/2010/main" val="269553812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Defined Benefit Pension Plans </a:t>
            </a:r>
            <a:r>
              <a:rPr lang="en-IN" sz="2400" dirty="0" smtClean="0"/>
              <a:t>(continued</a:t>
            </a:r>
            <a:r>
              <a:rPr lang="en-IN" sz="2400" dirty="0"/>
              <a:t>)</a:t>
            </a:r>
          </a:p>
        </p:txBody>
      </p:sp>
      <p:sp>
        <p:nvSpPr>
          <p:cNvPr id="5" name="Content Placeholder 4"/>
          <p:cNvSpPr>
            <a:spLocks noGrp="1"/>
          </p:cNvSpPr>
          <p:nvPr>
            <p:ph idx="1"/>
          </p:nvPr>
        </p:nvSpPr>
        <p:spPr/>
        <p:txBody>
          <a:bodyPr>
            <a:noAutofit/>
          </a:bodyPr>
          <a:lstStyle/>
          <a:p>
            <a:pPr>
              <a:buClr>
                <a:schemeClr val="tx1"/>
              </a:buClr>
            </a:pPr>
            <a:r>
              <a:rPr lang="en-US" sz="2600" b="1" dirty="0">
                <a:solidFill>
                  <a:srgbClr val="C00000"/>
                </a:solidFill>
              </a:rPr>
              <a:t>Uncertainties</a:t>
            </a:r>
            <a:r>
              <a:rPr lang="en-US" sz="2600" dirty="0"/>
              <a:t> inherent in a defined benefit </a:t>
            </a:r>
            <a:r>
              <a:rPr lang="en-US" sz="2600" dirty="0" smtClean="0"/>
              <a:t>plan:</a:t>
            </a:r>
            <a:endParaRPr lang="en-IN" sz="2600" dirty="0"/>
          </a:p>
          <a:p>
            <a:pPr marL="739775" lvl="1" indent="-282575">
              <a:buClr>
                <a:schemeClr val="tx1"/>
              </a:buClr>
              <a:buFont typeface="Lucida Grande"/>
              <a:buChar char="–"/>
            </a:pPr>
            <a:r>
              <a:rPr lang="en-US" sz="2600" dirty="0"/>
              <a:t>Rate of return on plan assets</a:t>
            </a:r>
          </a:p>
          <a:p>
            <a:pPr marL="739775" lvl="1" indent="-282575">
              <a:buClr>
                <a:schemeClr val="tx1"/>
              </a:buClr>
              <a:buFont typeface="Lucida Grande"/>
              <a:buChar char="–"/>
            </a:pPr>
            <a:r>
              <a:rPr lang="en-US" sz="2600" dirty="0"/>
              <a:t>Number of employees eligible for retirement benefits</a:t>
            </a:r>
          </a:p>
          <a:p>
            <a:pPr marL="739775" lvl="1" indent="-282575">
              <a:buClr>
                <a:schemeClr val="tx1"/>
              </a:buClr>
              <a:buFont typeface="Lucida Grande"/>
              <a:buChar char="–"/>
            </a:pPr>
            <a:r>
              <a:rPr lang="en-US" sz="2600" dirty="0"/>
              <a:t>Age at which employees will choose to retire</a:t>
            </a:r>
          </a:p>
          <a:p>
            <a:pPr marL="739775" lvl="1" indent="-282575">
              <a:buClr>
                <a:schemeClr val="tx1"/>
              </a:buClr>
              <a:buFont typeface="Lucida Grande"/>
              <a:buChar char="–"/>
            </a:pPr>
            <a:r>
              <a:rPr lang="en-US" sz="2600" dirty="0"/>
              <a:t>Life expectancies of the retirees</a:t>
            </a:r>
          </a:p>
          <a:p>
            <a:pPr marL="739775" lvl="1" indent="-282575">
              <a:buClr>
                <a:schemeClr val="tx1"/>
              </a:buClr>
              <a:buFont typeface="Lucida Grande"/>
              <a:buChar char="–"/>
            </a:pPr>
            <a:r>
              <a:rPr lang="en-US" sz="2600" dirty="0"/>
              <a:t>Inflation, future compensation levels, and interest rates</a:t>
            </a:r>
            <a:endParaRPr lang="en-IN" sz="2600" dirty="0"/>
          </a:p>
          <a:p>
            <a:pPr>
              <a:buClr>
                <a:schemeClr val="tx1"/>
              </a:buClr>
            </a:pPr>
            <a:r>
              <a:rPr lang="en-US" sz="2600" b="1" dirty="0">
                <a:solidFill>
                  <a:srgbClr val="C00000"/>
                </a:solidFill>
              </a:rPr>
              <a:t>Actuary: </a:t>
            </a:r>
            <a:r>
              <a:rPr lang="en-US" sz="2600" dirty="0"/>
              <a:t>A professional trained in a particular branch of statistics and mathematics, hired by the firm, to assess the various uncertainties and to </a:t>
            </a:r>
            <a:r>
              <a:rPr lang="en-US" sz="2600" b="1" dirty="0">
                <a:solidFill>
                  <a:srgbClr val="C00000"/>
                </a:solidFill>
              </a:rPr>
              <a:t>estimate</a:t>
            </a:r>
            <a:r>
              <a:rPr lang="en-US" sz="2600" dirty="0"/>
              <a:t> the company’s obligation to employees in connection with its pension plan</a:t>
            </a:r>
          </a:p>
          <a:p>
            <a:endParaRPr lang="en-IN" sz="2600" dirty="0"/>
          </a:p>
          <a:p>
            <a:pPr marL="457200" lvl="1" indent="0">
              <a:buNone/>
            </a:pPr>
            <a:endParaRPr lang="en-IN" sz="2600" dirty="0"/>
          </a:p>
          <a:p>
            <a:pPr marL="457200" lvl="1" indent="0">
              <a:buNone/>
            </a:pPr>
            <a:endParaRPr lang="en-IN" sz="2600" dirty="0"/>
          </a:p>
        </p:txBody>
      </p:sp>
      <p:sp>
        <p:nvSpPr>
          <p:cNvPr id="8"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
        <p:nvSpPr>
          <p:cNvPr id="10" name="TextBox 9"/>
          <p:cNvSpPr txBox="1"/>
          <p:nvPr/>
        </p:nvSpPr>
        <p:spPr>
          <a:xfrm>
            <a:off x="2419350" y="4286429"/>
            <a:ext cx="6172200" cy="461665"/>
          </a:xfrm>
          <a:prstGeom prst="rect">
            <a:avLst/>
          </a:prstGeom>
          <a:noFill/>
        </p:spPr>
        <p:txBody>
          <a:bodyPr wrap="square" rtlCol="0">
            <a:spAutoFit/>
          </a:bodyPr>
          <a:lstStyle/>
          <a:p>
            <a:pPr algn="ctr"/>
            <a:r>
              <a:rPr lang="en-US" sz="2400" b="1" dirty="0">
                <a:solidFill>
                  <a:srgbClr val="C00000"/>
                </a:solidFill>
              </a:rPr>
              <a:t>Invariably deviates from the actual outcome</a:t>
            </a:r>
          </a:p>
        </p:txBody>
      </p:sp>
      <p:cxnSp>
        <p:nvCxnSpPr>
          <p:cNvPr id="6" name="Straight Arrow Connector 5"/>
          <p:cNvCxnSpPr/>
          <p:nvPr/>
        </p:nvCxnSpPr>
        <p:spPr>
          <a:xfrm flipH="1" flipV="1">
            <a:off x="5810250" y="4669269"/>
            <a:ext cx="152400" cy="89595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1172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500"/>
                                        <p:tgtEl>
                                          <p:spTgt spid="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200" dirty="0"/>
              <a:t>Concept Check: Defined Benefit Pension Plan</a:t>
            </a:r>
            <a:endParaRPr lang="en-US" sz="3200" dirty="0"/>
          </a:p>
        </p:txBody>
      </p:sp>
      <p:sp>
        <p:nvSpPr>
          <p:cNvPr id="414723" name="Rectangle 3"/>
          <p:cNvSpPr>
            <a:spLocks noGrp="1" noChangeArrowheads="1"/>
          </p:cNvSpPr>
          <p:nvPr>
            <p:ph idx="1"/>
          </p:nvPr>
        </p:nvSpPr>
        <p:spPr>
          <a:xfrm>
            <a:off x="720091" y="1221903"/>
            <a:ext cx="8195310" cy="4874097"/>
          </a:xfrm>
          <a:solidFill>
            <a:schemeClr val="bg1">
              <a:lumMod val="95000"/>
            </a:schemeClr>
          </a:solidFill>
        </p:spPr>
        <p:txBody>
          <a:bodyPr>
            <a:normAutofit/>
          </a:bodyPr>
          <a:lstStyle/>
          <a:p>
            <a:pPr marL="0" indent="0">
              <a:lnSpc>
                <a:spcPct val="150000"/>
              </a:lnSpc>
              <a:spcAft>
                <a:spcPts val="1200"/>
              </a:spcAft>
              <a:buNone/>
            </a:pPr>
            <a:r>
              <a:rPr lang="en-US" sz="2400" dirty="0"/>
              <a:t>Which of the following describes defined benefit pension plans? </a:t>
            </a:r>
          </a:p>
          <a:p>
            <a:pPr marL="688975" indent="-688975">
              <a:buFont typeface="+mj-lt"/>
              <a:buAutoNum type="alphaLcPeriod"/>
            </a:pPr>
            <a:r>
              <a:rPr lang="en-US" sz="2400" dirty="0" smtClean="0"/>
              <a:t>The </a:t>
            </a:r>
            <a:r>
              <a:rPr lang="en-US" sz="2400" dirty="0"/>
              <a:t>investment risk is borne by the </a:t>
            </a:r>
            <a:r>
              <a:rPr lang="en-US" sz="2400" dirty="0" smtClean="0"/>
              <a:t>employee </a:t>
            </a:r>
            <a:endParaRPr lang="en-US" sz="2400" dirty="0"/>
          </a:p>
          <a:p>
            <a:pPr marL="688975" indent="-688975">
              <a:buFont typeface="+mj-lt"/>
              <a:buAutoNum type="alphaLcPeriod"/>
            </a:pPr>
            <a:r>
              <a:rPr lang="en-US" sz="2400" dirty="0" smtClean="0"/>
              <a:t>The </a:t>
            </a:r>
            <a:r>
              <a:rPr lang="en-US" sz="2400" dirty="0"/>
              <a:t>plans are simple and easy to </a:t>
            </a:r>
            <a:r>
              <a:rPr lang="en-US" sz="2400" dirty="0" smtClean="0"/>
              <a:t>construct </a:t>
            </a:r>
          </a:p>
          <a:p>
            <a:pPr marL="688975" indent="-688975">
              <a:buFont typeface="+mj-lt"/>
              <a:buAutoNum type="alphaLcPeriod"/>
            </a:pPr>
            <a:r>
              <a:rPr lang="en-US" sz="2400" dirty="0" smtClean="0"/>
              <a:t>The </a:t>
            </a:r>
            <a:r>
              <a:rPr lang="en-US" sz="2400" dirty="0"/>
              <a:t>investment risk is borne by the </a:t>
            </a:r>
            <a:r>
              <a:rPr lang="en-US" sz="2400" dirty="0" smtClean="0"/>
              <a:t>employer </a:t>
            </a:r>
            <a:endParaRPr lang="en-US" sz="2400" dirty="0"/>
          </a:p>
          <a:p>
            <a:pPr marL="688975" indent="-688975">
              <a:buFont typeface="+mj-lt"/>
              <a:buAutoNum type="alphaLcPeriod"/>
            </a:pPr>
            <a:r>
              <a:rPr lang="en-US" sz="2400" dirty="0" smtClean="0"/>
              <a:t>Retirement </a:t>
            </a:r>
            <a:r>
              <a:rPr lang="en-US" sz="2400" dirty="0"/>
              <a:t>benefits depend on the </a:t>
            </a:r>
            <a:r>
              <a:rPr lang="en-US" sz="2400" dirty="0" smtClean="0"/>
              <a:t>individual’s </a:t>
            </a:r>
            <a:r>
              <a:rPr lang="en-US" sz="2400" dirty="0"/>
              <a:t>account </a:t>
            </a:r>
            <a:r>
              <a:rPr lang="en-US" sz="2400" dirty="0" smtClean="0"/>
              <a:t>balance </a:t>
            </a:r>
            <a:endParaRPr lang="en-US" sz="2400" dirty="0"/>
          </a:p>
          <a:p>
            <a:pPr marL="0" indent="0">
              <a:buNone/>
            </a:pPr>
            <a:r>
              <a:rPr lang="en-US" sz="1800" dirty="0"/>
              <a:t>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643890" y="2971800"/>
            <a:ext cx="499110" cy="4572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5" name="TextBox 4"/>
          <p:cNvSpPr txBox="1"/>
          <p:nvPr/>
        </p:nvSpPr>
        <p:spPr>
          <a:xfrm>
            <a:off x="1143000" y="4419600"/>
            <a:ext cx="7086600" cy="646331"/>
          </a:xfrm>
          <a:prstGeom prst="rect">
            <a:avLst/>
          </a:prstGeom>
          <a:solidFill>
            <a:srgbClr val="FDEADA"/>
          </a:solidFill>
          <a:ln w="6350">
            <a:solidFill>
              <a:schemeClr val="tx1"/>
            </a:solidFill>
          </a:ln>
        </p:spPr>
        <p:txBody>
          <a:bodyPr wrap="square" rtlCol="0">
            <a:spAutoFit/>
          </a:bodyPr>
          <a:lstStyle/>
          <a:p>
            <a:pPr fontAlgn="base">
              <a:spcBef>
                <a:spcPct val="0"/>
              </a:spcBef>
              <a:spcAft>
                <a:spcPct val="0"/>
              </a:spcAft>
            </a:pPr>
            <a:r>
              <a:rPr lang="en-US" dirty="0">
                <a:solidFill>
                  <a:prstClr val="black"/>
                </a:solidFill>
                <a:latin typeface="Arial" charset="0"/>
                <a:cs typeface="Arial" charset="0"/>
              </a:rPr>
              <a:t>The correct answer is </a:t>
            </a:r>
            <a:r>
              <a:rPr lang="en-US" i="1" dirty="0">
                <a:solidFill>
                  <a:prstClr val="black"/>
                </a:solidFill>
                <a:latin typeface="Arial" charset="0"/>
                <a:cs typeface="Arial" charset="0"/>
              </a:rPr>
              <a:t>c</a:t>
            </a:r>
            <a:r>
              <a:rPr lang="en-US" dirty="0">
                <a:solidFill>
                  <a:prstClr val="black"/>
                </a:solidFill>
                <a:latin typeface="Arial" charset="0"/>
                <a:cs typeface="Arial" charset="0"/>
              </a:rPr>
              <a:t>. Employers bear the investment risks under defined benefit pension plans.</a:t>
            </a:r>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Tree>
    <p:extLst>
      <p:ext uri="{BB962C8B-B14F-4D97-AF65-F5344CB8AC3E}">
        <p14:creationId xmlns:p14="http://schemas.microsoft.com/office/powerpoint/2010/main" val="249856649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Defined Benefit Pension Plans </a:t>
            </a:r>
            <a:r>
              <a:rPr lang="en-IN" sz="2400" dirty="0" smtClean="0"/>
              <a:t>(concluded</a:t>
            </a:r>
            <a:r>
              <a:rPr lang="en-IN" sz="2400" dirty="0"/>
              <a:t>)</a:t>
            </a:r>
            <a:endParaRPr lang="en-IN" dirty="0"/>
          </a:p>
        </p:txBody>
      </p:sp>
      <p:sp>
        <p:nvSpPr>
          <p:cNvPr id="5" name="Content Placeholder 4"/>
          <p:cNvSpPr>
            <a:spLocks noGrp="1"/>
          </p:cNvSpPr>
          <p:nvPr>
            <p:ph idx="1"/>
          </p:nvPr>
        </p:nvSpPr>
        <p:spPr>
          <a:xfrm>
            <a:off x="761999" y="1444626"/>
            <a:ext cx="8013600" cy="5337174"/>
          </a:xfrm>
        </p:spPr>
        <p:txBody>
          <a:bodyPr>
            <a:normAutofit/>
          </a:bodyPr>
          <a:lstStyle/>
          <a:p>
            <a:endParaRPr lang="en-IN" dirty="0"/>
          </a:p>
          <a:p>
            <a:endParaRPr lang="en-IN" dirty="0"/>
          </a:p>
          <a:p>
            <a:endParaRPr lang="en-IN" dirty="0"/>
          </a:p>
          <a:p>
            <a:endParaRPr lang="en-IN" dirty="0"/>
          </a:p>
          <a:p>
            <a:endParaRPr lang="en-IN" dirty="0"/>
          </a:p>
          <a:p>
            <a:pPr marL="0" indent="0">
              <a:buNone/>
            </a:pPr>
            <a:endParaRPr lang="en-IN" sz="2600" dirty="0"/>
          </a:p>
          <a:p>
            <a:pPr marL="0" indent="0">
              <a:buNone/>
            </a:pPr>
            <a:endParaRPr lang="en-US" dirty="0"/>
          </a:p>
          <a:p>
            <a:endParaRPr lang="en-IN" dirty="0"/>
          </a:p>
          <a:p>
            <a:pPr lvl="1"/>
            <a:endParaRPr lang="en-IN" dirty="0"/>
          </a:p>
          <a:p>
            <a:pPr lvl="1"/>
            <a:endParaRPr lang="en-IN" sz="2800" dirty="0"/>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
        <p:nvSpPr>
          <p:cNvPr id="8" name="Rounded Rectangle 7"/>
          <p:cNvSpPr/>
          <p:nvPr/>
        </p:nvSpPr>
        <p:spPr>
          <a:xfrm>
            <a:off x="685800" y="4114800"/>
            <a:ext cx="8229600" cy="2362200"/>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365760" bIns="91440" rtlCol="0" anchor="ctr"/>
          <a:lstStyle/>
          <a:p>
            <a:pPr marL="342900" indent="-342900">
              <a:buFont typeface="Arial" panose="020B0604020202020204" pitchFamily="34" charset="0"/>
              <a:buChar char="•"/>
            </a:pPr>
            <a:r>
              <a:rPr lang="en-US" sz="2600" b="1" i="1" dirty="0">
                <a:solidFill>
                  <a:sysClr val="windowText" lastClr="000000"/>
                </a:solidFill>
              </a:rPr>
              <a:t>Employer’s obligation</a:t>
            </a:r>
            <a:r>
              <a:rPr lang="en-US" sz="2600" dirty="0">
                <a:solidFill>
                  <a:sysClr val="windowText" lastClr="000000"/>
                </a:solidFill>
              </a:rPr>
              <a:t> to pay retirement benefits in the future</a:t>
            </a:r>
          </a:p>
          <a:p>
            <a:pPr marL="342900" indent="-342900">
              <a:buFont typeface="Arial" panose="020B0604020202020204" pitchFamily="34" charset="0"/>
              <a:buChar char="•"/>
            </a:pPr>
            <a:r>
              <a:rPr lang="en-US" sz="2600" b="1" i="1" dirty="0">
                <a:solidFill>
                  <a:sysClr val="windowText" lastClr="000000"/>
                </a:solidFill>
              </a:rPr>
              <a:t>Plan assets</a:t>
            </a:r>
            <a:r>
              <a:rPr lang="en-US" sz="2600" dirty="0">
                <a:solidFill>
                  <a:sysClr val="windowText" lastClr="000000"/>
                </a:solidFill>
              </a:rPr>
              <a:t> set aside by the employer from which to pay the retirement benefits in the future</a:t>
            </a:r>
          </a:p>
          <a:p>
            <a:pPr marL="342900" indent="-342900">
              <a:buFont typeface="Arial" panose="020B0604020202020204" pitchFamily="34" charset="0"/>
              <a:buChar char="•"/>
            </a:pPr>
            <a:r>
              <a:rPr lang="en-US" sz="2600" b="1" i="1" dirty="0">
                <a:solidFill>
                  <a:sysClr val="windowText" lastClr="000000"/>
                </a:solidFill>
              </a:rPr>
              <a:t>Periodic expense</a:t>
            </a:r>
            <a:r>
              <a:rPr lang="en-US" sz="2600" dirty="0">
                <a:solidFill>
                  <a:sysClr val="windowText" lastClr="000000"/>
                </a:solidFill>
              </a:rPr>
              <a:t> of having a pension plan</a:t>
            </a:r>
          </a:p>
        </p:txBody>
      </p:sp>
      <p:sp>
        <p:nvSpPr>
          <p:cNvPr id="7" name="Rounded Rectangle 6"/>
          <p:cNvSpPr/>
          <p:nvPr/>
        </p:nvSpPr>
        <p:spPr>
          <a:xfrm>
            <a:off x="1054099" y="3810000"/>
            <a:ext cx="6870701" cy="609600"/>
          </a:xfrm>
          <a:prstGeom prst="roundRect">
            <a:avLst/>
          </a:prstGeom>
          <a:solidFill>
            <a:schemeClr val="accent1">
              <a:lumMod val="40000"/>
              <a:lumOff val="60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ysClr val="windowText" lastClr="000000"/>
                </a:solidFill>
              </a:rPr>
              <a:t>Key elements of a defined benefit pension plan:</a:t>
            </a:r>
          </a:p>
        </p:txBody>
      </p:sp>
      <p:sp>
        <p:nvSpPr>
          <p:cNvPr id="15" name="Content Placeholder 4"/>
          <p:cNvSpPr txBox="1">
            <a:spLocks/>
          </p:cNvSpPr>
          <p:nvPr/>
        </p:nvSpPr>
        <p:spPr bwMode="auto">
          <a:xfrm>
            <a:off x="3505200" y="1295400"/>
            <a:ext cx="2553380" cy="954107"/>
          </a:xfrm>
          <a:prstGeom prst="rect">
            <a:avLst/>
          </a:prstGeom>
          <a:noFill/>
        </p:spPr>
        <p:txBody>
          <a:bodyPr wrap="square" rtlCol="0">
            <a:spAutoFit/>
          </a:bodyPr>
          <a:lstStyle>
            <a:defPPr>
              <a:defRPr lang="en-US"/>
            </a:defPPr>
            <a:lvl1pPr algn="ctr">
              <a:defRPr sz="2400" b="1">
                <a:solidFill>
                  <a:srgbClr val="C00000"/>
                </a:solidFill>
              </a:defRPr>
            </a:lvl1pPr>
          </a:lstStyle>
          <a:p>
            <a:pPr marL="0" lvl="1" algn="ctr"/>
            <a:r>
              <a:rPr lang="en-IN" sz="2800" b="1" dirty="0">
                <a:solidFill>
                  <a:srgbClr val="C00000"/>
                </a:solidFill>
              </a:rPr>
              <a:t>Pension gains and losses</a:t>
            </a:r>
          </a:p>
        </p:txBody>
      </p:sp>
      <p:sp>
        <p:nvSpPr>
          <p:cNvPr id="16" name="Content Placeholder 4"/>
          <p:cNvSpPr txBox="1">
            <a:spLocks/>
          </p:cNvSpPr>
          <p:nvPr/>
        </p:nvSpPr>
        <p:spPr bwMode="auto">
          <a:xfrm>
            <a:off x="5390593" y="2274614"/>
            <a:ext cx="3738404" cy="1306786"/>
          </a:xfrm>
          <a:prstGeom prst="rect">
            <a:avLst/>
          </a:prstGeom>
          <a:noFill/>
        </p:spPr>
        <p:txBody>
          <a:bodyPr wrap="square" rtlCol="0">
            <a:spAutoFit/>
          </a:bodyPr>
          <a:lstStyle>
            <a:defPPr>
              <a:defRPr lang="en-US"/>
            </a:defPPr>
            <a:lvl1pPr algn="ctr">
              <a:defRPr sz="2400" b="1">
                <a:solidFill>
                  <a:srgbClr val="C00000"/>
                </a:solidFill>
              </a:defRPr>
            </a:lvl1pPr>
          </a:lstStyle>
          <a:p>
            <a:pPr marL="0" lvl="1" algn="ctr"/>
            <a:r>
              <a:rPr lang="en-US" sz="2600" dirty="0"/>
              <a:t>When the </a:t>
            </a:r>
            <a:r>
              <a:rPr lang="en-US" sz="2600" b="1" dirty="0">
                <a:solidFill>
                  <a:srgbClr val="0000CC"/>
                </a:solidFill>
              </a:rPr>
              <a:t>return on plan assets</a:t>
            </a:r>
            <a:r>
              <a:rPr lang="en-US" sz="2600" dirty="0"/>
              <a:t> is higher or lower than expected</a:t>
            </a:r>
            <a:endParaRPr lang="en-IN" sz="2600" dirty="0"/>
          </a:p>
        </p:txBody>
      </p:sp>
      <p:sp>
        <p:nvSpPr>
          <p:cNvPr id="17" name="Content Placeholder 4"/>
          <p:cNvSpPr txBox="1">
            <a:spLocks/>
          </p:cNvSpPr>
          <p:nvPr/>
        </p:nvSpPr>
        <p:spPr bwMode="auto">
          <a:xfrm>
            <a:off x="640051" y="2274614"/>
            <a:ext cx="3398549" cy="1292662"/>
          </a:xfrm>
          <a:prstGeom prst="rect">
            <a:avLst/>
          </a:prstGeom>
          <a:noFill/>
        </p:spPr>
        <p:txBody>
          <a:bodyPr wrap="square" rtlCol="0">
            <a:spAutoFit/>
          </a:bodyPr>
          <a:lstStyle>
            <a:defPPr>
              <a:defRPr lang="en-US"/>
            </a:defPPr>
            <a:lvl1pPr algn="ctr">
              <a:defRPr sz="2400" b="1">
                <a:solidFill>
                  <a:srgbClr val="C00000"/>
                </a:solidFill>
              </a:defRPr>
            </a:lvl1pPr>
          </a:lstStyle>
          <a:p>
            <a:pPr marL="0" lvl="1" algn="ctr"/>
            <a:r>
              <a:rPr lang="en-US" sz="2600" dirty="0"/>
              <a:t>When the </a:t>
            </a:r>
            <a:r>
              <a:rPr lang="en-US" sz="2600" b="1" dirty="0">
                <a:solidFill>
                  <a:srgbClr val="0000CC"/>
                </a:solidFill>
              </a:rPr>
              <a:t>pension obligation</a:t>
            </a:r>
            <a:r>
              <a:rPr lang="en-US" sz="2600" dirty="0"/>
              <a:t> is higher or lower than expected</a:t>
            </a:r>
            <a:endParaRPr lang="en-IN" sz="2600" dirty="0"/>
          </a:p>
        </p:txBody>
      </p:sp>
      <p:sp>
        <p:nvSpPr>
          <p:cNvPr id="11" name="Bent-Up Arrow 10"/>
          <p:cNvSpPr/>
          <p:nvPr/>
        </p:nvSpPr>
        <p:spPr>
          <a:xfrm flipH="1" flipV="1">
            <a:off x="1219200" y="1447800"/>
            <a:ext cx="2286000" cy="826814"/>
          </a:xfrm>
          <a:prstGeom prst="bentUpArrow">
            <a:avLst>
              <a:gd name="adj1" fmla="val 25000"/>
              <a:gd name="adj2" fmla="val 31912"/>
              <a:gd name="adj3" fmla="val 434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Bent-Up Arrow 18"/>
          <p:cNvSpPr/>
          <p:nvPr/>
        </p:nvSpPr>
        <p:spPr>
          <a:xfrm flipV="1">
            <a:off x="5943600" y="1447800"/>
            <a:ext cx="2209800" cy="826814"/>
          </a:xfrm>
          <a:prstGeom prst="bentUpArrow">
            <a:avLst>
              <a:gd name="adj1" fmla="val 25000"/>
              <a:gd name="adj2" fmla="val 31912"/>
              <a:gd name="adj3" fmla="val 434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479073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500"/>
                            </p:stCondLst>
                            <p:childTnLst>
                              <p:par>
                                <p:cTn id="28" presetID="22" presetClass="entr" presetSubtype="1"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15" grpId="0"/>
      <p:bldP spid="16" grpId="0"/>
      <p:bldP spid="17" grpId="0"/>
      <p:bldP spid="11"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219199"/>
          </a:xfrm>
        </p:spPr>
        <p:txBody>
          <a:bodyPr>
            <a:normAutofit/>
          </a:bodyPr>
          <a:lstStyle/>
          <a:p>
            <a:r>
              <a:rPr lang="en-IN" dirty="0"/>
              <a:t>Components of Pension Expense—Overview</a:t>
            </a:r>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2551"/>
          <a:stretch/>
        </p:blipFill>
        <p:spPr bwMode="auto">
          <a:xfrm>
            <a:off x="647700" y="1295400"/>
            <a:ext cx="8391525" cy="3238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96128"/>
          <a:stretch/>
        </p:blipFill>
        <p:spPr bwMode="auto">
          <a:xfrm>
            <a:off x="647700" y="4391024"/>
            <a:ext cx="8391525" cy="161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Content Placeholder 4"/>
          <p:cNvSpPr txBox="1">
            <a:spLocks/>
          </p:cNvSpPr>
          <p:nvPr/>
        </p:nvSpPr>
        <p:spPr bwMode="auto">
          <a:xfrm>
            <a:off x="762000" y="4781549"/>
            <a:ext cx="8229600" cy="990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00" dirty="0"/>
              <a:t>Interest and investment return are </a:t>
            </a:r>
            <a:r>
              <a:rPr lang="en-US" sz="2600" b="1" dirty="0">
                <a:solidFill>
                  <a:srgbClr val="C00000"/>
                </a:solidFill>
              </a:rPr>
              <a:t>financing</a:t>
            </a:r>
            <a:r>
              <a:rPr lang="en-US" sz="2600" dirty="0">
                <a:solidFill>
                  <a:srgbClr val="C00000"/>
                </a:solidFill>
              </a:rPr>
              <a:t> </a:t>
            </a:r>
            <a:r>
              <a:rPr lang="en-US" sz="2600" dirty="0"/>
              <a:t>aspects of the pension cost</a:t>
            </a:r>
          </a:p>
          <a:p>
            <a:r>
              <a:rPr lang="en-US" sz="2600" dirty="0"/>
              <a:t>Recognition of </a:t>
            </a:r>
            <a:r>
              <a:rPr lang="en-US" sz="2600" b="1" dirty="0">
                <a:solidFill>
                  <a:srgbClr val="C00000"/>
                </a:solidFill>
              </a:rPr>
              <a:t>some elements </a:t>
            </a:r>
            <a:r>
              <a:rPr lang="en-US" sz="2600" dirty="0"/>
              <a:t>of the pension expense is </a:t>
            </a:r>
            <a:r>
              <a:rPr lang="en-US" sz="2600" b="1" dirty="0">
                <a:solidFill>
                  <a:srgbClr val="C00000"/>
                </a:solidFill>
              </a:rPr>
              <a:t>delayed</a:t>
            </a:r>
            <a:endParaRPr lang="en-IN" sz="2600" b="1" dirty="0">
              <a:solidFill>
                <a:srgbClr val="C00000"/>
              </a:solidFill>
            </a:endParaRPr>
          </a:p>
        </p:txBody>
      </p:sp>
      <p:sp>
        <p:nvSpPr>
          <p:cNvPr id="7" name="Rectangle 6"/>
          <p:cNvSpPr/>
          <p:nvPr/>
        </p:nvSpPr>
        <p:spPr>
          <a:xfrm>
            <a:off x="4457700" y="2305049"/>
            <a:ext cx="347662" cy="381000"/>
          </a:xfrm>
          <a:prstGeom prst="rect">
            <a:avLst/>
          </a:prstGeom>
          <a:solidFill>
            <a:srgbClr val="FFFAC2"/>
          </a:solidFill>
          <a:ln>
            <a:solidFill>
              <a:srgbClr val="FFFA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37244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Effect transition="in" filter="fade">
                                      <p:cBhvr>
                                        <p:cTn id="19"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0"/>
            <a:ext cx="8382000" cy="1447800"/>
          </a:xfrm>
        </p:spPr>
        <p:txBody>
          <a:bodyPr>
            <a:normAutofit/>
          </a:bodyPr>
          <a:lstStyle/>
          <a:p>
            <a:r>
              <a:rPr lang="en-IN" dirty="0" smtClean="0"/>
              <a:t>Ways </a:t>
            </a:r>
            <a:r>
              <a:rPr lang="en-IN" dirty="0"/>
              <a:t>to Measure the Pension Obligation</a:t>
            </a:r>
          </a:p>
        </p:txBody>
      </p:sp>
      <p:sp>
        <p:nvSpPr>
          <p:cNvPr id="5" name="Content Placeholder 4"/>
          <p:cNvSpPr>
            <a:spLocks noGrp="1"/>
          </p:cNvSpPr>
          <p:nvPr>
            <p:ph idx="1"/>
          </p:nvPr>
        </p:nvSpPr>
        <p:spPr/>
        <p:txBody>
          <a:bodyPr>
            <a:normAutofit/>
          </a:bodyPr>
          <a:lstStyle/>
          <a:p>
            <a:pPr marL="0" indent="0">
              <a:buNone/>
            </a:pPr>
            <a:endParaRPr lang="en-US" dirty="0"/>
          </a:p>
          <a:p>
            <a:endParaRPr lang="en-IN" dirty="0"/>
          </a:p>
          <a:p>
            <a:pPr lvl="1"/>
            <a:endParaRPr lang="en-IN" dirty="0"/>
          </a:p>
          <a:p>
            <a:pPr lvl="1"/>
            <a:endParaRPr lang="en-IN" sz="28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LO17-2</a:t>
            </a: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514600"/>
            <a:ext cx="8258489"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85800" y="2525486"/>
            <a:ext cx="8258488" cy="2328863"/>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Content Placeholder 4"/>
          <p:cNvSpPr txBox="1">
            <a:spLocks/>
          </p:cNvSpPr>
          <p:nvPr/>
        </p:nvSpPr>
        <p:spPr bwMode="auto">
          <a:xfrm>
            <a:off x="762000" y="1447800"/>
            <a:ext cx="8229600" cy="990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The three different ways to measure the pension obligation that have meaning in pension accounting:</a:t>
            </a:r>
            <a:endParaRPr lang="en-IN" sz="2600" dirty="0"/>
          </a:p>
        </p:txBody>
      </p:sp>
    </p:spTree>
    <p:extLst>
      <p:ext uri="{BB962C8B-B14F-4D97-AF65-F5344CB8AC3E}">
        <p14:creationId xmlns:p14="http://schemas.microsoft.com/office/powerpoint/2010/main" val="40741445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500"/>
                                        <p:tgtEl>
                                          <p:spTgt spid="307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914400"/>
          </a:xfrm>
        </p:spPr>
        <p:txBody>
          <a:bodyPr/>
          <a:lstStyle/>
          <a:p>
            <a:r>
              <a:rPr lang="en-IN" dirty="0"/>
              <a:t>Alternative Measures of the Pension Obligation</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a:t>
            </a:r>
            <a:r>
              <a:rPr lang="en-IN" sz="1500" dirty="0" smtClean="0"/>
              <a:t>-3</a:t>
            </a:r>
            <a:endParaRPr lang="en-IN" sz="1500" dirty="0"/>
          </a:p>
        </p:txBody>
      </p:sp>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1" b="4665"/>
          <a:stretch/>
        </p:blipFill>
        <p:spPr bwMode="auto">
          <a:xfrm>
            <a:off x="914400" y="1447800"/>
            <a:ext cx="7620000" cy="4899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15480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Accumulated Benefit Obligation</a:t>
            </a:r>
          </a:p>
        </p:txBody>
      </p:sp>
      <p:sp>
        <p:nvSpPr>
          <p:cNvPr id="5" name="Content Placeholder 4"/>
          <p:cNvSpPr>
            <a:spLocks noGrp="1"/>
          </p:cNvSpPr>
          <p:nvPr>
            <p:ph idx="1"/>
          </p:nvPr>
        </p:nvSpPr>
        <p:spPr/>
        <p:txBody>
          <a:bodyPr>
            <a:normAutofit/>
          </a:bodyPr>
          <a:lstStyle/>
          <a:p>
            <a:r>
              <a:rPr lang="en-IN" dirty="0"/>
              <a:t>An estimate of the discounted present value of the retirement benefits earned so far, </a:t>
            </a:r>
            <a:r>
              <a:rPr lang="en-US" dirty="0"/>
              <a:t>applying the plan’s pension formula using </a:t>
            </a:r>
            <a:r>
              <a:rPr lang="en-US" b="1" dirty="0">
                <a:solidFill>
                  <a:srgbClr val="C00000"/>
                </a:solidFill>
              </a:rPr>
              <a:t>existing compensation levels</a:t>
            </a:r>
            <a:endParaRPr lang="en-IN" b="1" dirty="0">
              <a:solidFill>
                <a:srgbClr val="C00000"/>
              </a:solidFill>
            </a:endParaRPr>
          </a:p>
          <a:p>
            <a:r>
              <a:rPr lang="en-IN" dirty="0"/>
              <a:t>Ignores possible pay increases in the future</a:t>
            </a:r>
          </a:p>
          <a:p>
            <a:pPr lvl="1"/>
            <a:endParaRPr lang="en-IN" sz="28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LO17-2</a:t>
            </a:r>
          </a:p>
        </p:txBody>
      </p:sp>
    </p:spTree>
    <p:extLst>
      <p:ext uri="{BB962C8B-B14F-4D97-AF65-F5344CB8AC3E}">
        <p14:creationId xmlns:p14="http://schemas.microsoft.com/office/powerpoint/2010/main" val="19888931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Vested Benefit Obligation</a:t>
            </a:r>
          </a:p>
        </p:txBody>
      </p:sp>
      <p:sp>
        <p:nvSpPr>
          <p:cNvPr id="5" name="Content Placeholder 4"/>
          <p:cNvSpPr>
            <a:spLocks noGrp="1"/>
          </p:cNvSpPr>
          <p:nvPr>
            <p:ph idx="1"/>
          </p:nvPr>
        </p:nvSpPr>
        <p:spPr>
          <a:xfrm>
            <a:off x="761999" y="1295400"/>
            <a:ext cx="8013600" cy="5057775"/>
          </a:xfrm>
        </p:spPr>
        <p:txBody>
          <a:bodyPr>
            <a:normAutofit/>
          </a:bodyPr>
          <a:lstStyle/>
          <a:p>
            <a:pPr>
              <a:buClr>
                <a:schemeClr val="tx1"/>
              </a:buClr>
            </a:pPr>
            <a:r>
              <a:rPr lang="en-US" b="1" dirty="0">
                <a:solidFill>
                  <a:srgbClr val="C00000"/>
                </a:solidFill>
              </a:rPr>
              <a:t>Vested benefits: </a:t>
            </a:r>
            <a:r>
              <a:rPr lang="en-US" dirty="0"/>
              <a:t>Those that employees have the right to receive even if their employment were to cease today</a:t>
            </a:r>
          </a:p>
          <a:p>
            <a:r>
              <a:rPr lang="en-US" dirty="0"/>
              <a:t>Today, benefits must vest:</a:t>
            </a:r>
          </a:p>
          <a:p>
            <a:pPr marL="514350" indent="-514350">
              <a:buAutoNum type="alphaLcParenBoth"/>
            </a:pPr>
            <a:r>
              <a:rPr lang="en-US" dirty="0"/>
              <a:t>F</a:t>
            </a:r>
            <a:r>
              <a:rPr lang="en-US" dirty="0" smtClean="0"/>
              <a:t>ully </a:t>
            </a:r>
            <a:r>
              <a:rPr lang="en-US" dirty="0"/>
              <a:t>within five years or </a:t>
            </a:r>
          </a:p>
          <a:p>
            <a:pPr marL="514350" indent="-514350">
              <a:buAutoNum type="alphaLcParenBoth"/>
            </a:pPr>
            <a:r>
              <a:rPr lang="en-US" dirty="0"/>
              <a:t>20% within three years with another 20% vesting each subsequent year until fully vested after seven </a:t>
            </a:r>
            <a:r>
              <a:rPr lang="en-US" dirty="0" smtClean="0"/>
              <a:t>years</a:t>
            </a:r>
          </a:p>
          <a:p>
            <a:pPr marL="0" indent="0">
              <a:buNone/>
            </a:pPr>
            <a:r>
              <a:rPr lang="en-US" dirty="0"/>
              <a:t>The </a:t>
            </a:r>
            <a:r>
              <a:rPr lang="en-US" b="1" dirty="0"/>
              <a:t>vested benefit obligation </a:t>
            </a:r>
            <a:r>
              <a:rPr lang="en-US" dirty="0"/>
              <a:t>is </a:t>
            </a:r>
            <a:r>
              <a:rPr lang="en-US" dirty="0" smtClean="0"/>
              <a:t>a </a:t>
            </a:r>
            <a:r>
              <a:rPr lang="en-US" b="1" dirty="0" smtClean="0">
                <a:solidFill>
                  <a:srgbClr val="C00000"/>
                </a:solidFill>
              </a:rPr>
              <a:t>subset</a:t>
            </a:r>
            <a:r>
              <a:rPr lang="en-US" dirty="0" smtClean="0"/>
              <a:t> of the </a:t>
            </a:r>
            <a:r>
              <a:rPr lang="en-US" b="1" dirty="0" smtClean="0"/>
              <a:t>accumulated benefit obligation</a:t>
            </a:r>
            <a:r>
              <a:rPr lang="en-US" dirty="0" smtClean="0"/>
              <a:t>.</a:t>
            </a:r>
            <a:endParaRPr lang="en-US" dirty="0"/>
          </a:p>
          <a:p>
            <a:pPr marL="514350" indent="-514350">
              <a:buAutoNum type="alphaLcParenBoth"/>
            </a:pPr>
            <a:endParaRPr lang="en-US" dirty="0"/>
          </a:p>
          <a:p>
            <a:pPr marL="514350" indent="-514350">
              <a:buAutoNum type="alphaLcParenBoth"/>
            </a:pPr>
            <a:endParaRPr lang="en-US"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LO17-2</a:t>
            </a:r>
          </a:p>
        </p:txBody>
      </p:sp>
    </p:spTree>
    <p:extLst>
      <p:ext uri="{BB962C8B-B14F-4D97-AF65-F5344CB8AC3E}">
        <p14:creationId xmlns:p14="http://schemas.microsoft.com/office/powerpoint/2010/main" val="11879766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Vested Benefit Obligation </a:t>
            </a:r>
            <a:r>
              <a:rPr lang="en-IN" sz="2400" dirty="0" smtClean="0"/>
              <a:t>(continued</a:t>
            </a:r>
            <a:r>
              <a:rPr lang="en-IN" sz="2400" dirty="0"/>
              <a:t>)</a:t>
            </a:r>
          </a:p>
        </p:txBody>
      </p:sp>
      <p:sp>
        <p:nvSpPr>
          <p:cNvPr id="5" name="Content Placeholder 4"/>
          <p:cNvSpPr>
            <a:spLocks noGrp="1"/>
          </p:cNvSpPr>
          <p:nvPr>
            <p:ph idx="1"/>
          </p:nvPr>
        </p:nvSpPr>
        <p:spPr/>
        <p:txBody>
          <a:bodyPr>
            <a:normAutofit/>
          </a:bodyPr>
          <a:lstStyle/>
          <a:p>
            <a:pPr>
              <a:buClr>
                <a:schemeClr val="tx1"/>
              </a:buClr>
            </a:pPr>
            <a:r>
              <a:rPr lang="en-IN" b="1" dirty="0">
                <a:solidFill>
                  <a:srgbClr val="C00000"/>
                </a:solidFill>
              </a:rPr>
              <a:t>Pension Benefit Guaranty Corporation (PGBC)</a:t>
            </a:r>
          </a:p>
          <a:p>
            <a:pPr marL="795338" lvl="1" indent="-338138">
              <a:spcAft>
                <a:spcPts val="1800"/>
              </a:spcAft>
              <a:buFont typeface="Lucida Grande"/>
              <a:buChar char="–"/>
            </a:pPr>
            <a:r>
              <a:rPr lang="en-IN" sz="2600" dirty="0" smtClean="0"/>
              <a:t>Imposes </a:t>
            </a:r>
            <a:r>
              <a:rPr lang="en-IN" sz="2600" dirty="0"/>
              <a:t>liens on corporate assets for </a:t>
            </a:r>
            <a:r>
              <a:rPr lang="en-IN" sz="2600" b="1" i="1" dirty="0"/>
              <a:t>unfunded</a:t>
            </a:r>
            <a:r>
              <a:rPr lang="en-IN" sz="2600" dirty="0"/>
              <a:t> pension liabilities in certain instances and to administer </a:t>
            </a:r>
            <a:r>
              <a:rPr lang="en-IN" sz="2600" b="1" i="1" dirty="0"/>
              <a:t>terminated</a:t>
            </a:r>
            <a:r>
              <a:rPr lang="en-IN" sz="2600" dirty="0"/>
              <a:t> pension </a:t>
            </a:r>
            <a:r>
              <a:rPr lang="en-IN" sz="2600" dirty="0" smtClean="0"/>
              <a:t>plans</a:t>
            </a:r>
            <a:endParaRPr lang="en-IN" sz="2600" dirty="0"/>
          </a:p>
          <a:p>
            <a:pPr marL="795338" lvl="1" indent="-338138">
              <a:buFont typeface="Lucida Grande"/>
              <a:buChar char="–"/>
            </a:pPr>
            <a:r>
              <a:rPr lang="en-US" sz="2600" dirty="0"/>
              <a:t>Financed by premiums from </a:t>
            </a:r>
            <a:r>
              <a:rPr lang="en-US" sz="2600" dirty="0" smtClean="0"/>
              <a:t>employers</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LO17-2</a:t>
            </a:r>
          </a:p>
        </p:txBody>
      </p:sp>
    </p:spTree>
    <p:extLst>
      <p:ext uri="{BB962C8B-B14F-4D97-AF65-F5344CB8AC3E}">
        <p14:creationId xmlns:p14="http://schemas.microsoft.com/office/powerpoint/2010/main" val="16160403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914400"/>
          </a:xfrm>
        </p:spPr>
        <p:txBody>
          <a:bodyPr/>
          <a:lstStyle/>
          <a:p>
            <a:r>
              <a:rPr lang="en-IN" dirty="0" smtClean="0"/>
              <a:t>Projected Benefit Obligation</a:t>
            </a:r>
            <a:endParaRPr lang="en-IN" dirty="0"/>
          </a:p>
        </p:txBody>
      </p:sp>
      <p:sp>
        <p:nvSpPr>
          <p:cNvPr id="5" name="Content Placeholder 4"/>
          <p:cNvSpPr>
            <a:spLocks noGrp="1"/>
          </p:cNvSpPr>
          <p:nvPr>
            <p:ph idx="1"/>
          </p:nvPr>
        </p:nvSpPr>
        <p:spPr>
          <a:xfrm>
            <a:off x="761999" y="914400"/>
            <a:ext cx="8013600" cy="5057775"/>
          </a:xfrm>
        </p:spPr>
        <p:txBody>
          <a:bodyPr>
            <a:normAutofit/>
          </a:bodyPr>
          <a:lstStyle/>
          <a:p>
            <a:r>
              <a:rPr lang="en-IN" dirty="0"/>
              <a:t>Estimates retirement benefits by applying the pension formula using </a:t>
            </a:r>
            <a:r>
              <a:rPr lang="en-IN" b="1" dirty="0">
                <a:solidFill>
                  <a:srgbClr val="C00000"/>
                </a:solidFill>
              </a:rPr>
              <a:t>projected future compensation levels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a:t>
            </a:r>
            <a:r>
              <a:rPr lang="en-IN" sz="1500" dirty="0" smtClean="0"/>
              <a:t>-3</a:t>
            </a:r>
            <a:endParaRPr lang="en-IN" sz="1500" dirty="0"/>
          </a:p>
        </p:txBody>
      </p:sp>
      <p:sp>
        <p:nvSpPr>
          <p:cNvPr id="2" name="TextBox 1"/>
          <p:cNvSpPr txBox="1"/>
          <p:nvPr/>
        </p:nvSpPr>
        <p:spPr>
          <a:xfrm>
            <a:off x="762000" y="2057400"/>
            <a:ext cx="7861199" cy="2862322"/>
          </a:xfrm>
          <a:prstGeom prst="rect">
            <a:avLst/>
          </a:prstGeom>
          <a:noFill/>
        </p:spPr>
        <p:txBody>
          <a:bodyPr wrap="square" rtlCol="0">
            <a:spAutoFit/>
          </a:bodyPr>
          <a:lstStyle/>
          <a:p>
            <a:pPr algn="ctr"/>
            <a:endParaRPr lang="en-US" sz="2400" dirty="0" smtClean="0"/>
          </a:p>
          <a:p>
            <a:pPr algn="ctr"/>
            <a:r>
              <a:rPr lang="en-US" sz="2400" dirty="0" smtClean="0"/>
              <a:t>Less reliable, </a:t>
            </a:r>
            <a:r>
              <a:rPr lang="en-US" sz="2400" dirty="0"/>
              <a:t>but more relevant and representationally </a:t>
            </a:r>
            <a:r>
              <a:rPr lang="en-US" sz="2400" dirty="0" smtClean="0"/>
              <a:t>faithful</a:t>
            </a:r>
          </a:p>
          <a:p>
            <a:pPr algn="ctr"/>
            <a:endParaRPr lang="en-US" sz="2400" dirty="0"/>
          </a:p>
          <a:p>
            <a:pPr marL="227013" indent="-227013">
              <a:buFont typeface="Arial"/>
              <a:buChar char="•"/>
            </a:pPr>
            <a:r>
              <a:rPr lang="en-US" sz="2800" dirty="0" smtClean="0"/>
              <a:t>This is the measurement of the pension liability used to report amounts in the </a:t>
            </a:r>
            <a:r>
              <a:rPr lang="en-US" sz="2800" b="1" dirty="0" smtClean="0">
                <a:solidFill>
                  <a:srgbClr val="C00000"/>
                </a:solidFill>
              </a:rPr>
              <a:t>balance sheet </a:t>
            </a:r>
            <a:r>
              <a:rPr lang="en-US" sz="2800" dirty="0" smtClean="0"/>
              <a:t>and </a:t>
            </a:r>
            <a:r>
              <a:rPr lang="en-US" sz="2800" b="1" dirty="0" smtClean="0">
                <a:solidFill>
                  <a:srgbClr val="C00000"/>
                </a:solidFill>
              </a:rPr>
              <a:t>income statement</a:t>
            </a:r>
            <a:endParaRPr lang="en-US" sz="2800" dirty="0"/>
          </a:p>
        </p:txBody>
      </p:sp>
      <p:cxnSp>
        <p:nvCxnSpPr>
          <p:cNvPr id="4" name="Straight Arrow Connector 3"/>
          <p:cNvCxnSpPr/>
          <p:nvPr/>
        </p:nvCxnSpPr>
        <p:spPr>
          <a:xfrm>
            <a:off x="5029200" y="1757065"/>
            <a:ext cx="0" cy="605135"/>
          </a:xfrm>
          <a:prstGeom prst="straightConnector1">
            <a:avLst/>
          </a:prstGeom>
          <a:ln w="28575">
            <a:solidFill>
              <a:srgbClr val="37609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77437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dirty="0"/>
              <a:t> The Nature of Pension Plans</a:t>
            </a:r>
            <a:endParaRPr lang="en-IN" dirty="0">
              <a:ea typeface="Adobe Fan Heiti Std B"/>
              <a:cs typeface="Adobe Fan Heiti Std B"/>
            </a:endParaRPr>
          </a:p>
        </p:txBody>
      </p:sp>
      <p:sp>
        <p:nvSpPr>
          <p:cNvPr id="5" name="Content Placeholder 4"/>
          <p:cNvSpPr>
            <a:spLocks noGrp="1"/>
          </p:cNvSpPr>
          <p:nvPr>
            <p:ph idx="1"/>
          </p:nvPr>
        </p:nvSpPr>
        <p:spPr>
          <a:xfrm>
            <a:off x="761306" y="1136072"/>
            <a:ext cx="8013600" cy="5721927"/>
          </a:xfrm>
        </p:spPr>
        <p:txBody>
          <a:bodyPr bIns="0">
            <a:normAutofit/>
          </a:bodyPr>
          <a:lstStyle/>
          <a:p>
            <a:pPr marL="0" indent="0" fontAlgn="auto">
              <a:spcAft>
                <a:spcPts val="0"/>
              </a:spcAft>
              <a:buNone/>
              <a:defRPr/>
            </a:pPr>
            <a:endParaRPr lang="en-IN" dirty="0"/>
          </a:p>
          <a:p>
            <a:pPr marL="0" indent="0" fontAlgn="auto">
              <a:spcAft>
                <a:spcPts val="0"/>
              </a:spcAft>
              <a:buNone/>
              <a:defRPr/>
            </a:pPr>
            <a:endParaRPr lang="en-IN" dirty="0"/>
          </a:p>
          <a:p>
            <a:pPr marL="0" indent="0" fontAlgn="auto">
              <a:spcAft>
                <a:spcPts val="0"/>
              </a:spcAft>
              <a:buNone/>
              <a:defRPr/>
            </a:pPr>
            <a:endParaRPr lang="en-IN" dirty="0"/>
          </a:p>
          <a:p>
            <a:pPr marL="0" indent="0" fontAlgn="auto">
              <a:spcAft>
                <a:spcPts val="0"/>
              </a:spcAft>
              <a:buNone/>
              <a:defRPr/>
            </a:pPr>
            <a:endParaRPr lang="en-IN" dirty="0"/>
          </a:p>
          <a:p>
            <a:pPr marL="0" indent="0" fontAlgn="auto">
              <a:spcAft>
                <a:spcPts val="0"/>
              </a:spcAft>
              <a:buNone/>
              <a:defRPr/>
            </a:pPr>
            <a:endParaRPr lang="en-IN" dirty="0"/>
          </a:p>
          <a:p>
            <a:pPr marL="0" indent="0" fontAlgn="auto">
              <a:spcAft>
                <a:spcPts val="0"/>
              </a:spcAft>
              <a:buNone/>
              <a:defRPr/>
            </a:pPr>
            <a:endParaRPr lang="en-IN" dirty="0"/>
          </a:p>
          <a:p>
            <a:pPr marL="0" indent="0" fontAlgn="auto">
              <a:spcAft>
                <a:spcPts val="0"/>
              </a:spcAft>
              <a:buNone/>
              <a:defRPr/>
            </a:pPr>
            <a:endParaRPr lang="en-IN" dirty="0"/>
          </a:p>
          <a:p>
            <a:pPr marL="0" indent="0" fontAlgn="auto">
              <a:spcAft>
                <a:spcPts val="0"/>
              </a:spcAft>
              <a:buNone/>
              <a:defRPr/>
            </a:pPr>
            <a:endParaRPr lang="en-IN" sz="1000" dirty="0"/>
          </a:p>
          <a:p>
            <a:r>
              <a:rPr lang="en-US" dirty="0"/>
              <a:t>Pension plans provide employees with a degree of retirement security and often enhance productivity, reduce turnover, satisfy union demands, and allow employers to compete in the labor market</a:t>
            </a:r>
            <a:endParaRPr lang="en-IN" dirty="0"/>
          </a:p>
          <a:p>
            <a:pPr fontAlgn="auto">
              <a:spcAft>
                <a:spcPts val="0"/>
              </a:spcAft>
              <a:defRPr/>
            </a:pPr>
            <a:endParaRPr lang="en-IN" dirty="0"/>
          </a:p>
        </p:txBody>
      </p:sp>
      <p:sp>
        <p:nvSpPr>
          <p:cNvPr id="2" name="TextBox 1"/>
          <p:cNvSpPr txBox="1"/>
          <p:nvPr/>
        </p:nvSpPr>
        <p:spPr>
          <a:xfrm>
            <a:off x="762000" y="2654304"/>
            <a:ext cx="3962400" cy="1384995"/>
          </a:xfrm>
          <a:prstGeom prst="rect">
            <a:avLst/>
          </a:prstGeom>
          <a:noFill/>
        </p:spPr>
        <p:txBody>
          <a:bodyPr wrap="square" rtlCol="0">
            <a:spAutoFit/>
          </a:bodyPr>
          <a:lstStyle/>
          <a:p>
            <a:r>
              <a:rPr lang="en-IN" sz="2800" dirty="0"/>
              <a:t>Accomplished by setting aside funds during an employee’s </a:t>
            </a:r>
            <a:r>
              <a:rPr lang="en-IN" sz="2800" b="1" dirty="0"/>
              <a:t>working years</a:t>
            </a:r>
          </a:p>
        </p:txBody>
      </p:sp>
      <p:sp>
        <p:nvSpPr>
          <p:cNvPr id="6" name="TextBox 5"/>
          <p:cNvSpPr txBox="1"/>
          <p:nvPr/>
        </p:nvSpPr>
        <p:spPr>
          <a:xfrm>
            <a:off x="5334000" y="3084263"/>
            <a:ext cx="3733800" cy="523220"/>
          </a:xfrm>
          <a:prstGeom prst="rect">
            <a:avLst/>
          </a:prstGeom>
          <a:noFill/>
        </p:spPr>
        <p:txBody>
          <a:bodyPr wrap="square" rtlCol="0">
            <a:spAutoFit/>
          </a:bodyPr>
          <a:lstStyle/>
          <a:p>
            <a:pPr algn="ctr"/>
            <a:r>
              <a:rPr lang="en-IN" sz="2800" dirty="0"/>
              <a:t>The accumulated funds</a:t>
            </a:r>
            <a:endParaRPr lang="en-IN" sz="2800" dirty="0">
              <a:solidFill>
                <a:srgbClr val="006600"/>
              </a:solidFill>
            </a:endParaRPr>
          </a:p>
        </p:txBody>
      </p:sp>
      <p:sp>
        <p:nvSpPr>
          <p:cNvPr id="7" name="TextBox 6"/>
          <p:cNvSpPr txBox="1"/>
          <p:nvPr/>
        </p:nvSpPr>
        <p:spPr>
          <a:xfrm>
            <a:off x="2971800" y="1435802"/>
            <a:ext cx="6172200" cy="954107"/>
          </a:xfrm>
          <a:prstGeom prst="rect">
            <a:avLst/>
          </a:prstGeom>
          <a:noFill/>
        </p:spPr>
        <p:txBody>
          <a:bodyPr wrap="square" rtlCol="0">
            <a:spAutoFit/>
          </a:bodyPr>
          <a:lstStyle/>
          <a:p>
            <a:r>
              <a:rPr lang="en-IN" sz="2800" dirty="0"/>
              <a:t>Designed to provide income to individuals during their retirement years</a:t>
            </a:r>
          </a:p>
        </p:txBody>
      </p:sp>
      <p:sp>
        <p:nvSpPr>
          <p:cNvPr id="3" name="TextBox 2"/>
          <p:cNvSpPr txBox="1"/>
          <p:nvPr/>
        </p:nvSpPr>
        <p:spPr>
          <a:xfrm>
            <a:off x="714669" y="1457980"/>
            <a:ext cx="2333331" cy="523220"/>
          </a:xfrm>
          <a:prstGeom prst="rect">
            <a:avLst/>
          </a:prstGeom>
          <a:noFill/>
        </p:spPr>
        <p:txBody>
          <a:bodyPr wrap="none" rtlCol="0">
            <a:spAutoFit/>
          </a:bodyPr>
          <a:lstStyle/>
          <a:p>
            <a:r>
              <a:rPr lang="en-IN" sz="2800" b="1" dirty="0">
                <a:solidFill>
                  <a:srgbClr val="0072A2"/>
                </a:solidFill>
              </a:rPr>
              <a:t>Pension plans:</a:t>
            </a:r>
          </a:p>
        </p:txBody>
      </p:sp>
      <p:sp>
        <p:nvSpPr>
          <p:cNvPr id="4" name="Down Arrow 3"/>
          <p:cNvSpPr/>
          <p:nvPr/>
        </p:nvSpPr>
        <p:spPr>
          <a:xfrm>
            <a:off x="1600200" y="1988127"/>
            <a:ext cx="281134" cy="831273"/>
          </a:xfrm>
          <a:prstGeom prst="downArrow">
            <a:avLst/>
          </a:prstGeom>
          <a:solidFill>
            <a:srgbClr val="0072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5164710" y="3889453"/>
            <a:ext cx="4007514" cy="523220"/>
          </a:xfrm>
          <a:prstGeom prst="rect">
            <a:avLst/>
          </a:prstGeom>
          <a:noFill/>
        </p:spPr>
        <p:txBody>
          <a:bodyPr wrap="square" rtlCol="0">
            <a:spAutoFit/>
          </a:bodyPr>
          <a:lstStyle/>
          <a:p>
            <a:pPr algn="ctr"/>
            <a:r>
              <a:rPr lang="en-IN" sz="2800" dirty="0"/>
              <a:t>Earnings from investing those funds</a:t>
            </a:r>
          </a:p>
        </p:txBody>
      </p:sp>
      <p:sp>
        <p:nvSpPr>
          <p:cNvPr id="10" name="TextBox 9"/>
          <p:cNvSpPr txBox="1"/>
          <p:nvPr/>
        </p:nvSpPr>
        <p:spPr>
          <a:xfrm>
            <a:off x="5562600" y="2524780"/>
            <a:ext cx="2908643" cy="523220"/>
          </a:xfrm>
          <a:prstGeom prst="rect">
            <a:avLst/>
          </a:prstGeom>
          <a:noFill/>
        </p:spPr>
        <p:txBody>
          <a:bodyPr wrap="square" rtlCol="0">
            <a:spAutoFit/>
          </a:bodyPr>
          <a:lstStyle/>
          <a:p>
            <a:pPr algn="ctr"/>
            <a:r>
              <a:rPr lang="en-IN" sz="2800" b="1" u="sng" dirty="0" smtClean="0">
                <a:solidFill>
                  <a:srgbClr val="C00000"/>
                </a:solidFill>
              </a:rPr>
              <a:t>Upon </a:t>
            </a:r>
            <a:r>
              <a:rPr lang="en-IN" sz="2800" b="1" u="sng" dirty="0">
                <a:solidFill>
                  <a:srgbClr val="C00000"/>
                </a:solidFill>
              </a:rPr>
              <a:t>retirement</a:t>
            </a:r>
          </a:p>
        </p:txBody>
      </p:sp>
      <p:sp>
        <p:nvSpPr>
          <p:cNvPr id="12" name="Down Arrow 11"/>
          <p:cNvSpPr/>
          <p:nvPr/>
        </p:nvSpPr>
        <p:spPr>
          <a:xfrm rot="16200000">
            <a:off x="4763943" y="2896528"/>
            <a:ext cx="281134" cy="914400"/>
          </a:xfrm>
          <a:prstGeom prst="downArrow">
            <a:avLst/>
          </a:prstGeom>
          <a:solidFill>
            <a:srgbClr val="0072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Plus 7"/>
          <p:cNvSpPr/>
          <p:nvPr/>
        </p:nvSpPr>
        <p:spPr>
          <a:xfrm>
            <a:off x="7078413" y="3556521"/>
            <a:ext cx="451533" cy="438889"/>
          </a:xfrm>
          <a:prstGeom prst="mathPlus">
            <a:avLst/>
          </a:prstGeom>
          <a:solidFill>
            <a:schemeClr val="tx2">
              <a:lumMod val="5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Tree>
    <p:extLst>
      <p:ext uri="{BB962C8B-B14F-4D97-AF65-F5344CB8AC3E}">
        <p14:creationId xmlns:p14="http://schemas.microsoft.com/office/powerpoint/2010/main" val="5180457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8" end="8"/>
                                            </p:txEl>
                                          </p:spTgt>
                                        </p:tgtEl>
                                        <p:attrNameLst>
                                          <p:attrName>style.visibility</p:attrName>
                                        </p:attrNameLst>
                                      </p:cBhvr>
                                      <p:to>
                                        <p:strVal val="visible"/>
                                      </p:to>
                                    </p:set>
                                    <p:animEffect transition="in" filter="fade">
                                      <p:cBhvr>
                                        <p:cTn id="45"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3" grpId="0"/>
      <p:bldP spid="4" grpId="0" animBg="1"/>
      <p:bldP spid="9" grpId="0"/>
      <p:bldP spid="10" grpId="0"/>
      <p:bldP spid="12"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Projected Benefit Obligation</a:t>
            </a:r>
            <a:endParaRPr lang="en-US" sz="3200" dirty="0"/>
          </a:p>
        </p:txBody>
      </p:sp>
      <p:sp>
        <p:nvSpPr>
          <p:cNvPr id="414723" name="Rectangle 3"/>
          <p:cNvSpPr>
            <a:spLocks noGrp="1" noChangeArrowheads="1"/>
          </p:cNvSpPr>
          <p:nvPr>
            <p:ph idx="1"/>
          </p:nvPr>
        </p:nvSpPr>
        <p:spPr>
          <a:xfrm>
            <a:off x="720090" y="1295399"/>
            <a:ext cx="8382001" cy="5339877"/>
          </a:xfrm>
          <a:solidFill>
            <a:schemeClr val="bg1">
              <a:lumMod val="95000"/>
            </a:schemeClr>
          </a:solidFill>
        </p:spPr>
        <p:txBody>
          <a:bodyPr>
            <a:normAutofit/>
          </a:bodyPr>
          <a:lstStyle/>
          <a:p>
            <a:pPr marL="0" indent="0">
              <a:spcAft>
                <a:spcPts val="1200"/>
              </a:spcAft>
              <a:buNone/>
            </a:pPr>
            <a:r>
              <a:rPr lang="en-US" sz="2400" dirty="0"/>
              <a:t>The projected benefit obligation (PBO) is best described as the:</a:t>
            </a:r>
          </a:p>
          <a:p>
            <a:pPr marL="457200" indent="-457200">
              <a:buFont typeface="+mj-lt"/>
              <a:buAutoNum type="alphaLcPeriod"/>
            </a:pPr>
            <a:r>
              <a:rPr lang="en-US" sz="2400" dirty="0" smtClean="0"/>
              <a:t>Present </a:t>
            </a:r>
            <a:r>
              <a:rPr lang="en-US" sz="2400" dirty="0"/>
              <a:t>value of benefits accrued to date based on future </a:t>
            </a:r>
            <a:r>
              <a:rPr lang="en-US" sz="2400" dirty="0" smtClean="0"/>
              <a:t>salary levels</a:t>
            </a:r>
            <a:endParaRPr lang="en-US" sz="2400" dirty="0"/>
          </a:p>
          <a:p>
            <a:pPr marL="457200" indent="-457200">
              <a:buFont typeface="+mj-lt"/>
              <a:buAutoNum type="alphaLcPeriod"/>
            </a:pPr>
            <a:r>
              <a:rPr lang="en-US" sz="2400" dirty="0" smtClean="0"/>
              <a:t>Present </a:t>
            </a:r>
            <a:r>
              <a:rPr lang="en-US" sz="2400" dirty="0"/>
              <a:t>value of benefits accrued to date based on current salary </a:t>
            </a:r>
            <a:r>
              <a:rPr lang="en-US" sz="2400" dirty="0" smtClean="0"/>
              <a:t>levels</a:t>
            </a:r>
            <a:endParaRPr lang="en-US" sz="2400" dirty="0"/>
          </a:p>
          <a:p>
            <a:pPr marL="457200" indent="-457200">
              <a:buFont typeface="+mj-lt"/>
              <a:buAutoNum type="alphaLcPeriod"/>
            </a:pPr>
            <a:r>
              <a:rPr lang="en-US" sz="2400" dirty="0" smtClean="0"/>
              <a:t>Increase </a:t>
            </a:r>
            <a:r>
              <a:rPr lang="en-US" sz="2400" dirty="0"/>
              <a:t>in retroactive benefits at the date of the amendment of the </a:t>
            </a:r>
            <a:r>
              <a:rPr lang="en-US" sz="2400" dirty="0" smtClean="0"/>
              <a:t>plan</a:t>
            </a:r>
            <a:endParaRPr lang="en-US" sz="2400" dirty="0"/>
          </a:p>
          <a:p>
            <a:pPr marL="457200" indent="-457200">
              <a:buFont typeface="+mj-lt"/>
              <a:buAutoNum type="alphaLcPeriod"/>
            </a:pPr>
            <a:r>
              <a:rPr lang="en-US" sz="2400" dirty="0" smtClean="0"/>
              <a:t>Amount </a:t>
            </a:r>
            <a:r>
              <a:rPr lang="en-US" sz="2400" dirty="0"/>
              <a:t>of the adjustment necessary to reflect the difference between actual and estimated actuarial </a:t>
            </a:r>
            <a:r>
              <a:rPr lang="en-US" sz="2400" dirty="0" smtClean="0"/>
              <a:t>returns</a:t>
            </a:r>
            <a:endParaRPr lang="en-US" sz="2400" dirty="0"/>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685800" y="1905000"/>
            <a:ext cx="426225" cy="4572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5" name="TextBox 4"/>
          <p:cNvSpPr txBox="1"/>
          <p:nvPr/>
        </p:nvSpPr>
        <p:spPr>
          <a:xfrm>
            <a:off x="1371600" y="5325070"/>
            <a:ext cx="7086600" cy="923330"/>
          </a:xfrm>
          <a:prstGeom prst="rect">
            <a:avLst/>
          </a:prstGeom>
          <a:solidFill>
            <a:srgbClr val="FDEADA"/>
          </a:solidFill>
          <a:ln w="6350">
            <a:solidFill>
              <a:schemeClr val="tx1"/>
            </a:solidFill>
          </a:ln>
        </p:spPr>
        <p:txBody>
          <a:bodyPr wrap="square" rtlCol="0">
            <a:spAutoFit/>
          </a:bodyPr>
          <a:lstStyle/>
          <a:p>
            <a:pPr fontAlgn="base">
              <a:spcBef>
                <a:spcPct val="0"/>
              </a:spcBef>
              <a:spcAft>
                <a:spcPct val="0"/>
              </a:spcAft>
            </a:pPr>
            <a:r>
              <a:rPr lang="en-US" dirty="0">
                <a:solidFill>
                  <a:prstClr val="black"/>
                </a:solidFill>
                <a:latin typeface="Arial" charset="0"/>
                <a:cs typeface="Arial" charset="0"/>
              </a:rPr>
              <a:t>The correct answer is </a:t>
            </a:r>
            <a:r>
              <a:rPr lang="en-US" i="1" dirty="0">
                <a:latin typeface="Arial" charset="0"/>
                <a:cs typeface="Arial" charset="0"/>
              </a:rPr>
              <a:t>a</a:t>
            </a:r>
            <a:r>
              <a:rPr lang="en-US" dirty="0">
                <a:solidFill>
                  <a:prstClr val="black"/>
                </a:solidFill>
                <a:latin typeface="Arial" charset="0"/>
                <a:cs typeface="Arial" charset="0"/>
              </a:rPr>
              <a:t>. The projected benefit obligation (PBO) represents the present value of benefits </a:t>
            </a:r>
            <a:r>
              <a:rPr lang="en-US" dirty="0" smtClean="0">
                <a:solidFill>
                  <a:prstClr val="black"/>
                </a:solidFill>
                <a:latin typeface="Arial" charset="0"/>
                <a:cs typeface="Arial" charset="0"/>
              </a:rPr>
              <a:t>earned by employees </a:t>
            </a:r>
            <a:r>
              <a:rPr lang="en-US" dirty="0">
                <a:solidFill>
                  <a:prstClr val="black"/>
                </a:solidFill>
                <a:latin typeface="Arial" charset="0"/>
                <a:cs typeface="Arial" charset="0"/>
              </a:rPr>
              <a:t>to date based </a:t>
            </a:r>
            <a:r>
              <a:rPr lang="en-US" dirty="0" smtClean="0">
                <a:solidFill>
                  <a:prstClr val="black"/>
                </a:solidFill>
                <a:latin typeface="Arial" charset="0"/>
                <a:cs typeface="Arial" charset="0"/>
              </a:rPr>
              <a:t>on estimated </a:t>
            </a:r>
            <a:r>
              <a:rPr lang="en-US" dirty="0">
                <a:solidFill>
                  <a:prstClr val="black"/>
                </a:solidFill>
                <a:latin typeface="Arial" charset="0"/>
                <a:cs typeface="Arial" charset="0"/>
              </a:rPr>
              <a:t>future salary levels. </a:t>
            </a:r>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Tree>
    <p:extLst>
      <p:ext uri="{BB962C8B-B14F-4D97-AF65-F5344CB8AC3E}">
        <p14:creationId xmlns:p14="http://schemas.microsoft.com/office/powerpoint/2010/main" val="27920393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066800"/>
          </a:xfrm>
        </p:spPr>
        <p:txBody>
          <a:bodyPr/>
          <a:lstStyle/>
          <a:p>
            <a:r>
              <a:rPr lang="en-IN" dirty="0"/>
              <a:t> Projected Benefit </a:t>
            </a:r>
            <a:r>
              <a:rPr lang="en-IN" dirty="0" smtClean="0"/>
              <a:t>Obligation </a:t>
            </a:r>
            <a:r>
              <a:rPr lang="en-IN" sz="2400" dirty="0" smtClean="0"/>
              <a:t>(continued)</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2" name="TextBox 1"/>
          <p:cNvSpPr txBox="1"/>
          <p:nvPr/>
        </p:nvSpPr>
        <p:spPr>
          <a:xfrm>
            <a:off x="673100" y="990600"/>
            <a:ext cx="8305800" cy="5847755"/>
          </a:xfrm>
          <a:prstGeom prst="rect">
            <a:avLst/>
          </a:prstGeom>
          <a:noFill/>
        </p:spPr>
        <p:txBody>
          <a:bodyPr wrap="square" rtlCol="0">
            <a:spAutoFit/>
          </a:bodyPr>
          <a:lstStyle/>
          <a:p>
            <a:r>
              <a:rPr lang="en-IN" sz="2200" dirty="0"/>
              <a:t>Jessica Farrow was hired by Global Communications in 2007. The company has a defined benefit pension plan that specifies annual retirement benefits equal to</a:t>
            </a:r>
            <a:r>
              <a:rPr lang="en-IN" sz="2200" dirty="0" smtClean="0"/>
              <a:t>:                         </a:t>
            </a:r>
            <a:endParaRPr lang="en-IN" sz="2200" dirty="0"/>
          </a:p>
          <a:p>
            <a:r>
              <a:rPr lang="en-IN" sz="2200" b="1" dirty="0">
                <a:solidFill>
                  <a:srgbClr val="C00000"/>
                </a:solidFill>
              </a:rPr>
              <a:t>                   1.5% × Service years × Final year’s salary</a:t>
            </a:r>
          </a:p>
          <a:p>
            <a:r>
              <a:rPr lang="en-IN" sz="2200" dirty="0"/>
              <a:t>Farrow is expected to retire in 2046 after </a:t>
            </a:r>
            <a:r>
              <a:rPr lang="en-IN" sz="2200" b="1" dirty="0">
                <a:solidFill>
                  <a:srgbClr val="C00000"/>
                </a:solidFill>
              </a:rPr>
              <a:t>40 </a:t>
            </a:r>
            <a:r>
              <a:rPr lang="en-IN" sz="2200" b="1" dirty="0" smtClean="0">
                <a:solidFill>
                  <a:srgbClr val="C00000"/>
                </a:solidFill>
              </a:rPr>
              <a:t>years of </a:t>
            </a:r>
            <a:r>
              <a:rPr lang="en-IN" sz="2200" b="1" dirty="0">
                <a:solidFill>
                  <a:srgbClr val="C00000"/>
                </a:solidFill>
              </a:rPr>
              <a:t>service</a:t>
            </a:r>
            <a:r>
              <a:rPr lang="en-IN" sz="2200" dirty="0"/>
              <a:t>. Her retirement period is expected to be 20 years. At the end of 2016, 10 years after being hired, her salary is $100,000. The interest rate is </a:t>
            </a:r>
            <a:r>
              <a:rPr lang="en-IN" sz="2200" b="1" dirty="0">
                <a:solidFill>
                  <a:srgbClr val="C00000"/>
                </a:solidFill>
              </a:rPr>
              <a:t>6%</a:t>
            </a:r>
            <a:r>
              <a:rPr lang="en-IN" sz="2200" dirty="0"/>
              <a:t>. The company’s actuary projects Farrow’s salary to be </a:t>
            </a:r>
            <a:r>
              <a:rPr lang="en-IN" sz="2200" b="1" dirty="0">
                <a:solidFill>
                  <a:srgbClr val="C00000"/>
                </a:solidFill>
              </a:rPr>
              <a:t>$400,000 </a:t>
            </a:r>
            <a:r>
              <a:rPr lang="en-IN" sz="2200" dirty="0"/>
              <a:t>at retirement. What is the company’s projected benefit obligation with respect to Jessica Farrow?</a:t>
            </a:r>
            <a:endParaRPr lang="en-IN" sz="2200" b="1" dirty="0"/>
          </a:p>
          <a:p>
            <a:r>
              <a:rPr lang="en-IN" sz="2200" b="1" dirty="0">
                <a:solidFill>
                  <a:srgbClr val="376092"/>
                </a:solidFill>
              </a:rPr>
              <a:t>Steps to calculate the projected benefit obligation:</a:t>
            </a:r>
            <a:endParaRPr lang="en-IN" sz="2200" dirty="0">
              <a:solidFill>
                <a:srgbClr val="376092"/>
              </a:solidFill>
            </a:endParaRPr>
          </a:p>
          <a:p>
            <a:pPr marL="457200" indent="-457200">
              <a:buAutoNum type="arabicPeriod"/>
            </a:pPr>
            <a:r>
              <a:rPr lang="en-IN" sz="2200" dirty="0"/>
              <a:t>Use the pension formula (including a projection of future salary levels) to determine the retirement benefits earned to </a:t>
            </a:r>
            <a:r>
              <a:rPr lang="en-IN" sz="2200" dirty="0" smtClean="0"/>
              <a:t>date</a:t>
            </a:r>
            <a:endParaRPr lang="en-IN" sz="2200" dirty="0"/>
          </a:p>
          <a:p>
            <a:pPr marL="457200" indent="-457200">
              <a:buAutoNum type="arabicPeriod"/>
            </a:pPr>
            <a:r>
              <a:rPr lang="en-IN" sz="2200" dirty="0"/>
              <a:t>Find the present value of the retirement benefits as of the retirement date (end of 2046</a:t>
            </a:r>
            <a:r>
              <a:rPr lang="en-IN" sz="2200" dirty="0" smtClean="0"/>
              <a:t>)</a:t>
            </a:r>
            <a:endParaRPr lang="en-IN" sz="2200" dirty="0"/>
          </a:p>
          <a:p>
            <a:pPr marL="457200" indent="-457200">
              <a:buAutoNum type="arabicPeriod"/>
            </a:pPr>
            <a:r>
              <a:rPr lang="en-IN" sz="2200" dirty="0"/>
              <a:t>Find the present value of retirement benefits as of the current date (end of 2016</a:t>
            </a:r>
            <a:r>
              <a:rPr lang="en-IN" sz="2200" dirty="0" smtClean="0"/>
              <a:t>)</a:t>
            </a:r>
            <a:endParaRPr lang="en-IN" sz="2200" dirty="0"/>
          </a:p>
        </p:txBody>
      </p:sp>
    </p:spTree>
    <p:extLst>
      <p:ext uri="{BB962C8B-B14F-4D97-AF65-F5344CB8AC3E}">
        <p14:creationId xmlns:p14="http://schemas.microsoft.com/office/powerpoint/2010/main" val="5682116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500"/>
                                        <p:tgtEl>
                                          <p:spTgt spid="2">
                                            <p:txEl>
                                              <p:pRg st="3" end="3"/>
                                            </p:txEl>
                                          </p:spTgt>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fade">
                                      <p:cBhvr>
                                        <p:cTn id="26" dur="500"/>
                                        <p:tgtEl>
                                          <p:spTgt spid="2">
                                            <p:txEl>
                                              <p:pRg st="5" end="5"/>
                                            </p:txEl>
                                          </p:spTgt>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2">
                                            <p:txEl>
                                              <p:pRg st="6" end="6"/>
                                            </p:txEl>
                                          </p:spTgt>
                                        </p:tgtEl>
                                        <p:attrNameLst>
                                          <p:attrName>style.visibility</p:attrName>
                                        </p:attrNameLst>
                                      </p:cBhvr>
                                      <p:to>
                                        <p:strVal val="visible"/>
                                      </p:to>
                                    </p:set>
                                    <p:animEffect transition="in" filter="fade">
                                      <p:cBhvr>
                                        <p:cTn id="30"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2" name="TextBox 1"/>
          <p:cNvSpPr txBox="1"/>
          <p:nvPr/>
        </p:nvSpPr>
        <p:spPr>
          <a:xfrm>
            <a:off x="4572000" y="1600200"/>
            <a:ext cx="4178300" cy="1231106"/>
          </a:xfrm>
          <a:prstGeom prst="rect">
            <a:avLst/>
          </a:prstGeom>
          <a:noFill/>
        </p:spPr>
        <p:txBody>
          <a:bodyPr wrap="square" rtlCol="0">
            <a:spAutoFit/>
          </a:bodyPr>
          <a:lstStyle/>
          <a:p>
            <a:pPr algn="ctr"/>
            <a:r>
              <a:rPr lang="en-IN" sz="2000" b="1" dirty="0">
                <a:solidFill>
                  <a:srgbClr val="C00000"/>
                </a:solidFill>
              </a:rPr>
              <a:t>1</a:t>
            </a:r>
            <a:r>
              <a:rPr lang="en-IN" sz="2000" b="1" dirty="0"/>
              <a:t>. </a:t>
            </a:r>
            <a:r>
              <a:rPr lang="en-IN" dirty="0"/>
              <a:t>Actuary estimates employee has</a:t>
            </a:r>
          </a:p>
          <a:p>
            <a:pPr algn="ctr"/>
            <a:r>
              <a:rPr lang="en-IN" dirty="0"/>
              <a:t>earned (as of 2016) retirement benefits of</a:t>
            </a:r>
          </a:p>
          <a:p>
            <a:pPr algn="ctr"/>
            <a:r>
              <a:rPr lang="en-IN" dirty="0"/>
              <a:t>1.5% × </a:t>
            </a:r>
            <a:r>
              <a:rPr lang="en-IN" b="1" dirty="0">
                <a:solidFill>
                  <a:srgbClr val="002060"/>
                </a:solidFill>
              </a:rPr>
              <a:t>10</a:t>
            </a:r>
            <a:r>
              <a:rPr lang="en-IN" dirty="0"/>
              <a:t> years × $400,000 =</a:t>
            </a:r>
          </a:p>
          <a:p>
            <a:pPr algn="ctr"/>
            <a:r>
              <a:rPr lang="en-IN" b="1" dirty="0">
                <a:solidFill>
                  <a:srgbClr val="C00000"/>
                </a:solidFill>
              </a:rPr>
              <a:t>$60,000</a:t>
            </a:r>
            <a:r>
              <a:rPr lang="en-IN" b="1" dirty="0">
                <a:solidFill>
                  <a:srgbClr val="EC008C"/>
                </a:solidFill>
              </a:rPr>
              <a:t> </a:t>
            </a:r>
            <a:r>
              <a:rPr lang="en-IN" dirty="0"/>
              <a:t>per year</a:t>
            </a:r>
            <a:endParaRPr lang="en-US" dirty="0"/>
          </a:p>
        </p:txBody>
      </p:sp>
      <p:sp>
        <p:nvSpPr>
          <p:cNvPr id="8" name="TextBox 7"/>
          <p:cNvSpPr txBox="1"/>
          <p:nvPr/>
        </p:nvSpPr>
        <p:spPr>
          <a:xfrm>
            <a:off x="1003300" y="1600200"/>
            <a:ext cx="3657600" cy="1231106"/>
          </a:xfrm>
          <a:prstGeom prst="rect">
            <a:avLst/>
          </a:prstGeom>
          <a:noFill/>
        </p:spPr>
        <p:txBody>
          <a:bodyPr wrap="square" rtlCol="0">
            <a:spAutoFit/>
          </a:bodyPr>
          <a:lstStyle/>
          <a:p>
            <a:pPr algn="ctr"/>
            <a:r>
              <a:rPr lang="en-IN" sz="2000" b="1" dirty="0">
                <a:solidFill>
                  <a:srgbClr val="C00000"/>
                </a:solidFill>
              </a:rPr>
              <a:t>3</a:t>
            </a:r>
            <a:r>
              <a:rPr lang="en-IN" sz="2000" b="1" dirty="0"/>
              <a:t>. </a:t>
            </a:r>
            <a:r>
              <a:rPr lang="en-IN" dirty="0"/>
              <a:t>Present value (</a:t>
            </a:r>
            <a:r>
              <a:rPr lang="en-IN" i="1" dirty="0"/>
              <a:t>n</a:t>
            </a:r>
            <a:r>
              <a:rPr lang="en-IN" dirty="0"/>
              <a:t> = </a:t>
            </a:r>
            <a:r>
              <a:rPr lang="en-IN" b="1" dirty="0">
                <a:solidFill>
                  <a:srgbClr val="002060"/>
                </a:solidFill>
              </a:rPr>
              <a:t>30</a:t>
            </a:r>
            <a:r>
              <a:rPr lang="en-IN" dirty="0"/>
              <a:t>, </a:t>
            </a:r>
            <a:r>
              <a:rPr lang="en-IN" i="1" dirty="0"/>
              <a:t>i</a:t>
            </a:r>
            <a:r>
              <a:rPr lang="en-IN" dirty="0"/>
              <a:t> = 6%) of</a:t>
            </a:r>
          </a:p>
          <a:p>
            <a:pPr algn="ctr"/>
            <a:r>
              <a:rPr lang="en-IN" dirty="0"/>
              <a:t>retirement benefits at 2016 is</a:t>
            </a:r>
          </a:p>
          <a:p>
            <a:pPr algn="ctr"/>
            <a:r>
              <a:rPr lang="en-IN" dirty="0"/>
              <a:t>$688,195 × .17411 =</a:t>
            </a:r>
          </a:p>
          <a:p>
            <a:pPr algn="ctr"/>
            <a:r>
              <a:rPr lang="en-IN" b="1" dirty="0">
                <a:solidFill>
                  <a:srgbClr val="C00000"/>
                </a:solidFill>
              </a:rPr>
              <a:t>$119,822 (PBO)</a:t>
            </a:r>
            <a:endParaRPr lang="en-US" b="1" dirty="0">
              <a:solidFill>
                <a:srgbClr val="C00000"/>
              </a:solidFill>
            </a:endParaRPr>
          </a:p>
        </p:txBody>
      </p:sp>
      <p:cxnSp>
        <p:nvCxnSpPr>
          <p:cNvPr id="4" name="Straight Connector 3"/>
          <p:cNvCxnSpPr/>
          <p:nvPr/>
        </p:nvCxnSpPr>
        <p:spPr>
          <a:xfrm>
            <a:off x="1054100" y="4038600"/>
            <a:ext cx="7620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1054100" y="3435350"/>
            <a:ext cx="0" cy="609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8674100" y="3435350"/>
            <a:ext cx="0" cy="609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5791200" y="3435350"/>
            <a:ext cx="0" cy="609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362200" y="3479800"/>
            <a:ext cx="0" cy="5207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60400" y="3048000"/>
            <a:ext cx="796000" cy="369332"/>
          </a:xfrm>
          <a:prstGeom prst="rect">
            <a:avLst/>
          </a:prstGeom>
          <a:noFill/>
        </p:spPr>
        <p:txBody>
          <a:bodyPr wrap="square" rtlCol="0">
            <a:spAutoFit/>
          </a:bodyPr>
          <a:lstStyle/>
          <a:p>
            <a:pPr algn="ctr"/>
            <a:r>
              <a:rPr lang="en-IN" dirty="0"/>
              <a:t>2007</a:t>
            </a:r>
            <a:endParaRPr lang="en-US" dirty="0"/>
          </a:p>
        </p:txBody>
      </p:sp>
      <p:sp>
        <p:nvSpPr>
          <p:cNvPr id="19" name="TextBox 18"/>
          <p:cNvSpPr txBox="1"/>
          <p:nvPr/>
        </p:nvSpPr>
        <p:spPr>
          <a:xfrm>
            <a:off x="1959900" y="3048000"/>
            <a:ext cx="796000" cy="369332"/>
          </a:xfrm>
          <a:prstGeom prst="rect">
            <a:avLst/>
          </a:prstGeom>
          <a:noFill/>
        </p:spPr>
        <p:txBody>
          <a:bodyPr wrap="square" rtlCol="0">
            <a:spAutoFit/>
          </a:bodyPr>
          <a:lstStyle/>
          <a:p>
            <a:pPr algn="ctr"/>
            <a:r>
              <a:rPr lang="en-IN" dirty="0"/>
              <a:t>2016</a:t>
            </a:r>
            <a:endParaRPr lang="en-US" dirty="0"/>
          </a:p>
        </p:txBody>
      </p:sp>
      <p:sp>
        <p:nvSpPr>
          <p:cNvPr id="20" name="TextBox 19"/>
          <p:cNvSpPr txBox="1"/>
          <p:nvPr/>
        </p:nvSpPr>
        <p:spPr>
          <a:xfrm>
            <a:off x="5388900" y="3048000"/>
            <a:ext cx="796000" cy="369332"/>
          </a:xfrm>
          <a:prstGeom prst="rect">
            <a:avLst/>
          </a:prstGeom>
          <a:noFill/>
        </p:spPr>
        <p:txBody>
          <a:bodyPr wrap="square" rtlCol="0">
            <a:spAutoFit/>
          </a:bodyPr>
          <a:lstStyle/>
          <a:p>
            <a:pPr algn="ctr"/>
            <a:r>
              <a:rPr lang="en-IN" dirty="0"/>
              <a:t>2046</a:t>
            </a:r>
            <a:endParaRPr lang="en-US" dirty="0"/>
          </a:p>
        </p:txBody>
      </p:sp>
      <p:sp>
        <p:nvSpPr>
          <p:cNvPr id="21" name="TextBox 20"/>
          <p:cNvSpPr txBox="1"/>
          <p:nvPr/>
        </p:nvSpPr>
        <p:spPr>
          <a:xfrm>
            <a:off x="8271800" y="3048000"/>
            <a:ext cx="796000" cy="369332"/>
          </a:xfrm>
          <a:prstGeom prst="rect">
            <a:avLst/>
          </a:prstGeom>
          <a:noFill/>
        </p:spPr>
        <p:txBody>
          <a:bodyPr wrap="square" rtlCol="0">
            <a:spAutoFit/>
          </a:bodyPr>
          <a:lstStyle/>
          <a:p>
            <a:pPr algn="ctr"/>
            <a:r>
              <a:rPr lang="en-IN" dirty="0"/>
              <a:t>2066</a:t>
            </a:r>
            <a:endParaRPr lang="en-US" dirty="0"/>
          </a:p>
        </p:txBody>
      </p:sp>
      <p:sp>
        <p:nvSpPr>
          <p:cNvPr id="22" name="TextBox 21"/>
          <p:cNvSpPr txBox="1"/>
          <p:nvPr/>
        </p:nvSpPr>
        <p:spPr>
          <a:xfrm>
            <a:off x="3581400" y="4876800"/>
            <a:ext cx="4443413" cy="1231106"/>
          </a:xfrm>
          <a:prstGeom prst="rect">
            <a:avLst/>
          </a:prstGeom>
          <a:noFill/>
        </p:spPr>
        <p:txBody>
          <a:bodyPr wrap="square" rtlCol="0">
            <a:spAutoFit/>
          </a:bodyPr>
          <a:lstStyle/>
          <a:p>
            <a:pPr algn="ctr"/>
            <a:r>
              <a:rPr lang="en-IN" sz="2000" b="1" dirty="0">
                <a:solidFill>
                  <a:srgbClr val="C00000"/>
                </a:solidFill>
              </a:rPr>
              <a:t>2</a:t>
            </a:r>
            <a:r>
              <a:rPr lang="en-IN" sz="2000" b="1" dirty="0"/>
              <a:t>. </a:t>
            </a:r>
            <a:r>
              <a:rPr lang="en-IN" dirty="0"/>
              <a:t>Present value (</a:t>
            </a:r>
            <a:r>
              <a:rPr lang="en-IN" i="1" dirty="0"/>
              <a:t>n</a:t>
            </a:r>
            <a:r>
              <a:rPr lang="en-IN" dirty="0"/>
              <a:t> = 20, </a:t>
            </a:r>
            <a:r>
              <a:rPr lang="en-IN" i="1" dirty="0"/>
              <a:t>i</a:t>
            </a:r>
            <a:r>
              <a:rPr lang="en-IN" dirty="0"/>
              <a:t> = 6%) of the retirement annuity at the retirement date is</a:t>
            </a:r>
          </a:p>
          <a:p>
            <a:pPr algn="ctr"/>
            <a:r>
              <a:rPr lang="en-IN" b="1" dirty="0">
                <a:solidFill>
                  <a:srgbClr val="C00000"/>
                </a:solidFill>
              </a:rPr>
              <a:t>$60,000</a:t>
            </a:r>
            <a:r>
              <a:rPr lang="en-IN" b="1" dirty="0">
                <a:solidFill>
                  <a:srgbClr val="EC008C"/>
                </a:solidFill>
              </a:rPr>
              <a:t> </a:t>
            </a:r>
            <a:r>
              <a:rPr lang="en-IN" dirty="0"/>
              <a:t>× 11.46992 =</a:t>
            </a:r>
          </a:p>
          <a:p>
            <a:pPr algn="ctr"/>
            <a:r>
              <a:rPr lang="en-IN" dirty="0"/>
              <a:t>$688,195</a:t>
            </a:r>
            <a:endParaRPr lang="en-US" dirty="0"/>
          </a:p>
        </p:txBody>
      </p:sp>
      <p:cxnSp>
        <p:nvCxnSpPr>
          <p:cNvPr id="23" name="Straight Arrow Connector 22"/>
          <p:cNvCxnSpPr/>
          <p:nvPr/>
        </p:nvCxnSpPr>
        <p:spPr>
          <a:xfrm flipH="1" flipV="1">
            <a:off x="5803107" y="4267200"/>
            <a:ext cx="1" cy="568166"/>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243371" y="4050784"/>
            <a:ext cx="963160" cy="369332"/>
          </a:xfrm>
          <a:prstGeom prst="rect">
            <a:avLst/>
          </a:prstGeom>
          <a:noFill/>
        </p:spPr>
        <p:txBody>
          <a:bodyPr wrap="square" rtlCol="0">
            <a:spAutoFit/>
          </a:bodyPr>
          <a:lstStyle/>
          <a:p>
            <a:pPr algn="ctr"/>
            <a:r>
              <a:rPr lang="en-IN" dirty="0"/>
              <a:t>10 years</a:t>
            </a:r>
          </a:p>
        </p:txBody>
      </p:sp>
      <p:sp>
        <p:nvSpPr>
          <p:cNvPr id="28" name="TextBox 27"/>
          <p:cNvSpPr txBox="1"/>
          <p:nvPr/>
        </p:nvSpPr>
        <p:spPr>
          <a:xfrm>
            <a:off x="3730531" y="4050784"/>
            <a:ext cx="963160" cy="369332"/>
          </a:xfrm>
          <a:prstGeom prst="rect">
            <a:avLst/>
          </a:prstGeom>
          <a:noFill/>
        </p:spPr>
        <p:txBody>
          <a:bodyPr wrap="square" rtlCol="0">
            <a:spAutoFit/>
          </a:bodyPr>
          <a:lstStyle/>
          <a:p>
            <a:pPr algn="ctr"/>
            <a:r>
              <a:rPr lang="en-IN" dirty="0"/>
              <a:t>30 years</a:t>
            </a:r>
            <a:endParaRPr lang="en-US" dirty="0"/>
          </a:p>
        </p:txBody>
      </p:sp>
      <p:sp>
        <p:nvSpPr>
          <p:cNvPr id="29" name="TextBox 28"/>
          <p:cNvSpPr txBox="1"/>
          <p:nvPr/>
        </p:nvSpPr>
        <p:spPr>
          <a:xfrm>
            <a:off x="6510603" y="4050784"/>
            <a:ext cx="1706297" cy="369332"/>
          </a:xfrm>
          <a:prstGeom prst="rect">
            <a:avLst/>
          </a:prstGeom>
          <a:noFill/>
        </p:spPr>
        <p:txBody>
          <a:bodyPr wrap="square" rtlCol="0">
            <a:spAutoFit/>
          </a:bodyPr>
          <a:lstStyle/>
          <a:p>
            <a:pPr algn="ctr"/>
            <a:r>
              <a:rPr lang="en-IN" dirty="0"/>
              <a:t>20 years</a:t>
            </a:r>
          </a:p>
        </p:txBody>
      </p:sp>
      <p:sp>
        <p:nvSpPr>
          <p:cNvPr id="30" name="TextBox 29"/>
          <p:cNvSpPr txBox="1"/>
          <p:nvPr/>
        </p:nvSpPr>
        <p:spPr>
          <a:xfrm>
            <a:off x="2209800" y="4363554"/>
            <a:ext cx="1551179" cy="369332"/>
          </a:xfrm>
          <a:prstGeom prst="rect">
            <a:avLst/>
          </a:prstGeom>
          <a:noFill/>
        </p:spPr>
        <p:txBody>
          <a:bodyPr wrap="square" rtlCol="0">
            <a:spAutoFit/>
          </a:bodyPr>
          <a:lstStyle/>
          <a:p>
            <a:pPr algn="ctr"/>
            <a:r>
              <a:rPr lang="en-IN" b="1" dirty="0"/>
              <a:t>Service period</a:t>
            </a:r>
            <a:endParaRPr lang="en-US" b="1" dirty="0"/>
          </a:p>
        </p:txBody>
      </p:sp>
      <p:sp>
        <p:nvSpPr>
          <p:cNvPr id="31" name="TextBox 30"/>
          <p:cNvSpPr txBox="1"/>
          <p:nvPr/>
        </p:nvSpPr>
        <p:spPr>
          <a:xfrm>
            <a:off x="6602221" y="4363554"/>
            <a:ext cx="1551179" cy="369332"/>
          </a:xfrm>
          <a:prstGeom prst="rect">
            <a:avLst/>
          </a:prstGeom>
          <a:noFill/>
        </p:spPr>
        <p:txBody>
          <a:bodyPr wrap="square" rtlCol="0">
            <a:spAutoFit/>
          </a:bodyPr>
          <a:lstStyle/>
          <a:p>
            <a:pPr algn="ctr"/>
            <a:r>
              <a:rPr lang="en-IN" b="1" dirty="0"/>
              <a:t>Retirement</a:t>
            </a:r>
            <a:endParaRPr lang="en-US" b="1" dirty="0"/>
          </a:p>
        </p:txBody>
      </p:sp>
      <p:sp>
        <p:nvSpPr>
          <p:cNvPr id="3" name="Title 2"/>
          <p:cNvSpPr>
            <a:spLocks noGrp="1"/>
          </p:cNvSpPr>
          <p:nvPr>
            <p:ph type="title"/>
          </p:nvPr>
        </p:nvSpPr>
        <p:spPr/>
        <p:txBody>
          <a:bodyPr/>
          <a:lstStyle/>
          <a:p>
            <a:r>
              <a:rPr lang="en-IN" dirty="0"/>
              <a:t> Projected Benefit Obligation </a:t>
            </a:r>
            <a:r>
              <a:rPr lang="en-IN" sz="2400" dirty="0" smtClean="0"/>
              <a:t>(cont. 2)</a:t>
            </a:r>
            <a:endParaRPr lang="en-US" sz="2400" dirty="0"/>
          </a:p>
        </p:txBody>
      </p:sp>
      <p:cxnSp>
        <p:nvCxnSpPr>
          <p:cNvPr id="24" name="Straight Arrow Connector 23"/>
          <p:cNvCxnSpPr>
            <a:endCxn id="19" idx="0"/>
          </p:cNvCxnSpPr>
          <p:nvPr/>
        </p:nvCxnSpPr>
        <p:spPr>
          <a:xfrm>
            <a:off x="2357900" y="2808667"/>
            <a:ext cx="0" cy="239333"/>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73365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par>
                                <p:cTn id="57" presetID="10"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8" grpId="0"/>
      <p:bldP spid="19" grpId="0"/>
      <p:bldP spid="20" grpId="0"/>
      <p:bldP spid="21" grpId="0"/>
      <p:bldP spid="22" grpId="0"/>
      <p:bldP spid="27" grpId="0"/>
      <p:bldP spid="28" grpId="0"/>
      <p:bldP spid="29" grpId="0"/>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Projected Benefit Obligation in 2017</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6" name="Content Placeholder 4"/>
          <p:cNvSpPr>
            <a:spLocks noGrp="1"/>
          </p:cNvSpPr>
          <p:nvPr>
            <p:ph idx="1"/>
          </p:nvPr>
        </p:nvSpPr>
        <p:spPr>
          <a:xfrm>
            <a:off x="761999" y="1299667"/>
            <a:ext cx="8013600" cy="5057775"/>
          </a:xfrm>
        </p:spPr>
        <p:txBody>
          <a:bodyPr>
            <a:normAutofit/>
          </a:bodyPr>
          <a:lstStyle/>
          <a:p>
            <a:endParaRPr lang="en-IN" dirty="0"/>
          </a:p>
          <a:p>
            <a:endParaRPr lang="en-IN" sz="2800" dirty="0"/>
          </a:p>
          <a:p>
            <a:endParaRPr lang="en-IN" dirty="0"/>
          </a:p>
          <a:p>
            <a:endParaRPr lang="en-IN" sz="2800" dirty="0"/>
          </a:p>
          <a:p>
            <a:endParaRPr lang="en-IN" dirty="0"/>
          </a:p>
          <a:p>
            <a:endParaRPr lang="en-IN" sz="2800" dirty="0"/>
          </a:p>
          <a:p>
            <a:endParaRPr lang="en-IN" sz="2600" dirty="0"/>
          </a:p>
          <a:p>
            <a:endParaRPr lang="en-IN" sz="2600" dirty="0"/>
          </a:p>
          <a:p>
            <a:pPr marL="0" indent="0">
              <a:buNone/>
            </a:pPr>
            <a:endParaRPr lang="en-IN" sz="2600" dirty="0"/>
          </a:p>
        </p:txBody>
      </p:sp>
      <p:sp>
        <p:nvSpPr>
          <p:cNvPr id="8" name="TextBox 7"/>
          <p:cNvSpPr txBox="1"/>
          <p:nvPr/>
        </p:nvSpPr>
        <p:spPr>
          <a:xfrm>
            <a:off x="4800600" y="2217241"/>
            <a:ext cx="4102100" cy="1200329"/>
          </a:xfrm>
          <a:prstGeom prst="rect">
            <a:avLst/>
          </a:prstGeom>
          <a:noFill/>
        </p:spPr>
        <p:txBody>
          <a:bodyPr wrap="square" rtlCol="0">
            <a:spAutoFit/>
          </a:bodyPr>
          <a:lstStyle/>
          <a:p>
            <a:pPr algn="ctr"/>
            <a:r>
              <a:rPr lang="en-IN" dirty="0"/>
              <a:t>1. Actuary estimates employee has</a:t>
            </a:r>
          </a:p>
          <a:p>
            <a:pPr algn="ctr"/>
            <a:r>
              <a:rPr lang="en-IN" dirty="0"/>
              <a:t>earned (as of 2017) retirement benefits of</a:t>
            </a:r>
          </a:p>
          <a:p>
            <a:pPr algn="ctr"/>
            <a:r>
              <a:rPr lang="en-IN" dirty="0"/>
              <a:t>1.5% </a:t>
            </a:r>
            <a:r>
              <a:rPr lang="en-IN" dirty="0">
                <a:solidFill>
                  <a:srgbClr val="C00000"/>
                </a:solidFill>
              </a:rPr>
              <a:t>× </a:t>
            </a:r>
            <a:r>
              <a:rPr lang="en-IN" b="1" dirty="0">
                <a:solidFill>
                  <a:srgbClr val="C00000"/>
                </a:solidFill>
              </a:rPr>
              <a:t>11 years </a:t>
            </a:r>
            <a:r>
              <a:rPr lang="en-IN" dirty="0"/>
              <a:t>× $400,000 =</a:t>
            </a:r>
          </a:p>
          <a:p>
            <a:pPr algn="ctr"/>
            <a:r>
              <a:rPr lang="en-IN" b="1" dirty="0">
                <a:solidFill>
                  <a:srgbClr val="C00000"/>
                </a:solidFill>
              </a:rPr>
              <a:t>$66,000 per year</a:t>
            </a:r>
            <a:endParaRPr lang="en-US" b="1" dirty="0">
              <a:solidFill>
                <a:srgbClr val="C00000"/>
              </a:solidFill>
            </a:endParaRPr>
          </a:p>
        </p:txBody>
      </p:sp>
      <p:sp>
        <p:nvSpPr>
          <p:cNvPr id="9" name="TextBox 8"/>
          <p:cNvSpPr txBox="1"/>
          <p:nvPr/>
        </p:nvSpPr>
        <p:spPr>
          <a:xfrm>
            <a:off x="1003300" y="2217241"/>
            <a:ext cx="3657600" cy="1200329"/>
          </a:xfrm>
          <a:prstGeom prst="rect">
            <a:avLst/>
          </a:prstGeom>
          <a:noFill/>
        </p:spPr>
        <p:txBody>
          <a:bodyPr wrap="square" rtlCol="0">
            <a:spAutoFit/>
          </a:bodyPr>
          <a:lstStyle/>
          <a:p>
            <a:pPr algn="ctr"/>
            <a:r>
              <a:rPr lang="en-IN" dirty="0"/>
              <a:t>3. Present value (</a:t>
            </a:r>
            <a:r>
              <a:rPr lang="en-IN" b="1" i="1" dirty="0">
                <a:solidFill>
                  <a:srgbClr val="C00000"/>
                </a:solidFill>
              </a:rPr>
              <a:t>n</a:t>
            </a:r>
            <a:r>
              <a:rPr lang="en-IN" b="1" dirty="0">
                <a:solidFill>
                  <a:srgbClr val="C00000"/>
                </a:solidFill>
              </a:rPr>
              <a:t> = 29</a:t>
            </a:r>
            <a:r>
              <a:rPr lang="en-IN" dirty="0"/>
              <a:t>, </a:t>
            </a:r>
            <a:r>
              <a:rPr lang="en-IN" i="1" dirty="0"/>
              <a:t>i</a:t>
            </a:r>
            <a:r>
              <a:rPr lang="en-IN" dirty="0"/>
              <a:t> = 6%) of</a:t>
            </a:r>
          </a:p>
          <a:p>
            <a:pPr algn="ctr"/>
            <a:r>
              <a:rPr lang="en-IN" dirty="0"/>
              <a:t>retirement benefits at 2017 is</a:t>
            </a:r>
          </a:p>
          <a:p>
            <a:pPr algn="ctr"/>
            <a:r>
              <a:rPr lang="en-IN" dirty="0"/>
              <a:t>$757,015 × .1846 =</a:t>
            </a:r>
          </a:p>
          <a:p>
            <a:pPr algn="ctr"/>
            <a:r>
              <a:rPr lang="en-IN" b="1" dirty="0">
                <a:solidFill>
                  <a:srgbClr val="C00000"/>
                </a:solidFill>
              </a:rPr>
              <a:t>$139,715 (PBO)</a:t>
            </a:r>
            <a:endParaRPr lang="en-US" b="1" dirty="0">
              <a:solidFill>
                <a:srgbClr val="C00000"/>
              </a:solidFill>
            </a:endParaRPr>
          </a:p>
        </p:txBody>
      </p:sp>
      <p:cxnSp>
        <p:nvCxnSpPr>
          <p:cNvPr id="10" name="Straight Connector 9"/>
          <p:cNvCxnSpPr/>
          <p:nvPr/>
        </p:nvCxnSpPr>
        <p:spPr>
          <a:xfrm>
            <a:off x="1054100" y="4522112"/>
            <a:ext cx="7620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1054100" y="3918862"/>
            <a:ext cx="0" cy="609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8674100" y="3918862"/>
            <a:ext cx="0" cy="609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5791200" y="3918862"/>
            <a:ext cx="0" cy="609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2362200" y="3963312"/>
            <a:ext cx="0" cy="5207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60400" y="3531512"/>
            <a:ext cx="796000" cy="369332"/>
          </a:xfrm>
          <a:prstGeom prst="rect">
            <a:avLst/>
          </a:prstGeom>
          <a:noFill/>
        </p:spPr>
        <p:txBody>
          <a:bodyPr wrap="square" rtlCol="0">
            <a:spAutoFit/>
          </a:bodyPr>
          <a:lstStyle/>
          <a:p>
            <a:pPr algn="ctr"/>
            <a:r>
              <a:rPr lang="en-IN" dirty="0"/>
              <a:t>2007</a:t>
            </a:r>
            <a:endParaRPr lang="en-US" dirty="0"/>
          </a:p>
        </p:txBody>
      </p:sp>
      <p:sp>
        <p:nvSpPr>
          <p:cNvPr id="16" name="TextBox 15"/>
          <p:cNvSpPr txBox="1"/>
          <p:nvPr/>
        </p:nvSpPr>
        <p:spPr>
          <a:xfrm>
            <a:off x="1959900" y="3531512"/>
            <a:ext cx="796000" cy="369332"/>
          </a:xfrm>
          <a:prstGeom prst="rect">
            <a:avLst/>
          </a:prstGeom>
          <a:noFill/>
        </p:spPr>
        <p:txBody>
          <a:bodyPr wrap="square" rtlCol="0">
            <a:spAutoFit/>
          </a:bodyPr>
          <a:lstStyle/>
          <a:p>
            <a:pPr algn="ctr"/>
            <a:r>
              <a:rPr lang="en-IN" dirty="0"/>
              <a:t>2017</a:t>
            </a:r>
            <a:endParaRPr lang="en-US" dirty="0"/>
          </a:p>
        </p:txBody>
      </p:sp>
      <p:sp>
        <p:nvSpPr>
          <p:cNvPr id="17" name="TextBox 16"/>
          <p:cNvSpPr txBox="1"/>
          <p:nvPr/>
        </p:nvSpPr>
        <p:spPr>
          <a:xfrm>
            <a:off x="5388900" y="3531512"/>
            <a:ext cx="796000" cy="369332"/>
          </a:xfrm>
          <a:prstGeom prst="rect">
            <a:avLst/>
          </a:prstGeom>
          <a:noFill/>
        </p:spPr>
        <p:txBody>
          <a:bodyPr wrap="square" rtlCol="0">
            <a:spAutoFit/>
          </a:bodyPr>
          <a:lstStyle/>
          <a:p>
            <a:pPr algn="ctr"/>
            <a:r>
              <a:rPr lang="en-IN" dirty="0"/>
              <a:t>2046</a:t>
            </a:r>
            <a:endParaRPr lang="en-US" dirty="0"/>
          </a:p>
        </p:txBody>
      </p:sp>
      <p:sp>
        <p:nvSpPr>
          <p:cNvPr id="18" name="TextBox 17"/>
          <p:cNvSpPr txBox="1"/>
          <p:nvPr/>
        </p:nvSpPr>
        <p:spPr>
          <a:xfrm>
            <a:off x="8271800" y="3531512"/>
            <a:ext cx="796000" cy="369332"/>
          </a:xfrm>
          <a:prstGeom prst="rect">
            <a:avLst/>
          </a:prstGeom>
          <a:noFill/>
        </p:spPr>
        <p:txBody>
          <a:bodyPr wrap="square" rtlCol="0">
            <a:spAutoFit/>
          </a:bodyPr>
          <a:lstStyle/>
          <a:p>
            <a:pPr algn="ctr"/>
            <a:r>
              <a:rPr lang="en-IN" dirty="0"/>
              <a:t>2066</a:t>
            </a:r>
            <a:endParaRPr lang="en-US" dirty="0"/>
          </a:p>
        </p:txBody>
      </p:sp>
      <p:cxnSp>
        <p:nvCxnSpPr>
          <p:cNvPr id="20" name="Straight Arrow Connector 19"/>
          <p:cNvCxnSpPr/>
          <p:nvPr/>
        </p:nvCxnSpPr>
        <p:spPr>
          <a:xfrm flipH="1" flipV="1">
            <a:off x="5803107" y="4750712"/>
            <a:ext cx="1" cy="568166"/>
          </a:xfrm>
          <a:prstGeom prst="straightConnector1">
            <a:avLst/>
          </a:prstGeom>
          <a:ln w="28575" cmpd="sng">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195213" y="4534296"/>
            <a:ext cx="1059476" cy="369332"/>
          </a:xfrm>
          <a:prstGeom prst="rect">
            <a:avLst/>
          </a:prstGeom>
          <a:noFill/>
        </p:spPr>
        <p:txBody>
          <a:bodyPr wrap="square" rtlCol="0">
            <a:spAutoFit/>
          </a:bodyPr>
          <a:lstStyle/>
          <a:p>
            <a:pPr algn="ctr"/>
            <a:r>
              <a:rPr lang="en-IN" b="1" dirty="0">
                <a:solidFill>
                  <a:srgbClr val="C00000"/>
                </a:solidFill>
              </a:rPr>
              <a:t>11 years</a:t>
            </a:r>
          </a:p>
        </p:txBody>
      </p:sp>
      <p:sp>
        <p:nvSpPr>
          <p:cNvPr id="22" name="TextBox 21"/>
          <p:cNvSpPr txBox="1"/>
          <p:nvPr/>
        </p:nvSpPr>
        <p:spPr>
          <a:xfrm>
            <a:off x="3682373" y="4534296"/>
            <a:ext cx="1059476" cy="369332"/>
          </a:xfrm>
          <a:prstGeom prst="rect">
            <a:avLst/>
          </a:prstGeom>
          <a:noFill/>
        </p:spPr>
        <p:txBody>
          <a:bodyPr wrap="square" rtlCol="0">
            <a:spAutoFit/>
          </a:bodyPr>
          <a:lstStyle/>
          <a:p>
            <a:pPr algn="ctr"/>
            <a:r>
              <a:rPr lang="en-IN" b="1" dirty="0">
                <a:solidFill>
                  <a:srgbClr val="C00000"/>
                </a:solidFill>
              </a:rPr>
              <a:t>29 years</a:t>
            </a:r>
            <a:endParaRPr lang="en-US" b="1" dirty="0">
              <a:solidFill>
                <a:srgbClr val="C00000"/>
              </a:solidFill>
            </a:endParaRPr>
          </a:p>
        </p:txBody>
      </p:sp>
      <p:sp>
        <p:nvSpPr>
          <p:cNvPr id="23" name="TextBox 22"/>
          <p:cNvSpPr txBox="1"/>
          <p:nvPr/>
        </p:nvSpPr>
        <p:spPr>
          <a:xfrm>
            <a:off x="6510603" y="4534296"/>
            <a:ext cx="1706297" cy="369332"/>
          </a:xfrm>
          <a:prstGeom prst="rect">
            <a:avLst/>
          </a:prstGeom>
          <a:noFill/>
        </p:spPr>
        <p:txBody>
          <a:bodyPr wrap="square" rtlCol="0">
            <a:spAutoFit/>
          </a:bodyPr>
          <a:lstStyle/>
          <a:p>
            <a:pPr algn="ctr"/>
            <a:r>
              <a:rPr lang="en-IN" dirty="0"/>
              <a:t>20 years</a:t>
            </a:r>
          </a:p>
        </p:txBody>
      </p:sp>
      <p:sp>
        <p:nvSpPr>
          <p:cNvPr id="24" name="TextBox 23"/>
          <p:cNvSpPr txBox="1"/>
          <p:nvPr/>
        </p:nvSpPr>
        <p:spPr>
          <a:xfrm>
            <a:off x="2209800" y="4847066"/>
            <a:ext cx="1551179" cy="369332"/>
          </a:xfrm>
          <a:prstGeom prst="rect">
            <a:avLst/>
          </a:prstGeom>
          <a:noFill/>
        </p:spPr>
        <p:txBody>
          <a:bodyPr wrap="square" rtlCol="0">
            <a:spAutoFit/>
          </a:bodyPr>
          <a:lstStyle/>
          <a:p>
            <a:pPr algn="ctr"/>
            <a:r>
              <a:rPr lang="en-IN" b="1" dirty="0"/>
              <a:t>Service period</a:t>
            </a:r>
            <a:endParaRPr lang="en-US" b="1" dirty="0"/>
          </a:p>
        </p:txBody>
      </p:sp>
      <p:sp>
        <p:nvSpPr>
          <p:cNvPr id="25" name="TextBox 24"/>
          <p:cNvSpPr txBox="1"/>
          <p:nvPr/>
        </p:nvSpPr>
        <p:spPr>
          <a:xfrm>
            <a:off x="6602221" y="4847066"/>
            <a:ext cx="1551179" cy="369332"/>
          </a:xfrm>
          <a:prstGeom prst="rect">
            <a:avLst/>
          </a:prstGeom>
          <a:noFill/>
        </p:spPr>
        <p:txBody>
          <a:bodyPr wrap="square" rtlCol="0">
            <a:spAutoFit/>
          </a:bodyPr>
          <a:lstStyle/>
          <a:p>
            <a:pPr algn="ctr"/>
            <a:r>
              <a:rPr lang="en-IN" b="1" dirty="0"/>
              <a:t>Retirement</a:t>
            </a:r>
            <a:endParaRPr lang="en-US" b="1" dirty="0"/>
          </a:p>
        </p:txBody>
      </p:sp>
      <p:sp>
        <p:nvSpPr>
          <p:cNvPr id="3" name="Rectangle 2"/>
          <p:cNvSpPr/>
          <p:nvPr/>
        </p:nvSpPr>
        <p:spPr>
          <a:xfrm>
            <a:off x="660400" y="1143000"/>
            <a:ext cx="8331199" cy="769441"/>
          </a:xfrm>
          <a:prstGeom prst="rect">
            <a:avLst/>
          </a:prstGeom>
        </p:spPr>
        <p:txBody>
          <a:bodyPr wrap="square">
            <a:spAutoFit/>
          </a:bodyPr>
          <a:lstStyle/>
          <a:p>
            <a:r>
              <a:rPr lang="en-US" sz="2200" b="1" dirty="0"/>
              <a:t>If the actuary’s estimate of the final salary hasn’t changed, the PBO a year later at the end of </a:t>
            </a:r>
            <a:r>
              <a:rPr lang="en-US" sz="2200" b="1" dirty="0">
                <a:solidFill>
                  <a:srgbClr val="C00000"/>
                </a:solidFill>
              </a:rPr>
              <a:t>2017</a:t>
            </a:r>
            <a:r>
              <a:rPr lang="en-US" sz="2200" b="1" dirty="0"/>
              <a:t> would be $139,715 as demonstrated:</a:t>
            </a:r>
            <a:endParaRPr lang="en-IN" sz="2200" b="1" dirty="0"/>
          </a:p>
        </p:txBody>
      </p:sp>
      <p:sp>
        <p:nvSpPr>
          <p:cNvPr id="26" name="Rectangle 25"/>
          <p:cNvSpPr/>
          <p:nvPr/>
        </p:nvSpPr>
        <p:spPr>
          <a:xfrm>
            <a:off x="533400" y="5408711"/>
            <a:ext cx="2590800" cy="1200329"/>
          </a:xfrm>
          <a:prstGeom prst="rect">
            <a:avLst/>
          </a:prstGeom>
        </p:spPr>
        <p:txBody>
          <a:bodyPr wrap="square">
            <a:spAutoFit/>
          </a:bodyPr>
          <a:lstStyle/>
          <a:p>
            <a:pPr algn="ctr"/>
            <a:r>
              <a:rPr lang="en-US" dirty="0"/>
              <a:t>One more service year </a:t>
            </a:r>
          </a:p>
          <a:p>
            <a:pPr algn="ctr"/>
            <a:r>
              <a:rPr lang="en-US" dirty="0"/>
              <a:t>is included in the pension formula calculation (</a:t>
            </a:r>
            <a:r>
              <a:rPr lang="en-IN" b="1" dirty="0"/>
              <a:t>Service cost)</a:t>
            </a:r>
          </a:p>
        </p:txBody>
      </p:sp>
      <p:cxnSp>
        <p:nvCxnSpPr>
          <p:cNvPr id="4" name="Straight Arrow Connector 3"/>
          <p:cNvCxnSpPr/>
          <p:nvPr/>
        </p:nvCxnSpPr>
        <p:spPr>
          <a:xfrm flipV="1">
            <a:off x="1676400" y="4941391"/>
            <a:ext cx="0" cy="518219"/>
          </a:xfrm>
          <a:prstGeom prst="straightConnector1">
            <a:avLst/>
          </a:prstGeom>
          <a:ln w="28575">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624387" y="5360312"/>
            <a:ext cx="4443413" cy="1200329"/>
          </a:xfrm>
          <a:prstGeom prst="rect">
            <a:avLst/>
          </a:prstGeom>
          <a:noFill/>
        </p:spPr>
        <p:txBody>
          <a:bodyPr wrap="square" rtlCol="0">
            <a:spAutoFit/>
          </a:bodyPr>
          <a:lstStyle/>
          <a:p>
            <a:pPr algn="ctr"/>
            <a:r>
              <a:rPr lang="en-IN" dirty="0"/>
              <a:t>2. Present value (</a:t>
            </a:r>
            <a:r>
              <a:rPr lang="en-IN" i="1" dirty="0"/>
              <a:t>n</a:t>
            </a:r>
            <a:r>
              <a:rPr lang="en-IN" dirty="0"/>
              <a:t> = 20, </a:t>
            </a:r>
            <a:r>
              <a:rPr lang="en-IN" i="1" dirty="0"/>
              <a:t>i</a:t>
            </a:r>
            <a:r>
              <a:rPr lang="en-IN" dirty="0"/>
              <a:t> = 6%) of the retirement annuity at the retirement date is</a:t>
            </a:r>
          </a:p>
          <a:p>
            <a:pPr algn="ctr"/>
            <a:r>
              <a:rPr lang="en-IN" b="1" dirty="0">
                <a:solidFill>
                  <a:srgbClr val="C00000"/>
                </a:solidFill>
              </a:rPr>
              <a:t>$66,000 </a:t>
            </a:r>
            <a:r>
              <a:rPr lang="en-IN" dirty="0"/>
              <a:t>× 11.46992 =</a:t>
            </a:r>
          </a:p>
          <a:p>
            <a:pPr algn="ctr"/>
            <a:r>
              <a:rPr lang="en-IN" b="1" dirty="0"/>
              <a:t>$757,015</a:t>
            </a:r>
            <a:endParaRPr lang="en-US" b="1" dirty="0"/>
          </a:p>
        </p:txBody>
      </p:sp>
      <p:sp>
        <p:nvSpPr>
          <p:cNvPr id="29" name="Rectangle 28"/>
          <p:cNvSpPr/>
          <p:nvPr/>
        </p:nvSpPr>
        <p:spPr>
          <a:xfrm>
            <a:off x="2985389" y="5427345"/>
            <a:ext cx="1815211" cy="1200329"/>
          </a:xfrm>
          <a:prstGeom prst="rect">
            <a:avLst/>
          </a:prstGeom>
        </p:spPr>
        <p:txBody>
          <a:bodyPr wrap="square">
            <a:spAutoFit/>
          </a:bodyPr>
          <a:lstStyle/>
          <a:p>
            <a:pPr algn="ctr"/>
            <a:r>
              <a:rPr lang="en-US" dirty="0"/>
              <a:t>The employee is one year closer to retirement </a:t>
            </a:r>
            <a:br>
              <a:rPr lang="en-US" dirty="0"/>
            </a:br>
            <a:r>
              <a:rPr lang="en-US" dirty="0"/>
              <a:t>(</a:t>
            </a:r>
            <a:r>
              <a:rPr lang="en-IN" b="1" dirty="0"/>
              <a:t>Interest cost)</a:t>
            </a:r>
          </a:p>
        </p:txBody>
      </p:sp>
      <p:cxnSp>
        <p:nvCxnSpPr>
          <p:cNvPr id="30" name="Straight Arrow Connector 29"/>
          <p:cNvCxnSpPr/>
          <p:nvPr/>
        </p:nvCxnSpPr>
        <p:spPr>
          <a:xfrm flipV="1">
            <a:off x="4114800" y="4941391"/>
            <a:ext cx="0" cy="518219"/>
          </a:xfrm>
          <a:prstGeom prst="straightConnector1">
            <a:avLst/>
          </a:prstGeom>
          <a:ln w="28575">
            <a:solidFill>
              <a:srgbClr val="37609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27636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xEl>
                                              <p:pRg st="0" end="0"/>
                                            </p:txEl>
                                          </p:spTgt>
                                        </p:tgtEl>
                                        <p:attrNameLst>
                                          <p:attrName>style.visibility</p:attrName>
                                        </p:attrNameLst>
                                      </p:cBhvr>
                                      <p:to>
                                        <p:strVal val="visible"/>
                                      </p:to>
                                    </p:set>
                                    <p:animEffect transition="in" filter="fade">
                                      <p:cBhvr>
                                        <p:cTn id="12" dur="500"/>
                                        <p:tgtEl>
                                          <p:spTgt spid="26">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6">
                                            <p:txEl>
                                              <p:pRg st="1" end="1"/>
                                            </p:txEl>
                                          </p:spTgt>
                                        </p:tgtEl>
                                        <p:attrNameLst>
                                          <p:attrName>style.visibility</p:attrName>
                                        </p:attrNameLst>
                                      </p:cBhvr>
                                      <p:to>
                                        <p:strVal val="visible"/>
                                      </p:to>
                                    </p:set>
                                    <p:animEffect transition="in" filter="fade">
                                      <p:cBhvr>
                                        <p:cTn id="15" dur="500"/>
                                        <p:tgtEl>
                                          <p:spTgt spid="26">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9">
                                            <p:txEl>
                                              <p:pRg st="0" end="0"/>
                                            </p:txEl>
                                          </p:spTgt>
                                        </p:tgtEl>
                                        <p:attrNameLst>
                                          <p:attrName>style.visibility</p:attrName>
                                        </p:attrNameLst>
                                      </p:cBhvr>
                                      <p:to>
                                        <p:strVal val="visible"/>
                                      </p:to>
                                    </p:set>
                                    <p:animEffect transition="in" filter="fade">
                                      <p:cBhvr>
                                        <p:cTn id="18" dur="500"/>
                                        <p:tgtEl>
                                          <p:spTgt spid="29">
                                            <p:txEl>
                                              <p:pRg st="0" end="0"/>
                                            </p:txEl>
                                          </p:spTgt>
                                        </p:tgtEl>
                                      </p:cBhvr>
                                    </p:animEffect>
                                  </p:childTnLst>
                                </p:cTn>
                              </p:par>
                            </p:childTnLst>
                          </p:cTn>
                        </p:par>
                        <p:par>
                          <p:cTn id="19" fill="hold">
                            <p:stCondLst>
                              <p:cond delay="500"/>
                            </p:stCondLst>
                            <p:childTnLst>
                              <p:par>
                                <p:cTn id="20" presetID="22" presetClass="entr" presetSubtype="4"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par>
                                <p:cTn id="23" presetID="22" presetClass="entr" presetSubtype="4"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Five Events That Might Cause Change in PBO Balance </a:t>
            </a:r>
          </a:p>
        </p:txBody>
      </p:sp>
      <p:sp>
        <p:nvSpPr>
          <p:cNvPr id="5" name="Content Placeholder 4"/>
          <p:cNvSpPr>
            <a:spLocks noGrp="1"/>
          </p:cNvSpPr>
          <p:nvPr>
            <p:ph idx="1"/>
          </p:nvPr>
        </p:nvSpPr>
        <p:spPr/>
        <p:txBody>
          <a:bodyPr>
            <a:normAutofit/>
          </a:bodyPr>
          <a:lstStyle/>
          <a:p>
            <a:pPr marL="0" indent="0">
              <a:buNone/>
            </a:pPr>
            <a:r>
              <a:rPr lang="en-IN" dirty="0"/>
              <a:t>1</a:t>
            </a:r>
            <a:r>
              <a:rPr lang="en-IN" dirty="0" smtClean="0"/>
              <a:t>) </a:t>
            </a:r>
            <a:r>
              <a:rPr lang="en-IN" b="1" dirty="0" smtClean="0">
                <a:solidFill>
                  <a:srgbClr val="C00000"/>
                </a:solidFill>
              </a:rPr>
              <a:t>Service </a:t>
            </a:r>
            <a:r>
              <a:rPr lang="en-IN" b="1" dirty="0">
                <a:solidFill>
                  <a:srgbClr val="C00000"/>
                </a:solidFill>
              </a:rPr>
              <a:t>cost</a:t>
            </a:r>
          </a:p>
          <a:p>
            <a:pPr marL="795338" lvl="1" indent="-338138">
              <a:buFont typeface="Lucida Grande"/>
              <a:buChar char="–"/>
            </a:pPr>
            <a:r>
              <a:rPr lang="en-US" sz="2800" dirty="0"/>
              <a:t>Each year’s service adds to the obligation to pay benefits</a:t>
            </a:r>
          </a:p>
          <a:p>
            <a:pPr marL="795338" lvl="1" indent="-338138">
              <a:buFont typeface="Lucida Grande"/>
              <a:buChar char="–"/>
            </a:pPr>
            <a:r>
              <a:rPr lang="en-US" sz="2800" dirty="0"/>
              <a:t>This represents the increase in the projected benefit obligation attributable to employee service performed during the period</a:t>
            </a:r>
          </a:p>
          <a:p>
            <a:pPr marL="0" indent="0">
              <a:buNone/>
            </a:pPr>
            <a:r>
              <a:rPr lang="en-IN" dirty="0">
                <a:solidFill>
                  <a:srgbClr val="000000"/>
                </a:solidFill>
              </a:rPr>
              <a:t>2</a:t>
            </a:r>
            <a:r>
              <a:rPr lang="en-IN" dirty="0" smtClean="0">
                <a:solidFill>
                  <a:srgbClr val="000000"/>
                </a:solidFill>
              </a:rPr>
              <a:t>)</a:t>
            </a:r>
            <a:r>
              <a:rPr lang="en-IN" b="1" dirty="0" smtClean="0">
                <a:solidFill>
                  <a:srgbClr val="000000"/>
                </a:solidFill>
              </a:rPr>
              <a:t> </a:t>
            </a:r>
            <a:r>
              <a:rPr lang="en-IN" b="1" dirty="0">
                <a:solidFill>
                  <a:srgbClr val="C00000"/>
                </a:solidFill>
              </a:rPr>
              <a:t>Interest cost</a:t>
            </a:r>
          </a:p>
          <a:p>
            <a:pPr marL="795338" lvl="1" indent="-338138">
              <a:buFont typeface="Lucida Grande"/>
              <a:buChar char="–"/>
            </a:pPr>
            <a:r>
              <a:rPr lang="en-IN" sz="2800" dirty="0"/>
              <a:t>Interest accrues on PBO balance as time passes</a:t>
            </a:r>
          </a:p>
          <a:p>
            <a:pPr marL="795338" lvl="1" indent="-338138">
              <a:buFont typeface="Lucida Grande"/>
              <a:buChar char="–"/>
            </a:pPr>
            <a:r>
              <a:rPr lang="en-IN" sz="2800" dirty="0"/>
              <a:t>Calculated as the assumed </a:t>
            </a:r>
            <a:r>
              <a:rPr lang="en-IN" sz="2800" b="1" dirty="0"/>
              <a:t>discount rate multiplied by the projected benefit obligation </a:t>
            </a:r>
            <a:r>
              <a:rPr lang="en-IN" sz="2800" dirty="0"/>
              <a:t>at the beginning of the year</a:t>
            </a:r>
          </a:p>
          <a:p>
            <a:endParaRPr lang="en-IN" dirty="0"/>
          </a:p>
          <a:p>
            <a:endParaRPr lang="en-IN" sz="2400" dirty="0"/>
          </a:p>
          <a:p>
            <a:endParaRPr lang="en-IN" b="1" dirty="0">
              <a:solidFill>
                <a:schemeClr val="accent6">
                  <a:lumMod val="50000"/>
                </a:schemeClr>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Tree>
    <p:extLst>
      <p:ext uri="{BB962C8B-B14F-4D97-AF65-F5344CB8AC3E}">
        <p14:creationId xmlns:p14="http://schemas.microsoft.com/office/powerpoint/2010/main" val="30067866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fade">
                                      <p:cBhvr>
                                        <p:cTn id="24" dur="500"/>
                                        <p:tgtEl>
                                          <p:spTgt spid="5">
                                            <p:txEl>
                                              <p:pRg st="4" end="4"/>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fade">
                                      <p:cBhvr>
                                        <p:cTn id="28"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Five Events That Might Cause Change in </a:t>
            </a:r>
            <a:r>
              <a:rPr lang="en-IN" dirty="0" smtClean="0"/>
              <a:t/>
            </a:r>
            <a:br>
              <a:rPr lang="en-IN" dirty="0" smtClean="0"/>
            </a:br>
            <a:r>
              <a:rPr lang="en-IN" dirty="0" smtClean="0"/>
              <a:t>PBO Balance </a:t>
            </a:r>
            <a:r>
              <a:rPr lang="en-IN" sz="2400" dirty="0" smtClean="0"/>
              <a:t>(continued</a:t>
            </a:r>
            <a:r>
              <a:rPr lang="en-IN" sz="2400" dirty="0"/>
              <a:t>)</a:t>
            </a:r>
          </a:p>
        </p:txBody>
      </p:sp>
      <p:sp>
        <p:nvSpPr>
          <p:cNvPr id="5" name="Content Placeholder 4"/>
          <p:cNvSpPr>
            <a:spLocks noGrp="1"/>
          </p:cNvSpPr>
          <p:nvPr>
            <p:ph idx="1"/>
          </p:nvPr>
        </p:nvSpPr>
        <p:spPr>
          <a:xfrm>
            <a:off x="761999" y="1444626"/>
            <a:ext cx="8013600" cy="5260974"/>
          </a:xfrm>
        </p:spPr>
        <p:txBody>
          <a:bodyPr>
            <a:normAutofit/>
          </a:bodyPr>
          <a:lstStyle/>
          <a:p>
            <a:pPr marL="0" indent="0">
              <a:buNone/>
            </a:pPr>
            <a:r>
              <a:rPr lang="en-IN" dirty="0">
                <a:solidFill>
                  <a:srgbClr val="000000"/>
                </a:solidFill>
              </a:rPr>
              <a:t>3) </a:t>
            </a:r>
            <a:r>
              <a:rPr lang="en-IN" b="1" dirty="0">
                <a:solidFill>
                  <a:srgbClr val="C00000"/>
                </a:solidFill>
              </a:rPr>
              <a:t>Prior service cost</a:t>
            </a:r>
          </a:p>
          <a:p>
            <a:pPr marL="795338" lvl="1" indent="-338138">
              <a:buFont typeface="Lucida Grande"/>
              <a:buChar char="–"/>
            </a:pPr>
            <a:r>
              <a:rPr lang="en-US" sz="2800" dirty="0"/>
              <a:t>When a pension plan is amended, credit often is given for employee service rendered in prior years. The cost of doing so is called </a:t>
            </a:r>
            <a:r>
              <a:rPr lang="en-US" sz="2800" b="1" i="1" dirty="0">
                <a:solidFill>
                  <a:srgbClr val="C00000"/>
                </a:solidFill>
              </a:rPr>
              <a:t>prior service </a:t>
            </a:r>
            <a:r>
              <a:rPr lang="en-US" sz="2800" b="1" i="1" dirty="0" smtClean="0">
                <a:solidFill>
                  <a:srgbClr val="C00000"/>
                </a:solidFill>
              </a:rPr>
              <a:t>cost</a:t>
            </a:r>
            <a:endParaRPr lang="en-US" sz="2800" dirty="0"/>
          </a:p>
          <a:p>
            <a:pPr marL="0" indent="0">
              <a:buNone/>
            </a:pPr>
            <a:r>
              <a:rPr lang="en-IN" b="1" dirty="0" smtClean="0">
                <a:solidFill>
                  <a:srgbClr val="C00000"/>
                </a:solidFill>
              </a:rPr>
              <a:t>Example</a:t>
            </a:r>
            <a:endParaRPr lang="en-IN" b="1" dirty="0">
              <a:solidFill>
                <a:srgbClr val="C00000"/>
              </a:solidFill>
            </a:endParaRPr>
          </a:p>
          <a:p>
            <a:pPr marL="0" indent="0">
              <a:buNone/>
            </a:pPr>
            <a:r>
              <a:rPr lang="en-IN" dirty="0"/>
              <a:t>Global </a:t>
            </a:r>
            <a:r>
              <a:rPr lang="en-IN" dirty="0" smtClean="0"/>
              <a:t>Communications </a:t>
            </a:r>
            <a:r>
              <a:rPr lang="en-IN" dirty="0"/>
              <a:t>in our illustration revised the pension </a:t>
            </a:r>
            <a:r>
              <a:rPr lang="en-IN" dirty="0" smtClean="0"/>
              <a:t>formula. The formula’s </a:t>
            </a:r>
            <a:r>
              <a:rPr lang="en-IN" dirty="0"/>
              <a:t>salary percentage is increased in 2017 from 1.5% to 1.7%.</a:t>
            </a:r>
          </a:p>
          <a:p>
            <a:pPr marL="0" indent="0">
              <a:buNone/>
            </a:pPr>
            <a:endParaRPr lang="en-IN" dirty="0"/>
          </a:p>
          <a:p>
            <a:pPr marL="0" indent="0">
              <a:buNone/>
            </a:pPr>
            <a:endParaRPr lang="en-IN" dirty="0"/>
          </a:p>
          <a:p>
            <a:pPr marL="0" indent="0">
              <a:buNone/>
            </a:pPr>
            <a:endParaRPr lang="en-IN" dirty="0"/>
          </a:p>
          <a:p>
            <a:endParaRPr lang="en-IN" b="1" dirty="0">
              <a:solidFill>
                <a:schemeClr val="accent6">
                  <a:lumMod val="50000"/>
                </a:schemeClr>
              </a:solidFill>
            </a:endParaRPr>
          </a:p>
          <a:p>
            <a:pPr marL="0" indent="0">
              <a:buNone/>
            </a:pPr>
            <a:endParaRPr lang="en-IN" b="1" dirty="0">
              <a:solidFill>
                <a:schemeClr val="accent6">
                  <a:lumMod val="50000"/>
                </a:schemeClr>
              </a:solidFill>
            </a:endParaRPr>
          </a:p>
          <a:p>
            <a:endParaRPr lang="en-IN" b="1" dirty="0">
              <a:solidFill>
                <a:schemeClr val="accent6">
                  <a:lumMod val="50000"/>
                </a:schemeClr>
              </a:solidFill>
            </a:endParaRPr>
          </a:p>
          <a:p>
            <a:endParaRPr lang="en-IN" b="1" dirty="0">
              <a:solidFill>
                <a:schemeClr val="accent6">
                  <a:lumMod val="50000"/>
                </a:schemeClr>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2" name="TextBox 1"/>
          <p:cNvSpPr txBox="1"/>
          <p:nvPr/>
        </p:nvSpPr>
        <p:spPr>
          <a:xfrm>
            <a:off x="1524000" y="5508248"/>
            <a:ext cx="6705600" cy="892552"/>
          </a:xfrm>
          <a:prstGeom prst="rect">
            <a:avLst/>
          </a:prstGeom>
          <a:solidFill>
            <a:schemeClr val="accent5">
              <a:lumMod val="40000"/>
              <a:lumOff val="60000"/>
            </a:schemeClr>
          </a:solidFill>
        </p:spPr>
        <p:txBody>
          <a:bodyPr wrap="square" rtlCol="0">
            <a:spAutoFit/>
          </a:bodyPr>
          <a:lstStyle/>
          <a:p>
            <a:pPr algn="ctr"/>
            <a:r>
              <a:rPr lang="en-IN" sz="2600" b="1" dirty="0">
                <a:solidFill>
                  <a:srgbClr val="CC0066"/>
                </a:solidFill>
              </a:rPr>
              <a:t>1.7%</a:t>
            </a:r>
            <a:r>
              <a:rPr lang="en-IN" sz="2600" dirty="0"/>
              <a:t> × Service years × Final year’s salary</a:t>
            </a:r>
          </a:p>
          <a:p>
            <a:pPr algn="ctr"/>
            <a:r>
              <a:rPr lang="en-IN" sz="2600" dirty="0"/>
              <a:t>(revised pension formula)</a:t>
            </a:r>
            <a:endParaRPr lang="en-US" sz="2600" dirty="0"/>
          </a:p>
        </p:txBody>
      </p:sp>
    </p:spTree>
    <p:extLst>
      <p:ext uri="{BB962C8B-B14F-4D97-AF65-F5344CB8AC3E}">
        <p14:creationId xmlns:p14="http://schemas.microsoft.com/office/powerpoint/2010/main" val="40962601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609600" y="0"/>
            <a:ext cx="8382000" cy="1444625"/>
          </a:xfrm>
        </p:spPr>
        <p:txBody>
          <a:bodyPr>
            <a:normAutofit/>
          </a:bodyPr>
          <a:lstStyle/>
          <a:p>
            <a:pPr marL="0" indent="0"/>
            <a:r>
              <a:rPr lang="en-IN" dirty="0"/>
              <a:t>Prior Service Cost</a:t>
            </a:r>
          </a:p>
        </p:txBody>
      </p:sp>
      <p:sp>
        <p:nvSpPr>
          <p:cNvPr id="5" name="Content Placeholder 4"/>
          <p:cNvSpPr>
            <a:spLocks noGrp="1"/>
          </p:cNvSpPr>
          <p:nvPr>
            <p:ph idx="1"/>
          </p:nvPr>
        </p:nvSpPr>
        <p:spPr/>
        <p:txBody>
          <a:bodyPr>
            <a:normAutofit/>
          </a:bodyPr>
          <a:lstStyle/>
          <a:p>
            <a:r>
              <a:rPr lang="en-IN" dirty="0"/>
              <a:t>Cost </a:t>
            </a:r>
            <a:r>
              <a:rPr lang="en-IN" dirty="0" smtClean="0"/>
              <a:t>increase </a:t>
            </a:r>
            <a:r>
              <a:rPr lang="en-IN" dirty="0"/>
              <a:t>in the PBO as a </a:t>
            </a:r>
            <a:r>
              <a:rPr lang="en-IN" dirty="0" smtClean="0"/>
              <a:t>result </a:t>
            </a:r>
            <a:r>
              <a:rPr lang="en-IN" dirty="0"/>
              <a:t>of </a:t>
            </a:r>
            <a:r>
              <a:rPr lang="en-IN" dirty="0" smtClean="0"/>
              <a:t>making </a:t>
            </a:r>
            <a:r>
              <a:rPr lang="en-IN" dirty="0"/>
              <a:t>an </a:t>
            </a:r>
            <a:r>
              <a:rPr lang="en-IN" dirty="0" smtClean="0"/>
              <a:t>amendment </a:t>
            </a:r>
            <a:r>
              <a:rPr lang="en-IN" dirty="0"/>
              <a:t>r</a:t>
            </a:r>
            <a:r>
              <a:rPr lang="en-IN" dirty="0" smtClean="0"/>
              <a:t>etroactive	</a:t>
            </a:r>
          </a:p>
          <a:p>
            <a:pPr marL="747713" indent="-747713">
              <a:buNone/>
              <a:tabLst>
                <a:tab pos="454025" algn="l"/>
              </a:tabLst>
            </a:pPr>
            <a:r>
              <a:rPr lang="en-IN" dirty="0" smtClean="0"/>
              <a:t>	– That is, previous benefits are </a:t>
            </a:r>
            <a:r>
              <a:rPr lang="en-IN" b="1" dirty="0" smtClean="0">
                <a:solidFill>
                  <a:srgbClr val="C00000"/>
                </a:solidFill>
              </a:rPr>
              <a:t>recalculated</a:t>
            </a:r>
            <a:r>
              <a:rPr lang="en-IN" dirty="0" smtClean="0"/>
              <a:t> using the “more generous” formula in addition to applying it to future years’ service</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2" name="Left Brace 1"/>
          <p:cNvSpPr/>
          <p:nvPr/>
        </p:nvSpPr>
        <p:spPr>
          <a:xfrm rot="16200000">
            <a:off x="6080123" y="3436674"/>
            <a:ext cx="412755" cy="387927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 name="TextBox 3"/>
          <p:cNvSpPr txBox="1"/>
          <p:nvPr/>
        </p:nvSpPr>
        <p:spPr>
          <a:xfrm>
            <a:off x="5194300" y="5671588"/>
            <a:ext cx="2209800" cy="677108"/>
          </a:xfrm>
          <a:prstGeom prst="rect">
            <a:avLst/>
          </a:prstGeom>
          <a:noFill/>
        </p:spPr>
        <p:txBody>
          <a:bodyPr wrap="square" rtlCol="0">
            <a:spAutoFit/>
          </a:bodyPr>
          <a:lstStyle/>
          <a:p>
            <a:pPr algn="ctr"/>
            <a:r>
              <a:rPr lang="en-US" sz="2000" b="1" dirty="0">
                <a:solidFill>
                  <a:srgbClr val="C00000"/>
                </a:solidFill>
              </a:rPr>
              <a:t>$15,976</a:t>
            </a:r>
          </a:p>
          <a:p>
            <a:pPr algn="ctr"/>
            <a:r>
              <a:rPr lang="en-US" dirty="0"/>
              <a:t>Prior service cost</a:t>
            </a:r>
          </a:p>
        </p:txBody>
      </p:sp>
      <p:sp>
        <p:nvSpPr>
          <p:cNvPr id="3" name="TextBox 2"/>
          <p:cNvSpPr txBox="1"/>
          <p:nvPr/>
        </p:nvSpPr>
        <p:spPr>
          <a:xfrm>
            <a:off x="1472959" y="3886200"/>
            <a:ext cx="2914555" cy="369332"/>
          </a:xfrm>
          <a:prstGeom prst="rect">
            <a:avLst/>
          </a:prstGeom>
          <a:noFill/>
        </p:spPr>
        <p:txBody>
          <a:bodyPr wrap="square" rtlCol="0">
            <a:spAutoFit/>
          </a:bodyPr>
          <a:lstStyle/>
          <a:p>
            <a:pPr algn="ctr"/>
            <a:r>
              <a:rPr lang="en-US" b="1" dirty="0"/>
              <a:t>PBO without Amendment</a:t>
            </a:r>
          </a:p>
        </p:txBody>
      </p:sp>
      <p:sp>
        <p:nvSpPr>
          <p:cNvPr id="10" name="TextBox 9"/>
          <p:cNvSpPr txBox="1"/>
          <p:nvPr/>
        </p:nvSpPr>
        <p:spPr>
          <a:xfrm>
            <a:off x="5334000" y="3886200"/>
            <a:ext cx="2914555" cy="369332"/>
          </a:xfrm>
          <a:prstGeom prst="rect">
            <a:avLst/>
          </a:prstGeom>
          <a:noFill/>
        </p:spPr>
        <p:txBody>
          <a:bodyPr wrap="square" rtlCol="0">
            <a:spAutoFit/>
          </a:bodyPr>
          <a:lstStyle/>
          <a:p>
            <a:pPr algn="ctr"/>
            <a:r>
              <a:rPr lang="en-US" b="1" dirty="0"/>
              <a:t>PBO with Amendment</a:t>
            </a:r>
          </a:p>
        </p:txBody>
      </p:sp>
      <p:sp>
        <p:nvSpPr>
          <p:cNvPr id="12" name="TextBox 11"/>
          <p:cNvSpPr txBox="1"/>
          <p:nvPr/>
        </p:nvSpPr>
        <p:spPr>
          <a:xfrm>
            <a:off x="990601" y="4166116"/>
            <a:ext cx="3048000" cy="369332"/>
          </a:xfrm>
          <a:prstGeom prst="rect">
            <a:avLst/>
          </a:prstGeom>
          <a:noFill/>
        </p:spPr>
        <p:txBody>
          <a:bodyPr wrap="square" rtlCol="0">
            <a:spAutoFit/>
          </a:bodyPr>
          <a:lstStyle/>
          <a:p>
            <a:r>
              <a:rPr lang="nn-NO" dirty="0"/>
              <a:t>1. 1.5% × 10 yrs. × $400,000</a:t>
            </a:r>
          </a:p>
        </p:txBody>
      </p:sp>
      <p:sp>
        <p:nvSpPr>
          <p:cNvPr id="13" name="TextBox 12"/>
          <p:cNvSpPr txBox="1"/>
          <p:nvPr/>
        </p:nvSpPr>
        <p:spPr>
          <a:xfrm>
            <a:off x="990601" y="4483100"/>
            <a:ext cx="3048000" cy="369332"/>
          </a:xfrm>
          <a:prstGeom prst="rect">
            <a:avLst/>
          </a:prstGeom>
          <a:noFill/>
        </p:spPr>
        <p:txBody>
          <a:bodyPr wrap="square" rtlCol="0">
            <a:spAutoFit/>
          </a:bodyPr>
          <a:lstStyle/>
          <a:p>
            <a:r>
              <a:rPr lang="nn-NO" dirty="0"/>
              <a:t>2. $60,000 × 11.46992</a:t>
            </a:r>
          </a:p>
        </p:txBody>
      </p:sp>
      <p:sp>
        <p:nvSpPr>
          <p:cNvPr id="14" name="TextBox 13"/>
          <p:cNvSpPr txBox="1"/>
          <p:nvPr/>
        </p:nvSpPr>
        <p:spPr>
          <a:xfrm>
            <a:off x="990600" y="4787900"/>
            <a:ext cx="3048001" cy="369332"/>
          </a:xfrm>
          <a:prstGeom prst="rect">
            <a:avLst/>
          </a:prstGeom>
          <a:noFill/>
        </p:spPr>
        <p:txBody>
          <a:bodyPr wrap="square" rtlCol="0">
            <a:spAutoFit/>
          </a:bodyPr>
          <a:lstStyle/>
          <a:p>
            <a:r>
              <a:rPr lang="nn-NO" dirty="0"/>
              <a:t>3. $688,195 × .17411</a:t>
            </a:r>
          </a:p>
        </p:txBody>
      </p:sp>
      <p:sp>
        <p:nvSpPr>
          <p:cNvPr id="15" name="TextBox 14"/>
          <p:cNvSpPr txBox="1"/>
          <p:nvPr/>
        </p:nvSpPr>
        <p:spPr>
          <a:xfrm>
            <a:off x="3619500" y="4166116"/>
            <a:ext cx="1175135" cy="369332"/>
          </a:xfrm>
          <a:prstGeom prst="rect">
            <a:avLst/>
          </a:prstGeom>
          <a:noFill/>
        </p:spPr>
        <p:txBody>
          <a:bodyPr wrap="square" rtlCol="0">
            <a:spAutoFit/>
          </a:bodyPr>
          <a:lstStyle/>
          <a:p>
            <a:pPr algn="r"/>
            <a:r>
              <a:rPr lang="nn-NO" dirty="0"/>
              <a:t>= $ 60,000</a:t>
            </a:r>
          </a:p>
        </p:txBody>
      </p:sp>
      <p:sp>
        <p:nvSpPr>
          <p:cNvPr id="16" name="TextBox 15"/>
          <p:cNvSpPr txBox="1"/>
          <p:nvPr/>
        </p:nvSpPr>
        <p:spPr>
          <a:xfrm>
            <a:off x="3507951" y="4483100"/>
            <a:ext cx="1292649" cy="369332"/>
          </a:xfrm>
          <a:prstGeom prst="rect">
            <a:avLst/>
          </a:prstGeom>
          <a:noFill/>
        </p:spPr>
        <p:txBody>
          <a:bodyPr wrap="square" rtlCol="0">
            <a:spAutoFit/>
          </a:bodyPr>
          <a:lstStyle/>
          <a:p>
            <a:pPr algn="r"/>
            <a:r>
              <a:rPr lang="nn-NO" dirty="0" smtClean="0"/>
              <a:t>= 688,195</a:t>
            </a:r>
            <a:endParaRPr lang="nn-NO" dirty="0"/>
          </a:p>
        </p:txBody>
      </p:sp>
      <p:sp>
        <p:nvSpPr>
          <p:cNvPr id="17" name="TextBox 16"/>
          <p:cNvSpPr txBox="1"/>
          <p:nvPr/>
        </p:nvSpPr>
        <p:spPr>
          <a:xfrm>
            <a:off x="3520651" y="4787900"/>
            <a:ext cx="1292649" cy="369332"/>
          </a:xfrm>
          <a:prstGeom prst="rect">
            <a:avLst/>
          </a:prstGeom>
          <a:noFill/>
        </p:spPr>
        <p:txBody>
          <a:bodyPr wrap="square" rtlCol="0">
            <a:spAutoFit/>
          </a:bodyPr>
          <a:lstStyle/>
          <a:p>
            <a:pPr algn="r"/>
            <a:r>
              <a:rPr lang="nn-NO" dirty="0" smtClean="0"/>
              <a:t> = 119,822</a:t>
            </a:r>
            <a:endParaRPr lang="nn-NO" dirty="0"/>
          </a:p>
        </p:txBody>
      </p:sp>
      <p:sp>
        <p:nvSpPr>
          <p:cNvPr id="18" name="TextBox 17"/>
          <p:cNvSpPr txBox="1"/>
          <p:nvPr/>
        </p:nvSpPr>
        <p:spPr>
          <a:xfrm>
            <a:off x="5029201" y="4166116"/>
            <a:ext cx="3048000" cy="369332"/>
          </a:xfrm>
          <a:prstGeom prst="rect">
            <a:avLst/>
          </a:prstGeom>
          <a:noFill/>
        </p:spPr>
        <p:txBody>
          <a:bodyPr wrap="square" rtlCol="0">
            <a:spAutoFit/>
          </a:bodyPr>
          <a:lstStyle/>
          <a:p>
            <a:r>
              <a:rPr lang="nn-NO" b="1" dirty="0">
                <a:solidFill>
                  <a:srgbClr val="EC008C"/>
                </a:solidFill>
              </a:rPr>
              <a:t>1.7%</a:t>
            </a:r>
            <a:r>
              <a:rPr lang="nn-NO" dirty="0">
                <a:solidFill>
                  <a:srgbClr val="EC008C"/>
                </a:solidFill>
              </a:rPr>
              <a:t> </a:t>
            </a:r>
            <a:r>
              <a:rPr lang="nn-NO" dirty="0"/>
              <a:t>× 10 yrs. × $400,000</a:t>
            </a:r>
          </a:p>
        </p:txBody>
      </p:sp>
      <p:sp>
        <p:nvSpPr>
          <p:cNvPr id="19" name="TextBox 18"/>
          <p:cNvSpPr txBox="1"/>
          <p:nvPr/>
        </p:nvSpPr>
        <p:spPr>
          <a:xfrm>
            <a:off x="5029201" y="4483100"/>
            <a:ext cx="3048000" cy="369332"/>
          </a:xfrm>
          <a:prstGeom prst="rect">
            <a:avLst/>
          </a:prstGeom>
          <a:noFill/>
        </p:spPr>
        <p:txBody>
          <a:bodyPr wrap="square" rtlCol="0">
            <a:spAutoFit/>
          </a:bodyPr>
          <a:lstStyle/>
          <a:p>
            <a:r>
              <a:rPr lang="nn-NO" dirty="0"/>
              <a:t>$68,000 × 11.46992</a:t>
            </a:r>
          </a:p>
        </p:txBody>
      </p:sp>
      <p:sp>
        <p:nvSpPr>
          <p:cNvPr id="20" name="TextBox 19"/>
          <p:cNvSpPr txBox="1"/>
          <p:nvPr/>
        </p:nvSpPr>
        <p:spPr>
          <a:xfrm>
            <a:off x="5029200" y="4787900"/>
            <a:ext cx="3048001" cy="369332"/>
          </a:xfrm>
          <a:prstGeom prst="rect">
            <a:avLst/>
          </a:prstGeom>
          <a:noFill/>
        </p:spPr>
        <p:txBody>
          <a:bodyPr wrap="square" rtlCol="0">
            <a:spAutoFit/>
          </a:bodyPr>
          <a:lstStyle/>
          <a:p>
            <a:r>
              <a:rPr lang="nn-NO" dirty="0"/>
              <a:t>$779,955 × .17411</a:t>
            </a:r>
          </a:p>
        </p:txBody>
      </p:sp>
      <p:sp>
        <p:nvSpPr>
          <p:cNvPr id="21" name="TextBox 20"/>
          <p:cNvSpPr txBox="1"/>
          <p:nvPr/>
        </p:nvSpPr>
        <p:spPr>
          <a:xfrm>
            <a:off x="7416800" y="4166116"/>
            <a:ext cx="1175135" cy="369332"/>
          </a:xfrm>
          <a:prstGeom prst="rect">
            <a:avLst/>
          </a:prstGeom>
          <a:noFill/>
        </p:spPr>
        <p:txBody>
          <a:bodyPr wrap="square" rtlCol="0">
            <a:spAutoFit/>
          </a:bodyPr>
          <a:lstStyle/>
          <a:p>
            <a:pPr algn="r"/>
            <a:r>
              <a:rPr lang="nn-NO" dirty="0"/>
              <a:t>= $ 68,000</a:t>
            </a:r>
          </a:p>
        </p:txBody>
      </p:sp>
      <p:sp>
        <p:nvSpPr>
          <p:cNvPr id="22" name="TextBox 21"/>
          <p:cNvSpPr txBox="1"/>
          <p:nvPr/>
        </p:nvSpPr>
        <p:spPr>
          <a:xfrm>
            <a:off x="7305251" y="4483100"/>
            <a:ext cx="1292649" cy="369332"/>
          </a:xfrm>
          <a:prstGeom prst="rect">
            <a:avLst/>
          </a:prstGeom>
          <a:noFill/>
        </p:spPr>
        <p:txBody>
          <a:bodyPr wrap="square" rtlCol="0">
            <a:spAutoFit/>
          </a:bodyPr>
          <a:lstStyle/>
          <a:p>
            <a:pPr algn="r"/>
            <a:r>
              <a:rPr lang="nn-NO" dirty="0" smtClean="0"/>
              <a:t>= 779,955</a:t>
            </a:r>
            <a:endParaRPr lang="nn-NO" dirty="0"/>
          </a:p>
        </p:txBody>
      </p:sp>
      <p:sp>
        <p:nvSpPr>
          <p:cNvPr id="23" name="TextBox 22"/>
          <p:cNvSpPr txBox="1"/>
          <p:nvPr/>
        </p:nvSpPr>
        <p:spPr>
          <a:xfrm>
            <a:off x="7317951" y="4787900"/>
            <a:ext cx="1292649" cy="369332"/>
          </a:xfrm>
          <a:prstGeom prst="rect">
            <a:avLst/>
          </a:prstGeom>
          <a:noFill/>
        </p:spPr>
        <p:txBody>
          <a:bodyPr wrap="square" rtlCol="0">
            <a:spAutoFit/>
          </a:bodyPr>
          <a:lstStyle/>
          <a:p>
            <a:pPr algn="r"/>
            <a:r>
              <a:rPr lang="nn-NO" dirty="0" smtClean="0"/>
              <a:t> = 135,798</a:t>
            </a:r>
            <a:endParaRPr lang="nn-NO" dirty="0"/>
          </a:p>
        </p:txBody>
      </p:sp>
      <p:cxnSp>
        <p:nvCxnSpPr>
          <p:cNvPr id="8" name="Straight Connector 7"/>
          <p:cNvCxnSpPr/>
          <p:nvPr/>
        </p:nvCxnSpPr>
        <p:spPr>
          <a:xfrm>
            <a:off x="3898900" y="51254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898900" y="51508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715251" y="51254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715251" y="51508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1668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par>
                                <p:cTn id="55" presetID="10" presetClass="entr" presetSubtype="0"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10" presetClass="entr" presetSubtype="0" fill="hold"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par>
                          <p:cTn id="64" fill="hold">
                            <p:stCondLst>
                              <p:cond delay="500"/>
                            </p:stCondLst>
                            <p:childTnLst>
                              <p:par>
                                <p:cTn id="65" presetID="22" presetClass="entr" presetSubtype="1"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up)">
                                      <p:cBhvr>
                                        <p:cTn id="67" dur="500"/>
                                        <p:tgtEl>
                                          <p:spTgt spid="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fade">
                                      <p:cBhvr>
                                        <p:cTn id="7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3" grpId="0"/>
      <p:bldP spid="10" grpId="0"/>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25600" y="1295400"/>
            <a:ext cx="8013600" cy="5057775"/>
          </a:xfrm>
        </p:spPr>
        <p:txBody>
          <a:bodyPr>
            <a:normAutofit/>
          </a:bodyPr>
          <a:lstStyle/>
          <a:p>
            <a:pPr marL="0" indent="0">
              <a:buNone/>
            </a:pPr>
            <a:r>
              <a:rPr lang="en-IN" sz="2400" b="1" dirty="0">
                <a:solidFill>
                  <a:srgbClr val="C00000"/>
                </a:solidFill>
              </a:rPr>
              <a:t>Increase in the PBO as a result of making an amendment retroactive</a:t>
            </a:r>
          </a:p>
          <a:p>
            <a:endParaRPr lang="en-IN" b="1" dirty="0">
              <a:solidFill>
                <a:schemeClr val="accent6">
                  <a:lumMod val="50000"/>
                </a:schemeClr>
              </a:solidFill>
            </a:endParaRPr>
          </a:p>
          <a:p>
            <a:endParaRPr lang="en-IN" b="1" dirty="0">
              <a:solidFill>
                <a:schemeClr val="accent6">
                  <a:lumMod val="50000"/>
                </a:schemeClr>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2" name="Rectangle 1"/>
          <p:cNvSpPr/>
          <p:nvPr/>
        </p:nvSpPr>
        <p:spPr>
          <a:xfrm>
            <a:off x="825601" y="2060574"/>
            <a:ext cx="4250972" cy="369332"/>
          </a:xfrm>
          <a:prstGeom prst="rect">
            <a:avLst/>
          </a:prstGeom>
        </p:spPr>
        <p:txBody>
          <a:bodyPr wrap="none">
            <a:spAutoFit/>
          </a:bodyPr>
          <a:lstStyle/>
          <a:p>
            <a:r>
              <a:rPr lang="en-IN" dirty="0"/>
              <a:t>PBO at the beginning of 2017 (end of 2016)</a:t>
            </a:r>
            <a:endParaRPr lang="en-US" dirty="0"/>
          </a:p>
        </p:txBody>
      </p:sp>
      <p:sp>
        <p:nvSpPr>
          <p:cNvPr id="3" name="Rectangle 2"/>
          <p:cNvSpPr/>
          <p:nvPr/>
        </p:nvSpPr>
        <p:spPr>
          <a:xfrm>
            <a:off x="1016101" y="2378074"/>
            <a:ext cx="4093749" cy="369332"/>
          </a:xfrm>
          <a:prstGeom prst="rect">
            <a:avLst/>
          </a:prstGeom>
        </p:spPr>
        <p:txBody>
          <a:bodyPr wrap="none">
            <a:spAutoFit/>
          </a:bodyPr>
          <a:lstStyle/>
          <a:p>
            <a:r>
              <a:rPr lang="en-IN" dirty="0"/>
              <a:t>Prior service cost (determined previously)</a:t>
            </a:r>
            <a:endParaRPr lang="en-US" dirty="0"/>
          </a:p>
        </p:txBody>
      </p:sp>
      <p:sp>
        <p:nvSpPr>
          <p:cNvPr id="4" name="Rectangle 3"/>
          <p:cNvSpPr/>
          <p:nvPr/>
        </p:nvSpPr>
        <p:spPr>
          <a:xfrm>
            <a:off x="825601" y="2695574"/>
            <a:ext cx="5532120" cy="369332"/>
          </a:xfrm>
          <a:prstGeom prst="rect">
            <a:avLst/>
          </a:prstGeom>
        </p:spPr>
        <p:txBody>
          <a:bodyPr>
            <a:spAutoFit/>
          </a:bodyPr>
          <a:lstStyle/>
          <a:p>
            <a:r>
              <a:rPr lang="en-IN" dirty="0"/>
              <a:t>PBO including prior service cost at the beginning of 2017</a:t>
            </a:r>
          </a:p>
        </p:txBody>
      </p:sp>
      <p:sp>
        <p:nvSpPr>
          <p:cNvPr id="6" name="Rectangle 5"/>
          <p:cNvSpPr/>
          <p:nvPr/>
        </p:nvSpPr>
        <p:spPr>
          <a:xfrm>
            <a:off x="1016101" y="3013074"/>
            <a:ext cx="6085332" cy="369332"/>
          </a:xfrm>
          <a:prstGeom prst="rect">
            <a:avLst/>
          </a:prstGeom>
        </p:spPr>
        <p:txBody>
          <a:bodyPr>
            <a:spAutoFit/>
          </a:bodyPr>
          <a:lstStyle/>
          <a:p>
            <a:r>
              <a:rPr lang="en-IN" dirty="0"/>
              <a:t>Service cost: (</a:t>
            </a:r>
            <a:r>
              <a:rPr lang="en-IN" b="1" dirty="0">
                <a:solidFill>
                  <a:srgbClr val="C00000"/>
                </a:solidFill>
              </a:rPr>
              <a:t>1.7% </a:t>
            </a:r>
            <a:r>
              <a:rPr lang="en-IN" dirty="0"/>
              <a:t>× 1 yr. × $400,000) × 11.46992 × .18456</a:t>
            </a:r>
            <a:endParaRPr lang="en-US" dirty="0"/>
          </a:p>
        </p:txBody>
      </p:sp>
      <p:sp>
        <p:nvSpPr>
          <p:cNvPr id="8" name="Rectangle 7"/>
          <p:cNvSpPr/>
          <p:nvPr/>
        </p:nvSpPr>
        <p:spPr>
          <a:xfrm>
            <a:off x="2121001" y="3259176"/>
            <a:ext cx="2580775" cy="553998"/>
          </a:xfrm>
          <a:prstGeom prst="rect">
            <a:avLst/>
          </a:prstGeom>
        </p:spPr>
        <p:txBody>
          <a:bodyPr>
            <a:spAutoFit/>
          </a:bodyPr>
          <a:lstStyle/>
          <a:p>
            <a:pPr algn="ctr"/>
            <a:r>
              <a:rPr lang="en-US" sz="1500" b="1" dirty="0">
                <a:solidFill>
                  <a:srgbClr val="002060"/>
                </a:solidFill>
              </a:rPr>
              <a:t>Annual retirement benefits</a:t>
            </a:r>
          </a:p>
          <a:p>
            <a:pPr algn="ctr"/>
            <a:r>
              <a:rPr lang="en-US" sz="1500" b="1" dirty="0">
                <a:solidFill>
                  <a:srgbClr val="002060"/>
                </a:solidFill>
              </a:rPr>
              <a:t>from 2017 service</a:t>
            </a:r>
          </a:p>
        </p:txBody>
      </p:sp>
      <p:sp>
        <p:nvSpPr>
          <p:cNvPr id="9" name="Rectangle 8"/>
          <p:cNvSpPr/>
          <p:nvPr/>
        </p:nvSpPr>
        <p:spPr>
          <a:xfrm>
            <a:off x="4450462" y="3292474"/>
            <a:ext cx="1602459" cy="553998"/>
          </a:xfrm>
          <a:prstGeom prst="rect">
            <a:avLst/>
          </a:prstGeom>
        </p:spPr>
        <p:txBody>
          <a:bodyPr>
            <a:spAutoFit/>
          </a:bodyPr>
          <a:lstStyle/>
          <a:p>
            <a:pPr algn="ctr"/>
            <a:r>
              <a:rPr lang="en-US" sz="1500" b="1" dirty="0">
                <a:solidFill>
                  <a:srgbClr val="006600"/>
                </a:solidFill>
              </a:rPr>
              <a:t>To discount</a:t>
            </a:r>
          </a:p>
          <a:p>
            <a:pPr algn="ctr"/>
            <a:r>
              <a:rPr lang="en-US" sz="1500" b="1" dirty="0">
                <a:solidFill>
                  <a:srgbClr val="006600"/>
                </a:solidFill>
              </a:rPr>
              <a:t>to 2046</a:t>
            </a:r>
          </a:p>
        </p:txBody>
      </p:sp>
      <p:sp>
        <p:nvSpPr>
          <p:cNvPr id="11" name="Rectangle 10"/>
          <p:cNvSpPr/>
          <p:nvPr/>
        </p:nvSpPr>
        <p:spPr>
          <a:xfrm>
            <a:off x="5827100" y="3292474"/>
            <a:ext cx="1094501" cy="553998"/>
          </a:xfrm>
          <a:prstGeom prst="rect">
            <a:avLst/>
          </a:prstGeom>
        </p:spPr>
        <p:txBody>
          <a:bodyPr>
            <a:spAutoFit/>
          </a:bodyPr>
          <a:lstStyle/>
          <a:p>
            <a:pPr algn="ctr"/>
            <a:r>
              <a:rPr lang="en-US" sz="1500" b="1" dirty="0">
                <a:solidFill>
                  <a:srgbClr val="002060"/>
                </a:solidFill>
              </a:rPr>
              <a:t>To discount</a:t>
            </a:r>
          </a:p>
          <a:p>
            <a:pPr algn="ctr"/>
            <a:r>
              <a:rPr lang="en-US" sz="1500" b="1" dirty="0">
                <a:solidFill>
                  <a:srgbClr val="002060"/>
                </a:solidFill>
              </a:rPr>
              <a:t>to 2017</a:t>
            </a:r>
          </a:p>
        </p:txBody>
      </p:sp>
      <p:sp>
        <p:nvSpPr>
          <p:cNvPr id="13" name="Rectangle 12"/>
          <p:cNvSpPr/>
          <p:nvPr/>
        </p:nvSpPr>
        <p:spPr>
          <a:xfrm>
            <a:off x="7683601" y="2060574"/>
            <a:ext cx="1061509" cy="369332"/>
          </a:xfrm>
          <a:prstGeom prst="rect">
            <a:avLst/>
          </a:prstGeom>
        </p:spPr>
        <p:txBody>
          <a:bodyPr wrap="none">
            <a:spAutoFit/>
          </a:bodyPr>
          <a:lstStyle/>
          <a:p>
            <a:r>
              <a:rPr lang="en-US" dirty="0"/>
              <a:t>$119,822</a:t>
            </a:r>
          </a:p>
        </p:txBody>
      </p:sp>
      <p:sp>
        <p:nvSpPr>
          <p:cNvPr id="16" name="Rectangle 15"/>
          <p:cNvSpPr/>
          <p:nvPr/>
        </p:nvSpPr>
        <p:spPr>
          <a:xfrm>
            <a:off x="7643627" y="2378074"/>
            <a:ext cx="1040670" cy="369332"/>
          </a:xfrm>
          <a:prstGeom prst="rect">
            <a:avLst/>
          </a:prstGeom>
        </p:spPr>
        <p:txBody>
          <a:bodyPr wrap="none">
            <a:spAutoFit/>
          </a:bodyPr>
          <a:lstStyle/>
          <a:p>
            <a:r>
              <a:rPr lang="en-US" b="1" u="sng" dirty="0">
                <a:solidFill>
                  <a:srgbClr val="C00000"/>
                </a:solidFill>
              </a:rPr>
              <a:t>    15,976</a:t>
            </a:r>
          </a:p>
        </p:txBody>
      </p:sp>
      <p:sp>
        <p:nvSpPr>
          <p:cNvPr id="17" name="Rectangle 16"/>
          <p:cNvSpPr/>
          <p:nvPr/>
        </p:nvSpPr>
        <p:spPr>
          <a:xfrm>
            <a:off x="7800621" y="2689908"/>
            <a:ext cx="944489" cy="369332"/>
          </a:xfrm>
          <a:prstGeom prst="rect">
            <a:avLst/>
          </a:prstGeom>
        </p:spPr>
        <p:txBody>
          <a:bodyPr wrap="none">
            <a:spAutoFit/>
          </a:bodyPr>
          <a:lstStyle/>
          <a:p>
            <a:r>
              <a:rPr lang="en-US" dirty="0"/>
              <a:t>135,798</a:t>
            </a:r>
          </a:p>
        </p:txBody>
      </p:sp>
      <p:sp>
        <p:nvSpPr>
          <p:cNvPr id="18" name="Rectangle 17"/>
          <p:cNvSpPr/>
          <p:nvPr/>
        </p:nvSpPr>
        <p:spPr>
          <a:xfrm>
            <a:off x="7917639" y="3013074"/>
            <a:ext cx="827471" cy="369332"/>
          </a:xfrm>
          <a:prstGeom prst="rect">
            <a:avLst/>
          </a:prstGeom>
        </p:spPr>
        <p:txBody>
          <a:bodyPr wrap="none">
            <a:spAutoFit/>
          </a:bodyPr>
          <a:lstStyle/>
          <a:p>
            <a:r>
              <a:rPr lang="en-US" dirty="0"/>
              <a:t>14,395</a:t>
            </a:r>
          </a:p>
        </p:txBody>
      </p:sp>
      <p:sp>
        <p:nvSpPr>
          <p:cNvPr id="19" name="Rectangle 18"/>
          <p:cNvSpPr/>
          <p:nvPr/>
        </p:nvSpPr>
        <p:spPr>
          <a:xfrm>
            <a:off x="8034659" y="3762374"/>
            <a:ext cx="710451" cy="369332"/>
          </a:xfrm>
          <a:prstGeom prst="rect">
            <a:avLst/>
          </a:prstGeom>
        </p:spPr>
        <p:txBody>
          <a:bodyPr wrap="none">
            <a:spAutoFit/>
          </a:bodyPr>
          <a:lstStyle/>
          <a:p>
            <a:r>
              <a:rPr lang="en-US" dirty="0"/>
              <a:t>8,148</a:t>
            </a:r>
          </a:p>
        </p:txBody>
      </p:sp>
      <p:sp>
        <p:nvSpPr>
          <p:cNvPr id="15" name="Rectangle 14"/>
          <p:cNvSpPr/>
          <p:nvPr/>
        </p:nvSpPr>
        <p:spPr>
          <a:xfrm>
            <a:off x="978428" y="3762374"/>
            <a:ext cx="2914324" cy="369332"/>
          </a:xfrm>
          <a:prstGeom prst="rect">
            <a:avLst/>
          </a:prstGeom>
        </p:spPr>
        <p:txBody>
          <a:bodyPr wrap="none">
            <a:spAutoFit/>
          </a:bodyPr>
          <a:lstStyle/>
          <a:p>
            <a:pPr algn="ctr"/>
            <a:r>
              <a:rPr lang="en-IN" dirty="0"/>
              <a:t>Interest cost:                   × 6%</a:t>
            </a:r>
            <a:endParaRPr lang="en-US" dirty="0"/>
          </a:p>
        </p:txBody>
      </p:sp>
      <p:sp>
        <p:nvSpPr>
          <p:cNvPr id="22" name="Rectangle 21"/>
          <p:cNvSpPr/>
          <p:nvPr/>
        </p:nvSpPr>
        <p:spPr>
          <a:xfrm>
            <a:off x="7683601" y="4111108"/>
            <a:ext cx="1061509" cy="369332"/>
          </a:xfrm>
          <a:prstGeom prst="rect">
            <a:avLst/>
          </a:prstGeom>
        </p:spPr>
        <p:txBody>
          <a:bodyPr wrap="none">
            <a:spAutoFit/>
          </a:bodyPr>
          <a:lstStyle/>
          <a:p>
            <a:r>
              <a:rPr lang="en-US" dirty="0"/>
              <a:t>$158,341</a:t>
            </a:r>
          </a:p>
        </p:txBody>
      </p:sp>
      <p:sp>
        <p:nvSpPr>
          <p:cNvPr id="23" name="Rectangle 22"/>
          <p:cNvSpPr/>
          <p:nvPr/>
        </p:nvSpPr>
        <p:spPr>
          <a:xfrm>
            <a:off x="986773" y="4111108"/>
            <a:ext cx="2364237" cy="369332"/>
          </a:xfrm>
          <a:prstGeom prst="rect">
            <a:avLst/>
          </a:prstGeom>
        </p:spPr>
        <p:txBody>
          <a:bodyPr wrap="none">
            <a:spAutoFit/>
          </a:bodyPr>
          <a:lstStyle/>
          <a:p>
            <a:pPr algn="ctr"/>
            <a:r>
              <a:rPr lang="en-IN" dirty="0"/>
              <a:t>PBO at the end of 2017</a:t>
            </a:r>
            <a:endParaRPr lang="en-US" dirty="0"/>
          </a:p>
        </p:txBody>
      </p:sp>
      <p:cxnSp>
        <p:nvCxnSpPr>
          <p:cNvPr id="21" name="Straight Connector 20"/>
          <p:cNvCxnSpPr/>
          <p:nvPr/>
        </p:nvCxnSpPr>
        <p:spPr>
          <a:xfrm>
            <a:off x="7678502" y="4161908"/>
            <a:ext cx="9650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678502" y="4479408"/>
            <a:ext cx="9650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678502" y="4441308"/>
            <a:ext cx="9650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1143101" y="4967842"/>
            <a:ext cx="5658023" cy="369332"/>
          </a:xfrm>
          <a:prstGeom prst="rect">
            <a:avLst/>
          </a:prstGeom>
          <a:solidFill>
            <a:schemeClr val="accent5">
              <a:lumMod val="20000"/>
              <a:lumOff val="80000"/>
            </a:schemeClr>
          </a:solidFill>
          <a:ln w="12700">
            <a:solidFill>
              <a:srgbClr val="C00000"/>
            </a:solidFill>
          </a:ln>
        </p:spPr>
        <p:txBody>
          <a:bodyPr wrap="none">
            <a:spAutoFit/>
          </a:bodyPr>
          <a:lstStyle/>
          <a:p>
            <a:pPr algn="ctr"/>
            <a:r>
              <a:rPr lang="en-IN" dirty="0"/>
              <a:t>Present value of an ordinary annuity of $1: </a:t>
            </a:r>
            <a:r>
              <a:rPr lang="en-IN" i="1" dirty="0"/>
              <a:t>n</a:t>
            </a:r>
            <a:r>
              <a:rPr lang="en-IN" dirty="0"/>
              <a:t> = 20, </a:t>
            </a:r>
            <a:r>
              <a:rPr lang="en-IN" i="1" dirty="0"/>
              <a:t>i</a:t>
            </a:r>
            <a:r>
              <a:rPr lang="en-IN" dirty="0"/>
              <a:t> = 6%.</a:t>
            </a:r>
            <a:endParaRPr lang="en-US" dirty="0"/>
          </a:p>
        </p:txBody>
      </p:sp>
      <p:cxnSp>
        <p:nvCxnSpPr>
          <p:cNvPr id="25" name="Straight Arrow Connector 24"/>
          <p:cNvCxnSpPr/>
          <p:nvPr/>
        </p:nvCxnSpPr>
        <p:spPr>
          <a:xfrm flipH="1" flipV="1">
            <a:off x="5321401" y="3382406"/>
            <a:ext cx="76200" cy="1585436"/>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4262311" y="5348842"/>
            <a:ext cx="3343672" cy="369332"/>
          </a:xfrm>
          <a:prstGeom prst="rect">
            <a:avLst/>
          </a:prstGeom>
          <a:solidFill>
            <a:schemeClr val="accent5">
              <a:lumMod val="20000"/>
              <a:lumOff val="80000"/>
            </a:schemeClr>
          </a:solidFill>
          <a:ln w="12700">
            <a:solidFill>
              <a:srgbClr val="C00000"/>
            </a:solidFill>
          </a:ln>
        </p:spPr>
        <p:txBody>
          <a:bodyPr wrap="none">
            <a:spAutoFit/>
          </a:bodyPr>
          <a:lstStyle/>
          <a:p>
            <a:pPr algn="ctr"/>
            <a:r>
              <a:rPr lang="en-IN" dirty="0"/>
              <a:t>Present value of $1: </a:t>
            </a:r>
            <a:r>
              <a:rPr lang="en-IN" i="1" dirty="0"/>
              <a:t>n</a:t>
            </a:r>
            <a:r>
              <a:rPr lang="en-IN" dirty="0"/>
              <a:t> = 29, </a:t>
            </a:r>
            <a:r>
              <a:rPr lang="en-IN" i="1" dirty="0"/>
              <a:t>i</a:t>
            </a:r>
            <a:r>
              <a:rPr lang="en-IN" dirty="0"/>
              <a:t> = 6%</a:t>
            </a:r>
            <a:endParaRPr lang="en-US" dirty="0"/>
          </a:p>
        </p:txBody>
      </p:sp>
      <p:cxnSp>
        <p:nvCxnSpPr>
          <p:cNvPr id="32" name="Straight Arrow Connector 31"/>
          <p:cNvCxnSpPr/>
          <p:nvPr/>
        </p:nvCxnSpPr>
        <p:spPr>
          <a:xfrm flipH="1" flipV="1">
            <a:off x="6312001" y="3292474"/>
            <a:ext cx="990600" cy="205636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870520" y="5704442"/>
            <a:ext cx="6432081" cy="646331"/>
          </a:xfrm>
          <a:prstGeom prst="rect">
            <a:avLst/>
          </a:prstGeom>
          <a:solidFill>
            <a:schemeClr val="accent5">
              <a:lumMod val="20000"/>
              <a:lumOff val="80000"/>
            </a:schemeClr>
          </a:solidFill>
          <a:ln w="12700">
            <a:solidFill>
              <a:srgbClr val="C00000"/>
            </a:solidFill>
          </a:ln>
        </p:spPr>
        <p:txBody>
          <a:bodyPr wrap="none" anchor="ctr">
            <a:spAutoFit/>
          </a:bodyPr>
          <a:lstStyle/>
          <a:p>
            <a:pPr algn="ctr"/>
            <a:r>
              <a:rPr lang="en-IN" dirty="0"/>
              <a:t>Includes the beginning balance plus the prior service cost because </a:t>
            </a:r>
          </a:p>
          <a:p>
            <a:pPr algn="ctr"/>
            <a:r>
              <a:rPr lang="en-IN" dirty="0"/>
              <a:t>the amendment occurred at the beginning of the year</a:t>
            </a:r>
            <a:endParaRPr lang="en-US" dirty="0"/>
          </a:p>
        </p:txBody>
      </p:sp>
      <p:cxnSp>
        <p:nvCxnSpPr>
          <p:cNvPr id="37" name="Straight Arrow Connector 36"/>
          <p:cNvCxnSpPr/>
          <p:nvPr/>
        </p:nvCxnSpPr>
        <p:spPr>
          <a:xfrm>
            <a:off x="2902051" y="4085708"/>
            <a:ext cx="0" cy="1618734"/>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7805912" y="2682874"/>
            <a:ext cx="944489" cy="369332"/>
          </a:xfrm>
          <a:prstGeom prst="rect">
            <a:avLst/>
          </a:prstGeom>
        </p:spPr>
        <p:txBody>
          <a:bodyPr wrap="none">
            <a:spAutoFit/>
          </a:bodyPr>
          <a:lstStyle/>
          <a:p>
            <a:r>
              <a:rPr lang="en-US" dirty="0"/>
              <a:t>135,798</a:t>
            </a:r>
          </a:p>
        </p:txBody>
      </p:sp>
      <p:sp>
        <p:nvSpPr>
          <p:cNvPr id="33" name="Title 1"/>
          <p:cNvSpPr>
            <a:spLocks noGrp="1"/>
          </p:cNvSpPr>
          <p:nvPr>
            <p:ph type="title"/>
          </p:nvPr>
        </p:nvSpPr>
        <p:spPr>
          <a:xfrm>
            <a:off x="761999" y="0"/>
            <a:ext cx="8382000" cy="1444625"/>
          </a:xfrm>
        </p:spPr>
        <p:txBody>
          <a:bodyPr/>
          <a:lstStyle/>
          <a:p>
            <a:r>
              <a:rPr lang="en-IN" dirty="0"/>
              <a:t>Prior Service Cost </a:t>
            </a:r>
            <a:r>
              <a:rPr lang="en-IN" sz="2400" dirty="0"/>
              <a:t>(continued)</a:t>
            </a:r>
          </a:p>
        </p:txBody>
      </p:sp>
    </p:spTree>
    <p:extLst>
      <p:ext uri="{BB962C8B-B14F-4D97-AF65-F5344CB8AC3E}">
        <p14:creationId xmlns:p14="http://schemas.microsoft.com/office/powerpoint/2010/main" val="32440050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par>
                          <p:cTn id="53" fill="hold">
                            <p:stCondLst>
                              <p:cond delay="500"/>
                            </p:stCondLst>
                            <p:childTnLst>
                              <p:par>
                                <p:cTn id="54" presetID="42" presetClass="path" presetSubtype="0" accel="50000" decel="50000" fill="hold" grpId="0" nodeType="afterEffect">
                                  <p:stCondLst>
                                    <p:cond delay="0"/>
                                  </p:stCondLst>
                                  <p:childTnLst>
                                    <p:animMotion origin="layout" path="M 4.16667E-6 0.00648 L -0.58907 0.15741 " pathEditMode="relative" rAng="0" ptsTypes="AA">
                                      <p:cBhvr>
                                        <p:cTn id="55" dur="2000" fill="hold"/>
                                        <p:tgtEl>
                                          <p:spTgt spid="42"/>
                                        </p:tgtEl>
                                        <p:attrNameLst>
                                          <p:attrName>ppt_x</p:attrName>
                                          <p:attrName>ppt_y</p:attrName>
                                        </p:attrNameLst>
                                      </p:cBhvr>
                                      <p:rCtr x="-29462" y="7546"/>
                                    </p:animMotion>
                                  </p:childTnLst>
                                </p:cTn>
                              </p:par>
                            </p:childTnLst>
                          </p:cTn>
                        </p:par>
                        <p:par>
                          <p:cTn id="56" fill="hold">
                            <p:stCondLst>
                              <p:cond delay="25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par>
                                <p:cTn id="69" presetID="10" presetClass="entr" presetSubtype="0"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par>
                                <p:cTn id="72" presetID="10" presetClass="entr" presetSubtype="0" fill="hold"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par>
                                <p:cTn id="75" presetID="10" presetClass="entr" presetSubtype="0" fill="hold"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ipe(up)">
                                      <p:cBhvr>
                                        <p:cTn id="82" dur="500"/>
                                        <p:tgtEl>
                                          <p:spTgt spid="25"/>
                                        </p:tgtEl>
                                      </p:cBhvr>
                                    </p:animEffect>
                                  </p:childTnLst>
                                </p:cTn>
                              </p:par>
                            </p:childTnLst>
                          </p:cTn>
                        </p:par>
                        <p:par>
                          <p:cTn id="83" fill="hold">
                            <p:stCondLst>
                              <p:cond delay="500"/>
                            </p:stCondLst>
                            <p:childTnLst>
                              <p:par>
                                <p:cTn id="84" presetID="22" presetClass="entr" presetSubtype="1"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up)">
                                      <p:cBhvr>
                                        <p:cTn id="86" dur="500"/>
                                        <p:tgtEl>
                                          <p:spTgt spid="28"/>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grpId="1" nodeType="clickEffect">
                                  <p:stCondLst>
                                    <p:cond delay="0"/>
                                  </p:stCondLst>
                                  <p:childTnLst>
                                    <p:set>
                                      <p:cBhvr>
                                        <p:cTn id="90" dur="1" fill="hold">
                                          <p:stCondLst>
                                            <p:cond delay="0"/>
                                          </p:stCondLst>
                                        </p:cTn>
                                        <p:tgtEl>
                                          <p:spTgt spid="28"/>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25"/>
                                        </p:tgtEl>
                                        <p:attrNameLst>
                                          <p:attrName>style.visibility</p:attrName>
                                        </p:attrNameLst>
                                      </p:cBhvr>
                                      <p:to>
                                        <p:strVal val="hidden"/>
                                      </p:to>
                                    </p:set>
                                  </p:childTnLst>
                                </p:cTn>
                              </p:par>
                            </p:childTnLst>
                          </p:cTn>
                        </p:par>
                        <p:par>
                          <p:cTn id="93" fill="hold">
                            <p:stCondLst>
                              <p:cond delay="0"/>
                            </p:stCondLst>
                            <p:childTnLst>
                              <p:par>
                                <p:cTn id="94" presetID="22" presetClass="entr" presetSubtype="1" fill="hold"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up)">
                                      <p:cBhvr>
                                        <p:cTn id="96" dur="500"/>
                                        <p:tgtEl>
                                          <p:spTgt spid="32"/>
                                        </p:tgtEl>
                                      </p:cBhvr>
                                    </p:animEffect>
                                  </p:childTnLst>
                                </p:cTn>
                              </p:par>
                            </p:childTnLst>
                          </p:cTn>
                        </p:par>
                        <p:par>
                          <p:cTn id="97" fill="hold">
                            <p:stCondLst>
                              <p:cond delay="500"/>
                            </p:stCondLst>
                            <p:childTnLst>
                              <p:par>
                                <p:cTn id="98" presetID="22" presetClass="entr" presetSubtype="1" fill="hold" grpId="0"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wipe(up)">
                                      <p:cBhvr>
                                        <p:cTn id="100" dur="500"/>
                                        <p:tgtEl>
                                          <p:spTgt spid="31"/>
                                        </p:tgtEl>
                                      </p:cBhvr>
                                    </p:animEffect>
                                  </p:childTnLst>
                                </p:cTn>
                              </p:par>
                            </p:childTnLst>
                          </p:cTn>
                        </p:par>
                      </p:childTnLst>
                    </p:cTn>
                  </p:par>
                  <p:par>
                    <p:cTn id="101" fill="hold">
                      <p:stCondLst>
                        <p:cond delay="indefinite"/>
                      </p:stCondLst>
                      <p:childTnLst>
                        <p:par>
                          <p:cTn id="102" fill="hold">
                            <p:stCondLst>
                              <p:cond delay="0"/>
                            </p:stCondLst>
                            <p:childTnLst>
                              <p:par>
                                <p:cTn id="103" presetID="1" presetClass="exit" presetSubtype="0" fill="hold" grpId="1" nodeType="clickEffect">
                                  <p:stCondLst>
                                    <p:cond delay="0"/>
                                  </p:stCondLst>
                                  <p:childTnLst>
                                    <p:set>
                                      <p:cBhvr>
                                        <p:cTn id="104" dur="1" fill="hold">
                                          <p:stCondLst>
                                            <p:cond delay="0"/>
                                          </p:stCondLst>
                                        </p:cTn>
                                        <p:tgtEl>
                                          <p:spTgt spid="31"/>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32"/>
                                        </p:tgtEl>
                                        <p:attrNameLst>
                                          <p:attrName>style.visibility</p:attrName>
                                        </p:attrNameLst>
                                      </p:cBhvr>
                                      <p:to>
                                        <p:strVal val="hidden"/>
                                      </p:to>
                                    </p:set>
                                  </p:childTnLst>
                                </p:cTn>
                              </p:par>
                            </p:childTnLst>
                          </p:cTn>
                        </p:par>
                        <p:par>
                          <p:cTn id="107" fill="hold">
                            <p:stCondLst>
                              <p:cond delay="0"/>
                            </p:stCondLst>
                            <p:childTnLst>
                              <p:par>
                                <p:cTn id="108" presetID="22" presetClass="entr" presetSubtype="1" fill="hold" nodeType="after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wipe(up)">
                                      <p:cBhvr>
                                        <p:cTn id="110" dur="500"/>
                                        <p:tgtEl>
                                          <p:spTgt spid="37"/>
                                        </p:tgtEl>
                                      </p:cBhvr>
                                    </p:animEffect>
                                  </p:childTnLst>
                                </p:cTn>
                              </p:par>
                            </p:childTnLst>
                          </p:cTn>
                        </p:par>
                        <p:par>
                          <p:cTn id="111" fill="hold">
                            <p:stCondLst>
                              <p:cond delay="500"/>
                            </p:stCondLst>
                            <p:childTnLst>
                              <p:par>
                                <p:cTn id="112" presetID="22" presetClass="entr" presetSubtype="1" fill="hold" grpId="0" nodeType="after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wipe(up)">
                                      <p:cBhvr>
                                        <p:cTn id="11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p:bldP spid="3" grpId="0"/>
      <p:bldP spid="4" grpId="0"/>
      <p:bldP spid="6" grpId="0"/>
      <p:bldP spid="8" grpId="0"/>
      <p:bldP spid="9" grpId="0"/>
      <p:bldP spid="11" grpId="0"/>
      <p:bldP spid="13" grpId="0"/>
      <p:bldP spid="16" grpId="0"/>
      <p:bldP spid="17" grpId="0"/>
      <p:bldP spid="18" grpId="0"/>
      <p:bldP spid="19" grpId="0"/>
      <p:bldP spid="15" grpId="0"/>
      <p:bldP spid="22" grpId="0"/>
      <p:bldP spid="23" grpId="0"/>
      <p:bldP spid="28" grpId="0" animBg="1"/>
      <p:bldP spid="28" grpId="1" animBg="1"/>
      <p:bldP spid="31" grpId="0" animBg="1"/>
      <p:bldP spid="31" grpId="1" animBg="1"/>
      <p:bldP spid="36" grpId="0" animBg="1"/>
      <p:bldP spid="42" grpId="0"/>
      <p:bldP spid="4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7910111" y="2514600"/>
            <a:ext cx="1157689" cy="400110"/>
          </a:xfrm>
          <a:prstGeom prst="rect">
            <a:avLst/>
          </a:prstGeom>
        </p:spPr>
        <p:txBody>
          <a:bodyPr wrap="none">
            <a:spAutoFit/>
          </a:bodyPr>
          <a:lstStyle/>
          <a:p>
            <a:r>
              <a:rPr lang="en-US" sz="2000" dirty="0"/>
              <a:t>$158,341</a:t>
            </a:r>
          </a:p>
        </p:txBody>
      </p:sp>
      <p:sp>
        <p:nvSpPr>
          <p:cNvPr id="19457" name="Title 1"/>
          <p:cNvSpPr>
            <a:spLocks noGrp="1"/>
          </p:cNvSpPr>
          <p:nvPr>
            <p:ph type="title"/>
          </p:nvPr>
        </p:nvSpPr>
        <p:spPr/>
        <p:txBody>
          <a:bodyPr/>
          <a:lstStyle/>
          <a:p>
            <a:r>
              <a:rPr lang="en-IN" dirty="0"/>
              <a:t>Prior Service Cost </a:t>
            </a:r>
            <a:r>
              <a:rPr lang="en-IN" sz="2400" dirty="0" smtClean="0"/>
              <a:t>(cont. 2)</a:t>
            </a:r>
            <a:endParaRPr lang="en-IN" dirty="0"/>
          </a:p>
        </p:txBody>
      </p:sp>
      <p:sp>
        <p:nvSpPr>
          <p:cNvPr id="5" name="Content Placeholder 4"/>
          <p:cNvSpPr>
            <a:spLocks noGrp="1"/>
          </p:cNvSpPr>
          <p:nvPr>
            <p:ph idx="1"/>
          </p:nvPr>
        </p:nvSpPr>
        <p:spPr>
          <a:xfrm>
            <a:off x="761999" y="1276350"/>
            <a:ext cx="8013600" cy="5057775"/>
          </a:xfrm>
        </p:spPr>
        <p:txBody>
          <a:bodyPr>
            <a:normAutofit/>
          </a:bodyPr>
          <a:lstStyle/>
          <a:p>
            <a:pPr marL="0" indent="0">
              <a:buNone/>
            </a:pPr>
            <a:r>
              <a:rPr lang="en-US" sz="2400" b="1" dirty="0">
                <a:solidFill>
                  <a:srgbClr val="C00000"/>
                </a:solidFill>
              </a:rPr>
              <a:t>The plan amendment would affect not only the year in which it occurs, but also each subsequent year because the revised pension formula determines each year’s service cost.</a:t>
            </a:r>
            <a:endParaRPr lang="en-IN" sz="2400" b="1" dirty="0">
              <a:solidFill>
                <a:srgbClr val="C00000"/>
              </a:solidFill>
            </a:endParaRPr>
          </a:p>
          <a:p>
            <a:endParaRPr lang="en-IN" sz="2000" b="1" dirty="0">
              <a:solidFill>
                <a:schemeClr val="accent6">
                  <a:lumMod val="50000"/>
                </a:schemeClr>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2" name="Rectangle 1"/>
          <p:cNvSpPr/>
          <p:nvPr/>
        </p:nvSpPr>
        <p:spPr>
          <a:xfrm>
            <a:off x="1001311" y="2515969"/>
            <a:ext cx="4691541" cy="400110"/>
          </a:xfrm>
          <a:prstGeom prst="rect">
            <a:avLst/>
          </a:prstGeom>
        </p:spPr>
        <p:txBody>
          <a:bodyPr wrap="none">
            <a:spAutoFit/>
          </a:bodyPr>
          <a:lstStyle/>
          <a:p>
            <a:r>
              <a:rPr lang="en-IN" sz="2000" dirty="0"/>
              <a:t>PBO at the beginning of 2018 (end of 2017)</a:t>
            </a:r>
            <a:endParaRPr lang="en-US" sz="2000" dirty="0"/>
          </a:p>
        </p:txBody>
      </p:sp>
      <p:sp>
        <p:nvSpPr>
          <p:cNvPr id="6" name="Rectangle 5"/>
          <p:cNvSpPr/>
          <p:nvPr/>
        </p:nvSpPr>
        <p:spPr>
          <a:xfrm>
            <a:off x="1191811" y="2859901"/>
            <a:ext cx="6630120" cy="400110"/>
          </a:xfrm>
          <a:prstGeom prst="rect">
            <a:avLst/>
          </a:prstGeom>
        </p:spPr>
        <p:txBody>
          <a:bodyPr wrap="square">
            <a:spAutoFit/>
          </a:bodyPr>
          <a:lstStyle/>
          <a:p>
            <a:r>
              <a:rPr lang="en-IN" sz="2000" dirty="0"/>
              <a:t>Service cost: (</a:t>
            </a:r>
            <a:r>
              <a:rPr lang="en-IN" sz="2000" b="1" dirty="0">
                <a:solidFill>
                  <a:srgbClr val="C00000"/>
                </a:solidFill>
              </a:rPr>
              <a:t>1.7%</a:t>
            </a:r>
            <a:r>
              <a:rPr lang="en-IN" sz="2000" b="1" dirty="0"/>
              <a:t> </a:t>
            </a:r>
            <a:r>
              <a:rPr lang="en-IN" sz="2000" dirty="0"/>
              <a:t>× 1 yr. × $400,000) × 11.46992 × .19563</a:t>
            </a:r>
            <a:endParaRPr lang="en-US" sz="2000" dirty="0"/>
          </a:p>
        </p:txBody>
      </p:sp>
      <p:sp>
        <p:nvSpPr>
          <p:cNvPr id="8" name="Rectangle 7"/>
          <p:cNvSpPr/>
          <p:nvPr/>
        </p:nvSpPr>
        <p:spPr>
          <a:xfrm>
            <a:off x="2223417" y="3211096"/>
            <a:ext cx="2838853" cy="646331"/>
          </a:xfrm>
          <a:prstGeom prst="rect">
            <a:avLst/>
          </a:prstGeom>
        </p:spPr>
        <p:txBody>
          <a:bodyPr>
            <a:spAutoFit/>
          </a:bodyPr>
          <a:lstStyle/>
          <a:p>
            <a:pPr algn="ctr"/>
            <a:r>
              <a:rPr lang="en-US" b="1" dirty="0">
                <a:solidFill>
                  <a:srgbClr val="002060"/>
                </a:solidFill>
              </a:rPr>
              <a:t>Annual retirement benefits</a:t>
            </a:r>
          </a:p>
          <a:p>
            <a:pPr algn="ctr"/>
            <a:r>
              <a:rPr lang="en-US" b="1" dirty="0">
                <a:solidFill>
                  <a:srgbClr val="002060"/>
                </a:solidFill>
              </a:rPr>
              <a:t>from 2018 service</a:t>
            </a:r>
          </a:p>
        </p:txBody>
      </p:sp>
      <p:sp>
        <p:nvSpPr>
          <p:cNvPr id="9" name="Rectangle 8"/>
          <p:cNvSpPr/>
          <p:nvPr/>
        </p:nvSpPr>
        <p:spPr>
          <a:xfrm>
            <a:off x="4961452" y="3189069"/>
            <a:ext cx="1602459" cy="646331"/>
          </a:xfrm>
          <a:prstGeom prst="rect">
            <a:avLst/>
          </a:prstGeom>
        </p:spPr>
        <p:txBody>
          <a:bodyPr>
            <a:spAutoFit/>
          </a:bodyPr>
          <a:lstStyle/>
          <a:p>
            <a:pPr algn="ctr"/>
            <a:r>
              <a:rPr lang="en-US" b="1" dirty="0">
                <a:solidFill>
                  <a:srgbClr val="006600"/>
                </a:solidFill>
              </a:rPr>
              <a:t>To discount</a:t>
            </a:r>
          </a:p>
          <a:p>
            <a:pPr algn="ctr"/>
            <a:r>
              <a:rPr lang="en-US" b="1" dirty="0">
                <a:solidFill>
                  <a:srgbClr val="006600"/>
                </a:solidFill>
              </a:rPr>
              <a:t>to 2046</a:t>
            </a:r>
          </a:p>
        </p:txBody>
      </p:sp>
      <p:sp>
        <p:nvSpPr>
          <p:cNvPr id="11" name="Rectangle 10"/>
          <p:cNvSpPr/>
          <p:nvPr/>
        </p:nvSpPr>
        <p:spPr>
          <a:xfrm>
            <a:off x="6335311" y="3225800"/>
            <a:ext cx="1324346" cy="646331"/>
          </a:xfrm>
          <a:prstGeom prst="rect">
            <a:avLst/>
          </a:prstGeom>
        </p:spPr>
        <p:txBody>
          <a:bodyPr>
            <a:spAutoFit/>
          </a:bodyPr>
          <a:lstStyle/>
          <a:p>
            <a:pPr algn="ctr"/>
            <a:r>
              <a:rPr lang="en-US" b="1" dirty="0">
                <a:solidFill>
                  <a:srgbClr val="002060"/>
                </a:solidFill>
              </a:rPr>
              <a:t>To discount</a:t>
            </a:r>
          </a:p>
          <a:p>
            <a:pPr algn="ctr"/>
            <a:r>
              <a:rPr lang="en-US" b="1" dirty="0">
                <a:solidFill>
                  <a:srgbClr val="002060"/>
                </a:solidFill>
              </a:rPr>
              <a:t>to 2018</a:t>
            </a:r>
          </a:p>
        </p:txBody>
      </p:sp>
      <p:sp>
        <p:nvSpPr>
          <p:cNvPr id="18" name="Rectangle 17"/>
          <p:cNvSpPr/>
          <p:nvPr/>
        </p:nvSpPr>
        <p:spPr>
          <a:xfrm>
            <a:off x="8093349" y="2859901"/>
            <a:ext cx="898003" cy="400110"/>
          </a:xfrm>
          <a:prstGeom prst="rect">
            <a:avLst/>
          </a:prstGeom>
        </p:spPr>
        <p:txBody>
          <a:bodyPr wrap="none">
            <a:spAutoFit/>
          </a:bodyPr>
          <a:lstStyle/>
          <a:p>
            <a:r>
              <a:rPr lang="en-US" sz="2000" dirty="0"/>
              <a:t>15,258</a:t>
            </a:r>
          </a:p>
        </p:txBody>
      </p:sp>
      <p:sp>
        <p:nvSpPr>
          <p:cNvPr id="19" name="Rectangle 18"/>
          <p:cNvSpPr/>
          <p:nvPr/>
        </p:nvSpPr>
        <p:spPr>
          <a:xfrm>
            <a:off x="8210369" y="3776246"/>
            <a:ext cx="768159" cy="400110"/>
          </a:xfrm>
          <a:prstGeom prst="rect">
            <a:avLst/>
          </a:prstGeom>
        </p:spPr>
        <p:txBody>
          <a:bodyPr wrap="none">
            <a:spAutoFit/>
          </a:bodyPr>
          <a:lstStyle/>
          <a:p>
            <a:r>
              <a:rPr lang="en-US" sz="2000" dirty="0"/>
              <a:t>9,500</a:t>
            </a:r>
          </a:p>
        </p:txBody>
      </p:sp>
      <p:sp>
        <p:nvSpPr>
          <p:cNvPr id="15" name="Rectangle 14"/>
          <p:cNvSpPr/>
          <p:nvPr/>
        </p:nvSpPr>
        <p:spPr>
          <a:xfrm>
            <a:off x="843223" y="3776246"/>
            <a:ext cx="3536161" cy="400110"/>
          </a:xfrm>
          <a:prstGeom prst="rect">
            <a:avLst/>
          </a:prstGeom>
        </p:spPr>
        <p:txBody>
          <a:bodyPr wrap="none">
            <a:spAutoFit/>
          </a:bodyPr>
          <a:lstStyle/>
          <a:p>
            <a:pPr algn="ctr"/>
            <a:r>
              <a:rPr lang="en-IN" sz="2000" dirty="0"/>
              <a:t>      Interest cost</a:t>
            </a:r>
            <a:r>
              <a:rPr lang="en-IN" sz="2000" dirty="0" smtClean="0"/>
              <a:t>: $</a:t>
            </a:r>
            <a:r>
              <a:rPr lang="en-IN" sz="2000" dirty="0"/>
              <a:t>158,341 × 6%</a:t>
            </a:r>
            <a:endParaRPr lang="en-US" sz="2000" dirty="0"/>
          </a:p>
        </p:txBody>
      </p:sp>
      <p:sp>
        <p:nvSpPr>
          <p:cNvPr id="22" name="Rectangle 21"/>
          <p:cNvSpPr/>
          <p:nvPr/>
        </p:nvSpPr>
        <p:spPr>
          <a:xfrm>
            <a:off x="7859311" y="4124980"/>
            <a:ext cx="1157689" cy="400110"/>
          </a:xfrm>
          <a:prstGeom prst="rect">
            <a:avLst/>
          </a:prstGeom>
        </p:spPr>
        <p:txBody>
          <a:bodyPr wrap="none">
            <a:spAutoFit/>
          </a:bodyPr>
          <a:lstStyle/>
          <a:p>
            <a:r>
              <a:rPr lang="en-US" sz="2000" dirty="0"/>
              <a:t>$183,099</a:t>
            </a:r>
          </a:p>
        </p:txBody>
      </p:sp>
      <p:sp>
        <p:nvSpPr>
          <p:cNvPr id="23" name="Rectangle 22"/>
          <p:cNvSpPr/>
          <p:nvPr/>
        </p:nvSpPr>
        <p:spPr>
          <a:xfrm>
            <a:off x="842326" y="4124980"/>
            <a:ext cx="2775953" cy="400110"/>
          </a:xfrm>
          <a:prstGeom prst="rect">
            <a:avLst/>
          </a:prstGeom>
        </p:spPr>
        <p:txBody>
          <a:bodyPr wrap="none">
            <a:spAutoFit/>
          </a:bodyPr>
          <a:lstStyle/>
          <a:p>
            <a:pPr algn="ctr"/>
            <a:r>
              <a:rPr lang="en-IN" sz="2000" dirty="0"/>
              <a:t>   PBO at the end of 2018</a:t>
            </a:r>
            <a:endParaRPr lang="en-US" sz="2000" dirty="0"/>
          </a:p>
        </p:txBody>
      </p:sp>
      <p:cxnSp>
        <p:nvCxnSpPr>
          <p:cNvPr id="21" name="Straight Connector 20"/>
          <p:cNvCxnSpPr/>
          <p:nvPr/>
        </p:nvCxnSpPr>
        <p:spPr>
          <a:xfrm>
            <a:off x="7961103" y="4175780"/>
            <a:ext cx="9650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961103" y="4493280"/>
            <a:ext cx="9650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961103" y="4455180"/>
            <a:ext cx="9650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1087818" y="4981714"/>
            <a:ext cx="6120010" cy="400110"/>
          </a:xfrm>
          <a:prstGeom prst="rect">
            <a:avLst/>
          </a:prstGeom>
          <a:solidFill>
            <a:schemeClr val="accent5">
              <a:lumMod val="20000"/>
              <a:lumOff val="80000"/>
            </a:schemeClr>
          </a:solidFill>
          <a:ln w="12700">
            <a:solidFill>
              <a:srgbClr val="C00000"/>
            </a:solidFill>
          </a:ln>
        </p:spPr>
        <p:txBody>
          <a:bodyPr wrap="none">
            <a:spAutoFit/>
          </a:bodyPr>
          <a:lstStyle/>
          <a:p>
            <a:pPr algn="ctr"/>
            <a:r>
              <a:rPr lang="en-IN" sz="2000" dirty="0"/>
              <a:t>Present value of an ordinary annuity of $1: </a:t>
            </a:r>
            <a:r>
              <a:rPr lang="en-IN" sz="2000" i="1" dirty="0"/>
              <a:t>n</a:t>
            </a:r>
            <a:r>
              <a:rPr lang="en-IN" sz="2000" dirty="0"/>
              <a:t> = 20, </a:t>
            </a:r>
            <a:r>
              <a:rPr lang="en-IN" sz="2000" i="1" dirty="0"/>
              <a:t>i</a:t>
            </a:r>
            <a:r>
              <a:rPr lang="en-IN" sz="2000" dirty="0"/>
              <a:t> = 6</a:t>
            </a:r>
            <a:r>
              <a:rPr lang="en-IN" sz="2000" dirty="0" smtClean="0"/>
              <a:t>%</a:t>
            </a:r>
            <a:endParaRPr lang="en-US" sz="2000" dirty="0"/>
          </a:p>
        </p:txBody>
      </p:sp>
      <p:cxnSp>
        <p:nvCxnSpPr>
          <p:cNvPr id="25" name="Straight Arrow Connector 24"/>
          <p:cNvCxnSpPr/>
          <p:nvPr/>
        </p:nvCxnSpPr>
        <p:spPr>
          <a:xfrm flipH="1">
            <a:off x="5478061" y="3230146"/>
            <a:ext cx="0" cy="167536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4267013" y="5362714"/>
            <a:ext cx="3685689" cy="400110"/>
          </a:xfrm>
          <a:prstGeom prst="rect">
            <a:avLst/>
          </a:prstGeom>
          <a:solidFill>
            <a:schemeClr val="accent5">
              <a:lumMod val="20000"/>
              <a:lumOff val="80000"/>
            </a:schemeClr>
          </a:solidFill>
          <a:ln w="12700">
            <a:solidFill>
              <a:srgbClr val="C00000"/>
            </a:solidFill>
          </a:ln>
        </p:spPr>
        <p:txBody>
          <a:bodyPr wrap="none">
            <a:spAutoFit/>
          </a:bodyPr>
          <a:lstStyle/>
          <a:p>
            <a:pPr algn="ctr"/>
            <a:r>
              <a:rPr lang="en-IN" sz="2000" dirty="0"/>
              <a:t>Present value of $1: </a:t>
            </a:r>
            <a:r>
              <a:rPr lang="en-IN" sz="2000" i="1" dirty="0"/>
              <a:t>n</a:t>
            </a:r>
            <a:r>
              <a:rPr lang="en-IN" sz="2000" dirty="0"/>
              <a:t> = 28, </a:t>
            </a:r>
            <a:r>
              <a:rPr lang="en-IN" sz="2000" i="1" dirty="0"/>
              <a:t>i</a:t>
            </a:r>
            <a:r>
              <a:rPr lang="en-IN" sz="2000" dirty="0"/>
              <a:t> = 6%</a:t>
            </a:r>
            <a:endParaRPr lang="en-US" sz="2000" dirty="0"/>
          </a:p>
        </p:txBody>
      </p:sp>
      <p:cxnSp>
        <p:nvCxnSpPr>
          <p:cNvPr id="32" name="Straight Arrow Connector 31"/>
          <p:cNvCxnSpPr/>
          <p:nvPr/>
        </p:nvCxnSpPr>
        <p:spPr>
          <a:xfrm flipH="1">
            <a:off x="6697261" y="3189069"/>
            <a:ext cx="0" cy="205636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662663" y="5718314"/>
            <a:ext cx="7199215" cy="707886"/>
          </a:xfrm>
          <a:prstGeom prst="rect">
            <a:avLst/>
          </a:prstGeom>
          <a:solidFill>
            <a:schemeClr val="accent5">
              <a:lumMod val="20000"/>
              <a:lumOff val="80000"/>
            </a:schemeClr>
          </a:solidFill>
          <a:ln w="12700">
            <a:solidFill>
              <a:srgbClr val="C00000"/>
            </a:solidFill>
          </a:ln>
        </p:spPr>
        <p:txBody>
          <a:bodyPr wrap="none">
            <a:spAutoFit/>
          </a:bodyPr>
          <a:lstStyle/>
          <a:p>
            <a:pPr algn="ctr"/>
            <a:r>
              <a:rPr lang="en-IN" sz="2000" dirty="0"/>
              <a:t>Includes the beginning </a:t>
            </a:r>
            <a:r>
              <a:rPr lang="en-IN" sz="2000" b="1" dirty="0">
                <a:solidFill>
                  <a:srgbClr val="C00000"/>
                </a:solidFill>
              </a:rPr>
              <a:t>balance plus the prior service cost because </a:t>
            </a:r>
          </a:p>
          <a:p>
            <a:pPr algn="ctr"/>
            <a:r>
              <a:rPr lang="en-IN" sz="2000" b="1" dirty="0">
                <a:solidFill>
                  <a:srgbClr val="C00000"/>
                </a:solidFill>
              </a:rPr>
              <a:t>the amendment occurred at the beginning of the year</a:t>
            </a:r>
            <a:endParaRPr lang="en-US" sz="2000" b="1" dirty="0">
              <a:solidFill>
                <a:srgbClr val="C00000"/>
              </a:solidFill>
            </a:endParaRPr>
          </a:p>
        </p:txBody>
      </p:sp>
      <p:cxnSp>
        <p:nvCxnSpPr>
          <p:cNvPr id="37" name="Straight Arrow Connector 36"/>
          <p:cNvCxnSpPr/>
          <p:nvPr/>
        </p:nvCxnSpPr>
        <p:spPr>
          <a:xfrm>
            <a:off x="2868211" y="4099580"/>
            <a:ext cx="0" cy="1618734"/>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37324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500"/>
                            </p:stCondLst>
                            <p:childTnLst>
                              <p:par>
                                <p:cTn id="61" presetID="22" presetClass="entr" presetSubtype="1"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up)">
                                      <p:cBhvr>
                                        <p:cTn id="63" dur="500"/>
                                        <p:tgtEl>
                                          <p:spTgt spid="28"/>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xit" presetSubtype="0" fill="hold" grpId="1" nodeType="clickEffect">
                                  <p:stCondLst>
                                    <p:cond delay="0"/>
                                  </p:stCondLst>
                                  <p:childTnLst>
                                    <p:set>
                                      <p:cBhvr>
                                        <p:cTn id="67" dur="1" fill="hold">
                                          <p:stCondLst>
                                            <p:cond delay="0"/>
                                          </p:stCondLst>
                                        </p:cTn>
                                        <p:tgtEl>
                                          <p:spTgt spid="28"/>
                                        </p:tgtEl>
                                        <p:attrNameLst>
                                          <p:attrName>style.visibility</p:attrName>
                                        </p:attrNameLst>
                                      </p:cBhvr>
                                      <p:to>
                                        <p:strVal val="hidden"/>
                                      </p:to>
                                    </p:set>
                                  </p:childTnLst>
                                </p:cTn>
                              </p:par>
                              <p:par>
                                <p:cTn id="68" presetID="1" presetClass="exit" presetSubtype="0" fill="hold" nodeType="withEffect">
                                  <p:stCondLst>
                                    <p:cond delay="0"/>
                                  </p:stCondLst>
                                  <p:childTnLst>
                                    <p:set>
                                      <p:cBhvr>
                                        <p:cTn id="69" dur="1" fill="hold">
                                          <p:stCondLst>
                                            <p:cond delay="0"/>
                                          </p:stCondLst>
                                        </p:cTn>
                                        <p:tgtEl>
                                          <p:spTgt spid="25"/>
                                        </p:tgtEl>
                                        <p:attrNameLst>
                                          <p:attrName>style.visibility</p:attrName>
                                        </p:attrNameLst>
                                      </p:cBhvr>
                                      <p:to>
                                        <p:strVal val="hidden"/>
                                      </p:to>
                                    </p:set>
                                  </p:childTnLst>
                                </p:cTn>
                              </p:par>
                            </p:childTnLst>
                          </p:cTn>
                        </p:par>
                        <p:par>
                          <p:cTn id="70" fill="hold">
                            <p:stCondLst>
                              <p:cond delay="0"/>
                            </p:stCondLst>
                            <p:childTnLst>
                              <p:par>
                                <p:cTn id="71" presetID="22" presetClass="entr" presetSubtype="1" fill="hold"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up)">
                                      <p:cBhvr>
                                        <p:cTn id="73" dur="500"/>
                                        <p:tgtEl>
                                          <p:spTgt spid="32"/>
                                        </p:tgtEl>
                                      </p:cBhvr>
                                    </p:animEffect>
                                  </p:childTnLst>
                                </p:cTn>
                              </p:par>
                            </p:childTnLst>
                          </p:cTn>
                        </p:par>
                        <p:par>
                          <p:cTn id="74" fill="hold">
                            <p:stCondLst>
                              <p:cond delay="500"/>
                            </p:stCondLst>
                            <p:childTnLst>
                              <p:par>
                                <p:cTn id="75" presetID="22" presetClass="entr" presetSubtype="1"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xit" presetSubtype="0" fill="hold" grpId="1" nodeType="clickEffect">
                                  <p:stCondLst>
                                    <p:cond delay="0"/>
                                  </p:stCondLst>
                                  <p:childTnLst>
                                    <p:set>
                                      <p:cBhvr>
                                        <p:cTn id="81" dur="1" fill="hold">
                                          <p:stCondLst>
                                            <p:cond delay="0"/>
                                          </p:stCondLst>
                                        </p:cTn>
                                        <p:tgtEl>
                                          <p:spTgt spid="31"/>
                                        </p:tgtEl>
                                        <p:attrNameLst>
                                          <p:attrName>style.visibility</p:attrName>
                                        </p:attrNameLst>
                                      </p:cBhvr>
                                      <p:to>
                                        <p:strVal val="hidden"/>
                                      </p:to>
                                    </p:set>
                                  </p:childTnLst>
                                </p:cTn>
                              </p:par>
                              <p:par>
                                <p:cTn id="82" presetID="1" presetClass="exit" presetSubtype="0" fill="hold" nodeType="withEffect">
                                  <p:stCondLst>
                                    <p:cond delay="0"/>
                                  </p:stCondLst>
                                  <p:childTnLst>
                                    <p:set>
                                      <p:cBhvr>
                                        <p:cTn id="83" dur="1" fill="hold">
                                          <p:stCondLst>
                                            <p:cond delay="0"/>
                                          </p:stCondLst>
                                        </p:cTn>
                                        <p:tgtEl>
                                          <p:spTgt spid="32"/>
                                        </p:tgtEl>
                                        <p:attrNameLst>
                                          <p:attrName>style.visibility</p:attrName>
                                        </p:attrNameLst>
                                      </p:cBhvr>
                                      <p:to>
                                        <p:strVal val="hidden"/>
                                      </p:to>
                                    </p:set>
                                  </p:childTnLst>
                                </p:cTn>
                              </p:par>
                            </p:childTnLst>
                          </p:cTn>
                        </p:par>
                        <p:par>
                          <p:cTn id="84" fill="hold">
                            <p:stCondLst>
                              <p:cond delay="0"/>
                            </p:stCondLst>
                            <p:childTnLst>
                              <p:par>
                                <p:cTn id="85" presetID="22" presetClass="entr" presetSubtype="1" fill="hold"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wipe(up)">
                                      <p:cBhvr>
                                        <p:cTn id="87" dur="500"/>
                                        <p:tgtEl>
                                          <p:spTgt spid="37"/>
                                        </p:tgtEl>
                                      </p:cBhvr>
                                    </p:animEffect>
                                  </p:childTnLst>
                                </p:cTn>
                              </p:par>
                            </p:childTnLst>
                          </p:cTn>
                        </p:par>
                        <p:par>
                          <p:cTn id="88" fill="hold">
                            <p:stCondLst>
                              <p:cond delay="500"/>
                            </p:stCondLst>
                            <p:childTnLst>
                              <p:par>
                                <p:cTn id="89" presetID="22" presetClass="entr" presetSubtype="1" fill="hold" grpId="0" nodeType="after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wipe(up)">
                                      <p:cBhvr>
                                        <p:cTn id="9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1"/>
      <p:bldP spid="2" grpId="0"/>
      <p:bldP spid="6" grpId="0"/>
      <p:bldP spid="8" grpId="0"/>
      <p:bldP spid="9" grpId="0"/>
      <p:bldP spid="11" grpId="0"/>
      <p:bldP spid="18" grpId="0"/>
      <p:bldP spid="19" grpId="0"/>
      <p:bldP spid="15" grpId="0"/>
      <p:bldP spid="22" grpId="0"/>
      <p:bldP spid="23" grpId="0"/>
      <p:bldP spid="28" grpId="0" animBg="1"/>
      <p:bldP spid="28" grpId="1" animBg="1"/>
      <p:bldP spid="31" grpId="0" animBg="1"/>
      <p:bldP spid="31" grpId="1" animBg="1"/>
      <p:bldP spid="3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Five Events That Might Cause Change in PBO Balance </a:t>
            </a:r>
            <a:r>
              <a:rPr lang="en-IN" sz="2400" dirty="0"/>
              <a:t>(</a:t>
            </a:r>
            <a:r>
              <a:rPr lang="en-IN" sz="2400" dirty="0" smtClean="0"/>
              <a:t>cont. 2)</a:t>
            </a:r>
            <a:endParaRPr lang="en-IN" sz="2400" dirty="0"/>
          </a:p>
        </p:txBody>
      </p:sp>
      <p:sp>
        <p:nvSpPr>
          <p:cNvPr id="5" name="Content Placeholder 4"/>
          <p:cNvSpPr>
            <a:spLocks noGrp="1"/>
          </p:cNvSpPr>
          <p:nvPr>
            <p:ph idx="1"/>
          </p:nvPr>
        </p:nvSpPr>
        <p:spPr/>
        <p:txBody>
          <a:bodyPr>
            <a:normAutofit/>
          </a:bodyPr>
          <a:lstStyle/>
          <a:p>
            <a:pPr marL="0" indent="0">
              <a:buNone/>
            </a:pPr>
            <a:r>
              <a:rPr lang="en-IN" dirty="0"/>
              <a:t>4) </a:t>
            </a:r>
            <a:r>
              <a:rPr lang="en-IN" sz="2400" b="1" dirty="0">
                <a:solidFill>
                  <a:srgbClr val="C00000"/>
                </a:solidFill>
              </a:rPr>
              <a:t>Gains or losses</a:t>
            </a:r>
            <a:endParaRPr lang="en-IN" sz="2400" dirty="0">
              <a:solidFill>
                <a:srgbClr val="C00000"/>
              </a:solidFill>
            </a:endParaRPr>
          </a:p>
          <a:p>
            <a:r>
              <a:rPr lang="en-US" sz="2400" dirty="0"/>
              <a:t>Decrease and increase </a:t>
            </a:r>
            <a:r>
              <a:rPr lang="en-IN" sz="2400" dirty="0"/>
              <a:t>in estimates of the PBO </a:t>
            </a:r>
            <a:r>
              <a:rPr lang="en-US" sz="2400" dirty="0"/>
              <a:t>because of periodic re-evaluation of uncertainties</a:t>
            </a:r>
          </a:p>
          <a:p>
            <a:endParaRPr lang="en-IN" sz="2600" dirty="0">
              <a:solidFill>
                <a:schemeClr val="accent6">
                  <a:lumMod val="50000"/>
                </a:schemeClr>
              </a:solidFill>
            </a:endParaRPr>
          </a:p>
          <a:p>
            <a:endParaRPr lang="en-IN" b="1" dirty="0">
              <a:solidFill>
                <a:schemeClr val="accent6">
                  <a:lumMod val="50000"/>
                </a:schemeClr>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10" name="Left Brace 9"/>
          <p:cNvSpPr/>
          <p:nvPr/>
        </p:nvSpPr>
        <p:spPr>
          <a:xfrm rot="16200000">
            <a:off x="6145542" y="2287324"/>
            <a:ext cx="281917" cy="387927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TextBox 10"/>
          <p:cNvSpPr txBox="1"/>
          <p:nvPr/>
        </p:nvSpPr>
        <p:spPr>
          <a:xfrm>
            <a:off x="5194300" y="4382869"/>
            <a:ext cx="2209800" cy="646331"/>
          </a:xfrm>
          <a:prstGeom prst="rect">
            <a:avLst/>
          </a:prstGeom>
          <a:noFill/>
        </p:spPr>
        <p:txBody>
          <a:bodyPr wrap="square" rtlCol="0">
            <a:spAutoFit/>
          </a:bodyPr>
          <a:lstStyle/>
          <a:p>
            <a:pPr algn="ctr"/>
            <a:r>
              <a:rPr lang="en-US" b="1" dirty="0">
                <a:solidFill>
                  <a:srgbClr val="EC008C"/>
                </a:solidFill>
              </a:rPr>
              <a:t>$9,155</a:t>
            </a:r>
          </a:p>
          <a:p>
            <a:pPr algn="ctr"/>
            <a:r>
              <a:rPr lang="en-US" dirty="0"/>
              <a:t>Loss on PBO</a:t>
            </a:r>
          </a:p>
        </p:txBody>
      </p:sp>
      <p:sp>
        <p:nvSpPr>
          <p:cNvPr id="12" name="TextBox 11"/>
          <p:cNvSpPr txBox="1"/>
          <p:nvPr/>
        </p:nvSpPr>
        <p:spPr>
          <a:xfrm>
            <a:off x="1166930" y="2794000"/>
            <a:ext cx="3526612" cy="369332"/>
          </a:xfrm>
          <a:prstGeom prst="rect">
            <a:avLst/>
          </a:prstGeom>
          <a:noFill/>
        </p:spPr>
        <p:txBody>
          <a:bodyPr wrap="square" rtlCol="0">
            <a:spAutoFit/>
          </a:bodyPr>
          <a:lstStyle/>
          <a:p>
            <a:pPr algn="ctr"/>
            <a:r>
              <a:rPr lang="en-US" b="1" dirty="0"/>
              <a:t>PBO without Revised Estimate</a:t>
            </a:r>
          </a:p>
        </p:txBody>
      </p:sp>
      <p:sp>
        <p:nvSpPr>
          <p:cNvPr id="13" name="TextBox 12"/>
          <p:cNvSpPr txBox="1"/>
          <p:nvPr/>
        </p:nvSpPr>
        <p:spPr>
          <a:xfrm>
            <a:off x="5334000" y="2794000"/>
            <a:ext cx="2914555" cy="369332"/>
          </a:xfrm>
          <a:prstGeom prst="rect">
            <a:avLst/>
          </a:prstGeom>
          <a:noFill/>
        </p:spPr>
        <p:txBody>
          <a:bodyPr wrap="square" rtlCol="0">
            <a:spAutoFit/>
          </a:bodyPr>
          <a:lstStyle/>
          <a:p>
            <a:pPr algn="ctr"/>
            <a:r>
              <a:rPr lang="en-US" b="1" dirty="0"/>
              <a:t>PBO with Revised Estimate</a:t>
            </a:r>
          </a:p>
        </p:txBody>
      </p:sp>
      <p:sp>
        <p:nvSpPr>
          <p:cNvPr id="14" name="TextBox 13"/>
          <p:cNvSpPr txBox="1"/>
          <p:nvPr/>
        </p:nvSpPr>
        <p:spPr>
          <a:xfrm>
            <a:off x="990601" y="3073916"/>
            <a:ext cx="3048000" cy="369332"/>
          </a:xfrm>
          <a:prstGeom prst="rect">
            <a:avLst/>
          </a:prstGeom>
          <a:noFill/>
        </p:spPr>
        <p:txBody>
          <a:bodyPr wrap="square" rtlCol="0">
            <a:spAutoFit/>
          </a:bodyPr>
          <a:lstStyle/>
          <a:p>
            <a:r>
              <a:rPr lang="nn-NO" dirty="0"/>
              <a:t>1. 1.7% × 12 yrs. × $400,000</a:t>
            </a:r>
          </a:p>
        </p:txBody>
      </p:sp>
      <p:sp>
        <p:nvSpPr>
          <p:cNvPr id="16" name="TextBox 15"/>
          <p:cNvSpPr txBox="1"/>
          <p:nvPr/>
        </p:nvSpPr>
        <p:spPr>
          <a:xfrm>
            <a:off x="990601" y="3390900"/>
            <a:ext cx="3048000" cy="369332"/>
          </a:xfrm>
          <a:prstGeom prst="rect">
            <a:avLst/>
          </a:prstGeom>
          <a:noFill/>
        </p:spPr>
        <p:txBody>
          <a:bodyPr wrap="square" rtlCol="0">
            <a:spAutoFit/>
          </a:bodyPr>
          <a:lstStyle/>
          <a:p>
            <a:r>
              <a:rPr lang="nn-NO" dirty="0"/>
              <a:t>2. $81,600 × 11.46992</a:t>
            </a:r>
          </a:p>
        </p:txBody>
      </p:sp>
      <p:sp>
        <p:nvSpPr>
          <p:cNvPr id="17" name="TextBox 16"/>
          <p:cNvSpPr txBox="1"/>
          <p:nvPr/>
        </p:nvSpPr>
        <p:spPr>
          <a:xfrm>
            <a:off x="990600" y="3695700"/>
            <a:ext cx="3048001" cy="369332"/>
          </a:xfrm>
          <a:prstGeom prst="rect">
            <a:avLst/>
          </a:prstGeom>
          <a:noFill/>
        </p:spPr>
        <p:txBody>
          <a:bodyPr wrap="square" rtlCol="0">
            <a:spAutoFit/>
          </a:bodyPr>
          <a:lstStyle/>
          <a:p>
            <a:r>
              <a:rPr lang="nn-NO" dirty="0"/>
              <a:t>3. $935,945 × .19563</a:t>
            </a:r>
          </a:p>
        </p:txBody>
      </p:sp>
      <p:sp>
        <p:nvSpPr>
          <p:cNvPr id="18" name="TextBox 17"/>
          <p:cNvSpPr txBox="1"/>
          <p:nvPr/>
        </p:nvSpPr>
        <p:spPr>
          <a:xfrm>
            <a:off x="3619500" y="3073916"/>
            <a:ext cx="1175135" cy="369332"/>
          </a:xfrm>
          <a:prstGeom prst="rect">
            <a:avLst/>
          </a:prstGeom>
          <a:noFill/>
        </p:spPr>
        <p:txBody>
          <a:bodyPr wrap="square" rtlCol="0">
            <a:spAutoFit/>
          </a:bodyPr>
          <a:lstStyle/>
          <a:p>
            <a:pPr algn="r"/>
            <a:r>
              <a:rPr lang="nn-NO" dirty="0"/>
              <a:t>= $ 81,600</a:t>
            </a:r>
          </a:p>
        </p:txBody>
      </p:sp>
      <p:sp>
        <p:nvSpPr>
          <p:cNvPr id="19" name="TextBox 18"/>
          <p:cNvSpPr txBox="1"/>
          <p:nvPr/>
        </p:nvSpPr>
        <p:spPr>
          <a:xfrm>
            <a:off x="3507951" y="3390900"/>
            <a:ext cx="1292649" cy="369332"/>
          </a:xfrm>
          <a:prstGeom prst="rect">
            <a:avLst/>
          </a:prstGeom>
          <a:noFill/>
        </p:spPr>
        <p:txBody>
          <a:bodyPr wrap="square" rtlCol="0">
            <a:spAutoFit/>
          </a:bodyPr>
          <a:lstStyle/>
          <a:p>
            <a:pPr algn="r"/>
            <a:r>
              <a:rPr lang="nn-NO" dirty="0" smtClean="0"/>
              <a:t>= 935,945</a:t>
            </a:r>
            <a:endParaRPr lang="nn-NO" dirty="0"/>
          </a:p>
        </p:txBody>
      </p:sp>
      <p:sp>
        <p:nvSpPr>
          <p:cNvPr id="20" name="TextBox 19"/>
          <p:cNvSpPr txBox="1"/>
          <p:nvPr/>
        </p:nvSpPr>
        <p:spPr>
          <a:xfrm>
            <a:off x="3520651" y="3695700"/>
            <a:ext cx="1292649" cy="369332"/>
          </a:xfrm>
          <a:prstGeom prst="rect">
            <a:avLst/>
          </a:prstGeom>
          <a:noFill/>
        </p:spPr>
        <p:txBody>
          <a:bodyPr wrap="square" rtlCol="0">
            <a:spAutoFit/>
          </a:bodyPr>
          <a:lstStyle/>
          <a:p>
            <a:pPr algn="r"/>
            <a:r>
              <a:rPr lang="nn-NO" dirty="0" smtClean="0"/>
              <a:t> = 183,099</a:t>
            </a:r>
            <a:endParaRPr lang="nn-NO" dirty="0"/>
          </a:p>
        </p:txBody>
      </p:sp>
      <p:sp>
        <p:nvSpPr>
          <p:cNvPr id="21" name="TextBox 20"/>
          <p:cNvSpPr txBox="1"/>
          <p:nvPr/>
        </p:nvSpPr>
        <p:spPr>
          <a:xfrm>
            <a:off x="5029201" y="3073916"/>
            <a:ext cx="3048000" cy="369332"/>
          </a:xfrm>
          <a:prstGeom prst="rect">
            <a:avLst/>
          </a:prstGeom>
          <a:noFill/>
        </p:spPr>
        <p:txBody>
          <a:bodyPr wrap="square" rtlCol="0">
            <a:spAutoFit/>
          </a:bodyPr>
          <a:lstStyle/>
          <a:p>
            <a:r>
              <a:rPr lang="nn-NO" dirty="0"/>
              <a:t>1.7%</a:t>
            </a:r>
            <a:r>
              <a:rPr lang="nn-NO" dirty="0">
                <a:solidFill>
                  <a:srgbClr val="EC008C"/>
                </a:solidFill>
              </a:rPr>
              <a:t> </a:t>
            </a:r>
            <a:r>
              <a:rPr lang="nn-NO" dirty="0"/>
              <a:t>× 12 yrs. × </a:t>
            </a:r>
            <a:r>
              <a:rPr lang="nn-NO" b="1" dirty="0">
                <a:solidFill>
                  <a:srgbClr val="EC008C"/>
                </a:solidFill>
              </a:rPr>
              <a:t>$420,000</a:t>
            </a:r>
          </a:p>
        </p:txBody>
      </p:sp>
      <p:sp>
        <p:nvSpPr>
          <p:cNvPr id="22" name="TextBox 21"/>
          <p:cNvSpPr txBox="1"/>
          <p:nvPr/>
        </p:nvSpPr>
        <p:spPr>
          <a:xfrm>
            <a:off x="5029201" y="3390900"/>
            <a:ext cx="3048000" cy="369332"/>
          </a:xfrm>
          <a:prstGeom prst="rect">
            <a:avLst/>
          </a:prstGeom>
          <a:noFill/>
        </p:spPr>
        <p:txBody>
          <a:bodyPr wrap="square" rtlCol="0">
            <a:spAutoFit/>
          </a:bodyPr>
          <a:lstStyle/>
          <a:p>
            <a:r>
              <a:rPr lang="nn-NO" dirty="0"/>
              <a:t>$85,680 × 11.46992</a:t>
            </a:r>
          </a:p>
        </p:txBody>
      </p:sp>
      <p:sp>
        <p:nvSpPr>
          <p:cNvPr id="23" name="TextBox 22"/>
          <p:cNvSpPr txBox="1"/>
          <p:nvPr/>
        </p:nvSpPr>
        <p:spPr>
          <a:xfrm>
            <a:off x="5029200" y="3695700"/>
            <a:ext cx="3048001" cy="369332"/>
          </a:xfrm>
          <a:prstGeom prst="rect">
            <a:avLst/>
          </a:prstGeom>
          <a:noFill/>
        </p:spPr>
        <p:txBody>
          <a:bodyPr wrap="square" rtlCol="0">
            <a:spAutoFit/>
          </a:bodyPr>
          <a:lstStyle/>
          <a:p>
            <a:r>
              <a:rPr lang="nn-NO" dirty="0"/>
              <a:t>$982,743 × .19563</a:t>
            </a:r>
          </a:p>
        </p:txBody>
      </p:sp>
      <p:sp>
        <p:nvSpPr>
          <p:cNvPr id="24" name="TextBox 23"/>
          <p:cNvSpPr txBox="1"/>
          <p:nvPr/>
        </p:nvSpPr>
        <p:spPr>
          <a:xfrm>
            <a:off x="7416800" y="3073916"/>
            <a:ext cx="1175135" cy="369332"/>
          </a:xfrm>
          <a:prstGeom prst="rect">
            <a:avLst/>
          </a:prstGeom>
          <a:noFill/>
        </p:spPr>
        <p:txBody>
          <a:bodyPr wrap="square" rtlCol="0">
            <a:spAutoFit/>
          </a:bodyPr>
          <a:lstStyle/>
          <a:p>
            <a:pPr algn="r"/>
            <a:r>
              <a:rPr lang="nn-NO" dirty="0"/>
              <a:t>= $ 85,680</a:t>
            </a:r>
          </a:p>
        </p:txBody>
      </p:sp>
      <p:sp>
        <p:nvSpPr>
          <p:cNvPr id="25" name="TextBox 24"/>
          <p:cNvSpPr txBox="1"/>
          <p:nvPr/>
        </p:nvSpPr>
        <p:spPr>
          <a:xfrm>
            <a:off x="7305251" y="3390900"/>
            <a:ext cx="1292649" cy="369332"/>
          </a:xfrm>
          <a:prstGeom prst="rect">
            <a:avLst/>
          </a:prstGeom>
          <a:noFill/>
        </p:spPr>
        <p:txBody>
          <a:bodyPr wrap="square" rtlCol="0">
            <a:spAutoFit/>
          </a:bodyPr>
          <a:lstStyle/>
          <a:p>
            <a:pPr algn="r"/>
            <a:r>
              <a:rPr lang="nn-NO" dirty="0" smtClean="0"/>
              <a:t>= 982,743</a:t>
            </a:r>
            <a:endParaRPr lang="nn-NO" dirty="0"/>
          </a:p>
        </p:txBody>
      </p:sp>
      <p:sp>
        <p:nvSpPr>
          <p:cNvPr id="26" name="TextBox 25"/>
          <p:cNvSpPr txBox="1"/>
          <p:nvPr/>
        </p:nvSpPr>
        <p:spPr>
          <a:xfrm>
            <a:off x="7317951" y="3695700"/>
            <a:ext cx="1292649" cy="369332"/>
          </a:xfrm>
          <a:prstGeom prst="rect">
            <a:avLst/>
          </a:prstGeom>
          <a:noFill/>
        </p:spPr>
        <p:txBody>
          <a:bodyPr wrap="square" rtlCol="0">
            <a:spAutoFit/>
          </a:bodyPr>
          <a:lstStyle/>
          <a:p>
            <a:pPr algn="r"/>
            <a:r>
              <a:rPr lang="nn-NO" dirty="0" smtClean="0"/>
              <a:t> = 192,254</a:t>
            </a:r>
            <a:endParaRPr lang="nn-NO" dirty="0"/>
          </a:p>
        </p:txBody>
      </p:sp>
      <p:cxnSp>
        <p:nvCxnSpPr>
          <p:cNvPr id="27" name="Straight Connector 26"/>
          <p:cNvCxnSpPr/>
          <p:nvPr/>
        </p:nvCxnSpPr>
        <p:spPr>
          <a:xfrm>
            <a:off x="3898900" y="40332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898900" y="40586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715251" y="40332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715251" y="40586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244600" y="4990068"/>
            <a:ext cx="3048001" cy="369332"/>
          </a:xfrm>
          <a:prstGeom prst="rect">
            <a:avLst/>
          </a:prstGeom>
          <a:noFill/>
        </p:spPr>
        <p:txBody>
          <a:bodyPr wrap="square" rtlCol="0">
            <a:spAutoFit/>
          </a:bodyPr>
          <a:lstStyle/>
          <a:p>
            <a:r>
              <a:rPr lang="en-IN" dirty="0"/>
              <a:t>PBO at the beginning of 2018</a:t>
            </a:r>
            <a:endParaRPr lang="nn-NO" dirty="0"/>
          </a:p>
        </p:txBody>
      </p:sp>
      <p:sp>
        <p:nvSpPr>
          <p:cNvPr id="33" name="TextBox 32"/>
          <p:cNvSpPr txBox="1"/>
          <p:nvPr/>
        </p:nvSpPr>
        <p:spPr>
          <a:xfrm>
            <a:off x="1447800" y="5313918"/>
            <a:ext cx="3352801" cy="369332"/>
          </a:xfrm>
          <a:prstGeom prst="rect">
            <a:avLst/>
          </a:prstGeom>
          <a:noFill/>
        </p:spPr>
        <p:txBody>
          <a:bodyPr wrap="square" rtlCol="0">
            <a:spAutoFit/>
          </a:bodyPr>
          <a:lstStyle/>
          <a:p>
            <a:r>
              <a:rPr lang="en-IN" b="1" dirty="0"/>
              <a:t>Service cost </a:t>
            </a:r>
            <a:r>
              <a:rPr lang="en-IN" dirty="0"/>
              <a:t>(calculated above)</a:t>
            </a:r>
          </a:p>
        </p:txBody>
      </p:sp>
      <p:sp>
        <p:nvSpPr>
          <p:cNvPr id="34" name="TextBox 33"/>
          <p:cNvSpPr txBox="1"/>
          <p:nvPr/>
        </p:nvSpPr>
        <p:spPr>
          <a:xfrm>
            <a:off x="1447800" y="5637768"/>
            <a:ext cx="3352801" cy="369332"/>
          </a:xfrm>
          <a:prstGeom prst="rect">
            <a:avLst/>
          </a:prstGeom>
          <a:noFill/>
        </p:spPr>
        <p:txBody>
          <a:bodyPr wrap="square" rtlCol="0">
            <a:spAutoFit/>
          </a:bodyPr>
          <a:lstStyle/>
          <a:p>
            <a:r>
              <a:rPr lang="en-IN" b="1" dirty="0"/>
              <a:t>Interest cost </a:t>
            </a:r>
            <a:r>
              <a:rPr lang="en-IN" dirty="0"/>
              <a:t>(calculated above)</a:t>
            </a:r>
            <a:endParaRPr lang="nn-NO" dirty="0"/>
          </a:p>
        </p:txBody>
      </p:sp>
      <p:sp>
        <p:nvSpPr>
          <p:cNvPr id="35" name="TextBox 34"/>
          <p:cNvSpPr txBox="1"/>
          <p:nvPr/>
        </p:nvSpPr>
        <p:spPr>
          <a:xfrm>
            <a:off x="1447800" y="5961618"/>
            <a:ext cx="3352801" cy="369332"/>
          </a:xfrm>
          <a:prstGeom prst="rect">
            <a:avLst/>
          </a:prstGeom>
          <a:noFill/>
        </p:spPr>
        <p:txBody>
          <a:bodyPr wrap="square" rtlCol="0">
            <a:spAutoFit/>
          </a:bodyPr>
          <a:lstStyle/>
          <a:p>
            <a:r>
              <a:rPr lang="en-IN" b="1" dirty="0"/>
              <a:t>Loss on PBO </a:t>
            </a:r>
            <a:r>
              <a:rPr lang="en-IN" dirty="0"/>
              <a:t>(calculated above)</a:t>
            </a:r>
          </a:p>
        </p:txBody>
      </p:sp>
      <p:sp>
        <p:nvSpPr>
          <p:cNvPr id="36" name="TextBox 35"/>
          <p:cNvSpPr txBox="1"/>
          <p:nvPr/>
        </p:nvSpPr>
        <p:spPr>
          <a:xfrm>
            <a:off x="1244600" y="6285468"/>
            <a:ext cx="3048001" cy="369332"/>
          </a:xfrm>
          <a:prstGeom prst="rect">
            <a:avLst/>
          </a:prstGeom>
          <a:noFill/>
        </p:spPr>
        <p:txBody>
          <a:bodyPr wrap="square" rtlCol="0">
            <a:spAutoFit/>
          </a:bodyPr>
          <a:lstStyle/>
          <a:p>
            <a:r>
              <a:rPr lang="en-IN" dirty="0"/>
              <a:t>PBO at the end of 2018</a:t>
            </a:r>
            <a:endParaRPr lang="nn-NO" dirty="0"/>
          </a:p>
        </p:txBody>
      </p:sp>
      <p:sp>
        <p:nvSpPr>
          <p:cNvPr id="37" name="TextBox 36"/>
          <p:cNvSpPr txBox="1"/>
          <p:nvPr/>
        </p:nvSpPr>
        <p:spPr>
          <a:xfrm>
            <a:off x="5295899" y="4990068"/>
            <a:ext cx="3048001" cy="369332"/>
          </a:xfrm>
          <a:prstGeom prst="rect">
            <a:avLst/>
          </a:prstGeom>
          <a:noFill/>
        </p:spPr>
        <p:txBody>
          <a:bodyPr wrap="square" rtlCol="0">
            <a:spAutoFit/>
          </a:bodyPr>
          <a:lstStyle/>
          <a:p>
            <a:pPr algn="r"/>
            <a:r>
              <a:rPr lang="en-IN" dirty="0"/>
              <a:t>$158,341</a:t>
            </a:r>
            <a:endParaRPr lang="nn-NO" dirty="0"/>
          </a:p>
        </p:txBody>
      </p:sp>
      <p:sp>
        <p:nvSpPr>
          <p:cNvPr id="38" name="TextBox 37"/>
          <p:cNvSpPr txBox="1"/>
          <p:nvPr/>
        </p:nvSpPr>
        <p:spPr>
          <a:xfrm>
            <a:off x="4991099" y="5313918"/>
            <a:ext cx="3352801" cy="369332"/>
          </a:xfrm>
          <a:prstGeom prst="rect">
            <a:avLst/>
          </a:prstGeom>
          <a:noFill/>
        </p:spPr>
        <p:txBody>
          <a:bodyPr wrap="square" rtlCol="0">
            <a:spAutoFit/>
          </a:bodyPr>
          <a:lstStyle/>
          <a:p>
            <a:pPr algn="r"/>
            <a:r>
              <a:rPr lang="en-IN" dirty="0"/>
              <a:t>15,258</a:t>
            </a:r>
          </a:p>
        </p:txBody>
      </p:sp>
      <p:sp>
        <p:nvSpPr>
          <p:cNvPr id="39" name="TextBox 38"/>
          <p:cNvSpPr txBox="1"/>
          <p:nvPr/>
        </p:nvSpPr>
        <p:spPr>
          <a:xfrm>
            <a:off x="4991099" y="5637768"/>
            <a:ext cx="3352801" cy="369332"/>
          </a:xfrm>
          <a:prstGeom prst="rect">
            <a:avLst/>
          </a:prstGeom>
          <a:noFill/>
        </p:spPr>
        <p:txBody>
          <a:bodyPr wrap="square" rtlCol="0">
            <a:spAutoFit/>
          </a:bodyPr>
          <a:lstStyle/>
          <a:p>
            <a:pPr algn="r"/>
            <a:r>
              <a:rPr lang="en-IN" dirty="0"/>
              <a:t>9,500</a:t>
            </a:r>
            <a:endParaRPr lang="nn-NO" dirty="0"/>
          </a:p>
        </p:txBody>
      </p:sp>
      <p:sp>
        <p:nvSpPr>
          <p:cNvPr id="40" name="TextBox 39"/>
          <p:cNvSpPr txBox="1"/>
          <p:nvPr/>
        </p:nvSpPr>
        <p:spPr>
          <a:xfrm>
            <a:off x="4991099" y="5961618"/>
            <a:ext cx="3352801" cy="369332"/>
          </a:xfrm>
          <a:prstGeom prst="rect">
            <a:avLst/>
          </a:prstGeom>
          <a:noFill/>
        </p:spPr>
        <p:txBody>
          <a:bodyPr wrap="square" rtlCol="0">
            <a:spAutoFit/>
          </a:bodyPr>
          <a:lstStyle/>
          <a:p>
            <a:pPr algn="r"/>
            <a:r>
              <a:rPr lang="en-IN" b="1" dirty="0">
                <a:solidFill>
                  <a:srgbClr val="EC008C"/>
                </a:solidFill>
              </a:rPr>
              <a:t>9,155</a:t>
            </a:r>
          </a:p>
        </p:txBody>
      </p:sp>
      <p:sp>
        <p:nvSpPr>
          <p:cNvPr id="41" name="TextBox 40"/>
          <p:cNvSpPr txBox="1"/>
          <p:nvPr/>
        </p:nvSpPr>
        <p:spPr>
          <a:xfrm>
            <a:off x="5295899" y="6285468"/>
            <a:ext cx="3048001" cy="369332"/>
          </a:xfrm>
          <a:prstGeom prst="rect">
            <a:avLst/>
          </a:prstGeom>
          <a:noFill/>
        </p:spPr>
        <p:txBody>
          <a:bodyPr wrap="square" rtlCol="0">
            <a:spAutoFit/>
          </a:bodyPr>
          <a:lstStyle/>
          <a:p>
            <a:pPr algn="r"/>
            <a:r>
              <a:rPr lang="en-IN" dirty="0"/>
              <a:t>$192,254</a:t>
            </a:r>
            <a:endParaRPr lang="nn-NO" dirty="0"/>
          </a:p>
        </p:txBody>
      </p:sp>
      <p:cxnSp>
        <p:nvCxnSpPr>
          <p:cNvPr id="42" name="Straight Connector 41"/>
          <p:cNvCxnSpPr/>
          <p:nvPr/>
        </p:nvCxnSpPr>
        <p:spPr>
          <a:xfrm>
            <a:off x="7388861" y="6616700"/>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388861" y="6642100"/>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388861" y="6337300"/>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flipV="1">
            <a:off x="7061200" y="1981200"/>
            <a:ext cx="0" cy="1143000"/>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507951" y="1574800"/>
            <a:ext cx="4848649" cy="367268"/>
          </a:xfrm>
          <a:prstGeom prst="rect">
            <a:avLst/>
          </a:prstGeom>
          <a:noFill/>
          <a:ln w="12700">
            <a:solidFill>
              <a:srgbClr val="C00000"/>
            </a:solidFill>
          </a:ln>
        </p:spPr>
        <p:txBody>
          <a:bodyPr wrap="square" rtlCol="0">
            <a:spAutoFit/>
          </a:bodyPr>
          <a:lstStyle/>
          <a:p>
            <a:pPr algn="ctr"/>
            <a:r>
              <a:rPr lang="en-US" dirty="0" smtClean="0"/>
              <a:t>Assume future salary estimate is increased </a:t>
            </a:r>
            <a:r>
              <a:rPr lang="en-US" dirty="0"/>
              <a:t>by 5%</a:t>
            </a:r>
          </a:p>
        </p:txBody>
      </p:sp>
    </p:spTree>
    <p:extLst>
      <p:ext uri="{BB962C8B-B14F-4D97-AF65-F5344CB8AC3E}">
        <p14:creationId xmlns:p14="http://schemas.microsoft.com/office/powerpoint/2010/main" val="16689611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par>
                                <p:cTn id="60" presetID="10" presetClass="entr" presetSubtype="0"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par>
                                <p:cTn id="63" presetID="10" presetClass="entr" presetSubtype="0" fill="hold"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500"/>
                                        <p:tgtEl>
                                          <p:spTgt spid="28"/>
                                        </p:tgtEl>
                                      </p:cBhvr>
                                    </p:animEffect>
                                  </p:childTnLst>
                                </p:cTn>
                              </p:par>
                              <p:par>
                                <p:cTn id="66" presetID="10" presetClass="entr" presetSubtype="0" fill="hold"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par>
                                <p:cTn id="69" presetID="10" presetClass="entr" presetSubtype="0" fill="hold"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nodeType="click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wipe(down)">
                                      <p:cBhvr>
                                        <p:cTn id="76" dur="500"/>
                                        <p:tgtEl>
                                          <p:spTgt spid="4"/>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wipe(down)">
                                      <p:cBhvr>
                                        <p:cTn id="79" dur="500"/>
                                        <p:tgtEl>
                                          <p:spTgt spid="6"/>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500"/>
                                        <p:tgtEl>
                                          <p:spTgt spid="32"/>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500"/>
                                        <p:tgtEl>
                                          <p:spTgt spid="3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500"/>
                                        <p:tgtEl>
                                          <p:spTgt spid="34"/>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fade">
                                      <p:cBhvr>
                                        <p:cTn id="96" dur="500"/>
                                        <p:tgtEl>
                                          <p:spTgt spid="36"/>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fade">
                                      <p:cBhvr>
                                        <p:cTn id="99" dur="500"/>
                                        <p:tgtEl>
                                          <p:spTgt spid="3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fade">
                                      <p:cBhvr>
                                        <p:cTn id="108" dur="500"/>
                                        <p:tgtEl>
                                          <p:spTgt spid="40"/>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1"/>
                                        </p:tgtEl>
                                        <p:attrNameLst>
                                          <p:attrName>style.visibility</p:attrName>
                                        </p:attrNameLst>
                                      </p:cBhvr>
                                      <p:to>
                                        <p:strVal val="visible"/>
                                      </p:to>
                                    </p:set>
                                    <p:animEffect transition="in" filter="fade">
                                      <p:cBhvr>
                                        <p:cTn id="111" dur="500"/>
                                        <p:tgtEl>
                                          <p:spTgt spid="41"/>
                                        </p:tgtEl>
                                      </p:cBhvr>
                                    </p:animEffect>
                                  </p:childTnLst>
                                </p:cTn>
                              </p:par>
                              <p:par>
                                <p:cTn id="112" presetID="10" presetClass="entr" presetSubtype="0" fill="hold" nodeType="withEffect">
                                  <p:stCondLst>
                                    <p:cond delay="0"/>
                                  </p:stCondLst>
                                  <p:childTnLst>
                                    <p:set>
                                      <p:cBhvr>
                                        <p:cTn id="113" dur="1" fill="hold">
                                          <p:stCondLst>
                                            <p:cond delay="0"/>
                                          </p:stCondLst>
                                        </p:cTn>
                                        <p:tgtEl>
                                          <p:spTgt spid="42"/>
                                        </p:tgtEl>
                                        <p:attrNameLst>
                                          <p:attrName>style.visibility</p:attrName>
                                        </p:attrNameLst>
                                      </p:cBhvr>
                                      <p:to>
                                        <p:strVal val="visible"/>
                                      </p:to>
                                    </p:set>
                                    <p:animEffect transition="in" filter="fade">
                                      <p:cBhvr>
                                        <p:cTn id="114" dur="500"/>
                                        <p:tgtEl>
                                          <p:spTgt spid="42"/>
                                        </p:tgtEl>
                                      </p:cBhvr>
                                    </p:animEffect>
                                  </p:childTnLst>
                                </p:cTn>
                              </p:par>
                              <p:par>
                                <p:cTn id="115" presetID="10" presetClass="entr" presetSubtype="0" fill="hold" nodeType="with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fade">
                                      <p:cBhvr>
                                        <p:cTn id="117" dur="500"/>
                                        <p:tgtEl>
                                          <p:spTgt spid="43"/>
                                        </p:tgtEl>
                                      </p:cBhvr>
                                    </p:animEffect>
                                  </p:childTnLst>
                                </p:cTn>
                              </p:par>
                              <p:par>
                                <p:cTn id="118" presetID="10" presetClass="entr" presetSubtype="0" fill="hold" nodeType="withEffect">
                                  <p:stCondLst>
                                    <p:cond delay="0"/>
                                  </p:stCondLst>
                                  <p:childTnLst>
                                    <p:set>
                                      <p:cBhvr>
                                        <p:cTn id="119" dur="1" fill="hold">
                                          <p:stCondLst>
                                            <p:cond delay="0"/>
                                          </p:stCondLst>
                                        </p:cTn>
                                        <p:tgtEl>
                                          <p:spTgt spid="44"/>
                                        </p:tgtEl>
                                        <p:attrNameLst>
                                          <p:attrName>style.visibility</p:attrName>
                                        </p:attrNameLst>
                                      </p:cBhvr>
                                      <p:to>
                                        <p:strVal val="visible"/>
                                      </p:to>
                                    </p:set>
                                    <p:animEffect transition="in" filter="fade">
                                      <p:cBhvr>
                                        <p:cTn id="12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0" grpId="0" animBg="1"/>
      <p:bldP spid="11" grpId="0"/>
      <p:bldP spid="12" grpId="0"/>
      <p:bldP spid="13" grpId="0"/>
      <p:bldP spid="14" grpId="0"/>
      <p:bldP spid="16" grpId="0"/>
      <p:bldP spid="17" grpId="0"/>
      <p:bldP spid="18" grpId="0"/>
      <p:bldP spid="19" grpId="0"/>
      <p:bldP spid="20" grpId="0"/>
      <p:bldP spid="21" grpId="0"/>
      <p:bldP spid="22" grpId="0"/>
      <p:bldP spid="23" grpId="0"/>
      <p:bldP spid="24" grpId="0"/>
      <p:bldP spid="25" grpId="0"/>
      <p:bldP spid="26" grpId="0"/>
      <p:bldP spid="32" grpId="0"/>
      <p:bldP spid="33" grpId="0"/>
      <p:bldP spid="34" grpId="0"/>
      <p:bldP spid="35" grpId="0"/>
      <p:bldP spid="36" grpId="0"/>
      <p:bldP spid="37" grpId="0"/>
      <p:bldP spid="38" grpId="0"/>
      <p:bldP spid="39" grpId="0"/>
      <p:bldP spid="40" grpId="0"/>
      <p:bldP spid="41"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685800" y="3993277"/>
            <a:ext cx="8295409" cy="2662267"/>
          </a:xfrm>
          <a:prstGeom prst="rect">
            <a:avLst/>
          </a:prstGeom>
          <a:noFill/>
          <a:ln w="6350">
            <a:solidFill>
              <a:srgbClr val="376092"/>
            </a:solidFill>
          </a:ln>
          <a:scene3d>
            <a:camera prst="orthographicFront"/>
            <a:lightRig rig="threePt" dir="t"/>
          </a:scene3d>
          <a:sp3d>
            <a:bevelT/>
          </a:sp3d>
        </p:spPr>
        <p:txBody>
          <a:bodyPr wrap="square" tIns="457200" rtlCol="0">
            <a:spAutoFit/>
          </a:bodyPr>
          <a:lstStyle/>
          <a:p>
            <a:pPr marL="457200" indent="-457200">
              <a:buFont typeface="Arial" panose="020B0604020202020204" pitchFamily="34" charset="0"/>
              <a:buChar char="•"/>
            </a:pPr>
            <a:r>
              <a:rPr lang="en-US" sz="2800" dirty="0"/>
              <a:t>Promise </a:t>
            </a:r>
            <a:r>
              <a:rPr lang="en-US" sz="2800" b="1" dirty="0">
                <a:solidFill>
                  <a:srgbClr val="C00000"/>
                </a:solidFill>
              </a:rPr>
              <a:t>fixed retirement benefits </a:t>
            </a:r>
            <a:r>
              <a:rPr lang="en-US" sz="2800" dirty="0"/>
              <a:t>defined by a designated formula </a:t>
            </a:r>
          </a:p>
          <a:p>
            <a:pPr marL="457200" indent="-457200">
              <a:buFont typeface="Arial" panose="020B0604020202020204" pitchFamily="34" charset="0"/>
              <a:buChar char="•"/>
            </a:pPr>
            <a:r>
              <a:rPr lang="en-US" sz="2800" dirty="0"/>
              <a:t>Pension formula bases retirement pay on the employees’ (a) years of service, (b) annual compensation, and sometimes (c) age</a:t>
            </a:r>
          </a:p>
        </p:txBody>
      </p:sp>
      <p:sp>
        <p:nvSpPr>
          <p:cNvPr id="3" name="TextBox 2"/>
          <p:cNvSpPr txBox="1"/>
          <p:nvPr/>
        </p:nvSpPr>
        <p:spPr>
          <a:xfrm>
            <a:off x="696191" y="1339333"/>
            <a:ext cx="8295409" cy="2231380"/>
          </a:xfrm>
          <a:prstGeom prst="rect">
            <a:avLst/>
          </a:prstGeom>
          <a:noFill/>
          <a:ln w="6350">
            <a:solidFill>
              <a:srgbClr val="376092"/>
            </a:solidFill>
          </a:ln>
          <a:scene3d>
            <a:camera prst="orthographicFront"/>
            <a:lightRig rig="threePt" dir="t"/>
          </a:scene3d>
          <a:sp3d>
            <a:bevelT/>
          </a:sp3d>
        </p:spPr>
        <p:txBody>
          <a:bodyPr wrap="square" tIns="457200" rtlCol="0">
            <a:spAutoFit/>
          </a:bodyPr>
          <a:lstStyle/>
          <a:p>
            <a:pPr marL="457200" indent="-457200">
              <a:buFont typeface="Arial" panose="020B0604020202020204" pitchFamily="34" charset="0"/>
              <a:buChar char="•"/>
            </a:pPr>
            <a:r>
              <a:rPr lang="en-US" sz="2800" dirty="0"/>
              <a:t>Promise </a:t>
            </a:r>
            <a:r>
              <a:rPr lang="en-US" sz="2800" b="1" dirty="0">
                <a:solidFill>
                  <a:srgbClr val="C00000"/>
                </a:solidFill>
              </a:rPr>
              <a:t>fixed annual contributions </a:t>
            </a:r>
            <a:r>
              <a:rPr lang="en-US" sz="2800" dirty="0"/>
              <a:t>to a pension fund</a:t>
            </a:r>
          </a:p>
          <a:p>
            <a:pPr lvl="1"/>
            <a:r>
              <a:rPr lang="en-US" sz="2800" b="1" dirty="0">
                <a:solidFill>
                  <a:srgbClr val="C00000"/>
                </a:solidFill>
              </a:rPr>
              <a:t>Example: </a:t>
            </a:r>
          </a:p>
          <a:p>
            <a:pPr lvl="1"/>
            <a:r>
              <a:rPr lang="en-US" sz="2800" dirty="0"/>
              <a:t>Employer contributes 5% of the employees’ pay</a:t>
            </a:r>
          </a:p>
        </p:txBody>
      </p:sp>
      <p:sp>
        <p:nvSpPr>
          <p:cNvPr id="10" name="Title 1"/>
          <p:cNvSpPr>
            <a:spLocks noGrp="1"/>
          </p:cNvSpPr>
          <p:nvPr>
            <p:ph type="title"/>
          </p:nvPr>
        </p:nvSpPr>
        <p:spPr>
          <a:xfrm>
            <a:off x="761999" y="0"/>
            <a:ext cx="8382000" cy="1444625"/>
          </a:xfrm>
        </p:spPr>
        <p:txBody>
          <a:bodyPr/>
          <a:lstStyle/>
          <a:p>
            <a:r>
              <a:rPr lang="en-IN" dirty="0">
                <a:ea typeface="Adobe Fan Heiti Std B"/>
                <a:cs typeface="Adobe Fan Heiti Std B"/>
              </a:rPr>
              <a:t>Types of Pension Plans</a:t>
            </a:r>
          </a:p>
        </p:txBody>
      </p:sp>
      <p:sp>
        <p:nvSpPr>
          <p:cNvPr id="16" name="TextBox 15"/>
          <p:cNvSpPr txBox="1"/>
          <p:nvPr/>
        </p:nvSpPr>
        <p:spPr>
          <a:xfrm>
            <a:off x="1988820" y="1066800"/>
            <a:ext cx="5783580" cy="538568"/>
          </a:xfrm>
          <a:prstGeom prst="rect">
            <a:avLst/>
          </a:prstGeom>
          <a:solidFill>
            <a:srgbClr val="376092"/>
          </a:solidFill>
          <a:ln w="19050">
            <a:noFill/>
          </a:ln>
        </p:spPr>
        <p:txBody>
          <a:bodyPr wrap="square" rtlCol="0">
            <a:spAutoFit/>
          </a:bodyPr>
          <a:lstStyle>
            <a:defPPr>
              <a:defRPr lang="en-US"/>
            </a:defPPr>
            <a:lvl1pPr algn="ctr">
              <a:defRPr sz="2800">
                <a:solidFill>
                  <a:srgbClr val="C00000"/>
                </a:solidFill>
              </a:defRPr>
            </a:lvl1pPr>
          </a:lstStyle>
          <a:p>
            <a:r>
              <a:rPr lang="en-US" b="1" dirty="0">
                <a:solidFill>
                  <a:schemeClr val="bg1"/>
                </a:solidFill>
              </a:rPr>
              <a:t>Defined contribution pension plans</a:t>
            </a:r>
            <a:endParaRPr lang="en-IN" b="1" dirty="0">
              <a:solidFill>
                <a:schemeClr val="bg1"/>
              </a:solidFill>
            </a:endParaRPr>
          </a:p>
        </p:txBody>
      </p:sp>
      <p:sp>
        <p:nvSpPr>
          <p:cNvPr id="17" name="TextBox 16"/>
          <p:cNvSpPr txBox="1"/>
          <p:nvPr/>
        </p:nvSpPr>
        <p:spPr>
          <a:xfrm>
            <a:off x="2051166" y="3698657"/>
            <a:ext cx="5783580" cy="523220"/>
          </a:xfrm>
          <a:prstGeom prst="rect">
            <a:avLst/>
          </a:prstGeom>
          <a:solidFill>
            <a:srgbClr val="376092"/>
          </a:solidFill>
          <a:ln w="19050">
            <a:noFill/>
          </a:ln>
        </p:spPr>
        <p:txBody>
          <a:bodyPr wrap="square" rtlCol="0">
            <a:spAutoFit/>
          </a:bodyPr>
          <a:lstStyle>
            <a:defPPr>
              <a:defRPr lang="en-US"/>
            </a:defPPr>
            <a:lvl1pPr algn="ctr">
              <a:defRPr sz="2800" b="1">
                <a:solidFill>
                  <a:sysClr val="windowText" lastClr="000000"/>
                </a:solidFill>
              </a:defRPr>
            </a:lvl1pPr>
          </a:lstStyle>
          <a:p>
            <a:r>
              <a:rPr lang="en-US" dirty="0">
                <a:solidFill>
                  <a:srgbClr val="FFFFFF"/>
                </a:solidFill>
              </a:rPr>
              <a:t>Defined benefit pension plans</a:t>
            </a:r>
            <a:endParaRPr lang="en-IN" dirty="0">
              <a:solidFill>
                <a:srgbClr val="FFFFFF"/>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Tree>
    <p:extLst>
      <p:ext uri="{BB962C8B-B14F-4D97-AF65-F5344CB8AC3E}">
        <p14:creationId xmlns:p14="http://schemas.microsoft.com/office/powerpoint/2010/main" val="19312077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 grpId="0" animBg="1"/>
      <p:bldP spid="16" grpId="0" animBg="1"/>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Five Events That Might Cause Change in PBO </a:t>
            </a:r>
            <a:r>
              <a:rPr lang="en-IN" dirty="0" smtClean="0"/>
              <a:t>Balance </a:t>
            </a:r>
            <a:r>
              <a:rPr lang="en-IN" sz="2400" dirty="0" smtClean="0"/>
              <a:t>(cont. 3)</a:t>
            </a:r>
            <a:endParaRPr lang="en-IN" sz="2400" dirty="0"/>
          </a:p>
        </p:txBody>
      </p:sp>
      <p:sp>
        <p:nvSpPr>
          <p:cNvPr id="5" name="Content Placeholder 4"/>
          <p:cNvSpPr>
            <a:spLocks noGrp="1"/>
          </p:cNvSpPr>
          <p:nvPr>
            <p:ph idx="1"/>
          </p:nvPr>
        </p:nvSpPr>
        <p:spPr/>
        <p:txBody>
          <a:bodyPr>
            <a:normAutofit/>
          </a:bodyPr>
          <a:lstStyle/>
          <a:p>
            <a:pPr marL="0" indent="0">
              <a:spcAft>
                <a:spcPts val="1800"/>
              </a:spcAft>
              <a:buNone/>
            </a:pPr>
            <a:r>
              <a:rPr lang="en-IN" dirty="0"/>
              <a:t>4) </a:t>
            </a:r>
            <a:r>
              <a:rPr lang="en-IN" b="1" dirty="0">
                <a:solidFill>
                  <a:srgbClr val="C00000"/>
                </a:solidFill>
              </a:rPr>
              <a:t>Gains or </a:t>
            </a:r>
            <a:r>
              <a:rPr lang="en-IN" b="1" dirty="0" smtClean="0">
                <a:solidFill>
                  <a:srgbClr val="C00000"/>
                </a:solidFill>
              </a:rPr>
              <a:t>losses (continued)</a:t>
            </a:r>
            <a:endParaRPr lang="en-IN" dirty="0" smtClean="0"/>
          </a:p>
          <a:p>
            <a:r>
              <a:rPr lang="en-IN" dirty="0" smtClean="0"/>
              <a:t>If </a:t>
            </a:r>
            <a:r>
              <a:rPr lang="en-IN" dirty="0"/>
              <a:t>a revised estimate causes the PBO to be </a:t>
            </a:r>
            <a:r>
              <a:rPr lang="en-IN" b="1" i="1" dirty="0"/>
              <a:t>lower</a:t>
            </a:r>
            <a:r>
              <a:rPr lang="en-IN" dirty="0"/>
              <a:t> than previously expected, a </a:t>
            </a:r>
            <a:r>
              <a:rPr lang="en-IN" b="1" dirty="0">
                <a:solidFill>
                  <a:srgbClr val="C00000"/>
                </a:solidFill>
              </a:rPr>
              <a:t>gain</a:t>
            </a:r>
            <a:r>
              <a:rPr lang="en-IN" dirty="0"/>
              <a:t> would be </a:t>
            </a:r>
            <a:r>
              <a:rPr lang="en-US" dirty="0"/>
              <a:t>indicated</a:t>
            </a:r>
          </a:p>
          <a:p>
            <a:r>
              <a:rPr lang="en-IN" dirty="0"/>
              <a:t>Other possible estimate changes that would affect the PBO:</a:t>
            </a:r>
          </a:p>
          <a:p>
            <a:pPr lvl="1">
              <a:buFont typeface="Lucida Grande"/>
              <a:buChar char="–"/>
            </a:pPr>
            <a:r>
              <a:rPr lang="en-IN" sz="2600" dirty="0"/>
              <a:t>Change in life expectancies</a:t>
            </a:r>
          </a:p>
          <a:p>
            <a:pPr lvl="1">
              <a:buFont typeface="Lucida Grande"/>
              <a:buChar char="–"/>
            </a:pPr>
            <a:r>
              <a:rPr lang="en-IN" sz="2600" dirty="0"/>
              <a:t>Expectation that retirement will occur earlier than previously thought</a:t>
            </a:r>
          </a:p>
          <a:p>
            <a:pPr lvl="1">
              <a:buFont typeface="Lucida Grande"/>
              <a:buChar char="–"/>
            </a:pPr>
            <a:r>
              <a:rPr lang="en-IN" sz="2600" dirty="0"/>
              <a:t>Change in the assumed discount rate</a:t>
            </a:r>
          </a:p>
          <a:p>
            <a:pPr marL="0" indent="0">
              <a:buNone/>
            </a:pPr>
            <a:endParaRPr lang="en-IN" sz="3000" dirty="0"/>
          </a:p>
          <a:p>
            <a:pPr lvl="1"/>
            <a:endParaRPr lang="en-IN" sz="26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Tree>
    <p:extLst>
      <p:ext uri="{BB962C8B-B14F-4D97-AF65-F5344CB8AC3E}">
        <p14:creationId xmlns:p14="http://schemas.microsoft.com/office/powerpoint/2010/main" val="16247599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500"/>
                                        <p:tgtEl>
                                          <p:spTgt spid="5">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Five Events That Might Cause Change in PBO </a:t>
            </a:r>
            <a:r>
              <a:rPr lang="en-IN" dirty="0" smtClean="0"/>
              <a:t>Balance </a:t>
            </a:r>
            <a:r>
              <a:rPr lang="en-IN" sz="2400" dirty="0" smtClean="0"/>
              <a:t>(cont. 4)</a:t>
            </a:r>
            <a:endParaRPr lang="en-IN" sz="2400" dirty="0"/>
          </a:p>
        </p:txBody>
      </p:sp>
      <p:sp>
        <p:nvSpPr>
          <p:cNvPr id="5" name="Content Placeholder 4"/>
          <p:cNvSpPr>
            <a:spLocks noGrp="1"/>
          </p:cNvSpPr>
          <p:nvPr>
            <p:ph idx="1"/>
          </p:nvPr>
        </p:nvSpPr>
        <p:spPr/>
        <p:txBody>
          <a:bodyPr>
            <a:normAutofit/>
          </a:bodyPr>
          <a:lstStyle/>
          <a:p>
            <a:pPr marL="0" indent="0">
              <a:spcAft>
                <a:spcPts val="1800"/>
              </a:spcAft>
              <a:buNone/>
            </a:pPr>
            <a:r>
              <a:rPr lang="en-IN" dirty="0" smtClean="0"/>
              <a:t>5</a:t>
            </a:r>
            <a:r>
              <a:rPr lang="en-IN" dirty="0"/>
              <a:t>)</a:t>
            </a:r>
            <a:r>
              <a:rPr lang="en-IN" b="1" dirty="0">
                <a:solidFill>
                  <a:schemeClr val="accent6">
                    <a:lumMod val="50000"/>
                  </a:schemeClr>
                </a:solidFill>
              </a:rPr>
              <a:t> </a:t>
            </a:r>
            <a:r>
              <a:rPr lang="en-IN" b="1" dirty="0">
                <a:solidFill>
                  <a:srgbClr val="C00000"/>
                </a:solidFill>
              </a:rPr>
              <a:t>Payment of retirement </a:t>
            </a:r>
            <a:r>
              <a:rPr lang="en-IN" b="1" dirty="0" smtClean="0">
                <a:solidFill>
                  <a:srgbClr val="C00000"/>
                </a:solidFill>
              </a:rPr>
              <a:t>benefits</a:t>
            </a:r>
            <a:endParaRPr lang="en-IN" b="1" dirty="0">
              <a:solidFill>
                <a:srgbClr val="C00000"/>
              </a:solidFill>
            </a:endParaRPr>
          </a:p>
          <a:p>
            <a:r>
              <a:rPr lang="en-IN" dirty="0"/>
              <a:t>Obligation is reduced as benefits actually are paid to retired employees</a:t>
            </a:r>
          </a:p>
          <a:p>
            <a:pPr marL="0" indent="0">
              <a:buNone/>
            </a:pPr>
            <a:endParaRPr lang="en-IN" sz="3000" dirty="0"/>
          </a:p>
          <a:p>
            <a:pPr lvl="1"/>
            <a:endParaRPr lang="en-IN" sz="26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Tree>
    <p:extLst>
      <p:ext uri="{BB962C8B-B14F-4D97-AF65-F5344CB8AC3E}">
        <p14:creationId xmlns:p14="http://schemas.microsoft.com/office/powerpoint/2010/main" val="12737198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Components of Change in the PBO</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925" y="1800034"/>
            <a:ext cx="8307675" cy="30005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00513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The PBO Expanded to Include All Employees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6" name="TextBox 5"/>
          <p:cNvSpPr txBox="1"/>
          <p:nvPr/>
        </p:nvSpPr>
        <p:spPr>
          <a:xfrm>
            <a:off x="1003299" y="2907268"/>
            <a:ext cx="5808789" cy="492443"/>
          </a:xfrm>
          <a:prstGeom prst="rect">
            <a:avLst/>
          </a:prstGeom>
          <a:noFill/>
        </p:spPr>
        <p:txBody>
          <a:bodyPr wrap="square" rtlCol="0">
            <a:spAutoFit/>
          </a:bodyPr>
          <a:lstStyle/>
          <a:p>
            <a:r>
              <a:rPr lang="en-IN" sz="2600" dirty="0"/>
              <a:t>PBO at the beginning of 2018 (assumed)</a:t>
            </a:r>
          </a:p>
        </p:txBody>
      </p:sp>
      <p:sp>
        <p:nvSpPr>
          <p:cNvPr id="10" name="TextBox 9"/>
          <p:cNvSpPr txBox="1"/>
          <p:nvPr/>
        </p:nvSpPr>
        <p:spPr>
          <a:xfrm>
            <a:off x="1297937" y="3334377"/>
            <a:ext cx="6398262" cy="492443"/>
          </a:xfrm>
          <a:prstGeom prst="rect">
            <a:avLst/>
          </a:prstGeom>
          <a:noFill/>
        </p:spPr>
        <p:txBody>
          <a:bodyPr wrap="square" rtlCol="0">
            <a:spAutoFit/>
          </a:bodyPr>
          <a:lstStyle/>
          <a:p>
            <a:r>
              <a:rPr lang="en-IN" sz="2600" b="1" dirty="0"/>
              <a:t>Service cost, 2018 </a:t>
            </a:r>
            <a:endParaRPr lang="en-IN" sz="2600" dirty="0"/>
          </a:p>
        </p:txBody>
      </p:sp>
      <p:sp>
        <p:nvSpPr>
          <p:cNvPr id="11" name="TextBox 10"/>
          <p:cNvSpPr txBox="1"/>
          <p:nvPr/>
        </p:nvSpPr>
        <p:spPr>
          <a:xfrm>
            <a:off x="1297937" y="3761486"/>
            <a:ext cx="5712463" cy="492443"/>
          </a:xfrm>
          <a:prstGeom prst="rect">
            <a:avLst/>
          </a:prstGeom>
          <a:noFill/>
        </p:spPr>
        <p:txBody>
          <a:bodyPr wrap="square" rtlCol="0">
            <a:spAutoFit/>
          </a:bodyPr>
          <a:lstStyle/>
          <a:p>
            <a:r>
              <a:rPr lang="en-IN" sz="2600" b="1" dirty="0"/>
              <a:t>Interest cost: </a:t>
            </a:r>
            <a:r>
              <a:rPr lang="en-IN" sz="2600" dirty="0"/>
              <a:t>$400 × 6%</a:t>
            </a:r>
            <a:endParaRPr lang="nn-NO" sz="2600" dirty="0"/>
          </a:p>
        </p:txBody>
      </p:sp>
      <p:sp>
        <p:nvSpPr>
          <p:cNvPr id="12" name="TextBox 11"/>
          <p:cNvSpPr txBox="1"/>
          <p:nvPr/>
        </p:nvSpPr>
        <p:spPr>
          <a:xfrm>
            <a:off x="1297937" y="4188595"/>
            <a:ext cx="5636263" cy="492443"/>
          </a:xfrm>
          <a:prstGeom prst="rect">
            <a:avLst/>
          </a:prstGeom>
          <a:noFill/>
        </p:spPr>
        <p:txBody>
          <a:bodyPr wrap="square" rtlCol="0">
            <a:spAutoFit/>
          </a:bodyPr>
          <a:lstStyle/>
          <a:p>
            <a:r>
              <a:rPr lang="en-IN" sz="2600" b="1" dirty="0"/>
              <a:t>Loss (gain) on PBO </a:t>
            </a:r>
            <a:endParaRPr lang="en-IN" sz="2600" dirty="0"/>
          </a:p>
        </p:txBody>
      </p:sp>
      <p:sp>
        <p:nvSpPr>
          <p:cNvPr id="13" name="TextBox 12"/>
          <p:cNvSpPr txBox="1"/>
          <p:nvPr/>
        </p:nvSpPr>
        <p:spPr>
          <a:xfrm>
            <a:off x="1003299" y="5042813"/>
            <a:ext cx="6007101" cy="492443"/>
          </a:xfrm>
          <a:prstGeom prst="rect">
            <a:avLst/>
          </a:prstGeom>
          <a:noFill/>
        </p:spPr>
        <p:txBody>
          <a:bodyPr wrap="square" rtlCol="0">
            <a:spAutoFit/>
          </a:bodyPr>
          <a:lstStyle/>
          <a:p>
            <a:r>
              <a:rPr lang="en-IN" sz="2600" dirty="0"/>
              <a:t>PBO at the end of 2018</a:t>
            </a:r>
            <a:endParaRPr lang="nn-NO" sz="2600" dirty="0"/>
          </a:p>
        </p:txBody>
      </p:sp>
      <p:sp>
        <p:nvSpPr>
          <p:cNvPr id="14" name="TextBox 13"/>
          <p:cNvSpPr txBox="1"/>
          <p:nvPr/>
        </p:nvSpPr>
        <p:spPr>
          <a:xfrm>
            <a:off x="7112637" y="2919968"/>
            <a:ext cx="906652" cy="492443"/>
          </a:xfrm>
          <a:prstGeom prst="rect">
            <a:avLst/>
          </a:prstGeom>
          <a:noFill/>
        </p:spPr>
        <p:txBody>
          <a:bodyPr wrap="square" rtlCol="0">
            <a:spAutoFit/>
          </a:bodyPr>
          <a:lstStyle/>
          <a:p>
            <a:pPr algn="r"/>
            <a:r>
              <a:rPr lang="en-IN" sz="2600" dirty="0"/>
              <a:t>$400</a:t>
            </a:r>
          </a:p>
        </p:txBody>
      </p:sp>
      <p:sp>
        <p:nvSpPr>
          <p:cNvPr id="15" name="TextBox 14"/>
          <p:cNvSpPr txBox="1"/>
          <p:nvPr/>
        </p:nvSpPr>
        <p:spPr>
          <a:xfrm>
            <a:off x="7112637" y="3337624"/>
            <a:ext cx="906652" cy="492443"/>
          </a:xfrm>
          <a:prstGeom prst="rect">
            <a:avLst/>
          </a:prstGeom>
          <a:noFill/>
        </p:spPr>
        <p:txBody>
          <a:bodyPr wrap="square" rtlCol="0">
            <a:spAutoFit/>
          </a:bodyPr>
          <a:lstStyle/>
          <a:p>
            <a:pPr algn="r"/>
            <a:r>
              <a:rPr lang="en-IN" sz="2600" dirty="0"/>
              <a:t>41</a:t>
            </a:r>
          </a:p>
        </p:txBody>
      </p:sp>
      <p:sp>
        <p:nvSpPr>
          <p:cNvPr id="16" name="TextBox 15"/>
          <p:cNvSpPr txBox="1"/>
          <p:nvPr/>
        </p:nvSpPr>
        <p:spPr>
          <a:xfrm>
            <a:off x="3962400" y="3755280"/>
            <a:ext cx="4056889" cy="492443"/>
          </a:xfrm>
          <a:prstGeom prst="rect">
            <a:avLst/>
          </a:prstGeom>
          <a:noFill/>
        </p:spPr>
        <p:txBody>
          <a:bodyPr wrap="square" rtlCol="0">
            <a:spAutoFit/>
          </a:bodyPr>
          <a:lstStyle/>
          <a:p>
            <a:pPr algn="r"/>
            <a:r>
              <a:rPr lang="en-IN" sz="2600" dirty="0"/>
              <a:t>24</a:t>
            </a:r>
            <a:endParaRPr lang="nn-NO" sz="2600" dirty="0"/>
          </a:p>
        </p:txBody>
      </p:sp>
      <p:sp>
        <p:nvSpPr>
          <p:cNvPr id="17" name="TextBox 16"/>
          <p:cNvSpPr txBox="1"/>
          <p:nvPr/>
        </p:nvSpPr>
        <p:spPr>
          <a:xfrm>
            <a:off x="7112637" y="4172936"/>
            <a:ext cx="906652" cy="492443"/>
          </a:xfrm>
          <a:prstGeom prst="rect">
            <a:avLst/>
          </a:prstGeom>
          <a:noFill/>
        </p:spPr>
        <p:txBody>
          <a:bodyPr wrap="square" rtlCol="0">
            <a:spAutoFit/>
          </a:bodyPr>
          <a:lstStyle/>
          <a:p>
            <a:pPr algn="r"/>
            <a:r>
              <a:rPr lang="en-IN" sz="2600" dirty="0"/>
              <a:t>23</a:t>
            </a:r>
          </a:p>
        </p:txBody>
      </p:sp>
      <p:sp>
        <p:nvSpPr>
          <p:cNvPr id="18" name="TextBox 17"/>
          <p:cNvSpPr txBox="1"/>
          <p:nvPr/>
        </p:nvSpPr>
        <p:spPr>
          <a:xfrm>
            <a:off x="4331208" y="4995017"/>
            <a:ext cx="3688081" cy="492443"/>
          </a:xfrm>
          <a:prstGeom prst="rect">
            <a:avLst/>
          </a:prstGeom>
          <a:noFill/>
        </p:spPr>
        <p:txBody>
          <a:bodyPr wrap="square" rtlCol="0">
            <a:spAutoFit/>
          </a:bodyPr>
          <a:lstStyle/>
          <a:p>
            <a:pPr algn="r"/>
            <a:r>
              <a:rPr lang="en-IN" sz="2600" dirty="0"/>
              <a:t>$450</a:t>
            </a:r>
            <a:endParaRPr lang="nn-NO" sz="2600" dirty="0"/>
          </a:p>
        </p:txBody>
      </p:sp>
      <p:cxnSp>
        <p:nvCxnSpPr>
          <p:cNvPr id="19" name="Straight Connector 18"/>
          <p:cNvCxnSpPr/>
          <p:nvPr/>
        </p:nvCxnSpPr>
        <p:spPr>
          <a:xfrm>
            <a:off x="6937453" y="5412673"/>
            <a:ext cx="1081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937453" y="5448300"/>
            <a:ext cx="1081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937453" y="5059048"/>
            <a:ext cx="1081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739623" y="1673304"/>
            <a:ext cx="8099577" cy="892552"/>
          </a:xfrm>
          <a:prstGeom prst="rect">
            <a:avLst/>
          </a:prstGeom>
        </p:spPr>
        <p:txBody>
          <a:bodyPr>
            <a:spAutoFit/>
          </a:bodyPr>
          <a:lstStyle/>
          <a:p>
            <a:r>
              <a:rPr lang="en-IN" sz="2600" dirty="0"/>
              <a:t>The changes in the PBO for Global Communications during 2018 were as follows:</a:t>
            </a:r>
            <a:endParaRPr lang="en-US" sz="2600" dirty="0"/>
          </a:p>
        </p:txBody>
      </p:sp>
      <p:cxnSp>
        <p:nvCxnSpPr>
          <p:cNvPr id="4" name="Straight Connector 3"/>
          <p:cNvCxnSpPr/>
          <p:nvPr/>
        </p:nvCxnSpPr>
        <p:spPr>
          <a:xfrm>
            <a:off x="1057122" y="2895600"/>
            <a:ext cx="75915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846319" y="2464713"/>
            <a:ext cx="3688081" cy="492443"/>
          </a:xfrm>
          <a:prstGeom prst="rect">
            <a:avLst/>
          </a:prstGeom>
          <a:noFill/>
        </p:spPr>
        <p:txBody>
          <a:bodyPr wrap="square" rtlCol="0">
            <a:spAutoFit/>
          </a:bodyPr>
          <a:lstStyle/>
          <a:p>
            <a:pPr algn="r"/>
            <a:r>
              <a:rPr lang="en-IN" sz="2600" dirty="0"/>
              <a:t>($ in millions)</a:t>
            </a:r>
            <a:endParaRPr lang="nn-NO" sz="2600" dirty="0"/>
          </a:p>
        </p:txBody>
      </p:sp>
      <p:sp>
        <p:nvSpPr>
          <p:cNvPr id="22" name="Rectangle 21"/>
          <p:cNvSpPr/>
          <p:nvPr/>
        </p:nvSpPr>
        <p:spPr>
          <a:xfrm>
            <a:off x="1294069" y="4615704"/>
            <a:ext cx="5868729" cy="492443"/>
          </a:xfrm>
          <a:prstGeom prst="rect">
            <a:avLst/>
          </a:prstGeom>
        </p:spPr>
        <p:txBody>
          <a:bodyPr wrap="square">
            <a:spAutoFit/>
          </a:bodyPr>
          <a:lstStyle/>
          <a:p>
            <a:r>
              <a:rPr lang="en-IN" sz="2600" b="1" dirty="0"/>
              <a:t>Less: Retiree benefits paid</a:t>
            </a:r>
            <a:endParaRPr lang="en-US" sz="2600" dirty="0"/>
          </a:p>
        </p:txBody>
      </p:sp>
      <p:sp>
        <p:nvSpPr>
          <p:cNvPr id="25" name="TextBox 24"/>
          <p:cNvSpPr txBox="1"/>
          <p:nvPr/>
        </p:nvSpPr>
        <p:spPr>
          <a:xfrm>
            <a:off x="7112637" y="4590592"/>
            <a:ext cx="906652" cy="492443"/>
          </a:xfrm>
          <a:prstGeom prst="rect">
            <a:avLst/>
          </a:prstGeom>
          <a:noFill/>
        </p:spPr>
        <p:txBody>
          <a:bodyPr wrap="square" rtlCol="0">
            <a:spAutoFit/>
          </a:bodyPr>
          <a:lstStyle/>
          <a:p>
            <a:pPr algn="r"/>
            <a:r>
              <a:rPr lang="en-IN" sz="2600" dirty="0"/>
              <a:t>(38)</a:t>
            </a:r>
          </a:p>
        </p:txBody>
      </p:sp>
      <p:cxnSp>
        <p:nvCxnSpPr>
          <p:cNvPr id="5" name="Straight Connector 4"/>
          <p:cNvCxnSpPr/>
          <p:nvPr/>
        </p:nvCxnSpPr>
        <p:spPr>
          <a:xfrm flipH="1">
            <a:off x="4497069" y="3580598"/>
            <a:ext cx="2193290" cy="2210602"/>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4497068" y="4665379"/>
            <a:ext cx="2193291" cy="1125821"/>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11254" y="5778500"/>
            <a:ext cx="3070692" cy="492443"/>
          </a:xfrm>
          <a:prstGeom prst="rect">
            <a:avLst/>
          </a:prstGeom>
          <a:solidFill>
            <a:schemeClr val="accent5">
              <a:lumMod val="20000"/>
              <a:lumOff val="80000"/>
            </a:schemeClr>
          </a:solidFill>
          <a:ln w="19050">
            <a:solidFill>
              <a:schemeClr val="tx2">
                <a:lumMod val="60000"/>
                <a:lumOff val="40000"/>
              </a:schemeClr>
            </a:solidFill>
          </a:ln>
        </p:spPr>
        <p:txBody>
          <a:bodyPr wrap="square" rtlCol="0">
            <a:spAutoFit/>
          </a:bodyPr>
          <a:lstStyle/>
          <a:p>
            <a:pPr algn="ctr"/>
            <a:r>
              <a:rPr lang="en-US" sz="2600" dirty="0"/>
              <a:t>Amounts assumed</a:t>
            </a:r>
          </a:p>
        </p:txBody>
      </p:sp>
    </p:spTree>
    <p:extLst>
      <p:ext uri="{BB962C8B-B14F-4D97-AF65-F5344CB8AC3E}">
        <p14:creationId xmlns:p14="http://schemas.microsoft.com/office/powerpoint/2010/main" val="37142023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mph" presetSubtype="2" fill="hold" nodeType="clickEffect">
                                  <p:stCondLst>
                                    <p:cond delay="0"/>
                                  </p:stCondLst>
                                  <p:childTnLst>
                                    <p:animClr clrSpc="rgb" dir="cw">
                                      <p:cBhvr>
                                        <p:cTn id="63" dur="2000" fill="hold"/>
                                        <p:tgtEl>
                                          <p:spTgt spid="14"/>
                                        </p:tgtEl>
                                        <p:attrNameLst>
                                          <p:attrName>fillcolor</p:attrName>
                                        </p:attrNameLst>
                                      </p:cBhvr>
                                      <p:to>
                                        <a:srgbClr val="548DD4"/>
                                      </p:to>
                                    </p:animClr>
                                    <p:set>
                                      <p:cBhvr>
                                        <p:cTn id="64" dur="2000" fill="hold"/>
                                        <p:tgtEl>
                                          <p:spTgt spid="14"/>
                                        </p:tgtEl>
                                        <p:attrNameLst>
                                          <p:attrName>fill.type</p:attrName>
                                        </p:attrNameLst>
                                      </p:cBhvr>
                                      <p:to>
                                        <p:strVal val="solid"/>
                                      </p:to>
                                    </p:set>
                                    <p:set>
                                      <p:cBhvr>
                                        <p:cTn id="65" dur="2000" fill="hold"/>
                                        <p:tgtEl>
                                          <p:spTgt spid="14"/>
                                        </p:tgtEl>
                                        <p:attrNameLst>
                                          <p:attrName>fill.on</p:attrName>
                                        </p:attrNameLst>
                                      </p:cBhvr>
                                      <p:to>
                                        <p:strVal val="true"/>
                                      </p:to>
                                    </p:set>
                                  </p:childTnLst>
                                </p:cTn>
                              </p:par>
                              <p:par>
                                <p:cTn id="66" presetID="1" presetClass="emph" presetSubtype="2" fill="hold" nodeType="withEffect">
                                  <p:stCondLst>
                                    <p:cond delay="0"/>
                                  </p:stCondLst>
                                  <p:childTnLst>
                                    <p:animClr clrSpc="rgb" dir="cw">
                                      <p:cBhvr>
                                        <p:cTn id="67" dur="2000" fill="hold"/>
                                        <p:tgtEl>
                                          <p:spTgt spid="15"/>
                                        </p:tgtEl>
                                        <p:attrNameLst>
                                          <p:attrName>fillcolor</p:attrName>
                                        </p:attrNameLst>
                                      </p:cBhvr>
                                      <p:to>
                                        <a:srgbClr val="548DD4"/>
                                      </p:to>
                                    </p:animClr>
                                    <p:set>
                                      <p:cBhvr>
                                        <p:cTn id="68" dur="2000" fill="hold"/>
                                        <p:tgtEl>
                                          <p:spTgt spid="15"/>
                                        </p:tgtEl>
                                        <p:attrNameLst>
                                          <p:attrName>fill.type</p:attrName>
                                        </p:attrNameLst>
                                      </p:cBhvr>
                                      <p:to>
                                        <p:strVal val="solid"/>
                                      </p:to>
                                    </p:set>
                                    <p:set>
                                      <p:cBhvr>
                                        <p:cTn id="69" dur="2000" fill="hold"/>
                                        <p:tgtEl>
                                          <p:spTgt spid="15"/>
                                        </p:tgtEl>
                                        <p:attrNameLst>
                                          <p:attrName>fill.on</p:attrName>
                                        </p:attrNameLst>
                                      </p:cBhvr>
                                      <p:to>
                                        <p:strVal val="true"/>
                                      </p:to>
                                    </p:set>
                                  </p:childTnLst>
                                </p:cTn>
                              </p:par>
                              <p:par>
                                <p:cTn id="70" presetID="1" presetClass="emph" presetSubtype="2" fill="hold" nodeType="withEffect">
                                  <p:stCondLst>
                                    <p:cond delay="0"/>
                                  </p:stCondLst>
                                  <p:childTnLst>
                                    <p:animClr clrSpc="rgb" dir="cw">
                                      <p:cBhvr>
                                        <p:cTn id="71" dur="2000" fill="hold"/>
                                        <p:tgtEl>
                                          <p:spTgt spid="17"/>
                                        </p:tgtEl>
                                        <p:attrNameLst>
                                          <p:attrName>fillcolor</p:attrName>
                                        </p:attrNameLst>
                                      </p:cBhvr>
                                      <p:to>
                                        <a:srgbClr val="548DD4"/>
                                      </p:to>
                                    </p:animClr>
                                    <p:set>
                                      <p:cBhvr>
                                        <p:cTn id="72" dur="2000" fill="hold"/>
                                        <p:tgtEl>
                                          <p:spTgt spid="17"/>
                                        </p:tgtEl>
                                        <p:attrNameLst>
                                          <p:attrName>fill.type</p:attrName>
                                        </p:attrNameLst>
                                      </p:cBhvr>
                                      <p:to>
                                        <p:strVal val="solid"/>
                                      </p:to>
                                    </p:set>
                                    <p:set>
                                      <p:cBhvr>
                                        <p:cTn id="73" dur="2000" fill="hold"/>
                                        <p:tgtEl>
                                          <p:spTgt spid="17"/>
                                        </p:tgtEl>
                                        <p:attrNameLst>
                                          <p:attrName>fill.on</p:attrName>
                                        </p:attrNameLst>
                                      </p:cBhvr>
                                      <p:to>
                                        <p:strVal val="true"/>
                                      </p:to>
                                    </p:set>
                                  </p:childTnLst>
                                </p:cTn>
                              </p:par>
                              <p:par>
                                <p:cTn id="74" presetID="1" presetClass="emph" presetSubtype="2" fill="hold" nodeType="withEffect">
                                  <p:stCondLst>
                                    <p:cond delay="0"/>
                                  </p:stCondLst>
                                  <p:childTnLst>
                                    <p:animClr clrSpc="rgb" dir="cw">
                                      <p:cBhvr>
                                        <p:cTn id="75" dur="2000" fill="hold"/>
                                        <p:tgtEl>
                                          <p:spTgt spid="25"/>
                                        </p:tgtEl>
                                        <p:attrNameLst>
                                          <p:attrName>fillcolor</p:attrName>
                                        </p:attrNameLst>
                                      </p:cBhvr>
                                      <p:to>
                                        <a:srgbClr val="548DD4"/>
                                      </p:to>
                                    </p:animClr>
                                    <p:set>
                                      <p:cBhvr>
                                        <p:cTn id="76" dur="2000" fill="hold"/>
                                        <p:tgtEl>
                                          <p:spTgt spid="25"/>
                                        </p:tgtEl>
                                        <p:attrNameLst>
                                          <p:attrName>fill.type</p:attrName>
                                        </p:attrNameLst>
                                      </p:cBhvr>
                                      <p:to>
                                        <p:strVal val="solid"/>
                                      </p:to>
                                    </p:set>
                                    <p:set>
                                      <p:cBhvr>
                                        <p:cTn id="77" dur="2000" fill="hold"/>
                                        <p:tgtEl>
                                          <p:spTgt spid="25"/>
                                        </p:tgtEl>
                                        <p:attrNameLst>
                                          <p:attrName>fill.on</p:attrName>
                                        </p:attrNameLst>
                                      </p:cBhvr>
                                      <p:to>
                                        <p:strVal val="true"/>
                                      </p:to>
                                    </p:set>
                                  </p:childTnLst>
                                </p:cTn>
                              </p:par>
                            </p:childTnLst>
                          </p:cTn>
                        </p:par>
                        <p:par>
                          <p:cTn id="78" fill="hold">
                            <p:stCondLst>
                              <p:cond delay="2000"/>
                            </p:stCondLst>
                            <p:childTnLst>
                              <p:par>
                                <p:cTn id="79" presetID="22" presetClass="entr" presetSubtype="1" fill="hold"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up)">
                                      <p:cBhvr>
                                        <p:cTn id="81" dur="500"/>
                                        <p:tgtEl>
                                          <p:spTgt spid="5"/>
                                        </p:tgtEl>
                                      </p:cBhvr>
                                    </p:animEffect>
                                  </p:childTnLst>
                                </p:cTn>
                              </p:par>
                            </p:childTnLst>
                          </p:cTn>
                        </p:par>
                        <p:par>
                          <p:cTn id="82" fill="hold">
                            <p:stCondLst>
                              <p:cond delay="2500"/>
                            </p:stCondLst>
                            <p:childTnLst>
                              <p:par>
                                <p:cTn id="83" presetID="22" presetClass="entr" presetSubtype="1"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up)">
                                      <p:cBhvr>
                                        <p:cTn id="85" dur="500"/>
                                        <p:tgtEl>
                                          <p:spTgt spid="9"/>
                                        </p:tgtEl>
                                      </p:cBhvr>
                                    </p:animEffect>
                                  </p:childTnLst>
                                </p:cTn>
                              </p:par>
                            </p:childTnLst>
                          </p:cTn>
                        </p:par>
                        <p:par>
                          <p:cTn id="86" fill="hold">
                            <p:stCondLst>
                              <p:cond delay="3000"/>
                            </p:stCondLst>
                            <p:childTnLst>
                              <p:par>
                                <p:cTn id="87" presetID="22" presetClass="entr" presetSubtype="1"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up)">
                                      <p:cBhvr>
                                        <p:cTn id="8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P spid="13" grpId="0"/>
      <p:bldP spid="14" grpId="0"/>
      <p:bldP spid="15" grpId="0"/>
      <p:bldP spid="16" grpId="0"/>
      <p:bldP spid="17" grpId="0"/>
      <p:bldP spid="18" grpId="0"/>
      <p:bldP spid="2" grpId="0"/>
      <p:bldP spid="23" grpId="0"/>
      <p:bldP spid="22" grpId="0"/>
      <p:bldP spid="25" grpId="0"/>
      <p:bldP spid="2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400" dirty="0"/>
              <a:t>Concept Check: Computing PBO</a:t>
            </a:r>
            <a:endParaRPr lang="en-US" sz="3400" dirty="0"/>
          </a:p>
        </p:txBody>
      </p:sp>
      <p:sp>
        <p:nvSpPr>
          <p:cNvPr id="414723" name="Rectangle 3"/>
          <p:cNvSpPr>
            <a:spLocks noGrp="1" noChangeArrowheads="1"/>
          </p:cNvSpPr>
          <p:nvPr>
            <p:ph idx="1"/>
          </p:nvPr>
        </p:nvSpPr>
        <p:spPr>
          <a:xfrm>
            <a:off x="720090" y="1292226"/>
            <a:ext cx="8382001" cy="5413374"/>
          </a:xfrm>
          <a:solidFill>
            <a:schemeClr val="bg1">
              <a:lumMod val="95000"/>
            </a:schemeClr>
          </a:solidFill>
        </p:spPr>
        <p:txBody>
          <a:bodyPr>
            <a:normAutofit/>
          </a:bodyPr>
          <a:lstStyle/>
          <a:p>
            <a:pPr marL="0" indent="0">
              <a:spcAft>
                <a:spcPts val="1200"/>
              </a:spcAft>
              <a:buNone/>
            </a:pPr>
            <a:r>
              <a:rPr lang="en-US" sz="2400" dirty="0"/>
              <a:t>M-Howard Inc. has a defined benefit pension plan. On December 31 (the end of the fiscal year), the company received the PBO report from the actuary. The following information was included in the report: ending PBO, $110,000; benefits paid to retirees, $10,000; interest cost, $7,200. The discount rate applied by the actuary was 8%. What was the beginning PBO? </a:t>
            </a:r>
          </a:p>
          <a:p>
            <a:pPr marL="457200" indent="-457200">
              <a:lnSpc>
                <a:spcPct val="100000"/>
              </a:lnSpc>
              <a:buFont typeface="+mj-lt"/>
              <a:buAutoNum type="alphaLcPeriod"/>
            </a:pPr>
            <a:r>
              <a:rPr lang="en-US" sz="2400" dirty="0" smtClean="0"/>
              <a:t>$  90,000 </a:t>
            </a:r>
            <a:endParaRPr lang="en-US" sz="2400" dirty="0"/>
          </a:p>
          <a:p>
            <a:pPr marL="457200" indent="-457200">
              <a:lnSpc>
                <a:spcPct val="100000"/>
              </a:lnSpc>
              <a:buFont typeface="+mj-lt"/>
              <a:buAutoNum type="alphaLcPeriod"/>
            </a:pPr>
            <a:r>
              <a:rPr lang="en-US" sz="2400" dirty="0" smtClean="0"/>
              <a:t>$100,000 </a:t>
            </a:r>
            <a:endParaRPr lang="en-US" sz="2400" dirty="0"/>
          </a:p>
          <a:p>
            <a:pPr marL="457200" indent="-457200">
              <a:lnSpc>
                <a:spcPct val="100000"/>
              </a:lnSpc>
              <a:buFont typeface="+mj-lt"/>
              <a:buAutoNum type="alphaLcPeriod"/>
            </a:pPr>
            <a:r>
              <a:rPr lang="en-US" sz="2400" dirty="0" smtClean="0"/>
              <a:t>$107,200 </a:t>
            </a:r>
            <a:endParaRPr lang="en-US" sz="2400" dirty="0"/>
          </a:p>
          <a:p>
            <a:pPr marL="457200" indent="-457200">
              <a:lnSpc>
                <a:spcPct val="100000"/>
              </a:lnSpc>
              <a:buFont typeface="+mj-lt"/>
              <a:buAutoNum type="alphaLcPeriod"/>
            </a:pPr>
            <a:r>
              <a:rPr lang="en-US" sz="2400" dirty="0" smtClean="0"/>
              <a:t>$112,000 </a:t>
            </a:r>
            <a:endParaRPr lang="en-US" sz="2400" dirty="0"/>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685800" y="3581400"/>
            <a:ext cx="443739"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3505200" y="3362798"/>
            <a:ext cx="5334000" cy="3170099"/>
          </a:xfrm>
          <a:prstGeom prst="rect">
            <a:avLst/>
          </a:prstGeom>
          <a:solidFill>
            <a:schemeClr val="accent6">
              <a:lumMod val="20000"/>
              <a:lumOff val="80000"/>
            </a:schemeClr>
          </a:solidFill>
          <a:ln w="6350">
            <a:solidFill>
              <a:schemeClr val="tx1"/>
            </a:solidFill>
          </a:ln>
        </p:spPr>
        <p:txBody>
          <a:bodyPr wrap="square" rtlCol="0">
            <a:spAutoFit/>
          </a:bodyPr>
          <a:lstStyle/>
          <a:p>
            <a:pPr algn="l">
              <a:tabLst>
                <a:tab pos="4689475" algn="dec"/>
              </a:tabLst>
            </a:pPr>
            <a:r>
              <a:rPr lang="en-US" sz="2000" dirty="0"/>
              <a:t>The correct answer is </a:t>
            </a:r>
            <a:r>
              <a:rPr lang="en-US" sz="2000" i="1" dirty="0" smtClean="0"/>
              <a:t>a</a:t>
            </a:r>
            <a:r>
              <a:rPr lang="en-US" sz="2000" dirty="0" smtClean="0"/>
              <a:t>:</a:t>
            </a:r>
            <a:endParaRPr lang="en-US" sz="2000" dirty="0"/>
          </a:p>
          <a:p>
            <a:pPr algn="l">
              <a:tabLst>
                <a:tab pos="4689475" algn="dec"/>
              </a:tabLst>
            </a:pPr>
            <a:r>
              <a:rPr lang="en-US" sz="2000" dirty="0"/>
              <a:t>PBO/1/1	$          </a:t>
            </a:r>
            <a:r>
              <a:rPr lang="en-US" sz="2000" b="1" dirty="0">
                <a:solidFill>
                  <a:srgbClr val="C00000"/>
                </a:solidFill>
              </a:rPr>
              <a:t>?</a:t>
            </a:r>
          </a:p>
          <a:p>
            <a:pPr algn="l">
              <a:tabLst>
                <a:tab pos="4689475" algn="dec"/>
              </a:tabLst>
            </a:pPr>
            <a:r>
              <a:rPr lang="en-US" sz="2000" dirty="0"/>
              <a:t>Service cost	xxx</a:t>
            </a:r>
            <a:br>
              <a:rPr lang="en-US" sz="2000" dirty="0"/>
            </a:br>
            <a:r>
              <a:rPr lang="en-US" sz="2000" dirty="0"/>
              <a:t>Interest cost ($ </a:t>
            </a:r>
            <a:r>
              <a:rPr lang="en-US" sz="2000" b="1" dirty="0" smtClean="0">
                <a:solidFill>
                  <a:srgbClr val="C00000"/>
                </a:solidFill>
              </a:rPr>
              <a:t>?</a:t>
            </a:r>
            <a:r>
              <a:rPr lang="en-US" sz="2000" dirty="0" smtClean="0"/>
              <a:t> × </a:t>
            </a:r>
            <a:r>
              <a:rPr lang="en-US" sz="2000" dirty="0"/>
              <a:t>8%)	7,200</a:t>
            </a:r>
          </a:p>
          <a:p>
            <a:pPr algn="l">
              <a:tabLst>
                <a:tab pos="4689475" algn="dec"/>
              </a:tabLst>
            </a:pPr>
            <a:r>
              <a:rPr lang="en-US" sz="2000" dirty="0"/>
              <a:t>Loss (gain)	xxx</a:t>
            </a:r>
          </a:p>
          <a:p>
            <a:pPr algn="l">
              <a:tabLst>
                <a:tab pos="4689475" algn="dec"/>
              </a:tabLst>
            </a:pPr>
            <a:r>
              <a:rPr lang="en-US" sz="2000" dirty="0"/>
              <a:t>Prior service cost	xxx</a:t>
            </a:r>
          </a:p>
          <a:p>
            <a:pPr algn="l">
              <a:tabLst>
                <a:tab pos="4689475" algn="dec"/>
              </a:tabLst>
            </a:pPr>
            <a:r>
              <a:rPr lang="en-US" sz="2000" dirty="0"/>
              <a:t>Benefits paid	</a:t>
            </a:r>
            <a:r>
              <a:rPr lang="en-US" sz="2000" u="sng" dirty="0"/>
              <a:t>  (10,000</a:t>
            </a:r>
            <a:r>
              <a:rPr lang="en-US" sz="2000" dirty="0"/>
              <a:t>)</a:t>
            </a:r>
          </a:p>
          <a:p>
            <a:pPr algn="l">
              <a:tabLst>
                <a:tab pos="4689475" algn="dec"/>
              </a:tabLst>
            </a:pPr>
            <a:r>
              <a:rPr lang="en-US" sz="2000" dirty="0"/>
              <a:t>PBO 12/31	</a:t>
            </a:r>
            <a:r>
              <a:rPr lang="en-US" sz="2000" u="dbl" dirty="0"/>
              <a:t>$110,000</a:t>
            </a:r>
          </a:p>
          <a:p>
            <a:pPr algn="l">
              <a:tabLst>
                <a:tab pos="4689475" algn="dec"/>
              </a:tabLst>
            </a:pPr>
            <a:endParaRPr lang="en-US" sz="2000" u="dbl" dirty="0"/>
          </a:p>
          <a:p>
            <a:pPr algn="l">
              <a:tabLst>
                <a:tab pos="4689475" algn="dec"/>
              </a:tabLst>
            </a:pPr>
            <a:r>
              <a:rPr lang="en-US" sz="2000" dirty="0"/>
              <a:t>PBO, 1/1 = $7,200 / 8% = </a:t>
            </a:r>
            <a:r>
              <a:rPr lang="en-US" sz="2000" b="1" u="dbl" dirty="0">
                <a:solidFill>
                  <a:srgbClr val="C00000"/>
                </a:solidFill>
              </a:rPr>
              <a:t>$90,000</a:t>
            </a:r>
            <a:endParaRPr lang="en-US" sz="2000" b="1" dirty="0">
              <a:solidFill>
                <a:srgbClr val="C00000"/>
              </a:solidFill>
            </a:endParaRPr>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Tree>
    <p:extLst>
      <p:ext uri="{BB962C8B-B14F-4D97-AF65-F5344CB8AC3E}">
        <p14:creationId xmlns:p14="http://schemas.microsoft.com/office/powerpoint/2010/main" val="271379359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8" end="8"/>
                                                </p:txEl>
                                              </p:spTgt>
                                            </p:tgtEl>
                                            <p:attrNameLst>
                                              <p:attrName>style.visibility</p:attrName>
                                            </p:attrNameLst>
                                          </p:cBhvr>
                                          <p:to>
                                            <p:strVal val="visible"/>
                                          </p:to>
                                        </p:set>
                                        <p:anim calcmode="lin" valueType="num">
                                          <p:cBhvr additive="base">
                                            <p:cTn id="31"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8" end="8"/>
                                                </p:txEl>
                                              </p:spTgt>
                                            </p:tgtEl>
                                            <p:attrNameLst>
                                              <p:attrName>style.visibility</p:attrName>
                                            </p:attrNameLst>
                                          </p:cBhvr>
                                          <p:to>
                                            <p:strVal val="visible"/>
                                          </p:to>
                                        </p:set>
                                        <p:anim calcmode="lin" valueType="num">
                                          <p:cBhvr additive="base">
                                            <p:cTn id="31"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Pension Plan Assets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LO17-4</a:t>
            </a:r>
          </a:p>
        </p:txBody>
      </p:sp>
      <p:sp>
        <p:nvSpPr>
          <p:cNvPr id="6" name="Content Placeholder 4"/>
          <p:cNvSpPr>
            <a:spLocks noGrp="1"/>
          </p:cNvSpPr>
          <p:nvPr>
            <p:ph idx="1"/>
          </p:nvPr>
        </p:nvSpPr>
        <p:spPr>
          <a:xfrm>
            <a:off x="838199" y="1100257"/>
            <a:ext cx="8013600" cy="5057775"/>
          </a:xfrm>
        </p:spPr>
        <p:txBody>
          <a:bodyPr>
            <a:normAutofit/>
          </a:bodyPr>
          <a:lstStyle/>
          <a:p>
            <a:r>
              <a:rPr lang="en-IN" sz="2600" dirty="0"/>
              <a:t>Resources with which a company will provide the retirement benefits</a:t>
            </a:r>
          </a:p>
          <a:p>
            <a:r>
              <a:rPr lang="en-US" sz="2600" dirty="0"/>
              <a:t>Netted together with the PBO to report either a </a:t>
            </a:r>
            <a:r>
              <a:rPr lang="en-US" sz="2600" b="1" dirty="0">
                <a:solidFill>
                  <a:srgbClr val="C00000"/>
                </a:solidFill>
              </a:rPr>
              <a:t>net pension asset </a:t>
            </a:r>
            <a:r>
              <a:rPr lang="en-US" sz="2600" dirty="0"/>
              <a:t>(debit balance) or a </a:t>
            </a:r>
            <a:r>
              <a:rPr lang="en-US" sz="2600" b="1" dirty="0">
                <a:solidFill>
                  <a:srgbClr val="C00000"/>
                </a:solidFill>
              </a:rPr>
              <a:t>net pension liability </a:t>
            </a:r>
            <a:r>
              <a:rPr lang="en-US" sz="2600" dirty="0"/>
              <a:t>(credit balance) in the balance sheet</a:t>
            </a:r>
          </a:p>
        </p:txBody>
      </p:sp>
      <p:sp>
        <p:nvSpPr>
          <p:cNvPr id="2" name="TextBox 1"/>
          <p:cNvSpPr txBox="1"/>
          <p:nvPr/>
        </p:nvSpPr>
        <p:spPr>
          <a:xfrm>
            <a:off x="3810000" y="3462457"/>
            <a:ext cx="1832005" cy="461665"/>
          </a:xfrm>
          <a:prstGeom prst="rect">
            <a:avLst/>
          </a:prstGeom>
          <a:noFill/>
        </p:spPr>
        <p:txBody>
          <a:bodyPr wrap="square" rtlCol="0">
            <a:spAutoFit/>
          </a:bodyPr>
          <a:lstStyle/>
          <a:p>
            <a:pPr algn="ctr"/>
            <a:r>
              <a:rPr lang="en-US" sz="2400" b="1" dirty="0">
                <a:solidFill>
                  <a:srgbClr val="660066"/>
                </a:solidFill>
              </a:rPr>
              <a:t>TRUSTEE</a:t>
            </a:r>
            <a:endParaRPr lang="en-US" sz="2400" dirty="0">
              <a:solidFill>
                <a:srgbClr val="660066"/>
              </a:solidFill>
            </a:endParaRPr>
          </a:p>
        </p:txBody>
      </p:sp>
      <p:sp>
        <p:nvSpPr>
          <p:cNvPr id="3" name="TextBox 2"/>
          <p:cNvSpPr txBox="1"/>
          <p:nvPr/>
        </p:nvSpPr>
        <p:spPr>
          <a:xfrm>
            <a:off x="3519055" y="4471928"/>
            <a:ext cx="2424545" cy="1200329"/>
          </a:xfrm>
          <a:prstGeom prst="rect">
            <a:avLst/>
          </a:prstGeom>
          <a:noFill/>
        </p:spPr>
        <p:txBody>
          <a:bodyPr wrap="square" rtlCol="0">
            <a:spAutoFit/>
          </a:bodyPr>
          <a:lstStyle/>
          <a:p>
            <a:pPr algn="ctr"/>
            <a:r>
              <a:rPr lang="en-US" sz="2400" dirty="0"/>
              <a:t>An individual, </a:t>
            </a:r>
          </a:p>
          <a:p>
            <a:pPr algn="ctr"/>
            <a:r>
              <a:rPr lang="en-US" sz="2400" dirty="0"/>
              <a:t>a bank, or </a:t>
            </a:r>
          </a:p>
          <a:p>
            <a:pPr algn="ctr"/>
            <a:r>
              <a:rPr lang="en-US" sz="2400" dirty="0"/>
              <a:t>a</a:t>
            </a:r>
            <a:r>
              <a:rPr lang="en-US" sz="2400" dirty="0" smtClean="0"/>
              <a:t> </a:t>
            </a:r>
            <a:r>
              <a:rPr lang="en-US" sz="2400" dirty="0"/>
              <a:t>trust company</a:t>
            </a:r>
          </a:p>
        </p:txBody>
      </p:sp>
      <p:sp>
        <p:nvSpPr>
          <p:cNvPr id="4" name="TextBox 3"/>
          <p:cNvSpPr txBox="1"/>
          <p:nvPr/>
        </p:nvSpPr>
        <p:spPr>
          <a:xfrm>
            <a:off x="838200" y="3462457"/>
            <a:ext cx="1878806" cy="1200329"/>
          </a:xfrm>
          <a:prstGeom prst="rect">
            <a:avLst/>
          </a:prstGeom>
          <a:noFill/>
        </p:spPr>
        <p:txBody>
          <a:bodyPr wrap="square" rtlCol="0">
            <a:spAutoFit/>
          </a:bodyPr>
          <a:lstStyle/>
          <a:p>
            <a:r>
              <a:rPr lang="en-US" sz="2400" dirty="0"/>
              <a:t>Accepts employer contributions</a:t>
            </a:r>
          </a:p>
        </p:txBody>
      </p:sp>
      <p:sp>
        <p:nvSpPr>
          <p:cNvPr id="8" name="TextBox 7"/>
          <p:cNvSpPr txBox="1"/>
          <p:nvPr/>
        </p:nvSpPr>
        <p:spPr>
          <a:xfrm>
            <a:off x="5486400" y="3229392"/>
            <a:ext cx="1374005" cy="461665"/>
          </a:xfrm>
          <a:prstGeom prst="rect">
            <a:avLst/>
          </a:prstGeom>
          <a:noFill/>
        </p:spPr>
        <p:txBody>
          <a:bodyPr wrap="square" rtlCol="0">
            <a:spAutoFit/>
          </a:bodyPr>
          <a:lstStyle/>
          <a:p>
            <a:pPr algn="ctr"/>
            <a:r>
              <a:rPr lang="en-US" sz="2400" b="1" dirty="0">
                <a:solidFill>
                  <a:srgbClr val="C00000"/>
                </a:solidFill>
              </a:rPr>
              <a:t>Invests</a:t>
            </a:r>
          </a:p>
        </p:txBody>
      </p:sp>
      <p:sp>
        <p:nvSpPr>
          <p:cNvPr id="9" name="TextBox 8"/>
          <p:cNvSpPr txBox="1"/>
          <p:nvPr/>
        </p:nvSpPr>
        <p:spPr>
          <a:xfrm>
            <a:off x="7141369" y="5798403"/>
            <a:ext cx="1828800" cy="830997"/>
          </a:xfrm>
          <a:prstGeom prst="rect">
            <a:avLst/>
          </a:prstGeom>
          <a:noFill/>
        </p:spPr>
        <p:txBody>
          <a:bodyPr wrap="square" rtlCol="0">
            <a:spAutoFit/>
          </a:bodyPr>
          <a:lstStyle/>
          <a:p>
            <a:r>
              <a:rPr lang="en-US" sz="2400" dirty="0" smtClean="0"/>
              <a:t>Accumulates the </a:t>
            </a:r>
            <a:r>
              <a:rPr lang="en-US" sz="2400" b="1" dirty="0">
                <a:solidFill>
                  <a:srgbClr val="C00000"/>
                </a:solidFill>
              </a:rPr>
              <a:t>earnings</a:t>
            </a:r>
          </a:p>
        </p:txBody>
      </p:sp>
      <p:sp>
        <p:nvSpPr>
          <p:cNvPr id="10" name="TextBox 9"/>
          <p:cNvSpPr txBox="1"/>
          <p:nvPr/>
        </p:nvSpPr>
        <p:spPr>
          <a:xfrm>
            <a:off x="838200" y="5774710"/>
            <a:ext cx="4733925" cy="830997"/>
          </a:xfrm>
          <a:prstGeom prst="rect">
            <a:avLst/>
          </a:prstGeom>
          <a:noFill/>
        </p:spPr>
        <p:txBody>
          <a:bodyPr wrap="square" rtlCol="0">
            <a:spAutoFit/>
          </a:bodyPr>
          <a:lstStyle/>
          <a:p>
            <a:pPr marL="0" lvl="1" algn="ctr"/>
            <a:r>
              <a:rPr lang="en-US" sz="2400" b="1" dirty="0">
                <a:solidFill>
                  <a:srgbClr val="C00000"/>
                </a:solidFill>
              </a:rPr>
              <a:t>Pays benefits </a:t>
            </a:r>
            <a:r>
              <a:rPr lang="en-US" sz="2400" dirty="0"/>
              <a:t>to retired employees or their beneficiaries</a:t>
            </a:r>
          </a:p>
        </p:txBody>
      </p:sp>
      <p:sp>
        <p:nvSpPr>
          <p:cNvPr id="11" name="TextBox 10"/>
          <p:cNvSpPr txBox="1"/>
          <p:nvPr/>
        </p:nvSpPr>
        <p:spPr>
          <a:xfrm>
            <a:off x="7022306" y="3462457"/>
            <a:ext cx="2045494" cy="1938992"/>
          </a:xfrm>
          <a:prstGeom prst="rect">
            <a:avLst/>
          </a:prstGeom>
          <a:noFill/>
        </p:spPr>
        <p:txBody>
          <a:bodyPr wrap="square" rtlCol="0">
            <a:spAutoFit/>
          </a:bodyPr>
          <a:lstStyle/>
          <a:p>
            <a:r>
              <a:rPr lang="en-US" sz="2400" dirty="0"/>
              <a:t>Stocks, bonds, and</a:t>
            </a:r>
          </a:p>
          <a:p>
            <a:r>
              <a:rPr lang="en-US" sz="2400" dirty="0"/>
              <a:t>o</a:t>
            </a:r>
            <a:r>
              <a:rPr lang="en-US" sz="2400" dirty="0" smtClean="0"/>
              <a:t>ther </a:t>
            </a:r>
            <a:r>
              <a:rPr lang="en-US" sz="2400" dirty="0"/>
              <a:t>income-producing assets</a:t>
            </a:r>
          </a:p>
        </p:txBody>
      </p:sp>
      <p:cxnSp>
        <p:nvCxnSpPr>
          <p:cNvPr id="12" name="Straight Arrow Connector 11"/>
          <p:cNvCxnSpPr/>
          <p:nvPr/>
        </p:nvCxnSpPr>
        <p:spPr>
          <a:xfrm>
            <a:off x="2362200" y="3693289"/>
            <a:ext cx="1600200"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5410200" y="3691057"/>
            <a:ext cx="1600200"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a:off x="4415927" y="4220784"/>
            <a:ext cx="616946"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7698480" y="5572541"/>
            <a:ext cx="616946"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5486400" y="6053257"/>
            <a:ext cx="1600200"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63021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1000"/>
                                        <p:tgtEl>
                                          <p:spTgt spid="1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000"/>
                                        <p:tgtEl>
                                          <p:spTgt spid="12"/>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10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par>
                          <p:cTn id="41" fill="hold">
                            <p:stCondLst>
                              <p:cond delay="5000"/>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childTnLst>
                                </p:cTn>
                              </p:par>
                            </p:childTnLst>
                          </p:cTn>
                        </p:par>
                        <p:par>
                          <p:cTn id="45" fill="hold">
                            <p:stCondLst>
                              <p:cond delay="6000"/>
                            </p:stCondLst>
                            <p:childTnLst>
                              <p:par>
                                <p:cTn id="46" presetID="22" presetClass="entr" presetSubtype="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1000"/>
                                        <p:tgtEl>
                                          <p:spTgt spid="16"/>
                                        </p:tgtEl>
                                      </p:cBhvr>
                                    </p:animEffect>
                                  </p:childTnLst>
                                </p:cTn>
                              </p:par>
                            </p:childTnLst>
                          </p:cTn>
                        </p:par>
                        <p:par>
                          <p:cTn id="49" fill="hold">
                            <p:stCondLst>
                              <p:cond delay="70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7500"/>
                            </p:stCondLst>
                            <p:childTnLst>
                              <p:par>
                                <p:cTn id="54" presetID="22" presetClass="entr" presetSubtype="2"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right)">
                                      <p:cBhvr>
                                        <p:cTn id="56" dur="1000"/>
                                        <p:tgtEl>
                                          <p:spTgt spid="17"/>
                                        </p:tgtEl>
                                      </p:cBhvr>
                                    </p:animEffect>
                                  </p:childTnLst>
                                </p:cTn>
                              </p:par>
                            </p:childTnLst>
                          </p:cTn>
                        </p:par>
                        <p:par>
                          <p:cTn id="57" fill="hold">
                            <p:stCondLst>
                              <p:cond delay="8500"/>
                            </p:stCondLst>
                            <p:childTnLst>
                              <p:par>
                                <p:cTn id="58" presetID="10"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p:bldP spid="9" grpId="0"/>
      <p:bldP spid="10"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Actual Return on Plan Assets</a:t>
            </a:r>
            <a:endParaRPr lang="en-US" sz="3200" dirty="0"/>
          </a:p>
        </p:txBody>
      </p:sp>
      <p:sp>
        <p:nvSpPr>
          <p:cNvPr id="414723" name="Rectangle 3"/>
          <p:cNvSpPr>
            <a:spLocks noGrp="1" noChangeArrowheads="1"/>
          </p:cNvSpPr>
          <p:nvPr>
            <p:ph idx="1"/>
          </p:nvPr>
        </p:nvSpPr>
        <p:spPr>
          <a:xfrm>
            <a:off x="720090" y="1219200"/>
            <a:ext cx="8382001" cy="5413374"/>
          </a:xfrm>
          <a:solidFill>
            <a:schemeClr val="bg1">
              <a:lumMod val="95000"/>
            </a:schemeClr>
          </a:solidFill>
        </p:spPr>
        <p:txBody>
          <a:bodyPr>
            <a:normAutofit/>
          </a:bodyPr>
          <a:lstStyle/>
          <a:p>
            <a:pPr marL="0" indent="0">
              <a:spcBef>
                <a:spcPts val="0"/>
              </a:spcBef>
              <a:buNone/>
            </a:pPr>
            <a:r>
              <a:rPr lang="en-US" sz="2400" dirty="0"/>
              <a:t>Information regarding the defined benefit pension plan of Corey Services included the following for 2018 ($ in millions):</a:t>
            </a:r>
          </a:p>
          <a:p>
            <a:pPr marL="0" indent="0">
              <a:spcBef>
                <a:spcPts val="0"/>
              </a:spcBef>
              <a:buNone/>
              <a:tabLst>
                <a:tab pos="7659688" algn="dec"/>
                <a:tab pos="7720013" algn="l"/>
              </a:tabLst>
            </a:pPr>
            <a:endParaRPr lang="en-US" sz="2400" dirty="0"/>
          </a:p>
          <a:p>
            <a:pPr marL="171450" indent="0">
              <a:spcBef>
                <a:spcPts val="0"/>
              </a:spcBef>
              <a:buNone/>
              <a:tabLst>
                <a:tab pos="7945438" algn="dec"/>
                <a:tab pos="8108950" algn="l"/>
              </a:tabLst>
            </a:pPr>
            <a:r>
              <a:rPr lang="en-US" sz="2400" dirty="0"/>
              <a:t>Plan assets, January 1	$  70</a:t>
            </a:r>
          </a:p>
          <a:p>
            <a:pPr marL="171450" indent="0">
              <a:spcBef>
                <a:spcPts val="0"/>
              </a:spcBef>
              <a:buNone/>
              <a:tabLst>
                <a:tab pos="7945438" algn="dec"/>
                <a:tab pos="8108950" algn="l"/>
              </a:tabLst>
            </a:pPr>
            <a:r>
              <a:rPr lang="en-US" sz="2400" dirty="0"/>
              <a:t>Plan assets, December 31	105</a:t>
            </a:r>
          </a:p>
          <a:p>
            <a:pPr marL="171450" indent="0">
              <a:spcBef>
                <a:spcPts val="0"/>
              </a:spcBef>
              <a:buNone/>
              <a:tabLst>
                <a:tab pos="7945438" algn="dec"/>
                <a:tab pos="8108950" algn="l"/>
              </a:tabLst>
            </a:pPr>
            <a:r>
              <a:rPr lang="en-US" sz="2400" dirty="0"/>
              <a:t>Retiree benefits paid (end of year)	17</a:t>
            </a:r>
          </a:p>
          <a:p>
            <a:pPr marL="171450" indent="0">
              <a:spcBef>
                <a:spcPts val="0"/>
              </a:spcBef>
              <a:buNone/>
              <a:tabLst>
                <a:tab pos="7945438" algn="dec"/>
                <a:tab pos="8108950" algn="l"/>
              </a:tabLst>
            </a:pPr>
            <a:r>
              <a:rPr lang="en-US" sz="2400" dirty="0"/>
              <a:t>Employer contributions to the pension plan (end of year)	42</a:t>
            </a:r>
          </a:p>
          <a:p>
            <a:pPr marL="0" indent="0">
              <a:spcBef>
                <a:spcPts val="0"/>
              </a:spcBef>
              <a:buNone/>
              <a:tabLst>
                <a:tab pos="7720013" algn="l"/>
              </a:tabLst>
            </a:pPr>
            <a:r>
              <a:rPr lang="en-US" sz="2400" dirty="0"/>
              <a:t> </a:t>
            </a:r>
          </a:p>
          <a:p>
            <a:pPr marL="0" indent="0">
              <a:spcBef>
                <a:spcPts val="0"/>
              </a:spcBef>
              <a:spcAft>
                <a:spcPts val="1200"/>
              </a:spcAft>
              <a:buNone/>
            </a:pPr>
            <a:r>
              <a:rPr lang="en-US" sz="2400" dirty="0" smtClean="0"/>
              <a:t>What was the actual return on plan assets for 2018?</a:t>
            </a:r>
          </a:p>
          <a:p>
            <a:pPr marL="457200" indent="-457200">
              <a:lnSpc>
                <a:spcPct val="110000"/>
              </a:lnSpc>
              <a:spcBef>
                <a:spcPts val="0"/>
              </a:spcBef>
              <a:buFont typeface="+mj-lt"/>
              <a:buAutoNum type="alphaLcPeriod"/>
            </a:pPr>
            <a:r>
              <a:rPr lang="en-US" sz="2400" dirty="0" smtClean="0"/>
              <a:t>$10 million</a:t>
            </a:r>
          </a:p>
          <a:p>
            <a:pPr marL="457200" indent="-457200">
              <a:lnSpc>
                <a:spcPct val="110000"/>
              </a:lnSpc>
              <a:spcBef>
                <a:spcPts val="0"/>
              </a:spcBef>
              <a:buFont typeface="+mj-lt"/>
              <a:buAutoNum type="alphaLcPeriod"/>
            </a:pPr>
            <a:r>
              <a:rPr lang="en-US" sz="2400" dirty="0" smtClean="0"/>
              <a:t>$24 million</a:t>
            </a:r>
          </a:p>
          <a:p>
            <a:pPr marL="457200" indent="-457200">
              <a:lnSpc>
                <a:spcPct val="110000"/>
              </a:lnSpc>
              <a:spcBef>
                <a:spcPts val="0"/>
              </a:spcBef>
              <a:buFont typeface="+mj-lt"/>
              <a:buAutoNum type="alphaLcPeriod"/>
            </a:pPr>
            <a:r>
              <a:rPr lang="en-US" sz="2400" dirty="0" smtClean="0"/>
              <a:t>$35 million</a:t>
            </a:r>
          </a:p>
          <a:p>
            <a:pPr marL="457200" indent="-457200">
              <a:lnSpc>
                <a:spcPct val="110000"/>
              </a:lnSpc>
              <a:spcBef>
                <a:spcPts val="0"/>
              </a:spcBef>
              <a:buFont typeface="+mj-lt"/>
              <a:buAutoNum type="alphaLcPeriod"/>
            </a:pPr>
            <a:r>
              <a:rPr lang="en-US" sz="2400" dirty="0" smtClean="0"/>
              <a:t>$60 million</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630427" y="4419600"/>
            <a:ext cx="499111" cy="4572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3505200" y="4419600"/>
            <a:ext cx="5410200" cy="1938992"/>
          </a:xfrm>
          <a:prstGeom prst="rect">
            <a:avLst/>
          </a:prstGeom>
          <a:solidFill>
            <a:schemeClr val="accent6">
              <a:lumMod val="20000"/>
              <a:lumOff val="80000"/>
            </a:schemeClr>
          </a:solidFill>
          <a:ln w="6350">
            <a:solidFill>
              <a:schemeClr val="tx1"/>
            </a:solidFill>
          </a:ln>
        </p:spPr>
        <p:txBody>
          <a:bodyPr wrap="square" rtlCol="0">
            <a:spAutoFit/>
          </a:bodyPr>
          <a:lstStyle/>
          <a:p>
            <a:pPr marL="0" indent="0" algn="l">
              <a:buNone/>
              <a:tabLst>
                <a:tab pos="571500" algn="l"/>
                <a:tab pos="3657600" algn="dec"/>
                <a:tab pos="5943600" algn="dec"/>
                <a:tab pos="6858000" algn="dec"/>
              </a:tabLst>
            </a:pPr>
            <a:r>
              <a:rPr lang="en-US" sz="2000" dirty="0"/>
              <a:t>The correct answer is </a:t>
            </a:r>
            <a:r>
              <a:rPr lang="en-US" sz="2000" i="1" dirty="0" smtClean="0"/>
              <a:t>a</a:t>
            </a:r>
            <a:r>
              <a:rPr lang="en-US" sz="2000" dirty="0"/>
              <a:t>:</a:t>
            </a:r>
          </a:p>
          <a:p>
            <a:pPr marL="0" indent="0" algn="l">
              <a:buNone/>
              <a:tabLst>
                <a:tab pos="571500" algn="l"/>
                <a:tab pos="3657600" algn="dec"/>
                <a:tab pos="5943600" algn="dec"/>
                <a:tab pos="6858000" algn="dec"/>
              </a:tabLst>
            </a:pPr>
            <a:r>
              <a:rPr lang="en-US" sz="2000" dirty="0"/>
              <a:t>Beginning balance 	$  70</a:t>
            </a:r>
          </a:p>
          <a:p>
            <a:pPr marL="0" indent="0" algn="l">
              <a:buNone/>
              <a:tabLst>
                <a:tab pos="571500" algn="l"/>
                <a:tab pos="3657600" algn="dec"/>
                <a:tab pos="4346575" algn="dec"/>
                <a:tab pos="6858000" algn="dec"/>
              </a:tabLst>
            </a:pPr>
            <a:r>
              <a:rPr lang="en-US" sz="2000" dirty="0"/>
              <a:t>+ actual return 	</a:t>
            </a:r>
            <a:r>
              <a:rPr lang="en-US" sz="2000" b="1" dirty="0">
                <a:solidFill>
                  <a:srgbClr val="C00000"/>
                </a:solidFill>
              </a:rPr>
              <a:t>?</a:t>
            </a:r>
            <a:r>
              <a:rPr lang="en-US" sz="2000" dirty="0">
                <a:solidFill>
                  <a:srgbClr val="C00000"/>
                </a:solidFill>
              </a:rPr>
              <a:t> </a:t>
            </a:r>
            <a:r>
              <a:rPr lang="en-US" sz="2000" dirty="0"/>
              <a:t>	</a:t>
            </a:r>
            <a:r>
              <a:rPr lang="en-US" sz="2000" b="1" dirty="0">
                <a:solidFill>
                  <a:srgbClr val="C00000"/>
                </a:solidFill>
              </a:rPr>
              <a:t>$10 million </a:t>
            </a:r>
          </a:p>
          <a:p>
            <a:pPr marL="0" indent="0" algn="l">
              <a:buNone/>
              <a:tabLst>
                <a:tab pos="571500" algn="l"/>
                <a:tab pos="3657600" algn="dec"/>
                <a:tab pos="5943600" algn="dec"/>
                <a:tab pos="6858000" algn="dec"/>
              </a:tabLst>
            </a:pPr>
            <a:r>
              <a:rPr lang="en-US" sz="2000" dirty="0"/>
              <a:t>+ contributions 	42</a:t>
            </a:r>
          </a:p>
          <a:p>
            <a:pPr marL="0" indent="0" algn="l">
              <a:buNone/>
              <a:tabLst>
                <a:tab pos="571500" algn="l"/>
                <a:tab pos="3657600" algn="dec"/>
                <a:tab pos="5943600" algn="dec"/>
                <a:tab pos="6858000" algn="dec"/>
              </a:tabLst>
            </a:pPr>
            <a:r>
              <a:rPr lang="en-US" sz="2000" dirty="0" smtClean="0"/>
              <a:t>− </a:t>
            </a:r>
            <a:r>
              <a:rPr lang="en-US" sz="2000" dirty="0"/>
              <a:t>retiree benefits paid 	</a:t>
            </a:r>
            <a:r>
              <a:rPr lang="en-US" sz="2000" u="sng" dirty="0"/>
              <a:t>   (17)</a:t>
            </a:r>
          </a:p>
          <a:p>
            <a:pPr marL="0" indent="0" algn="l">
              <a:buNone/>
              <a:tabLst>
                <a:tab pos="571500" algn="l"/>
                <a:tab pos="3657600" algn="dec"/>
                <a:tab pos="5943600" algn="dec"/>
                <a:tab pos="6858000" algn="dec"/>
              </a:tabLst>
            </a:pPr>
            <a:r>
              <a:rPr lang="en-US" sz="2000" dirty="0"/>
              <a:t>= ending balance 	$105</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LO17-4</a:t>
            </a:r>
          </a:p>
        </p:txBody>
      </p:sp>
    </p:spTree>
    <p:extLst>
      <p:ext uri="{BB962C8B-B14F-4D97-AF65-F5344CB8AC3E}">
        <p14:creationId xmlns:p14="http://schemas.microsoft.com/office/powerpoint/2010/main" val="28755727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Autofit/>
          </a:bodyPr>
          <a:lstStyle/>
          <a:p>
            <a:pPr algn="ctr" eaLnBrk="1" hangingPunct="1"/>
            <a:r>
              <a:rPr lang="en-US" altLang="en-US" sz="3200" b="1" dirty="0"/>
              <a:t>Concept </a:t>
            </a:r>
            <a:r>
              <a:rPr lang="en-US" altLang="en-US" sz="3200" b="1" dirty="0" smtClean="0"/>
              <a:t>Check:</a:t>
            </a:r>
            <a:br>
              <a:rPr lang="en-US" altLang="en-US" sz="3200" b="1" dirty="0" smtClean="0"/>
            </a:br>
            <a:r>
              <a:rPr lang="en-US" altLang="en-US" sz="3200" b="1" dirty="0" smtClean="0"/>
              <a:t>Computing </a:t>
            </a:r>
            <a:r>
              <a:rPr lang="en-US" altLang="en-US" sz="3200" b="1" dirty="0"/>
              <a:t>Employer Contributions</a:t>
            </a:r>
          </a:p>
        </p:txBody>
      </p:sp>
      <p:sp>
        <p:nvSpPr>
          <p:cNvPr id="414723" name="Rectangle 3"/>
          <p:cNvSpPr>
            <a:spLocks noGrp="1" noChangeArrowheads="1"/>
          </p:cNvSpPr>
          <p:nvPr>
            <p:ph idx="1"/>
          </p:nvPr>
        </p:nvSpPr>
        <p:spPr>
          <a:xfrm>
            <a:off x="754198" y="1194956"/>
            <a:ext cx="8237401" cy="5434444"/>
          </a:xfrm>
          <a:solidFill>
            <a:schemeClr val="bg1">
              <a:lumMod val="95000"/>
            </a:schemeClr>
          </a:solidFill>
        </p:spPr>
        <p:txBody>
          <a:bodyPr>
            <a:normAutofit/>
          </a:bodyPr>
          <a:lstStyle/>
          <a:p>
            <a:pPr marL="0" indent="0">
              <a:spcAft>
                <a:spcPts val="1200"/>
              </a:spcAft>
              <a:buNone/>
            </a:pPr>
            <a:r>
              <a:rPr lang="en-US" sz="2000" dirty="0" smtClean="0"/>
              <a:t>Information </a:t>
            </a:r>
            <a:r>
              <a:rPr lang="en-US" sz="2000" dirty="0"/>
              <a:t>regarding the defined benefit pension plan of Chumlee Company included the following for 2018 ($ in millions):</a:t>
            </a:r>
          </a:p>
          <a:p>
            <a:pPr marL="285750" indent="0">
              <a:buNone/>
              <a:tabLst>
                <a:tab pos="4629150" algn="dec"/>
              </a:tabLst>
            </a:pPr>
            <a:r>
              <a:rPr lang="en-US" sz="2000" dirty="0"/>
              <a:t>Plan assets, January 1	$350</a:t>
            </a:r>
          </a:p>
          <a:p>
            <a:pPr marL="285750" indent="0">
              <a:buNone/>
              <a:tabLst>
                <a:tab pos="4629150" algn="dec"/>
              </a:tabLst>
            </a:pPr>
            <a:r>
              <a:rPr lang="en-US" sz="2000" dirty="0"/>
              <a:t>Plan assets, December 31	525</a:t>
            </a:r>
          </a:p>
          <a:p>
            <a:pPr marL="285750" indent="0">
              <a:buNone/>
              <a:tabLst>
                <a:tab pos="4629150" algn="dec"/>
              </a:tabLst>
            </a:pPr>
            <a:r>
              <a:rPr lang="en-US" sz="2000" dirty="0"/>
              <a:t>Retiree benefits paid (end of year)	85</a:t>
            </a:r>
          </a:p>
          <a:p>
            <a:pPr marL="285750" indent="0">
              <a:spcAft>
                <a:spcPts val="1200"/>
              </a:spcAft>
              <a:buNone/>
              <a:tabLst>
                <a:tab pos="4629150" algn="dec"/>
              </a:tabLst>
            </a:pPr>
            <a:r>
              <a:rPr lang="en-US" sz="2000" dirty="0"/>
              <a:t>Return on plan assets 	50</a:t>
            </a:r>
          </a:p>
          <a:p>
            <a:pPr marL="0" indent="0">
              <a:spcAft>
                <a:spcPts val="1200"/>
              </a:spcAft>
              <a:buNone/>
            </a:pPr>
            <a:r>
              <a:rPr lang="en-US" sz="2000" dirty="0"/>
              <a:t>What were the employer contributions to the pension plan at the end of 2018?</a:t>
            </a:r>
          </a:p>
          <a:p>
            <a:pPr marL="342900" indent="-342900">
              <a:buFont typeface="+mj-lt"/>
              <a:buAutoNum type="alphaLcPeriod"/>
            </a:pPr>
            <a:r>
              <a:rPr lang="en-US" sz="2000" dirty="0"/>
              <a:t>$30 million</a:t>
            </a:r>
          </a:p>
          <a:p>
            <a:pPr marL="342900" indent="-342900">
              <a:buFont typeface="+mj-lt"/>
              <a:buAutoNum type="alphaLcPeriod"/>
            </a:pPr>
            <a:r>
              <a:rPr lang="en-US" sz="2000" dirty="0"/>
              <a:t>$175 million</a:t>
            </a:r>
          </a:p>
          <a:p>
            <a:pPr marL="342900" indent="-342900">
              <a:buFont typeface="+mj-lt"/>
              <a:buAutoNum type="alphaLcPeriod"/>
            </a:pPr>
            <a:r>
              <a:rPr lang="en-US" sz="2000" dirty="0"/>
              <a:t>$210 million</a:t>
            </a:r>
          </a:p>
          <a:p>
            <a:pPr marL="342900" indent="-342900">
              <a:buFont typeface="+mj-lt"/>
              <a:buAutoNum type="alphaLcPeriod"/>
            </a:pPr>
            <a:r>
              <a:rPr lang="en-US" sz="2000" dirty="0"/>
              <a:t>$225 million</a:t>
            </a:r>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71525" y="541020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6" name="TextBox 5"/>
          <p:cNvSpPr txBox="1"/>
          <p:nvPr/>
        </p:nvSpPr>
        <p:spPr>
          <a:xfrm>
            <a:off x="2819400" y="4492585"/>
            <a:ext cx="5267325" cy="1908215"/>
          </a:xfrm>
          <a:prstGeom prst="rect">
            <a:avLst/>
          </a:prstGeom>
          <a:solidFill>
            <a:srgbClr val="FDEADA"/>
          </a:solidFill>
          <a:ln w="6350">
            <a:solidFill>
              <a:schemeClr val="tx1"/>
            </a:solidFill>
          </a:ln>
        </p:spPr>
        <p:txBody>
          <a:bodyPr wrap="square" rtlCol="0">
            <a:spAutoFit/>
          </a:bodyPr>
          <a:lstStyle/>
          <a:p>
            <a:pPr marL="0" indent="0" algn="l">
              <a:spcAft>
                <a:spcPts val="1200"/>
              </a:spcAft>
              <a:buNone/>
              <a:tabLst>
                <a:tab pos="571500" algn="l"/>
                <a:tab pos="3657600" algn="dec"/>
                <a:tab pos="5943600" algn="dec"/>
                <a:tab pos="6858000" algn="dec"/>
              </a:tabLst>
            </a:pPr>
            <a:r>
              <a:rPr lang="en-US" dirty="0"/>
              <a:t>The correct answer is </a:t>
            </a:r>
            <a:r>
              <a:rPr lang="en-US" i="1" dirty="0"/>
              <a:t>c</a:t>
            </a:r>
            <a:r>
              <a:rPr lang="en-US" dirty="0"/>
              <a:t>:</a:t>
            </a:r>
          </a:p>
          <a:p>
            <a:pPr marL="0" indent="0" algn="l">
              <a:buNone/>
              <a:tabLst>
                <a:tab pos="571500" algn="l"/>
                <a:tab pos="3657600" algn="dec"/>
                <a:tab pos="5943600" algn="dec"/>
                <a:tab pos="6858000" algn="dec"/>
              </a:tabLst>
            </a:pPr>
            <a:r>
              <a:rPr lang="en-US" dirty="0"/>
              <a:t>Beginning balance 	$350</a:t>
            </a:r>
          </a:p>
          <a:p>
            <a:pPr algn="l">
              <a:tabLst>
                <a:tab pos="571500" algn="l"/>
                <a:tab pos="3657600" algn="dec"/>
                <a:tab pos="5029200" algn="dec"/>
                <a:tab pos="6858000" algn="dec"/>
              </a:tabLst>
            </a:pPr>
            <a:r>
              <a:rPr lang="en-US" dirty="0"/>
              <a:t>+ actual return 	50</a:t>
            </a:r>
          </a:p>
          <a:p>
            <a:pPr marL="0" indent="0" algn="l">
              <a:buNone/>
              <a:tabLst>
                <a:tab pos="571500" algn="l"/>
                <a:tab pos="3657600" algn="dec"/>
                <a:tab pos="5029200" algn="dec"/>
                <a:tab pos="6858000" algn="dec"/>
              </a:tabLst>
            </a:pPr>
            <a:r>
              <a:rPr lang="en-US" dirty="0"/>
              <a:t>+ contributions 	</a:t>
            </a:r>
            <a:r>
              <a:rPr lang="en-US" b="1" dirty="0">
                <a:solidFill>
                  <a:srgbClr val="C00000"/>
                </a:solidFill>
              </a:rPr>
              <a:t>210</a:t>
            </a:r>
            <a:r>
              <a:rPr lang="en-US" dirty="0"/>
              <a:t>	</a:t>
            </a:r>
            <a:endParaRPr lang="en-US" b="1" dirty="0">
              <a:solidFill>
                <a:srgbClr val="C00000"/>
              </a:solidFill>
            </a:endParaRPr>
          </a:p>
          <a:p>
            <a:pPr marL="0" indent="0" algn="l">
              <a:buNone/>
              <a:tabLst>
                <a:tab pos="571500" algn="l"/>
                <a:tab pos="3657600" algn="dec"/>
                <a:tab pos="5943600" algn="dec"/>
                <a:tab pos="6858000" algn="dec"/>
              </a:tabLst>
            </a:pPr>
            <a:r>
              <a:rPr lang="en-US" dirty="0" smtClean="0"/>
              <a:t>− </a:t>
            </a:r>
            <a:r>
              <a:rPr lang="en-US" dirty="0"/>
              <a:t>retiree benefits paid 	</a:t>
            </a:r>
            <a:r>
              <a:rPr lang="en-US" u="sng" dirty="0"/>
              <a:t>    (85)</a:t>
            </a:r>
          </a:p>
          <a:p>
            <a:pPr marL="0" indent="0" algn="l">
              <a:buNone/>
              <a:tabLst>
                <a:tab pos="571500" algn="l"/>
                <a:tab pos="3657600" algn="dec"/>
                <a:tab pos="5943600" algn="dec"/>
                <a:tab pos="6858000" algn="dec"/>
              </a:tabLst>
            </a:pPr>
            <a:r>
              <a:rPr lang="en-US" dirty="0"/>
              <a:t>= ending balance 	 $525</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LO17-4</a:t>
            </a:r>
          </a:p>
        </p:txBody>
      </p:sp>
    </p:spTree>
    <p:extLst>
      <p:ext uri="{BB962C8B-B14F-4D97-AF65-F5344CB8AC3E}">
        <p14:creationId xmlns:p14="http://schemas.microsoft.com/office/powerpoint/2010/main" val="8971508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Expected Return on Plan Assets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LO17-4</a:t>
            </a:r>
          </a:p>
        </p:txBody>
      </p:sp>
      <p:sp>
        <p:nvSpPr>
          <p:cNvPr id="6" name="Content Placeholder 4"/>
          <p:cNvSpPr>
            <a:spLocks noGrp="1"/>
          </p:cNvSpPr>
          <p:nvPr>
            <p:ph idx="1"/>
          </p:nvPr>
        </p:nvSpPr>
        <p:spPr>
          <a:xfrm>
            <a:off x="761999" y="1444626"/>
            <a:ext cx="8013600" cy="5057775"/>
          </a:xfrm>
        </p:spPr>
        <p:txBody>
          <a:bodyPr lIns="91440" rIns="91440" bIns="0">
            <a:normAutofit/>
          </a:bodyPr>
          <a:lstStyle/>
          <a:p>
            <a:endParaRPr lang="en-US" dirty="0"/>
          </a:p>
          <a:p>
            <a:endParaRPr lang="en-US" dirty="0"/>
          </a:p>
          <a:p>
            <a:endParaRPr lang="en-US" dirty="0"/>
          </a:p>
          <a:p>
            <a:endParaRPr lang="en-US" dirty="0"/>
          </a:p>
          <a:p>
            <a:pPr marL="0" indent="0">
              <a:buNone/>
            </a:pPr>
            <a:endParaRPr lang="en-US" dirty="0"/>
          </a:p>
          <a:p>
            <a:pPr marL="0" indent="0">
              <a:buNone/>
            </a:pPr>
            <a:endParaRPr lang="en-US" dirty="0"/>
          </a:p>
          <a:p>
            <a:pPr marL="0" indent="0">
              <a:buNone/>
            </a:pPr>
            <a:endParaRPr lang="en-US" sz="2600" dirty="0"/>
          </a:p>
        </p:txBody>
      </p:sp>
      <p:sp>
        <p:nvSpPr>
          <p:cNvPr id="5" name="TextBox 4"/>
          <p:cNvSpPr txBox="1"/>
          <p:nvPr/>
        </p:nvSpPr>
        <p:spPr>
          <a:xfrm>
            <a:off x="3184814" y="1676400"/>
            <a:ext cx="3139786" cy="2092881"/>
          </a:xfrm>
          <a:prstGeom prst="rect">
            <a:avLst/>
          </a:prstGeom>
          <a:noFill/>
        </p:spPr>
        <p:txBody>
          <a:bodyPr wrap="square" rtlCol="0">
            <a:spAutoFit/>
          </a:bodyPr>
          <a:lstStyle/>
          <a:p>
            <a:pPr algn="ctr"/>
            <a:r>
              <a:rPr lang="en-US" sz="2600" b="1" dirty="0">
                <a:solidFill>
                  <a:srgbClr val="C00000"/>
                </a:solidFill>
              </a:rPr>
              <a:t>Return on the investments </a:t>
            </a:r>
            <a:r>
              <a:rPr lang="en-US" sz="2600" dirty="0"/>
              <a:t>(dividends, interest, market price appreciation)</a:t>
            </a:r>
          </a:p>
        </p:txBody>
      </p:sp>
      <p:sp>
        <p:nvSpPr>
          <p:cNvPr id="8" name="TextBox 7"/>
          <p:cNvSpPr txBox="1"/>
          <p:nvPr/>
        </p:nvSpPr>
        <p:spPr>
          <a:xfrm>
            <a:off x="762000" y="1676400"/>
            <a:ext cx="2057400" cy="2092881"/>
          </a:xfrm>
          <a:prstGeom prst="rect">
            <a:avLst/>
          </a:prstGeom>
          <a:noFill/>
        </p:spPr>
        <p:txBody>
          <a:bodyPr wrap="square" rtlCol="0">
            <a:spAutoFit/>
          </a:bodyPr>
          <a:lstStyle/>
          <a:p>
            <a:r>
              <a:rPr lang="en-US" sz="2600" dirty="0"/>
              <a:t>Accumulated balance of the annual employer </a:t>
            </a:r>
            <a:r>
              <a:rPr lang="en-US" sz="2600" b="1" dirty="0"/>
              <a:t>contributions</a:t>
            </a:r>
          </a:p>
        </p:txBody>
      </p:sp>
      <p:sp>
        <p:nvSpPr>
          <p:cNvPr id="9" name="TextBox 8"/>
          <p:cNvSpPr txBox="1"/>
          <p:nvPr/>
        </p:nvSpPr>
        <p:spPr>
          <a:xfrm>
            <a:off x="6946106" y="2230398"/>
            <a:ext cx="2045494" cy="892552"/>
          </a:xfrm>
          <a:prstGeom prst="rect">
            <a:avLst/>
          </a:prstGeom>
          <a:noFill/>
        </p:spPr>
        <p:txBody>
          <a:bodyPr wrap="square" rtlCol="0">
            <a:spAutoFit/>
          </a:bodyPr>
          <a:lstStyle/>
          <a:p>
            <a:pPr algn="ctr"/>
            <a:r>
              <a:rPr lang="en-US" sz="2600" dirty="0"/>
              <a:t>Fund to </a:t>
            </a:r>
            <a:r>
              <a:rPr lang="en-US" sz="2600" b="1" dirty="0">
                <a:solidFill>
                  <a:srgbClr val="C00000"/>
                </a:solidFill>
              </a:rPr>
              <a:t>pay benefits</a:t>
            </a:r>
          </a:p>
        </p:txBody>
      </p:sp>
      <p:sp>
        <p:nvSpPr>
          <p:cNvPr id="2" name="Plus 1"/>
          <p:cNvSpPr/>
          <p:nvPr/>
        </p:nvSpPr>
        <p:spPr>
          <a:xfrm>
            <a:off x="2667000" y="2438400"/>
            <a:ext cx="578428" cy="6858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3" name="Equal 2"/>
          <p:cNvSpPr/>
          <p:nvPr/>
        </p:nvSpPr>
        <p:spPr>
          <a:xfrm>
            <a:off x="6400800" y="2552700"/>
            <a:ext cx="533400" cy="3429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Tree>
    <p:extLst>
      <p:ext uri="{BB962C8B-B14F-4D97-AF65-F5344CB8AC3E}">
        <p14:creationId xmlns:p14="http://schemas.microsoft.com/office/powerpoint/2010/main" val="13242068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2" grpId="0" animBg="1"/>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8694" y="4326951"/>
            <a:ext cx="7784306" cy="21488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457" name="Title 1"/>
          <p:cNvSpPr>
            <a:spLocks noGrp="1"/>
          </p:cNvSpPr>
          <p:nvPr>
            <p:ph type="title"/>
          </p:nvPr>
        </p:nvSpPr>
        <p:spPr/>
        <p:txBody>
          <a:bodyPr/>
          <a:lstStyle/>
          <a:p>
            <a:r>
              <a:rPr lang="en-IN" dirty="0"/>
              <a:t>How Plan Assets Change</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LO17-4</a:t>
            </a:r>
          </a:p>
        </p:txBody>
      </p:sp>
      <p:sp>
        <p:nvSpPr>
          <p:cNvPr id="9" name="Content Placeholder 4"/>
          <p:cNvSpPr>
            <a:spLocks noGrp="1"/>
          </p:cNvSpPr>
          <p:nvPr>
            <p:ph idx="1"/>
          </p:nvPr>
        </p:nvSpPr>
        <p:spPr>
          <a:xfrm>
            <a:off x="761999" y="1066801"/>
            <a:ext cx="8013600" cy="5105400"/>
          </a:xfrm>
        </p:spPr>
        <p:txBody>
          <a:bodyPr>
            <a:normAutofit/>
          </a:bodyPr>
          <a:lstStyle/>
          <a:p>
            <a:pPr marL="0" indent="0">
              <a:buNone/>
            </a:pPr>
            <a:r>
              <a:rPr lang="en-IN" sz="2100" dirty="0"/>
              <a:t>Global Communications funds its defined benefit pension plan by contributing each year the year’s service cost plus a portion of the prior service cost. Cash of </a:t>
            </a:r>
            <a:r>
              <a:rPr lang="en-IN" sz="2100" b="1" dirty="0">
                <a:solidFill>
                  <a:srgbClr val="C00000"/>
                </a:solidFill>
              </a:rPr>
              <a:t>$48 million was contributed </a:t>
            </a:r>
            <a:r>
              <a:rPr lang="en-IN" sz="2100" dirty="0"/>
              <a:t>to the pension fund at the end of 2018.</a:t>
            </a:r>
          </a:p>
          <a:p>
            <a:pPr marL="0" indent="0">
              <a:buNone/>
            </a:pPr>
            <a:r>
              <a:rPr lang="en-IN" sz="2100" dirty="0"/>
              <a:t>Plan assets at the beginning of 2018 were valued at $300 million. The </a:t>
            </a:r>
            <a:r>
              <a:rPr lang="en-IN" sz="2100" b="1" dirty="0">
                <a:solidFill>
                  <a:srgbClr val="C00000"/>
                </a:solidFill>
              </a:rPr>
              <a:t>expected rate of return on the investment of those assets was 9%</a:t>
            </a:r>
            <a:r>
              <a:rPr lang="en-IN" sz="2100" dirty="0"/>
              <a:t>, but the </a:t>
            </a:r>
            <a:r>
              <a:rPr lang="en-IN" sz="2100" b="1" dirty="0">
                <a:solidFill>
                  <a:srgbClr val="C00000"/>
                </a:solidFill>
              </a:rPr>
              <a:t>actual return in 2018 was 10%</a:t>
            </a:r>
            <a:r>
              <a:rPr lang="en-IN" sz="2100" dirty="0">
                <a:solidFill>
                  <a:schemeClr val="tx2"/>
                </a:solidFill>
              </a:rPr>
              <a:t>.</a:t>
            </a:r>
            <a:r>
              <a:rPr lang="en-IN" sz="2100" b="1" dirty="0">
                <a:solidFill>
                  <a:srgbClr val="C00000"/>
                </a:solidFill>
              </a:rPr>
              <a:t> </a:t>
            </a:r>
            <a:r>
              <a:rPr lang="en-IN" sz="2100" dirty="0"/>
              <a:t>Retirement benefits of </a:t>
            </a:r>
            <a:r>
              <a:rPr lang="en-IN" sz="2100" b="1" dirty="0">
                <a:solidFill>
                  <a:srgbClr val="C00000"/>
                </a:solidFill>
              </a:rPr>
              <a:t>$38 million </a:t>
            </a:r>
            <a:r>
              <a:rPr lang="en-IN" sz="2100" dirty="0"/>
              <a:t>were paid at the end of 2018 to retired employees. (Also, </a:t>
            </a:r>
            <a:r>
              <a:rPr lang="en-US" sz="2100" dirty="0"/>
              <a:t>recall that Global’s PBO at the end of 2018 is $450 million.)</a:t>
            </a:r>
            <a:r>
              <a:rPr lang="en-IN" sz="2100" dirty="0"/>
              <a:t> Now, what is the value of the company’s pension plan assets at the end of 2018?</a:t>
            </a:r>
          </a:p>
        </p:txBody>
      </p:sp>
      <p:sp>
        <p:nvSpPr>
          <p:cNvPr id="10" name="TextBox 9"/>
          <p:cNvSpPr txBox="1"/>
          <p:nvPr/>
        </p:nvSpPr>
        <p:spPr>
          <a:xfrm>
            <a:off x="1232693" y="4701146"/>
            <a:ext cx="5915661" cy="430887"/>
          </a:xfrm>
          <a:prstGeom prst="rect">
            <a:avLst/>
          </a:prstGeom>
          <a:noFill/>
        </p:spPr>
        <p:txBody>
          <a:bodyPr wrap="square" rtlCol="0">
            <a:spAutoFit/>
          </a:bodyPr>
          <a:lstStyle/>
          <a:p>
            <a:r>
              <a:rPr lang="en-IN" sz="2200" dirty="0"/>
              <a:t>Plan assets at the beginning of 2018</a:t>
            </a:r>
            <a:endParaRPr lang="nn-NO" sz="2200" dirty="0"/>
          </a:p>
        </p:txBody>
      </p:sp>
      <p:sp>
        <p:nvSpPr>
          <p:cNvPr id="11" name="TextBox 10"/>
          <p:cNvSpPr txBox="1"/>
          <p:nvPr/>
        </p:nvSpPr>
        <p:spPr>
          <a:xfrm>
            <a:off x="1435894" y="5024996"/>
            <a:ext cx="5867400" cy="430887"/>
          </a:xfrm>
          <a:prstGeom prst="rect">
            <a:avLst/>
          </a:prstGeom>
          <a:noFill/>
        </p:spPr>
        <p:txBody>
          <a:bodyPr wrap="square" rtlCol="0">
            <a:spAutoFit/>
          </a:bodyPr>
          <a:lstStyle/>
          <a:p>
            <a:r>
              <a:rPr lang="en-IN" sz="2200" dirty="0"/>
              <a:t>Actual return on plan assets (10% × $300)</a:t>
            </a:r>
          </a:p>
        </p:txBody>
      </p:sp>
      <p:sp>
        <p:nvSpPr>
          <p:cNvPr id="12" name="TextBox 11"/>
          <p:cNvSpPr txBox="1"/>
          <p:nvPr/>
        </p:nvSpPr>
        <p:spPr>
          <a:xfrm>
            <a:off x="1435894" y="5348846"/>
            <a:ext cx="4800600" cy="430887"/>
          </a:xfrm>
          <a:prstGeom prst="rect">
            <a:avLst/>
          </a:prstGeom>
          <a:noFill/>
        </p:spPr>
        <p:txBody>
          <a:bodyPr wrap="square" rtlCol="0">
            <a:spAutoFit/>
          </a:bodyPr>
          <a:lstStyle/>
          <a:p>
            <a:r>
              <a:rPr lang="en-IN" sz="2200" dirty="0"/>
              <a:t>Cash contributions</a:t>
            </a:r>
            <a:endParaRPr lang="nn-NO" sz="2200" dirty="0"/>
          </a:p>
        </p:txBody>
      </p:sp>
      <p:sp>
        <p:nvSpPr>
          <p:cNvPr id="13" name="TextBox 12"/>
          <p:cNvSpPr txBox="1"/>
          <p:nvPr/>
        </p:nvSpPr>
        <p:spPr>
          <a:xfrm>
            <a:off x="1435894" y="5672696"/>
            <a:ext cx="5372099" cy="430887"/>
          </a:xfrm>
          <a:prstGeom prst="rect">
            <a:avLst/>
          </a:prstGeom>
          <a:noFill/>
        </p:spPr>
        <p:txBody>
          <a:bodyPr wrap="square" rtlCol="0">
            <a:spAutoFit/>
          </a:bodyPr>
          <a:lstStyle/>
          <a:p>
            <a:r>
              <a:rPr lang="en-IN" sz="2200" dirty="0"/>
              <a:t>Less: Retiree benefits paid</a:t>
            </a:r>
          </a:p>
        </p:txBody>
      </p:sp>
      <p:sp>
        <p:nvSpPr>
          <p:cNvPr id="14" name="TextBox 13"/>
          <p:cNvSpPr txBox="1"/>
          <p:nvPr/>
        </p:nvSpPr>
        <p:spPr>
          <a:xfrm>
            <a:off x="1232694" y="5996546"/>
            <a:ext cx="5232400" cy="430887"/>
          </a:xfrm>
          <a:prstGeom prst="rect">
            <a:avLst/>
          </a:prstGeom>
          <a:noFill/>
        </p:spPr>
        <p:txBody>
          <a:bodyPr wrap="square" rtlCol="0">
            <a:spAutoFit/>
          </a:bodyPr>
          <a:lstStyle/>
          <a:p>
            <a:r>
              <a:rPr lang="en-IN" sz="2200" dirty="0"/>
              <a:t>Plan assets at the end of 2018</a:t>
            </a:r>
            <a:endParaRPr lang="nn-NO" sz="2200" dirty="0"/>
          </a:p>
        </p:txBody>
      </p:sp>
      <p:sp>
        <p:nvSpPr>
          <p:cNvPr id="15" name="TextBox 14"/>
          <p:cNvSpPr txBox="1"/>
          <p:nvPr/>
        </p:nvSpPr>
        <p:spPr>
          <a:xfrm>
            <a:off x="5055393" y="4701146"/>
            <a:ext cx="3048001" cy="430887"/>
          </a:xfrm>
          <a:prstGeom prst="rect">
            <a:avLst/>
          </a:prstGeom>
          <a:noFill/>
        </p:spPr>
        <p:txBody>
          <a:bodyPr wrap="square" rtlCol="0">
            <a:spAutoFit/>
          </a:bodyPr>
          <a:lstStyle/>
          <a:p>
            <a:pPr algn="r"/>
            <a:r>
              <a:rPr lang="en-IN" sz="2200" dirty="0"/>
              <a:t>$300</a:t>
            </a:r>
            <a:endParaRPr lang="nn-NO" sz="2200" dirty="0"/>
          </a:p>
        </p:txBody>
      </p:sp>
      <p:sp>
        <p:nvSpPr>
          <p:cNvPr id="16" name="TextBox 15"/>
          <p:cNvSpPr txBox="1"/>
          <p:nvPr/>
        </p:nvSpPr>
        <p:spPr>
          <a:xfrm>
            <a:off x="4750593" y="5024996"/>
            <a:ext cx="3352801" cy="430887"/>
          </a:xfrm>
          <a:prstGeom prst="rect">
            <a:avLst/>
          </a:prstGeom>
          <a:noFill/>
        </p:spPr>
        <p:txBody>
          <a:bodyPr wrap="square" rtlCol="0">
            <a:spAutoFit/>
          </a:bodyPr>
          <a:lstStyle/>
          <a:p>
            <a:pPr algn="r"/>
            <a:r>
              <a:rPr lang="en-IN" sz="2200" dirty="0"/>
              <a:t>30</a:t>
            </a:r>
          </a:p>
        </p:txBody>
      </p:sp>
      <p:sp>
        <p:nvSpPr>
          <p:cNvPr id="17" name="TextBox 16"/>
          <p:cNvSpPr txBox="1"/>
          <p:nvPr/>
        </p:nvSpPr>
        <p:spPr>
          <a:xfrm>
            <a:off x="4750593" y="5348846"/>
            <a:ext cx="3352801" cy="430887"/>
          </a:xfrm>
          <a:prstGeom prst="rect">
            <a:avLst/>
          </a:prstGeom>
          <a:noFill/>
        </p:spPr>
        <p:txBody>
          <a:bodyPr wrap="square" rtlCol="0">
            <a:spAutoFit/>
          </a:bodyPr>
          <a:lstStyle/>
          <a:p>
            <a:pPr algn="r"/>
            <a:r>
              <a:rPr lang="en-IN" sz="2200" dirty="0"/>
              <a:t>48</a:t>
            </a:r>
            <a:endParaRPr lang="nn-NO" sz="2200" dirty="0"/>
          </a:p>
        </p:txBody>
      </p:sp>
      <p:sp>
        <p:nvSpPr>
          <p:cNvPr id="18" name="TextBox 17"/>
          <p:cNvSpPr txBox="1"/>
          <p:nvPr/>
        </p:nvSpPr>
        <p:spPr>
          <a:xfrm>
            <a:off x="4826793" y="5672696"/>
            <a:ext cx="3352801" cy="430887"/>
          </a:xfrm>
          <a:prstGeom prst="rect">
            <a:avLst/>
          </a:prstGeom>
          <a:noFill/>
        </p:spPr>
        <p:txBody>
          <a:bodyPr wrap="square" rtlCol="0">
            <a:spAutoFit/>
          </a:bodyPr>
          <a:lstStyle/>
          <a:p>
            <a:pPr algn="r"/>
            <a:r>
              <a:rPr lang="en-IN" sz="2200" dirty="0"/>
              <a:t>(38)</a:t>
            </a:r>
          </a:p>
        </p:txBody>
      </p:sp>
      <p:sp>
        <p:nvSpPr>
          <p:cNvPr id="19" name="TextBox 18"/>
          <p:cNvSpPr txBox="1"/>
          <p:nvPr/>
        </p:nvSpPr>
        <p:spPr>
          <a:xfrm>
            <a:off x="5055393" y="5996546"/>
            <a:ext cx="3048001" cy="430887"/>
          </a:xfrm>
          <a:prstGeom prst="rect">
            <a:avLst/>
          </a:prstGeom>
          <a:noFill/>
        </p:spPr>
        <p:txBody>
          <a:bodyPr wrap="square" rtlCol="0">
            <a:spAutoFit/>
          </a:bodyPr>
          <a:lstStyle/>
          <a:p>
            <a:pPr algn="r"/>
            <a:r>
              <a:rPr lang="en-IN" sz="2200" dirty="0"/>
              <a:t>$340</a:t>
            </a:r>
            <a:endParaRPr lang="nn-NO" sz="2200" dirty="0"/>
          </a:p>
        </p:txBody>
      </p:sp>
      <p:cxnSp>
        <p:nvCxnSpPr>
          <p:cNvPr id="20" name="Straight Connector 19"/>
          <p:cNvCxnSpPr/>
          <p:nvPr/>
        </p:nvCxnSpPr>
        <p:spPr>
          <a:xfrm>
            <a:off x="7148355" y="6378578"/>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148355" y="6403978"/>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148355" y="6048378"/>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166852" y="4688446"/>
            <a:ext cx="71516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398294" y="4282959"/>
            <a:ext cx="3048001" cy="430887"/>
          </a:xfrm>
          <a:prstGeom prst="rect">
            <a:avLst/>
          </a:prstGeom>
          <a:noFill/>
        </p:spPr>
        <p:txBody>
          <a:bodyPr wrap="square" rtlCol="0">
            <a:spAutoFit/>
          </a:bodyPr>
          <a:lstStyle/>
          <a:p>
            <a:pPr algn="r"/>
            <a:r>
              <a:rPr lang="en-IN" sz="2200" dirty="0"/>
              <a:t>($ in millions)</a:t>
            </a:r>
            <a:endParaRPr lang="nn-NO" sz="2200" dirty="0"/>
          </a:p>
        </p:txBody>
      </p:sp>
      <p:sp>
        <p:nvSpPr>
          <p:cNvPr id="3" name="Oval 2"/>
          <p:cNvSpPr/>
          <p:nvPr/>
        </p:nvSpPr>
        <p:spPr>
          <a:xfrm>
            <a:off x="7264093" y="5980787"/>
            <a:ext cx="953601" cy="4962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545578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500"/>
                                        <p:tgtEl>
                                          <p:spTgt spid="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childTnLst>
                          </p:cTn>
                        </p:par>
                        <p:par>
                          <p:cTn id="62" fill="hold">
                            <p:stCondLst>
                              <p:cond delay="1000"/>
                            </p:stCondLst>
                            <p:childTnLst>
                              <p:par>
                                <p:cTn id="63" presetID="22" presetClass="entr" presetSubtype="4"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uiExpand="1" build="p"/>
      <p:bldP spid="10" grpId="0"/>
      <p:bldP spid="11" grpId="0"/>
      <p:bldP spid="12" grpId="0"/>
      <p:bldP spid="13" grpId="0"/>
      <p:bldP spid="14" grpId="0"/>
      <p:bldP spid="15" grpId="0"/>
      <p:bldP spid="16" grpId="0"/>
      <p:bldP spid="17" grpId="0"/>
      <p:bldP spid="18" grpId="0"/>
      <p:bldP spid="19" grpId="0"/>
      <p:bldP spid="24" grpId="0"/>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a:t>Defined Benefit Plan vs. Defined Contribution Plan</a:t>
            </a:r>
          </a:p>
        </p:txBody>
      </p:sp>
      <p:sp>
        <p:nvSpPr>
          <p:cNvPr id="3" name="Content Placeholder 2"/>
          <p:cNvSpPr>
            <a:spLocks noGrp="1"/>
          </p:cNvSpPr>
          <p:nvPr>
            <p:ph idx="1"/>
          </p:nvPr>
        </p:nvSpPr>
        <p:spPr/>
        <p:txBody>
          <a:bodyPr>
            <a:normAutofit/>
          </a:bodyPr>
          <a:lstStyle/>
          <a:p>
            <a:r>
              <a:rPr lang="en-US" sz="2600" dirty="0"/>
              <a:t>Reasons for companies to shift from defined benefit plan to defined contribution plan:</a:t>
            </a:r>
            <a:endParaRPr lang="en-IN" sz="2600" dirty="0"/>
          </a:p>
          <a:p>
            <a:pPr marL="452438" indent="-452438">
              <a:buClr>
                <a:schemeClr val="tx1"/>
              </a:buClr>
              <a:buNone/>
              <a:tabLst>
                <a:tab pos="452438" algn="l"/>
              </a:tabLst>
            </a:pPr>
            <a:r>
              <a:rPr lang="en-US" sz="2600" dirty="0" smtClean="0"/>
              <a:t>1. </a:t>
            </a:r>
            <a:r>
              <a:rPr lang="en-US" sz="2600" b="1" dirty="0" smtClean="0">
                <a:solidFill>
                  <a:srgbClr val="C00000"/>
                </a:solidFill>
              </a:rPr>
              <a:t>	Government </a:t>
            </a:r>
            <a:r>
              <a:rPr lang="en-US" sz="2600" b="1" dirty="0">
                <a:solidFill>
                  <a:srgbClr val="C00000"/>
                </a:solidFill>
              </a:rPr>
              <a:t>regulations </a:t>
            </a:r>
            <a:r>
              <a:rPr lang="en-US" sz="2600" dirty="0"/>
              <a:t>make defined benefit plans cumbersome and costly to administer</a:t>
            </a:r>
          </a:p>
          <a:p>
            <a:pPr marL="452438" indent="-452438">
              <a:buNone/>
              <a:tabLst>
                <a:tab pos="452438" algn="l"/>
              </a:tabLst>
            </a:pPr>
            <a:r>
              <a:rPr lang="en-US" sz="2600" dirty="0" smtClean="0"/>
              <a:t>2. 	Employers </a:t>
            </a:r>
            <a:r>
              <a:rPr lang="en-US" sz="2600" dirty="0"/>
              <a:t>are increasingly </a:t>
            </a:r>
            <a:r>
              <a:rPr lang="en-US" sz="2600" b="1" dirty="0">
                <a:solidFill>
                  <a:srgbClr val="C00000"/>
                </a:solidFill>
              </a:rPr>
              <a:t>unwilling to bear the risk </a:t>
            </a:r>
            <a:r>
              <a:rPr lang="en-US" sz="2600" dirty="0"/>
              <a:t>of defined benefit </a:t>
            </a:r>
            <a:r>
              <a:rPr lang="en-US" sz="2600" dirty="0" smtClean="0"/>
              <a:t>plans </a:t>
            </a:r>
            <a:endParaRPr lang="en-US" sz="2600" dirty="0"/>
          </a:p>
          <a:p>
            <a:pPr marL="909638" lvl="1" indent="-284163">
              <a:buFont typeface="Lucida Grande"/>
              <a:buChar char="–"/>
            </a:pPr>
            <a:r>
              <a:rPr lang="en-US" sz="2600" dirty="0"/>
              <a:t>With defined contribution plans, the company’s obligation ends when contributions are made</a:t>
            </a:r>
          </a:p>
          <a:p>
            <a:pPr marL="452438" indent="-452438">
              <a:buNone/>
              <a:tabLst>
                <a:tab pos="452438" algn="l"/>
              </a:tabLst>
            </a:pPr>
            <a:r>
              <a:rPr lang="en-US" sz="2600" dirty="0" smtClean="0"/>
              <a:t>3. 	There </a:t>
            </a:r>
            <a:r>
              <a:rPr lang="en-US" sz="2600" dirty="0"/>
              <a:t>has been a shift among many employers from trying to “</a:t>
            </a:r>
            <a:r>
              <a:rPr lang="en-US" sz="2600" b="1" dirty="0">
                <a:solidFill>
                  <a:srgbClr val="C00000"/>
                </a:solidFill>
              </a:rPr>
              <a:t>buy long-term loyalty</a:t>
            </a:r>
            <a:r>
              <a:rPr lang="en-US" sz="2600" dirty="0"/>
              <a:t>” (with defined benefit plans) to trying</a:t>
            </a:r>
            <a:r>
              <a:rPr lang="en-US" sz="2600" dirty="0">
                <a:solidFill>
                  <a:srgbClr val="000000"/>
                </a:solidFill>
              </a:rPr>
              <a:t> to </a:t>
            </a:r>
            <a:r>
              <a:rPr lang="en-US" sz="2600" b="1" dirty="0">
                <a:solidFill>
                  <a:srgbClr val="C00000"/>
                </a:solidFill>
              </a:rPr>
              <a:t>attract new talent </a:t>
            </a:r>
            <a:r>
              <a:rPr lang="en-US" sz="2600" dirty="0"/>
              <a:t>(with more mobile defined contribution plans)</a:t>
            </a:r>
            <a:endParaRPr lang="en-IN" sz="2600" dirty="0"/>
          </a:p>
        </p:txBody>
      </p:sp>
      <p:sp>
        <p:nvSpPr>
          <p:cNvPr id="5"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Tree>
    <p:extLst>
      <p:ext uri="{BB962C8B-B14F-4D97-AF65-F5344CB8AC3E}">
        <p14:creationId xmlns:p14="http://schemas.microsoft.com/office/powerpoint/2010/main" val="32451910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Reporting the Funded Status of the Pension Plan</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LO17-5</a:t>
            </a:r>
          </a:p>
        </p:txBody>
      </p:sp>
      <p:sp>
        <p:nvSpPr>
          <p:cNvPr id="12" name="Content Placeholder 4"/>
          <p:cNvSpPr>
            <a:spLocks noGrp="1"/>
          </p:cNvSpPr>
          <p:nvPr>
            <p:ph idx="1"/>
          </p:nvPr>
        </p:nvSpPr>
        <p:spPr>
          <a:xfrm>
            <a:off x="812800" y="1444626"/>
            <a:ext cx="8013600" cy="5057775"/>
          </a:xfrm>
        </p:spPr>
        <p:txBody>
          <a:bodyPr>
            <a:normAutofit/>
          </a:bodyPr>
          <a:lstStyle/>
          <a:p>
            <a:r>
              <a:rPr lang="en-IN" sz="2600" dirty="0"/>
              <a:t>Firms report the net difference between plan assets and PBO, referred to as the “funded status” of the plan</a:t>
            </a:r>
          </a:p>
          <a:p>
            <a:endParaRPr lang="en-IN" sz="2600" dirty="0"/>
          </a:p>
          <a:p>
            <a:endParaRPr lang="en-IN" sz="2600" dirty="0"/>
          </a:p>
          <a:p>
            <a:endParaRPr lang="en-IN" sz="2600" dirty="0"/>
          </a:p>
          <a:p>
            <a:endParaRPr lang="en-IN" sz="2600" dirty="0"/>
          </a:p>
          <a:p>
            <a:endParaRPr lang="en-IN" sz="2600" dirty="0"/>
          </a:p>
          <a:p>
            <a:pPr marL="0" indent="0">
              <a:buNone/>
            </a:pPr>
            <a:endParaRPr lang="en-IN" sz="2600" dirty="0"/>
          </a:p>
          <a:p>
            <a:r>
              <a:rPr lang="en-US" sz="2600" dirty="0"/>
              <a:t>A company must report in its balance sheet a liability for the </a:t>
            </a:r>
            <a:r>
              <a:rPr lang="en-US" sz="2600" b="1" dirty="0">
                <a:solidFill>
                  <a:srgbClr val="C00000"/>
                </a:solidFill>
              </a:rPr>
              <a:t>underfunded</a:t>
            </a:r>
            <a:r>
              <a:rPr lang="en-US" sz="2600" dirty="0"/>
              <a:t> (or asset for the </a:t>
            </a:r>
            <a:r>
              <a:rPr lang="en-US" sz="2600" b="1" dirty="0">
                <a:solidFill>
                  <a:srgbClr val="C00000"/>
                </a:solidFill>
              </a:rPr>
              <a:t>overfunded</a:t>
            </a:r>
            <a:r>
              <a:rPr lang="en-US" sz="2600" dirty="0"/>
              <a:t>) status of its postretirement plans</a:t>
            </a:r>
            <a:endParaRPr lang="en-IN" sz="2600" dirty="0"/>
          </a:p>
        </p:txBody>
      </p:sp>
      <p:sp>
        <p:nvSpPr>
          <p:cNvPr id="2" name="TextBox 1"/>
          <p:cNvSpPr txBox="1"/>
          <p:nvPr/>
        </p:nvSpPr>
        <p:spPr>
          <a:xfrm>
            <a:off x="821055" y="3225800"/>
            <a:ext cx="5071110" cy="492443"/>
          </a:xfrm>
          <a:prstGeom prst="rect">
            <a:avLst/>
          </a:prstGeom>
          <a:noFill/>
        </p:spPr>
        <p:txBody>
          <a:bodyPr wrap="square" rtlCol="0">
            <a:spAutoFit/>
          </a:bodyPr>
          <a:lstStyle/>
          <a:p>
            <a:r>
              <a:rPr lang="en-US" sz="2600" dirty="0"/>
              <a:t>Projected benefit obligation (PBO)</a:t>
            </a:r>
          </a:p>
        </p:txBody>
      </p:sp>
      <p:sp>
        <p:nvSpPr>
          <p:cNvPr id="8" name="TextBox 7"/>
          <p:cNvSpPr txBox="1"/>
          <p:nvPr/>
        </p:nvSpPr>
        <p:spPr>
          <a:xfrm>
            <a:off x="821055" y="3678079"/>
            <a:ext cx="5071110" cy="492443"/>
          </a:xfrm>
          <a:prstGeom prst="rect">
            <a:avLst/>
          </a:prstGeom>
          <a:noFill/>
        </p:spPr>
        <p:txBody>
          <a:bodyPr wrap="square" rtlCol="0">
            <a:spAutoFit/>
          </a:bodyPr>
          <a:lstStyle/>
          <a:p>
            <a:r>
              <a:rPr lang="en-IN" sz="2600" dirty="0"/>
              <a:t>Fair value of plan assets</a:t>
            </a:r>
            <a:endParaRPr lang="en-US" sz="2600" dirty="0"/>
          </a:p>
        </p:txBody>
      </p:sp>
      <p:sp>
        <p:nvSpPr>
          <p:cNvPr id="9" name="TextBox 8"/>
          <p:cNvSpPr txBox="1"/>
          <p:nvPr/>
        </p:nvSpPr>
        <p:spPr>
          <a:xfrm>
            <a:off x="800100" y="4272122"/>
            <a:ext cx="5071110" cy="492443"/>
          </a:xfrm>
          <a:prstGeom prst="rect">
            <a:avLst/>
          </a:prstGeom>
          <a:noFill/>
        </p:spPr>
        <p:txBody>
          <a:bodyPr wrap="square" rtlCol="0">
            <a:spAutoFit/>
          </a:bodyPr>
          <a:lstStyle/>
          <a:p>
            <a:r>
              <a:rPr lang="en-US" sz="2600" dirty="0"/>
              <a:t>Underfunded status</a:t>
            </a:r>
          </a:p>
        </p:txBody>
      </p:sp>
      <p:sp>
        <p:nvSpPr>
          <p:cNvPr id="10" name="TextBox 9"/>
          <p:cNvSpPr txBox="1"/>
          <p:nvPr/>
        </p:nvSpPr>
        <p:spPr>
          <a:xfrm>
            <a:off x="6591300" y="3225800"/>
            <a:ext cx="1103622" cy="492443"/>
          </a:xfrm>
          <a:prstGeom prst="rect">
            <a:avLst/>
          </a:prstGeom>
          <a:noFill/>
        </p:spPr>
        <p:txBody>
          <a:bodyPr wrap="square" rtlCol="0">
            <a:spAutoFit/>
          </a:bodyPr>
          <a:lstStyle/>
          <a:p>
            <a:pPr algn="r"/>
            <a:r>
              <a:rPr lang="en-US" sz="2600" dirty="0"/>
              <a:t>$450</a:t>
            </a:r>
          </a:p>
        </p:txBody>
      </p:sp>
      <p:sp>
        <p:nvSpPr>
          <p:cNvPr id="11" name="TextBox 10"/>
          <p:cNvSpPr txBox="1"/>
          <p:nvPr/>
        </p:nvSpPr>
        <p:spPr>
          <a:xfrm>
            <a:off x="6591300" y="3678079"/>
            <a:ext cx="1103622" cy="492443"/>
          </a:xfrm>
          <a:prstGeom prst="rect">
            <a:avLst/>
          </a:prstGeom>
          <a:noFill/>
        </p:spPr>
        <p:txBody>
          <a:bodyPr wrap="square" rtlCol="0">
            <a:spAutoFit/>
          </a:bodyPr>
          <a:lstStyle/>
          <a:p>
            <a:pPr algn="r"/>
            <a:r>
              <a:rPr lang="en-US" sz="2600" dirty="0"/>
              <a:t>340</a:t>
            </a:r>
          </a:p>
        </p:txBody>
      </p:sp>
      <p:sp>
        <p:nvSpPr>
          <p:cNvPr id="13" name="TextBox 12"/>
          <p:cNvSpPr txBox="1"/>
          <p:nvPr/>
        </p:nvSpPr>
        <p:spPr>
          <a:xfrm>
            <a:off x="6591300" y="4272122"/>
            <a:ext cx="1103622" cy="492443"/>
          </a:xfrm>
          <a:prstGeom prst="rect">
            <a:avLst/>
          </a:prstGeom>
          <a:noFill/>
        </p:spPr>
        <p:txBody>
          <a:bodyPr wrap="square" rtlCol="0">
            <a:spAutoFit/>
          </a:bodyPr>
          <a:lstStyle/>
          <a:p>
            <a:pPr algn="r"/>
            <a:r>
              <a:rPr lang="en-US" sz="2600" dirty="0"/>
              <a:t>$110</a:t>
            </a:r>
          </a:p>
        </p:txBody>
      </p:sp>
      <p:sp>
        <p:nvSpPr>
          <p:cNvPr id="14" name="TextBox 13"/>
          <p:cNvSpPr txBox="1"/>
          <p:nvPr/>
        </p:nvSpPr>
        <p:spPr>
          <a:xfrm>
            <a:off x="7620006" y="3225800"/>
            <a:ext cx="1103622" cy="492443"/>
          </a:xfrm>
          <a:prstGeom prst="rect">
            <a:avLst/>
          </a:prstGeom>
          <a:noFill/>
        </p:spPr>
        <p:txBody>
          <a:bodyPr wrap="square" rtlCol="0">
            <a:spAutoFit/>
          </a:bodyPr>
          <a:lstStyle/>
          <a:p>
            <a:pPr algn="r"/>
            <a:r>
              <a:rPr lang="en-US" sz="2600" dirty="0"/>
              <a:t>$400</a:t>
            </a:r>
          </a:p>
        </p:txBody>
      </p:sp>
      <p:sp>
        <p:nvSpPr>
          <p:cNvPr id="15" name="TextBox 14"/>
          <p:cNvSpPr txBox="1"/>
          <p:nvPr/>
        </p:nvSpPr>
        <p:spPr>
          <a:xfrm>
            <a:off x="7620006" y="3678079"/>
            <a:ext cx="1103622" cy="492443"/>
          </a:xfrm>
          <a:prstGeom prst="rect">
            <a:avLst/>
          </a:prstGeom>
          <a:noFill/>
        </p:spPr>
        <p:txBody>
          <a:bodyPr wrap="square" rtlCol="0">
            <a:spAutoFit/>
          </a:bodyPr>
          <a:lstStyle/>
          <a:p>
            <a:pPr algn="r"/>
            <a:r>
              <a:rPr lang="en-US" sz="2600" dirty="0"/>
              <a:t>300</a:t>
            </a:r>
          </a:p>
        </p:txBody>
      </p:sp>
      <p:sp>
        <p:nvSpPr>
          <p:cNvPr id="16" name="TextBox 15"/>
          <p:cNvSpPr txBox="1"/>
          <p:nvPr/>
        </p:nvSpPr>
        <p:spPr>
          <a:xfrm>
            <a:off x="7620006" y="4272122"/>
            <a:ext cx="1103622" cy="492443"/>
          </a:xfrm>
          <a:prstGeom prst="rect">
            <a:avLst/>
          </a:prstGeom>
          <a:noFill/>
        </p:spPr>
        <p:txBody>
          <a:bodyPr wrap="square" rtlCol="0">
            <a:spAutoFit/>
          </a:bodyPr>
          <a:lstStyle/>
          <a:p>
            <a:pPr algn="r"/>
            <a:r>
              <a:rPr lang="en-US" sz="2600" dirty="0"/>
              <a:t>$100</a:t>
            </a:r>
          </a:p>
        </p:txBody>
      </p:sp>
      <p:cxnSp>
        <p:nvCxnSpPr>
          <p:cNvPr id="17" name="Straight Connector 16"/>
          <p:cNvCxnSpPr/>
          <p:nvPr/>
        </p:nvCxnSpPr>
        <p:spPr>
          <a:xfrm>
            <a:off x="6908844" y="4749800"/>
            <a:ext cx="6717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08844" y="4724400"/>
            <a:ext cx="6717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937550" y="4749800"/>
            <a:ext cx="6717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937550" y="4724400"/>
            <a:ext cx="6717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908844" y="4330700"/>
            <a:ext cx="6717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968083" y="4330700"/>
            <a:ext cx="6106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732272" y="2758757"/>
            <a:ext cx="1103622" cy="492443"/>
          </a:xfrm>
          <a:prstGeom prst="rect">
            <a:avLst/>
          </a:prstGeom>
          <a:noFill/>
        </p:spPr>
        <p:txBody>
          <a:bodyPr wrap="square" rtlCol="0">
            <a:spAutoFit/>
          </a:bodyPr>
          <a:lstStyle/>
          <a:p>
            <a:pPr algn="ctr"/>
            <a:r>
              <a:rPr lang="en-US" sz="2600" dirty="0"/>
              <a:t>2018</a:t>
            </a:r>
          </a:p>
        </p:txBody>
      </p:sp>
      <p:sp>
        <p:nvSpPr>
          <p:cNvPr id="24" name="TextBox 23"/>
          <p:cNvSpPr txBox="1"/>
          <p:nvPr/>
        </p:nvSpPr>
        <p:spPr>
          <a:xfrm>
            <a:off x="7760978" y="2758757"/>
            <a:ext cx="1103622" cy="492443"/>
          </a:xfrm>
          <a:prstGeom prst="rect">
            <a:avLst/>
          </a:prstGeom>
          <a:noFill/>
        </p:spPr>
        <p:txBody>
          <a:bodyPr wrap="square" rtlCol="0">
            <a:spAutoFit/>
          </a:bodyPr>
          <a:lstStyle/>
          <a:p>
            <a:pPr algn="ctr"/>
            <a:r>
              <a:rPr lang="en-US" sz="2600" dirty="0"/>
              <a:t>2017</a:t>
            </a:r>
          </a:p>
        </p:txBody>
      </p:sp>
      <p:cxnSp>
        <p:nvCxnSpPr>
          <p:cNvPr id="27" name="Straight Connector 26"/>
          <p:cNvCxnSpPr/>
          <p:nvPr/>
        </p:nvCxnSpPr>
        <p:spPr>
          <a:xfrm>
            <a:off x="821177" y="3213100"/>
            <a:ext cx="78667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743337" y="2266314"/>
            <a:ext cx="3048001" cy="400110"/>
          </a:xfrm>
          <a:prstGeom prst="rect">
            <a:avLst/>
          </a:prstGeom>
          <a:noFill/>
        </p:spPr>
        <p:txBody>
          <a:bodyPr wrap="square" rtlCol="0">
            <a:spAutoFit/>
          </a:bodyPr>
          <a:lstStyle/>
          <a:p>
            <a:pPr algn="r"/>
            <a:r>
              <a:rPr lang="en-IN" sz="2000" dirty="0"/>
              <a:t>($ in millions)</a:t>
            </a:r>
            <a:endParaRPr lang="nn-NO" sz="2000" dirty="0"/>
          </a:p>
        </p:txBody>
      </p:sp>
      <p:cxnSp>
        <p:nvCxnSpPr>
          <p:cNvPr id="29" name="Straight Connector 28"/>
          <p:cNvCxnSpPr/>
          <p:nvPr/>
        </p:nvCxnSpPr>
        <p:spPr>
          <a:xfrm>
            <a:off x="838200" y="2781300"/>
            <a:ext cx="7848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989533" y="4762500"/>
            <a:ext cx="6323255" cy="492443"/>
          </a:xfrm>
          <a:prstGeom prst="rect">
            <a:avLst/>
          </a:prstGeom>
          <a:noFill/>
        </p:spPr>
        <p:txBody>
          <a:bodyPr wrap="square" rtlCol="0">
            <a:spAutoFit/>
          </a:bodyPr>
          <a:lstStyle/>
          <a:p>
            <a:pPr algn="ctr"/>
            <a:r>
              <a:rPr lang="en-US" sz="2600" b="1" dirty="0">
                <a:solidFill>
                  <a:srgbClr val="0072A2"/>
                </a:solidFill>
              </a:rPr>
              <a:t>Net pension liability in 2018 balance sheet</a:t>
            </a:r>
            <a:endParaRPr lang="en-US" sz="2600" dirty="0">
              <a:solidFill>
                <a:srgbClr val="0072A2"/>
              </a:solidFill>
            </a:endParaRPr>
          </a:p>
        </p:txBody>
      </p:sp>
      <p:cxnSp>
        <p:nvCxnSpPr>
          <p:cNvPr id="26" name="Straight Arrow Connector 25"/>
          <p:cNvCxnSpPr/>
          <p:nvPr/>
        </p:nvCxnSpPr>
        <p:spPr>
          <a:xfrm flipH="1">
            <a:off x="6172200" y="4518345"/>
            <a:ext cx="736645" cy="244155"/>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67049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nodeType="click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up)">
                                      <p:cBhvr>
                                        <p:cTn id="74" dur="1000"/>
                                        <p:tgtEl>
                                          <p:spTgt spid="26"/>
                                        </p:tgtEl>
                                      </p:cBhvr>
                                    </p:animEffect>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1000"/>
                                        <p:tgtEl>
                                          <p:spTgt spid="25"/>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12">
                                            <p:txEl>
                                              <p:pRg st="7" end="7"/>
                                            </p:txEl>
                                          </p:spTgt>
                                        </p:tgtEl>
                                        <p:attrNameLst>
                                          <p:attrName>style.visibility</p:attrName>
                                        </p:attrNameLst>
                                      </p:cBhvr>
                                      <p:to>
                                        <p:strVal val="visible"/>
                                      </p:to>
                                    </p:set>
                                    <p:animEffect transition="in" filter="fade">
                                      <p:cBhvr>
                                        <p:cTn id="83"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3" grpId="0"/>
      <p:bldP spid="14" grpId="0"/>
      <p:bldP spid="15" grpId="0"/>
      <p:bldP spid="16" grpId="0"/>
      <p:bldP spid="23" grpId="0"/>
      <p:bldP spid="24" grpId="0"/>
      <p:bldP spid="28" grpId="0"/>
      <p:bldP spid="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sz="3200" b="1" dirty="0"/>
              <a:t>Concept Check: Reporting Gains and Losses</a:t>
            </a:r>
          </a:p>
        </p:txBody>
      </p:sp>
      <p:sp>
        <p:nvSpPr>
          <p:cNvPr id="414723" name="Rectangle 3"/>
          <p:cNvSpPr>
            <a:spLocks noGrp="1" noChangeArrowheads="1"/>
          </p:cNvSpPr>
          <p:nvPr>
            <p:ph idx="1"/>
          </p:nvPr>
        </p:nvSpPr>
        <p:spPr>
          <a:xfrm>
            <a:off x="754198" y="1194956"/>
            <a:ext cx="8237401" cy="5434444"/>
          </a:xfrm>
          <a:solidFill>
            <a:schemeClr val="bg1">
              <a:lumMod val="95000"/>
            </a:schemeClr>
          </a:solidFill>
        </p:spPr>
        <p:txBody>
          <a:bodyPr>
            <a:normAutofit/>
          </a:bodyPr>
          <a:lstStyle/>
          <a:p>
            <a:pPr marL="0" indent="0">
              <a:buNone/>
            </a:pPr>
            <a:endParaRPr lang="en-US" sz="400" dirty="0"/>
          </a:p>
          <a:p>
            <a:pPr marL="0" indent="0">
              <a:spcAft>
                <a:spcPts val="600"/>
              </a:spcAft>
              <a:buNone/>
            </a:pPr>
            <a:r>
              <a:rPr lang="en-US" sz="2000" dirty="0"/>
              <a:t>Brendon Health Services reported a net loss–AOCI in last year’s balance sheet. This year, the company revised its estimate of future salary levels causing its PBO estimate to decline by $24. Also, the $48 million actual return on plan assets was less than the $54 million expected return. As a result:</a:t>
            </a:r>
          </a:p>
          <a:p>
            <a:pPr marL="342900" indent="-342900">
              <a:spcBef>
                <a:spcPts val="400"/>
              </a:spcBef>
              <a:buFont typeface="+mj-lt"/>
              <a:buAutoNum type="alphaLcPeriod"/>
            </a:pPr>
            <a:r>
              <a:rPr lang="en-US" sz="2000" dirty="0" smtClean="0"/>
              <a:t>The </a:t>
            </a:r>
            <a:r>
              <a:rPr lang="en-US" sz="2000" dirty="0"/>
              <a:t>statement of comprehensive income will report a $6 million gain and a $24 million </a:t>
            </a:r>
            <a:r>
              <a:rPr lang="en-US" sz="2000" dirty="0" smtClean="0"/>
              <a:t>loss </a:t>
            </a:r>
            <a:endParaRPr lang="en-US" sz="2000" dirty="0"/>
          </a:p>
          <a:p>
            <a:pPr marL="342900" indent="-342900">
              <a:spcBef>
                <a:spcPts val="400"/>
              </a:spcBef>
              <a:buFont typeface="+mj-lt"/>
              <a:buAutoNum type="alphaLcPeriod"/>
            </a:pPr>
            <a:r>
              <a:rPr lang="en-US" sz="2000" dirty="0" smtClean="0"/>
              <a:t>The </a:t>
            </a:r>
            <a:r>
              <a:rPr lang="en-US" sz="2000" dirty="0"/>
              <a:t>net pension liability will increase by $18 </a:t>
            </a:r>
            <a:r>
              <a:rPr lang="en-US" sz="2000" dirty="0" smtClean="0"/>
              <a:t>million </a:t>
            </a:r>
            <a:endParaRPr lang="en-US" sz="2000" dirty="0"/>
          </a:p>
          <a:p>
            <a:pPr marL="342900" indent="-342900">
              <a:spcBef>
                <a:spcPts val="400"/>
              </a:spcBef>
              <a:buFont typeface="+mj-lt"/>
              <a:buAutoNum type="alphaLcPeriod"/>
            </a:pPr>
            <a:r>
              <a:rPr lang="en-US" sz="2000" dirty="0" smtClean="0"/>
              <a:t>Accumulated </a:t>
            </a:r>
            <a:r>
              <a:rPr lang="en-US" sz="2000" dirty="0"/>
              <a:t>other comprehensive income will increase by $18 </a:t>
            </a:r>
            <a:r>
              <a:rPr lang="en-US" sz="2000" dirty="0" smtClean="0"/>
              <a:t>million </a:t>
            </a:r>
            <a:endParaRPr lang="en-US" sz="2000" dirty="0"/>
          </a:p>
          <a:p>
            <a:pPr marL="342900" indent="-342900">
              <a:spcBef>
                <a:spcPts val="400"/>
              </a:spcBef>
              <a:buFont typeface="+mj-lt"/>
              <a:buAutoNum type="alphaLcPeriod"/>
            </a:pPr>
            <a:r>
              <a:rPr lang="en-US" sz="2000" dirty="0" smtClean="0"/>
              <a:t>The </a:t>
            </a:r>
            <a:r>
              <a:rPr lang="en-US" sz="2000" dirty="0"/>
              <a:t>net pension liability will decrease by $24 </a:t>
            </a:r>
            <a:r>
              <a:rPr lang="en-US" sz="2000" dirty="0" smtClean="0"/>
              <a:t>million</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54198" y="3531178"/>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6" name="TextBox 5"/>
          <p:cNvSpPr txBox="1"/>
          <p:nvPr/>
        </p:nvSpPr>
        <p:spPr>
          <a:xfrm>
            <a:off x="2101849" y="4191000"/>
            <a:ext cx="5334000" cy="2446824"/>
          </a:xfrm>
          <a:prstGeom prst="rect">
            <a:avLst/>
          </a:prstGeom>
          <a:solidFill>
            <a:srgbClr val="FDEADA"/>
          </a:solidFill>
          <a:ln w="6350">
            <a:solidFill>
              <a:schemeClr val="tx1"/>
            </a:solidFill>
          </a:ln>
        </p:spPr>
        <p:txBody>
          <a:bodyPr wrap="square" rtlCol="0">
            <a:spAutoFit/>
          </a:bodyPr>
          <a:lstStyle/>
          <a:p>
            <a:pPr marL="0" indent="0" algn="l">
              <a:buNone/>
            </a:pPr>
            <a:r>
              <a:rPr lang="en-US" sz="1600" dirty="0"/>
              <a:t>The correct answer is </a:t>
            </a:r>
            <a:r>
              <a:rPr lang="en-US" sz="1600" i="1" dirty="0"/>
              <a:t>c</a:t>
            </a:r>
            <a:r>
              <a:rPr lang="en-US" sz="1600" dirty="0"/>
              <a:t>:  </a:t>
            </a:r>
          </a:p>
          <a:p>
            <a:pPr marL="0" indent="0" algn="l">
              <a:spcBef>
                <a:spcPts val="600"/>
              </a:spcBef>
              <a:buNone/>
            </a:pPr>
            <a:r>
              <a:rPr lang="en-US" sz="1600" dirty="0"/>
              <a:t>PBO			  24</a:t>
            </a:r>
          </a:p>
          <a:p>
            <a:pPr marL="0" indent="0" algn="l">
              <a:spcBef>
                <a:spcPts val="600"/>
              </a:spcBef>
              <a:buNone/>
            </a:pPr>
            <a:r>
              <a:rPr lang="en-US" sz="1600" dirty="0"/>
              <a:t>       Gain–OCI			24</a:t>
            </a:r>
          </a:p>
          <a:p>
            <a:pPr marL="0" indent="0" algn="l">
              <a:spcBef>
                <a:spcPts val="600"/>
              </a:spcBef>
              <a:buNone/>
            </a:pPr>
            <a:r>
              <a:rPr lang="en-US" sz="1600" dirty="0"/>
              <a:t>  Loss–OCI ($54 </a:t>
            </a:r>
            <a:r>
              <a:rPr lang="en-US" sz="1600" dirty="0" smtClean="0"/>
              <a:t>− </a:t>
            </a:r>
            <a:r>
              <a:rPr lang="en-US" sz="1600" dirty="0"/>
              <a:t>48)	                        6</a:t>
            </a:r>
          </a:p>
          <a:p>
            <a:pPr marL="0" indent="0" algn="l">
              <a:spcBef>
                <a:spcPts val="600"/>
              </a:spcBef>
              <a:spcAft>
                <a:spcPts val="600"/>
              </a:spcAft>
              <a:buNone/>
            </a:pPr>
            <a:r>
              <a:rPr lang="en-US" sz="1600" dirty="0"/>
              <a:t>        Plan assets			  6</a:t>
            </a:r>
          </a:p>
          <a:p>
            <a:pPr marL="0" indent="0" algn="l">
              <a:buNone/>
            </a:pPr>
            <a:r>
              <a:rPr lang="en-US" sz="1600" dirty="0"/>
              <a:t>The $24M </a:t>
            </a:r>
            <a:r>
              <a:rPr lang="en-US" sz="1600" dirty="0" smtClean="0"/>
              <a:t>gain </a:t>
            </a:r>
            <a:r>
              <a:rPr lang="en-US" sz="1600" dirty="0"/>
              <a:t>and $6M </a:t>
            </a:r>
            <a:r>
              <a:rPr lang="en-US" sz="1600" dirty="0" smtClean="0"/>
              <a:t>loss </a:t>
            </a:r>
            <a:r>
              <a:rPr lang="en-US" sz="1600" dirty="0"/>
              <a:t>combine for a net gain of </a:t>
            </a:r>
            <a:r>
              <a:rPr lang="en-US" sz="1600" b="1" dirty="0">
                <a:solidFill>
                  <a:srgbClr val="C00000"/>
                </a:solidFill>
              </a:rPr>
              <a:t>$18M</a:t>
            </a:r>
            <a:r>
              <a:rPr lang="en-US" sz="1600" dirty="0"/>
              <a:t>, which </a:t>
            </a:r>
            <a:r>
              <a:rPr lang="en-US" sz="1600" b="1" dirty="0">
                <a:solidFill>
                  <a:srgbClr val="C00000"/>
                </a:solidFill>
              </a:rPr>
              <a:t>reduces the </a:t>
            </a:r>
            <a:r>
              <a:rPr lang="en-US" sz="1600" b="1" dirty="0" smtClean="0">
                <a:solidFill>
                  <a:srgbClr val="C00000"/>
                </a:solidFill>
              </a:rPr>
              <a:t>net </a:t>
            </a:r>
            <a:r>
              <a:rPr lang="en-US" sz="1600" b="1" dirty="0">
                <a:solidFill>
                  <a:srgbClr val="C00000"/>
                </a:solidFill>
              </a:rPr>
              <a:t>loss–AOCI</a:t>
            </a:r>
            <a:r>
              <a:rPr lang="en-US" sz="1600" dirty="0"/>
              <a:t>, which is an </a:t>
            </a:r>
            <a:r>
              <a:rPr lang="en-US" sz="1600" b="1" dirty="0">
                <a:solidFill>
                  <a:srgbClr val="C00000"/>
                </a:solidFill>
              </a:rPr>
              <a:t>increase in </a:t>
            </a:r>
            <a:r>
              <a:rPr lang="en-US" sz="1600" b="1" dirty="0" smtClean="0">
                <a:solidFill>
                  <a:srgbClr val="C00000"/>
                </a:solidFill>
              </a:rPr>
              <a:t>AOCI.</a:t>
            </a:r>
            <a:endParaRPr lang="en-US" sz="1600" b="1" dirty="0">
              <a:solidFill>
                <a:srgbClr val="C00000"/>
              </a:solidFill>
            </a:endParaRPr>
          </a:p>
        </p:txBody>
      </p:sp>
      <p:sp>
        <p:nvSpPr>
          <p:cNvPr id="8"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LO17-5</a:t>
            </a:r>
          </a:p>
        </p:txBody>
      </p:sp>
    </p:spTree>
    <p:extLst>
      <p:ext uri="{BB962C8B-B14F-4D97-AF65-F5344CB8AC3E}">
        <p14:creationId xmlns:p14="http://schemas.microsoft.com/office/powerpoint/2010/main" val="18263746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par>
                          <p:cTn id="17" fill="hold">
                            <p:stCondLst>
                              <p:cond delay="0"/>
                            </p:stCondLst>
                            <p:childTnLst>
                              <p:par>
                                <p:cTn id="18" presetID="26"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80">
                                          <p:stCondLst>
                                            <p:cond delay="0"/>
                                          </p:stCondLst>
                                        </p:cTn>
                                        <p:tgtEl>
                                          <p:spTgt spid="2"/>
                                        </p:tgtEl>
                                      </p:cBhvr>
                                    </p:animEffect>
                                    <p:anim calcmode="lin" valueType="num">
                                      <p:cBhvr>
                                        <p:cTn id="2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6" dur="26">
                                          <p:stCondLst>
                                            <p:cond delay="650"/>
                                          </p:stCondLst>
                                        </p:cTn>
                                        <p:tgtEl>
                                          <p:spTgt spid="2"/>
                                        </p:tgtEl>
                                      </p:cBhvr>
                                      <p:to x="100000" y="60000"/>
                                    </p:animScale>
                                    <p:animScale>
                                      <p:cBhvr>
                                        <p:cTn id="27" dur="166" decel="50000">
                                          <p:stCondLst>
                                            <p:cond delay="676"/>
                                          </p:stCondLst>
                                        </p:cTn>
                                        <p:tgtEl>
                                          <p:spTgt spid="2"/>
                                        </p:tgtEl>
                                      </p:cBhvr>
                                      <p:to x="100000" y="100000"/>
                                    </p:animScale>
                                    <p:animScale>
                                      <p:cBhvr>
                                        <p:cTn id="28" dur="26">
                                          <p:stCondLst>
                                            <p:cond delay="1312"/>
                                          </p:stCondLst>
                                        </p:cTn>
                                        <p:tgtEl>
                                          <p:spTgt spid="2"/>
                                        </p:tgtEl>
                                      </p:cBhvr>
                                      <p:to x="100000" y="80000"/>
                                    </p:animScale>
                                    <p:animScale>
                                      <p:cBhvr>
                                        <p:cTn id="29" dur="166" decel="50000">
                                          <p:stCondLst>
                                            <p:cond delay="1338"/>
                                          </p:stCondLst>
                                        </p:cTn>
                                        <p:tgtEl>
                                          <p:spTgt spid="2"/>
                                        </p:tgtEl>
                                      </p:cBhvr>
                                      <p:to x="100000" y="100000"/>
                                    </p:animScale>
                                    <p:animScale>
                                      <p:cBhvr>
                                        <p:cTn id="30" dur="26">
                                          <p:stCondLst>
                                            <p:cond delay="1642"/>
                                          </p:stCondLst>
                                        </p:cTn>
                                        <p:tgtEl>
                                          <p:spTgt spid="2"/>
                                        </p:tgtEl>
                                      </p:cBhvr>
                                      <p:to x="100000" y="90000"/>
                                    </p:animScale>
                                    <p:animScale>
                                      <p:cBhvr>
                                        <p:cTn id="31" dur="166" decel="50000">
                                          <p:stCondLst>
                                            <p:cond delay="1668"/>
                                          </p:stCondLst>
                                        </p:cTn>
                                        <p:tgtEl>
                                          <p:spTgt spid="2"/>
                                        </p:tgtEl>
                                      </p:cBhvr>
                                      <p:to x="100000" y="100000"/>
                                    </p:animScale>
                                    <p:animScale>
                                      <p:cBhvr>
                                        <p:cTn id="32" dur="26">
                                          <p:stCondLst>
                                            <p:cond delay="1808"/>
                                          </p:stCondLst>
                                        </p:cTn>
                                        <p:tgtEl>
                                          <p:spTgt spid="2"/>
                                        </p:tgtEl>
                                      </p:cBhvr>
                                      <p:to x="100000" y="95000"/>
                                    </p:animScale>
                                    <p:animScale>
                                      <p:cBhvr>
                                        <p:cTn id="33" dur="166" decel="50000">
                                          <p:stCondLst>
                                            <p:cond delay="1834"/>
                                          </p:stCondLst>
                                        </p:cTn>
                                        <p:tgtEl>
                                          <p:spTgt spid="2"/>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Autofit/>
          </a:bodyPr>
          <a:lstStyle/>
          <a:p>
            <a:pPr algn="ctr" eaLnBrk="1" hangingPunct="1"/>
            <a:r>
              <a:rPr lang="en-US" altLang="en-US" sz="3400" b="1" dirty="0"/>
              <a:t>Concept </a:t>
            </a:r>
            <a:r>
              <a:rPr lang="en-US" altLang="en-US" sz="3400" b="1" dirty="0" smtClean="0"/>
              <a:t>Check:</a:t>
            </a:r>
            <a:br>
              <a:rPr lang="en-US" altLang="en-US" sz="3400" b="1" dirty="0" smtClean="0"/>
            </a:br>
            <a:r>
              <a:rPr lang="en-US" altLang="en-US" sz="3400" b="1" dirty="0" smtClean="0"/>
              <a:t>Computing </a:t>
            </a:r>
            <a:r>
              <a:rPr lang="en-US" altLang="en-US" sz="3400" b="1" dirty="0"/>
              <a:t>Pension Expense</a:t>
            </a:r>
          </a:p>
        </p:txBody>
      </p:sp>
      <p:sp>
        <p:nvSpPr>
          <p:cNvPr id="414723" name="Rectangle 3"/>
          <p:cNvSpPr>
            <a:spLocks noGrp="1" noChangeArrowheads="1"/>
          </p:cNvSpPr>
          <p:nvPr>
            <p:ph idx="1"/>
          </p:nvPr>
        </p:nvSpPr>
        <p:spPr>
          <a:xfrm>
            <a:off x="685800" y="1194956"/>
            <a:ext cx="8382000" cy="5434444"/>
          </a:xfrm>
          <a:solidFill>
            <a:schemeClr val="bg1">
              <a:lumMod val="95000"/>
            </a:schemeClr>
          </a:solidFill>
        </p:spPr>
        <p:txBody>
          <a:bodyPr>
            <a:normAutofit/>
          </a:bodyPr>
          <a:lstStyle/>
          <a:p>
            <a:pPr marL="0" indent="0">
              <a:buNone/>
            </a:pPr>
            <a:endParaRPr lang="en-US" sz="400" dirty="0"/>
          </a:p>
          <a:p>
            <a:pPr marL="0" indent="0">
              <a:spcAft>
                <a:spcPts val="1200"/>
              </a:spcAft>
              <a:buNone/>
            </a:pPr>
            <a:r>
              <a:rPr lang="en-US" sz="2200" dirty="0"/>
              <a:t>The pension plan was amended last year, creating a prior service cost of $20 million. Service cost and interest cost for the year were $10 million and $4 million, respectively. At the end of the year, there was a negligible balance in the net gain–pensions account. The actual return on plan assets was $4 million although it was expected to be $6 million. On average, employees’ remaining service life with the company is 10 years. What was the pension expense for the year?</a:t>
            </a:r>
          </a:p>
          <a:p>
            <a:pPr marL="457200" indent="-457200">
              <a:buFont typeface="+mj-lt"/>
              <a:buAutoNum type="alphaLcPeriod"/>
            </a:pPr>
            <a:r>
              <a:rPr lang="en-US" sz="2200" dirty="0" smtClean="0"/>
              <a:t>$  </a:t>
            </a:r>
            <a:r>
              <a:rPr lang="en-US" sz="2200" dirty="0"/>
              <a:t>8 million</a:t>
            </a:r>
          </a:p>
          <a:p>
            <a:pPr marL="457200" indent="-457200">
              <a:buFont typeface="+mj-lt"/>
              <a:buAutoNum type="alphaLcPeriod"/>
            </a:pPr>
            <a:r>
              <a:rPr lang="en-US" sz="2200" dirty="0" smtClean="0"/>
              <a:t>$</a:t>
            </a:r>
            <a:r>
              <a:rPr lang="en-US" sz="2200" dirty="0"/>
              <a:t>10 million</a:t>
            </a:r>
          </a:p>
          <a:p>
            <a:pPr marL="457200" indent="-457200">
              <a:buFont typeface="+mj-lt"/>
              <a:buAutoNum type="alphaLcPeriod"/>
            </a:pPr>
            <a:r>
              <a:rPr lang="en-US" sz="2200" dirty="0" smtClean="0"/>
              <a:t>$</a:t>
            </a:r>
            <a:r>
              <a:rPr lang="en-US" sz="2200" dirty="0"/>
              <a:t>12 million</a:t>
            </a:r>
          </a:p>
          <a:p>
            <a:pPr marL="457200" indent="-457200">
              <a:buFont typeface="+mj-lt"/>
              <a:buAutoNum type="alphaLcPeriod"/>
            </a:pPr>
            <a:r>
              <a:rPr lang="en-US" sz="2200" dirty="0" smtClean="0"/>
              <a:t>$</a:t>
            </a:r>
            <a:r>
              <a:rPr lang="en-US" sz="2200" dirty="0"/>
              <a:t>18 million</a:t>
            </a:r>
          </a:p>
          <a:p>
            <a:pPr>
              <a:buAutoNum type="alphaLcPeriod"/>
            </a:pPr>
            <a:endParaRPr lang="en-US" sz="1800" dirty="0"/>
          </a:p>
          <a:p>
            <a:pPr marL="0" indent="0">
              <a:buNone/>
            </a:pPr>
            <a:r>
              <a:rPr lang="en-US" sz="1800" dirty="0"/>
              <a:t>							</a:t>
            </a:r>
            <a:endParaRPr lang="en-US" sz="1600" dirty="0"/>
          </a:p>
        </p:txBody>
      </p:sp>
      <p:sp>
        <p:nvSpPr>
          <p:cNvPr id="2" name="Oval 1"/>
          <p:cNvSpPr/>
          <p:nvPr/>
        </p:nvSpPr>
        <p:spPr bwMode="auto">
          <a:xfrm>
            <a:off x="685800" y="4191000"/>
            <a:ext cx="381000"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cs typeface="Arial" charset="0"/>
            </a:endParaRPr>
          </a:p>
        </p:txBody>
      </p:sp>
      <p:sp>
        <p:nvSpPr>
          <p:cNvPr id="6" name="TextBox 5"/>
          <p:cNvSpPr txBox="1"/>
          <p:nvPr/>
        </p:nvSpPr>
        <p:spPr>
          <a:xfrm>
            <a:off x="2618650" y="3707755"/>
            <a:ext cx="6449150" cy="2693045"/>
          </a:xfrm>
          <a:prstGeom prst="rect">
            <a:avLst/>
          </a:prstGeom>
          <a:solidFill>
            <a:srgbClr val="FDEADA"/>
          </a:solidFill>
          <a:ln w="6350">
            <a:solidFill>
              <a:schemeClr val="tx1"/>
            </a:solidFill>
          </a:ln>
        </p:spPr>
        <p:txBody>
          <a:bodyPr wrap="square" rtlCol="0">
            <a:spAutoFit/>
          </a:bodyPr>
          <a:lstStyle/>
          <a:p>
            <a:pPr marL="0" indent="0">
              <a:buNone/>
              <a:tabLst>
                <a:tab pos="6175375" algn="dec"/>
                <a:tab pos="6400800" algn="dec"/>
                <a:tab pos="7832725" algn="r"/>
              </a:tabLst>
            </a:pPr>
            <a:r>
              <a:rPr lang="en-US" dirty="0"/>
              <a:t>The correct answer is </a:t>
            </a:r>
            <a:r>
              <a:rPr lang="en-US" i="1" dirty="0" smtClean="0"/>
              <a:t>b</a:t>
            </a:r>
            <a:r>
              <a:rPr lang="en-US" dirty="0"/>
              <a:t>:</a:t>
            </a:r>
          </a:p>
          <a:p>
            <a:pPr marL="0" indent="0">
              <a:buNone/>
              <a:tabLst>
                <a:tab pos="6175375" algn="dec"/>
                <a:tab pos="6400800" algn="dec"/>
                <a:tab pos="7832725" algn="r"/>
              </a:tabLst>
            </a:pPr>
            <a:r>
              <a:rPr lang="en-US" dirty="0"/>
              <a:t>Service cost 	$10</a:t>
            </a:r>
          </a:p>
          <a:p>
            <a:pPr marL="0" indent="0">
              <a:buNone/>
              <a:tabLst>
                <a:tab pos="6175375" algn="dec"/>
                <a:tab pos="6400800" algn="dec"/>
                <a:tab pos="7832725" algn="r"/>
              </a:tabLst>
            </a:pPr>
            <a:r>
              <a:rPr lang="en-US" dirty="0"/>
              <a:t>Interest cost	4</a:t>
            </a:r>
          </a:p>
          <a:p>
            <a:pPr>
              <a:buNone/>
              <a:tabLst>
                <a:tab pos="6175375" algn="dec"/>
                <a:tab pos="6400800" algn="dec"/>
                <a:tab pos="7832725" algn="r"/>
              </a:tabLst>
            </a:pPr>
            <a:r>
              <a:rPr lang="en-US" dirty="0"/>
              <a:t> Expected return on the plan assets ($4 actual, plus $2 loss)	  (6)</a:t>
            </a:r>
          </a:p>
          <a:p>
            <a:pPr marL="0" indent="0">
              <a:buNone/>
              <a:tabLst>
                <a:tab pos="6175375" algn="dec"/>
                <a:tab pos="6400800" algn="dec"/>
                <a:tab pos="7832725" algn="r"/>
              </a:tabLst>
            </a:pPr>
            <a:r>
              <a:rPr lang="en-US" dirty="0"/>
              <a:t> Amortization of prior service cost	        2*</a:t>
            </a:r>
          </a:p>
          <a:p>
            <a:pPr marL="0" indent="0">
              <a:buNone/>
              <a:tabLst>
                <a:tab pos="6175375" algn="dec"/>
                <a:tab pos="6400800" algn="dec"/>
                <a:tab pos="7832725" algn="r"/>
              </a:tabLst>
            </a:pPr>
            <a:r>
              <a:rPr lang="en-US" dirty="0"/>
              <a:t>Amortization of net loss (gain)	</a:t>
            </a:r>
            <a:r>
              <a:rPr lang="en-US" u="sng" dirty="0"/>
              <a:t>     0</a:t>
            </a:r>
            <a:endParaRPr lang="en-US" dirty="0"/>
          </a:p>
          <a:p>
            <a:pPr marL="0" indent="0">
              <a:spcAft>
                <a:spcPts val="1200"/>
              </a:spcAft>
              <a:buNone/>
              <a:tabLst>
                <a:tab pos="6175375" algn="dec"/>
                <a:tab pos="6400800" algn="dec"/>
                <a:tab pos="7832725" algn="r"/>
              </a:tabLst>
            </a:pPr>
            <a:r>
              <a:rPr lang="en-US" b="1" dirty="0"/>
              <a:t>Pension expense</a:t>
            </a:r>
            <a:r>
              <a:rPr lang="en-US" dirty="0"/>
              <a:t>	</a:t>
            </a:r>
            <a:r>
              <a:rPr lang="en-US" u="dbl" dirty="0"/>
              <a:t> $</a:t>
            </a:r>
            <a:r>
              <a:rPr lang="en-US" u="dbl" dirty="0" smtClean="0"/>
              <a:t>10</a:t>
            </a:r>
            <a:endParaRPr lang="en-US" dirty="0"/>
          </a:p>
          <a:p>
            <a:pPr marL="0" indent="0">
              <a:buNone/>
            </a:pPr>
            <a:r>
              <a:rPr lang="en-US" sz="1400" dirty="0"/>
              <a:t>* $20 ÷ 10 years = $2</a:t>
            </a:r>
          </a:p>
          <a:p>
            <a:pPr algn="l">
              <a:tabLst>
                <a:tab pos="4689475" algn="dec"/>
              </a:tabLst>
            </a:pPr>
            <a:r>
              <a:rPr lang="en-US" sz="100" dirty="0" smtClean="0"/>
              <a:t>0</a:t>
            </a:r>
            <a:endParaRPr lang="en-US" sz="1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LO17-5</a:t>
            </a:r>
          </a:p>
        </p:txBody>
      </p:sp>
    </p:spTree>
    <p:extLst>
      <p:ext uri="{BB962C8B-B14F-4D97-AF65-F5344CB8AC3E}">
        <p14:creationId xmlns:p14="http://schemas.microsoft.com/office/powerpoint/2010/main" val="33446001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25055" y="0"/>
            <a:ext cx="8382000" cy="838200"/>
          </a:xfrm>
        </p:spPr>
        <p:txBody>
          <a:bodyPr>
            <a:normAutofit/>
          </a:bodyPr>
          <a:lstStyle/>
          <a:p>
            <a:r>
              <a:rPr lang="en-IN" sz="2700" dirty="0"/>
              <a:t>Components of the Periodic Pension Expense</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6" name="Round Diagonal Corner Rectangle 5"/>
          <p:cNvSpPr/>
          <p:nvPr/>
        </p:nvSpPr>
        <p:spPr>
          <a:xfrm>
            <a:off x="1295400" y="990600"/>
            <a:ext cx="7239000" cy="5562600"/>
          </a:xfrm>
          <a:prstGeom prst="round2DiagRect">
            <a:avLst>
              <a:gd name="adj1" fmla="val 0"/>
              <a:gd name="adj2" fmla="val 7184"/>
            </a:avLst>
          </a:prstGeom>
          <a:solidFill>
            <a:srgbClr val="CEE3E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65653" y="1071931"/>
            <a:ext cx="6825859" cy="5386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1504950" y="1104900"/>
            <a:ext cx="1620446" cy="23926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5888949" y="1104900"/>
            <a:ext cx="1960740" cy="23926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3975718" y="1569648"/>
            <a:ext cx="1385457" cy="26022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p:cNvCxnSpPr>
            <a:stCxn id="2" idx="3"/>
            <a:endCxn id="5" idx="0"/>
          </p:cNvCxnSpPr>
          <p:nvPr/>
        </p:nvCxnSpPr>
        <p:spPr>
          <a:xfrm>
            <a:off x="3125396" y="1224531"/>
            <a:ext cx="1543051" cy="3451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8" idx="1"/>
            <a:endCxn id="5" idx="0"/>
          </p:cNvCxnSpPr>
          <p:nvPr/>
        </p:nvCxnSpPr>
        <p:spPr>
          <a:xfrm flipH="1">
            <a:off x="4668447" y="1224531"/>
            <a:ext cx="1220502" cy="3451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38506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26" presetClass="emph" presetSubtype="0" fill="hold" grpId="0" nodeType="afterEffect">
                                  <p:stCondLst>
                                    <p:cond delay="0"/>
                                  </p:stCondLst>
                                  <p:childTnLst>
                                    <p:animEffect transition="out" filter="fade">
                                      <p:cBhvr>
                                        <p:cTn id="19" dur="500" tmFilter="0, 0; .2, .5; .8, .5; 1, 0"/>
                                        <p:tgtEl>
                                          <p:spTgt spid="2"/>
                                        </p:tgtEl>
                                      </p:cBhvr>
                                    </p:animEffect>
                                    <p:animScale>
                                      <p:cBhvr>
                                        <p:cTn id="20" dur="250" autoRev="1" fill="hold"/>
                                        <p:tgtEl>
                                          <p:spTgt spid="2"/>
                                        </p:tgtEl>
                                      </p:cBhvr>
                                      <p:by x="105000" y="105000"/>
                                    </p:animScale>
                                  </p:childTnLst>
                                </p:cTn>
                              </p:par>
                            </p:childTnLst>
                          </p:cTn>
                        </p:par>
                        <p:par>
                          <p:cTn id="21" fill="hold">
                            <p:stCondLst>
                              <p:cond delay="1000"/>
                            </p:stCondLst>
                            <p:childTnLst>
                              <p:par>
                                <p:cTn id="22" presetID="26" presetClass="emph" presetSubtype="0" fill="hold" grpId="0" nodeType="afterEffect">
                                  <p:stCondLst>
                                    <p:cond delay="0"/>
                                  </p:stCondLst>
                                  <p:childTnLst>
                                    <p:animEffect transition="out" filter="fade">
                                      <p:cBhvr>
                                        <p:cTn id="23" dur="500" tmFilter="0, 0; .2, .5; .8, .5; 1, 0"/>
                                        <p:tgtEl>
                                          <p:spTgt spid="8"/>
                                        </p:tgtEl>
                                      </p:cBhvr>
                                    </p:animEffect>
                                    <p:animScale>
                                      <p:cBhvr>
                                        <p:cTn id="24" dur="250" autoRev="1" fill="hold"/>
                                        <p:tgtEl>
                                          <p:spTgt spid="8"/>
                                        </p:tgtEl>
                                      </p:cBhvr>
                                      <p:by x="105000" y="105000"/>
                                    </p:animScale>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par>
                                <p:cTn id="29" presetID="22" presetClass="entr" presetSubtype="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2" grpId="1" animBg="1"/>
      <p:bldP spid="8" grpId="0" animBg="1"/>
      <p:bldP spid="8" grpId="1" animBg="1"/>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2700"/>
            <a:ext cx="8382000" cy="1444625"/>
          </a:xfrm>
        </p:spPr>
        <p:txBody>
          <a:bodyPr>
            <a:normAutofit/>
          </a:bodyPr>
          <a:lstStyle/>
          <a:p>
            <a:r>
              <a:rPr lang="en-IN" dirty="0"/>
              <a:t> Pension Expense</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3" name="TextBox 12"/>
          <p:cNvSpPr txBox="1"/>
          <p:nvPr/>
        </p:nvSpPr>
        <p:spPr>
          <a:xfrm>
            <a:off x="832185" y="2494654"/>
            <a:ext cx="2489454" cy="400110"/>
          </a:xfrm>
          <a:prstGeom prst="rect">
            <a:avLst/>
          </a:prstGeom>
          <a:noFill/>
        </p:spPr>
        <p:txBody>
          <a:bodyPr wrap="square" rtlCol="0">
            <a:spAutoFit/>
          </a:bodyPr>
          <a:lstStyle/>
          <a:p>
            <a:r>
              <a:rPr lang="en-IN" sz="2000" dirty="0"/>
              <a:t>Beginning of 2018</a:t>
            </a:r>
          </a:p>
        </p:txBody>
      </p:sp>
      <p:sp>
        <p:nvSpPr>
          <p:cNvPr id="14" name="TextBox 13"/>
          <p:cNvSpPr txBox="1"/>
          <p:nvPr/>
        </p:nvSpPr>
        <p:spPr>
          <a:xfrm>
            <a:off x="832184" y="2855708"/>
            <a:ext cx="2292684" cy="400110"/>
          </a:xfrm>
          <a:prstGeom prst="rect">
            <a:avLst/>
          </a:prstGeom>
          <a:noFill/>
        </p:spPr>
        <p:txBody>
          <a:bodyPr wrap="square" rtlCol="0">
            <a:spAutoFit/>
          </a:bodyPr>
          <a:lstStyle/>
          <a:p>
            <a:r>
              <a:rPr lang="en-IN" sz="2000" dirty="0"/>
              <a:t>Service cost</a:t>
            </a:r>
          </a:p>
        </p:txBody>
      </p:sp>
      <p:sp>
        <p:nvSpPr>
          <p:cNvPr id="15" name="TextBox 14"/>
          <p:cNvSpPr txBox="1"/>
          <p:nvPr/>
        </p:nvSpPr>
        <p:spPr>
          <a:xfrm>
            <a:off x="832185" y="3216762"/>
            <a:ext cx="2634772" cy="400110"/>
          </a:xfrm>
          <a:prstGeom prst="rect">
            <a:avLst/>
          </a:prstGeom>
          <a:noFill/>
        </p:spPr>
        <p:txBody>
          <a:bodyPr wrap="square" rtlCol="0">
            <a:spAutoFit/>
          </a:bodyPr>
          <a:lstStyle/>
          <a:p>
            <a:r>
              <a:rPr lang="en-IN" sz="2000" dirty="0"/>
              <a:t>Interest cost, 6%</a:t>
            </a:r>
            <a:endParaRPr lang="nn-NO" sz="2000" dirty="0"/>
          </a:p>
        </p:txBody>
      </p:sp>
      <p:sp>
        <p:nvSpPr>
          <p:cNvPr id="16" name="TextBox 15"/>
          <p:cNvSpPr txBox="1"/>
          <p:nvPr/>
        </p:nvSpPr>
        <p:spPr>
          <a:xfrm>
            <a:off x="832185" y="3577816"/>
            <a:ext cx="2489454" cy="400110"/>
          </a:xfrm>
          <a:prstGeom prst="rect">
            <a:avLst/>
          </a:prstGeom>
          <a:noFill/>
        </p:spPr>
        <p:txBody>
          <a:bodyPr wrap="square" rtlCol="0">
            <a:spAutoFit/>
          </a:bodyPr>
          <a:lstStyle/>
          <a:p>
            <a:r>
              <a:rPr lang="en-IN" sz="2000" dirty="0"/>
              <a:t>Loss (gain) on PBO</a:t>
            </a:r>
          </a:p>
        </p:txBody>
      </p:sp>
      <p:sp>
        <p:nvSpPr>
          <p:cNvPr id="17" name="TextBox 16"/>
          <p:cNvSpPr txBox="1"/>
          <p:nvPr/>
        </p:nvSpPr>
        <p:spPr>
          <a:xfrm>
            <a:off x="832184" y="4299923"/>
            <a:ext cx="2489455" cy="400110"/>
          </a:xfrm>
          <a:prstGeom prst="rect">
            <a:avLst/>
          </a:prstGeom>
          <a:noFill/>
        </p:spPr>
        <p:txBody>
          <a:bodyPr wrap="square" rtlCol="0">
            <a:spAutoFit/>
          </a:bodyPr>
          <a:lstStyle/>
          <a:p>
            <a:r>
              <a:rPr lang="en-IN" sz="2000" dirty="0"/>
              <a:t>End of 2018</a:t>
            </a:r>
            <a:endParaRPr lang="nn-NO" sz="2000" dirty="0"/>
          </a:p>
        </p:txBody>
      </p:sp>
      <p:sp>
        <p:nvSpPr>
          <p:cNvPr id="18" name="TextBox 17"/>
          <p:cNvSpPr txBox="1"/>
          <p:nvPr/>
        </p:nvSpPr>
        <p:spPr>
          <a:xfrm>
            <a:off x="3346784" y="2495491"/>
            <a:ext cx="955039" cy="400110"/>
          </a:xfrm>
          <a:prstGeom prst="rect">
            <a:avLst/>
          </a:prstGeom>
          <a:noFill/>
        </p:spPr>
        <p:txBody>
          <a:bodyPr wrap="square" rtlCol="0">
            <a:spAutoFit/>
          </a:bodyPr>
          <a:lstStyle/>
          <a:p>
            <a:pPr algn="r"/>
            <a:r>
              <a:rPr lang="en-IN" sz="2000" dirty="0"/>
              <a:t>$400</a:t>
            </a:r>
            <a:endParaRPr lang="nn-NO" sz="2000" dirty="0"/>
          </a:p>
        </p:txBody>
      </p:sp>
      <p:sp>
        <p:nvSpPr>
          <p:cNvPr id="19" name="TextBox 18"/>
          <p:cNvSpPr txBox="1"/>
          <p:nvPr/>
        </p:nvSpPr>
        <p:spPr>
          <a:xfrm>
            <a:off x="3552522" y="2887747"/>
            <a:ext cx="749301" cy="400110"/>
          </a:xfrm>
          <a:prstGeom prst="rect">
            <a:avLst/>
          </a:prstGeom>
          <a:noFill/>
        </p:spPr>
        <p:txBody>
          <a:bodyPr wrap="square" rtlCol="0">
            <a:spAutoFit/>
          </a:bodyPr>
          <a:lstStyle/>
          <a:p>
            <a:pPr algn="r"/>
            <a:r>
              <a:rPr lang="en-IN" sz="2000" dirty="0"/>
              <a:t>41</a:t>
            </a:r>
          </a:p>
        </p:txBody>
      </p:sp>
      <p:sp>
        <p:nvSpPr>
          <p:cNvPr id="20" name="TextBox 19"/>
          <p:cNvSpPr txBox="1"/>
          <p:nvPr/>
        </p:nvSpPr>
        <p:spPr>
          <a:xfrm>
            <a:off x="3703652" y="3216503"/>
            <a:ext cx="598171" cy="400110"/>
          </a:xfrm>
          <a:prstGeom prst="rect">
            <a:avLst/>
          </a:prstGeom>
          <a:noFill/>
        </p:spPr>
        <p:txBody>
          <a:bodyPr wrap="square" rtlCol="0">
            <a:spAutoFit/>
          </a:bodyPr>
          <a:lstStyle/>
          <a:p>
            <a:pPr algn="r"/>
            <a:r>
              <a:rPr lang="en-IN" sz="2000" dirty="0"/>
              <a:t>24</a:t>
            </a:r>
            <a:endParaRPr lang="nn-NO" sz="2000" dirty="0"/>
          </a:p>
        </p:txBody>
      </p:sp>
      <p:sp>
        <p:nvSpPr>
          <p:cNvPr id="21" name="TextBox 20"/>
          <p:cNvSpPr txBox="1"/>
          <p:nvPr/>
        </p:nvSpPr>
        <p:spPr>
          <a:xfrm>
            <a:off x="3703652" y="3561277"/>
            <a:ext cx="598171" cy="400110"/>
          </a:xfrm>
          <a:prstGeom prst="rect">
            <a:avLst/>
          </a:prstGeom>
          <a:noFill/>
        </p:spPr>
        <p:txBody>
          <a:bodyPr wrap="square" rtlCol="0">
            <a:spAutoFit/>
          </a:bodyPr>
          <a:lstStyle/>
          <a:p>
            <a:pPr algn="r"/>
            <a:r>
              <a:rPr lang="en-IN" sz="2000" dirty="0"/>
              <a:t>23</a:t>
            </a:r>
          </a:p>
        </p:txBody>
      </p:sp>
      <p:sp>
        <p:nvSpPr>
          <p:cNvPr id="22" name="TextBox 21"/>
          <p:cNvSpPr txBox="1"/>
          <p:nvPr/>
        </p:nvSpPr>
        <p:spPr>
          <a:xfrm>
            <a:off x="3552522" y="4315627"/>
            <a:ext cx="749301" cy="400110"/>
          </a:xfrm>
          <a:prstGeom prst="rect">
            <a:avLst/>
          </a:prstGeom>
          <a:noFill/>
        </p:spPr>
        <p:txBody>
          <a:bodyPr wrap="square" rtlCol="0">
            <a:spAutoFit/>
          </a:bodyPr>
          <a:lstStyle/>
          <a:p>
            <a:pPr algn="r"/>
            <a:r>
              <a:rPr lang="en-IN" sz="2000" dirty="0"/>
              <a:t>$450</a:t>
            </a:r>
            <a:endParaRPr lang="nn-NO" sz="2000" dirty="0"/>
          </a:p>
        </p:txBody>
      </p:sp>
      <p:cxnSp>
        <p:nvCxnSpPr>
          <p:cNvPr id="23" name="Straight Connector 22"/>
          <p:cNvCxnSpPr/>
          <p:nvPr/>
        </p:nvCxnSpPr>
        <p:spPr>
          <a:xfrm>
            <a:off x="3354403" y="4680982"/>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354403" y="4719082"/>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354403" y="4366958"/>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81384" y="2133600"/>
            <a:ext cx="1720516" cy="338554"/>
          </a:xfrm>
          <a:prstGeom prst="rect">
            <a:avLst/>
          </a:prstGeom>
          <a:noFill/>
        </p:spPr>
        <p:txBody>
          <a:bodyPr wrap="square" rtlCol="0">
            <a:spAutoFit/>
          </a:bodyPr>
          <a:lstStyle/>
          <a:p>
            <a:pPr algn="ctr"/>
            <a:r>
              <a:rPr lang="en-IN" sz="1600" dirty="0"/>
              <a:t>($ in millions)</a:t>
            </a:r>
            <a:endParaRPr lang="nn-NO" sz="1600" dirty="0"/>
          </a:p>
        </p:txBody>
      </p:sp>
      <p:sp>
        <p:nvSpPr>
          <p:cNvPr id="28" name="Rectangle 27"/>
          <p:cNvSpPr/>
          <p:nvPr/>
        </p:nvSpPr>
        <p:spPr>
          <a:xfrm>
            <a:off x="1060784" y="3938870"/>
            <a:ext cx="2406172" cy="400110"/>
          </a:xfrm>
          <a:prstGeom prst="rect">
            <a:avLst/>
          </a:prstGeom>
        </p:spPr>
        <p:txBody>
          <a:bodyPr wrap="none">
            <a:spAutoFit/>
          </a:bodyPr>
          <a:lstStyle/>
          <a:p>
            <a:r>
              <a:rPr lang="en-IN" sz="2000" dirty="0"/>
              <a:t>Less: Retiree benefits</a:t>
            </a:r>
            <a:endParaRPr lang="en-US" sz="2000" dirty="0"/>
          </a:p>
        </p:txBody>
      </p:sp>
      <p:sp>
        <p:nvSpPr>
          <p:cNvPr id="29" name="TextBox 28"/>
          <p:cNvSpPr txBox="1"/>
          <p:nvPr/>
        </p:nvSpPr>
        <p:spPr>
          <a:xfrm>
            <a:off x="3552522" y="3957023"/>
            <a:ext cx="812801" cy="400110"/>
          </a:xfrm>
          <a:prstGeom prst="rect">
            <a:avLst/>
          </a:prstGeom>
          <a:noFill/>
        </p:spPr>
        <p:txBody>
          <a:bodyPr wrap="square" rtlCol="0">
            <a:spAutoFit/>
          </a:bodyPr>
          <a:lstStyle/>
          <a:p>
            <a:pPr algn="r"/>
            <a:r>
              <a:rPr lang="en-IN" sz="2000" dirty="0"/>
              <a:t>(38)</a:t>
            </a:r>
          </a:p>
        </p:txBody>
      </p:sp>
      <p:sp>
        <p:nvSpPr>
          <p:cNvPr id="30" name="TextBox 29"/>
          <p:cNvSpPr txBox="1"/>
          <p:nvPr/>
        </p:nvSpPr>
        <p:spPr>
          <a:xfrm>
            <a:off x="4858085" y="2547323"/>
            <a:ext cx="2889249" cy="400110"/>
          </a:xfrm>
          <a:prstGeom prst="rect">
            <a:avLst/>
          </a:prstGeom>
          <a:noFill/>
        </p:spPr>
        <p:txBody>
          <a:bodyPr wrap="square" rtlCol="0">
            <a:spAutoFit/>
          </a:bodyPr>
          <a:lstStyle/>
          <a:p>
            <a:r>
              <a:rPr lang="en-IN" sz="2000" dirty="0"/>
              <a:t>Beginning of 2018</a:t>
            </a:r>
            <a:endParaRPr lang="nn-NO" sz="2000" dirty="0"/>
          </a:p>
        </p:txBody>
      </p:sp>
      <p:sp>
        <p:nvSpPr>
          <p:cNvPr id="31" name="TextBox 30"/>
          <p:cNvSpPr txBox="1"/>
          <p:nvPr/>
        </p:nvSpPr>
        <p:spPr>
          <a:xfrm>
            <a:off x="4858085" y="2908529"/>
            <a:ext cx="3213099" cy="707886"/>
          </a:xfrm>
          <a:prstGeom prst="rect">
            <a:avLst/>
          </a:prstGeom>
          <a:noFill/>
        </p:spPr>
        <p:txBody>
          <a:bodyPr wrap="square" rtlCol="0">
            <a:spAutoFit/>
          </a:bodyPr>
          <a:lstStyle/>
          <a:p>
            <a:r>
              <a:rPr lang="en-IN" sz="2000" dirty="0"/>
              <a:t>Actual return on plan </a:t>
            </a:r>
            <a:r>
              <a:rPr lang="en-IN" sz="2000" dirty="0" smtClean="0"/>
              <a:t>assets,</a:t>
            </a:r>
            <a:endParaRPr lang="en-IN" sz="2000" dirty="0"/>
          </a:p>
          <a:p>
            <a:r>
              <a:rPr lang="en-IN" sz="2000" dirty="0"/>
              <a:t>10% (9% expected)</a:t>
            </a:r>
          </a:p>
        </p:txBody>
      </p:sp>
      <p:sp>
        <p:nvSpPr>
          <p:cNvPr id="32" name="TextBox 31"/>
          <p:cNvSpPr txBox="1"/>
          <p:nvPr/>
        </p:nvSpPr>
        <p:spPr>
          <a:xfrm>
            <a:off x="4858085" y="3577511"/>
            <a:ext cx="2889249" cy="400110"/>
          </a:xfrm>
          <a:prstGeom prst="rect">
            <a:avLst/>
          </a:prstGeom>
          <a:noFill/>
        </p:spPr>
        <p:txBody>
          <a:bodyPr wrap="square" rtlCol="0">
            <a:spAutoFit/>
          </a:bodyPr>
          <a:lstStyle/>
          <a:p>
            <a:r>
              <a:rPr lang="en-IN" sz="2000" dirty="0"/>
              <a:t>Cash contributions</a:t>
            </a:r>
            <a:endParaRPr lang="nn-NO" sz="2000" dirty="0"/>
          </a:p>
        </p:txBody>
      </p:sp>
      <p:sp>
        <p:nvSpPr>
          <p:cNvPr id="33" name="TextBox 32"/>
          <p:cNvSpPr txBox="1"/>
          <p:nvPr/>
        </p:nvSpPr>
        <p:spPr>
          <a:xfrm>
            <a:off x="5061285" y="3938717"/>
            <a:ext cx="2686049" cy="400110"/>
          </a:xfrm>
          <a:prstGeom prst="rect">
            <a:avLst/>
          </a:prstGeom>
          <a:noFill/>
        </p:spPr>
        <p:txBody>
          <a:bodyPr wrap="square" rtlCol="0">
            <a:spAutoFit/>
          </a:bodyPr>
          <a:lstStyle/>
          <a:p>
            <a:r>
              <a:rPr lang="en-IN" sz="2000" dirty="0"/>
              <a:t>Less: Retiree benefits</a:t>
            </a:r>
          </a:p>
        </p:txBody>
      </p:sp>
      <p:sp>
        <p:nvSpPr>
          <p:cNvPr id="34" name="TextBox 33"/>
          <p:cNvSpPr txBox="1"/>
          <p:nvPr/>
        </p:nvSpPr>
        <p:spPr>
          <a:xfrm>
            <a:off x="4858085" y="4299923"/>
            <a:ext cx="2616200" cy="400110"/>
          </a:xfrm>
          <a:prstGeom prst="rect">
            <a:avLst/>
          </a:prstGeom>
          <a:noFill/>
        </p:spPr>
        <p:txBody>
          <a:bodyPr wrap="square" rtlCol="0">
            <a:spAutoFit/>
          </a:bodyPr>
          <a:lstStyle/>
          <a:p>
            <a:r>
              <a:rPr lang="en-IN" sz="2000" dirty="0"/>
              <a:t>End of 2018</a:t>
            </a:r>
            <a:endParaRPr lang="nn-NO" sz="2000" dirty="0"/>
          </a:p>
        </p:txBody>
      </p:sp>
      <p:sp>
        <p:nvSpPr>
          <p:cNvPr id="35" name="TextBox 34"/>
          <p:cNvSpPr txBox="1"/>
          <p:nvPr/>
        </p:nvSpPr>
        <p:spPr>
          <a:xfrm>
            <a:off x="8071184" y="2547323"/>
            <a:ext cx="723900" cy="400110"/>
          </a:xfrm>
          <a:prstGeom prst="rect">
            <a:avLst/>
          </a:prstGeom>
          <a:noFill/>
        </p:spPr>
        <p:txBody>
          <a:bodyPr wrap="square" rtlCol="0">
            <a:spAutoFit/>
          </a:bodyPr>
          <a:lstStyle/>
          <a:p>
            <a:pPr algn="r"/>
            <a:r>
              <a:rPr lang="en-IN" sz="2000" dirty="0"/>
              <a:t>$300</a:t>
            </a:r>
            <a:endParaRPr lang="nn-NO" sz="2000" dirty="0"/>
          </a:p>
        </p:txBody>
      </p:sp>
      <p:sp>
        <p:nvSpPr>
          <p:cNvPr id="36" name="TextBox 35"/>
          <p:cNvSpPr txBox="1"/>
          <p:nvPr/>
        </p:nvSpPr>
        <p:spPr>
          <a:xfrm>
            <a:off x="8147384" y="2921973"/>
            <a:ext cx="647700" cy="400110"/>
          </a:xfrm>
          <a:prstGeom prst="rect">
            <a:avLst/>
          </a:prstGeom>
          <a:noFill/>
        </p:spPr>
        <p:txBody>
          <a:bodyPr wrap="square" rtlCol="0">
            <a:spAutoFit/>
          </a:bodyPr>
          <a:lstStyle/>
          <a:p>
            <a:pPr algn="r"/>
            <a:r>
              <a:rPr lang="en-IN" sz="2000" dirty="0"/>
              <a:t>30</a:t>
            </a:r>
          </a:p>
        </p:txBody>
      </p:sp>
      <p:sp>
        <p:nvSpPr>
          <p:cNvPr id="37" name="TextBox 36"/>
          <p:cNvSpPr txBox="1"/>
          <p:nvPr/>
        </p:nvSpPr>
        <p:spPr>
          <a:xfrm>
            <a:off x="7840045" y="3576023"/>
            <a:ext cx="955039" cy="400110"/>
          </a:xfrm>
          <a:prstGeom prst="rect">
            <a:avLst/>
          </a:prstGeom>
          <a:noFill/>
        </p:spPr>
        <p:txBody>
          <a:bodyPr wrap="square" rtlCol="0">
            <a:spAutoFit/>
          </a:bodyPr>
          <a:lstStyle/>
          <a:p>
            <a:pPr algn="r"/>
            <a:r>
              <a:rPr lang="en-IN" sz="2000" dirty="0"/>
              <a:t>48</a:t>
            </a:r>
            <a:endParaRPr lang="nn-NO" sz="2000" dirty="0"/>
          </a:p>
        </p:txBody>
      </p:sp>
      <p:sp>
        <p:nvSpPr>
          <p:cNvPr id="38" name="TextBox 37"/>
          <p:cNvSpPr txBox="1"/>
          <p:nvPr/>
        </p:nvSpPr>
        <p:spPr>
          <a:xfrm>
            <a:off x="8147384" y="3925273"/>
            <a:ext cx="723900" cy="400110"/>
          </a:xfrm>
          <a:prstGeom prst="rect">
            <a:avLst/>
          </a:prstGeom>
          <a:noFill/>
        </p:spPr>
        <p:txBody>
          <a:bodyPr wrap="square" rtlCol="0">
            <a:spAutoFit/>
          </a:bodyPr>
          <a:lstStyle/>
          <a:p>
            <a:pPr algn="r"/>
            <a:r>
              <a:rPr lang="en-IN" sz="2000" dirty="0"/>
              <a:t>(38)</a:t>
            </a:r>
          </a:p>
        </p:txBody>
      </p:sp>
      <p:sp>
        <p:nvSpPr>
          <p:cNvPr id="39" name="TextBox 38"/>
          <p:cNvSpPr txBox="1"/>
          <p:nvPr/>
        </p:nvSpPr>
        <p:spPr>
          <a:xfrm>
            <a:off x="8071184" y="4299923"/>
            <a:ext cx="762510" cy="400110"/>
          </a:xfrm>
          <a:prstGeom prst="rect">
            <a:avLst/>
          </a:prstGeom>
          <a:noFill/>
        </p:spPr>
        <p:txBody>
          <a:bodyPr wrap="square" rtlCol="0">
            <a:spAutoFit/>
          </a:bodyPr>
          <a:lstStyle/>
          <a:p>
            <a:pPr algn="r"/>
            <a:r>
              <a:rPr lang="en-IN" sz="2000" dirty="0"/>
              <a:t>$340</a:t>
            </a:r>
            <a:endParaRPr lang="nn-NO" sz="2000" dirty="0"/>
          </a:p>
        </p:txBody>
      </p:sp>
      <p:cxnSp>
        <p:nvCxnSpPr>
          <p:cNvPr id="40" name="Straight Connector 39"/>
          <p:cNvCxnSpPr/>
          <p:nvPr/>
        </p:nvCxnSpPr>
        <p:spPr>
          <a:xfrm>
            <a:off x="7869732" y="4680982"/>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869730" y="4719082"/>
            <a:ext cx="8940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869732" y="4364455"/>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124868" y="2133600"/>
            <a:ext cx="1720516" cy="400110"/>
          </a:xfrm>
          <a:prstGeom prst="rect">
            <a:avLst/>
          </a:prstGeom>
          <a:noFill/>
        </p:spPr>
        <p:txBody>
          <a:bodyPr wrap="square" rtlCol="0">
            <a:spAutoFit/>
          </a:bodyPr>
          <a:lstStyle/>
          <a:p>
            <a:pPr algn="ctr"/>
            <a:r>
              <a:rPr lang="en-IN" sz="2000" b="1" dirty="0">
                <a:solidFill>
                  <a:srgbClr val="C00000"/>
                </a:solidFill>
              </a:rPr>
              <a:t>PBO</a:t>
            </a:r>
            <a:endParaRPr lang="nn-NO" sz="2000" b="1" dirty="0">
              <a:solidFill>
                <a:srgbClr val="C00000"/>
              </a:solidFill>
            </a:endParaRPr>
          </a:p>
        </p:txBody>
      </p:sp>
      <p:sp>
        <p:nvSpPr>
          <p:cNvPr id="46" name="TextBox 45"/>
          <p:cNvSpPr txBox="1"/>
          <p:nvPr/>
        </p:nvSpPr>
        <p:spPr>
          <a:xfrm>
            <a:off x="7265068" y="2133600"/>
            <a:ext cx="1720516" cy="400110"/>
          </a:xfrm>
          <a:prstGeom prst="rect">
            <a:avLst/>
          </a:prstGeom>
          <a:noFill/>
        </p:spPr>
        <p:txBody>
          <a:bodyPr wrap="square" rtlCol="0">
            <a:spAutoFit/>
          </a:bodyPr>
          <a:lstStyle/>
          <a:p>
            <a:pPr algn="ctr"/>
            <a:r>
              <a:rPr lang="en-IN" sz="2000" b="1" dirty="0">
                <a:solidFill>
                  <a:srgbClr val="C00000"/>
                </a:solidFill>
              </a:rPr>
              <a:t>Plan Assets</a:t>
            </a:r>
            <a:endParaRPr lang="nn-NO" sz="2000" b="1" dirty="0">
              <a:solidFill>
                <a:srgbClr val="C00000"/>
              </a:solidFill>
            </a:endParaRPr>
          </a:p>
        </p:txBody>
      </p:sp>
      <p:sp>
        <p:nvSpPr>
          <p:cNvPr id="65" name="TextBox 64"/>
          <p:cNvSpPr txBox="1"/>
          <p:nvPr/>
        </p:nvSpPr>
        <p:spPr>
          <a:xfrm>
            <a:off x="751913" y="1066800"/>
            <a:ext cx="8163487" cy="1015663"/>
          </a:xfrm>
          <a:prstGeom prst="rect">
            <a:avLst/>
          </a:prstGeom>
          <a:noFill/>
        </p:spPr>
        <p:txBody>
          <a:bodyPr wrap="square" rtlCol="0">
            <a:spAutoFit/>
          </a:bodyPr>
          <a:lstStyle/>
          <a:p>
            <a:r>
              <a:rPr lang="en-US" sz="2000" dirty="0"/>
              <a:t>Reports from the actuary and the trustee of plan assets indicate the following changes during 2018 in the PBO and plan assets of Global Communications.</a:t>
            </a:r>
            <a:endParaRPr lang="en-IN" sz="2000" dirty="0"/>
          </a:p>
        </p:txBody>
      </p:sp>
      <p:sp>
        <p:nvSpPr>
          <p:cNvPr id="66" name="TextBox 65"/>
          <p:cNvSpPr txBox="1"/>
          <p:nvPr/>
        </p:nvSpPr>
        <p:spPr>
          <a:xfrm>
            <a:off x="751913" y="4971871"/>
            <a:ext cx="8163487" cy="1631216"/>
          </a:xfrm>
          <a:prstGeom prst="rect">
            <a:avLst/>
          </a:prstGeom>
          <a:noFill/>
        </p:spPr>
        <p:txBody>
          <a:bodyPr wrap="square" rtlCol="0">
            <a:spAutoFit/>
          </a:bodyPr>
          <a:lstStyle/>
          <a:p>
            <a:r>
              <a:rPr lang="en-US" sz="2000" dirty="0"/>
              <a:t>Assume a </a:t>
            </a:r>
            <a:r>
              <a:rPr lang="en-US" sz="2000" b="1" dirty="0">
                <a:solidFill>
                  <a:srgbClr val="C00000"/>
                </a:solidFill>
              </a:rPr>
              <a:t>prior service cost of $60 million </a:t>
            </a:r>
            <a:r>
              <a:rPr lang="en-US" sz="2000" dirty="0"/>
              <a:t>was incurred at the beginning of the previous year (2017) due to a plan amendment increasing the PBO. Also assume that at the beginning of 2018 Global had a </a:t>
            </a:r>
            <a:r>
              <a:rPr lang="en-US" sz="2000" b="1" dirty="0">
                <a:solidFill>
                  <a:srgbClr val="C00000"/>
                </a:solidFill>
              </a:rPr>
              <a:t>net loss of $55 million </a:t>
            </a:r>
            <a:r>
              <a:rPr lang="en-US" sz="2000" dirty="0"/>
              <a:t>(previous losses exceeded previous gains). The average remaining service life of employees is estimated at </a:t>
            </a:r>
            <a:r>
              <a:rPr lang="en-US" sz="2000" b="1" dirty="0">
                <a:solidFill>
                  <a:srgbClr val="C00000"/>
                </a:solidFill>
              </a:rPr>
              <a:t>15 years</a:t>
            </a:r>
            <a:r>
              <a:rPr lang="en-US" sz="2000" dirty="0"/>
              <a:t>.</a:t>
            </a:r>
            <a:endParaRPr lang="en-IN" sz="2000" dirty="0"/>
          </a:p>
        </p:txBody>
      </p:sp>
    </p:spTree>
    <p:extLst>
      <p:ext uri="{BB962C8B-B14F-4D97-AF65-F5344CB8AC3E}">
        <p14:creationId xmlns:p14="http://schemas.microsoft.com/office/powerpoint/2010/main" val="9214664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500"/>
                                        <p:tgtEl>
                                          <p:spTgt spid="3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500"/>
                                        <p:tgtEl>
                                          <p:spTgt spid="3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500"/>
                                        <p:tgtEl>
                                          <p:spTgt spid="3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500"/>
                                        <p:tgtEl>
                                          <p:spTgt spid="3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500"/>
                                        <p:tgtEl>
                                          <p:spTgt spid="3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fade">
                                      <p:cBhvr>
                                        <p:cTn id="92" dur="500"/>
                                        <p:tgtEl>
                                          <p:spTgt spid="39"/>
                                        </p:tgtEl>
                                      </p:cBhvr>
                                    </p:animEffect>
                                  </p:childTnLst>
                                </p:cTn>
                              </p:par>
                              <p:par>
                                <p:cTn id="93" presetID="10" presetClass="entr" presetSubtype="0" fill="hold" nodeType="with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nodeType="with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fade">
                                      <p:cBhvr>
                                        <p:cTn id="98" dur="500"/>
                                        <p:tgtEl>
                                          <p:spTgt spid="41"/>
                                        </p:tgtEl>
                                      </p:cBhvr>
                                    </p:animEffect>
                                  </p:childTnLst>
                                </p:cTn>
                              </p:par>
                              <p:par>
                                <p:cTn id="99" presetID="10" presetClass="entr" presetSubtype="0" fill="hold" nodeType="with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500"/>
                                        <p:tgtEl>
                                          <p:spTgt spid="42"/>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fade">
                                      <p:cBhvr>
                                        <p:cTn id="104" dur="500"/>
                                        <p:tgtEl>
                                          <p:spTgt spid="46"/>
                                        </p:tgtEl>
                                      </p:cBhvr>
                                    </p:animEffect>
                                  </p:childTnLst>
                                </p:cTn>
                              </p:par>
                            </p:childTnLst>
                          </p:cTn>
                        </p:par>
                      </p:childTnLst>
                    </p:cTn>
                  </p:par>
                  <p:par>
                    <p:cTn id="105" fill="hold">
                      <p:stCondLst>
                        <p:cond delay="indefinite"/>
                      </p:stCondLst>
                      <p:childTnLst>
                        <p:par>
                          <p:cTn id="106" fill="hold">
                            <p:stCondLst>
                              <p:cond delay="0"/>
                            </p:stCondLst>
                            <p:childTnLst>
                              <p:par>
                                <p:cTn id="107" presetID="16" presetClass="entr" presetSubtype="21" fill="hold" grpId="0" nodeType="clickEffect">
                                  <p:stCondLst>
                                    <p:cond delay="0"/>
                                  </p:stCondLst>
                                  <p:childTnLst>
                                    <p:set>
                                      <p:cBhvr>
                                        <p:cTn id="108" dur="1" fill="hold">
                                          <p:stCondLst>
                                            <p:cond delay="0"/>
                                          </p:stCondLst>
                                        </p:cTn>
                                        <p:tgtEl>
                                          <p:spTgt spid="66"/>
                                        </p:tgtEl>
                                        <p:attrNameLst>
                                          <p:attrName>style.visibility</p:attrName>
                                        </p:attrNameLst>
                                      </p:cBhvr>
                                      <p:to>
                                        <p:strVal val="visible"/>
                                      </p:to>
                                    </p:set>
                                    <p:animEffect transition="in" filter="barn(inVertical)">
                                      <p:cBhvr>
                                        <p:cTn id="10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7" grpId="0"/>
      <p:bldP spid="28" grpId="0"/>
      <p:bldP spid="29" grpId="0"/>
      <p:bldP spid="30" grpId="0"/>
      <p:bldP spid="31" grpId="0"/>
      <p:bldP spid="32" grpId="0"/>
      <p:bldP spid="33" grpId="0"/>
      <p:bldP spid="34" grpId="0"/>
      <p:bldP spid="35" grpId="0"/>
      <p:bldP spid="36" grpId="0"/>
      <p:bldP spid="37" grpId="0"/>
      <p:bldP spid="38" grpId="0"/>
      <p:bldP spid="39" grpId="0"/>
      <p:bldP spid="45" grpId="0"/>
      <p:bldP spid="46" grpId="0"/>
      <p:bldP spid="65" grpId="0"/>
      <p:bldP spid="6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228600"/>
            <a:ext cx="8382000" cy="1444625"/>
          </a:xfrm>
        </p:spPr>
        <p:txBody>
          <a:bodyPr>
            <a:normAutofit/>
          </a:bodyPr>
          <a:lstStyle/>
          <a:p>
            <a:r>
              <a:rPr lang="en-IN" dirty="0"/>
              <a:t> Pension Expense </a:t>
            </a:r>
            <a:r>
              <a:rPr lang="en-IN" sz="2400" dirty="0" smtClean="0"/>
              <a:t>(continued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3" name="TextBox 12"/>
          <p:cNvSpPr txBox="1"/>
          <p:nvPr/>
        </p:nvSpPr>
        <p:spPr>
          <a:xfrm>
            <a:off x="832185" y="1079577"/>
            <a:ext cx="2489454" cy="400110"/>
          </a:xfrm>
          <a:prstGeom prst="rect">
            <a:avLst/>
          </a:prstGeom>
          <a:noFill/>
        </p:spPr>
        <p:txBody>
          <a:bodyPr wrap="square" rtlCol="0">
            <a:spAutoFit/>
          </a:bodyPr>
          <a:lstStyle/>
          <a:p>
            <a:r>
              <a:rPr lang="en-IN" sz="2000" dirty="0"/>
              <a:t>Beginning of 2018</a:t>
            </a:r>
          </a:p>
        </p:txBody>
      </p:sp>
      <p:sp>
        <p:nvSpPr>
          <p:cNvPr id="14" name="TextBox 13"/>
          <p:cNvSpPr txBox="1"/>
          <p:nvPr/>
        </p:nvSpPr>
        <p:spPr>
          <a:xfrm>
            <a:off x="832184" y="1440631"/>
            <a:ext cx="2292684" cy="400110"/>
          </a:xfrm>
          <a:prstGeom prst="rect">
            <a:avLst/>
          </a:prstGeom>
          <a:noFill/>
        </p:spPr>
        <p:txBody>
          <a:bodyPr wrap="square" rtlCol="0">
            <a:spAutoFit/>
          </a:bodyPr>
          <a:lstStyle/>
          <a:p>
            <a:r>
              <a:rPr lang="en-IN" sz="2000" dirty="0"/>
              <a:t>Service cost</a:t>
            </a:r>
          </a:p>
        </p:txBody>
      </p:sp>
      <p:sp>
        <p:nvSpPr>
          <p:cNvPr id="15" name="TextBox 14"/>
          <p:cNvSpPr txBox="1"/>
          <p:nvPr/>
        </p:nvSpPr>
        <p:spPr>
          <a:xfrm>
            <a:off x="832185" y="1801685"/>
            <a:ext cx="2634772" cy="400110"/>
          </a:xfrm>
          <a:prstGeom prst="rect">
            <a:avLst/>
          </a:prstGeom>
          <a:noFill/>
        </p:spPr>
        <p:txBody>
          <a:bodyPr wrap="square" rtlCol="0">
            <a:spAutoFit/>
          </a:bodyPr>
          <a:lstStyle/>
          <a:p>
            <a:r>
              <a:rPr lang="en-IN" sz="2000" dirty="0"/>
              <a:t>Interest cost, 6%</a:t>
            </a:r>
            <a:endParaRPr lang="nn-NO" sz="2000" dirty="0"/>
          </a:p>
        </p:txBody>
      </p:sp>
      <p:sp>
        <p:nvSpPr>
          <p:cNvPr id="16" name="TextBox 15"/>
          <p:cNvSpPr txBox="1"/>
          <p:nvPr/>
        </p:nvSpPr>
        <p:spPr>
          <a:xfrm>
            <a:off x="832185" y="2162739"/>
            <a:ext cx="2489454" cy="400110"/>
          </a:xfrm>
          <a:prstGeom prst="rect">
            <a:avLst/>
          </a:prstGeom>
          <a:noFill/>
        </p:spPr>
        <p:txBody>
          <a:bodyPr wrap="square" rtlCol="0">
            <a:spAutoFit/>
          </a:bodyPr>
          <a:lstStyle/>
          <a:p>
            <a:r>
              <a:rPr lang="en-IN" sz="2000" dirty="0"/>
              <a:t>Loss (gain) on PBO</a:t>
            </a:r>
          </a:p>
        </p:txBody>
      </p:sp>
      <p:sp>
        <p:nvSpPr>
          <p:cNvPr id="17" name="TextBox 16"/>
          <p:cNvSpPr txBox="1"/>
          <p:nvPr/>
        </p:nvSpPr>
        <p:spPr>
          <a:xfrm>
            <a:off x="832184" y="2884846"/>
            <a:ext cx="2489455" cy="400110"/>
          </a:xfrm>
          <a:prstGeom prst="rect">
            <a:avLst/>
          </a:prstGeom>
          <a:noFill/>
        </p:spPr>
        <p:txBody>
          <a:bodyPr wrap="square" rtlCol="0">
            <a:spAutoFit/>
          </a:bodyPr>
          <a:lstStyle/>
          <a:p>
            <a:r>
              <a:rPr lang="en-IN" sz="2000" dirty="0"/>
              <a:t>End of 2018</a:t>
            </a:r>
            <a:endParaRPr lang="nn-NO" sz="2000" dirty="0"/>
          </a:p>
        </p:txBody>
      </p:sp>
      <p:sp>
        <p:nvSpPr>
          <p:cNvPr id="18" name="TextBox 17"/>
          <p:cNvSpPr txBox="1"/>
          <p:nvPr/>
        </p:nvSpPr>
        <p:spPr>
          <a:xfrm>
            <a:off x="3346784" y="1080414"/>
            <a:ext cx="955039" cy="400110"/>
          </a:xfrm>
          <a:prstGeom prst="rect">
            <a:avLst/>
          </a:prstGeom>
          <a:noFill/>
        </p:spPr>
        <p:txBody>
          <a:bodyPr wrap="square" rtlCol="0">
            <a:spAutoFit/>
          </a:bodyPr>
          <a:lstStyle/>
          <a:p>
            <a:pPr algn="r"/>
            <a:r>
              <a:rPr lang="en-IN" sz="2000" dirty="0"/>
              <a:t>$400</a:t>
            </a:r>
            <a:endParaRPr lang="nn-NO" sz="2000" dirty="0"/>
          </a:p>
        </p:txBody>
      </p:sp>
      <p:sp>
        <p:nvSpPr>
          <p:cNvPr id="19" name="TextBox 18"/>
          <p:cNvSpPr txBox="1"/>
          <p:nvPr/>
        </p:nvSpPr>
        <p:spPr>
          <a:xfrm>
            <a:off x="3552522" y="1472670"/>
            <a:ext cx="749301" cy="400110"/>
          </a:xfrm>
          <a:prstGeom prst="rect">
            <a:avLst/>
          </a:prstGeom>
          <a:noFill/>
        </p:spPr>
        <p:txBody>
          <a:bodyPr wrap="square" rtlCol="0">
            <a:spAutoFit/>
          </a:bodyPr>
          <a:lstStyle/>
          <a:p>
            <a:pPr algn="r"/>
            <a:r>
              <a:rPr lang="en-IN" sz="2000" b="1" dirty="0">
                <a:solidFill>
                  <a:srgbClr val="CC0066"/>
                </a:solidFill>
              </a:rPr>
              <a:t>41</a:t>
            </a:r>
          </a:p>
        </p:txBody>
      </p:sp>
      <p:sp>
        <p:nvSpPr>
          <p:cNvPr id="20" name="TextBox 19"/>
          <p:cNvSpPr txBox="1"/>
          <p:nvPr/>
        </p:nvSpPr>
        <p:spPr>
          <a:xfrm>
            <a:off x="3703652" y="1801426"/>
            <a:ext cx="598171" cy="400110"/>
          </a:xfrm>
          <a:prstGeom prst="rect">
            <a:avLst/>
          </a:prstGeom>
          <a:noFill/>
        </p:spPr>
        <p:txBody>
          <a:bodyPr wrap="square" rtlCol="0">
            <a:spAutoFit/>
          </a:bodyPr>
          <a:lstStyle/>
          <a:p>
            <a:pPr algn="r"/>
            <a:r>
              <a:rPr lang="en-IN" sz="2000" b="1" dirty="0">
                <a:solidFill>
                  <a:srgbClr val="0070C0"/>
                </a:solidFill>
              </a:rPr>
              <a:t>24</a:t>
            </a:r>
            <a:endParaRPr lang="nn-NO" sz="2000" b="1" dirty="0">
              <a:solidFill>
                <a:srgbClr val="0070C0"/>
              </a:solidFill>
            </a:endParaRPr>
          </a:p>
        </p:txBody>
      </p:sp>
      <p:sp>
        <p:nvSpPr>
          <p:cNvPr id="21" name="TextBox 20"/>
          <p:cNvSpPr txBox="1"/>
          <p:nvPr/>
        </p:nvSpPr>
        <p:spPr>
          <a:xfrm>
            <a:off x="3703652" y="2146200"/>
            <a:ext cx="598171" cy="400110"/>
          </a:xfrm>
          <a:prstGeom prst="rect">
            <a:avLst/>
          </a:prstGeom>
          <a:noFill/>
        </p:spPr>
        <p:txBody>
          <a:bodyPr wrap="square" rtlCol="0">
            <a:spAutoFit/>
          </a:bodyPr>
          <a:lstStyle/>
          <a:p>
            <a:pPr algn="r"/>
            <a:r>
              <a:rPr lang="en-IN" sz="2000" dirty="0"/>
              <a:t>23</a:t>
            </a:r>
          </a:p>
        </p:txBody>
      </p:sp>
      <p:sp>
        <p:nvSpPr>
          <p:cNvPr id="22" name="TextBox 21"/>
          <p:cNvSpPr txBox="1"/>
          <p:nvPr/>
        </p:nvSpPr>
        <p:spPr>
          <a:xfrm>
            <a:off x="3552522" y="2900550"/>
            <a:ext cx="749301" cy="400110"/>
          </a:xfrm>
          <a:prstGeom prst="rect">
            <a:avLst/>
          </a:prstGeom>
          <a:noFill/>
        </p:spPr>
        <p:txBody>
          <a:bodyPr wrap="square" rtlCol="0">
            <a:spAutoFit/>
          </a:bodyPr>
          <a:lstStyle/>
          <a:p>
            <a:pPr algn="r"/>
            <a:r>
              <a:rPr lang="en-IN" sz="2000" dirty="0"/>
              <a:t>$450</a:t>
            </a:r>
            <a:endParaRPr lang="nn-NO" sz="2000" dirty="0"/>
          </a:p>
        </p:txBody>
      </p:sp>
      <p:cxnSp>
        <p:nvCxnSpPr>
          <p:cNvPr id="23" name="Straight Connector 22"/>
          <p:cNvCxnSpPr/>
          <p:nvPr/>
        </p:nvCxnSpPr>
        <p:spPr>
          <a:xfrm>
            <a:off x="3354403" y="3265905"/>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354403" y="3304005"/>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354403" y="2951881"/>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81384" y="718523"/>
            <a:ext cx="1720516" cy="400110"/>
          </a:xfrm>
          <a:prstGeom prst="rect">
            <a:avLst/>
          </a:prstGeom>
          <a:noFill/>
        </p:spPr>
        <p:txBody>
          <a:bodyPr wrap="square" rtlCol="0">
            <a:spAutoFit/>
          </a:bodyPr>
          <a:lstStyle/>
          <a:p>
            <a:pPr algn="ctr"/>
            <a:r>
              <a:rPr lang="en-IN" sz="2000" dirty="0"/>
              <a:t>($ in millions)</a:t>
            </a:r>
            <a:endParaRPr lang="nn-NO" sz="2000" dirty="0"/>
          </a:p>
        </p:txBody>
      </p:sp>
      <p:sp>
        <p:nvSpPr>
          <p:cNvPr id="28" name="Rectangle 27"/>
          <p:cNvSpPr/>
          <p:nvPr/>
        </p:nvSpPr>
        <p:spPr>
          <a:xfrm>
            <a:off x="1060784" y="2523793"/>
            <a:ext cx="2406172" cy="400110"/>
          </a:xfrm>
          <a:prstGeom prst="rect">
            <a:avLst/>
          </a:prstGeom>
        </p:spPr>
        <p:txBody>
          <a:bodyPr wrap="none">
            <a:spAutoFit/>
          </a:bodyPr>
          <a:lstStyle/>
          <a:p>
            <a:r>
              <a:rPr lang="en-IN" sz="2000" dirty="0"/>
              <a:t>Less: Retiree benefits</a:t>
            </a:r>
            <a:endParaRPr lang="en-US" sz="2000" dirty="0"/>
          </a:p>
        </p:txBody>
      </p:sp>
      <p:sp>
        <p:nvSpPr>
          <p:cNvPr id="29" name="TextBox 28"/>
          <p:cNvSpPr txBox="1"/>
          <p:nvPr/>
        </p:nvSpPr>
        <p:spPr>
          <a:xfrm>
            <a:off x="3552522" y="2541946"/>
            <a:ext cx="812801" cy="400110"/>
          </a:xfrm>
          <a:prstGeom prst="rect">
            <a:avLst/>
          </a:prstGeom>
          <a:noFill/>
        </p:spPr>
        <p:txBody>
          <a:bodyPr wrap="square" rtlCol="0">
            <a:spAutoFit/>
          </a:bodyPr>
          <a:lstStyle/>
          <a:p>
            <a:pPr algn="r"/>
            <a:r>
              <a:rPr lang="en-IN" sz="2000" dirty="0"/>
              <a:t>(38)</a:t>
            </a:r>
          </a:p>
        </p:txBody>
      </p:sp>
      <p:sp>
        <p:nvSpPr>
          <p:cNvPr id="30" name="TextBox 29"/>
          <p:cNvSpPr txBox="1"/>
          <p:nvPr/>
        </p:nvSpPr>
        <p:spPr>
          <a:xfrm>
            <a:off x="4858085" y="1132246"/>
            <a:ext cx="2889249" cy="400110"/>
          </a:xfrm>
          <a:prstGeom prst="rect">
            <a:avLst/>
          </a:prstGeom>
          <a:noFill/>
        </p:spPr>
        <p:txBody>
          <a:bodyPr wrap="square" rtlCol="0">
            <a:spAutoFit/>
          </a:bodyPr>
          <a:lstStyle/>
          <a:p>
            <a:r>
              <a:rPr lang="en-IN" sz="2000" dirty="0"/>
              <a:t>Beginning of 2018</a:t>
            </a:r>
            <a:endParaRPr lang="nn-NO" sz="2000" dirty="0"/>
          </a:p>
        </p:txBody>
      </p:sp>
      <p:sp>
        <p:nvSpPr>
          <p:cNvPr id="31" name="TextBox 30"/>
          <p:cNvSpPr txBox="1"/>
          <p:nvPr/>
        </p:nvSpPr>
        <p:spPr>
          <a:xfrm>
            <a:off x="4858085" y="1493452"/>
            <a:ext cx="3213099" cy="707886"/>
          </a:xfrm>
          <a:prstGeom prst="rect">
            <a:avLst/>
          </a:prstGeom>
          <a:noFill/>
        </p:spPr>
        <p:txBody>
          <a:bodyPr wrap="square" rtlCol="0">
            <a:spAutoFit/>
          </a:bodyPr>
          <a:lstStyle/>
          <a:p>
            <a:r>
              <a:rPr lang="en-IN" sz="2000" dirty="0"/>
              <a:t>Actual return on plan assets,</a:t>
            </a:r>
          </a:p>
          <a:p>
            <a:r>
              <a:rPr lang="en-IN" sz="2000" dirty="0"/>
              <a:t>10% (9% expected)</a:t>
            </a:r>
          </a:p>
        </p:txBody>
      </p:sp>
      <p:sp>
        <p:nvSpPr>
          <p:cNvPr id="32" name="TextBox 31"/>
          <p:cNvSpPr txBox="1"/>
          <p:nvPr/>
        </p:nvSpPr>
        <p:spPr>
          <a:xfrm>
            <a:off x="4858085" y="2162434"/>
            <a:ext cx="2889249" cy="400110"/>
          </a:xfrm>
          <a:prstGeom prst="rect">
            <a:avLst/>
          </a:prstGeom>
          <a:noFill/>
        </p:spPr>
        <p:txBody>
          <a:bodyPr wrap="square" rtlCol="0">
            <a:spAutoFit/>
          </a:bodyPr>
          <a:lstStyle/>
          <a:p>
            <a:r>
              <a:rPr lang="en-IN" sz="2000" dirty="0"/>
              <a:t>Cash contributions</a:t>
            </a:r>
            <a:endParaRPr lang="nn-NO" sz="2000" dirty="0"/>
          </a:p>
        </p:txBody>
      </p:sp>
      <p:sp>
        <p:nvSpPr>
          <p:cNvPr id="33" name="TextBox 32"/>
          <p:cNvSpPr txBox="1"/>
          <p:nvPr/>
        </p:nvSpPr>
        <p:spPr>
          <a:xfrm>
            <a:off x="5061285" y="2523640"/>
            <a:ext cx="2686049" cy="400110"/>
          </a:xfrm>
          <a:prstGeom prst="rect">
            <a:avLst/>
          </a:prstGeom>
          <a:noFill/>
        </p:spPr>
        <p:txBody>
          <a:bodyPr wrap="square" rtlCol="0">
            <a:spAutoFit/>
          </a:bodyPr>
          <a:lstStyle/>
          <a:p>
            <a:r>
              <a:rPr lang="en-IN" sz="2000" dirty="0"/>
              <a:t>Less: Retiree benefits</a:t>
            </a:r>
          </a:p>
        </p:txBody>
      </p:sp>
      <p:sp>
        <p:nvSpPr>
          <p:cNvPr id="34" name="TextBox 33"/>
          <p:cNvSpPr txBox="1"/>
          <p:nvPr/>
        </p:nvSpPr>
        <p:spPr>
          <a:xfrm>
            <a:off x="4858085" y="2884846"/>
            <a:ext cx="2616200" cy="400110"/>
          </a:xfrm>
          <a:prstGeom prst="rect">
            <a:avLst/>
          </a:prstGeom>
          <a:noFill/>
        </p:spPr>
        <p:txBody>
          <a:bodyPr wrap="square" rtlCol="0">
            <a:spAutoFit/>
          </a:bodyPr>
          <a:lstStyle/>
          <a:p>
            <a:r>
              <a:rPr lang="en-IN" sz="2000" dirty="0"/>
              <a:t>End of 2018</a:t>
            </a:r>
            <a:endParaRPr lang="nn-NO" sz="2000" dirty="0"/>
          </a:p>
        </p:txBody>
      </p:sp>
      <p:sp>
        <p:nvSpPr>
          <p:cNvPr id="35" name="TextBox 34"/>
          <p:cNvSpPr txBox="1"/>
          <p:nvPr/>
        </p:nvSpPr>
        <p:spPr>
          <a:xfrm>
            <a:off x="8071184" y="1132246"/>
            <a:ext cx="723900" cy="400110"/>
          </a:xfrm>
          <a:prstGeom prst="rect">
            <a:avLst/>
          </a:prstGeom>
          <a:noFill/>
        </p:spPr>
        <p:txBody>
          <a:bodyPr wrap="square" rtlCol="0">
            <a:spAutoFit/>
          </a:bodyPr>
          <a:lstStyle/>
          <a:p>
            <a:pPr algn="r"/>
            <a:r>
              <a:rPr lang="en-IN" sz="2000" dirty="0"/>
              <a:t>$300</a:t>
            </a:r>
            <a:endParaRPr lang="nn-NO" sz="2000" dirty="0"/>
          </a:p>
        </p:txBody>
      </p:sp>
      <p:sp>
        <p:nvSpPr>
          <p:cNvPr id="36" name="TextBox 35"/>
          <p:cNvSpPr txBox="1"/>
          <p:nvPr/>
        </p:nvSpPr>
        <p:spPr>
          <a:xfrm>
            <a:off x="8147384" y="1506896"/>
            <a:ext cx="647700" cy="400110"/>
          </a:xfrm>
          <a:prstGeom prst="rect">
            <a:avLst/>
          </a:prstGeom>
          <a:noFill/>
        </p:spPr>
        <p:txBody>
          <a:bodyPr wrap="square" rtlCol="0">
            <a:spAutoFit/>
          </a:bodyPr>
          <a:lstStyle/>
          <a:p>
            <a:pPr algn="r"/>
            <a:r>
              <a:rPr lang="en-IN" sz="2000" b="1" dirty="0">
                <a:solidFill>
                  <a:srgbClr val="006600"/>
                </a:solidFill>
              </a:rPr>
              <a:t>30</a:t>
            </a:r>
          </a:p>
        </p:txBody>
      </p:sp>
      <p:sp>
        <p:nvSpPr>
          <p:cNvPr id="37" name="TextBox 36"/>
          <p:cNvSpPr txBox="1"/>
          <p:nvPr/>
        </p:nvSpPr>
        <p:spPr>
          <a:xfrm>
            <a:off x="7840045" y="2160946"/>
            <a:ext cx="955039" cy="400110"/>
          </a:xfrm>
          <a:prstGeom prst="rect">
            <a:avLst/>
          </a:prstGeom>
          <a:noFill/>
        </p:spPr>
        <p:txBody>
          <a:bodyPr wrap="square" rtlCol="0">
            <a:spAutoFit/>
          </a:bodyPr>
          <a:lstStyle/>
          <a:p>
            <a:pPr algn="r"/>
            <a:r>
              <a:rPr lang="en-IN" sz="2000" dirty="0"/>
              <a:t>48</a:t>
            </a:r>
            <a:endParaRPr lang="nn-NO" sz="2000" dirty="0"/>
          </a:p>
        </p:txBody>
      </p:sp>
      <p:sp>
        <p:nvSpPr>
          <p:cNvPr id="38" name="TextBox 37"/>
          <p:cNvSpPr txBox="1"/>
          <p:nvPr/>
        </p:nvSpPr>
        <p:spPr>
          <a:xfrm>
            <a:off x="8147384" y="2510196"/>
            <a:ext cx="723900" cy="400110"/>
          </a:xfrm>
          <a:prstGeom prst="rect">
            <a:avLst/>
          </a:prstGeom>
          <a:noFill/>
        </p:spPr>
        <p:txBody>
          <a:bodyPr wrap="square" rtlCol="0">
            <a:spAutoFit/>
          </a:bodyPr>
          <a:lstStyle/>
          <a:p>
            <a:pPr algn="r"/>
            <a:r>
              <a:rPr lang="en-IN" sz="2000" dirty="0"/>
              <a:t>(38)</a:t>
            </a:r>
          </a:p>
        </p:txBody>
      </p:sp>
      <p:sp>
        <p:nvSpPr>
          <p:cNvPr id="39" name="TextBox 38"/>
          <p:cNvSpPr txBox="1"/>
          <p:nvPr/>
        </p:nvSpPr>
        <p:spPr>
          <a:xfrm>
            <a:off x="8071184" y="2884846"/>
            <a:ext cx="762510" cy="400110"/>
          </a:xfrm>
          <a:prstGeom prst="rect">
            <a:avLst/>
          </a:prstGeom>
          <a:noFill/>
        </p:spPr>
        <p:txBody>
          <a:bodyPr wrap="square" rtlCol="0">
            <a:spAutoFit/>
          </a:bodyPr>
          <a:lstStyle/>
          <a:p>
            <a:pPr algn="r"/>
            <a:r>
              <a:rPr lang="en-IN" sz="2000" dirty="0"/>
              <a:t>$340</a:t>
            </a:r>
            <a:endParaRPr lang="nn-NO" sz="2000" dirty="0"/>
          </a:p>
        </p:txBody>
      </p:sp>
      <p:cxnSp>
        <p:nvCxnSpPr>
          <p:cNvPr id="40" name="Straight Connector 39"/>
          <p:cNvCxnSpPr/>
          <p:nvPr/>
        </p:nvCxnSpPr>
        <p:spPr>
          <a:xfrm>
            <a:off x="7869732" y="3265905"/>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869730" y="3304005"/>
            <a:ext cx="8940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869732" y="2949378"/>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124868" y="718523"/>
            <a:ext cx="1720516" cy="400110"/>
          </a:xfrm>
          <a:prstGeom prst="rect">
            <a:avLst/>
          </a:prstGeom>
          <a:noFill/>
        </p:spPr>
        <p:txBody>
          <a:bodyPr wrap="square" rtlCol="0">
            <a:spAutoFit/>
          </a:bodyPr>
          <a:lstStyle/>
          <a:p>
            <a:pPr algn="ctr"/>
            <a:r>
              <a:rPr lang="en-IN" sz="2000" b="1" dirty="0">
                <a:solidFill>
                  <a:srgbClr val="C00000"/>
                </a:solidFill>
              </a:rPr>
              <a:t>PBO</a:t>
            </a:r>
            <a:endParaRPr lang="nn-NO" sz="2000" b="1" dirty="0">
              <a:solidFill>
                <a:srgbClr val="C00000"/>
              </a:solidFill>
            </a:endParaRPr>
          </a:p>
        </p:txBody>
      </p:sp>
      <p:sp>
        <p:nvSpPr>
          <p:cNvPr id="46" name="TextBox 45"/>
          <p:cNvSpPr txBox="1"/>
          <p:nvPr/>
        </p:nvSpPr>
        <p:spPr>
          <a:xfrm>
            <a:off x="7265068" y="718523"/>
            <a:ext cx="1720516" cy="400110"/>
          </a:xfrm>
          <a:prstGeom prst="rect">
            <a:avLst/>
          </a:prstGeom>
          <a:noFill/>
        </p:spPr>
        <p:txBody>
          <a:bodyPr wrap="square" rtlCol="0">
            <a:spAutoFit/>
          </a:bodyPr>
          <a:lstStyle/>
          <a:p>
            <a:pPr algn="ctr"/>
            <a:r>
              <a:rPr lang="en-IN" sz="2000" b="1" dirty="0">
                <a:solidFill>
                  <a:srgbClr val="C00000"/>
                </a:solidFill>
              </a:rPr>
              <a:t>Plan Assets</a:t>
            </a:r>
            <a:endParaRPr lang="nn-NO" sz="2000" b="1" dirty="0">
              <a:solidFill>
                <a:srgbClr val="C00000"/>
              </a:solidFill>
            </a:endParaRPr>
          </a:p>
        </p:txBody>
      </p:sp>
      <p:sp>
        <p:nvSpPr>
          <p:cNvPr id="48" name="TextBox 47"/>
          <p:cNvSpPr txBox="1"/>
          <p:nvPr/>
        </p:nvSpPr>
        <p:spPr>
          <a:xfrm>
            <a:off x="844884" y="4182438"/>
            <a:ext cx="5784516" cy="430887"/>
          </a:xfrm>
          <a:prstGeom prst="rect">
            <a:avLst/>
          </a:prstGeom>
          <a:noFill/>
        </p:spPr>
        <p:txBody>
          <a:bodyPr wrap="square" rtlCol="0">
            <a:spAutoFit/>
          </a:bodyPr>
          <a:lstStyle/>
          <a:p>
            <a:r>
              <a:rPr lang="en-IN" sz="2200" dirty="0"/>
              <a:t>Service cost</a:t>
            </a:r>
          </a:p>
        </p:txBody>
      </p:sp>
      <p:sp>
        <p:nvSpPr>
          <p:cNvPr id="49" name="TextBox 48"/>
          <p:cNvSpPr txBox="1"/>
          <p:nvPr/>
        </p:nvSpPr>
        <p:spPr>
          <a:xfrm>
            <a:off x="822098" y="3442613"/>
            <a:ext cx="7102702" cy="430887"/>
          </a:xfrm>
          <a:prstGeom prst="rect">
            <a:avLst/>
          </a:prstGeom>
          <a:noFill/>
        </p:spPr>
        <p:txBody>
          <a:bodyPr wrap="square" rtlCol="0">
            <a:spAutoFit/>
          </a:bodyPr>
          <a:lstStyle/>
          <a:p>
            <a:r>
              <a:rPr lang="en-IN" sz="2200" b="1" dirty="0">
                <a:solidFill>
                  <a:srgbClr val="C00000"/>
                </a:solidFill>
              </a:rPr>
              <a:t>Global’s 2018 </a:t>
            </a:r>
            <a:r>
              <a:rPr lang="en-IN" sz="2200" b="1" dirty="0" smtClean="0">
                <a:solidFill>
                  <a:srgbClr val="C00000"/>
                </a:solidFill>
              </a:rPr>
              <a:t>pension </a:t>
            </a:r>
            <a:r>
              <a:rPr lang="en-IN" sz="2200" b="1" dirty="0">
                <a:solidFill>
                  <a:srgbClr val="C00000"/>
                </a:solidFill>
              </a:rPr>
              <a:t>e</a:t>
            </a:r>
            <a:r>
              <a:rPr lang="en-IN" sz="2200" b="1" dirty="0" smtClean="0">
                <a:solidFill>
                  <a:srgbClr val="C00000"/>
                </a:solidFill>
              </a:rPr>
              <a:t>xpense </a:t>
            </a:r>
            <a:r>
              <a:rPr lang="en-IN" sz="2200" b="1" dirty="0">
                <a:solidFill>
                  <a:srgbClr val="C00000"/>
                </a:solidFill>
              </a:rPr>
              <a:t>i</a:t>
            </a:r>
            <a:r>
              <a:rPr lang="en-IN" sz="2200" b="1" dirty="0" smtClean="0">
                <a:solidFill>
                  <a:srgbClr val="C00000"/>
                </a:solidFill>
              </a:rPr>
              <a:t>s </a:t>
            </a:r>
            <a:r>
              <a:rPr lang="en-IN" sz="2200" b="1" dirty="0">
                <a:solidFill>
                  <a:srgbClr val="C00000"/>
                </a:solidFill>
              </a:rPr>
              <a:t>d</a:t>
            </a:r>
            <a:r>
              <a:rPr lang="en-IN" sz="2200" b="1" dirty="0" smtClean="0">
                <a:solidFill>
                  <a:srgbClr val="C00000"/>
                </a:solidFill>
              </a:rPr>
              <a:t>etermined </a:t>
            </a:r>
            <a:r>
              <a:rPr lang="en-IN" sz="2200" b="1" dirty="0">
                <a:solidFill>
                  <a:srgbClr val="C00000"/>
                </a:solidFill>
              </a:rPr>
              <a:t>as </a:t>
            </a:r>
            <a:r>
              <a:rPr lang="en-IN" sz="2200" b="1" dirty="0" smtClean="0">
                <a:solidFill>
                  <a:srgbClr val="C00000"/>
                </a:solidFill>
              </a:rPr>
              <a:t>follows</a:t>
            </a:r>
            <a:r>
              <a:rPr lang="en-IN" sz="2200" b="1" dirty="0">
                <a:solidFill>
                  <a:srgbClr val="C00000"/>
                </a:solidFill>
              </a:rPr>
              <a:t>:</a:t>
            </a:r>
          </a:p>
        </p:txBody>
      </p:sp>
      <p:sp>
        <p:nvSpPr>
          <p:cNvPr id="51" name="TextBox 50"/>
          <p:cNvSpPr txBox="1"/>
          <p:nvPr/>
        </p:nvSpPr>
        <p:spPr>
          <a:xfrm>
            <a:off x="844884" y="4963468"/>
            <a:ext cx="7226300" cy="430887"/>
          </a:xfrm>
          <a:prstGeom prst="rect">
            <a:avLst/>
          </a:prstGeom>
          <a:noFill/>
        </p:spPr>
        <p:txBody>
          <a:bodyPr wrap="square" rtlCol="0">
            <a:spAutoFit/>
          </a:bodyPr>
          <a:lstStyle/>
          <a:p>
            <a:r>
              <a:rPr lang="en-IN" sz="2200" dirty="0"/>
              <a:t>Expected return on the plan assets (</a:t>
            </a:r>
            <a:r>
              <a:rPr lang="en-IN" sz="2200" b="1" dirty="0">
                <a:solidFill>
                  <a:srgbClr val="006600"/>
                </a:solidFill>
              </a:rPr>
              <a:t>$30</a:t>
            </a:r>
            <a:r>
              <a:rPr lang="en-IN" sz="2200" b="1" dirty="0"/>
              <a:t> </a:t>
            </a:r>
            <a:r>
              <a:rPr lang="en-IN" sz="2200" dirty="0"/>
              <a:t>actual, less $3 gain)</a:t>
            </a:r>
          </a:p>
        </p:txBody>
      </p:sp>
      <p:sp>
        <p:nvSpPr>
          <p:cNvPr id="52" name="TextBox 51"/>
          <p:cNvSpPr txBox="1"/>
          <p:nvPr/>
        </p:nvSpPr>
        <p:spPr>
          <a:xfrm>
            <a:off x="844883" y="5353983"/>
            <a:ext cx="7167649" cy="430887"/>
          </a:xfrm>
          <a:prstGeom prst="rect">
            <a:avLst/>
          </a:prstGeom>
          <a:noFill/>
        </p:spPr>
        <p:txBody>
          <a:bodyPr wrap="square" rtlCol="0">
            <a:spAutoFit/>
          </a:bodyPr>
          <a:lstStyle/>
          <a:p>
            <a:r>
              <a:rPr lang="en-IN" sz="2200" dirty="0"/>
              <a:t>Amortization of prior service cost (calculated later)</a:t>
            </a:r>
          </a:p>
        </p:txBody>
      </p:sp>
      <p:sp>
        <p:nvSpPr>
          <p:cNvPr id="53" name="TextBox 52"/>
          <p:cNvSpPr txBox="1"/>
          <p:nvPr/>
        </p:nvSpPr>
        <p:spPr>
          <a:xfrm>
            <a:off x="844884" y="5744498"/>
            <a:ext cx="7226300" cy="430887"/>
          </a:xfrm>
          <a:prstGeom prst="rect">
            <a:avLst/>
          </a:prstGeom>
          <a:noFill/>
        </p:spPr>
        <p:txBody>
          <a:bodyPr wrap="square" rtlCol="0">
            <a:spAutoFit/>
          </a:bodyPr>
          <a:lstStyle/>
          <a:p>
            <a:r>
              <a:rPr lang="en-IN" sz="2200" dirty="0"/>
              <a:t>Amortization of net loss (calculated later)</a:t>
            </a:r>
          </a:p>
        </p:txBody>
      </p:sp>
      <p:sp>
        <p:nvSpPr>
          <p:cNvPr id="54" name="TextBox 53"/>
          <p:cNvSpPr txBox="1"/>
          <p:nvPr/>
        </p:nvSpPr>
        <p:spPr>
          <a:xfrm>
            <a:off x="844884" y="6135013"/>
            <a:ext cx="6902450" cy="430887"/>
          </a:xfrm>
          <a:prstGeom prst="rect">
            <a:avLst/>
          </a:prstGeom>
          <a:noFill/>
        </p:spPr>
        <p:txBody>
          <a:bodyPr wrap="square" rtlCol="0">
            <a:spAutoFit/>
          </a:bodyPr>
          <a:lstStyle/>
          <a:p>
            <a:r>
              <a:rPr lang="en-IN" sz="2200" b="1" dirty="0"/>
              <a:t>Pension expense</a:t>
            </a:r>
          </a:p>
        </p:txBody>
      </p:sp>
      <p:cxnSp>
        <p:nvCxnSpPr>
          <p:cNvPr id="5" name="Straight Connector 4"/>
          <p:cNvCxnSpPr/>
          <p:nvPr/>
        </p:nvCxnSpPr>
        <p:spPr>
          <a:xfrm>
            <a:off x="927242" y="4172923"/>
            <a:ext cx="80497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7949033" y="4172923"/>
            <a:ext cx="655551" cy="430887"/>
          </a:xfrm>
          <a:prstGeom prst="rect">
            <a:avLst/>
          </a:prstGeom>
          <a:noFill/>
        </p:spPr>
        <p:txBody>
          <a:bodyPr wrap="square" rtlCol="0">
            <a:spAutoFit/>
          </a:bodyPr>
          <a:lstStyle/>
          <a:p>
            <a:pPr algn="r"/>
            <a:r>
              <a:rPr lang="en-IN" sz="2200" b="1" dirty="0">
                <a:solidFill>
                  <a:srgbClr val="CC0066"/>
                </a:solidFill>
              </a:rPr>
              <a:t>$41</a:t>
            </a:r>
          </a:p>
        </p:txBody>
      </p:sp>
      <p:sp>
        <p:nvSpPr>
          <p:cNvPr id="56" name="TextBox 55"/>
          <p:cNvSpPr txBox="1"/>
          <p:nvPr/>
        </p:nvSpPr>
        <p:spPr>
          <a:xfrm>
            <a:off x="7949033" y="4557721"/>
            <a:ext cx="655551" cy="430887"/>
          </a:xfrm>
          <a:prstGeom prst="rect">
            <a:avLst/>
          </a:prstGeom>
          <a:noFill/>
        </p:spPr>
        <p:txBody>
          <a:bodyPr wrap="square" rtlCol="0">
            <a:spAutoFit/>
          </a:bodyPr>
          <a:lstStyle/>
          <a:p>
            <a:pPr algn="r"/>
            <a:r>
              <a:rPr lang="en-IN" sz="2200" b="1" dirty="0">
                <a:solidFill>
                  <a:srgbClr val="0070C0"/>
                </a:solidFill>
              </a:rPr>
              <a:t>24</a:t>
            </a:r>
          </a:p>
        </p:txBody>
      </p:sp>
      <p:sp>
        <p:nvSpPr>
          <p:cNvPr id="57" name="TextBox 56"/>
          <p:cNvSpPr txBox="1"/>
          <p:nvPr/>
        </p:nvSpPr>
        <p:spPr>
          <a:xfrm>
            <a:off x="8012533" y="4955219"/>
            <a:ext cx="655551" cy="430887"/>
          </a:xfrm>
          <a:prstGeom prst="rect">
            <a:avLst/>
          </a:prstGeom>
          <a:noFill/>
        </p:spPr>
        <p:txBody>
          <a:bodyPr wrap="square" rtlCol="0">
            <a:spAutoFit/>
          </a:bodyPr>
          <a:lstStyle/>
          <a:p>
            <a:pPr algn="r"/>
            <a:r>
              <a:rPr lang="en-IN" sz="2200" dirty="0"/>
              <a:t>(27)</a:t>
            </a:r>
          </a:p>
        </p:txBody>
      </p:sp>
      <p:sp>
        <p:nvSpPr>
          <p:cNvPr id="58" name="TextBox 57"/>
          <p:cNvSpPr txBox="1"/>
          <p:nvPr/>
        </p:nvSpPr>
        <p:spPr>
          <a:xfrm>
            <a:off x="7949033" y="5365417"/>
            <a:ext cx="655551" cy="430887"/>
          </a:xfrm>
          <a:prstGeom prst="rect">
            <a:avLst/>
          </a:prstGeom>
          <a:noFill/>
        </p:spPr>
        <p:txBody>
          <a:bodyPr wrap="square" rtlCol="0">
            <a:spAutoFit/>
          </a:bodyPr>
          <a:lstStyle/>
          <a:p>
            <a:pPr algn="r"/>
            <a:r>
              <a:rPr lang="en-IN" sz="2200" dirty="0"/>
              <a:t>4</a:t>
            </a:r>
          </a:p>
        </p:txBody>
      </p:sp>
      <p:sp>
        <p:nvSpPr>
          <p:cNvPr id="59" name="TextBox 58"/>
          <p:cNvSpPr txBox="1"/>
          <p:nvPr/>
        </p:nvSpPr>
        <p:spPr>
          <a:xfrm>
            <a:off x="7949033" y="5750215"/>
            <a:ext cx="655551" cy="430887"/>
          </a:xfrm>
          <a:prstGeom prst="rect">
            <a:avLst/>
          </a:prstGeom>
          <a:noFill/>
        </p:spPr>
        <p:txBody>
          <a:bodyPr wrap="square" rtlCol="0">
            <a:spAutoFit/>
          </a:bodyPr>
          <a:lstStyle/>
          <a:p>
            <a:pPr algn="r"/>
            <a:r>
              <a:rPr lang="en-IN" sz="2200" dirty="0"/>
              <a:t>1</a:t>
            </a:r>
          </a:p>
        </p:txBody>
      </p:sp>
      <p:sp>
        <p:nvSpPr>
          <p:cNvPr id="60" name="TextBox 59"/>
          <p:cNvSpPr txBox="1"/>
          <p:nvPr/>
        </p:nvSpPr>
        <p:spPr>
          <a:xfrm>
            <a:off x="7949033" y="6122313"/>
            <a:ext cx="655551" cy="430887"/>
          </a:xfrm>
          <a:prstGeom prst="rect">
            <a:avLst/>
          </a:prstGeom>
          <a:noFill/>
        </p:spPr>
        <p:txBody>
          <a:bodyPr wrap="square" rtlCol="0">
            <a:spAutoFit/>
          </a:bodyPr>
          <a:lstStyle/>
          <a:p>
            <a:pPr algn="r"/>
            <a:r>
              <a:rPr lang="en-IN" sz="2200" dirty="0"/>
              <a:t>$43</a:t>
            </a:r>
          </a:p>
        </p:txBody>
      </p:sp>
      <p:cxnSp>
        <p:nvCxnSpPr>
          <p:cNvPr id="61" name="Straight Connector 60"/>
          <p:cNvCxnSpPr/>
          <p:nvPr/>
        </p:nvCxnSpPr>
        <p:spPr>
          <a:xfrm>
            <a:off x="7978439" y="6484323"/>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7978438" y="6522423"/>
            <a:ext cx="5551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7978439" y="6167796"/>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398084" y="3779223"/>
            <a:ext cx="1720516" cy="369332"/>
          </a:xfrm>
          <a:prstGeom prst="rect">
            <a:avLst/>
          </a:prstGeom>
          <a:noFill/>
        </p:spPr>
        <p:txBody>
          <a:bodyPr wrap="square" rtlCol="0">
            <a:spAutoFit/>
          </a:bodyPr>
          <a:lstStyle/>
          <a:p>
            <a:pPr algn="ctr"/>
            <a:r>
              <a:rPr lang="en-IN" dirty="0"/>
              <a:t>($ in millions)</a:t>
            </a:r>
            <a:endParaRPr lang="nn-NO" dirty="0"/>
          </a:p>
        </p:txBody>
      </p:sp>
      <p:sp>
        <p:nvSpPr>
          <p:cNvPr id="75" name="TextBox 74"/>
          <p:cNvSpPr txBox="1"/>
          <p:nvPr/>
        </p:nvSpPr>
        <p:spPr>
          <a:xfrm>
            <a:off x="844884" y="4572913"/>
            <a:ext cx="6241716" cy="430887"/>
          </a:xfrm>
          <a:prstGeom prst="rect">
            <a:avLst/>
          </a:prstGeom>
          <a:noFill/>
        </p:spPr>
        <p:txBody>
          <a:bodyPr wrap="square" rtlCol="0">
            <a:spAutoFit/>
          </a:bodyPr>
          <a:lstStyle/>
          <a:p>
            <a:r>
              <a:rPr lang="en-IN" sz="2200" dirty="0"/>
              <a:t>Interest cost (6% × $400)</a:t>
            </a:r>
          </a:p>
        </p:txBody>
      </p:sp>
    </p:spTree>
    <p:extLst>
      <p:ext uri="{BB962C8B-B14F-4D97-AF65-F5344CB8AC3E}">
        <p14:creationId xmlns:p14="http://schemas.microsoft.com/office/powerpoint/2010/main" val="2076382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par>
                                <p:cTn id="83" presetID="10" presetClass="entr" presetSubtype="0" fill="hold" nodeType="with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childTnLst>
                                </p:cTn>
                              </p:par>
                              <p:par>
                                <p:cTn id="86" presetID="10" presetClass="entr" presetSubtype="0" fill="hold" nodeType="with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fade">
                                      <p:cBhvr>
                                        <p:cTn id="88" dur="500"/>
                                        <p:tgtEl>
                                          <p:spTgt spid="41"/>
                                        </p:tgtEl>
                                      </p:cBhvr>
                                    </p:animEffect>
                                  </p:childTnLst>
                                </p:cTn>
                              </p:par>
                              <p:par>
                                <p:cTn id="89" presetID="10" presetClass="entr" presetSubtype="0" fill="hold" nodeType="with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500"/>
                                        <p:tgtEl>
                                          <p:spTgt spid="4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500"/>
                                        <p:tgtEl>
                                          <p:spTgt spid="46"/>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fade">
                                      <p:cBhvr>
                                        <p:cTn id="102" dur="500"/>
                                        <p:tgtEl>
                                          <p:spTgt spid="4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fade">
                                      <p:cBhvr>
                                        <p:cTn id="105" dur="500"/>
                                        <p:tgtEl>
                                          <p:spTgt spid="4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fade">
                                      <p:cBhvr>
                                        <p:cTn id="108" dur="500"/>
                                        <p:tgtEl>
                                          <p:spTgt spid="51"/>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2"/>
                                        </p:tgtEl>
                                        <p:attrNameLst>
                                          <p:attrName>style.visibility</p:attrName>
                                        </p:attrNameLst>
                                      </p:cBhvr>
                                      <p:to>
                                        <p:strVal val="visible"/>
                                      </p:to>
                                    </p:set>
                                    <p:animEffect transition="in" filter="fade">
                                      <p:cBhvr>
                                        <p:cTn id="111" dur="500"/>
                                        <p:tgtEl>
                                          <p:spTgt spid="52"/>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53"/>
                                        </p:tgtEl>
                                        <p:attrNameLst>
                                          <p:attrName>style.visibility</p:attrName>
                                        </p:attrNameLst>
                                      </p:cBhvr>
                                      <p:to>
                                        <p:strVal val="visible"/>
                                      </p:to>
                                    </p:set>
                                    <p:animEffect transition="in" filter="fade">
                                      <p:cBhvr>
                                        <p:cTn id="114" dur="500"/>
                                        <p:tgtEl>
                                          <p:spTgt spid="53"/>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54"/>
                                        </p:tgtEl>
                                        <p:attrNameLst>
                                          <p:attrName>style.visibility</p:attrName>
                                        </p:attrNameLst>
                                      </p:cBhvr>
                                      <p:to>
                                        <p:strVal val="visible"/>
                                      </p:to>
                                    </p:set>
                                    <p:animEffect transition="in" filter="fade">
                                      <p:cBhvr>
                                        <p:cTn id="117" dur="500"/>
                                        <p:tgtEl>
                                          <p:spTgt spid="54"/>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75"/>
                                        </p:tgtEl>
                                        <p:attrNameLst>
                                          <p:attrName>style.visibility</p:attrName>
                                        </p:attrNameLst>
                                      </p:cBhvr>
                                      <p:to>
                                        <p:strVal val="visible"/>
                                      </p:to>
                                    </p:set>
                                    <p:animEffect transition="in" filter="fade">
                                      <p:cBhvr>
                                        <p:cTn id="120" dur="500"/>
                                        <p:tgtEl>
                                          <p:spTgt spid="75"/>
                                        </p:tgtEl>
                                      </p:cBhvr>
                                    </p:animEffect>
                                  </p:childTnLst>
                                </p:cTn>
                              </p:par>
                              <p:par>
                                <p:cTn id="121" presetID="10" presetClass="entr" presetSubtype="0" fill="hold" nodeType="withEffect">
                                  <p:stCondLst>
                                    <p:cond delay="0"/>
                                  </p:stCondLst>
                                  <p:childTnLst>
                                    <p:set>
                                      <p:cBhvr>
                                        <p:cTn id="122" dur="1" fill="hold">
                                          <p:stCondLst>
                                            <p:cond delay="0"/>
                                          </p:stCondLst>
                                        </p:cTn>
                                        <p:tgtEl>
                                          <p:spTgt spid="5"/>
                                        </p:tgtEl>
                                        <p:attrNameLst>
                                          <p:attrName>style.visibility</p:attrName>
                                        </p:attrNameLst>
                                      </p:cBhvr>
                                      <p:to>
                                        <p:strVal val="visible"/>
                                      </p:to>
                                    </p:set>
                                    <p:animEffect transition="in" filter="fade">
                                      <p:cBhvr>
                                        <p:cTn id="123" dur="500"/>
                                        <p:tgtEl>
                                          <p:spTgt spid="5"/>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5"/>
                                        </p:tgtEl>
                                        <p:attrNameLst>
                                          <p:attrName>style.visibility</p:attrName>
                                        </p:attrNameLst>
                                      </p:cBhvr>
                                      <p:to>
                                        <p:strVal val="visible"/>
                                      </p:to>
                                    </p:set>
                                    <p:animEffect transition="in" filter="fade">
                                      <p:cBhvr>
                                        <p:cTn id="126" dur="500"/>
                                        <p:tgtEl>
                                          <p:spTgt spid="55"/>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6"/>
                                        </p:tgtEl>
                                        <p:attrNameLst>
                                          <p:attrName>style.visibility</p:attrName>
                                        </p:attrNameLst>
                                      </p:cBhvr>
                                      <p:to>
                                        <p:strVal val="visible"/>
                                      </p:to>
                                    </p:set>
                                    <p:animEffect transition="in" filter="fade">
                                      <p:cBhvr>
                                        <p:cTn id="129" dur="500"/>
                                        <p:tgtEl>
                                          <p:spTgt spid="5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7"/>
                                        </p:tgtEl>
                                        <p:attrNameLst>
                                          <p:attrName>style.visibility</p:attrName>
                                        </p:attrNameLst>
                                      </p:cBhvr>
                                      <p:to>
                                        <p:strVal val="visible"/>
                                      </p:to>
                                    </p:set>
                                    <p:animEffect transition="in" filter="fade">
                                      <p:cBhvr>
                                        <p:cTn id="132" dur="500"/>
                                        <p:tgtEl>
                                          <p:spTgt spid="57"/>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8"/>
                                        </p:tgtEl>
                                        <p:attrNameLst>
                                          <p:attrName>style.visibility</p:attrName>
                                        </p:attrNameLst>
                                      </p:cBhvr>
                                      <p:to>
                                        <p:strVal val="visible"/>
                                      </p:to>
                                    </p:set>
                                    <p:animEffect transition="in" filter="fade">
                                      <p:cBhvr>
                                        <p:cTn id="135" dur="500"/>
                                        <p:tgtEl>
                                          <p:spTgt spid="58"/>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59"/>
                                        </p:tgtEl>
                                        <p:attrNameLst>
                                          <p:attrName>style.visibility</p:attrName>
                                        </p:attrNameLst>
                                      </p:cBhvr>
                                      <p:to>
                                        <p:strVal val="visible"/>
                                      </p:to>
                                    </p:set>
                                    <p:animEffect transition="in" filter="fade">
                                      <p:cBhvr>
                                        <p:cTn id="138" dur="500"/>
                                        <p:tgtEl>
                                          <p:spTgt spid="59"/>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60"/>
                                        </p:tgtEl>
                                        <p:attrNameLst>
                                          <p:attrName>style.visibility</p:attrName>
                                        </p:attrNameLst>
                                      </p:cBhvr>
                                      <p:to>
                                        <p:strVal val="visible"/>
                                      </p:to>
                                    </p:set>
                                    <p:animEffect transition="in" filter="fade">
                                      <p:cBhvr>
                                        <p:cTn id="141" dur="500"/>
                                        <p:tgtEl>
                                          <p:spTgt spid="60"/>
                                        </p:tgtEl>
                                      </p:cBhvr>
                                    </p:animEffect>
                                  </p:childTnLst>
                                </p:cTn>
                              </p:par>
                              <p:par>
                                <p:cTn id="142" presetID="10" presetClass="entr" presetSubtype="0" fill="hold" nodeType="withEffect">
                                  <p:stCondLst>
                                    <p:cond delay="0"/>
                                  </p:stCondLst>
                                  <p:childTnLst>
                                    <p:set>
                                      <p:cBhvr>
                                        <p:cTn id="143" dur="1" fill="hold">
                                          <p:stCondLst>
                                            <p:cond delay="0"/>
                                          </p:stCondLst>
                                        </p:cTn>
                                        <p:tgtEl>
                                          <p:spTgt spid="61"/>
                                        </p:tgtEl>
                                        <p:attrNameLst>
                                          <p:attrName>style.visibility</p:attrName>
                                        </p:attrNameLst>
                                      </p:cBhvr>
                                      <p:to>
                                        <p:strVal val="visible"/>
                                      </p:to>
                                    </p:set>
                                    <p:animEffect transition="in" filter="fade">
                                      <p:cBhvr>
                                        <p:cTn id="144" dur="500"/>
                                        <p:tgtEl>
                                          <p:spTgt spid="61"/>
                                        </p:tgtEl>
                                      </p:cBhvr>
                                    </p:animEffect>
                                  </p:childTnLst>
                                </p:cTn>
                              </p:par>
                              <p:par>
                                <p:cTn id="145" presetID="10" presetClass="entr" presetSubtype="0" fill="hold" nodeType="withEffect">
                                  <p:stCondLst>
                                    <p:cond delay="0"/>
                                  </p:stCondLst>
                                  <p:childTnLst>
                                    <p:set>
                                      <p:cBhvr>
                                        <p:cTn id="146" dur="1" fill="hold">
                                          <p:stCondLst>
                                            <p:cond delay="0"/>
                                          </p:stCondLst>
                                        </p:cTn>
                                        <p:tgtEl>
                                          <p:spTgt spid="62"/>
                                        </p:tgtEl>
                                        <p:attrNameLst>
                                          <p:attrName>style.visibility</p:attrName>
                                        </p:attrNameLst>
                                      </p:cBhvr>
                                      <p:to>
                                        <p:strVal val="visible"/>
                                      </p:to>
                                    </p:set>
                                    <p:animEffect transition="in" filter="fade">
                                      <p:cBhvr>
                                        <p:cTn id="147" dur="500"/>
                                        <p:tgtEl>
                                          <p:spTgt spid="62"/>
                                        </p:tgtEl>
                                      </p:cBhvr>
                                    </p:animEffect>
                                  </p:childTnLst>
                                </p:cTn>
                              </p:par>
                              <p:par>
                                <p:cTn id="148" presetID="10" presetClass="entr" presetSubtype="0" fill="hold" nodeType="withEffect">
                                  <p:stCondLst>
                                    <p:cond delay="0"/>
                                  </p:stCondLst>
                                  <p:childTnLst>
                                    <p:set>
                                      <p:cBhvr>
                                        <p:cTn id="149" dur="1" fill="hold">
                                          <p:stCondLst>
                                            <p:cond delay="0"/>
                                          </p:stCondLst>
                                        </p:cTn>
                                        <p:tgtEl>
                                          <p:spTgt spid="63"/>
                                        </p:tgtEl>
                                        <p:attrNameLst>
                                          <p:attrName>style.visibility</p:attrName>
                                        </p:attrNameLst>
                                      </p:cBhvr>
                                      <p:to>
                                        <p:strVal val="visible"/>
                                      </p:to>
                                    </p:set>
                                    <p:animEffect transition="in" filter="fade">
                                      <p:cBhvr>
                                        <p:cTn id="150" dur="500"/>
                                        <p:tgtEl>
                                          <p:spTgt spid="63"/>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64"/>
                                        </p:tgtEl>
                                        <p:attrNameLst>
                                          <p:attrName>style.visibility</p:attrName>
                                        </p:attrNameLst>
                                      </p:cBhvr>
                                      <p:to>
                                        <p:strVal val="visible"/>
                                      </p:to>
                                    </p:set>
                                    <p:animEffect transition="in" filter="fade">
                                      <p:cBhvr>
                                        <p:cTn id="15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7" grpId="0"/>
      <p:bldP spid="28" grpId="0"/>
      <p:bldP spid="29" grpId="0"/>
      <p:bldP spid="30" grpId="0"/>
      <p:bldP spid="31" grpId="0"/>
      <p:bldP spid="32" grpId="0"/>
      <p:bldP spid="33" grpId="0"/>
      <p:bldP spid="34" grpId="0"/>
      <p:bldP spid="35" grpId="0"/>
      <p:bldP spid="36" grpId="0"/>
      <p:bldP spid="37" grpId="0"/>
      <p:bldP spid="38" grpId="0"/>
      <p:bldP spid="39" grpId="0"/>
      <p:bldP spid="45" grpId="0"/>
      <p:bldP spid="46" grpId="0"/>
      <p:bldP spid="48" grpId="0"/>
      <p:bldP spid="49" grpId="0"/>
      <p:bldP spid="51" grpId="0"/>
      <p:bldP spid="52" grpId="0"/>
      <p:bldP spid="53" grpId="0"/>
      <p:bldP spid="54" grpId="0"/>
      <p:bldP spid="55" grpId="0"/>
      <p:bldP spid="56" grpId="0"/>
      <p:bldP spid="57" grpId="0"/>
      <p:bldP spid="58" grpId="0"/>
      <p:bldP spid="59" grpId="0"/>
      <p:bldP spid="60" grpId="0"/>
      <p:bldP spid="64" grpId="0"/>
      <p:bldP spid="7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(cont. 2)</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057775"/>
          </a:xfrm>
        </p:spPr>
        <p:txBody>
          <a:bodyPr>
            <a:normAutofit/>
          </a:bodyPr>
          <a:lstStyle/>
          <a:p>
            <a:pPr marL="0" indent="0">
              <a:buNone/>
            </a:pPr>
            <a:endParaRPr lang="en-US" dirty="0"/>
          </a:p>
          <a:p>
            <a:pPr marL="0" indent="0">
              <a:buNone/>
            </a:pPr>
            <a:endParaRPr lang="en-US" dirty="0"/>
          </a:p>
          <a:p>
            <a:endParaRPr lang="en-US" dirty="0"/>
          </a:p>
          <a:p>
            <a:pPr marL="0" indent="0">
              <a:buNone/>
            </a:pPr>
            <a:endParaRPr lang="en-US" dirty="0"/>
          </a:p>
          <a:p>
            <a:pPr marL="0" indent="0">
              <a:buNone/>
            </a:pPr>
            <a:endParaRPr lang="en-US" b="1" dirty="0">
              <a:solidFill>
                <a:schemeClr val="accent1">
                  <a:lumMod val="50000"/>
                </a:schemeClr>
              </a:solidFill>
            </a:endParaRPr>
          </a:p>
          <a:p>
            <a:pPr marL="0" indent="0">
              <a:buNone/>
            </a:pPr>
            <a:endParaRPr lang="en-US" sz="3000" b="1" dirty="0">
              <a:solidFill>
                <a:schemeClr val="accent1">
                  <a:lumMod val="50000"/>
                </a:schemeClr>
              </a:solidFill>
            </a:endParaRPr>
          </a:p>
          <a:p>
            <a:pPr marL="0" indent="0">
              <a:buNone/>
            </a:pPr>
            <a:r>
              <a:rPr lang="en-US" sz="2200" b="1" dirty="0">
                <a:solidFill>
                  <a:srgbClr val="C00000"/>
                </a:solidFill>
              </a:rPr>
              <a:t>1) Service Cost</a:t>
            </a:r>
          </a:p>
          <a:p>
            <a:pPr>
              <a:buClr>
                <a:schemeClr val="tx1"/>
              </a:buClr>
            </a:pPr>
            <a:r>
              <a:rPr lang="en-IN" sz="2200" b="1" dirty="0">
                <a:solidFill>
                  <a:srgbClr val="660066"/>
                </a:solidFill>
              </a:rPr>
              <a:t>$41</a:t>
            </a:r>
            <a:r>
              <a:rPr lang="en-IN" sz="2200" dirty="0">
                <a:solidFill>
                  <a:srgbClr val="660066"/>
                </a:solidFill>
              </a:rPr>
              <a:t> </a:t>
            </a:r>
            <a:r>
              <a:rPr lang="en-IN" sz="2200" dirty="0"/>
              <a:t>million service cost represents the </a:t>
            </a:r>
            <a:r>
              <a:rPr lang="en-IN" sz="2200" b="1" dirty="0">
                <a:solidFill>
                  <a:srgbClr val="C00000"/>
                </a:solidFill>
              </a:rPr>
              <a:t>increase in the projected benefit obligation attributable to employee service</a:t>
            </a:r>
          </a:p>
          <a:p>
            <a:r>
              <a:rPr lang="en-IN" sz="2200" dirty="0"/>
              <a:t>Each year, this is the first component of the pension expense</a:t>
            </a:r>
            <a:endParaRPr lang="en-US" sz="2200" dirty="0"/>
          </a:p>
        </p:txBody>
      </p:sp>
      <p:cxnSp>
        <p:nvCxnSpPr>
          <p:cNvPr id="9" name="Straight Arrow Connector 8"/>
          <p:cNvCxnSpPr/>
          <p:nvPr/>
        </p:nvCxnSpPr>
        <p:spPr>
          <a:xfrm flipV="1">
            <a:off x="1447800" y="2151161"/>
            <a:ext cx="6623384" cy="2954240"/>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844884" y="1945233"/>
            <a:ext cx="5784516" cy="430887"/>
          </a:xfrm>
          <a:prstGeom prst="rect">
            <a:avLst/>
          </a:prstGeom>
          <a:noFill/>
        </p:spPr>
        <p:txBody>
          <a:bodyPr wrap="square" rtlCol="0">
            <a:spAutoFit/>
          </a:bodyPr>
          <a:lstStyle/>
          <a:p>
            <a:r>
              <a:rPr lang="en-IN" sz="2200" dirty="0"/>
              <a:t>Service cost</a:t>
            </a:r>
          </a:p>
        </p:txBody>
      </p:sp>
      <p:sp>
        <p:nvSpPr>
          <p:cNvPr id="39" name="TextBox 38"/>
          <p:cNvSpPr txBox="1"/>
          <p:nvPr/>
        </p:nvSpPr>
        <p:spPr>
          <a:xfrm>
            <a:off x="822098" y="1205408"/>
            <a:ext cx="7102702" cy="430887"/>
          </a:xfrm>
          <a:prstGeom prst="rect">
            <a:avLst/>
          </a:prstGeom>
          <a:noFill/>
        </p:spPr>
        <p:txBody>
          <a:bodyPr wrap="square" rtlCol="0">
            <a:spAutoFit/>
          </a:bodyPr>
          <a:lstStyle/>
          <a:p>
            <a:r>
              <a:rPr lang="en-IN" sz="2200" b="1" dirty="0"/>
              <a:t>Global’s 2018 </a:t>
            </a:r>
            <a:r>
              <a:rPr lang="en-IN" sz="2200" b="1" dirty="0" smtClean="0"/>
              <a:t>pension </a:t>
            </a:r>
            <a:r>
              <a:rPr lang="en-IN" sz="2200" b="1" dirty="0"/>
              <a:t>e</a:t>
            </a:r>
            <a:r>
              <a:rPr lang="en-IN" sz="2200" b="1" dirty="0" smtClean="0"/>
              <a:t>xpense </a:t>
            </a:r>
            <a:r>
              <a:rPr lang="en-IN" sz="2200" b="1" dirty="0"/>
              <a:t>i</a:t>
            </a:r>
            <a:r>
              <a:rPr lang="en-IN" sz="2200" b="1" dirty="0" smtClean="0"/>
              <a:t>s </a:t>
            </a:r>
            <a:r>
              <a:rPr lang="en-IN" sz="2200" b="1" dirty="0"/>
              <a:t>d</a:t>
            </a:r>
            <a:r>
              <a:rPr lang="en-IN" sz="2200" b="1" dirty="0" smtClean="0"/>
              <a:t>etermined </a:t>
            </a:r>
            <a:r>
              <a:rPr lang="en-IN" sz="2200" b="1" dirty="0"/>
              <a:t>as </a:t>
            </a:r>
            <a:r>
              <a:rPr lang="en-IN" sz="2200" b="1" dirty="0" smtClean="0"/>
              <a:t>follows</a:t>
            </a:r>
            <a:r>
              <a:rPr lang="en-IN" sz="2200" b="1" dirty="0"/>
              <a:t>:</a:t>
            </a:r>
          </a:p>
        </p:txBody>
      </p:sp>
      <p:sp>
        <p:nvSpPr>
          <p:cNvPr id="40" name="TextBox 39"/>
          <p:cNvSpPr txBox="1"/>
          <p:nvPr/>
        </p:nvSpPr>
        <p:spPr>
          <a:xfrm>
            <a:off x="844884" y="2726263"/>
            <a:ext cx="7226300" cy="430887"/>
          </a:xfrm>
          <a:prstGeom prst="rect">
            <a:avLst/>
          </a:prstGeom>
          <a:noFill/>
        </p:spPr>
        <p:txBody>
          <a:bodyPr wrap="square" rtlCol="0">
            <a:spAutoFit/>
          </a:bodyPr>
          <a:lstStyle/>
          <a:p>
            <a:r>
              <a:rPr lang="en-IN" sz="2200" dirty="0"/>
              <a:t>Expected return on the plan assets ($30 actual, less $3 gain)</a:t>
            </a:r>
          </a:p>
        </p:txBody>
      </p:sp>
      <p:sp>
        <p:nvSpPr>
          <p:cNvPr id="41" name="TextBox 40"/>
          <p:cNvSpPr txBox="1"/>
          <p:nvPr/>
        </p:nvSpPr>
        <p:spPr>
          <a:xfrm>
            <a:off x="844883" y="3116778"/>
            <a:ext cx="7167649" cy="430887"/>
          </a:xfrm>
          <a:prstGeom prst="rect">
            <a:avLst/>
          </a:prstGeom>
          <a:noFill/>
        </p:spPr>
        <p:txBody>
          <a:bodyPr wrap="square" rtlCol="0">
            <a:spAutoFit/>
          </a:bodyPr>
          <a:lstStyle/>
          <a:p>
            <a:r>
              <a:rPr lang="en-IN" sz="2200" dirty="0"/>
              <a:t>Amortization of prior service cost (calculated later)</a:t>
            </a:r>
          </a:p>
        </p:txBody>
      </p:sp>
      <p:sp>
        <p:nvSpPr>
          <p:cNvPr id="42" name="TextBox 41"/>
          <p:cNvSpPr txBox="1"/>
          <p:nvPr/>
        </p:nvSpPr>
        <p:spPr>
          <a:xfrm>
            <a:off x="844884" y="3507293"/>
            <a:ext cx="7226300" cy="430887"/>
          </a:xfrm>
          <a:prstGeom prst="rect">
            <a:avLst/>
          </a:prstGeom>
          <a:noFill/>
        </p:spPr>
        <p:txBody>
          <a:bodyPr wrap="square" rtlCol="0">
            <a:spAutoFit/>
          </a:bodyPr>
          <a:lstStyle/>
          <a:p>
            <a:r>
              <a:rPr lang="en-IN" sz="2200" dirty="0"/>
              <a:t>Amortization of net loss (calculated later)</a:t>
            </a:r>
          </a:p>
        </p:txBody>
      </p:sp>
      <p:sp>
        <p:nvSpPr>
          <p:cNvPr id="43" name="TextBox 42"/>
          <p:cNvSpPr txBox="1"/>
          <p:nvPr/>
        </p:nvSpPr>
        <p:spPr>
          <a:xfrm>
            <a:off x="844884" y="3897808"/>
            <a:ext cx="6902450" cy="430887"/>
          </a:xfrm>
          <a:prstGeom prst="rect">
            <a:avLst/>
          </a:prstGeom>
          <a:noFill/>
        </p:spPr>
        <p:txBody>
          <a:bodyPr wrap="square" rtlCol="0">
            <a:spAutoFit/>
          </a:bodyPr>
          <a:lstStyle/>
          <a:p>
            <a:r>
              <a:rPr lang="en-IN" sz="2200" b="1" dirty="0"/>
              <a:t>Pension expense</a:t>
            </a:r>
          </a:p>
        </p:txBody>
      </p:sp>
      <p:cxnSp>
        <p:nvCxnSpPr>
          <p:cNvPr id="44" name="Straight Connector 43"/>
          <p:cNvCxnSpPr/>
          <p:nvPr/>
        </p:nvCxnSpPr>
        <p:spPr>
          <a:xfrm>
            <a:off x="927242" y="1935718"/>
            <a:ext cx="80497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949033" y="1935718"/>
            <a:ext cx="655551" cy="430887"/>
          </a:xfrm>
          <a:prstGeom prst="rect">
            <a:avLst/>
          </a:prstGeom>
          <a:noFill/>
        </p:spPr>
        <p:txBody>
          <a:bodyPr wrap="square" rtlCol="0">
            <a:spAutoFit/>
          </a:bodyPr>
          <a:lstStyle/>
          <a:p>
            <a:pPr algn="r"/>
            <a:r>
              <a:rPr lang="en-IN" sz="2200" b="1" dirty="0">
                <a:solidFill>
                  <a:srgbClr val="660066"/>
                </a:solidFill>
              </a:rPr>
              <a:t>$41</a:t>
            </a:r>
          </a:p>
        </p:txBody>
      </p:sp>
      <p:sp>
        <p:nvSpPr>
          <p:cNvPr id="46" name="TextBox 45"/>
          <p:cNvSpPr txBox="1"/>
          <p:nvPr/>
        </p:nvSpPr>
        <p:spPr>
          <a:xfrm>
            <a:off x="7949033" y="2320516"/>
            <a:ext cx="655551" cy="430887"/>
          </a:xfrm>
          <a:prstGeom prst="rect">
            <a:avLst/>
          </a:prstGeom>
          <a:noFill/>
        </p:spPr>
        <p:txBody>
          <a:bodyPr wrap="square" rtlCol="0">
            <a:spAutoFit/>
          </a:bodyPr>
          <a:lstStyle/>
          <a:p>
            <a:pPr algn="r"/>
            <a:r>
              <a:rPr lang="en-IN" sz="2200" dirty="0"/>
              <a:t>24</a:t>
            </a:r>
          </a:p>
        </p:txBody>
      </p:sp>
      <p:sp>
        <p:nvSpPr>
          <p:cNvPr id="47" name="TextBox 46"/>
          <p:cNvSpPr txBox="1"/>
          <p:nvPr/>
        </p:nvSpPr>
        <p:spPr>
          <a:xfrm>
            <a:off x="8012533" y="2718014"/>
            <a:ext cx="655551" cy="430887"/>
          </a:xfrm>
          <a:prstGeom prst="rect">
            <a:avLst/>
          </a:prstGeom>
          <a:noFill/>
        </p:spPr>
        <p:txBody>
          <a:bodyPr wrap="square" rtlCol="0">
            <a:spAutoFit/>
          </a:bodyPr>
          <a:lstStyle/>
          <a:p>
            <a:pPr algn="r"/>
            <a:r>
              <a:rPr lang="en-IN" sz="2200" dirty="0"/>
              <a:t>(27)</a:t>
            </a:r>
          </a:p>
        </p:txBody>
      </p:sp>
      <p:sp>
        <p:nvSpPr>
          <p:cNvPr id="48" name="TextBox 47"/>
          <p:cNvSpPr txBox="1"/>
          <p:nvPr/>
        </p:nvSpPr>
        <p:spPr>
          <a:xfrm>
            <a:off x="7949033" y="3128212"/>
            <a:ext cx="655551" cy="430887"/>
          </a:xfrm>
          <a:prstGeom prst="rect">
            <a:avLst/>
          </a:prstGeom>
          <a:noFill/>
        </p:spPr>
        <p:txBody>
          <a:bodyPr wrap="square" rtlCol="0">
            <a:spAutoFit/>
          </a:bodyPr>
          <a:lstStyle/>
          <a:p>
            <a:pPr algn="r"/>
            <a:r>
              <a:rPr lang="en-IN" sz="2200" dirty="0"/>
              <a:t>4</a:t>
            </a:r>
          </a:p>
        </p:txBody>
      </p:sp>
      <p:sp>
        <p:nvSpPr>
          <p:cNvPr id="49" name="TextBox 48"/>
          <p:cNvSpPr txBox="1"/>
          <p:nvPr/>
        </p:nvSpPr>
        <p:spPr>
          <a:xfrm>
            <a:off x="7949033" y="3513010"/>
            <a:ext cx="655551" cy="430887"/>
          </a:xfrm>
          <a:prstGeom prst="rect">
            <a:avLst/>
          </a:prstGeom>
          <a:noFill/>
        </p:spPr>
        <p:txBody>
          <a:bodyPr wrap="square" rtlCol="0">
            <a:spAutoFit/>
          </a:bodyPr>
          <a:lstStyle/>
          <a:p>
            <a:pPr algn="r"/>
            <a:r>
              <a:rPr lang="en-IN" sz="2200" dirty="0"/>
              <a:t>1</a:t>
            </a:r>
          </a:p>
        </p:txBody>
      </p:sp>
      <p:sp>
        <p:nvSpPr>
          <p:cNvPr id="50" name="TextBox 49"/>
          <p:cNvSpPr txBox="1"/>
          <p:nvPr/>
        </p:nvSpPr>
        <p:spPr>
          <a:xfrm>
            <a:off x="7949033" y="3885108"/>
            <a:ext cx="655551" cy="430887"/>
          </a:xfrm>
          <a:prstGeom prst="rect">
            <a:avLst/>
          </a:prstGeom>
          <a:noFill/>
        </p:spPr>
        <p:txBody>
          <a:bodyPr wrap="square" rtlCol="0">
            <a:spAutoFit/>
          </a:bodyPr>
          <a:lstStyle/>
          <a:p>
            <a:pPr algn="r"/>
            <a:r>
              <a:rPr lang="en-IN" sz="2200" dirty="0"/>
              <a:t>$43</a:t>
            </a:r>
          </a:p>
        </p:txBody>
      </p:sp>
      <p:cxnSp>
        <p:nvCxnSpPr>
          <p:cNvPr id="51" name="Straight Connector 50"/>
          <p:cNvCxnSpPr/>
          <p:nvPr/>
        </p:nvCxnSpPr>
        <p:spPr>
          <a:xfrm>
            <a:off x="7978439" y="4247118"/>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7978438" y="4285218"/>
            <a:ext cx="5551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7978439" y="3930591"/>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7398084" y="1542018"/>
            <a:ext cx="1720516" cy="400110"/>
          </a:xfrm>
          <a:prstGeom prst="rect">
            <a:avLst/>
          </a:prstGeom>
          <a:noFill/>
        </p:spPr>
        <p:txBody>
          <a:bodyPr wrap="square" rtlCol="0">
            <a:spAutoFit/>
          </a:bodyPr>
          <a:lstStyle/>
          <a:p>
            <a:pPr algn="ctr"/>
            <a:r>
              <a:rPr lang="en-IN" sz="2000" dirty="0"/>
              <a:t>($ in millions)</a:t>
            </a:r>
            <a:endParaRPr lang="nn-NO" sz="2000" dirty="0"/>
          </a:p>
        </p:txBody>
      </p:sp>
      <p:sp>
        <p:nvSpPr>
          <p:cNvPr id="55" name="TextBox 54"/>
          <p:cNvSpPr txBox="1"/>
          <p:nvPr/>
        </p:nvSpPr>
        <p:spPr>
          <a:xfrm>
            <a:off x="844884" y="2335708"/>
            <a:ext cx="8273716" cy="430887"/>
          </a:xfrm>
          <a:prstGeom prst="rect">
            <a:avLst/>
          </a:prstGeom>
          <a:noFill/>
        </p:spPr>
        <p:txBody>
          <a:bodyPr wrap="square" rtlCol="0">
            <a:spAutoFit/>
          </a:bodyPr>
          <a:lstStyle/>
          <a:p>
            <a:r>
              <a:rPr lang="en-IN" sz="2200" dirty="0"/>
              <a:t>Interest cost (6% × $400)</a:t>
            </a:r>
          </a:p>
        </p:txBody>
      </p:sp>
    </p:spTree>
    <p:extLst>
      <p:ext uri="{BB962C8B-B14F-4D97-AF65-F5344CB8AC3E}">
        <p14:creationId xmlns:p14="http://schemas.microsoft.com/office/powerpoint/2010/main" val="16086918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par>
                                <p:cTn id="44" presetID="10" presetClass="entr" presetSubtype="0" fill="hold"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500"/>
                                        <p:tgtEl>
                                          <p:spTgt spid="51"/>
                                        </p:tgtEl>
                                      </p:cBhvr>
                                    </p:animEffect>
                                  </p:childTnLst>
                                </p:cTn>
                              </p:par>
                              <p:par>
                                <p:cTn id="47" presetID="10" presetClass="entr" presetSubtype="0" fill="hold"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par>
                                <p:cTn id="50" presetID="10" presetClass="entr" presetSubtype="0" fill="hold"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500"/>
                                        <p:tgtEl>
                                          <p:spTgt spid="5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6">
                                            <p:txEl>
                                              <p:pRg st="6" end="6"/>
                                            </p:txEl>
                                          </p:spTgt>
                                        </p:tgtEl>
                                        <p:attrNameLst>
                                          <p:attrName>style.visibility</p:attrName>
                                        </p:attrNameLst>
                                      </p:cBhvr>
                                      <p:to>
                                        <p:strVal val="visible"/>
                                      </p:to>
                                    </p:set>
                                    <p:animEffect transition="in" filter="fade">
                                      <p:cBhvr>
                                        <p:cTn id="63" dur="500"/>
                                        <p:tgtEl>
                                          <p:spTgt spid="16">
                                            <p:txEl>
                                              <p:pRg st="6" end="6"/>
                                            </p:tx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16">
                                            <p:txEl>
                                              <p:pRg st="7" end="7"/>
                                            </p:txEl>
                                          </p:spTgt>
                                        </p:tgtEl>
                                        <p:attrNameLst>
                                          <p:attrName>style.visibility</p:attrName>
                                        </p:attrNameLst>
                                      </p:cBhvr>
                                      <p:to>
                                        <p:strVal val="visible"/>
                                      </p:to>
                                    </p:set>
                                    <p:animEffect transition="in" filter="fade">
                                      <p:cBhvr>
                                        <p:cTn id="66" dur="500"/>
                                        <p:tgtEl>
                                          <p:spTgt spid="16">
                                            <p:txEl>
                                              <p:pRg st="7" end="7"/>
                                            </p:txEl>
                                          </p:spTgt>
                                        </p:tgtEl>
                                      </p:cBhvr>
                                    </p:animEffect>
                                  </p:childTnLst>
                                </p:cTn>
                              </p:par>
                            </p:childTnLst>
                          </p:cTn>
                        </p:par>
                        <p:par>
                          <p:cTn id="67" fill="hold">
                            <p:stCondLst>
                              <p:cond delay="500"/>
                            </p:stCondLst>
                            <p:childTnLst>
                              <p:par>
                                <p:cTn id="68" presetID="22" presetClass="entr" presetSubtype="4" fill="hold"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down)">
                                      <p:cBhvr>
                                        <p:cTn id="70" dur="500"/>
                                        <p:tgtEl>
                                          <p:spTgt spid="9"/>
                                        </p:tgtEl>
                                      </p:cBhvr>
                                    </p:animEffect>
                                  </p:childTnLst>
                                </p:cTn>
                              </p:par>
                            </p:childTnLst>
                          </p:cTn>
                        </p:par>
                        <p:par>
                          <p:cTn id="71" fill="hold">
                            <p:stCondLst>
                              <p:cond delay="1000"/>
                            </p:stCondLst>
                            <p:childTnLst>
                              <p:par>
                                <p:cTn id="72" presetID="10" presetClass="entr" presetSubtype="0" fill="hold" nodeType="afterEffect">
                                  <p:stCondLst>
                                    <p:cond delay="0"/>
                                  </p:stCondLst>
                                  <p:childTnLst>
                                    <p:set>
                                      <p:cBhvr>
                                        <p:cTn id="73" dur="1" fill="hold">
                                          <p:stCondLst>
                                            <p:cond delay="0"/>
                                          </p:stCondLst>
                                        </p:cTn>
                                        <p:tgtEl>
                                          <p:spTgt spid="16">
                                            <p:txEl>
                                              <p:pRg st="8" end="8"/>
                                            </p:txEl>
                                          </p:spTgt>
                                        </p:tgtEl>
                                        <p:attrNameLst>
                                          <p:attrName>style.visibility</p:attrName>
                                        </p:attrNameLst>
                                      </p:cBhvr>
                                      <p:to>
                                        <p:strVal val="visible"/>
                                      </p:to>
                                    </p:set>
                                    <p:animEffect transition="in" filter="fade">
                                      <p:cBhvr>
                                        <p:cTn id="74" dur="500"/>
                                        <p:tgtEl>
                                          <p:spTgt spid="16">
                                            <p:txEl>
                                              <p:pRg st="8" end="8"/>
                                            </p:txEl>
                                          </p:spTgt>
                                        </p:tgtEl>
                                      </p:cBhvr>
                                    </p:animEffect>
                                  </p:childTnLst>
                                </p:cTn>
                              </p:par>
                            </p:childTnLst>
                          </p:cTn>
                        </p:par>
                        <p:par>
                          <p:cTn id="75" fill="hold">
                            <p:stCondLst>
                              <p:cond delay="1500"/>
                            </p:stCondLst>
                            <p:childTnLst>
                              <p:par>
                                <p:cTn id="76" presetID="26" presetClass="emph" presetSubtype="0" fill="hold" grpId="1" nodeType="afterEffect">
                                  <p:stCondLst>
                                    <p:cond delay="0"/>
                                  </p:stCondLst>
                                  <p:childTnLst>
                                    <p:animEffect transition="out" filter="fade">
                                      <p:cBhvr>
                                        <p:cTn id="77" dur="500" tmFilter="0, 0; .2, .5; .8, .5; 1, 0"/>
                                        <p:tgtEl>
                                          <p:spTgt spid="38"/>
                                        </p:tgtEl>
                                      </p:cBhvr>
                                    </p:animEffect>
                                    <p:animScale>
                                      <p:cBhvr>
                                        <p:cTn id="78" dur="250" autoRev="1" fill="hold"/>
                                        <p:tgtEl>
                                          <p:spTgt spid="38"/>
                                        </p:tgtEl>
                                      </p:cBhvr>
                                      <p:by x="105000" y="105000"/>
                                    </p:animScale>
                                  </p:childTnLst>
                                </p:cTn>
                              </p:par>
                            </p:childTnLst>
                          </p:cTn>
                        </p:par>
                        <p:par>
                          <p:cTn id="79" fill="hold">
                            <p:stCondLst>
                              <p:cond delay="2000"/>
                            </p:stCondLst>
                            <p:childTnLst>
                              <p:par>
                                <p:cTn id="80" presetID="26" presetClass="emph" presetSubtype="0" fill="hold" grpId="1" nodeType="afterEffect">
                                  <p:stCondLst>
                                    <p:cond delay="0"/>
                                  </p:stCondLst>
                                  <p:childTnLst>
                                    <p:animEffect transition="out" filter="fade">
                                      <p:cBhvr>
                                        <p:cTn id="81" dur="500" tmFilter="0, 0; .2, .5; .8, .5; 1, 0"/>
                                        <p:tgtEl>
                                          <p:spTgt spid="45"/>
                                        </p:tgtEl>
                                      </p:cBhvr>
                                    </p:animEffect>
                                    <p:animScale>
                                      <p:cBhvr>
                                        <p:cTn id="82" dur="250" autoRev="1" fill="hold"/>
                                        <p:tgtEl>
                                          <p:spTgt spid="4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9" grpId="0"/>
      <p:bldP spid="40" grpId="0"/>
      <p:bldP spid="41" grpId="0"/>
      <p:bldP spid="42" grpId="0"/>
      <p:bldP spid="43" grpId="0"/>
      <p:bldP spid="45" grpId="0"/>
      <p:bldP spid="45" grpId="1"/>
      <p:bldP spid="46" grpId="0"/>
      <p:bldP spid="47" grpId="0"/>
      <p:bldP spid="48" grpId="0"/>
      <p:bldP spid="49" grpId="0"/>
      <p:bldP spid="50" grpId="0"/>
      <p:bldP spid="54" grpId="0"/>
      <p:bldP spid="5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(cont. 3)</a:t>
            </a:r>
            <a:endParaRPr lang="en-IN" sz="28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057775"/>
          </a:xfrm>
        </p:spPr>
        <p:txBody>
          <a:bodyPr>
            <a:normAutofit/>
          </a:bodyPr>
          <a:lstStyle/>
          <a:p>
            <a:endParaRPr lang="en-IN" dirty="0"/>
          </a:p>
          <a:p>
            <a:pPr marL="0" indent="0">
              <a:buNone/>
            </a:pPr>
            <a:endParaRPr lang="en-US" dirty="0"/>
          </a:p>
          <a:p>
            <a:endParaRPr lang="en-US" dirty="0"/>
          </a:p>
          <a:p>
            <a:endParaRPr lang="en-US" dirty="0"/>
          </a:p>
          <a:p>
            <a:pPr marL="0" indent="0">
              <a:buNone/>
            </a:pPr>
            <a:endParaRPr lang="en-US" dirty="0"/>
          </a:p>
          <a:p>
            <a:pPr marL="0" indent="0">
              <a:buNone/>
            </a:pPr>
            <a:endParaRPr lang="en-US" b="1" dirty="0">
              <a:solidFill>
                <a:schemeClr val="accent1">
                  <a:lumMod val="50000"/>
                </a:schemeClr>
              </a:solidFill>
            </a:endParaRPr>
          </a:p>
          <a:p>
            <a:pPr marL="0" indent="0">
              <a:buNone/>
            </a:pPr>
            <a:r>
              <a:rPr lang="en-US" sz="2200" b="1" dirty="0">
                <a:solidFill>
                  <a:srgbClr val="C00000"/>
                </a:solidFill>
              </a:rPr>
              <a:t>2) Interest Cost</a:t>
            </a:r>
          </a:p>
          <a:p>
            <a:r>
              <a:rPr lang="en-IN" sz="2200" dirty="0"/>
              <a:t>Calculated as the </a:t>
            </a:r>
            <a:r>
              <a:rPr lang="en-IN" sz="2200" b="1" dirty="0">
                <a:solidFill>
                  <a:srgbClr val="C00000"/>
                </a:solidFill>
              </a:rPr>
              <a:t>interest rate multiplied by the projected benefit obligation</a:t>
            </a:r>
            <a:r>
              <a:rPr lang="en-IN" sz="2200" dirty="0"/>
              <a:t> at the beginning of the year</a:t>
            </a:r>
          </a:p>
          <a:p>
            <a:r>
              <a:rPr lang="en-IN" sz="2200" dirty="0"/>
              <a:t>Reported as the second component of the annual pension expense</a:t>
            </a:r>
          </a:p>
          <a:p>
            <a:endParaRPr lang="en-US" sz="2600" dirty="0"/>
          </a:p>
        </p:txBody>
      </p:sp>
      <p:sp>
        <p:nvSpPr>
          <p:cNvPr id="38" name="TextBox 37"/>
          <p:cNvSpPr txBox="1"/>
          <p:nvPr/>
        </p:nvSpPr>
        <p:spPr>
          <a:xfrm>
            <a:off x="844884" y="1945233"/>
            <a:ext cx="5784516" cy="430887"/>
          </a:xfrm>
          <a:prstGeom prst="rect">
            <a:avLst/>
          </a:prstGeom>
          <a:noFill/>
        </p:spPr>
        <p:txBody>
          <a:bodyPr wrap="square" rtlCol="0">
            <a:spAutoFit/>
          </a:bodyPr>
          <a:lstStyle/>
          <a:p>
            <a:r>
              <a:rPr lang="en-IN" sz="2200" dirty="0"/>
              <a:t>Service cost</a:t>
            </a:r>
          </a:p>
        </p:txBody>
      </p:sp>
      <p:sp>
        <p:nvSpPr>
          <p:cNvPr id="39" name="TextBox 38"/>
          <p:cNvSpPr txBox="1"/>
          <p:nvPr/>
        </p:nvSpPr>
        <p:spPr>
          <a:xfrm>
            <a:off x="822098" y="1205408"/>
            <a:ext cx="7102702" cy="430887"/>
          </a:xfrm>
          <a:prstGeom prst="rect">
            <a:avLst/>
          </a:prstGeom>
          <a:noFill/>
        </p:spPr>
        <p:txBody>
          <a:bodyPr wrap="square" rtlCol="0">
            <a:spAutoFit/>
          </a:bodyPr>
          <a:lstStyle/>
          <a:p>
            <a:r>
              <a:rPr lang="en-IN" sz="2200" b="1" dirty="0"/>
              <a:t>Global’s 2018 </a:t>
            </a:r>
            <a:r>
              <a:rPr lang="en-IN" sz="2200" b="1" dirty="0" smtClean="0"/>
              <a:t>pension </a:t>
            </a:r>
            <a:r>
              <a:rPr lang="en-IN" sz="2200" b="1" dirty="0"/>
              <a:t>e</a:t>
            </a:r>
            <a:r>
              <a:rPr lang="en-IN" sz="2200" b="1" dirty="0" smtClean="0"/>
              <a:t>xpense </a:t>
            </a:r>
            <a:r>
              <a:rPr lang="en-IN" sz="2200" b="1" dirty="0"/>
              <a:t>i</a:t>
            </a:r>
            <a:r>
              <a:rPr lang="en-IN" sz="2200" b="1" dirty="0" smtClean="0"/>
              <a:t>s </a:t>
            </a:r>
            <a:r>
              <a:rPr lang="en-IN" sz="2200" b="1" dirty="0"/>
              <a:t>d</a:t>
            </a:r>
            <a:r>
              <a:rPr lang="en-IN" sz="2200" b="1" dirty="0" smtClean="0"/>
              <a:t>etermined </a:t>
            </a:r>
            <a:r>
              <a:rPr lang="en-IN" sz="2200" b="1" dirty="0"/>
              <a:t>as </a:t>
            </a:r>
            <a:r>
              <a:rPr lang="en-IN" sz="2200" b="1" dirty="0" smtClean="0"/>
              <a:t>follows</a:t>
            </a:r>
            <a:r>
              <a:rPr lang="en-IN" sz="2200" b="1" dirty="0"/>
              <a:t>:</a:t>
            </a:r>
          </a:p>
        </p:txBody>
      </p:sp>
      <p:sp>
        <p:nvSpPr>
          <p:cNvPr id="40" name="TextBox 39"/>
          <p:cNvSpPr txBox="1"/>
          <p:nvPr/>
        </p:nvSpPr>
        <p:spPr>
          <a:xfrm>
            <a:off x="844884" y="2726263"/>
            <a:ext cx="7226300" cy="430887"/>
          </a:xfrm>
          <a:prstGeom prst="rect">
            <a:avLst/>
          </a:prstGeom>
          <a:noFill/>
        </p:spPr>
        <p:txBody>
          <a:bodyPr wrap="square" rtlCol="0">
            <a:spAutoFit/>
          </a:bodyPr>
          <a:lstStyle/>
          <a:p>
            <a:r>
              <a:rPr lang="en-IN" sz="2200" dirty="0"/>
              <a:t>Expected return on the plan assets ($30 actual, less $3 gain)</a:t>
            </a:r>
          </a:p>
        </p:txBody>
      </p:sp>
      <p:sp>
        <p:nvSpPr>
          <p:cNvPr id="41" name="TextBox 40"/>
          <p:cNvSpPr txBox="1"/>
          <p:nvPr/>
        </p:nvSpPr>
        <p:spPr>
          <a:xfrm>
            <a:off x="844883" y="3116778"/>
            <a:ext cx="7167649" cy="430887"/>
          </a:xfrm>
          <a:prstGeom prst="rect">
            <a:avLst/>
          </a:prstGeom>
          <a:noFill/>
        </p:spPr>
        <p:txBody>
          <a:bodyPr wrap="square" rtlCol="0">
            <a:spAutoFit/>
          </a:bodyPr>
          <a:lstStyle/>
          <a:p>
            <a:r>
              <a:rPr lang="en-IN" sz="2200" dirty="0"/>
              <a:t>Amortization of prior service cost (calculated later)</a:t>
            </a:r>
          </a:p>
        </p:txBody>
      </p:sp>
      <p:sp>
        <p:nvSpPr>
          <p:cNvPr id="42" name="TextBox 41"/>
          <p:cNvSpPr txBox="1"/>
          <p:nvPr/>
        </p:nvSpPr>
        <p:spPr>
          <a:xfrm>
            <a:off x="844884" y="3507293"/>
            <a:ext cx="7226300" cy="430887"/>
          </a:xfrm>
          <a:prstGeom prst="rect">
            <a:avLst/>
          </a:prstGeom>
          <a:noFill/>
        </p:spPr>
        <p:txBody>
          <a:bodyPr wrap="square" rtlCol="0">
            <a:spAutoFit/>
          </a:bodyPr>
          <a:lstStyle/>
          <a:p>
            <a:r>
              <a:rPr lang="en-IN" sz="2200" dirty="0"/>
              <a:t>Amortization of net loss (calculated later)</a:t>
            </a:r>
          </a:p>
        </p:txBody>
      </p:sp>
      <p:sp>
        <p:nvSpPr>
          <p:cNvPr id="43" name="TextBox 42"/>
          <p:cNvSpPr txBox="1"/>
          <p:nvPr/>
        </p:nvSpPr>
        <p:spPr>
          <a:xfrm>
            <a:off x="844884" y="3897808"/>
            <a:ext cx="6902450" cy="430887"/>
          </a:xfrm>
          <a:prstGeom prst="rect">
            <a:avLst/>
          </a:prstGeom>
          <a:noFill/>
        </p:spPr>
        <p:txBody>
          <a:bodyPr wrap="square" rtlCol="0">
            <a:spAutoFit/>
          </a:bodyPr>
          <a:lstStyle/>
          <a:p>
            <a:r>
              <a:rPr lang="en-IN" sz="2200" b="1" dirty="0"/>
              <a:t>Pension expense</a:t>
            </a:r>
          </a:p>
        </p:txBody>
      </p:sp>
      <p:cxnSp>
        <p:nvCxnSpPr>
          <p:cNvPr id="44" name="Straight Connector 43"/>
          <p:cNvCxnSpPr/>
          <p:nvPr/>
        </p:nvCxnSpPr>
        <p:spPr>
          <a:xfrm>
            <a:off x="927242" y="1935718"/>
            <a:ext cx="80497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949033" y="1935718"/>
            <a:ext cx="655551" cy="430887"/>
          </a:xfrm>
          <a:prstGeom prst="rect">
            <a:avLst/>
          </a:prstGeom>
          <a:noFill/>
        </p:spPr>
        <p:txBody>
          <a:bodyPr wrap="square" rtlCol="0">
            <a:spAutoFit/>
          </a:bodyPr>
          <a:lstStyle/>
          <a:p>
            <a:pPr algn="r"/>
            <a:r>
              <a:rPr lang="en-IN" sz="2200" dirty="0"/>
              <a:t>$41</a:t>
            </a:r>
          </a:p>
        </p:txBody>
      </p:sp>
      <p:sp>
        <p:nvSpPr>
          <p:cNvPr id="46" name="TextBox 45"/>
          <p:cNvSpPr txBox="1"/>
          <p:nvPr/>
        </p:nvSpPr>
        <p:spPr>
          <a:xfrm>
            <a:off x="7949033" y="2320516"/>
            <a:ext cx="655551" cy="430887"/>
          </a:xfrm>
          <a:prstGeom prst="rect">
            <a:avLst/>
          </a:prstGeom>
          <a:noFill/>
        </p:spPr>
        <p:txBody>
          <a:bodyPr wrap="square" rtlCol="0">
            <a:spAutoFit/>
          </a:bodyPr>
          <a:lstStyle/>
          <a:p>
            <a:pPr algn="r"/>
            <a:r>
              <a:rPr lang="en-IN" sz="2200" dirty="0"/>
              <a:t>24</a:t>
            </a:r>
          </a:p>
        </p:txBody>
      </p:sp>
      <p:sp>
        <p:nvSpPr>
          <p:cNvPr id="47" name="TextBox 46"/>
          <p:cNvSpPr txBox="1"/>
          <p:nvPr/>
        </p:nvSpPr>
        <p:spPr>
          <a:xfrm>
            <a:off x="8012533" y="2718014"/>
            <a:ext cx="655551" cy="430887"/>
          </a:xfrm>
          <a:prstGeom prst="rect">
            <a:avLst/>
          </a:prstGeom>
          <a:noFill/>
        </p:spPr>
        <p:txBody>
          <a:bodyPr wrap="square" rtlCol="0">
            <a:spAutoFit/>
          </a:bodyPr>
          <a:lstStyle/>
          <a:p>
            <a:pPr algn="r"/>
            <a:r>
              <a:rPr lang="en-IN" sz="2200" dirty="0"/>
              <a:t>(27)</a:t>
            </a:r>
          </a:p>
        </p:txBody>
      </p:sp>
      <p:sp>
        <p:nvSpPr>
          <p:cNvPr id="48" name="TextBox 47"/>
          <p:cNvSpPr txBox="1"/>
          <p:nvPr/>
        </p:nvSpPr>
        <p:spPr>
          <a:xfrm>
            <a:off x="7949033" y="3128212"/>
            <a:ext cx="655551" cy="430887"/>
          </a:xfrm>
          <a:prstGeom prst="rect">
            <a:avLst/>
          </a:prstGeom>
          <a:noFill/>
        </p:spPr>
        <p:txBody>
          <a:bodyPr wrap="square" rtlCol="0">
            <a:spAutoFit/>
          </a:bodyPr>
          <a:lstStyle/>
          <a:p>
            <a:pPr algn="r"/>
            <a:r>
              <a:rPr lang="en-IN" sz="2200" dirty="0"/>
              <a:t>4</a:t>
            </a:r>
          </a:p>
        </p:txBody>
      </p:sp>
      <p:sp>
        <p:nvSpPr>
          <p:cNvPr id="49" name="TextBox 48"/>
          <p:cNvSpPr txBox="1"/>
          <p:nvPr/>
        </p:nvSpPr>
        <p:spPr>
          <a:xfrm>
            <a:off x="7949033" y="3513010"/>
            <a:ext cx="655551" cy="430887"/>
          </a:xfrm>
          <a:prstGeom prst="rect">
            <a:avLst/>
          </a:prstGeom>
          <a:noFill/>
        </p:spPr>
        <p:txBody>
          <a:bodyPr wrap="square" rtlCol="0">
            <a:spAutoFit/>
          </a:bodyPr>
          <a:lstStyle/>
          <a:p>
            <a:pPr algn="r"/>
            <a:r>
              <a:rPr lang="en-IN" sz="2200" dirty="0"/>
              <a:t>1</a:t>
            </a:r>
          </a:p>
        </p:txBody>
      </p:sp>
      <p:sp>
        <p:nvSpPr>
          <p:cNvPr id="50" name="TextBox 49"/>
          <p:cNvSpPr txBox="1"/>
          <p:nvPr/>
        </p:nvSpPr>
        <p:spPr>
          <a:xfrm>
            <a:off x="7949033" y="3885108"/>
            <a:ext cx="655551" cy="430887"/>
          </a:xfrm>
          <a:prstGeom prst="rect">
            <a:avLst/>
          </a:prstGeom>
          <a:noFill/>
        </p:spPr>
        <p:txBody>
          <a:bodyPr wrap="square" rtlCol="0">
            <a:spAutoFit/>
          </a:bodyPr>
          <a:lstStyle/>
          <a:p>
            <a:pPr algn="r"/>
            <a:r>
              <a:rPr lang="en-IN" sz="2200" dirty="0"/>
              <a:t>$43</a:t>
            </a:r>
          </a:p>
        </p:txBody>
      </p:sp>
      <p:cxnSp>
        <p:nvCxnSpPr>
          <p:cNvPr id="51" name="Straight Connector 50"/>
          <p:cNvCxnSpPr/>
          <p:nvPr/>
        </p:nvCxnSpPr>
        <p:spPr>
          <a:xfrm>
            <a:off x="7978439" y="4247118"/>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7978438" y="4285218"/>
            <a:ext cx="5551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7978439" y="3930591"/>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7398084" y="1542018"/>
            <a:ext cx="1720516" cy="400110"/>
          </a:xfrm>
          <a:prstGeom prst="rect">
            <a:avLst/>
          </a:prstGeom>
          <a:noFill/>
        </p:spPr>
        <p:txBody>
          <a:bodyPr wrap="square" rtlCol="0">
            <a:spAutoFit/>
          </a:bodyPr>
          <a:lstStyle/>
          <a:p>
            <a:pPr algn="ctr"/>
            <a:r>
              <a:rPr lang="en-IN" sz="2000" dirty="0"/>
              <a:t>($ in millions)</a:t>
            </a:r>
            <a:endParaRPr lang="nn-NO" sz="2000" dirty="0"/>
          </a:p>
        </p:txBody>
      </p:sp>
      <p:sp>
        <p:nvSpPr>
          <p:cNvPr id="55" name="TextBox 54"/>
          <p:cNvSpPr txBox="1"/>
          <p:nvPr/>
        </p:nvSpPr>
        <p:spPr>
          <a:xfrm>
            <a:off x="844884" y="2335708"/>
            <a:ext cx="8273716" cy="430887"/>
          </a:xfrm>
          <a:prstGeom prst="rect">
            <a:avLst/>
          </a:prstGeom>
          <a:noFill/>
        </p:spPr>
        <p:txBody>
          <a:bodyPr wrap="square" rtlCol="0">
            <a:spAutoFit/>
          </a:bodyPr>
          <a:lstStyle/>
          <a:p>
            <a:r>
              <a:rPr lang="en-IN" sz="2200" dirty="0"/>
              <a:t>Interest cost </a:t>
            </a:r>
            <a:r>
              <a:rPr lang="en-IN" sz="2200" b="1" dirty="0">
                <a:solidFill>
                  <a:srgbClr val="C00000"/>
                </a:solidFill>
              </a:rPr>
              <a:t>(6% × $400)</a:t>
            </a:r>
          </a:p>
        </p:txBody>
      </p:sp>
      <p:cxnSp>
        <p:nvCxnSpPr>
          <p:cNvPr id="56" name="Straight Arrow Connector 55"/>
          <p:cNvCxnSpPr>
            <a:stCxn id="57" idx="0"/>
          </p:cNvCxnSpPr>
          <p:nvPr/>
        </p:nvCxnSpPr>
        <p:spPr>
          <a:xfrm flipH="1" flipV="1">
            <a:off x="3276600" y="2751403"/>
            <a:ext cx="1559092" cy="2194617"/>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1066800" y="4946020"/>
            <a:ext cx="7537784" cy="692780"/>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p:cNvSpPr/>
          <p:nvPr/>
        </p:nvSpPr>
        <p:spPr>
          <a:xfrm>
            <a:off x="2362200" y="2335708"/>
            <a:ext cx="1524000" cy="430887"/>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789151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par>
                                <p:cTn id="44" presetID="10" presetClass="entr" presetSubtype="0" fill="hold"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500"/>
                                        <p:tgtEl>
                                          <p:spTgt spid="51"/>
                                        </p:tgtEl>
                                      </p:cBhvr>
                                    </p:animEffect>
                                  </p:childTnLst>
                                </p:cTn>
                              </p:par>
                              <p:par>
                                <p:cTn id="47" presetID="10" presetClass="entr" presetSubtype="0" fill="hold"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par>
                                <p:cTn id="50" presetID="10" presetClass="entr" presetSubtype="0" fill="hold"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500"/>
                                        <p:tgtEl>
                                          <p:spTgt spid="5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6">
                                            <p:txEl>
                                              <p:pRg st="6" end="6"/>
                                            </p:txEl>
                                          </p:spTgt>
                                        </p:tgtEl>
                                        <p:attrNameLst>
                                          <p:attrName>style.visibility</p:attrName>
                                        </p:attrNameLst>
                                      </p:cBhvr>
                                      <p:to>
                                        <p:strVal val="visible"/>
                                      </p:to>
                                    </p:set>
                                    <p:animEffect transition="in" filter="fade">
                                      <p:cBhvr>
                                        <p:cTn id="63" dur="500"/>
                                        <p:tgtEl>
                                          <p:spTgt spid="16">
                                            <p:txEl>
                                              <p:pRg st="6" end="6"/>
                                            </p:txEl>
                                          </p:spTgt>
                                        </p:tgtEl>
                                      </p:cBhvr>
                                    </p:animEffect>
                                  </p:childTnLst>
                                </p:cTn>
                              </p:par>
                            </p:childTnLst>
                          </p:cTn>
                        </p:par>
                        <p:par>
                          <p:cTn id="64" fill="hold">
                            <p:stCondLst>
                              <p:cond delay="500"/>
                            </p:stCondLst>
                            <p:childTnLst>
                              <p:par>
                                <p:cTn id="65" presetID="10" presetClass="entr" presetSubtype="0" fill="hold" nodeType="afterEffect">
                                  <p:stCondLst>
                                    <p:cond delay="0"/>
                                  </p:stCondLst>
                                  <p:childTnLst>
                                    <p:set>
                                      <p:cBhvr>
                                        <p:cTn id="66" dur="1" fill="hold">
                                          <p:stCondLst>
                                            <p:cond delay="0"/>
                                          </p:stCondLst>
                                        </p:cTn>
                                        <p:tgtEl>
                                          <p:spTgt spid="16">
                                            <p:txEl>
                                              <p:pRg st="7" end="7"/>
                                            </p:txEl>
                                          </p:spTgt>
                                        </p:tgtEl>
                                        <p:attrNameLst>
                                          <p:attrName>style.visibility</p:attrName>
                                        </p:attrNameLst>
                                      </p:cBhvr>
                                      <p:to>
                                        <p:strVal val="visible"/>
                                      </p:to>
                                    </p:set>
                                    <p:animEffect transition="in" filter="fade">
                                      <p:cBhvr>
                                        <p:cTn id="67" dur="500"/>
                                        <p:tgtEl>
                                          <p:spTgt spid="16">
                                            <p:txEl>
                                              <p:pRg st="7" end="7"/>
                                            </p:txEl>
                                          </p:spTgt>
                                        </p:tgtEl>
                                      </p:cBhvr>
                                    </p:animEffect>
                                  </p:childTnLst>
                                </p:cTn>
                              </p:par>
                            </p:childTnLst>
                          </p:cTn>
                        </p:par>
                        <p:par>
                          <p:cTn id="68" fill="hold">
                            <p:stCondLst>
                              <p:cond delay="1000"/>
                            </p:stCondLst>
                            <p:childTnLst>
                              <p:par>
                                <p:cTn id="69" presetID="22" presetClass="entr" presetSubtype="4"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down)">
                                      <p:cBhvr>
                                        <p:cTn id="71" dur="500"/>
                                        <p:tgtEl>
                                          <p:spTgt spid="57"/>
                                        </p:tgtEl>
                                      </p:cBhvr>
                                    </p:animEffect>
                                  </p:childTnLst>
                                </p:cTn>
                              </p:par>
                            </p:childTnLst>
                          </p:cTn>
                        </p:par>
                        <p:par>
                          <p:cTn id="72" fill="hold">
                            <p:stCondLst>
                              <p:cond delay="1500"/>
                            </p:stCondLst>
                            <p:childTnLst>
                              <p:par>
                                <p:cTn id="73" presetID="22" presetClass="entr" presetSubtype="4"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wipe(down)">
                                      <p:cBhvr>
                                        <p:cTn id="75" dur="500"/>
                                        <p:tgtEl>
                                          <p:spTgt spid="56"/>
                                        </p:tgtEl>
                                      </p:cBhvr>
                                    </p:animEffect>
                                  </p:childTnLst>
                                </p:cTn>
                              </p:par>
                            </p:childTnLst>
                          </p:cTn>
                        </p:par>
                        <p:par>
                          <p:cTn id="76" fill="hold">
                            <p:stCondLst>
                              <p:cond delay="2000"/>
                            </p:stCondLst>
                            <p:childTnLst>
                              <p:par>
                                <p:cTn id="77" presetID="22" presetClass="entr" presetSubtype="4"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wipe(down)">
                                      <p:cBhvr>
                                        <p:cTn id="79" dur="500"/>
                                        <p:tgtEl>
                                          <p:spTgt spid="58"/>
                                        </p:tgtEl>
                                      </p:cBhvr>
                                    </p:animEffect>
                                  </p:childTnLst>
                                </p:cTn>
                              </p:par>
                            </p:childTnLst>
                          </p:cTn>
                        </p:par>
                        <p:par>
                          <p:cTn id="80" fill="hold">
                            <p:stCondLst>
                              <p:cond delay="2500"/>
                            </p:stCondLst>
                            <p:childTnLst>
                              <p:par>
                                <p:cTn id="81" presetID="26" presetClass="emph" presetSubtype="0" fill="hold" grpId="1" nodeType="afterEffect">
                                  <p:stCondLst>
                                    <p:cond delay="0"/>
                                  </p:stCondLst>
                                  <p:childTnLst>
                                    <p:animEffect transition="out" filter="fade">
                                      <p:cBhvr>
                                        <p:cTn id="82" dur="500" tmFilter="0, 0; .2, .5; .8, .5; 1, 0"/>
                                        <p:tgtEl>
                                          <p:spTgt spid="46"/>
                                        </p:tgtEl>
                                      </p:cBhvr>
                                    </p:animEffect>
                                    <p:animScale>
                                      <p:cBhvr>
                                        <p:cTn id="83" dur="250" autoRev="1" fill="hold"/>
                                        <p:tgtEl>
                                          <p:spTgt spid="46"/>
                                        </p:tgtEl>
                                      </p:cBhvr>
                                      <p:by x="105000" y="105000"/>
                                    </p:animScale>
                                  </p:childTnLst>
                                </p:cTn>
                              </p:par>
                              <p:par>
                                <p:cTn id="84" presetID="26" presetClass="emph" presetSubtype="0" fill="hold" grpId="1" nodeType="withEffect">
                                  <p:stCondLst>
                                    <p:cond delay="0"/>
                                  </p:stCondLst>
                                  <p:childTnLst>
                                    <p:animEffect transition="out" filter="fade">
                                      <p:cBhvr>
                                        <p:cTn id="85" dur="500" tmFilter="0, 0; .2, .5; .8, .5; 1, 0"/>
                                        <p:tgtEl>
                                          <p:spTgt spid="55"/>
                                        </p:tgtEl>
                                      </p:cBhvr>
                                    </p:animEffect>
                                    <p:animScale>
                                      <p:cBhvr>
                                        <p:cTn id="86" dur="250" autoRev="1" fill="hold"/>
                                        <p:tgtEl>
                                          <p:spTgt spid="55"/>
                                        </p:tgtEl>
                                      </p:cBhvr>
                                      <p:by x="105000" y="105000"/>
                                    </p:animScale>
                                  </p:childTnLst>
                                </p:cTn>
                              </p:par>
                            </p:childTnLst>
                          </p:cTn>
                        </p:par>
                        <p:par>
                          <p:cTn id="87" fill="hold">
                            <p:stCondLst>
                              <p:cond delay="3000"/>
                            </p:stCondLst>
                            <p:childTnLst>
                              <p:par>
                                <p:cTn id="88" presetID="10" presetClass="entr" presetSubtype="0" fill="hold" nodeType="afterEffect">
                                  <p:stCondLst>
                                    <p:cond delay="0"/>
                                  </p:stCondLst>
                                  <p:childTnLst>
                                    <p:set>
                                      <p:cBhvr>
                                        <p:cTn id="89" dur="1" fill="hold">
                                          <p:stCondLst>
                                            <p:cond delay="0"/>
                                          </p:stCondLst>
                                        </p:cTn>
                                        <p:tgtEl>
                                          <p:spTgt spid="16">
                                            <p:txEl>
                                              <p:pRg st="8" end="8"/>
                                            </p:txEl>
                                          </p:spTgt>
                                        </p:tgtEl>
                                        <p:attrNameLst>
                                          <p:attrName>style.visibility</p:attrName>
                                        </p:attrNameLst>
                                      </p:cBhvr>
                                      <p:to>
                                        <p:strVal val="visible"/>
                                      </p:to>
                                    </p:set>
                                    <p:animEffect transition="in" filter="fade">
                                      <p:cBhvr>
                                        <p:cTn id="90" dur="500"/>
                                        <p:tgtEl>
                                          <p:spTgt spid="1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5" grpId="0"/>
      <p:bldP spid="46" grpId="0"/>
      <p:bldP spid="46" grpId="1"/>
      <p:bldP spid="47" grpId="0"/>
      <p:bldP spid="48" grpId="0"/>
      <p:bldP spid="49" grpId="0"/>
      <p:bldP spid="50" grpId="0"/>
      <p:bldP spid="54" grpId="0"/>
      <p:bldP spid="55" grpId="0"/>
      <p:bldP spid="55" grpId="1"/>
      <p:bldP spid="57" grpId="0" animBg="1"/>
      <p:bldP spid="5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(cont. 4)</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057775"/>
          </a:xfrm>
        </p:spPr>
        <p:txBody>
          <a:bodyPr>
            <a:normAutofit/>
          </a:bodyPr>
          <a:lstStyle/>
          <a:p>
            <a:endParaRPr lang="en-IN" dirty="0"/>
          </a:p>
          <a:p>
            <a:pPr marL="0" indent="0">
              <a:buNone/>
            </a:pPr>
            <a:endParaRPr lang="en-US" dirty="0"/>
          </a:p>
          <a:p>
            <a:endParaRPr lang="en-US" dirty="0"/>
          </a:p>
          <a:p>
            <a:pPr marL="0" indent="0">
              <a:buNone/>
            </a:pPr>
            <a:endParaRPr lang="en-US" dirty="0"/>
          </a:p>
          <a:p>
            <a:pPr marL="0" indent="0">
              <a:buNone/>
            </a:pPr>
            <a:endParaRPr lang="en-US" dirty="0"/>
          </a:p>
          <a:p>
            <a:pPr marL="0" indent="0">
              <a:buNone/>
            </a:pPr>
            <a:endParaRPr lang="en-US" b="1" dirty="0">
              <a:solidFill>
                <a:schemeClr val="accent1">
                  <a:lumMod val="50000"/>
                </a:schemeClr>
              </a:solidFill>
            </a:endParaRPr>
          </a:p>
          <a:p>
            <a:pPr marL="0" indent="0">
              <a:buNone/>
            </a:pPr>
            <a:r>
              <a:rPr lang="en-US" sz="2200" b="1" dirty="0">
                <a:solidFill>
                  <a:srgbClr val="C00000"/>
                </a:solidFill>
              </a:rPr>
              <a:t>3) Return on Plan Assets</a:t>
            </a:r>
          </a:p>
          <a:p>
            <a:r>
              <a:rPr lang="en-US" sz="2200" dirty="0"/>
              <a:t>Includes dividends, interest, and capital gains earned from plan assets</a:t>
            </a:r>
            <a:endParaRPr lang="en-US" sz="2200" b="1" dirty="0">
              <a:solidFill>
                <a:schemeClr val="accent1">
                  <a:lumMod val="50000"/>
                </a:schemeClr>
              </a:solidFill>
            </a:endParaRPr>
          </a:p>
          <a:p>
            <a:r>
              <a:rPr lang="en-IN" sz="2200" dirty="0"/>
              <a:t>When accounting for the return, we need to differentiate between its two modes: the </a:t>
            </a:r>
            <a:r>
              <a:rPr lang="en-IN" sz="2200" b="1" dirty="0">
                <a:solidFill>
                  <a:srgbClr val="C00000"/>
                </a:solidFill>
              </a:rPr>
              <a:t>expected</a:t>
            </a:r>
            <a:r>
              <a:rPr lang="en-IN" sz="2200" b="1" i="1" dirty="0">
                <a:solidFill>
                  <a:srgbClr val="C00000"/>
                </a:solidFill>
              </a:rPr>
              <a:t> </a:t>
            </a:r>
            <a:r>
              <a:rPr lang="en-IN" sz="2200" b="1" dirty="0">
                <a:solidFill>
                  <a:srgbClr val="C00000"/>
                </a:solidFill>
              </a:rPr>
              <a:t>return </a:t>
            </a:r>
            <a:r>
              <a:rPr lang="en-IN" sz="2200" dirty="0"/>
              <a:t>and the </a:t>
            </a:r>
            <a:r>
              <a:rPr lang="en-IN" sz="2200" b="1" dirty="0">
                <a:solidFill>
                  <a:srgbClr val="C00000"/>
                </a:solidFill>
              </a:rPr>
              <a:t>actual</a:t>
            </a:r>
            <a:r>
              <a:rPr lang="en-IN" sz="2200" b="1" i="1" dirty="0">
                <a:solidFill>
                  <a:srgbClr val="C00000"/>
                </a:solidFill>
              </a:rPr>
              <a:t> </a:t>
            </a:r>
            <a:r>
              <a:rPr lang="en-IN" sz="2200" b="1" dirty="0">
                <a:solidFill>
                  <a:srgbClr val="C00000"/>
                </a:solidFill>
              </a:rPr>
              <a:t>return</a:t>
            </a:r>
            <a:endParaRPr lang="en-US" sz="2200" b="1" dirty="0">
              <a:solidFill>
                <a:srgbClr val="C00000"/>
              </a:solidFill>
            </a:endParaRPr>
          </a:p>
        </p:txBody>
      </p:sp>
      <p:sp>
        <p:nvSpPr>
          <p:cNvPr id="32" name="TextBox 31"/>
          <p:cNvSpPr txBox="1"/>
          <p:nvPr/>
        </p:nvSpPr>
        <p:spPr>
          <a:xfrm>
            <a:off x="844884" y="1945233"/>
            <a:ext cx="5784516" cy="430887"/>
          </a:xfrm>
          <a:prstGeom prst="rect">
            <a:avLst/>
          </a:prstGeom>
          <a:noFill/>
        </p:spPr>
        <p:txBody>
          <a:bodyPr wrap="square" rtlCol="0">
            <a:spAutoFit/>
          </a:bodyPr>
          <a:lstStyle/>
          <a:p>
            <a:r>
              <a:rPr lang="en-IN" sz="2200" dirty="0"/>
              <a:t>Service cost</a:t>
            </a:r>
          </a:p>
        </p:txBody>
      </p:sp>
      <p:sp>
        <p:nvSpPr>
          <p:cNvPr id="33" name="TextBox 32"/>
          <p:cNvSpPr txBox="1"/>
          <p:nvPr/>
        </p:nvSpPr>
        <p:spPr>
          <a:xfrm>
            <a:off x="822098" y="1205408"/>
            <a:ext cx="7102702" cy="430887"/>
          </a:xfrm>
          <a:prstGeom prst="rect">
            <a:avLst/>
          </a:prstGeom>
          <a:noFill/>
        </p:spPr>
        <p:txBody>
          <a:bodyPr wrap="square" rtlCol="0">
            <a:spAutoFit/>
          </a:bodyPr>
          <a:lstStyle/>
          <a:p>
            <a:r>
              <a:rPr lang="en-IN" sz="2200" b="1" dirty="0"/>
              <a:t>Global’s 2018 </a:t>
            </a:r>
            <a:r>
              <a:rPr lang="en-IN" sz="2200" b="1" dirty="0" smtClean="0"/>
              <a:t>pension </a:t>
            </a:r>
            <a:r>
              <a:rPr lang="en-IN" sz="2200" b="1" dirty="0"/>
              <a:t>e</a:t>
            </a:r>
            <a:r>
              <a:rPr lang="en-IN" sz="2200" b="1" dirty="0" smtClean="0"/>
              <a:t>xpense </a:t>
            </a:r>
            <a:r>
              <a:rPr lang="en-IN" sz="2200" b="1" dirty="0"/>
              <a:t>i</a:t>
            </a:r>
            <a:r>
              <a:rPr lang="en-IN" sz="2200" b="1" dirty="0" smtClean="0"/>
              <a:t>s </a:t>
            </a:r>
            <a:r>
              <a:rPr lang="en-IN" sz="2200" b="1" dirty="0"/>
              <a:t>d</a:t>
            </a:r>
            <a:r>
              <a:rPr lang="en-IN" sz="2200" b="1" dirty="0" smtClean="0"/>
              <a:t>etermined </a:t>
            </a:r>
            <a:r>
              <a:rPr lang="en-IN" sz="2200" b="1" dirty="0"/>
              <a:t>as </a:t>
            </a:r>
            <a:r>
              <a:rPr lang="en-IN" sz="2200" b="1" dirty="0" smtClean="0"/>
              <a:t>follows</a:t>
            </a:r>
            <a:r>
              <a:rPr lang="en-IN" sz="2200" b="1" dirty="0"/>
              <a:t>:</a:t>
            </a:r>
          </a:p>
        </p:txBody>
      </p:sp>
      <p:sp>
        <p:nvSpPr>
          <p:cNvPr id="34" name="TextBox 33"/>
          <p:cNvSpPr txBox="1"/>
          <p:nvPr/>
        </p:nvSpPr>
        <p:spPr>
          <a:xfrm>
            <a:off x="844884" y="2726263"/>
            <a:ext cx="7226300" cy="430887"/>
          </a:xfrm>
          <a:prstGeom prst="rect">
            <a:avLst/>
          </a:prstGeom>
          <a:noFill/>
        </p:spPr>
        <p:txBody>
          <a:bodyPr wrap="square" rtlCol="0">
            <a:spAutoFit/>
          </a:bodyPr>
          <a:lstStyle/>
          <a:p>
            <a:r>
              <a:rPr lang="en-IN" sz="2200" dirty="0"/>
              <a:t>Expected return on the plan assets ($30 actual, less $3 gain)</a:t>
            </a:r>
          </a:p>
        </p:txBody>
      </p:sp>
      <p:sp>
        <p:nvSpPr>
          <p:cNvPr id="35" name="TextBox 34"/>
          <p:cNvSpPr txBox="1"/>
          <p:nvPr/>
        </p:nvSpPr>
        <p:spPr>
          <a:xfrm>
            <a:off x="844883" y="3116778"/>
            <a:ext cx="7167649" cy="430887"/>
          </a:xfrm>
          <a:prstGeom prst="rect">
            <a:avLst/>
          </a:prstGeom>
          <a:noFill/>
        </p:spPr>
        <p:txBody>
          <a:bodyPr wrap="square" rtlCol="0">
            <a:spAutoFit/>
          </a:bodyPr>
          <a:lstStyle/>
          <a:p>
            <a:r>
              <a:rPr lang="en-IN" sz="2200" dirty="0"/>
              <a:t>Amortization of prior service cost (calculated later)</a:t>
            </a:r>
          </a:p>
        </p:txBody>
      </p:sp>
      <p:sp>
        <p:nvSpPr>
          <p:cNvPr id="36" name="TextBox 35"/>
          <p:cNvSpPr txBox="1"/>
          <p:nvPr/>
        </p:nvSpPr>
        <p:spPr>
          <a:xfrm>
            <a:off x="844884" y="3507293"/>
            <a:ext cx="7226300" cy="430887"/>
          </a:xfrm>
          <a:prstGeom prst="rect">
            <a:avLst/>
          </a:prstGeom>
          <a:noFill/>
        </p:spPr>
        <p:txBody>
          <a:bodyPr wrap="square" rtlCol="0">
            <a:spAutoFit/>
          </a:bodyPr>
          <a:lstStyle/>
          <a:p>
            <a:r>
              <a:rPr lang="en-IN" sz="2200" dirty="0"/>
              <a:t>Amortization of net loss (calculated later)</a:t>
            </a:r>
          </a:p>
        </p:txBody>
      </p:sp>
      <p:sp>
        <p:nvSpPr>
          <p:cNvPr id="37" name="TextBox 36"/>
          <p:cNvSpPr txBox="1"/>
          <p:nvPr/>
        </p:nvSpPr>
        <p:spPr>
          <a:xfrm>
            <a:off x="844884" y="3897808"/>
            <a:ext cx="6902450" cy="430887"/>
          </a:xfrm>
          <a:prstGeom prst="rect">
            <a:avLst/>
          </a:prstGeom>
          <a:noFill/>
        </p:spPr>
        <p:txBody>
          <a:bodyPr wrap="square" rtlCol="0">
            <a:spAutoFit/>
          </a:bodyPr>
          <a:lstStyle/>
          <a:p>
            <a:r>
              <a:rPr lang="en-IN" sz="2200" b="1" dirty="0"/>
              <a:t>Pension expense</a:t>
            </a:r>
          </a:p>
        </p:txBody>
      </p:sp>
      <p:cxnSp>
        <p:nvCxnSpPr>
          <p:cNvPr id="38" name="Straight Connector 37"/>
          <p:cNvCxnSpPr/>
          <p:nvPr/>
        </p:nvCxnSpPr>
        <p:spPr>
          <a:xfrm>
            <a:off x="927242" y="1935718"/>
            <a:ext cx="80497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7949033" y="1935718"/>
            <a:ext cx="655551" cy="430887"/>
          </a:xfrm>
          <a:prstGeom prst="rect">
            <a:avLst/>
          </a:prstGeom>
          <a:noFill/>
        </p:spPr>
        <p:txBody>
          <a:bodyPr wrap="square" rtlCol="0">
            <a:spAutoFit/>
          </a:bodyPr>
          <a:lstStyle/>
          <a:p>
            <a:pPr algn="r"/>
            <a:r>
              <a:rPr lang="en-IN" sz="2200" dirty="0"/>
              <a:t>$41</a:t>
            </a:r>
          </a:p>
        </p:txBody>
      </p:sp>
      <p:sp>
        <p:nvSpPr>
          <p:cNvPr id="40" name="TextBox 39"/>
          <p:cNvSpPr txBox="1"/>
          <p:nvPr/>
        </p:nvSpPr>
        <p:spPr>
          <a:xfrm>
            <a:off x="7949033" y="2320516"/>
            <a:ext cx="655551" cy="430887"/>
          </a:xfrm>
          <a:prstGeom prst="rect">
            <a:avLst/>
          </a:prstGeom>
          <a:noFill/>
        </p:spPr>
        <p:txBody>
          <a:bodyPr wrap="square" rtlCol="0">
            <a:spAutoFit/>
          </a:bodyPr>
          <a:lstStyle/>
          <a:p>
            <a:pPr algn="r"/>
            <a:r>
              <a:rPr lang="en-IN" sz="2200" dirty="0"/>
              <a:t>24</a:t>
            </a:r>
          </a:p>
        </p:txBody>
      </p:sp>
      <p:sp>
        <p:nvSpPr>
          <p:cNvPr id="41" name="TextBox 40"/>
          <p:cNvSpPr txBox="1"/>
          <p:nvPr/>
        </p:nvSpPr>
        <p:spPr>
          <a:xfrm>
            <a:off x="8012533" y="2718014"/>
            <a:ext cx="655551" cy="430887"/>
          </a:xfrm>
          <a:prstGeom prst="rect">
            <a:avLst/>
          </a:prstGeom>
          <a:noFill/>
        </p:spPr>
        <p:txBody>
          <a:bodyPr wrap="square" rtlCol="0">
            <a:spAutoFit/>
          </a:bodyPr>
          <a:lstStyle/>
          <a:p>
            <a:pPr algn="r"/>
            <a:r>
              <a:rPr lang="en-IN" sz="2200" dirty="0"/>
              <a:t>(27)</a:t>
            </a:r>
          </a:p>
        </p:txBody>
      </p:sp>
      <p:sp>
        <p:nvSpPr>
          <p:cNvPr id="42" name="TextBox 41"/>
          <p:cNvSpPr txBox="1"/>
          <p:nvPr/>
        </p:nvSpPr>
        <p:spPr>
          <a:xfrm>
            <a:off x="7949033" y="3128212"/>
            <a:ext cx="655551" cy="430887"/>
          </a:xfrm>
          <a:prstGeom prst="rect">
            <a:avLst/>
          </a:prstGeom>
          <a:noFill/>
        </p:spPr>
        <p:txBody>
          <a:bodyPr wrap="square" rtlCol="0">
            <a:spAutoFit/>
          </a:bodyPr>
          <a:lstStyle/>
          <a:p>
            <a:pPr algn="r"/>
            <a:r>
              <a:rPr lang="en-IN" sz="2200" dirty="0"/>
              <a:t>4</a:t>
            </a:r>
          </a:p>
        </p:txBody>
      </p:sp>
      <p:sp>
        <p:nvSpPr>
          <p:cNvPr id="43" name="TextBox 42"/>
          <p:cNvSpPr txBox="1"/>
          <p:nvPr/>
        </p:nvSpPr>
        <p:spPr>
          <a:xfrm>
            <a:off x="7949033" y="3513010"/>
            <a:ext cx="655551" cy="430887"/>
          </a:xfrm>
          <a:prstGeom prst="rect">
            <a:avLst/>
          </a:prstGeom>
          <a:noFill/>
        </p:spPr>
        <p:txBody>
          <a:bodyPr wrap="square" rtlCol="0">
            <a:spAutoFit/>
          </a:bodyPr>
          <a:lstStyle/>
          <a:p>
            <a:pPr algn="r"/>
            <a:r>
              <a:rPr lang="en-IN" sz="2200" dirty="0"/>
              <a:t>1</a:t>
            </a:r>
          </a:p>
        </p:txBody>
      </p:sp>
      <p:sp>
        <p:nvSpPr>
          <p:cNvPr id="44" name="TextBox 43"/>
          <p:cNvSpPr txBox="1"/>
          <p:nvPr/>
        </p:nvSpPr>
        <p:spPr>
          <a:xfrm>
            <a:off x="7949033" y="3885108"/>
            <a:ext cx="655551" cy="430887"/>
          </a:xfrm>
          <a:prstGeom prst="rect">
            <a:avLst/>
          </a:prstGeom>
          <a:noFill/>
        </p:spPr>
        <p:txBody>
          <a:bodyPr wrap="square" rtlCol="0">
            <a:spAutoFit/>
          </a:bodyPr>
          <a:lstStyle/>
          <a:p>
            <a:pPr algn="r"/>
            <a:r>
              <a:rPr lang="en-IN" sz="2200" dirty="0"/>
              <a:t>$43</a:t>
            </a:r>
          </a:p>
        </p:txBody>
      </p:sp>
      <p:cxnSp>
        <p:nvCxnSpPr>
          <p:cNvPr id="45" name="Straight Connector 44"/>
          <p:cNvCxnSpPr/>
          <p:nvPr/>
        </p:nvCxnSpPr>
        <p:spPr>
          <a:xfrm>
            <a:off x="7978439" y="4247118"/>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978438" y="4285218"/>
            <a:ext cx="5551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978439" y="3930591"/>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7398084" y="1542018"/>
            <a:ext cx="1720516" cy="400110"/>
          </a:xfrm>
          <a:prstGeom prst="rect">
            <a:avLst/>
          </a:prstGeom>
          <a:noFill/>
        </p:spPr>
        <p:txBody>
          <a:bodyPr wrap="square" rtlCol="0">
            <a:spAutoFit/>
          </a:bodyPr>
          <a:lstStyle/>
          <a:p>
            <a:pPr algn="ctr"/>
            <a:r>
              <a:rPr lang="en-IN" sz="2000" dirty="0"/>
              <a:t>($ in millions)</a:t>
            </a:r>
            <a:endParaRPr lang="nn-NO" sz="2000" dirty="0"/>
          </a:p>
        </p:txBody>
      </p:sp>
      <p:sp>
        <p:nvSpPr>
          <p:cNvPr id="49" name="TextBox 48"/>
          <p:cNvSpPr txBox="1"/>
          <p:nvPr/>
        </p:nvSpPr>
        <p:spPr>
          <a:xfrm>
            <a:off x="844884" y="2335708"/>
            <a:ext cx="8273716" cy="430887"/>
          </a:xfrm>
          <a:prstGeom prst="rect">
            <a:avLst/>
          </a:prstGeom>
          <a:noFill/>
        </p:spPr>
        <p:txBody>
          <a:bodyPr wrap="square" rtlCol="0">
            <a:spAutoFit/>
          </a:bodyPr>
          <a:lstStyle/>
          <a:p>
            <a:r>
              <a:rPr lang="en-IN" sz="2200" dirty="0"/>
              <a:t>Interest cost (6% × $400)</a:t>
            </a:r>
          </a:p>
        </p:txBody>
      </p:sp>
      <p:cxnSp>
        <p:nvCxnSpPr>
          <p:cNvPr id="5" name="Straight Arrow Connector 4"/>
          <p:cNvCxnSpPr/>
          <p:nvPr/>
        </p:nvCxnSpPr>
        <p:spPr>
          <a:xfrm flipV="1">
            <a:off x="4191000" y="2941706"/>
            <a:ext cx="3962400" cy="3154294"/>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flipV="1">
            <a:off x="5257800" y="3010882"/>
            <a:ext cx="1371600" cy="3092142"/>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08726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par>
                                <p:cTn id="44" presetID="10" presetClass="entr" presetSubtype="0"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nodeType="with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par>
                                <p:cTn id="50" presetID="10" presetClass="entr" presetSubtype="0" fill="hold"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500"/>
                                        <p:tgtEl>
                                          <p:spTgt spid="4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fade">
                                      <p:cBhvr>
                                        <p:cTn id="58" dur="500"/>
                                        <p:tgtEl>
                                          <p:spTgt spid="49"/>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6">
                                            <p:txEl>
                                              <p:pRg st="6" end="6"/>
                                            </p:txEl>
                                          </p:spTgt>
                                        </p:tgtEl>
                                        <p:attrNameLst>
                                          <p:attrName>style.visibility</p:attrName>
                                        </p:attrNameLst>
                                      </p:cBhvr>
                                      <p:to>
                                        <p:strVal val="visible"/>
                                      </p:to>
                                    </p:set>
                                    <p:animEffect transition="in" filter="fade">
                                      <p:cBhvr>
                                        <p:cTn id="63" dur="500"/>
                                        <p:tgtEl>
                                          <p:spTgt spid="16">
                                            <p:txEl>
                                              <p:pRg st="6" end="6"/>
                                            </p:txEl>
                                          </p:spTgt>
                                        </p:tgtEl>
                                      </p:cBhvr>
                                    </p:animEffect>
                                  </p:childTnLst>
                                </p:cTn>
                              </p:par>
                            </p:childTnLst>
                          </p:cTn>
                        </p:par>
                        <p:par>
                          <p:cTn id="64" fill="hold">
                            <p:stCondLst>
                              <p:cond delay="500"/>
                            </p:stCondLst>
                            <p:childTnLst>
                              <p:par>
                                <p:cTn id="65" presetID="10" presetClass="entr" presetSubtype="0" fill="hold" nodeType="afterEffect">
                                  <p:stCondLst>
                                    <p:cond delay="0"/>
                                  </p:stCondLst>
                                  <p:childTnLst>
                                    <p:set>
                                      <p:cBhvr>
                                        <p:cTn id="66" dur="1" fill="hold">
                                          <p:stCondLst>
                                            <p:cond delay="0"/>
                                          </p:stCondLst>
                                        </p:cTn>
                                        <p:tgtEl>
                                          <p:spTgt spid="16">
                                            <p:txEl>
                                              <p:pRg st="7" end="7"/>
                                            </p:txEl>
                                          </p:spTgt>
                                        </p:tgtEl>
                                        <p:attrNameLst>
                                          <p:attrName>style.visibility</p:attrName>
                                        </p:attrNameLst>
                                      </p:cBhvr>
                                      <p:to>
                                        <p:strVal val="visible"/>
                                      </p:to>
                                    </p:set>
                                    <p:animEffect transition="in" filter="fade">
                                      <p:cBhvr>
                                        <p:cTn id="67" dur="500"/>
                                        <p:tgtEl>
                                          <p:spTgt spid="16">
                                            <p:txEl>
                                              <p:pRg st="7" end="7"/>
                                            </p:txEl>
                                          </p:spTgt>
                                        </p:tgtEl>
                                      </p:cBhvr>
                                    </p:animEffect>
                                  </p:childTnLst>
                                </p:cTn>
                              </p:par>
                            </p:childTnLst>
                          </p:cTn>
                        </p:par>
                        <p:par>
                          <p:cTn id="68" fill="hold">
                            <p:stCondLst>
                              <p:cond delay="1000"/>
                            </p:stCondLst>
                            <p:childTnLst>
                              <p:par>
                                <p:cTn id="69" presetID="10" presetClass="entr" presetSubtype="0" fill="hold" nodeType="afterEffect">
                                  <p:stCondLst>
                                    <p:cond delay="0"/>
                                  </p:stCondLst>
                                  <p:childTnLst>
                                    <p:set>
                                      <p:cBhvr>
                                        <p:cTn id="70" dur="1" fill="hold">
                                          <p:stCondLst>
                                            <p:cond delay="0"/>
                                          </p:stCondLst>
                                        </p:cTn>
                                        <p:tgtEl>
                                          <p:spTgt spid="16">
                                            <p:txEl>
                                              <p:pRg st="8" end="8"/>
                                            </p:txEl>
                                          </p:spTgt>
                                        </p:tgtEl>
                                        <p:attrNameLst>
                                          <p:attrName>style.visibility</p:attrName>
                                        </p:attrNameLst>
                                      </p:cBhvr>
                                      <p:to>
                                        <p:strVal val="visible"/>
                                      </p:to>
                                    </p:set>
                                    <p:animEffect transition="in" filter="fade">
                                      <p:cBhvr>
                                        <p:cTn id="71" dur="500"/>
                                        <p:tgtEl>
                                          <p:spTgt spid="16">
                                            <p:txEl>
                                              <p:pRg st="8" end="8"/>
                                            </p:txEl>
                                          </p:spTgt>
                                        </p:tgtEl>
                                      </p:cBhvr>
                                    </p:animEffect>
                                  </p:childTnLst>
                                </p:cTn>
                              </p:par>
                            </p:childTnLst>
                          </p:cTn>
                        </p:par>
                        <p:par>
                          <p:cTn id="72" fill="hold">
                            <p:stCondLst>
                              <p:cond delay="1500"/>
                            </p:stCondLst>
                            <p:childTnLst>
                              <p:par>
                                <p:cTn id="73" presetID="22" presetClass="entr" presetSubtype="4" fill="hold" nodeType="after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down)">
                                      <p:cBhvr>
                                        <p:cTn id="75" dur="500"/>
                                        <p:tgtEl>
                                          <p:spTgt spid="5"/>
                                        </p:tgtEl>
                                      </p:cBhvr>
                                    </p:animEffect>
                                  </p:childTnLst>
                                </p:cTn>
                              </p:par>
                            </p:childTnLst>
                          </p:cTn>
                        </p:par>
                        <p:par>
                          <p:cTn id="76" fill="hold">
                            <p:stCondLst>
                              <p:cond delay="2000"/>
                            </p:stCondLst>
                            <p:childTnLst>
                              <p:par>
                                <p:cTn id="77" presetID="22" presetClass="entr" presetSubtype="4"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down)">
                                      <p:cBhvr>
                                        <p:cTn id="7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9" grpId="0"/>
      <p:bldP spid="40" grpId="0"/>
      <p:bldP spid="41" grpId="0"/>
      <p:bldP spid="42" grpId="0"/>
      <p:bldP spid="43" grpId="0"/>
      <p:bldP spid="44" grpId="0"/>
      <p:bldP spid="48" grpId="0"/>
      <p:bldP spid="4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(cont. 5)</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057775"/>
          </a:xfrm>
        </p:spPr>
        <p:txBody>
          <a:bodyPr>
            <a:normAutofit/>
          </a:bodyPr>
          <a:lstStyle/>
          <a:p>
            <a:endParaRPr lang="en-IN" dirty="0"/>
          </a:p>
          <a:p>
            <a:pPr marL="0" indent="0">
              <a:buNone/>
            </a:pPr>
            <a:endParaRPr lang="en-US" dirty="0"/>
          </a:p>
          <a:p>
            <a:endParaRPr lang="en-US" dirty="0"/>
          </a:p>
          <a:p>
            <a:pPr marL="0" indent="0">
              <a:buNone/>
            </a:pPr>
            <a:endParaRPr lang="en-US" dirty="0"/>
          </a:p>
          <a:p>
            <a:pPr marL="0" indent="0">
              <a:buNone/>
            </a:pPr>
            <a:endParaRPr lang="en-US" dirty="0"/>
          </a:p>
          <a:p>
            <a:pPr marL="0" indent="0">
              <a:buNone/>
            </a:pPr>
            <a:endParaRPr lang="en-US" b="1" dirty="0">
              <a:solidFill>
                <a:schemeClr val="accent1">
                  <a:lumMod val="50000"/>
                </a:schemeClr>
              </a:solidFill>
            </a:endParaRPr>
          </a:p>
          <a:p>
            <a:r>
              <a:rPr lang="en-US" sz="2400" dirty="0"/>
              <a:t>Actual versus expected return</a:t>
            </a:r>
          </a:p>
          <a:p>
            <a:pPr lvl="1"/>
            <a:r>
              <a:rPr lang="en-IN" sz="2200" b="1" dirty="0">
                <a:solidFill>
                  <a:srgbClr val="C00000"/>
                </a:solidFill>
              </a:rPr>
              <a:t>Expected return </a:t>
            </a:r>
            <a:r>
              <a:rPr lang="en-IN" sz="2200" dirty="0"/>
              <a:t>on plan assets each year </a:t>
            </a:r>
            <a:r>
              <a:rPr lang="en-IN" sz="2200" b="1" dirty="0">
                <a:solidFill>
                  <a:srgbClr val="C00000"/>
                </a:solidFill>
              </a:rPr>
              <a:t>reduces the amount recorded as pension expense</a:t>
            </a:r>
          </a:p>
          <a:p>
            <a:pPr lvl="1"/>
            <a:r>
              <a:rPr lang="en-IN" sz="2200" dirty="0"/>
              <a:t>Interest and return-on-assets components are financial items created rather than direct employee compensation</a:t>
            </a:r>
            <a:endParaRPr lang="en-US" sz="2200" dirty="0"/>
          </a:p>
          <a:p>
            <a:pPr lvl="1"/>
            <a:endParaRPr lang="en-US" sz="2000" dirty="0"/>
          </a:p>
          <a:p>
            <a:pPr lvl="1"/>
            <a:endParaRPr lang="en-US" sz="2000" dirty="0"/>
          </a:p>
        </p:txBody>
      </p:sp>
      <p:sp>
        <p:nvSpPr>
          <p:cNvPr id="42" name="TextBox 41"/>
          <p:cNvSpPr txBox="1"/>
          <p:nvPr/>
        </p:nvSpPr>
        <p:spPr>
          <a:xfrm>
            <a:off x="844884" y="1945233"/>
            <a:ext cx="5784516" cy="430887"/>
          </a:xfrm>
          <a:prstGeom prst="rect">
            <a:avLst/>
          </a:prstGeom>
          <a:noFill/>
        </p:spPr>
        <p:txBody>
          <a:bodyPr wrap="square" rtlCol="0">
            <a:spAutoFit/>
          </a:bodyPr>
          <a:lstStyle/>
          <a:p>
            <a:r>
              <a:rPr lang="en-IN" sz="2200" dirty="0"/>
              <a:t>Service cost</a:t>
            </a:r>
          </a:p>
        </p:txBody>
      </p:sp>
      <p:sp>
        <p:nvSpPr>
          <p:cNvPr id="44" name="TextBox 43"/>
          <p:cNvSpPr txBox="1"/>
          <p:nvPr/>
        </p:nvSpPr>
        <p:spPr>
          <a:xfrm>
            <a:off x="844884" y="2726263"/>
            <a:ext cx="7226300" cy="430887"/>
          </a:xfrm>
          <a:prstGeom prst="rect">
            <a:avLst/>
          </a:prstGeom>
          <a:noFill/>
        </p:spPr>
        <p:txBody>
          <a:bodyPr wrap="square" rtlCol="0">
            <a:spAutoFit/>
          </a:bodyPr>
          <a:lstStyle/>
          <a:p>
            <a:r>
              <a:rPr lang="en-IN" sz="2200" dirty="0"/>
              <a:t>Expected return on the plan assets ($30 actual, less $3 gain)</a:t>
            </a:r>
          </a:p>
        </p:txBody>
      </p:sp>
      <p:sp>
        <p:nvSpPr>
          <p:cNvPr id="45" name="TextBox 44"/>
          <p:cNvSpPr txBox="1"/>
          <p:nvPr/>
        </p:nvSpPr>
        <p:spPr>
          <a:xfrm>
            <a:off x="844883" y="3116778"/>
            <a:ext cx="7167649" cy="430887"/>
          </a:xfrm>
          <a:prstGeom prst="rect">
            <a:avLst/>
          </a:prstGeom>
          <a:noFill/>
        </p:spPr>
        <p:txBody>
          <a:bodyPr wrap="square" rtlCol="0">
            <a:spAutoFit/>
          </a:bodyPr>
          <a:lstStyle/>
          <a:p>
            <a:r>
              <a:rPr lang="en-IN" sz="2200" dirty="0"/>
              <a:t>Amortization of prior service cost (calculated later)</a:t>
            </a:r>
          </a:p>
        </p:txBody>
      </p:sp>
      <p:sp>
        <p:nvSpPr>
          <p:cNvPr id="46" name="TextBox 45"/>
          <p:cNvSpPr txBox="1"/>
          <p:nvPr/>
        </p:nvSpPr>
        <p:spPr>
          <a:xfrm>
            <a:off x="844884" y="3507293"/>
            <a:ext cx="7226300" cy="430887"/>
          </a:xfrm>
          <a:prstGeom prst="rect">
            <a:avLst/>
          </a:prstGeom>
          <a:noFill/>
        </p:spPr>
        <p:txBody>
          <a:bodyPr wrap="square" rtlCol="0">
            <a:spAutoFit/>
          </a:bodyPr>
          <a:lstStyle/>
          <a:p>
            <a:r>
              <a:rPr lang="en-IN" sz="2200" dirty="0"/>
              <a:t>Amortization of net loss (calculated later)</a:t>
            </a:r>
          </a:p>
        </p:txBody>
      </p:sp>
      <p:sp>
        <p:nvSpPr>
          <p:cNvPr id="47" name="TextBox 46"/>
          <p:cNvSpPr txBox="1"/>
          <p:nvPr/>
        </p:nvSpPr>
        <p:spPr>
          <a:xfrm>
            <a:off x="844884" y="3897808"/>
            <a:ext cx="6902450" cy="430887"/>
          </a:xfrm>
          <a:prstGeom prst="rect">
            <a:avLst/>
          </a:prstGeom>
          <a:noFill/>
        </p:spPr>
        <p:txBody>
          <a:bodyPr wrap="square" rtlCol="0">
            <a:spAutoFit/>
          </a:bodyPr>
          <a:lstStyle/>
          <a:p>
            <a:r>
              <a:rPr lang="en-IN" sz="2200" b="1" dirty="0"/>
              <a:t>Pension expense</a:t>
            </a:r>
          </a:p>
        </p:txBody>
      </p:sp>
      <p:cxnSp>
        <p:nvCxnSpPr>
          <p:cNvPr id="48" name="Straight Connector 47"/>
          <p:cNvCxnSpPr/>
          <p:nvPr/>
        </p:nvCxnSpPr>
        <p:spPr>
          <a:xfrm>
            <a:off x="927242" y="1935718"/>
            <a:ext cx="80497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7949033" y="1935718"/>
            <a:ext cx="655551" cy="430887"/>
          </a:xfrm>
          <a:prstGeom prst="rect">
            <a:avLst/>
          </a:prstGeom>
          <a:noFill/>
        </p:spPr>
        <p:txBody>
          <a:bodyPr wrap="square" rtlCol="0">
            <a:spAutoFit/>
          </a:bodyPr>
          <a:lstStyle/>
          <a:p>
            <a:pPr algn="r"/>
            <a:r>
              <a:rPr lang="en-IN" sz="2200" dirty="0"/>
              <a:t>$41</a:t>
            </a:r>
          </a:p>
        </p:txBody>
      </p:sp>
      <p:sp>
        <p:nvSpPr>
          <p:cNvPr id="50" name="TextBox 49"/>
          <p:cNvSpPr txBox="1"/>
          <p:nvPr/>
        </p:nvSpPr>
        <p:spPr>
          <a:xfrm>
            <a:off x="7949033" y="2320516"/>
            <a:ext cx="655551" cy="430887"/>
          </a:xfrm>
          <a:prstGeom prst="rect">
            <a:avLst/>
          </a:prstGeom>
          <a:noFill/>
        </p:spPr>
        <p:txBody>
          <a:bodyPr wrap="square" rtlCol="0">
            <a:spAutoFit/>
          </a:bodyPr>
          <a:lstStyle/>
          <a:p>
            <a:pPr algn="r"/>
            <a:r>
              <a:rPr lang="en-IN" sz="2200" dirty="0"/>
              <a:t>24</a:t>
            </a:r>
          </a:p>
        </p:txBody>
      </p:sp>
      <p:sp>
        <p:nvSpPr>
          <p:cNvPr id="51" name="TextBox 50"/>
          <p:cNvSpPr txBox="1"/>
          <p:nvPr/>
        </p:nvSpPr>
        <p:spPr>
          <a:xfrm>
            <a:off x="8012533" y="2718014"/>
            <a:ext cx="655551" cy="430887"/>
          </a:xfrm>
          <a:prstGeom prst="rect">
            <a:avLst/>
          </a:prstGeom>
          <a:noFill/>
        </p:spPr>
        <p:txBody>
          <a:bodyPr wrap="square" rtlCol="0">
            <a:spAutoFit/>
          </a:bodyPr>
          <a:lstStyle/>
          <a:p>
            <a:pPr algn="r"/>
            <a:r>
              <a:rPr lang="en-IN" sz="2200" dirty="0"/>
              <a:t>(27)</a:t>
            </a:r>
          </a:p>
        </p:txBody>
      </p:sp>
      <p:sp>
        <p:nvSpPr>
          <p:cNvPr id="52" name="TextBox 51"/>
          <p:cNvSpPr txBox="1"/>
          <p:nvPr/>
        </p:nvSpPr>
        <p:spPr>
          <a:xfrm>
            <a:off x="7949033" y="3128212"/>
            <a:ext cx="655551" cy="430887"/>
          </a:xfrm>
          <a:prstGeom prst="rect">
            <a:avLst/>
          </a:prstGeom>
          <a:noFill/>
        </p:spPr>
        <p:txBody>
          <a:bodyPr wrap="square" rtlCol="0">
            <a:spAutoFit/>
          </a:bodyPr>
          <a:lstStyle/>
          <a:p>
            <a:pPr algn="r"/>
            <a:r>
              <a:rPr lang="en-IN" sz="2200" dirty="0"/>
              <a:t>4</a:t>
            </a:r>
          </a:p>
        </p:txBody>
      </p:sp>
      <p:sp>
        <p:nvSpPr>
          <p:cNvPr id="53" name="TextBox 52"/>
          <p:cNvSpPr txBox="1"/>
          <p:nvPr/>
        </p:nvSpPr>
        <p:spPr>
          <a:xfrm>
            <a:off x="7949033" y="3513010"/>
            <a:ext cx="655551" cy="430887"/>
          </a:xfrm>
          <a:prstGeom prst="rect">
            <a:avLst/>
          </a:prstGeom>
          <a:noFill/>
        </p:spPr>
        <p:txBody>
          <a:bodyPr wrap="square" rtlCol="0">
            <a:spAutoFit/>
          </a:bodyPr>
          <a:lstStyle/>
          <a:p>
            <a:pPr algn="r"/>
            <a:r>
              <a:rPr lang="en-IN" sz="2200" dirty="0"/>
              <a:t>1</a:t>
            </a:r>
          </a:p>
        </p:txBody>
      </p:sp>
      <p:sp>
        <p:nvSpPr>
          <p:cNvPr id="54" name="TextBox 53"/>
          <p:cNvSpPr txBox="1"/>
          <p:nvPr/>
        </p:nvSpPr>
        <p:spPr>
          <a:xfrm>
            <a:off x="7949033" y="3885108"/>
            <a:ext cx="655551" cy="430887"/>
          </a:xfrm>
          <a:prstGeom prst="rect">
            <a:avLst/>
          </a:prstGeom>
          <a:noFill/>
        </p:spPr>
        <p:txBody>
          <a:bodyPr wrap="square" rtlCol="0">
            <a:spAutoFit/>
          </a:bodyPr>
          <a:lstStyle/>
          <a:p>
            <a:pPr algn="r"/>
            <a:r>
              <a:rPr lang="en-IN" sz="2200" dirty="0"/>
              <a:t>$43</a:t>
            </a:r>
          </a:p>
        </p:txBody>
      </p:sp>
      <p:cxnSp>
        <p:nvCxnSpPr>
          <p:cNvPr id="55" name="Straight Connector 54"/>
          <p:cNvCxnSpPr/>
          <p:nvPr/>
        </p:nvCxnSpPr>
        <p:spPr>
          <a:xfrm>
            <a:off x="7978439" y="4247118"/>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7978438" y="4285218"/>
            <a:ext cx="5551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7978439" y="3930591"/>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398084" y="1542018"/>
            <a:ext cx="1720516" cy="400110"/>
          </a:xfrm>
          <a:prstGeom prst="rect">
            <a:avLst/>
          </a:prstGeom>
          <a:noFill/>
        </p:spPr>
        <p:txBody>
          <a:bodyPr wrap="square" rtlCol="0">
            <a:spAutoFit/>
          </a:bodyPr>
          <a:lstStyle/>
          <a:p>
            <a:pPr algn="ctr"/>
            <a:r>
              <a:rPr lang="en-IN" sz="2000" dirty="0"/>
              <a:t>($ in millions)</a:t>
            </a:r>
            <a:endParaRPr lang="nn-NO" sz="2000" dirty="0"/>
          </a:p>
        </p:txBody>
      </p:sp>
      <p:sp>
        <p:nvSpPr>
          <p:cNvPr id="59" name="TextBox 58"/>
          <p:cNvSpPr txBox="1"/>
          <p:nvPr/>
        </p:nvSpPr>
        <p:spPr>
          <a:xfrm>
            <a:off x="844884" y="2335708"/>
            <a:ext cx="8273716" cy="430887"/>
          </a:xfrm>
          <a:prstGeom prst="rect">
            <a:avLst/>
          </a:prstGeom>
          <a:noFill/>
        </p:spPr>
        <p:txBody>
          <a:bodyPr wrap="square" rtlCol="0">
            <a:spAutoFit/>
          </a:bodyPr>
          <a:lstStyle/>
          <a:p>
            <a:r>
              <a:rPr lang="en-IN" sz="2200" dirty="0"/>
              <a:t>Interest cost (6% × $400)</a:t>
            </a:r>
          </a:p>
        </p:txBody>
      </p:sp>
      <p:cxnSp>
        <p:nvCxnSpPr>
          <p:cNvPr id="3" name="Straight Arrow Connector 2"/>
          <p:cNvCxnSpPr/>
          <p:nvPr/>
        </p:nvCxnSpPr>
        <p:spPr>
          <a:xfrm flipV="1">
            <a:off x="3505200" y="3011932"/>
            <a:ext cx="4565984" cy="1934088"/>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447800" y="4946020"/>
            <a:ext cx="2057400" cy="293503"/>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p:cNvSpPr txBox="1"/>
          <p:nvPr/>
        </p:nvSpPr>
        <p:spPr>
          <a:xfrm>
            <a:off x="822098" y="1205408"/>
            <a:ext cx="7102702" cy="430887"/>
          </a:xfrm>
          <a:prstGeom prst="rect">
            <a:avLst/>
          </a:prstGeom>
          <a:noFill/>
        </p:spPr>
        <p:txBody>
          <a:bodyPr wrap="square" rtlCol="0">
            <a:spAutoFit/>
          </a:bodyPr>
          <a:lstStyle/>
          <a:p>
            <a:r>
              <a:rPr lang="en-IN" sz="2200" b="1" dirty="0"/>
              <a:t>Global’s 2018 </a:t>
            </a:r>
            <a:r>
              <a:rPr lang="en-IN" sz="2200" b="1" dirty="0" smtClean="0"/>
              <a:t>pension </a:t>
            </a:r>
            <a:r>
              <a:rPr lang="en-IN" sz="2200" b="1" dirty="0"/>
              <a:t>e</a:t>
            </a:r>
            <a:r>
              <a:rPr lang="en-IN" sz="2200" b="1" dirty="0" smtClean="0"/>
              <a:t>xpense </a:t>
            </a:r>
            <a:r>
              <a:rPr lang="en-IN" sz="2200" b="1" dirty="0"/>
              <a:t>i</a:t>
            </a:r>
            <a:r>
              <a:rPr lang="en-IN" sz="2200" b="1" dirty="0" smtClean="0"/>
              <a:t>s </a:t>
            </a:r>
            <a:r>
              <a:rPr lang="en-IN" sz="2200" b="1" dirty="0"/>
              <a:t>d</a:t>
            </a:r>
            <a:r>
              <a:rPr lang="en-IN" sz="2200" b="1" dirty="0" smtClean="0"/>
              <a:t>etermined </a:t>
            </a:r>
            <a:r>
              <a:rPr lang="en-IN" sz="2200" b="1" dirty="0"/>
              <a:t>as </a:t>
            </a:r>
            <a:r>
              <a:rPr lang="en-IN" sz="2200" b="1" dirty="0" smtClean="0"/>
              <a:t>follows</a:t>
            </a:r>
            <a:r>
              <a:rPr lang="en-IN" sz="2200" b="1" dirty="0"/>
              <a:t>:</a:t>
            </a:r>
          </a:p>
        </p:txBody>
      </p:sp>
    </p:spTree>
    <p:extLst>
      <p:ext uri="{BB962C8B-B14F-4D97-AF65-F5344CB8AC3E}">
        <p14:creationId xmlns:p14="http://schemas.microsoft.com/office/powerpoint/2010/main" val="40463312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500"/>
                                        <p:tgtEl>
                                          <p:spTgt spid="5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par>
                                <p:cTn id="41" presetID="10" presetClass="entr" presetSubtype="0" fill="hold" nodeType="with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childTnLst>
                                </p:cTn>
                              </p:par>
                              <p:par>
                                <p:cTn id="44" presetID="10" presetClass="entr" presetSubtype="0" fill="hold" nodeType="with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500"/>
                                        <p:tgtEl>
                                          <p:spTgt spid="56"/>
                                        </p:tgtEl>
                                      </p:cBhvr>
                                    </p:animEffect>
                                  </p:childTnLst>
                                </p:cTn>
                              </p:par>
                              <p:par>
                                <p:cTn id="47" presetID="10" presetClass="entr" presetSubtype="0"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500"/>
                                        <p:tgtEl>
                                          <p:spTgt spid="5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500"/>
                                        <p:tgtEl>
                                          <p:spTgt spid="5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6">
                                            <p:txEl>
                                              <p:pRg st="6" end="6"/>
                                            </p:txEl>
                                          </p:spTgt>
                                        </p:tgtEl>
                                        <p:attrNameLst>
                                          <p:attrName>style.visibility</p:attrName>
                                        </p:attrNameLst>
                                      </p:cBhvr>
                                      <p:to>
                                        <p:strVal val="visible"/>
                                      </p:to>
                                    </p:set>
                                    <p:animEffect transition="in" filter="fade">
                                      <p:cBhvr>
                                        <p:cTn id="60" dur="500"/>
                                        <p:tgtEl>
                                          <p:spTgt spid="16">
                                            <p:txEl>
                                              <p:pRg st="6" end="6"/>
                                            </p:txEl>
                                          </p:spTgt>
                                        </p:tgtEl>
                                      </p:cBhvr>
                                    </p:animEffect>
                                  </p:childTnLst>
                                </p:cTn>
                              </p:par>
                            </p:childTnLst>
                          </p:cTn>
                        </p:par>
                        <p:par>
                          <p:cTn id="61" fill="hold">
                            <p:stCondLst>
                              <p:cond delay="500"/>
                            </p:stCondLst>
                            <p:childTnLst>
                              <p:par>
                                <p:cTn id="62" presetID="10" presetClass="entr" presetSubtype="0" fill="hold" nodeType="afterEffect">
                                  <p:stCondLst>
                                    <p:cond delay="0"/>
                                  </p:stCondLst>
                                  <p:childTnLst>
                                    <p:set>
                                      <p:cBhvr>
                                        <p:cTn id="63" dur="1" fill="hold">
                                          <p:stCondLst>
                                            <p:cond delay="0"/>
                                          </p:stCondLst>
                                        </p:cTn>
                                        <p:tgtEl>
                                          <p:spTgt spid="16">
                                            <p:txEl>
                                              <p:pRg st="7" end="7"/>
                                            </p:txEl>
                                          </p:spTgt>
                                        </p:tgtEl>
                                        <p:attrNameLst>
                                          <p:attrName>style.visibility</p:attrName>
                                        </p:attrNameLst>
                                      </p:cBhvr>
                                      <p:to>
                                        <p:strVal val="visible"/>
                                      </p:to>
                                    </p:set>
                                    <p:animEffect transition="in" filter="fade">
                                      <p:cBhvr>
                                        <p:cTn id="64" dur="500"/>
                                        <p:tgtEl>
                                          <p:spTgt spid="16">
                                            <p:txEl>
                                              <p:pRg st="7" end="7"/>
                                            </p:txEl>
                                          </p:spTgt>
                                        </p:tgtEl>
                                      </p:cBhvr>
                                    </p:animEffect>
                                  </p:childTnLst>
                                </p:cTn>
                              </p:par>
                            </p:childTnLst>
                          </p:cTn>
                        </p:par>
                        <p:par>
                          <p:cTn id="65" fill="hold">
                            <p:stCondLst>
                              <p:cond delay="1000"/>
                            </p:stCondLst>
                            <p:childTnLst>
                              <p:par>
                                <p:cTn id="66" presetID="22" presetClass="entr" presetSubtype="4" fill="hold" grpId="0"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down)">
                                      <p:cBhvr>
                                        <p:cTn id="68" dur="500"/>
                                        <p:tgtEl>
                                          <p:spTgt spid="5"/>
                                        </p:tgtEl>
                                      </p:cBhvr>
                                    </p:animEffect>
                                  </p:childTnLst>
                                </p:cTn>
                              </p:par>
                            </p:childTnLst>
                          </p:cTn>
                        </p:par>
                        <p:par>
                          <p:cTn id="69" fill="hold">
                            <p:stCondLst>
                              <p:cond delay="1500"/>
                            </p:stCondLst>
                            <p:childTnLst>
                              <p:par>
                                <p:cTn id="70" presetID="22" presetClass="entr" presetSubtype="4"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2000"/>
                            </p:stCondLst>
                            <p:childTnLst>
                              <p:par>
                                <p:cTn id="74" presetID="10" presetClass="entr" presetSubtype="0" fill="hold" nodeType="afterEffect">
                                  <p:stCondLst>
                                    <p:cond delay="0"/>
                                  </p:stCondLst>
                                  <p:childTnLst>
                                    <p:set>
                                      <p:cBhvr>
                                        <p:cTn id="75" dur="1" fill="hold">
                                          <p:stCondLst>
                                            <p:cond delay="0"/>
                                          </p:stCondLst>
                                        </p:cTn>
                                        <p:tgtEl>
                                          <p:spTgt spid="16">
                                            <p:txEl>
                                              <p:pRg st="8" end="8"/>
                                            </p:txEl>
                                          </p:spTgt>
                                        </p:tgtEl>
                                        <p:attrNameLst>
                                          <p:attrName>style.visibility</p:attrName>
                                        </p:attrNameLst>
                                      </p:cBhvr>
                                      <p:to>
                                        <p:strVal val="visible"/>
                                      </p:to>
                                    </p:set>
                                    <p:animEffect transition="in" filter="fade">
                                      <p:cBhvr>
                                        <p:cTn id="76" dur="500"/>
                                        <p:tgtEl>
                                          <p:spTgt spid="16">
                                            <p:txEl>
                                              <p:pRg st="8" end="8"/>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P spid="45" grpId="0"/>
      <p:bldP spid="46" grpId="0"/>
      <p:bldP spid="47" grpId="0"/>
      <p:bldP spid="49" grpId="0"/>
      <p:bldP spid="50" grpId="0"/>
      <p:bldP spid="51" grpId="0"/>
      <p:bldP spid="52" grpId="0"/>
      <p:bldP spid="53" grpId="0"/>
      <p:bldP spid="54" grpId="0"/>
      <p:bldP spid="58" grpId="0"/>
      <p:bldP spid="59" grpId="0"/>
      <p:bldP spid="5" grpId="0" animBg="1"/>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Defined Contribution and</a:t>
            </a:r>
            <a:br>
              <a:rPr lang="en-IN" dirty="0"/>
            </a:br>
            <a:r>
              <a:rPr lang="en-IN" dirty="0"/>
              <a:t>Defined Benefit Pension Plans</a:t>
            </a:r>
            <a:endParaRPr lang="en-US" dirty="0"/>
          </a:p>
        </p:txBody>
      </p:sp>
      <p:pic>
        <p:nvPicPr>
          <p:cNvPr id="102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2280505" y="1371600"/>
            <a:ext cx="5415695" cy="510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Tree>
    <p:extLst>
      <p:ext uri="{BB962C8B-B14F-4D97-AF65-F5344CB8AC3E}">
        <p14:creationId xmlns:p14="http://schemas.microsoft.com/office/powerpoint/2010/main" val="41534094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(cont. 6)</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413374"/>
          </a:xfrm>
        </p:spPr>
        <p:txBody>
          <a:bodyPr>
            <a:normAutofit/>
          </a:bodyPr>
          <a:lstStyle/>
          <a:p>
            <a:endParaRPr lang="en-IN" dirty="0"/>
          </a:p>
          <a:p>
            <a:pPr marL="0" indent="0">
              <a:buNone/>
            </a:pPr>
            <a:endParaRPr lang="en-US" dirty="0"/>
          </a:p>
          <a:p>
            <a:endParaRPr lang="en-US" dirty="0"/>
          </a:p>
          <a:p>
            <a:pPr marL="0" indent="0">
              <a:buNone/>
            </a:pPr>
            <a:endParaRPr lang="en-US" dirty="0"/>
          </a:p>
          <a:p>
            <a:pPr marL="0" indent="0">
              <a:buNone/>
            </a:pPr>
            <a:endParaRPr lang="en-US" dirty="0"/>
          </a:p>
          <a:p>
            <a:pPr marL="0" indent="0">
              <a:buNone/>
            </a:pPr>
            <a:endParaRPr lang="en-US" b="1" dirty="0">
              <a:solidFill>
                <a:schemeClr val="accent1">
                  <a:lumMod val="50000"/>
                </a:schemeClr>
              </a:solidFill>
            </a:endParaRPr>
          </a:p>
          <a:p>
            <a:r>
              <a:rPr lang="en-IN" sz="2200" dirty="0"/>
              <a:t>Adjustment for loss or gain</a:t>
            </a:r>
          </a:p>
          <a:p>
            <a:pPr lvl="1"/>
            <a:r>
              <a:rPr lang="en-IN" sz="2200" dirty="0"/>
              <a:t>The actual return should first be </a:t>
            </a:r>
            <a:br>
              <a:rPr lang="en-IN" sz="2200" dirty="0"/>
            </a:br>
            <a:r>
              <a:rPr lang="en-IN" sz="2200" b="1" dirty="0">
                <a:solidFill>
                  <a:srgbClr val="C00000"/>
                </a:solidFill>
              </a:rPr>
              <a:t>adjusted by any difference between that return and the amount that had been expected (gain or loss)</a:t>
            </a:r>
          </a:p>
          <a:p>
            <a:pPr marL="457200" lvl="1" indent="0">
              <a:buNone/>
            </a:pPr>
            <a:endParaRPr lang="en-IN" sz="2200" dirty="0"/>
          </a:p>
          <a:p>
            <a:pPr lvl="1"/>
            <a:endParaRPr lang="en-IN" sz="2200" dirty="0"/>
          </a:p>
          <a:p>
            <a:pPr lvl="1"/>
            <a:endParaRPr lang="en-IN" sz="2200" dirty="0"/>
          </a:p>
          <a:p>
            <a:pPr lvl="1"/>
            <a:endParaRPr lang="en-US" sz="1600" dirty="0"/>
          </a:p>
          <a:p>
            <a:pPr lvl="1"/>
            <a:endParaRPr lang="en-US" sz="2000" dirty="0"/>
          </a:p>
        </p:txBody>
      </p:sp>
      <p:sp>
        <p:nvSpPr>
          <p:cNvPr id="37" name="TextBox 36"/>
          <p:cNvSpPr txBox="1"/>
          <p:nvPr/>
        </p:nvSpPr>
        <p:spPr>
          <a:xfrm>
            <a:off x="844884" y="1945233"/>
            <a:ext cx="5784516" cy="430887"/>
          </a:xfrm>
          <a:prstGeom prst="rect">
            <a:avLst/>
          </a:prstGeom>
          <a:noFill/>
        </p:spPr>
        <p:txBody>
          <a:bodyPr wrap="square" rtlCol="0">
            <a:spAutoFit/>
          </a:bodyPr>
          <a:lstStyle/>
          <a:p>
            <a:r>
              <a:rPr lang="en-IN" sz="2200" dirty="0"/>
              <a:t>Service cost</a:t>
            </a:r>
          </a:p>
        </p:txBody>
      </p:sp>
      <p:sp>
        <p:nvSpPr>
          <p:cNvPr id="39" name="TextBox 38"/>
          <p:cNvSpPr txBox="1"/>
          <p:nvPr/>
        </p:nvSpPr>
        <p:spPr>
          <a:xfrm>
            <a:off x="844884" y="2726263"/>
            <a:ext cx="7226300" cy="430887"/>
          </a:xfrm>
          <a:prstGeom prst="rect">
            <a:avLst/>
          </a:prstGeom>
          <a:noFill/>
        </p:spPr>
        <p:txBody>
          <a:bodyPr wrap="square" rtlCol="0">
            <a:spAutoFit/>
          </a:bodyPr>
          <a:lstStyle/>
          <a:p>
            <a:r>
              <a:rPr lang="en-IN" sz="2200" dirty="0"/>
              <a:t>Expected return on the plan assets ($30 actual, less </a:t>
            </a:r>
            <a:r>
              <a:rPr lang="en-IN" sz="2200" b="1" dirty="0">
                <a:solidFill>
                  <a:srgbClr val="C00000"/>
                </a:solidFill>
              </a:rPr>
              <a:t>$3 gain</a:t>
            </a:r>
            <a:r>
              <a:rPr lang="en-IN" sz="2200" dirty="0"/>
              <a:t>)</a:t>
            </a:r>
          </a:p>
        </p:txBody>
      </p:sp>
      <p:sp>
        <p:nvSpPr>
          <p:cNvPr id="40" name="TextBox 39"/>
          <p:cNvSpPr txBox="1"/>
          <p:nvPr/>
        </p:nvSpPr>
        <p:spPr>
          <a:xfrm>
            <a:off x="844883" y="3116778"/>
            <a:ext cx="7167649" cy="430887"/>
          </a:xfrm>
          <a:prstGeom prst="rect">
            <a:avLst/>
          </a:prstGeom>
          <a:noFill/>
        </p:spPr>
        <p:txBody>
          <a:bodyPr wrap="square" rtlCol="0">
            <a:spAutoFit/>
          </a:bodyPr>
          <a:lstStyle/>
          <a:p>
            <a:r>
              <a:rPr lang="en-IN" sz="2200" dirty="0"/>
              <a:t>Amortization of prior service cost (calculated later)</a:t>
            </a:r>
          </a:p>
        </p:txBody>
      </p:sp>
      <p:sp>
        <p:nvSpPr>
          <p:cNvPr id="41" name="TextBox 40"/>
          <p:cNvSpPr txBox="1"/>
          <p:nvPr/>
        </p:nvSpPr>
        <p:spPr>
          <a:xfrm>
            <a:off x="844884" y="3507293"/>
            <a:ext cx="7226300" cy="430887"/>
          </a:xfrm>
          <a:prstGeom prst="rect">
            <a:avLst/>
          </a:prstGeom>
          <a:noFill/>
        </p:spPr>
        <p:txBody>
          <a:bodyPr wrap="square" rtlCol="0">
            <a:spAutoFit/>
          </a:bodyPr>
          <a:lstStyle/>
          <a:p>
            <a:r>
              <a:rPr lang="en-IN" sz="2200" dirty="0"/>
              <a:t>Amortization of net loss (calculated later)</a:t>
            </a:r>
          </a:p>
        </p:txBody>
      </p:sp>
      <p:sp>
        <p:nvSpPr>
          <p:cNvPr id="42" name="TextBox 41"/>
          <p:cNvSpPr txBox="1"/>
          <p:nvPr/>
        </p:nvSpPr>
        <p:spPr>
          <a:xfrm>
            <a:off x="844884" y="3897808"/>
            <a:ext cx="6902450" cy="430887"/>
          </a:xfrm>
          <a:prstGeom prst="rect">
            <a:avLst/>
          </a:prstGeom>
          <a:noFill/>
        </p:spPr>
        <p:txBody>
          <a:bodyPr wrap="square" rtlCol="0">
            <a:spAutoFit/>
          </a:bodyPr>
          <a:lstStyle/>
          <a:p>
            <a:r>
              <a:rPr lang="en-IN" sz="2200" b="1" dirty="0"/>
              <a:t>Pension expense</a:t>
            </a:r>
          </a:p>
        </p:txBody>
      </p:sp>
      <p:cxnSp>
        <p:nvCxnSpPr>
          <p:cNvPr id="43" name="Straight Connector 42"/>
          <p:cNvCxnSpPr/>
          <p:nvPr/>
        </p:nvCxnSpPr>
        <p:spPr>
          <a:xfrm>
            <a:off x="927242" y="1935718"/>
            <a:ext cx="80497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7949033" y="1935718"/>
            <a:ext cx="655551" cy="430887"/>
          </a:xfrm>
          <a:prstGeom prst="rect">
            <a:avLst/>
          </a:prstGeom>
          <a:noFill/>
        </p:spPr>
        <p:txBody>
          <a:bodyPr wrap="square" rtlCol="0">
            <a:spAutoFit/>
          </a:bodyPr>
          <a:lstStyle/>
          <a:p>
            <a:pPr algn="r"/>
            <a:r>
              <a:rPr lang="en-IN" sz="2200" dirty="0"/>
              <a:t>$41</a:t>
            </a:r>
          </a:p>
        </p:txBody>
      </p:sp>
      <p:sp>
        <p:nvSpPr>
          <p:cNvPr id="45" name="TextBox 44"/>
          <p:cNvSpPr txBox="1"/>
          <p:nvPr/>
        </p:nvSpPr>
        <p:spPr>
          <a:xfrm>
            <a:off x="7949033" y="2320516"/>
            <a:ext cx="655551" cy="430887"/>
          </a:xfrm>
          <a:prstGeom prst="rect">
            <a:avLst/>
          </a:prstGeom>
          <a:noFill/>
        </p:spPr>
        <p:txBody>
          <a:bodyPr wrap="square" rtlCol="0">
            <a:spAutoFit/>
          </a:bodyPr>
          <a:lstStyle/>
          <a:p>
            <a:pPr algn="r"/>
            <a:r>
              <a:rPr lang="en-IN" sz="2200" dirty="0"/>
              <a:t>24</a:t>
            </a:r>
          </a:p>
        </p:txBody>
      </p:sp>
      <p:sp>
        <p:nvSpPr>
          <p:cNvPr id="46" name="TextBox 45"/>
          <p:cNvSpPr txBox="1"/>
          <p:nvPr/>
        </p:nvSpPr>
        <p:spPr>
          <a:xfrm>
            <a:off x="8012533" y="2718014"/>
            <a:ext cx="655551" cy="430887"/>
          </a:xfrm>
          <a:prstGeom prst="rect">
            <a:avLst/>
          </a:prstGeom>
          <a:noFill/>
        </p:spPr>
        <p:txBody>
          <a:bodyPr wrap="square" rtlCol="0">
            <a:spAutoFit/>
          </a:bodyPr>
          <a:lstStyle/>
          <a:p>
            <a:pPr algn="r"/>
            <a:r>
              <a:rPr lang="en-IN" sz="2200" dirty="0"/>
              <a:t>(27)</a:t>
            </a:r>
          </a:p>
        </p:txBody>
      </p:sp>
      <p:sp>
        <p:nvSpPr>
          <p:cNvPr id="47" name="TextBox 46"/>
          <p:cNvSpPr txBox="1"/>
          <p:nvPr/>
        </p:nvSpPr>
        <p:spPr>
          <a:xfrm>
            <a:off x="7949033" y="3128212"/>
            <a:ext cx="655551" cy="430887"/>
          </a:xfrm>
          <a:prstGeom prst="rect">
            <a:avLst/>
          </a:prstGeom>
          <a:noFill/>
        </p:spPr>
        <p:txBody>
          <a:bodyPr wrap="square" rtlCol="0">
            <a:spAutoFit/>
          </a:bodyPr>
          <a:lstStyle/>
          <a:p>
            <a:pPr algn="r"/>
            <a:r>
              <a:rPr lang="en-IN" sz="2200" dirty="0"/>
              <a:t>4</a:t>
            </a:r>
          </a:p>
        </p:txBody>
      </p:sp>
      <p:sp>
        <p:nvSpPr>
          <p:cNvPr id="48" name="TextBox 47"/>
          <p:cNvSpPr txBox="1"/>
          <p:nvPr/>
        </p:nvSpPr>
        <p:spPr>
          <a:xfrm>
            <a:off x="7949033" y="3513010"/>
            <a:ext cx="655551" cy="430887"/>
          </a:xfrm>
          <a:prstGeom prst="rect">
            <a:avLst/>
          </a:prstGeom>
          <a:noFill/>
        </p:spPr>
        <p:txBody>
          <a:bodyPr wrap="square" rtlCol="0">
            <a:spAutoFit/>
          </a:bodyPr>
          <a:lstStyle/>
          <a:p>
            <a:pPr algn="r"/>
            <a:r>
              <a:rPr lang="en-IN" sz="2200" dirty="0"/>
              <a:t>1</a:t>
            </a:r>
          </a:p>
        </p:txBody>
      </p:sp>
      <p:sp>
        <p:nvSpPr>
          <p:cNvPr id="49" name="TextBox 48"/>
          <p:cNvSpPr txBox="1"/>
          <p:nvPr/>
        </p:nvSpPr>
        <p:spPr>
          <a:xfrm>
            <a:off x="7949033" y="3885108"/>
            <a:ext cx="655551" cy="430887"/>
          </a:xfrm>
          <a:prstGeom prst="rect">
            <a:avLst/>
          </a:prstGeom>
          <a:noFill/>
        </p:spPr>
        <p:txBody>
          <a:bodyPr wrap="square" rtlCol="0">
            <a:spAutoFit/>
          </a:bodyPr>
          <a:lstStyle/>
          <a:p>
            <a:pPr algn="r"/>
            <a:r>
              <a:rPr lang="en-IN" sz="2200" dirty="0"/>
              <a:t>$43</a:t>
            </a:r>
          </a:p>
        </p:txBody>
      </p:sp>
      <p:cxnSp>
        <p:nvCxnSpPr>
          <p:cNvPr id="50" name="Straight Connector 49"/>
          <p:cNvCxnSpPr/>
          <p:nvPr/>
        </p:nvCxnSpPr>
        <p:spPr>
          <a:xfrm>
            <a:off x="7978439" y="4247118"/>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978438" y="4285218"/>
            <a:ext cx="5551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7978439" y="3930591"/>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7398084" y="1542018"/>
            <a:ext cx="1720516" cy="400110"/>
          </a:xfrm>
          <a:prstGeom prst="rect">
            <a:avLst/>
          </a:prstGeom>
          <a:noFill/>
        </p:spPr>
        <p:txBody>
          <a:bodyPr wrap="square" rtlCol="0">
            <a:spAutoFit/>
          </a:bodyPr>
          <a:lstStyle/>
          <a:p>
            <a:pPr algn="ctr"/>
            <a:r>
              <a:rPr lang="en-IN" sz="2000" dirty="0"/>
              <a:t>($ in millions)</a:t>
            </a:r>
            <a:endParaRPr lang="nn-NO" sz="2000" dirty="0"/>
          </a:p>
        </p:txBody>
      </p:sp>
      <p:sp>
        <p:nvSpPr>
          <p:cNvPr id="54" name="TextBox 53"/>
          <p:cNvSpPr txBox="1"/>
          <p:nvPr/>
        </p:nvSpPr>
        <p:spPr>
          <a:xfrm>
            <a:off x="844884" y="2335708"/>
            <a:ext cx="8273716" cy="430887"/>
          </a:xfrm>
          <a:prstGeom prst="rect">
            <a:avLst/>
          </a:prstGeom>
          <a:noFill/>
        </p:spPr>
        <p:txBody>
          <a:bodyPr wrap="square" rtlCol="0">
            <a:spAutoFit/>
          </a:bodyPr>
          <a:lstStyle/>
          <a:p>
            <a:r>
              <a:rPr lang="en-IN" sz="2200" dirty="0"/>
              <a:t>Interest cost (6% × $400)</a:t>
            </a:r>
          </a:p>
        </p:txBody>
      </p:sp>
      <p:cxnSp>
        <p:nvCxnSpPr>
          <p:cNvPr id="55" name="Straight Arrow Connector 54"/>
          <p:cNvCxnSpPr/>
          <p:nvPr/>
        </p:nvCxnSpPr>
        <p:spPr>
          <a:xfrm flipV="1">
            <a:off x="5648048" y="3068804"/>
            <a:ext cx="1349817" cy="2088893"/>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1463488" y="5205671"/>
            <a:ext cx="6870190" cy="635443"/>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p:cNvSpPr/>
          <p:nvPr/>
        </p:nvSpPr>
        <p:spPr>
          <a:xfrm>
            <a:off x="4898582" y="2710799"/>
            <a:ext cx="2848751" cy="394559"/>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p:cNvSpPr txBox="1"/>
          <p:nvPr/>
        </p:nvSpPr>
        <p:spPr>
          <a:xfrm>
            <a:off x="822098" y="1205408"/>
            <a:ext cx="7102702" cy="430887"/>
          </a:xfrm>
          <a:prstGeom prst="rect">
            <a:avLst/>
          </a:prstGeom>
          <a:noFill/>
        </p:spPr>
        <p:txBody>
          <a:bodyPr wrap="square" rtlCol="0">
            <a:spAutoFit/>
          </a:bodyPr>
          <a:lstStyle/>
          <a:p>
            <a:r>
              <a:rPr lang="en-IN" sz="2200" b="1" dirty="0"/>
              <a:t>Global’s 2018 </a:t>
            </a:r>
            <a:r>
              <a:rPr lang="en-IN" sz="2200" b="1" dirty="0" smtClean="0"/>
              <a:t>pension </a:t>
            </a:r>
            <a:r>
              <a:rPr lang="en-IN" sz="2200" b="1" dirty="0"/>
              <a:t>e</a:t>
            </a:r>
            <a:r>
              <a:rPr lang="en-IN" sz="2200" b="1" dirty="0" smtClean="0"/>
              <a:t>xpense </a:t>
            </a:r>
            <a:r>
              <a:rPr lang="en-IN" sz="2200" b="1" dirty="0"/>
              <a:t>i</a:t>
            </a:r>
            <a:r>
              <a:rPr lang="en-IN" sz="2200" b="1" dirty="0" smtClean="0"/>
              <a:t>s </a:t>
            </a:r>
            <a:r>
              <a:rPr lang="en-IN" sz="2200" b="1" dirty="0"/>
              <a:t>d</a:t>
            </a:r>
            <a:r>
              <a:rPr lang="en-IN" sz="2200" b="1" dirty="0" smtClean="0"/>
              <a:t>etermined </a:t>
            </a:r>
            <a:r>
              <a:rPr lang="en-IN" sz="2200" b="1" dirty="0"/>
              <a:t>as </a:t>
            </a:r>
            <a:r>
              <a:rPr lang="en-IN" sz="2200" b="1" dirty="0" smtClean="0"/>
              <a:t>follows</a:t>
            </a:r>
            <a:r>
              <a:rPr lang="en-IN" sz="2200" b="1" dirty="0"/>
              <a:t>:</a:t>
            </a:r>
          </a:p>
        </p:txBody>
      </p:sp>
    </p:spTree>
    <p:extLst>
      <p:ext uri="{BB962C8B-B14F-4D97-AF65-F5344CB8AC3E}">
        <p14:creationId xmlns:p14="http://schemas.microsoft.com/office/powerpoint/2010/main" val="30175957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par>
                                <p:cTn id="41" presetID="10" presetClass="entr" presetSubtype="0"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par>
                                <p:cTn id="44" presetID="10" presetClass="entr" presetSubtype="0" fill="hold"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500"/>
                                        <p:tgtEl>
                                          <p:spTgt spid="51"/>
                                        </p:tgtEl>
                                      </p:cBhvr>
                                    </p:animEffect>
                                  </p:childTnLst>
                                </p:cTn>
                              </p:par>
                              <p:par>
                                <p:cTn id="47" presetID="10" presetClass="entr" presetSubtype="0" fill="hold"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6">
                                            <p:txEl>
                                              <p:pRg st="6" end="6"/>
                                            </p:txEl>
                                          </p:spTgt>
                                        </p:tgtEl>
                                        <p:attrNameLst>
                                          <p:attrName>style.visibility</p:attrName>
                                        </p:attrNameLst>
                                      </p:cBhvr>
                                      <p:to>
                                        <p:strVal val="visible"/>
                                      </p:to>
                                    </p:set>
                                    <p:animEffect transition="in" filter="fade">
                                      <p:cBhvr>
                                        <p:cTn id="60" dur="500"/>
                                        <p:tgtEl>
                                          <p:spTgt spid="16">
                                            <p:txEl>
                                              <p:pRg st="6" end="6"/>
                                            </p:txEl>
                                          </p:spTgt>
                                        </p:tgtEl>
                                      </p:cBhvr>
                                    </p:animEffect>
                                  </p:childTnLst>
                                </p:cTn>
                              </p:par>
                            </p:childTnLst>
                          </p:cTn>
                        </p:par>
                        <p:par>
                          <p:cTn id="61" fill="hold">
                            <p:stCondLst>
                              <p:cond delay="500"/>
                            </p:stCondLst>
                            <p:childTnLst>
                              <p:par>
                                <p:cTn id="62" presetID="10" presetClass="entr" presetSubtype="0" fill="hold" nodeType="afterEffect">
                                  <p:stCondLst>
                                    <p:cond delay="0"/>
                                  </p:stCondLst>
                                  <p:childTnLst>
                                    <p:set>
                                      <p:cBhvr>
                                        <p:cTn id="63" dur="1" fill="hold">
                                          <p:stCondLst>
                                            <p:cond delay="0"/>
                                          </p:stCondLst>
                                        </p:cTn>
                                        <p:tgtEl>
                                          <p:spTgt spid="16">
                                            <p:txEl>
                                              <p:pRg st="7" end="7"/>
                                            </p:txEl>
                                          </p:spTgt>
                                        </p:tgtEl>
                                        <p:attrNameLst>
                                          <p:attrName>style.visibility</p:attrName>
                                        </p:attrNameLst>
                                      </p:cBhvr>
                                      <p:to>
                                        <p:strVal val="visible"/>
                                      </p:to>
                                    </p:set>
                                    <p:animEffect transition="in" filter="fade">
                                      <p:cBhvr>
                                        <p:cTn id="64" dur="500"/>
                                        <p:tgtEl>
                                          <p:spTgt spid="16">
                                            <p:txEl>
                                              <p:pRg st="7" end="7"/>
                                            </p:txEl>
                                          </p:spTgt>
                                        </p:tgtEl>
                                      </p:cBhvr>
                                    </p:animEffect>
                                  </p:childTnLst>
                                </p:cTn>
                              </p:par>
                            </p:childTnLst>
                          </p:cTn>
                        </p:par>
                        <p:par>
                          <p:cTn id="65" fill="hold">
                            <p:stCondLst>
                              <p:cond delay="1000"/>
                            </p:stCondLst>
                            <p:childTnLst>
                              <p:par>
                                <p:cTn id="66" presetID="22" presetClass="entr" presetSubtype="4"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wipe(down)">
                                      <p:cBhvr>
                                        <p:cTn id="68" dur="500"/>
                                        <p:tgtEl>
                                          <p:spTgt spid="56"/>
                                        </p:tgtEl>
                                      </p:cBhvr>
                                    </p:animEffect>
                                  </p:childTnLst>
                                </p:cTn>
                              </p:par>
                            </p:childTnLst>
                          </p:cTn>
                        </p:par>
                        <p:par>
                          <p:cTn id="69" fill="hold">
                            <p:stCondLst>
                              <p:cond delay="1500"/>
                            </p:stCondLst>
                            <p:childTnLst>
                              <p:par>
                                <p:cTn id="70" presetID="22" presetClass="entr" presetSubtype="4" fill="hold" nodeType="after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down)">
                                      <p:cBhvr>
                                        <p:cTn id="72" dur="500"/>
                                        <p:tgtEl>
                                          <p:spTgt spid="55"/>
                                        </p:tgtEl>
                                      </p:cBhvr>
                                    </p:animEffect>
                                  </p:childTnLst>
                                </p:cTn>
                              </p:par>
                            </p:childTnLst>
                          </p:cTn>
                        </p:par>
                        <p:par>
                          <p:cTn id="73" fill="hold">
                            <p:stCondLst>
                              <p:cond delay="2000"/>
                            </p:stCondLst>
                            <p:childTnLst>
                              <p:par>
                                <p:cTn id="74" presetID="22" presetClass="entr" presetSubtype="4" fill="hold" grpId="0" nodeType="afterEffect">
                                  <p:stCondLst>
                                    <p:cond delay="0"/>
                                  </p:stCondLst>
                                  <p:childTnLst>
                                    <p:set>
                                      <p:cBhvr>
                                        <p:cTn id="75" dur="1" fill="hold">
                                          <p:stCondLst>
                                            <p:cond delay="0"/>
                                          </p:stCondLst>
                                        </p:cTn>
                                        <p:tgtEl>
                                          <p:spTgt spid="57"/>
                                        </p:tgtEl>
                                        <p:attrNameLst>
                                          <p:attrName>style.visibility</p:attrName>
                                        </p:attrNameLst>
                                      </p:cBhvr>
                                      <p:to>
                                        <p:strVal val="visible"/>
                                      </p:to>
                                    </p:set>
                                    <p:animEffect transition="in" filter="wipe(down)">
                                      <p:cBhvr>
                                        <p:cTn id="76" dur="500"/>
                                        <p:tgtEl>
                                          <p:spTgt spid="5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40" grpId="0"/>
      <p:bldP spid="41" grpId="0"/>
      <p:bldP spid="42" grpId="0"/>
      <p:bldP spid="44" grpId="0"/>
      <p:bldP spid="45" grpId="0"/>
      <p:bldP spid="46" grpId="0"/>
      <p:bldP spid="47" grpId="0"/>
      <p:bldP spid="48" grpId="0"/>
      <p:bldP spid="49" grpId="0"/>
      <p:bldP spid="53" grpId="0"/>
      <p:bldP spid="54" grpId="0"/>
      <p:bldP spid="56" grpId="0" animBg="1"/>
      <p:bldP spid="57" grpId="0" animBg="1"/>
      <p:bldP spid="2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193512"/>
          </a:xfrm>
        </p:spPr>
        <p:txBody>
          <a:bodyPr>
            <a:normAutofit/>
          </a:bodyPr>
          <a:lstStyle/>
          <a:p>
            <a:r>
              <a:rPr lang="en-IN" dirty="0"/>
              <a:t> Pension Expense </a:t>
            </a:r>
            <a:r>
              <a:rPr lang="en-IN" sz="2400" dirty="0" smtClean="0"/>
              <a:t>(cont. 7)</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337174"/>
          </a:xfrm>
        </p:spPr>
        <p:txBody>
          <a:bodyPr bIns="0">
            <a:normAutofit fontScale="92500" lnSpcReduction="10000"/>
          </a:bodyPr>
          <a:lstStyle/>
          <a:p>
            <a:endParaRPr lang="en-IN" sz="800" dirty="0"/>
          </a:p>
          <a:p>
            <a:pPr marL="0" indent="0">
              <a:buNone/>
            </a:pPr>
            <a:r>
              <a:rPr lang="en-IN" b="1" dirty="0">
                <a:solidFill>
                  <a:srgbClr val="C00000"/>
                </a:solidFill>
              </a:rPr>
              <a:t>4) Amortization of Prior Service Cost</a:t>
            </a:r>
          </a:p>
          <a:p>
            <a:pPr>
              <a:buFont typeface="Wingdings" panose="05000000000000000000" pitchFamily="2" charset="2"/>
              <a:buChar char="§"/>
            </a:pPr>
            <a:r>
              <a:rPr lang="en-IN" dirty="0"/>
              <a:t>Amortized </a:t>
            </a:r>
            <a:r>
              <a:rPr lang="en-IN" b="1" dirty="0">
                <a:solidFill>
                  <a:srgbClr val="C00000"/>
                </a:solidFill>
              </a:rPr>
              <a:t>over the average remaining service life </a:t>
            </a:r>
            <a:r>
              <a:rPr lang="en-IN" dirty="0"/>
              <a:t>of the active employee group</a:t>
            </a:r>
          </a:p>
          <a:p>
            <a:endParaRPr lang="en-IN" dirty="0"/>
          </a:p>
          <a:p>
            <a:endParaRPr lang="en-IN" dirty="0"/>
          </a:p>
          <a:p>
            <a:endParaRPr lang="en-IN" dirty="0"/>
          </a:p>
          <a:p>
            <a:endParaRPr lang="en-IN" dirty="0"/>
          </a:p>
          <a:p>
            <a:endParaRPr lang="en-IN" dirty="0"/>
          </a:p>
          <a:p>
            <a:endParaRPr lang="en-IN" dirty="0"/>
          </a:p>
          <a:p>
            <a:endParaRPr lang="en-IN" dirty="0"/>
          </a:p>
          <a:p>
            <a:r>
              <a:rPr lang="en-IN" dirty="0"/>
              <a:t>Prior service cost is reported as a component of </a:t>
            </a:r>
            <a:r>
              <a:rPr lang="en-IN" b="1" dirty="0">
                <a:solidFill>
                  <a:srgbClr val="C00000"/>
                </a:solidFill>
              </a:rPr>
              <a:t>accumulated other comprehensive income (AOCI)</a:t>
            </a:r>
            <a:endParaRPr lang="en-IN" sz="2200" b="1" dirty="0">
              <a:solidFill>
                <a:srgbClr val="C00000"/>
              </a:solidFill>
            </a:endParaRPr>
          </a:p>
          <a:p>
            <a:pPr lvl="1"/>
            <a:endParaRPr lang="en-US" sz="1600" dirty="0"/>
          </a:p>
          <a:p>
            <a:pPr lvl="1"/>
            <a:endParaRPr lang="en-US" sz="2000" dirty="0"/>
          </a:p>
        </p:txBody>
      </p:sp>
      <p:sp>
        <p:nvSpPr>
          <p:cNvPr id="2" name="TextBox 1"/>
          <p:cNvSpPr txBox="1"/>
          <p:nvPr/>
        </p:nvSpPr>
        <p:spPr>
          <a:xfrm>
            <a:off x="874357" y="2895600"/>
            <a:ext cx="6136043" cy="523220"/>
          </a:xfrm>
          <a:prstGeom prst="rect">
            <a:avLst/>
          </a:prstGeom>
          <a:noFill/>
        </p:spPr>
        <p:txBody>
          <a:bodyPr wrap="square" rtlCol="0">
            <a:spAutoFit/>
          </a:bodyPr>
          <a:lstStyle/>
          <a:p>
            <a:r>
              <a:rPr lang="en-IN" sz="2800" b="1" dirty="0"/>
              <a:t>Amortization of Prior Service Cost:</a:t>
            </a:r>
            <a:endParaRPr lang="en-US" sz="2800" b="1" dirty="0"/>
          </a:p>
        </p:txBody>
      </p:sp>
      <p:sp>
        <p:nvSpPr>
          <p:cNvPr id="8" name="TextBox 7"/>
          <p:cNvSpPr txBox="1"/>
          <p:nvPr/>
        </p:nvSpPr>
        <p:spPr>
          <a:xfrm>
            <a:off x="874357" y="3316397"/>
            <a:ext cx="6136043" cy="523220"/>
          </a:xfrm>
          <a:prstGeom prst="rect">
            <a:avLst/>
          </a:prstGeom>
          <a:noFill/>
        </p:spPr>
        <p:txBody>
          <a:bodyPr wrap="square" rtlCol="0">
            <a:spAutoFit/>
          </a:bodyPr>
          <a:lstStyle/>
          <a:p>
            <a:r>
              <a:rPr lang="en-US" sz="2800" dirty="0"/>
              <a:t>Service cost</a:t>
            </a:r>
          </a:p>
        </p:txBody>
      </p:sp>
      <p:sp>
        <p:nvSpPr>
          <p:cNvPr id="9" name="TextBox 8"/>
          <p:cNvSpPr txBox="1"/>
          <p:nvPr/>
        </p:nvSpPr>
        <p:spPr>
          <a:xfrm>
            <a:off x="874357" y="3699094"/>
            <a:ext cx="6136043" cy="523220"/>
          </a:xfrm>
          <a:prstGeom prst="rect">
            <a:avLst/>
          </a:prstGeom>
          <a:noFill/>
        </p:spPr>
        <p:txBody>
          <a:bodyPr wrap="square" rtlCol="0">
            <a:spAutoFit/>
          </a:bodyPr>
          <a:lstStyle/>
          <a:p>
            <a:r>
              <a:rPr lang="en-US" sz="2800" dirty="0"/>
              <a:t>Interest cost</a:t>
            </a:r>
          </a:p>
        </p:txBody>
      </p:sp>
      <p:sp>
        <p:nvSpPr>
          <p:cNvPr id="10" name="TextBox 9"/>
          <p:cNvSpPr txBox="1"/>
          <p:nvPr/>
        </p:nvSpPr>
        <p:spPr>
          <a:xfrm>
            <a:off x="874357" y="4081791"/>
            <a:ext cx="6136043" cy="523220"/>
          </a:xfrm>
          <a:prstGeom prst="rect">
            <a:avLst/>
          </a:prstGeom>
          <a:noFill/>
        </p:spPr>
        <p:txBody>
          <a:bodyPr wrap="square" rtlCol="0">
            <a:spAutoFit/>
          </a:bodyPr>
          <a:lstStyle/>
          <a:p>
            <a:r>
              <a:rPr lang="en-IN" sz="2800" dirty="0"/>
              <a:t>Expected return on the plan assets</a:t>
            </a:r>
            <a:endParaRPr lang="en-US" sz="2800" dirty="0"/>
          </a:p>
        </p:txBody>
      </p:sp>
      <p:sp>
        <p:nvSpPr>
          <p:cNvPr id="11" name="TextBox 10"/>
          <p:cNvSpPr txBox="1"/>
          <p:nvPr/>
        </p:nvSpPr>
        <p:spPr>
          <a:xfrm>
            <a:off x="874357" y="4464488"/>
            <a:ext cx="6136043" cy="523220"/>
          </a:xfrm>
          <a:prstGeom prst="rect">
            <a:avLst/>
          </a:prstGeom>
          <a:noFill/>
        </p:spPr>
        <p:txBody>
          <a:bodyPr wrap="square" rtlCol="0">
            <a:spAutoFit/>
          </a:bodyPr>
          <a:lstStyle/>
          <a:p>
            <a:r>
              <a:rPr lang="en-IN" sz="2800" b="1" dirty="0">
                <a:solidFill>
                  <a:srgbClr val="C00000"/>
                </a:solidFill>
              </a:rPr>
              <a:t>Amortization of prior service cost–AOCI</a:t>
            </a:r>
            <a:endParaRPr lang="en-US" sz="2800" b="1" dirty="0">
              <a:solidFill>
                <a:srgbClr val="C00000"/>
              </a:solidFill>
            </a:endParaRPr>
          </a:p>
        </p:txBody>
      </p:sp>
      <p:sp>
        <p:nvSpPr>
          <p:cNvPr id="12" name="TextBox 11"/>
          <p:cNvSpPr txBox="1"/>
          <p:nvPr/>
        </p:nvSpPr>
        <p:spPr>
          <a:xfrm>
            <a:off x="874357" y="4847185"/>
            <a:ext cx="6136043" cy="523220"/>
          </a:xfrm>
          <a:prstGeom prst="rect">
            <a:avLst/>
          </a:prstGeom>
          <a:noFill/>
        </p:spPr>
        <p:txBody>
          <a:bodyPr wrap="square" rtlCol="0">
            <a:spAutoFit/>
          </a:bodyPr>
          <a:lstStyle/>
          <a:p>
            <a:r>
              <a:rPr lang="en-IN" sz="2800" dirty="0"/>
              <a:t>Amortization of net loss–AOCI</a:t>
            </a:r>
            <a:endParaRPr lang="en-US" sz="2800" dirty="0"/>
          </a:p>
        </p:txBody>
      </p:sp>
      <p:sp>
        <p:nvSpPr>
          <p:cNvPr id="13" name="TextBox 12"/>
          <p:cNvSpPr txBox="1"/>
          <p:nvPr/>
        </p:nvSpPr>
        <p:spPr>
          <a:xfrm>
            <a:off x="1179157" y="5229880"/>
            <a:ext cx="6136043" cy="523220"/>
          </a:xfrm>
          <a:prstGeom prst="rect">
            <a:avLst/>
          </a:prstGeom>
          <a:noFill/>
        </p:spPr>
        <p:txBody>
          <a:bodyPr wrap="square" rtlCol="0">
            <a:spAutoFit/>
          </a:bodyPr>
          <a:lstStyle/>
          <a:p>
            <a:r>
              <a:rPr lang="en-IN" sz="2800" dirty="0"/>
              <a:t>Pension expense</a:t>
            </a:r>
            <a:endParaRPr lang="en-US" sz="2800" dirty="0"/>
          </a:p>
        </p:txBody>
      </p:sp>
      <p:sp>
        <p:nvSpPr>
          <p:cNvPr id="3" name="Rectangle 2"/>
          <p:cNvSpPr/>
          <p:nvPr/>
        </p:nvSpPr>
        <p:spPr>
          <a:xfrm>
            <a:off x="6762246" y="2895600"/>
            <a:ext cx="1452642" cy="369332"/>
          </a:xfrm>
          <a:prstGeom prst="rect">
            <a:avLst/>
          </a:prstGeom>
        </p:spPr>
        <p:txBody>
          <a:bodyPr wrap="none">
            <a:spAutoFit/>
          </a:bodyPr>
          <a:lstStyle/>
          <a:p>
            <a:r>
              <a:rPr lang="en-US" dirty="0"/>
              <a:t>($ in millions)</a:t>
            </a:r>
          </a:p>
        </p:txBody>
      </p:sp>
      <p:sp>
        <p:nvSpPr>
          <p:cNvPr id="4" name="Rectangle 3"/>
          <p:cNvSpPr/>
          <p:nvPr/>
        </p:nvSpPr>
        <p:spPr>
          <a:xfrm>
            <a:off x="7420507" y="3307834"/>
            <a:ext cx="732893" cy="523220"/>
          </a:xfrm>
          <a:prstGeom prst="rect">
            <a:avLst/>
          </a:prstGeom>
        </p:spPr>
        <p:txBody>
          <a:bodyPr wrap="none">
            <a:spAutoFit/>
          </a:bodyPr>
          <a:lstStyle/>
          <a:p>
            <a:pPr algn="r"/>
            <a:r>
              <a:rPr lang="en-US" sz="2800" dirty="0"/>
              <a:t>$41</a:t>
            </a:r>
          </a:p>
        </p:txBody>
      </p:sp>
      <p:sp>
        <p:nvSpPr>
          <p:cNvPr id="17" name="Rectangle 16"/>
          <p:cNvSpPr/>
          <p:nvPr/>
        </p:nvSpPr>
        <p:spPr>
          <a:xfrm>
            <a:off x="7603249" y="3718580"/>
            <a:ext cx="550151" cy="523220"/>
          </a:xfrm>
          <a:prstGeom prst="rect">
            <a:avLst/>
          </a:prstGeom>
        </p:spPr>
        <p:txBody>
          <a:bodyPr wrap="none">
            <a:spAutoFit/>
          </a:bodyPr>
          <a:lstStyle/>
          <a:p>
            <a:pPr algn="r"/>
            <a:r>
              <a:rPr lang="en-US" sz="2800" dirty="0"/>
              <a:t>24</a:t>
            </a:r>
          </a:p>
        </p:txBody>
      </p:sp>
      <p:sp>
        <p:nvSpPr>
          <p:cNvPr id="18" name="Rectangle 17"/>
          <p:cNvSpPr/>
          <p:nvPr/>
        </p:nvSpPr>
        <p:spPr>
          <a:xfrm>
            <a:off x="7499541" y="4099580"/>
            <a:ext cx="768159" cy="523220"/>
          </a:xfrm>
          <a:prstGeom prst="rect">
            <a:avLst/>
          </a:prstGeom>
        </p:spPr>
        <p:txBody>
          <a:bodyPr wrap="none">
            <a:spAutoFit/>
          </a:bodyPr>
          <a:lstStyle/>
          <a:p>
            <a:pPr algn="r"/>
            <a:r>
              <a:rPr lang="en-US" sz="2800" dirty="0"/>
              <a:t>(27)</a:t>
            </a:r>
          </a:p>
        </p:txBody>
      </p:sp>
      <p:sp>
        <p:nvSpPr>
          <p:cNvPr id="19" name="Rectangle 18"/>
          <p:cNvSpPr/>
          <p:nvPr/>
        </p:nvSpPr>
        <p:spPr>
          <a:xfrm>
            <a:off x="7785992" y="4470400"/>
            <a:ext cx="367408" cy="523220"/>
          </a:xfrm>
          <a:prstGeom prst="rect">
            <a:avLst/>
          </a:prstGeom>
        </p:spPr>
        <p:txBody>
          <a:bodyPr wrap="none">
            <a:spAutoFit/>
          </a:bodyPr>
          <a:lstStyle/>
          <a:p>
            <a:pPr algn="r"/>
            <a:r>
              <a:rPr lang="en-US" sz="2800" b="1" dirty="0">
                <a:solidFill>
                  <a:srgbClr val="C00000"/>
                </a:solidFill>
              </a:rPr>
              <a:t>4</a:t>
            </a:r>
          </a:p>
        </p:txBody>
      </p:sp>
      <p:sp>
        <p:nvSpPr>
          <p:cNvPr id="20" name="Rectangle 19"/>
          <p:cNvSpPr/>
          <p:nvPr/>
        </p:nvSpPr>
        <p:spPr>
          <a:xfrm>
            <a:off x="7785992" y="4838700"/>
            <a:ext cx="367408" cy="523220"/>
          </a:xfrm>
          <a:prstGeom prst="rect">
            <a:avLst/>
          </a:prstGeom>
        </p:spPr>
        <p:txBody>
          <a:bodyPr wrap="none">
            <a:spAutoFit/>
          </a:bodyPr>
          <a:lstStyle/>
          <a:p>
            <a:pPr algn="r"/>
            <a:r>
              <a:rPr lang="en-US" sz="2800" dirty="0"/>
              <a:t>1</a:t>
            </a:r>
          </a:p>
        </p:txBody>
      </p:sp>
      <p:sp>
        <p:nvSpPr>
          <p:cNvPr id="21" name="Rectangle 20"/>
          <p:cNvSpPr/>
          <p:nvPr/>
        </p:nvSpPr>
        <p:spPr>
          <a:xfrm>
            <a:off x="7433207" y="5242580"/>
            <a:ext cx="732893" cy="523220"/>
          </a:xfrm>
          <a:prstGeom prst="rect">
            <a:avLst/>
          </a:prstGeom>
        </p:spPr>
        <p:txBody>
          <a:bodyPr wrap="none">
            <a:spAutoFit/>
          </a:bodyPr>
          <a:lstStyle/>
          <a:p>
            <a:pPr algn="r"/>
            <a:r>
              <a:rPr lang="en-US" sz="2800" dirty="0"/>
              <a:t>$43</a:t>
            </a:r>
          </a:p>
        </p:txBody>
      </p:sp>
      <p:cxnSp>
        <p:nvCxnSpPr>
          <p:cNvPr id="14" name="Straight Connector 13"/>
          <p:cNvCxnSpPr/>
          <p:nvPr/>
        </p:nvCxnSpPr>
        <p:spPr>
          <a:xfrm>
            <a:off x="913316" y="3378200"/>
            <a:ext cx="79151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423150" y="53086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423150" y="56642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423150" y="57150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28" idx="2"/>
          </p:cNvCxnSpPr>
          <p:nvPr/>
        </p:nvCxnSpPr>
        <p:spPr>
          <a:xfrm>
            <a:off x="4768453" y="2819400"/>
            <a:ext cx="3017539" cy="1906698"/>
          </a:xfrm>
          <a:prstGeom prst="straightConnector1">
            <a:avLst/>
          </a:prstGeom>
          <a:ln w="28575">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007170" y="912008"/>
            <a:ext cx="3771901" cy="461665"/>
          </a:xfrm>
          <a:prstGeom prst="rect">
            <a:avLst/>
          </a:prstGeom>
          <a:solidFill>
            <a:schemeClr val="accent5">
              <a:lumMod val="20000"/>
              <a:lumOff val="80000"/>
            </a:schemeClr>
          </a:solidFill>
          <a:ln w="12700">
            <a:solidFill>
              <a:schemeClr val="tx2">
                <a:lumMod val="75000"/>
              </a:schemeClr>
            </a:solidFill>
          </a:ln>
        </p:spPr>
        <p:txBody>
          <a:bodyPr wrap="square" rtlCol="0">
            <a:spAutoFit/>
          </a:bodyPr>
          <a:lstStyle/>
          <a:p>
            <a:pPr algn="ctr"/>
            <a:r>
              <a:rPr lang="en-US" sz="2400" dirty="0"/>
              <a:t>$60 million ÷ </a:t>
            </a:r>
            <a:r>
              <a:rPr lang="en-IN" sz="2400" dirty="0"/>
              <a:t>15 years </a:t>
            </a:r>
            <a:endParaRPr lang="en-US" sz="2400" dirty="0"/>
          </a:p>
        </p:txBody>
      </p:sp>
      <p:sp>
        <p:nvSpPr>
          <p:cNvPr id="28" name="Rectangle 27"/>
          <p:cNvSpPr/>
          <p:nvPr/>
        </p:nvSpPr>
        <p:spPr>
          <a:xfrm>
            <a:off x="762000" y="1595005"/>
            <a:ext cx="8012906" cy="1224395"/>
          </a:xfrm>
          <a:prstGeom prst="rect">
            <a:avLst/>
          </a:prstGeom>
          <a:noFill/>
          <a:ln w="28575" cmpd="sng">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1" name="Straight Arrow Connector 30"/>
          <p:cNvCxnSpPr/>
          <p:nvPr/>
        </p:nvCxnSpPr>
        <p:spPr>
          <a:xfrm flipV="1">
            <a:off x="6762246" y="1431679"/>
            <a:ext cx="658261" cy="746371"/>
          </a:xfrm>
          <a:prstGeom prst="straightConnector1">
            <a:avLst/>
          </a:prstGeom>
          <a:ln w="28575" cmpd="sng">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88208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animEffect transition="in" filter="fade">
                                      <p:cBhvr>
                                        <p:cTn id="7" dur="500"/>
                                        <p:tgtEl>
                                          <p:spTgt spid="16">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
                                            <p:txEl>
                                              <p:pRg st="1" end="1"/>
                                            </p:txEl>
                                          </p:spTgt>
                                        </p:tgtEl>
                                        <p:attrNameLst>
                                          <p:attrName>style.visibility</p:attrName>
                                        </p:attrNameLst>
                                      </p:cBhvr>
                                      <p:to>
                                        <p:strVal val="visible"/>
                                      </p:to>
                                    </p:set>
                                    <p:animEffect transition="in" filter="fade">
                                      <p:cBhvr>
                                        <p:cTn id="10" dur="500"/>
                                        <p:tgtEl>
                                          <p:spTgt spid="1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10" presetClass="entr" presetSubtype="0" fill="hold"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par>
                                <p:cTn id="64" presetID="10" presetClass="entr" presetSubtype="0" fill="hold"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par>
                          <p:cTn id="67" fill="hold">
                            <p:stCondLst>
                              <p:cond delay="500"/>
                            </p:stCondLst>
                            <p:childTnLst>
                              <p:par>
                                <p:cTn id="68" presetID="22" presetClass="entr" presetSubtype="4" fill="hold"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down)">
                                      <p:cBhvr>
                                        <p:cTn id="70" dur="500"/>
                                        <p:tgtEl>
                                          <p:spTgt spid="23"/>
                                        </p:tgtEl>
                                      </p:cBhvr>
                                    </p:animEffect>
                                  </p:childTnLst>
                                </p:cTn>
                              </p:par>
                            </p:childTnLst>
                          </p:cTn>
                        </p:par>
                        <p:par>
                          <p:cTn id="71" fill="hold">
                            <p:stCondLst>
                              <p:cond delay="1000"/>
                            </p:stCondLst>
                            <p:childTnLst>
                              <p:par>
                                <p:cTn id="72" presetID="22" presetClass="entr" presetSubtype="4"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down)">
                                      <p:cBhvr>
                                        <p:cTn id="74" dur="500"/>
                                        <p:tgtEl>
                                          <p:spTgt spid="28"/>
                                        </p:tgtEl>
                                      </p:cBhvr>
                                    </p:animEffect>
                                  </p:childTnLst>
                                </p:cTn>
                              </p:par>
                            </p:childTnLst>
                          </p:cTn>
                        </p:par>
                        <p:par>
                          <p:cTn id="75" fill="hold">
                            <p:stCondLst>
                              <p:cond delay="1500"/>
                            </p:stCondLst>
                            <p:childTnLst>
                              <p:par>
                                <p:cTn id="76" presetID="22" presetClass="entr" presetSubtype="4" fill="hold"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down)">
                                      <p:cBhvr>
                                        <p:cTn id="78" dur="500"/>
                                        <p:tgtEl>
                                          <p:spTgt spid="31"/>
                                        </p:tgtEl>
                                      </p:cBhvr>
                                    </p:animEffect>
                                  </p:childTnLst>
                                </p:cTn>
                              </p:par>
                            </p:childTnLst>
                          </p:cTn>
                        </p:par>
                        <p:par>
                          <p:cTn id="79" fill="hold">
                            <p:stCondLst>
                              <p:cond delay="2000"/>
                            </p:stCondLst>
                            <p:childTnLst>
                              <p:par>
                                <p:cTn id="80" presetID="22" presetClass="entr" presetSubtype="4"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down)">
                                      <p:cBhvr>
                                        <p:cTn id="82" dur="500"/>
                                        <p:tgtEl>
                                          <p:spTgt spid="27"/>
                                        </p:tgtEl>
                                      </p:cBhvr>
                                    </p:animEffec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nodeType="clickEffect">
                                  <p:stCondLst>
                                    <p:cond delay="0"/>
                                  </p:stCondLst>
                                  <p:childTnLst>
                                    <p:set>
                                      <p:cBhvr>
                                        <p:cTn id="86" dur="1" fill="hold">
                                          <p:stCondLst>
                                            <p:cond delay="0"/>
                                          </p:stCondLst>
                                        </p:cTn>
                                        <p:tgtEl>
                                          <p:spTgt spid="23"/>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28"/>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31"/>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27"/>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6">
                                            <p:txEl>
                                              <p:pRg st="10" end="10"/>
                                            </p:txEl>
                                          </p:spTgt>
                                        </p:tgtEl>
                                        <p:attrNameLst>
                                          <p:attrName>style.visibility</p:attrName>
                                        </p:attrNameLst>
                                      </p:cBhvr>
                                      <p:to>
                                        <p:strVal val="visible"/>
                                      </p:to>
                                    </p:set>
                                    <p:animEffect transition="in" filter="fade">
                                      <p:cBhvr>
                                        <p:cTn id="95" dur="500"/>
                                        <p:tgtEl>
                                          <p:spTgt spid="1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3" grpId="0"/>
      <p:bldP spid="4" grpId="0"/>
      <p:bldP spid="17" grpId="0"/>
      <p:bldP spid="18" grpId="0"/>
      <p:bldP spid="19" grpId="0"/>
      <p:bldP spid="20" grpId="0"/>
      <p:bldP spid="21" grpId="0"/>
      <p:bldP spid="27" grpId="0" animBg="1"/>
      <p:bldP spid="27" grpId="1" animBg="1"/>
      <p:bldP spid="28" grpId="0" animBg="1"/>
      <p:bldP spid="28"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(cont. 8)</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62000" y="1219200"/>
            <a:ext cx="8013600" cy="5413374"/>
          </a:xfrm>
          <a:solidFill>
            <a:schemeClr val="bg1"/>
          </a:solidFill>
        </p:spPr>
        <p:txBody>
          <a:bodyPr>
            <a:normAutofit/>
          </a:bodyPr>
          <a:lstStyle/>
          <a:p>
            <a:endParaRPr lang="en-US" dirty="0">
              <a:solidFill>
                <a:schemeClr val="tx1">
                  <a:lumMod val="85000"/>
                  <a:lumOff val="15000"/>
                </a:schemeClr>
              </a:solidFill>
            </a:endParaRPr>
          </a:p>
          <a:p>
            <a:endParaRPr lang="en-US" dirty="0">
              <a:solidFill>
                <a:schemeClr val="tx1">
                  <a:lumMod val="85000"/>
                  <a:lumOff val="15000"/>
                </a:schemeClr>
              </a:solidFill>
            </a:endParaRPr>
          </a:p>
          <a:p>
            <a:endParaRPr lang="en-US" dirty="0">
              <a:solidFill>
                <a:schemeClr val="tx1">
                  <a:lumMod val="85000"/>
                  <a:lumOff val="15000"/>
                </a:schemeClr>
              </a:solidFill>
            </a:endParaRPr>
          </a:p>
          <a:p>
            <a:endParaRPr lang="en-US" dirty="0">
              <a:solidFill>
                <a:schemeClr val="tx1">
                  <a:lumMod val="85000"/>
                  <a:lumOff val="15000"/>
                </a:schemeClr>
              </a:solidFill>
            </a:endParaRPr>
          </a:p>
          <a:p>
            <a:endParaRPr lang="en-US" dirty="0"/>
          </a:p>
          <a:p>
            <a:r>
              <a:rPr lang="en-US" dirty="0"/>
              <a:t>The prior service cost balance in AOCI declines by the amortization each year</a:t>
            </a:r>
          </a:p>
        </p:txBody>
      </p:sp>
      <p:sp>
        <p:nvSpPr>
          <p:cNvPr id="2" name="TextBox 1"/>
          <p:cNvSpPr txBox="1"/>
          <p:nvPr/>
        </p:nvSpPr>
        <p:spPr>
          <a:xfrm>
            <a:off x="603758" y="1158874"/>
            <a:ext cx="5410200" cy="523220"/>
          </a:xfrm>
          <a:prstGeom prst="rect">
            <a:avLst/>
          </a:prstGeom>
          <a:noFill/>
        </p:spPr>
        <p:txBody>
          <a:bodyPr wrap="square" rtlCol="0">
            <a:spAutoFit/>
          </a:bodyPr>
          <a:lstStyle/>
          <a:p>
            <a:r>
              <a:rPr lang="en-US" sz="2800" b="1" dirty="0">
                <a:solidFill>
                  <a:srgbClr val="C00000"/>
                </a:solidFill>
              </a:rPr>
              <a:t>Prior Service Cost–AOCI</a:t>
            </a:r>
          </a:p>
        </p:txBody>
      </p:sp>
      <p:sp>
        <p:nvSpPr>
          <p:cNvPr id="10" name="TextBox 9"/>
          <p:cNvSpPr txBox="1"/>
          <p:nvPr/>
        </p:nvSpPr>
        <p:spPr>
          <a:xfrm>
            <a:off x="603758" y="1606767"/>
            <a:ext cx="6546342" cy="523220"/>
          </a:xfrm>
          <a:prstGeom prst="rect">
            <a:avLst/>
          </a:prstGeom>
          <a:noFill/>
        </p:spPr>
        <p:txBody>
          <a:bodyPr wrap="square" rtlCol="0">
            <a:spAutoFit/>
          </a:bodyPr>
          <a:lstStyle/>
          <a:p>
            <a:r>
              <a:rPr lang="en-IN" sz="2800" dirty="0"/>
              <a:t>Prior service cost at the beginning of 2018</a:t>
            </a:r>
          </a:p>
        </p:txBody>
      </p:sp>
      <p:sp>
        <p:nvSpPr>
          <p:cNvPr id="11" name="TextBox 10"/>
          <p:cNvSpPr txBox="1"/>
          <p:nvPr/>
        </p:nvSpPr>
        <p:spPr>
          <a:xfrm>
            <a:off x="603758" y="1991161"/>
            <a:ext cx="6546342" cy="523220"/>
          </a:xfrm>
          <a:prstGeom prst="rect">
            <a:avLst/>
          </a:prstGeom>
          <a:noFill/>
        </p:spPr>
        <p:txBody>
          <a:bodyPr wrap="square" rtlCol="0">
            <a:spAutoFit/>
          </a:bodyPr>
          <a:lstStyle/>
          <a:p>
            <a:r>
              <a:rPr lang="en-IN" sz="2800" dirty="0"/>
              <a:t>   Less: 2018 amortization</a:t>
            </a:r>
          </a:p>
        </p:txBody>
      </p:sp>
      <p:sp>
        <p:nvSpPr>
          <p:cNvPr id="12" name="TextBox 11"/>
          <p:cNvSpPr txBox="1"/>
          <p:nvPr/>
        </p:nvSpPr>
        <p:spPr>
          <a:xfrm>
            <a:off x="603758" y="2413654"/>
            <a:ext cx="6546342" cy="523220"/>
          </a:xfrm>
          <a:prstGeom prst="rect">
            <a:avLst/>
          </a:prstGeom>
          <a:noFill/>
        </p:spPr>
        <p:txBody>
          <a:bodyPr wrap="square" rtlCol="0">
            <a:spAutoFit/>
          </a:bodyPr>
          <a:lstStyle/>
          <a:p>
            <a:r>
              <a:rPr lang="en-IN" sz="2800" dirty="0"/>
              <a:t>Prior service cost at the end of 2018</a:t>
            </a:r>
          </a:p>
        </p:txBody>
      </p:sp>
      <p:sp>
        <p:nvSpPr>
          <p:cNvPr id="13" name="Rectangle 12"/>
          <p:cNvSpPr/>
          <p:nvPr/>
        </p:nvSpPr>
        <p:spPr>
          <a:xfrm>
            <a:off x="6978146" y="1158874"/>
            <a:ext cx="1593706" cy="400110"/>
          </a:xfrm>
          <a:prstGeom prst="rect">
            <a:avLst/>
          </a:prstGeom>
        </p:spPr>
        <p:txBody>
          <a:bodyPr wrap="none">
            <a:spAutoFit/>
          </a:bodyPr>
          <a:lstStyle/>
          <a:p>
            <a:r>
              <a:rPr lang="en-US" sz="2000" dirty="0"/>
              <a:t>($ in millions)</a:t>
            </a:r>
            <a:endParaRPr lang="en-US" sz="2800" dirty="0"/>
          </a:p>
        </p:txBody>
      </p:sp>
      <p:sp>
        <p:nvSpPr>
          <p:cNvPr id="14" name="Rectangle 13"/>
          <p:cNvSpPr/>
          <p:nvPr/>
        </p:nvSpPr>
        <p:spPr>
          <a:xfrm>
            <a:off x="7687207" y="1609208"/>
            <a:ext cx="732893" cy="523220"/>
          </a:xfrm>
          <a:prstGeom prst="rect">
            <a:avLst/>
          </a:prstGeom>
        </p:spPr>
        <p:txBody>
          <a:bodyPr wrap="none">
            <a:spAutoFit/>
          </a:bodyPr>
          <a:lstStyle/>
          <a:p>
            <a:pPr algn="r"/>
            <a:r>
              <a:rPr lang="en-US" sz="2800" dirty="0"/>
              <a:t>$56</a:t>
            </a:r>
          </a:p>
        </p:txBody>
      </p:sp>
      <p:sp>
        <p:nvSpPr>
          <p:cNvPr id="15" name="Rectangle 14"/>
          <p:cNvSpPr/>
          <p:nvPr/>
        </p:nvSpPr>
        <p:spPr>
          <a:xfrm>
            <a:off x="7931088" y="1994554"/>
            <a:ext cx="591829" cy="523220"/>
          </a:xfrm>
          <a:prstGeom prst="rect">
            <a:avLst/>
          </a:prstGeom>
        </p:spPr>
        <p:txBody>
          <a:bodyPr wrap="none">
            <a:spAutoFit/>
          </a:bodyPr>
          <a:lstStyle/>
          <a:p>
            <a:pPr algn="r"/>
            <a:r>
              <a:rPr lang="en-US" sz="2800" b="1" dirty="0">
                <a:solidFill>
                  <a:srgbClr val="C00000"/>
                </a:solidFill>
              </a:rPr>
              <a:t>(4)</a:t>
            </a:r>
          </a:p>
        </p:txBody>
      </p:sp>
      <p:sp>
        <p:nvSpPr>
          <p:cNvPr id="17" name="Rectangle 16"/>
          <p:cNvSpPr/>
          <p:nvPr/>
        </p:nvSpPr>
        <p:spPr>
          <a:xfrm>
            <a:off x="7687207" y="2413654"/>
            <a:ext cx="732893" cy="523220"/>
          </a:xfrm>
          <a:prstGeom prst="rect">
            <a:avLst/>
          </a:prstGeom>
        </p:spPr>
        <p:txBody>
          <a:bodyPr wrap="none">
            <a:spAutoFit/>
          </a:bodyPr>
          <a:lstStyle/>
          <a:p>
            <a:pPr algn="r"/>
            <a:r>
              <a:rPr lang="en-US" sz="2800" dirty="0"/>
              <a:t>$52</a:t>
            </a:r>
          </a:p>
        </p:txBody>
      </p:sp>
      <p:cxnSp>
        <p:nvCxnSpPr>
          <p:cNvPr id="18" name="Straight Connector 17"/>
          <p:cNvCxnSpPr/>
          <p:nvPr/>
        </p:nvCxnSpPr>
        <p:spPr>
          <a:xfrm>
            <a:off x="685400" y="1654174"/>
            <a:ext cx="83189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651465" y="2466974"/>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651465" y="2835274"/>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651465" y="2886074"/>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749300" y="3558873"/>
            <a:ext cx="7764873" cy="1246909"/>
          </a:xfrm>
          <a:prstGeom prst="rect">
            <a:avLst/>
          </a:prstGeom>
          <a:noFill/>
          <a:ln w="28575" cmpd="sng">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4" name="Straight Arrow Connector 23"/>
          <p:cNvCxnSpPr>
            <a:stCxn id="22" idx="0"/>
          </p:cNvCxnSpPr>
          <p:nvPr/>
        </p:nvCxnSpPr>
        <p:spPr>
          <a:xfrm flipV="1">
            <a:off x="4631737" y="2299494"/>
            <a:ext cx="3070460" cy="1259379"/>
          </a:xfrm>
          <a:prstGeom prst="straightConnector1">
            <a:avLst/>
          </a:prstGeom>
          <a:ln w="28575" cmpd="sng">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55484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6">
                                            <p:txEl>
                                              <p:pRg st="5" end="5"/>
                                            </p:txEl>
                                          </p:spTgt>
                                        </p:tgtEl>
                                        <p:attrNameLst>
                                          <p:attrName>style.visibility</p:attrName>
                                        </p:attrNameLst>
                                      </p:cBhvr>
                                      <p:to>
                                        <p:strVal val="visible"/>
                                      </p:to>
                                    </p:set>
                                    <p:animEffect transition="in" filter="fade">
                                      <p:cBhvr>
                                        <p:cTn id="45" dur="500"/>
                                        <p:tgtEl>
                                          <p:spTgt spid="16">
                                            <p:txEl>
                                              <p:pRg st="5" end="5"/>
                                            </p:txEl>
                                          </p:spTgt>
                                        </p:tgtEl>
                                      </p:cBhvr>
                                    </p:animEffect>
                                  </p:childTnLst>
                                </p:cTn>
                              </p:par>
                            </p:childTnLst>
                          </p:cTn>
                        </p:par>
                        <p:par>
                          <p:cTn id="46" fill="hold">
                            <p:stCondLst>
                              <p:cond delay="50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500"/>
                                        <p:tgtEl>
                                          <p:spTgt spid="22"/>
                                        </p:tgtEl>
                                      </p:cBhvr>
                                    </p:animEffect>
                                  </p:childTnLst>
                                </p:cTn>
                              </p:par>
                            </p:childTnLst>
                          </p:cTn>
                        </p:par>
                        <p:par>
                          <p:cTn id="50" fill="hold">
                            <p:stCondLst>
                              <p:cond delay="1000"/>
                            </p:stCondLst>
                            <p:childTnLst>
                              <p:par>
                                <p:cTn id="51" presetID="22" presetClass="entr" presetSubtype="4"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down)">
                                      <p:cBhvr>
                                        <p:cTn id="5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P spid="13" grpId="0"/>
      <p:bldP spid="14" grpId="0"/>
      <p:bldP spid="15" grpId="0"/>
      <p:bldP spid="17" grpId="0"/>
      <p:bldP spid="2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(concluded</a:t>
            </a:r>
            <a:r>
              <a:rPr lang="en-IN" sz="2400" dirty="0"/>
              <a:t>)</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4803774"/>
          </a:xfrm>
        </p:spPr>
        <p:txBody>
          <a:bodyPr>
            <a:normAutofit/>
          </a:bodyPr>
          <a:lstStyle/>
          <a:p>
            <a:pPr marL="0" indent="0">
              <a:buNone/>
            </a:pPr>
            <a:r>
              <a:rPr lang="en-US" b="1" dirty="0">
                <a:solidFill>
                  <a:srgbClr val="C00000"/>
                </a:solidFill>
              </a:rPr>
              <a:t>5) </a:t>
            </a:r>
            <a:r>
              <a:rPr lang="en-IN" b="1" dirty="0">
                <a:solidFill>
                  <a:srgbClr val="C00000"/>
                </a:solidFill>
              </a:rPr>
              <a:t>Amortization of a Net Loss or Net Gain</a:t>
            </a:r>
          </a:p>
          <a:p>
            <a:r>
              <a:rPr lang="en-US" dirty="0"/>
              <a:t>Gains and losses are reported as </a:t>
            </a:r>
            <a:r>
              <a:rPr lang="en-US" b="1" dirty="0">
                <a:solidFill>
                  <a:srgbClr val="C00000"/>
                </a:solidFill>
              </a:rPr>
              <a:t>OCI</a:t>
            </a:r>
            <a:r>
              <a:rPr lang="en-US" dirty="0">
                <a:solidFill>
                  <a:srgbClr val="C00000"/>
                </a:solidFill>
              </a:rPr>
              <a:t> </a:t>
            </a:r>
            <a:r>
              <a:rPr lang="en-US" dirty="0"/>
              <a:t>in the statement of </a:t>
            </a:r>
            <a:r>
              <a:rPr lang="en-IN" dirty="0"/>
              <a:t>comprehensive income </a:t>
            </a:r>
            <a:r>
              <a:rPr lang="en-US" b="1" dirty="0">
                <a:solidFill>
                  <a:srgbClr val="C00000"/>
                </a:solidFill>
              </a:rPr>
              <a:t>as they occur </a:t>
            </a:r>
          </a:p>
          <a:p>
            <a:r>
              <a:rPr lang="en-US" dirty="0"/>
              <a:t>Gains and losses</a:t>
            </a:r>
            <a:r>
              <a:rPr lang="en-IN" dirty="0"/>
              <a:t> (net of subsequent amortization) </a:t>
            </a:r>
            <a:r>
              <a:rPr lang="en-IN" b="1" dirty="0">
                <a:solidFill>
                  <a:srgbClr val="C00000"/>
                </a:solidFill>
              </a:rPr>
              <a:t>accumulate</a:t>
            </a:r>
            <a:r>
              <a:rPr lang="en-IN" dirty="0"/>
              <a:t> as a net loss–AOCI or a net gain–AOCI, depending on whether we have greater losses or gains over time</a:t>
            </a:r>
          </a:p>
          <a:p>
            <a:endParaRPr lang="en-IN" b="1" dirty="0">
              <a:solidFill>
                <a:schemeClr val="accent1">
                  <a:lumMod val="50000"/>
                </a:schemeClr>
              </a:solidFill>
            </a:endParaRPr>
          </a:p>
          <a:p>
            <a:endParaRPr lang="en-IN" b="1" dirty="0">
              <a:solidFill>
                <a:schemeClr val="accent1">
                  <a:lumMod val="50000"/>
                </a:schemeClr>
              </a:solidFill>
            </a:endParaRPr>
          </a:p>
          <a:p>
            <a:endParaRPr lang="en-IN" b="1" dirty="0">
              <a:solidFill>
                <a:schemeClr val="accent1">
                  <a:lumMod val="50000"/>
                </a:schemeClr>
              </a:solidFill>
            </a:endParaRPr>
          </a:p>
          <a:p>
            <a:endParaRPr lang="en-US" b="1" dirty="0">
              <a:solidFill>
                <a:schemeClr val="accent1">
                  <a:lumMod val="50000"/>
                </a:schemeClr>
              </a:solidFill>
            </a:endParaRPr>
          </a:p>
        </p:txBody>
      </p:sp>
      <p:sp>
        <p:nvSpPr>
          <p:cNvPr id="2" name="TextBox 1"/>
          <p:cNvSpPr txBox="1"/>
          <p:nvPr/>
        </p:nvSpPr>
        <p:spPr>
          <a:xfrm>
            <a:off x="990600" y="5181600"/>
            <a:ext cx="8001000" cy="1292662"/>
          </a:xfrm>
          <a:prstGeom prst="rect">
            <a:avLst/>
          </a:prstGeom>
          <a:noFill/>
        </p:spPr>
        <p:txBody>
          <a:bodyPr wrap="square" rtlCol="0">
            <a:spAutoFit/>
          </a:bodyPr>
          <a:lstStyle/>
          <a:p>
            <a:r>
              <a:rPr lang="en-US" sz="2600" dirty="0"/>
              <a:t>We report this amount in the balance sheet as a part of </a:t>
            </a:r>
            <a:r>
              <a:rPr lang="en-US" sz="2600" i="1" dirty="0"/>
              <a:t>accumulated other comprehensive income </a:t>
            </a:r>
            <a:r>
              <a:rPr lang="en-US" sz="2600" b="1" dirty="0">
                <a:solidFill>
                  <a:srgbClr val="C00000"/>
                </a:solidFill>
              </a:rPr>
              <a:t>(AOCI)</a:t>
            </a:r>
            <a:r>
              <a:rPr lang="en-US" sz="2600" dirty="0"/>
              <a:t>, a shareholders’ equity account</a:t>
            </a:r>
          </a:p>
        </p:txBody>
      </p:sp>
      <p:cxnSp>
        <p:nvCxnSpPr>
          <p:cNvPr id="4" name="Straight Arrow Connector 3"/>
          <p:cNvCxnSpPr/>
          <p:nvPr/>
        </p:nvCxnSpPr>
        <p:spPr>
          <a:xfrm>
            <a:off x="4724400" y="4114800"/>
            <a:ext cx="0" cy="1066800"/>
          </a:xfrm>
          <a:prstGeom prst="straightConnector1">
            <a:avLst/>
          </a:prstGeom>
          <a:ln w="28575" cmpd="sng">
            <a:solidFill>
              <a:srgbClr val="37609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32193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
                                            <p:txEl>
                                              <p:pRg st="1" end="1"/>
                                            </p:txEl>
                                          </p:spTgt>
                                        </p:tgtEl>
                                        <p:attrNameLst>
                                          <p:attrName>style.visibility</p:attrName>
                                        </p:attrNameLst>
                                      </p:cBhvr>
                                      <p:to>
                                        <p:strVal val="visible"/>
                                      </p:to>
                                    </p:set>
                                    <p:animEffect transition="in" filter="fade">
                                      <p:cBhvr>
                                        <p:cTn id="10" dur="500"/>
                                        <p:tgtEl>
                                          <p:spTgt spid="1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animEffect transition="in" filter="fade">
                                      <p:cBhvr>
                                        <p:cTn id="15" dur="500"/>
                                        <p:tgtEl>
                                          <p:spTgt spid="16">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Gains and Losses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389" t="20915"/>
          <a:stretch/>
        </p:blipFill>
        <p:spPr bwMode="auto">
          <a:xfrm>
            <a:off x="2965862" y="2676895"/>
            <a:ext cx="5797138" cy="3688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965862" y="1219200"/>
            <a:ext cx="2685638" cy="954107"/>
          </a:xfrm>
          <a:prstGeom prst="rect">
            <a:avLst/>
          </a:prstGeom>
          <a:noFill/>
        </p:spPr>
        <p:txBody>
          <a:bodyPr wrap="square" rtlCol="0">
            <a:spAutoFit/>
          </a:bodyPr>
          <a:lstStyle/>
          <a:p>
            <a:pPr algn="ctr"/>
            <a:r>
              <a:rPr lang="en-US" sz="2800" dirty="0"/>
              <a:t>Projected Benefit</a:t>
            </a:r>
          </a:p>
          <a:p>
            <a:pPr algn="ctr"/>
            <a:r>
              <a:rPr lang="en-US" sz="2800" dirty="0"/>
              <a:t>Obligation</a:t>
            </a:r>
          </a:p>
        </p:txBody>
      </p:sp>
      <p:sp>
        <p:nvSpPr>
          <p:cNvPr id="8" name="TextBox 7"/>
          <p:cNvSpPr txBox="1"/>
          <p:nvPr/>
        </p:nvSpPr>
        <p:spPr>
          <a:xfrm>
            <a:off x="5826331" y="1676400"/>
            <a:ext cx="2215738" cy="954107"/>
          </a:xfrm>
          <a:prstGeom prst="rect">
            <a:avLst/>
          </a:prstGeom>
          <a:noFill/>
        </p:spPr>
        <p:txBody>
          <a:bodyPr wrap="square" rtlCol="0">
            <a:spAutoFit/>
          </a:bodyPr>
          <a:lstStyle/>
          <a:p>
            <a:pPr algn="ctr"/>
            <a:r>
              <a:rPr lang="en-US" sz="2800" dirty="0"/>
              <a:t>Return on</a:t>
            </a:r>
          </a:p>
          <a:p>
            <a:pPr algn="ctr"/>
            <a:r>
              <a:rPr lang="en-US" sz="2800" dirty="0"/>
              <a:t>Plan Assets</a:t>
            </a:r>
          </a:p>
        </p:txBody>
      </p:sp>
      <p:sp>
        <p:nvSpPr>
          <p:cNvPr id="9" name="TextBox 8"/>
          <p:cNvSpPr txBox="1"/>
          <p:nvPr/>
        </p:nvSpPr>
        <p:spPr>
          <a:xfrm>
            <a:off x="856732" y="2743200"/>
            <a:ext cx="2115068" cy="1384995"/>
          </a:xfrm>
          <a:prstGeom prst="rect">
            <a:avLst/>
          </a:prstGeom>
          <a:noFill/>
        </p:spPr>
        <p:txBody>
          <a:bodyPr wrap="square" rtlCol="0">
            <a:spAutoFit/>
          </a:bodyPr>
          <a:lstStyle/>
          <a:p>
            <a:pPr algn="ctr"/>
            <a:r>
              <a:rPr lang="en-US" sz="2800" dirty="0"/>
              <a:t>Higher</a:t>
            </a:r>
          </a:p>
          <a:p>
            <a:pPr algn="ctr"/>
            <a:r>
              <a:rPr lang="en-US" sz="2800" dirty="0"/>
              <a:t>than</a:t>
            </a:r>
          </a:p>
          <a:p>
            <a:pPr algn="ctr"/>
            <a:r>
              <a:rPr lang="en-US" sz="2800" dirty="0"/>
              <a:t>expected</a:t>
            </a:r>
          </a:p>
        </p:txBody>
      </p:sp>
      <p:sp>
        <p:nvSpPr>
          <p:cNvPr id="10" name="TextBox 9"/>
          <p:cNvSpPr txBox="1"/>
          <p:nvPr/>
        </p:nvSpPr>
        <p:spPr>
          <a:xfrm>
            <a:off x="889795" y="4558605"/>
            <a:ext cx="2014307" cy="1384995"/>
          </a:xfrm>
          <a:prstGeom prst="rect">
            <a:avLst/>
          </a:prstGeom>
          <a:noFill/>
        </p:spPr>
        <p:txBody>
          <a:bodyPr wrap="square" rtlCol="0">
            <a:spAutoFit/>
          </a:bodyPr>
          <a:lstStyle/>
          <a:p>
            <a:pPr algn="ctr"/>
            <a:r>
              <a:rPr lang="en-US" sz="2800" dirty="0"/>
              <a:t>Lower</a:t>
            </a:r>
          </a:p>
          <a:p>
            <a:pPr algn="ctr"/>
            <a:r>
              <a:rPr lang="en-US" sz="2800" dirty="0"/>
              <a:t>than</a:t>
            </a:r>
          </a:p>
          <a:p>
            <a:pPr algn="ctr"/>
            <a:r>
              <a:rPr lang="en-US" sz="2800" dirty="0"/>
              <a:t>expected</a:t>
            </a:r>
          </a:p>
        </p:txBody>
      </p:sp>
    </p:spTree>
    <p:extLst>
      <p:ext uri="{BB962C8B-B14F-4D97-AF65-F5344CB8AC3E}">
        <p14:creationId xmlns:p14="http://schemas.microsoft.com/office/powerpoint/2010/main" val="41585597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Income Smoothing</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413374"/>
          </a:xfrm>
        </p:spPr>
        <p:txBody>
          <a:bodyPr>
            <a:normAutofit/>
          </a:bodyPr>
          <a:lstStyle/>
          <a:p>
            <a:r>
              <a:rPr lang="en-IN" sz="2600" dirty="0"/>
              <a:t>If a net gain or a net loss gets “too large,” pension expense must be adjusted</a:t>
            </a:r>
          </a:p>
          <a:p>
            <a:endParaRPr lang="en-IN" sz="2600" dirty="0"/>
          </a:p>
          <a:p>
            <a:endParaRPr lang="en-IN" sz="2600" dirty="0"/>
          </a:p>
          <a:p>
            <a:endParaRPr lang="en-IN" sz="2600" dirty="0"/>
          </a:p>
          <a:p>
            <a:endParaRPr lang="en-IN" sz="2600" dirty="0"/>
          </a:p>
          <a:p>
            <a:r>
              <a:rPr lang="en-IN" sz="2600" dirty="0"/>
              <a:t>If net gains and losses exceeds the corridor, the excess is not charged to pension expense all at once</a:t>
            </a:r>
          </a:p>
          <a:p>
            <a:r>
              <a:rPr lang="en-IN" sz="2600" dirty="0"/>
              <a:t>Instead, as a further concession to income smoothing, only a portion of the excess is included in </a:t>
            </a:r>
            <a:r>
              <a:rPr lang="en-US" sz="2600" dirty="0"/>
              <a:t>pension expense</a:t>
            </a:r>
            <a:endParaRPr lang="en-IN" sz="2600" dirty="0"/>
          </a:p>
          <a:p>
            <a:endParaRPr lang="en-IN" sz="2600" dirty="0"/>
          </a:p>
          <a:p>
            <a:endParaRPr lang="en-IN" sz="2600" dirty="0"/>
          </a:p>
          <a:p>
            <a:endParaRPr lang="en-IN" sz="2600" dirty="0"/>
          </a:p>
          <a:p>
            <a:endParaRPr lang="en-IN" sz="2600" dirty="0"/>
          </a:p>
        </p:txBody>
      </p:sp>
      <p:sp>
        <p:nvSpPr>
          <p:cNvPr id="2" name="TextBox 1"/>
          <p:cNvSpPr txBox="1"/>
          <p:nvPr/>
        </p:nvSpPr>
        <p:spPr>
          <a:xfrm>
            <a:off x="977107" y="2247900"/>
            <a:ext cx="7174706" cy="892552"/>
          </a:xfrm>
          <a:prstGeom prst="rect">
            <a:avLst/>
          </a:prstGeom>
          <a:noFill/>
        </p:spPr>
        <p:txBody>
          <a:bodyPr wrap="square" rtlCol="0">
            <a:spAutoFit/>
          </a:bodyPr>
          <a:lstStyle/>
          <a:p>
            <a:pPr algn="ctr"/>
            <a:r>
              <a:rPr lang="en-IN" sz="2600" dirty="0"/>
              <a:t>If it exceeds an amount equal to </a:t>
            </a:r>
            <a:r>
              <a:rPr lang="en-IN" sz="2600" b="1" dirty="0">
                <a:solidFill>
                  <a:srgbClr val="C00000"/>
                </a:solidFill>
              </a:rPr>
              <a:t>10%</a:t>
            </a:r>
            <a:r>
              <a:rPr lang="en-IN" sz="2600" b="1" dirty="0">
                <a:solidFill>
                  <a:srgbClr val="CC0066"/>
                </a:solidFill>
              </a:rPr>
              <a:t> </a:t>
            </a:r>
            <a:r>
              <a:rPr lang="en-IN" sz="2600" dirty="0"/>
              <a:t>of the PBO, </a:t>
            </a:r>
          </a:p>
          <a:p>
            <a:pPr algn="ctr"/>
            <a:r>
              <a:rPr lang="en-IN" sz="2600" dirty="0"/>
              <a:t>or </a:t>
            </a:r>
            <a:r>
              <a:rPr lang="en-IN" sz="2600" b="1" dirty="0">
                <a:solidFill>
                  <a:srgbClr val="C00000"/>
                </a:solidFill>
              </a:rPr>
              <a:t>10% </a:t>
            </a:r>
            <a:r>
              <a:rPr lang="en-IN" sz="2600" dirty="0"/>
              <a:t>of plan assets, whichever is higher</a:t>
            </a:r>
          </a:p>
        </p:txBody>
      </p:sp>
      <p:cxnSp>
        <p:nvCxnSpPr>
          <p:cNvPr id="4" name="Straight Connector 3"/>
          <p:cNvCxnSpPr/>
          <p:nvPr/>
        </p:nvCxnSpPr>
        <p:spPr>
          <a:xfrm>
            <a:off x="5257800" y="1866900"/>
            <a:ext cx="1143000" cy="0"/>
          </a:xfrm>
          <a:prstGeom prst="line">
            <a:avLst/>
          </a:prstGeom>
          <a:ln w="38100">
            <a:solidFill>
              <a:srgbClr val="376092"/>
            </a:solidFill>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5842000" y="1905000"/>
            <a:ext cx="0" cy="41910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977107" y="3393757"/>
            <a:ext cx="8014493" cy="492443"/>
          </a:xfrm>
          <a:prstGeom prst="rect">
            <a:avLst/>
          </a:prstGeom>
          <a:noFill/>
        </p:spPr>
        <p:txBody>
          <a:bodyPr wrap="square" rtlCol="0">
            <a:spAutoFit/>
          </a:bodyPr>
          <a:lstStyle/>
          <a:p>
            <a:pPr algn="ctr"/>
            <a:r>
              <a:rPr lang="en-US" sz="2600" dirty="0"/>
              <a:t>This threshold amount is referred to as </a:t>
            </a:r>
            <a:r>
              <a:rPr lang="en-IN" sz="2600" dirty="0" smtClean="0"/>
              <a:t>the</a:t>
            </a:r>
            <a:r>
              <a:rPr lang="en-IN" sz="2600" dirty="0" smtClean="0">
                <a:solidFill>
                  <a:srgbClr val="1F497D"/>
                </a:solidFill>
              </a:rPr>
              <a:t> </a:t>
            </a:r>
            <a:r>
              <a:rPr lang="en-IN" sz="2600" dirty="0" smtClean="0">
                <a:solidFill>
                  <a:srgbClr val="000000"/>
                </a:solidFill>
              </a:rPr>
              <a:t>“</a:t>
            </a:r>
            <a:r>
              <a:rPr lang="en-IN" sz="2600" b="1" dirty="0" smtClean="0">
                <a:solidFill>
                  <a:srgbClr val="C00000"/>
                </a:solidFill>
              </a:rPr>
              <a:t>corridor</a:t>
            </a:r>
            <a:r>
              <a:rPr lang="en-IN" sz="2600" dirty="0"/>
              <a:t>”</a:t>
            </a:r>
            <a:endParaRPr lang="en-US" sz="2600" dirty="0"/>
          </a:p>
        </p:txBody>
      </p:sp>
      <p:cxnSp>
        <p:nvCxnSpPr>
          <p:cNvPr id="12" name="Straight Arrow Connector 11"/>
          <p:cNvCxnSpPr/>
          <p:nvPr/>
        </p:nvCxnSpPr>
        <p:spPr>
          <a:xfrm rot="10800000" flipH="1" flipV="1">
            <a:off x="4724400" y="3043773"/>
            <a:ext cx="0" cy="41910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14619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6">
                                            <p:txEl>
                                              <p:pRg st="5" end="5"/>
                                            </p:txEl>
                                          </p:spTgt>
                                        </p:tgtEl>
                                        <p:attrNameLst>
                                          <p:attrName>style.visibility</p:attrName>
                                        </p:attrNameLst>
                                      </p:cBhvr>
                                      <p:to>
                                        <p:strVal val="visible"/>
                                      </p:to>
                                    </p:set>
                                    <p:animEffect transition="in" filter="fade">
                                      <p:cBhvr>
                                        <p:cTn id="31" dur="500"/>
                                        <p:tgtEl>
                                          <p:spTgt spid="16">
                                            <p:txEl>
                                              <p:pRg st="5" end="5"/>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16">
                                            <p:txEl>
                                              <p:pRg st="6" end="6"/>
                                            </p:txEl>
                                          </p:spTgt>
                                        </p:tgtEl>
                                        <p:attrNameLst>
                                          <p:attrName>style.visibility</p:attrName>
                                        </p:attrNameLst>
                                      </p:cBhvr>
                                      <p:to>
                                        <p:strVal val="visible"/>
                                      </p:to>
                                    </p:set>
                                    <p:animEffect transition="in" filter="fade">
                                      <p:cBhvr>
                                        <p:cTn id="34" dur="500"/>
                                        <p:tgtEl>
                                          <p:spTgt spid="1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50026" y="1931470"/>
            <a:ext cx="7772400" cy="1431255"/>
          </a:xfrm>
          <a:prstGeom prst="rect">
            <a:avLst/>
          </a:prstGeom>
          <a:solidFill>
            <a:schemeClr val="bg1">
              <a:lumMod val="95000"/>
            </a:schemeClr>
          </a:solidFill>
          <a:ln w="38100">
            <a:solidFill>
              <a:srgbClr val="3760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457" name="Title 1"/>
          <p:cNvSpPr>
            <a:spLocks noGrp="1"/>
          </p:cNvSpPr>
          <p:nvPr>
            <p:ph type="title"/>
          </p:nvPr>
        </p:nvSpPr>
        <p:spPr/>
        <p:txBody>
          <a:bodyPr>
            <a:normAutofit/>
          </a:bodyPr>
          <a:lstStyle/>
          <a:p>
            <a:r>
              <a:rPr lang="en-IN" dirty="0"/>
              <a:t>Income Smoothing </a:t>
            </a:r>
            <a:r>
              <a:rPr lang="en-IN" sz="2400" dirty="0" smtClean="0"/>
              <a:t>(continued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413374"/>
          </a:xfrm>
        </p:spPr>
        <p:txBody>
          <a:bodyPr>
            <a:normAutofit/>
          </a:bodyPr>
          <a:lstStyle/>
          <a:p>
            <a:r>
              <a:rPr lang="en-IN" sz="2400" dirty="0"/>
              <a:t>Minimum amount that should be included is given by:</a:t>
            </a:r>
          </a:p>
          <a:p>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400" dirty="0"/>
          </a:p>
          <a:p>
            <a:endParaRPr lang="en-IN" sz="2400" dirty="0"/>
          </a:p>
          <a:p>
            <a:endParaRPr lang="en-IN" sz="2400" dirty="0"/>
          </a:p>
        </p:txBody>
      </p:sp>
      <p:sp>
        <p:nvSpPr>
          <p:cNvPr id="2" name="TextBox 1"/>
          <p:cNvSpPr txBox="1"/>
          <p:nvPr/>
        </p:nvSpPr>
        <p:spPr>
          <a:xfrm>
            <a:off x="1222288" y="1930400"/>
            <a:ext cx="7251687" cy="461665"/>
          </a:xfrm>
          <a:prstGeom prst="rect">
            <a:avLst/>
          </a:prstGeom>
          <a:noFill/>
          <a:ln>
            <a:noFill/>
          </a:ln>
        </p:spPr>
        <p:txBody>
          <a:bodyPr wrap="square" rtlCol="0">
            <a:spAutoFit/>
          </a:bodyPr>
          <a:lstStyle/>
          <a:p>
            <a:pPr algn="ctr"/>
            <a:r>
              <a:rPr lang="en-IN" sz="2400" dirty="0">
                <a:solidFill>
                  <a:schemeClr val="accent4">
                    <a:lumMod val="50000"/>
                  </a:schemeClr>
                </a:solidFill>
              </a:rPr>
              <a:t>Excess at the beginning of the year</a:t>
            </a:r>
            <a:endParaRPr lang="en-US" sz="2400" dirty="0">
              <a:solidFill>
                <a:schemeClr val="accent4">
                  <a:lumMod val="50000"/>
                </a:schemeClr>
              </a:solidFill>
            </a:endParaRPr>
          </a:p>
        </p:txBody>
      </p:sp>
      <p:sp>
        <p:nvSpPr>
          <p:cNvPr id="6" name="TextBox 5"/>
          <p:cNvSpPr txBox="1"/>
          <p:nvPr/>
        </p:nvSpPr>
        <p:spPr>
          <a:xfrm>
            <a:off x="859703" y="2532797"/>
            <a:ext cx="7976856" cy="830997"/>
          </a:xfrm>
          <a:prstGeom prst="rect">
            <a:avLst/>
          </a:prstGeom>
          <a:noFill/>
        </p:spPr>
        <p:txBody>
          <a:bodyPr wrap="square" rtlCol="0">
            <a:spAutoFit/>
          </a:bodyPr>
          <a:lstStyle/>
          <a:p>
            <a:pPr algn="ctr"/>
            <a:r>
              <a:rPr lang="en-IN" sz="2400" dirty="0">
                <a:solidFill>
                  <a:schemeClr val="accent4">
                    <a:lumMod val="50000"/>
                  </a:schemeClr>
                </a:solidFill>
              </a:rPr>
              <a:t>Average remaining service period of active employees expected to receive benefits under the plan</a:t>
            </a:r>
            <a:endParaRPr lang="en-US" sz="2400" dirty="0">
              <a:solidFill>
                <a:schemeClr val="accent4">
                  <a:lumMod val="50000"/>
                </a:schemeClr>
              </a:solidFill>
            </a:endParaRPr>
          </a:p>
        </p:txBody>
      </p:sp>
      <p:cxnSp>
        <p:nvCxnSpPr>
          <p:cNvPr id="4" name="Straight Connector 3"/>
          <p:cNvCxnSpPr/>
          <p:nvPr/>
        </p:nvCxnSpPr>
        <p:spPr>
          <a:xfrm>
            <a:off x="1178625" y="2462431"/>
            <a:ext cx="733901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71500" y="3657600"/>
            <a:ext cx="5967112" cy="461665"/>
          </a:xfrm>
          <a:prstGeom prst="rect">
            <a:avLst/>
          </a:prstGeom>
          <a:noFill/>
        </p:spPr>
        <p:txBody>
          <a:bodyPr wrap="square" rtlCol="0">
            <a:spAutoFit/>
          </a:bodyPr>
          <a:lstStyle/>
          <a:p>
            <a:r>
              <a:rPr lang="en-US" sz="2400" dirty="0"/>
              <a:t>Determining Net Loss Amortization—2018</a:t>
            </a:r>
          </a:p>
        </p:txBody>
      </p:sp>
      <p:sp>
        <p:nvSpPr>
          <p:cNvPr id="11" name="TextBox 10"/>
          <p:cNvSpPr txBox="1"/>
          <p:nvPr/>
        </p:nvSpPr>
        <p:spPr>
          <a:xfrm>
            <a:off x="571500" y="4023380"/>
            <a:ext cx="7220205" cy="461665"/>
          </a:xfrm>
          <a:prstGeom prst="rect">
            <a:avLst/>
          </a:prstGeom>
          <a:noFill/>
        </p:spPr>
        <p:txBody>
          <a:bodyPr wrap="square" rtlCol="0">
            <a:spAutoFit/>
          </a:bodyPr>
          <a:lstStyle/>
          <a:p>
            <a:r>
              <a:rPr lang="en-IN" sz="2400" dirty="0"/>
              <a:t>Net loss (previous losses exceeded previous gains)</a:t>
            </a:r>
          </a:p>
        </p:txBody>
      </p:sp>
      <p:sp>
        <p:nvSpPr>
          <p:cNvPr id="12" name="TextBox 11"/>
          <p:cNvSpPr txBox="1"/>
          <p:nvPr/>
        </p:nvSpPr>
        <p:spPr>
          <a:xfrm>
            <a:off x="571500" y="4379353"/>
            <a:ext cx="7942226" cy="461665"/>
          </a:xfrm>
          <a:prstGeom prst="rect">
            <a:avLst/>
          </a:prstGeom>
          <a:noFill/>
        </p:spPr>
        <p:txBody>
          <a:bodyPr wrap="square" rtlCol="0">
            <a:spAutoFit/>
          </a:bodyPr>
          <a:lstStyle/>
          <a:p>
            <a:r>
              <a:rPr lang="en-IN" sz="2400" dirty="0"/>
              <a:t>10% of $400 ($400 is greater than $300): the “corridor”</a:t>
            </a:r>
          </a:p>
        </p:txBody>
      </p:sp>
      <p:sp>
        <p:nvSpPr>
          <p:cNvPr id="13" name="TextBox 12"/>
          <p:cNvSpPr txBox="1"/>
          <p:nvPr/>
        </p:nvSpPr>
        <p:spPr>
          <a:xfrm>
            <a:off x="571500" y="4754940"/>
            <a:ext cx="7942226" cy="461665"/>
          </a:xfrm>
          <a:prstGeom prst="rect">
            <a:avLst/>
          </a:prstGeom>
          <a:noFill/>
        </p:spPr>
        <p:txBody>
          <a:bodyPr wrap="square" rtlCol="0">
            <a:spAutoFit/>
          </a:bodyPr>
          <a:lstStyle/>
          <a:p>
            <a:r>
              <a:rPr lang="en-IN" sz="2400" dirty="0"/>
              <a:t>Excess at the beginning of the year</a:t>
            </a:r>
          </a:p>
        </p:txBody>
      </p:sp>
      <p:sp>
        <p:nvSpPr>
          <p:cNvPr id="14" name="TextBox 13"/>
          <p:cNvSpPr txBox="1"/>
          <p:nvPr/>
        </p:nvSpPr>
        <p:spPr>
          <a:xfrm>
            <a:off x="571500" y="5120720"/>
            <a:ext cx="7942226" cy="461665"/>
          </a:xfrm>
          <a:prstGeom prst="rect">
            <a:avLst/>
          </a:prstGeom>
          <a:noFill/>
        </p:spPr>
        <p:txBody>
          <a:bodyPr wrap="square" rtlCol="0">
            <a:spAutoFit/>
          </a:bodyPr>
          <a:lstStyle/>
          <a:p>
            <a:r>
              <a:rPr lang="en-IN" sz="2400" dirty="0"/>
              <a:t>Average remaining service period</a:t>
            </a:r>
          </a:p>
        </p:txBody>
      </p:sp>
      <p:sp>
        <p:nvSpPr>
          <p:cNvPr id="15" name="TextBox 14"/>
          <p:cNvSpPr txBox="1"/>
          <p:nvPr/>
        </p:nvSpPr>
        <p:spPr>
          <a:xfrm>
            <a:off x="571500" y="5486498"/>
            <a:ext cx="7942226" cy="461665"/>
          </a:xfrm>
          <a:prstGeom prst="rect">
            <a:avLst/>
          </a:prstGeom>
          <a:noFill/>
        </p:spPr>
        <p:txBody>
          <a:bodyPr wrap="square" rtlCol="0">
            <a:spAutoFit/>
          </a:bodyPr>
          <a:lstStyle/>
          <a:p>
            <a:r>
              <a:rPr lang="en-IN" sz="2400" b="1" dirty="0">
                <a:solidFill>
                  <a:srgbClr val="C00000"/>
                </a:solidFill>
              </a:rPr>
              <a:t>Amount amortized to 2018 pension expense</a:t>
            </a:r>
          </a:p>
        </p:txBody>
      </p:sp>
      <p:sp>
        <p:nvSpPr>
          <p:cNvPr id="17" name="Rectangle 16"/>
          <p:cNvSpPr/>
          <p:nvPr/>
        </p:nvSpPr>
        <p:spPr>
          <a:xfrm>
            <a:off x="7054346" y="3664828"/>
            <a:ext cx="1867819" cy="461665"/>
          </a:xfrm>
          <a:prstGeom prst="rect">
            <a:avLst/>
          </a:prstGeom>
        </p:spPr>
        <p:txBody>
          <a:bodyPr wrap="none">
            <a:spAutoFit/>
          </a:bodyPr>
          <a:lstStyle/>
          <a:p>
            <a:r>
              <a:rPr lang="en-US" sz="2400" dirty="0"/>
              <a:t>($ in millions)</a:t>
            </a:r>
          </a:p>
        </p:txBody>
      </p:sp>
      <p:sp>
        <p:nvSpPr>
          <p:cNvPr id="18" name="Rectangle 17"/>
          <p:cNvSpPr/>
          <p:nvPr/>
        </p:nvSpPr>
        <p:spPr>
          <a:xfrm>
            <a:off x="7712095" y="4038600"/>
            <a:ext cx="651140" cy="381541"/>
          </a:xfrm>
          <a:prstGeom prst="rect">
            <a:avLst/>
          </a:prstGeom>
        </p:spPr>
        <p:txBody>
          <a:bodyPr wrap="none">
            <a:spAutoFit/>
          </a:bodyPr>
          <a:lstStyle/>
          <a:p>
            <a:pPr algn="r"/>
            <a:r>
              <a:rPr lang="en-US" sz="2400" dirty="0"/>
              <a:t>$55</a:t>
            </a:r>
          </a:p>
        </p:txBody>
      </p:sp>
      <p:sp>
        <p:nvSpPr>
          <p:cNvPr id="19" name="Rectangle 18"/>
          <p:cNvSpPr/>
          <p:nvPr/>
        </p:nvSpPr>
        <p:spPr>
          <a:xfrm>
            <a:off x="7757838" y="4379353"/>
            <a:ext cx="681597" cy="461665"/>
          </a:xfrm>
          <a:prstGeom prst="rect">
            <a:avLst/>
          </a:prstGeom>
        </p:spPr>
        <p:txBody>
          <a:bodyPr wrap="none">
            <a:spAutoFit/>
          </a:bodyPr>
          <a:lstStyle/>
          <a:p>
            <a:pPr algn="r"/>
            <a:r>
              <a:rPr lang="en-US" sz="2400" dirty="0"/>
              <a:t>(40)</a:t>
            </a:r>
          </a:p>
        </p:txBody>
      </p:sp>
      <p:sp>
        <p:nvSpPr>
          <p:cNvPr id="20" name="Rectangle 19"/>
          <p:cNvSpPr/>
          <p:nvPr/>
        </p:nvSpPr>
        <p:spPr>
          <a:xfrm>
            <a:off x="7712095" y="4747305"/>
            <a:ext cx="651140" cy="461665"/>
          </a:xfrm>
          <a:prstGeom prst="rect">
            <a:avLst/>
          </a:prstGeom>
        </p:spPr>
        <p:txBody>
          <a:bodyPr wrap="none">
            <a:spAutoFit/>
          </a:bodyPr>
          <a:lstStyle/>
          <a:p>
            <a:pPr algn="r"/>
            <a:r>
              <a:rPr lang="en-US" sz="2400" dirty="0"/>
              <a:t>$15</a:t>
            </a:r>
          </a:p>
        </p:txBody>
      </p:sp>
      <p:sp>
        <p:nvSpPr>
          <p:cNvPr id="21" name="Rectangle 20"/>
          <p:cNvSpPr/>
          <p:nvPr/>
        </p:nvSpPr>
        <p:spPr>
          <a:xfrm>
            <a:off x="7653029" y="5125064"/>
            <a:ext cx="1446806" cy="461665"/>
          </a:xfrm>
          <a:prstGeom prst="rect">
            <a:avLst/>
          </a:prstGeom>
        </p:spPr>
        <p:txBody>
          <a:bodyPr wrap="none">
            <a:spAutoFit/>
          </a:bodyPr>
          <a:lstStyle/>
          <a:p>
            <a:pPr algn="r"/>
            <a:r>
              <a:rPr lang="en-US" sz="2400" dirty="0"/>
              <a:t>÷ 15 years</a:t>
            </a:r>
          </a:p>
        </p:txBody>
      </p:sp>
      <p:sp>
        <p:nvSpPr>
          <p:cNvPr id="22" name="Rectangle 21"/>
          <p:cNvSpPr/>
          <p:nvPr/>
        </p:nvSpPr>
        <p:spPr>
          <a:xfrm>
            <a:off x="7798658" y="5490123"/>
            <a:ext cx="564577" cy="461665"/>
          </a:xfrm>
          <a:prstGeom prst="rect">
            <a:avLst/>
          </a:prstGeom>
        </p:spPr>
        <p:txBody>
          <a:bodyPr wrap="none">
            <a:spAutoFit/>
          </a:bodyPr>
          <a:lstStyle/>
          <a:p>
            <a:pPr algn="r"/>
            <a:r>
              <a:rPr lang="en-US" sz="2400" b="1" dirty="0">
                <a:solidFill>
                  <a:srgbClr val="C00000"/>
                </a:solidFill>
              </a:rPr>
              <a:t>$ 1</a:t>
            </a:r>
          </a:p>
        </p:txBody>
      </p:sp>
      <p:cxnSp>
        <p:nvCxnSpPr>
          <p:cNvPr id="24" name="Straight Connector 23"/>
          <p:cNvCxnSpPr/>
          <p:nvPr/>
        </p:nvCxnSpPr>
        <p:spPr>
          <a:xfrm>
            <a:off x="7632700" y="5545388"/>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632700" y="5915441"/>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632700" y="5869634"/>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47300" y="4073941"/>
            <a:ext cx="83189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632700" y="4797841"/>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endCxn id="10" idx="0"/>
          </p:cNvCxnSpPr>
          <p:nvPr/>
        </p:nvCxnSpPr>
        <p:spPr>
          <a:xfrm flipH="1">
            <a:off x="6633002" y="4485045"/>
            <a:ext cx="1158703" cy="1699855"/>
          </a:xfrm>
          <a:prstGeom prst="straightConnector1">
            <a:avLst/>
          </a:prstGeom>
          <a:ln w="127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867400" y="6184900"/>
            <a:ext cx="1531204" cy="461665"/>
          </a:xfrm>
          <a:prstGeom prst="rect">
            <a:avLst/>
          </a:prstGeom>
          <a:solidFill>
            <a:schemeClr val="bg1"/>
          </a:solidFill>
          <a:ln w="12700">
            <a:solidFill>
              <a:srgbClr val="376092"/>
            </a:solidFill>
          </a:ln>
        </p:spPr>
        <p:txBody>
          <a:bodyPr wrap="square" rtlCol="0">
            <a:spAutoFit/>
          </a:bodyPr>
          <a:lstStyle/>
          <a:p>
            <a:pPr algn="ctr"/>
            <a:r>
              <a:rPr lang="en-US" sz="2400" dirty="0"/>
              <a:t>Assumed</a:t>
            </a:r>
          </a:p>
        </p:txBody>
      </p:sp>
      <p:sp>
        <p:nvSpPr>
          <p:cNvPr id="30" name="Rectangle 29"/>
          <p:cNvSpPr/>
          <p:nvPr/>
        </p:nvSpPr>
        <p:spPr>
          <a:xfrm>
            <a:off x="571500" y="4797841"/>
            <a:ext cx="8528335" cy="1153947"/>
          </a:xfrm>
          <a:prstGeom prst="rect">
            <a:avLst/>
          </a:prstGeom>
          <a:noFill/>
          <a:ln w="28575">
            <a:solidFill>
              <a:srgbClr val="3760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144" name="Straight Arrow Connector 6143"/>
          <p:cNvCxnSpPr/>
          <p:nvPr/>
        </p:nvCxnSpPr>
        <p:spPr>
          <a:xfrm flipV="1">
            <a:off x="4835668" y="3363794"/>
            <a:ext cx="12463" cy="1434048"/>
          </a:xfrm>
          <a:prstGeom prst="straightConnector1">
            <a:avLst/>
          </a:prstGeom>
          <a:ln w="28575">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677511" y="2759664"/>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8722533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0" presetClass="entr" presetSubtype="0"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par>
                                <p:cTn id="68" presetID="10" presetClass="entr" presetSubtype="0"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childTnLst>
                          </p:cTn>
                        </p:par>
                        <p:par>
                          <p:cTn id="71" fill="hold">
                            <p:stCondLst>
                              <p:cond delay="500"/>
                            </p:stCondLst>
                            <p:childTnLst>
                              <p:par>
                                <p:cTn id="72" presetID="1" presetClass="emph" presetSubtype="1" nodeType="afterEffect">
                                  <p:stCondLst>
                                    <p:cond delay="0"/>
                                  </p:stCondLst>
                                  <p:endCondLst>
                                    <p:cond evt="onNext" delay="0">
                                      <p:tgtEl>
                                        <p:sldTgt/>
                                      </p:tgtEl>
                                    </p:cond>
                                  </p:endCondLst>
                                  <p:childTnLst>
                                    <p:set>
                                      <p:cBhvr>
                                        <p:cTn id="73" dur="indefinite"/>
                                        <p:tgtEl>
                                          <p:spTgt spid="18"/>
                                        </p:tgtEl>
                                        <p:attrNameLst>
                                          <p:attrName>fillcolor</p:attrName>
                                        </p:attrNameLst>
                                      </p:cBhvr>
                                      <p:to>
                                        <p:clrVal>
                                          <a:srgbClr val="B69100"/>
                                        </p:clrVal>
                                      </p:to>
                                    </p:set>
                                    <p:set>
                                      <p:cBhvr>
                                        <p:cTn id="74" dur="indefinite"/>
                                        <p:tgtEl>
                                          <p:spTgt spid="18"/>
                                        </p:tgtEl>
                                        <p:attrNameLst>
                                          <p:attrName>fill.type</p:attrName>
                                        </p:attrNameLst>
                                      </p:cBhvr>
                                      <p:to>
                                        <p:strVal val="solid"/>
                                      </p:to>
                                    </p:set>
                                    <p:set>
                                      <p:cBhvr>
                                        <p:cTn id="75" dur="indefinite"/>
                                        <p:tgtEl>
                                          <p:spTgt spid="18"/>
                                        </p:tgtEl>
                                        <p:attrNameLst>
                                          <p:attrName>fill.on</p:attrName>
                                        </p:attrNameLst>
                                      </p:cBhvr>
                                      <p:to>
                                        <p:strVal val="true"/>
                                      </p:to>
                                    </p:set>
                                  </p:childTnLst>
                                </p:cTn>
                              </p:par>
                            </p:childTnLst>
                          </p:cTn>
                        </p:par>
                        <p:par>
                          <p:cTn id="76" fill="hold">
                            <p:stCondLst>
                              <p:cond delay="500"/>
                            </p:stCondLst>
                            <p:childTnLst>
                              <p:par>
                                <p:cTn id="77" presetID="22" presetClass="entr" presetSubtype="1" fill="hold"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up)">
                                      <p:cBhvr>
                                        <p:cTn id="79" dur="500"/>
                                        <p:tgtEl>
                                          <p:spTgt spid="9"/>
                                        </p:tgtEl>
                                      </p:cBhvr>
                                    </p:animEffect>
                                  </p:childTnLst>
                                </p:cTn>
                              </p:par>
                            </p:childTnLst>
                          </p:cTn>
                        </p:par>
                        <p:par>
                          <p:cTn id="80" fill="hold">
                            <p:stCondLst>
                              <p:cond delay="1000"/>
                            </p:stCondLst>
                            <p:childTnLst>
                              <p:par>
                                <p:cTn id="81" presetID="22" presetClass="entr" presetSubtype="1"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up)">
                                      <p:cBhvr>
                                        <p:cTn id="83" dur="500"/>
                                        <p:tgtEl>
                                          <p:spTgt spid="10"/>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xit" presetSubtype="0" fill="hold" nodeType="clickEffect">
                                  <p:stCondLst>
                                    <p:cond delay="0"/>
                                  </p:stCondLst>
                                  <p:childTnLst>
                                    <p:set>
                                      <p:cBhvr>
                                        <p:cTn id="87" dur="1" fill="hold">
                                          <p:stCondLst>
                                            <p:cond delay="0"/>
                                          </p:stCondLst>
                                        </p:cTn>
                                        <p:tgtEl>
                                          <p:spTgt spid="9"/>
                                        </p:tgtEl>
                                        <p:attrNameLst>
                                          <p:attrName>style.visibility</p:attrName>
                                        </p:attrNameLst>
                                      </p:cBhvr>
                                      <p:to>
                                        <p:strVal val="hidden"/>
                                      </p:to>
                                    </p:set>
                                  </p:childTnLst>
                                </p:cTn>
                              </p:par>
                              <p:par>
                                <p:cTn id="88" presetID="1" presetClass="exit" presetSubtype="0" fill="hold" grpId="1" nodeType="withEffect">
                                  <p:stCondLst>
                                    <p:cond delay="0"/>
                                  </p:stCondLst>
                                  <p:childTnLst>
                                    <p:set>
                                      <p:cBhvr>
                                        <p:cTn id="89" dur="1" fill="hold">
                                          <p:stCondLst>
                                            <p:cond delay="0"/>
                                          </p:stCondLst>
                                        </p:cTn>
                                        <p:tgtEl>
                                          <p:spTgt spid="10"/>
                                        </p:tgtEl>
                                        <p:attrNameLst>
                                          <p:attrName>style.visibility</p:attrName>
                                        </p:attrNameLst>
                                      </p:cBhvr>
                                      <p:to>
                                        <p:strVal val="hidden"/>
                                      </p:to>
                                    </p:set>
                                  </p:childTnLst>
                                </p:cTn>
                              </p:par>
                            </p:childTnLst>
                          </p:cTn>
                        </p:par>
                        <p:par>
                          <p:cTn id="90" fill="hold">
                            <p:stCondLst>
                              <p:cond delay="0"/>
                            </p:stCondLst>
                            <p:childTnLst>
                              <p:par>
                                <p:cTn id="91" presetID="22" presetClass="entr" presetSubtype="4"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wipe(down)">
                                      <p:cBhvr>
                                        <p:cTn id="93" dur="500"/>
                                        <p:tgtEl>
                                          <p:spTgt spid="30"/>
                                        </p:tgtEl>
                                      </p:cBhvr>
                                    </p:animEffect>
                                  </p:childTnLst>
                                </p:cTn>
                              </p:par>
                            </p:childTnLst>
                          </p:cTn>
                        </p:par>
                        <p:par>
                          <p:cTn id="94" fill="hold">
                            <p:stCondLst>
                              <p:cond delay="500"/>
                            </p:stCondLst>
                            <p:childTnLst>
                              <p:par>
                                <p:cTn id="95" presetID="22" presetClass="entr" presetSubtype="4" fill="hold" nodeType="afterEffect">
                                  <p:stCondLst>
                                    <p:cond delay="0"/>
                                  </p:stCondLst>
                                  <p:childTnLst>
                                    <p:set>
                                      <p:cBhvr>
                                        <p:cTn id="96" dur="1" fill="hold">
                                          <p:stCondLst>
                                            <p:cond delay="0"/>
                                          </p:stCondLst>
                                        </p:cTn>
                                        <p:tgtEl>
                                          <p:spTgt spid="6144"/>
                                        </p:tgtEl>
                                        <p:attrNameLst>
                                          <p:attrName>style.visibility</p:attrName>
                                        </p:attrNameLst>
                                      </p:cBhvr>
                                      <p:to>
                                        <p:strVal val="visible"/>
                                      </p:to>
                                    </p:set>
                                    <p:animEffect transition="in" filter="wipe(down)">
                                      <p:cBhvr>
                                        <p:cTn id="97" dur="500"/>
                                        <p:tgtEl>
                                          <p:spTgt spid="6144"/>
                                        </p:tgtEl>
                                      </p:cBhvr>
                                    </p:animEffect>
                                  </p:childTnLst>
                                </p:cTn>
                              </p:par>
                            </p:childTnLst>
                          </p:cTn>
                        </p:par>
                        <p:par>
                          <p:cTn id="98" fill="hold">
                            <p:stCondLst>
                              <p:cond delay="1000"/>
                            </p:stCondLst>
                            <p:childTnLst>
                              <p:par>
                                <p:cTn id="99" presetID="22" presetClass="entr" presetSubtype="4" fill="hold" grpId="0" nodeType="afterEffect">
                                  <p:stCondLst>
                                    <p:cond delay="0"/>
                                  </p:stCondLst>
                                  <p:childTnLst>
                                    <p:set>
                                      <p:cBhvr>
                                        <p:cTn id="100" dur="1" fill="hold">
                                          <p:stCondLst>
                                            <p:cond delay="0"/>
                                          </p:stCondLst>
                                        </p:cTn>
                                        <p:tgtEl>
                                          <p:spTgt spid="5"/>
                                        </p:tgtEl>
                                        <p:attrNameLst>
                                          <p:attrName>style.visibility</p:attrName>
                                        </p:attrNameLst>
                                      </p:cBhvr>
                                      <p:to>
                                        <p:strVal val="visible"/>
                                      </p:to>
                                    </p:set>
                                    <p:animEffect transition="in" filter="wipe(down)">
                                      <p:cBhvr>
                                        <p:cTn id="10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6" grpId="0"/>
      <p:bldP spid="3" grpId="0"/>
      <p:bldP spid="11" grpId="0"/>
      <p:bldP spid="12" grpId="0"/>
      <p:bldP spid="13" grpId="0"/>
      <p:bldP spid="14" grpId="0"/>
      <p:bldP spid="15" grpId="0"/>
      <p:bldP spid="17" grpId="0"/>
      <p:bldP spid="18" grpId="0"/>
      <p:bldP spid="19" grpId="0"/>
      <p:bldP spid="20" grpId="0"/>
      <p:bldP spid="21" grpId="0"/>
      <p:bldP spid="22" grpId="0"/>
      <p:bldP spid="10" grpId="0" animBg="1"/>
      <p:bldP spid="10" grpId="1" animBg="1"/>
      <p:bldP spid="30"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2000" y="-228600"/>
            <a:ext cx="8382000" cy="990600"/>
          </a:xfrm>
        </p:spPr>
        <p:txBody>
          <a:bodyPr>
            <a:normAutofit/>
          </a:bodyPr>
          <a:lstStyle/>
          <a:p>
            <a:r>
              <a:rPr lang="en-IN" dirty="0"/>
              <a:t>Income Smoothing </a:t>
            </a:r>
            <a:r>
              <a:rPr lang="en-IN" sz="2400" dirty="0" smtClean="0"/>
              <a:t>(concluded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413374"/>
          </a:xfrm>
        </p:spPr>
        <p:txBody>
          <a:bodyPr>
            <a:normAutofit/>
          </a:bodyPr>
          <a:lstStyle/>
          <a:p>
            <a:pPr marL="0" indent="0">
              <a:buNone/>
            </a:pPr>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400" dirty="0"/>
          </a:p>
          <a:p>
            <a:endParaRPr lang="en-IN" sz="2400" dirty="0"/>
          </a:p>
          <a:p>
            <a:endParaRPr lang="en-IN" sz="2400" dirty="0"/>
          </a:p>
        </p:txBody>
      </p:sp>
      <p:sp>
        <p:nvSpPr>
          <p:cNvPr id="11" name="TextBox 10"/>
          <p:cNvSpPr txBox="1"/>
          <p:nvPr/>
        </p:nvSpPr>
        <p:spPr>
          <a:xfrm>
            <a:off x="863600" y="1435100"/>
            <a:ext cx="6136043" cy="461665"/>
          </a:xfrm>
          <a:prstGeom prst="rect">
            <a:avLst/>
          </a:prstGeom>
          <a:noFill/>
        </p:spPr>
        <p:txBody>
          <a:bodyPr wrap="square" rtlCol="0">
            <a:spAutoFit/>
          </a:bodyPr>
          <a:lstStyle/>
          <a:p>
            <a:r>
              <a:rPr lang="en-IN" sz="2400" b="1" dirty="0"/>
              <a:t>Amortization of the Net Loss–AOCI:</a:t>
            </a:r>
            <a:endParaRPr lang="en-US" sz="2400" b="1" dirty="0"/>
          </a:p>
        </p:txBody>
      </p:sp>
      <p:sp>
        <p:nvSpPr>
          <p:cNvPr id="12" name="TextBox 11"/>
          <p:cNvSpPr txBox="1"/>
          <p:nvPr/>
        </p:nvSpPr>
        <p:spPr>
          <a:xfrm>
            <a:off x="863600" y="1855897"/>
            <a:ext cx="6136043" cy="461665"/>
          </a:xfrm>
          <a:prstGeom prst="rect">
            <a:avLst/>
          </a:prstGeom>
          <a:noFill/>
        </p:spPr>
        <p:txBody>
          <a:bodyPr wrap="square" rtlCol="0">
            <a:spAutoFit/>
          </a:bodyPr>
          <a:lstStyle/>
          <a:p>
            <a:r>
              <a:rPr lang="en-US" sz="2400" dirty="0"/>
              <a:t>Service cost</a:t>
            </a:r>
          </a:p>
        </p:txBody>
      </p:sp>
      <p:sp>
        <p:nvSpPr>
          <p:cNvPr id="13" name="TextBox 12"/>
          <p:cNvSpPr txBox="1"/>
          <p:nvPr/>
        </p:nvSpPr>
        <p:spPr>
          <a:xfrm>
            <a:off x="863600" y="2238594"/>
            <a:ext cx="6136043" cy="461665"/>
          </a:xfrm>
          <a:prstGeom prst="rect">
            <a:avLst/>
          </a:prstGeom>
          <a:noFill/>
        </p:spPr>
        <p:txBody>
          <a:bodyPr wrap="square" rtlCol="0">
            <a:spAutoFit/>
          </a:bodyPr>
          <a:lstStyle/>
          <a:p>
            <a:r>
              <a:rPr lang="en-US" sz="2400" dirty="0"/>
              <a:t>Interest cost</a:t>
            </a:r>
          </a:p>
        </p:txBody>
      </p:sp>
      <p:sp>
        <p:nvSpPr>
          <p:cNvPr id="14" name="TextBox 13"/>
          <p:cNvSpPr txBox="1"/>
          <p:nvPr/>
        </p:nvSpPr>
        <p:spPr>
          <a:xfrm>
            <a:off x="863600" y="2621291"/>
            <a:ext cx="6136043" cy="461665"/>
          </a:xfrm>
          <a:prstGeom prst="rect">
            <a:avLst/>
          </a:prstGeom>
          <a:noFill/>
        </p:spPr>
        <p:txBody>
          <a:bodyPr wrap="square" rtlCol="0">
            <a:spAutoFit/>
          </a:bodyPr>
          <a:lstStyle/>
          <a:p>
            <a:r>
              <a:rPr lang="en-IN" sz="2400" dirty="0"/>
              <a:t>Expected return on the plan assets</a:t>
            </a:r>
            <a:endParaRPr lang="en-US" sz="2400" dirty="0"/>
          </a:p>
        </p:txBody>
      </p:sp>
      <p:sp>
        <p:nvSpPr>
          <p:cNvPr id="15" name="TextBox 14"/>
          <p:cNvSpPr txBox="1"/>
          <p:nvPr/>
        </p:nvSpPr>
        <p:spPr>
          <a:xfrm>
            <a:off x="863600" y="3003988"/>
            <a:ext cx="6136043" cy="461665"/>
          </a:xfrm>
          <a:prstGeom prst="rect">
            <a:avLst/>
          </a:prstGeom>
          <a:noFill/>
        </p:spPr>
        <p:txBody>
          <a:bodyPr wrap="square" rtlCol="0">
            <a:spAutoFit/>
          </a:bodyPr>
          <a:lstStyle/>
          <a:p>
            <a:r>
              <a:rPr lang="en-IN" sz="2400" dirty="0"/>
              <a:t>Amortization of prior service cost–AOCI</a:t>
            </a:r>
            <a:endParaRPr lang="en-US" sz="2400" dirty="0"/>
          </a:p>
        </p:txBody>
      </p:sp>
      <p:sp>
        <p:nvSpPr>
          <p:cNvPr id="20" name="TextBox 19"/>
          <p:cNvSpPr txBox="1"/>
          <p:nvPr/>
        </p:nvSpPr>
        <p:spPr>
          <a:xfrm>
            <a:off x="863600" y="3386685"/>
            <a:ext cx="6136043" cy="461665"/>
          </a:xfrm>
          <a:prstGeom prst="rect">
            <a:avLst/>
          </a:prstGeom>
          <a:noFill/>
        </p:spPr>
        <p:txBody>
          <a:bodyPr wrap="square" rtlCol="0">
            <a:spAutoFit/>
          </a:bodyPr>
          <a:lstStyle/>
          <a:p>
            <a:r>
              <a:rPr lang="en-IN" sz="2400" b="1" dirty="0">
                <a:solidFill>
                  <a:srgbClr val="C00000"/>
                </a:solidFill>
              </a:rPr>
              <a:t>Amortization of net loss–AOCI</a:t>
            </a:r>
            <a:endParaRPr lang="en-US" sz="2400" b="1" dirty="0">
              <a:solidFill>
                <a:srgbClr val="C00000"/>
              </a:solidFill>
            </a:endParaRPr>
          </a:p>
        </p:txBody>
      </p:sp>
      <p:sp>
        <p:nvSpPr>
          <p:cNvPr id="21" name="TextBox 20"/>
          <p:cNvSpPr txBox="1"/>
          <p:nvPr/>
        </p:nvSpPr>
        <p:spPr>
          <a:xfrm>
            <a:off x="1168400" y="3769380"/>
            <a:ext cx="6136043" cy="461665"/>
          </a:xfrm>
          <a:prstGeom prst="rect">
            <a:avLst/>
          </a:prstGeom>
          <a:noFill/>
        </p:spPr>
        <p:txBody>
          <a:bodyPr wrap="square" rtlCol="0">
            <a:spAutoFit/>
          </a:bodyPr>
          <a:lstStyle/>
          <a:p>
            <a:r>
              <a:rPr lang="en-IN" sz="2400" dirty="0"/>
              <a:t>Pension expense</a:t>
            </a:r>
            <a:endParaRPr lang="en-US" sz="2400" dirty="0"/>
          </a:p>
        </p:txBody>
      </p:sp>
      <p:sp>
        <p:nvSpPr>
          <p:cNvPr id="22" name="Rectangle 21"/>
          <p:cNvSpPr/>
          <p:nvPr/>
        </p:nvSpPr>
        <p:spPr>
          <a:xfrm>
            <a:off x="6751489" y="1435100"/>
            <a:ext cx="1452642" cy="369332"/>
          </a:xfrm>
          <a:prstGeom prst="rect">
            <a:avLst/>
          </a:prstGeom>
        </p:spPr>
        <p:txBody>
          <a:bodyPr wrap="none">
            <a:spAutoFit/>
          </a:bodyPr>
          <a:lstStyle/>
          <a:p>
            <a:r>
              <a:rPr lang="en-US" dirty="0"/>
              <a:t>($ in millions)</a:t>
            </a:r>
          </a:p>
        </p:txBody>
      </p:sp>
      <p:sp>
        <p:nvSpPr>
          <p:cNvPr id="23" name="Rectangle 22"/>
          <p:cNvSpPr/>
          <p:nvPr/>
        </p:nvSpPr>
        <p:spPr>
          <a:xfrm>
            <a:off x="7491504" y="1847334"/>
            <a:ext cx="651139" cy="461665"/>
          </a:xfrm>
          <a:prstGeom prst="rect">
            <a:avLst/>
          </a:prstGeom>
        </p:spPr>
        <p:txBody>
          <a:bodyPr wrap="none">
            <a:spAutoFit/>
          </a:bodyPr>
          <a:lstStyle/>
          <a:p>
            <a:pPr algn="r"/>
            <a:r>
              <a:rPr lang="en-US" sz="2400" dirty="0"/>
              <a:t>$41</a:t>
            </a:r>
          </a:p>
        </p:txBody>
      </p:sp>
      <p:sp>
        <p:nvSpPr>
          <p:cNvPr id="24" name="Rectangle 23"/>
          <p:cNvSpPr/>
          <p:nvPr/>
        </p:nvSpPr>
        <p:spPr>
          <a:xfrm>
            <a:off x="7646994" y="2258080"/>
            <a:ext cx="495649" cy="461665"/>
          </a:xfrm>
          <a:prstGeom prst="rect">
            <a:avLst/>
          </a:prstGeom>
        </p:spPr>
        <p:txBody>
          <a:bodyPr wrap="none">
            <a:spAutoFit/>
          </a:bodyPr>
          <a:lstStyle/>
          <a:p>
            <a:pPr algn="r"/>
            <a:r>
              <a:rPr lang="en-US" sz="2400" dirty="0"/>
              <a:t>24</a:t>
            </a:r>
          </a:p>
        </p:txBody>
      </p:sp>
      <p:sp>
        <p:nvSpPr>
          <p:cNvPr id="25" name="Rectangle 24"/>
          <p:cNvSpPr/>
          <p:nvPr/>
        </p:nvSpPr>
        <p:spPr>
          <a:xfrm>
            <a:off x="7575346" y="2639080"/>
            <a:ext cx="681597" cy="461665"/>
          </a:xfrm>
          <a:prstGeom prst="rect">
            <a:avLst/>
          </a:prstGeom>
        </p:spPr>
        <p:txBody>
          <a:bodyPr wrap="none">
            <a:spAutoFit/>
          </a:bodyPr>
          <a:lstStyle/>
          <a:p>
            <a:pPr algn="r"/>
            <a:r>
              <a:rPr lang="en-US" sz="2400" dirty="0"/>
              <a:t>(27)</a:t>
            </a:r>
          </a:p>
        </p:txBody>
      </p:sp>
      <p:sp>
        <p:nvSpPr>
          <p:cNvPr id="26" name="Rectangle 25"/>
          <p:cNvSpPr/>
          <p:nvPr/>
        </p:nvSpPr>
        <p:spPr>
          <a:xfrm>
            <a:off x="7802486" y="3009900"/>
            <a:ext cx="340157" cy="461665"/>
          </a:xfrm>
          <a:prstGeom prst="rect">
            <a:avLst/>
          </a:prstGeom>
        </p:spPr>
        <p:txBody>
          <a:bodyPr wrap="none">
            <a:spAutoFit/>
          </a:bodyPr>
          <a:lstStyle/>
          <a:p>
            <a:pPr algn="r"/>
            <a:r>
              <a:rPr lang="en-US" sz="2400" dirty="0"/>
              <a:t>4</a:t>
            </a:r>
          </a:p>
        </p:txBody>
      </p:sp>
      <p:sp>
        <p:nvSpPr>
          <p:cNvPr id="27" name="Rectangle 26"/>
          <p:cNvSpPr/>
          <p:nvPr/>
        </p:nvSpPr>
        <p:spPr>
          <a:xfrm>
            <a:off x="7802486" y="3378200"/>
            <a:ext cx="340157" cy="461665"/>
          </a:xfrm>
          <a:prstGeom prst="rect">
            <a:avLst/>
          </a:prstGeom>
        </p:spPr>
        <p:txBody>
          <a:bodyPr wrap="none">
            <a:spAutoFit/>
          </a:bodyPr>
          <a:lstStyle/>
          <a:p>
            <a:pPr algn="r"/>
            <a:r>
              <a:rPr lang="en-US" sz="2400" b="1" dirty="0">
                <a:solidFill>
                  <a:srgbClr val="C00000"/>
                </a:solidFill>
              </a:rPr>
              <a:t>1</a:t>
            </a:r>
          </a:p>
        </p:txBody>
      </p:sp>
      <p:sp>
        <p:nvSpPr>
          <p:cNvPr id="28" name="Rectangle 27"/>
          <p:cNvSpPr/>
          <p:nvPr/>
        </p:nvSpPr>
        <p:spPr>
          <a:xfrm>
            <a:off x="7504204" y="3782080"/>
            <a:ext cx="651139" cy="461665"/>
          </a:xfrm>
          <a:prstGeom prst="rect">
            <a:avLst/>
          </a:prstGeom>
        </p:spPr>
        <p:txBody>
          <a:bodyPr wrap="none">
            <a:spAutoFit/>
          </a:bodyPr>
          <a:lstStyle/>
          <a:p>
            <a:pPr algn="r"/>
            <a:r>
              <a:rPr lang="en-US" sz="2400" dirty="0"/>
              <a:t>$43</a:t>
            </a:r>
          </a:p>
        </p:txBody>
      </p:sp>
      <p:cxnSp>
        <p:nvCxnSpPr>
          <p:cNvPr id="29" name="Straight Connector 28"/>
          <p:cNvCxnSpPr/>
          <p:nvPr/>
        </p:nvCxnSpPr>
        <p:spPr>
          <a:xfrm>
            <a:off x="902559" y="1917700"/>
            <a:ext cx="79151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412393" y="38481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412393" y="42164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412393" y="42672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863600" y="4356100"/>
            <a:ext cx="2047420" cy="461665"/>
          </a:xfrm>
          <a:prstGeom prst="rect">
            <a:avLst/>
          </a:prstGeom>
        </p:spPr>
        <p:txBody>
          <a:bodyPr wrap="none">
            <a:spAutoFit/>
          </a:bodyPr>
          <a:lstStyle/>
          <a:p>
            <a:r>
              <a:rPr lang="en-US" sz="2400" b="1" dirty="0"/>
              <a:t>Net Loss–AOCI</a:t>
            </a:r>
            <a:endParaRPr lang="en-US" sz="2400" dirty="0"/>
          </a:p>
        </p:txBody>
      </p:sp>
      <p:sp>
        <p:nvSpPr>
          <p:cNvPr id="34" name="Rectangle 33"/>
          <p:cNvSpPr/>
          <p:nvPr/>
        </p:nvSpPr>
        <p:spPr>
          <a:xfrm>
            <a:off x="863600" y="4764536"/>
            <a:ext cx="5072222" cy="461665"/>
          </a:xfrm>
          <a:prstGeom prst="rect">
            <a:avLst/>
          </a:prstGeom>
        </p:spPr>
        <p:txBody>
          <a:bodyPr wrap="none">
            <a:spAutoFit/>
          </a:bodyPr>
          <a:lstStyle/>
          <a:p>
            <a:r>
              <a:rPr lang="en-IN" sz="2400" dirty="0"/>
              <a:t>Net loss–AOCI at the beginning of 2018</a:t>
            </a:r>
            <a:endParaRPr lang="en-US" sz="2400" dirty="0"/>
          </a:p>
        </p:txBody>
      </p:sp>
      <p:sp>
        <p:nvSpPr>
          <p:cNvPr id="35" name="Rectangle 34"/>
          <p:cNvSpPr/>
          <p:nvPr/>
        </p:nvSpPr>
        <p:spPr>
          <a:xfrm>
            <a:off x="1127958" y="5147572"/>
            <a:ext cx="3201133" cy="461665"/>
          </a:xfrm>
          <a:prstGeom prst="rect">
            <a:avLst/>
          </a:prstGeom>
        </p:spPr>
        <p:txBody>
          <a:bodyPr wrap="none">
            <a:spAutoFit/>
          </a:bodyPr>
          <a:lstStyle/>
          <a:p>
            <a:r>
              <a:rPr lang="en-IN" sz="2400" b="1" dirty="0">
                <a:solidFill>
                  <a:srgbClr val="C00000"/>
                </a:solidFill>
              </a:rPr>
              <a:t>Less: 2018 amortization</a:t>
            </a:r>
            <a:endParaRPr lang="en-US" sz="2400" b="1" dirty="0">
              <a:solidFill>
                <a:srgbClr val="C00000"/>
              </a:solidFill>
            </a:endParaRPr>
          </a:p>
        </p:txBody>
      </p:sp>
      <p:sp>
        <p:nvSpPr>
          <p:cNvPr id="36" name="Rectangle 35"/>
          <p:cNvSpPr/>
          <p:nvPr/>
        </p:nvSpPr>
        <p:spPr>
          <a:xfrm>
            <a:off x="1127958" y="5530608"/>
            <a:ext cx="3001143" cy="461665"/>
          </a:xfrm>
          <a:prstGeom prst="rect">
            <a:avLst/>
          </a:prstGeom>
        </p:spPr>
        <p:txBody>
          <a:bodyPr wrap="none">
            <a:spAutoFit/>
          </a:bodyPr>
          <a:lstStyle/>
          <a:p>
            <a:r>
              <a:rPr lang="en-IN" sz="2400" dirty="0"/>
              <a:t>Plus: 2018 loss on PBO</a:t>
            </a:r>
            <a:endParaRPr lang="en-US" sz="2400" dirty="0"/>
          </a:p>
        </p:txBody>
      </p:sp>
      <p:sp>
        <p:nvSpPr>
          <p:cNvPr id="37" name="Rectangle 36"/>
          <p:cNvSpPr/>
          <p:nvPr/>
        </p:nvSpPr>
        <p:spPr>
          <a:xfrm>
            <a:off x="1127958" y="5913644"/>
            <a:ext cx="3904274" cy="461665"/>
          </a:xfrm>
          <a:prstGeom prst="rect">
            <a:avLst/>
          </a:prstGeom>
        </p:spPr>
        <p:txBody>
          <a:bodyPr wrap="none">
            <a:spAutoFit/>
          </a:bodyPr>
          <a:lstStyle/>
          <a:p>
            <a:r>
              <a:rPr lang="en-IN" sz="2400" dirty="0"/>
              <a:t>Less: 2018 gain on plan assets</a:t>
            </a:r>
            <a:endParaRPr lang="en-US" sz="2400" dirty="0"/>
          </a:p>
        </p:txBody>
      </p:sp>
      <p:sp>
        <p:nvSpPr>
          <p:cNvPr id="38" name="Rectangle 37"/>
          <p:cNvSpPr/>
          <p:nvPr/>
        </p:nvSpPr>
        <p:spPr>
          <a:xfrm>
            <a:off x="863600" y="6309380"/>
            <a:ext cx="4318811" cy="461665"/>
          </a:xfrm>
          <a:prstGeom prst="rect">
            <a:avLst/>
          </a:prstGeom>
        </p:spPr>
        <p:txBody>
          <a:bodyPr wrap="none">
            <a:spAutoFit/>
          </a:bodyPr>
          <a:lstStyle/>
          <a:p>
            <a:r>
              <a:rPr lang="en-IN" sz="2400" dirty="0"/>
              <a:t>Net loss–AOCI at the end of 2018</a:t>
            </a:r>
            <a:endParaRPr lang="en-US" sz="2400" dirty="0"/>
          </a:p>
        </p:txBody>
      </p:sp>
      <p:sp>
        <p:nvSpPr>
          <p:cNvPr id="39" name="Rectangle 38"/>
          <p:cNvSpPr/>
          <p:nvPr/>
        </p:nvSpPr>
        <p:spPr>
          <a:xfrm>
            <a:off x="6781800" y="4330700"/>
            <a:ext cx="1452642" cy="369332"/>
          </a:xfrm>
          <a:prstGeom prst="rect">
            <a:avLst/>
          </a:prstGeom>
        </p:spPr>
        <p:txBody>
          <a:bodyPr wrap="none">
            <a:spAutoFit/>
          </a:bodyPr>
          <a:lstStyle/>
          <a:p>
            <a:r>
              <a:rPr lang="en-US" dirty="0"/>
              <a:t>($ in millions)</a:t>
            </a:r>
          </a:p>
        </p:txBody>
      </p:sp>
      <p:sp>
        <p:nvSpPr>
          <p:cNvPr id="40" name="Rectangle 39"/>
          <p:cNvSpPr/>
          <p:nvPr/>
        </p:nvSpPr>
        <p:spPr>
          <a:xfrm>
            <a:off x="7549354" y="4781034"/>
            <a:ext cx="651139" cy="461665"/>
          </a:xfrm>
          <a:prstGeom prst="rect">
            <a:avLst/>
          </a:prstGeom>
        </p:spPr>
        <p:txBody>
          <a:bodyPr wrap="none">
            <a:spAutoFit/>
          </a:bodyPr>
          <a:lstStyle/>
          <a:p>
            <a:pPr algn="r"/>
            <a:r>
              <a:rPr lang="en-US" sz="2400" dirty="0"/>
              <a:t>$55</a:t>
            </a:r>
          </a:p>
        </p:txBody>
      </p:sp>
      <p:sp>
        <p:nvSpPr>
          <p:cNvPr id="41" name="Rectangle 40"/>
          <p:cNvSpPr/>
          <p:nvPr/>
        </p:nvSpPr>
        <p:spPr>
          <a:xfrm>
            <a:off x="7744175" y="5153680"/>
            <a:ext cx="532518" cy="461665"/>
          </a:xfrm>
          <a:prstGeom prst="rect">
            <a:avLst/>
          </a:prstGeom>
        </p:spPr>
        <p:txBody>
          <a:bodyPr wrap="none">
            <a:spAutoFit/>
          </a:bodyPr>
          <a:lstStyle/>
          <a:p>
            <a:pPr algn="r"/>
            <a:r>
              <a:rPr lang="en-US" sz="2400" b="1" dirty="0">
                <a:solidFill>
                  <a:srgbClr val="C00000"/>
                </a:solidFill>
              </a:rPr>
              <a:t>(1)</a:t>
            </a:r>
          </a:p>
        </p:txBody>
      </p:sp>
      <p:sp>
        <p:nvSpPr>
          <p:cNvPr id="42" name="Rectangle 41"/>
          <p:cNvSpPr/>
          <p:nvPr/>
        </p:nvSpPr>
        <p:spPr>
          <a:xfrm>
            <a:off x="7704844" y="5521980"/>
            <a:ext cx="495649" cy="461665"/>
          </a:xfrm>
          <a:prstGeom prst="rect">
            <a:avLst/>
          </a:prstGeom>
        </p:spPr>
        <p:txBody>
          <a:bodyPr wrap="none">
            <a:spAutoFit/>
          </a:bodyPr>
          <a:lstStyle/>
          <a:p>
            <a:pPr algn="r"/>
            <a:r>
              <a:rPr lang="en-US" sz="2400" dirty="0"/>
              <a:t>23</a:t>
            </a:r>
          </a:p>
        </p:txBody>
      </p:sp>
      <p:sp>
        <p:nvSpPr>
          <p:cNvPr id="43" name="Rectangle 42"/>
          <p:cNvSpPr/>
          <p:nvPr/>
        </p:nvSpPr>
        <p:spPr>
          <a:xfrm>
            <a:off x="7763288" y="5892800"/>
            <a:ext cx="526105" cy="461665"/>
          </a:xfrm>
          <a:prstGeom prst="rect">
            <a:avLst/>
          </a:prstGeom>
        </p:spPr>
        <p:txBody>
          <a:bodyPr wrap="none">
            <a:spAutoFit/>
          </a:bodyPr>
          <a:lstStyle/>
          <a:p>
            <a:pPr algn="r"/>
            <a:r>
              <a:rPr lang="en-US" sz="2400" dirty="0"/>
              <a:t>(3)</a:t>
            </a:r>
          </a:p>
        </p:txBody>
      </p:sp>
      <p:sp>
        <p:nvSpPr>
          <p:cNvPr id="44" name="Rectangle 43"/>
          <p:cNvSpPr/>
          <p:nvPr/>
        </p:nvSpPr>
        <p:spPr>
          <a:xfrm>
            <a:off x="7549354" y="6311900"/>
            <a:ext cx="651139" cy="461665"/>
          </a:xfrm>
          <a:prstGeom prst="rect">
            <a:avLst/>
          </a:prstGeom>
        </p:spPr>
        <p:txBody>
          <a:bodyPr wrap="none">
            <a:spAutoFit/>
          </a:bodyPr>
          <a:lstStyle/>
          <a:p>
            <a:pPr algn="r"/>
            <a:r>
              <a:rPr lang="en-US" sz="2400" dirty="0"/>
              <a:t>$74</a:t>
            </a:r>
          </a:p>
        </p:txBody>
      </p:sp>
      <p:cxnSp>
        <p:nvCxnSpPr>
          <p:cNvPr id="45" name="Straight Connector 44"/>
          <p:cNvCxnSpPr/>
          <p:nvPr/>
        </p:nvCxnSpPr>
        <p:spPr>
          <a:xfrm>
            <a:off x="7442200" y="63500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442200" y="67056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442200" y="67564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a:stCxn id="27" idx="1"/>
          </p:cNvCxnSpPr>
          <p:nvPr/>
        </p:nvCxnSpPr>
        <p:spPr>
          <a:xfrm flipH="1" flipV="1">
            <a:off x="6575704" y="1505130"/>
            <a:ext cx="1226782" cy="2103903"/>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90800" y="680303"/>
            <a:ext cx="6553200" cy="830997"/>
          </a:xfrm>
          <a:prstGeom prst="rect">
            <a:avLst/>
          </a:prstGeom>
          <a:solidFill>
            <a:schemeClr val="bg1"/>
          </a:solidFill>
        </p:spPr>
        <p:txBody>
          <a:bodyPr wrap="square" rtlCol="0">
            <a:spAutoFit/>
          </a:bodyPr>
          <a:lstStyle/>
          <a:p>
            <a:pPr algn="ctr"/>
            <a:r>
              <a:rPr lang="en-IN" sz="2400" b="1" i="1" dirty="0">
                <a:solidFill>
                  <a:srgbClr val="C00000"/>
                </a:solidFill>
              </a:rPr>
              <a:t>If a net gain were being amortized, this amount would be deducted from pension expense</a:t>
            </a:r>
            <a:endParaRPr lang="en-US" sz="2400" b="1" i="1" dirty="0">
              <a:solidFill>
                <a:srgbClr val="C00000"/>
              </a:solidFill>
            </a:endParaRPr>
          </a:p>
        </p:txBody>
      </p:sp>
      <p:cxnSp>
        <p:nvCxnSpPr>
          <p:cNvPr id="54" name="Straight Connector 53"/>
          <p:cNvCxnSpPr/>
          <p:nvPr/>
        </p:nvCxnSpPr>
        <p:spPr>
          <a:xfrm>
            <a:off x="901700" y="4787900"/>
            <a:ext cx="79151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3050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par>
                                <p:cTn id="50" presetID="10" presetClass="entr" presetSubtype="0" fill="hold"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10"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down)">
                                      <p:cBhvr>
                                        <p:cTn id="63" dur="500"/>
                                        <p:tgtEl>
                                          <p:spTgt spid="4"/>
                                        </p:tgtEl>
                                      </p:cBhvr>
                                    </p:animEffect>
                                  </p:childTnLst>
                                </p:cTn>
                              </p:par>
                            </p:childTnLst>
                          </p:cTn>
                        </p:par>
                        <p:par>
                          <p:cTn id="64" fill="hold">
                            <p:stCondLst>
                              <p:cond delay="500"/>
                            </p:stCondLst>
                            <p:childTnLst>
                              <p:par>
                                <p:cTn id="65" presetID="22" presetClass="entr" presetSubtype="4" fill="hold" grpId="0"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wipe(down)">
                                      <p:cBhvr>
                                        <p:cTn id="67" dur="500"/>
                                        <p:tgtEl>
                                          <p:spTgt spid="6"/>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fade">
                                      <p:cBhvr>
                                        <p:cTn id="72" dur="500"/>
                                        <p:tgtEl>
                                          <p:spTgt spid="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500"/>
                                        <p:tgtEl>
                                          <p:spTgt spid="3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fade">
                                      <p:cBhvr>
                                        <p:cTn id="81" dur="500"/>
                                        <p:tgtEl>
                                          <p:spTgt spid="3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500"/>
                                        <p:tgtEl>
                                          <p:spTgt spid="3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fade">
                                      <p:cBhvr>
                                        <p:cTn id="90" dur="500"/>
                                        <p:tgtEl>
                                          <p:spTgt spid="3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fade">
                                      <p:cBhvr>
                                        <p:cTn id="93" dur="500"/>
                                        <p:tgtEl>
                                          <p:spTgt spid="40"/>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fade">
                                      <p:cBhvr>
                                        <p:cTn id="96" dur="500"/>
                                        <p:tgtEl>
                                          <p:spTgt spid="4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fade">
                                      <p:cBhvr>
                                        <p:cTn id="99" dur="500"/>
                                        <p:tgtEl>
                                          <p:spTgt spid="4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fade">
                                      <p:cBhvr>
                                        <p:cTn id="102" dur="500"/>
                                        <p:tgtEl>
                                          <p:spTgt spid="43"/>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childTnLst>
                                </p:cTn>
                              </p:par>
                              <p:par>
                                <p:cTn id="106" presetID="10" presetClass="entr" presetSubtype="0" fill="hold" nodeType="with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fade">
                                      <p:cBhvr>
                                        <p:cTn id="108" dur="500"/>
                                        <p:tgtEl>
                                          <p:spTgt spid="45"/>
                                        </p:tgtEl>
                                      </p:cBhvr>
                                    </p:animEffect>
                                  </p:childTnLst>
                                </p:cTn>
                              </p:par>
                              <p:par>
                                <p:cTn id="109" presetID="10" presetClass="entr" presetSubtype="0" fill="hold" nodeType="with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fade">
                                      <p:cBhvr>
                                        <p:cTn id="111" dur="500"/>
                                        <p:tgtEl>
                                          <p:spTgt spid="46"/>
                                        </p:tgtEl>
                                      </p:cBhvr>
                                    </p:animEffect>
                                  </p:childTnLst>
                                </p:cTn>
                              </p:par>
                              <p:par>
                                <p:cTn id="112" presetID="10" presetClass="entr" presetSubtype="0" fill="hold" nodeType="withEffect">
                                  <p:stCondLst>
                                    <p:cond delay="0"/>
                                  </p:stCondLst>
                                  <p:childTnLst>
                                    <p:set>
                                      <p:cBhvr>
                                        <p:cTn id="113" dur="1" fill="hold">
                                          <p:stCondLst>
                                            <p:cond delay="0"/>
                                          </p:stCondLst>
                                        </p:cTn>
                                        <p:tgtEl>
                                          <p:spTgt spid="47"/>
                                        </p:tgtEl>
                                        <p:attrNameLst>
                                          <p:attrName>style.visibility</p:attrName>
                                        </p:attrNameLst>
                                      </p:cBhvr>
                                      <p:to>
                                        <p:strVal val="visible"/>
                                      </p:to>
                                    </p:set>
                                    <p:animEffect transition="in" filter="fade">
                                      <p:cBhvr>
                                        <p:cTn id="114" dur="500"/>
                                        <p:tgtEl>
                                          <p:spTgt spid="47"/>
                                        </p:tgtEl>
                                      </p:cBhvr>
                                    </p:animEffect>
                                  </p:childTnLst>
                                </p:cTn>
                              </p:par>
                              <p:par>
                                <p:cTn id="115" presetID="10" presetClass="entr" presetSubtype="0" fill="hold" nodeType="withEffect">
                                  <p:stCondLst>
                                    <p:cond delay="0"/>
                                  </p:stCondLst>
                                  <p:childTnLst>
                                    <p:set>
                                      <p:cBhvr>
                                        <p:cTn id="116" dur="1" fill="hold">
                                          <p:stCondLst>
                                            <p:cond delay="0"/>
                                          </p:stCondLst>
                                        </p:cTn>
                                        <p:tgtEl>
                                          <p:spTgt spid="54"/>
                                        </p:tgtEl>
                                        <p:attrNameLst>
                                          <p:attrName>style.visibility</p:attrName>
                                        </p:attrNameLst>
                                      </p:cBhvr>
                                      <p:to>
                                        <p:strVal val="visible"/>
                                      </p:to>
                                    </p:set>
                                    <p:animEffect transition="in" filter="fade">
                                      <p:cBhvr>
                                        <p:cTn id="117" dur="500"/>
                                        <p:tgtEl>
                                          <p:spTgt spid="54"/>
                                        </p:tgtEl>
                                      </p:cBhvr>
                                    </p:animEffect>
                                  </p:childTnLst>
                                </p:cTn>
                              </p:par>
                            </p:childTnLst>
                          </p:cTn>
                        </p:par>
                        <p:par>
                          <p:cTn id="118" fill="hold">
                            <p:stCondLst>
                              <p:cond delay="500"/>
                            </p:stCondLst>
                            <p:childTnLst>
                              <p:par>
                                <p:cTn id="119" presetID="1" presetClass="exit" presetSubtype="0" fill="hold" nodeType="afterEffect">
                                  <p:stCondLst>
                                    <p:cond delay="0"/>
                                  </p:stCondLst>
                                  <p:childTnLst>
                                    <p:set>
                                      <p:cBhvr>
                                        <p:cTn id="120" dur="1" fill="hold">
                                          <p:stCondLst>
                                            <p:cond delay="0"/>
                                          </p:stCondLst>
                                        </p:cTn>
                                        <p:tgtEl>
                                          <p:spTgt spid="4"/>
                                        </p:tgtEl>
                                        <p:attrNameLst>
                                          <p:attrName>style.visibility</p:attrName>
                                        </p:attrNameLst>
                                      </p:cBhvr>
                                      <p:to>
                                        <p:strVal val="hidden"/>
                                      </p:to>
                                    </p:set>
                                  </p:childTnLst>
                                </p:cTn>
                              </p:par>
                              <p:par>
                                <p:cTn id="121" presetID="1" presetClass="exit" presetSubtype="0" fill="hold" grpId="1" nodeType="withEffect">
                                  <p:stCondLst>
                                    <p:cond delay="0"/>
                                  </p:stCondLst>
                                  <p:childTnLst>
                                    <p:set>
                                      <p:cBhvr>
                                        <p:cTn id="122"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20" grpId="0"/>
      <p:bldP spid="21" grpId="0"/>
      <p:bldP spid="22" grpId="0"/>
      <p:bldP spid="23" grpId="0"/>
      <p:bldP spid="24" grpId="0"/>
      <p:bldP spid="25" grpId="0"/>
      <p:bldP spid="26" grpId="0"/>
      <p:bldP spid="27" grpId="0"/>
      <p:bldP spid="28" grpId="0"/>
      <p:bldP spid="2" grpId="0"/>
      <p:bldP spid="34" grpId="0"/>
      <p:bldP spid="35" grpId="0"/>
      <p:bldP spid="36" grpId="0"/>
      <p:bldP spid="37" grpId="0"/>
      <p:bldP spid="38" grpId="0"/>
      <p:bldP spid="39" grpId="0"/>
      <p:bldP spid="40" grpId="0"/>
      <p:bldP spid="41" grpId="0"/>
      <p:bldP spid="42" grpId="0"/>
      <p:bldP spid="43" grpId="0"/>
      <p:bldP spid="44" grpId="0"/>
      <p:bldP spid="6" grpId="0" animBg="1"/>
      <p:bldP spid="6" grpId="1"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143000"/>
          </a:xfrm>
        </p:spPr>
        <p:txBody>
          <a:bodyPr>
            <a:normAutofit/>
          </a:bodyPr>
          <a:lstStyle/>
          <a:p>
            <a:r>
              <a:rPr lang="en-IN" sz="3000" dirty="0">
                <a:solidFill>
                  <a:srgbClr val="B42200"/>
                </a:solidFill>
              </a:rPr>
              <a:t/>
            </a:r>
            <a:br>
              <a:rPr lang="en-IN" sz="3000" dirty="0">
                <a:solidFill>
                  <a:srgbClr val="B42200"/>
                </a:solidFill>
              </a:rPr>
            </a:br>
            <a:r>
              <a:rPr lang="en-IN" sz="3000" dirty="0"/>
              <a:t>Recording Gains and Losses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774700" y="1444626"/>
            <a:ext cx="8013600" cy="5413374"/>
          </a:xfrm>
        </p:spPr>
        <p:txBody>
          <a:bodyPr>
            <a:normAutofit/>
          </a:bodyPr>
          <a:lstStyle/>
          <a:p>
            <a:pPr marL="0" indent="0">
              <a:buNone/>
            </a:pPr>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600" dirty="0"/>
          </a:p>
          <a:p>
            <a:endParaRPr lang="en-IN" sz="2600" dirty="0"/>
          </a:p>
          <a:p>
            <a:endParaRPr lang="en-IN" sz="2600" dirty="0"/>
          </a:p>
        </p:txBody>
      </p:sp>
      <p:pic>
        <p:nvPicPr>
          <p:cNvPr id="43" name="Content Placeholder 7"/>
          <p:cNvPicPr>
            <a:picLocks noChangeAspect="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Lst>
          </a:blip>
          <a:stretch>
            <a:fillRect/>
          </a:stretch>
        </p:blipFill>
        <p:spPr bwMode="auto">
          <a:xfrm>
            <a:off x="760496" y="3200400"/>
            <a:ext cx="8223156" cy="2641600"/>
          </a:xfrm>
          <a:prstGeom prst="rect">
            <a:avLst/>
          </a:prstGeom>
          <a:solidFill>
            <a:srgbClr val="FFFAB0"/>
          </a:solidFill>
          <a:ln w="9525">
            <a:solidFill>
              <a:srgbClr val="F79646"/>
            </a:solidFill>
            <a:miter lim="800000"/>
            <a:headEnd/>
            <a:tailEnd/>
          </a:ln>
        </p:spPr>
      </p:pic>
      <p:sp>
        <p:nvSpPr>
          <p:cNvPr id="44" name="TextBox 43"/>
          <p:cNvSpPr txBox="1"/>
          <p:nvPr/>
        </p:nvSpPr>
        <p:spPr>
          <a:xfrm>
            <a:off x="779512" y="3993225"/>
            <a:ext cx="5727413" cy="461665"/>
          </a:xfrm>
          <a:prstGeom prst="rect">
            <a:avLst/>
          </a:prstGeom>
          <a:noFill/>
        </p:spPr>
        <p:txBody>
          <a:bodyPr wrap="square" rtlCol="0">
            <a:spAutoFit/>
          </a:bodyPr>
          <a:lstStyle/>
          <a:p>
            <a:r>
              <a:rPr lang="en-IN" sz="2400" dirty="0"/>
              <a:t>Loss–OCI (from change in assumption)</a:t>
            </a:r>
            <a:endParaRPr lang="en-IN" sz="2400" dirty="0">
              <a:latin typeface="+mn-lt"/>
            </a:endParaRPr>
          </a:p>
        </p:txBody>
      </p:sp>
      <p:sp>
        <p:nvSpPr>
          <p:cNvPr id="45" name="TextBox 44"/>
          <p:cNvSpPr txBox="1"/>
          <p:nvPr/>
        </p:nvSpPr>
        <p:spPr>
          <a:xfrm>
            <a:off x="6583126" y="3982339"/>
            <a:ext cx="1243502" cy="461665"/>
          </a:xfrm>
          <a:prstGeom prst="rect">
            <a:avLst/>
          </a:prstGeom>
          <a:noFill/>
        </p:spPr>
        <p:txBody>
          <a:bodyPr wrap="square" rtlCol="0">
            <a:spAutoFit/>
          </a:bodyPr>
          <a:lstStyle/>
          <a:p>
            <a:pPr algn="ctr"/>
            <a:r>
              <a:rPr lang="en-IN" sz="2400" b="1" dirty="0">
                <a:solidFill>
                  <a:srgbClr val="C00000"/>
                </a:solidFill>
                <a:latin typeface="+mn-lt"/>
              </a:rPr>
              <a:t>23</a:t>
            </a:r>
          </a:p>
        </p:txBody>
      </p:sp>
      <p:sp>
        <p:nvSpPr>
          <p:cNvPr id="46" name="TextBox 45"/>
          <p:cNvSpPr txBox="1"/>
          <p:nvPr/>
        </p:nvSpPr>
        <p:spPr>
          <a:xfrm>
            <a:off x="768407" y="4364335"/>
            <a:ext cx="2853626" cy="461665"/>
          </a:xfrm>
          <a:prstGeom prst="rect">
            <a:avLst/>
          </a:prstGeom>
          <a:noFill/>
        </p:spPr>
        <p:txBody>
          <a:bodyPr wrap="square" rtlCol="0">
            <a:spAutoFit/>
          </a:bodyPr>
          <a:lstStyle/>
          <a:p>
            <a:r>
              <a:rPr lang="en-IN" sz="2400" dirty="0">
                <a:latin typeface="+mn-lt"/>
              </a:rPr>
              <a:t>	</a:t>
            </a:r>
            <a:r>
              <a:rPr lang="en-IN" sz="2400" dirty="0"/>
              <a:t>PBO</a:t>
            </a:r>
            <a:endParaRPr lang="en-IN" sz="2400" dirty="0">
              <a:latin typeface="+mn-lt"/>
            </a:endParaRPr>
          </a:p>
        </p:txBody>
      </p:sp>
      <p:sp>
        <p:nvSpPr>
          <p:cNvPr id="47" name="TextBox 46"/>
          <p:cNvSpPr txBox="1"/>
          <p:nvPr/>
        </p:nvSpPr>
        <p:spPr>
          <a:xfrm>
            <a:off x="7745321" y="4351456"/>
            <a:ext cx="1235661" cy="461665"/>
          </a:xfrm>
          <a:prstGeom prst="rect">
            <a:avLst/>
          </a:prstGeom>
          <a:noFill/>
        </p:spPr>
        <p:txBody>
          <a:bodyPr wrap="square" rtlCol="0">
            <a:spAutoFit/>
          </a:bodyPr>
          <a:lstStyle/>
          <a:p>
            <a:pPr algn="ctr"/>
            <a:r>
              <a:rPr lang="en-IN" sz="2400" b="1" dirty="0">
                <a:solidFill>
                  <a:srgbClr val="C00000"/>
                </a:solidFill>
                <a:latin typeface="+mn-lt"/>
              </a:rPr>
              <a:t>23</a:t>
            </a:r>
          </a:p>
        </p:txBody>
      </p:sp>
      <p:sp>
        <p:nvSpPr>
          <p:cNvPr id="49" name="TextBox 48"/>
          <p:cNvSpPr txBox="1"/>
          <p:nvPr/>
        </p:nvSpPr>
        <p:spPr>
          <a:xfrm>
            <a:off x="2690653" y="3551535"/>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50" name="Straight Connector 49"/>
          <p:cNvCxnSpPr/>
          <p:nvPr/>
        </p:nvCxnSpPr>
        <p:spPr>
          <a:xfrm>
            <a:off x="756318" y="3981322"/>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684725" y="35515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52" name="TextBox 51"/>
          <p:cNvSpPr txBox="1"/>
          <p:nvPr/>
        </p:nvSpPr>
        <p:spPr>
          <a:xfrm>
            <a:off x="7859495" y="35515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4" name="Rectangle 3"/>
          <p:cNvSpPr/>
          <p:nvPr/>
        </p:nvSpPr>
        <p:spPr>
          <a:xfrm>
            <a:off x="6876822" y="3206750"/>
            <a:ext cx="1452642" cy="369332"/>
          </a:xfrm>
          <a:prstGeom prst="rect">
            <a:avLst/>
          </a:prstGeom>
        </p:spPr>
        <p:txBody>
          <a:bodyPr wrap="none">
            <a:spAutoFit/>
          </a:bodyPr>
          <a:lstStyle/>
          <a:p>
            <a:r>
              <a:rPr lang="en-US" dirty="0"/>
              <a:t>($ in millions)</a:t>
            </a:r>
          </a:p>
        </p:txBody>
      </p:sp>
      <p:sp>
        <p:nvSpPr>
          <p:cNvPr id="53" name="Rectangle 52"/>
          <p:cNvSpPr/>
          <p:nvPr/>
        </p:nvSpPr>
        <p:spPr>
          <a:xfrm>
            <a:off x="779512" y="3206750"/>
            <a:ext cx="3479927" cy="461665"/>
          </a:xfrm>
          <a:prstGeom prst="rect">
            <a:avLst/>
          </a:prstGeom>
        </p:spPr>
        <p:txBody>
          <a:bodyPr wrap="none">
            <a:spAutoFit/>
          </a:bodyPr>
          <a:lstStyle/>
          <a:p>
            <a:r>
              <a:rPr lang="en-IN" sz="2400" b="1" dirty="0">
                <a:solidFill>
                  <a:schemeClr val="tx2"/>
                </a:solidFill>
              </a:rPr>
              <a:t>To record gains and losses</a:t>
            </a:r>
            <a:endParaRPr lang="en-US" sz="2400" b="1" dirty="0">
              <a:solidFill>
                <a:schemeClr val="tx2"/>
              </a:solidFill>
            </a:endParaRPr>
          </a:p>
        </p:txBody>
      </p:sp>
      <p:sp>
        <p:nvSpPr>
          <p:cNvPr id="55" name="TextBox 54"/>
          <p:cNvSpPr txBox="1"/>
          <p:nvPr/>
        </p:nvSpPr>
        <p:spPr>
          <a:xfrm>
            <a:off x="779512" y="4856825"/>
            <a:ext cx="5727413" cy="461665"/>
          </a:xfrm>
          <a:prstGeom prst="rect">
            <a:avLst/>
          </a:prstGeom>
          <a:noFill/>
        </p:spPr>
        <p:txBody>
          <a:bodyPr wrap="square" rtlCol="0">
            <a:spAutoFit/>
          </a:bodyPr>
          <a:lstStyle/>
          <a:p>
            <a:r>
              <a:rPr lang="en-IN" sz="2400" dirty="0"/>
              <a:t>Plan assets</a:t>
            </a:r>
            <a:endParaRPr lang="en-IN" sz="2400" dirty="0">
              <a:latin typeface="+mn-lt"/>
            </a:endParaRPr>
          </a:p>
        </p:txBody>
      </p:sp>
      <p:sp>
        <p:nvSpPr>
          <p:cNvPr id="56" name="TextBox 55"/>
          <p:cNvSpPr txBox="1"/>
          <p:nvPr/>
        </p:nvSpPr>
        <p:spPr>
          <a:xfrm>
            <a:off x="6652919" y="4845939"/>
            <a:ext cx="1243502" cy="461665"/>
          </a:xfrm>
          <a:prstGeom prst="rect">
            <a:avLst/>
          </a:prstGeom>
          <a:noFill/>
        </p:spPr>
        <p:txBody>
          <a:bodyPr wrap="square" rtlCol="0">
            <a:spAutoFit/>
          </a:bodyPr>
          <a:lstStyle/>
          <a:p>
            <a:pPr algn="ctr"/>
            <a:r>
              <a:rPr lang="en-IN" sz="2400" b="1" dirty="0">
                <a:solidFill>
                  <a:srgbClr val="0070C0"/>
                </a:solidFill>
                <a:latin typeface="+mn-lt"/>
              </a:rPr>
              <a:t>3</a:t>
            </a:r>
          </a:p>
        </p:txBody>
      </p:sp>
      <p:sp>
        <p:nvSpPr>
          <p:cNvPr id="57" name="TextBox 56"/>
          <p:cNvSpPr txBox="1"/>
          <p:nvPr/>
        </p:nvSpPr>
        <p:spPr>
          <a:xfrm>
            <a:off x="774700" y="5227935"/>
            <a:ext cx="2853626" cy="461665"/>
          </a:xfrm>
          <a:prstGeom prst="rect">
            <a:avLst/>
          </a:prstGeom>
          <a:noFill/>
        </p:spPr>
        <p:txBody>
          <a:bodyPr wrap="square" rtlCol="0">
            <a:spAutoFit/>
          </a:bodyPr>
          <a:lstStyle/>
          <a:p>
            <a:r>
              <a:rPr lang="en-IN" sz="2400" dirty="0"/>
              <a:t>	Gain–OCI</a:t>
            </a:r>
            <a:endParaRPr lang="en-IN" sz="2400" dirty="0">
              <a:latin typeface="+mn-lt"/>
            </a:endParaRPr>
          </a:p>
        </p:txBody>
      </p:sp>
      <p:sp>
        <p:nvSpPr>
          <p:cNvPr id="58" name="TextBox 57"/>
          <p:cNvSpPr txBox="1"/>
          <p:nvPr/>
        </p:nvSpPr>
        <p:spPr>
          <a:xfrm>
            <a:off x="7815114" y="5215056"/>
            <a:ext cx="1235661" cy="461665"/>
          </a:xfrm>
          <a:prstGeom prst="rect">
            <a:avLst/>
          </a:prstGeom>
          <a:noFill/>
        </p:spPr>
        <p:txBody>
          <a:bodyPr wrap="square" rtlCol="0">
            <a:spAutoFit/>
          </a:bodyPr>
          <a:lstStyle/>
          <a:p>
            <a:pPr algn="ctr"/>
            <a:r>
              <a:rPr lang="en-IN" sz="2400" b="1" dirty="0">
                <a:solidFill>
                  <a:srgbClr val="0070C0"/>
                </a:solidFill>
              </a:rPr>
              <a:t>3</a:t>
            </a:r>
          </a:p>
        </p:txBody>
      </p:sp>
      <p:sp>
        <p:nvSpPr>
          <p:cNvPr id="17" name="TextBox 16"/>
          <p:cNvSpPr txBox="1"/>
          <p:nvPr/>
        </p:nvSpPr>
        <p:spPr>
          <a:xfrm>
            <a:off x="1689100" y="6019800"/>
            <a:ext cx="6781800" cy="461665"/>
          </a:xfrm>
          <a:prstGeom prst="rect">
            <a:avLst/>
          </a:prstGeom>
          <a:solidFill>
            <a:schemeClr val="accent5">
              <a:lumMod val="20000"/>
              <a:lumOff val="80000"/>
            </a:schemeClr>
          </a:solidFill>
          <a:ln w="19050">
            <a:solidFill>
              <a:srgbClr val="0070C0"/>
            </a:solidFill>
          </a:ln>
        </p:spPr>
        <p:txBody>
          <a:bodyPr wrap="square" rtlCol="0">
            <a:spAutoFit/>
          </a:bodyPr>
          <a:lstStyle/>
          <a:p>
            <a:pPr algn="ctr"/>
            <a:r>
              <a:rPr lang="en-IN" sz="2400" dirty="0"/>
              <a:t>($30 </a:t>
            </a:r>
            <a:r>
              <a:rPr lang="en-IN" sz="2400" b="1" dirty="0"/>
              <a:t>actual</a:t>
            </a:r>
            <a:r>
              <a:rPr lang="en-IN" sz="2400" dirty="0"/>
              <a:t> return on assets </a:t>
            </a:r>
            <a:r>
              <a:rPr lang="en-IN" sz="2400" dirty="0" smtClean="0"/>
              <a:t>− </a:t>
            </a:r>
            <a:r>
              <a:rPr lang="en-IN" sz="2400" dirty="0"/>
              <a:t>$27 </a:t>
            </a:r>
            <a:r>
              <a:rPr lang="en-IN" sz="2400" b="1" dirty="0"/>
              <a:t>expected</a:t>
            </a:r>
            <a:r>
              <a:rPr lang="en-IN" sz="2400" dirty="0"/>
              <a:t> return)</a:t>
            </a:r>
            <a:endParaRPr lang="en-US" sz="2400" dirty="0"/>
          </a:p>
        </p:txBody>
      </p:sp>
      <p:cxnSp>
        <p:nvCxnSpPr>
          <p:cNvPr id="59" name="Straight Connector 58"/>
          <p:cNvCxnSpPr/>
          <p:nvPr/>
        </p:nvCxnSpPr>
        <p:spPr>
          <a:xfrm flipH="1">
            <a:off x="5867400" y="5227935"/>
            <a:ext cx="1257372" cy="791865"/>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a:off x="5867400" y="5509567"/>
            <a:ext cx="2286000" cy="510233"/>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19460" name="Rectangle 19459"/>
          <p:cNvSpPr/>
          <p:nvPr/>
        </p:nvSpPr>
        <p:spPr>
          <a:xfrm>
            <a:off x="756318" y="1143000"/>
            <a:ext cx="8223156" cy="1938992"/>
          </a:xfrm>
          <a:prstGeom prst="rect">
            <a:avLst/>
          </a:prstGeom>
        </p:spPr>
        <p:txBody>
          <a:bodyPr wrap="square">
            <a:spAutoFit/>
          </a:bodyPr>
          <a:lstStyle/>
          <a:p>
            <a:r>
              <a:rPr lang="en-US" sz="2400" dirty="0"/>
              <a:t>Global </a:t>
            </a:r>
            <a:r>
              <a:rPr lang="en-IN" sz="2400" dirty="0"/>
              <a:t>records a </a:t>
            </a:r>
            <a:r>
              <a:rPr lang="en-IN" sz="2400" i="1" dirty="0"/>
              <a:t>loss–OCI </a:t>
            </a:r>
            <a:r>
              <a:rPr lang="en-IN" sz="2400" dirty="0"/>
              <a:t>for the </a:t>
            </a:r>
            <a:r>
              <a:rPr lang="en-IN" sz="2400" b="1" dirty="0">
                <a:solidFill>
                  <a:srgbClr val="C00000"/>
                </a:solidFill>
              </a:rPr>
              <a:t>$23 </a:t>
            </a:r>
            <a:r>
              <a:rPr lang="en-IN" sz="2400" dirty="0"/>
              <a:t>million loss that occurs in 2018 when it revises its estimate of future salary levels causing its PBO estimate to increase. Global also records a </a:t>
            </a:r>
            <a:r>
              <a:rPr lang="en-IN" sz="2400" b="1" dirty="0">
                <a:solidFill>
                  <a:srgbClr val="C00000"/>
                </a:solidFill>
              </a:rPr>
              <a:t>$3 </a:t>
            </a:r>
            <a:r>
              <a:rPr lang="en-IN" sz="2400" dirty="0"/>
              <a:t>million </a:t>
            </a:r>
            <a:r>
              <a:rPr lang="en-IN" sz="2400" i="1" dirty="0"/>
              <a:t>gain–OCI </a:t>
            </a:r>
            <a:r>
              <a:rPr lang="en-IN" sz="2400" dirty="0"/>
              <a:t>that occurred when the $30 million actual return on plan assets exceeded the $27 </a:t>
            </a:r>
            <a:r>
              <a:rPr lang="en-US" sz="2400" dirty="0"/>
              <a:t>million expected return.</a:t>
            </a:r>
          </a:p>
        </p:txBody>
      </p:sp>
    </p:spTree>
    <p:extLst>
      <p:ext uri="{BB962C8B-B14F-4D97-AF65-F5344CB8AC3E}">
        <p14:creationId xmlns:p14="http://schemas.microsoft.com/office/powerpoint/2010/main" val="18249185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fade">
                                      <p:cBhvr>
                                        <p:cTn id="7" dur="500"/>
                                        <p:tgtEl>
                                          <p:spTgt spid="194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500"/>
                                        <p:tgtEl>
                                          <p:spTgt spid="5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500"/>
                                        <p:tgtEl>
                                          <p:spTgt spid="5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500"/>
                                        <p:tgtEl>
                                          <p:spTgt spid="5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fade">
                                      <p:cBhvr>
                                        <p:cTn id="51" dur="500"/>
                                        <p:tgtEl>
                                          <p:spTgt spid="5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500"/>
                                        <p:tgtEl>
                                          <p:spTgt spid="58"/>
                                        </p:tgtEl>
                                      </p:cBhvr>
                                    </p:animEffect>
                                  </p:childTnLst>
                                </p:cTn>
                              </p:par>
                            </p:childTnLst>
                          </p:cTn>
                        </p:par>
                        <p:par>
                          <p:cTn id="55" fill="hold">
                            <p:stCondLst>
                              <p:cond delay="500"/>
                            </p:stCondLst>
                            <p:childTnLst>
                              <p:par>
                                <p:cTn id="56" presetID="22" presetClass="entr" presetSubtype="1" fill="hold" nodeType="after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wipe(up)">
                                      <p:cBhvr>
                                        <p:cTn id="58" dur="500"/>
                                        <p:tgtEl>
                                          <p:spTgt spid="59"/>
                                        </p:tgtEl>
                                      </p:cBhvr>
                                    </p:animEffect>
                                  </p:childTnLst>
                                </p:cTn>
                              </p:par>
                              <p:par>
                                <p:cTn id="59" presetID="22" presetClass="entr" presetSubtype="1" fill="hold" nodeType="with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wipe(up)">
                                      <p:cBhvr>
                                        <p:cTn id="61" dur="500"/>
                                        <p:tgtEl>
                                          <p:spTgt spid="61"/>
                                        </p:tgtEl>
                                      </p:cBhvr>
                                    </p:animEffect>
                                  </p:childTnLst>
                                </p:cTn>
                              </p:par>
                            </p:childTnLst>
                          </p:cTn>
                        </p:par>
                        <p:par>
                          <p:cTn id="62" fill="hold">
                            <p:stCondLst>
                              <p:cond delay="1000"/>
                            </p:stCondLst>
                            <p:childTnLst>
                              <p:par>
                                <p:cTn id="63" presetID="22" presetClass="entr" presetSubtype="1"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up)">
                                      <p:cBhvr>
                                        <p:cTn id="6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9" grpId="0"/>
      <p:bldP spid="51" grpId="0"/>
      <p:bldP spid="52" grpId="0"/>
      <p:bldP spid="4" grpId="0"/>
      <p:bldP spid="53" grpId="0"/>
      <p:bldP spid="55" grpId="0"/>
      <p:bldP spid="56" grpId="0"/>
      <p:bldP spid="57" grpId="0"/>
      <p:bldP spid="58" grpId="0"/>
      <p:bldP spid="17" grpId="0" animBg="1"/>
      <p:bldP spid="1946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Recording the Pension Expense</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774700" y="1444626"/>
            <a:ext cx="8013600" cy="5413374"/>
          </a:xfrm>
        </p:spPr>
        <p:txBody>
          <a:bodyPr>
            <a:normAutofit/>
          </a:bodyPr>
          <a:lstStyle/>
          <a:p>
            <a:pPr marL="0" indent="0">
              <a:buNone/>
            </a:pPr>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600" dirty="0"/>
          </a:p>
          <a:p>
            <a:endParaRPr lang="en-IN" sz="2600" dirty="0"/>
          </a:p>
          <a:p>
            <a:endParaRPr lang="en-IN" sz="2600" dirty="0"/>
          </a:p>
        </p:txBody>
      </p:sp>
      <p:sp>
        <p:nvSpPr>
          <p:cNvPr id="2" name="Rectangle 1"/>
          <p:cNvSpPr/>
          <p:nvPr/>
        </p:nvSpPr>
        <p:spPr>
          <a:xfrm>
            <a:off x="1828800" y="1066800"/>
            <a:ext cx="1785874" cy="492443"/>
          </a:xfrm>
          <a:prstGeom prst="rect">
            <a:avLst/>
          </a:prstGeom>
        </p:spPr>
        <p:txBody>
          <a:bodyPr wrap="none">
            <a:spAutoFit/>
          </a:bodyPr>
          <a:lstStyle/>
          <a:p>
            <a:r>
              <a:rPr lang="en-US" sz="2600" dirty="0"/>
              <a:t>Service cost</a:t>
            </a:r>
          </a:p>
        </p:txBody>
      </p:sp>
      <p:sp>
        <p:nvSpPr>
          <p:cNvPr id="8" name="Rectangle 7"/>
          <p:cNvSpPr/>
          <p:nvPr/>
        </p:nvSpPr>
        <p:spPr>
          <a:xfrm>
            <a:off x="1828800" y="1405235"/>
            <a:ext cx="1857753" cy="492443"/>
          </a:xfrm>
          <a:prstGeom prst="rect">
            <a:avLst/>
          </a:prstGeom>
        </p:spPr>
        <p:txBody>
          <a:bodyPr wrap="none">
            <a:spAutoFit/>
          </a:bodyPr>
          <a:lstStyle/>
          <a:p>
            <a:r>
              <a:rPr lang="en-US" sz="2600" dirty="0"/>
              <a:t>Interest cost</a:t>
            </a:r>
          </a:p>
        </p:txBody>
      </p:sp>
      <p:sp>
        <p:nvSpPr>
          <p:cNvPr id="9" name="Rectangle 8"/>
          <p:cNvSpPr/>
          <p:nvPr/>
        </p:nvSpPr>
        <p:spPr>
          <a:xfrm>
            <a:off x="1828800" y="1739900"/>
            <a:ext cx="3678828" cy="492443"/>
          </a:xfrm>
          <a:prstGeom prst="rect">
            <a:avLst/>
          </a:prstGeom>
        </p:spPr>
        <p:txBody>
          <a:bodyPr wrap="none">
            <a:spAutoFit/>
          </a:bodyPr>
          <a:lstStyle/>
          <a:p>
            <a:r>
              <a:rPr lang="en-US" sz="2600" dirty="0"/>
              <a:t>Expected return on assets</a:t>
            </a:r>
          </a:p>
        </p:txBody>
      </p:sp>
      <p:sp>
        <p:nvSpPr>
          <p:cNvPr id="10" name="Rectangle 9"/>
          <p:cNvSpPr/>
          <p:nvPr/>
        </p:nvSpPr>
        <p:spPr>
          <a:xfrm>
            <a:off x="1828800" y="2082800"/>
            <a:ext cx="4691541" cy="492443"/>
          </a:xfrm>
          <a:prstGeom prst="rect">
            <a:avLst/>
          </a:prstGeom>
        </p:spPr>
        <p:txBody>
          <a:bodyPr wrap="none">
            <a:spAutoFit/>
          </a:bodyPr>
          <a:lstStyle/>
          <a:p>
            <a:r>
              <a:rPr lang="en-US" sz="2600" dirty="0"/>
              <a:t>Amortization of prior service cost</a:t>
            </a:r>
          </a:p>
        </p:txBody>
      </p:sp>
      <p:sp>
        <p:nvSpPr>
          <p:cNvPr id="11" name="Rectangle 10"/>
          <p:cNvSpPr/>
          <p:nvPr/>
        </p:nvSpPr>
        <p:spPr>
          <a:xfrm>
            <a:off x="1828800" y="2421235"/>
            <a:ext cx="3415550" cy="492443"/>
          </a:xfrm>
          <a:prstGeom prst="rect">
            <a:avLst/>
          </a:prstGeom>
        </p:spPr>
        <p:txBody>
          <a:bodyPr wrap="none">
            <a:spAutoFit/>
          </a:bodyPr>
          <a:lstStyle/>
          <a:p>
            <a:r>
              <a:rPr lang="en-US" sz="2600" dirty="0"/>
              <a:t>Amortization of net loss</a:t>
            </a:r>
          </a:p>
        </p:txBody>
      </p:sp>
      <p:sp>
        <p:nvSpPr>
          <p:cNvPr id="12" name="Rectangle 11"/>
          <p:cNvSpPr/>
          <p:nvPr/>
        </p:nvSpPr>
        <p:spPr>
          <a:xfrm>
            <a:off x="1828800" y="2755900"/>
            <a:ext cx="2436373" cy="492443"/>
          </a:xfrm>
          <a:prstGeom prst="rect">
            <a:avLst/>
          </a:prstGeom>
        </p:spPr>
        <p:txBody>
          <a:bodyPr wrap="none">
            <a:spAutoFit/>
          </a:bodyPr>
          <a:lstStyle/>
          <a:p>
            <a:r>
              <a:rPr lang="en-US" sz="2600" dirty="0"/>
              <a:t>Pension expense</a:t>
            </a:r>
          </a:p>
        </p:txBody>
      </p:sp>
      <p:pic>
        <p:nvPicPr>
          <p:cNvPr id="13" name="Content Placeholder 7"/>
          <p:cNvPicPr>
            <a:picLocks noChangeAspect="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Lst>
          </a:blip>
          <a:stretch>
            <a:fillRect/>
          </a:stretch>
        </p:blipFill>
        <p:spPr bwMode="auto">
          <a:xfrm>
            <a:off x="760496" y="3581400"/>
            <a:ext cx="8223156" cy="2286000"/>
          </a:xfrm>
          <a:prstGeom prst="rect">
            <a:avLst/>
          </a:prstGeom>
          <a:noFill/>
          <a:ln w="9525">
            <a:solidFill>
              <a:srgbClr val="F79646"/>
            </a:solidFill>
            <a:miter lim="800000"/>
            <a:headEnd/>
            <a:tailEnd/>
          </a:ln>
        </p:spPr>
      </p:pic>
      <p:sp>
        <p:nvSpPr>
          <p:cNvPr id="14" name="TextBox 13"/>
          <p:cNvSpPr txBox="1"/>
          <p:nvPr/>
        </p:nvSpPr>
        <p:spPr>
          <a:xfrm>
            <a:off x="777106" y="3947886"/>
            <a:ext cx="5727413" cy="461665"/>
          </a:xfrm>
          <a:prstGeom prst="rect">
            <a:avLst/>
          </a:prstGeom>
          <a:noFill/>
        </p:spPr>
        <p:txBody>
          <a:bodyPr wrap="square" rtlCol="0">
            <a:spAutoFit/>
          </a:bodyPr>
          <a:lstStyle/>
          <a:p>
            <a:r>
              <a:rPr lang="en-IN" sz="2400" dirty="0"/>
              <a:t>Pension expense </a:t>
            </a:r>
            <a:r>
              <a:rPr lang="en-IN" sz="2400" b="1" dirty="0">
                <a:solidFill>
                  <a:srgbClr val="800000"/>
                </a:solidFill>
              </a:rPr>
              <a:t>(total)</a:t>
            </a:r>
          </a:p>
        </p:txBody>
      </p:sp>
      <p:sp>
        <p:nvSpPr>
          <p:cNvPr id="15" name="TextBox 14"/>
          <p:cNvSpPr txBox="1"/>
          <p:nvPr/>
        </p:nvSpPr>
        <p:spPr>
          <a:xfrm>
            <a:off x="6705600" y="3924300"/>
            <a:ext cx="1243502" cy="461665"/>
          </a:xfrm>
          <a:prstGeom prst="rect">
            <a:avLst/>
          </a:prstGeom>
          <a:noFill/>
        </p:spPr>
        <p:txBody>
          <a:bodyPr wrap="square" rtlCol="0">
            <a:spAutoFit/>
          </a:bodyPr>
          <a:lstStyle/>
          <a:p>
            <a:pPr algn="r"/>
            <a:r>
              <a:rPr lang="en-IN" sz="2400" dirty="0">
                <a:latin typeface="+mn-lt"/>
              </a:rPr>
              <a:t>43</a:t>
            </a:r>
          </a:p>
        </p:txBody>
      </p:sp>
      <p:sp>
        <p:nvSpPr>
          <p:cNvPr id="23" name="Rectangle 22"/>
          <p:cNvSpPr/>
          <p:nvPr/>
        </p:nvSpPr>
        <p:spPr>
          <a:xfrm>
            <a:off x="6876822" y="3587750"/>
            <a:ext cx="1452642" cy="369332"/>
          </a:xfrm>
          <a:prstGeom prst="rect">
            <a:avLst/>
          </a:prstGeom>
        </p:spPr>
        <p:txBody>
          <a:bodyPr wrap="none">
            <a:spAutoFit/>
          </a:bodyPr>
          <a:lstStyle/>
          <a:p>
            <a:r>
              <a:rPr lang="en-US" dirty="0">
                <a:solidFill>
                  <a:schemeClr val="tx2"/>
                </a:solidFill>
              </a:rPr>
              <a:t>($ in millions)</a:t>
            </a:r>
          </a:p>
        </p:txBody>
      </p:sp>
      <p:sp>
        <p:nvSpPr>
          <p:cNvPr id="24" name="Rectangle 23"/>
          <p:cNvSpPr/>
          <p:nvPr/>
        </p:nvSpPr>
        <p:spPr>
          <a:xfrm>
            <a:off x="766812" y="3587750"/>
            <a:ext cx="3576557" cy="461665"/>
          </a:xfrm>
          <a:prstGeom prst="rect">
            <a:avLst/>
          </a:prstGeom>
        </p:spPr>
        <p:txBody>
          <a:bodyPr wrap="none">
            <a:spAutoFit/>
          </a:bodyPr>
          <a:lstStyle/>
          <a:p>
            <a:r>
              <a:rPr lang="en-IN" sz="2400" b="1" dirty="0">
                <a:solidFill>
                  <a:schemeClr val="tx2"/>
                </a:solidFill>
              </a:rPr>
              <a:t>To record pension expense</a:t>
            </a:r>
            <a:endParaRPr lang="en-US" sz="2400" b="1" dirty="0">
              <a:solidFill>
                <a:schemeClr val="tx2"/>
              </a:solidFill>
            </a:endParaRPr>
          </a:p>
        </p:txBody>
      </p:sp>
      <p:sp>
        <p:nvSpPr>
          <p:cNvPr id="29" name="TextBox 28"/>
          <p:cNvSpPr txBox="1"/>
          <p:nvPr/>
        </p:nvSpPr>
        <p:spPr>
          <a:xfrm>
            <a:off x="777106" y="4288135"/>
            <a:ext cx="5727413" cy="461665"/>
          </a:xfrm>
          <a:prstGeom prst="rect">
            <a:avLst/>
          </a:prstGeom>
          <a:noFill/>
        </p:spPr>
        <p:txBody>
          <a:bodyPr wrap="square" rtlCol="0">
            <a:spAutoFit/>
          </a:bodyPr>
          <a:lstStyle/>
          <a:p>
            <a:r>
              <a:rPr lang="en-IN" sz="2400" dirty="0"/>
              <a:t>Plan assets </a:t>
            </a:r>
            <a:r>
              <a:rPr lang="en-IN" sz="2400" b="1" dirty="0">
                <a:solidFill>
                  <a:srgbClr val="800000"/>
                </a:solidFill>
              </a:rPr>
              <a:t>(Expected return on assets)</a:t>
            </a:r>
          </a:p>
        </p:txBody>
      </p:sp>
      <p:sp>
        <p:nvSpPr>
          <p:cNvPr id="30" name="TextBox 29"/>
          <p:cNvSpPr txBox="1"/>
          <p:nvPr/>
        </p:nvSpPr>
        <p:spPr>
          <a:xfrm>
            <a:off x="777106" y="4618335"/>
            <a:ext cx="6538094" cy="461665"/>
          </a:xfrm>
          <a:prstGeom prst="rect">
            <a:avLst/>
          </a:prstGeom>
          <a:noFill/>
        </p:spPr>
        <p:txBody>
          <a:bodyPr wrap="square" rtlCol="0">
            <a:spAutoFit/>
          </a:bodyPr>
          <a:lstStyle/>
          <a:p>
            <a:r>
              <a:rPr lang="en-IN" sz="2400" dirty="0"/>
              <a:t>	PBO </a:t>
            </a:r>
            <a:r>
              <a:rPr lang="en-IN" sz="2400" dirty="0">
                <a:solidFill>
                  <a:srgbClr val="800000"/>
                </a:solidFill>
              </a:rPr>
              <a:t>(</a:t>
            </a:r>
            <a:r>
              <a:rPr lang="en-IN" sz="2400" b="1" dirty="0">
                <a:solidFill>
                  <a:srgbClr val="EC008C"/>
                </a:solidFill>
              </a:rPr>
              <a:t>$41 </a:t>
            </a:r>
            <a:r>
              <a:rPr lang="en-IN" sz="2400" b="1" dirty="0">
                <a:solidFill>
                  <a:srgbClr val="800000"/>
                </a:solidFill>
              </a:rPr>
              <a:t>Service </a:t>
            </a:r>
            <a:r>
              <a:rPr lang="en-IN" sz="2400" b="1" dirty="0" smtClean="0">
                <a:solidFill>
                  <a:srgbClr val="800000"/>
                </a:solidFill>
              </a:rPr>
              <a:t>cost </a:t>
            </a:r>
            <a:r>
              <a:rPr lang="en-IN" sz="2400" b="1" dirty="0">
                <a:solidFill>
                  <a:srgbClr val="800000"/>
                </a:solidFill>
              </a:rPr>
              <a:t>+ </a:t>
            </a:r>
            <a:r>
              <a:rPr lang="en-IN" sz="2400" b="1" dirty="0">
                <a:solidFill>
                  <a:srgbClr val="EC008C"/>
                </a:solidFill>
              </a:rPr>
              <a:t>$24 </a:t>
            </a:r>
            <a:r>
              <a:rPr lang="en-IN" sz="2400" b="1" dirty="0">
                <a:solidFill>
                  <a:srgbClr val="800000"/>
                </a:solidFill>
              </a:rPr>
              <a:t>Interest </a:t>
            </a:r>
            <a:r>
              <a:rPr lang="en-IN" sz="2400" b="1" dirty="0" smtClean="0">
                <a:solidFill>
                  <a:srgbClr val="800000"/>
                </a:solidFill>
              </a:rPr>
              <a:t>cost</a:t>
            </a:r>
            <a:r>
              <a:rPr lang="en-IN" sz="2400" b="1" dirty="0">
                <a:solidFill>
                  <a:srgbClr val="800000"/>
                </a:solidFill>
              </a:rPr>
              <a:t>)</a:t>
            </a:r>
          </a:p>
        </p:txBody>
      </p:sp>
      <p:sp>
        <p:nvSpPr>
          <p:cNvPr id="31" name="TextBox 30"/>
          <p:cNvSpPr txBox="1"/>
          <p:nvPr/>
        </p:nvSpPr>
        <p:spPr>
          <a:xfrm>
            <a:off x="777106" y="4948535"/>
            <a:ext cx="6538094" cy="461665"/>
          </a:xfrm>
          <a:prstGeom prst="rect">
            <a:avLst/>
          </a:prstGeom>
          <a:noFill/>
        </p:spPr>
        <p:txBody>
          <a:bodyPr wrap="square" rtlCol="0">
            <a:spAutoFit/>
          </a:bodyPr>
          <a:lstStyle/>
          <a:p>
            <a:r>
              <a:rPr lang="en-IN" sz="2400" dirty="0"/>
              <a:t>	Amortization of prior service cost—OCI</a:t>
            </a:r>
            <a:endParaRPr lang="en-IN" sz="2400" dirty="0">
              <a:latin typeface="+mn-lt"/>
            </a:endParaRPr>
          </a:p>
        </p:txBody>
      </p:sp>
      <p:sp>
        <p:nvSpPr>
          <p:cNvPr id="32" name="TextBox 31"/>
          <p:cNvSpPr txBox="1"/>
          <p:nvPr/>
        </p:nvSpPr>
        <p:spPr>
          <a:xfrm>
            <a:off x="777106" y="5278735"/>
            <a:ext cx="5727413" cy="461665"/>
          </a:xfrm>
          <a:prstGeom prst="rect">
            <a:avLst/>
          </a:prstGeom>
          <a:noFill/>
        </p:spPr>
        <p:txBody>
          <a:bodyPr wrap="square" rtlCol="0">
            <a:spAutoFit/>
          </a:bodyPr>
          <a:lstStyle/>
          <a:p>
            <a:r>
              <a:rPr lang="en-IN" sz="2400" dirty="0"/>
              <a:t>	Amortization of net loss—OCI</a:t>
            </a:r>
            <a:endParaRPr lang="en-IN" sz="2400" dirty="0">
              <a:latin typeface="+mn-lt"/>
            </a:endParaRPr>
          </a:p>
        </p:txBody>
      </p:sp>
      <p:sp>
        <p:nvSpPr>
          <p:cNvPr id="33" name="TextBox 32"/>
          <p:cNvSpPr txBox="1"/>
          <p:nvPr/>
        </p:nvSpPr>
        <p:spPr>
          <a:xfrm>
            <a:off x="6705600" y="4288135"/>
            <a:ext cx="1243502" cy="461665"/>
          </a:xfrm>
          <a:prstGeom prst="rect">
            <a:avLst/>
          </a:prstGeom>
          <a:noFill/>
        </p:spPr>
        <p:txBody>
          <a:bodyPr wrap="square" rtlCol="0">
            <a:spAutoFit/>
          </a:bodyPr>
          <a:lstStyle/>
          <a:p>
            <a:pPr algn="r"/>
            <a:r>
              <a:rPr lang="en-IN" sz="2400" b="1" dirty="0">
                <a:solidFill>
                  <a:srgbClr val="EC008C"/>
                </a:solidFill>
                <a:latin typeface="+mn-lt"/>
              </a:rPr>
              <a:t>27</a:t>
            </a:r>
          </a:p>
        </p:txBody>
      </p:sp>
      <p:sp>
        <p:nvSpPr>
          <p:cNvPr id="34" name="TextBox 33"/>
          <p:cNvSpPr txBox="1"/>
          <p:nvPr/>
        </p:nvSpPr>
        <p:spPr>
          <a:xfrm>
            <a:off x="7415702" y="4631035"/>
            <a:ext cx="1243502" cy="461665"/>
          </a:xfrm>
          <a:prstGeom prst="rect">
            <a:avLst/>
          </a:prstGeom>
          <a:noFill/>
        </p:spPr>
        <p:txBody>
          <a:bodyPr wrap="square" rtlCol="0">
            <a:spAutoFit/>
          </a:bodyPr>
          <a:lstStyle/>
          <a:p>
            <a:pPr algn="r"/>
            <a:r>
              <a:rPr lang="en-IN" sz="2400" dirty="0">
                <a:latin typeface="+mn-lt"/>
              </a:rPr>
              <a:t>65</a:t>
            </a:r>
          </a:p>
        </p:txBody>
      </p:sp>
      <p:sp>
        <p:nvSpPr>
          <p:cNvPr id="35" name="TextBox 34"/>
          <p:cNvSpPr txBox="1"/>
          <p:nvPr/>
        </p:nvSpPr>
        <p:spPr>
          <a:xfrm>
            <a:off x="7415702" y="4961235"/>
            <a:ext cx="1243502" cy="461665"/>
          </a:xfrm>
          <a:prstGeom prst="rect">
            <a:avLst/>
          </a:prstGeom>
          <a:noFill/>
        </p:spPr>
        <p:txBody>
          <a:bodyPr wrap="square" rtlCol="0">
            <a:spAutoFit/>
          </a:bodyPr>
          <a:lstStyle/>
          <a:p>
            <a:pPr algn="r"/>
            <a:r>
              <a:rPr lang="en-IN" sz="2400" b="1" dirty="0">
                <a:solidFill>
                  <a:srgbClr val="00B0F0"/>
                </a:solidFill>
                <a:latin typeface="+mn-lt"/>
              </a:rPr>
              <a:t>4</a:t>
            </a:r>
          </a:p>
        </p:txBody>
      </p:sp>
      <p:sp>
        <p:nvSpPr>
          <p:cNvPr id="36" name="TextBox 35"/>
          <p:cNvSpPr txBox="1"/>
          <p:nvPr/>
        </p:nvSpPr>
        <p:spPr>
          <a:xfrm>
            <a:off x="7415702" y="5278735"/>
            <a:ext cx="1243502" cy="461665"/>
          </a:xfrm>
          <a:prstGeom prst="rect">
            <a:avLst/>
          </a:prstGeom>
          <a:noFill/>
        </p:spPr>
        <p:txBody>
          <a:bodyPr wrap="square" rtlCol="0">
            <a:spAutoFit/>
          </a:bodyPr>
          <a:lstStyle/>
          <a:p>
            <a:pPr algn="r"/>
            <a:r>
              <a:rPr lang="en-IN" sz="2400" b="1" dirty="0">
                <a:solidFill>
                  <a:srgbClr val="00B0F0"/>
                </a:solidFill>
                <a:latin typeface="+mn-lt"/>
              </a:rPr>
              <a:t>1</a:t>
            </a:r>
          </a:p>
        </p:txBody>
      </p:sp>
      <p:sp>
        <p:nvSpPr>
          <p:cNvPr id="37" name="Rectangle 36"/>
          <p:cNvSpPr/>
          <p:nvPr/>
        </p:nvSpPr>
        <p:spPr>
          <a:xfrm>
            <a:off x="6777988" y="1066800"/>
            <a:ext cx="689612" cy="492443"/>
          </a:xfrm>
          <a:prstGeom prst="rect">
            <a:avLst/>
          </a:prstGeom>
        </p:spPr>
        <p:txBody>
          <a:bodyPr wrap="none">
            <a:spAutoFit/>
          </a:bodyPr>
          <a:lstStyle/>
          <a:p>
            <a:pPr algn="r"/>
            <a:r>
              <a:rPr lang="en-US" sz="2600" b="1" dirty="0">
                <a:solidFill>
                  <a:srgbClr val="EC008C"/>
                </a:solidFill>
              </a:rPr>
              <a:t>$41</a:t>
            </a:r>
          </a:p>
        </p:txBody>
      </p:sp>
      <p:sp>
        <p:nvSpPr>
          <p:cNvPr id="38" name="Rectangle 37"/>
          <p:cNvSpPr/>
          <p:nvPr/>
        </p:nvSpPr>
        <p:spPr>
          <a:xfrm>
            <a:off x="6946303" y="1405235"/>
            <a:ext cx="521297" cy="492443"/>
          </a:xfrm>
          <a:prstGeom prst="rect">
            <a:avLst/>
          </a:prstGeom>
        </p:spPr>
        <p:txBody>
          <a:bodyPr wrap="none">
            <a:spAutoFit/>
          </a:bodyPr>
          <a:lstStyle/>
          <a:p>
            <a:pPr algn="r"/>
            <a:r>
              <a:rPr lang="en-US" sz="2600" b="1" dirty="0">
                <a:solidFill>
                  <a:srgbClr val="EC008C"/>
                </a:solidFill>
              </a:rPr>
              <a:t>24</a:t>
            </a:r>
          </a:p>
        </p:txBody>
      </p:sp>
      <p:sp>
        <p:nvSpPr>
          <p:cNvPr id="39" name="Rectangle 38"/>
          <p:cNvSpPr/>
          <p:nvPr/>
        </p:nvSpPr>
        <p:spPr>
          <a:xfrm>
            <a:off x="6858625" y="1739900"/>
            <a:ext cx="723275" cy="492443"/>
          </a:xfrm>
          <a:prstGeom prst="rect">
            <a:avLst/>
          </a:prstGeom>
        </p:spPr>
        <p:txBody>
          <a:bodyPr wrap="none">
            <a:spAutoFit/>
          </a:bodyPr>
          <a:lstStyle/>
          <a:p>
            <a:pPr algn="r"/>
            <a:r>
              <a:rPr lang="en-US" sz="2600" b="1" dirty="0">
                <a:solidFill>
                  <a:srgbClr val="EC008C"/>
                </a:solidFill>
              </a:rPr>
              <a:t>(27)</a:t>
            </a:r>
          </a:p>
        </p:txBody>
      </p:sp>
      <p:sp>
        <p:nvSpPr>
          <p:cNvPr id="40" name="Rectangle 39"/>
          <p:cNvSpPr/>
          <p:nvPr/>
        </p:nvSpPr>
        <p:spPr>
          <a:xfrm>
            <a:off x="7114619" y="2082800"/>
            <a:ext cx="352981" cy="492443"/>
          </a:xfrm>
          <a:prstGeom prst="rect">
            <a:avLst/>
          </a:prstGeom>
        </p:spPr>
        <p:txBody>
          <a:bodyPr wrap="none">
            <a:spAutoFit/>
          </a:bodyPr>
          <a:lstStyle/>
          <a:p>
            <a:pPr algn="r"/>
            <a:r>
              <a:rPr lang="en-US" sz="2600" b="1" dirty="0">
                <a:solidFill>
                  <a:srgbClr val="00B0F0"/>
                </a:solidFill>
              </a:rPr>
              <a:t>4</a:t>
            </a:r>
          </a:p>
        </p:txBody>
      </p:sp>
      <p:sp>
        <p:nvSpPr>
          <p:cNvPr id="41" name="Rectangle 40"/>
          <p:cNvSpPr/>
          <p:nvPr/>
        </p:nvSpPr>
        <p:spPr>
          <a:xfrm>
            <a:off x="7114619" y="2421235"/>
            <a:ext cx="352981" cy="492443"/>
          </a:xfrm>
          <a:prstGeom prst="rect">
            <a:avLst/>
          </a:prstGeom>
        </p:spPr>
        <p:txBody>
          <a:bodyPr wrap="none">
            <a:spAutoFit/>
          </a:bodyPr>
          <a:lstStyle/>
          <a:p>
            <a:pPr algn="r"/>
            <a:r>
              <a:rPr lang="en-US" sz="2600" b="1" dirty="0">
                <a:solidFill>
                  <a:srgbClr val="00B0F0"/>
                </a:solidFill>
              </a:rPr>
              <a:t>1</a:t>
            </a:r>
          </a:p>
        </p:txBody>
      </p:sp>
      <p:sp>
        <p:nvSpPr>
          <p:cNvPr id="42" name="Rectangle 41"/>
          <p:cNvSpPr/>
          <p:nvPr/>
        </p:nvSpPr>
        <p:spPr>
          <a:xfrm>
            <a:off x="6777988" y="2755900"/>
            <a:ext cx="689612" cy="492443"/>
          </a:xfrm>
          <a:prstGeom prst="rect">
            <a:avLst/>
          </a:prstGeom>
        </p:spPr>
        <p:txBody>
          <a:bodyPr wrap="none">
            <a:spAutoFit/>
          </a:bodyPr>
          <a:lstStyle/>
          <a:p>
            <a:pPr algn="r"/>
            <a:r>
              <a:rPr lang="en-US" sz="2600" dirty="0"/>
              <a:t>$43</a:t>
            </a:r>
          </a:p>
        </p:txBody>
      </p:sp>
      <p:cxnSp>
        <p:nvCxnSpPr>
          <p:cNvPr id="43" name="Straight Connector 42"/>
          <p:cNvCxnSpPr/>
          <p:nvPr/>
        </p:nvCxnSpPr>
        <p:spPr>
          <a:xfrm>
            <a:off x="6781693" y="2819400"/>
            <a:ext cx="6037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6781693" y="3175000"/>
            <a:ext cx="6037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781693" y="3225800"/>
            <a:ext cx="6037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42992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500"/>
                                        <p:tgtEl>
                                          <p:spTgt spid="34"/>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fade">
                                      <p:cBhvr>
                                        <p:cTn id="9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4" grpId="0"/>
      <p:bldP spid="15" grpId="0"/>
      <p:bldP spid="23" grpId="0"/>
      <p:bldP spid="24"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61998" y="1295400"/>
            <a:ext cx="8229601" cy="5410200"/>
          </a:xfrm>
        </p:spPr>
        <p:txBody>
          <a:bodyPr bIns="0">
            <a:noAutofit/>
          </a:bodyPr>
          <a:lstStyle/>
          <a:p>
            <a:r>
              <a:rPr lang="en-US" sz="2600" dirty="0"/>
              <a:t>Promise fixed </a:t>
            </a:r>
            <a:r>
              <a:rPr lang="en-US" sz="2600" b="1" dirty="0">
                <a:solidFill>
                  <a:srgbClr val="C00000"/>
                </a:solidFill>
              </a:rPr>
              <a:t>periodic contributions </a:t>
            </a:r>
            <a:r>
              <a:rPr lang="en-US" sz="2600" dirty="0"/>
              <a:t>to a pension fund, without further commitment regarding benefit amounts at retirement</a:t>
            </a:r>
          </a:p>
          <a:p>
            <a:r>
              <a:rPr lang="en-US" sz="2600" dirty="0"/>
              <a:t>Variations of this plan include:</a:t>
            </a:r>
          </a:p>
          <a:p>
            <a:pPr marL="517525" lvl="1" indent="-403225">
              <a:buFont typeface="Lucida Grande"/>
              <a:buChar char="–"/>
            </a:pPr>
            <a:r>
              <a:rPr lang="en-US" sz="2600" dirty="0"/>
              <a:t>Money purchase plan</a:t>
            </a:r>
          </a:p>
          <a:p>
            <a:pPr marL="517525" lvl="1" indent="-403225">
              <a:buFont typeface="Lucida Grande"/>
              <a:buChar char="–"/>
            </a:pPr>
            <a:r>
              <a:rPr lang="en-US" sz="2600" dirty="0"/>
              <a:t>Thrift plan</a:t>
            </a:r>
          </a:p>
          <a:p>
            <a:pPr marL="517525" lvl="1" indent="-403225">
              <a:buFont typeface="Lucida Grande"/>
              <a:buChar char="–"/>
            </a:pPr>
            <a:r>
              <a:rPr lang="en-US" sz="2600" dirty="0"/>
              <a:t>Savings plan</a:t>
            </a:r>
          </a:p>
          <a:p>
            <a:pPr marL="517525" lvl="1" indent="-403225">
              <a:buFont typeface="Lucida Grande"/>
              <a:buChar char="–"/>
            </a:pPr>
            <a:r>
              <a:rPr lang="en-US" sz="2600" dirty="0"/>
              <a:t>401(k) plan</a:t>
            </a:r>
          </a:p>
          <a:p>
            <a:pPr marL="517525" lvl="1" indent="-403225">
              <a:buFont typeface="Lucida Grande"/>
              <a:buChar char="–"/>
            </a:pPr>
            <a:r>
              <a:rPr lang="en-US" sz="2600" dirty="0"/>
              <a:t>Contributory plan</a:t>
            </a:r>
          </a:p>
          <a:p>
            <a:endParaRPr lang="en-US" sz="1000" dirty="0"/>
          </a:p>
          <a:p>
            <a:r>
              <a:rPr lang="en-US" sz="2600" dirty="0"/>
              <a:t>When plans link the amount of contributions to company performance, labels include </a:t>
            </a:r>
            <a:r>
              <a:rPr lang="en-US" sz="2500" b="1" dirty="0">
                <a:solidFill>
                  <a:srgbClr val="C00000"/>
                </a:solidFill>
              </a:rPr>
              <a:t>profit sharing plans</a:t>
            </a:r>
            <a:r>
              <a:rPr lang="en-US" sz="2600" dirty="0">
                <a:solidFill>
                  <a:srgbClr val="C00000"/>
                </a:solidFill>
              </a:rPr>
              <a:t>, </a:t>
            </a:r>
            <a:r>
              <a:rPr lang="en-US" sz="2500" b="1" dirty="0">
                <a:solidFill>
                  <a:srgbClr val="C00000"/>
                </a:solidFill>
              </a:rPr>
              <a:t>incentive savings plans</a:t>
            </a:r>
            <a:r>
              <a:rPr lang="en-US" sz="2600" dirty="0">
                <a:solidFill>
                  <a:srgbClr val="C00000"/>
                </a:solidFill>
              </a:rPr>
              <a:t>, </a:t>
            </a:r>
            <a:r>
              <a:rPr lang="en-US" sz="2500" b="1" dirty="0">
                <a:solidFill>
                  <a:srgbClr val="C00000"/>
                </a:solidFill>
              </a:rPr>
              <a:t>401(k) profit sharing plans</a:t>
            </a:r>
            <a:r>
              <a:rPr lang="en-US" sz="2600" dirty="0"/>
              <a:t>, and similar titles</a:t>
            </a:r>
          </a:p>
        </p:txBody>
      </p:sp>
      <p:sp>
        <p:nvSpPr>
          <p:cNvPr id="8" name="Title 1"/>
          <p:cNvSpPr>
            <a:spLocks noGrp="1"/>
          </p:cNvSpPr>
          <p:nvPr>
            <p:ph type="title"/>
          </p:nvPr>
        </p:nvSpPr>
        <p:spPr>
          <a:xfrm>
            <a:off x="761999" y="0"/>
            <a:ext cx="8382000" cy="1444625"/>
          </a:xfrm>
        </p:spPr>
        <p:txBody>
          <a:bodyPr/>
          <a:lstStyle/>
          <a:p>
            <a:r>
              <a:rPr lang="en-IN" dirty="0"/>
              <a:t>Defined Contribution Pension Plans</a:t>
            </a:r>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
        <p:nvSpPr>
          <p:cNvPr id="2" name="TextBox 1"/>
          <p:cNvSpPr txBox="1"/>
          <p:nvPr/>
        </p:nvSpPr>
        <p:spPr>
          <a:xfrm>
            <a:off x="4114800" y="2914650"/>
            <a:ext cx="4495800" cy="830997"/>
          </a:xfrm>
          <a:prstGeom prst="rect">
            <a:avLst/>
          </a:prstGeom>
          <a:noFill/>
        </p:spPr>
        <p:txBody>
          <a:bodyPr wrap="square" rtlCol="0">
            <a:spAutoFit/>
          </a:bodyPr>
          <a:lstStyle/>
          <a:p>
            <a:pPr algn="ctr"/>
            <a:r>
              <a:rPr lang="en-US" sz="2400" b="1" dirty="0">
                <a:solidFill>
                  <a:schemeClr val="tx2">
                    <a:lumMod val="50000"/>
                  </a:schemeClr>
                </a:solidFill>
              </a:rPr>
              <a:t>– Employers contribute </a:t>
            </a:r>
            <a:r>
              <a:rPr lang="en-IN" sz="2400" b="1" dirty="0">
                <a:solidFill>
                  <a:schemeClr val="tx2">
                    <a:lumMod val="50000"/>
                  </a:schemeClr>
                </a:solidFill>
              </a:rPr>
              <a:t>a fixed percentage of employees’ salaries</a:t>
            </a:r>
            <a:endParaRPr lang="en-US" sz="2400" b="1" dirty="0">
              <a:solidFill>
                <a:schemeClr val="tx2">
                  <a:lumMod val="50000"/>
                </a:schemeClr>
              </a:solidFill>
            </a:endParaRPr>
          </a:p>
        </p:txBody>
      </p:sp>
      <p:sp>
        <p:nvSpPr>
          <p:cNvPr id="3" name="Right Brace 2"/>
          <p:cNvSpPr/>
          <p:nvPr/>
        </p:nvSpPr>
        <p:spPr>
          <a:xfrm>
            <a:off x="2996321" y="3330148"/>
            <a:ext cx="446258" cy="1242031"/>
          </a:xfrm>
          <a:prstGeom prst="rightBrace">
            <a:avLst>
              <a:gd name="adj1" fmla="val 22445"/>
              <a:gd name="adj2" fmla="val 50000"/>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rgbClr val="C00000"/>
                </a:solidFill>
              </a:ln>
            </a:endParaRPr>
          </a:p>
        </p:txBody>
      </p:sp>
      <p:sp>
        <p:nvSpPr>
          <p:cNvPr id="9" name="TextBox 8"/>
          <p:cNvSpPr txBox="1"/>
          <p:nvPr/>
        </p:nvSpPr>
        <p:spPr>
          <a:xfrm>
            <a:off x="3486150" y="3703082"/>
            <a:ext cx="5029200" cy="830997"/>
          </a:xfrm>
          <a:prstGeom prst="rect">
            <a:avLst/>
          </a:prstGeom>
          <a:noFill/>
        </p:spPr>
        <p:txBody>
          <a:bodyPr wrap="square" rtlCol="0">
            <a:spAutoFit/>
          </a:bodyPr>
          <a:lstStyle/>
          <a:p>
            <a:pPr algn="ctr"/>
            <a:r>
              <a:rPr lang="en-US" sz="2400" b="1" dirty="0">
                <a:solidFill>
                  <a:srgbClr val="C00000"/>
                </a:solidFill>
              </a:rPr>
              <a:t>– Permit voluntary contributions by employees</a:t>
            </a:r>
          </a:p>
        </p:txBody>
      </p:sp>
      <p:sp>
        <p:nvSpPr>
          <p:cNvPr id="10" name="TextBox 9"/>
          <p:cNvSpPr txBox="1"/>
          <p:nvPr/>
        </p:nvSpPr>
        <p:spPr>
          <a:xfrm>
            <a:off x="3537829" y="4572000"/>
            <a:ext cx="5606171" cy="830997"/>
          </a:xfrm>
          <a:prstGeom prst="rect">
            <a:avLst/>
          </a:prstGeom>
          <a:noFill/>
        </p:spPr>
        <p:txBody>
          <a:bodyPr wrap="square" rtlCol="0">
            <a:spAutoFit/>
          </a:bodyPr>
          <a:lstStyle>
            <a:defPPr>
              <a:defRPr lang="en-US"/>
            </a:defPPr>
            <a:lvl1pPr algn="ctr">
              <a:defRPr sz="2400" b="1">
                <a:solidFill>
                  <a:schemeClr val="tx2">
                    <a:lumMod val="50000"/>
                  </a:schemeClr>
                </a:solidFill>
              </a:defRPr>
            </a:lvl1pPr>
          </a:lstStyle>
          <a:p>
            <a:r>
              <a:rPr lang="en-IN" dirty="0"/>
              <a:t>– Employees make contributions to the plan in addition to employer contributions</a:t>
            </a:r>
            <a:endParaRPr lang="en-US" dirty="0"/>
          </a:p>
        </p:txBody>
      </p:sp>
    </p:spTree>
    <p:extLst>
      <p:ext uri="{BB962C8B-B14F-4D97-AF65-F5344CB8AC3E}">
        <p14:creationId xmlns:p14="http://schemas.microsoft.com/office/powerpoint/2010/main" val="24247075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fade">
                                      <p:cBhvr>
                                        <p:cTn id="25" dur="500"/>
                                        <p:tgtEl>
                                          <p:spTgt spid="5">
                                            <p:txEl>
                                              <p:pRg st="3" end="3"/>
                                            </p:txEl>
                                          </p:spTgt>
                                        </p:tgtEl>
                                      </p:cBhvr>
                                    </p:animEffect>
                                  </p:childTnLst>
                                </p:cTn>
                              </p:par>
                              <p:par>
                                <p:cTn id="26" presetID="1" presetClass="exit" presetSubtype="0" fill="hold" grpId="1" nodeType="withEffect">
                                  <p:stCondLst>
                                    <p:cond delay="0"/>
                                  </p:stCondLst>
                                  <p:childTnLst>
                                    <p:set>
                                      <p:cBhvr>
                                        <p:cTn id="27" dur="1" fill="hold">
                                          <p:stCondLst>
                                            <p:cond delay="0"/>
                                          </p:stCondLst>
                                        </p:cTn>
                                        <p:tgtEl>
                                          <p:spTgt spid="2"/>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5">
                                            <p:txEl>
                                              <p:pRg st="4" end="4"/>
                                            </p:txEl>
                                          </p:spTgt>
                                        </p:tgtEl>
                                        <p:attrNameLst>
                                          <p:attrName>style.visibility</p:attrName>
                                        </p:attrNameLst>
                                      </p:cBhvr>
                                      <p:to>
                                        <p:strVal val="visible"/>
                                      </p:to>
                                    </p:set>
                                    <p:animEffect transition="in" filter="fade">
                                      <p:cBhvr>
                                        <p:cTn id="30" dur="500"/>
                                        <p:tgtEl>
                                          <p:spTgt spid="5">
                                            <p:txEl>
                                              <p:pRg st="4" end="4"/>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Effect transition="in" filter="fade">
                                      <p:cBhvr>
                                        <p:cTn id="33" dur="500"/>
                                        <p:tgtEl>
                                          <p:spTgt spid="5">
                                            <p:txEl>
                                              <p:pRg st="5" end="5"/>
                                            </p:txEl>
                                          </p:spTgt>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5">
                                            <p:txEl>
                                              <p:pRg st="6" end="6"/>
                                            </p:txEl>
                                          </p:spTgt>
                                        </p:tgtEl>
                                        <p:attrNameLst>
                                          <p:attrName>style.visibility</p:attrName>
                                        </p:attrNameLst>
                                      </p:cBhvr>
                                      <p:to>
                                        <p:strVal val="visible"/>
                                      </p:to>
                                    </p:set>
                                    <p:animEffect transition="in" filter="fade">
                                      <p:cBhvr>
                                        <p:cTn id="46" dur="500"/>
                                        <p:tgtEl>
                                          <p:spTgt spid="5">
                                            <p:txEl>
                                              <p:pRg st="6" end="6"/>
                                            </p:txEl>
                                          </p:spTgt>
                                        </p:tgtEl>
                                      </p:cBhvr>
                                    </p:animEffect>
                                  </p:childTnLst>
                                </p:cTn>
                              </p:par>
                              <p:par>
                                <p:cTn id="47" presetID="1" presetClass="exit" presetSubtype="0" fill="hold" grpId="1" nodeType="withEffect">
                                  <p:stCondLst>
                                    <p:cond delay="0"/>
                                  </p:stCondLst>
                                  <p:childTnLst>
                                    <p:set>
                                      <p:cBhvr>
                                        <p:cTn id="48" dur="1" fill="hold">
                                          <p:stCondLst>
                                            <p:cond delay="0"/>
                                          </p:stCondLst>
                                        </p:cTn>
                                        <p:tgtEl>
                                          <p:spTgt spid="3"/>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9"/>
                                        </p:tgtEl>
                                        <p:attrNameLst>
                                          <p:attrName>style.visibility</p:attrName>
                                        </p:attrNameLst>
                                      </p:cBhvr>
                                      <p:to>
                                        <p:strVal val="hidden"/>
                                      </p:to>
                                    </p:set>
                                  </p:childTnLst>
                                </p:cTn>
                              </p:par>
                            </p:childTnLst>
                          </p:cTn>
                        </p:par>
                        <p:par>
                          <p:cTn id="51" fill="hold">
                            <p:stCondLst>
                              <p:cond delay="500"/>
                            </p:stCondLst>
                            <p:childTnLst>
                              <p:par>
                                <p:cTn id="52" presetID="10"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5">
                                            <p:txEl>
                                              <p:pRg st="8" end="8"/>
                                            </p:txEl>
                                          </p:spTgt>
                                        </p:tgtEl>
                                        <p:attrNameLst>
                                          <p:attrName>style.visibility</p:attrName>
                                        </p:attrNameLst>
                                      </p:cBhvr>
                                      <p:to>
                                        <p:strVal val="visible"/>
                                      </p:to>
                                    </p:set>
                                    <p:animEffect transition="in" filter="fade">
                                      <p:cBhvr>
                                        <p:cTn id="59" dur="500"/>
                                        <p:tgtEl>
                                          <p:spTgt spid="5">
                                            <p:txEl>
                                              <p:pRg st="8" end="8"/>
                                            </p:txEl>
                                          </p:spTgt>
                                        </p:tgtEl>
                                      </p:cBhvr>
                                    </p:animEffect>
                                  </p:childTnLst>
                                </p:cTn>
                              </p:par>
                              <p:par>
                                <p:cTn id="60" presetID="1" presetClass="exit" presetSubtype="0" fill="hold" grpId="1" nodeType="withEffect">
                                  <p:stCondLst>
                                    <p:cond delay="0"/>
                                  </p:stCondLst>
                                  <p:childTnLst>
                                    <p:set>
                                      <p:cBhvr>
                                        <p:cTn id="61"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P spid="9" grpId="0"/>
      <p:bldP spid="9" grpId="1"/>
      <p:bldP spid="10" grpId="0"/>
      <p:bldP spid="10"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US" altLang="en-US" dirty="0" smtClean="0"/>
              <a:t>Reporting </a:t>
            </a:r>
            <a:r>
              <a:rPr lang="en-US" altLang="en-US" dirty="0"/>
              <a:t>Pension Expense </a:t>
            </a:r>
            <a:r>
              <a:rPr lang="en-US" altLang="en-US" dirty="0" smtClean="0"/>
              <a:t/>
            </a:r>
            <a:br>
              <a:rPr lang="en-US" altLang="en-US" dirty="0" smtClean="0"/>
            </a:br>
            <a:r>
              <a:rPr lang="en-US" altLang="en-US" dirty="0" smtClean="0"/>
              <a:t>in </a:t>
            </a:r>
            <a:r>
              <a:rPr lang="en-US" altLang="en-US" dirty="0"/>
              <a:t>the Income Statement</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774700" y="1444626"/>
            <a:ext cx="8013600" cy="5413374"/>
          </a:xfrm>
        </p:spPr>
        <p:txBody>
          <a:bodyPr>
            <a:normAutofit/>
          </a:bodyPr>
          <a:lstStyle/>
          <a:p>
            <a:pPr marL="0" indent="0">
              <a:buNone/>
            </a:pPr>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600" dirty="0"/>
          </a:p>
          <a:p>
            <a:endParaRPr lang="en-IN" sz="2600" dirty="0"/>
          </a:p>
          <a:p>
            <a:endParaRPr lang="en-IN" sz="2600" dirty="0"/>
          </a:p>
        </p:txBody>
      </p:sp>
      <p:sp>
        <p:nvSpPr>
          <p:cNvPr id="3" name="Rectangle 1"/>
          <p:cNvSpPr>
            <a:spLocks noChangeArrowheads="1"/>
          </p:cNvSpPr>
          <p:nvPr/>
        </p:nvSpPr>
        <p:spPr bwMode="auto">
          <a:xfrm>
            <a:off x="729341" y="1476731"/>
            <a:ext cx="8262259" cy="504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57200" marR="0" lvl="0" indent="-457200" algn="l" defTabSz="914400" rtl="0" eaLnBrk="0" fontAlgn="base" latinLnBrk="0" hangingPunct="0">
              <a:lnSpc>
                <a:spcPct val="100000"/>
              </a:lnSpc>
              <a:spcBef>
                <a:spcPct val="0"/>
              </a:spcBef>
              <a:spcAft>
                <a:spcPts val="1800"/>
              </a:spcAft>
              <a:buClrTx/>
              <a:buSzTx/>
              <a:buFont typeface="Arial"/>
              <a:buChar char="•"/>
              <a:tabLst/>
            </a:pPr>
            <a:r>
              <a:rPr kumimoji="0" lang="en-US" altLang="en-US" sz="2600" b="0" i="0" u="none" strike="noStrike" cap="none" normalizeH="0" baseline="0" dirty="0" smtClean="0">
                <a:ln>
                  <a:noFill/>
                </a:ln>
                <a:solidFill>
                  <a:schemeClr val="tx1"/>
                </a:solidFill>
                <a:effectLst/>
                <a:ea typeface="Times New Roman" panose="02020603050405020304" pitchFamily="18" charset="0"/>
              </a:rPr>
              <a:t>Companies report the </a:t>
            </a:r>
            <a:r>
              <a:rPr kumimoji="0" lang="en-US" altLang="en-US" sz="2600" b="1" i="0" u="none" strike="noStrike" cap="none" normalizeH="0" baseline="0" dirty="0" smtClean="0">
                <a:ln>
                  <a:noFill/>
                </a:ln>
                <a:solidFill>
                  <a:srgbClr val="C00000"/>
                </a:solidFill>
                <a:effectLst/>
                <a:ea typeface="Times New Roman" panose="02020603050405020304" pitchFamily="18" charset="0"/>
              </a:rPr>
              <a:t>service cost </a:t>
            </a:r>
            <a:r>
              <a:rPr kumimoji="0" lang="en-US" altLang="en-US" sz="2600" b="0" i="0" u="none" strike="noStrike" cap="none" normalizeH="0" baseline="0" dirty="0" smtClean="0">
                <a:ln>
                  <a:noFill/>
                </a:ln>
                <a:solidFill>
                  <a:schemeClr val="tx1"/>
                </a:solidFill>
                <a:effectLst/>
                <a:ea typeface="Times New Roman" panose="02020603050405020304" pitchFamily="18" charset="0"/>
              </a:rPr>
              <a:t>component of pension expense in the income statement </a:t>
            </a:r>
            <a:r>
              <a:rPr kumimoji="0" lang="en-US" altLang="en-US" sz="2600" b="1" i="0" u="none" strike="noStrike" cap="none" normalizeH="0" baseline="0" dirty="0" smtClean="0">
                <a:ln>
                  <a:noFill/>
                </a:ln>
                <a:solidFill>
                  <a:srgbClr val="C00000"/>
                </a:solidFill>
                <a:effectLst/>
                <a:ea typeface="Times New Roman" panose="02020603050405020304" pitchFamily="18" charset="0"/>
              </a:rPr>
              <a:t>as part of the total </a:t>
            </a:r>
            <a:r>
              <a:rPr kumimoji="0" lang="en-US" altLang="en-US" sz="2600" b="1" i="1" u="none" strike="noStrike" cap="none" normalizeH="0" baseline="0" dirty="0" smtClean="0">
                <a:ln>
                  <a:noFill/>
                </a:ln>
                <a:solidFill>
                  <a:srgbClr val="C00000"/>
                </a:solidFill>
                <a:effectLst/>
                <a:ea typeface="Times New Roman" panose="02020603050405020304" pitchFamily="18" charset="0"/>
              </a:rPr>
              <a:t>compensation costs</a:t>
            </a:r>
            <a:r>
              <a:rPr kumimoji="0" lang="en-US" altLang="en-US" sz="2600" b="0" i="0" u="none" strike="noStrike" cap="none" normalizeH="0" baseline="0" dirty="0" smtClean="0">
                <a:ln>
                  <a:noFill/>
                </a:ln>
                <a:solidFill>
                  <a:schemeClr val="tx1"/>
                </a:solidFill>
                <a:effectLst/>
                <a:ea typeface="Times New Roman" panose="02020603050405020304" pitchFamily="18" charset="0"/>
              </a:rPr>
              <a:t>, separate from the other components of pension expense  </a:t>
            </a:r>
            <a:endParaRPr lang="en-US" altLang="en-US" sz="2600" dirty="0">
              <a:ea typeface="Times New Roman" panose="02020603050405020304" pitchFamily="18" charset="0"/>
            </a:endParaRPr>
          </a:p>
          <a:p>
            <a:pPr marL="457200" marR="0" lvl="0" indent="-457200" algn="l" defTabSz="914400" rtl="0" eaLnBrk="0" fontAlgn="base" latinLnBrk="0" hangingPunct="0">
              <a:lnSpc>
                <a:spcPct val="100000"/>
              </a:lnSpc>
              <a:spcBef>
                <a:spcPct val="0"/>
              </a:spcBef>
              <a:spcAft>
                <a:spcPts val="1800"/>
              </a:spcAft>
              <a:buClrTx/>
              <a:buSzTx/>
              <a:buFont typeface="Arial"/>
              <a:buChar char="•"/>
              <a:tabLst/>
            </a:pPr>
            <a:r>
              <a:rPr lang="en-US" altLang="en-US" sz="2600" dirty="0">
                <a:ea typeface="Times New Roman" panose="02020603050405020304" pitchFamily="18" charset="0"/>
              </a:rPr>
              <a:t>R</a:t>
            </a:r>
            <a:r>
              <a:rPr kumimoji="0" lang="en-US" altLang="en-US" sz="2600" b="0" i="0" u="none" strike="noStrike" cap="none" normalizeH="0" baseline="0" dirty="0" smtClean="0">
                <a:ln>
                  <a:noFill/>
                </a:ln>
                <a:solidFill>
                  <a:schemeClr val="tx1"/>
                </a:solidFill>
                <a:effectLst/>
                <a:ea typeface="Times New Roman" panose="02020603050405020304" pitchFamily="18" charset="0"/>
              </a:rPr>
              <a:t>eflects the nature of service cost being different from that of the other elements of pension cost </a:t>
            </a:r>
          </a:p>
          <a:p>
            <a:pPr marL="457200" marR="0" lvl="0" indent="-457200" algn="l" defTabSz="914400" rtl="0" eaLnBrk="0" fontAlgn="base" latinLnBrk="0" hangingPunct="0">
              <a:lnSpc>
                <a:spcPct val="100000"/>
              </a:lnSpc>
              <a:spcBef>
                <a:spcPct val="0"/>
              </a:spcBef>
              <a:spcAft>
                <a:spcPct val="0"/>
              </a:spcAft>
              <a:buClrTx/>
              <a:buSzTx/>
              <a:buFont typeface="Arial"/>
              <a:buChar char="•"/>
              <a:tabLst/>
            </a:pPr>
            <a:r>
              <a:rPr kumimoji="0" lang="en-US" altLang="en-US" sz="2600" b="0" i="0" u="none" strike="noStrike" cap="none" normalizeH="0" baseline="0" dirty="0" smtClean="0">
                <a:ln>
                  <a:noFill/>
                </a:ln>
                <a:solidFill>
                  <a:schemeClr val="tx1"/>
                </a:solidFill>
                <a:effectLst/>
                <a:ea typeface="Times New Roman" panose="02020603050405020304" pitchFamily="18" charset="0"/>
              </a:rPr>
              <a:t>In our illustration, Global will report the </a:t>
            </a:r>
            <a:r>
              <a:rPr kumimoji="0" lang="en-US" altLang="en-US" sz="2600" b="1" i="0" u="none" strike="noStrike" cap="none" normalizeH="0" baseline="0" dirty="0" smtClean="0">
                <a:ln>
                  <a:noFill/>
                </a:ln>
                <a:solidFill>
                  <a:srgbClr val="C00000"/>
                </a:solidFill>
                <a:effectLst/>
                <a:ea typeface="Times New Roman" panose="02020603050405020304" pitchFamily="18" charset="0"/>
              </a:rPr>
              <a:t>$41 million service cost</a:t>
            </a:r>
            <a:r>
              <a:rPr kumimoji="0" lang="en-US" altLang="en-US" sz="2600" b="0" i="0" u="none" strike="noStrike" cap="none" normalizeH="0" baseline="0" dirty="0" smtClean="0">
                <a:ln>
                  <a:noFill/>
                </a:ln>
                <a:solidFill>
                  <a:schemeClr val="tx1"/>
                </a:solidFill>
                <a:effectLst/>
                <a:ea typeface="Times New Roman" panose="02020603050405020304" pitchFamily="18" charset="0"/>
              </a:rPr>
              <a:t> as one of the elements of compensation </a:t>
            </a:r>
            <a:r>
              <a:rPr lang="en-US" altLang="en-US" sz="2600" dirty="0">
                <a:ea typeface="Times New Roman" panose="02020603050405020304" pitchFamily="18" charset="0"/>
              </a:rPr>
              <a:t>expense and the </a:t>
            </a:r>
            <a:r>
              <a:rPr lang="en-US" altLang="en-US" sz="2600" b="1" dirty="0">
                <a:solidFill>
                  <a:srgbClr val="C00000"/>
                </a:solidFill>
                <a:ea typeface="Times New Roman" panose="02020603050405020304" pitchFamily="18" charset="0"/>
              </a:rPr>
              <a:t>$2 million net amount of the remaining components </a:t>
            </a:r>
            <a:r>
              <a:rPr lang="en-US" altLang="en-US" sz="2600" dirty="0">
                <a:ea typeface="Times New Roman" panose="02020603050405020304" pitchFamily="18" charset="0"/>
              </a:rPr>
              <a:t>of pension expense on a separate line below income from </a:t>
            </a:r>
            <a:r>
              <a:rPr lang="en-US" altLang="en-US" sz="2600" dirty="0" smtClean="0">
                <a:ea typeface="Times New Roman" panose="02020603050405020304" pitchFamily="18" charset="0"/>
              </a:rPr>
              <a:t>operations </a:t>
            </a:r>
            <a:endParaRPr lang="en-US" altLang="en-US" sz="2600" dirty="0">
              <a:ea typeface="Times New Roman" panose="02020603050405020304" pitchFamily="18" charset="0"/>
            </a:endParaRPr>
          </a:p>
        </p:txBody>
      </p:sp>
    </p:spTree>
    <p:extLst>
      <p:ext uri="{BB962C8B-B14F-4D97-AF65-F5344CB8AC3E}">
        <p14:creationId xmlns:p14="http://schemas.microsoft.com/office/powerpoint/2010/main" val="2494099359"/>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Recording the Funding of Plan </a:t>
            </a:r>
            <a:r>
              <a:rPr lang="en-IN" dirty="0" smtClean="0"/>
              <a:t>Assets and Payment of Benefits</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774700" y="1444626"/>
            <a:ext cx="8013600" cy="5413374"/>
          </a:xfrm>
        </p:spPr>
        <p:txBody>
          <a:bodyPr>
            <a:normAutofit/>
          </a:bodyPr>
          <a:lstStyle/>
          <a:p>
            <a:pPr marL="0" indent="0">
              <a:buNone/>
            </a:pPr>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600" dirty="0"/>
          </a:p>
          <a:p>
            <a:endParaRPr lang="en-IN" sz="2600" dirty="0"/>
          </a:p>
          <a:p>
            <a:endParaRPr lang="en-IN" sz="2600" dirty="0"/>
          </a:p>
        </p:txBody>
      </p:sp>
      <p:pic>
        <p:nvPicPr>
          <p:cNvPr id="29" name="Content Placeholder 7"/>
          <p:cNvPicPr>
            <a:picLocks noChangeAspect="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Lst>
          </a:blip>
          <a:stretch>
            <a:fillRect/>
          </a:stretch>
        </p:blipFill>
        <p:spPr bwMode="auto">
          <a:xfrm>
            <a:off x="747796" y="2286000"/>
            <a:ext cx="8223156" cy="1828800"/>
          </a:xfrm>
          <a:prstGeom prst="rect">
            <a:avLst/>
          </a:prstGeom>
          <a:noFill/>
          <a:ln w="9525">
            <a:solidFill>
              <a:srgbClr val="F79646"/>
            </a:solidFill>
            <a:miter lim="800000"/>
            <a:headEnd/>
            <a:tailEnd/>
          </a:ln>
        </p:spPr>
      </p:pic>
      <p:sp>
        <p:nvSpPr>
          <p:cNvPr id="30" name="TextBox 29"/>
          <p:cNvSpPr txBox="1"/>
          <p:nvPr/>
        </p:nvSpPr>
        <p:spPr>
          <a:xfrm>
            <a:off x="766812" y="3073382"/>
            <a:ext cx="5727413" cy="461665"/>
          </a:xfrm>
          <a:prstGeom prst="rect">
            <a:avLst/>
          </a:prstGeom>
          <a:noFill/>
        </p:spPr>
        <p:txBody>
          <a:bodyPr wrap="square" rtlCol="0">
            <a:spAutoFit/>
          </a:bodyPr>
          <a:lstStyle/>
          <a:p>
            <a:r>
              <a:rPr lang="en-IN" sz="2400" dirty="0"/>
              <a:t>Plan assets</a:t>
            </a:r>
            <a:endParaRPr lang="en-IN" sz="2400" dirty="0">
              <a:latin typeface="+mn-lt"/>
            </a:endParaRPr>
          </a:p>
        </p:txBody>
      </p:sp>
      <p:sp>
        <p:nvSpPr>
          <p:cNvPr id="31" name="TextBox 30"/>
          <p:cNvSpPr txBox="1"/>
          <p:nvPr/>
        </p:nvSpPr>
        <p:spPr>
          <a:xfrm>
            <a:off x="6570426" y="3073382"/>
            <a:ext cx="1243502" cy="461665"/>
          </a:xfrm>
          <a:prstGeom prst="rect">
            <a:avLst/>
          </a:prstGeom>
          <a:noFill/>
        </p:spPr>
        <p:txBody>
          <a:bodyPr wrap="square" rtlCol="0">
            <a:spAutoFit/>
          </a:bodyPr>
          <a:lstStyle/>
          <a:p>
            <a:pPr algn="ctr"/>
            <a:r>
              <a:rPr lang="en-IN" sz="2400" b="1" dirty="0">
                <a:solidFill>
                  <a:srgbClr val="C00000"/>
                </a:solidFill>
                <a:latin typeface="+mn-lt"/>
              </a:rPr>
              <a:t>48</a:t>
            </a:r>
          </a:p>
        </p:txBody>
      </p:sp>
      <p:sp>
        <p:nvSpPr>
          <p:cNvPr id="32" name="TextBox 31"/>
          <p:cNvSpPr txBox="1"/>
          <p:nvPr/>
        </p:nvSpPr>
        <p:spPr>
          <a:xfrm>
            <a:off x="552506" y="3443496"/>
            <a:ext cx="6108415" cy="461665"/>
          </a:xfrm>
          <a:prstGeom prst="rect">
            <a:avLst/>
          </a:prstGeom>
          <a:noFill/>
        </p:spPr>
        <p:txBody>
          <a:bodyPr wrap="square" rtlCol="0">
            <a:spAutoFit/>
          </a:bodyPr>
          <a:lstStyle/>
          <a:p>
            <a:r>
              <a:rPr lang="en-IN" sz="2400" dirty="0">
                <a:latin typeface="+mn-lt"/>
              </a:rPr>
              <a:t>	Cash (contribution to plan assets)</a:t>
            </a:r>
          </a:p>
        </p:txBody>
      </p:sp>
      <p:sp>
        <p:nvSpPr>
          <p:cNvPr id="33" name="TextBox 32"/>
          <p:cNvSpPr txBox="1"/>
          <p:nvPr/>
        </p:nvSpPr>
        <p:spPr>
          <a:xfrm>
            <a:off x="7732621" y="3443496"/>
            <a:ext cx="1235661" cy="461665"/>
          </a:xfrm>
          <a:prstGeom prst="rect">
            <a:avLst/>
          </a:prstGeom>
          <a:noFill/>
        </p:spPr>
        <p:txBody>
          <a:bodyPr wrap="square" rtlCol="0">
            <a:spAutoFit/>
          </a:bodyPr>
          <a:lstStyle/>
          <a:p>
            <a:pPr algn="ctr"/>
            <a:r>
              <a:rPr lang="en-IN" sz="2400" b="1" dirty="0">
                <a:solidFill>
                  <a:srgbClr val="C00000"/>
                </a:solidFill>
                <a:latin typeface="+mn-lt"/>
              </a:rPr>
              <a:t>48</a:t>
            </a:r>
          </a:p>
        </p:txBody>
      </p:sp>
      <p:sp>
        <p:nvSpPr>
          <p:cNvPr id="34" name="TextBox 33"/>
          <p:cNvSpPr txBox="1"/>
          <p:nvPr/>
        </p:nvSpPr>
        <p:spPr>
          <a:xfrm>
            <a:off x="2677953" y="2637135"/>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35" name="Straight Connector 34"/>
          <p:cNvCxnSpPr/>
          <p:nvPr/>
        </p:nvCxnSpPr>
        <p:spPr>
          <a:xfrm>
            <a:off x="743618" y="3066922"/>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672025" y="26371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37" name="TextBox 36"/>
          <p:cNvSpPr txBox="1"/>
          <p:nvPr/>
        </p:nvSpPr>
        <p:spPr>
          <a:xfrm>
            <a:off x="7846795" y="26371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38" name="Rectangle 37"/>
          <p:cNvSpPr/>
          <p:nvPr/>
        </p:nvSpPr>
        <p:spPr>
          <a:xfrm>
            <a:off x="6864122" y="2292350"/>
            <a:ext cx="1485014" cy="369332"/>
          </a:xfrm>
          <a:prstGeom prst="rect">
            <a:avLst/>
          </a:prstGeom>
        </p:spPr>
        <p:txBody>
          <a:bodyPr wrap="none">
            <a:spAutoFit/>
          </a:bodyPr>
          <a:lstStyle/>
          <a:p>
            <a:r>
              <a:rPr lang="en-US" b="1" dirty="0">
                <a:solidFill>
                  <a:srgbClr val="00B0F0"/>
                </a:solidFill>
              </a:rPr>
              <a:t>($ in millions)</a:t>
            </a:r>
          </a:p>
        </p:txBody>
      </p:sp>
      <p:sp>
        <p:nvSpPr>
          <p:cNvPr id="39" name="Rectangle 38"/>
          <p:cNvSpPr/>
          <p:nvPr/>
        </p:nvSpPr>
        <p:spPr>
          <a:xfrm>
            <a:off x="766812" y="2292350"/>
            <a:ext cx="2522357" cy="461665"/>
          </a:xfrm>
          <a:prstGeom prst="rect">
            <a:avLst/>
          </a:prstGeom>
        </p:spPr>
        <p:txBody>
          <a:bodyPr wrap="none">
            <a:spAutoFit/>
          </a:bodyPr>
          <a:lstStyle/>
          <a:p>
            <a:r>
              <a:rPr lang="en-IN" sz="2400" b="1" dirty="0">
                <a:solidFill>
                  <a:srgbClr val="00B0F0"/>
                </a:solidFill>
              </a:rPr>
              <a:t>To Record Funding</a:t>
            </a:r>
            <a:endParaRPr lang="en-US" sz="2400" b="1" dirty="0">
              <a:solidFill>
                <a:srgbClr val="00B0F0"/>
              </a:solidFill>
            </a:endParaRPr>
          </a:p>
        </p:txBody>
      </p:sp>
      <p:pic>
        <p:nvPicPr>
          <p:cNvPr id="57" name="Content Placeholder 7"/>
          <p:cNvPicPr>
            <a:picLocks noChangeAspect="1"/>
          </p:cNvPicPr>
          <p:nvPr/>
        </p:nvPicPr>
        <p:blipFill>
          <a:blip r:embed="rId3">
            <a:extLst>
              <a:ext uri="{BEBA8EAE-BF5A-486C-A8C5-ECC9F3942E4B}">
                <a14:imgProps xmlns:a14="http://schemas.microsoft.com/office/drawing/2010/main">
                  <a14:imgLayer r:embed="rId5">
                    <a14:imgEffect>
                      <a14:brightnessContrast contrast="20000"/>
                    </a14:imgEffect>
                  </a14:imgLayer>
                </a14:imgProps>
              </a:ext>
            </a:extLst>
          </a:blip>
          <a:stretch>
            <a:fillRect/>
          </a:stretch>
        </p:blipFill>
        <p:spPr bwMode="auto">
          <a:xfrm>
            <a:off x="766178" y="4419600"/>
            <a:ext cx="8223156" cy="1828800"/>
          </a:xfrm>
          <a:prstGeom prst="rect">
            <a:avLst/>
          </a:prstGeom>
          <a:noFill/>
          <a:ln w="9525">
            <a:solidFill>
              <a:srgbClr val="F79646"/>
            </a:solidFill>
            <a:miter lim="800000"/>
            <a:headEnd/>
            <a:tailEnd/>
          </a:ln>
        </p:spPr>
      </p:pic>
      <p:sp>
        <p:nvSpPr>
          <p:cNvPr id="58" name="TextBox 57"/>
          <p:cNvSpPr txBox="1"/>
          <p:nvPr/>
        </p:nvSpPr>
        <p:spPr>
          <a:xfrm>
            <a:off x="785194" y="5206982"/>
            <a:ext cx="5727413" cy="461665"/>
          </a:xfrm>
          <a:prstGeom prst="rect">
            <a:avLst/>
          </a:prstGeom>
          <a:noFill/>
        </p:spPr>
        <p:txBody>
          <a:bodyPr wrap="square" rtlCol="0">
            <a:spAutoFit/>
          </a:bodyPr>
          <a:lstStyle/>
          <a:p>
            <a:r>
              <a:rPr lang="en-IN" sz="2400" dirty="0"/>
              <a:t>PBO</a:t>
            </a:r>
            <a:endParaRPr lang="en-IN" sz="2400" dirty="0">
              <a:latin typeface="+mn-lt"/>
            </a:endParaRPr>
          </a:p>
        </p:txBody>
      </p:sp>
      <p:sp>
        <p:nvSpPr>
          <p:cNvPr id="59" name="TextBox 58"/>
          <p:cNvSpPr txBox="1"/>
          <p:nvPr/>
        </p:nvSpPr>
        <p:spPr>
          <a:xfrm>
            <a:off x="6588808" y="5206982"/>
            <a:ext cx="1243502" cy="461665"/>
          </a:xfrm>
          <a:prstGeom prst="rect">
            <a:avLst/>
          </a:prstGeom>
          <a:noFill/>
        </p:spPr>
        <p:txBody>
          <a:bodyPr wrap="square" rtlCol="0">
            <a:spAutoFit/>
          </a:bodyPr>
          <a:lstStyle/>
          <a:p>
            <a:pPr algn="ctr"/>
            <a:r>
              <a:rPr lang="en-IN" sz="2400" b="1" dirty="0">
                <a:solidFill>
                  <a:srgbClr val="00B0F0"/>
                </a:solidFill>
                <a:latin typeface="+mn-lt"/>
              </a:rPr>
              <a:t>38</a:t>
            </a:r>
          </a:p>
        </p:txBody>
      </p:sp>
      <p:sp>
        <p:nvSpPr>
          <p:cNvPr id="60" name="TextBox 59"/>
          <p:cNvSpPr txBox="1"/>
          <p:nvPr/>
        </p:nvSpPr>
        <p:spPr>
          <a:xfrm>
            <a:off x="570888" y="5577096"/>
            <a:ext cx="6589210" cy="461665"/>
          </a:xfrm>
          <a:prstGeom prst="rect">
            <a:avLst/>
          </a:prstGeom>
          <a:noFill/>
        </p:spPr>
        <p:txBody>
          <a:bodyPr wrap="square" rtlCol="0">
            <a:spAutoFit/>
          </a:bodyPr>
          <a:lstStyle/>
          <a:p>
            <a:r>
              <a:rPr lang="en-IN" sz="2400" dirty="0">
                <a:latin typeface="+mn-lt"/>
              </a:rPr>
              <a:t>	Plan </a:t>
            </a:r>
            <a:r>
              <a:rPr lang="en-IN" sz="2400" dirty="0"/>
              <a:t>assets (payments to retired employees)</a:t>
            </a:r>
            <a:endParaRPr lang="en-IN" sz="2400" dirty="0">
              <a:latin typeface="+mn-lt"/>
            </a:endParaRPr>
          </a:p>
        </p:txBody>
      </p:sp>
      <p:sp>
        <p:nvSpPr>
          <p:cNvPr id="61" name="TextBox 60"/>
          <p:cNvSpPr txBox="1"/>
          <p:nvPr/>
        </p:nvSpPr>
        <p:spPr>
          <a:xfrm>
            <a:off x="7725603" y="5577096"/>
            <a:ext cx="1235661" cy="461665"/>
          </a:xfrm>
          <a:prstGeom prst="rect">
            <a:avLst/>
          </a:prstGeom>
          <a:noFill/>
        </p:spPr>
        <p:txBody>
          <a:bodyPr wrap="square" rtlCol="0">
            <a:spAutoFit/>
          </a:bodyPr>
          <a:lstStyle/>
          <a:p>
            <a:pPr algn="ctr"/>
            <a:r>
              <a:rPr lang="en-IN" sz="2400" b="1" dirty="0">
                <a:solidFill>
                  <a:srgbClr val="00B0F0"/>
                </a:solidFill>
                <a:latin typeface="+mn-lt"/>
              </a:rPr>
              <a:t>38</a:t>
            </a:r>
          </a:p>
        </p:txBody>
      </p:sp>
      <p:sp>
        <p:nvSpPr>
          <p:cNvPr id="62" name="TextBox 61"/>
          <p:cNvSpPr txBox="1"/>
          <p:nvPr/>
        </p:nvSpPr>
        <p:spPr>
          <a:xfrm>
            <a:off x="2696335" y="4770735"/>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63" name="Straight Connector 62"/>
          <p:cNvCxnSpPr/>
          <p:nvPr/>
        </p:nvCxnSpPr>
        <p:spPr>
          <a:xfrm>
            <a:off x="762000" y="5200522"/>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6690407" y="47707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65" name="TextBox 64"/>
          <p:cNvSpPr txBox="1"/>
          <p:nvPr/>
        </p:nvSpPr>
        <p:spPr>
          <a:xfrm>
            <a:off x="7865177" y="47707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66" name="Rectangle 65"/>
          <p:cNvSpPr/>
          <p:nvPr/>
        </p:nvSpPr>
        <p:spPr>
          <a:xfrm>
            <a:off x="6882504" y="4425950"/>
            <a:ext cx="1485014" cy="369332"/>
          </a:xfrm>
          <a:prstGeom prst="rect">
            <a:avLst/>
          </a:prstGeom>
        </p:spPr>
        <p:txBody>
          <a:bodyPr wrap="none">
            <a:spAutoFit/>
          </a:bodyPr>
          <a:lstStyle/>
          <a:p>
            <a:r>
              <a:rPr lang="en-US" b="1" dirty="0">
                <a:solidFill>
                  <a:srgbClr val="00B0F0"/>
                </a:solidFill>
              </a:rPr>
              <a:t>($ in millions)</a:t>
            </a:r>
          </a:p>
        </p:txBody>
      </p:sp>
      <p:sp>
        <p:nvSpPr>
          <p:cNvPr id="67" name="Rectangle 66"/>
          <p:cNvSpPr/>
          <p:nvPr/>
        </p:nvSpPr>
        <p:spPr>
          <a:xfrm>
            <a:off x="785194" y="4425950"/>
            <a:ext cx="4076565" cy="461665"/>
          </a:xfrm>
          <a:prstGeom prst="rect">
            <a:avLst/>
          </a:prstGeom>
        </p:spPr>
        <p:txBody>
          <a:bodyPr wrap="none">
            <a:spAutoFit/>
          </a:bodyPr>
          <a:lstStyle/>
          <a:p>
            <a:r>
              <a:rPr lang="en-IN" sz="2400" b="1" dirty="0">
                <a:solidFill>
                  <a:srgbClr val="00B0F0"/>
                </a:solidFill>
              </a:rPr>
              <a:t>To Record Payment of Benefits</a:t>
            </a:r>
            <a:endParaRPr lang="en-US" sz="2400" b="1" dirty="0">
              <a:solidFill>
                <a:srgbClr val="00B0F0"/>
              </a:solidFill>
            </a:endParaRPr>
          </a:p>
        </p:txBody>
      </p:sp>
      <p:sp>
        <p:nvSpPr>
          <p:cNvPr id="2" name="Rectangle 1"/>
          <p:cNvSpPr/>
          <p:nvPr/>
        </p:nvSpPr>
        <p:spPr>
          <a:xfrm>
            <a:off x="734427" y="1266321"/>
            <a:ext cx="8241538" cy="892552"/>
          </a:xfrm>
          <a:prstGeom prst="rect">
            <a:avLst/>
          </a:prstGeom>
        </p:spPr>
        <p:txBody>
          <a:bodyPr wrap="square">
            <a:spAutoFit/>
          </a:bodyPr>
          <a:lstStyle/>
          <a:p>
            <a:r>
              <a:rPr lang="en-IN" sz="2600" dirty="0"/>
              <a:t>Global adds </a:t>
            </a:r>
            <a:r>
              <a:rPr lang="en-US" sz="2600" b="1" dirty="0">
                <a:solidFill>
                  <a:srgbClr val="C00000"/>
                </a:solidFill>
              </a:rPr>
              <a:t>$48 million </a:t>
            </a:r>
            <a:r>
              <a:rPr lang="en-IN" sz="2600" dirty="0"/>
              <a:t>to its plan assets and pays </a:t>
            </a:r>
            <a:r>
              <a:rPr lang="en-IN" sz="2600" b="1" dirty="0">
                <a:solidFill>
                  <a:srgbClr val="00B0F0"/>
                </a:solidFill>
              </a:rPr>
              <a:t>$38 million</a:t>
            </a:r>
            <a:r>
              <a:rPr lang="en-IN" sz="2600" dirty="0">
                <a:solidFill>
                  <a:srgbClr val="00B0F0"/>
                </a:solidFill>
              </a:rPr>
              <a:t> </a:t>
            </a:r>
            <a:r>
              <a:rPr lang="en-IN" sz="2600" dirty="0"/>
              <a:t>to retired employees</a:t>
            </a:r>
            <a:r>
              <a:rPr lang="en-US" sz="2600" dirty="0"/>
              <a:t>:</a:t>
            </a:r>
          </a:p>
        </p:txBody>
      </p:sp>
    </p:spTree>
    <p:extLst>
      <p:ext uri="{BB962C8B-B14F-4D97-AF65-F5344CB8AC3E}">
        <p14:creationId xmlns:p14="http://schemas.microsoft.com/office/powerpoint/2010/main" val="942932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500"/>
                                        <p:tgtEl>
                                          <p:spTgt spid="5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fade">
                                      <p:cBhvr>
                                        <p:cTn id="48" dur="500"/>
                                        <p:tgtEl>
                                          <p:spTgt spid="5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500"/>
                                        <p:tgtEl>
                                          <p:spTgt spid="5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500"/>
                                        <p:tgtEl>
                                          <p:spTgt spid="6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500"/>
                                        <p:tgtEl>
                                          <p:spTgt spid="6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fade">
                                      <p:cBhvr>
                                        <p:cTn id="60" dur="500"/>
                                        <p:tgtEl>
                                          <p:spTgt spid="62"/>
                                        </p:tgtEl>
                                      </p:cBhvr>
                                    </p:animEffect>
                                  </p:childTnLst>
                                </p:cTn>
                              </p:par>
                              <p:par>
                                <p:cTn id="61" presetID="10" presetClass="entr" presetSubtype="0" fill="hold" nodeType="with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fade">
                                      <p:cBhvr>
                                        <p:cTn id="63" dur="500"/>
                                        <p:tgtEl>
                                          <p:spTgt spid="6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500"/>
                                        <p:tgtEl>
                                          <p:spTgt spid="6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500"/>
                                        <p:tgtEl>
                                          <p:spTgt spid="6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fade">
                                      <p:cBhvr>
                                        <p:cTn id="72" dur="500"/>
                                        <p:tgtEl>
                                          <p:spTgt spid="6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6" grpId="0"/>
      <p:bldP spid="37" grpId="0"/>
      <p:bldP spid="38" grpId="0"/>
      <p:bldP spid="39" grpId="0"/>
      <p:bldP spid="58" grpId="0"/>
      <p:bldP spid="59" grpId="0"/>
      <p:bldP spid="60" grpId="0"/>
      <p:bldP spid="61" grpId="0"/>
      <p:bldP spid="62" grpId="0"/>
      <p:bldP spid="64" grpId="0"/>
      <p:bldP spid="65" grpId="0"/>
      <p:bldP spid="66" grpId="0"/>
      <p:bldP spid="67"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914400"/>
          </a:xfrm>
        </p:spPr>
        <p:txBody>
          <a:bodyPr>
            <a:noAutofit/>
          </a:bodyPr>
          <a:lstStyle/>
          <a:p>
            <a:r>
              <a:rPr lang="en-IN" dirty="0"/>
              <a:t>Recording Changes in the PBO and Plan Assets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165000" y="1444626"/>
            <a:ext cx="8013600" cy="5057775"/>
          </a:xfrm>
        </p:spPr>
        <p:txBody>
          <a:bodyPr>
            <a:normAutofit/>
          </a:bodyPr>
          <a:lstStyle/>
          <a:p>
            <a:endParaRPr lang="en-IN" sz="3200" dirty="0"/>
          </a:p>
          <a:p>
            <a:endParaRPr lang="en-IN" sz="3200" dirty="0"/>
          </a:p>
          <a:p>
            <a:endParaRPr lang="en-IN" dirty="0"/>
          </a:p>
          <a:p>
            <a:pPr marL="457200" lvl="1" indent="0">
              <a:buNone/>
            </a:pPr>
            <a:endParaRPr lang="en-IN" sz="2800" dirty="0"/>
          </a:p>
        </p:txBody>
      </p:sp>
      <p:sp>
        <p:nvSpPr>
          <p:cNvPr id="3" name="Rectangle 2"/>
          <p:cNvSpPr/>
          <p:nvPr/>
        </p:nvSpPr>
        <p:spPr>
          <a:xfrm>
            <a:off x="3352800" y="647700"/>
            <a:ext cx="776175" cy="492443"/>
          </a:xfrm>
          <a:prstGeom prst="rect">
            <a:avLst/>
          </a:prstGeom>
        </p:spPr>
        <p:txBody>
          <a:bodyPr wrap="none">
            <a:spAutoFit/>
          </a:bodyPr>
          <a:lstStyle/>
          <a:p>
            <a:r>
              <a:rPr lang="en-US" sz="2600" b="1" dirty="0">
                <a:solidFill>
                  <a:srgbClr val="C00000"/>
                </a:solidFill>
              </a:rPr>
              <a:t>PBO</a:t>
            </a:r>
            <a:endParaRPr lang="en-US" sz="2600" dirty="0">
              <a:solidFill>
                <a:srgbClr val="C00000"/>
              </a:solidFill>
            </a:endParaRPr>
          </a:p>
        </p:txBody>
      </p:sp>
      <p:sp>
        <p:nvSpPr>
          <p:cNvPr id="8" name="Rectangle 7"/>
          <p:cNvSpPr/>
          <p:nvPr/>
        </p:nvSpPr>
        <p:spPr>
          <a:xfrm>
            <a:off x="2883001" y="3810000"/>
            <a:ext cx="1746888" cy="492443"/>
          </a:xfrm>
          <a:prstGeom prst="rect">
            <a:avLst/>
          </a:prstGeom>
        </p:spPr>
        <p:txBody>
          <a:bodyPr wrap="none">
            <a:spAutoFit/>
          </a:bodyPr>
          <a:lstStyle/>
          <a:p>
            <a:r>
              <a:rPr lang="en-US" sz="2600" b="1" dirty="0">
                <a:solidFill>
                  <a:srgbClr val="C00000"/>
                </a:solidFill>
              </a:rPr>
              <a:t>Plan Assets</a:t>
            </a:r>
            <a:endParaRPr lang="en-US" sz="2600" dirty="0">
              <a:solidFill>
                <a:srgbClr val="C00000"/>
              </a:solidFill>
            </a:endParaRPr>
          </a:p>
        </p:txBody>
      </p:sp>
      <p:sp>
        <p:nvSpPr>
          <p:cNvPr id="9" name="Rectangle 8"/>
          <p:cNvSpPr/>
          <p:nvPr/>
        </p:nvSpPr>
        <p:spPr>
          <a:xfrm>
            <a:off x="3759301" y="1153180"/>
            <a:ext cx="689612" cy="492443"/>
          </a:xfrm>
          <a:prstGeom prst="rect">
            <a:avLst/>
          </a:prstGeom>
        </p:spPr>
        <p:txBody>
          <a:bodyPr wrap="none">
            <a:spAutoFit/>
          </a:bodyPr>
          <a:lstStyle/>
          <a:p>
            <a:pPr algn="ctr"/>
            <a:r>
              <a:rPr lang="en-US" sz="2600" dirty="0"/>
              <a:t>400</a:t>
            </a:r>
          </a:p>
        </p:txBody>
      </p:sp>
      <p:sp>
        <p:nvSpPr>
          <p:cNvPr id="10" name="Rectangle 9"/>
          <p:cNvSpPr/>
          <p:nvPr/>
        </p:nvSpPr>
        <p:spPr>
          <a:xfrm>
            <a:off x="3927615" y="1534180"/>
            <a:ext cx="521298" cy="492443"/>
          </a:xfrm>
          <a:prstGeom prst="rect">
            <a:avLst/>
          </a:prstGeom>
        </p:spPr>
        <p:txBody>
          <a:bodyPr wrap="none">
            <a:spAutoFit/>
          </a:bodyPr>
          <a:lstStyle/>
          <a:p>
            <a:pPr algn="ctr"/>
            <a:r>
              <a:rPr lang="en-US" sz="2600" dirty="0"/>
              <a:t>23</a:t>
            </a:r>
          </a:p>
        </p:txBody>
      </p:sp>
      <p:sp>
        <p:nvSpPr>
          <p:cNvPr id="11" name="Rectangle 10"/>
          <p:cNvSpPr/>
          <p:nvPr/>
        </p:nvSpPr>
        <p:spPr>
          <a:xfrm>
            <a:off x="3927615" y="1915180"/>
            <a:ext cx="521298" cy="492443"/>
          </a:xfrm>
          <a:prstGeom prst="rect">
            <a:avLst/>
          </a:prstGeom>
        </p:spPr>
        <p:txBody>
          <a:bodyPr wrap="none">
            <a:spAutoFit/>
          </a:bodyPr>
          <a:lstStyle/>
          <a:p>
            <a:pPr algn="ctr"/>
            <a:r>
              <a:rPr lang="en-US" sz="2600" dirty="0"/>
              <a:t>41</a:t>
            </a:r>
          </a:p>
        </p:txBody>
      </p:sp>
      <p:sp>
        <p:nvSpPr>
          <p:cNvPr id="12" name="Rectangle 11"/>
          <p:cNvSpPr/>
          <p:nvPr/>
        </p:nvSpPr>
        <p:spPr>
          <a:xfrm>
            <a:off x="3927615" y="2296180"/>
            <a:ext cx="521298" cy="492443"/>
          </a:xfrm>
          <a:prstGeom prst="rect">
            <a:avLst/>
          </a:prstGeom>
        </p:spPr>
        <p:txBody>
          <a:bodyPr wrap="none">
            <a:spAutoFit/>
          </a:bodyPr>
          <a:lstStyle/>
          <a:p>
            <a:pPr algn="ctr"/>
            <a:r>
              <a:rPr lang="en-US" sz="2600" dirty="0"/>
              <a:t>24</a:t>
            </a:r>
          </a:p>
        </p:txBody>
      </p:sp>
      <p:sp>
        <p:nvSpPr>
          <p:cNvPr id="22" name="Rectangle 21"/>
          <p:cNvSpPr/>
          <p:nvPr/>
        </p:nvSpPr>
        <p:spPr>
          <a:xfrm>
            <a:off x="4368901" y="1143000"/>
            <a:ext cx="1244250" cy="492443"/>
          </a:xfrm>
          <a:prstGeom prst="rect">
            <a:avLst/>
          </a:prstGeom>
        </p:spPr>
        <p:txBody>
          <a:bodyPr wrap="none">
            <a:spAutoFit/>
          </a:bodyPr>
          <a:lstStyle/>
          <a:p>
            <a:pPr algn="ctr"/>
            <a:r>
              <a:rPr lang="en-US" sz="2600" dirty="0"/>
              <a:t>Balance</a:t>
            </a:r>
          </a:p>
        </p:txBody>
      </p:sp>
      <p:sp>
        <p:nvSpPr>
          <p:cNvPr id="23" name="Rectangle 22"/>
          <p:cNvSpPr/>
          <p:nvPr/>
        </p:nvSpPr>
        <p:spPr>
          <a:xfrm>
            <a:off x="4390748" y="1524000"/>
            <a:ext cx="760144" cy="492443"/>
          </a:xfrm>
          <a:prstGeom prst="rect">
            <a:avLst/>
          </a:prstGeom>
        </p:spPr>
        <p:txBody>
          <a:bodyPr wrap="none">
            <a:spAutoFit/>
          </a:bodyPr>
          <a:lstStyle/>
          <a:p>
            <a:pPr algn="ctr"/>
            <a:r>
              <a:rPr lang="en-US" sz="2600" dirty="0"/>
              <a:t>Loss</a:t>
            </a:r>
          </a:p>
        </p:txBody>
      </p:sp>
      <p:sp>
        <p:nvSpPr>
          <p:cNvPr id="24" name="Rectangle 23"/>
          <p:cNvSpPr/>
          <p:nvPr/>
        </p:nvSpPr>
        <p:spPr>
          <a:xfrm>
            <a:off x="4390748" y="1905000"/>
            <a:ext cx="1785874" cy="492443"/>
          </a:xfrm>
          <a:prstGeom prst="rect">
            <a:avLst/>
          </a:prstGeom>
        </p:spPr>
        <p:txBody>
          <a:bodyPr wrap="none">
            <a:spAutoFit/>
          </a:bodyPr>
          <a:lstStyle/>
          <a:p>
            <a:pPr algn="ctr"/>
            <a:r>
              <a:rPr lang="en-US" sz="2600" dirty="0"/>
              <a:t>Service cost</a:t>
            </a:r>
          </a:p>
        </p:txBody>
      </p:sp>
      <p:sp>
        <p:nvSpPr>
          <p:cNvPr id="25" name="Rectangle 24"/>
          <p:cNvSpPr/>
          <p:nvPr/>
        </p:nvSpPr>
        <p:spPr>
          <a:xfrm>
            <a:off x="4390748" y="2286000"/>
            <a:ext cx="1857753" cy="492443"/>
          </a:xfrm>
          <a:prstGeom prst="rect">
            <a:avLst/>
          </a:prstGeom>
        </p:spPr>
        <p:txBody>
          <a:bodyPr wrap="none">
            <a:spAutoFit/>
          </a:bodyPr>
          <a:lstStyle/>
          <a:p>
            <a:pPr algn="ctr"/>
            <a:r>
              <a:rPr lang="en-US" sz="2600" dirty="0"/>
              <a:t>Interest cost</a:t>
            </a:r>
          </a:p>
        </p:txBody>
      </p:sp>
      <p:cxnSp>
        <p:nvCxnSpPr>
          <p:cNvPr id="5" name="Straight Connector 4"/>
          <p:cNvCxnSpPr/>
          <p:nvPr/>
        </p:nvCxnSpPr>
        <p:spPr>
          <a:xfrm>
            <a:off x="713359" y="1143000"/>
            <a:ext cx="6297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3743644" y="1133143"/>
            <a:ext cx="2958" cy="24581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1352272" y="2669857"/>
            <a:ext cx="1949829" cy="492443"/>
          </a:xfrm>
          <a:prstGeom prst="rect">
            <a:avLst/>
          </a:prstGeom>
        </p:spPr>
        <p:txBody>
          <a:bodyPr wrap="none">
            <a:spAutoFit/>
          </a:bodyPr>
          <a:lstStyle/>
          <a:p>
            <a:pPr algn="ctr"/>
            <a:r>
              <a:rPr lang="en-US" sz="2600" dirty="0"/>
              <a:t>Benefits paid</a:t>
            </a:r>
          </a:p>
        </p:txBody>
      </p:sp>
      <p:sp>
        <p:nvSpPr>
          <p:cNvPr id="34" name="Rectangle 33"/>
          <p:cNvSpPr/>
          <p:nvPr/>
        </p:nvSpPr>
        <p:spPr>
          <a:xfrm>
            <a:off x="3230176" y="2659677"/>
            <a:ext cx="521298" cy="492443"/>
          </a:xfrm>
          <a:prstGeom prst="rect">
            <a:avLst/>
          </a:prstGeom>
        </p:spPr>
        <p:txBody>
          <a:bodyPr wrap="none">
            <a:spAutoFit/>
          </a:bodyPr>
          <a:lstStyle/>
          <a:p>
            <a:pPr algn="ctr"/>
            <a:r>
              <a:rPr lang="en-US" sz="2600" dirty="0"/>
              <a:t>38</a:t>
            </a:r>
          </a:p>
        </p:txBody>
      </p:sp>
      <p:cxnSp>
        <p:nvCxnSpPr>
          <p:cNvPr id="28" name="Straight Connector 27"/>
          <p:cNvCxnSpPr/>
          <p:nvPr/>
        </p:nvCxnSpPr>
        <p:spPr>
          <a:xfrm>
            <a:off x="3118271" y="3124200"/>
            <a:ext cx="12291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3772351" y="3139757"/>
            <a:ext cx="689612" cy="492443"/>
          </a:xfrm>
          <a:prstGeom prst="rect">
            <a:avLst/>
          </a:prstGeom>
        </p:spPr>
        <p:txBody>
          <a:bodyPr wrap="none">
            <a:spAutoFit/>
          </a:bodyPr>
          <a:lstStyle/>
          <a:p>
            <a:pPr algn="ctr"/>
            <a:r>
              <a:rPr lang="en-US" sz="2600" dirty="0"/>
              <a:t>450</a:t>
            </a:r>
          </a:p>
        </p:txBody>
      </p:sp>
      <p:sp>
        <p:nvSpPr>
          <p:cNvPr id="38" name="Rectangle 37"/>
          <p:cNvSpPr/>
          <p:nvPr/>
        </p:nvSpPr>
        <p:spPr>
          <a:xfrm>
            <a:off x="4381951" y="3129577"/>
            <a:ext cx="1244250" cy="492443"/>
          </a:xfrm>
          <a:prstGeom prst="rect">
            <a:avLst/>
          </a:prstGeom>
        </p:spPr>
        <p:txBody>
          <a:bodyPr wrap="none">
            <a:spAutoFit/>
          </a:bodyPr>
          <a:lstStyle/>
          <a:p>
            <a:pPr algn="ctr"/>
            <a:r>
              <a:rPr lang="en-US" sz="2600" dirty="0"/>
              <a:t>Balance</a:t>
            </a:r>
          </a:p>
        </p:txBody>
      </p:sp>
      <p:sp>
        <p:nvSpPr>
          <p:cNvPr id="39" name="Rectangle 38"/>
          <p:cNvSpPr/>
          <p:nvPr/>
        </p:nvSpPr>
        <p:spPr>
          <a:xfrm>
            <a:off x="1899162" y="4310390"/>
            <a:ext cx="1237839" cy="492443"/>
          </a:xfrm>
          <a:prstGeom prst="rect">
            <a:avLst/>
          </a:prstGeom>
        </p:spPr>
        <p:txBody>
          <a:bodyPr wrap="none">
            <a:spAutoFit/>
          </a:bodyPr>
          <a:lstStyle/>
          <a:p>
            <a:pPr algn="ctr"/>
            <a:r>
              <a:rPr lang="en-US" sz="2600" dirty="0"/>
              <a:t>Balance</a:t>
            </a:r>
          </a:p>
        </p:txBody>
      </p:sp>
      <p:sp>
        <p:nvSpPr>
          <p:cNvPr id="40" name="Rectangle 39"/>
          <p:cNvSpPr/>
          <p:nvPr/>
        </p:nvSpPr>
        <p:spPr>
          <a:xfrm>
            <a:off x="2330369" y="4691390"/>
            <a:ext cx="806632" cy="492443"/>
          </a:xfrm>
          <a:prstGeom prst="rect">
            <a:avLst/>
          </a:prstGeom>
        </p:spPr>
        <p:txBody>
          <a:bodyPr wrap="none">
            <a:spAutoFit/>
          </a:bodyPr>
          <a:lstStyle/>
          <a:p>
            <a:pPr algn="ctr"/>
            <a:r>
              <a:rPr lang="en-US" sz="2600" dirty="0"/>
              <a:t>Gain</a:t>
            </a:r>
          </a:p>
        </p:txBody>
      </p:sp>
      <p:sp>
        <p:nvSpPr>
          <p:cNvPr id="41" name="Rectangle 40"/>
          <p:cNvSpPr/>
          <p:nvPr/>
        </p:nvSpPr>
        <p:spPr>
          <a:xfrm>
            <a:off x="785267" y="5072390"/>
            <a:ext cx="2351734" cy="492443"/>
          </a:xfrm>
          <a:prstGeom prst="rect">
            <a:avLst/>
          </a:prstGeom>
        </p:spPr>
        <p:txBody>
          <a:bodyPr wrap="none">
            <a:spAutoFit/>
          </a:bodyPr>
          <a:lstStyle/>
          <a:p>
            <a:pPr algn="ctr"/>
            <a:r>
              <a:rPr lang="en-US" sz="2600" dirty="0"/>
              <a:t>Expected return</a:t>
            </a:r>
          </a:p>
        </p:txBody>
      </p:sp>
      <p:sp>
        <p:nvSpPr>
          <p:cNvPr id="42" name="Rectangle 41"/>
          <p:cNvSpPr/>
          <p:nvPr/>
        </p:nvSpPr>
        <p:spPr>
          <a:xfrm>
            <a:off x="1865499" y="5453390"/>
            <a:ext cx="1271502" cy="492443"/>
          </a:xfrm>
          <a:prstGeom prst="rect">
            <a:avLst/>
          </a:prstGeom>
        </p:spPr>
        <p:txBody>
          <a:bodyPr wrap="none">
            <a:spAutoFit/>
          </a:bodyPr>
          <a:lstStyle/>
          <a:p>
            <a:pPr algn="ctr"/>
            <a:r>
              <a:rPr lang="en-US" sz="2600" dirty="0"/>
              <a:t>Funding</a:t>
            </a:r>
          </a:p>
        </p:txBody>
      </p:sp>
      <p:sp>
        <p:nvSpPr>
          <p:cNvPr id="43" name="Rectangle 42"/>
          <p:cNvSpPr/>
          <p:nvPr/>
        </p:nvSpPr>
        <p:spPr>
          <a:xfrm>
            <a:off x="3056989" y="4310390"/>
            <a:ext cx="689612" cy="492443"/>
          </a:xfrm>
          <a:prstGeom prst="rect">
            <a:avLst/>
          </a:prstGeom>
        </p:spPr>
        <p:txBody>
          <a:bodyPr wrap="none">
            <a:spAutoFit/>
          </a:bodyPr>
          <a:lstStyle/>
          <a:p>
            <a:pPr algn="ctr"/>
            <a:r>
              <a:rPr lang="en-US" sz="2600" dirty="0"/>
              <a:t>300</a:t>
            </a:r>
          </a:p>
        </p:txBody>
      </p:sp>
      <p:sp>
        <p:nvSpPr>
          <p:cNvPr id="44" name="Rectangle 43"/>
          <p:cNvSpPr/>
          <p:nvPr/>
        </p:nvSpPr>
        <p:spPr>
          <a:xfrm>
            <a:off x="3393620" y="4691390"/>
            <a:ext cx="352981" cy="492443"/>
          </a:xfrm>
          <a:prstGeom prst="rect">
            <a:avLst/>
          </a:prstGeom>
        </p:spPr>
        <p:txBody>
          <a:bodyPr wrap="none">
            <a:spAutoFit/>
          </a:bodyPr>
          <a:lstStyle/>
          <a:p>
            <a:pPr algn="r"/>
            <a:r>
              <a:rPr lang="en-US" sz="2600" dirty="0"/>
              <a:t>3</a:t>
            </a:r>
          </a:p>
        </p:txBody>
      </p:sp>
      <p:sp>
        <p:nvSpPr>
          <p:cNvPr id="45" name="Rectangle 44"/>
          <p:cNvSpPr/>
          <p:nvPr/>
        </p:nvSpPr>
        <p:spPr>
          <a:xfrm>
            <a:off x="3225303" y="5072390"/>
            <a:ext cx="521298" cy="492443"/>
          </a:xfrm>
          <a:prstGeom prst="rect">
            <a:avLst/>
          </a:prstGeom>
        </p:spPr>
        <p:txBody>
          <a:bodyPr wrap="none">
            <a:spAutoFit/>
          </a:bodyPr>
          <a:lstStyle/>
          <a:p>
            <a:pPr algn="ctr"/>
            <a:r>
              <a:rPr lang="en-US" sz="2600" dirty="0"/>
              <a:t>27</a:t>
            </a:r>
          </a:p>
        </p:txBody>
      </p:sp>
      <p:sp>
        <p:nvSpPr>
          <p:cNvPr id="46" name="Rectangle 45"/>
          <p:cNvSpPr/>
          <p:nvPr/>
        </p:nvSpPr>
        <p:spPr>
          <a:xfrm>
            <a:off x="3225303" y="5453390"/>
            <a:ext cx="521298" cy="492443"/>
          </a:xfrm>
          <a:prstGeom prst="rect">
            <a:avLst/>
          </a:prstGeom>
        </p:spPr>
        <p:txBody>
          <a:bodyPr wrap="none">
            <a:spAutoFit/>
          </a:bodyPr>
          <a:lstStyle/>
          <a:p>
            <a:pPr algn="ctr"/>
            <a:r>
              <a:rPr lang="en-US" sz="2600" dirty="0"/>
              <a:t>48</a:t>
            </a:r>
          </a:p>
        </p:txBody>
      </p:sp>
      <p:cxnSp>
        <p:nvCxnSpPr>
          <p:cNvPr id="47" name="Straight Connector 46"/>
          <p:cNvCxnSpPr/>
          <p:nvPr/>
        </p:nvCxnSpPr>
        <p:spPr>
          <a:xfrm>
            <a:off x="713359" y="4305300"/>
            <a:ext cx="6297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5400000">
            <a:off x="2568321" y="5514619"/>
            <a:ext cx="23565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3746601" y="5788967"/>
            <a:ext cx="521298" cy="492443"/>
          </a:xfrm>
          <a:prstGeom prst="rect">
            <a:avLst/>
          </a:prstGeom>
        </p:spPr>
        <p:txBody>
          <a:bodyPr wrap="none">
            <a:spAutoFit/>
          </a:bodyPr>
          <a:lstStyle/>
          <a:p>
            <a:pPr algn="ctr"/>
            <a:r>
              <a:rPr lang="en-US" sz="2600" dirty="0"/>
              <a:t>38</a:t>
            </a:r>
          </a:p>
        </p:txBody>
      </p:sp>
      <p:sp>
        <p:nvSpPr>
          <p:cNvPr id="50" name="Rectangle 49"/>
          <p:cNvSpPr/>
          <p:nvPr/>
        </p:nvSpPr>
        <p:spPr>
          <a:xfrm>
            <a:off x="4195979" y="5788967"/>
            <a:ext cx="1949829" cy="492443"/>
          </a:xfrm>
          <a:prstGeom prst="rect">
            <a:avLst/>
          </a:prstGeom>
        </p:spPr>
        <p:txBody>
          <a:bodyPr wrap="none">
            <a:spAutoFit/>
          </a:bodyPr>
          <a:lstStyle/>
          <a:p>
            <a:pPr algn="ctr"/>
            <a:r>
              <a:rPr lang="en-US" sz="2600" dirty="0"/>
              <a:t>Benefits paid</a:t>
            </a:r>
          </a:p>
        </p:txBody>
      </p:sp>
      <p:cxnSp>
        <p:nvCxnSpPr>
          <p:cNvPr id="51" name="Straight Connector 50"/>
          <p:cNvCxnSpPr/>
          <p:nvPr/>
        </p:nvCxnSpPr>
        <p:spPr>
          <a:xfrm>
            <a:off x="3118271" y="6286500"/>
            <a:ext cx="12291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1867350" y="6258580"/>
            <a:ext cx="1244251" cy="492443"/>
          </a:xfrm>
          <a:prstGeom prst="rect">
            <a:avLst/>
          </a:prstGeom>
        </p:spPr>
        <p:txBody>
          <a:bodyPr wrap="none">
            <a:spAutoFit/>
          </a:bodyPr>
          <a:lstStyle/>
          <a:p>
            <a:pPr algn="ctr"/>
            <a:r>
              <a:rPr lang="en-US" sz="2600" dirty="0"/>
              <a:t>Balance</a:t>
            </a:r>
          </a:p>
        </p:txBody>
      </p:sp>
      <p:sp>
        <p:nvSpPr>
          <p:cNvPr id="53" name="Rectangle 52"/>
          <p:cNvSpPr/>
          <p:nvPr/>
        </p:nvSpPr>
        <p:spPr>
          <a:xfrm>
            <a:off x="3059070" y="6248400"/>
            <a:ext cx="689612" cy="492443"/>
          </a:xfrm>
          <a:prstGeom prst="rect">
            <a:avLst/>
          </a:prstGeom>
        </p:spPr>
        <p:txBody>
          <a:bodyPr wrap="none">
            <a:spAutoFit/>
          </a:bodyPr>
          <a:lstStyle/>
          <a:p>
            <a:pPr algn="ctr"/>
            <a:r>
              <a:rPr lang="en-US" sz="2600" dirty="0"/>
              <a:t>340</a:t>
            </a:r>
          </a:p>
        </p:txBody>
      </p:sp>
      <p:cxnSp>
        <p:nvCxnSpPr>
          <p:cNvPr id="57" name="Straight Connector 56"/>
          <p:cNvCxnSpPr>
            <a:endCxn id="3076" idx="0"/>
          </p:cNvCxnSpPr>
          <p:nvPr/>
        </p:nvCxnSpPr>
        <p:spPr>
          <a:xfrm>
            <a:off x="5562600" y="3385978"/>
            <a:ext cx="1670499" cy="363379"/>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endCxn id="3076" idx="2"/>
          </p:cNvCxnSpPr>
          <p:nvPr/>
        </p:nvCxnSpPr>
        <p:spPr>
          <a:xfrm flipV="1">
            <a:off x="3657600" y="4241800"/>
            <a:ext cx="3575499" cy="2159000"/>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076" name="Rectangle 3075"/>
          <p:cNvSpPr/>
          <p:nvPr/>
        </p:nvSpPr>
        <p:spPr>
          <a:xfrm>
            <a:off x="5397500" y="3749357"/>
            <a:ext cx="3671198" cy="492443"/>
          </a:xfrm>
          <a:prstGeom prst="rect">
            <a:avLst/>
          </a:prstGeom>
          <a:solidFill>
            <a:schemeClr val="accent5">
              <a:lumMod val="20000"/>
              <a:lumOff val="80000"/>
            </a:schemeClr>
          </a:solidFill>
          <a:ln w="19050">
            <a:solidFill>
              <a:schemeClr val="tx2">
                <a:lumMod val="60000"/>
                <a:lumOff val="40000"/>
              </a:schemeClr>
            </a:solidFill>
          </a:ln>
        </p:spPr>
        <p:txBody>
          <a:bodyPr wrap="none">
            <a:spAutoFit/>
          </a:bodyPr>
          <a:lstStyle/>
          <a:p>
            <a:r>
              <a:rPr lang="en-IN" sz="2600" dirty="0"/>
              <a:t>$450 </a:t>
            </a:r>
            <a:r>
              <a:rPr lang="en-IN" sz="2600" dirty="0" smtClean="0"/>
              <a:t>− </a:t>
            </a:r>
            <a:r>
              <a:rPr lang="en-IN" sz="2600" dirty="0"/>
              <a:t>340 = $110 million</a:t>
            </a:r>
            <a:endParaRPr lang="en-US" sz="2600" dirty="0"/>
          </a:p>
        </p:txBody>
      </p:sp>
      <p:cxnSp>
        <p:nvCxnSpPr>
          <p:cNvPr id="3090" name="Straight Arrow Connector 3089"/>
          <p:cNvCxnSpPr>
            <a:stCxn id="3076" idx="2"/>
          </p:cNvCxnSpPr>
          <p:nvPr/>
        </p:nvCxnSpPr>
        <p:spPr>
          <a:xfrm>
            <a:off x="7233099" y="4241800"/>
            <a:ext cx="82101" cy="695811"/>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3091" name="TextBox 3090"/>
          <p:cNvSpPr txBox="1"/>
          <p:nvPr/>
        </p:nvSpPr>
        <p:spPr>
          <a:xfrm>
            <a:off x="6018808" y="4945390"/>
            <a:ext cx="2629098" cy="892552"/>
          </a:xfrm>
          <a:prstGeom prst="rect">
            <a:avLst/>
          </a:prstGeom>
          <a:solidFill>
            <a:schemeClr val="accent5">
              <a:lumMod val="20000"/>
              <a:lumOff val="80000"/>
            </a:schemeClr>
          </a:solidFill>
          <a:ln w="19050">
            <a:solidFill>
              <a:schemeClr val="tx2">
                <a:lumMod val="60000"/>
                <a:lumOff val="40000"/>
              </a:schemeClr>
            </a:solidFill>
          </a:ln>
        </p:spPr>
        <p:txBody>
          <a:bodyPr wrap="square" rtlCol="0">
            <a:spAutoFit/>
          </a:bodyPr>
          <a:lstStyle/>
          <a:p>
            <a:pPr algn="ctr"/>
            <a:r>
              <a:rPr lang="en-US" sz="2600" dirty="0"/>
              <a:t>Funded status of the pension plan</a:t>
            </a:r>
          </a:p>
        </p:txBody>
      </p:sp>
    </p:spTree>
    <p:extLst>
      <p:ext uri="{BB962C8B-B14F-4D97-AF65-F5344CB8AC3E}">
        <p14:creationId xmlns:p14="http://schemas.microsoft.com/office/powerpoint/2010/main" val="23364966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par>
                                <p:cTn id="44" presetID="10" presetClass="entr" presetSubtype="0"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500"/>
                                        <p:tgtEl>
                                          <p:spTgt spid="4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500"/>
                                        <p:tgtEl>
                                          <p:spTgt spid="43"/>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500"/>
                                        <p:tgtEl>
                                          <p:spTgt spid="4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500"/>
                                        <p:tgtEl>
                                          <p:spTgt spid="46"/>
                                        </p:tgtEl>
                                      </p:cBhvr>
                                    </p:animEffect>
                                  </p:childTnLst>
                                </p:cTn>
                              </p:par>
                              <p:par>
                                <p:cTn id="82" presetID="10" presetClass="entr" presetSubtype="0" fill="hold" nodeType="with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fade">
                                      <p:cBhvr>
                                        <p:cTn id="84" dur="500"/>
                                        <p:tgtEl>
                                          <p:spTgt spid="47"/>
                                        </p:tgtEl>
                                      </p:cBhvr>
                                    </p:animEffect>
                                  </p:childTnLst>
                                </p:cTn>
                              </p:par>
                              <p:par>
                                <p:cTn id="85" presetID="10" presetClass="entr" presetSubtype="0" fill="hold"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500"/>
                                        <p:tgtEl>
                                          <p:spTgt spid="4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500"/>
                                        <p:tgtEl>
                                          <p:spTgt spid="4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fade">
                                      <p:cBhvr>
                                        <p:cTn id="93" dur="500"/>
                                        <p:tgtEl>
                                          <p:spTgt spid="50"/>
                                        </p:tgtEl>
                                      </p:cBhvr>
                                    </p:animEffect>
                                  </p:childTnLst>
                                </p:cTn>
                              </p:par>
                              <p:par>
                                <p:cTn id="94" presetID="10" presetClass="entr" presetSubtype="0" fill="hold" nodeType="with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fade">
                                      <p:cBhvr>
                                        <p:cTn id="96" dur="500"/>
                                        <p:tgtEl>
                                          <p:spTgt spid="5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fade">
                                      <p:cBhvr>
                                        <p:cTn id="99" dur="500"/>
                                        <p:tgtEl>
                                          <p:spTgt spid="5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500"/>
                                        <p:tgtEl>
                                          <p:spTgt spid="53"/>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nodeType="click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wipe(down)">
                                      <p:cBhvr>
                                        <p:cTn id="107" dur="500"/>
                                        <p:tgtEl>
                                          <p:spTgt spid="59"/>
                                        </p:tgtEl>
                                      </p:cBhvr>
                                    </p:animEffect>
                                  </p:childTnLst>
                                </p:cTn>
                              </p:par>
                              <p:par>
                                <p:cTn id="108" presetID="22" presetClass="entr" presetSubtype="1" fill="hold" nodeType="withEffect">
                                  <p:stCondLst>
                                    <p:cond delay="0"/>
                                  </p:stCondLst>
                                  <p:childTnLst>
                                    <p:set>
                                      <p:cBhvr>
                                        <p:cTn id="109" dur="1" fill="hold">
                                          <p:stCondLst>
                                            <p:cond delay="0"/>
                                          </p:stCondLst>
                                        </p:cTn>
                                        <p:tgtEl>
                                          <p:spTgt spid="57"/>
                                        </p:tgtEl>
                                        <p:attrNameLst>
                                          <p:attrName>style.visibility</p:attrName>
                                        </p:attrNameLst>
                                      </p:cBhvr>
                                      <p:to>
                                        <p:strVal val="visible"/>
                                      </p:to>
                                    </p:set>
                                    <p:animEffect transition="in" filter="wipe(up)">
                                      <p:cBhvr>
                                        <p:cTn id="110" dur="500"/>
                                        <p:tgtEl>
                                          <p:spTgt spid="57"/>
                                        </p:tgtEl>
                                      </p:cBhvr>
                                    </p:animEffect>
                                  </p:childTnLst>
                                </p:cTn>
                              </p:par>
                            </p:childTnLst>
                          </p:cTn>
                        </p:par>
                        <p:par>
                          <p:cTn id="111" fill="hold">
                            <p:stCondLst>
                              <p:cond delay="500"/>
                            </p:stCondLst>
                            <p:childTnLst>
                              <p:par>
                                <p:cTn id="112" presetID="53" presetClass="entr" presetSubtype="16" fill="hold" grpId="0" nodeType="afterEffect">
                                  <p:stCondLst>
                                    <p:cond delay="0"/>
                                  </p:stCondLst>
                                  <p:childTnLst>
                                    <p:set>
                                      <p:cBhvr>
                                        <p:cTn id="113" dur="1" fill="hold">
                                          <p:stCondLst>
                                            <p:cond delay="0"/>
                                          </p:stCondLst>
                                        </p:cTn>
                                        <p:tgtEl>
                                          <p:spTgt spid="3076"/>
                                        </p:tgtEl>
                                        <p:attrNameLst>
                                          <p:attrName>style.visibility</p:attrName>
                                        </p:attrNameLst>
                                      </p:cBhvr>
                                      <p:to>
                                        <p:strVal val="visible"/>
                                      </p:to>
                                    </p:set>
                                    <p:anim calcmode="lin" valueType="num">
                                      <p:cBhvr>
                                        <p:cTn id="114" dur="500" fill="hold"/>
                                        <p:tgtEl>
                                          <p:spTgt spid="3076"/>
                                        </p:tgtEl>
                                        <p:attrNameLst>
                                          <p:attrName>ppt_w</p:attrName>
                                        </p:attrNameLst>
                                      </p:cBhvr>
                                      <p:tavLst>
                                        <p:tav tm="0">
                                          <p:val>
                                            <p:fltVal val="0"/>
                                          </p:val>
                                        </p:tav>
                                        <p:tav tm="100000">
                                          <p:val>
                                            <p:strVal val="#ppt_w"/>
                                          </p:val>
                                        </p:tav>
                                      </p:tavLst>
                                    </p:anim>
                                    <p:anim calcmode="lin" valueType="num">
                                      <p:cBhvr>
                                        <p:cTn id="115" dur="500" fill="hold"/>
                                        <p:tgtEl>
                                          <p:spTgt spid="3076"/>
                                        </p:tgtEl>
                                        <p:attrNameLst>
                                          <p:attrName>ppt_h</p:attrName>
                                        </p:attrNameLst>
                                      </p:cBhvr>
                                      <p:tavLst>
                                        <p:tav tm="0">
                                          <p:val>
                                            <p:fltVal val="0"/>
                                          </p:val>
                                        </p:tav>
                                        <p:tav tm="100000">
                                          <p:val>
                                            <p:strVal val="#ppt_h"/>
                                          </p:val>
                                        </p:tav>
                                      </p:tavLst>
                                    </p:anim>
                                    <p:animEffect transition="in" filter="fade">
                                      <p:cBhvr>
                                        <p:cTn id="116" dur="500"/>
                                        <p:tgtEl>
                                          <p:spTgt spid="3076"/>
                                        </p:tgtEl>
                                      </p:cBhvr>
                                    </p:animEffect>
                                  </p:childTnLst>
                                </p:cTn>
                              </p:par>
                            </p:childTnLst>
                          </p:cTn>
                        </p:par>
                      </p:childTnLst>
                    </p:cTn>
                  </p:par>
                  <p:par>
                    <p:cTn id="117" fill="hold">
                      <p:stCondLst>
                        <p:cond delay="indefinite"/>
                      </p:stCondLst>
                      <p:childTnLst>
                        <p:par>
                          <p:cTn id="118" fill="hold">
                            <p:stCondLst>
                              <p:cond delay="0"/>
                            </p:stCondLst>
                            <p:childTnLst>
                              <p:par>
                                <p:cTn id="119" presetID="1" presetClass="exit" presetSubtype="0" fill="hold" nodeType="clickEffect">
                                  <p:stCondLst>
                                    <p:cond delay="0"/>
                                  </p:stCondLst>
                                  <p:childTnLst>
                                    <p:set>
                                      <p:cBhvr>
                                        <p:cTn id="120" dur="1" fill="hold">
                                          <p:stCondLst>
                                            <p:cond delay="0"/>
                                          </p:stCondLst>
                                        </p:cTn>
                                        <p:tgtEl>
                                          <p:spTgt spid="59"/>
                                        </p:tgtEl>
                                        <p:attrNameLst>
                                          <p:attrName>style.visibility</p:attrName>
                                        </p:attrNameLst>
                                      </p:cBhvr>
                                      <p:to>
                                        <p:strVal val="hidden"/>
                                      </p:to>
                                    </p:set>
                                  </p:childTnLst>
                                </p:cTn>
                              </p:par>
                              <p:par>
                                <p:cTn id="121" presetID="1" presetClass="exit" presetSubtype="0" fill="hold" nodeType="withEffect">
                                  <p:stCondLst>
                                    <p:cond delay="0"/>
                                  </p:stCondLst>
                                  <p:childTnLst>
                                    <p:set>
                                      <p:cBhvr>
                                        <p:cTn id="122" dur="1" fill="hold">
                                          <p:stCondLst>
                                            <p:cond delay="0"/>
                                          </p:stCondLst>
                                        </p:cTn>
                                        <p:tgtEl>
                                          <p:spTgt spid="57"/>
                                        </p:tgtEl>
                                        <p:attrNameLst>
                                          <p:attrName>style.visibility</p:attrName>
                                        </p:attrNameLst>
                                      </p:cBhvr>
                                      <p:to>
                                        <p:strVal val="hidden"/>
                                      </p:to>
                                    </p:set>
                                  </p:childTnLst>
                                </p:cTn>
                              </p:par>
                              <p:par>
                                <p:cTn id="123" presetID="22" presetClass="entr" presetSubtype="1" fill="hold" nodeType="withEffect">
                                  <p:stCondLst>
                                    <p:cond delay="0"/>
                                  </p:stCondLst>
                                  <p:childTnLst>
                                    <p:set>
                                      <p:cBhvr>
                                        <p:cTn id="124" dur="1" fill="hold">
                                          <p:stCondLst>
                                            <p:cond delay="0"/>
                                          </p:stCondLst>
                                        </p:cTn>
                                        <p:tgtEl>
                                          <p:spTgt spid="3090"/>
                                        </p:tgtEl>
                                        <p:attrNameLst>
                                          <p:attrName>style.visibility</p:attrName>
                                        </p:attrNameLst>
                                      </p:cBhvr>
                                      <p:to>
                                        <p:strVal val="visible"/>
                                      </p:to>
                                    </p:set>
                                    <p:animEffect transition="in" filter="wipe(up)">
                                      <p:cBhvr>
                                        <p:cTn id="125" dur="500"/>
                                        <p:tgtEl>
                                          <p:spTgt spid="3090"/>
                                        </p:tgtEl>
                                      </p:cBhvr>
                                    </p:animEffect>
                                  </p:childTnLst>
                                </p:cTn>
                              </p:par>
                            </p:childTnLst>
                          </p:cTn>
                        </p:par>
                        <p:par>
                          <p:cTn id="126" fill="hold">
                            <p:stCondLst>
                              <p:cond delay="500"/>
                            </p:stCondLst>
                            <p:childTnLst>
                              <p:par>
                                <p:cTn id="127" presetID="22" presetClass="entr" presetSubtype="1" fill="hold" grpId="0" nodeType="afterEffect">
                                  <p:stCondLst>
                                    <p:cond delay="0"/>
                                  </p:stCondLst>
                                  <p:childTnLst>
                                    <p:set>
                                      <p:cBhvr>
                                        <p:cTn id="128" dur="1" fill="hold">
                                          <p:stCondLst>
                                            <p:cond delay="0"/>
                                          </p:stCondLst>
                                        </p:cTn>
                                        <p:tgtEl>
                                          <p:spTgt spid="3091"/>
                                        </p:tgtEl>
                                        <p:attrNameLst>
                                          <p:attrName>style.visibility</p:attrName>
                                        </p:attrNameLst>
                                      </p:cBhvr>
                                      <p:to>
                                        <p:strVal val="visible"/>
                                      </p:to>
                                    </p:set>
                                    <p:animEffect transition="in" filter="wipe(up)">
                                      <p:cBhvr>
                                        <p:cTn id="129" dur="500"/>
                                        <p:tgtEl>
                                          <p:spTgt spid="3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P spid="12" grpId="0"/>
      <p:bldP spid="22" grpId="0"/>
      <p:bldP spid="23" grpId="0"/>
      <p:bldP spid="24" grpId="0"/>
      <p:bldP spid="25" grpId="0"/>
      <p:bldP spid="33" grpId="0"/>
      <p:bldP spid="34" grpId="0"/>
      <p:bldP spid="37" grpId="0"/>
      <p:bldP spid="38" grpId="0"/>
      <p:bldP spid="39" grpId="0"/>
      <p:bldP spid="40" grpId="0"/>
      <p:bldP spid="41" grpId="0"/>
      <p:bldP spid="42" grpId="0"/>
      <p:bldP spid="43" grpId="0"/>
      <p:bldP spid="44" grpId="0"/>
      <p:bldP spid="45" grpId="0"/>
      <p:bldP spid="46" grpId="0"/>
      <p:bldP spid="49" grpId="0"/>
      <p:bldP spid="50" grpId="0"/>
      <p:bldP spid="52" grpId="0"/>
      <p:bldP spid="53" grpId="0"/>
      <p:bldP spid="3076" grpId="0" animBg="1"/>
      <p:bldP spid="3091"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Diagonal Corner Rectangle 8"/>
          <p:cNvSpPr/>
          <p:nvPr/>
        </p:nvSpPr>
        <p:spPr>
          <a:xfrm>
            <a:off x="685801" y="2900096"/>
            <a:ext cx="8338411" cy="3652562"/>
          </a:xfrm>
          <a:prstGeom prst="round2DiagRect">
            <a:avLst>
              <a:gd name="adj1" fmla="val 0"/>
              <a:gd name="adj2" fmla="val 7184"/>
            </a:avLst>
          </a:prstGeom>
          <a:solidFill>
            <a:srgbClr val="FFFAC2"/>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sp>
        <p:nvSpPr>
          <p:cNvPr id="19457" name="Title 1"/>
          <p:cNvSpPr>
            <a:spLocks noGrp="1"/>
          </p:cNvSpPr>
          <p:nvPr>
            <p:ph type="title"/>
          </p:nvPr>
        </p:nvSpPr>
        <p:spPr>
          <a:xfrm>
            <a:off x="761999" y="223734"/>
            <a:ext cx="8382000" cy="614465"/>
          </a:xfrm>
        </p:spPr>
        <p:txBody>
          <a:bodyPr>
            <a:noAutofit/>
          </a:bodyPr>
          <a:lstStyle/>
          <a:p>
            <a:pPr>
              <a:lnSpc>
                <a:spcPct val="100000"/>
              </a:lnSpc>
              <a:spcBef>
                <a:spcPts val="0"/>
              </a:spcBef>
              <a:spcAft>
                <a:spcPts val="0"/>
              </a:spcAft>
            </a:pPr>
            <a:r>
              <a:rPr lang="en-IN" dirty="0"/>
              <a:t>Statement of Comprehensive Income</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762000" y="914400"/>
            <a:ext cx="8013600" cy="5359401"/>
          </a:xfrm>
        </p:spPr>
        <p:txBody>
          <a:bodyPr>
            <a:normAutofit/>
          </a:bodyPr>
          <a:lstStyle/>
          <a:p>
            <a:pPr>
              <a:spcBef>
                <a:spcPts val="0"/>
              </a:spcBef>
            </a:pPr>
            <a:r>
              <a:rPr lang="en-US" sz="2600" dirty="0"/>
              <a:t>More expansive view of </a:t>
            </a:r>
            <a:r>
              <a:rPr lang="en-IN" sz="2600" dirty="0"/>
              <a:t>income than traditional net income</a:t>
            </a:r>
          </a:p>
          <a:p>
            <a:pPr>
              <a:spcBef>
                <a:spcPts val="0"/>
              </a:spcBef>
            </a:pPr>
            <a:r>
              <a:rPr lang="en-IN" sz="2600" dirty="0"/>
              <a:t>Encompasses all changes in equity other than </a:t>
            </a:r>
            <a:r>
              <a:rPr lang="en-US" sz="2600" dirty="0"/>
              <a:t>from transactions with owners</a:t>
            </a:r>
          </a:p>
          <a:p>
            <a:pPr>
              <a:spcBef>
                <a:spcPts val="0"/>
              </a:spcBef>
            </a:pPr>
            <a:r>
              <a:rPr lang="en-IN" sz="2600" dirty="0"/>
              <a:t>Includes up to four other changes in equity</a:t>
            </a:r>
          </a:p>
          <a:p>
            <a:endParaRPr lang="en-IN" sz="2400" dirty="0"/>
          </a:p>
          <a:p>
            <a:endParaRPr lang="en-IN" sz="2400" dirty="0"/>
          </a:p>
          <a:p>
            <a:pPr marL="0" indent="0">
              <a:buNone/>
            </a:pPr>
            <a:endParaRPr lang="en-IN" sz="2400" dirty="0"/>
          </a:p>
          <a:p>
            <a:pPr marL="0" indent="0">
              <a:buNone/>
            </a:pPr>
            <a:endParaRPr lang="en-IN" sz="2400" dirty="0"/>
          </a:p>
          <a:p>
            <a:pPr marL="0" indent="0">
              <a:buNone/>
            </a:pPr>
            <a:endParaRPr lang="en-IN" sz="2400" dirty="0"/>
          </a:p>
        </p:txBody>
      </p:sp>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0866" t="16635" r="36545" b="76740"/>
          <a:stretch/>
        </p:blipFill>
        <p:spPr bwMode="auto">
          <a:xfrm>
            <a:off x="5294414" y="3642425"/>
            <a:ext cx="210704" cy="2257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1999" y="3005746"/>
            <a:ext cx="8012907" cy="3407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48248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animEffect transition="in" filter="fade">
                                      <p:cBhvr>
                                        <p:cTn id="13" dur="500"/>
                                        <p:tgtEl>
                                          <p:spTgt spid="16">
                                            <p:txEl>
                                              <p:pRg st="0" end="0"/>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animEffect transition="in" filter="fade">
                                      <p:cBhvr>
                                        <p:cTn id="17" dur="500"/>
                                        <p:tgtEl>
                                          <p:spTgt spid="16">
                                            <p:txEl>
                                              <p:pRg st="1" end="1"/>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6">
                                            <p:txEl>
                                              <p:pRg st="2" end="2"/>
                                            </p:txEl>
                                          </p:spTgt>
                                        </p:tgtEl>
                                        <p:attrNameLst>
                                          <p:attrName>style.visibility</p:attrName>
                                        </p:attrNameLst>
                                      </p:cBhvr>
                                      <p:to>
                                        <p:strVal val="visible"/>
                                      </p:to>
                                    </p:set>
                                    <p:animEffect transition="in" filter="fade">
                                      <p:cBhvr>
                                        <p:cTn id="21" dur="500"/>
                                        <p:tgtEl>
                                          <p:spTgt spid="16">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Balance Sheet Presentation of Pension Amounts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742949" y="1254126"/>
            <a:ext cx="8013600" cy="5057775"/>
          </a:xfrm>
        </p:spPr>
        <p:txBody>
          <a:bodyPr>
            <a:normAutofit/>
          </a:bodyPr>
          <a:lstStyle/>
          <a:p>
            <a:endParaRPr lang="en-IN" sz="3200" dirty="0"/>
          </a:p>
          <a:p>
            <a:pPr marL="0" indent="0">
              <a:buNone/>
            </a:pPr>
            <a:endParaRPr lang="en-IN" dirty="0"/>
          </a:p>
        </p:txBody>
      </p:sp>
      <p:sp>
        <p:nvSpPr>
          <p:cNvPr id="9" name="Round Diagonal Corner Rectangle 8"/>
          <p:cNvSpPr/>
          <p:nvPr/>
        </p:nvSpPr>
        <p:spPr>
          <a:xfrm>
            <a:off x="742950" y="1295400"/>
            <a:ext cx="8229600" cy="5029200"/>
          </a:xfrm>
          <a:prstGeom prst="round2DiagRect">
            <a:avLst>
              <a:gd name="adj1" fmla="val 0"/>
              <a:gd name="adj2" fmla="val 7184"/>
            </a:avLst>
          </a:prstGeom>
          <a:solidFill>
            <a:srgbClr val="FFFAC2"/>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pic>
        <p:nvPicPr>
          <p:cNvPr id="2" name="Picture 1"/>
          <p:cNvPicPr>
            <a:picLocks noChangeAspect="1"/>
          </p:cNvPicPr>
          <p:nvPr/>
        </p:nvPicPr>
        <p:blipFill>
          <a:blip r:embed="rId3"/>
          <a:stretch>
            <a:fillRect/>
          </a:stretch>
        </p:blipFill>
        <p:spPr>
          <a:xfrm>
            <a:off x="1371600" y="1600200"/>
            <a:ext cx="6781800" cy="4517589"/>
          </a:xfrm>
          <a:prstGeom prst="rect">
            <a:avLst/>
          </a:prstGeom>
        </p:spPr>
      </p:pic>
    </p:spTree>
    <p:extLst>
      <p:ext uri="{BB962C8B-B14F-4D97-AF65-F5344CB8AC3E}">
        <p14:creationId xmlns:p14="http://schemas.microsoft.com/office/powerpoint/2010/main" val="23899085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US" dirty="0"/>
              <a:t>Income Tax Considerations</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8" name="Content Placeholder 4"/>
          <p:cNvSpPr>
            <a:spLocks noGrp="1"/>
          </p:cNvSpPr>
          <p:nvPr>
            <p:ph idx="1"/>
          </p:nvPr>
        </p:nvSpPr>
        <p:spPr>
          <a:xfrm>
            <a:off x="774700" y="1444626"/>
            <a:ext cx="8013600" cy="5057775"/>
          </a:xfrm>
        </p:spPr>
        <p:txBody>
          <a:bodyPr>
            <a:normAutofit/>
          </a:bodyPr>
          <a:lstStyle/>
          <a:p>
            <a:r>
              <a:rPr lang="en-IN" dirty="0"/>
              <a:t>Gains and losses are reported along with their tax effects</a:t>
            </a:r>
            <a:r>
              <a:rPr lang="en-IN" b="1" dirty="0">
                <a:solidFill>
                  <a:srgbClr val="C00000"/>
                </a:solidFill>
              </a:rPr>
              <a:t> </a:t>
            </a:r>
            <a:r>
              <a:rPr lang="en-IN" dirty="0"/>
              <a:t>in the </a:t>
            </a:r>
            <a:r>
              <a:rPr lang="en-IN" b="1" dirty="0">
                <a:solidFill>
                  <a:srgbClr val="C00000"/>
                </a:solidFill>
              </a:rPr>
              <a:t>statement of comprehensive income</a:t>
            </a:r>
          </a:p>
          <a:p>
            <a:endParaRPr lang="en-IN" dirty="0"/>
          </a:p>
          <a:p>
            <a:pPr lvl="1"/>
            <a:endParaRPr lang="en-IN" dirty="0"/>
          </a:p>
          <a:p>
            <a:pPr lvl="1">
              <a:buFont typeface="Lucida Grande"/>
              <a:buChar char="–"/>
            </a:pPr>
            <a:r>
              <a:rPr lang="en-IN" sz="2600" dirty="0"/>
              <a:t>Accomplished by presenting components of other comprehensive income either net of related income tax effects or before income tax effects</a:t>
            </a:r>
          </a:p>
          <a:p>
            <a:pPr lvl="1">
              <a:buFont typeface="Lucida Grande"/>
              <a:buChar char="–"/>
            </a:pPr>
            <a:r>
              <a:rPr lang="en-IN" sz="2600" dirty="0"/>
              <a:t>It should be accompanied with disclosure of the income taxes allocated to each component either in a disclosure note or parenthetically in the statement</a:t>
            </a:r>
          </a:p>
          <a:p>
            <a:pPr>
              <a:buClr>
                <a:schemeClr val="tx1"/>
              </a:buClr>
            </a:pPr>
            <a:r>
              <a:rPr lang="en-IN" b="1" dirty="0">
                <a:solidFill>
                  <a:srgbClr val="C00000"/>
                </a:solidFill>
              </a:rPr>
              <a:t>AOCI in the balance sheet </a:t>
            </a:r>
            <a:r>
              <a:rPr lang="en-IN" dirty="0"/>
              <a:t>also is reported net of tax</a:t>
            </a:r>
            <a:endParaRPr lang="en-US" dirty="0"/>
          </a:p>
        </p:txBody>
      </p:sp>
      <p:sp>
        <p:nvSpPr>
          <p:cNvPr id="4" name="Rectangle 3"/>
          <p:cNvSpPr/>
          <p:nvPr/>
        </p:nvSpPr>
        <p:spPr>
          <a:xfrm>
            <a:off x="811688" y="2600980"/>
            <a:ext cx="6503512" cy="523220"/>
          </a:xfrm>
          <a:prstGeom prst="rect">
            <a:avLst/>
          </a:prstGeom>
          <a:solidFill>
            <a:schemeClr val="accent1">
              <a:lumMod val="20000"/>
              <a:lumOff val="80000"/>
            </a:schemeClr>
          </a:solidFill>
          <a:ln w="19050">
            <a:solidFill>
              <a:schemeClr val="tx2">
                <a:lumMod val="60000"/>
                <a:lumOff val="40000"/>
              </a:schemeClr>
            </a:solidFill>
          </a:ln>
        </p:spPr>
        <p:txBody>
          <a:bodyPr wrap="none">
            <a:spAutoFit/>
          </a:bodyPr>
          <a:lstStyle/>
          <a:p>
            <a:r>
              <a:rPr lang="en-IN" sz="2800" dirty="0"/>
              <a:t>Tax expense for a gain, tax savings for a loss</a:t>
            </a:r>
          </a:p>
        </p:txBody>
      </p:sp>
      <p:cxnSp>
        <p:nvCxnSpPr>
          <p:cNvPr id="13" name="Straight Arrow Connector 12"/>
          <p:cNvCxnSpPr/>
          <p:nvPr/>
        </p:nvCxnSpPr>
        <p:spPr>
          <a:xfrm>
            <a:off x="1600200" y="2235200"/>
            <a:ext cx="0" cy="353409"/>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98934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78125"/>
            <a:ext cx="8382000" cy="1444625"/>
          </a:xfrm>
        </p:spPr>
        <p:txBody>
          <a:bodyPr>
            <a:noAutofit/>
          </a:bodyPr>
          <a:lstStyle/>
          <a:p>
            <a:r>
              <a:rPr lang="en-US" dirty="0"/>
              <a:t>Pension Spreadsheet</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LO17-8</a:t>
            </a:r>
          </a:p>
        </p:txBody>
      </p:sp>
      <p:pic>
        <p:nvPicPr>
          <p:cNvPr id="2" name="Picture 1"/>
          <p:cNvPicPr>
            <a:picLocks noChangeAspect="1"/>
          </p:cNvPicPr>
          <p:nvPr/>
        </p:nvPicPr>
        <p:blipFill>
          <a:blip r:embed="rId3"/>
          <a:stretch>
            <a:fillRect/>
          </a:stretch>
        </p:blipFill>
        <p:spPr>
          <a:xfrm>
            <a:off x="1295399" y="914400"/>
            <a:ext cx="7315200" cy="5477946"/>
          </a:xfrm>
          <a:prstGeom prst="rect">
            <a:avLst/>
          </a:prstGeom>
        </p:spPr>
      </p:pic>
      <p:sp>
        <p:nvSpPr>
          <p:cNvPr id="15" name="Rectangle 14"/>
          <p:cNvSpPr/>
          <p:nvPr/>
        </p:nvSpPr>
        <p:spPr>
          <a:xfrm>
            <a:off x="3581400" y="2057400"/>
            <a:ext cx="566777" cy="3810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4148177" y="1914400"/>
            <a:ext cx="685801" cy="3953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4836873" y="1524000"/>
            <a:ext cx="1335328" cy="43434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6163520" y="1914400"/>
            <a:ext cx="837435" cy="39505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7006004" y="2058637"/>
            <a:ext cx="528351" cy="38075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7558469" y="1524000"/>
            <a:ext cx="847344" cy="4350571"/>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811182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1500"/>
                                  </p:stCondLst>
                                  <p:childTnLst>
                                    <p:animEffect transition="out" filter="fade">
                                      <p:cBhvr>
                                        <p:cTn id="6" dur="2000" tmFilter="0, 0; .2, .5; .8, .5; 1, 0"/>
                                        <p:tgtEl>
                                          <p:spTgt spid="15"/>
                                        </p:tgtEl>
                                      </p:cBhvr>
                                    </p:animEffect>
                                    <p:animScale>
                                      <p:cBhvr>
                                        <p:cTn id="7" dur="1000" autoRev="1" fill="hold"/>
                                        <p:tgtEl>
                                          <p:spTgt spid="15"/>
                                        </p:tgtEl>
                                      </p:cBhvr>
                                      <p:by x="105000" y="105000"/>
                                    </p:animScale>
                                  </p:childTnLst>
                                </p:cTn>
                              </p:par>
                              <p:par>
                                <p:cTn id="8" presetID="1" presetClass="exit" presetSubtype="0" fill="hold" grpId="1" nodeType="withEffect">
                                  <p:stCondLst>
                                    <p:cond delay="0"/>
                                  </p:stCondLst>
                                  <p:childTnLst>
                                    <p:set>
                                      <p:cBhvr>
                                        <p:cTn id="9" dur="1" fill="hold">
                                          <p:stCondLst>
                                            <p:cond delay="0"/>
                                          </p:stCondLst>
                                        </p:cTn>
                                        <p:tgtEl>
                                          <p:spTgt spid="15"/>
                                        </p:tgtEl>
                                        <p:attrNameLst>
                                          <p:attrName>style.visibility</p:attrName>
                                        </p:attrNameLst>
                                      </p:cBhvr>
                                      <p:to>
                                        <p:strVal val="hidden"/>
                                      </p:to>
                                    </p:set>
                                  </p:childTnLst>
                                </p:cTn>
                              </p:par>
                            </p:childTnLst>
                          </p:cTn>
                        </p:par>
                        <p:par>
                          <p:cTn id="10" fill="hold">
                            <p:stCondLst>
                              <p:cond delay="3500"/>
                            </p:stCondLst>
                            <p:childTnLst>
                              <p:par>
                                <p:cTn id="11" presetID="26" presetClass="emph" presetSubtype="0" fill="hold" grpId="0" nodeType="afterEffect">
                                  <p:stCondLst>
                                    <p:cond delay="0"/>
                                  </p:stCondLst>
                                  <p:childTnLst>
                                    <p:animEffect transition="out" filter="fade">
                                      <p:cBhvr>
                                        <p:cTn id="12" dur="500" tmFilter="0, 0; .2, .5; .8, .5; 1, 0"/>
                                        <p:tgtEl>
                                          <p:spTgt spid="16"/>
                                        </p:tgtEl>
                                      </p:cBhvr>
                                    </p:animEffect>
                                    <p:animScale>
                                      <p:cBhvr>
                                        <p:cTn id="13" dur="250" autoRev="1" fill="hold"/>
                                        <p:tgtEl>
                                          <p:spTgt spid="16"/>
                                        </p:tgtEl>
                                      </p:cBhvr>
                                      <p:by x="105000" y="105000"/>
                                    </p:animScale>
                                  </p:childTnLst>
                                </p:cTn>
                              </p:par>
                              <p:par>
                                <p:cTn id="14" presetID="1" presetClass="exit" presetSubtype="0" fill="hold" grpId="1" nodeType="withEffect">
                                  <p:stCondLst>
                                    <p:cond delay="0"/>
                                  </p:stCondLst>
                                  <p:childTnLst>
                                    <p:set>
                                      <p:cBhvr>
                                        <p:cTn id="15" dur="1" fill="hold">
                                          <p:stCondLst>
                                            <p:cond delay="0"/>
                                          </p:stCondLst>
                                        </p:cTn>
                                        <p:tgtEl>
                                          <p:spTgt spid="16"/>
                                        </p:tgtEl>
                                        <p:attrNameLst>
                                          <p:attrName>style.visibility</p:attrName>
                                        </p:attrNameLst>
                                      </p:cBhvr>
                                      <p:to>
                                        <p:strVal val="hidden"/>
                                      </p:to>
                                    </p:set>
                                  </p:childTnLst>
                                </p:cTn>
                              </p:par>
                            </p:childTnLst>
                          </p:cTn>
                        </p:par>
                        <p:par>
                          <p:cTn id="16" fill="hold">
                            <p:stCondLst>
                              <p:cond delay="4000"/>
                            </p:stCondLst>
                            <p:childTnLst>
                              <p:par>
                                <p:cTn id="17" presetID="26" presetClass="emph" presetSubtype="0" fill="hold" grpId="0" nodeType="afterEffect">
                                  <p:stCondLst>
                                    <p:cond delay="2000"/>
                                  </p:stCondLst>
                                  <p:childTnLst>
                                    <p:animEffect transition="out" filter="fade">
                                      <p:cBhvr>
                                        <p:cTn id="18" dur="2000" tmFilter="0, 0; .2, .5; .8, .5; 1, 0"/>
                                        <p:tgtEl>
                                          <p:spTgt spid="17"/>
                                        </p:tgtEl>
                                      </p:cBhvr>
                                    </p:animEffect>
                                    <p:animScale>
                                      <p:cBhvr>
                                        <p:cTn id="19" dur="1000" autoRev="1" fill="hold"/>
                                        <p:tgtEl>
                                          <p:spTgt spid="17"/>
                                        </p:tgtEl>
                                      </p:cBhvr>
                                      <p:by x="105000" y="105000"/>
                                    </p:animScale>
                                  </p:childTnLst>
                                </p:cTn>
                              </p:par>
                              <p:par>
                                <p:cTn id="20" presetID="1" presetClass="exit" presetSubtype="0" fill="hold" grpId="1" nodeType="withEffect">
                                  <p:stCondLst>
                                    <p:cond delay="2000"/>
                                  </p:stCondLst>
                                  <p:childTnLst>
                                    <p:set>
                                      <p:cBhvr>
                                        <p:cTn id="21" dur="1" fill="hold">
                                          <p:stCondLst>
                                            <p:cond delay="0"/>
                                          </p:stCondLst>
                                        </p:cTn>
                                        <p:tgtEl>
                                          <p:spTgt spid="17"/>
                                        </p:tgtEl>
                                        <p:attrNameLst>
                                          <p:attrName>style.visibility</p:attrName>
                                        </p:attrNameLst>
                                      </p:cBhvr>
                                      <p:to>
                                        <p:strVal val="hidden"/>
                                      </p:to>
                                    </p:set>
                                  </p:childTnLst>
                                </p:cTn>
                              </p:par>
                            </p:childTnLst>
                          </p:cTn>
                        </p:par>
                        <p:par>
                          <p:cTn id="22" fill="hold">
                            <p:stCondLst>
                              <p:cond delay="8000"/>
                            </p:stCondLst>
                            <p:childTnLst>
                              <p:par>
                                <p:cTn id="23" presetID="26" presetClass="emph" presetSubtype="0" fill="hold" grpId="0" nodeType="afterEffect">
                                  <p:stCondLst>
                                    <p:cond delay="2000"/>
                                  </p:stCondLst>
                                  <p:childTnLst>
                                    <p:animEffect transition="out" filter="fade">
                                      <p:cBhvr>
                                        <p:cTn id="24" dur="2000" tmFilter="0, 0; .2, .5; .8, .5; 1, 0"/>
                                        <p:tgtEl>
                                          <p:spTgt spid="18"/>
                                        </p:tgtEl>
                                      </p:cBhvr>
                                    </p:animEffect>
                                    <p:animScale>
                                      <p:cBhvr>
                                        <p:cTn id="25" dur="1000" autoRev="1" fill="hold"/>
                                        <p:tgtEl>
                                          <p:spTgt spid="18"/>
                                        </p:tgtEl>
                                      </p:cBhvr>
                                      <p:by x="105000" y="105000"/>
                                    </p:animScale>
                                  </p:childTnLst>
                                </p:cTn>
                              </p:par>
                              <p:par>
                                <p:cTn id="26" presetID="1" presetClass="exit" presetSubtype="0" fill="hold" grpId="1" nodeType="withEffect">
                                  <p:stCondLst>
                                    <p:cond delay="0"/>
                                  </p:stCondLst>
                                  <p:childTnLst>
                                    <p:set>
                                      <p:cBhvr>
                                        <p:cTn id="27" dur="1" fill="hold">
                                          <p:stCondLst>
                                            <p:cond delay="0"/>
                                          </p:stCondLst>
                                        </p:cTn>
                                        <p:tgtEl>
                                          <p:spTgt spid="18"/>
                                        </p:tgtEl>
                                        <p:attrNameLst>
                                          <p:attrName>style.visibility</p:attrName>
                                        </p:attrNameLst>
                                      </p:cBhvr>
                                      <p:to>
                                        <p:strVal val="hidden"/>
                                      </p:to>
                                    </p:set>
                                  </p:childTnLst>
                                </p:cTn>
                              </p:par>
                            </p:childTnLst>
                          </p:cTn>
                        </p:par>
                        <p:par>
                          <p:cTn id="28" fill="hold">
                            <p:stCondLst>
                              <p:cond delay="12000"/>
                            </p:stCondLst>
                            <p:childTnLst>
                              <p:par>
                                <p:cTn id="29" presetID="26" presetClass="emph" presetSubtype="0" fill="hold" grpId="0" nodeType="afterEffect">
                                  <p:stCondLst>
                                    <p:cond delay="2000"/>
                                  </p:stCondLst>
                                  <p:childTnLst>
                                    <p:animEffect transition="out" filter="fade">
                                      <p:cBhvr>
                                        <p:cTn id="30" dur="2000" tmFilter="0, 0; .2, .5; .8, .5; 1, 0"/>
                                        <p:tgtEl>
                                          <p:spTgt spid="19"/>
                                        </p:tgtEl>
                                      </p:cBhvr>
                                    </p:animEffect>
                                    <p:animScale>
                                      <p:cBhvr>
                                        <p:cTn id="31" dur="1000" autoRev="1" fill="hold"/>
                                        <p:tgtEl>
                                          <p:spTgt spid="19"/>
                                        </p:tgtEl>
                                      </p:cBhvr>
                                      <p:by x="105000" y="105000"/>
                                    </p:animScale>
                                  </p:childTnLst>
                                </p:cTn>
                              </p:par>
                              <p:par>
                                <p:cTn id="32" presetID="1" presetClass="exit" presetSubtype="0" fill="hold" grpId="1" nodeType="withEffect">
                                  <p:stCondLst>
                                    <p:cond delay="0"/>
                                  </p:stCondLst>
                                  <p:childTnLst>
                                    <p:set>
                                      <p:cBhvr>
                                        <p:cTn id="33" dur="1" fill="hold">
                                          <p:stCondLst>
                                            <p:cond delay="0"/>
                                          </p:stCondLst>
                                        </p:cTn>
                                        <p:tgtEl>
                                          <p:spTgt spid="19"/>
                                        </p:tgtEl>
                                        <p:attrNameLst>
                                          <p:attrName>style.visibility</p:attrName>
                                        </p:attrNameLst>
                                      </p:cBhvr>
                                      <p:to>
                                        <p:strVal val="hidden"/>
                                      </p:to>
                                    </p:set>
                                  </p:childTnLst>
                                </p:cTn>
                              </p:par>
                            </p:childTnLst>
                          </p:cTn>
                        </p:par>
                        <p:par>
                          <p:cTn id="34" fill="hold">
                            <p:stCondLst>
                              <p:cond delay="16000"/>
                            </p:stCondLst>
                            <p:childTnLst>
                              <p:par>
                                <p:cTn id="35" presetID="26" presetClass="emph" presetSubtype="0" fill="hold" grpId="0" nodeType="afterEffect">
                                  <p:stCondLst>
                                    <p:cond delay="2000"/>
                                  </p:stCondLst>
                                  <p:childTnLst>
                                    <p:animEffect transition="out" filter="fade">
                                      <p:cBhvr>
                                        <p:cTn id="36" dur="2000" tmFilter="0, 0; .2, .5; .8, .5; 1, 0"/>
                                        <p:tgtEl>
                                          <p:spTgt spid="20"/>
                                        </p:tgtEl>
                                      </p:cBhvr>
                                    </p:animEffect>
                                    <p:animScale>
                                      <p:cBhvr>
                                        <p:cTn id="37" dur="1000" autoRev="1" fill="hold"/>
                                        <p:tgtEl>
                                          <p:spTgt spid="2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Settlement or Curtailment of Pension Plans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LO17-8</a:t>
            </a:r>
          </a:p>
        </p:txBody>
      </p:sp>
      <p:sp>
        <p:nvSpPr>
          <p:cNvPr id="15" name="Content Placeholder 4"/>
          <p:cNvSpPr>
            <a:spLocks noGrp="1"/>
          </p:cNvSpPr>
          <p:nvPr>
            <p:ph idx="1"/>
          </p:nvPr>
        </p:nvSpPr>
        <p:spPr>
          <a:xfrm>
            <a:off x="774700" y="1444626"/>
            <a:ext cx="8013600" cy="5057775"/>
          </a:xfrm>
        </p:spPr>
        <p:txBody>
          <a:bodyPr>
            <a:normAutofit/>
          </a:bodyPr>
          <a:lstStyle/>
          <a:p>
            <a:r>
              <a:rPr lang="en-IN" dirty="0"/>
              <a:t>Companies sometimes terminate defined benefit plans to reduce costs and lessen risk</a:t>
            </a:r>
          </a:p>
          <a:p>
            <a:r>
              <a:rPr lang="en-IN" dirty="0"/>
              <a:t>Instead many provide defined contribution plans</a:t>
            </a:r>
          </a:p>
          <a:p>
            <a:pPr marL="0" indent="0">
              <a:buNone/>
            </a:pPr>
            <a:r>
              <a:rPr lang="en-IN" b="1" dirty="0">
                <a:solidFill>
                  <a:srgbClr val="C00000"/>
                </a:solidFill>
              </a:rPr>
              <a:t>Gain on the Termination of a Defined Benefit Plan—Melville Corporation</a:t>
            </a:r>
            <a:endParaRPr lang="en-US" b="1" dirty="0">
              <a:solidFill>
                <a:srgbClr val="C00000"/>
              </a:solidFill>
            </a:endParaRPr>
          </a:p>
        </p:txBody>
      </p:sp>
      <p:sp>
        <p:nvSpPr>
          <p:cNvPr id="17" name="Round Diagonal Corner Rectangle 16"/>
          <p:cNvSpPr/>
          <p:nvPr/>
        </p:nvSpPr>
        <p:spPr>
          <a:xfrm>
            <a:off x="914400" y="3886200"/>
            <a:ext cx="8001000" cy="2209800"/>
          </a:xfrm>
          <a:prstGeom prst="round2DiagRect">
            <a:avLst>
              <a:gd name="adj1" fmla="val 0"/>
              <a:gd name="adj2" fmla="val 7184"/>
            </a:avLst>
          </a:prstGeom>
          <a:solidFill>
            <a:srgbClr val="CEE3E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4018014"/>
            <a:ext cx="7798283" cy="19255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17097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fade">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7170"/>
                                        </p:tgtEl>
                                        <p:attrNameLst>
                                          <p:attrName>style.visibility</p:attrName>
                                        </p:attrNameLst>
                                      </p:cBhvr>
                                      <p:to>
                                        <p:strVal val="visible"/>
                                      </p:to>
                                    </p:set>
                                    <p:animEffect transition="in" filter="fade">
                                      <p:cBhvr>
                                        <p:cTn id="25"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1" y="-381000"/>
            <a:ext cx="8381999" cy="1219200"/>
          </a:xfrm>
        </p:spPr>
        <p:txBody>
          <a:bodyPr>
            <a:noAutofit/>
          </a:bodyPr>
          <a:lstStyle/>
          <a:p>
            <a:pPr algn="ctr"/>
            <a:r>
              <a:rPr lang="en-US" dirty="0"/>
              <a:t>IFRS: Accounting for Gains and Losses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graphicFrame>
        <p:nvGraphicFramePr>
          <p:cNvPr id="3" name="Table 2"/>
          <p:cNvGraphicFramePr>
            <a:graphicFrameLocks noGrp="1"/>
          </p:cNvGraphicFramePr>
          <p:nvPr>
            <p:extLst>
              <p:ext uri="{D42A27DB-BD31-4B8C-83A1-F6EECF244321}">
                <p14:modId xmlns:p14="http://schemas.microsoft.com/office/powerpoint/2010/main" val="2035400035"/>
              </p:ext>
            </p:extLst>
          </p:nvPr>
        </p:nvGraphicFramePr>
        <p:xfrm>
          <a:off x="685800" y="609600"/>
          <a:ext cx="8330737" cy="5913120"/>
        </p:xfrm>
        <a:graphic>
          <a:graphicData uri="http://schemas.openxmlformats.org/drawingml/2006/table">
            <a:tbl>
              <a:tblPr firstRow="1" bandRow="1">
                <a:tableStyleId>{F2DE63D5-997A-4646-A377-4702673A728D}</a:tableStyleId>
              </a:tblPr>
              <a:tblGrid>
                <a:gridCol w="4166519">
                  <a:extLst>
                    <a:ext uri="{9D8B030D-6E8A-4147-A177-3AD203B41FA5}">
                      <a16:colId xmlns="" xmlns:a16="http://schemas.microsoft.com/office/drawing/2014/main" val="20000"/>
                    </a:ext>
                  </a:extLst>
                </a:gridCol>
                <a:gridCol w="4164218">
                  <a:extLst>
                    <a:ext uri="{9D8B030D-6E8A-4147-A177-3AD203B41FA5}">
                      <a16:colId xmlns="" xmlns:a16="http://schemas.microsoft.com/office/drawing/2014/main"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600" b="1" kern="1200" dirty="0">
                          <a:solidFill>
                            <a:schemeClr val="tx1"/>
                          </a:solidFill>
                          <a:latin typeface="+mn-lt"/>
                          <a:ea typeface="+mn-ea"/>
                          <a:cs typeface="+mn-cs"/>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600" dirty="0">
                          <a:solidFill>
                            <a:schemeClr val="tx1"/>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extLst>
                  <a:ext uri="{0D108BD9-81ED-4DB2-BD59-A6C34878D82A}">
                    <a16:rowId xmlns="" xmlns:a16="http://schemas.microsoft.com/office/drawing/2014/main" val="10000"/>
                  </a:ext>
                </a:extLst>
              </a:tr>
              <a:tr h="297033">
                <a:tc gridSpan="2">
                  <a:txBody>
                    <a:bodyPr/>
                    <a:lstStyle/>
                    <a:p>
                      <a:pPr algn="ctr"/>
                      <a:r>
                        <a:rPr lang="en-IN" sz="2600" b="1" dirty="0">
                          <a:solidFill>
                            <a:sysClr val="windowText" lastClr="000000"/>
                          </a:solidFill>
                        </a:rPr>
                        <a:t>Accounting for </a:t>
                      </a:r>
                      <a:r>
                        <a:rPr lang="en-IN" sz="2600" b="1" dirty="0" smtClean="0">
                          <a:solidFill>
                            <a:sysClr val="windowText" lastClr="000000"/>
                          </a:solidFill>
                        </a:rPr>
                        <a:t>Losses </a:t>
                      </a:r>
                      <a:r>
                        <a:rPr lang="en-IN" sz="2600" b="1" dirty="0">
                          <a:solidFill>
                            <a:sysClr val="windowText" lastClr="000000"/>
                          </a:solidFill>
                        </a:rPr>
                        <a:t>and Gains in Defined Benefit Plans </a:t>
                      </a:r>
                      <a:endParaRPr lang="en-US" sz="2600" b="1"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tc hMerge="1">
                  <a:txBody>
                    <a:bodyPr/>
                    <a:lstStyle/>
                    <a:p>
                      <a:endParaRPr lang="en-US"/>
                    </a:p>
                  </a:txBody>
                  <a:tcPr/>
                </a:tc>
                <a:extLst>
                  <a:ext uri="{0D108BD9-81ED-4DB2-BD59-A6C34878D82A}">
                    <a16:rowId xmlns="" xmlns:a16="http://schemas.microsoft.com/office/drawing/2014/main" val="10001"/>
                  </a:ext>
                </a:extLst>
              </a:tr>
              <a:tr h="363321">
                <a:tc>
                  <a:txBody>
                    <a:bodyPr/>
                    <a:lstStyle/>
                    <a:p>
                      <a:pPr algn="l"/>
                      <a:r>
                        <a:rPr lang="en-IN" sz="2400" dirty="0"/>
                        <a:t>We use </a:t>
                      </a:r>
                      <a:r>
                        <a:rPr lang="en-IN" sz="2400" b="1" dirty="0">
                          <a:solidFill>
                            <a:srgbClr val="C00000"/>
                          </a:solidFill>
                        </a:rPr>
                        <a:t>different rates </a:t>
                      </a:r>
                      <a:r>
                        <a:rPr lang="en-IN" sz="2400" dirty="0"/>
                        <a:t>for the interest cost on the defined benefit obligation and the interest revenue on the plan assets.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algn="l"/>
                      <a:r>
                        <a:rPr lang="en-IN" sz="2400" dirty="0"/>
                        <a:t>We use the </a:t>
                      </a:r>
                      <a:r>
                        <a:rPr lang="en-IN" sz="2400" b="1" dirty="0">
                          <a:solidFill>
                            <a:srgbClr val="C00000"/>
                          </a:solidFill>
                        </a:rPr>
                        <a:t>same rate </a:t>
                      </a:r>
                      <a:r>
                        <a:rPr lang="en-IN" sz="2400" dirty="0"/>
                        <a:t>for both the interest cost on the defined benefit obligation and the interest revenue on the plan assets.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2"/>
                  </a:ext>
                </a:extLst>
              </a:tr>
              <a:tr h="285593">
                <a:tc>
                  <a:txBody>
                    <a:bodyPr/>
                    <a:lstStyle/>
                    <a:p>
                      <a:pPr algn="l"/>
                      <a:r>
                        <a:rPr lang="en-IN" sz="2400" dirty="0"/>
                        <a:t>OCI items in the statement of comprehensive income are </a:t>
                      </a:r>
                      <a:r>
                        <a:rPr lang="en-IN" sz="2400" b="1" dirty="0">
                          <a:solidFill>
                            <a:srgbClr val="C00000"/>
                          </a:solidFill>
                        </a:rPr>
                        <a:t>gradually amortized or recycled out of OCI </a:t>
                      </a:r>
                      <a:r>
                        <a:rPr lang="en-IN" sz="2400" dirty="0"/>
                        <a:t>and into expense, when the accumulated net gain or net loss exceeds the 10% threshold.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algn="l"/>
                      <a:r>
                        <a:rPr lang="en-IN" sz="2400" dirty="0"/>
                        <a:t>OCI items in the statement of comprehensive income are </a:t>
                      </a:r>
                      <a:r>
                        <a:rPr lang="en-IN" sz="2400" b="1" dirty="0">
                          <a:solidFill>
                            <a:srgbClr val="C00000"/>
                          </a:solidFill>
                        </a:rPr>
                        <a:t>not subsequently amortized out of OCI</a:t>
                      </a:r>
                      <a:r>
                        <a:rPr lang="en-IN" sz="2400" dirty="0"/>
                        <a:t> and into expense, instead, those amounts remain in the balance sheet as accumulated other comprehensive income.</a:t>
                      </a:r>
                    </a:p>
                    <a:p>
                      <a:pPr algn="l"/>
                      <a:endParaRPr lang="en-I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34333058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295400"/>
          </a:xfrm>
        </p:spPr>
        <p:txBody>
          <a:bodyPr>
            <a:noAutofit/>
          </a:bodyPr>
          <a:lstStyle/>
          <a:p>
            <a:r>
              <a:rPr lang="en-IN" dirty="0"/>
              <a:t>IFRS: Interest Cost</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9" name="Rectangle 8"/>
          <p:cNvSpPr/>
          <p:nvPr/>
        </p:nvSpPr>
        <p:spPr>
          <a:xfrm>
            <a:off x="762000" y="1066800"/>
            <a:ext cx="8229600" cy="204184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solidFill>
                <a:prstClr val="white"/>
              </a:solidFill>
            </a:endParaRPr>
          </a:p>
        </p:txBody>
      </p:sp>
      <p:sp>
        <p:nvSpPr>
          <p:cNvPr id="10" name="TextBox 9"/>
          <p:cNvSpPr txBox="1">
            <a:spLocks noChangeArrowheads="1"/>
          </p:cNvSpPr>
          <p:nvPr/>
        </p:nvSpPr>
        <p:spPr bwMode="auto">
          <a:xfrm>
            <a:off x="884723" y="1452881"/>
            <a:ext cx="4686300" cy="492443"/>
          </a:xfrm>
          <a:prstGeom prst="rect">
            <a:avLst/>
          </a:prstGeom>
          <a:noFill/>
          <a:ln w="9525">
            <a:noFill/>
            <a:miter lim="800000"/>
            <a:headEnd/>
            <a:tailEnd/>
          </a:ln>
        </p:spPr>
        <p:txBody>
          <a:bodyPr>
            <a:spAutoFit/>
          </a:bodyPr>
          <a:lstStyle/>
          <a:p>
            <a:pPr algn="ctr"/>
            <a:r>
              <a:rPr lang="en-US" sz="2600" b="1" dirty="0">
                <a:solidFill>
                  <a:prstClr val="black"/>
                </a:solidFill>
              </a:rPr>
              <a:t>Journal Entry</a:t>
            </a:r>
            <a:endParaRPr lang="en-IN" sz="2600" b="1" baseline="30000" dirty="0">
              <a:solidFill>
                <a:prstClr val="black"/>
              </a:solidFill>
            </a:endParaRPr>
          </a:p>
        </p:txBody>
      </p:sp>
      <p:cxnSp>
        <p:nvCxnSpPr>
          <p:cNvPr id="11" name="Straight Connector 10"/>
          <p:cNvCxnSpPr/>
          <p:nvPr/>
        </p:nvCxnSpPr>
        <p:spPr>
          <a:xfrm>
            <a:off x="762000" y="1929129"/>
            <a:ext cx="82432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770423" y="1936712"/>
            <a:ext cx="2403924" cy="404812"/>
          </a:xfrm>
          <a:prstGeom prst="rect">
            <a:avLst/>
          </a:prstGeom>
          <a:noFill/>
          <a:ln w="9525">
            <a:noFill/>
            <a:miter lim="800000"/>
            <a:headEnd/>
            <a:tailEnd/>
          </a:ln>
        </p:spPr>
        <p:txBody>
          <a:bodyPr/>
          <a:lstStyle/>
          <a:p>
            <a:r>
              <a:rPr lang="en-IN" sz="2400" b="1" dirty="0">
                <a:solidFill>
                  <a:srgbClr val="C00000"/>
                </a:solidFill>
              </a:rPr>
              <a:t>Net interest cost</a:t>
            </a:r>
          </a:p>
        </p:txBody>
      </p:sp>
      <p:sp>
        <p:nvSpPr>
          <p:cNvPr id="13" name="TextBox 12"/>
          <p:cNvSpPr txBox="1">
            <a:spLocks noChangeArrowheads="1"/>
          </p:cNvSpPr>
          <p:nvPr/>
        </p:nvSpPr>
        <p:spPr bwMode="auto">
          <a:xfrm>
            <a:off x="770423" y="2272144"/>
            <a:ext cx="2222474" cy="404813"/>
          </a:xfrm>
          <a:prstGeom prst="rect">
            <a:avLst/>
          </a:prstGeom>
          <a:noFill/>
          <a:ln w="9525">
            <a:noFill/>
            <a:miter lim="800000"/>
            <a:headEnd/>
            <a:tailEnd/>
          </a:ln>
        </p:spPr>
        <p:txBody>
          <a:bodyPr/>
          <a:lstStyle/>
          <a:p>
            <a:r>
              <a:rPr lang="en-IN" sz="2400" dirty="0">
                <a:solidFill>
                  <a:prstClr val="black"/>
                </a:solidFill>
              </a:rPr>
              <a:t>Plan assets </a:t>
            </a:r>
          </a:p>
        </p:txBody>
      </p:sp>
      <p:sp>
        <p:nvSpPr>
          <p:cNvPr id="14" name="TextBox 13"/>
          <p:cNvSpPr txBox="1">
            <a:spLocks noChangeArrowheads="1"/>
          </p:cNvSpPr>
          <p:nvPr/>
        </p:nvSpPr>
        <p:spPr bwMode="auto">
          <a:xfrm>
            <a:off x="6339301" y="1936712"/>
            <a:ext cx="1174822" cy="404812"/>
          </a:xfrm>
          <a:prstGeom prst="rect">
            <a:avLst/>
          </a:prstGeom>
          <a:noFill/>
          <a:ln w="9525">
            <a:noFill/>
            <a:miter lim="800000"/>
            <a:headEnd/>
            <a:tailEnd/>
          </a:ln>
        </p:spPr>
        <p:txBody>
          <a:bodyPr/>
          <a:lstStyle/>
          <a:p>
            <a:pPr algn="ctr"/>
            <a:r>
              <a:rPr lang="en-IN" sz="2600" b="1" dirty="0">
                <a:solidFill>
                  <a:srgbClr val="C00000"/>
                </a:solidFill>
              </a:rPr>
              <a:t>6</a:t>
            </a:r>
          </a:p>
        </p:txBody>
      </p:sp>
      <p:sp>
        <p:nvSpPr>
          <p:cNvPr id="15" name="TextBox 14"/>
          <p:cNvSpPr txBox="1">
            <a:spLocks noChangeArrowheads="1"/>
          </p:cNvSpPr>
          <p:nvPr/>
        </p:nvSpPr>
        <p:spPr bwMode="auto">
          <a:xfrm>
            <a:off x="6318673" y="2272144"/>
            <a:ext cx="1068020" cy="404813"/>
          </a:xfrm>
          <a:prstGeom prst="rect">
            <a:avLst/>
          </a:prstGeom>
          <a:noFill/>
          <a:ln w="9525">
            <a:noFill/>
            <a:miter lim="800000"/>
            <a:headEnd/>
            <a:tailEnd/>
          </a:ln>
        </p:spPr>
        <p:txBody>
          <a:bodyPr/>
          <a:lstStyle/>
          <a:p>
            <a:pPr algn="ctr"/>
            <a:r>
              <a:rPr lang="en-IN" sz="2600" dirty="0">
                <a:solidFill>
                  <a:prstClr val="black"/>
                </a:solidFill>
              </a:rPr>
              <a:t>18</a:t>
            </a:r>
          </a:p>
        </p:txBody>
      </p:sp>
      <p:sp>
        <p:nvSpPr>
          <p:cNvPr id="16" name="TextBox 15"/>
          <p:cNvSpPr txBox="1">
            <a:spLocks noChangeArrowheads="1"/>
          </p:cNvSpPr>
          <p:nvPr/>
        </p:nvSpPr>
        <p:spPr bwMode="auto">
          <a:xfrm>
            <a:off x="7538840" y="1446529"/>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Credit</a:t>
            </a:r>
            <a:endParaRPr lang="en-IN" sz="2600" b="1" baseline="30000" dirty="0">
              <a:solidFill>
                <a:prstClr val="black"/>
              </a:solidFill>
            </a:endParaRPr>
          </a:p>
        </p:txBody>
      </p:sp>
      <p:sp>
        <p:nvSpPr>
          <p:cNvPr id="17" name="TextBox 16"/>
          <p:cNvSpPr txBox="1">
            <a:spLocks noChangeArrowheads="1"/>
          </p:cNvSpPr>
          <p:nvPr/>
        </p:nvSpPr>
        <p:spPr bwMode="auto">
          <a:xfrm>
            <a:off x="6181527" y="1446529"/>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Debit</a:t>
            </a:r>
            <a:endParaRPr lang="en-IN" sz="2600" b="1" baseline="30000" dirty="0">
              <a:solidFill>
                <a:prstClr val="black"/>
              </a:solidFill>
            </a:endParaRPr>
          </a:p>
        </p:txBody>
      </p:sp>
      <p:sp>
        <p:nvSpPr>
          <p:cNvPr id="18" name="TextBox 17"/>
          <p:cNvSpPr txBox="1">
            <a:spLocks noChangeArrowheads="1"/>
          </p:cNvSpPr>
          <p:nvPr/>
        </p:nvSpPr>
        <p:spPr bwMode="auto">
          <a:xfrm>
            <a:off x="770423" y="2613343"/>
            <a:ext cx="2222474" cy="404813"/>
          </a:xfrm>
          <a:prstGeom prst="rect">
            <a:avLst/>
          </a:prstGeom>
          <a:noFill/>
          <a:ln w="9525">
            <a:noFill/>
            <a:miter lim="800000"/>
            <a:headEnd/>
            <a:tailEnd/>
          </a:ln>
        </p:spPr>
        <p:txBody>
          <a:bodyPr/>
          <a:lstStyle/>
          <a:p>
            <a:r>
              <a:rPr lang="en-IN" sz="2400" dirty="0">
                <a:solidFill>
                  <a:prstClr val="black"/>
                </a:solidFill>
              </a:rPr>
              <a:t>	DBO </a:t>
            </a:r>
          </a:p>
        </p:txBody>
      </p:sp>
      <p:sp>
        <p:nvSpPr>
          <p:cNvPr id="19" name="TextBox 18"/>
          <p:cNvSpPr txBox="1">
            <a:spLocks noChangeArrowheads="1"/>
          </p:cNvSpPr>
          <p:nvPr/>
        </p:nvSpPr>
        <p:spPr bwMode="auto">
          <a:xfrm>
            <a:off x="2154697" y="3698910"/>
            <a:ext cx="2654326" cy="445294"/>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lstStyle/>
          <a:p>
            <a:pPr algn="ctr"/>
            <a:r>
              <a:rPr lang="en-IN" sz="2400" b="1" dirty="0">
                <a:solidFill>
                  <a:srgbClr val="C00000"/>
                </a:solidFill>
              </a:rPr>
              <a:t>(6% × [$400 </a:t>
            </a:r>
            <a:r>
              <a:rPr lang="en-IN" sz="2400" b="1" dirty="0" smtClean="0">
                <a:solidFill>
                  <a:srgbClr val="C00000"/>
                </a:solidFill>
              </a:rPr>
              <a:t>− </a:t>
            </a:r>
            <a:r>
              <a:rPr lang="en-IN" sz="2400" b="1" dirty="0">
                <a:solidFill>
                  <a:srgbClr val="C00000"/>
                </a:solidFill>
              </a:rPr>
              <a:t>300])</a:t>
            </a:r>
          </a:p>
        </p:txBody>
      </p:sp>
      <p:sp>
        <p:nvSpPr>
          <p:cNvPr id="20" name="TextBox 19"/>
          <p:cNvSpPr txBox="1">
            <a:spLocks noChangeArrowheads="1"/>
          </p:cNvSpPr>
          <p:nvPr/>
        </p:nvSpPr>
        <p:spPr bwMode="auto">
          <a:xfrm>
            <a:off x="922823" y="4514630"/>
            <a:ext cx="3886200" cy="445294"/>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lstStyle/>
          <a:p>
            <a:pPr algn="ctr"/>
            <a:r>
              <a:rPr lang="en-IN" sz="2400" dirty="0">
                <a:solidFill>
                  <a:prstClr val="black"/>
                </a:solidFill>
              </a:rPr>
              <a:t>(6% × $300: interest income)</a:t>
            </a:r>
          </a:p>
        </p:txBody>
      </p:sp>
      <p:sp>
        <p:nvSpPr>
          <p:cNvPr id="21" name="TextBox 20"/>
          <p:cNvSpPr txBox="1">
            <a:spLocks noChangeArrowheads="1"/>
          </p:cNvSpPr>
          <p:nvPr/>
        </p:nvSpPr>
        <p:spPr bwMode="auto">
          <a:xfrm>
            <a:off x="1276114" y="5368449"/>
            <a:ext cx="3532909" cy="445294"/>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lstStyle/>
          <a:p>
            <a:pPr algn="ctr"/>
            <a:r>
              <a:rPr lang="en-IN" sz="2400" dirty="0">
                <a:solidFill>
                  <a:prstClr val="black"/>
                </a:solidFill>
              </a:rPr>
              <a:t>(6% × $400: interest cost)</a:t>
            </a:r>
            <a:endParaRPr lang="en-IN" sz="2400" dirty="0">
              <a:solidFill>
                <a:srgbClr val="EC008C"/>
              </a:solidFill>
            </a:endParaRPr>
          </a:p>
        </p:txBody>
      </p:sp>
      <p:sp>
        <p:nvSpPr>
          <p:cNvPr id="22" name="TextBox 21"/>
          <p:cNvSpPr txBox="1">
            <a:spLocks noChangeArrowheads="1"/>
          </p:cNvSpPr>
          <p:nvPr/>
        </p:nvSpPr>
        <p:spPr bwMode="auto">
          <a:xfrm>
            <a:off x="7679223" y="2613343"/>
            <a:ext cx="1068020" cy="404813"/>
          </a:xfrm>
          <a:prstGeom prst="rect">
            <a:avLst/>
          </a:prstGeom>
          <a:noFill/>
          <a:ln w="9525">
            <a:noFill/>
            <a:miter lim="800000"/>
            <a:headEnd/>
            <a:tailEnd/>
          </a:ln>
        </p:spPr>
        <p:txBody>
          <a:bodyPr/>
          <a:lstStyle/>
          <a:p>
            <a:pPr algn="ctr"/>
            <a:r>
              <a:rPr lang="en-IN" sz="2600" dirty="0">
                <a:solidFill>
                  <a:prstClr val="black"/>
                </a:solidFill>
              </a:rPr>
              <a:t>24</a:t>
            </a:r>
          </a:p>
        </p:txBody>
      </p:sp>
      <p:sp>
        <p:nvSpPr>
          <p:cNvPr id="38" name="TextBox 37"/>
          <p:cNvSpPr txBox="1"/>
          <p:nvPr/>
        </p:nvSpPr>
        <p:spPr>
          <a:xfrm>
            <a:off x="6513845" y="1066800"/>
            <a:ext cx="2092448" cy="492443"/>
          </a:xfrm>
          <a:prstGeom prst="rect">
            <a:avLst/>
          </a:prstGeom>
          <a:noFill/>
        </p:spPr>
        <p:txBody>
          <a:bodyPr wrap="square" rtlCol="0">
            <a:spAutoFit/>
          </a:bodyPr>
          <a:lstStyle/>
          <a:p>
            <a:pPr algn="ctr"/>
            <a:r>
              <a:rPr lang="en-US" sz="2600" dirty="0">
                <a:solidFill>
                  <a:prstClr val="black"/>
                </a:solidFill>
              </a:rPr>
              <a:t>($ in millions)</a:t>
            </a:r>
          </a:p>
        </p:txBody>
      </p:sp>
      <p:cxnSp>
        <p:nvCxnSpPr>
          <p:cNvPr id="5" name="Straight Arrow Connector 4"/>
          <p:cNvCxnSpPr>
            <a:endCxn id="20" idx="3"/>
          </p:cNvCxnSpPr>
          <p:nvPr/>
        </p:nvCxnSpPr>
        <p:spPr>
          <a:xfrm flipH="1">
            <a:off x="4809023" y="2815749"/>
            <a:ext cx="1905000" cy="1921528"/>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3481862" y="2272144"/>
            <a:ext cx="3232161" cy="1395299"/>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21" idx="3"/>
          </p:cNvCxnSpPr>
          <p:nvPr/>
        </p:nvCxnSpPr>
        <p:spPr>
          <a:xfrm flipH="1">
            <a:off x="4809023" y="3018156"/>
            <a:ext cx="3276600" cy="257294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7602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par>
                                <p:cTn id="41" presetID="22" presetClass="entr" presetSubtype="1"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500"/>
                                        <p:tgtEl>
                                          <p:spTgt spid="8"/>
                                        </p:tgtEl>
                                      </p:cBhvr>
                                    </p:animEffect>
                                  </p:childTnLst>
                                </p:cTn>
                              </p:par>
                            </p:childTnLst>
                          </p:cTn>
                        </p:par>
                        <p:par>
                          <p:cTn id="44" fill="hold">
                            <p:stCondLst>
                              <p:cond delay="500"/>
                            </p:stCondLst>
                            <p:childTnLst>
                              <p:par>
                                <p:cTn id="45" presetID="22" presetClass="entr" presetSubtype="1"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1000"/>
                            </p:stCondLst>
                            <p:childTnLst>
                              <p:par>
                                <p:cTn id="49" presetID="22" presetClass="entr" presetSubtype="1"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up)">
                                      <p:cBhvr>
                                        <p:cTn id="51" dur="500"/>
                                        <p:tgtEl>
                                          <p:spTgt spid="5"/>
                                        </p:tgtEl>
                                      </p:cBhvr>
                                    </p:animEffect>
                                  </p:childTnLst>
                                </p:cTn>
                              </p:par>
                            </p:childTnLst>
                          </p:cTn>
                        </p:par>
                        <p:par>
                          <p:cTn id="52" fill="hold">
                            <p:stCondLst>
                              <p:cond delay="1500"/>
                            </p:stCondLst>
                            <p:childTnLst>
                              <p:par>
                                <p:cTn id="53" presetID="22" presetClass="entr" presetSubtype="1"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childTnLst>
                          </p:cTn>
                        </p:par>
                        <p:par>
                          <p:cTn id="56" fill="hold">
                            <p:stCondLst>
                              <p:cond delay="2000"/>
                            </p:stCondLst>
                            <p:childTnLst>
                              <p:par>
                                <p:cTn id="57" presetID="22" presetClass="entr" presetSubtype="1"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up)">
                                      <p:cBhvr>
                                        <p:cTn id="59" dur="500"/>
                                        <p:tgtEl>
                                          <p:spTgt spid="24"/>
                                        </p:tgtEl>
                                      </p:cBhvr>
                                    </p:animEffect>
                                  </p:childTnLst>
                                </p:cTn>
                              </p:par>
                            </p:childTnLst>
                          </p:cTn>
                        </p:par>
                        <p:par>
                          <p:cTn id="60" fill="hold">
                            <p:stCondLst>
                              <p:cond delay="2500"/>
                            </p:stCondLst>
                            <p:childTnLst>
                              <p:par>
                                <p:cTn id="61" presetID="22" presetClass="entr" presetSubtype="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up)">
                                      <p:cBhvr>
                                        <p:cTn id="6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2" grpId="0"/>
      <p:bldP spid="13" grpId="0"/>
      <p:bldP spid="14" grpId="0"/>
      <p:bldP spid="15" grpId="0"/>
      <p:bldP spid="16" grpId="0"/>
      <p:bldP spid="17" grpId="0"/>
      <p:bldP spid="18" grpId="0"/>
      <p:bldP spid="19" grpId="0" animBg="1"/>
      <p:bldP spid="20" grpId="0" animBg="1"/>
      <p:bldP spid="21" grpId="0" animBg="1"/>
      <p:bldP spid="22"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0"/>
            <a:ext cx="8382000" cy="1444625"/>
          </a:xfrm>
        </p:spPr>
        <p:txBody>
          <a:bodyPr>
            <a:noAutofit/>
          </a:bodyPr>
          <a:lstStyle/>
          <a:p>
            <a:r>
              <a:rPr lang="en-IN" dirty="0"/>
              <a:t/>
            </a:r>
            <a:br>
              <a:rPr lang="en-IN" dirty="0"/>
            </a:br>
            <a:r>
              <a:rPr lang="en-US" dirty="0"/>
              <a:t>Defined Contribution Plan</a:t>
            </a:r>
            <a:br>
              <a:rPr lang="en-US" dirty="0"/>
            </a:br>
            <a:r>
              <a:rPr lang="en-US" dirty="0"/>
              <a:t>—Microsoft Corporation</a:t>
            </a:r>
            <a:r>
              <a:rPr lang="en-IN" dirty="0"/>
              <a:t/>
            </a:r>
            <a:br>
              <a:rPr lang="en-IN" dirty="0"/>
            </a:br>
            <a:endParaRPr lang="en-IN" dirty="0"/>
          </a:p>
        </p:txBody>
      </p:sp>
      <p:sp>
        <p:nvSpPr>
          <p:cNvPr id="5" name="Content Placeholder 4"/>
          <p:cNvSpPr>
            <a:spLocks noGrp="1"/>
          </p:cNvSpPr>
          <p:nvPr>
            <p:ph idx="1"/>
          </p:nvPr>
        </p:nvSpPr>
        <p:spPr/>
        <p:txBody>
          <a:bodyPr/>
          <a:lstStyle/>
          <a:p>
            <a:pPr lvl="1"/>
            <a:endParaRPr lang="en-IN" dirty="0"/>
          </a:p>
          <a:p>
            <a:pPr lvl="1"/>
            <a:endParaRPr lang="en-IN" dirty="0"/>
          </a:p>
          <a:p>
            <a:pPr lvl="1"/>
            <a:endParaRPr lang="en-IN" dirty="0"/>
          </a:p>
          <a:p>
            <a:pPr lvl="1"/>
            <a:endParaRPr lang="en-IN" dirty="0"/>
          </a:p>
          <a:p>
            <a:pPr lvl="1"/>
            <a:endParaRPr lang="en-IN" dirty="0"/>
          </a:p>
          <a:p>
            <a:endParaRPr lang="en-IN" dirty="0"/>
          </a:p>
          <a:p>
            <a:endParaRPr lang="en-IN" dirty="0"/>
          </a:p>
        </p:txBody>
      </p:sp>
      <p:sp>
        <p:nvSpPr>
          <p:cNvPr id="30" name="Rectangle 29"/>
          <p:cNvSpPr/>
          <p:nvPr/>
        </p:nvSpPr>
        <p:spPr>
          <a:xfrm>
            <a:off x="4848434" y="2878961"/>
            <a:ext cx="107532"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
        <p:nvSpPr>
          <p:cNvPr id="7" name="TextBox 6"/>
          <p:cNvSpPr txBox="1"/>
          <p:nvPr/>
        </p:nvSpPr>
        <p:spPr>
          <a:xfrm>
            <a:off x="739503" y="1668840"/>
            <a:ext cx="8298180" cy="830997"/>
          </a:xfrm>
          <a:prstGeom prst="rect">
            <a:avLst/>
          </a:prstGeom>
          <a:noFill/>
        </p:spPr>
        <p:txBody>
          <a:bodyPr wrap="square" rtlCol="0">
            <a:spAutoFit/>
          </a:bodyPr>
          <a:lstStyle/>
          <a:p>
            <a:pPr marL="342900" indent="-342900">
              <a:buFont typeface="Arial" panose="020B0604020202020204" pitchFamily="34" charset="0"/>
              <a:buChar char="•"/>
            </a:pPr>
            <a:r>
              <a:rPr lang="en-IN" sz="2400" dirty="0"/>
              <a:t>Sometimes the amount the employer contributes is tied to the amount of the employee contribution</a:t>
            </a:r>
            <a:endParaRPr lang="en-US" sz="2400" dirty="0"/>
          </a:p>
        </p:txBody>
      </p:sp>
      <p:pic>
        <p:nvPicPr>
          <p:cNvPr id="2" name="Picture 1"/>
          <p:cNvPicPr>
            <a:picLocks noChangeAspect="1"/>
          </p:cNvPicPr>
          <p:nvPr/>
        </p:nvPicPr>
        <p:blipFill>
          <a:blip r:embed="rId3"/>
          <a:stretch>
            <a:fillRect/>
          </a:stretch>
        </p:blipFill>
        <p:spPr>
          <a:xfrm>
            <a:off x="990599" y="2882900"/>
            <a:ext cx="7807495" cy="2742203"/>
          </a:xfrm>
          <a:prstGeom prst="rect">
            <a:avLst/>
          </a:prstGeom>
        </p:spPr>
      </p:pic>
    </p:spTree>
    <p:extLst>
      <p:ext uri="{BB962C8B-B14F-4D97-AF65-F5344CB8AC3E}">
        <p14:creationId xmlns:p14="http://schemas.microsoft.com/office/powerpoint/2010/main" val="24377527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Prior Service Cost</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graphicFrame>
        <p:nvGraphicFramePr>
          <p:cNvPr id="9" name="Table 8"/>
          <p:cNvGraphicFramePr>
            <a:graphicFrameLocks noGrp="1"/>
          </p:cNvGraphicFramePr>
          <p:nvPr>
            <p:extLst>
              <p:ext uri="{D42A27DB-BD31-4B8C-83A1-F6EECF244321}">
                <p14:modId xmlns:p14="http://schemas.microsoft.com/office/powerpoint/2010/main" val="2892467636"/>
              </p:ext>
            </p:extLst>
          </p:nvPr>
        </p:nvGraphicFramePr>
        <p:xfrm>
          <a:off x="912168" y="1432560"/>
          <a:ext cx="7927032" cy="2529840"/>
        </p:xfrm>
        <a:graphic>
          <a:graphicData uri="http://schemas.openxmlformats.org/drawingml/2006/table">
            <a:tbl>
              <a:tblPr firstRow="1" bandRow="1">
                <a:tableStyleId>{F2DE63D5-997A-4646-A377-4702673A728D}</a:tableStyleId>
              </a:tblPr>
              <a:tblGrid>
                <a:gridCol w="3888432">
                  <a:extLst>
                    <a:ext uri="{9D8B030D-6E8A-4147-A177-3AD203B41FA5}">
                      <a16:colId xmlns="" xmlns:a16="http://schemas.microsoft.com/office/drawing/2014/main" val="20000"/>
                    </a:ext>
                  </a:extLst>
                </a:gridCol>
                <a:gridCol w="4038600">
                  <a:extLst>
                    <a:ext uri="{9D8B030D-6E8A-4147-A177-3AD203B41FA5}">
                      <a16:colId xmlns="" xmlns:a16="http://schemas.microsoft.com/office/drawing/2014/main" val="20001"/>
                    </a:ext>
                  </a:extLst>
                </a:gridCol>
              </a:tblGrid>
              <a:tr h="247063">
                <a:tc>
                  <a:txBody>
                    <a:bodyPr/>
                    <a:lstStyle/>
                    <a:p>
                      <a:pPr algn="ctr"/>
                      <a:r>
                        <a:rPr lang="en-US" sz="2600" dirty="0">
                          <a:solidFill>
                            <a:srgbClr val="000000"/>
                          </a:solidFill>
                        </a:rPr>
                        <a:t>U.S. </a:t>
                      </a:r>
                      <a:r>
                        <a:rPr lang="en-US" sz="2600" dirty="0" smtClean="0">
                          <a:solidFill>
                            <a:srgbClr val="000000"/>
                          </a:solidFill>
                        </a:rPr>
                        <a:t>GAAP</a:t>
                      </a:r>
                      <a:endParaRPr lang="en-US" sz="26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3D69B"/>
                    </a:solidFill>
                  </a:tcPr>
                </a:tc>
                <a:tc>
                  <a:txBody>
                    <a:bodyPr/>
                    <a:lstStyle/>
                    <a:p>
                      <a:pPr algn="ctr"/>
                      <a:r>
                        <a:rPr lang="en-US" sz="2600" dirty="0">
                          <a:solidFill>
                            <a:srgbClr val="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3D69B"/>
                    </a:solidFill>
                  </a:tcPr>
                </a:tc>
                <a:extLst>
                  <a:ext uri="{0D108BD9-81ED-4DB2-BD59-A6C34878D82A}">
                    <a16:rowId xmlns="" xmlns:a16="http://schemas.microsoft.com/office/drawing/2014/main" val="10000"/>
                  </a:ext>
                </a:extLst>
              </a:tr>
              <a:tr h="297033">
                <a:tc gridSpan="2">
                  <a:txBody>
                    <a:bodyPr/>
                    <a:lstStyle/>
                    <a:p>
                      <a:pPr algn="ctr"/>
                      <a:r>
                        <a:rPr lang="en-IN" sz="2600" b="1" dirty="0">
                          <a:solidFill>
                            <a:sysClr val="windowText" lastClr="000000"/>
                          </a:solidFill>
                        </a:rPr>
                        <a:t>Prior Service Cost</a:t>
                      </a:r>
                    </a:p>
                  </a:txBody>
                  <a:tcPr>
                    <a:lnL w="12700" cap="flat" cmpd="sng" algn="ctr">
                      <a:solidFill>
                        <a:prstClr val="black"/>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C3D69B"/>
                    </a:solidFill>
                  </a:tcPr>
                </a:tc>
                <a:tc hMerge="1">
                  <a:txBody>
                    <a:bodyPr/>
                    <a:lstStyle/>
                    <a:p>
                      <a:pPr algn="ctr"/>
                      <a:endParaRPr lang="en-IN" sz="2600" b="1"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63321">
                <a:tc>
                  <a:txBody>
                    <a:bodyPr/>
                    <a:lstStyle/>
                    <a:p>
                      <a:pPr algn="l"/>
                      <a:r>
                        <a:rPr lang="en-IN" sz="2400" dirty="0"/>
                        <a:t>Prior service cost is reported as a </a:t>
                      </a:r>
                      <a:r>
                        <a:rPr lang="en-IN" sz="2400" b="1" dirty="0">
                          <a:solidFill>
                            <a:srgbClr val="C00000"/>
                          </a:solidFill>
                        </a:rPr>
                        <a:t>separate component </a:t>
                      </a:r>
                      <a:r>
                        <a:rPr lang="en-IN" sz="2400" dirty="0"/>
                        <a:t>of other comprehensive </a:t>
                      </a:r>
                      <a:r>
                        <a:rPr lang="en-IN" sz="2400" dirty="0" smtClean="0"/>
                        <a:t>income.</a:t>
                      </a:r>
                      <a:endParaRPr lang="en-I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a:r>
                        <a:rPr lang="en-IN" sz="2400" dirty="0"/>
                        <a:t>Prior service cost is </a:t>
                      </a:r>
                      <a:r>
                        <a:rPr lang="en-IN" sz="2400" b="1" dirty="0">
                          <a:solidFill>
                            <a:srgbClr val="C00000"/>
                          </a:solidFill>
                        </a:rPr>
                        <a:t>combined with the current service cost </a:t>
                      </a:r>
                      <a:r>
                        <a:rPr lang="en-IN" sz="2400" dirty="0"/>
                        <a:t>and reported within the income statement.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0391598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Recording Service Cost</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31" name="Rectangle 30"/>
          <p:cNvSpPr/>
          <p:nvPr/>
        </p:nvSpPr>
        <p:spPr>
          <a:xfrm>
            <a:off x="717351" y="1377952"/>
            <a:ext cx="8229599" cy="188436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solidFill>
                <a:prstClr val="white"/>
              </a:solidFill>
            </a:endParaRPr>
          </a:p>
        </p:txBody>
      </p:sp>
      <p:sp>
        <p:nvSpPr>
          <p:cNvPr id="32" name="TextBox 31"/>
          <p:cNvSpPr txBox="1">
            <a:spLocks noChangeArrowheads="1"/>
          </p:cNvSpPr>
          <p:nvPr/>
        </p:nvSpPr>
        <p:spPr bwMode="auto">
          <a:xfrm>
            <a:off x="876300" y="1377952"/>
            <a:ext cx="4686300" cy="492443"/>
          </a:xfrm>
          <a:prstGeom prst="rect">
            <a:avLst/>
          </a:prstGeom>
          <a:noFill/>
          <a:ln w="9525">
            <a:noFill/>
            <a:miter lim="800000"/>
            <a:headEnd/>
            <a:tailEnd/>
          </a:ln>
        </p:spPr>
        <p:txBody>
          <a:bodyPr>
            <a:spAutoFit/>
          </a:bodyPr>
          <a:lstStyle/>
          <a:p>
            <a:pPr algn="ctr"/>
            <a:r>
              <a:rPr lang="en-US" sz="2600" b="1" dirty="0">
                <a:solidFill>
                  <a:prstClr val="black"/>
                </a:solidFill>
              </a:rPr>
              <a:t>Journal Entry</a:t>
            </a:r>
            <a:endParaRPr lang="en-IN" sz="2600" b="1" baseline="30000" dirty="0">
              <a:solidFill>
                <a:prstClr val="black"/>
              </a:solidFill>
            </a:endParaRPr>
          </a:p>
        </p:txBody>
      </p:sp>
      <p:sp>
        <p:nvSpPr>
          <p:cNvPr id="34" name="TextBox 33"/>
          <p:cNvSpPr txBox="1">
            <a:spLocks noChangeArrowheads="1"/>
          </p:cNvSpPr>
          <p:nvPr/>
        </p:nvSpPr>
        <p:spPr bwMode="auto">
          <a:xfrm>
            <a:off x="812800" y="1883827"/>
            <a:ext cx="1806104" cy="404812"/>
          </a:xfrm>
          <a:prstGeom prst="rect">
            <a:avLst/>
          </a:prstGeom>
          <a:noFill/>
          <a:ln w="9525">
            <a:noFill/>
            <a:miter lim="800000"/>
            <a:headEnd/>
            <a:tailEnd/>
          </a:ln>
        </p:spPr>
        <p:txBody>
          <a:bodyPr/>
          <a:lstStyle/>
          <a:p>
            <a:pPr algn="ctr"/>
            <a:r>
              <a:rPr lang="en-IN" sz="2400" dirty="0">
                <a:solidFill>
                  <a:prstClr val="black"/>
                </a:solidFill>
              </a:rPr>
              <a:t>Service cost</a:t>
            </a:r>
          </a:p>
        </p:txBody>
      </p:sp>
      <p:sp>
        <p:nvSpPr>
          <p:cNvPr id="35" name="TextBox 34"/>
          <p:cNvSpPr txBox="1">
            <a:spLocks noChangeArrowheads="1"/>
          </p:cNvSpPr>
          <p:nvPr/>
        </p:nvSpPr>
        <p:spPr bwMode="auto">
          <a:xfrm>
            <a:off x="1270000" y="2311401"/>
            <a:ext cx="746260" cy="404813"/>
          </a:xfrm>
          <a:prstGeom prst="rect">
            <a:avLst/>
          </a:prstGeom>
          <a:noFill/>
          <a:ln w="9525">
            <a:noFill/>
            <a:miter lim="800000"/>
            <a:headEnd/>
            <a:tailEnd/>
          </a:ln>
        </p:spPr>
        <p:txBody>
          <a:bodyPr/>
          <a:lstStyle/>
          <a:p>
            <a:pPr algn="ctr"/>
            <a:r>
              <a:rPr lang="en-IN" sz="2400" dirty="0">
                <a:solidFill>
                  <a:prstClr val="black"/>
                </a:solidFill>
              </a:rPr>
              <a:t>DBO </a:t>
            </a:r>
          </a:p>
        </p:txBody>
      </p:sp>
      <p:sp>
        <p:nvSpPr>
          <p:cNvPr id="36" name="TextBox 35"/>
          <p:cNvSpPr txBox="1">
            <a:spLocks noChangeArrowheads="1"/>
          </p:cNvSpPr>
          <p:nvPr/>
        </p:nvSpPr>
        <p:spPr bwMode="auto">
          <a:xfrm>
            <a:off x="6238047" y="1848202"/>
            <a:ext cx="1174822" cy="404812"/>
          </a:xfrm>
          <a:prstGeom prst="rect">
            <a:avLst/>
          </a:prstGeom>
          <a:noFill/>
          <a:ln w="9525">
            <a:noFill/>
            <a:miter lim="800000"/>
            <a:headEnd/>
            <a:tailEnd/>
          </a:ln>
        </p:spPr>
        <p:txBody>
          <a:bodyPr/>
          <a:lstStyle/>
          <a:p>
            <a:pPr algn="ctr"/>
            <a:r>
              <a:rPr lang="en-IN" sz="2600" dirty="0">
                <a:solidFill>
                  <a:prstClr val="black"/>
                </a:solidFill>
              </a:rPr>
              <a:t>XX</a:t>
            </a:r>
          </a:p>
        </p:txBody>
      </p:sp>
      <p:sp>
        <p:nvSpPr>
          <p:cNvPr id="37" name="TextBox 36"/>
          <p:cNvSpPr txBox="1">
            <a:spLocks noChangeArrowheads="1"/>
          </p:cNvSpPr>
          <p:nvPr/>
        </p:nvSpPr>
        <p:spPr bwMode="auto">
          <a:xfrm>
            <a:off x="7662354" y="2300516"/>
            <a:ext cx="1068020" cy="404813"/>
          </a:xfrm>
          <a:prstGeom prst="rect">
            <a:avLst/>
          </a:prstGeom>
          <a:noFill/>
          <a:ln w="9525">
            <a:noFill/>
            <a:miter lim="800000"/>
            <a:headEnd/>
            <a:tailEnd/>
          </a:ln>
        </p:spPr>
        <p:txBody>
          <a:bodyPr/>
          <a:lstStyle/>
          <a:p>
            <a:pPr algn="ctr"/>
            <a:r>
              <a:rPr lang="en-IN" sz="2600" dirty="0">
                <a:solidFill>
                  <a:prstClr val="black"/>
                </a:solidFill>
              </a:rPr>
              <a:t>XX</a:t>
            </a:r>
          </a:p>
        </p:txBody>
      </p:sp>
      <p:sp>
        <p:nvSpPr>
          <p:cNvPr id="38" name="TextBox 37"/>
          <p:cNvSpPr txBox="1">
            <a:spLocks noChangeArrowheads="1"/>
          </p:cNvSpPr>
          <p:nvPr/>
        </p:nvSpPr>
        <p:spPr bwMode="auto">
          <a:xfrm>
            <a:off x="7530417" y="1371600"/>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Credit</a:t>
            </a:r>
            <a:endParaRPr lang="en-IN" sz="2600" b="1" baseline="30000" dirty="0">
              <a:solidFill>
                <a:prstClr val="black"/>
              </a:solidFill>
            </a:endParaRPr>
          </a:p>
        </p:txBody>
      </p:sp>
      <p:sp>
        <p:nvSpPr>
          <p:cNvPr id="39" name="TextBox 38"/>
          <p:cNvSpPr txBox="1">
            <a:spLocks noChangeArrowheads="1"/>
          </p:cNvSpPr>
          <p:nvPr/>
        </p:nvSpPr>
        <p:spPr bwMode="auto">
          <a:xfrm>
            <a:off x="6173104" y="1371600"/>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Debit</a:t>
            </a:r>
            <a:endParaRPr lang="en-IN" sz="2600" b="1" baseline="30000" dirty="0">
              <a:solidFill>
                <a:prstClr val="black"/>
              </a:solidFill>
            </a:endParaRPr>
          </a:p>
        </p:txBody>
      </p:sp>
      <p:sp>
        <p:nvSpPr>
          <p:cNvPr id="40" name="TextBox 39"/>
          <p:cNvSpPr txBox="1">
            <a:spLocks noChangeArrowheads="1"/>
          </p:cNvSpPr>
          <p:nvPr/>
        </p:nvSpPr>
        <p:spPr bwMode="auto">
          <a:xfrm>
            <a:off x="1260340" y="2728914"/>
            <a:ext cx="873260" cy="404813"/>
          </a:xfrm>
          <a:prstGeom prst="rect">
            <a:avLst/>
          </a:prstGeom>
          <a:noFill/>
          <a:ln w="9525">
            <a:noFill/>
            <a:miter lim="800000"/>
            <a:headEnd/>
            <a:tailEnd/>
          </a:ln>
        </p:spPr>
        <p:txBody>
          <a:bodyPr/>
          <a:lstStyle/>
          <a:p>
            <a:pPr algn="ctr"/>
            <a:r>
              <a:rPr lang="en-IN" sz="2400" b="1" dirty="0">
                <a:solidFill>
                  <a:srgbClr val="C00000"/>
                </a:solidFill>
              </a:rPr>
              <a:t>DBO </a:t>
            </a:r>
          </a:p>
        </p:txBody>
      </p:sp>
      <p:sp>
        <p:nvSpPr>
          <p:cNvPr id="41" name="TextBox 40"/>
          <p:cNvSpPr txBox="1">
            <a:spLocks noChangeArrowheads="1"/>
          </p:cNvSpPr>
          <p:nvPr/>
        </p:nvSpPr>
        <p:spPr bwMode="auto">
          <a:xfrm>
            <a:off x="2362200" y="1905000"/>
            <a:ext cx="3886200" cy="404813"/>
          </a:xfrm>
          <a:prstGeom prst="rect">
            <a:avLst/>
          </a:prstGeom>
          <a:noFill/>
          <a:ln w="9525">
            <a:noFill/>
            <a:miter lim="800000"/>
            <a:headEnd/>
            <a:tailEnd/>
          </a:ln>
        </p:spPr>
        <p:txBody>
          <a:bodyPr/>
          <a:lstStyle/>
          <a:p>
            <a:pPr algn="ctr"/>
            <a:r>
              <a:rPr lang="en-IN" sz="2400" dirty="0">
                <a:solidFill>
                  <a:prstClr val="black"/>
                </a:solidFill>
              </a:rPr>
              <a:t>(service </a:t>
            </a:r>
            <a:r>
              <a:rPr lang="en-IN" sz="2400" dirty="0" smtClean="0">
                <a:solidFill>
                  <a:prstClr val="black"/>
                </a:solidFill>
              </a:rPr>
              <a:t>cost–2017 </a:t>
            </a:r>
            <a:r>
              <a:rPr lang="en-IN" sz="2400" b="1" dirty="0">
                <a:solidFill>
                  <a:srgbClr val="C00000"/>
                </a:solidFill>
              </a:rPr>
              <a:t>plus $60</a:t>
            </a:r>
            <a:r>
              <a:rPr lang="en-IN" sz="2400" dirty="0">
                <a:solidFill>
                  <a:prstClr val="black"/>
                </a:solidFill>
              </a:rPr>
              <a:t>)</a:t>
            </a:r>
          </a:p>
        </p:txBody>
      </p:sp>
      <p:sp>
        <p:nvSpPr>
          <p:cNvPr id="42" name="TextBox 41"/>
          <p:cNvSpPr txBox="1">
            <a:spLocks noChangeArrowheads="1"/>
          </p:cNvSpPr>
          <p:nvPr/>
        </p:nvSpPr>
        <p:spPr bwMode="auto">
          <a:xfrm>
            <a:off x="1790700" y="2297114"/>
            <a:ext cx="2654326" cy="404813"/>
          </a:xfrm>
          <a:prstGeom prst="rect">
            <a:avLst/>
          </a:prstGeom>
          <a:noFill/>
          <a:ln w="9525">
            <a:noFill/>
            <a:miter lim="800000"/>
            <a:headEnd/>
            <a:tailEnd/>
          </a:ln>
        </p:spPr>
        <p:txBody>
          <a:bodyPr/>
          <a:lstStyle/>
          <a:p>
            <a:pPr algn="ctr"/>
            <a:r>
              <a:rPr lang="en-IN" sz="2400" dirty="0" smtClean="0">
                <a:solidFill>
                  <a:prstClr val="black"/>
                </a:solidFill>
              </a:rPr>
              <a:t> (</a:t>
            </a:r>
            <a:r>
              <a:rPr lang="en-IN" sz="2400" dirty="0">
                <a:solidFill>
                  <a:prstClr val="black"/>
                </a:solidFill>
              </a:rPr>
              <a:t>service </a:t>
            </a:r>
            <a:r>
              <a:rPr lang="en-IN" sz="2400" dirty="0" smtClean="0">
                <a:solidFill>
                  <a:prstClr val="black"/>
                </a:solidFill>
              </a:rPr>
              <a:t>cost–2017</a:t>
            </a:r>
            <a:r>
              <a:rPr lang="en-IN" sz="2400" dirty="0">
                <a:solidFill>
                  <a:prstClr val="black"/>
                </a:solidFill>
              </a:rPr>
              <a:t>)</a:t>
            </a:r>
          </a:p>
        </p:txBody>
      </p:sp>
      <p:sp>
        <p:nvSpPr>
          <p:cNvPr id="43" name="TextBox 42"/>
          <p:cNvSpPr txBox="1">
            <a:spLocks noChangeArrowheads="1"/>
          </p:cNvSpPr>
          <p:nvPr/>
        </p:nvSpPr>
        <p:spPr bwMode="auto">
          <a:xfrm>
            <a:off x="1860550" y="2717801"/>
            <a:ext cx="2584475" cy="404813"/>
          </a:xfrm>
          <a:prstGeom prst="rect">
            <a:avLst/>
          </a:prstGeom>
          <a:noFill/>
          <a:ln w="9525">
            <a:noFill/>
            <a:miter lim="800000"/>
            <a:headEnd/>
            <a:tailEnd/>
          </a:ln>
        </p:spPr>
        <p:txBody>
          <a:bodyPr/>
          <a:lstStyle/>
          <a:p>
            <a:pPr algn="ctr"/>
            <a:r>
              <a:rPr lang="en-IN" sz="2400" b="1" dirty="0">
                <a:solidFill>
                  <a:srgbClr val="C00000"/>
                </a:solidFill>
              </a:rPr>
              <a:t>(past service cost)</a:t>
            </a:r>
          </a:p>
        </p:txBody>
      </p:sp>
      <p:sp>
        <p:nvSpPr>
          <p:cNvPr id="44" name="TextBox 43"/>
          <p:cNvSpPr txBox="1">
            <a:spLocks noChangeArrowheads="1"/>
          </p:cNvSpPr>
          <p:nvPr/>
        </p:nvSpPr>
        <p:spPr bwMode="auto">
          <a:xfrm>
            <a:off x="7670800" y="2690814"/>
            <a:ext cx="1068020" cy="404813"/>
          </a:xfrm>
          <a:prstGeom prst="rect">
            <a:avLst/>
          </a:prstGeom>
          <a:noFill/>
          <a:ln w="9525">
            <a:noFill/>
            <a:miter lim="800000"/>
            <a:headEnd/>
            <a:tailEnd/>
          </a:ln>
        </p:spPr>
        <p:txBody>
          <a:bodyPr/>
          <a:lstStyle/>
          <a:p>
            <a:pPr algn="ctr"/>
            <a:r>
              <a:rPr lang="en-IN" sz="2600" b="1" dirty="0">
                <a:solidFill>
                  <a:srgbClr val="C00000"/>
                </a:solidFill>
              </a:rPr>
              <a:t>60</a:t>
            </a:r>
          </a:p>
        </p:txBody>
      </p:sp>
      <p:cxnSp>
        <p:nvCxnSpPr>
          <p:cNvPr id="18" name="Straight Connector 17"/>
          <p:cNvCxnSpPr/>
          <p:nvPr/>
        </p:nvCxnSpPr>
        <p:spPr>
          <a:xfrm>
            <a:off x="753577" y="1854200"/>
            <a:ext cx="82432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73732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par>
                                <p:cTn id="44" presetID="10"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4" grpId="0"/>
      <p:bldP spid="35" grpId="0"/>
      <p:bldP spid="36" grpId="0"/>
      <p:bldP spid="37" grpId="0"/>
      <p:bldP spid="38" grpId="0"/>
      <p:bldP spid="39" grpId="0"/>
      <p:bldP spid="40" grpId="0"/>
      <p:bldP spid="41" grpId="0"/>
      <p:bldP spid="42" grpId="0"/>
      <p:bldP spid="43" grpId="0"/>
      <p:bldP spid="4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Reporting Pension Expense</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graphicFrame>
        <p:nvGraphicFramePr>
          <p:cNvPr id="9" name="Table 8"/>
          <p:cNvGraphicFramePr>
            <a:graphicFrameLocks noGrp="1"/>
          </p:cNvGraphicFramePr>
          <p:nvPr>
            <p:extLst>
              <p:ext uri="{D42A27DB-BD31-4B8C-83A1-F6EECF244321}">
                <p14:modId xmlns:p14="http://schemas.microsoft.com/office/powerpoint/2010/main" val="1561392742"/>
              </p:ext>
            </p:extLst>
          </p:nvPr>
        </p:nvGraphicFramePr>
        <p:xfrm>
          <a:off x="683568" y="1371600"/>
          <a:ext cx="8352928" cy="4724400"/>
        </p:xfrm>
        <a:graphic>
          <a:graphicData uri="http://schemas.openxmlformats.org/drawingml/2006/table">
            <a:tbl>
              <a:tblPr firstRow="1" bandRow="1">
                <a:tableStyleId>{F2DE63D5-997A-4646-A377-4702673A728D}</a:tableStyleId>
              </a:tblPr>
              <a:tblGrid>
                <a:gridCol w="4176464">
                  <a:extLst>
                    <a:ext uri="{9D8B030D-6E8A-4147-A177-3AD203B41FA5}">
                      <a16:colId xmlns="" xmlns:a16="http://schemas.microsoft.com/office/drawing/2014/main" val="20000"/>
                    </a:ext>
                  </a:extLst>
                </a:gridCol>
                <a:gridCol w="4176464">
                  <a:extLst>
                    <a:ext uri="{9D8B030D-6E8A-4147-A177-3AD203B41FA5}">
                      <a16:colId xmlns="" xmlns:a16="http://schemas.microsoft.com/office/drawing/2014/main"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600" dirty="0">
                          <a:solidFill>
                            <a:srgbClr val="C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600" dirty="0">
                          <a:solidFill>
                            <a:srgbClr val="C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297033">
                <a:tc gridSpan="2">
                  <a:txBody>
                    <a:bodyPr/>
                    <a:lstStyle/>
                    <a:p>
                      <a:pPr algn="ctr"/>
                      <a:r>
                        <a:rPr lang="en-IN" sz="2600" b="1" dirty="0">
                          <a:solidFill>
                            <a:sysClr val="windowText" lastClr="000000"/>
                          </a:solidFill>
                        </a:rPr>
                        <a:t>Reporting Pension Expense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63321">
                <a:tc>
                  <a:txBody>
                    <a:bodyPr/>
                    <a:lstStyle/>
                    <a:p>
                      <a:pPr algn="l"/>
                      <a:r>
                        <a:rPr lang="en-IN" sz="2400" dirty="0"/>
                        <a:t>Pension expense is reported as a single net amount.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a:r>
                        <a:rPr lang="en-IN" sz="2400" dirty="0"/>
                        <a:t>Reporting of pension expense is divided into: </a:t>
                      </a:r>
                    </a:p>
                    <a:p>
                      <a:pPr marL="342900" indent="-342900" algn="l">
                        <a:buFont typeface="Arial" panose="020B0604020202020204" pitchFamily="34" charset="0"/>
                        <a:buChar char="•"/>
                      </a:pPr>
                      <a:r>
                        <a:rPr lang="en-IN" sz="2400" dirty="0"/>
                        <a:t>The </a:t>
                      </a:r>
                      <a:r>
                        <a:rPr lang="en-IN" sz="2400" b="1" dirty="0">
                          <a:solidFill>
                            <a:srgbClr val="C00000"/>
                          </a:solidFill>
                        </a:rPr>
                        <a:t>service cost </a:t>
                      </a:r>
                      <a:r>
                        <a:rPr lang="en-IN" sz="2400" dirty="0"/>
                        <a:t>component, including past service cost</a:t>
                      </a:r>
                    </a:p>
                    <a:p>
                      <a:pPr marL="342900" indent="-342900" algn="l">
                        <a:buFont typeface="Arial" panose="020B0604020202020204" pitchFamily="34" charset="0"/>
                        <a:buChar char="•"/>
                      </a:pPr>
                      <a:r>
                        <a:rPr lang="en-IN" sz="2400" dirty="0"/>
                        <a:t>The </a:t>
                      </a:r>
                      <a:r>
                        <a:rPr lang="en-IN" sz="2400" b="1" dirty="0">
                          <a:solidFill>
                            <a:srgbClr val="C00000"/>
                          </a:solidFill>
                        </a:rPr>
                        <a:t>net interest cost/income </a:t>
                      </a:r>
                      <a:r>
                        <a:rPr lang="en-IN" sz="2400" dirty="0"/>
                        <a:t>component in the income statement</a:t>
                      </a:r>
                    </a:p>
                    <a:p>
                      <a:pPr marL="342900" indent="-342900" algn="l">
                        <a:buFont typeface="Arial" panose="020B0604020202020204" pitchFamily="34" charset="0"/>
                        <a:buChar char="•"/>
                      </a:pPr>
                      <a:r>
                        <a:rPr lang="en-IN" sz="2400" b="1" dirty="0">
                          <a:solidFill>
                            <a:srgbClr val="C00000"/>
                          </a:solidFill>
                        </a:rPr>
                        <a:t>Remeasurement gains and losses</a:t>
                      </a:r>
                      <a:r>
                        <a:rPr lang="en-IN" sz="2400" dirty="0"/>
                        <a:t> as </a:t>
                      </a:r>
                      <a:r>
                        <a:rPr lang="en-IN" sz="2400" b="1" dirty="0">
                          <a:solidFill>
                            <a:srgbClr val="C00000"/>
                          </a:solidFill>
                        </a:rPr>
                        <a:t>other comprehensive 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1006271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838199"/>
          </a:xfrm>
        </p:spPr>
        <p:txBody>
          <a:bodyPr>
            <a:noAutofit/>
          </a:bodyPr>
          <a:lstStyle/>
          <a:p>
            <a:r>
              <a:rPr lang="en-IN" sz="2800" dirty="0"/>
              <a:t>IFRS: Recording Gains and Losses</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23" name="Rectangle 22"/>
          <p:cNvSpPr/>
          <p:nvPr/>
        </p:nvSpPr>
        <p:spPr>
          <a:xfrm>
            <a:off x="762000" y="847199"/>
            <a:ext cx="8229599" cy="196056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solidFill>
                <a:prstClr val="white"/>
              </a:solidFill>
            </a:endParaRPr>
          </a:p>
        </p:txBody>
      </p:sp>
      <p:sp>
        <p:nvSpPr>
          <p:cNvPr id="24" name="TextBox 23"/>
          <p:cNvSpPr txBox="1">
            <a:spLocks noChangeArrowheads="1"/>
          </p:cNvSpPr>
          <p:nvPr/>
        </p:nvSpPr>
        <p:spPr bwMode="auto">
          <a:xfrm>
            <a:off x="905324" y="1322636"/>
            <a:ext cx="4686300" cy="492443"/>
          </a:xfrm>
          <a:prstGeom prst="rect">
            <a:avLst/>
          </a:prstGeom>
          <a:noFill/>
          <a:ln w="9525">
            <a:noFill/>
            <a:miter lim="800000"/>
            <a:headEnd/>
            <a:tailEnd/>
          </a:ln>
        </p:spPr>
        <p:txBody>
          <a:bodyPr>
            <a:spAutoFit/>
          </a:bodyPr>
          <a:lstStyle/>
          <a:p>
            <a:pPr algn="ctr"/>
            <a:r>
              <a:rPr lang="en-US" sz="2600" b="1" dirty="0">
                <a:solidFill>
                  <a:prstClr val="black"/>
                </a:solidFill>
              </a:rPr>
              <a:t>Journal Entry</a:t>
            </a:r>
            <a:endParaRPr lang="en-IN" sz="2600" b="1" baseline="30000" dirty="0">
              <a:solidFill>
                <a:prstClr val="black"/>
              </a:solidFill>
            </a:endParaRPr>
          </a:p>
        </p:txBody>
      </p:sp>
      <p:sp>
        <p:nvSpPr>
          <p:cNvPr id="26" name="TextBox 25"/>
          <p:cNvSpPr txBox="1">
            <a:spLocks noChangeArrowheads="1"/>
          </p:cNvSpPr>
          <p:nvPr/>
        </p:nvSpPr>
        <p:spPr bwMode="auto">
          <a:xfrm>
            <a:off x="768356" y="1806467"/>
            <a:ext cx="1641913" cy="404812"/>
          </a:xfrm>
          <a:prstGeom prst="rect">
            <a:avLst/>
          </a:prstGeom>
          <a:noFill/>
          <a:ln w="9525">
            <a:noFill/>
            <a:miter lim="800000"/>
            <a:headEnd/>
            <a:tailEnd/>
          </a:ln>
        </p:spPr>
        <p:txBody>
          <a:bodyPr/>
          <a:lstStyle/>
          <a:p>
            <a:r>
              <a:rPr lang="en-IN" sz="2400" dirty="0">
                <a:solidFill>
                  <a:prstClr val="black"/>
                </a:solidFill>
              </a:rPr>
              <a:t>Plan assets</a:t>
            </a:r>
          </a:p>
        </p:txBody>
      </p:sp>
      <p:sp>
        <p:nvSpPr>
          <p:cNvPr id="27" name="TextBox 26"/>
          <p:cNvSpPr txBox="1">
            <a:spLocks noChangeArrowheads="1"/>
          </p:cNvSpPr>
          <p:nvPr/>
        </p:nvSpPr>
        <p:spPr bwMode="auto">
          <a:xfrm>
            <a:off x="768356" y="2212429"/>
            <a:ext cx="2724144" cy="404813"/>
          </a:xfrm>
          <a:prstGeom prst="rect">
            <a:avLst/>
          </a:prstGeom>
          <a:noFill/>
          <a:ln w="9525">
            <a:noFill/>
            <a:miter lim="800000"/>
            <a:headEnd/>
            <a:tailEnd/>
          </a:ln>
        </p:spPr>
        <p:txBody>
          <a:bodyPr/>
          <a:lstStyle/>
          <a:p>
            <a:r>
              <a:rPr lang="en-IN" sz="2400" dirty="0">
                <a:solidFill>
                  <a:prstClr val="black"/>
                </a:solidFill>
              </a:rPr>
              <a:t>	Gain–OCI</a:t>
            </a:r>
          </a:p>
        </p:txBody>
      </p:sp>
      <p:sp>
        <p:nvSpPr>
          <p:cNvPr id="29" name="TextBox 28"/>
          <p:cNvSpPr txBox="1">
            <a:spLocks noChangeArrowheads="1"/>
          </p:cNvSpPr>
          <p:nvPr/>
        </p:nvSpPr>
        <p:spPr bwMode="auto">
          <a:xfrm>
            <a:off x="6267071" y="1806467"/>
            <a:ext cx="1174822" cy="404812"/>
          </a:xfrm>
          <a:prstGeom prst="rect">
            <a:avLst/>
          </a:prstGeom>
          <a:noFill/>
          <a:ln w="9525">
            <a:noFill/>
            <a:miter lim="800000"/>
            <a:headEnd/>
            <a:tailEnd/>
          </a:ln>
        </p:spPr>
        <p:txBody>
          <a:bodyPr/>
          <a:lstStyle/>
          <a:p>
            <a:pPr algn="ctr"/>
            <a:r>
              <a:rPr lang="en-IN" sz="2600" dirty="0">
                <a:solidFill>
                  <a:prstClr val="black"/>
                </a:solidFill>
              </a:rPr>
              <a:t>3</a:t>
            </a:r>
          </a:p>
        </p:txBody>
      </p:sp>
      <p:sp>
        <p:nvSpPr>
          <p:cNvPr id="30" name="TextBox 29"/>
          <p:cNvSpPr txBox="1">
            <a:spLocks noChangeArrowheads="1"/>
          </p:cNvSpPr>
          <p:nvPr/>
        </p:nvSpPr>
        <p:spPr bwMode="auto">
          <a:xfrm>
            <a:off x="7696200" y="2245200"/>
            <a:ext cx="1068020" cy="404813"/>
          </a:xfrm>
          <a:prstGeom prst="rect">
            <a:avLst/>
          </a:prstGeom>
          <a:noFill/>
          <a:ln w="9525">
            <a:noFill/>
            <a:miter lim="800000"/>
            <a:headEnd/>
            <a:tailEnd/>
          </a:ln>
        </p:spPr>
        <p:txBody>
          <a:bodyPr/>
          <a:lstStyle/>
          <a:p>
            <a:pPr algn="ctr"/>
            <a:r>
              <a:rPr lang="en-IN" sz="2600" dirty="0">
                <a:solidFill>
                  <a:prstClr val="black"/>
                </a:solidFill>
              </a:rPr>
              <a:t>3</a:t>
            </a:r>
          </a:p>
        </p:txBody>
      </p:sp>
      <p:sp>
        <p:nvSpPr>
          <p:cNvPr id="31" name="TextBox 30"/>
          <p:cNvSpPr txBox="1">
            <a:spLocks noChangeArrowheads="1"/>
          </p:cNvSpPr>
          <p:nvPr/>
        </p:nvSpPr>
        <p:spPr bwMode="auto">
          <a:xfrm>
            <a:off x="7559441" y="1316284"/>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Credit</a:t>
            </a:r>
            <a:endParaRPr lang="en-IN" sz="2600" b="1" baseline="30000" dirty="0">
              <a:solidFill>
                <a:prstClr val="black"/>
              </a:solidFill>
            </a:endParaRPr>
          </a:p>
        </p:txBody>
      </p:sp>
      <p:sp>
        <p:nvSpPr>
          <p:cNvPr id="32" name="TextBox 31"/>
          <p:cNvSpPr txBox="1">
            <a:spLocks noChangeArrowheads="1"/>
          </p:cNvSpPr>
          <p:nvPr/>
        </p:nvSpPr>
        <p:spPr bwMode="auto">
          <a:xfrm>
            <a:off x="6202128" y="1316284"/>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Debit</a:t>
            </a:r>
            <a:endParaRPr lang="en-IN" sz="2600" b="1" baseline="30000" dirty="0">
              <a:solidFill>
                <a:prstClr val="black"/>
              </a:solidFill>
            </a:endParaRPr>
          </a:p>
        </p:txBody>
      </p:sp>
      <p:sp>
        <p:nvSpPr>
          <p:cNvPr id="35" name="TextBox 34"/>
          <p:cNvSpPr txBox="1">
            <a:spLocks noChangeArrowheads="1"/>
          </p:cNvSpPr>
          <p:nvPr/>
        </p:nvSpPr>
        <p:spPr bwMode="auto">
          <a:xfrm>
            <a:off x="2844263" y="2212429"/>
            <a:ext cx="2919759" cy="404813"/>
          </a:xfrm>
          <a:prstGeom prst="rect">
            <a:avLst/>
          </a:prstGeom>
          <a:noFill/>
          <a:ln w="9525">
            <a:noFill/>
            <a:miter lim="800000"/>
            <a:headEnd/>
            <a:tailEnd/>
          </a:ln>
        </p:spPr>
        <p:txBody>
          <a:bodyPr/>
          <a:lstStyle/>
          <a:p>
            <a:pPr algn="ctr"/>
            <a:r>
              <a:rPr lang="en-IN" sz="2400" dirty="0">
                <a:solidFill>
                  <a:prstClr val="black"/>
                </a:solidFill>
              </a:rPr>
              <a:t>([10% </a:t>
            </a:r>
            <a:r>
              <a:rPr lang="en-IN" sz="2400" dirty="0" smtClean="0">
                <a:solidFill>
                  <a:prstClr val="black"/>
                </a:solidFill>
              </a:rPr>
              <a:t>− </a:t>
            </a:r>
            <a:r>
              <a:rPr lang="en-IN" sz="2400" dirty="0">
                <a:solidFill>
                  <a:prstClr val="black"/>
                </a:solidFill>
              </a:rPr>
              <a:t>9% ] × $300)</a:t>
            </a:r>
          </a:p>
        </p:txBody>
      </p:sp>
      <p:sp>
        <p:nvSpPr>
          <p:cNvPr id="3" name="TextBox 2"/>
          <p:cNvSpPr txBox="1"/>
          <p:nvPr/>
        </p:nvSpPr>
        <p:spPr>
          <a:xfrm>
            <a:off x="1701800" y="3046422"/>
            <a:ext cx="202844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dirty="0">
                <a:solidFill>
                  <a:prstClr val="black"/>
                </a:solidFill>
              </a:rPr>
              <a:t>Actual return = </a:t>
            </a:r>
            <a:r>
              <a:rPr lang="en-US" b="1" dirty="0">
                <a:solidFill>
                  <a:prstClr val="black"/>
                </a:solidFill>
              </a:rPr>
              <a:t>10%</a:t>
            </a:r>
            <a:r>
              <a:rPr lang="en-US" dirty="0">
                <a:solidFill>
                  <a:prstClr val="black"/>
                </a:solidFill>
              </a:rPr>
              <a:t> </a:t>
            </a:r>
          </a:p>
        </p:txBody>
      </p:sp>
      <p:sp>
        <p:nvSpPr>
          <p:cNvPr id="33" name="TextBox 32"/>
          <p:cNvSpPr txBox="1"/>
          <p:nvPr/>
        </p:nvSpPr>
        <p:spPr>
          <a:xfrm>
            <a:off x="3977234" y="3046422"/>
            <a:ext cx="2231288"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dirty="0">
                <a:solidFill>
                  <a:prstClr val="black"/>
                </a:solidFill>
              </a:rPr>
              <a:t>Expected return = </a:t>
            </a:r>
            <a:r>
              <a:rPr lang="en-US" b="1" dirty="0">
                <a:solidFill>
                  <a:prstClr val="black"/>
                </a:solidFill>
              </a:rPr>
              <a:t>9%</a:t>
            </a:r>
            <a:endParaRPr lang="en-US" dirty="0">
              <a:solidFill>
                <a:prstClr val="black"/>
              </a:solidFill>
            </a:endParaRPr>
          </a:p>
        </p:txBody>
      </p:sp>
      <p:cxnSp>
        <p:nvCxnSpPr>
          <p:cNvPr id="5" name="Straight Arrow Connector 4"/>
          <p:cNvCxnSpPr/>
          <p:nvPr/>
        </p:nvCxnSpPr>
        <p:spPr>
          <a:xfrm flipH="1">
            <a:off x="3217672" y="2617242"/>
            <a:ext cx="95250" cy="426779"/>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4304142" y="2617242"/>
            <a:ext cx="164480" cy="426779"/>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753577" y="3597542"/>
            <a:ext cx="8238022" cy="226375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solidFill>
                <a:prstClr val="white"/>
              </a:solidFill>
            </a:endParaRPr>
          </a:p>
        </p:txBody>
      </p:sp>
      <p:sp>
        <p:nvSpPr>
          <p:cNvPr id="37" name="TextBox 36"/>
          <p:cNvSpPr txBox="1">
            <a:spLocks noChangeArrowheads="1"/>
          </p:cNvSpPr>
          <p:nvPr/>
        </p:nvSpPr>
        <p:spPr bwMode="auto">
          <a:xfrm>
            <a:off x="968818" y="4108719"/>
            <a:ext cx="4686300" cy="492443"/>
          </a:xfrm>
          <a:prstGeom prst="rect">
            <a:avLst/>
          </a:prstGeom>
          <a:noFill/>
          <a:ln w="9525">
            <a:noFill/>
            <a:miter lim="800000"/>
            <a:headEnd/>
            <a:tailEnd/>
          </a:ln>
        </p:spPr>
        <p:txBody>
          <a:bodyPr>
            <a:spAutoFit/>
          </a:bodyPr>
          <a:lstStyle/>
          <a:p>
            <a:pPr algn="ctr"/>
            <a:r>
              <a:rPr lang="en-US" sz="2600" b="1" dirty="0">
                <a:solidFill>
                  <a:prstClr val="black"/>
                </a:solidFill>
              </a:rPr>
              <a:t>Journal Entry</a:t>
            </a:r>
            <a:endParaRPr lang="en-IN" sz="2600" b="1" baseline="30000" dirty="0">
              <a:solidFill>
                <a:prstClr val="black"/>
              </a:solidFill>
            </a:endParaRPr>
          </a:p>
        </p:txBody>
      </p:sp>
      <p:sp>
        <p:nvSpPr>
          <p:cNvPr id="39" name="TextBox 38"/>
          <p:cNvSpPr txBox="1">
            <a:spLocks noChangeArrowheads="1"/>
          </p:cNvSpPr>
          <p:nvPr/>
        </p:nvSpPr>
        <p:spPr bwMode="auto">
          <a:xfrm>
            <a:off x="762000" y="4592550"/>
            <a:ext cx="1641913" cy="404812"/>
          </a:xfrm>
          <a:prstGeom prst="rect">
            <a:avLst/>
          </a:prstGeom>
          <a:noFill/>
          <a:ln w="9525">
            <a:noFill/>
            <a:miter lim="800000"/>
            <a:headEnd/>
            <a:tailEnd/>
          </a:ln>
        </p:spPr>
        <p:txBody>
          <a:bodyPr/>
          <a:lstStyle/>
          <a:p>
            <a:r>
              <a:rPr lang="en-IN" sz="2400" dirty="0">
                <a:solidFill>
                  <a:prstClr val="black"/>
                </a:solidFill>
              </a:rPr>
              <a:t>Plan assets</a:t>
            </a:r>
          </a:p>
        </p:txBody>
      </p:sp>
      <p:sp>
        <p:nvSpPr>
          <p:cNvPr id="40" name="TextBox 39"/>
          <p:cNvSpPr txBox="1">
            <a:spLocks noChangeArrowheads="1"/>
          </p:cNvSpPr>
          <p:nvPr/>
        </p:nvSpPr>
        <p:spPr bwMode="auto">
          <a:xfrm>
            <a:off x="762000" y="4998512"/>
            <a:ext cx="5743422" cy="404813"/>
          </a:xfrm>
          <a:prstGeom prst="rect">
            <a:avLst/>
          </a:prstGeom>
          <a:noFill/>
          <a:ln w="9525">
            <a:noFill/>
            <a:miter lim="800000"/>
            <a:headEnd/>
            <a:tailEnd/>
          </a:ln>
        </p:spPr>
        <p:txBody>
          <a:bodyPr/>
          <a:lstStyle/>
          <a:p>
            <a:r>
              <a:rPr lang="en-US" sz="2400" dirty="0">
                <a:solidFill>
                  <a:prstClr val="black"/>
                </a:solidFill>
              </a:rPr>
              <a:t>	Remeasurement </a:t>
            </a:r>
            <a:r>
              <a:rPr lang="en-IN" sz="2400" dirty="0">
                <a:solidFill>
                  <a:prstClr val="black"/>
                </a:solidFill>
              </a:rPr>
              <a:t>gain–OCI</a:t>
            </a:r>
          </a:p>
        </p:txBody>
      </p:sp>
      <p:sp>
        <p:nvSpPr>
          <p:cNvPr id="41" name="TextBox 40"/>
          <p:cNvSpPr txBox="1">
            <a:spLocks noChangeArrowheads="1"/>
          </p:cNvSpPr>
          <p:nvPr/>
        </p:nvSpPr>
        <p:spPr bwMode="auto">
          <a:xfrm>
            <a:off x="6330565" y="4592550"/>
            <a:ext cx="1174822" cy="404812"/>
          </a:xfrm>
          <a:prstGeom prst="rect">
            <a:avLst/>
          </a:prstGeom>
          <a:noFill/>
          <a:ln w="9525">
            <a:noFill/>
            <a:miter lim="800000"/>
            <a:headEnd/>
            <a:tailEnd/>
          </a:ln>
        </p:spPr>
        <p:txBody>
          <a:bodyPr/>
          <a:lstStyle/>
          <a:p>
            <a:pPr algn="ctr"/>
            <a:r>
              <a:rPr lang="en-IN" sz="2600" dirty="0">
                <a:solidFill>
                  <a:prstClr val="black"/>
                </a:solidFill>
              </a:rPr>
              <a:t>12</a:t>
            </a:r>
          </a:p>
        </p:txBody>
      </p:sp>
      <p:sp>
        <p:nvSpPr>
          <p:cNvPr id="42" name="TextBox 41"/>
          <p:cNvSpPr txBox="1">
            <a:spLocks noChangeArrowheads="1"/>
          </p:cNvSpPr>
          <p:nvPr/>
        </p:nvSpPr>
        <p:spPr bwMode="auto">
          <a:xfrm>
            <a:off x="7759694" y="5031283"/>
            <a:ext cx="1068020" cy="404813"/>
          </a:xfrm>
          <a:prstGeom prst="rect">
            <a:avLst/>
          </a:prstGeom>
          <a:noFill/>
          <a:ln w="9525">
            <a:noFill/>
            <a:miter lim="800000"/>
            <a:headEnd/>
            <a:tailEnd/>
          </a:ln>
        </p:spPr>
        <p:txBody>
          <a:bodyPr/>
          <a:lstStyle/>
          <a:p>
            <a:pPr algn="ctr"/>
            <a:r>
              <a:rPr lang="en-IN" sz="2600" dirty="0">
                <a:solidFill>
                  <a:prstClr val="black"/>
                </a:solidFill>
              </a:rPr>
              <a:t>12</a:t>
            </a:r>
          </a:p>
        </p:txBody>
      </p:sp>
      <p:sp>
        <p:nvSpPr>
          <p:cNvPr id="43" name="TextBox 42"/>
          <p:cNvSpPr txBox="1">
            <a:spLocks noChangeArrowheads="1"/>
          </p:cNvSpPr>
          <p:nvPr/>
        </p:nvSpPr>
        <p:spPr bwMode="auto">
          <a:xfrm>
            <a:off x="7622935" y="4102367"/>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Credit</a:t>
            </a:r>
            <a:endParaRPr lang="en-IN" sz="2600" b="1" baseline="30000" dirty="0">
              <a:solidFill>
                <a:prstClr val="black"/>
              </a:solidFill>
            </a:endParaRPr>
          </a:p>
        </p:txBody>
      </p:sp>
      <p:sp>
        <p:nvSpPr>
          <p:cNvPr id="44" name="TextBox 43"/>
          <p:cNvSpPr txBox="1">
            <a:spLocks noChangeArrowheads="1"/>
          </p:cNvSpPr>
          <p:nvPr/>
        </p:nvSpPr>
        <p:spPr bwMode="auto">
          <a:xfrm>
            <a:off x="6265622" y="4102367"/>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Debit</a:t>
            </a:r>
            <a:endParaRPr lang="en-IN" sz="2600" b="1" baseline="30000" dirty="0">
              <a:solidFill>
                <a:prstClr val="black"/>
              </a:solidFill>
            </a:endParaRPr>
          </a:p>
        </p:txBody>
      </p:sp>
      <p:sp>
        <p:nvSpPr>
          <p:cNvPr id="47" name="TextBox 46"/>
          <p:cNvSpPr txBox="1">
            <a:spLocks noChangeArrowheads="1"/>
          </p:cNvSpPr>
          <p:nvPr/>
        </p:nvSpPr>
        <p:spPr bwMode="auto">
          <a:xfrm>
            <a:off x="1531256" y="5375543"/>
            <a:ext cx="2833925" cy="404813"/>
          </a:xfrm>
          <a:prstGeom prst="rect">
            <a:avLst/>
          </a:prstGeom>
          <a:noFill/>
          <a:ln w="9525">
            <a:noFill/>
            <a:miter lim="800000"/>
            <a:headEnd/>
            <a:tailEnd/>
          </a:ln>
        </p:spPr>
        <p:txBody>
          <a:bodyPr/>
          <a:lstStyle/>
          <a:p>
            <a:pPr algn="ctr"/>
            <a:r>
              <a:rPr lang="en-US" sz="2400" dirty="0">
                <a:solidFill>
                  <a:prstClr val="black"/>
                </a:solidFill>
              </a:rPr>
              <a:t>([10% − 6% ] × $300)</a:t>
            </a:r>
            <a:endParaRPr lang="en-IN" sz="2400" dirty="0">
              <a:solidFill>
                <a:prstClr val="black"/>
              </a:solidFill>
            </a:endParaRPr>
          </a:p>
        </p:txBody>
      </p:sp>
      <p:sp>
        <p:nvSpPr>
          <p:cNvPr id="48" name="TextBox 47"/>
          <p:cNvSpPr txBox="1"/>
          <p:nvPr/>
        </p:nvSpPr>
        <p:spPr>
          <a:xfrm>
            <a:off x="6505422" y="844798"/>
            <a:ext cx="2092448" cy="492443"/>
          </a:xfrm>
          <a:prstGeom prst="rect">
            <a:avLst/>
          </a:prstGeom>
          <a:noFill/>
        </p:spPr>
        <p:txBody>
          <a:bodyPr wrap="square" rtlCol="0">
            <a:spAutoFit/>
          </a:bodyPr>
          <a:lstStyle/>
          <a:p>
            <a:pPr algn="ctr"/>
            <a:r>
              <a:rPr lang="en-US" sz="2600" dirty="0">
                <a:solidFill>
                  <a:prstClr val="black"/>
                </a:solidFill>
              </a:rPr>
              <a:t>($ in millions)</a:t>
            </a:r>
          </a:p>
        </p:txBody>
      </p:sp>
      <p:sp>
        <p:nvSpPr>
          <p:cNvPr id="52" name="TextBox 51"/>
          <p:cNvSpPr txBox="1"/>
          <p:nvPr/>
        </p:nvSpPr>
        <p:spPr>
          <a:xfrm>
            <a:off x="6594352" y="3610243"/>
            <a:ext cx="2092448" cy="492443"/>
          </a:xfrm>
          <a:prstGeom prst="rect">
            <a:avLst/>
          </a:prstGeom>
          <a:noFill/>
        </p:spPr>
        <p:txBody>
          <a:bodyPr wrap="square" rtlCol="0">
            <a:spAutoFit/>
          </a:bodyPr>
          <a:lstStyle/>
          <a:p>
            <a:pPr algn="ctr"/>
            <a:r>
              <a:rPr lang="en-US" sz="2600" dirty="0">
                <a:solidFill>
                  <a:prstClr val="black"/>
                </a:solidFill>
              </a:rPr>
              <a:t>($ in millions)</a:t>
            </a:r>
          </a:p>
        </p:txBody>
      </p:sp>
      <p:sp>
        <p:nvSpPr>
          <p:cNvPr id="53" name="TextBox 52"/>
          <p:cNvSpPr txBox="1"/>
          <p:nvPr/>
        </p:nvSpPr>
        <p:spPr>
          <a:xfrm>
            <a:off x="693495" y="6183868"/>
            <a:ext cx="202844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dirty="0">
                <a:solidFill>
                  <a:prstClr val="black"/>
                </a:solidFill>
              </a:rPr>
              <a:t>Actual return = </a:t>
            </a:r>
            <a:r>
              <a:rPr lang="en-US" b="1" dirty="0">
                <a:solidFill>
                  <a:prstClr val="black"/>
                </a:solidFill>
              </a:rPr>
              <a:t>10%</a:t>
            </a:r>
            <a:r>
              <a:rPr lang="en-US" dirty="0">
                <a:solidFill>
                  <a:prstClr val="black"/>
                </a:solidFill>
              </a:rPr>
              <a:t> </a:t>
            </a:r>
          </a:p>
        </p:txBody>
      </p:sp>
      <p:sp>
        <p:nvSpPr>
          <p:cNvPr id="54" name="TextBox 53"/>
          <p:cNvSpPr txBox="1"/>
          <p:nvPr/>
        </p:nvSpPr>
        <p:spPr>
          <a:xfrm>
            <a:off x="2981336" y="6183868"/>
            <a:ext cx="395286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dirty="0">
                <a:solidFill>
                  <a:prstClr val="black"/>
                </a:solidFill>
              </a:rPr>
              <a:t>High grade corporate bond rate = </a:t>
            </a:r>
            <a:r>
              <a:rPr lang="en-IN" b="1" dirty="0">
                <a:solidFill>
                  <a:prstClr val="black"/>
                </a:solidFill>
              </a:rPr>
              <a:t>6%</a:t>
            </a:r>
          </a:p>
        </p:txBody>
      </p:sp>
      <p:cxnSp>
        <p:nvCxnSpPr>
          <p:cNvPr id="55" name="Straight Arrow Connector 54"/>
          <p:cNvCxnSpPr/>
          <p:nvPr/>
        </p:nvCxnSpPr>
        <p:spPr>
          <a:xfrm flipH="1">
            <a:off x="1898217" y="5780356"/>
            <a:ext cx="190500" cy="39081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3105177" y="5780356"/>
            <a:ext cx="355140" cy="39081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768356" y="844798"/>
            <a:ext cx="1490408" cy="461665"/>
          </a:xfrm>
          <a:prstGeom prst="rect">
            <a:avLst/>
          </a:prstGeom>
        </p:spPr>
        <p:txBody>
          <a:bodyPr wrap="none">
            <a:spAutoFit/>
          </a:bodyPr>
          <a:lstStyle/>
          <a:p>
            <a:pPr algn="ctr"/>
            <a:r>
              <a:rPr lang="en-US" sz="2400" b="1" dirty="0">
                <a:solidFill>
                  <a:srgbClr val="C00000"/>
                </a:solidFill>
              </a:rPr>
              <a:t>U.S. GAAP</a:t>
            </a:r>
            <a:endParaRPr lang="en-US" sz="2400" dirty="0">
              <a:solidFill>
                <a:srgbClr val="C00000"/>
              </a:solidFill>
            </a:endParaRPr>
          </a:p>
        </p:txBody>
      </p:sp>
      <p:sp>
        <p:nvSpPr>
          <p:cNvPr id="65" name="Rectangle 64"/>
          <p:cNvSpPr/>
          <p:nvPr/>
        </p:nvSpPr>
        <p:spPr>
          <a:xfrm>
            <a:off x="762000" y="3613398"/>
            <a:ext cx="723468" cy="461665"/>
          </a:xfrm>
          <a:prstGeom prst="rect">
            <a:avLst/>
          </a:prstGeom>
        </p:spPr>
        <p:txBody>
          <a:bodyPr wrap="none">
            <a:spAutoFit/>
          </a:bodyPr>
          <a:lstStyle/>
          <a:p>
            <a:r>
              <a:rPr lang="en-US" sz="2400" b="1" dirty="0">
                <a:solidFill>
                  <a:srgbClr val="C00000"/>
                </a:solidFill>
              </a:rPr>
              <a:t>IFRS</a:t>
            </a:r>
            <a:endParaRPr lang="en-US" sz="2400" dirty="0">
              <a:solidFill>
                <a:srgbClr val="C00000"/>
              </a:solidFill>
            </a:endParaRPr>
          </a:p>
        </p:txBody>
      </p:sp>
      <p:cxnSp>
        <p:nvCxnSpPr>
          <p:cNvPr id="45" name="Straight Connector 44"/>
          <p:cNvCxnSpPr/>
          <p:nvPr/>
        </p:nvCxnSpPr>
        <p:spPr>
          <a:xfrm>
            <a:off x="753577" y="1809998"/>
            <a:ext cx="82432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53577" y="4591298"/>
            <a:ext cx="82432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48059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childTnLst>
                          </p:cTn>
                        </p:par>
                        <p:par>
                          <p:cTn id="41" fill="hold">
                            <p:stCondLst>
                              <p:cond delay="500"/>
                            </p:stCondLst>
                            <p:childTnLst>
                              <p:par>
                                <p:cTn id="42" presetID="22" presetClass="entr" presetSubtype="1"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up)">
                                      <p:cBhvr>
                                        <p:cTn id="44" dur="500"/>
                                        <p:tgtEl>
                                          <p:spTgt spid="5"/>
                                        </p:tgtEl>
                                      </p:cBhvr>
                                    </p:animEffect>
                                  </p:childTnLst>
                                </p:cTn>
                              </p:par>
                            </p:childTnLst>
                          </p:cTn>
                        </p:par>
                        <p:par>
                          <p:cTn id="45" fill="hold">
                            <p:stCondLst>
                              <p:cond delay="1000"/>
                            </p:stCondLst>
                            <p:childTnLst>
                              <p:par>
                                <p:cTn id="46" presetID="22" presetClass="entr" presetSubtype="1"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up)">
                                      <p:cBhvr>
                                        <p:cTn id="48" dur="500"/>
                                        <p:tgtEl>
                                          <p:spTgt spid="3"/>
                                        </p:tgtEl>
                                      </p:cBhvr>
                                    </p:animEffect>
                                  </p:childTnLst>
                                </p:cTn>
                              </p:par>
                            </p:childTnLst>
                          </p:cTn>
                        </p:par>
                        <p:par>
                          <p:cTn id="49" fill="hold">
                            <p:stCondLst>
                              <p:cond delay="1500"/>
                            </p:stCondLst>
                            <p:childTnLst>
                              <p:par>
                                <p:cTn id="50" presetID="22" presetClass="entr" presetSubtype="1"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up)">
                                      <p:cBhvr>
                                        <p:cTn id="52" dur="500"/>
                                        <p:tgtEl>
                                          <p:spTgt spid="8"/>
                                        </p:tgtEl>
                                      </p:cBhvr>
                                    </p:animEffect>
                                  </p:childTnLst>
                                </p:cTn>
                              </p:par>
                            </p:childTnLst>
                          </p:cTn>
                        </p:par>
                        <p:par>
                          <p:cTn id="53" fill="hold">
                            <p:stCondLst>
                              <p:cond delay="2000"/>
                            </p:stCondLst>
                            <p:childTnLst>
                              <p:par>
                                <p:cTn id="54" presetID="22" presetClass="entr" presetSubtype="1"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up)">
                                      <p:cBhvr>
                                        <p:cTn id="56" dur="500"/>
                                        <p:tgtEl>
                                          <p:spTgt spid="3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00"/>
                                        <p:tgtEl>
                                          <p:spTgt spid="4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500"/>
                                        <p:tgtEl>
                                          <p:spTgt spid="4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fade">
                                      <p:cBhvr>
                                        <p:cTn id="88" dur="500"/>
                                        <p:tgtEl>
                                          <p:spTgt spid="5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fade">
                                      <p:cBhvr>
                                        <p:cTn id="91" dur="500"/>
                                        <p:tgtEl>
                                          <p:spTgt spid="65"/>
                                        </p:tgtEl>
                                      </p:cBhvr>
                                    </p:animEffect>
                                  </p:childTnLst>
                                </p:cTn>
                              </p:par>
                              <p:par>
                                <p:cTn id="92" presetID="10" presetClass="entr" presetSubtype="0" fill="hold" nodeType="with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fade">
                                      <p:cBhvr>
                                        <p:cTn id="94" dur="500"/>
                                        <p:tgtEl>
                                          <p:spTgt spid="46"/>
                                        </p:tgtEl>
                                      </p:cBhvr>
                                    </p:animEffect>
                                  </p:childTnLst>
                                </p:cTn>
                              </p:par>
                            </p:childTnLst>
                          </p:cTn>
                        </p:par>
                        <p:par>
                          <p:cTn id="95" fill="hold">
                            <p:stCondLst>
                              <p:cond delay="500"/>
                            </p:stCondLst>
                            <p:childTnLst>
                              <p:par>
                                <p:cTn id="96" presetID="22" presetClass="entr" presetSubtype="1"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Effect transition="in" filter="wipe(up)">
                                      <p:cBhvr>
                                        <p:cTn id="98" dur="500"/>
                                        <p:tgtEl>
                                          <p:spTgt spid="55"/>
                                        </p:tgtEl>
                                      </p:cBhvr>
                                    </p:animEffect>
                                  </p:childTnLst>
                                </p:cTn>
                              </p:par>
                            </p:childTnLst>
                          </p:cTn>
                        </p:par>
                        <p:par>
                          <p:cTn id="99" fill="hold">
                            <p:stCondLst>
                              <p:cond delay="1000"/>
                            </p:stCondLst>
                            <p:childTnLst>
                              <p:par>
                                <p:cTn id="100" presetID="22" presetClass="entr" presetSubtype="1"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wipe(up)">
                                      <p:cBhvr>
                                        <p:cTn id="102" dur="500"/>
                                        <p:tgtEl>
                                          <p:spTgt spid="53"/>
                                        </p:tgtEl>
                                      </p:cBhvr>
                                    </p:animEffect>
                                  </p:childTnLst>
                                </p:cTn>
                              </p:par>
                            </p:childTnLst>
                          </p:cTn>
                        </p:par>
                        <p:par>
                          <p:cTn id="103" fill="hold">
                            <p:stCondLst>
                              <p:cond delay="1500"/>
                            </p:stCondLst>
                            <p:childTnLst>
                              <p:par>
                                <p:cTn id="104" presetID="22" presetClass="entr" presetSubtype="1" fill="hold" nodeType="afterEffect">
                                  <p:stCondLst>
                                    <p:cond delay="0"/>
                                  </p:stCondLst>
                                  <p:childTnLst>
                                    <p:set>
                                      <p:cBhvr>
                                        <p:cTn id="105" dur="1" fill="hold">
                                          <p:stCondLst>
                                            <p:cond delay="0"/>
                                          </p:stCondLst>
                                        </p:cTn>
                                        <p:tgtEl>
                                          <p:spTgt spid="56"/>
                                        </p:tgtEl>
                                        <p:attrNameLst>
                                          <p:attrName>style.visibility</p:attrName>
                                        </p:attrNameLst>
                                      </p:cBhvr>
                                      <p:to>
                                        <p:strVal val="visible"/>
                                      </p:to>
                                    </p:set>
                                    <p:animEffect transition="in" filter="wipe(up)">
                                      <p:cBhvr>
                                        <p:cTn id="106" dur="500"/>
                                        <p:tgtEl>
                                          <p:spTgt spid="56"/>
                                        </p:tgtEl>
                                      </p:cBhvr>
                                    </p:animEffect>
                                  </p:childTnLst>
                                </p:cTn>
                              </p:par>
                            </p:childTnLst>
                          </p:cTn>
                        </p:par>
                        <p:par>
                          <p:cTn id="107" fill="hold">
                            <p:stCondLst>
                              <p:cond delay="2000"/>
                            </p:stCondLst>
                            <p:childTnLst>
                              <p:par>
                                <p:cTn id="108" presetID="22" presetClass="entr" presetSubtype="1" fill="hold" grpId="0" nodeType="afterEffect">
                                  <p:stCondLst>
                                    <p:cond delay="0"/>
                                  </p:stCondLst>
                                  <p:childTnLst>
                                    <p:set>
                                      <p:cBhvr>
                                        <p:cTn id="109" dur="1" fill="hold">
                                          <p:stCondLst>
                                            <p:cond delay="0"/>
                                          </p:stCondLst>
                                        </p:cTn>
                                        <p:tgtEl>
                                          <p:spTgt spid="54"/>
                                        </p:tgtEl>
                                        <p:attrNameLst>
                                          <p:attrName>style.visibility</p:attrName>
                                        </p:attrNameLst>
                                      </p:cBhvr>
                                      <p:to>
                                        <p:strVal val="visible"/>
                                      </p:to>
                                    </p:set>
                                    <p:animEffect transition="in" filter="wipe(up)">
                                      <p:cBhvr>
                                        <p:cTn id="11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6" grpId="0"/>
      <p:bldP spid="27" grpId="0"/>
      <p:bldP spid="29" grpId="0"/>
      <p:bldP spid="30" grpId="0"/>
      <p:bldP spid="31" grpId="0"/>
      <p:bldP spid="32" grpId="0"/>
      <p:bldP spid="35" grpId="0"/>
      <p:bldP spid="3" grpId="0" animBg="1"/>
      <p:bldP spid="33" grpId="0" animBg="1"/>
      <p:bldP spid="36" grpId="0" animBg="1"/>
      <p:bldP spid="37" grpId="0"/>
      <p:bldP spid="39" grpId="0"/>
      <p:bldP spid="40" grpId="0"/>
      <p:bldP spid="41" grpId="0"/>
      <p:bldP spid="42" grpId="0"/>
      <p:bldP spid="43" grpId="0"/>
      <p:bldP spid="44" grpId="0"/>
      <p:bldP spid="47" grpId="0"/>
      <p:bldP spid="48" grpId="0"/>
      <p:bldP spid="52" grpId="0"/>
      <p:bldP spid="53" grpId="0" animBg="1"/>
      <p:bldP spid="54" grpId="0" animBg="1"/>
      <p:bldP spid="63" grpId="0"/>
      <p:bldP spid="6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Recording Gains and Losses </a:t>
            </a:r>
            <a:r>
              <a:rPr lang="en-IN" sz="2400" dirty="0" smtClean="0"/>
              <a:t>(continued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23" name="Rectangle 22"/>
          <p:cNvSpPr/>
          <p:nvPr/>
        </p:nvSpPr>
        <p:spPr>
          <a:xfrm>
            <a:off x="762000" y="1508146"/>
            <a:ext cx="8229599" cy="187406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solidFill>
                <a:prstClr val="white"/>
              </a:solidFill>
            </a:endParaRPr>
          </a:p>
        </p:txBody>
      </p:sp>
      <p:sp>
        <p:nvSpPr>
          <p:cNvPr id="24" name="TextBox 23"/>
          <p:cNvSpPr txBox="1">
            <a:spLocks noChangeArrowheads="1"/>
          </p:cNvSpPr>
          <p:nvPr/>
        </p:nvSpPr>
        <p:spPr bwMode="auto">
          <a:xfrm>
            <a:off x="905324" y="1897085"/>
            <a:ext cx="4686300" cy="492443"/>
          </a:xfrm>
          <a:prstGeom prst="rect">
            <a:avLst/>
          </a:prstGeom>
          <a:noFill/>
          <a:ln w="9525">
            <a:noFill/>
            <a:miter lim="800000"/>
            <a:headEnd/>
            <a:tailEnd/>
          </a:ln>
        </p:spPr>
        <p:txBody>
          <a:bodyPr>
            <a:spAutoFit/>
          </a:bodyPr>
          <a:lstStyle/>
          <a:p>
            <a:pPr algn="ctr"/>
            <a:r>
              <a:rPr lang="en-US" sz="2600" b="1" dirty="0">
                <a:solidFill>
                  <a:prstClr val="black"/>
                </a:solidFill>
              </a:rPr>
              <a:t>Journal Entry</a:t>
            </a:r>
            <a:endParaRPr lang="en-IN" sz="2600" b="1" baseline="30000" dirty="0">
              <a:solidFill>
                <a:prstClr val="black"/>
              </a:solidFill>
            </a:endParaRPr>
          </a:p>
        </p:txBody>
      </p:sp>
      <p:sp>
        <p:nvSpPr>
          <p:cNvPr id="26" name="TextBox 25"/>
          <p:cNvSpPr txBox="1">
            <a:spLocks noChangeArrowheads="1"/>
          </p:cNvSpPr>
          <p:nvPr/>
        </p:nvSpPr>
        <p:spPr bwMode="auto">
          <a:xfrm>
            <a:off x="774706" y="2406316"/>
            <a:ext cx="1641913" cy="404812"/>
          </a:xfrm>
          <a:prstGeom prst="rect">
            <a:avLst/>
          </a:prstGeom>
          <a:noFill/>
          <a:ln w="9525">
            <a:noFill/>
            <a:miter lim="800000"/>
            <a:headEnd/>
            <a:tailEnd/>
          </a:ln>
        </p:spPr>
        <p:txBody>
          <a:bodyPr/>
          <a:lstStyle/>
          <a:p>
            <a:r>
              <a:rPr lang="en-IN" sz="2400" dirty="0">
                <a:solidFill>
                  <a:prstClr val="black"/>
                </a:solidFill>
              </a:rPr>
              <a:t>Loss–OCI</a:t>
            </a:r>
          </a:p>
        </p:txBody>
      </p:sp>
      <p:sp>
        <p:nvSpPr>
          <p:cNvPr id="27" name="TextBox 26"/>
          <p:cNvSpPr txBox="1">
            <a:spLocks noChangeArrowheads="1"/>
          </p:cNvSpPr>
          <p:nvPr/>
        </p:nvSpPr>
        <p:spPr bwMode="auto">
          <a:xfrm>
            <a:off x="774706" y="2812278"/>
            <a:ext cx="3251194" cy="404813"/>
          </a:xfrm>
          <a:prstGeom prst="rect">
            <a:avLst/>
          </a:prstGeom>
          <a:noFill/>
          <a:ln w="9525">
            <a:noFill/>
            <a:miter lim="800000"/>
            <a:headEnd/>
            <a:tailEnd/>
          </a:ln>
        </p:spPr>
        <p:txBody>
          <a:bodyPr/>
          <a:lstStyle/>
          <a:p>
            <a:r>
              <a:rPr lang="en-US" sz="2400" dirty="0">
                <a:solidFill>
                  <a:prstClr val="black"/>
                </a:solidFill>
              </a:rPr>
              <a:t>	PBO</a:t>
            </a:r>
            <a:endParaRPr lang="en-IN" sz="2400" dirty="0">
              <a:solidFill>
                <a:prstClr val="black"/>
              </a:solidFill>
            </a:endParaRPr>
          </a:p>
        </p:txBody>
      </p:sp>
      <p:sp>
        <p:nvSpPr>
          <p:cNvPr id="29" name="TextBox 28"/>
          <p:cNvSpPr txBox="1">
            <a:spLocks noChangeArrowheads="1"/>
          </p:cNvSpPr>
          <p:nvPr/>
        </p:nvSpPr>
        <p:spPr bwMode="auto">
          <a:xfrm>
            <a:off x="6267071" y="2380916"/>
            <a:ext cx="1174822" cy="404812"/>
          </a:xfrm>
          <a:prstGeom prst="rect">
            <a:avLst/>
          </a:prstGeom>
          <a:noFill/>
          <a:ln w="9525">
            <a:noFill/>
            <a:miter lim="800000"/>
            <a:headEnd/>
            <a:tailEnd/>
          </a:ln>
        </p:spPr>
        <p:txBody>
          <a:bodyPr/>
          <a:lstStyle/>
          <a:p>
            <a:pPr algn="ctr"/>
            <a:r>
              <a:rPr lang="en-IN" sz="2600" dirty="0">
                <a:solidFill>
                  <a:prstClr val="black"/>
                </a:solidFill>
              </a:rPr>
              <a:t>23</a:t>
            </a:r>
          </a:p>
        </p:txBody>
      </p:sp>
      <p:sp>
        <p:nvSpPr>
          <p:cNvPr id="30" name="TextBox 29"/>
          <p:cNvSpPr txBox="1">
            <a:spLocks noChangeArrowheads="1"/>
          </p:cNvSpPr>
          <p:nvPr/>
        </p:nvSpPr>
        <p:spPr bwMode="auto">
          <a:xfrm>
            <a:off x="7696200" y="2819649"/>
            <a:ext cx="1068020" cy="404813"/>
          </a:xfrm>
          <a:prstGeom prst="rect">
            <a:avLst/>
          </a:prstGeom>
          <a:noFill/>
          <a:ln w="9525">
            <a:noFill/>
            <a:miter lim="800000"/>
            <a:headEnd/>
            <a:tailEnd/>
          </a:ln>
        </p:spPr>
        <p:txBody>
          <a:bodyPr/>
          <a:lstStyle/>
          <a:p>
            <a:pPr algn="ctr"/>
            <a:r>
              <a:rPr lang="en-IN" sz="2600" dirty="0">
                <a:solidFill>
                  <a:prstClr val="black"/>
                </a:solidFill>
              </a:rPr>
              <a:t>23</a:t>
            </a:r>
          </a:p>
        </p:txBody>
      </p:sp>
      <p:sp>
        <p:nvSpPr>
          <p:cNvPr id="31" name="TextBox 30"/>
          <p:cNvSpPr txBox="1">
            <a:spLocks noChangeArrowheads="1"/>
          </p:cNvSpPr>
          <p:nvPr/>
        </p:nvSpPr>
        <p:spPr bwMode="auto">
          <a:xfrm>
            <a:off x="7559441" y="1890733"/>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Credit</a:t>
            </a:r>
            <a:endParaRPr lang="en-IN" sz="2600" b="1" baseline="30000" dirty="0">
              <a:solidFill>
                <a:prstClr val="black"/>
              </a:solidFill>
            </a:endParaRPr>
          </a:p>
        </p:txBody>
      </p:sp>
      <p:sp>
        <p:nvSpPr>
          <p:cNvPr id="32" name="TextBox 31"/>
          <p:cNvSpPr txBox="1">
            <a:spLocks noChangeArrowheads="1"/>
          </p:cNvSpPr>
          <p:nvPr/>
        </p:nvSpPr>
        <p:spPr bwMode="auto">
          <a:xfrm>
            <a:off x="6202128" y="1890733"/>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Debit</a:t>
            </a:r>
            <a:endParaRPr lang="en-IN" sz="2600" b="1" baseline="30000" dirty="0">
              <a:solidFill>
                <a:prstClr val="black"/>
              </a:solidFill>
            </a:endParaRPr>
          </a:p>
        </p:txBody>
      </p:sp>
      <p:sp>
        <p:nvSpPr>
          <p:cNvPr id="36" name="Rectangle 35"/>
          <p:cNvSpPr/>
          <p:nvPr/>
        </p:nvSpPr>
        <p:spPr>
          <a:xfrm>
            <a:off x="762001" y="4022746"/>
            <a:ext cx="8229598" cy="192085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solidFill>
                <a:prstClr val="white"/>
              </a:solidFill>
            </a:endParaRPr>
          </a:p>
        </p:txBody>
      </p:sp>
      <p:sp>
        <p:nvSpPr>
          <p:cNvPr id="37" name="TextBox 36"/>
          <p:cNvSpPr txBox="1">
            <a:spLocks noChangeArrowheads="1"/>
          </p:cNvSpPr>
          <p:nvPr/>
        </p:nvSpPr>
        <p:spPr bwMode="auto">
          <a:xfrm>
            <a:off x="968818" y="4419622"/>
            <a:ext cx="4686300" cy="492443"/>
          </a:xfrm>
          <a:prstGeom prst="rect">
            <a:avLst/>
          </a:prstGeom>
          <a:noFill/>
          <a:ln w="9525">
            <a:noFill/>
            <a:miter lim="800000"/>
            <a:headEnd/>
            <a:tailEnd/>
          </a:ln>
        </p:spPr>
        <p:txBody>
          <a:bodyPr>
            <a:spAutoFit/>
          </a:bodyPr>
          <a:lstStyle/>
          <a:p>
            <a:pPr algn="ctr"/>
            <a:r>
              <a:rPr lang="en-US" sz="2600" b="1" dirty="0">
                <a:solidFill>
                  <a:prstClr val="black"/>
                </a:solidFill>
              </a:rPr>
              <a:t>Journal Entry</a:t>
            </a:r>
            <a:endParaRPr lang="en-IN" sz="2600" b="1" baseline="30000" dirty="0">
              <a:solidFill>
                <a:prstClr val="black"/>
              </a:solidFill>
            </a:endParaRPr>
          </a:p>
        </p:txBody>
      </p:sp>
      <p:sp>
        <p:nvSpPr>
          <p:cNvPr id="39" name="TextBox 38"/>
          <p:cNvSpPr txBox="1">
            <a:spLocks noChangeArrowheads="1"/>
          </p:cNvSpPr>
          <p:nvPr/>
        </p:nvSpPr>
        <p:spPr bwMode="auto">
          <a:xfrm>
            <a:off x="773015" y="4903453"/>
            <a:ext cx="3519585" cy="404812"/>
          </a:xfrm>
          <a:prstGeom prst="rect">
            <a:avLst/>
          </a:prstGeom>
          <a:noFill/>
          <a:ln w="9525">
            <a:noFill/>
            <a:miter lim="800000"/>
            <a:headEnd/>
            <a:tailEnd/>
          </a:ln>
        </p:spPr>
        <p:txBody>
          <a:bodyPr/>
          <a:lstStyle/>
          <a:p>
            <a:r>
              <a:rPr lang="en-US" sz="2400" dirty="0">
                <a:solidFill>
                  <a:prstClr val="black"/>
                </a:solidFill>
              </a:rPr>
              <a:t>Remeasurement loss–OCI</a:t>
            </a:r>
            <a:endParaRPr lang="en-IN" sz="2400" dirty="0">
              <a:solidFill>
                <a:prstClr val="black"/>
              </a:solidFill>
            </a:endParaRPr>
          </a:p>
        </p:txBody>
      </p:sp>
      <p:sp>
        <p:nvSpPr>
          <p:cNvPr id="40" name="TextBox 39"/>
          <p:cNvSpPr txBox="1">
            <a:spLocks noChangeArrowheads="1"/>
          </p:cNvSpPr>
          <p:nvPr/>
        </p:nvSpPr>
        <p:spPr bwMode="auto">
          <a:xfrm>
            <a:off x="773014" y="5309415"/>
            <a:ext cx="3417985" cy="404813"/>
          </a:xfrm>
          <a:prstGeom prst="rect">
            <a:avLst/>
          </a:prstGeom>
          <a:noFill/>
          <a:ln w="9525">
            <a:noFill/>
            <a:miter lim="800000"/>
            <a:headEnd/>
            <a:tailEnd/>
          </a:ln>
        </p:spPr>
        <p:txBody>
          <a:bodyPr/>
          <a:lstStyle/>
          <a:p>
            <a:r>
              <a:rPr lang="en-US" sz="2400" dirty="0">
                <a:solidFill>
                  <a:prstClr val="black"/>
                </a:solidFill>
              </a:rPr>
              <a:t>	DBO</a:t>
            </a:r>
            <a:endParaRPr lang="en-IN" sz="2400" dirty="0">
              <a:solidFill>
                <a:prstClr val="black"/>
              </a:solidFill>
            </a:endParaRPr>
          </a:p>
        </p:txBody>
      </p:sp>
      <p:sp>
        <p:nvSpPr>
          <p:cNvPr id="41" name="TextBox 40"/>
          <p:cNvSpPr txBox="1">
            <a:spLocks noChangeArrowheads="1"/>
          </p:cNvSpPr>
          <p:nvPr/>
        </p:nvSpPr>
        <p:spPr bwMode="auto">
          <a:xfrm>
            <a:off x="6330565" y="4903453"/>
            <a:ext cx="1174822" cy="404812"/>
          </a:xfrm>
          <a:prstGeom prst="rect">
            <a:avLst/>
          </a:prstGeom>
          <a:noFill/>
          <a:ln w="9525">
            <a:noFill/>
            <a:miter lim="800000"/>
            <a:headEnd/>
            <a:tailEnd/>
          </a:ln>
        </p:spPr>
        <p:txBody>
          <a:bodyPr/>
          <a:lstStyle/>
          <a:p>
            <a:pPr algn="ctr"/>
            <a:r>
              <a:rPr lang="en-IN" sz="2600" dirty="0">
                <a:solidFill>
                  <a:prstClr val="black"/>
                </a:solidFill>
              </a:rPr>
              <a:t>23</a:t>
            </a:r>
          </a:p>
        </p:txBody>
      </p:sp>
      <p:sp>
        <p:nvSpPr>
          <p:cNvPr id="42" name="TextBox 41"/>
          <p:cNvSpPr txBox="1">
            <a:spLocks noChangeArrowheads="1"/>
          </p:cNvSpPr>
          <p:nvPr/>
        </p:nvSpPr>
        <p:spPr bwMode="auto">
          <a:xfrm>
            <a:off x="7759694" y="5342186"/>
            <a:ext cx="1068020" cy="404813"/>
          </a:xfrm>
          <a:prstGeom prst="rect">
            <a:avLst/>
          </a:prstGeom>
          <a:noFill/>
          <a:ln w="9525">
            <a:noFill/>
            <a:miter lim="800000"/>
            <a:headEnd/>
            <a:tailEnd/>
          </a:ln>
        </p:spPr>
        <p:txBody>
          <a:bodyPr/>
          <a:lstStyle/>
          <a:p>
            <a:pPr algn="ctr"/>
            <a:r>
              <a:rPr lang="en-IN" sz="2600" dirty="0">
                <a:solidFill>
                  <a:prstClr val="black"/>
                </a:solidFill>
              </a:rPr>
              <a:t>23</a:t>
            </a:r>
          </a:p>
        </p:txBody>
      </p:sp>
      <p:sp>
        <p:nvSpPr>
          <p:cNvPr id="43" name="TextBox 42"/>
          <p:cNvSpPr txBox="1">
            <a:spLocks noChangeArrowheads="1"/>
          </p:cNvSpPr>
          <p:nvPr/>
        </p:nvSpPr>
        <p:spPr bwMode="auto">
          <a:xfrm>
            <a:off x="7622935" y="4413270"/>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Credit</a:t>
            </a:r>
            <a:endParaRPr lang="en-IN" sz="2600" b="1" baseline="30000" dirty="0">
              <a:solidFill>
                <a:prstClr val="black"/>
              </a:solidFill>
            </a:endParaRPr>
          </a:p>
        </p:txBody>
      </p:sp>
      <p:sp>
        <p:nvSpPr>
          <p:cNvPr id="44" name="TextBox 43"/>
          <p:cNvSpPr txBox="1">
            <a:spLocks noChangeArrowheads="1"/>
          </p:cNvSpPr>
          <p:nvPr/>
        </p:nvSpPr>
        <p:spPr bwMode="auto">
          <a:xfrm>
            <a:off x="6265622" y="4413270"/>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Debit</a:t>
            </a:r>
            <a:endParaRPr lang="en-IN" sz="2600" b="1" baseline="30000" dirty="0">
              <a:solidFill>
                <a:prstClr val="black"/>
              </a:solidFill>
            </a:endParaRPr>
          </a:p>
        </p:txBody>
      </p:sp>
      <p:sp>
        <p:nvSpPr>
          <p:cNvPr id="48" name="TextBox 47"/>
          <p:cNvSpPr txBox="1"/>
          <p:nvPr/>
        </p:nvSpPr>
        <p:spPr>
          <a:xfrm>
            <a:off x="6505422" y="1508147"/>
            <a:ext cx="2092448" cy="492443"/>
          </a:xfrm>
          <a:prstGeom prst="rect">
            <a:avLst/>
          </a:prstGeom>
          <a:noFill/>
        </p:spPr>
        <p:txBody>
          <a:bodyPr wrap="square" rtlCol="0">
            <a:spAutoFit/>
          </a:bodyPr>
          <a:lstStyle/>
          <a:p>
            <a:pPr algn="ctr"/>
            <a:r>
              <a:rPr lang="en-US" sz="2600" dirty="0">
                <a:solidFill>
                  <a:prstClr val="black"/>
                </a:solidFill>
              </a:rPr>
              <a:t>($ in millions)</a:t>
            </a:r>
          </a:p>
        </p:txBody>
      </p:sp>
      <p:sp>
        <p:nvSpPr>
          <p:cNvPr id="52" name="TextBox 51"/>
          <p:cNvSpPr txBox="1"/>
          <p:nvPr/>
        </p:nvSpPr>
        <p:spPr>
          <a:xfrm>
            <a:off x="6594352" y="4022746"/>
            <a:ext cx="2092448" cy="492443"/>
          </a:xfrm>
          <a:prstGeom prst="rect">
            <a:avLst/>
          </a:prstGeom>
          <a:noFill/>
        </p:spPr>
        <p:txBody>
          <a:bodyPr wrap="square" rtlCol="0">
            <a:spAutoFit/>
          </a:bodyPr>
          <a:lstStyle/>
          <a:p>
            <a:pPr algn="ctr"/>
            <a:r>
              <a:rPr lang="en-US" sz="2600" dirty="0">
                <a:solidFill>
                  <a:prstClr val="black"/>
                </a:solidFill>
              </a:rPr>
              <a:t>($ in millions)</a:t>
            </a:r>
          </a:p>
        </p:txBody>
      </p:sp>
      <p:sp>
        <p:nvSpPr>
          <p:cNvPr id="63" name="Rectangle 62"/>
          <p:cNvSpPr/>
          <p:nvPr/>
        </p:nvSpPr>
        <p:spPr>
          <a:xfrm>
            <a:off x="774706" y="1523536"/>
            <a:ext cx="1490408" cy="461665"/>
          </a:xfrm>
          <a:prstGeom prst="rect">
            <a:avLst/>
          </a:prstGeom>
        </p:spPr>
        <p:txBody>
          <a:bodyPr wrap="none">
            <a:spAutoFit/>
          </a:bodyPr>
          <a:lstStyle/>
          <a:p>
            <a:r>
              <a:rPr lang="en-US" sz="2400" b="1" dirty="0">
                <a:solidFill>
                  <a:srgbClr val="C00000"/>
                </a:solidFill>
              </a:rPr>
              <a:t>U.S. GAAP</a:t>
            </a:r>
            <a:endParaRPr lang="en-US" sz="2400" dirty="0">
              <a:solidFill>
                <a:srgbClr val="C00000"/>
              </a:solidFill>
            </a:endParaRPr>
          </a:p>
        </p:txBody>
      </p:sp>
      <p:sp>
        <p:nvSpPr>
          <p:cNvPr id="65" name="Rectangle 64"/>
          <p:cNvSpPr/>
          <p:nvPr/>
        </p:nvSpPr>
        <p:spPr>
          <a:xfrm>
            <a:off x="773015" y="4038135"/>
            <a:ext cx="723468" cy="461665"/>
          </a:xfrm>
          <a:prstGeom prst="rect">
            <a:avLst/>
          </a:prstGeom>
        </p:spPr>
        <p:txBody>
          <a:bodyPr wrap="none">
            <a:spAutoFit/>
          </a:bodyPr>
          <a:lstStyle/>
          <a:p>
            <a:r>
              <a:rPr lang="en-US" sz="2400" b="1" dirty="0">
                <a:solidFill>
                  <a:srgbClr val="C00000"/>
                </a:solidFill>
              </a:rPr>
              <a:t>IFRS</a:t>
            </a:r>
          </a:p>
        </p:txBody>
      </p:sp>
      <p:cxnSp>
        <p:nvCxnSpPr>
          <p:cNvPr id="28" name="Straight Connector 27"/>
          <p:cNvCxnSpPr/>
          <p:nvPr/>
        </p:nvCxnSpPr>
        <p:spPr>
          <a:xfrm>
            <a:off x="753577" y="2380496"/>
            <a:ext cx="82432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53577" y="4889500"/>
            <a:ext cx="82432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12728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500"/>
                                        <p:tgtEl>
                                          <p:spTgt spid="63"/>
                                        </p:tgtEl>
                                      </p:cBhvr>
                                    </p:animEffect>
                                  </p:childTnLst>
                                </p:cTn>
                              </p:par>
                              <p:par>
                                <p:cTn id="35" presetID="10"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500"/>
                                        <p:tgtEl>
                                          <p:spTgt spid="4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fade">
                                      <p:cBhvr>
                                        <p:cTn id="60" dur="500"/>
                                        <p:tgtEl>
                                          <p:spTgt spid="4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500"/>
                                        <p:tgtEl>
                                          <p:spTgt spid="5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500"/>
                                        <p:tgtEl>
                                          <p:spTgt spid="65"/>
                                        </p:tgtEl>
                                      </p:cBhvr>
                                    </p:animEffect>
                                  </p:childTnLst>
                                </p:cTn>
                              </p:par>
                              <p:par>
                                <p:cTn id="70" presetID="10"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6" grpId="0"/>
      <p:bldP spid="27" grpId="0"/>
      <p:bldP spid="29" grpId="0"/>
      <p:bldP spid="30" grpId="0"/>
      <p:bldP spid="31" grpId="0"/>
      <p:bldP spid="32" grpId="0"/>
      <p:bldP spid="36" grpId="0" animBg="1"/>
      <p:bldP spid="37" grpId="0"/>
      <p:bldP spid="39" grpId="0"/>
      <p:bldP spid="40" grpId="0"/>
      <p:bldP spid="41" grpId="0"/>
      <p:bldP spid="42" grpId="0"/>
      <p:bldP spid="43" grpId="0"/>
      <p:bldP spid="44" grpId="0"/>
      <p:bldP spid="48" grpId="0"/>
      <p:bldP spid="52" grpId="0"/>
      <p:bldP spid="63" grpId="0"/>
      <p:bldP spid="6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Components of the Net Pension Cost</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27" name="Round Diagonal Corner Rectangle 26"/>
          <p:cNvSpPr/>
          <p:nvPr/>
        </p:nvSpPr>
        <p:spPr>
          <a:xfrm>
            <a:off x="889000" y="1394271"/>
            <a:ext cx="7924800" cy="4777929"/>
          </a:xfrm>
          <a:prstGeom prst="round2DiagRect">
            <a:avLst>
              <a:gd name="adj1" fmla="val 0"/>
              <a:gd name="adj2" fmla="val 10456"/>
            </a:avLst>
          </a:prstGeom>
          <a:solidFill>
            <a:srgbClr val="E4F1DE"/>
          </a:solidFill>
          <a:ln w="19050">
            <a:solidFill>
              <a:srgbClr val="235D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prstClr val="black"/>
              </a:solidFill>
            </a:endParaRPr>
          </a:p>
        </p:txBody>
      </p:sp>
      <p:pic>
        <p:nvPicPr>
          <p:cNvPr id="819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1559"/>
          <a:stretch/>
        </p:blipFill>
        <p:spPr bwMode="auto">
          <a:xfrm>
            <a:off x="1041400" y="1690869"/>
            <a:ext cx="7664656" cy="185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6013" y="3672069"/>
            <a:ext cx="7486487" cy="2335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04152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8195"/>
                                        </p:tgtEl>
                                        <p:attrNameLst>
                                          <p:attrName>style.visibility</p:attrName>
                                        </p:attrNameLst>
                                      </p:cBhvr>
                                      <p:to>
                                        <p:strVal val="visible"/>
                                      </p:to>
                                    </p:set>
                                    <p:animEffect transition="in" filter="fade">
                                      <p:cBhvr>
                                        <p:cTn id="10" dur="500"/>
                                        <p:tgtEl>
                                          <p:spTgt spid="8195"/>
                                        </p:tgtEl>
                                      </p:cBhvr>
                                    </p:animEffect>
                                  </p:childTnLst>
                                </p:cTn>
                              </p:par>
                              <p:par>
                                <p:cTn id="11" presetID="10" presetClass="entr" presetSubtype="0" fill="hold" nodeType="withEffect">
                                  <p:stCondLst>
                                    <p:cond delay="0"/>
                                  </p:stCondLst>
                                  <p:childTnLst>
                                    <p:set>
                                      <p:cBhvr>
                                        <p:cTn id="12" dur="1" fill="hold">
                                          <p:stCondLst>
                                            <p:cond delay="0"/>
                                          </p:stCondLst>
                                        </p:cTn>
                                        <p:tgtEl>
                                          <p:spTgt spid="8196"/>
                                        </p:tgtEl>
                                        <p:attrNameLst>
                                          <p:attrName>style.visibility</p:attrName>
                                        </p:attrNameLst>
                                      </p:cBhvr>
                                      <p:to>
                                        <p:strVal val="visible"/>
                                      </p:to>
                                    </p:set>
                                    <p:animEffect transition="in" filter="fade">
                                      <p:cBhvr>
                                        <p:cTn id="13"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Classifying the Components of the Net Pension Cost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5" name="Round Diagonal Corner Rectangle 4"/>
          <p:cNvSpPr/>
          <p:nvPr/>
        </p:nvSpPr>
        <p:spPr>
          <a:xfrm>
            <a:off x="636610" y="1699071"/>
            <a:ext cx="8443890" cy="4396929"/>
          </a:xfrm>
          <a:prstGeom prst="round2DiagRect">
            <a:avLst>
              <a:gd name="adj1" fmla="val 0"/>
              <a:gd name="adj2" fmla="val 10456"/>
            </a:avLst>
          </a:prstGeom>
          <a:solidFill>
            <a:srgbClr val="E4F1DE"/>
          </a:solidFill>
          <a:ln w="19050">
            <a:solidFill>
              <a:srgbClr val="235D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prstClr val="black"/>
              </a:solidFill>
            </a:endParaRPr>
          </a:p>
        </p:txBody>
      </p:sp>
      <p:pic>
        <p:nvPicPr>
          <p:cNvPr id="2" name="Picture 1"/>
          <p:cNvPicPr>
            <a:picLocks noChangeAspect="1"/>
          </p:cNvPicPr>
          <p:nvPr/>
        </p:nvPicPr>
        <p:blipFill>
          <a:blip r:embed="rId3"/>
          <a:stretch>
            <a:fillRect/>
          </a:stretch>
        </p:blipFill>
        <p:spPr>
          <a:xfrm>
            <a:off x="1219200" y="2133599"/>
            <a:ext cx="6553200" cy="1566839"/>
          </a:xfrm>
          <a:prstGeom prst="rect">
            <a:avLst/>
          </a:prstGeom>
        </p:spPr>
      </p:pic>
      <p:pic>
        <p:nvPicPr>
          <p:cNvPr id="3" name="Picture 2"/>
          <p:cNvPicPr>
            <a:picLocks noChangeAspect="1"/>
          </p:cNvPicPr>
          <p:nvPr/>
        </p:nvPicPr>
        <p:blipFill>
          <a:blip r:embed="rId4"/>
          <a:stretch>
            <a:fillRect/>
          </a:stretch>
        </p:blipFill>
        <p:spPr>
          <a:xfrm>
            <a:off x="1219200" y="3956855"/>
            <a:ext cx="6705600" cy="1427644"/>
          </a:xfrm>
          <a:prstGeom prst="rect">
            <a:avLst/>
          </a:prstGeom>
        </p:spPr>
      </p:pic>
    </p:spTree>
    <p:extLst>
      <p:ext uri="{BB962C8B-B14F-4D97-AF65-F5344CB8AC3E}">
        <p14:creationId xmlns:p14="http://schemas.microsoft.com/office/powerpoint/2010/main" val="36983974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Recording the Components of the Net Pension Cost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8" name="Round Diagonal Corner Rectangle 7"/>
          <p:cNvSpPr/>
          <p:nvPr/>
        </p:nvSpPr>
        <p:spPr>
          <a:xfrm>
            <a:off x="876300" y="1752600"/>
            <a:ext cx="7924800" cy="4343400"/>
          </a:xfrm>
          <a:prstGeom prst="round2DiagRect">
            <a:avLst>
              <a:gd name="adj1" fmla="val 0"/>
              <a:gd name="adj2" fmla="val 7798"/>
            </a:avLst>
          </a:prstGeom>
          <a:solidFill>
            <a:srgbClr val="E4F1DE"/>
          </a:solidFill>
          <a:ln w="19050">
            <a:solidFill>
              <a:srgbClr val="235D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prstClr val="black"/>
              </a:solidFill>
            </a:endParaRPr>
          </a:p>
        </p:txBody>
      </p:sp>
      <p:pic>
        <p:nvPicPr>
          <p:cNvPr id="3" name="Picture 2"/>
          <p:cNvPicPr>
            <a:picLocks noChangeAspect="1"/>
          </p:cNvPicPr>
          <p:nvPr/>
        </p:nvPicPr>
        <p:blipFill>
          <a:blip r:embed="rId3"/>
          <a:stretch>
            <a:fillRect/>
          </a:stretch>
        </p:blipFill>
        <p:spPr>
          <a:xfrm>
            <a:off x="1219200" y="2057400"/>
            <a:ext cx="7528885" cy="3352800"/>
          </a:xfrm>
          <a:prstGeom prst="rect">
            <a:avLst/>
          </a:prstGeom>
        </p:spPr>
      </p:pic>
    </p:spTree>
    <p:extLst>
      <p:ext uri="{BB962C8B-B14F-4D97-AF65-F5344CB8AC3E}">
        <p14:creationId xmlns:p14="http://schemas.microsoft.com/office/powerpoint/2010/main" val="12866901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Recording the Components of the Net Pension Cost </a:t>
            </a:r>
            <a:r>
              <a:rPr lang="en-IN" sz="2400" dirty="0" smtClean="0"/>
              <a:t>(continued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6" name="Round Diagonal Corner Rectangle 5"/>
          <p:cNvSpPr/>
          <p:nvPr/>
        </p:nvSpPr>
        <p:spPr>
          <a:xfrm>
            <a:off x="876300" y="1752600"/>
            <a:ext cx="7924800" cy="2133600"/>
          </a:xfrm>
          <a:prstGeom prst="round2DiagRect">
            <a:avLst>
              <a:gd name="adj1" fmla="val 0"/>
              <a:gd name="adj2" fmla="val 7798"/>
            </a:avLst>
          </a:prstGeom>
          <a:solidFill>
            <a:srgbClr val="E4F1DE"/>
          </a:solidFill>
          <a:ln w="19050">
            <a:solidFill>
              <a:srgbClr val="235D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prstClr val="black"/>
              </a:solidFill>
            </a:endParaRPr>
          </a:p>
        </p:txBody>
      </p:sp>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0214" b="37640"/>
          <a:stretch/>
        </p:blipFill>
        <p:spPr bwMode="auto">
          <a:xfrm>
            <a:off x="962893" y="1879600"/>
            <a:ext cx="7736607" cy="96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79894"/>
          <a:stretch/>
        </p:blipFill>
        <p:spPr bwMode="auto">
          <a:xfrm>
            <a:off x="977900" y="2806700"/>
            <a:ext cx="7736607" cy="87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36686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500"/>
                                        <p:tgtEl>
                                          <p:spTgt spid="102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Reporting the Components of the Net Pension </a:t>
            </a:r>
            <a:r>
              <a:rPr lang="en-IN" dirty="0" smtClean="0"/>
              <a:t>Cost </a:t>
            </a:r>
            <a:r>
              <a:rPr lang="en-IN" sz="2400" dirty="0" smtClean="0"/>
              <a:t>(cont. 2)</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9" name="Round Diagonal Corner Rectangle 8"/>
          <p:cNvSpPr/>
          <p:nvPr/>
        </p:nvSpPr>
        <p:spPr>
          <a:xfrm>
            <a:off x="626425" y="1676400"/>
            <a:ext cx="8458200" cy="3352800"/>
          </a:xfrm>
          <a:prstGeom prst="round2DiagRect">
            <a:avLst>
              <a:gd name="adj1" fmla="val 0"/>
              <a:gd name="adj2" fmla="val 10456"/>
            </a:avLst>
          </a:prstGeom>
          <a:solidFill>
            <a:srgbClr val="E4F1DE"/>
          </a:solidFill>
          <a:ln w="19050">
            <a:solidFill>
              <a:srgbClr val="235D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prstClr val="black"/>
              </a:solidFill>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4632" y="1828800"/>
            <a:ext cx="8223218" cy="30249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28423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5800" y="3505200"/>
            <a:ext cx="8305800" cy="1371600"/>
          </a:xfrm>
          <a:prstGeom prst="rect">
            <a:avLst/>
          </a:prstGeom>
          <a:solidFill>
            <a:srgbClr val="FFFAB0"/>
          </a:solidFill>
          <a:ln>
            <a:solidFill>
              <a:srgbClr val="F7964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457" name="Title 1"/>
          <p:cNvSpPr>
            <a:spLocks noGrp="1"/>
          </p:cNvSpPr>
          <p:nvPr>
            <p:ph type="title"/>
          </p:nvPr>
        </p:nvSpPr>
        <p:spPr>
          <a:xfrm>
            <a:off x="761999" y="0"/>
            <a:ext cx="8382000" cy="1444625"/>
          </a:xfrm>
        </p:spPr>
        <p:txBody>
          <a:bodyPr>
            <a:normAutofit/>
          </a:bodyPr>
          <a:lstStyle/>
          <a:p>
            <a:r>
              <a:rPr lang="en-US" dirty="0"/>
              <a:t>Accounting for a Defined Contribution Plan</a:t>
            </a:r>
            <a:endParaRPr lang="en-IN" dirty="0"/>
          </a:p>
        </p:txBody>
      </p:sp>
      <p:sp>
        <p:nvSpPr>
          <p:cNvPr id="5" name="Content Placeholder 4"/>
          <p:cNvSpPr>
            <a:spLocks noGrp="1"/>
          </p:cNvSpPr>
          <p:nvPr>
            <p:ph idx="1"/>
          </p:nvPr>
        </p:nvSpPr>
        <p:spPr/>
        <p:txBody>
          <a:bodyPr/>
          <a:lstStyle/>
          <a:p>
            <a:pPr lvl="1"/>
            <a:endParaRPr lang="en-IN" dirty="0"/>
          </a:p>
          <a:p>
            <a:pPr lvl="1"/>
            <a:endParaRPr lang="en-IN" dirty="0"/>
          </a:p>
          <a:p>
            <a:pPr lvl="1"/>
            <a:endParaRPr lang="en-IN" dirty="0"/>
          </a:p>
          <a:p>
            <a:pPr lvl="1"/>
            <a:endParaRPr lang="en-IN" dirty="0"/>
          </a:p>
          <a:p>
            <a:pPr marL="0" indent="0">
              <a:buNone/>
            </a:pPr>
            <a:endParaRPr lang="en-IN" dirty="0"/>
          </a:p>
          <a:p>
            <a:endParaRPr lang="en-IN" dirty="0" smtClean="0"/>
          </a:p>
          <a:p>
            <a:endParaRPr lang="en-IN" dirty="0"/>
          </a:p>
          <a:p>
            <a:endParaRPr lang="en-IN" dirty="0" smtClean="0"/>
          </a:p>
          <a:p>
            <a:r>
              <a:rPr lang="en-IN" dirty="0" smtClean="0"/>
              <a:t>No additional liability is created</a:t>
            </a:r>
            <a:endParaRPr lang="en-IN" dirty="0"/>
          </a:p>
        </p:txBody>
      </p:sp>
      <p:sp>
        <p:nvSpPr>
          <p:cNvPr id="15"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
        <p:nvSpPr>
          <p:cNvPr id="2" name="TextBox 1"/>
          <p:cNvSpPr txBox="1"/>
          <p:nvPr/>
        </p:nvSpPr>
        <p:spPr>
          <a:xfrm>
            <a:off x="723900" y="1447800"/>
            <a:ext cx="8298180" cy="1692771"/>
          </a:xfrm>
          <a:prstGeom prst="rect">
            <a:avLst/>
          </a:prstGeom>
          <a:noFill/>
        </p:spPr>
        <p:txBody>
          <a:bodyPr wrap="square" rtlCol="0">
            <a:spAutoFit/>
          </a:bodyPr>
          <a:lstStyle/>
          <a:p>
            <a:r>
              <a:rPr lang="en-IN" sz="2600" dirty="0"/>
              <a:t>If a plan promises an annual contribution equal to 3% of an employee’s salary that amounts to $110,000 in a particular </a:t>
            </a:r>
            <a:r>
              <a:rPr lang="en-IN" sz="2600" dirty="0" smtClean="0"/>
              <a:t>year, the </a:t>
            </a:r>
            <a:r>
              <a:rPr lang="en-IN" sz="2600" dirty="0"/>
              <a:t>employer would simply recognize </a:t>
            </a:r>
            <a:r>
              <a:rPr lang="en-IN" sz="2600" b="1" dirty="0">
                <a:solidFill>
                  <a:srgbClr val="C00000"/>
                </a:solidFill>
              </a:rPr>
              <a:t>pension expense</a:t>
            </a:r>
            <a:r>
              <a:rPr lang="en-IN" sz="2600" dirty="0"/>
              <a:t> for the amount of the contribution. </a:t>
            </a:r>
            <a:endParaRPr lang="en-US" sz="2600" dirty="0"/>
          </a:p>
        </p:txBody>
      </p:sp>
      <p:sp>
        <p:nvSpPr>
          <p:cNvPr id="39" name="TextBox 38"/>
          <p:cNvSpPr txBox="1"/>
          <p:nvPr/>
        </p:nvSpPr>
        <p:spPr>
          <a:xfrm>
            <a:off x="766812" y="3930116"/>
            <a:ext cx="3944887" cy="461665"/>
          </a:xfrm>
          <a:prstGeom prst="rect">
            <a:avLst/>
          </a:prstGeom>
          <a:noFill/>
        </p:spPr>
        <p:txBody>
          <a:bodyPr wrap="square" rtlCol="0">
            <a:spAutoFit/>
          </a:bodyPr>
          <a:lstStyle/>
          <a:p>
            <a:r>
              <a:rPr lang="en-IN" sz="2400" dirty="0">
                <a:latin typeface="+mn-lt"/>
              </a:rPr>
              <a:t>Pension expense</a:t>
            </a:r>
          </a:p>
        </p:txBody>
      </p:sp>
      <p:sp>
        <p:nvSpPr>
          <p:cNvPr id="40" name="TextBox 39"/>
          <p:cNvSpPr txBox="1"/>
          <p:nvPr/>
        </p:nvSpPr>
        <p:spPr>
          <a:xfrm>
            <a:off x="6341826" y="3919230"/>
            <a:ext cx="1243502" cy="461665"/>
          </a:xfrm>
          <a:prstGeom prst="rect">
            <a:avLst/>
          </a:prstGeom>
          <a:noFill/>
        </p:spPr>
        <p:txBody>
          <a:bodyPr wrap="square" rtlCol="0">
            <a:spAutoFit/>
          </a:bodyPr>
          <a:lstStyle/>
          <a:p>
            <a:pPr algn="r"/>
            <a:r>
              <a:rPr lang="en-IN" sz="2400" dirty="0">
                <a:latin typeface="+mn-lt"/>
              </a:rPr>
              <a:t>3,300</a:t>
            </a:r>
          </a:p>
        </p:txBody>
      </p:sp>
      <p:sp>
        <p:nvSpPr>
          <p:cNvPr id="41" name="TextBox 40"/>
          <p:cNvSpPr txBox="1"/>
          <p:nvPr/>
        </p:nvSpPr>
        <p:spPr>
          <a:xfrm>
            <a:off x="755706" y="4301226"/>
            <a:ext cx="5632393" cy="461665"/>
          </a:xfrm>
          <a:prstGeom prst="rect">
            <a:avLst/>
          </a:prstGeom>
          <a:noFill/>
        </p:spPr>
        <p:txBody>
          <a:bodyPr wrap="square" rtlCol="0">
            <a:spAutoFit/>
          </a:bodyPr>
          <a:lstStyle/>
          <a:p>
            <a:r>
              <a:rPr lang="en-IN" sz="2400" dirty="0"/>
              <a:t>	Cash ($110,000 × 3%)</a:t>
            </a:r>
            <a:endParaRPr lang="en-IN" sz="2400" dirty="0">
              <a:latin typeface="+mn-lt"/>
            </a:endParaRPr>
          </a:p>
        </p:txBody>
      </p:sp>
      <p:sp>
        <p:nvSpPr>
          <p:cNvPr id="42" name="TextBox 41"/>
          <p:cNvSpPr txBox="1"/>
          <p:nvPr/>
        </p:nvSpPr>
        <p:spPr>
          <a:xfrm>
            <a:off x="7542121" y="4288347"/>
            <a:ext cx="1235661" cy="461665"/>
          </a:xfrm>
          <a:prstGeom prst="rect">
            <a:avLst/>
          </a:prstGeom>
          <a:noFill/>
        </p:spPr>
        <p:txBody>
          <a:bodyPr wrap="square" rtlCol="0">
            <a:spAutoFit/>
          </a:bodyPr>
          <a:lstStyle/>
          <a:p>
            <a:pPr algn="r"/>
            <a:r>
              <a:rPr lang="en-IN" sz="2400" dirty="0">
                <a:latin typeface="+mn-lt"/>
              </a:rPr>
              <a:t>3,300</a:t>
            </a:r>
          </a:p>
        </p:txBody>
      </p:sp>
      <p:sp>
        <p:nvSpPr>
          <p:cNvPr id="44" name="TextBox 43"/>
          <p:cNvSpPr txBox="1"/>
          <p:nvPr/>
        </p:nvSpPr>
        <p:spPr>
          <a:xfrm>
            <a:off x="2677953" y="3487430"/>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45" name="Straight Connector 44"/>
          <p:cNvCxnSpPr/>
          <p:nvPr/>
        </p:nvCxnSpPr>
        <p:spPr>
          <a:xfrm>
            <a:off x="743618" y="3917217"/>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672025" y="348743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47" name="TextBox 46"/>
          <p:cNvSpPr txBox="1"/>
          <p:nvPr/>
        </p:nvSpPr>
        <p:spPr>
          <a:xfrm>
            <a:off x="7846795" y="348743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Tree>
    <p:extLst>
      <p:ext uri="{BB962C8B-B14F-4D97-AF65-F5344CB8AC3E}">
        <p14:creationId xmlns:p14="http://schemas.microsoft.com/office/powerpoint/2010/main" val="3818843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par>
                                <p:cTn id="23" presetID="10" presetClass="entr" presetSubtype="0"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500"/>
                                        <p:tgtEl>
                                          <p:spTgt spid="4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4" grpId="0"/>
      <p:bldP spid="46" grpId="0"/>
      <p:bldP spid="4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002840"/>
          </a:xfrm>
        </p:spPr>
        <p:txBody>
          <a:bodyPr>
            <a:noAutofit/>
          </a:bodyPr>
          <a:lstStyle/>
          <a:p>
            <a:r>
              <a:rPr lang="en-IN" dirty="0"/>
              <a:t>Postretirement Benefits Other Than Pensions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6" name="Freeform 5"/>
          <p:cNvSpPr/>
          <p:nvPr/>
        </p:nvSpPr>
        <p:spPr>
          <a:xfrm>
            <a:off x="3530377" y="3013086"/>
            <a:ext cx="2632093" cy="1733986"/>
          </a:xfrm>
          <a:custGeom>
            <a:avLst/>
            <a:gdLst>
              <a:gd name="connsiteX0" fmla="*/ 0 w 1219200"/>
              <a:gd name="connsiteY0" fmla="*/ 203204 h 1219200"/>
              <a:gd name="connsiteX1" fmla="*/ 203204 w 1219200"/>
              <a:gd name="connsiteY1" fmla="*/ 0 h 1219200"/>
              <a:gd name="connsiteX2" fmla="*/ 1015996 w 1219200"/>
              <a:gd name="connsiteY2" fmla="*/ 0 h 1219200"/>
              <a:gd name="connsiteX3" fmla="*/ 1219200 w 1219200"/>
              <a:gd name="connsiteY3" fmla="*/ 203204 h 1219200"/>
              <a:gd name="connsiteX4" fmla="*/ 1219200 w 1219200"/>
              <a:gd name="connsiteY4" fmla="*/ 1015996 h 1219200"/>
              <a:gd name="connsiteX5" fmla="*/ 1015996 w 1219200"/>
              <a:gd name="connsiteY5" fmla="*/ 1219200 h 1219200"/>
              <a:gd name="connsiteX6" fmla="*/ 203204 w 1219200"/>
              <a:gd name="connsiteY6" fmla="*/ 1219200 h 1219200"/>
              <a:gd name="connsiteX7" fmla="*/ 0 w 1219200"/>
              <a:gd name="connsiteY7" fmla="*/ 1015996 h 1219200"/>
              <a:gd name="connsiteX8" fmla="*/ 0 w 1219200"/>
              <a:gd name="connsiteY8" fmla="*/ 203204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 h="1219200">
                <a:moveTo>
                  <a:pt x="0" y="203204"/>
                </a:moveTo>
                <a:cubicBezTo>
                  <a:pt x="0" y="90978"/>
                  <a:pt x="90978" y="0"/>
                  <a:pt x="203204" y="0"/>
                </a:cubicBezTo>
                <a:lnTo>
                  <a:pt x="1015996" y="0"/>
                </a:lnTo>
                <a:cubicBezTo>
                  <a:pt x="1128222" y="0"/>
                  <a:pt x="1219200" y="90978"/>
                  <a:pt x="1219200" y="203204"/>
                </a:cubicBezTo>
                <a:lnTo>
                  <a:pt x="1219200" y="1015996"/>
                </a:lnTo>
                <a:cubicBezTo>
                  <a:pt x="1219200" y="1128222"/>
                  <a:pt x="1128222" y="1219200"/>
                  <a:pt x="1015996" y="1219200"/>
                </a:cubicBezTo>
                <a:lnTo>
                  <a:pt x="203204" y="1219200"/>
                </a:lnTo>
                <a:cubicBezTo>
                  <a:pt x="90978" y="1219200"/>
                  <a:pt x="0" y="1128222"/>
                  <a:pt x="0" y="1015996"/>
                </a:cubicBezTo>
                <a:lnTo>
                  <a:pt x="0" y="203204"/>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7936" tIns="117936" rIns="117936" bIns="117936" numCol="1" spcCol="1270" anchor="ctr" anchorCtr="0">
            <a:noAutofit/>
          </a:bodyPr>
          <a:lstStyle/>
          <a:p>
            <a:pPr lvl="0" algn="ctr" defTabSz="1022350">
              <a:lnSpc>
                <a:spcPct val="90000"/>
              </a:lnSpc>
              <a:spcBef>
                <a:spcPct val="0"/>
              </a:spcBef>
              <a:spcAft>
                <a:spcPct val="35000"/>
              </a:spcAft>
            </a:pPr>
            <a:r>
              <a:rPr lang="en-US" sz="2200" b="1" kern="1200" dirty="0">
                <a:solidFill>
                  <a:schemeClr val="tx1"/>
                </a:solidFill>
              </a:rPr>
              <a:t>Postretirem</a:t>
            </a:r>
            <a:r>
              <a:rPr lang="en-US" sz="2200" b="1" dirty="0">
                <a:solidFill>
                  <a:schemeClr val="tx1"/>
                </a:solidFill>
              </a:rPr>
              <a:t>ent benefits other than pension plans </a:t>
            </a:r>
            <a:endParaRPr lang="en-US" sz="2200" b="1" kern="1200" dirty="0">
              <a:solidFill>
                <a:schemeClr val="tx1"/>
              </a:solidFill>
            </a:endParaRPr>
          </a:p>
        </p:txBody>
      </p:sp>
      <p:sp>
        <p:nvSpPr>
          <p:cNvPr id="8" name="Freeform 7"/>
          <p:cNvSpPr/>
          <p:nvPr/>
        </p:nvSpPr>
        <p:spPr>
          <a:xfrm>
            <a:off x="3964670" y="990600"/>
            <a:ext cx="1763502" cy="1161771"/>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356" tIns="70356" rIns="70356" bIns="70356" numCol="1" spcCol="1270" anchor="ctr" anchorCtr="0">
            <a:noAutofit/>
          </a:bodyPr>
          <a:lstStyle/>
          <a:p>
            <a:pPr lvl="0" algn="ctr" defTabSz="533400">
              <a:lnSpc>
                <a:spcPct val="90000"/>
              </a:lnSpc>
              <a:spcBef>
                <a:spcPct val="0"/>
              </a:spcBef>
              <a:spcAft>
                <a:spcPct val="35000"/>
              </a:spcAft>
            </a:pPr>
            <a:r>
              <a:rPr lang="en-US" sz="2200" b="1" dirty="0">
                <a:solidFill>
                  <a:schemeClr val="tx1"/>
                </a:solidFill>
              </a:rPr>
              <a:t>Medical coverage</a:t>
            </a:r>
            <a:endParaRPr lang="en-US" sz="2200" b="1" kern="1200" dirty="0">
              <a:solidFill>
                <a:schemeClr val="tx1"/>
              </a:solidFill>
            </a:endParaRPr>
          </a:p>
        </p:txBody>
      </p:sp>
      <p:sp>
        <p:nvSpPr>
          <p:cNvPr id="9" name="Freeform 8"/>
          <p:cNvSpPr/>
          <p:nvPr/>
        </p:nvSpPr>
        <p:spPr>
          <a:xfrm rot="19743912">
            <a:off x="6355128" y="3030445"/>
            <a:ext cx="910082" cy="0"/>
          </a:xfrm>
          <a:custGeom>
            <a:avLst/>
            <a:gdLst/>
            <a:ahLst/>
            <a:cxnLst/>
            <a:rect l="0" t="0" r="0" b="0"/>
            <a:pathLst>
              <a:path>
                <a:moveTo>
                  <a:pt x="0" y="0"/>
                </a:moveTo>
                <a:lnTo>
                  <a:pt x="421555" y="0"/>
                </a:lnTo>
              </a:path>
            </a:pathLst>
          </a:custGeom>
          <a:noFill/>
          <a:ln w="19050">
            <a:solidFill>
              <a:schemeClr val="accent6">
                <a:lumMod val="50000"/>
              </a:schemeClr>
            </a:solidFill>
          </a:ln>
          <a:scene3d>
            <a:camera prst="isometricOffAxis2Left" zoom="95000"/>
            <a:lightRig rig="flat" dir="t"/>
          </a:scene3d>
          <a:sp3d z="-40000" prstMaterial="matte"/>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0" name="Freeform 9"/>
          <p:cNvSpPr/>
          <p:nvPr/>
        </p:nvSpPr>
        <p:spPr>
          <a:xfrm>
            <a:off x="6943095" y="2123256"/>
            <a:ext cx="1763502" cy="1161771"/>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896" tIns="72896" rIns="72896" bIns="72896" numCol="1" spcCol="1270" anchor="ctr" anchorCtr="0">
            <a:noAutofit/>
          </a:bodyPr>
          <a:lstStyle/>
          <a:p>
            <a:pPr lvl="0" algn="ctr" defTabSz="577850">
              <a:lnSpc>
                <a:spcPct val="90000"/>
              </a:lnSpc>
              <a:spcBef>
                <a:spcPct val="0"/>
              </a:spcBef>
              <a:spcAft>
                <a:spcPct val="35000"/>
              </a:spcAft>
            </a:pPr>
            <a:r>
              <a:rPr lang="en-US" sz="2200" b="1" dirty="0">
                <a:solidFill>
                  <a:schemeClr val="tx1"/>
                </a:solidFill>
              </a:rPr>
              <a:t>Life insurance</a:t>
            </a:r>
            <a:endParaRPr lang="en-US" sz="2200" b="1" kern="1200" dirty="0">
              <a:solidFill>
                <a:schemeClr val="tx1"/>
              </a:solidFill>
            </a:endParaRPr>
          </a:p>
        </p:txBody>
      </p:sp>
      <p:sp>
        <p:nvSpPr>
          <p:cNvPr id="11" name="Freeform 10"/>
          <p:cNvSpPr/>
          <p:nvPr/>
        </p:nvSpPr>
        <p:spPr>
          <a:xfrm rot="1800000">
            <a:off x="6282875" y="4794242"/>
            <a:ext cx="966517" cy="0"/>
          </a:xfrm>
          <a:custGeom>
            <a:avLst/>
            <a:gdLst/>
            <a:ahLst/>
            <a:cxnLst/>
            <a:rect l="0" t="0" r="0" b="0"/>
            <a:pathLst>
              <a:path>
                <a:moveTo>
                  <a:pt x="0" y="0"/>
                </a:moveTo>
                <a:lnTo>
                  <a:pt x="447696" y="0"/>
                </a:lnTo>
              </a:path>
            </a:pathLst>
          </a:custGeom>
          <a:noFill/>
          <a:ln w="19050">
            <a:solidFill>
              <a:schemeClr val="accent6">
                <a:lumMod val="50000"/>
              </a:schemeClr>
            </a:solidFill>
          </a:ln>
          <a:scene3d>
            <a:camera prst="isometricOffAxis2Left" zoom="95000"/>
            <a:lightRig rig="flat" dir="t"/>
          </a:scene3d>
          <a:sp3d z="-40000" prstMaterial="matte"/>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6999498" y="4453492"/>
            <a:ext cx="1763502" cy="1161771"/>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0516" tIns="80516" rIns="80516" bIns="80516" numCol="1" spcCol="1270" anchor="ctr" anchorCtr="0">
            <a:noAutofit/>
          </a:bodyPr>
          <a:lstStyle/>
          <a:p>
            <a:pPr lvl="0" algn="ctr" defTabSz="711200">
              <a:lnSpc>
                <a:spcPct val="90000"/>
              </a:lnSpc>
              <a:spcBef>
                <a:spcPct val="0"/>
              </a:spcBef>
              <a:spcAft>
                <a:spcPct val="35000"/>
              </a:spcAft>
            </a:pPr>
            <a:r>
              <a:rPr lang="en-US" sz="2200" b="1" dirty="0">
                <a:solidFill>
                  <a:schemeClr val="tx1"/>
                </a:solidFill>
              </a:rPr>
              <a:t>Group legal services</a:t>
            </a:r>
            <a:endParaRPr lang="en-US" sz="2200" b="1" kern="1200" dirty="0">
              <a:solidFill>
                <a:schemeClr val="tx1"/>
              </a:solidFill>
            </a:endParaRPr>
          </a:p>
        </p:txBody>
      </p:sp>
      <p:sp>
        <p:nvSpPr>
          <p:cNvPr id="13" name="Freeform 12"/>
          <p:cNvSpPr/>
          <p:nvPr/>
        </p:nvSpPr>
        <p:spPr>
          <a:xfrm rot="8813509">
            <a:off x="2714357" y="4553289"/>
            <a:ext cx="860715" cy="0"/>
          </a:xfrm>
          <a:custGeom>
            <a:avLst/>
            <a:gdLst/>
            <a:ahLst/>
            <a:cxnLst/>
            <a:rect l="0" t="0" r="0" b="0"/>
            <a:pathLst>
              <a:path>
                <a:moveTo>
                  <a:pt x="0" y="0"/>
                </a:moveTo>
                <a:lnTo>
                  <a:pt x="605186" y="0"/>
                </a:lnTo>
              </a:path>
            </a:pathLst>
          </a:custGeom>
          <a:noFill/>
          <a:ln w="19050">
            <a:solidFill>
              <a:schemeClr val="accent6">
                <a:lumMod val="50000"/>
              </a:schemeClr>
            </a:solidFill>
          </a:ln>
          <a:scene3d>
            <a:camera prst="isometricOffAxis2Left" zoom="95000"/>
            <a:lightRig rig="flat" dir="t"/>
          </a:scene3d>
          <a:sp3d z="-40000" prstMaterial="matte"/>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927100" y="4429875"/>
            <a:ext cx="1763502" cy="1161771"/>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0516" tIns="80516" rIns="80516" bIns="80516" numCol="1" spcCol="1270" anchor="ctr" anchorCtr="0">
            <a:noAutofit/>
          </a:bodyPr>
          <a:lstStyle/>
          <a:p>
            <a:pPr lvl="0" algn="ctr" defTabSz="711200">
              <a:lnSpc>
                <a:spcPct val="90000"/>
              </a:lnSpc>
              <a:spcBef>
                <a:spcPct val="0"/>
              </a:spcBef>
              <a:spcAft>
                <a:spcPct val="35000"/>
              </a:spcAft>
            </a:pPr>
            <a:r>
              <a:rPr lang="en-US" sz="2200" b="1" dirty="0">
                <a:solidFill>
                  <a:schemeClr val="tx1"/>
                </a:solidFill>
              </a:rPr>
              <a:t>Dental coverage</a:t>
            </a:r>
            <a:endParaRPr lang="en-US" sz="2200" b="1" kern="1200" dirty="0">
              <a:solidFill>
                <a:schemeClr val="tx1"/>
              </a:solidFill>
            </a:endParaRPr>
          </a:p>
        </p:txBody>
      </p:sp>
      <p:sp>
        <p:nvSpPr>
          <p:cNvPr id="18" name="Freeform 17"/>
          <p:cNvSpPr/>
          <p:nvPr/>
        </p:nvSpPr>
        <p:spPr>
          <a:xfrm rot="12600000">
            <a:off x="2454314" y="3006692"/>
            <a:ext cx="966517" cy="0"/>
          </a:xfrm>
          <a:custGeom>
            <a:avLst/>
            <a:gdLst/>
            <a:ahLst/>
            <a:cxnLst/>
            <a:rect l="0" t="0" r="0" b="0"/>
            <a:pathLst>
              <a:path>
                <a:moveTo>
                  <a:pt x="0" y="0"/>
                </a:moveTo>
                <a:lnTo>
                  <a:pt x="447696" y="0"/>
                </a:lnTo>
              </a:path>
            </a:pathLst>
          </a:custGeom>
          <a:noFill/>
          <a:ln w="19050">
            <a:solidFill>
              <a:schemeClr val="accent6">
                <a:lumMod val="50000"/>
              </a:schemeClr>
            </a:solidFill>
          </a:ln>
          <a:scene3d>
            <a:camera prst="isometricOffAxis2Left" zoom="95000"/>
            <a:lightRig rig="flat" dir="t"/>
          </a:scene3d>
          <a:sp3d z="-40000" prstMaterial="matte"/>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9" name="Freeform 18"/>
          <p:cNvSpPr/>
          <p:nvPr/>
        </p:nvSpPr>
        <p:spPr>
          <a:xfrm>
            <a:off x="929845" y="1968960"/>
            <a:ext cx="1763502" cy="1161771"/>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7816" tIns="67816" rIns="67816" bIns="67816" numCol="1" spcCol="1270" anchor="ctr" anchorCtr="0">
            <a:noAutofit/>
          </a:bodyPr>
          <a:lstStyle/>
          <a:p>
            <a:pPr lvl="0" algn="ctr" defTabSz="488950">
              <a:lnSpc>
                <a:spcPct val="90000"/>
              </a:lnSpc>
              <a:spcBef>
                <a:spcPct val="0"/>
              </a:spcBef>
              <a:spcAft>
                <a:spcPct val="35000"/>
              </a:spcAft>
            </a:pPr>
            <a:r>
              <a:rPr lang="en-US" sz="2200" b="1" kern="1200" dirty="0">
                <a:solidFill>
                  <a:schemeClr val="tx1"/>
                </a:solidFill>
              </a:rPr>
              <a:t>Other benefits</a:t>
            </a:r>
          </a:p>
        </p:txBody>
      </p:sp>
      <p:cxnSp>
        <p:nvCxnSpPr>
          <p:cNvPr id="4" name="Straight Connector 3"/>
          <p:cNvCxnSpPr/>
          <p:nvPr/>
        </p:nvCxnSpPr>
        <p:spPr>
          <a:xfrm flipV="1">
            <a:off x="4846423" y="2349960"/>
            <a:ext cx="0" cy="354181"/>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0" name="Freeform 19"/>
          <p:cNvSpPr/>
          <p:nvPr/>
        </p:nvSpPr>
        <p:spPr>
          <a:xfrm>
            <a:off x="3951498" y="5543829"/>
            <a:ext cx="1763502" cy="1161771"/>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356" tIns="70356" rIns="70356" bIns="70356" numCol="1" spcCol="1270" anchor="ctr" anchorCtr="0">
            <a:noAutofit/>
          </a:bodyPr>
          <a:lstStyle/>
          <a:p>
            <a:pPr lvl="0" algn="ctr" defTabSz="533400">
              <a:lnSpc>
                <a:spcPct val="90000"/>
              </a:lnSpc>
              <a:spcBef>
                <a:spcPct val="0"/>
              </a:spcBef>
              <a:spcAft>
                <a:spcPct val="35000"/>
              </a:spcAft>
            </a:pPr>
            <a:r>
              <a:rPr lang="en-US" sz="2200" b="1" dirty="0">
                <a:solidFill>
                  <a:schemeClr val="tx1"/>
                </a:solidFill>
              </a:rPr>
              <a:t>Health care benefits</a:t>
            </a:r>
            <a:endParaRPr lang="en-US" sz="2200" b="1" kern="1200" dirty="0">
              <a:solidFill>
                <a:schemeClr val="tx1"/>
              </a:solidFill>
            </a:endParaRPr>
          </a:p>
        </p:txBody>
      </p:sp>
      <p:cxnSp>
        <p:nvCxnSpPr>
          <p:cNvPr id="21" name="Straight Connector 20"/>
          <p:cNvCxnSpPr/>
          <p:nvPr/>
        </p:nvCxnSpPr>
        <p:spPr>
          <a:xfrm flipV="1">
            <a:off x="4844153" y="4903619"/>
            <a:ext cx="0" cy="354181"/>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58790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up)">
                                      <p:cBhvr>
                                        <p:cTn id="37" dur="500"/>
                                        <p:tgtEl>
                                          <p:spTgt spid="21"/>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par>
                          <p:cTn id="42" fill="hold">
                            <p:stCondLst>
                              <p:cond delay="4500"/>
                            </p:stCondLst>
                            <p:childTnLst>
                              <p:par>
                                <p:cTn id="43" presetID="22" presetClass="entr" presetSubtype="1"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500"/>
                                        <p:tgtEl>
                                          <p:spTgt spid="14"/>
                                        </p:tgtEl>
                                      </p:cBhvr>
                                    </p:animEffect>
                                  </p:childTnLst>
                                </p:cTn>
                              </p:par>
                            </p:childTnLst>
                          </p:cTn>
                        </p:par>
                        <p:par>
                          <p:cTn id="50" fill="hold">
                            <p:stCondLst>
                              <p:cond delay="5500"/>
                            </p:stCondLst>
                            <p:childTnLst>
                              <p:par>
                                <p:cTn id="51" presetID="2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right)">
                                      <p:cBhvr>
                                        <p:cTn id="53" dur="500"/>
                                        <p:tgtEl>
                                          <p:spTgt spid="18"/>
                                        </p:tgtEl>
                                      </p:cBhvr>
                                    </p:animEffect>
                                  </p:childTnLst>
                                </p:cTn>
                              </p:par>
                            </p:childTnLst>
                          </p:cTn>
                        </p:par>
                        <p:par>
                          <p:cTn id="54" fill="hold">
                            <p:stCondLst>
                              <p:cond delay="6000"/>
                            </p:stCondLst>
                            <p:childTnLst>
                              <p:par>
                                <p:cTn id="55" presetID="22" presetClass="entr" presetSubtype="2"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right)">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4" grpId="0" animBg="1"/>
      <p:bldP spid="19" grpId="0" animBg="1"/>
      <p:bldP spid="20"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Postretirement Benefits Other Than </a:t>
            </a:r>
            <a:r>
              <a:rPr lang="en-IN" dirty="0" smtClean="0"/>
              <a:t>Pensions </a:t>
            </a:r>
            <a:r>
              <a:rPr lang="en-IN" sz="2400" dirty="0" smtClean="0"/>
              <a:t>(continued)</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15" name="Content Placeholder 4"/>
          <p:cNvSpPr>
            <a:spLocks noGrp="1"/>
          </p:cNvSpPr>
          <p:nvPr>
            <p:ph idx="1"/>
          </p:nvPr>
        </p:nvSpPr>
        <p:spPr>
          <a:xfrm>
            <a:off x="774700" y="1444626"/>
            <a:ext cx="8013600" cy="5057775"/>
          </a:xfrm>
          <a:ln>
            <a:noFill/>
          </a:ln>
        </p:spPr>
        <p:txBody>
          <a:bodyPr>
            <a:normAutofit/>
          </a:bodyPr>
          <a:lstStyle/>
          <a:p>
            <a:pPr marL="0" indent="0">
              <a:buNone/>
            </a:pPr>
            <a:endParaRPr lang="en-IN" dirty="0"/>
          </a:p>
          <a:p>
            <a:endParaRPr lang="en-IN" dirty="0"/>
          </a:p>
          <a:p>
            <a:endParaRPr lang="en-IN" dirty="0"/>
          </a:p>
          <a:p>
            <a:endParaRPr lang="en-IN" dirty="0"/>
          </a:p>
          <a:p>
            <a:pPr marL="0" indent="0">
              <a:buNone/>
            </a:pPr>
            <a:endParaRPr lang="en-IN" dirty="0"/>
          </a:p>
        </p:txBody>
      </p:sp>
      <p:sp>
        <p:nvSpPr>
          <p:cNvPr id="2" name="Rectangle 1"/>
          <p:cNvSpPr/>
          <p:nvPr/>
        </p:nvSpPr>
        <p:spPr>
          <a:xfrm>
            <a:off x="838200" y="1903175"/>
            <a:ext cx="8077200" cy="1384995"/>
          </a:xfrm>
          <a:prstGeom prst="rect">
            <a:avLst/>
          </a:prstGeom>
          <a:solidFill>
            <a:schemeClr val="accent5">
              <a:lumMod val="20000"/>
              <a:lumOff val="80000"/>
            </a:schemeClr>
          </a:solidFill>
          <a:ln w="19050">
            <a:solidFill>
              <a:srgbClr val="376092"/>
            </a:solidFill>
          </a:ln>
        </p:spPr>
        <p:txBody>
          <a:bodyPr wrap="square">
            <a:spAutoFit/>
          </a:bodyPr>
          <a:lstStyle/>
          <a:p>
            <a:r>
              <a:rPr lang="en-IN" sz="2800" dirty="0"/>
              <a:t>Expected future health care costs for retirees must be recognized as an expense over the </a:t>
            </a:r>
            <a:r>
              <a:rPr lang="en-IN" sz="2800" b="1" dirty="0">
                <a:solidFill>
                  <a:srgbClr val="C00000"/>
                </a:solidFill>
              </a:rPr>
              <a:t>years necessary for employees to become entitled to the benefits</a:t>
            </a:r>
          </a:p>
        </p:txBody>
      </p:sp>
      <p:sp>
        <p:nvSpPr>
          <p:cNvPr id="10" name="Rectangle 9"/>
          <p:cNvSpPr/>
          <p:nvPr/>
        </p:nvSpPr>
        <p:spPr>
          <a:xfrm>
            <a:off x="1676400" y="3743980"/>
            <a:ext cx="2126979" cy="523220"/>
          </a:xfrm>
          <a:prstGeom prst="rect">
            <a:avLst/>
          </a:prstGeom>
          <a:ln w="19050">
            <a:solidFill>
              <a:srgbClr val="C00000"/>
            </a:solidFill>
          </a:ln>
        </p:spPr>
        <p:txBody>
          <a:bodyPr wrap="square">
            <a:spAutoFit/>
          </a:bodyPr>
          <a:lstStyle/>
          <a:p>
            <a:pPr algn="ctr"/>
            <a:r>
              <a:rPr lang="en-US" sz="2800" dirty="0"/>
              <a:t>Accrual basis</a:t>
            </a:r>
            <a:endParaRPr lang="en-IN" sz="2800" dirty="0"/>
          </a:p>
        </p:txBody>
      </p:sp>
      <p:cxnSp>
        <p:nvCxnSpPr>
          <p:cNvPr id="11" name="Straight Arrow Connector 10"/>
          <p:cNvCxnSpPr/>
          <p:nvPr/>
        </p:nvCxnSpPr>
        <p:spPr>
          <a:xfrm>
            <a:off x="1981200" y="3286780"/>
            <a:ext cx="0" cy="45720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50368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4"/>
          <p:cNvSpPr>
            <a:spLocks noGrp="1"/>
          </p:cNvSpPr>
          <p:nvPr>
            <p:ph idx="1"/>
          </p:nvPr>
        </p:nvSpPr>
        <p:spPr>
          <a:xfrm>
            <a:off x="774700" y="1444626"/>
            <a:ext cx="8013600" cy="5057775"/>
          </a:xfrm>
        </p:spPr>
        <p:txBody>
          <a:bodyPr>
            <a:normAutofit/>
          </a:bodyPr>
          <a:lstStyle/>
          <a:p>
            <a:endParaRPr lang="en-IN" dirty="0"/>
          </a:p>
          <a:p>
            <a:endParaRPr lang="en-IN" dirty="0"/>
          </a:p>
          <a:p>
            <a:endParaRPr lang="en-IN" dirty="0"/>
          </a:p>
          <a:p>
            <a:endParaRPr lang="en-IN" dirty="0"/>
          </a:p>
          <a:p>
            <a:endParaRPr lang="en-IN" dirty="0"/>
          </a:p>
          <a:p>
            <a:endParaRPr lang="en-IN" dirty="0"/>
          </a:p>
          <a:p>
            <a:endParaRPr lang="en-IN" dirty="0"/>
          </a:p>
          <a:p>
            <a:endParaRPr lang="en-IN" dirty="0"/>
          </a:p>
          <a:p>
            <a:r>
              <a:rPr lang="en-IN" dirty="0"/>
              <a:t>Eligibility usually is based on age and/or years of service</a:t>
            </a:r>
            <a:endParaRPr lang="en-IN" b="1" dirty="0">
              <a:solidFill>
                <a:srgbClr val="006600"/>
              </a:solidFill>
            </a:endParaRPr>
          </a:p>
        </p:txBody>
      </p:sp>
      <p:sp>
        <p:nvSpPr>
          <p:cNvPr id="19457" name="Title 1"/>
          <p:cNvSpPr>
            <a:spLocks noGrp="1"/>
          </p:cNvSpPr>
          <p:nvPr>
            <p:ph type="title"/>
          </p:nvPr>
        </p:nvSpPr>
        <p:spPr>
          <a:xfrm>
            <a:off x="761999" y="1"/>
            <a:ext cx="8382000" cy="1295400"/>
          </a:xfrm>
        </p:spPr>
        <p:txBody>
          <a:bodyPr>
            <a:noAutofit/>
          </a:bodyPr>
          <a:lstStyle/>
          <a:p>
            <a:r>
              <a:rPr lang="en-IN" dirty="0"/>
              <a:t>What </a:t>
            </a:r>
            <a:r>
              <a:rPr lang="en-IN" dirty="0" smtClean="0"/>
              <a:t>is </a:t>
            </a:r>
            <a:r>
              <a:rPr lang="en-IN" dirty="0"/>
              <a:t>a Postretirement Benefit Plan?</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2" name="Rounded Rectangle 1"/>
          <p:cNvSpPr/>
          <p:nvPr/>
        </p:nvSpPr>
        <p:spPr>
          <a:xfrm>
            <a:off x="2410833" y="1092200"/>
            <a:ext cx="4866267" cy="473142"/>
          </a:xfrm>
          <a:prstGeom prst="roundRect">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Important to differentiate between</a:t>
            </a:r>
          </a:p>
        </p:txBody>
      </p:sp>
      <p:sp>
        <p:nvSpPr>
          <p:cNvPr id="3" name="Rounded Rectangle 2"/>
          <p:cNvSpPr/>
          <p:nvPr/>
        </p:nvSpPr>
        <p:spPr>
          <a:xfrm>
            <a:off x="1379034" y="2021432"/>
            <a:ext cx="3129466" cy="1214936"/>
          </a:xfrm>
          <a:prstGeom prst="roundRect">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Retiree health care benefits</a:t>
            </a:r>
          </a:p>
        </p:txBody>
      </p:sp>
      <p:sp>
        <p:nvSpPr>
          <p:cNvPr id="8" name="Rounded Rectangle 7"/>
          <p:cNvSpPr/>
          <p:nvPr/>
        </p:nvSpPr>
        <p:spPr>
          <a:xfrm>
            <a:off x="5189034" y="2021432"/>
            <a:ext cx="3129466" cy="1214937"/>
          </a:xfrm>
          <a:prstGeom prst="roundRect">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a:solidFill>
                  <a:schemeClr val="tx1"/>
                </a:solidFill>
              </a:rPr>
              <a:t>Health care benefits during an employee’s working years</a:t>
            </a:r>
          </a:p>
        </p:txBody>
      </p:sp>
      <p:cxnSp>
        <p:nvCxnSpPr>
          <p:cNvPr id="5" name="Straight Connector 4"/>
          <p:cNvCxnSpPr/>
          <p:nvPr/>
        </p:nvCxnSpPr>
        <p:spPr>
          <a:xfrm flipH="1">
            <a:off x="2943767" y="1501842"/>
            <a:ext cx="1900200" cy="557690"/>
          </a:xfrm>
          <a:prstGeom prst="line">
            <a:avLst/>
          </a:prstGeom>
          <a:ln w="3810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43967" y="1501842"/>
            <a:ext cx="1909800" cy="557690"/>
          </a:xfrm>
          <a:prstGeom prst="line">
            <a:avLst/>
          </a:prstGeom>
          <a:ln w="3810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1379034" y="3866560"/>
            <a:ext cx="3129466" cy="1575981"/>
          </a:xfrm>
          <a:prstGeom prst="roundRect">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a:solidFill>
                  <a:schemeClr val="tx1"/>
                </a:solidFill>
              </a:rPr>
              <a:t>Benefits continue </a:t>
            </a:r>
            <a:r>
              <a:rPr lang="en-IN" sz="2200" dirty="0" smtClean="0">
                <a:solidFill>
                  <a:schemeClr val="tx1"/>
                </a:solidFill>
              </a:rPr>
              <a:t>into </a:t>
            </a:r>
            <a:r>
              <a:rPr lang="en-IN" sz="2200" dirty="0">
                <a:solidFill>
                  <a:schemeClr val="tx1"/>
                </a:solidFill>
              </a:rPr>
              <a:t>retirement</a:t>
            </a:r>
            <a:endParaRPr lang="en-US" sz="2200" dirty="0">
              <a:solidFill>
                <a:schemeClr val="tx1"/>
              </a:solidFill>
            </a:endParaRPr>
          </a:p>
        </p:txBody>
      </p:sp>
      <p:sp>
        <p:nvSpPr>
          <p:cNvPr id="13" name="Rounded Rectangle 12"/>
          <p:cNvSpPr/>
          <p:nvPr/>
        </p:nvSpPr>
        <p:spPr>
          <a:xfrm>
            <a:off x="5189034" y="3866560"/>
            <a:ext cx="3129466" cy="1575981"/>
          </a:xfrm>
          <a:prstGeom prst="roundRect">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a:solidFill>
                  <a:schemeClr val="tx1"/>
                </a:solidFill>
              </a:rPr>
              <a:t>Benefits are simply part of the annual compensation expense</a:t>
            </a:r>
            <a:endParaRPr lang="en-US" sz="2200" dirty="0">
              <a:solidFill>
                <a:schemeClr val="tx1"/>
              </a:solidFill>
            </a:endParaRPr>
          </a:p>
        </p:txBody>
      </p:sp>
      <p:sp>
        <p:nvSpPr>
          <p:cNvPr id="12" name="Down Arrow 11"/>
          <p:cNvSpPr/>
          <p:nvPr/>
        </p:nvSpPr>
        <p:spPr>
          <a:xfrm>
            <a:off x="2743200" y="3349862"/>
            <a:ext cx="457200" cy="469900"/>
          </a:xfrm>
          <a:prstGeom prst="downArrow">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Down Arrow 14"/>
          <p:cNvSpPr/>
          <p:nvPr/>
        </p:nvSpPr>
        <p:spPr>
          <a:xfrm>
            <a:off x="6525167" y="3349862"/>
            <a:ext cx="457200" cy="469900"/>
          </a:xfrm>
          <a:prstGeom prst="downArrow">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0274404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6">
                                            <p:txEl>
                                              <p:pRg st="8" end="8"/>
                                            </p:txEl>
                                          </p:spTgt>
                                        </p:tgtEl>
                                        <p:attrNameLst>
                                          <p:attrName>style.visibility</p:attrName>
                                        </p:attrNameLst>
                                      </p:cBhvr>
                                      <p:to>
                                        <p:strVal val="visible"/>
                                      </p:to>
                                    </p:set>
                                    <p:animEffect transition="in" filter="fade">
                                      <p:cBhvr>
                                        <p:cTn id="44" dur="500"/>
                                        <p:tgtEl>
                                          <p:spTgt spid="1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11" grpId="0" animBg="1"/>
      <p:bldP spid="13" grpId="0" animBg="1"/>
      <p:bldP spid="12" grpId="0" animBg="1"/>
      <p:bldP spid="1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Postretirement Benefits Other Than Pensions </a:t>
            </a:r>
            <a:r>
              <a:rPr lang="en-IN" sz="2400" dirty="0" smtClean="0"/>
              <a:t>(cont. 2)</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2" name="Rectangle 1"/>
          <p:cNvSpPr/>
          <p:nvPr/>
        </p:nvSpPr>
        <p:spPr>
          <a:xfrm>
            <a:off x="864394" y="1524000"/>
            <a:ext cx="7936706" cy="769441"/>
          </a:xfrm>
          <a:prstGeom prst="rect">
            <a:avLst/>
          </a:prstGeom>
          <a:solidFill>
            <a:schemeClr val="tx2">
              <a:lumMod val="20000"/>
              <a:lumOff val="80000"/>
            </a:schemeClr>
          </a:solidFill>
          <a:ln w="19050">
            <a:solidFill>
              <a:schemeClr val="tx2">
                <a:lumMod val="60000"/>
                <a:lumOff val="40000"/>
              </a:schemeClr>
            </a:solidFill>
          </a:ln>
          <a:effectLst>
            <a:softEdge rad="31750"/>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IN" sz="2200" dirty="0"/>
              <a:t>Accounting for postretirement benefits is similar in most respects to accounting </a:t>
            </a:r>
            <a:r>
              <a:rPr lang="en-US" sz="2200" dirty="0"/>
              <a:t>for pension benefits</a:t>
            </a:r>
          </a:p>
        </p:txBody>
      </p:sp>
      <p:sp>
        <p:nvSpPr>
          <p:cNvPr id="3" name="Down Arrow 2"/>
          <p:cNvSpPr/>
          <p:nvPr/>
        </p:nvSpPr>
        <p:spPr>
          <a:xfrm>
            <a:off x="3819192" y="2286000"/>
            <a:ext cx="2027110" cy="1005840"/>
          </a:xfrm>
          <a:prstGeom prst="downArrow">
            <a:avLst/>
          </a:prstGeom>
          <a:solidFill>
            <a:schemeClr val="tx2">
              <a:lumMod val="20000"/>
              <a:lumOff val="80000"/>
            </a:schemeClr>
          </a:solidFill>
          <a:ln w="19050">
            <a:solidFill>
              <a:schemeClr val="tx2">
                <a:lumMod val="60000"/>
                <a:lumOff val="40000"/>
              </a:schemeClr>
            </a:solidFill>
          </a:ln>
          <a:effectLst>
            <a:softEdge rad="3175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200" dirty="0"/>
          </a:p>
        </p:txBody>
      </p:sp>
      <p:sp>
        <p:nvSpPr>
          <p:cNvPr id="9" name="Rectangle 8"/>
          <p:cNvSpPr/>
          <p:nvPr/>
        </p:nvSpPr>
        <p:spPr>
          <a:xfrm>
            <a:off x="864394" y="3244096"/>
            <a:ext cx="7936706" cy="430887"/>
          </a:xfrm>
          <a:prstGeom prst="rect">
            <a:avLst/>
          </a:prstGeom>
          <a:solidFill>
            <a:schemeClr val="tx2">
              <a:lumMod val="20000"/>
              <a:lumOff val="80000"/>
            </a:schemeClr>
          </a:solidFill>
          <a:ln w="19050">
            <a:solidFill>
              <a:schemeClr val="tx2">
                <a:lumMod val="60000"/>
                <a:lumOff val="40000"/>
              </a:schemeClr>
            </a:solidFill>
          </a:ln>
          <a:effectLst>
            <a:softEdge rad="31750"/>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IN" sz="2200" dirty="0"/>
              <a:t>Two forms of benefits are fundamentally similar</a:t>
            </a:r>
          </a:p>
        </p:txBody>
      </p:sp>
      <p:sp>
        <p:nvSpPr>
          <p:cNvPr id="10" name="Rectangle 9"/>
          <p:cNvSpPr/>
          <p:nvPr/>
        </p:nvSpPr>
        <p:spPr>
          <a:xfrm>
            <a:off x="1511300" y="4116050"/>
            <a:ext cx="3042666" cy="1446550"/>
          </a:xfrm>
          <a:prstGeom prst="rect">
            <a:avLst/>
          </a:prstGeom>
          <a:solidFill>
            <a:schemeClr val="tx2">
              <a:lumMod val="20000"/>
              <a:lumOff val="80000"/>
            </a:schemeClr>
          </a:solidFill>
          <a:ln w="19050">
            <a:solidFill>
              <a:schemeClr val="tx2">
                <a:lumMod val="60000"/>
                <a:lumOff val="40000"/>
              </a:schemeClr>
            </a:solidFill>
          </a:ln>
          <a:effectLst>
            <a:softEdge rad="31750"/>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IN" sz="2200" dirty="0"/>
              <a:t>Form of </a:t>
            </a:r>
            <a:r>
              <a:rPr lang="en-IN" sz="2200" b="1" dirty="0">
                <a:solidFill>
                  <a:srgbClr val="C00000"/>
                </a:solidFill>
              </a:rPr>
              <a:t>deferred compensation </a:t>
            </a:r>
            <a:r>
              <a:rPr lang="en-IN" sz="2200" dirty="0"/>
              <a:t>earned during the employee’s service life</a:t>
            </a:r>
          </a:p>
        </p:txBody>
      </p:sp>
      <p:sp>
        <p:nvSpPr>
          <p:cNvPr id="11" name="Rectangle 10"/>
          <p:cNvSpPr/>
          <p:nvPr/>
        </p:nvSpPr>
        <p:spPr>
          <a:xfrm>
            <a:off x="5174234" y="4115137"/>
            <a:ext cx="3042666" cy="1446550"/>
          </a:xfrm>
          <a:prstGeom prst="rect">
            <a:avLst/>
          </a:prstGeom>
          <a:solidFill>
            <a:schemeClr val="tx2">
              <a:lumMod val="20000"/>
              <a:lumOff val="80000"/>
            </a:schemeClr>
          </a:solidFill>
          <a:ln w="19050">
            <a:solidFill>
              <a:schemeClr val="tx2">
                <a:lumMod val="60000"/>
                <a:lumOff val="40000"/>
              </a:schemeClr>
            </a:solidFill>
          </a:ln>
          <a:effectLst>
            <a:softEdge rad="31750"/>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IN" sz="2200" dirty="0"/>
              <a:t>Estimated as the </a:t>
            </a:r>
            <a:r>
              <a:rPr lang="en-IN" sz="2200" b="1" dirty="0">
                <a:solidFill>
                  <a:srgbClr val="C00000"/>
                </a:solidFill>
              </a:rPr>
              <a:t>present value of the cost of providing the expected future benefits</a:t>
            </a:r>
          </a:p>
        </p:txBody>
      </p:sp>
      <p:cxnSp>
        <p:nvCxnSpPr>
          <p:cNvPr id="8" name="Straight Connector 7"/>
          <p:cNvCxnSpPr/>
          <p:nvPr/>
        </p:nvCxnSpPr>
        <p:spPr>
          <a:xfrm flipH="1">
            <a:off x="3032633" y="3662283"/>
            <a:ext cx="1800114" cy="415667"/>
          </a:xfrm>
          <a:prstGeom prst="line">
            <a:avLst/>
          </a:prstGeom>
          <a:ln w="19050">
            <a:solidFill>
              <a:srgbClr val="37609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32747" y="3662283"/>
            <a:ext cx="1862820" cy="414754"/>
          </a:xfrm>
          <a:prstGeom prst="line">
            <a:avLst/>
          </a:prstGeom>
          <a:ln w="19050">
            <a:solidFill>
              <a:srgbClr val="37609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39858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P spid="10" grpId="0" animBg="1"/>
      <p:bldP spid="11"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 Disclosures—General Motors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19" name="Round Diagonal Corner Rectangle 18"/>
          <p:cNvSpPr/>
          <p:nvPr/>
        </p:nvSpPr>
        <p:spPr>
          <a:xfrm>
            <a:off x="914400" y="1600200"/>
            <a:ext cx="8001000" cy="1600200"/>
          </a:xfrm>
          <a:prstGeom prst="round2DiagRect">
            <a:avLst>
              <a:gd name="adj1" fmla="val 0"/>
              <a:gd name="adj2" fmla="val 7184"/>
            </a:avLst>
          </a:prstGeom>
          <a:solidFill>
            <a:srgbClr val="CEE3E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0224" y="1685006"/>
            <a:ext cx="7717764" cy="1442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164925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76200"/>
            <a:ext cx="8382000" cy="1444625"/>
          </a:xfrm>
        </p:spPr>
        <p:txBody>
          <a:bodyPr>
            <a:noAutofit/>
          </a:bodyPr>
          <a:lstStyle/>
          <a:p>
            <a:r>
              <a:rPr lang="en-IN" dirty="0"/>
              <a:t>Estimating the Net Cost of Benefits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6" name="Content Placeholder 4"/>
          <p:cNvSpPr txBox="1">
            <a:spLocks/>
          </p:cNvSpPr>
          <p:nvPr/>
        </p:nvSpPr>
        <p:spPr bwMode="auto">
          <a:xfrm>
            <a:off x="761306" y="1495425"/>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N" sz="2400" dirty="0"/>
          </a:p>
          <a:p>
            <a:endParaRPr lang="en-IN" sz="2400" dirty="0"/>
          </a:p>
          <a:p>
            <a:endParaRPr lang="en-IN" sz="2400" dirty="0"/>
          </a:p>
          <a:p>
            <a:r>
              <a:rPr lang="en-IN" sz="2400" dirty="0"/>
              <a:t>Many of the assumptions needed to estimate postretirement health care benefits are the same as those needed to estimate pension benefits:</a:t>
            </a:r>
          </a:p>
          <a:p>
            <a:pPr lvl="1">
              <a:buFont typeface="Lucida Grande"/>
              <a:buChar char="–"/>
            </a:pPr>
            <a:r>
              <a:rPr lang="en-US" sz="2200" dirty="0"/>
              <a:t>A discount rate</a:t>
            </a:r>
          </a:p>
          <a:p>
            <a:pPr lvl="1">
              <a:buFont typeface="Lucida Grande"/>
              <a:buChar char="–"/>
            </a:pPr>
            <a:r>
              <a:rPr lang="en-IN" sz="2200" dirty="0"/>
              <a:t>Expected return on plan assets (if the plan is funded)</a:t>
            </a:r>
          </a:p>
          <a:p>
            <a:pPr lvl="1">
              <a:buFont typeface="Lucida Grande"/>
              <a:buChar char="–"/>
            </a:pPr>
            <a:r>
              <a:rPr lang="en-US" sz="2200" dirty="0"/>
              <a:t>Employee turnover</a:t>
            </a:r>
          </a:p>
          <a:p>
            <a:pPr lvl="1">
              <a:buFont typeface="Lucida Grande"/>
              <a:buChar char="–"/>
            </a:pPr>
            <a:r>
              <a:rPr lang="en-US" sz="2200" dirty="0"/>
              <a:t>Expected retirement age</a:t>
            </a:r>
          </a:p>
          <a:p>
            <a:pPr lvl="1">
              <a:buFont typeface="Lucida Grande"/>
              <a:buChar char="–"/>
            </a:pPr>
            <a:r>
              <a:rPr lang="en-IN" sz="2200" dirty="0"/>
              <a:t>Expected compensation increases (if the plan is pay-related)</a:t>
            </a:r>
          </a:p>
          <a:p>
            <a:pPr lvl="1">
              <a:buFont typeface="Lucida Grande"/>
              <a:buChar char="–"/>
            </a:pPr>
            <a:r>
              <a:rPr lang="en-US" sz="2200" dirty="0"/>
              <a:t>Expected age of death</a:t>
            </a:r>
          </a:p>
          <a:p>
            <a:pPr lvl="1">
              <a:buFont typeface="Lucida Grande"/>
              <a:buChar char="–"/>
            </a:pPr>
            <a:r>
              <a:rPr lang="en-IN" sz="2200" dirty="0"/>
              <a:t>Number and ages of beneficiaries and dependents</a:t>
            </a:r>
            <a:endParaRPr lang="en-IN" sz="2200" b="1" dirty="0">
              <a:solidFill>
                <a:srgbClr val="006600"/>
              </a:solidFill>
            </a:endParaRPr>
          </a:p>
        </p:txBody>
      </p:sp>
      <p:pic>
        <p:nvPicPr>
          <p:cNvPr id="9218"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2319" t="3745" r="1621" b="22108"/>
          <a:stretch/>
        </p:blipFill>
        <p:spPr bwMode="auto">
          <a:xfrm>
            <a:off x="646543" y="1219200"/>
            <a:ext cx="8497457"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81519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fade">
                                      <p:cBhvr>
                                        <p:cTn id="12" dur="500"/>
                                        <p:tgtEl>
                                          <p:spTgt spid="6">
                                            <p:txEl>
                                              <p:pRg st="3" end="3"/>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xEl>
                                              <p:pRg st="4" end="4"/>
                                            </p:txEl>
                                          </p:spTgt>
                                        </p:tgtEl>
                                        <p:attrNameLst>
                                          <p:attrName>style.visibility</p:attrName>
                                        </p:attrNameLst>
                                      </p:cBhvr>
                                      <p:to>
                                        <p:strVal val="visible"/>
                                      </p:to>
                                    </p:set>
                                    <p:animEffect transition="in" filter="fade">
                                      <p:cBhvr>
                                        <p:cTn id="16" dur="500"/>
                                        <p:tgtEl>
                                          <p:spTgt spid="6">
                                            <p:txEl>
                                              <p:pRg st="4" end="4"/>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6">
                                            <p:txEl>
                                              <p:pRg st="5" end="5"/>
                                            </p:txEl>
                                          </p:spTgt>
                                        </p:tgtEl>
                                        <p:attrNameLst>
                                          <p:attrName>style.visibility</p:attrName>
                                        </p:attrNameLst>
                                      </p:cBhvr>
                                      <p:to>
                                        <p:strVal val="visible"/>
                                      </p:to>
                                    </p:set>
                                    <p:animEffect transition="in" filter="fade">
                                      <p:cBhvr>
                                        <p:cTn id="20" dur="500"/>
                                        <p:tgtEl>
                                          <p:spTgt spid="6">
                                            <p:txEl>
                                              <p:pRg st="5" end="5"/>
                                            </p:txEl>
                                          </p:spTgt>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6">
                                            <p:txEl>
                                              <p:pRg st="6" end="6"/>
                                            </p:txEl>
                                          </p:spTgt>
                                        </p:tgtEl>
                                        <p:attrNameLst>
                                          <p:attrName>style.visibility</p:attrName>
                                        </p:attrNameLst>
                                      </p:cBhvr>
                                      <p:to>
                                        <p:strVal val="visible"/>
                                      </p:to>
                                    </p:set>
                                    <p:animEffect transition="in" filter="fade">
                                      <p:cBhvr>
                                        <p:cTn id="24" dur="500"/>
                                        <p:tgtEl>
                                          <p:spTgt spid="6">
                                            <p:txEl>
                                              <p:pRg st="6" end="6"/>
                                            </p:txEl>
                                          </p:spTgt>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6">
                                            <p:txEl>
                                              <p:pRg st="7" end="7"/>
                                            </p:txEl>
                                          </p:spTgt>
                                        </p:tgtEl>
                                        <p:attrNameLst>
                                          <p:attrName>style.visibility</p:attrName>
                                        </p:attrNameLst>
                                      </p:cBhvr>
                                      <p:to>
                                        <p:strVal val="visible"/>
                                      </p:to>
                                    </p:set>
                                    <p:animEffect transition="in" filter="fade">
                                      <p:cBhvr>
                                        <p:cTn id="28" dur="500"/>
                                        <p:tgtEl>
                                          <p:spTgt spid="6">
                                            <p:txEl>
                                              <p:pRg st="7" end="7"/>
                                            </p:txEl>
                                          </p:spTgt>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6">
                                            <p:txEl>
                                              <p:pRg st="8" end="8"/>
                                            </p:txEl>
                                          </p:spTgt>
                                        </p:tgtEl>
                                        <p:attrNameLst>
                                          <p:attrName>style.visibility</p:attrName>
                                        </p:attrNameLst>
                                      </p:cBhvr>
                                      <p:to>
                                        <p:strVal val="visible"/>
                                      </p:to>
                                    </p:set>
                                    <p:animEffect transition="in" filter="fade">
                                      <p:cBhvr>
                                        <p:cTn id="32" dur="500"/>
                                        <p:tgtEl>
                                          <p:spTgt spid="6">
                                            <p:txEl>
                                              <p:pRg st="8" end="8"/>
                                            </p:txEl>
                                          </p:spTgt>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6">
                                            <p:txEl>
                                              <p:pRg st="9" end="9"/>
                                            </p:txEl>
                                          </p:spTgt>
                                        </p:tgtEl>
                                        <p:attrNameLst>
                                          <p:attrName>style.visibility</p:attrName>
                                        </p:attrNameLst>
                                      </p:cBhvr>
                                      <p:to>
                                        <p:strVal val="visible"/>
                                      </p:to>
                                    </p:set>
                                    <p:animEffect transition="in" filter="fade">
                                      <p:cBhvr>
                                        <p:cTn id="36" dur="500"/>
                                        <p:tgtEl>
                                          <p:spTgt spid="6">
                                            <p:txEl>
                                              <p:pRg st="9" end="9"/>
                                            </p:txEl>
                                          </p:spTgt>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6">
                                            <p:txEl>
                                              <p:pRg st="10" end="10"/>
                                            </p:txEl>
                                          </p:spTgt>
                                        </p:tgtEl>
                                        <p:attrNameLst>
                                          <p:attrName>style.visibility</p:attrName>
                                        </p:attrNameLst>
                                      </p:cBhvr>
                                      <p:to>
                                        <p:strVal val="visible"/>
                                      </p:to>
                                    </p:set>
                                    <p:animEffect transition="in" filter="fade">
                                      <p:cBhvr>
                                        <p:cTn id="40" dur="5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Estimating the Net Cost of Benefits </a:t>
            </a:r>
            <a:r>
              <a:rPr lang="en-IN" sz="2400" dirty="0" smtClean="0"/>
              <a:t>(continued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2" name="Content Placeholder 1"/>
          <p:cNvSpPr>
            <a:spLocks noGrp="1"/>
          </p:cNvSpPr>
          <p:nvPr>
            <p:ph idx="1"/>
          </p:nvPr>
        </p:nvSpPr>
        <p:spPr/>
        <p:txBody>
          <a:bodyPr/>
          <a:lstStyle/>
          <a:p>
            <a:r>
              <a:rPr lang="en-IN" dirty="0"/>
              <a:t>Additional assumptions become necessary as a result of differences between pension plans and other postretirement benefit plans. They are:</a:t>
            </a:r>
          </a:p>
          <a:p>
            <a:pPr marL="800100" lvl="1" indent="-342900">
              <a:buFont typeface="Lucida Grande"/>
              <a:buChar char="–"/>
            </a:pPr>
            <a:r>
              <a:rPr lang="en-IN" sz="2600" dirty="0"/>
              <a:t>Current cost of providing health care benefits at each age that participants might receive benefits</a:t>
            </a:r>
          </a:p>
          <a:p>
            <a:pPr marL="800100" lvl="1" indent="-342900">
              <a:buFont typeface="Lucida Grande"/>
              <a:buChar char="–"/>
            </a:pPr>
            <a:r>
              <a:rPr lang="en-IN" sz="2600" dirty="0"/>
              <a:t>Demographic characteristics of plan participants</a:t>
            </a:r>
          </a:p>
          <a:p>
            <a:pPr marL="800100" lvl="1" indent="-342900">
              <a:buFont typeface="Lucida Grande"/>
              <a:buChar char="–"/>
            </a:pPr>
            <a:r>
              <a:rPr lang="en-IN" sz="2600" dirty="0"/>
              <a:t>Benefit coverage provided by Medicare, other insurance, or other sources</a:t>
            </a:r>
          </a:p>
          <a:p>
            <a:pPr marL="800100" lvl="1" indent="-342900">
              <a:buFont typeface="Lucida Grande"/>
              <a:buChar char="–"/>
            </a:pPr>
            <a:r>
              <a:rPr lang="en-IN" sz="2600" dirty="0"/>
              <a:t>Expected health care cost trend rate</a:t>
            </a:r>
            <a:endParaRPr lang="en-US" sz="2600" dirty="0"/>
          </a:p>
        </p:txBody>
      </p:sp>
    </p:spTree>
    <p:extLst>
      <p:ext uri="{BB962C8B-B14F-4D97-AF65-F5344CB8AC3E}">
        <p14:creationId xmlns:p14="http://schemas.microsoft.com/office/powerpoint/2010/main" val="33851903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US" dirty="0"/>
              <a:t>Postretirement Benefit Obligation</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LO17-10</a:t>
            </a:r>
          </a:p>
        </p:txBody>
      </p:sp>
      <p:sp>
        <p:nvSpPr>
          <p:cNvPr id="2" name="Content Placeholder 1"/>
          <p:cNvSpPr>
            <a:spLocks noGrp="1"/>
          </p:cNvSpPr>
          <p:nvPr>
            <p:ph idx="1"/>
          </p:nvPr>
        </p:nvSpPr>
        <p:spPr>
          <a:xfrm>
            <a:off x="761999" y="1444626"/>
            <a:ext cx="8013600" cy="5413374"/>
          </a:xfrm>
        </p:spPr>
        <p:txBody>
          <a:bodyPr>
            <a:normAutofit/>
          </a:bodyPr>
          <a:lstStyle/>
          <a:p>
            <a:r>
              <a:rPr lang="en-IN" dirty="0"/>
              <a:t>It is the </a:t>
            </a:r>
            <a:r>
              <a:rPr lang="en-IN" b="1" dirty="0">
                <a:solidFill>
                  <a:srgbClr val="C00000"/>
                </a:solidFill>
              </a:rPr>
              <a:t>discounted present value of the benefits during retirement</a:t>
            </a:r>
          </a:p>
          <a:p>
            <a:pPr marL="0" indent="0">
              <a:buNone/>
            </a:pPr>
            <a:endParaRPr lang="en-IN" b="1" dirty="0"/>
          </a:p>
          <a:p>
            <a:pPr marL="0" indent="0">
              <a:buNone/>
            </a:pPr>
            <a:endParaRPr lang="en-IN" dirty="0"/>
          </a:p>
          <a:p>
            <a:endParaRPr lang="en-IN" dirty="0"/>
          </a:p>
          <a:p>
            <a:endParaRPr lang="en-IN" dirty="0"/>
          </a:p>
          <a:p>
            <a:pPr marL="0" indent="0">
              <a:buNone/>
            </a:pPr>
            <a:endParaRPr lang="en-US" dirty="0"/>
          </a:p>
          <a:p>
            <a:r>
              <a:rPr lang="en-US" dirty="0"/>
              <a:t>APBO is reported in the balance sheet only to the extent that it exceeds plan assets</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9612" y="2561160"/>
            <a:ext cx="8241987" cy="1685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00226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animEffect transition="in" filter="fade">
                                      <p:cBhvr>
                                        <p:cTn id="11"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Measuring the Obligation</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LO17-10</a:t>
            </a:r>
          </a:p>
        </p:txBody>
      </p:sp>
      <p:sp>
        <p:nvSpPr>
          <p:cNvPr id="2" name="Content Placeholder 1"/>
          <p:cNvSpPr>
            <a:spLocks noGrp="1"/>
          </p:cNvSpPr>
          <p:nvPr>
            <p:ph idx="1"/>
          </p:nvPr>
        </p:nvSpPr>
        <p:spPr/>
        <p:txBody>
          <a:bodyPr>
            <a:normAutofit/>
          </a:bodyPr>
          <a:lstStyle/>
          <a:p>
            <a:pPr marL="0" indent="0">
              <a:buNone/>
            </a:pPr>
            <a:r>
              <a:rPr lang="en-US" dirty="0"/>
              <a:t>Jessica Farrow (our illustration employee from earlier in the chapter) during her retirement years has a present value of $10,842 as of the end of 2016. If the benefits (and therefore the costs) relate to an </a:t>
            </a:r>
            <a:r>
              <a:rPr lang="en-US" b="1" dirty="0">
                <a:solidFill>
                  <a:srgbClr val="C00000"/>
                </a:solidFill>
              </a:rPr>
              <a:t>estimated 35 years of service </a:t>
            </a:r>
            <a:r>
              <a:rPr lang="en-US" dirty="0"/>
              <a:t>and </a:t>
            </a:r>
            <a:r>
              <a:rPr lang="en-US" b="1" dirty="0">
                <a:solidFill>
                  <a:srgbClr val="C00000"/>
                </a:solidFill>
              </a:rPr>
              <a:t>10</a:t>
            </a:r>
            <a:r>
              <a:rPr lang="en-US" dirty="0">
                <a:solidFill>
                  <a:srgbClr val="C00000"/>
                </a:solidFill>
              </a:rPr>
              <a:t> </a:t>
            </a:r>
            <a:r>
              <a:rPr lang="en-US" dirty="0"/>
              <a:t>of those years have been completed, the APBO would be</a:t>
            </a:r>
            <a:endParaRPr lang="en-IN" dirty="0"/>
          </a:p>
          <a:p>
            <a:pPr marL="514350" indent="-514350">
              <a:buAutoNum type="arabicParenR"/>
            </a:pPr>
            <a:endParaRPr lang="en-IN" dirty="0"/>
          </a:p>
          <a:p>
            <a:pPr marL="514350" indent="-514350">
              <a:buAutoNum type="arabicParenR"/>
            </a:pPr>
            <a:endParaRPr lang="en-IN" dirty="0"/>
          </a:p>
          <a:p>
            <a:pPr marL="514350" indent="-514350">
              <a:buNone/>
            </a:pPr>
            <a:endParaRPr lang="en-IN" dirty="0"/>
          </a:p>
          <a:p>
            <a:pPr marL="514350" indent="-514350">
              <a:buAutoNum type="arabicParenR"/>
            </a:pPr>
            <a:endParaRPr lang="en-IN" dirty="0"/>
          </a:p>
          <a:p>
            <a:pPr marL="0" indent="0">
              <a:buNone/>
            </a:pPr>
            <a:endParaRPr lang="en-US" dirty="0"/>
          </a:p>
          <a:p>
            <a:pPr marL="0" indent="0">
              <a:buNone/>
            </a:pPr>
            <a:endParaRPr lang="en-IN" dirty="0"/>
          </a:p>
          <a:p>
            <a:pPr marL="514350" indent="-514350">
              <a:buAutoNum type="arabicParenR"/>
            </a:pPr>
            <a:endParaRPr lang="en-IN" dirty="0"/>
          </a:p>
          <a:p>
            <a:pPr marL="514350" indent="-514350">
              <a:buAutoNum type="arabicParenR"/>
            </a:pPr>
            <a:endParaRPr lang="en-IN" dirty="0"/>
          </a:p>
          <a:p>
            <a:pPr marL="514350" indent="-514350">
              <a:buNone/>
            </a:pPr>
            <a:endParaRPr lang="en-IN" dirty="0"/>
          </a:p>
          <a:p>
            <a:pPr marL="514350" indent="-514350">
              <a:buAutoNum type="arabicParenR"/>
            </a:pPr>
            <a:endParaRPr lang="en-IN" dirty="0"/>
          </a:p>
          <a:p>
            <a:pPr marL="0" indent="0">
              <a:buNone/>
            </a:pPr>
            <a:endParaRPr lang="en-US" dirty="0"/>
          </a:p>
          <a:p>
            <a:pPr marL="0" indent="0">
              <a:buNone/>
            </a:pPr>
            <a:endParaRPr lang="en-US" dirty="0"/>
          </a:p>
        </p:txBody>
      </p:sp>
      <p:sp>
        <p:nvSpPr>
          <p:cNvPr id="8" name="TextBox 7"/>
          <p:cNvSpPr txBox="1"/>
          <p:nvPr/>
        </p:nvSpPr>
        <p:spPr>
          <a:xfrm>
            <a:off x="1047750" y="4360843"/>
            <a:ext cx="2514600" cy="954107"/>
          </a:xfrm>
          <a:prstGeom prst="rect">
            <a:avLst/>
          </a:prstGeom>
          <a:noFill/>
        </p:spPr>
        <p:txBody>
          <a:bodyPr wrap="square" rtlCol="0">
            <a:spAutoFit/>
          </a:bodyPr>
          <a:lstStyle/>
          <a:p>
            <a:pPr algn="ctr"/>
            <a:r>
              <a:rPr lang="en-US" sz="2800" dirty="0"/>
              <a:t>$10,842</a:t>
            </a:r>
          </a:p>
          <a:p>
            <a:pPr algn="ctr"/>
            <a:r>
              <a:rPr lang="en-US" sz="2800" b="1" dirty="0"/>
              <a:t>EPBO</a:t>
            </a:r>
          </a:p>
        </p:txBody>
      </p:sp>
      <p:sp>
        <p:nvSpPr>
          <p:cNvPr id="9" name="TextBox 8"/>
          <p:cNvSpPr txBox="1"/>
          <p:nvPr/>
        </p:nvSpPr>
        <p:spPr>
          <a:xfrm>
            <a:off x="3200400" y="4576286"/>
            <a:ext cx="457200" cy="523220"/>
          </a:xfrm>
          <a:prstGeom prst="rect">
            <a:avLst/>
          </a:prstGeom>
          <a:noFill/>
        </p:spPr>
        <p:txBody>
          <a:bodyPr wrap="square" rtlCol="0">
            <a:spAutoFit/>
          </a:bodyPr>
          <a:lstStyle/>
          <a:p>
            <a:pPr algn="ctr"/>
            <a:r>
              <a:rPr lang="en-US" sz="2800" dirty="0"/>
              <a:t>×</a:t>
            </a:r>
          </a:p>
        </p:txBody>
      </p:sp>
      <p:sp>
        <p:nvSpPr>
          <p:cNvPr id="10" name="TextBox 9"/>
          <p:cNvSpPr txBox="1"/>
          <p:nvPr/>
        </p:nvSpPr>
        <p:spPr>
          <a:xfrm>
            <a:off x="4191000" y="4328636"/>
            <a:ext cx="1371600" cy="523220"/>
          </a:xfrm>
          <a:prstGeom prst="rect">
            <a:avLst/>
          </a:prstGeom>
          <a:noFill/>
        </p:spPr>
        <p:txBody>
          <a:bodyPr wrap="square" rtlCol="0">
            <a:spAutoFit/>
          </a:bodyPr>
          <a:lstStyle/>
          <a:p>
            <a:pPr algn="ctr"/>
            <a:r>
              <a:rPr lang="en-US" sz="2800" b="1" dirty="0">
                <a:solidFill>
                  <a:srgbClr val="C00000"/>
                </a:solidFill>
              </a:rPr>
              <a:t>10 ⁄ 35</a:t>
            </a:r>
          </a:p>
        </p:txBody>
      </p:sp>
      <p:sp>
        <p:nvSpPr>
          <p:cNvPr id="11" name="TextBox 10"/>
          <p:cNvSpPr txBox="1"/>
          <p:nvPr/>
        </p:nvSpPr>
        <p:spPr>
          <a:xfrm>
            <a:off x="6096000" y="4576286"/>
            <a:ext cx="457200" cy="523220"/>
          </a:xfrm>
          <a:prstGeom prst="rect">
            <a:avLst/>
          </a:prstGeom>
          <a:noFill/>
        </p:spPr>
        <p:txBody>
          <a:bodyPr wrap="square" rtlCol="0">
            <a:spAutoFit/>
          </a:bodyPr>
          <a:lstStyle/>
          <a:p>
            <a:pPr algn="ctr"/>
            <a:r>
              <a:rPr lang="en-US" sz="2800" dirty="0"/>
              <a:t>=</a:t>
            </a:r>
          </a:p>
        </p:txBody>
      </p:sp>
      <p:sp>
        <p:nvSpPr>
          <p:cNvPr id="12" name="TextBox 11"/>
          <p:cNvSpPr txBox="1"/>
          <p:nvPr/>
        </p:nvSpPr>
        <p:spPr>
          <a:xfrm>
            <a:off x="6553200" y="4360843"/>
            <a:ext cx="1524000" cy="954107"/>
          </a:xfrm>
          <a:prstGeom prst="rect">
            <a:avLst/>
          </a:prstGeom>
          <a:noFill/>
        </p:spPr>
        <p:txBody>
          <a:bodyPr wrap="square" rtlCol="0">
            <a:spAutoFit/>
          </a:bodyPr>
          <a:lstStyle/>
          <a:p>
            <a:pPr algn="ctr"/>
            <a:r>
              <a:rPr lang="en-US" sz="2800" dirty="0"/>
              <a:t>$3,098</a:t>
            </a:r>
          </a:p>
          <a:p>
            <a:pPr algn="ctr"/>
            <a:r>
              <a:rPr lang="en-US" sz="2800" b="1" dirty="0"/>
              <a:t>APBO</a:t>
            </a:r>
          </a:p>
        </p:txBody>
      </p:sp>
      <p:sp>
        <p:nvSpPr>
          <p:cNvPr id="13" name="TextBox 12"/>
          <p:cNvSpPr txBox="1"/>
          <p:nvPr/>
        </p:nvSpPr>
        <p:spPr>
          <a:xfrm>
            <a:off x="3810000" y="4763869"/>
            <a:ext cx="1981200" cy="646331"/>
          </a:xfrm>
          <a:prstGeom prst="rect">
            <a:avLst/>
          </a:prstGeom>
          <a:noFill/>
        </p:spPr>
        <p:txBody>
          <a:bodyPr wrap="square" rtlCol="0">
            <a:spAutoFit/>
          </a:bodyPr>
          <a:lstStyle/>
          <a:p>
            <a:pPr algn="ctr"/>
            <a:r>
              <a:rPr lang="en-US" dirty="0"/>
              <a:t>Fraction attributed to service to date</a:t>
            </a:r>
          </a:p>
        </p:txBody>
      </p:sp>
    </p:spTree>
    <p:extLst>
      <p:ext uri="{BB962C8B-B14F-4D97-AF65-F5344CB8AC3E}">
        <p14:creationId xmlns:p14="http://schemas.microsoft.com/office/powerpoint/2010/main" val="6257633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fade">
                                      <p:cBhvr>
                                        <p:cTn id="14" dur="500"/>
                                        <p:tgtEl>
                                          <p:spTgt spid="8">
                                            <p:txEl>
                                              <p:pRg st="1" end="1"/>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500"/>
                                        <p:tgtEl>
                                          <p:spTgt spid="11">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xEl>
                                              <p:pRg st="0" end="0"/>
                                            </p:txEl>
                                          </p:spTgt>
                                        </p:tgtEl>
                                        <p:attrNameLst>
                                          <p:attrName>style.visibility</p:attrName>
                                        </p:attrNameLst>
                                      </p:cBhvr>
                                      <p:to>
                                        <p:strVal val="visible"/>
                                      </p:to>
                                    </p:set>
                                    <p:animEffect transition="in" filter="fade">
                                      <p:cBhvr>
                                        <p:cTn id="26" dur="500"/>
                                        <p:tgtEl>
                                          <p:spTgt spid="12">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xEl>
                                              <p:pRg st="1" end="1"/>
                                            </p:txEl>
                                          </p:spTgt>
                                        </p:tgtEl>
                                        <p:attrNameLst>
                                          <p:attrName>style.visibility</p:attrName>
                                        </p:attrNameLst>
                                      </p:cBhvr>
                                      <p:to>
                                        <p:strVal val="visible"/>
                                      </p:to>
                                    </p:set>
                                    <p:animEffect transition="in" filter="fade">
                                      <p:cBhvr>
                                        <p:cTn id="29" dur="500"/>
                                        <p:tgtEl>
                                          <p:spTgt spid="12">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Effect transition="in" filter="fade">
                                      <p:cBhvr>
                                        <p:cTn id="3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8" grpId="0" uiExpand="1" build="allAtOnce"/>
      <p:bldP spid="9" grpId="0" build="allAtOnce"/>
      <p:bldP spid="10" grpId="0" build="allAtOnce"/>
      <p:bldP spid="11" grpId="0" build="allAtOnce"/>
      <p:bldP spid="12" grpId="0" build="allAtOnce"/>
      <p:bldP spid="13" grpId="0" build="allAtOnce"/>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Measuring the Obligation </a:t>
            </a:r>
            <a:r>
              <a:rPr lang="en-IN" sz="2600" dirty="0" smtClean="0"/>
              <a:t>(continued</a:t>
            </a:r>
            <a:r>
              <a:rPr lang="en-IN" sz="26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LO17-10</a:t>
            </a:r>
          </a:p>
        </p:txBody>
      </p:sp>
      <p:sp>
        <p:nvSpPr>
          <p:cNvPr id="2" name="Content Placeholder 1"/>
          <p:cNvSpPr>
            <a:spLocks noGrp="1"/>
          </p:cNvSpPr>
          <p:nvPr>
            <p:ph idx="1"/>
          </p:nvPr>
        </p:nvSpPr>
        <p:spPr>
          <a:xfrm>
            <a:off x="761999" y="1447800"/>
            <a:ext cx="8013600" cy="5057775"/>
          </a:xfrm>
        </p:spPr>
        <p:txBody>
          <a:bodyPr>
            <a:normAutofit/>
          </a:bodyPr>
          <a:lstStyle/>
          <a:p>
            <a:r>
              <a:rPr lang="en-US" dirty="0"/>
              <a:t>If the assumed discount rate is 6%, </a:t>
            </a:r>
            <a:r>
              <a:rPr lang="en-US" b="1" dirty="0">
                <a:solidFill>
                  <a:srgbClr val="C00000"/>
                </a:solidFill>
              </a:rPr>
              <a:t>a year later </a:t>
            </a:r>
            <a:r>
              <a:rPr lang="en-US" dirty="0"/>
              <a:t>the EPBO will have grown to $11,493 simply because of </a:t>
            </a:r>
            <a:r>
              <a:rPr lang="en-US" b="1" dirty="0">
                <a:solidFill>
                  <a:srgbClr val="C00000"/>
                </a:solidFill>
              </a:rPr>
              <a:t>a year’s interest </a:t>
            </a:r>
            <a:r>
              <a:rPr lang="en-US" dirty="0"/>
              <a:t>accruing at that rate. The APBO, however, is the portion of the EPBO related to </a:t>
            </a:r>
            <a:r>
              <a:rPr lang="en-US" b="1" dirty="0">
                <a:solidFill>
                  <a:srgbClr val="C00000"/>
                </a:solidFill>
              </a:rPr>
              <a:t>service</a:t>
            </a:r>
            <a:r>
              <a:rPr lang="en-US" dirty="0"/>
              <a:t> up to a particular date. Consequently, the APBO will have increased both because of interest and because the service fraction will be higher</a:t>
            </a:r>
            <a:r>
              <a:rPr lang="en-IN" dirty="0"/>
              <a:t>:</a:t>
            </a:r>
          </a:p>
          <a:p>
            <a:pPr marL="514350" indent="-514350">
              <a:buAutoNum type="arabicParenR"/>
            </a:pPr>
            <a:endParaRPr lang="en-IN" dirty="0"/>
          </a:p>
          <a:p>
            <a:pPr marL="0" indent="0">
              <a:buNone/>
            </a:pPr>
            <a:endParaRPr lang="en-US" dirty="0"/>
          </a:p>
        </p:txBody>
      </p:sp>
      <p:sp>
        <p:nvSpPr>
          <p:cNvPr id="16" name="TextBox 15"/>
          <p:cNvSpPr txBox="1"/>
          <p:nvPr/>
        </p:nvSpPr>
        <p:spPr>
          <a:xfrm>
            <a:off x="1371600" y="5199043"/>
            <a:ext cx="1752600" cy="954107"/>
          </a:xfrm>
          <a:prstGeom prst="rect">
            <a:avLst/>
          </a:prstGeom>
          <a:noFill/>
          <a:ln w="19050">
            <a:solidFill>
              <a:srgbClr val="376092"/>
            </a:solidFill>
          </a:ln>
        </p:spPr>
        <p:txBody>
          <a:bodyPr wrap="square" rtlCol="0">
            <a:spAutoFit/>
          </a:bodyPr>
          <a:lstStyle/>
          <a:p>
            <a:pPr algn="ctr"/>
            <a:r>
              <a:rPr lang="en-US" sz="2800" b="1" dirty="0">
                <a:solidFill>
                  <a:srgbClr val="EC008C"/>
                </a:solidFill>
              </a:rPr>
              <a:t>$11,493</a:t>
            </a:r>
          </a:p>
          <a:p>
            <a:pPr algn="ctr"/>
            <a:r>
              <a:rPr lang="en-US" sz="2800" b="1" dirty="0"/>
              <a:t>EPBO</a:t>
            </a:r>
          </a:p>
        </p:txBody>
      </p:sp>
      <p:sp>
        <p:nvSpPr>
          <p:cNvPr id="17" name="TextBox 16"/>
          <p:cNvSpPr txBox="1"/>
          <p:nvPr/>
        </p:nvSpPr>
        <p:spPr>
          <a:xfrm>
            <a:off x="3200400" y="5414486"/>
            <a:ext cx="457200" cy="523220"/>
          </a:xfrm>
          <a:prstGeom prst="rect">
            <a:avLst/>
          </a:prstGeom>
          <a:noFill/>
        </p:spPr>
        <p:txBody>
          <a:bodyPr wrap="square" rtlCol="0">
            <a:spAutoFit/>
          </a:bodyPr>
          <a:lstStyle/>
          <a:p>
            <a:pPr algn="ctr"/>
            <a:r>
              <a:rPr lang="en-US" sz="2800" dirty="0"/>
              <a:t>×</a:t>
            </a:r>
          </a:p>
        </p:txBody>
      </p:sp>
      <p:sp>
        <p:nvSpPr>
          <p:cNvPr id="18" name="TextBox 17"/>
          <p:cNvSpPr txBox="1"/>
          <p:nvPr/>
        </p:nvSpPr>
        <p:spPr>
          <a:xfrm>
            <a:off x="4191000" y="5166836"/>
            <a:ext cx="1219200" cy="523220"/>
          </a:xfrm>
          <a:prstGeom prst="rect">
            <a:avLst/>
          </a:prstGeom>
          <a:noFill/>
        </p:spPr>
        <p:txBody>
          <a:bodyPr wrap="square" rtlCol="0">
            <a:spAutoFit/>
          </a:bodyPr>
          <a:lstStyle/>
          <a:p>
            <a:pPr algn="ctr"/>
            <a:r>
              <a:rPr lang="en-US" sz="2800" b="1" dirty="0">
                <a:solidFill>
                  <a:srgbClr val="C00000"/>
                </a:solidFill>
              </a:rPr>
              <a:t>11 </a:t>
            </a:r>
            <a:r>
              <a:rPr lang="en-US" sz="2800" dirty="0"/>
              <a:t>⁄ 35</a:t>
            </a:r>
          </a:p>
        </p:txBody>
      </p:sp>
      <p:sp>
        <p:nvSpPr>
          <p:cNvPr id="19" name="TextBox 18"/>
          <p:cNvSpPr txBox="1"/>
          <p:nvPr/>
        </p:nvSpPr>
        <p:spPr>
          <a:xfrm>
            <a:off x="6096000" y="5414486"/>
            <a:ext cx="457200" cy="523220"/>
          </a:xfrm>
          <a:prstGeom prst="rect">
            <a:avLst/>
          </a:prstGeom>
          <a:noFill/>
        </p:spPr>
        <p:txBody>
          <a:bodyPr wrap="square" rtlCol="0">
            <a:spAutoFit/>
          </a:bodyPr>
          <a:lstStyle/>
          <a:p>
            <a:pPr algn="ctr"/>
            <a:r>
              <a:rPr lang="en-US" sz="2800" dirty="0"/>
              <a:t>=</a:t>
            </a:r>
          </a:p>
        </p:txBody>
      </p:sp>
      <p:sp>
        <p:nvSpPr>
          <p:cNvPr id="20" name="TextBox 19"/>
          <p:cNvSpPr txBox="1"/>
          <p:nvPr/>
        </p:nvSpPr>
        <p:spPr>
          <a:xfrm>
            <a:off x="6553200" y="5199043"/>
            <a:ext cx="1524000" cy="954107"/>
          </a:xfrm>
          <a:prstGeom prst="rect">
            <a:avLst/>
          </a:prstGeom>
          <a:noFill/>
        </p:spPr>
        <p:txBody>
          <a:bodyPr wrap="square" rtlCol="0">
            <a:spAutoFit/>
          </a:bodyPr>
          <a:lstStyle/>
          <a:p>
            <a:pPr algn="ctr"/>
            <a:r>
              <a:rPr lang="en-US" sz="2800" dirty="0"/>
              <a:t>$3,612</a:t>
            </a:r>
          </a:p>
          <a:p>
            <a:pPr algn="ctr"/>
            <a:r>
              <a:rPr lang="en-US" sz="2800" b="1" dirty="0"/>
              <a:t>APBO</a:t>
            </a:r>
          </a:p>
        </p:txBody>
      </p:sp>
      <p:sp>
        <p:nvSpPr>
          <p:cNvPr id="21" name="TextBox 20"/>
          <p:cNvSpPr txBox="1"/>
          <p:nvPr/>
        </p:nvSpPr>
        <p:spPr>
          <a:xfrm>
            <a:off x="3810000" y="5602069"/>
            <a:ext cx="1981200" cy="646331"/>
          </a:xfrm>
          <a:prstGeom prst="rect">
            <a:avLst/>
          </a:prstGeom>
          <a:noFill/>
        </p:spPr>
        <p:txBody>
          <a:bodyPr wrap="square" rtlCol="0">
            <a:spAutoFit/>
          </a:bodyPr>
          <a:lstStyle/>
          <a:p>
            <a:pPr algn="ctr"/>
            <a:r>
              <a:rPr lang="en-US" dirty="0"/>
              <a:t>Fraction attributed to service to date</a:t>
            </a:r>
          </a:p>
        </p:txBody>
      </p:sp>
      <p:cxnSp>
        <p:nvCxnSpPr>
          <p:cNvPr id="23" name="Straight Arrow Connector 22"/>
          <p:cNvCxnSpPr>
            <a:stCxn id="16" idx="0"/>
          </p:cNvCxnSpPr>
          <p:nvPr/>
        </p:nvCxnSpPr>
        <p:spPr>
          <a:xfrm rot="5400000" flipH="1" flipV="1">
            <a:off x="2782908" y="4248149"/>
            <a:ext cx="415886" cy="1485903"/>
          </a:xfrm>
          <a:prstGeom prst="straightConnector1">
            <a:avLst/>
          </a:prstGeom>
          <a:ln>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752600" y="4287856"/>
            <a:ext cx="4038600" cy="492443"/>
          </a:xfrm>
          <a:prstGeom prst="rect">
            <a:avLst/>
          </a:prstGeom>
          <a:noFill/>
          <a:ln w="19050">
            <a:solidFill>
              <a:srgbClr val="376092"/>
            </a:solidFill>
          </a:ln>
        </p:spPr>
        <p:txBody>
          <a:bodyPr wrap="square" rtlCol="0">
            <a:spAutoFit/>
          </a:bodyPr>
          <a:lstStyle/>
          <a:p>
            <a:pPr algn="ctr"/>
            <a:r>
              <a:rPr lang="en-US" sz="2600" dirty="0"/>
              <a:t>$10,842 × 1.06 = </a:t>
            </a:r>
            <a:r>
              <a:rPr lang="en-US" sz="2600" b="1" dirty="0">
                <a:solidFill>
                  <a:srgbClr val="C00000"/>
                </a:solidFill>
              </a:rPr>
              <a:t>$11,493</a:t>
            </a:r>
          </a:p>
        </p:txBody>
      </p:sp>
    </p:spTree>
    <p:extLst>
      <p:ext uri="{BB962C8B-B14F-4D97-AF65-F5344CB8AC3E}">
        <p14:creationId xmlns:p14="http://schemas.microsoft.com/office/powerpoint/2010/main" val="6257633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1"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par>
                          <p:cTn id="32" fill="hold">
                            <p:stCondLst>
                              <p:cond delay="500"/>
                            </p:stCondLst>
                            <p:childTnLst>
                              <p:par>
                                <p:cTn id="33" presetID="22" presetClass="entr" presetSubtype="4"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childTnLst>
                          </p:cTn>
                        </p:par>
                        <p:par>
                          <p:cTn id="36" fill="hold">
                            <p:stCondLst>
                              <p:cond delay="1000"/>
                            </p:stCondLst>
                            <p:childTnLst>
                              <p:par>
                                <p:cTn id="37" presetID="22" presetClass="entr" presetSubtype="4"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16" grpId="0" animBg="1"/>
      <p:bldP spid="16" grpId="1" animBg="1"/>
      <p:bldP spid="17" grpId="0"/>
      <p:bldP spid="18" grpId="0"/>
      <p:bldP spid="19" grpId="0"/>
      <p:bldP spid="20" grpId="0"/>
      <p:bldP spid="21" grpId="0"/>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Defined Benefit Pension Plans</a:t>
            </a:r>
          </a:p>
        </p:txBody>
      </p:sp>
      <p:sp>
        <p:nvSpPr>
          <p:cNvPr id="5" name="Content Placeholder 4"/>
          <p:cNvSpPr>
            <a:spLocks noGrp="1"/>
          </p:cNvSpPr>
          <p:nvPr>
            <p:ph idx="1"/>
          </p:nvPr>
        </p:nvSpPr>
        <p:spPr/>
        <p:txBody>
          <a:bodyPr>
            <a:normAutofit/>
          </a:bodyPr>
          <a:lstStyle/>
          <a:p>
            <a:pPr>
              <a:spcAft>
                <a:spcPts val="600"/>
              </a:spcAft>
            </a:pPr>
            <a:r>
              <a:rPr lang="en-IN" dirty="0"/>
              <a:t>Promise fixed retirement benefits defined by a </a:t>
            </a:r>
            <a:r>
              <a:rPr lang="en-IN" b="1" dirty="0">
                <a:solidFill>
                  <a:srgbClr val="C00000"/>
                </a:solidFill>
              </a:rPr>
              <a:t>pension formula</a:t>
            </a:r>
          </a:p>
          <a:p>
            <a:pPr marL="0" indent="0">
              <a:buNone/>
            </a:pPr>
            <a:r>
              <a:rPr lang="en-IN" b="1" dirty="0">
                <a:solidFill>
                  <a:srgbClr val="C00000"/>
                </a:solidFill>
              </a:rPr>
              <a:t>Example</a:t>
            </a:r>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
        <p:nvSpPr>
          <p:cNvPr id="7" name="TextBox 6"/>
          <p:cNvSpPr txBox="1"/>
          <p:nvPr/>
        </p:nvSpPr>
        <p:spPr>
          <a:xfrm>
            <a:off x="774700" y="2819400"/>
            <a:ext cx="8021574" cy="1815882"/>
          </a:xfrm>
          <a:prstGeom prst="rect">
            <a:avLst/>
          </a:prstGeom>
          <a:noFill/>
        </p:spPr>
        <p:txBody>
          <a:bodyPr wrap="square" rtlCol="0">
            <a:spAutoFit/>
          </a:bodyPr>
          <a:lstStyle/>
          <a:p>
            <a:r>
              <a:rPr lang="en-IN" sz="2800" dirty="0"/>
              <a:t>An employee retires after 30 years of </a:t>
            </a:r>
            <a:r>
              <a:rPr lang="en-IN" sz="2800" dirty="0" smtClean="0"/>
              <a:t>service </a:t>
            </a:r>
            <a:r>
              <a:rPr lang="en-IN" sz="2800" dirty="0"/>
              <a:t>with a final salary of $</a:t>
            </a:r>
            <a:r>
              <a:rPr lang="en-IN" sz="2800" dirty="0" smtClean="0"/>
              <a:t>100,000. The </a:t>
            </a:r>
            <a:r>
              <a:rPr lang="en-IN" sz="2800" dirty="0"/>
              <a:t>annual benefits are calculated as 1.5% times 30 years times final year’s salary:</a:t>
            </a:r>
            <a:endParaRPr lang="en-US" sz="2800" dirty="0"/>
          </a:p>
        </p:txBody>
      </p:sp>
      <p:sp>
        <p:nvSpPr>
          <p:cNvPr id="8" name="TextBox 7"/>
          <p:cNvSpPr txBox="1"/>
          <p:nvPr/>
        </p:nvSpPr>
        <p:spPr>
          <a:xfrm>
            <a:off x="1295400" y="4648200"/>
            <a:ext cx="7028559" cy="523220"/>
          </a:xfrm>
          <a:prstGeom prst="rect">
            <a:avLst/>
          </a:prstGeom>
          <a:solidFill>
            <a:schemeClr val="accent1">
              <a:lumMod val="40000"/>
              <a:lumOff val="60000"/>
            </a:schemeClr>
          </a:solidFill>
        </p:spPr>
        <p:txBody>
          <a:bodyPr wrap="square" rtlCol="0">
            <a:spAutoFit/>
          </a:bodyPr>
          <a:lstStyle/>
          <a:p>
            <a:pPr algn="ctr"/>
            <a:r>
              <a:rPr lang="en-IN" sz="2800" b="1" dirty="0">
                <a:solidFill>
                  <a:srgbClr val="C00000"/>
                </a:solidFill>
              </a:rPr>
              <a:t>1.5% × Years of service × Final year’s salary</a:t>
            </a:r>
          </a:p>
        </p:txBody>
      </p:sp>
      <p:sp>
        <p:nvSpPr>
          <p:cNvPr id="9" name="TextBox 8"/>
          <p:cNvSpPr txBox="1"/>
          <p:nvPr/>
        </p:nvSpPr>
        <p:spPr>
          <a:xfrm>
            <a:off x="1828800" y="5287030"/>
            <a:ext cx="5808725" cy="523220"/>
          </a:xfrm>
          <a:prstGeom prst="rect">
            <a:avLst/>
          </a:prstGeom>
          <a:solidFill>
            <a:schemeClr val="accent1">
              <a:lumMod val="40000"/>
              <a:lumOff val="60000"/>
            </a:schemeClr>
          </a:solidFill>
        </p:spPr>
        <p:txBody>
          <a:bodyPr wrap="square" rtlCol="0">
            <a:spAutoFit/>
          </a:bodyPr>
          <a:lstStyle/>
          <a:p>
            <a:pPr algn="ctr"/>
            <a:r>
              <a:rPr lang="en-IN" sz="2800" dirty="0"/>
              <a:t>1.5% × 30 years × $100,000</a:t>
            </a:r>
          </a:p>
        </p:txBody>
      </p:sp>
      <p:sp>
        <p:nvSpPr>
          <p:cNvPr id="10" name="TextBox 9"/>
          <p:cNvSpPr txBox="1"/>
          <p:nvPr/>
        </p:nvSpPr>
        <p:spPr>
          <a:xfrm>
            <a:off x="3595880" y="5905500"/>
            <a:ext cx="2239515" cy="523220"/>
          </a:xfrm>
          <a:prstGeom prst="rect">
            <a:avLst/>
          </a:prstGeom>
          <a:solidFill>
            <a:schemeClr val="accent1">
              <a:lumMod val="40000"/>
              <a:lumOff val="60000"/>
            </a:schemeClr>
          </a:solidFill>
        </p:spPr>
        <p:txBody>
          <a:bodyPr wrap="square" rtlCol="0">
            <a:spAutoFit/>
          </a:bodyPr>
          <a:lstStyle/>
          <a:p>
            <a:pPr algn="ctr"/>
            <a:r>
              <a:rPr lang="en-IN" sz="2800" dirty="0"/>
              <a:t>= $45,000</a:t>
            </a:r>
          </a:p>
        </p:txBody>
      </p:sp>
    </p:spTree>
    <p:extLst>
      <p:ext uri="{BB962C8B-B14F-4D97-AF65-F5344CB8AC3E}">
        <p14:creationId xmlns:p14="http://schemas.microsoft.com/office/powerpoint/2010/main" val="9927311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Measuring the Obligation </a:t>
            </a:r>
            <a:r>
              <a:rPr lang="en-IN" sz="2400" dirty="0" smtClean="0"/>
              <a:t>(concluded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LO17-10</a:t>
            </a:r>
          </a:p>
        </p:txBody>
      </p:sp>
      <p:sp>
        <p:nvSpPr>
          <p:cNvPr id="2" name="Content Placeholder 1"/>
          <p:cNvSpPr>
            <a:spLocks noGrp="1"/>
          </p:cNvSpPr>
          <p:nvPr>
            <p:ph idx="1"/>
          </p:nvPr>
        </p:nvSpPr>
        <p:spPr/>
        <p:txBody>
          <a:bodyPr>
            <a:normAutofit/>
          </a:bodyPr>
          <a:lstStyle/>
          <a:p>
            <a:pPr marL="0" indent="0">
              <a:buNone/>
            </a:pPr>
            <a:r>
              <a:rPr lang="en-US" dirty="0"/>
              <a:t>The two elements of the increase in 2017 can be separated as follows:</a:t>
            </a:r>
            <a:endParaRPr lang="en-IN" dirty="0"/>
          </a:p>
          <a:p>
            <a:pPr marL="514350" indent="-514350">
              <a:buAutoNum type="arabicParenR"/>
            </a:pPr>
            <a:endParaRPr lang="en-IN" dirty="0"/>
          </a:p>
          <a:p>
            <a:pPr marL="0" indent="0">
              <a:buNone/>
            </a:pPr>
            <a:endParaRPr lang="en-US" dirty="0"/>
          </a:p>
        </p:txBody>
      </p:sp>
      <p:sp>
        <p:nvSpPr>
          <p:cNvPr id="6" name="TextBox 5"/>
          <p:cNvSpPr txBox="1"/>
          <p:nvPr/>
        </p:nvSpPr>
        <p:spPr>
          <a:xfrm>
            <a:off x="914400" y="3390900"/>
            <a:ext cx="7620000" cy="523220"/>
          </a:xfrm>
          <a:prstGeom prst="rect">
            <a:avLst/>
          </a:prstGeom>
          <a:noFill/>
        </p:spPr>
        <p:txBody>
          <a:bodyPr wrap="square" rtlCol="0">
            <a:spAutoFit/>
          </a:bodyPr>
          <a:lstStyle/>
          <a:p>
            <a:r>
              <a:rPr lang="en-US" sz="2800" dirty="0"/>
              <a:t>   </a:t>
            </a:r>
            <a:r>
              <a:rPr lang="en-US" sz="2800" b="1" dirty="0">
                <a:solidFill>
                  <a:srgbClr val="C00000"/>
                </a:solidFill>
              </a:rPr>
              <a:t>Service cost</a:t>
            </a:r>
          </a:p>
        </p:txBody>
      </p:sp>
      <p:sp>
        <p:nvSpPr>
          <p:cNvPr id="8" name="TextBox 7"/>
          <p:cNvSpPr txBox="1"/>
          <p:nvPr/>
        </p:nvSpPr>
        <p:spPr>
          <a:xfrm>
            <a:off x="7239000" y="3390900"/>
            <a:ext cx="1371600" cy="523220"/>
          </a:xfrm>
          <a:prstGeom prst="rect">
            <a:avLst/>
          </a:prstGeom>
          <a:noFill/>
        </p:spPr>
        <p:txBody>
          <a:bodyPr wrap="square" rtlCol="0">
            <a:spAutoFit/>
          </a:bodyPr>
          <a:lstStyle/>
          <a:p>
            <a:pPr algn="r"/>
            <a:r>
              <a:rPr lang="en-US" sz="2800" u="sng" dirty="0"/>
              <a:t>    328</a:t>
            </a:r>
          </a:p>
        </p:txBody>
      </p:sp>
      <p:sp>
        <p:nvSpPr>
          <p:cNvPr id="9" name="TextBox 8"/>
          <p:cNvSpPr txBox="1"/>
          <p:nvPr/>
        </p:nvSpPr>
        <p:spPr>
          <a:xfrm>
            <a:off x="914400" y="2476500"/>
            <a:ext cx="7620000" cy="523220"/>
          </a:xfrm>
          <a:prstGeom prst="rect">
            <a:avLst/>
          </a:prstGeom>
          <a:noFill/>
        </p:spPr>
        <p:txBody>
          <a:bodyPr wrap="square" rtlCol="0">
            <a:spAutoFit/>
          </a:bodyPr>
          <a:lstStyle/>
          <a:p>
            <a:r>
              <a:rPr lang="en-US" sz="2800" dirty="0"/>
              <a:t>APBO at the beginning of the year</a:t>
            </a:r>
          </a:p>
        </p:txBody>
      </p:sp>
      <p:sp>
        <p:nvSpPr>
          <p:cNvPr id="10" name="TextBox 9"/>
          <p:cNvSpPr txBox="1"/>
          <p:nvPr/>
        </p:nvSpPr>
        <p:spPr>
          <a:xfrm>
            <a:off x="914400" y="2933700"/>
            <a:ext cx="7620000" cy="523220"/>
          </a:xfrm>
          <a:prstGeom prst="rect">
            <a:avLst/>
          </a:prstGeom>
          <a:noFill/>
        </p:spPr>
        <p:txBody>
          <a:bodyPr wrap="square" rtlCol="0">
            <a:spAutoFit/>
          </a:bodyPr>
          <a:lstStyle/>
          <a:p>
            <a:r>
              <a:rPr lang="en-US" sz="2800" b="1" dirty="0">
                <a:solidFill>
                  <a:srgbClr val="C00000"/>
                </a:solidFill>
              </a:rPr>
              <a:t>   Interest cost</a:t>
            </a:r>
            <a:r>
              <a:rPr lang="en-US" sz="2800" dirty="0"/>
              <a:t>: $3,098 × 6%</a:t>
            </a:r>
          </a:p>
        </p:txBody>
      </p:sp>
      <p:sp>
        <p:nvSpPr>
          <p:cNvPr id="11" name="TextBox 10"/>
          <p:cNvSpPr txBox="1"/>
          <p:nvPr/>
        </p:nvSpPr>
        <p:spPr>
          <a:xfrm>
            <a:off x="914400" y="3848100"/>
            <a:ext cx="7620000" cy="523220"/>
          </a:xfrm>
          <a:prstGeom prst="rect">
            <a:avLst/>
          </a:prstGeom>
          <a:noFill/>
        </p:spPr>
        <p:txBody>
          <a:bodyPr wrap="square" rtlCol="0">
            <a:spAutoFit/>
          </a:bodyPr>
          <a:lstStyle/>
          <a:p>
            <a:r>
              <a:rPr lang="en-US" sz="2800" dirty="0"/>
              <a:t>APBO at the end of the year</a:t>
            </a:r>
          </a:p>
        </p:txBody>
      </p:sp>
      <p:sp>
        <p:nvSpPr>
          <p:cNvPr id="12" name="TextBox 11"/>
          <p:cNvSpPr txBox="1"/>
          <p:nvPr/>
        </p:nvSpPr>
        <p:spPr>
          <a:xfrm>
            <a:off x="7239000" y="2476500"/>
            <a:ext cx="1371600" cy="523220"/>
          </a:xfrm>
          <a:prstGeom prst="rect">
            <a:avLst/>
          </a:prstGeom>
          <a:noFill/>
        </p:spPr>
        <p:txBody>
          <a:bodyPr wrap="square" rtlCol="0">
            <a:spAutoFit/>
          </a:bodyPr>
          <a:lstStyle/>
          <a:p>
            <a:pPr algn="r"/>
            <a:r>
              <a:rPr lang="en-US" sz="2800" dirty="0"/>
              <a:t>$3,098</a:t>
            </a:r>
          </a:p>
        </p:txBody>
      </p:sp>
      <p:sp>
        <p:nvSpPr>
          <p:cNvPr id="13" name="TextBox 12"/>
          <p:cNvSpPr txBox="1"/>
          <p:nvPr/>
        </p:nvSpPr>
        <p:spPr>
          <a:xfrm>
            <a:off x="7239000" y="2933700"/>
            <a:ext cx="1371600" cy="523220"/>
          </a:xfrm>
          <a:prstGeom prst="rect">
            <a:avLst/>
          </a:prstGeom>
          <a:noFill/>
        </p:spPr>
        <p:txBody>
          <a:bodyPr wrap="square" rtlCol="0">
            <a:spAutoFit/>
          </a:bodyPr>
          <a:lstStyle/>
          <a:p>
            <a:pPr algn="r"/>
            <a:r>
              <a:rPr lang="en-US" sz="2800" dirty="0"/>
              <a:t>186</a:t>
            </a:r>
          </a:p>
        </p:txBody>
      </p:sp>
      <p:sp>
        <p:nvSpPr>
          <p:cNvPr id="14" name="TextBox 13"/>
          <p:cNvSpPr txBox="1"/>
          <p:nvPr/>
        </p:nvSpPr>
        <p:spPr>
          <a:xfrm>
            <a:off x="7239000" y="3848100"/>
            <a:ext cx="1371600" cy="523220"/>
          </a:xfrm>
          <a:prstGeom prst="rect">
            <a:avLst/>
          </a:prstGeom>
          <a:noFill/>
        </p:spPr>
        <p:txBody>
          <a:bodyPr wrap="square" rtlCol="0">
            <a:spAutoFit/>
          </a:bodyPr>
          <a:lstStyle/>
          <a:p>
            <a:pPr algn="r"/>
            <a:r>
              <a:rPr lang="en-US" sz="2800" dirty="0"/>
              <a:t>$</a:t>
            </a:r>
            <a:r>
              <a:rPr lang="en-US" sz="2800" u="dbl" dirty="0"/>
              <a:t>3,612</a:t>
            </a:r>
          </a:p>
        </p:txBody>
      </p:sp>
      <p:sp>
        <p:nvSpPr>
          <p:cNvPr id="15" name="Rectangle 14"/>
          <p:cNvSpPr/>
          <p:nvPr/>
        </p:nvSpPr>
        <p:spPr>
          <a:xfrm>
            <a:off x="2133600" y="5181600"/>
            <a:ext cx="5486400" cy="954107"/>
          </a:xfrm>
          <a:prstGeom prst="rect">
            <a:avLst/>
          </a:prstGeom>
          <a:ln w="19050">
            <a:solidFill>
              <a:schemeClr val="tx2"/>
            </a:solidFill>
          </a:ln>
        </p:spPr>
        <p:txBody>
          <a:bodyPr wrap="square">
            <a:spAutoFit/>
          </a:bodyPr>
          <a:lstStyle/>
          <a:p>
            <a:pPr algn="ctr"/>
            <a:r>
              <a:rPr lang="en-US" sz="2800" dirty="0"/>
              <a:t>(</a:t>
            </a:r>
            <a:r>
              <a:rPr lang="en-US" sz="2800" dirty="0">
                <a:solidFill>
                  <a:srgbClr val="EC008C"/>
                </a:solidFill>
              </a:rPr>
              <a:t> </a:t>
            </a:r>
            <a:r>
              <a:rPr lang="en-US" sz="2800" b="1" dirty="0">
                <a:solidFill>
                  <a:srgbClr val="EC008C"/>
                </a:solidFill>
              </a:rPr>
              <a:t>$11,493 </a:t>
            </a:r>
            <a:r>
              <a:rPr lang="en-US" sz="2800" dirty="0"/>
              <a:t>× 1 ⁄ 35 ) portion of EPBO attributed to the year</a:t>
            </a:r>
          </a:p>
        </p:txBody>
      </p:sp>
      <p:cxnSp>
        <p:nvCxnSpPr>
          <p:cNvPr id="17" name="Straight Arrow Connector 16"/>
          <p:cNvCxnSpPr>
            <a:endCxn id="15" idx="0"/>
          </p:cNvCxnSpPr>
          <p:nvPr/>
        </p:nvCxnSpPr>
        <p:spPr>
          <a:xfrm>
            <a:off x="2438400" y="3733800"/>
            <a:ext cx="2438400" cy="1447800"/>
          </a:xfrm>
          <a:prstGeom prst="straightConnector1">
            <a:avLst/>
          </a:prstGeom>
          <a:ln w="19050">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69188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500"/>
                                        <p:tgtEl>
                                          <p:spTgt spid="8">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500"/>
                                        <p:tgtEl>
                                          <p:spTgt spid="11">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xEl>
                                              <p:pRg st="0" end="0"/>
                                            </p:txEl>
                                          </p:spTgt>
                                        </p:tgtEl>
                                        <p:attrNameLst>
                                          <p:attrName>style.visibility</p:attrName>
                                        </p:attrNameLst>
                                      </p:cBhvr>
                                      <p:to>
                                        <p:strVal val="visible"/>
                                      </p:to>
                                    </p:set>
                                    <p:animEffect transition="in" filter="fade">
                                      <p:cBhvr>
                                        <p:cTn id="26" dur="500"/>
                                        <p:tgtEl>
                                          <p:spTgt spid="12">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animEffect transition="in" filter="fade">
                                      <p:cBhvr>
                                        <p:cTn id="29" dur="500"/>
                                        <p:tgtEl>
                                          <p:spTgt spid="13">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fade">
                                      <p:cBhvr>
                                        <p:cTn id="32" dur="500"/>
                                        <p:tgtEl>
                                          <p:spTgt spid="14">
                                            <p:txEl>
                                              <p:pRg st="0" end="0"/>
                                            </p:txEl>
                                          </p:spTgt>
                                        </p:tgtEl>
                                      </p:cBhvr>
                                    </p:animEffect>
                                  </p:child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up)">
                                      <p:cBhvr>
                                        <p:cTn id="36" dur="500"/>
                                        <p:tgtEl>
                                          <p:spTgt spid="17"/>
                                        </p:tgtEl>
                                      </p:cBhvr>
                                    </p:animEffect>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8" grpId="0" build="allAtOnce"/>
      <p:bldP spid="9" grpId="0" build="allAtOnce"/>
      <p:bldP spid="10" grpId="0" build="allAtOnce"/>
      <p:bldP spid="11" grpId="0" build="allAtOnce"/>
      <p:bldP spid="12" grpId="0" build="allAtOnce"/>
      <p:bldP spid="13" grpId="0" build="allAtOnce"/>
      <p:bldP spid="14" grpId="0" build="allAtOnce"/>
      <p:bldP spid="1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Attribution</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LO17-10</a:t>
            </a:r>
          </a:p>
        </p:txBody>
      </p:sp>
      <p:sp>
        <p:nvSpPr>
          <p:cNvPr id="2" name="Content Placeholder 1"/>
          <p:cNvSpPr>
            <a:spLocks noGrp="1"/>
          </p:cNvSpPr>
          <p:nvPr>
            <p:ph idx="1"/>
          </p:nvPr>
        </p:nvSpPr>
        <p:spPr/>
        <p:txBody>
          <a:bodyPr>
            <a:normAutofit/>
          </a:bodyPr>
          <a:lstStyle/>
          <a:p>
            <a:r>
              <a:rPr lang="en-IN" dirty="0"/>
              <a:t>Process of assigning the cost of benefits to the years that entitle the employees to the benefits</a:t>
            </a:r>
          </a:p>
          <a:p>
            <a:r>
              <a:rPr lang="en-IN" dirty="0"/>
              <a:t>Accomplished by assigning an </a:t>
            </a:r>
            <a:r>
              <a:rPr lang="en-IN" b="1" dirty="0">
                <a:solidFill>
                  <a:srgbClr val="C00000"/>
                </a:solidFill>
              </a:rPr>
              <a:t>equal fraction of the EPBO to each year of service </a:t>
            </a:r>
            <a:r>
              <a:rPr lang="en-IN" dirty="0"/>
              <a:t>from the employee’s </a:t>
            </a:r>
            <a:r>
              <a:rPr lang="en-IN" b="1" dirty="0">
                <a:solidFill>
                  <a:srgbClr val="C00000"/>
                </a:solidFill>
              </a:rPr>
              <a:t>date of hire </a:t>
            </a:r>
            <a:r>
              <a:rPr lang="en-IN" dirty="0"/>
              <a:t>to the employee’s </a:t>
            </a:r>
            <a:r>
              <a:rPr lang="en-US" b="1" dirty="0">
                <a:solidFill>
                  <a:srgbClr val="C00000"/>
                </a:solidFill>
              </a:rPr>
              <a:t>full eligibility date</a:t>
            </a:r>
          </a:p>
        </p:txBody>
      </p:sp>
      <p:sp>
        <p:nvSpPr>
          <p:cNvPr id="5" name="Rectangle 4"/>
          <p:cNvSpPr/>
          <p:nvPr/>
        </p:nvSpPr>
        <p:spPr>
          <a:xfrm>
            <a:off x="762000" y="4558605"/>
            <a:ext cx="8001000" cy="1384995"/>
          </a:xfrm>
          <a:prstGeom prst="rect">
            <a:avLst/>
          </a:prstGeom>
          <a:solidFill>
            <a:schemeClr val="accent5">
              <a:lumMod val="20000"/>
              <a:lumOff val="80000"/>
            </a:schemeClr>
          </a:solidFill>
          <a:ln w="19050">
            <a:solidFill>
              <a:schemeClr val="tx2"/>
            </a:solidFill>
          </a:ln>
        </p:spPr>
        <p:txBody>
          <a:bodyPr wrap="square">
            <a:spAutoFit/>
          </a:bodyPr>
          <a:lstStyle/>
          <a:p>
            <a:pPr lvl="1">
              <a:buNone/>
            </a:pPr>
            <a:r>
              <a:rPr lang="en-IN" sz="2800" dirty="0"/>
              <a:t>The date the employee has performed all the service necessary to have earned all the retiree benefits estimated to be received by the employee</a:t>
            </a:r>
            <a:endParaRPr lang="en-US" sz="2800" dirty="0"/>
          </a:p>
        </p:txBody>
      </p:sp>
      <p:cxnSp>
        <p:nvCxnSpPr>
          <p:cNvPr id="8" name="Straight Arrow Connector 7"/>
          <p:cNvCxnSpPr/>
          <p:nvPr/>
        </p:nvCxnSpPr>
        <p:spPr>
          <a:xfrm flipH="1">
            <a:off x="6400801" y="3581402"/>
            <a:ext cx="228996" cy="914397"/>
          </a:xfrm>
          <a:prstGeom prst="straightConnector1">
            <a:avLst/>
          </a:prstGeom>
          <a:ln w="19050">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72809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5"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Diagonal Corner Rectangle 7"/>
          <p:cNvSpPr/>
          <p:nvPr/>
        </p:nvSpPr>
        <p:spPr>
          <a:xfrm>
            <a:off x="1828800" y="3200400"/>
            <a:ext cx="6096000" cy="3429297"/>
          </a:xfrm>
          <a:prstGeom prst="round2DiagRect">
            <a:avLst>
              <a:gd name="adj1" fmla="val 0"/>
              <a:gd name="adj2" fmla="val 7184"/>
            </a:avLst>
          </a:prstGeom>
          <a:solidFill>
            <a:srgbClr val="FFFAC2"/>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sp>
        <p:nvSpPr>
          <p:cNvPr id="19457" name="Title 1"/>
          <p:cNvSpPr>
            <a:spLocks noGrp="1"/>
          </p:cNvSpPr>
          <p:nvPr>
            <p:ph type="title"/>
          </p:nvPr>
        </p:nvSpPr>
        <p:spPr>
          <a:xfrm>
            <a:off x="761999" y="-152400"/>
            <a:ext cx="8382000" cy="1444625"/>
          </a:xfrm>
        </p:spPr>
        <p:txBody>
          <a:bodyPr>
            <a:noAutofit/>
          </a:bodyPr>
          <a:lstStyle/>
          <a:p>
            <a:r>
              <a:rPr lang="en-IN" dirty="0"/>
              <a:t> Determining the Attribution Period</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LO17-10</a:t>
            </a:r>
          </a:p>
        </p:txBody>
      </p:sp>
      <p:sp>
        <p:nvSpPr>
          <p:cNvPr id="10" name="Rectangle 9"/>
          <p:cNvSpPr/>
          <p:nvPr/>
        </p:nvSpPr>
        <p:spPr>
          <a:xfrm>
            <a:off x="762000" y="838200"/>
            <a:ext cx="8153400" cy="2308324"/>
          </a:xfrm>
          <a:prstGeom prst="rect">
            <a:avLst/>
          </a:prstGeom>
        </p:spPr>
        <p:txBody>
          <a:bodyPr wrap="square">
            <a:spAutoFit/>
          </a:bodyPr>
          <a:lstStyle/>
          <a:p>
            <a:r>
              <a:rPr lang="en-US" dirty="0"/>
              <a:t> Jessica Farrow was hired by Global Communications at age 22 at the beginning of 2007 and is expected to retire at the end of 2046 at age 61. The retirement period is estimated to be 20 years. </a:t>
            </a:r>
          </a:p>
          <a:p>
            <a:r>
              <a:rPr lang="en-US" dirty="0" smtClean="0"/>
              <a:t>  </a:t>
            </a:r>
            <a:r>
              <a:rPr lang="en-US" dirty="0"/>
              <a:t>Global’s employees are eligible for postretirement health care benefits after both</a:t>
            </a:r>
          </a:p>
          <a:p>
            <a:r>
              <a:rPr lang="en-US" dirty="0"/>
              <a:t>reaching </a:t>
            </a:r>
            <a:r>
              <a:rPr lang="en-US" b="1" dirty="0">
                <a:solidFill>
                  <a:srgbClr val="C00000"/>
                </a:solidFill>
              </a:rPr>
              <a:t>age 56 </a:t>
            </a:r>
            <a:r>
              <a:rPr lang="en-US" dirty="0"/>
              <a:t>while in service and having </a:t>
            </a:r>
            <a:r>
              <a:rPr lang="en-US" b="1" dirty="0">
                <a:solidFill>
                  <a:srgbClr val="C00000"/>
                </a:solidFill>
              </a:rPr>
              <a:t>worked 20 years</a:t>
            </a:r>
            <a:r>
              <a:rPr lang="en-US" dirty="0"/>
              <a:t>.</a:t>
            </a:r>
          </a:p>
          <a:p>
            <a:r>
              <a:rPr lang="en-US" dirty="0" smtClean="0"/>
              <a:t>  Since </a:t>
            </a:r>
            <a:r>
              <a:rPr lang="en-US" dirty="0"/>
              <a:t>Farrow becomes fully eligible at age 56 (the end of 2041), retiree benefits are</a:t>
            </a:r>
          </a:p>
          <a:p>
            <a:r>
              <a:rPr lang="en-US" dirty="0"/>
              <a:t>attributed to the 35-year period from her date of hire through that date. Graphically, the situation can be described as follows:</a:t>
            </a:r>
          </a:p>
        </p:txBody>
      </p:sp>
      <p:pic>
        <p:nvPicPr>
          <p:cNvPr id="2" name="Picture 1"/>
          <p:cNvPicPr>
            <a:picLocks noChangeAspect="1"/>
          </p:cNvPicPr>
          <p:nvPr/>
        </p:nvPicPr>
        <p:blipFill>
          <a:blip r:embed="rId3"/>
          <a:stretch>
            <a:fillRect/>
          </a:stretch>
        </p:blipFill>
        <p:spPr>
          <a:xfrm>
            <a:off x="2209800" y="3505497"/>
            <a:ext cx="5334000" cy="2733675"/>
          </a:xfrm>
          <a:prstGeom prst="rect">
            <a:avLst/>
          </a:prstGeom>
        </p:spPr>
      </p:pic>
    </p:spTree>
    <p:extLst>
      <p:ext uri="{BB962C8B-B14F-4D97-AF65-F5344CB8AC3E}">
        <p14:creationId xmlns:p14="http://schemas.microsoft.com/office/powerpoint/2010/main" val="4157187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fade">
                                      <p:cBhvr>
                                        <p:cTn id="10" dur="500"/>
                                        <p:tgtEl>
                                          <p:spTgt spid="10">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fade">
                                      <p:cBhvr>
                                        <p:cTn id="13" dur="500"/>
                                        <p:tgtEl>
                                          <p:spTgt spid="10">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xEl>
                                              <p:pRg st="3" end="3"/>
                                            </p:txEl>
                                          </p:spTgt>
                                        </p:tgtEl>
                                        <p:attrNameLst>
                                          <p:attrName>style.visibility</p:attrName>
                                        </p:attrNameLst>
                                      </p:cBhvr>
                                      <p:to>
                                        <p:strVal val="visible"/>
                                      </p:to>
                                    </p:set>
                                    <p:animEffect transition="in" filter="fade">
                                      <p:cBhvr>
                                        <p:cTn id="16" dur="500"/>
                                        <p:tgtEl>
                                          <p:spTgt spid="10">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animEffect transition="in" filter="fade">
                                      <p:cBhvr>
                                        <p:cTn id="19" dur="500"/>
                                        <p:tgtEl>
                                          <p:spTgt spid="10">
                                            <p:txEl>
                                              <p:pRg st="4" end="4"/>
                                            </p:txEl>
                                          </p:spTgt>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build="allAtOnce"/>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Measuring Service Cost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LO17-11</a:t>
            </a:r>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1774573"/>
            <a:ext cx="8361395" cy="394042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85800" y="5715000"/>
            <a:ext cx="8089106" cy="400110"/>
          </a:xfrm>
          <a:prstGeom prst="rect">
            <a:avLst/>
          </a:prstGeom>
          <a:noFill/>
        </p:spPr>
        <p:txBody>
          <a:bodyPr wrap="square" rtlCol="0">
            <a:spAutoFit/>
          </a:bodyPr>
          <a:lstStyle/>
          <a:p>
            <a:r>
              <a:rPr lang="en-US" sz="2000" b="1" dirty="0">
                <a:solidFill>
                  <a:srgbClr val="C00000"/>
                </a:solidFill>
              </a:rPr>
              <a:t>Primary </a:t>
            </a:r>
            <a:r>
              <a:rPr lang="en-US" sz="2000" b="1" dirty="0" smtClean="0">
                <a:solidFill>
                  <a:srgbClr val="C00000"/>
                </a:solidFill>
              </a:rPr>
              <a:t>difference between </a:t>
            </a:r>
            <a:r>
              <a:rPr lang="en-US" sz="2000" b="1" dirty="0">
                <a:solidFill>
                  <a:srgbClr val="C00000"/>
                </a:solidFill>
              </a:rPr>
              <a:t>p</a:t>
            </a:r>
            <a:r>
              <a:rPr lang="en-US" sz="2000" b="1" dirty="0" smtClean="0">
                <a:solidFill>
                  <a:srgbClr val="C00000"/>
                </a:solidFill>
              </a:rPr>
              <a:t>ensions </a:t>
            </a:r>
            <a:r>
              <a:rPr lang="en-US" sz="2000" b="1" dirty="0">
                <a:solidFill>
                  <a:srgbClr val="C00000"/>
                </a:solidFill>
              </a:rPr>
              <a:t>and </a:t>
            </a:r>
            <a:r>
              <a:rPr lang="en-US" sz="2000" b="1" dirty="0" smtClean="0">
                <a:solidFill>
                  <a:srgbClr val="C00000"/>
                </a:solidFill>
              </a:rPr>
              <a:t>other </a:t>
            </a:r>
            <a:r>
              <a:rPr lang="en-US" sz="2000" b="1" dirty="0">
                <a:solidFill>
                  <a:srgbClr val="C00000"/>
                </a:solidFill>
              </a:rPr>
              <a:t>postretirement benefits</a:t>
            </a:r>
          </a:p>
        </p:txBody>
      </p:sp>
    </p:spTree>
    <p:extLst>
      <p:ext uri="{BB962C8B-B14F-4D97-AF65-F5344CB8AC3E}">
        <p14:creationId xmlns:p14="http://schemas.microsoft.com/office/powerpoint/2010/main" val="2594273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400" dirty="0"/>
              <a:t>Concept Check: Attribution Period</a:t>
            </a:r>
            <a:endParaRPr lang="en-US" sz="3400" dirty="0"/>
          </a:p>
        </p:txBody>
      </p:sp>
      <p:sp>
        <p:nvSpPr>
          <p:cNvPr id="414723" name="Rectangle 3"/>
          <p:cNvSpPr>
            <a:spLocks noGrp="1" noChangeArrowheads="1"/>
          </p:cNvSpPr>
          <p:nvPr>
            <p:ph idx="1"/>
          </p:nvPr>
        </p:nvSpPr>
        <p:spPr>
          <a:xfrm>
            <a:off x="720090" y="1221903"/>
            <a:ext cx="8382001" cy="5413374"/>
          </a:xfrm>
          <a:solidFill>
            <a:schemeClr val="bg1">
              <a:lumMod val="95000"/>
            </a:schemeClr>
          </a:solidFill>
        </p:spPr>
        <p:txBody>
          <a:bodyPr>
            <a:normAutofit/>
          </a:bodyPr>
          <a:lstStyle/>
          <a:p>
            <a:pPr marL="0" indent="0">
              <a:buNone/>
            </a:pPr>
            <a:r>
              <a:rPr lang="en-US" sz="2400" dirty="0"/>
              <a:t>Pierce Products, Inc. sponsors a postretirement plan providing health care benefits to employees who have completed at least 10 years service and are age 53 years or older at retirement</a:t>
            </a:r>
            <a:r>
              <a:rPr lang="en-US" sz="2400" dirty="0" smtClean="0"/>
              <a:t>. To </a:t>
            </a:r>
            <a:r>
              <a:rPr lang="en-US" sz="2400" dirty="0"/>
              <a:t>date, the employees that have retired under the plan have an average age of 60</a:t>
            </a:r>
            <a:r>
              <a:rPr lang="en-US" sz="2400" dirty="0" smtClean="0"/>
              <a:t>. No </a:t>
            </a:r>
            <a:r>
              <a:rPr lang="en-US" sz="2400" dirty="0"/>
              <a:t>employee has worked beyond age 65</a:t>
            </a:r>
            <a:r>
              <a:rPr lang="en-US" sz="2400" dirty="0" smtClean="0"/>
              <a:t>. </a:t>
            </a:r>
            <a:r>
              <a:rPr lang="en-US" sz="2400" dirty="0" err="1" smtClean="0"/>
              <a:t>Taranda</a:t>
            </a:r>
            <a:r>
              <a:rPr lang="en-US" sz="2400" dirty="0" smtClean="0"/>
              <a:t> </a:t>
            </a:r>
            <a:r>
              <a:rPr lang="en-US" sz="2400" dirty="0"/>
              <a:t>was hired when she was 46 years old</a:t>
            </a:r>
            <a:r>
              <a:rPr lang="en-US" sz="2400" dirty="0" smtClean="0"/>
              <a:t>. The </a:t>
            </a:r>
            <a:r>
              <a:rPr lang="en-US" sz="2400" dirty="0"/>
              <a:t>attribution period for accruing </a:t>
            </a:r>
            <a:r>
              <a:rPr lang="en-US" sz="2400" dirty="0" smtClean="0"/>
              <a:t>Pierce’s </a:t>
            </a:r>
            <a:r>
              <a:rPr lang="en-US" sz="2400" dirty="0"/>
              <a:t>expected postretirement health care benefit obligation to Taranda is during the period when Taranda is:</a:t>
            </a:r>
          </a:p>
          <a:p>
            <a:pPr marL="457200" indent="-457200">
              <a:buFont typeface="+mj-lt"/>
              <a:buAutoNum type="alphaLcPeriod"/>
            </a:pPr>
            <a:r>
              <a:rPr lang="en-US" sz="2400" dirty="0" smtClean="0"/>
              <a:t>53 </a:t>
            </a:r>
            <a:r>
              <a:rPr lang="en-US" sz="2400" dirty="0"/>
              <a:t>to 60 years old</a:t>
            </a:r>
          </a:p>
          <a:p>
            <a:pPr marL="457200" indent="-457200">
              <a:buFont typeface="+mj-lt"/>
              <a:buAutoNum type="alphaLcPeriod"/>
            </a:pPr>
            <a:r>
              <a:rPr lang="en-US" sz="2400" dirty="0" smtClean="0"/>
              <a:t>53 </a:t>
            </a:r>
            <a:r>
              <a:rPr lang="en-US" sz="2400" dirty="0"/>
              <a:t>to 65 years old</a:t>
            </a:r>
          </a:p>
          <a:p>
            <a:pPr marL="457200" indent="-457200">
              <a:buFont typeface="+mj-lt"/>
              <a:buAutoNum type="alphaLcPeriod"/>
            </a:pPr>
            <a:r>
              <a:rPr lang="en-US" sz="2400" dirty="0" smtClean="0"/>
              <a:t>46 </a:t>
            </a:r>
            <a:r>
              <a:rPr lang="en-US" sz="2400" dirty="0"/>
              <a:t>to 56 years old</a:t>
            </a:r>
          </a:p>
          <a:p>
            <a:pPr marL="457200" indent="-457200">
              <a:buFont typeface="+mj-lt"/>
              <a:buAutoNum type="alphaLcPeriod"/>
            </a:pPr>
            <a:r>
              <a:rPr lang="en-US" sz="2400" dirty="0" smtClean="0"/>
              <a:t>46 </a:t>
            </a:r>
            <a:r>
              <a:rPr lang="en-US" sz="2400" dirty="0"/>
              <a:t>to 65 years old</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643889" y="5257800"/>
            <a:ext cx="499111" cy="4572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3886200" y="4191000"/>
            <a:ext cx="4876800" cy="2092881"/>
          </a:xfrm>
          <a:prstGeom prst="rect">
            <a:avLst/>
          </a:prstGeom>
          <a:solidFill>
            <a:schemeClr val="accent6">
              <a:lumMod val="20000"/>
              <a:lumOff val="80000"/>
            </a:schemeClr>
          </a:solidFill>
          <a:ln w="6350">
            <a:solidFill>
              <a:schemeClr val="tx1"/>
            </a:solidFill>
          </a:ln>
        </p:spPr>
        <p:txBody>
          <a:bodyPr wrap="square" rtlCol="0">
            <a:spAutoFit/>
          </a:bodyPr>
          <a:lstStyle/>
          <a:p>
            <a:pPr marL="0" indent="0" algn="l">
              <a:spcAft>
                <a:spcPts val="1200"/>
              </a:spcAft>
              <a:buNone/>
              <a:tabLst>
                <a:tab pos="571500" algn="l"/>
                <a:tab pos="3657600" algn="dec"/>
                <a:tab pos="5943600" algn="dec"/>
                <a:tab pos="6858000" algn="dec"/>
              </a:tabLst>
            </a:pPr>
            <a:r>
              <a:rPr lang="en-US" sz="2400" dirty="0"/>
              <a:t>The correct answer is </a:t>
            </a:r>
            <a:r>
              <a:rPr lang="en-US" sz="2400" i="1" dirty="0" smtClean="0"/>
              <a:t>c</a:t>
            </a:r>
            <a:r>
              <a:rPr lang="en-US" sz="2400" dirty="0"/>
              <a:t>:</a:t>
            </a:r>
          </a:p>
          <a:p>
            <a:pPr marL="0" indent="0" algn="l">
              <a:buNone/>
              <a:tabLst>
                <a:tab pos="571500" algn="l"/>
                <a:tab pos="3657600" algn="dec"/>
                <a:tab pos="5943600" algn="dec"/>
                <a:tab pos="6858000" algn="dec"/>
              </a:tabLst>
            </a:pPr>
            <a:r>
              <a:rPr lang="en-US" sz="2400" dirty="0"/>
              <a:t>46 to 56 years old: </a:t>
            </a:r>
          </a:p>
          <a:p>
            <a:pPr marL="0" indent="0" algn="l">
              <a:buNone/>
              <a:tabLst>
                <a:tab pos="571500" algn="l"/>
                <a:tab pos="3657600" algn="dec"/>
                <a:tab pos="5943600" algn="dec"/>
                <a:tab pos="6858000" algn="dec"/>
              </a:tabLst>
            </a:pPr>
            <a:r>
              <a:rPr lang="en-US" sz="2400" dirty="0"/>
              <a:t>date of hire to full eligibility </a:t>
            </a:r>
            <a:br>
              <a:rPr lang="en-US" sz="2400" dirty="0"/>
            </a:br>
            <a:r>
              <a:rPr lang="en-US" sz="2400" dirty="0"/>
              <a:t>[at least 53, 10 year’s employment</a:t>
            </a:r>
            <a:r>
              <a:rPr lang="en-US" sz="2400" dirty="0" smtClean="0"/>
              <a:t>] 46 </a:t>
            </a:r>
            <a:r>
              <a:rPr lang="en-US" sz="2400" dirty="0"/>
              <a:t>+ 10 years = 56</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LO17-10</a:t>
            </a:r>
          </a:p>
        </p:txBody>
      </p:sp>
    </p:spTree>
    <p:extLst>
      <p:ext uri="{BB962C8B-B14F-4D97-AF65-F5344CB8AC3E}">
        <p14:creationId xmlns:p14="http://schemas.microsoft.com/office/powerpoint/2010/main" val="345346757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Accounting for Postretirement Benefit Plans</a:t>
            </a:r>
            <a:br>
              <a:rPr lang="en-IN" dirty="0"/>
            </a:br>
            <a:r>
              <a:rPr lang="en-IN" dirty="0"/>
              <a:t>Other Than Pensions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LO17-11</a:t>
            </a:r>
          </a:p>
        </p:txBody>
      </p:sp>
      <p:sp>
        <p:nvSpPr>
          <p:cNvPr id="5" name="Rectangle 4"/>
          <p:cNvSpPr/>
          <p:nvPr/>
        </p:nvSpPr>
        <p:spPr>
          <a:xfrm>
            <a:off x="762001" y="1371600"/>
            <a:ext cx="8229600" cy="31242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6" name="TextBox 5"/>
          <p:cNvSpPr txBox="1">
            <a:spLocks noChangeArrowheads="1"/>
          </p:cNvSpPr>
          <p:nvPr/>
        </p:nvSpPr>
        <p:spPr bwMode="auto">
          <a:xfrm>
            <a:off x="1291940" y="173501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8" name="Straight Connector 7"/>
          <p:cNvCxnSpPr/>
          <p:nvPr/>
        </p:nvCxnSpPr>
        <p:spPr>
          <a:xfrm>
            <a:off x="762000" y="2209800"/>
            <a:ext cx="8229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784389" y="2240888"/>
            <a:ext cx="4258698" cy="404812"/>
          </a:xfrm>
          <a:prstGeom prst="rect">
            <a:avLst/>
          </a:prstGeom>
          <a:noFill/>
          <a:ln w="9525">
            <a:noFill/>
            <a:miter lim="800000"/>
            <a:headEnd/>
            <a:tailEnd/>
          </a:ln>
        </p:spPr>
        <p:txBody>
          <a:bodyPr/>
          <a:lstStyle/>
          <a:p>
            <a:pPr algn="ctr"/>
            <a:r>
              <a:rPr lang="en-US" sz="2400" dirty="0"/>
              <a:t>Postretirement benefit expense </a:t>
            </a:r>
            <a:endParaRPr lang="en-IN" sz="2400" dirty="0">
              <a:latin typeface="Calibri" pitchFamily="34" charset="0"/>
            </a:endParaRPr>
          </a:p>
        </p:txBody>
      </p:sp>
      <p:sp>
        <p:nvSpPr>
          <p:cNvPr id="11" name="TextBox 10"/>
          <p:cNvSpPr txBox="1">
            <a:spLocks noChangeArrowheads="1"/>
          </p:cNvSpPr>
          <p:nvPr/>
        </p:nvSpPr>
        <p:spPr bwMode="auto">
          <a:xfrm>
            <a:off x="6329670" y="2221482"/>
            <a:ext cx="970927"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13" name="TextBox 12"/>
          <p:cNvSpPr txBox="1">
            <a:spLocks noChangeArrowheads="1"/>
          </p:cNvSpPr>
          <p:nvPr/>
        </p:nvSpPr>
        <p:spPr bwMode="auto">
          <a:xfrm>
            <a:off x="7530417" y="172866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4" name="TextBox 13"/>
          <p:cNvSpPr txBox="1">
            <a:spLocks noChangeArrowheads="1"/>
          </p:cNvSpPr>
          <p:nvPr/>
        </p:nvSpPr>
        <p:spPr bwMode="auto">
          <a:xfrm>
            <a:off x="6173104" y="172866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6" name="TextBox 15"/>
          <p:cNvSpPr txBox="1">
            <a:spLocks noChangeArrowheads="1"/>
          </p:cNvSpPr>
          <p:nvPr/>
        </p:nvSpPr>
        <p:spPr bwMode="auto">
          <a:xfrm>
            <a:off x="825953" y="2594157"/>
            <a:ext cx="1641913" cy="404812"/>
          </a:xfrm>
          <a:prstGeom prst="rect">
            <a:avLst/>
          </a:prstGeom>
          <a:noFill/>
          <a:ln w="9525">
            <a:noFill/>
            <a:miter lim="800000"/>
            <a:headEnd/>
            <a:tailEnd/>
          </a:ln>
        </p:spPr>
        <p:txBody>
          <a:bodyPr/>
          <a:lstStyle/>
          <a:p>
            <a:r>
              <a:rPr lang="en-IN" sz="2400" dirty="0"/>
              <a:t>Plan assets </a:t>
            </a:r>
            <a:endParaRPr lang="en-IN" sz="2400" dirty="0">
              <a:latin typeface="Calibri" pitchFamily="34" charset="0"/>
            </a:endParaRPr>
          </a:p>
        </p:txBody>
      </p:sp>
      <p:sp>
        <p:nvSpPr>
          <p:cNvPr id="18" name="TextBox 17"/>
          <p:cNvSpPr txBox="1">
            <a:spLocks noChangeArrowheads="1"/>
          </p:cNvSpPr>
          <p:nvPr/>
        </p:nvSpPr>
        <p:spPr bwMode="auto">
          <a:xfrm>
            <a:off x="825953" y="2936348"/>
            <a:ext cx="6235979" cy="445293"/>
          </a:xfrm>
          <a:prstGeom prst="rect">
            <a:avLst/>
          </a:prstGeom>
          <a:noFill/>
          <a:ln w="9525">
            <a:noFill/>
            <a:miter lim="800000"/>
            <a:headEnd/>
            <a:tailEnd/>
          </a:ln>
        </p:spPr>
        <p:txBody>
          <a:bodyPr/>
          <a:lstStyle/>
          <a:p>
            <a:r>
              <a:rPr lang="en-IN" sz="2400" dirty="0"/>
              <a:t>Amortization of net gain–OCI</a:t>
            </a:r>
          </a:p>
        </p:txBody>
      </p:sp>
      <p:sp>
        <p:nvSpPr>
          <p:cNvPr id="19" name="TextBox 18"/>
          <p:cNvSpPr txBox="1">
            <a:spLocks noChangeArrowheads="1"/>
          </p:cNvSpPr>
          <p:nvPr/>
        </p:nvSpPr>
        <p:spPr bwMode="auto">
          <a:xfrm>
            <a:off x="825952" y="3303899"/>
            <a:ext cx="4736647" cy="429901"/>
          </a:xfrm>
          <a:prstGeom prst="rect">
            <a:avLst/>
          </a:prstGeom>
          <a:noFill/>
          <a:ln w="9525">
            <a:noFill/>
            <a:miter lim="800000"/>
            <a:headEnd/>
            <a:tailEnd/>
          </a:ln>
        </p:spPr>
        <p:txBody>
          <a:bodyPr/>
          <a:lstStyle/>
          <a:p>
            <a:r>
              <a:rPr lang="en-IN" sz="2400" dirty="0"/>
              <a:t>	APBO</a:t>
            </a:r>
            <a:endParaRPr lang="en-IN" sz="2400" dirty="0">
              <a:latin typeface="Calibri" pitchFamily="34" charset="0"/>
            </a:endParaRPr>
          </a:p>
        </p:txBody>
      </p:sp>
      <p:sp>
        <p:nvSpPr>
          <p:cNvPr id="20" name="TextBox 19"/>
          <p:cNvSpPr txBox="1">
            <a:spLocks noChangeArrowheads="1"/>
          </p:cNvSpPr>
          <p:nvPr/>
        </p:nvSpPr>
        <p:spPr bwMode="auto">
          <a:xfrm>
            <a:off x="825952" y="3641787"/>
            <a:ext cx="5651047" cy="625413"/>
          </a:xfrm>
          <a:prstGeom prst="rect">
            <a:avLst/>
          </a:prstGeom>
          <a:noFill/>
          <a:ln w="9525">
            <a:noFill/>
            <a:miter lim="800000"/>
            <a:headEnd/>
            <a:tailEnd/>
          </a:ln>
        </p:spPr>
        <p:txBody>
          <a:bodyPr/>
          <a:lstStyle/>
          <a:p>
            <a:r>
              <a:rPr lang="en-IN" sz="2400" dirty="0"/>
              <a:t>	Amortization of net loss—OCI</a:t>
            </a:r>
            <a:endParaRPr lang="en-IN" sz="2400" dirty="0">
              <a:latin typeface="Calibri" pitchFamily="34" charset="0"/>
            </a:endParaRPr>
          </a:p>
        </p:txBody>
      </p:sp>
      <p:sp>
        <p:nvSpPr>
          <p:cNvPr id="21" name="TextBox 20"/>
          <p:cNvSpPr txBox="1">
            <a:spLocks noChangeArrowheads="1"/>
          </p:cNvSpPr>
          <p:nvPr/>
        </p:nvSpPr>
        <p:spPr bwMode="auto">
          <a:xfrm>
            <a:off x="825953" y="3992087"/>
            <a:ext cx="6108247" cy="579913"/>
          </a:xfrm>
          <a:prstGeom prst="rect">
            <a:avLst/>
          </a:prstGeom>
          <a:noFill/>
          <a:ln w="9525">
            <a:noFill/>
            <a:miter lim="800000"/>
            <a:headEnd/>
            <a:tailEnd/>
          </a:ln>
        </p:spPr>
        <p:txBody>
          <a:bodyPr/>
          <a:lstStyle/>
          <a:p>
            <a:r>
              <a:rPr lang="en-IN" sz="2400" dirty="0"/>
              <a:t>	Amortization of prior service cost—OCI</a:t>
            </a:r>
            <a:endParaRPr lang="en-IN" sz="2400" dirty="0">
              <a:latin typeface="Calibri" pitchFamily="34" charset="0"/>
            </a:endParaRPr>
          </a:p>
        </p:txBody>
      </p:sp>
      <p:sp>
        <p:nvSpPr>
          <p:cNvPr id="22" name="TextBox 21"/>
          <p:cNvSpPr txBox="1"/>
          <p:nvPr/>
        </p:nvSpPr>
        <p:spPr>
          <a:xfrm>
            <a:off x="601463" y="1378528"/>
            <a:ext cx="5969998" cy="461665"/>
          </a:xfrm>
          <a:prstGeom prst="rect">
            <a:avLst/>
          </a:prstGeom>
          <a:noFill/>
        </p:spPr>
        <p:txBody>
          <a:bodyPr wrap="square" rtlCol="0">
            <a:spAutoFit/>
          </a:bodyPr>
          <a:lstStyle/>
          <a:p>
            <a:pPr algn="ctr"/>
            <a:r>
              <a:rPr lang="en-IN" sz="2400" b="1" dirty="0">
                <a:solidFill>
                  <a:srgbClr val="C00000"/>
                </a:solidFill>
              </a:rPr>
              <a:t>To Record Postretirement Benefit Expense</a:t>
            </a:r>
          </a:p>
        </p:txBody>
      </p:sp>
      <p:sp>
        <p:nvSpPr>
          <p:cNvPr id="23" name="TextBox 22"/>
          <p:cNvSpPr txBox="1">
            <a:spLocks noChangeArrowheads="1"/>
          </p:cNvSpPr>
          <p:nvPr/>
        </p:nvSpPr>
        <p:spPr bwMode="auto">
          <a:xfrm>
            <a:off x="6349897" y="2594157"/>
            <a:ext cx="970927"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24" name="TextBox 23"/>
          <p:cNvSpPr txBox="1">
            <a:spLocks noChangeArrowheads="1"/>
          </p:cNvSpPr>
          <p:nvPr/>
        </p:nvSpPr>
        <p:spPr bwMode="auto">
          <a:xfrm>
            <a:off x="6370125" y="2956588"/>
            <a:ext cx="970927"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25" name="TextBox 24"/>
          <p:cNvSpPr txBox="1">
            <a:spLocks noChangeArrowheads="1"/>
          </p:cNvSpPr>
          <p:nvPr/>
        </p:nvSpPr>
        <p:spPr bwMode="auto">
          <a:xfrm>
            <a:off x="7715873" y="3303357"/>
            <a:ext cx="970927"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26" name="TextBox 25"/>
          <p:cNvSpPr txBox="1">
            <a:spLocks noChangeArrowheads="1"/>
          </p:cNvSpPr>
          <p:nvPr/>
        </p:nvSpPr>
        <p:spPr bwMode="auto">
          <a:xfrm>
            <a:off x="7727748" y="3620463"/>
            <a:ext cx="970927"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27" name="TextBox 26"/>
          <p:cNvSpPr txBox="1">
            <a:spLocks noChangeArrowheads="1"/>
          </p:cNvSpPr>
          <p:nvPr/>
        </p:nvSpPr>
        <p:spPr bwMode="auto">
          <a:xfrm>
            <a:off x="7739623" y="3991544"/>
            <a:ext cx="970927"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28" name="Rectangle 27"/>
          <p:cNvSpPr/>
          <p:nvPr/>
        </p:nvSpPr>
        <p:spPr>
          <a:xfrm>
            <a:off x="762001" y="4648200"/>
            <a:ext cx="8229600" cy="189547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29" name="TextBox 28"/>
          <p:cNvSpPr txBox="1">
            <a:spLocks noChangeArrowheads="1"/>
          </p:cNvSpPr>
          <p:nvPr/>
        </p:nvSpPr>
        <p:spPr bwMode="auto">
          <a:xfrm>
            <a:off x="1395850" y="5116513"/>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31" name="TextBox 30"/>
          <p:cNvSpPr txBox="1">
            <a:spLocks noChangeArrowheads="1"/>
          </p:cNvSpPr>
          <p:nvPr/>
        </p:nvSpPr>
        <p:spPr bwMode="auto">
          <a:xfrm>
            <a:off x="864913" y="5622388"/>
            <a:ext cx="3783287" cy="387887"/>
          </a:xfrm>
          <a:prstGeom prst="rect">
            <a:avLst/>
          </a:prstGeom>
          <a:noFill/>
          <a:ln w="9525">
            <a:noFill/>
            <a:miter lim="800000"/>
            <a:headEnd/>
            <a:tailEnd/>
          </a:ln>
        </p:spPr>
        <p:txBody>
          <a:bodyPr/>
          <a:lstStyle/>
          <a:p>
            <a:r>
              <a:rPr lang="en-IN" sz="2400" dirty="0">
                <a:latin typeface="Calibri" pitchFamily="34" charset="0"/>
              </a:rPr>
              <a:t>Plan assets</a:t>
            </a:r>
          </a:p>
        </p:txBody>
      </p:sp>
      <p:sp>
        <p:nvSpPr>
          <p:cNvPr id="32" name="TextBox 31"/>
          <p:cNvSpPr txBox="1">
            <a:spLocks noChangeArrowheads="1"/>
          </p:cNvSpPr>
          <p:nvPr/>
        </p:nvSpPr>
        <p:spPr bwMode="auto">
          <a:xfrm>
            <a:off x="864912" y="6062662"/>
            <a:ext cx="5688288" cy="633413"/>
          </a:xfrm>
          <a:prstGeom prst="rect">
            <a:avLst/>
          </a:prstGeom>
          <a:noFill/>
          <a:ln w="9525">
            <a:noFill/>
            <a:miter lim="800000"/>
            <a:headEnd/>
            <a:tailEnd/>
          </a:ln>
        </p:spPr>
        <p:txBody>
          <a:bodyPr/>
          <a:lstStyle/>
          <a:p>
            <a:r>
              <a:rPr lang="en-IN" sz="2400" dirty="0">
                <a:latin typeface="Calibri" pitchFamily="34" charset="0"/>
              </a:rPr>
              <a:t>	</a:t>
            </a:r>
            <a:r>
              <a:rPr lang="en-IN" sz="2400" dirty="0" smtClean="0">
                <a:latin typeface="Calibri" pitchFamily="34" charset="0"/>
              </a:rPr>
              <a:t>Cash </a:t>
            </a:r>
            <a:r>
              <a:rPr lang="en-US" sz="2400" b="1" dirty="0" smtClean="0">
                <a:solidFill>
                  <a:srgbClr val="EC008C"/>
                </a:solidFill>
              </a:rPr>
              <a:t>(</a:t>
            </a:r>
            <a:r>
              <a:rPr lang="en-US" sz="2400" b="1" dirty="0">
                <a:solidFill>
                  <a:srgbClr val="EC008C"/>
                </a:solidFill>
              </a:rPr>
              <a:t>contribution to plan assets)</a:t>
            </a:r>
            <a:endParaRPr lang="en-IN" sz="2400" b="1" dirty="0">
              <a:solidFill>
                <a:srgbClr val="EC008C"/>
              </a:solidFill>
              <a:latin typeface="Calibri" pitchFamily="34" charset="0"/>
            </a:endParaRPr>
          </a:p>
        </p:txBody>
      </p:sp>
      <p:sp>
        <p:nvSpPr>
          <p:cNvPr id="33" name="TextBox 32"/>
          <p:cNvSpPr txBox="1">
            <a:spLocks noChangeArrowheads="1"/>
          </p:cNvSpPr>
          <p:nvPr/>
        </p:nvSpPr>
        <p:spPr bwMode="auto">
          <a:xfrm>
            <a:off x="6238047" y="5586763"/>
            <a:ext cx="1174822"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34" name="TextBox 33"/>
          <p:cNvSpPr txBox="1">
            <a:spLocks noChangeArrowheads="1"/>
          </p:cNvSpPr>
          <p:nvPr/>
        </p:nvSpPr>
        <p:spPr bwMode="auto">
          <a:xfrm>
            <a:off x="7662354" y="6039077"/>
            <a:ext cx="1068020" cy="404813"/>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35" name="TextBox 34"/>
          <p:cNvSpPr txBox="1">
            <a:spLocks noChangeArrowheads="1"/>
          </p:cNvSpPr>
          <p:nvPr/>
        </p:nvSpPr>
        <p:spPr bwMode="auto">
          <a:xfrm>
            <a:off x="7530417" y="5110161"/>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6" name="TextBox 35"/>
          <p:cNvSpPr txBox="1">
            <a:spLocks noChangeArrowheads="1"/>
          </p:cNvSpPr>
          <p:nvPr/>
        </p:nvSpPr>
        <p:spPr bwMode="auto">
          <a:xfrm>
            <a:off x="6173104" y="5110161"/>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37" name="TextBox 36"/>
          <p:cNvSpPr txBox="1"/>
          <p:nvPr/>
        </p:nvSpPr>
        <p:spPr>
          <a:xfrm>
            <a:off x="864913" y="4742585"/>
            <a:ext cx="5612086" cy="492443"/>
          </a:xfrm>
          <a:prstGeom prst="rect">
            <a:avLst/>
          </a:prstGeom>
          <a:noFill/>
        </p:spPr>
        <p:txBody>
          <a:bodyPr wrap="square" rtlCol="0">
            <a:spAutoFit/>
          </a:bodyPr>
          <a:lstStyle/>
          <a:p>
            <a:pPr algn="ctr"/>
            <a:r>
              <a:rPr lang="en-US" sz="2600" b="1" dirty="0">
                <a:solidFill>
                  <a:srgbClr val="C00000"/>
                </a:solidFill>
              </a:rPr>
              <a:t>To </a:t>
            </a:r>
            <a:r>
              <a:rPr lang="en-US" sz="2600" b="1" dirty="0" smtClean="0">
                <a:solidFill>
                  <a:srgbClr val="C00000"/>
                </a:solidFill>
              </a:rPr>
              <a:t>Record Cash </a:t>
            </a:r>
            <a:r>
              <a:rPr lang="en-US" sz="2600" b="1" dirty="0">
                <a:solidFill>
                  <a:srgbClr val="C00000"/>
                </a:solidFill>
              </a:rPr>
              <a:t>Funding of Plan Assets </a:t>
            </a:r>
          </a:p>
        </p:txBody>
      </p:sp>
      <p:cxnSp>
        <p:nvCxnSpPr>
          <p:cNvPr id="40" name="Straight Connector 39"/>
          <p:cNvCxnSpPr/>
          <p:nvPr/>
        </p:nvCxnSpPr>
        <p:spPr>
          <a:xfrm>
            <a:off x="762000" y="5634615"/>
            <a:ext cx="8229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55367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500"/>
                                        <p:tgtEl>
                                          <p:spTgt spid="3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fade">
                                      <p:cBhvr>
                                        <p:cTn id="78" dur="500"/>
                                        <p:tgtEl>
                                          <p:spTgt spid="3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fade">
                                      <p:cBhvr>
                                        <p:cTn id="81" dur="500"/>
                                        <p:tgtEl>
                                          <p:spTgt spid="3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fade">
                                      <p:cBhvr>
                                        <p:cTn id="84" dur="500"/>
                                        <p:tgtEl>
                                          <p:spTgt spid="3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childTnLst>
                                </p:cTn>
                              </p:par>
                              <p:par>
                                <p:cTn id="88" presetID="10" presetClass="entr" presetSubtype="0" fill="hold" nodeType="with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fade">
                                      <p:cBhvr>
                                        <p:cTn id="9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9" grpId="0"/>
      <p:bldP spid="11" grpId="0"/>
      <p:bldP spid="13" grpId="0"/>
      <p:bldP spid="14" grpId="0"/>
      <p:bldP spid="16" grpId="0"/>
      <p:bldP spid="18" grpId="0"/>
      <p:bldP spid="19" grpId="0"/>
      <p:bldP spid="20" grpId="0"/>
      <p:bldP spid="21" grpId="0"/>
      <p:bldP spid="22" grpId="0"/>
      <p:bldP spid="23" grpId="0"/>
      <p:bldP spid="24" grpId="0"/>
      <p:bldP spid="25" grpId="0"/>
      <p:bldP spid="26" grpId="0"/>
      <p:bldP spid="27" grpId="0"/>
      <p:bldP spid="28" grpId="0" animBg="1"/>
      <p:bldP spid="29" grpId="0"/>
      <p:bldP spid="31" grpId="0"/>
      <p:bldP spid="32" grpId="0"/>
      <p:bldP spid="33" grpId="0"/>
      <p:bldP spid="34" grpId="0"/>
      <p:bldP spid="35" grpId="0"/>
      <p:bldP spid="36" grpId="0"/>
      <p:bldP spid="37"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Accounting for Postretirement Benefit Plans</a:t>
            </a:r>
            <a:br>
              <a:rPr lang="en-IN" dirty="0"/>
            </a:br>
            <a:r>
              <a:rPr lang="en-IN" dirty="0"/>
              <a:t>Other Than Pensions </a:t>
            </a:r>
            <a:r>
              <a:rPr lang="en-IN" sz="2400" dirty="0" smtClean="0"/>
              <a:t>(continued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LO17-11</a:t>
            </a:r>
          </a:p>
        </p:txBody>
      </p:sp>
      <p:sp>
        <p:nvSpPr>
          <p:cNvPr id="15" name="Rectangle 14"/>
          <p:cNvSpPr/>
          <p:nvPr/>
        </p:nvSpPr>
        <p:spPr>
          <a:xfrm>
            <a:off x="727364" y="1828800"/>
            <a:ext cx="8229600" cy="30480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16" name="TextBox 15"/>
          <p:cNvSpPr txBox="1">
            <a:spLocks noChangeArrowheads="1"/>
          </p:cNvSpPr>
          <p:nvPr/>
        </p:nvSpPr>
        <p:spPr bwMode="auto">
          <a:xfrm>
            <a:off x="862451" y="221956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18" name="TextBox 17"/>
          <p:cNvSpPr txBox="1">
            <a:spLocks noChangeArrowheads="1"/>
          </p:cNvSpPr>
          <p:nvPr/>
        </p:nvSpPr>
        <p:spPr bwMode="auto">
          <a:xfrm>
            <a:off x="727364" y="2728406"/>
            <a:ext cx="1492648" cy="404812"/>
          </a:xfrm>
          <a:prstGeom prst="rect">
            <a:avLst/>
          </a:prstGeom>
          <a:noFill/>
          <a:ln w="9525">
            <a:noFill/>
            <a:miter lim="800000"/>
            <a:headEnd/>
            <a:tailEnd/>
          </a:ln>
        </p:spPr>
        <p:txBody>
          <a:bodyPr/>
          <a:lstStyle/>
          <a:p>
            <a:r>
              <a:rPr lang="en-IN" sz="2400" dirty="0">
                <a:latin typeface="Calibri" pitchFamily="34" charset="0"/>
              </a:rPr>
              <a:t>Loss—OCI</a:t>
            </a:r>
          </a:p>
        </p:txBody>
      </p:sp>
      <p:sp>
        <p:nvSpPr>
          <p:cNvPr id="19" name="TextBox 18"/>
          <p:cNvSpPr txBox="1">
            <a:spLocks noChangeArrowheads="1"/>
          </p:cNvSpPr>
          <p:nvPr/>
        </p:nvSpPr>
        <p:spPr bwMode="auto">
          <a:xfrm>
            <a:off x="727364" y="3073842"/>
            <a:ext cx="2740625" cy="431358"/>
          </a:xfrm>
          <a:prstGeom prst="rect">
            <a:avLst/>
          </a:prstGeom>
          <a:noFill/>
          <a:ln w="9525">
            <a:noFill/>
            <a:miter lim="800000"/>
            <a:headEnd/>
            <a:tailEnd/>
          </a:ln>
        </p:spPr>
        <p:txBody>
          <a:bodyPr/>
          <a:lstStyle/>
          <a:p>
            <a:r>
              <a:rPr lang="en-IN" sz="2400" dirty="0">
                <a:latin typeface="Calibri" pitchFamily="34" charset="0"/>
              </a:rPr>
              <a:t>	APBO</a:t>
            </a:r>
          </a:p>
        </p:txBody>
      </p:sp>
      <p:sp>
        <p:nvSpPr>
          <p:cNvPr id="20" name="TextBox 19"/>
          <p:cNvSpPr txBox="1">
            <a:spLocks noChangeArrowheads="1"/>
          </p:cNvSpPr>
          <p:nvPr/>
        </p:nvSpPr>
        <p:spPr bwMode="auto">
          <a:xfrm>
            <a:off x="6224198" y="2704656"/>
            <a:ext cx="1174822"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21" name="TextBox 20"/>
          <p:cNvSpPr txBox="1">
            <a:spLocks noChangeArrowheads="1"/>
          </p:cNvSpPr>
          <p:nvPr/>
        </p:nvSpPr>
        <p:spPr bwMode="auto">
          <a:xfrm>
            <a:off x="7648505" y="3058999"/>
            <a:ext cx="1068020" cy="404813"/>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31" name="TextBox 30"/>
          <p:cNvSpPr txBox="1">
            <a:spLocks noChangeArrowheads="1"/>
          </p:cNvSpPr>
          <p:nvPr/>
        </p:nvSpPr>
        <p:spPr bwMode="auto">
          <a:xfrm>
            <a:off x="7516568" y="221321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4" name="TextBox 33"/>
          <p:cNvSpPr txBox="1">
            <a:spLocks noChangeArrowheads="1"/>
          </p:cNvSpPr>
          <p:nvPr/>
        </p:nvSpPr>
        <p:spPr bwMode="auto">
          <a:xfrm>
            <a:off x="6159255" y="221321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36" name="TextBox 35"/>
          <p:cNvSpPr txBox="1"/>
          <p:nvPr/>
        </p:nvSpPr>
        <p:spPr>
          <a:xfrm>
            <a:off x="727364" y="1857510"/>
            <a:ext cx="4077589" cy="461665"/>
          </a:xfrm>
          <a:prstGeom prst="rect">
            <a:avLst/>
          </a:prstGeom>
          <a:noFill/>
        </p:spPr>
        <p:txBody>
          <a:bodyPr wrap="square" rtlCol="0">
            <a:spAutoFit/>
          </a:bodyPr>
          <a:lstStyle/>
          <a:p>
            <a:r>
              <a:rPr lang="en-IN" sz="2400" b="1" dirty="0">
                <a:solidFill>
                  <a:srgbClr val="C00000"/>
                </a:solidFill>
              </a:rPr>
              <a:t>To Record Gains and Losses</a:t>
            </a:r>
            <a:endParaRPr lang="en-US" sz="2400" b="1" dirty="0">
              <a:solidFill>
                <a:srgbClr val="C00000"/>
              </a:solidFill>
            </a:endParaRPr>
          </a:p>
        </p:txBody>
      </p:sp>
      <p:sp>
        <p:nvSpPr>
          <p:cNvPr id="37" name="TextBox 36"/>
          <p:cNvSpPr txBox="1">
            <a:spLocks noChangeArrowheads="1"/>
          </p:cNvSpPr>
          <p:nvPr/>
        </p:nvSpPr>
        <p:spPr bwMode="auto">
          <a:xfrm>
            <a:off x="4516824" y="3566602"/>
            <a:ext cx="509705" cy="489823"/>
          </a:xfrm>
          <a:prstGeom prst="rect">
            <a:avLst/>
          </a:prstGeom>
          <a:noFill/>
          <a:ln w="9525">
            <a:noFill/>
            <a:miter lim="800000"/>
            <a:headEnd/>
            <a:tailEnd/>
          </a:ln>
        </p:spPr>
        <p:txBody>
          <a:bodyPr/>
          <a:lstStyle/>
          <a:p>
            <a:pPr algn="ctr"/>
            <a:r>
              <a:rPr lang="en-IN" sz="2400" dirty="0">
                <a:latin typeface="Calibri" pitchFamily="34" charset="0"/>
              </a:rPr>
              <a:t>or</a:t>
            </a:r>
          </a:p>
        </p:txBody>
      </p:sp>
      <p:sp>
        <p:nvSpPr>
          <p:cNvPr id="38" name="TextBox 37"/>
          <p:cNvSpPr txBox="1">
            <a:spLocks noChangeArrowheads="1"/>
          </p:cNvSpPr>
          <p:nvPr/>
        </p:nvSpPr>
        <p:spPr bwMode="auto">
          <a:xfrm>
            <a:off x="727364" y="4103925"/>
            <a:ext cx="926817" cy="404812"/>
          </a:xfrm>
          <a:prstGeom prst="rect">
            <a:avLst/>
          </a:prstGeom>
          <a:noFill/>
          <a:ln w="9525">
            <a:noFill/>
            <a:miter lim="800000"/>
            <a:headEnd/>
            <a:tailEnd/>
          </a:ln>
        </p:spPr>
        <p:txBody>
          <a:bodyPr/>
          <a:lstStyle/>
          <a:p>
            <a:r>
              <a:rPr lang="en-IN" sz="2400" dirty="0">
                <a:latin typeface="Calibri" pitchFamily="34" charset="0"/>
              </a:rPr>
              <a:t>APBO</a:t>
            </a:r>
          </a:p>
        </p:txBody>
      </p:sp>
      <p:sp>
        <p:nvSpPr>
          <p:cNvPr id="39" name="TextBox 38"/>
          <p:cNvSpPr txBox="1">
            <a:spLocks noChangeArrowheads="1"/>
          </p:cNvSpPr>
          <p:nvPr/>
        </p:nvSpPr>
        <p:spPr bwMode="auto">
          <a:xfrm>
            <a:off x="727364" y="4433464"/>
            <a:ext cx="3197825" cy="415625"/>
          </a:xfrm>
          <a:prstGeom prst="rect">
            <a:avLst/>
          </a:prstGeom>
          <a:noFill/>
          <a:ln w="9525">
            <a:noFill/>
            <a:miter lim="800000"/>
            <a:headEnd/>
            <a:tailEnd/>
          </a:ln>
        </p:spPr>
        <p:txBody>
          <a:bodyPr/>
          <a:lstStyle/>
          <a:p>
            <a:r>
              <a:rPr lang="en-IN" sz="2400" dirty="0">
                <a:latin typeface="Calibri" pitchFamily="34" charset="0"/>
              </a:rPr>
              <a:t>	Gain–OCI</a:t>
            </a:r>
          </a:p>
        </p:txBody>
      </p:sp>
      <p:sp>
        <p:nvSpPr>
          <p:cNvPr id="40" name="TextBox 39"/>
          <p:cNvSpPr txBox="1">
            <a:spLocks noChangeArrowheads="1"/>
          </p:cNvSpPr>
          <p:nvPr/>
        </p:nvSpPr>
        <p:spPr bwMode="auto">
          <a:xfrm>
            <a:off x="6222223" y="4068300"/>
            <a:ext cx="1174822"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42" name="TextBox 41"/>
          <p:cNvSpPr txBox="1">
            <a:spLocks noChangeArrowheads="1"/>
          </p:cNvSpPr>
          <p:nvPr/>
        </p:nvSpPr>
        <p:spPr bwMode="auto">
          <a:xfrm>
            <a:off x="7646530" y="4392954"/>
            <a:ext cx="1068020" cy="404813"/>
          </a:xfrm>
          <a:prstGeom prst="rect">
            <a:avLst/>
          </a:prstGeom>
          <a:noFill/>
          <a:ln w="9525">
            <a:noFill/>
            <a:miter lim="800000"/>
            <a:headEnd/>
            <a:tailEnd/>
          </a:ln>
        </p:spPr>
        <p:txBody>
          <a:bodyPr/>
          <a:lstStyle/>
          <a:p>
            <a:pPr algn="ctr"/>
            <a:r>
              <a:rPr lang="en-IN" sz="2600" dirty="0">
                <a:latin typeface="Calibri" pitchFamily="34" charset="0"/>
              </a:rPr>
              <a:t>XX</a:t>
            </a:r>
          </a:p>
        </p:txBody>
      </p:sp>
      <p:cxnSp>
        <p:nvCxnSpPr>
          <p:cNvPr id="22" name="Straight Connector 21"/>
          <p:cNvCxnSpPr/>
          <p:nvPr/>
        </p:nvCxnSpPr>
        <p:spPr>
          <a:xfrm>
            <a:off x="727364" y="2687782"/>
            <a:ext cx="8229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36789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par>
                                <p:cTn id="49" presetID="10" presetClass="entr" presetSubtype="0"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8" grpId="0"/>
      <p:bldP spid="19" grpId="0"/>
      <p:bldP spid="20" grpId="0"/>
      <p:bldP spid="21" grpId="0"/>
      <p:bldP spid="31" grpId="0"/>
      <p:bldP spid="34" grpId="0"/>
      <p:bldP spid="36" grpId="0"/>
      <p:bldP spid="37" grpId="0"/>
      <p:bldP spid="38" grpId="0"/>
      <p:bldP spid="39" grpId="0"/>
      <p:bldP spid="40" grpId="0"/>
      <p:bldP spid="4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Determining the Postretirement Benefit Obligation</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LO17-11</a:t>
            </a:r>
          </a:p>
        </p:txBody>
      </p:sp>
      <p:sp>
        <p:nvSpPr>
          <p:cNvPr id="21" name="Round Diagonal Corner Rectangle 20"/>
          <p:cNvSpPr/>
          <p:nvPr/>
        </p:nvSpPr>
        <p:spPr>
          <a:xfrm>
            <a:off x="802640" y="3120574"/>
            <a:ext cx="8072120" cy="3285502"/>
          </a:xfrm>
          <a:prstGeom prst="round2DiagRect">
            <a:avLst>
              <a:gd name="adj1" fmla="val 0"/>
              <a:gd name="adj2" fmla="val 7184"/>
            </a:avLst>
          </a:prstGeom>
          <a:solidFill>
            <a:srgbClr val="FFFAC2"/>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sp>
        <p:nvSpPr>
          <p:cNvPr id="9" name="Rectangle 8"/>
          <p:cNvSpPr/>
          <p:nvPr/>
        </p:nvSpPr>
        <p:spPr>
          <a:xfrm>
            <a:off x="762000" y="1495961"/>
            <a:ext cx="8229600" cy="1323439"/>
          </a:xfrm>
          <a:prstGeom prst="rect">
            <a:avLst/>
          </a:prstGeom>
        </p:spPr>
        <p:txBody>
          <a:bodyPr wrap="square">
            <a:spAutoFit/>
          </a:bodyPr>
          <a:lstStyle/>
          <a:p>
            <a:r>
              <a:rPr lang="en-US" sz="2000" dirty="0"/>
              <a:t>Assume the actuary has estimated the net cost of retiree benefits in each year of Jessica Farrow’s 20-year expected retirement period to be the amounts shown in the calculation below. She is fully eligible for benefits at the end of 2041 and is expected to retire at the end of 2046.</a:t>
            </a:r>
          </a:p>
        </p:txBody>
      </p:sp>
      <p:pic>
        <p:nvPicPr>
          <p:cNvPr id="2" name="Picture 1"/>
          <p:cNvPicPr>
            <a:picLocks noChangeAspect="1"/>
          </p:cNvPicPr>
          <p:nvPr/>
        </p:nvPicPr>
        <p:blipFill>
          <a:blip r:embed="rId3"/>
          <a:stretch>
            <a:fillRect/>
          </a:stretch>
        </p:blipFill>
        <p:spPr>
          <a:xfrm>
            <a:off x="1600200" y="3352800"/>
            <a:ext cx="6400800" cy="2916951"/>
          </a:xfrm>
          <a:prstGeom prst="rect">
            <a:avLst/>
          </a:prstGeom>
        </p:spPr>
      </p:pic>
    </p:spTree>
    <p:extLst>
      <p:ext uri="{BB962C8B-B14F-4D97-AF65-F5344CB8AC3E}">
        <p14:creationId xmlns:p14="http://schemas.microsoft.com/office/powerpoint/2010/main" val="2003865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9" grpId="0" build="allAtOnce"/>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EPBO, APBO, and Service Cost in 2018</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LO17-11</a:t>
            </a:r>
          </a:p>
        </p:txBody>
      </p:sp>
      <p:sp>
        <p:nvSpPr>
          <p:cNvPr id="21" name="Round Diagonal Corner Rectangle 20"/>
          <p:cNvSpPr/>
          <p:nvPr/>
        </p:nvSpPr>
        <p:spPr>
          <a:xfrm>
            <a:off x="2057400" y="1447800"/>
            <a:ext cx="5638800" cy="5105400"/>
          </a:xfrm>
          <a:prstGeom prst="round2DiagRect">
            <a:avLst>
              <a:gd name="adj1" fmla="val 0"/>
              <a:gd name="adj2" fmla="val 7184"/>
            </a:avLst>
          </a:prstGeom>
          <a:solidFill>
            <a:srgbClr val="EFEDE2"/>
          </a:solidFill>
          <a:ln w="19050">
            <a:solidFill>
              <a:srgbClr val="E2AD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prstClr val="black"/>
              </a:solidFill>
            </a:endParaRPr>
          </a:p>
        </p:txBody>
      </p:sp>
      <p:pic>
        <p:nvPicPr>
          <p:cNvPr id="2" name="Picture 1"/>
          <p:cNvPicPr>
            <a:picLocks noChangeAspect="1"/>
          </p:cNvPicPr>
          <p:nvPr/>
        </p:nvPicPr>
        <p:blipFill>
          <a:blip r:embed="rId3"/>
          <a:stretch>
            <a:fillRect/>
          </a:stretch>
        </p:blipFill>
        <p:spPr>
          <a:xfrm>
            <a:off x="2493168" y="1648597"/>
            <a:ext cx="4767263" cy="4703805"/>
          </a:xfrm>
          <a:prstGeom prst="rect">
            <a:avLst/>
          </a:prstGeom>
        </p:spPr>
      </p:pic>
    </p:spTree>
    <p:extLst>
      <p:ext uri="{BB962C8B-B14F-4D97-AF65-F5344CB8AC3E}">
        <p14:creationId xmlns:p14="http://schemas.microsoft.com/office/powerpoint/2010/main" val="19022028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17</a:t>
            </a:r>
          </a:p>
        </p:txBody>
      </p:sp>
    </p:spTree>
    <p:extLst>
      <p:ext uri="{BB962C8B-B14F-4D97-AF65-F5344CB8AC3E}">
        <p14:creationId xmlns:p14="http://schemas.microsoft.com/office/powerpoint/2010/main" val="410879823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12073</TotalTime>
  <Words>19972</Words>
  <Application>Microsoft Macintosh PowerPoint</Application>
  <PresentationFormat>On-screen Show (4:3)</PresentationFormat>
  <Paragraphs>1782</Paragraphs>
  <Slides>99</Slides>
  <Notes>99</Notes>
  <HiddenSlides>0</HiddenSlides>
  <MMClips>0</MMClips>
  <ScaleCrop>false</ScaleCrop>
  <HeadingPairs>
    <vt:vector size="4" baseType="variant">
      <vt:variant>
        <vt:lpstr>Theme</vt:lpstr>
      </vt:variant>
      <vt:variant>
        <vt:i4>4</vt:i4>
      </vt:variant>
      <vt:variant>
        <vt:lpstr>Slide Titles</vt:lpstr>
      </vt:variant>
      <vt:variant>
        <vt:i4>99</vt:i4>
      </vt:variant>
    </vt:vector>
  </HeadingPairs>
  <TitlesOfParts>
    <vt:vector size="103" baseType="lpstr">
      <vt:lpstr>Office Theme</vt:lpstr>
      <vt:lpstr>1_Office Theme</vt:lpstr>
      <vt:lpstr>2_Office Theme</vt:lpstr>
      <vt:lpstr>3_Office Theme</vt:lpstr>
      <vt:lpstr>Chapter 17</vt:lpstr>
      <vt:lpstr> The Nature of Pension Plans</vt:lpstr>
      <vt:lpstr>Types of Pension Plans</vt:lpstr>
      <vt:lpstr>Defined Benefit Plan vs. Defined Contribution Plan</vt:lpstr>
      <vt:lpstr>Defined Contribution and Defined Benefit Pension Plans</vt:lpstr>
      <vt:lpstr>Defined Contribution Pension Plans</vt:lpstr>
      <vt:lpstr> Defined Contribution Plan —Microsoft Corporation </vt:lpstr>
      <vt:lpstr>Accounting for a Defined Contribution Plan</vt:lpstr>
      <vt:lpstr>Defined Benefit Pension Plans</vt:lpstr>
      <vt:lpstr>Defined Benefit Pension Plans (continued)</vt:lpstr>
      <vt:lpstr>Concept Check: Defined Benefit Pension Plan</vt:lpstr>
      <vt:lpstr>Defined Benefit Pension Plans (concluded)</vt:lpstr>
      <vt:lpstr>Components of Pension Expense—Overview</vt:lpstr>
      <vt:lpstr>Ways to Measure the Pension Obligation</vt:lpstr>
      <vt:lpstr>Alternative Measures of the Pension Obligation</vt:lpstr>
      <vt:lpstr>Accumulated Benefit Obligation</vt:lpstr>
      <vt:lpstr>Vested Benefit Obligation</vt:lpstr>
      <vt:lpstr>Vested Benefit Obligation (continued)</vt:lpstr>
      <vt:lpstr>Projected Benefit Obligation</vt:lpstr>
      <vt:lpstr>Concept Check: Projected Benefit Obligation</vt:lpstr>
      <vt:lpstr> Projected Benefit Obligation (continued)</vt:lpstr>
      <vt:lpstr> Projected Benefit Obligation (cont. 2)</vt:lpstr>
      <vt:lpstr>Projected Benefit Obligation in 2017</vt:lpstr>
      <vt:lpstr>Five Events That Might Cause Change in PBO Balance </vt:lpstr>
      <vt:lpstr>Five Events That Might Cause Change in  PBO Balance (continued)</vt:lpstr>
      <vt:lpstr>Prior Service Cost</vt:lpstr>
      <vt:lpstr>Prior Service Cost (continued)</vt:lpstr>
      <vt:lpstr>Prior Service Cost (cont. 2)</vt:lpstr>
      <vt:lpstr>Five Events That Might Cause Change in PBO Balance (cont. 2)</vt:lpstr>
      <vt:lpstr>Five Events That Might Cause Change in PBO Balance (cont. 3)</vt:lpstr>
      <vt:lpstr>Five Events That Might Cause Change in PBO Balance (cont. 4)</vt:lpstr>
      <vt:lpstr>Components of Change in the PBO</vt:lpstr>
      <vt:lpstr>The PBO Expanded to Include All Employees</vt:lpstr>
      <vt:lpstr>Concept Check: Computing PBO</vt:lpstr>
      <vt:lpstr>Pension Plan Assets</vt:lpstr>
      <vt:lpstr>Concept Check: Actual Return on Plan Assets</vt:lpstr>
      <vt:lpstr>Concept Check: Computing Employer Contributions</vt:lpstr>
      <vt:lpstr>Expected Return on Plan Assets</vt:lpstr>
      <vt:lpstr>How Plan Assets Change</vt:lpstr>
      <vt:lpstr>Reporting the Funded Status of the Pension Plan</vt:lpstr>
      <vt:lpstr>Concept Check: Reporting Gains and Losses</vt:lpstr>
      <vt:lpstr>Concept Check: Computing Pension Expense</vt:lpstr>
      <vt:lpstr>Components of the Periodic Pension Expense</vt:lpstr>
      <vt:lpstr> Pension Expense</vt:lpstr>
      <vt:lpstr> Pension Expense (continued)</vt:lpstr>
      <vt:lpstr> Pension Expense (cont. 2)</vt:lpstr>
      <vt:lpstr> Pension Expense (cont. 3)</vt:lpstr>
      <vt:lpstr> Pension Expense (cont. 4)</vt:lpstr>
      <vt:lpstr> Pension Expense (cont. 5)</vt:lpstr>
      <vt:lpstr> Pension Expense (cont. 6)</vt:lpstr>
      <vt:lpstr> Pension Expense (cont. 7)</vt:lpstr>
      <vt:lpstr> Pension Expense (cont. 8)</vt:lpstr>
      <vt:lpstr> Pension Expense (concluded)</vt:lpstr>
      <vt:lpstr> Gains and Losses</vt:lpstr>
      <vt:lpstr>Income Smoothing</vt:lpstr>
      <vt:lpstr>Income Smoothing (continued)</vt:lpstr>
      <vt:lpstr>Income Smoothing (concluded)</vt:lpstr>
      <vt:lpstr> Recording Gains and Losses</vt:lpstr>
      <vt:lpstr>Recording the Pension Expense</vt:lpstr>
      <vt:lpstr>Reporting Pension Expense  in the Income Statement</vt:lpstr>
      <vt:lpstr>Recording the Funding of Plan Assets and Payment of Benefits</vt:lpstr>
      <vt:lpstr>Recording Changes in the PBO and Plan Assets</vt:lpstr>
      <vt:lpstr>Statement of Comprehensive Income</vt:lpstr>
      <vt:lpstr>Balance Sheet Presentation of Pension Amounts</vt:lpstr>
      <vt:lpstr>Income Tax Considerations</vt:lpstr>
      <vt:lpstr>Pension Spreadsheet</vt:lpstr>
      <vt:lpstr>Settlement or Curtailment of Pension Plans</vt:lpstr>
      <vt:lpstr>IFRS: Accounting for Gains and Losses</vt:lpstr>
      <vt:lpstr>IFRS: Interest Cost</vt:lpstr>
      <vt:lpstr>IFRS: Prior Service Cost</vt:lpstr>
      <vt:lpstr>IFRS: Recording Service Cost</vt:lpstr>
      <vt:lpstr>IFRS: Reporting Pension Expense</vt:lpstr>
      <vt:lpstr>IFRS: Recording Gains and Losses</vt:lpstr>
      <vt:lpstr>IFRS: Recording Gains and Losses (continued)</vt:lpstr>
      <vt:lpstr>IFRS: Components of the Net Pension Cost</vt:lpstr>
      <vt:lpstr>IFRS: Classifying the Components of the Net Pension Cost</vt:lpstr>
      <vt:lpstr>IFRS: Recording the Components of the Net Pension Cost</vt:lpstr>
      <vt:lpstr>IFRS: Recording the Components of the Net Pension Cost (continued)</vt:lpstr>
      <vt:lpstr>IFRS: Reporting the Components of the Net Pension Cost (cont. 2)</vt:lpstr>
      <vt:lpstr>Postretirement Benefits Other Than Pensions</vt:lpstr>
      <vt:lpstr>Postretirement Benefits Other Than Pensions (continued)</vt:lpstr>
      <vt:lpstr>What is a Postretirement Benefit Plan?</vt:lpstr>
      <vt:lpstr>Postretirement Benefits Other Than Pensions (cont. 2)</vt:lpstr>
      <vt:lpstr> Disclosures—General Motors</vt:lpstr>
      <vt:lpstr>Estimating the Net Cost of Benefits</vt:lpstr>
      <vt:lpstr>Estimating the Net Cost of Benefits (continued)</vt:lpstr>
      <vt:lpstr>Postretirement Benefit Obligation</vt:lpstr>
      <vt:lpstr>Measuring the Obligation</vt:lpstr>
      <vt:lpstr>Measuring the Obligation (continued)</vt:lpstr>
      <vt:lpstr>Measuring the Obligation (concluded)</vt:lpstr>
      <vt:lpstr>Attribution</vt:lpstr>
      <vt:lpstr> Determining the Attribution Period</vt:lpstr>
      <vt:lpstr>Measuring Service Cost</vt:lpstr>
      <vt:lpstr>Concept Check: Attribution Period</vt:lpstr>
      <vt:lpstr>Accounting for Postretirement Benefit Plans Other Than Pensions</vt:lpstr>
      <vt:lpstr>Accounting for Postretirement Benefit Plans Other Than Pensions (continued)</vt:lpstr>
      <vt:lpstr>Determining the Postretirement Benefit Obligation</vt:lpstr>
      <vt:lpstr>EPBO, APBO, and Service Cost in 2018</vt:lpstr>
      <vt:lpstr>End of Chapter 17</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Jai Prabhu P</dc:creator>
  <cp:lastModifiedBy>Colton Gigot</cp:lastModifiedBy>
  <cp:revision>2686</cp:revision>
  <cp:lastPrinted>2014-12-23T18:41:00Z</cp:lastPrinted>
  <dcterms:created xsi:type="dcterms:W3CDTF">2014-12-29T20:12:54Z</dcterms:created>
  <dcterms:modified xsi:type="dcterms:W3CDTF">2017-04-06T21:26:14Z</dcterms:modified>
</cp:coreProperties>
</file>